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
  </p:notesMasterIdLst>
  <p:handoutMasterIdLst>
    <p:handoutMasterId r:id="rId9"/>
  </p:handoutMasterIdLst>
  <p:sldIdLst>
    <p:sldId id="256" r:id="rId2"/>
    <p:sldId id="257" r:id="rId3"/>
    <p:sldId id="260" r:id="rId4"/>
    <p:sldId id="261" r:id="rId5"/>
    <p:sldId id="258"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5F1541-4C8A-4A5C-8134-25D4E57E0FBC}" type="datetimeFigureOut">
              <a:rPr lang="en-US" smtClean="0"/>
              <a:t>6/14/2014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CA Gaurav Papriwal</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AFA773B-89BE-4EBE-8561-00A223CA9424}" type="slidenum">
              <a:rPr lang="en-US" smtClean="0"/>
              <a:t>‹#›</a:t>
            </a:fld>
            <a:endParaRPr lang="en-US"/>
          </a:p>
        </p:txBody>
      </p:sp>
    </p:spTree>
    <p:extLst>
      <p:ext uri="{BB962C8B-B14F-4D97-AF65-F5344CB8AC3E}">
        <p14:creationId xmlns:p14="http://schemas.microsoft.com/office/powerpoint/2010/main" val="1345472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0F2839-AFDB-4DD0-8E6F-CCC03E513BC1}" type="datetimeFigureOut">
              <a:rPr lang="en-US" smtClean="0"/>
              <a:t>6/14/2014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CA Gaurav Papriwal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70B2DC-42CE-418F-9E47-C92A4F22A141}" type="slidenum">
              <a:rPr lang="en-US" smtClean="0"/>
              <a:t>‹#›</a:t>
            </a:fld>
            <a:endParaRPr lang="en-US"/>
          </a:p>
        </p:txBody>
      </p:sp>
    </p:spTree>
    <p:extLst>
      <p:ext uri="{BB962C8B-B14F-4D97-AF65-F5344CB8AC3E}">
        <p14:creationId xmlns:p14="http://schemas.microsoft.com/office/powerpoint/2010/main" val="3714354101"/>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1728645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1913655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1913655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66D5E70-C9B7-4B24-848E-33F1F93D5070}" type="datetime1">
              <a:rPr lang="en-US" smtClean="0"/>
              <a:t>6/14/2014</a:t>
            </a:fld>
            <a:endParaRPr lang="en-US"/>
          </a:p>
        </p:txBody>
      </p:sp>
      <p:sp>
        <p:nvSpPr>
          <p:cNvPr id="17" name="Footer Placeholder 16"/>
          <p:cNvSpPr>
            <a:spLocks noGrp="1"/>
          </p:cNvSpPr>
          <p:nvPr>
            <p:ph type="ftr" sz="quarter" idx="11"/>
          </p:nvPr>
        </p:nvSpPr>
        <p:spPr/>
        <p:txBody>
          <a:bodyPr/>
          <a:lstStyle/>
          <a:p>
            <a:r>
              <a:rPr lang="en-US" smtClean="0"/>
              <a:t>CA Gaurav Papriwal</a:t>
            </a: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1"/>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DFC352-5A7D-471C-AD8A-B309B2CCD8BD}" type="datetime1">
              <a:rPr lang="en-US" smtClean="0"/>
              <a:t>6/14/2014</a:t>
            </a:fld>
            <a:endParaRPr lang="en-US"/>
          </a:p>
        </p:txBody>
      </p:sp>
      <p:sp>
        <p:nvSpPr>
          <p:cNvPr id="5" name="Footer Placeholder 4"/>
          <p:cNvSpPr>
            <a:spLocks noGrp="1"/>
          </p:cNvSpPr>
          <p:nvPr>
            <p:ph type="ftr" sz="quarter" idx="11"/>
          </p:nvPr>
        </p:nvSpPr>
        <p:spPr/>
        <p:txBody>
          <a:bodyPr/>
          <a:lstStyle/>
          <a:p>
            <a:r>
              <a:rPr lang="en-US" smtClean="0"/>
              <a:t>CA Gaurav Papriwal</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2"/>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1"/>
            <a:ext cx="6553200" cy="5821367"/>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B37BE51-6D69-4DC7-93E2-3EEC60EBD584}" type="datetime1">
              <a:rPr lang="en-US" smtClean="0"/>
              <a:t>6/14/2014</a:t>
            </a:fld>
            <a:endParaRPr lang="en-US"/>
          </a:p>
        </p:txBody>
      </p:sp>
      <p:sp>
        <p:nvSpPr>
          <p:cNvPr id="5" name="Footer Placeholder 4"/>
          <p:cNvSpPr>
            <a:spLocks noGrp="1"/>
          </p:cNvSpPr>
          <p:nvPr>
            <p:ph type="ftr" sz="quarter" idx="11"/>
          </p:nvPr>
        </p:nvSpPr>
        <p:spPr/>
        <p:txBody>
          <a:bodyPr/>
          <a:lstStyle/>
          <a:p>
            <a:r>
              <a:rPr lang="en-US" smtClean="0"/>
              <a:t>CA Gaurav Papriwal</a:t>
            </a:r>
            <a:endParaRPr lang="en-US"/>
          </a:p>
        </p:txBody>
      </p:sp>
      <p:sp>
        <p:nvSpPr>
          <p:cNvPr id="2" name="Vertical Title 1"/>
          <p:cNvSpPr>
            <a:spLocks noGrp="1"/>
          </p:cNvSpPr>
          <p:nvPr>
            <p:ph type="title" orient="vert"/>
          </p:nvPr>
        </p:nvSpPr>
        <p:spPr>
          <a:xfrm>
            <a:off x="7391400" y="304802"/>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6FCD6F5-D0E2-489C-A549-CB37D3C53DAF}" type="datetime1">
              <a:rPr lang="en-US" smtClean="0"/>
              <a:t>6/14/2014</a:t>
            </a:fld>
            <a:endParaRPr lang="en-US"/>
          </a:p>
        </p:txBody>
      </p:sp>
      <p:sp>
        <p:nvSpPr>
          <p:cNvPr id="5" name="Footer Placeholder 4"/>
          <p:cNvSpPr>
            <a:spLocks noGrp="1"/>
          </p:cNvSpPr>
          <p:nvPr>
            <p:ph type="ftr" sz="quarter" idx="11"/>
          </p:nvPr>
        </p:nvSpPr>
        <p:spPr/>
        <p:txBody>
          <a:bodyPr/>
          <a:lstStyle/>
          <a:p>
            <a:r>
              <a:rPr lang="en-US" smtClean="0"/>
              <a:t>CA Gaurav Papriwal</a:t>
            </a:r>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1"/>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1"/>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smtClean="0"/>
              <a:t>CA Gaurav Papriwal</a:t>
            </a:r>
            <a:endParaRPr lang="en-US"/>
          </a:p>
        </p:txBody>
      </p:sp>
      <p:sp>
        <p:nvSpPr>
          <p:cNvPr id="4" name="Date Placeholder 3"/>
          <p:cNvSpPr>
            <a:spLocks noGrp="1"/>
          </p:cNvSpPr>
          <p:nvPr>
            <p:ph type="dt" sz="half" idx="10"/>
          </p:nvPr>
        </p:nvSpPr>
        <p:spPr/>
        <p:txBody>
          <a:bodyPr/>
          <a:lstStyle/>
          <a:p>
            <a:fld id="{A1158D70-069C-4DBE-AA78-0008EAC558CE}" type="datetime1">
              <a:rPr lang="en-US" smtClean="0"/>
              <a:t>6/14/2014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1"/>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4947B4DC-AAA5-4DFC-9BAB-CF42B517F9EF}" type="datetime1">
              <a:rPr lang="en-US" smtClean="0"/>
              <a:t>6/14/2014</a:t>
            </a:fld>
            <a:endParaRPr lang="en-US"/>
          </a:p>
        </p:txBody>
      </p:sp>
      <p:sp>
        <p:nvSpPr>
          <p:cNvPr id="6" name="Footer Placeholder 5"/>
          <p:cNvSpPr>
            <a:spLocks noGrp="1"/>
          </p:cNvSpPr>
          <p:nvPr>
            <p:ph type="ftr" sz="quarter" idx="11"/>
          </p:nvPr>
        </p:nvSpPr>
        <p:spPr/>
        <p:txBody>
          <a:bodyPr/>
          <a:lstStyle/>
          <a:p>
            <a:r>
              <a:rPr lang="en-US" smtClean="0"/>
              <a:t>CA Gaurav Papriwal</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2"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1"/>
            <a:ext cx="4040188" cy="732975"/>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7292C3B-6917-430F-882F-11F3A0F4D0EF}" type="datetime1">
              <a:rPr lang="en-US" smtClean="0"/>
              <a:t>6/14/2014</a:t>
            </a:fld>
            <a:endParaRPr lang="en-US"/>
          </a:p>
        </p:txBody>
      </p:sp>
      <p:sp>
        <p:nvSpPr>
          <p:cNvPr id="8" name="Footer Placeholder 7"/>
          <p:cNvSpPr>
            <a:spLocks noGrp="1"/>
          </p:cNvSpPr>
          <p:nvPr>
            <p:ph type="ftr" sz="quarter" idx="11"/>
          </p:nvPr>
        </p:nvSpPr>
        <p:spPr>
          <a:xfrm>
            <a:off x="304800" y="6409944"/>
            <a:ext cx="3581400" cy="365760"/>
          </a:xfrm>
        </p:spPr>
        <p:txBody>
          <a:bodyPr/>
          <a:lstStyle/>
          <a:p>
            <a:r>
              <a:rPr lang="en-US" smtClean="0"/>
              <a:t>CA Gaurav Papriwal</a:t>
            </a: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1D3DE9-0776-4437-B85A-B2B280EA3C23}" type="datetime1">
              <a:rPr lang="en-US" smtClean="0"/>
              <a:t>6/14/2014</a:t>
            </a:fld>
            <a:endParaRPr lang="en-US"/>
          </a:p>
        </p:txBody>
      </p:sp>
      <p:sp>
        <p:nvSpPr>
          <p:cNvPr id="4" name="Footer Placeholder 3"/>
          <p:cNvSpPr>
            <a:spLocks noGrp="1"/>
          </p:cNvSpPr>
          <p:nvPr>
            <p:ph type="ftr" sz="quarter" idx="11"/>
          </p:nvPr>
        </p:nvSpPr>
        <p:spPr/>
        <p:txBody>
          <a:bodyPr/>
          <a:lstStyle/>
          <a:p>
            <a:r>
              <a:rPr lang="en-US" smtClean="0"/>
              <a:t>CA Gaurav Papriwal</a:t>
            </a:r>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5B0FCC4-BEF8-4F53-8D84-3E666FB0F6E2}" type="datetime1">
              <a:rPr lang="en-US" smtClean="0"/>
              <a:t>6/14/2014</a:t>
            </a:fld>
            <a:endParaRPr lang="en-US"/>
          </a:p>
        </p:txBody>
      </p:sp>
      <p:sp>
        <p:nvSpPr>
          <p:cNvPr id="3" name="Footer Placeholder 2"/>
          <p:cNvSpPr>
            <a:spLocks noGrp="1"/>
          </p:cNvSpPr>
          <p:nvPr>
            <p:ph type="ftr" sz="quarter" idx="11"/>
          </p:nvPr>
        </p:nvSpPr>
        <p:spPr/>
        <p:txBody>
          <a:bodyPr/>
          <a:lstStyle/>
          <a:p>
            <a:r>
              <a:rPr lang="en-US" smtClean="0"/>
              <a:t>CA Gaurav Papriwal</a:t>
            </a:r>
            <a:endParaRPr lang="en-US"/>
          </a:p>
        </p:txBody>
      </p:sp>
      <p:sp>
        <p:nvSpPr>
          <p:cNvPr id="4" name="Slide Number Placeholder 3"/>
          <p:cNvSpPr>
            <a:spLocks noGrp="1"/>
          </p:cNvSpPr>
          <p:nvPr>
            <p:ph type="sldNum" sz="quarter" idx="12"/>
          </p:nvPr>
        </p:nvSpPr>
        <p:spPr>
          <a:xfrm>
            <a:off x="4267200" y="6324601"/>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1"/>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9"/>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E610DFF-F7AB-4CD8-BA43-C01C2F6654FE}" type="datetime1">
              <a:rPr lang="en-US" smtClean="0"/>
              <a:t>6/14/2014</a:t>
            </a:fld>
            <a:endParaRPr lang="en-US"/>
          </a:p>
        </p:txBody>
      </p:sp>
      <p:sp>
        <p:nvSpPr>
          <p:cNvPr id="6" name="Footer Placeholder 5"/>
          <p:cNvSpPr>
            <a:spLocks noGrp="1"/>
          </p:cNvSpPr>
          <p:nvPr>
            <p:ph type="ftr" sz="quarter" idx="11"/>
          </p:nvPr>
        </p:nvSpPr>
        <p:spPr>
          <a:xfrm>
            <a:off x="301752" y="6410848"/>
            <a:ext cx="3383280" cy="365760"/>
          </a:xfrm>
        </p:spPr>
        <p:txBody>
          <a:bodyPr/>
          <a:lstStyle/>
          <a:p>
            <a:r>
              <a:rPr lang="en-US" smtClean="0"/>
              <a:t>CA Gaurav Papriwal</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9"/>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30792C1F-31FE-45BC-BA62-9BF4265D567D}" type="datetime1">
              <a:rPr lang="en-US" smtClean="0"/>
              <a:t>6/14/2014</a:t>
            </a:fld>
            <a:endParaRPr lang="en-US"/>
          </a:p>
        </p:txBody>
      </p:sp>
      <p:sp>
        <p:nvSpPr>
          <p:cNvPr id="6" name="Footer Placeholder 5"/>
          <p:cNvSpPr>
            <a:spLocks noGrp="1"/>
          </p:cNvSpPr>
          <p:nvPr>
            <p:ph type="ftr" sz="quarter" idx="11"/>
          </p:nvPr>
        </p:nvSpPr>
        <p:spPr>
          <a:xfrm>
            <a:off x="301752" y="6410848"/>
            <a:ext cx="3584448" cy="365760"/>
          </a:xfrm>
        </p:spPr>
        <p:txBody>
          <a:bodyPr/>
          <a:lstStyle/>
          <a:p>
            <a:r>
              <a:rPr lang="en-US" smtClean="0"/>
              <a:t>CA Gaurav Papriwal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AC770E7-6DE1-4A25-9014-0D3B09CAF8B7}" type="datetime1">
              <a:rPr lang="en-US" smtClean="0"/>
              <a:t>6/14/2014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CA Gaurav Papriwal</a:t>
            </a: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5"/>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52600"/>
            <a:ext cx="8001000" cy="1676400"/>
          </a:xfrm>
        </p:spPr>
        <p:txBody>
          <a:bodyPr>
            <a:normAutofit/>
          </a:bodyPr>
          <a:lstStyle/>
          <a:p>
            <a:r>
              <a:rPr lang="en-US" dirty="0">
                <a:solidFill>
                  <a:schemeClr val="bg2">
                    <a:lumMod val="25000"/>
                  </a:schemeClr>
                </a:solidFill>
              </a:rPr>
              <a:t>Amendment In Companies </a:t>
            </a:r>
            <a:r>
              <a:rPr lang="en-US" dirty="0" smtClean="0">
                <a:solidFill>
                  <a:schemeClr val="bg2">
                    <a:lumMod val="25000"/>
                  </a:schemeClr>
                </a:solidFill>
              </a:rPr>
              <a:t>Act,2013</a:t>
            </a:r>
            <a:br>
              <a:rPr lang="en-US" dirty="0" smtClean="0">
                <a:solidFill>
                  <a:schemeClr val="bg2">
                    <a:lumMod val="25000"/>
                  </a:schemeClr>
                </a:solidFill>
              </a:rPr>
            </a:br>
            <a:r>
              <a:rPr lang="en-US" dirty="0" smtClean="0">
                <a:solidFill>
                  <a:schemeClr val="accent1"/>
                </a:solidFill>
              </a:rPr>
              <a:t>Fixed Assets &amp; Calculating Depreciation Thereon</a:t>
            </a:r>
            <a:endParaRPr lang="en-US" dirty="0">
              <a:solidFill>
                <a:schemeClr val="accent1"/>
              </a:solidFill>
            </a:endParaRPr>
          </a:p>
        </p:txBody>
      </p:sp>
      <p:sp>
        <p:nvSpPr>
          <p:cNvPr id="4" name="Footer Placeholder 3"/>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384272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1066800"/>
          </a:xfrm>
        </p:spPr>
        <p:txBody>
          <a:bodyPr>
            <a:normAutofit fontScale="90000"/>
          </a:bodyPr>
          <a:lstStyle/>
          <a:p>
            <a:r>
              <a:rPr lang="en-US" b="1" u="sng" dirty="0" smtClean="0"/>
              <a:t/>
            </a:r>
            <a:br>
              <a:rPr lang="en-US" b="1" u="sng" dirty="0" smtClean="0"/>
            </a:br>
            <a:r>
              <a:rPr lang="en-US" b="1" u="sng" dirty="0"/>
              <a:t/>
            </a:r>
            <a:br>
              <a:rPr lang="en-US" b="1" u="sng" dirty="0"/>
            </a:br>
            <a:r>
              <a:rPr lang="en-US" b="1" u="sng" dirty="0" smtClean="0"/>
              <a:t/>
            </a:r>
            <a:br>
              <a:rPr lang="en-US" b="1" u="sng" dirty="0" smtClean="0"/>
            </a:br>
            <a:r>
              <a:rPr lang="en-US" b="1" u="sng" dirty="0"/>
              <a:t/>
            </a:r>
            <a:br>
              <a:rPr lang="en-US" b="1" u="sng" dirty="0"/>
            </a:br>
            <a:r>
              <a:rPr lang="en-US" sz="2200" b="1" u="sng" dirty="0" smtClean="0"/>
              <a:t>Treatment </a:t>
            </a:r>
            <a:r>
              <a:rPr lang="en-US" sz="2200" b="1" u="sng" dirty="0"/>
              <a:t>of Depreciation as per the Companies Bill, 2013</a:t>
            </a:r>
            <a:r>
              <a:rPr lang="en-US" dirty="0"/>
              <a:t/>
            </a:r>
            <a:br>
              <a:rPr lang="en-US" dirty="0"/>
            </a:br>
            <a:r>
              <a:rPr lang="en-US" sz="1600" dirty="0" smtClean="0"/>
              <a:t/>
            </a:r>
            <a:br>
              <a:rPr lang="en-US" sz="1600" dirty="0" smtClean="0"/>
            </a:br>
            <a:endParaRPr lang="en-US" dirty="0"/>
          </a:p>
        </p:txBody>
      </p:sp>
      <p:sp>
        <p:nvSpPr>
          <p:cNvPr id="3" name="TextBox 2"/>
          <p:cNvSpPr txBox="1"/>
          <p:nvPr/>
        </p:nvSpPr>
        <p:spPr>
          <a:xfrm>
            <a:off x="381000" y="1600200"/>
            <a:ext cx="8458200" cy="4708981"/>
          </a:xfrm>
          <a:prstGeom prst="rect">
            <a:avLst/>
          </a:prstGeom>
          <a:noFill/>
        </p:spPr>
        <p:txBody>
          <a:bodyPr wrap="square" rtlCol="0">
            <a:spAutoFit/>
          </a:bodyPr>
          <a:lstStyle/>
          <a:p>
            <a:r>
              <a:rPr lang="en-US" dirty="0"/>
              <a:t>As per the Companies Bill, Depreciation is the </a:t>
            </a:r>
            <a:r>
              <a:rPr lang="en-US" i="1" dirty="0"/>
              <a:t>systematic </a:t>
            </a:r>
            <a:r>
              <a:rPr lang="en-US" dirty="0"/>
              <a:t>allocation of the </a:t>
            </a:r>
            <a:r>
              <a:rPr lang="en-US" dirty="0" smtClean="0"/>
              <a:t>depreciable </a:t>
            </a:r>
            <a:r>
              <a:rPr lang="en-US" dirty="0"/>
              <a:t>amount of an asset over its useful life (including amortization</a:t>
            </a:r>
            <a:r>
              <a:rPr lang="en-US" dirty="0" smtClean="0"/>
              <a:t>).</a:t>
            </a:r>
            <a:r>
              <a:rPr lang="en-US" dirty="0"/>
              <a:t>The depreciable amount of an asset is the cost of an asset or other amount substituted for cost, less its residual value</a:t>
            </a:r>
            <a:r>
              <a:rPr lang="en-US" dirty="0" smtClean="0"/>
              <a:t>.</a:t>
            </a:r>
          </a:p>
          <a:p>
            <a:endParaRPr lang="en-US" dirty="0"/>
          </a:p>
          <a:p>
            <a:r>
              <a:rPr lang="en-US" dirty="0" smtClean="0"/>
              <a:t>The </a:t>
            </a:r>
            <a:r>
              <a:rPr lang="en-US" dirty="0"/>
              <a:t>useful life of an asset is the period over which an asset is expected to be available for use by an entity, or the number of production or similar units expected to be obtained from the asset by the </a:t>
            </a:r>
            <a:r>
              <a:rPr lang="en-US" dirty="0" smtClean="0"/>
              <a:t>entity</a:t>
            </a:r>
          </a:p>
          <a:p>
            <a:pPr lvl="0"/>
            <a:endParaRPr lang="en-US" dirty="0" smtClean="0"/>
          </a:p>
          <a:p>
            <a:pPr lvl="0"/>
            <a:r>
              <a:rPr lang="en-US" b="1" dirty="0" smtClean="0"/>
              <a:t>From  </a:t>
            </a:r>
            <a:r>
              <a:rPr lang="en-US" b="1" dirty="0"/>
              <a:t>the  date  of  the  Companies  Bill  coming  into  effect,  the  carrying amount (WDV) of the asset as on that date</a:t>
            </a:r>
            <a:r>
              <a:rPr lang="en-US" b="1" dirty="0" smtClean="0"/>
              <a:t>:</a:t>
            </a:r>
          </a:p>
          <a:p>
            <a:endParaRPr lang="en-US" sz="1200" dirty="0" smtClean="0"/>
          </a:p>
          <a:p>
            <a:r>
              <a:rPr lang="en-US" b="1" dirty="0" smtClean="0"/>
              <a:t>a.</a:t>
            </a:r>
            <a:r>
              <a:rPr lang="en-US" dirty="0" smtClean="0"/>
              <a:t>Will </a:t>
            </a:r>
            <a:r>
              <a:rPr lang="en-US" dirty="0"/>
              <a:t>be depreciated over the remaining useful life of the asset </a:t>
            </a:r>
            <a:r>
              <a:rPr lang="en-US" b="1" dirty="0"/>
              <a:t>according to the </a:t>
            </a:r>
            <a:r>
              <a:rPr lang="en-US" b="1" dirty="0" smtClean="0"/>
              <a:t>Bill</a:t>
            </a:r>
          </a:p>
          <a:p>
            <a:r>
              <a:rPr lang="en-US" b="1" dirty="0" smtClean="0"/>
              <a:t>b.</a:t>
            </a:r>
            <a:r>
              <a:rPr lang="en-US" dirty="0" smtClean="0"/>
              <a:t> after </a:t>
            </a:r>
            <a:r>
              <a:rPr lang="en-US" dirty="0"/>
              <a:t>retaining the residual value, will be recognized in the opening retained earnings where the remaining useful life is </a:t>
            </a:r>
            <a:r>
              <a:rPr lang="en-US" dirty="0" smtClean="0"/>
              <a:t>nil</a:t>
            </a:r>
          </a:p>
          <a:p>
            <a:r>
              <a:rPr lang="en-US" dirty="0" smtClean="0">
                <a:solidFill>
                  <a:schemeClr val="tx1">
                    <a:lumMod val="50000"/>
                    <a:lumOff val="50000"/>
                  </a:schemeClr>
                </a:solidFill>
              </a:rPr>
              <a:t>					</a:t>
            </a:r>
            <a:endParaRPr lang="en-US" dirty="0"/>
          </a:p>
        </p:txBody>
      </p:sp>
      <p:sp>
        <p:nvSpPr>
          <p:cNvPr id="5" name="Footer Placeholder 4"/>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3411478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8534400" cy="454152"/>
          </a:xfrm>
        </p:spPr>
        <p:txBody>
          <a:bodyPr>
            <a:noAutofit/>
          </a:bodyPr>
          <a:lstStyle/>
          <a:p>
            <a:r>
              <a:rPr lang="en-US" sz="2000" b="1" u="sng" dirty="0"/>
              <a:t>Treatment of Depreciation as per the Companies Bill, 2013</a:t>
            </a:r>
            <a:endParaRPr lang="en-US" sz="2000" dirty="0"/>
          </a:p>
        </p:txBody>
      </p:sp>
      <p:sp>
        <p:nvSpPr>
          <p:cNvPr id="3" name="TextBox 2"/>
          <p:cNvSpPr txBox="1"/>
          <p:nvPr/>
        </p:nvSpPr>
        <p:spPr>
          <a:xfrm>
            <a:off x="381000" y="1447800"/>
            <a:ext cx="8458200" cy="5355312"/>
          </a:xfrm>
          <a:prstGeom prst="rect">
            <a:avLst/>
          </a:prstGeom>
          <a:noFill/>
        </p:spPr>
        <p:txBody>
          <a:bodyPr wrap="square" rtlCol="0">
            <a:spAutoFit/>
          </a:bodyPr>
          <a:lstStyle/>
          <a:p>
            <a:pPr marL="400050" indent="-400050">
              <a:buFont typeface="+mj-lt"/>
              <a:buAutoNum type="romanLcPeriod"/>
            </a:pPr>
            <a:r>
              <a:rPr lang="en-US" dirty="0" smtClean="0">
                <a:latin typeface="Cambria" pitchFamily="18" charset="0"/>
              </a:rPr>
              <a:t>Like Section 205 Of The Companies Act,1956, Section 123 Of The Companies Act,2013 states that no dividend shall be declared unless some depreciation is provided in accordance with schedule II of the Companies Act,2013.</a:t>
            </a:r>
          </a:p>
          <a:p>
            <a:pPr marL="400050" indent="-400050">
              <a:buFont typeface="+mj-lt"/>
              <a:buAutoNum type="romanLcPeriod"/>
            </a:pPr>
            <a:endParaRPr lang="en-US" dirty="0">
              <a:latin typeface="Cambria" pitchFamily="18" charset="0"/>
            </a:endParaRPr>
          </a:p>
          <a:p>
            <a:pPr marL="400050" indent="-400050">
              <a:buFont typeface="+mj-lt"/>
              <a:buAutoNum type="romanLcPeriod"/>
            </a:pPr>
            <a:r>
              <a:rPr lang="en-US" dirty="0" smtClean="0">
                <a:latin typeface="Cambria" pitchFamily="18" charset="0"/>
              </a:rPr>
              <a:t>Schedule II of the Companies Act,2013, which provide Useful life to compute Depreciation as against the Rates of Depreciation.</a:t>
            </a:r>
          </a:p>
          <a:p>
            <a:pPr marL="400050" indent="-400050">
              <a:buFont typeface="+mj-lt"/>
              <a:buAutoNum type="romanLcPeriod"/>
            </a:pPr>
            <a:endParaRPr lang="en-US" dirty="0">
              <a:latin typeface="Cambria" pitchFamily="18" charset="0"/>
            </a:endParaRPr>
          </a:p>
          <a:p>
            <a:pPr marL="400050" indent="-400050">
              <a:buFont typeface="+mj-lt"/>
              <a:buAutoNum type="romanLcPeriod"/>
            </a:pPr>
            <a:r>
              <a:rPr lang="en-US" dirty="0" smtClean="0">
                <a:latin typeface="Cambria" pitchFamily="18" charset="0"/>
              </a:rPr>
              <a:t>The useful life of an assets is the period over which is an assets to be available for use by an entity, or the number of production or similar units expected to be obtained from the assets by the entity.</a:t>
            </a:r>
          </a:p>
          <a:p>
            <a:pPr marL="400050" indent="-400050">
              <a:buFont typeface="+mj-lt"/>
              <a:buAutoNum type="romanLcPeriod"/>
            </a:pPr>
            <a:endParaRPr lang="en-US" dirty="0">
              <a:latin typeface="Cambria" pitchFamily="18" charset="0"/>
            </a:endParaRPr>
          </a:p>
          <a:p>
            <a:pPr marL="400050" indent="-400050">
              <a:buFont typeface="+mj-lt"/>
              <a:buAutoNum type="romanLcPeriod"/>
            </a:pPr>
            <a:r>
              <a:rPr lang="en-US" dirty="0" smtClean="0">
                <a:latin typeface="Cambria" pitchFamily="18" charset="0"/>
              </a:rPr>
              <a:t>Useful Life Of An Asset -</a:t>
            </a:r>
            <a:r>
              <a:rPr lang="en-US" dirty="0" smtClean="0">
                <a:latin typeface="Cambria" pitchFamily="18" charset="0"/>
                <a:sym typeface="Wingdings" pitchFamily="2" charset="2"/>
              </a:rPr>
              <a:t> As notified for accounting purpose by a regulatory authority constituted under an Act of Parliament or by the Central Government shall be applied in calculating the depreciation to be provided for such asset.</a:t>
            </a:r>
          </a:p>
          <a:p>
            <a:endParaRPr lang="en-US" dirty="0" smtClean="0">
              <a:latin typeface="Cambria" pitchFamily="18" charset="0"/>
              <a:sym typeface="Wingdings" pitchFamily="2" charset="2"/>
            </a:endParaRPr>
          </a:p>
          <a:p>
            <a:pPr marL="400050" indent="-400050">
              <a:buFont typeface="+mj-lt"/>
              <a:buAutoNum type="romanLcPeriod"/>
            </a:pPr>
            <a:endParaRPr lang="en-US" dirty="0">
              <a:latin typeface="Cambria" pitchFamily="18" charset="0"/>
              <a:sym typeface="Wingdings" pitchFamily="2" charset="2"/>
            </a:endParaRPr>
          </a:p>
          <a:p>
            <a:pPr marL="400050" indent="-400050">
              <a:buFont typeface="+mj-lt"/>
              <a:buAutoNum type="romanLcPeriod"/>
            </a:pPr>
            <a:endParaRPr lang="en-US" dirty="0" smtClean="0">
              <a:latin typeface="Cambria" pitchFamily="18" charset="0"/>
            </a:endParaRPr>
          </a:p>
          <a:p>
            <a:pPr marL="400050" indent="-400050">
              <a:buFont typeface="+mj-lt"/>
              <a:buAutoNum type="romanLcPeriod"/>
            </a:pPr>
            <a:endParaRPr lang="en-US" dirty="0">
              <a:latin typeface="Cambria" pitchFamily="18" charset="0"/>
            </a:endParaRPr>
          </a:p>
          <a:p>
            <a:pPr marL="400050" indent="-400050">
              <a:buFont typeface="+mj-lt"/>
              <a:buAutoNum type="romanLcPeriod"/>
            </a:pPr>
            <a:endParaRPr lang="en-US" dirty="0">
              <a:latin typeface="Cambria" pitchFamily="18" charset="0"/>
            </a:endParaRPr>
          </a:p>
        </p:txBody>
      </p:sp>
      <p:sp>
        <p:nvSpPr>
          <p:cNvPr id="5" name="Footer Placeholder 4"/>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2459821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534400" cy="530352"/>
          </a:xfrm>
        </p:spPr>
        <p:txBody>
          <a:bodyPr>
            <a:noAutofit/>
          </a:bodyPr>
          <a:lstStyle/>
          <a:p>
            <a:r>
              <a:rPr lang="en-US" sz="2000" b="1" u="sng" dirty="0"/>
              <a:t>Treatment of Depreciation as per the Companies Bill, 2013</a:t>
            </a:r>
            <a:endParaRPr lang="en-US" sz="2000" dirty="0"/>
          </a:p>
        </p:txBody>
      </p:sp>
      <p:sp>
        <p:nvSpPr>
          <p:cNvPr id="3" name="TextBox 2"/>
          <p:cNvSpPr txBox="1"/>
          <p:nvPr/>
        </p:nvSpPr>
        <p:spPr>
          <a:xfrm>
            <a:off x="381000" y="1447800"/>
            <a:ext cx="8458200" cy="2354491"/>
          </a:xfrm>
          <a:prstGeom prst="rect">
            <a:avLst/>
          </a:prstGeom>
          <a:noFill/>
        </p:spPr>
        <p:txBody>
          <a:bodyPr wrap="square" rtlCol="0">
            <a:spAutoFit/>
          </a:bodyPr>
          <a:lstStyle/>
          <a:p>
            <a:r>
              <a:rPr lang="en-US" dirty="0" smtClean="0">
                <a:latin typeface="Cambria" pitchFamily="18" charset="0"/>
                <a:sym typeface="Wingdings" pitchFamily="2" charset="2"/>
              </a:rPr>
              <a:t>V. </a:t>
            </a:r>
            <a:r>
              <a:rPr lang="en-US" sz="1600" dirty="0" smtClean="0">
                <a:latin typeface="Cambria" pitchFamily="18" charset="0"/>
                <a:sym typeface="Wingdings" pitchFamily="2" charset="2"/>
              </a:rPr>
              <a:t>Where Plant &amp; Machinery have been use in more than the useful lives as prescribed in the schedule II of the Companies Act, the remaining value has to be transferred to retained earning.</a:t>
            </a:r>
          </a:p>
          <a:p>
            <a:endParaRPr lang="en-US" sz="600" dirty="0" smtClean="0">
              <a:latin typeface="Cambria" pitchFamily="18" charset="0"/>
              <a:sym typeface="Wingdings" pitchFamily="2" charset="2"/>
            </a:endParaRPr>
          </a:p>
          <a:p>
            <a:r>
              <a:rPr lang="en-US" sz="1600" b="1" dirty="0" smtClean="0">
                <a:solidFill>
                  <a:srgbClr val="FF0000"/>
                </a:solidFill>
                <a:latin typeface="Cambria" pitchFamily="18" charset="0"/>
              </a:rPr>
              <a:t>For illustration </a:t>
            </a:r>
            <a:r>
              <a:rPr lang="en-US" sz="1600" dirty="0" smtClean="0">
                <a:latin typeface="Cambria" pitchFamily="18" charset="0"/>
              </a:rPr>
              <a:t>Purpose the rates as prescribed for plant &amp; machineries used in telecommunications and power sector are discussed.</a:t>
            </a:r>
          </a:p>
          <a:p>
            <a:endParaRPr lang="en-US" dirty="0">
              <a:latin typeface="Cambria" pitchFamily="18" charset="0"/>
            </a:endParaRPr>
          </a:p>
          <a:p>
            <a:endParaRPr lang="en-US" dirty="0" smtClean="0">
              <a:latin typeface="Cambria" pitchFamily="18" charset="0"/>
            </a:endParaRPr>
          </a:p>
          <a:p>
            <a:endParaRPr lang="en-US" dirty="0">
              <a:latin typeface="Cambria" pitchFamily="18" charset="0"/>
            </a:endParaRPr>
          </a:p>
          <a:p>
            <a:pPr marL="400050" indent="-400050">
              <a:buFont typeface="+mj-lt"/>
              <a:buAutoNum type="romanLcPeriod"/>
            </a:pPr>
            <a:endParaRPr lang="en-US" dirty="0">
              <a:latin typeface="Cambria"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15028249"/>
              </p:ext>
            </p:extLst>
          </p:nvPr>
        </p:nvGraphicFramePr>
        <p:xfrm>
          <a:off x="342900" y="2672453"/>
          <a:ext cx="8496300" cy="3652147"/>
        </p:xfrm>
        <a:graphic>
          <a:graphicData uri="http://schemas.openxmlformats.org/drawingml/2006/table">
            <a:tbl>
              <a:tblPr firstRow="1" bandRow="1">
                <a:tableStyleId>{F5AB1C69-6EDB-4FF4-983F-18BD219EF322}</a:tableStyleId>
              </a:tblPr>
              <a:tblGrid>
                <a:gridCol w="2198604"/>
                <a:gridCol w="670760"/>
                <a:gridCol w="1714166"/>
                <a:gridCol w="1788695"/>
                <a:gridCol w="2124075"/>
              </a:tblGrid>
              <a:tr h="634627">
                <a:tc>
                  <a:txBody>
                    <a:bodyPr/>
                    <a:lstStyle/>
                    <a:p>
                      <a:r>
                        <a:rPr lang="en-US" sz="1100" dirty="0" smtClean="0"/>
                        <a:t>Nature Of Assets</a:t>
                      </a:r>
                      <a:endParaRPr lang="en-US" sz="1100" dirty="0"/>
                    </a:p>
                  </a:txBody>
                  <a:tcPr/>
                </a:tc>
                <a:tc>
                  <a:txBody>
                    <a:bodyPr/>
                    <a:lstStyle/>
                    <a:p>
                      <a:r>
                        <a:rPr lang="en-US" sz="1100" dirty="0" smtClean="0"/>
                        <a:t>Useful Life</a:t>
                      </a:r>
                      <a:endParaRPr lang="en-US" sz="1100" dirty="0"/>
                    </a:p>
                  </a:txBody>
                  <a:tcPr/>
                </a:tc>
                <a:tc>
                  <a:txBody>
                    <a:bodyPr/>
                    <a:lstStyle/>
                    <a:p>
                      <a:r>
                        <a:rPr lang="en-US" sz="1100" dirty="0" smtClean="0"/>
                        <a:t>Depreciation Rate As Per Companies Act,2013</a:t>
                      </a:r>
                      <a:endParaRPr lang="en-US" sz="1100" dirty="0"/>
                    </a:p>
                  </a:txBody>
                  <a:tcPr/>
                </a:tc>
                <a:tc>
                  <a:txBody>
                    <a:bodyPr/>
                    <a:lstStyle/>
                    <a:p>
                      <a:r>
                        <a:rPr lang="en-US" sz="1100" dirty="0" smtClean="0"/>
                        <a:t>Depreciation Rate As Per Companies Act,1956</a:t>
                      </a:r>
                      <a:endParaRPr lang="en-US" sz="1100" dirty="0"/>
                    </a:p>
                  </a:txBody>
                  <a:tcPr/>
                </a:tc>
                <a:tc>
                  <a:txBody>
                    <a:bodyPr/>
                    <a:lstStyle/>
                    <a:p>
                      <a:r>
                        <a:rPr lang="en-US" sz="1100" dirty="0" smtClean="0"/>
                        <a:t>Nature</a:t>
                      </a:r>
                      <a:r>
                        <a:rPr lang="en-US" sz="1100" baseline="0" dirty="0" smtClean="0"/>
                        <a:t> Of Assets As Per Companies Act, 1956</a:t>
                      </a:r>
                      <a:endParaRPr lang="en-US" sz="1100" dirty="0"/>
                    </a:p>
                  </a:txBody>
                  <a:tcPr/>
                </a:tc>
              </a:tr>
              <a:tr h="714369">
                <a:tc>
                  <a:txBody>
                    <a:bodyPr/>
                    <a:lstStyle/>
                    <a:p>
                      <a:r>
                        <a:rPr lang="en-US" sz="1400" dirty="0" smtClean="0">
                          <a:latin typeface="Cambria" pitchFamily="18" charset="0"/>
                        </a:rPr>
                        <a:t>Plant &amp; Machinery Used in Telecommunication -Tower</a:t>
                      </a:r>
                      <a:endParaRPr lang="en-US" sz="1400" dirty="0">
                        <a:latin typeface="Cambria" pitchFamily="18" charset="0"/>
                      </a:endParaRPr>
                    </a:p>
                  </a:txBody>
                  <a:tcPr/>
                </a:tc>
                <a:tc>
                  <a:txBody>
                    <a:bodyPr/>
                    <a:lstStyle/>
                    <a:p>
                      <a:r>
                        <a:rPr lang="en-US" sz="1400" dirty="0" smtClean="0">
                          <a:latin typeface="Cambria" pitchFamily="18" charset="0"/>
                        </a:rPr>
                        <a:t>18 Years</a:t>
                      </a:r>
                      <a:endParaRPr lang="en-US" sz="1400" dirty="0">
                        <a:latin typeface="Cambria" pitchFamily="18" charset="0"/>
                      </a:endParaRPr>
                    </a:p>
                  </a:txBody>
                  <a:tcPr/>
                </a:tc>
                <a:tc>
                  <a:txBody>
                    <a:bodyPr/>
                    <a:lstStyle/>
                    <a:p>
                      <a:r>
                        <a:rPr lang="en-US" sz="1400" dirty="0" smtClean="0">
                          <a:latin typeface="Cambria" pitchFamily="18" charset="0"/>
                        </a:rPr>
                        <a:t>5.55%</a:t>
                      </a:r>
                      <a:endParaRPr lang="en-US" sz="1400" dirty="0">
                        <a:latin typeface="Cambria" pitchFamily="18" charset="0"/>
                      </a:endParaRPr>
                    </a:p>
                  </a:txBody>
                  <a:tcPr/>
                </a:tc>
                <a:tc>
                  <a:txBody>
                    <a:bodyPr/>
                    <a:lstStyle/>
                    <a:p>
                      <a:r>
                        <a:rPr lang="en-US" sz="1400" dirty="0" smtClean="0">
                          <a:latin typeface="Cambria" pitchFamily="18" charset="0"/>
                        </a:rPr>
                        <a:t>5.28%</a:t>
                      </a:r>
                      <a:endParaRPr lang="en-US" sz="1400" dirty="0">
                        <a:latin typeface="Cambria" pitchFamily="18" charset="0"/>
                      </a:endParaRPr>
                    </a:p>
                  </a:txBody>
                  <a:tcPr/>
                </a:tc>
                <a:tc>
                  <a:txBody>
                    <a:bodyPr/>
                    <a:lstStyle/>
                    <a:p>
                      <a:r>
                        <a:rPr lang="en-US" sz="1400" dirty="0" smtClean="0">
                          <a:latin typeface="Cambria" pitchFamily="18" charset="0"/>
                        </a:rPr>
                        <a:t>Continuous Process Plant</a:t>
                      </a:r>
                      <a:endParaRPr lang="en-US" sz="1400" dirty="0">
                        <a:latin typeface="Cambria" pitchFamily="18" charset="0"/>
                      </a:endParaRPr>
                    </a:p>
                  </a:txBody>
                  <a:tcPr/>
                </a:tc>
              </a:tr>
              <a:tr h="714369">
                <a:tc>
                  <a:txBody>
                    <a:bodyPr/>
                    <a:lstStyle/>
                    <a:p>
                      <a:r>
                        <a:rPr lang="en-US" sz="1400" dirty="0" smtClean="0">
                          <a:latin typeface="Cambria" pitchFamily="18" charset="0"/>
                        </a:rPr>
                        <a:t>Plant &amp; Machinery Used in generation transmission  of power</a:t>
                      </a:r>
                      <a:endParaRPr lang="en-US" sz="1400" dirty="0">
                        <a:latin typeface="Cambria" pitchFamily="18" charset="0"/>
                      </a:endParaRPr>
                    </a:p>
                  </a:txBody>
                  <a:tcPr/>
                </a:tc>
                <a:tc>
                  <a:txBody>
                    <a:bodyPr/>
                    <a:lstStyle/>
                    <a:p>
                      <a:r>
                        <a:rPr lang="en-US" sz="1400" dirty="0" smtClean="0">
                          <a:latin typeface="Cambria" pitchFamily="18" charset="0"/>
                        </a:rPr>
                        <a:t>40 Years</a:t>
                      </a:r>
                      <a:endParaRPr lang="en-US" sz="1400" dirty="0">
                        <a:latin typeface="Cambria" pitchFamily="18" charset="0"/>
                      </a:endParaRPr>
                    </a:p>
                  </a:txBody>
                  <a:tcPr/>
                </a:tc>
                <a:tc>
                  <a:txBody>
                    <a:bodyPr/>
                    <a:lstStyle/>
                    <a:p>
                      <a:r>
                        <a:rPr lang="en-US" sz="1400" dirty="0" smtClean="0">
                          <a:latin typeface="Cambria" pitchFamily="18" charset="0"/>
                        </a:rPr>
                        <a:t>2.5%</a:t>
                      </a:r>
                      <a:endParaRPr lang="en-US" sz="1400" dirty="0">
                        <a:latin typeface="Cambria" pitchFamily="18" charset="0"/>
                      </a:endParaRPr>
                    </a:p>
                  </a:txBody>
                  <a:tcPr/>
                </a:tc>
                <a:tc>
                  <a:txBody>
                    <a:bodyPr/>
                    <a:lstStyle/>
                    <a:p>
                      <a:r>
                        <a:rPr lang="en-US" sz="1400" dirty="0" smtClean="0">
                          <a:latin typeface="Cambria" pitchFamily="18" charset="0"/>
                        </a:rPr>
                        <a:t>5.28%</a:t>
                      </a:r>
                      <a:endParaRPr lang="en-US" sz="1400" dirty="0">
                        <a:latin typeface="Cambr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Cambria" pitchFamily="18" charset="0"/>
                        </a:rPr>
                        <a:t>Continuous Process Plant</a:t>
                      </a:r>
                    </a:p>
                    <a:p>
                      <a:endParaRPr lang="en-US" sz="1400" dirty="0">
                        <a:latin typeface="Cambria" pitchFamily="18" charset="0"/>
                      </a:endParaRPr>
                    </a:p>
                  </a:txBody>
                  <a:tcPr/>
                </a:tc>
              </a:tr>
              <a:tr h="506012">
                <a:tc>
                  <a:txBody>
                    <a:bodyPr/>
                    <a:lstStyle/>
                    <a:p>
                      <a:r>
                        <a:rPr lang="en-US" sz="1400" dirty="0" smtClean="0">
                          <a:latin typeface="Cambria" pitchFamily="18" charset="0"/>
                        </a:rPr>
                        <a:t>Wind Power Generation Plant</a:t>
                      </a:r>
                      <a:endParaRPr lang="en-US" sz="1400" dirty="0">
                        <a:latin typeface="Cambria" pitchFamily="18" charset="0"/>
                      </a:endParaRPr>
                    </a:p>
                  </a:txBody>
                  <a:tcPr/>
                </a:tc>
                <a:tc>
                  <a:txBody>
                    <a:bodyPr/>
                    <a:lstStyle/>
                    <a:p>
                      <a:r>
                        <a:rPr lang="en-US" sz="1400" dirty="0" smtClean="0">
                          <a:latin typeface="Cambria" pitchFamily="18" charset="0"/>
                        </a:rPr>
                        <a:t>22 Years</a:t>
                      </a:r>
                      <a:endParaRPr lang="en-US" sz="1400" dirty="0">
                        <a:latin typeface="Cambria" pitchFamily="18" charset="0"/>
                      </a:endParaRPr>
                    </a:p>
                  </a:txBody>
                  <a:tcPr/>
                </a:tc>
                <a:tc>
                  <a:txBody>
                    <a:bodyPr/>
                    <a:lstStyle/>
                    <a:p>
                      <a:r>
                        <a:rPr lang="en-US" sz="1400" dirty="0" smtClean="0">
                          <a:latin typeface="Cambria" pitchFamily="18" charset="0"/>
                        </a:rPr>
                        <a:t>4.54%</a:t>
                      </a:r>
                      <a:endParaRPr lang="en-US" sz="1400" dirty="0">
                        <a:latin typeface="Cambria" pitchFamily="18" charset="0"/>
                      </a:endParaRPr>
                    </a:p>
                  </a:txBody>
                  <a:tcPr/>
                </a:tc>
                <a:tc>
                  <a:txBody>
                    <a:bodyPr/>
                    <a:lstStyle/>
                    <a:p>
                      <a:r>
                        <a:rPr lang="en-US" sz="1400" dirty="0" smtClean="0">
                          <a:latin typeface="Cambria" pitchFamily="18" charset="0"/>
                        </a:rPr>
                        <a:t>5.28%</a:t>
                      </a:r>
                      <a:endParaRPr lang="en-US" sz="1400" dirty="0">
                        <a:latin typeface="Cambr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Cambria" pitchFamily="18" charset="0"/>
                        </a:rPr>
                        <a:t>Continuous Process Plant</a:t>
                      </a:r>
                    </a:p>
                    <a:p>
                      <a:endParaRPr lang="en-US" sz="1400" dirty="0">
                        <a:latin typeface="Cambria" pitchFamily="18" charset="0"/>
                      </a:endParaRPr>
                    </a:p>
                  </a:txBody>
                  <a:tcPr/>
                </a:tc>
              </a:tr>
              <a:tr h="506012">
                <a:tc>
                  <a:txBody>
                    <a:bodyPr/>
                    <a:lstStyle/>
                    <a:p>
                      <a:r>
                        <a:rPr lang="en-US" sz="1400" dirty="0" smtClean="0">
                          <a:latin typeface="Cambria" pitchFamily="18" charset="0"/>
                        </a:rPr>
                        <a:t>Electric Distribution Plant</a:t>
                      </a:r>
                      <a:endParaRPr lang="en-US" sz="1400" dirty="0">
                        <a:latin typeface="Cambria" pitchFamily="18" charset="0"/>
                      </a:endParaRPr>
                    </a:p>
                  </a:txBody>
                  <a:tcPr/>
                </a:tc>
                <a:tc>
                  <a:txBody>
                    <a:bodyPr/>
                    <a:lstStyle/>
                    <a:p>
                      <a:r>
                        <a:rPr lang="en-US" sz="1400" dirty="0" smtClean="0">
                          <a:latin typeface="Cambria" pitchFamily="18" charset="0"/>
                        </a:rPr>
                        <a:t>35 Years</a:t>
                      </a:r>
                      <a:endParaRPr lang="en-US" sz="1400" dirty="0">
                        <a:latin typeface="Cambria" pitchFamily="18" charset="0"/>
                      </a:endParaRPr>
                    </a:p>
                  </a:txBody>
                  <a:tcPr/>
                </a:tc>
                <a:tc>
                  <a:txBody>
                    <a:bodyPr/>
                    <a:lstStyle/>
                    <a:p>
                      <a:r>
                        <a:rPr lang="en-US" sz="1400" dirty="0" smtClean="0">
                          <a:latin typeface="Cambria" pitchFamily="18" charset="0"/>
                        </a:rPr>
                        <a:t>2.85%</a:t>
                      </a:r>
                      <a:endParaRPr lang="en-US" sz="1400" dirty="0">
                        <a:latin typeface="Cambria" pitchFamily="18" charset="0"/>
                      </a:endParaRPr>
                    </a:p>
                  </a:txBody>
                  <a:tcPr/>
                </a:tc>
                <a:tc>
                  <a:txBody>
                    <a:bodyPr/>
                    <a:lstStyle/>
                    <a:p>
                      <a:r>
                        <a:rPr lang="en-US" sz="1400" dirty="0" smtClean="0">
                          <a:latin typeface="Cambria" pitchFamily="18" charset="0"/>
                        </a:rPr>
                        <a:t>5.28%</a:t>
                      </a:r>
                      <a:endParaRPr lang="en-US" sz="1400" dirty="0">
                        <a:latin typeface="Cambr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Cambria" pitchFamily="18" charset="0"/>
                        </a:rPr>
                        <a:t>Continuous Process Plant</a:t>
                      </a:r>
                    </a:p>
                    <a:p>
                      <a:endParaRPr lang="en-US" sz="1400" dirty="0">
                        <a:latin typeface="Cambria" pitchFamily="18" charset="0"/>
                      </a:endParaRPr>
                    </a:p>
                  </a:txBody>
                  <a:tcPr/>
                </a:tc>
              </a:tr>
              <a:tr h="506012">
                <a:tc>
                  <a:txBody>
                    <a:bodyPr/>
                    <a:lstStyle/>
                    <a:p>
                      <a:r>
                        <a:rPr lang="en-US" sz="1400" dirty="0" smtClean="0">
                          <a:latin typeface="Cambria" pitchFamily="18" charset="0"/>
                        </a:rPr>
                        <a:t>Water Distribution</a:t>
                      </a:r>
                      <a:r>
                        <a:rPr lang="en-US" sz="1400" baseline="0" dirty="0" smtClean="0">
                          <a:latin typeface="Cambria" pitchFamily="18" charset="0"/>
                        </a:rPr>
                        <a:t> Plant</a:t>
                      </a:r>
                      <a:endParaRPr lang="en-US" sz="1400" dirty="0">
                        <a:latin typeface="Cambria" pitchFamily="18" charset="0"/>
                      </a:endParaRPr>
                    </a:p>
                  </a:txBody>
                  <a:tcPr/>
                </a:tc>
                <a:tc>
                  <a:txBody>
                    <a:bodyPr/>
                    <a:lstStyle/>
                    <a:p>
                      <a:r>
                        <a:rPr lang="en-US" sz="1400" dirty="0" smtClean="0">
                          <a:latin typeface="Cambria" pitchFamily="18" charset="0"/>
                        </a:rPr>
                        <a:t>30 Years</a:t>
                      </a:r>
                      <a:endParaRPr lang="en-US" sz="1400" dirty="0">
                        <a:latin typeface="Cambria" pitchFamily="18" charset="0"/>
                      </a:endParaRPr>
                    </a:p>
                  </a:txBody>
                  <a:tcPr/>
                </a:tc>
                <a:tc>
                  <a:txBody>
                    <a:bodyPr/>
                    <a:lstStyle/>
                    <a:p>
                      <a:r>
                        <a:rPr lang="en-US" sz="1400" dirty="0" smtClean="0">
                          <a:latin typeface="Cambria" pitchFamily="18" charset="0"/>
                        </a:rPr>
                        <a:t>3.33%</a:t>
                      </a:r>
                      <a:endParaRPr lang="en-US" sz="1400" dirty="0">
                        <a:latin typeface="Cambria" pitchFamily="18" charset="0"/>
                      </a:endParaRPr>
                    </a:p>
                  </a:txBody>
                  <a:tcPr/>
                </a:tc>
                <a:tc>
                  <a:txBody>
                    <a:bodyPr/>
                    <a:lstStyle/>
                    <a:p>
                      <a:r>
                        <a:rPr lang="en-US" sz="1400" dirty="0" smtClean="0">
                          <a:latin typeface="Cambria" pitchFamily="18" charset="0"/>
                        </a:rPr>
                        <a:t>5.28%</a:t>
                      </a:r>
                      <a:endParaRPr lang="en-US" sz="1400" dirty="0">
                        <a:latin typeface="Cambria"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Cambria" pitchFamily="18" charset="0"/>
                        </a:rPr>
                        <a:t>Continuous Process Plant</a:t>
                      </a:r>
                    </a:p>
                    <a:p>
                      <a:endParaRPr lang="en-US" sz="1400" dirty="0">
                        <a:latin typeface="Cambria" pitchFamily="18" charset="0"/>
                      </a:endParaRPr>
                    </a:p>
                  </a:txBody>
                  <a:tcPr/>
                </a:tc>
              </a:tr>
            </a:tbl>
          </a:graphicData>
        </a:graphic>
      </p:graphicFrame>
      <p:sp>
        <p:nvSpPr>
          <p:cNvPr id="6" name="Footer Placeholder 5"/>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117117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541953633"/>
              </p:ext>
            </p:extLst>
          </p:nvPr>
        </p:nvGraphicFramePr>
        <p:xfrm>
          <a:off x="228600" y="228601"/>
          <a:ext cx="8686800" cy="6120896"/>
        </p:xfrm>
        <a:graphic>
          <a:graphicData uri="http://schemas.openxmlformats.org/drawingml/2006/table">
            <a:tbl>
              <a:tblPr firstRow="1" bandRow="1">
                <a:tableStyleId>{F5AB1C69-6EDB-4FF4-983F-18BD219EF322}</a:tableStyleId>
              </a:tblPr>
              <a:tblGrid>
                <a:gridCol w="528762"/>
                <a:gridCol w="4195638"/>
                <a:gridCol w="3962400"/>
              </a:tblGrid>
              <a:tr h="556214">
                <a:tc>
                  <a:txBody>
                    <a:bodyPr/>
                    <a:lstStyle/>
                    <a:p>
                      <a:r>
                        <a:rPr lang="en-US" sz="1600" dirty="0" smtClean="0"/>
                        <a:t>S No</a:t>
                      </a:r>
                      <a:endParaRPr lang="en-US" sz="1600" dirty="0"/>
                    </a:p>
                  </a:txBody>
                  <a:tcPr/>
                </a:tc>
                <a:tc>
                  <a:txBody>
                    <a:bodyPr/>
                    <a:lstStyle/>
                    <a:p>
                      <a:r>
                        <a:rPr lang="en-US" sz="1600" dirty="0" smtClean="0"/>
                        <a:t>The Companies Act, 1956</a:t>
                      </a:r>
                      <a:endParaRPr lang="en-US" sz="1600" dirty="0"/>
                    </a:p>
                  </a:txBody>
                  <a:tcPr/>
                </a:tc>
                <a:tc>
                  <a:txBody>
                    <a:bodyPr/>
                    <a:lstStyle/>
                    <a:p>
                      <a:r>
                        <a:rPr lang="en-US" sz="1600" dirty="0" smtClean="0"/>
                        <a:t>The Companies</a:t>
                      </a:r>
                      <a:r>
                        <a:rPr lang="en-US" sz="1600" baseline="0" dirty="0" smtClean="0"/>
                        <a:t> Act-2013</a:t>
                      </a:r>
                      <a:endParaRPr lang="en-US" sz="1600" dirty="0"/>
                    </a:p>
                  </a:txBody>
                  <a:tcPr/>
                </a:tc>
              </a:tr>
              <a:tr h="724038">
                <a:tc>
                  <a:txBody>
                    <a:bodyPr/>
                    <a:lstStyle/>
                    <a:p>
                      <a:r>
                        <a:rPr lang="en-US" sz="1600" dirty="0" smtClean="0">
                          <a:latin typeface="Cambria" pitchFamily="18" charset="0"/>
                          <a:cs typeface="Times New Roman" pitchFamily="18" charset="0"/>
                        </a:rPr>
                        <a:t>1</a:t>
                      </a:r>
                      <a:endParaRPr lang="en-US" sz="1600" dirty="0">
                        <a:latin typeface="Cambria" pitchFamily="18" charset="0"/>
                        <a:cs typeface="Times New Roman" pitchFamily="18" charset="0"/>
                      </a:endParaRPr>
                    </a:p>
                  </a:txBody>
                  <a:tcPr/>
                </a:tc>
                <a:tc>
                  <a:txBody>
                    <a:bodyPr/>
                    <a:lstStyle/>
                    <a:p>
                      <a:pPr algn="l"/>
                      <a:r>
                        <a:rPr kumimoji="0" lang="en-US" sz="1500" kern="1200" dirty="0" smtClean="0">
                          <a:solidFill>
                            <a:schemeClr val="dk1"/>
                          </a:solidFill>
                          <a:effectLst/>
                          <a:latin typeface="Cambria" pitchFamily="18" charset="0"/>
                          <a:ea typeface="+mn-ea"/>
                          <a:cs typeface="Times New Roman" pitchFamily="18" charset="0"/>
                        </a:rPr>
                        <a:t>Section 350 governs the ascertainment of depreciation with reference to  Schedule XIV</a:t>
                      </a:r>
                      <a:endParaRPr lang="en-US" sz="1500" dirty="0">
                        <a:latin typeface="Cambria" pitchFamily="18" charset="0"/>
                        <a:cs typeface="Times New Roman" pitchFamily="18" charset="0"/>
                      </a:endParaRPr>
                    </a:p>
                  </a:txBody>
                  <a:tcPr/>
                </a:tc>
                <a:tc>
                  <a:txBody>
                    <a:bodyPr/>
                    <a:lstStyle/>
                    <a:p>
                      <a:pPr algn="just"/>
                      <a:r>
                        <a:rPr kumimoji="0" lang="en-US" sz="1500" kern="1200" dirty="0" smtClean="0">
                          <a:solidFill>
                            <a:schemeClr val="dk1"/>
                          </a:solidFill>
                          <a:effectLst/>
                          <a:latin typeface="Cambria" pitchFamily="18" charset="0"/>
                          <a:ea typeface="+mn-ea"/>
                          <a:cs typeface="Times New Roman" pitchFamily="18" charset="0"/>
                        </a:rPr>
                        <a:t>Schedule II of the Companies Bill 2013 contains  the provisions  for “Useful lives to Compute Depreciation”</a:t>
                      </a:r>
                      <a:endParaRPr lang="en-US" sz="1500" dirty="0">
                        <a:latin typeface="Cambria" pitchFamily="18" charset="0"/>
                        <a:cs typeface="Times New Roman" pitchFamily="18" charset="0"/>
                      </a:endParaRPr>
                    </a:p>
                  </a:txBody>
                  <a:tcPr/>
                </a:tc>
              </a:tr>
              <a:tr h="1377091">
                <a:tc>
                  <a:txBody>
                    <a:bodyPr/>
                    <a:lstStyle/>
                    <a:p>
                      <a:r>
                        <a:rPr lang="en-US" sz="1600" dirty="0" smtClean="0">
                          <a:latin typeface="Cambria" pitchFamily="18" charset="0"/>
                          <a:cs typeface="Times New Roman" pitchFamily="18" charset="0"/>
                        </a:rPr>
                        <a:t>2</a:t>
                      </a:r>
                      <a:endParaRPr lang="en-US" sz="1600" dirty="0">
                        <a:latin typeface="Cambria" pitchFamily="18" charset="0"/>
                        <a:cs typeface="Times New Roman"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500" kern="1200" dirty="0" smtClean="0">
                          <a:solidFill>
                            <a:schemeClr val="dk1"/>
                          </a:solidFill>
                          <a:effectLst/>
                          <a:latin typeface="Cambria" pitchFamily="18" charset="0"/>
                          <a:ea typeface="+mn-ea"/>
                          <a:cs typeface="Times New Roman" pitchFamily="18" charset="0"/>
                        </a:rPr>
                        <a:t>The Companies Act, 1956 requires depreciation to be provided on each depreciable asset so as to write-off  95% of   its   original   cost   over a specified period. The remaining 5% is treated  as residual value.</a:t>
                      </a:r>
                    </a:p>
                    <a:p>
                      <a:endParaRPr lang="en-US" sz="1600" dirty="0">
                        <a:latin typeface="Cambria" pitchFamily="18" charset="0"/>
                        <a:cs typeface="Times New Roman" pitchFamily="18" charset="0"/>
                      </a:endParaRPr>
                    </a:p>
                  </a:txBody>
                  <a:tcPr/>
                </a:tc>
                <a:tc>
                  <a:txBody>
                    <a:bodyPr/>
                    <a:lstStyle/>
                    <a:p>
                      <a:pPr marL="0" algn="just" rtl="0" eaLnBrk="1" latinLnBrk="0" hangingPunct="1"/>
                      <a:r>
                        <a:rPr kumimoji="0" lang="en-US" sz="1500" kern="1200" dirty="0" smtClean="0">
                          <a:solidFill>
                            <a:schemeClr val="dk1"/>
                          </a:solidFill>
                          <a:effectLst/>
                          <a:latin typeface="Cambria" pitchFamily="18" charset="0"/>
                          <a:ea typeface="+mn-ea"/>
                          <a:cs typeface="Times New Roman" pitchFamily="18" charset="0"/>
                        </a:rPr>
                        <a:t>The depreciable amount of an asset is the cost of an  asset  or  other  amount substituted  for  cost,  less  its  residual value (generally not more than 5%)</a:t>
                      </a:r>
                      <a:endParaRPr kumimoji="0" lang="en-US" sz="1500" kern="1200" dirty="0">
                        <a:solidFill>
                          <a:schemeClr val="dk1"/>
                        </a:solidFill>
                        <a:effectLst/>
                        <a:latin typeface="Cambria" pitchFamily="18" charset="0"/>
                        <a:ea typeface="+mn-ea"/>
                        <a:cs typeface="Times New Roman" pitchFamily="18" charset="0"/>
                      </a:endParaRPr>
                    </a:p>
                  </a:txBody>
                  <a:tcPr/>
                </a:tc>
              </a:tr>
              <a:tr h="1643128">
                <a:tc>
                  <a:txBody>
                    <a:bodyPr/>
                    <a:lstStyle/>
                    <a:p>
                      <a:r>
                        <a:rPr lang="en-US" sz="1600" dirty="0" smtClean="0">
                          <a:latin typeface="Cambria" pitchFamily="18" charset="0"/>
                          <a:cs typeface="Times New Roman" pitchFamily="18" charset="0"/>
                        </a:rPr>
                        <a:t>3</a:t>
                      </a:r>
                      <a:endParaRPr lang="en-US" sz="1600" dirty="0">
                        <a:latin typeface="Cambria" pitchFamily="18" charset="0"/>
                        <a:cs typeface="Times New Roman" pitchFamily="18" charset="0"/>
                      </a:endParaRPr>
                    </a:p>
                  </a:txBody>
                  <a:tcPr/>
                </a:tc>
                <a:tc>
                  <a:txBody>
                    <a:bodyPr/>
                    <a:lstStyle/>
                    <a:p>
                      <a:r>
                        <a:rPr kumimoji="0" lang="en-US" sz="1500" kern="1200" dirty="0" smtClean="0">
                          <a:solidFill>
                            <a:schemeClr val="dk1"/>
                          </a:solidFill>
                          <a:effectLst/>
                          <a:latin typeface="Cambria" pitchFamily="18" charset="0"/>
                          <a:ea typeface="+mn-ea"/>
                          <a:cs typeface="Times New Roman" pitchFamily="18" charset="0"/>
                        </a:rPr>
                        <a:t>Schedule XIV provides separate depreciation rates for double shift and triple shift use of assets</a:t>
                      </a:r>
                      <a:endParaRPr kumimoji="0" lang="en-US" sz="1500" kern="1200" dirty="0">
                        <a:solidFill>
                          <a:schemeClr val="dk1"/>
                        </a:solidFill>
                        <a:effectLst/>
                        <a:latin typeface="Cambria" pitchFamily="18" charset="0"/>
                        <a:ea typeface="+mn-ea"/>
                        <a:cs typeface="Times New Roman" pitchFamily="18" charset="0"/>
                      </a:endParaRPr>
                    </a:p>
                  </a:txBody>
                  <a:tcPr/>
                </a:tc>
                <a:tc>
                  <a:txBody>
                    <a:bodyPr/>
                    <a:lstStyle/>
                    <a:p>
                      <a:pPr algn="just"/>
                      <a:r>
                        <a:rPr kumimoji="0" lang="en-US" sz="1500" kern="1200" dirty="0" smtClean="0">
                          <a:solidFill>
                            <a:schemeClr val="dk1"/>
                          </a:solidFill>
                          <a:effectLst/>
                          <a:latin typeface="Cambria" pitchFamily="18" charset="0"/>
                          <a:ea typeface="+mn-ea"/>
                          <a:cs typeface="Times New Roman" pitchFamily="18" charset="0"/>
                        </a:rPr>
                        <a:t>No separate rates are prescribed for extra shift depreciation. For the period of time an  asset  [other than NESD  (No Extra  Shift Depreciation)) is used in double shift, depreciation will increase by 50% and  by  100% in  case  of  triple  shift working.</a:t>
                      </a:r>
                    </a:p>
                  </a:txBody>
                  <a:tcPr/>
                </a:tc>
              </a:tr>
              <a:tr h="1643128">
                <a:tc>
                  <a:txBody>
                    <a:bodyPr/>
                    <a:lstStyle/>
                    <a:p>
                      <a:pPr marL="0" algn="l" rtl="0" eaLnBrk="1" latinLnBrk="0" hangingPunct="1"/>
                      <a:r>
                        <a:rPr kumimoji="0" lang="en-US" sz="1500" kern="1200" dirty="0" smtClean="0">
                          <a:solidFill>
                            <a:schemeClr val="dk1"/>
                          </a:solidFill>
                          <a:effectLst/>
                          <a:latin typeface="Cambria" pitchFamily="18" charset="0"/>
                          <a:ea typeface="+mn-ea"/>
                          <a:cs typeface="Times New Roman" pitchFamily="18" charset="0"/>
                        </a:rPr>
                        <a:t>4</a:t>
                      </a:r>
                      <a:endParaRPr kumimoji="0" lang="en-US" sz="1500" kern="1200" dirty="0">
                        <a:solidFill>
                          <a:schemeClr val="dk1"/>
                        </a:solidFill>
                        <a:effectLst/>
                        <a:latin typeface="Cambria" pitchFamily="18" charset="0"/>
                        <a:ea typeface="+mn-ea"/>
                        <a:cs typeface="Times New Roman" pitchFamily="18" charset="0"/>
                      </a:endParaRPr>
                    </a:p>
                  </a:txBody>
                  <a:tcPr/>
                </a:tc>
                <a:tc>
                  <a:txBody>
                    <a:bodyPr/>
                    <a:lstStyle/>
                    <a:p>
                      <a:pPr marL="0" algn="l" rtl="0" eaLnBrk="1" latinLnBrk="0" hangingPunct="1"/>
                      <a:r>
                        <a:rPr kumimoji="0" lang="en-US" sz="1500" kern="1200" dirty="0" smtClean="0">
                          <a:solidFill>
                            <a:schemeClr val="dk1"/>
                          </a:solidFill>
                          <a:effectLst/>
                          <a:latin typeface="Cambria" pitchFamily="18" charset="0"/>
                          <a:ea typeface="+mn-ea"/>
                          <a:cs typeface="Times New Roman" pitchFamily="18" charset="0"/>
                        </a:rPr>
                        <a:t>The Schedule XIV to the Companies Act 1956 prescribes the rates of Straight Line Method    and   Written   down   Value   at which  depreciation  on  various  assets need to be provided.</a:t>
                      </a:r>
                      <a:endParaRPr kumimoji="0" lang="en-US" sz="1500" kern="1200" dirty="0">
                        <a:solidFill>
                          <a:schemeClr val="dk1"/>
                        </a:solidFill>
                        <a:effectLst/>
                        <a:latin typeface="Cambria" pitchFamily="18" charset="0"/>
                        <a:ea typeface="+mn-ea"/>
                        <a:cs typeface="Times New Roman" pitchFamily="18" charset="0"/>
                      </a:endParaRPr>
                    </a:p>
                  </a:txBody>
                  <a:tcPr/>
                </a:tc>
                <a:tc>
                  <a:txBody>
                    <a:bodyPr/>
                    <a:lstStyle/>
                    <a:p>
                      <a:pPr marL="0" algn="just" rtl="0" eaLnBrk="1" latinLnBrk="0" hangingPunct="1"/>
                      <a:r>
                        <a:rPr kumimoji="0" lang="en-US" sz="1500" kern="1200" dirty="0" smtClean="0">
                          <a:solidFill>
                            <a:schemeClr val="dk1"/>
                          </a:solidFill>
                          <a:effectLst/>
                          <a:latin typeface="Cambria" pitchFamily="18" charset="0"/>
                          <a:ea typeface="+mn-ea"/>
                          <a:cs typeface="Times New Roman" pitchFamily="18" charset="0"/>
                        </a:rPr>
                        <a:t>Only useful life is provided therefore the  entity  is   required   to  calculate  the appropriate  rate  of depreciation  as  per the method used by it.</a:t>
                      </a:r>
                    </a:p>
                  </a:txBody>
                  <a:tcPr/>
                </a:tc>
              </a:tr>
            </a:tbl>
          </a:graphicData>
        </a:graphic>
      </p:graphicFrame>
      <p:sp>
        <p:nvSpPr>
          <p:cNvPr id="4" name="Footer Placeholder 3"/>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371631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90178413"/>
              </p:ext>
            </p:extLst>
          </p:nvPr>
        </p:nvGraphicFramePr>
        <p:xfrm>
          <a:off x="228600" y="457200"/>
          <a:ext cx="8686800" cy="5626167"/>
        </p:xfrm>
        <a:graphic>
          <a:graphicData uri="http://schemas.openxmlformats.org/drawingml/2006/table">
            <a:tbl>
              <a:tblPr firstRow="1" bandRow="1">
                <a:tableStyleId>{F5AB1C69-6EDB-4FF4-983F-18BD219EF322}</a:tableStyleId>
              </a:tblPr>
              <a:tblGrid>
                <a:gridCol w="528762"/>
                <a:gridCol w="4195638"/>
                <a:gridCol w="3962400"/>
              </a:tblGrid>
              <a:tr h="657062">
                <a:tc>
                  <a:txBody>
                    <a:bodyPr/>
                    <a:lstStyle/>
                    <a:p>
                      <a:r>
                        <a:rPr lang="en-US" sz="1600" dirty="0" smtClean="0"/>
                        <a:t>S No</a:t>
                      </a:r>
                      <a:endParaRPr lang="en-US" sz="1600" dirty="0"/>
                    </a:p>
                  </a:txBody>
                  <a:tcPr/>
                </a:tc>
                <a:tc>
                  <a:txBody>
                    <a:bodyPr/>
                    <a:lstStyle/>
                    <a:p>
                      <a:r>
                        <a:rPr lang="en-US" sz="1600" dirty="0" smtClean="0"/>
                        <a:t>The Companies Act, 1956</a:t>
                      </a:r>
                      <a:endParaRPr lang="en-US" sz="1600" dirty="0"/>
                    </a:p>
                  </a:txBody>
                  <a:tcPr/>
                </a:tc>
                <a:tc>
                  <a:txBody>
                    <a:bodyPr/>
                    <a:lstStyle/>
                    <a:p>
                      <a:r>
                        <a:rPr lang="en-US" sz="1600" dirty="0" smtClean="0"/>
                        <a:t>The Companies</a:t>
                      </a:r>
                      <a:r>
                        <a:rPr lang="en-US" sz="1600" baseline="0" dirty="0" smtClean="0"/>
                        <a:t> Act-2013</a:t>
                      </a:r>
                      <a:endParaRPr lang="en-US" sz="1600" dirty="0"/>
                    </a:p>
                  </a:txBody>
                  <a:tcPr/>
                </a:tc>
              </a:tr>
              <a:tr h="1539681">
                <a:tc>
                  <a:txBody>
                    <a:bodyPr/>
                    <a:lstStyle/>
                    <a:p>
                      <a:r>
                        <a:rPr lang="en-US" sz="1600" dirty="0" smtClean="0">
                          <a:latin typeface="Cambria" pitchFamily="18" charset="0"/>
                          <a:cs typeface="Times New Roman" pitchFamily="18" charset="0"/>
                        </a:rPr>
                        <a:t>5</a:t>
                      </a:r>
                      <a:endParaRPr lang="en-US" sz="1600" dirty="0">
                        <a:latin typeface="Cambria" pitchFamily="18" charset="0"/>
                        <a:cs typeface="Times New Roman" pitchFamily="18" charset="0"/>
                      </a:endParaRPr>
                    </a:p>
                  </a:txBody>
                  <a:tcPr/>
                </a:tc>
                <a:tc>
                  <a:txBody>
                    <a:bodyPr/>
                    <a:lstStyle/>
                    <a:p>
                      <a:pPr algn="just"/>
                      <a:r>
                        <a:rPr kumimoji="0" lang="en-US" sz="1600" kern="1200" dirty="0" smtClean="0">
                          <a:solidFill>
                            <a:schemeClr val="dk1"/>
                          </a:solidFill>
                          <a:effectLst/>
                          <a:latin typeface="Cambria" pitchFamily="18" charset="0"/>
                          <a:ea typeface="+mn-ea"/>
                          <a:cs typeface="Times New Roman" pitchFamily="18" charset="0"/>
                        </a:rPr>
                        <a:t>Unit of production (UOP) method for calculation of depreciation is not allowed as per circular issued by MCA.</a:t>
                      </a:r>
                      <a:endParaRPr kumimoji="0" lang="en-US" sz="1600" kern="1200" dirty="0">
                        <a:solidFill>
                          <a:schemeClr val="dk1"/>
                        </a:solidFill>
                        <a:effectLst/>
                        <a:latin typeface="Cambria" pitchFamily="18" charset="0"/>
                        <a:ea typeface="+mn-ea"/>
                        <a:cs typeface="Times New Roman" pitchFamily="18" charset="0"/>
                      </a:endParaRPr>
                    </a:p>
                  </a:txBody>
                  <a:tcPr/>
                </a:tc>
                <a:tc>
                  <a:txBody>
                    <a:bodyPr/>
                    <a:lstStyle/>
                    <a:p>
                      <a:pPr algn="just"/>
                      <a:r>
                        <a:rPr kumimoji="0" lang="en-US" sz="1600" kern="1200" dirty="0" smtClean="0">
                          <a:solidFill>
                            <a:schemeClr val="dk1"/>
                          </a:solidFill>
                          <a:effectLst/>
                          <a:latin typeface="Cambria" pitchFamily="18" charset="0"/>
                          <a:ea typeface="+mn-ea"/>
                          <a:cs typeface="Times New Roman" pitchFamily="18" charset="0"/>
                        </a:rPr>
                        <a:t>The useful life of an asset can be the number  of  production  or  similar  units expected to be obtained from the asset. This indicates that a company may be able to use UOP method for depreciation.</a:t>
                      </a:r>
                      <a:endParaRPr kumimoji="0" lang="en-US" sz="1600" kern="1200" dirty="0">
                        <a:solidFill>
                          <a:schemeClr val="dk1"/>
                        </a:solidFill>
                        <a:effectLst/>
                        <a:latin typeface="Cambria" pitchFamily="18" charset="0"/>
                        <a:ea typeface="+mn-ea"/>
                        <a:cs typeface="Times New Roman" pitchFamily="18" charset="0"/>
                      </a:endParaRPr>
                    </a:p>
                  </a:txBody>
                  <a:tcPr/>
                </a:tc>
              </a:tr>
              <a:tr h="1352840">
                <a:tc>
                  <a:txBody>
                    <a:bodyPr/>
                    <a:lstStyle/>
                    <a:p>
                      <a:r>
                        <a:rPr lang="en-US" sz="1600" dirty="0" smtClean="0">
                          <a:latin typeface="Cambria" pitchFamily="18" charset="0"/>
                          <a:cs typeface="Times New Roman" pitchFamily="18" charset="0"/>
                        </a:rPr>
                        <a:t>6</a:t>
                      </a:r>
                      <a:endParaRPr lang="en-US" sz="1600" dirty="0">
                        <a:latin typeface="Cambria" pitchFamily="18" charset="0"/>
                        <a:cs typeface="Times New Roman" pitchFamily="18" charset="0"/>
                      </a:endParaRPr>
                    </a:p>
                  </a:txBody>
                  <a:tcPr/>
                </a:tc>
                <a:tc>
                  <a:txBody>
                    <a:bodyPr/>
                    <a:lstStyle/>
                    <a:p>
                      <a:pPr algn="just"/>
                      <a:r>
                        <a:rPr kumimoji="0" lang="en-US" sz="1600" kern="1200" dirty="0" smtClean="0">
                          <a:solidFill>
                            <a:schemeClr val="dk1"/>
                          </a:solidFill>
                          <a:effectLst/>
                          <a:latin typeface="Cambria" pitchFamily="18" charset="0"/>
                          <a:ea typeface="+mn-ea"/>
                          <a:cs typeface="Times New Roman" pitchFamily="18" charset="0"/>
                        </a:rPr>
                        <a:t>Assets whose actual cost does not exceed Rs. 5000/ - are depreciated @ 100%. </a:t>
                      </a:r>
                      <a:endParaRPr kumimoji="0" lang="en-US" sz="1600" kern="1200" dirty="0">
                        <a:solidFill>
                          <a:schemeClr val="dk1"/>
                        </a:solidFill>
                        <a:effectLst/>
                        <a:latin typeface="Cambria" pitchFamily="18" charset="0"/>
                        <a:ea typeface="+mn-ea"/>
                        <a:cs typeface="Times New Roman" pitchFamily="18" charset="0"/>
                      </a:endParaRPr>
                    </a:p>
                  </a:txBody>
                  <a:tcPr/>
                </a:tc>
                <a:tc>
                  <a:txBody>
                    <a:bodyPr/>
                    <a:lstStyle/>
                    <a:p>
                      <a:pPr algn="just"/>
                      <a:r>
                        <a:rPr kumimoji="0" lang="en-US" sz="1600" kern="1200" dirty="0" smtClean="0">
                          <a:solidFill>
                            <a:schemeClr val="dk1"/>
                          </a:solidFill>
                          <a:effectLst/>
                          <a:latin typeface="Cambria" pitchFamily="18" charset="0"/>
                          <a:ea typeface="+mn-ea"/>
                          <a:cs typeface="Times New Roman" pitchFamily="18" charset="0"/>
                        </a:rPr>
                        <a:t>There  is  no  specific  requirement for providing  depreciation  on assets whose actual cost does not exceed  Rs.5000/-.</a:t>
                      </a:r>
                    </a:p>
                    <a:p>
                      <a:pPr marL="0" algn="l" rtl="0" eaLnBrk="1" latinLnBrk="0" hangingPunct="1"/>
                      <a:endParaRPr kumimoji="0" lang="en-US" sz="1600" kern="1200" dirty="0">
                        <a:solidFill>
                          <a:schemeClr val="dk1"/>
                        </a:solidFill>
                        <a:effectLst/>
                        <a:latin typeface="Cambria" pitchFamily="18" charset="0"/>
                        <a:ea typeface="+mn-ea"/>
                        <a:cs typeface="Times New Roman" pitchFamily="18" charset="0"/>
                      </a:endParaRPr>
                    </a:p>
                  </a:txBody>
                  <a:tcPr/>
                </a:tc>
              </a:tr>
              <a:tr h="2076584">
                <a:tc>
                  <a:txBody>
                    <a:bodyPr/>
                    <a:lstStyle/>
                    <a:p>
                      <a:r>
                        <a:rPr lang="en-US" sz="1600" dirty="0" smtClean="0">
                          <a:latin typeface="Cambria" pitchFamily="18" charset="0"/>
                          <a:cs typeface="Times New Roman" pitchFamily="18" charset="0"/>
                        </a:rPr>
                        <a:t>7</a:t>
                      </a:r>
                      <a:endParaRPr lang="en-US" sz="1600" dirty="0">
                        <a:latin typeface="Cambria" pitchFamily="18" charset="0"/>
                        <a:cs typeface="Times New Roman" pitchFamily="18" charset="0"/>
                      </a:endParaRPr>
                    </a:p>
                  </a:txBody>
                  <a:tcPr/>
                </a:tc>
                <a:tc>
                  <a:txBody>
                    <a:bodyPr/>
                    <a:lstStyle/>
                    <a:p>
                      <a:pPr marL="0" algn="just" rtl="0" eaLnBrk="1" latinLnBrk="0" hangingPunct="1"/>
                      <a:r>
                        <a:rPr kumimoji="0" lang="en-US" sz="1600" kern="1200" dirty="0">
                          <a:solidFill>
                            <a:schemeClr val="dk1"/>
                          </a:solidFill>
                          <a:effectLst/>
                          <a:latin typeface="Cambria" pitchFamily="18" charset="0"/>
                          <a:ea typeface="+mn-ea"/>
                          <a:cs typeface="Times New Roman" pitchFamily="18" charset="0"/>
                        </a:rPr>
                        <a:t>Treatment for Depreciation on </a:t>
                      </a:r>
                      <a:r>
                        <a:rPr kumimoji="0" lang="en-US" sz="1600" kern="1200" dirty="0" smtClean="0">
                          <a:solidFill>
                            <a:schemeClr val="dk1"/>
                          </a:solidFill>
                          <a:effectLst/>
                          <a:latin typeface="Cambria" pitchFamily="18" charset="0"/>
                          <a:ea typeface="+mn-ea"/>
                          <a:cs typeface="Times New Roman" pitchFamily="18" charset="0"/>
                        </a:rPr>
                        <a:t>intangible Assets  was  notified   by   MCA  in  its  circular dated 17th April 2012.</a:t>
                      </a:r>
                      <a:endParaRPr kumimoji="0" lang="en-US" sz="1600" kern="1200" dirty="0">
                        <a:solidFill>
                          <a:schemeClr val="dk1"/>
                        </a:solidFill>
                        <a:effectLst/>
                        <a:latin typeface="Cambria" pitchFamily="18" charset="0"/>
                        <a:ea typeface="+mn-ea"/>
                        <a:cs typeface="Times New Roman" pitchFamily="18" charset="0"/>
                      </a:endParaRPr>
                    </a:p>
                  </a:txBody>
                  <a:tcPr marL="0" marR="0" marT="0" marB="0"/>
                </a:tc>
                <a:tc>
                  <a:txBody>
                    <a:bodyPr/>
                    <a:lstStyle/>
                    <a:p>
                      <a:pPr marL="0" algn="just" rtl="0" eaLnBrk="1" latinLnBrk="0" hangingPunct="1"/>
                      <a:r>
                        <a:rPr kumimoji="0" lang="en-US" sz="1600" kern="1200" dirty="0" smtClean="0">
                          <a:solidFill>
                            <a:schemeClr val="dk1"/>
                          </a:solidFill>
                          <a:effectLst/>
                          <a:latin typeface="Cambria" pitchFamily="18" charset="0"/>
                          <a:ea typeface="+mn-ea"/>
                          <a:cs typeface="Times New Roman" pitchFamily="18" charset="0"/>
                        </a:rPr>
                        <a:t>No separate depreciation rate is prescribed for Intangible assets. The same will be governed by accounting Standards.</a:t>
                      </a:r>
                    </a:p>
                  </a:txBody>
                  <a:tcPr/>
                </a:tc>
              </a:tr>
            </a:tbl>
          </a:graphicData>
        </a:graphic>
      </p:graphicFrame>
      <p:sp>
        <p:nvSpPr>
          <p:cNvPr id="4" name="Footer Placeholder 3"/>
          <p:cNvSpPr>
            <a:spLocks noGrp="1"/>
          </p:cNvSpPr>
          <p:nvPr>
            <p:ph type="ftr" sz="quarter" idx="11"/>
          </p:nvPr>
        </p:nvSpPr>
        <p:spPr/>
        <p:txBody>
          <a:bodyPr/>
          <a:lstStyle/>
          <a:p>
            <a:r>
              <a:rPr lang="en-US" smtClean="0"/>
              <a:t>CA Gaurav Papriwal</a:t>
            </a:r>
            <a:endParaRPr lang="en-US"/>
          </a:p>
        </p:txBody>
      </p:sp>
    </p:spTree>
    <p:extLst>
      <p:ext uri="{BB962C8B-B14F-4D97-AF65-F5344CB8AC3E}">
        <p14:creationId xmlns:p14="http://schemas.microsoft.com/office/powerpoint/2010/main" val="1046116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108</TotalTime>
  <Words>852</Words>
  <Application>Microsoft Office PowerPoint</Application>
  <PresentationFormat>On-screen Show (4:3)</PresentationFormat>
  <Paragraphs>94</Paragraphs>
  <Slides>6</Slides>
  <Notes>3</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Civic</vt:lpstr>
      <vt:lpstr>Amendment In Companies Act,2013 Fixed Assets &amp; Calculating Depreciation Thereon</vt:lpstr>
      <vt:lpstr>    Treatment of Depreciation as per the Companies Bill, 2013  </vt:lpstr>
      <vt:lpstr>Treatment of Depreciation as per the Companies Bill, 2013</vt:lpstr>
      <vt:lpstr>Treatment of Depreciation as per the Companies Bill, 2013</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Amendment In Companies Act-2013 Accounting Of Fixed Assets &amp; Calculating Depreciation Thereon</dc:title>
  <dc:creator>GAURAV PAPRIWAL</dc:creator>
  <cp:lastModifiedBy>GAURAV PAPRIWAL</cp:lastModifiedBy>
  <cp:revision>26</cp:revision>
  <dcterms:created xsi:type="dcterms:W3CDTF">2006-08-16T00:00:00Z</dcterms:created>
  <dcterms:modified xsi:type="dcterms:W3CDTF">2014-06-14T08:43:30Z</dcterms:modified>
</cp:coreProperties>
</file>