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8" r:id="rId5"/>
    <p:sldId id="260" r:id="rId6"/>
    <p:sldId id="273" r:id="rId7"/>
    <p:sldId id="274" r:id="rId8"/>
    <p:sldId id="272" r:id="rId9"/>
    <p:sldId id="262" r:id="rId10"/>
    <p:sldId id="269" r:id="rId11"/>
    <p:sldId id="263" r:id="rId12"/>
    <p:sldId id="264" r:id="rId13"/>
    <p:sldId id="265" r:id="rId14"/>
    <p:sldId id="266" r:id="rId15"/>
    <p:sldId id="267" r:id="rId16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71" autoAdjust="0"/>
  </p:normalViewPr>
  <p:slideViewPr>
    <p:cSldViewPr>
      <p:cViewPr>
        <p:scale>
          <a:sx n="66" d="100"/>
          <a:sy n="66" d="100"/>
        </p:scale>
        <p:origin x="-360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FFFEB-BFAC-48C4-AC38-6244FE5222F9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82613"/>
            <a:ext cx="3771900" cy="2914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692525"/>
            <a:ext cx="8045450" cy="3497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DC9EB-EACC-4EB2-9A23-9260395C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5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DC9EB-EACC-4EB2-9A23-9260395C9F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8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DC9EB-EACC-4EB2-9A23-9260395C9F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2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68595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7765" y="795325"/>
            <a:ext cx="8422868" cy="5568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4600" y="1802345"/>
            <a:ext cx="8269198" cy="4033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2317" y="228599"/>
            <a:ext cx="9205685" cy="69505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50940" y="3310597"/>
            <a:ext cx="3770629" cy="975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31520">
              <a:lnSpc>
                <a:spcPct val="100000"/>
              </a:lnSpc>
            </a:pPr>
            <a:r>
              <a:rPr sz="3200" spc="-5" dirty="0"/>
              <a:t>Presentation</a:t>
            </a:r>
            <a:r>
              <a:rPr sz="3200" spc="-85" dirty="0"/>
              <a:t> </a:t>
            </a:r>
            <a:r>
              <a:rPr sz="3200" dirty="0"/>
              <a:t>on  </a:t>
            </a:r>
            <a:r>
              <a:rPr sz="3200" spc="-5" dirty="0"/>
              <a:t>Swachh </a:t>
            </a:r>
            <a:r>
              <a:rPr sz="3200" spc="-20" dirty="0"/>
              <a:t>Bharat</a:t>
            </a:r>
            <a:r>
              <a:rPr sz="3200" spc="-70" dirty="0"/>
              <a:t> </a:t>
            </a:r>
            <a:r>
              <a:rPr sz="3200" spc="-5" dirty="0"/>
              <a:t>Cess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5287632" y="4459185"/>
            <a:ext cx="423037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804" marR="5080" indent="-205740">
              <a:lnSpc>
                <a:spcPct val="100000"/>
              </a:lnSpc>
            </a:pPr>
            <a:endParaRPr lang="en-US" sz="2400" dirty="0" smtClean="0">
              <a:latin typeface="Malgun Gothic"/>
              <a:cs typeface="Malgun Gothic"/>
            </a:endParaRPr>
          </a:p>
          <a:p>
            <a:pPr marL="217804" marR="5080" indent="-205740">
              <a:lnSpc>
                <a:spcPct val="100000"/>
              </a:lnSpc>
            </a:pPr>
            <a:endParaRPr sz="2400" dirty="0">
              <a:latin typeface="Malgun Gothic"/>
              <a:cs typeface="Malgun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6200" y="5867400"/>
            <a:ext cx="1807288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dirty="0" smtClean="0">
                <a:latin typeface="Malgun Gothic"/>
                <a:cs typeface="Malgun Gothic"/>
              </a:rPr>
              <a:t>by</a:t>
            </a:r>
            <a:r>
              <a:rPr sz="2000" spc="-75" dirty="0" smtClean="0">
                <a:latin typeface="Malgun Gothic"/>
                <a:cs typeface="Malgun Gothic"/>
              </a:rPr>
              <a:t> </a:t>
            </a:r>
            <a:r>
              <a:rPr sz="2000" spc="-5" dirty="0">
                <a:latin typeface="Malgun Gothic"/>
                <a:cs typeface="Malgun Gothic"/>
              </a:rPr>
              <a:t>:</a:t>
            </a:r>
            <a:endParaRPr sz="200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 err="1" smtClean="0">
                <a:latin typeface="Malgun Gothic"/>
                <a:cs typeface="Malgun Gothic"/>
              </a:rPr>
              <a:t>Sh</a:t>
            </a:r>
            <a:r>
              <a:rPr lang="en-US" sz="2000" b="1" spc="-5" dirty="0" err="1" smtClean="0">
                <a:latin typeface="Malgun Gothic"/>
                <a:cs typeface="Malgun Gothic"/>
              </a:rPr>
              <a:t>ubham</a:t>
            </a:r>
            <a:r>
              <a:rPr lang="en-US" sz="2000" b="1" spc="-5" dirty="0" smtClean="0">
                <a:latin typeface="Malgun Gothic"/>
                <a:cs typeface="Malgun Gothic"/>
              </a:rPr>
              <a:t> Jain</a:t>
            </a:r>
          </a:p>
          <a:p>
            <a:pPr marL="12700">
              <a:lnSpc>
                <a:spcPct val="100000"/>
              </a:lnSpc>
            </a:pPr>
            <a:r>
              <a:rPr lang="en-US" sz="2000" b="1" spc="-5" dirty="0" err="1" smtClean="0">
                <a:latin typeface="Malgun Gothic"/>
                <a:cs typeface="Malgun Gothic"/>
              </a:rPr>
              <a:t>Regn</a:t>
            </a:r>
            <a:r>
              <a:rPr lang="en-US" sz="2000" b="1" spc="-5" dirty="0" smtClean="0">
                <a:latin typeface="Malgun Gothic"/>
                <a:cs typeface="Malgun Gothic"/>
              </a:rPr>
              <a:t> no. -----</a:t>
            </a:r>
            <a:endParaRPr sz="1800" dirty="0">
              <a:latin typeface="Malgun Gothic"/>
              <a:cs typeface="Malgu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0138" y="457200"/>
            <a:ext cx="842286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lang="en-US" spc="-5" dirty="0" smtClean="0">
                <a:latin typeface="Arial"/>
                <a:cs typeface="Arial"/>
              </a:rPr>
              <a:t>Application of </a:t>
            </a:r>
            <a:r>
              <a:rPr lang="en-US" spc="-5" dirty="0" err="1" smtClean="0">
                <a:latin typeface="Arial"/>
                <a:cs typeface="Arial"/>
              </a:rPr>
              <a:t>Swachh</a:t>
            </a:r>
            <a:r>
              <a:rPr lang="en-US" spc="-5" dirty="0" smtClean="0">
                <a:latin typeface="Arial"/>
                <a:cs typeface="Arial"/>
              </a:rPr>
              <a:t> Bharat </a:t>
            </a:r>
            <a:r>
              <a:rPr lang="en-US" spc="-5" dirty="0" err="1" smtClean="0">
                <a:latin typeface="Arial"/>
                <a:cs typeface="Arial"/>
              </a:rPr>
              <a:t>Cess</a:t>
            </a:r>
            <a:r>
              <a:rPr lang="en-US" spc="-5" dirty="0" smtClean="0">
                <a:latin typeface="Arial"/>
                <a:cs typeface="Arial"/>
              </a:rPr>
              <a:t> Fund</a:t>
            </a:r>
            <a:endParaRPr spc="-5" dirty="0">
              <a:latin typeface="Arial"/>
              <a:cs typeface="Arial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2093686" y="2133600"/>
            <a:ext cx="7233920" cy="4124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The proceeds of the </a:t>
            </a:r>
            <a:r>
              <a:rPr lang="en-US" sz="2000" dirty="0" err="1">
                <a:latin typeface="Malgun Gothic" pitchFamily="34" charset="-127"/>
                <a:ea typeface="Malgun Gothic" pitchFamily="34" charset="-127"/>
              </a:rPr>
              <a:t>Swachh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 Bharat </a:t>
            </a:r>
            <a:r>
              <a:rPr lang="en-US" sz="2000" dirty="0" err="1">
                <a:latin typeface="Malgun Gothic" pitchFamily="34" charset="-127"/>
                <a:ea typeface="Malgun Gothic" pitchFamily="34" charset="-127"/>
              </a:rPr>
              <a:t>Cess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 </a:t>
            </a:r>
            <a:r>
              <a:rPr lang="en-US" sz="2000" dirty="0" smtClean="0">
                <a:latin typeface="Malgun Gothic" pitchFamily="34" charset="-127"/>
                <a:ea typeface="Malgun Gothic" pitchFamily="34" charset="-127"/>
              </a:rPr>
              <a:t>shall 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first be credited </a:t>
            </a:r>
            <a:r>
              <a:rPr lang="en-US" sz="2000" dirty="0" smtClean="0">
                <a:latin typeface="Malgun Gothic" pitchFamily="34" charset="-127"/>
                <a:ea typeface="Malgun Gothic" pitchFamily="34" charset="-127"/>
              </a:rPr>
              <a:t>to the 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Consolidated Fund of </a:t>
            </a:r>
            <a:r>
              <a:rPr lang="en-US" sz="2000" dirty="0" smtClean="0">
                <a:latin typeface="Malgun Gothic" pitchFamily="34" charset="-127"/>
                <a:ea typeface="Malgun Gothic" pitchFamily="34" charset="-127"/>
              </a:rPr>
              <a:t>India;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000" dirty="0" smtClean="0">
              <a:latin typeface="Malgun Gothic" pitchFamily="34" charset="-127"/>
              <a:ea typeface="Malgun Gothic" pitchFamily="34" charset="-127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000" dirty="0" smtClean="0">
                <a:latin typeface="Malgun Gothic" pitchFamily="34" charset="-127"/>
                <a:ea typeface="Malgun Gothic" pitchFamily="34" charset="-127"/>
              </a:rPr>
              <a:t>The 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Central Government may, after due appropriation made </a:t>
            </a:r>
            <a:r>
              <a:rPr lang="en-US" sz="2000" dirty="0" smtClean="0">
                <a:latin typeface="Malgun Gothic" pitchFamily="34" charset="-127"/>
                <a:ea typeface="Malgun Gothic" pitchFamily="34" charset="-127"/>
              </a:rPr>
              <a:t>by Parliament 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by law in this behalf, utilize such sums of money of the </a:t>
            </a:r>
            <a:r>
              <a:rPr lang="en-US" sz="2000" dirty="0" err="1">
                <a:latin typeface="Malgun Gothic" pitchFamily="34" charset="-127"/>
                <a:ea typeface="Malgun Gothic" pitchFamily="34" charset="-127"/>
              </a:rPr>
              <a:t>Swachh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 Bharat </a:t>
            </a:r>
            <a:r>
              <a:rPr lang="en-US" sz="2000" dirty="0" err="1">
                <a:latin typeface="Malgun Gothic" pitchFamily="34" charset="-127"/>
                <a:ea typeface="Malgun Gothic" pitchFamily="34" charset="-127"/>
              </a:rPr>
              <a:t>Cess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 for the purposes of </a:t>
            </a:r>
            <a:r>
              <a:rPr lang="en-US" sz="2000" b="1" dirty="0">
                <a:latin typeface="Malgun Gothic" pitchFamily="34" charset="-127"/>
                <a:ea typeface="Malgun Gothic" pitchFamily="34" charset="-127"/>
              </a:rPr>
              <a:t>financing and promoting </a:t>
            </a:r>
            <a:r>
              <a:rPr lang="en-US" sz="2000" b="1" dirty="0" err="1" smtClean="0">
                <a:latin typeface="Malgun Gothic" pitchFamily="34" charset="-127"/>
                <a:ea typeface="Malgun Gothic" pitchFamily="34" charset="-127"/>
              </a:rPr>
              <a:t>Swachh</a:t>
            </a:r>
            <a:r>
              <a:rPr lang="en-US" sz="2000" b="1" dirty="0" smtClean="0">
                <a:latin typeface="Malgun Gothic" pitchFamily="34" charset="-127"/>
                <a:ea typeface="Malgun Gothic" pitchFamily="34" charset="-127"/>
              </a:rPr>
              <a:t> Bharat </a:t>
            </a:r>
            <a:r>
              <a:rPr lang="en-US" sz="2000" b="1" dirty="0">
                <a:latin typeface="Malgun Gothic" pitchFamily="34" charset="-127"/>
                <a:ea typeface="Malgun Gothic" pitchFamily="34" charset="-127"/>
              </a:rPr>
              <a:t>initiatives</a:t>
            </a: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 or for any other purpose relating thereto</a:t>
            </a:r>
            <a:r>
              <a:rPr lang="en-US" sz="2000" dirty="0" smtClean="0"/>
              <a:t>.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000" i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000" dirty="0">
                <a:latin typeface="Malgun Gothic" pitchFamily="34" charset="-127"/>
                <a:ea typeface="Malgun Gothic" pitchFamily="34" charset="-127"/>
              </a:rPr>
              <a:t>to improve the sanitation in rural and urban areas</a:t>
            </a:r>
            <a:endParaRPr lang="en-US" sz="2000" i="1" dirty="0">
              <a:latin typeface="Malgun Gothic" pitchFamily="34" charset="-127"/>
              <a:ea typeface="Malgun Gothic" pitchFamily="34" charset="-127"/>
            </a:endParaRPr>
          </a:p>
          <a:p>
            <a:pPr algn="just"/>
            <a:endParaRPr lang="en-US" sz="2000" i="1" dirty="0" smtClean="0"/>
          </a:p>
          <a:p>
            <a:endParaRPr lang="en-US" sz="1600" i="1" dirty="0" smtClean="0"/>
          </a:p>
          <a:p>
            <a:r>
              <a:rPr lang="en-US" sz="1600" i="1" dirty="0">
                <a:latin typeface="Trebuchet MS"/>
                <a:cs typeface="Trebuchet MS"/>
              </a:rPr>
              <a:t>	</a:t>
            </a:r>
            <a:endParaRPr lang="en-US" sz="1600" dirty="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6195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20" dirty="0"/>
              <a:t>Extract </a:t>
            </a:r>
            <a:r>
              <a:rPr spc="-5" dirty="0"/>
              <a:t>from Finance </a:t>
            </a:r>
            <a:r>
              <a:rPr lang="en-US" spc="-5" dirty="0" smtClean="0"/>
              <a:t>Act</a:t>
            </a:r>
            <a:r>
              <a:rPr spc="-65" dirty="0" smtClean="0"/>
              <a:t> </a:t>
            </a:r>
            <a:r>
              <a:rPr spc="-5" dirty="0"/>
              <a:t>2015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793709"/>
            <a:ext cx="1670050" cy="56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b="1" i="1" spc="-5" dirty="0">
                <a:latin typeface="Trebuchet MS"/>
                <a:cs typeface="Trebuchet MS"/>
              </a:rPr>
              <a:t>“CHAPTER VI  </a:t>
            </a:r>
            <a:r>
              <a:rPr sz="1200" b="1" i="1" spc="-25" dirty="0">
                <a:latin typeface="Trebuchet MS"/>
                <a:cs typeface="Trebuchet MS"/>
              </a:rPr>
              <a:t>‘SWACHH BHARAT </a:t>
            </a:r>
            <a:r>
              <a:rPr sz="1200" b="1" i="1" spc="-5" dirty="0">
                <a:latin typeface="Trebuchet MS"/>
                <a:cs typeface="Trebuchet MS"/>
              </a:rPr>
              <a:t>CESS  </a:t>
            </a:r>
            <a:r>
              <a:rPr sz="1200" b="1" i="1" dirty="0">
                <a:latin typeface="Trebuchet MS"/>
                <a:cs typeface="Trebuchet MS"/>
              </a:rPr>
              <a:t>119.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1324" y="2342350"/>
            <a:ext cx="124460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I.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2136" y="2342350"/>
            <a:ext cx="706310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This Chapter shall come into force on </a:t>
            </a:r>
            <a:r>
              <a:rPr sz="1200" i="1" spc="-10" dirty="0">
                <a:latin typeface="Trebuchet MS"/>
                <a:cs typeface="Trebuchet MS"/>
              </a:rPr>
              <a:t>such </a:t>
            </a:r>
            <a:r>
              <a:rPr sz="1200" i="1" spc="-5" dirty="0">
                <a:latin typeface="Trebuchet MS"/>
                <a:cs typeface="Trebuchet MS"/>
              </a:rPr>
              <a:t>date as </a:t>
            </a:r>
            <a:r>
              <a:rPr sz="1200" i="1" spc="-10" dirty="0">
                <a:latin typeface="Trebuchet MS"/>
                <a:cs typeface="Trebuchet MS"/>
              </a:rPr>
              <a:t>the Central </a:t>
            </a:r>
            <a:r>
              <a:rPr sz="1200" i="1" spc="-5" dirty="0">
                <a:latin typeface="Trebuchet MS"/>
                <a:cs typeface="Trebuchet MS"/>
              </a:rPr>
              <a:t>Government </a:t>
            </a:r>
            <a:r>
              <a:rPr sz="1200" i="1" spc="-45" dirty="0">
                <a:latin typeface="Trebuchet MS"/>
                <a:cs typeface="Trebuchet MS"/>
              </a:rPr>
              <a:t>may, </a:t>
            </a:r>
            <a:r>
              <a:rPr sz="1200" i="1" spc="-5" dirty="0">
                <a:latin typeface="Trebuchet MS"/>
                <a:cs typeface="Trebuchet MS"/>
              </a:rPr>
              <a:t>by notification </a:t>
            </a:r>
            <a:r>
              <a:rPr sz="1200" i="1" spc="-10" dirty="0">
                <a:latin typeface="Trebuchet MS"/>
                <a:cs typeface="Trebuchet MS"/>
              </a:rPr>
              <a:t>in th  </a:t>
            </a:r>
            <a:r>
              <a:rPr sz="1200" i="1" spc="-5" dirty="0">
                <a:latin typeface="Trebuchet MS"/>
                <a:cs typeface="Trebuchet MS"/>
              </a:rPr>
              <a:t>e Official Gazette,</a:t>
            </a:r>
            <a:r>
              <a:rPr sz="1200" i="1" spc="-1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appoint.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1324" y="2890989"/>
            <a:ext cx="7462520" cy="742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3384" marR="5080" indent="-401320" algn="just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II. There shall be levied and collected </a:t>
            </a:r>
            <a:r>
              <a:rPr sz="1200" i="1" spc="-10" dirty="0">
                <a:latin typeface="Trebuchet MS"/>
                <a:cs typeface="Trebuchet MS"/>
              </a:rPr>
              <a:t>in </a:t>
            </a:r>
            <a:r>
              <a:rPr sz="1200" i="1" spc="-5" dirty="0">
                <a:latin typeface="Trebuchet MS"/>
                <a:cs typeface="Trebuchet MS"/>
              </a:rPr>
              <a:t>accordance </a:t>
            </a:r>
            <a:r>
              <a:rPr sz="1200" i="1" spc="-10" dirty="0">
                <a:latin typeface="Trebuchet MS"/>
                <a:cs typeface="Trebuchet MS"/>
              </a:rPr>
              <a:t>with the </a:t>
            </a:r>
            <a:r>
              <a:rPr sz="1200" i="1" spc="-5" dirty="0">
                <a:latin typeface="Trebuchet MS"/>
                <a:cs typeface="Trebuchet MS"/>
              </a:rPr>
              <a:t>provisions of this </a:t>
            </a:r>
            <a:r>
              <a:rPr sz="1200" i="1" spc="-25" dirty="0">
                <a:latin typeface="Trebuchet MS"/>
                <a:cs typeface="Trebuchet MS"/>
              </a:rPr>
              <a:t>Chapter, </a:t>
            </a:r>
            <a:r>
              <a:rPr sz="1200" i="1" spc="-5" dirty="0">
                <a:latin typeface="Trebuchet MS"/>
                <a:cs typeface="Trebuchet MS"/>
              </a:rPr>
              <a:t>a cess to be  called </a:t>
            </a:r>
            <a:r>
              <a:rPr sz="1200" i="1" spc="-10" dirty="0">
                <a:latin typeface="Trebuchet MS"/>
                <a:cs typeface="Trebuchet MS"/>
              </a:rPr>
              <a:t>the Swachh Bharat </a:t>
            </a:r>
            <a:r>
              <a:rPr sz="1200" i="1" spc="-5" dirty="0">
                <a:latin typeface="Trebuchet MS"/>
                <a:cs typeface="Trebuchet MS"/>
              </a:rPr>
              <a:t>Cess, </a:t>
            </a:r>
            <a:r>
              <a:rPr sz="1200" b="1" i="1" spc="-5" dirty="0">
                <a:latin typeface="Trebuchet MS"/>
                <a:cs typeface="Trebuchet MS"/>
              </a:rPr>
              <a:t>as service tax on all or any of </a:t>
            </a:r>
            <a:r>
              <a:rPr sz="1200" b="1" i="1" dirty="0">
                <a:latin typeface="Trebuchet MS"/>
                <a:cs typeface="Trebuchet MS"/>
              </a:rPr>
              <a:t>the </a:t>
            </a:r>
            <a:r>
              <a:rPr sz="1200" b="1" i="1" spc="-5" dirty="0">
                <a:latin typeface="Trebuchet MS"/>
                <a:cs typeface="Trebuchet MS"/>
              </a:rPr>
              <a:t>taxable services at the </a:t>
            </a:r>
            <a:r>
              <a:rPr sz="1200" b="1" i="1" dirty="0">
                <a:latin typeface="Trebuchet MS"/>
                <a:cs typeface="Trebuchet MS"/>
              </a:rPr>
              <a:t>rate </a:t>
            </a:r>
            <a:r>
              <a:rPr sz="1200" b="1" i="1" spc="-5" dirty="0">
                <a:latin typeface="Trebuchet MS"/>
                <a:cs typeface="Trebuchet MS"/>
              </a:rPr>
              <a:t>of  two per cent </a:t>
            </a:r>
            <a:r>
              <a:rPr sz="1200" i="1" spc="-5" dirty="0">
                <a:latin typeface="Trebuchet MS"/>
                <a:cs typeface="Trebuchet MS"/>
              </a:rPr>
              <a:t>on the value of such services for the purposes of financing </a:t>
            </a:r>
            <a:r>
              <a:rPr sz="1200" i="1" spc="-10" dirty="0">
                <a:latin typeface="Trebuchet MS"/>
                <a:cs typeface="Trebuchet MS"/>
              </a:rPr>
              <a:t>and </a:t>
            </a:r>
            <a:r>
              <a:rPr sz="1200" i="1" spc="-5" dirty="0">
                <a:latin typeface="Trebuchet MS"/>
                <a:cs typeface="Trebuchet MS"/>
              </a:rPr>
              <a:t>promoting </a:t>
            </a:r>
            <a:r>
              <a:rPr sz="1200" i="1" spc="-10" dirty="0">
                <a:latin typeface="Trebuchet MS"/>
                <a:cs typeface="Trebuchet MS"/>
              </a:rPr>
              <a:t>Swachh  </a:t>
            </a:r>
            <a:r>
              <a:rPr sz="1200" i="1" spc="-5" dirty="0">
                <a:latin typeface="Trebuchet MS"/>
                <a:cs typeface="Trebuchet MS"/>
              </a:rPr>
              <a:t>Bharat initiatives or for any other purpose relating</a:t>
            </a:r>
            <a:r>
              <a:rPr sz="1200" i="1" spc="-30" dirty="0">
                <a:latin typeface="Trebuchet MS"/>
                <a:cs typeface="Trebuchet MS"/>
              </a:rPr>
              <a:t> </a:t>
            </a:r>
            <a:r>
              <a:rPr sz="1200" i="1" dirty="0">
                <a:latin typeface="Trebuchet MS"/>
                <a:cs typeface="Trebuchet MS"/>
              </a:rPr>
              <a:t>thereto.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61324" y="3988269"/>
            <a:ext cx="20891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III.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2136" y="3988269"/>
            <a:ext cx="7061834" cy="56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The </a:t>
            </a:r>
            <a:r>
              <a:rPr sz="1200" i="1" spc="-10" dirty="0">
                <a:latin typeface="Trebuchet MS"/>
                <a:cs typeface="Trebuchet MS"/>
              </a:rPr>
              <a:t>Swachh Bharat </a:t>
            </a:r>
            <a:r>
              <a:rPr sz="1200" i="1" spc="-5" dirty="0">
                <a:latin typeface="Trebuchet MS"/>
                <a:cs typeface="Trebuchet MS"/>
              </a:rPr>
              <a:t>Cess leviable under sub-section (2) shall be </a:t>
            </a:r>
            <a:r>
              <a:rPr sz="1200" i="1" spc="-10" dirty="0">
                <a:latin typeface="Trebuchet MS"/>
                <a:cs typeface="Trebuchet MS"/>
              </a:rPr>
              <a:t>in </a:t>
            </a:r>
            <a:r>
              <a:rPr sz="1200" b="1" i="1" spc="-5" dirty="0">
                <a:latin typeface="Trebuchet MS"/>
                <a:cs typeface="Trebuchet MS"/>
              </a:rPr>
              <a:t>addition to any cess or service  tax leviable </a:t>
            </a:r>
            <a:r>
              <a:rPr sz="1200" i="1" spc="-5" dirty="0">
                <a:latin typeface="Trebuchet MS"/>
                <a:cs typeface="Trebuchet MS"/>
              </a:rPr>
              <a:t>on such taxable services under Chapter V of the Finance Act, 1994, or under any other  law for the time being in</a:t>
            </a:r>
            <a:r>
              <a:rPr sz="1200" i="1" spc="-2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force.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1324" y="4719789"/>
            <a:ext cx="7463155" cy="1840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3384" marR="5080" indent="-400685" algn="just">
              <a:lnSpc>
                <a:spcPct val="100000"/>
              </a:lnSpc>
              <a:buAutoNum type="romanUcPeriod" startAt="4"/>
              <a:tabLst>
                <a:tab pos="414020" algn="l"/>
              </a:tabLst>
            </a:pPr>
            <a:r>
              <a:rPr sz="1200" i="1" spc="-5" dirty="0">
                <a:latin typeface="Trebuchet MS"/>
                <a:cs typeface="Trebuchet MS"/>
              </a:rPr>
              <a:t>The proceeds of the </a:t>
            </a:r>
            <a:r>
              <a:rPr sz="1200" i="1" spc="-10" dirty="0">
                <a:latin typeface="Trebuchet MS"/>
                <a:cs typeface="Trebuchet MS"/>
              </a:rPr>
              <a:t>Swachh Bharat </a:t>
            </a:r>
            <a:r>
              <a:rPr sz="1200" i="1" spc="-5" dirty="0">
                <a:latin typeface="Trebuchet MS"/>
                <a:cs typeface="Trebuchet MS"/>
              </a:rPr>
              <a:t>Cess levied under sub-section (2) shall first </a:t>
            </a:r>
            <a:r>
              <a:rPr sz="1200" i="1" spc="-10" dirty="0">
                <a:latin typeface="Trebuchet MS"/>
                <a:cs typeface="Trebuchet MS"/>
              </a:rPr>
              <a:t>be </a:t>
            </a:r>
            <a:r>
              <a:rPr sz="1200" b="1" i="1" spc="-5" dirty="0">
                <a:latin typeface="Trebuchet MS"/>
                <a:cs typeface="Trebuchet MS"/>
              </a:rPr>
              <a:t>credited to  the Consolidated Fund of India </a:t>
            </a:r>
            <a:r>
              <a:rPr sz="1200" i="1" spc="-5" dirty="0">
                <a:latin typeface="Trebuchet MS"/>
                <a:cs typeface="Trebuchet MS"/>
              </a:rPr>
              <a:t>and the Central Government </a:t>
            </a:r>
            <a:r>
              <a:rPr sz="1200" i="1" spc="-45" dirty="0">
                <a:latin typeface="Trebuchet MS"/>
                <a:cs typeface="Trebuchet MS"/>
              </a:rPr>
              <a:t>may, </a:t>
            </a:r>
            <a:r>
              <a:rPr sz="1200" i="1" spc="-5" dirty="0">
                <a:latin typeface="Trebuchet MS"/>
                <a:cs typeface="Trebuchet MS"/>
              </a:rPr>
              <a:t>after due </a:t>
            </a:r>
            <a:r>
              <a:rPr sz="1200" i="1" spc="-10" dirty="0">
                <a:latin typeface="Trebuchet MS"/>
                <a:cs typeface="Trebuchet MS"/>
              </a:rPr>
              <a:t>appropriation made by  </a:t>
            </a:r>
            <a:r>
              <a:rPr sz="1200" i="1" spc="-5" dirty="0">
                <a:latin typeface="Trebuchet MS"/>
                <a:cs typeface="Trebuchet MS"/>
              </a:rPr>
              <a:t>Parliament by </a:t>
            </a:r>
            <a:r>
              <a:rPr sz="1200" i="1" spc="-10" dirty="0">
                <a:latin typeface="Trebuchet MS"/>
                <a:cs typeface="Trebuchet MS"/>
              </a:rPr>
              <a:t>law in </a:t>
            </a:r>
            <a:r>
              <a:rPr sz="1200" i="1" spc="-5" dirty="0">
                <a:latin typeface="Trebuchet MS"/>
                <a:cs typeface="Trebuchet MS"/>
              </a:rPr>
              <a:t>this behalf, utilize </a:t>
            </a:r>
            <a:r>
              <a:rPr sz="1200" i="1" spc="-10" dirty="0">
                <a:latin typeface="Trebuchet MS"/>
                <a:cs typeface="Trebuchet MS"/>
              </a:rPr>
              <a:t>such </a:t>
            </a:r>
            <a:r>
              <a:rPr sz="1200" i="1" spc="-5" dirty="0">
                <a:latin typeface="Trebuchet MS"/>
                <a:cs typeface="Trebuchet MS"/>
              </a:rPr>
              <a:t>sums of money of the </a:t>
            </a:r>
            <a:r>
              <a:rPr sz="1200" i="1" spc="-10" dirty="0">
                <a:latin typeface="Trebuchet MS"/>
                <a:cs typeface="Trebuchet MS"/>
              </a:rPr>
              <a:t>Swachh Bharat </a:t>
            </a:r>
            <a:r>
              <a:rPr sz="1200" i="1" spc="-5" dirty="0">
                <a:latin typeface="Trebuchet MS"/>
                <a:cs typeface="Trebuchet MS"/>
              </a:rPr>
              <a:t>Cess for such  purposes specified in sub-section (2), as it may consider</a:t>
            </a:r>
            <a:r>
              <a:rPr sz="1200" i="1" spc="40" dirty="0">
                <a:latin typeface="Trebuchet MS"/>
                <a:cs typeface="Trebuchet MS"/>
              </a:rPr>
              <a:t> </a:t>
            </a:r>
            <a:r>
              <a:rPr sz="1200" i="1" spc="-20" dirty="0">
                <a:latin typeface="Trebuchet MS"/>
                <a:cs typeface="Trebuchet MS"/>
              </a:rPr>
              <a:t>necessary.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Trebuchet MS"/>
              <a:buAutoNum type="romanUcPeriod" startAt="4"/>
            </a:pPr>
            <a:endParaRPr sz="1250" dirty="0">
              <a:latin typeface="Times New Roman"/>
              <a:cs typeface="Times New Roman"/>
            </a:endParaRPr>
          </a:p>
          <a:p>
            <a:pPr marL="413384" marR="5080" indent="-400685" algn="just">
              <a:lnSpc>
                <a:spcPct val="100000"/>
              </a:lnSpc>
              <a:buAutoNum type="romanUcPeriod" startAt="4"/>
              <a:tabLst>
                <a:tab pos="414020" algn="l"/>
              </a:tabLst>
            </a:pPr>
            <a:r>
              <a:rPr sz="1200" i="1" spc="-5" dirty="0">
                <a:latin typeface="Trebuchet MS"/>
                <a:cs typeface="Trebuchet MS"/>
              </a:rPr>
              <a:t>The provisions of Chapter V of the </a:t>
            </a:r>
            <a:r>
              <a:rPr sz="1200" i="1" spc="-10" dirty="0">
                <a:latin typeface="Trebuchet MS"/>
                <a:cs typeface="Trebuchet MS"/>
              </a:rPr>
              <a:t>Finance </a:t>
            </a:r>
            <a:r>
              <a:rPr sz="1200" i="1" spc="-5" dirty="0">
                <a:latin typeface="Trebuchet MS"/>
                <a:cs typeface="Trebuchet MS"/>
              </a:rPr>
              <a:t>Act, 1994 and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rules made </a:t>
            </a:r>
            <a:r>
              <a:rPr sz="1200" i="1" spc="-20" dirty="0">
                <a:latin typeface="Trebuchet MS"/>
                <a:cs typeface="Trebuchet MS"/>
              </a:rPr>
              <a:t>thereunder, </a:t>
            </a:r>
            <a:r>
              <a:rPr sz="1200" i="1" spc="-10" dirty="0">
                <a:latin typeface="Trebuchet MS"/>
                <a:cs typeface="Trebuchet MS"/>
              </a:rPr>
              <a:t>including  </a:t>
            </a:r>
            <a:r>
              <a:rPr sz="1200" i="1" spc="-5" dirty="0">
                <a:latin typeface="Trebuchet MS"/>
                <a:cs typeface="Trebuchet MS"/>
              </a:rPr>
              <a:t>those relating to refunds and exemptions </a:t>
            </a:r>
            <a:r>
              <a:rPr sz="1200" i="1" dirty="0">
                <a:latin typeface="Trebuchet MS"/>
                <a:cs typeface="Trebuchet MS"/>
              </a:rPr>
              <a:t>from </a:t>
            </a:r>
            <a:r>
              <a:rPr sz="1200" i="1" spc="-5" dirty="0">
                <a:latin typeface="Trebuchet MS"/>
                <a:cs typeface="Trebuchet MS"/>
              </a:rPr>
              <a:t>tax, interest and imposition of penalty shall, as far </a:t>
            </a:r>
            <a:r>
              <a:rPr sz="1200" i="1" spc="-10" dirty="0">
                <a:latin typeface="Trebuchet MS"/>
                <a:cs typeface="Trebuchet MS"/>
              </a:rPr>
              <a:t>as  </a:t>
            </a:r>
            <a:r>
              <a:rPr sz="1200" i="1" spc="-5" dirty="0">
                <a:latin typeface="Trebuchet MS"/>
                <a:cs typeface="Trebuchet MS"/>
              </a:rPr>
              <a:t>may be, apply </a:t>
            </a:r>
            <a:r>
              <a:rPr sz="1200" i="1" spc="-10" dirty="0">
                <a:latin typeface="Trebuchet MS"/>
                <a:cs typeface="Trebuchet MS"/>
              </a:rPr>
              <a:t>in </a:t>
            </a:r>
            <a:r>
              <a:rPr sz="1200" i="1" spc="-5" dirty="0">
                <a:latin typeface="Trebuchet MS"/>
                <a:cs typeface="Trebuchet MS"/>
              </a:rPr>
              <a:t>relation to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levy and collection of the Swachh </a:t>
            </a:r>
            <a:r>
              <a:rPr sz="1200" i="1" spc="-10" dirty="0">
                <a:latin typeface="Trebuchet MS"/>
                <a:cs typeface="Trebuchet MS"/>
              </a:rPr>
              <a:t>Bharat </a:t>
            </a:r>
            <a:r>
              <a:rPr sz="1200" i="1" spc="-5" dirty="0">
                <a:latin typeface="Trebuchet MS"/>
                <a:cs typeface="Trebuchet MS"/>
              </a:rPr>
              <a:t>Cess on taxable services, as  they apply in relation to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levy and collection of </a:t>
            </a:r>
            <a:r>
              <a:rPr sz="1200" i="1" spc="-10" dirty="0">
                <a:latin typeface="Trebuchet MS"/>
                <a:cs typeface="Trebuchet MS"/>
              </a:rPr>
              <a:t>tax on such taxable </a:t>
            </a:r>
            <a:r>
              <a:rPr sz="1200" i="1" spc="-5" dirty="0">
                <a:latin typeface="Trebuchet MS"/>
                <a:cs typeface="Trebuchet MS"/>
              </a:rPr>
              <a:t>services under Chapter V of  the Finance Act, 1994 or the rules made </a:t>
            </a:r>
            <a:r>
              <a:rPr sz="1200" i="1" spc="-20" dirty="0">
                <a:latin typeface="Trebuchet MS"/>
                <a:cs typeface="Trebuchet MS"/>
              </a:rPr>
              <a:t>thereunder, </a:t>
            </a:r>
            <a:r>
              <a:rPr sz="1200" i="1" spc="-5" dirty="0">
                <a:latin typeface="Trebuchet MS"/>
                <a:cs typeface="Trebuchet MS"/>
              </a:rPr>
              <a:t>as the case may</a:t>
            </a:r>
            <a:r>
              <a:rPr sz="1200" i="1" spc="55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be.”</a:t>
            </a:r>
            <a:endParaRPr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5" dirty="0"/>
              <a:t>Relevant</a:t>
            </a:r>
            <a:r>
              <a:rPr spc="-45" dirty="0"/>
              <a:t> </a:t>
            </a:r>
            <a:r>
              <a:rPr spc="-5" dirty="0"/>
              <a:t>Notifications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792694"/>
            <a:ext cx="7234555" cy="4278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2819">
              <a:lnSpc>
                <a:spcPct val="100000"/>
              </a:lnSpc>
            </a:pPr>
            <a:r>
              <a:rPr sz="1400" b="1" spc="-5" dirty="0">
                <a:latin typeface="Trebuchet MS"/>
                <a:cs typeface="Trebuchet MS"/>
              </a:rPr>
              <a:t>Notification No. </a:t>
            </a:r>
            <a:r>
              <a:rPr sz="1400" b="1" dirty="0">
                <a:latin typeface="Trebuchet MS"/>
                <a:cs typeface="Trebuchet MS"/>
              </a:rPr>
              <a:t>21/2015-Service </a:t>
            </a:r>
            <a:r>
              <a:rPr sz="1400" b="1" spc="-55" dirty="0">
                <a:latin typeface="Trebuchet MS"/>
                <a:cs typeface="Trebuchet MS"/>
              </a:rPr>
              <a:t>Tax </a:t>
            </a:r>
            <a:r>
              <a:rPr sz="1400" b="1" spc="-5" dirty="0">
                <a:latin typeface="Trebuchet MS"/>
                <a:cs typeface="Trebuchet MS"/>
              </a:rPr>
              <a:t>dated </a:t>
            </a:r>
            <a:r>
              <a:rPr sz="1400" b="1" dirty="0">
                <a:latin typeface="Trebuchet MS"/>
                <a:cs typeface="Trebuchet MS"/>
              </a:rPr>
              <a:t>06 </a:t>
            </a:r>
            <a:r>
              <a:rPr sz="1400" b="1" spc="-20" dirty="0">
                <a:latin typeface="Trebuchet MS"/>
                <a:cs typeface="Trebuchet MS"/>
              </a:rPr>
              <a:t>November, </a:t>
            </a:r>
            <a:r>
              <a:rPr sz="1400" b="1" dirty="0">
                <a:latin typeface="Trebuchet MS"/>
                <a:cs typeface="Trebuchet MS"/>
              </a:rPr>
              <a:t>2015</a:t>
            </a:r>
            <a:endParaRPr sz="14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b="1" spc="-5" dirty="0">
                <a:latin typeface="Trebuchet MS"/>
                <a:cs typeface="Trebuchet MS"/>
              </a:rPr>
              <a:t>G.S.R. ---(E).- </a:t>
            </a:r>
            <a:r>
              <a:rPr sz="1400" spc="-5" dirty="0">
                <a:latin typeface="Trebuchet MS"/>
                <a:cs typeface="Trebuchet MS"/>
              </a:rPr>
              <a:t>In exercise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10" dirty="0">
                <a:latin typeface="Trebuchet MS"/>
                <a:cs typeface="Trebuchet MS"/>
              </a:rPr>
              <a:t>the powers </a:t>
            </a:r>
            <a:r>
              <a:rPr sz="1400" spc="-5" dirty="0">
                <a:latin typeface="Trebuchet MS"/>
                <a:cs typeface="Trebuchet MS"/>
              </a:rPr>
              <a:t>conferred by sub-section (1)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10" dirty="0">
                <a:latin typeface="Trebuchet MS"/>
                <a:cs typeface="Trebuchet MS"/>
              </a:rPr>
              <a:t>section </a:t>
            </a:r>
            <a:r>
              <a:rPr sz="1400" spc="-5" dirty="0">
                <a:latin typeface="Trebuchet MS"/>
                <a:cs typeface="Trebuchet MS"/>
              </a:rPr>
              <a:t>119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 Finance Act, 2015 (20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2015), the Central Government hereby appoints </a:t>
            </a:r>
            <a:r>
              <a:rPr sz="1400" spc="-10" dirty="0">
                <a:latin typeface="Trebuchet MS"/>
                <a:cs typeface="Trebuchet MS"/>
              </a:rPr>
              <a:t>the </a:t>
            </a:r>
            <a:r>
              <a:rPr sz="1400" spc="5" dirty="0">
                <a:latin typeface="Trebuchet MS"/>
                <a:cs typeface="Trebuchet MS"/>
              </a:rPr>
              <a:t>15</a:t>
            </a:r>
            <a:r>
              <a:rPr sz="1350" spc="7" baseline="24691" dirty="0">
                <a:latin typeface="Trebuchet MS"/>
                <a:cs typeface="Trebuchet MS"/>
              </a:rPr>
              <a:t>th </a:t>
            </a:r>
            <a:r>
              <a:rPr sz="1400" spc="-5" dirty="0">
                <a:latin typeface="Trebuchet MS"/>
                <a:cs typeface="Trebuchet MS"/>
              </a:rPr>
              <a:t>day </a:t>
            </a:r>
            <a:r>
              <a:rPr sz="1400" dirty="0">
                <a:latin typeface="Trebuchet MS"/>
                <a:cs typeface="Trebuchet MS"/>
              </a:rPr>
              <a:t>of  </a:t>
            </a:r>
            <a:r>
              <a:rPr sz="1400" spc="-30" dirty="0">
                <a:latin typeface="Trebuchet MS"/>
                <a:cs typeface="Trebuchet MS"/>
              </a:rPr>
              <a:t>November, </a:t>
            </a:r>
            <a:r>
              <a:rPr sz="1400" dirty="0">
                <a:latin typeface="Trebuchet MS"/>
                <a:cs typeface="Trebuchet MS"/>
              </a:rPr>
              <a:t>2015 </a:t>
            </a:r>
            <a:r>
              <a:rPr sz="1400" spc="-5" dirty="0">
                <a:latin typeface="Trebuchet MS"/>
                <a:cs typeface="Trebuchet MS"/>
              </a:rPr>
              <a:t>as the date with </a:t>
            </a:r>
            <a:r>
              <a:rPr sz="1400" spc="-10" dirty="0">
                <a:latin typeface="Trebuchet MS"/>
                <a:cs typeface="Trebuchet MS"/>
              </a:rPr>
              <a:t>effect </a:t>
            </a:r>
            <a:r>
              <a:rPr sz="1400" spc="-5" dirty="0">
                <a:latin typeface="Trebuchet MS"/>
                <a:cs typeface="Trebuchet MS"/>
              </a:rPr>
              <a:t>from </a:t>
            </a:r>
            <a:r>
              <a:rPr sz="1400" dirty="0">
                <a:latin typeface="Trebuchet MS"/>
                <a:cs typeface="Trebuchet MS"/>
              </a:rPr>
              <a:t>which </a:t>
            </a:r>
            <a:r>
              <a:rPr sz="1400" spc="-5" dirty="0">
                <a:latin typeface="Trebuchet MS"/>
                <a:cs typeface="Trebuchet MS"/>
              </a:rPr>
              <a:t>the provisions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Chapter </a:t>
            </a:r>
            <a:r>
              <a:rPr sz="1400" dirty="0">
                <a:latin typeface="Trebuchet MS"/>
                <a:cs typeface="Trebuchet MS"/>
              </a:rPr>
              <a:t>VI of </a:t>
            </a:r>
            <a:r>
              <a:rPr sz="1400" spc="-5" dirty="0">
                <a:latin typeface="Trebuchet MS"/>
                <a:cs typeface="Trebuchet MS"/>
              </a:rPr>
              <a:t>the sai  </a:t>
            </a:r>
            <a:r>
              <a:rPr sz="1400" dirty="0">
                <a:latin typeface="Trebuchet MS"/>
                <a:cs typeface="Trebuchet MS"/>
              </a:rPr>
              <a:t>d Act, </a:t>
            </a:r>
            <a:r>
              <a:rPr sz="1400" spc="-5" dirty="0">
                <a:latin typeface="Trebuchet MS"/>
                <a:cs typeface="Trebuchet MS"/>
              </a:rPr>
              <a:t>shall </a:t>
            </a:r>
            <a:r>
              <a:rPr sz="1400" dirty="0">
                <a:latin typeface="Trebuchet MS"/>
                <a:cs typeface="Trebuchet MS"/>
              </a:rPr>
              <a:t>come </a:t>
            </a:r>
            <a:r>
              <a:rPr sz="1400" spc="-5" dirty="0">
                <a:latin typeface="Trebuchet MS"/>
                <a:cs typeface="Trebuchet MS"/>
              </a:rPr>
              <a:t>into</a:t>
            </a:r>
            <a:r>
              <a:rPr sz="1400" spc="-15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force.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972819">
              <a:lnSpc>
                <a:spcPct val="100000"/>
              </a:lnSpc>
            </a:pPr>
            <a:r>
              <a:rPr sz="1400" b="1" spc="-5" dirty="0">
                <a:latin typeface="Trebuchet MS"/>
                <a:cs typeface="Trebuchet MS"/>
              </a:rPr>
              <a:t>Notification No. </a:t>
            </a:r>
            <a:r>
              <a:rPr sz="1400" b="1" dirty="0">
                <a:latin typeface="Trebuchet MS"/>
                <a:cs typeface="Trebuchet MS"/>
              </a:rPr>
              <a:t>22/2015-Service </a:t>
            </a:r>
            <a:r>
              <a:rPr sz="1400" b="1" spc="-55" dirty="0">
                <a:latin typeface="Trebuchet MS"/>
                <a:cs typeface="Trebuchet MS"/>
              </a:rPr>
              <a:t>Tax </a:t>
            </a:r>
            <a:r>
              <a:rPr sz="1400" b="1" spc="-5" dirty="0">
                <a:latin typeface="Trebuchet MS"/>
                <a:cs typeface="Trebuchet MS"/>
              </a:rPr>
              <a:t>dated </a:t>
            </a:r>
            <a:r>
              <a:rPr sz="1400" b="1" dirty="0">
                <a:latin typeface="Trebuchet MS"/>
                <a:cs typeface="Trebuchet MS"/>
              </a:rPr>
              <a:t>06 </a:t>
            </a:r>
            <a:r>
              <a:rPr sz="1400" b="1" spc="-20" dirty="0">
                <a:latin typeface="Trebuchet MS"/>
                <a:cs typeface="Trebuchet MS"/>
              </a:rPr>
              <a:t>November, </a:t>
            </a:r>
            <a:r>
              <a:rPr sz="1400" b="1" dirty="0">
                <a:latin typeface="Trebuchet MS"/>
                <a:cs typeface="Trebuchet MS"/>
              </a:rPr>
              <a:t>2015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G.S.R. ---(E).- </a:t>
            </a:r>
            <a:r>
              <a:rPr sz="1400" dirty="0">
                <a:latin typeface="Trebuchet MS"/>
                <a:cs typeface="Trebuchet MS"/>
              </a:rPr>
              <a:t>In </a:t>
            </a:r>
            <a:r>
              <a:rPr sz="1400" spc="-5" dirty="0">
                <a:latin typeface="Trebuchet MS"/>
                <a:cs typeface="Trebuchet MS"/>
              </a:rPr>
              <a:t>exercise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10" dirty="0">
                <a:latin typeface="Trebuchet MS"/>
                <a:cs typeface="Trebuchet MS"/>
              </a:rPr>
              <a:t>the powers </a:t>
            </a:r>
            <a:r>
              <a:rPr sz="1400" spc="-5" dirty="0">
                <a:latin typeface="Trebuchet MS"/>
                <a:cs typeface="Trebuchet MS"/>
              </a:rPr>
              <a:t>conferred by sub-section (1)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Finance Act, 1994  (32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1994) read with sub-section (5)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section </a:t>
            </a:r>
            <a:r>
              <a:rPr sz="1400" dirty="0">
                <a:latin typeface="Trebuchet MS"/>
                <a:cs typeface="Trebuchet MS"/>
              </a:rPr>
              <a:t>119 of </a:t>
            </a:r>
            <a:r>
              <a:rPr sz="1400" spc="-5" dirty="0">
                <a:latin typeface="Trebuchet MS"/>
                <a:cs typeface="Trebuchet MS"/>
              </a:rPr>
              <a:t>the  Finance Act, 2015 (20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2015), the Central Government, being satisfied that it is  necessary in the public interest so to do, hereby exempts </a:t>
            </a:r>
            <a:r>
              <a:rPr sz="1400" spc="-10" dirty="0">
                <a:latin typeface="Trebuchet MS"/>
                <a:cs typeface="Trebuchet MS"/>
              </a:rPr>
              <a:t>all </a:t>
            </a:r>
            <a:r>
              <a:rPr sz="1400" spc="-5" dirty="0">
                <a:latin typeface="Trebuchet MS"/>
                <a:cs typeface="Trebuchet MS"/>
              </a:rPr>
              <a:t>taxable services from  payment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such amount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Swachh Bharat </a:t>
            </a:r>
            <a:r>
              <a:rPr sz="1400" dirty="0">
                <a:latin typeface="Trebuchet MS"/>
                <a:cs typeface="Trebuchet MS"/>
              </a:rPr>
              <a:t>Cess </a:t>
            </a:r>
            <a:r>
              <a:rPr sz="1400" spc="-5" dirty="0">
                <a:latin typeface="Trebuchet MS"/>
                <a:cs typeface="Trebuchet MS"/>
              </a:rPr>
              <a:t>leviable </a:t>
            </a:r>
            <a:r>
              <a:rPr sz="1400" dirty="0">
                <a:latin typeface="Trebuchet MS"/>
                <a:cs typeface="Trebuchet MS"/>
              </a:rPr>
              <a:t>under </a:t>
            </a:r>
            <a:r>
              <a:rPr sz="1400" spc="-5" dirty="0">
                <a:latin typeface="Trebuchet MS"/>
                <a:cs typeface="Trebuchet MS"/>
              </a:rPr>
              <a:t>sub-section (2) </a:t>
            </a:r>
            <a:r>
              <a:rPr sz="1400" dirty="0">
                <a:latin typeface="Trebuchet MS"/>
                <a:cs typeface="Trebuchet MS"/>
              </a:rPr>
              <a:t>of  </a:t>
            </a:r>
            <a:r>
              <a:rPr sz="1400" spc="-5" dirty="0">
                <a:latin typeface="Trebuchet MS"/>
                <a:cs typeface="Trebuchet MS"/>
              </a:rPr>
              <a:t>section 119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said </a:t>
            </a:r>
            <a:r>
              <a:rPr sz="1400" dirty="0">
                <a:latin typeface="Trebuchet MS"/>
                <a:cs typeface="Trebuchet MS"/>
              </a:rPr>
              <a:t>Act, </a:t>
            </a:r>
            <a:r>
              <a:rPr sz="1400" spc="-5" dirty="0">
                <a:latin typeface="Trebuchet MS"/>
                <a:cs typeface="Trebuchet MS"/>
              </a:rPr>
              <a:t>which is in excess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Swachh Bharat </a:t>
            </a:r>
            <a:r>
              <a:rPr sz="1400" dirty="0">
                <a:latin typeface="Trebuchet MS"/>
                <a:cs typeface="Trebuchet MS"/>
              </a:rPr>
              <a:t>Cess </a:t>
            </a:r>
            <a:r>
              <a:rPr sz="1400" spc="-5" dirty="0">
                <a:latin typeface="Trebuchet MS"/>
                <a:cs typeface="Trebuchet MS"/>
              </a:rPr>
              <a:t>calculated at  the rate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0.5 percent.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value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taxable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services:</a:t>
            </a:r>
            <a:endParaRPr sz="14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spc="-10" dirty="0">
                <a:latin typeface="Trebuchet MS"/>
                <a:cs typeface="Trebuchet MS"/>
              </a:rPr>
              <a:t>Provided that </a:t>
            </a:r>
            <a:r>
              <a:rPr sz="1400" spc="-5" dirty="0">
                <a:latin typeface="Trebuchet MS"/>
                <a:cs typeface="Trebuchet MS"/>
              </a:rPr>
              <a:t>Swachh </a:t>
            </a:r>
            <a:r>
              <a:rPr sz="1400" spc="-10" dirty="0">
                <a:latin typeface="Trebuchet MS"/>
                <a:cs typeface="Trebuchet MS"/>
              </a:rPr>
              <a:t>Bharat </a:t>
            </a:r>
            <a:r>
              <a:rPr sz="1400" dirty="0">
                <a:latin typeface="Trebuchet MS"/>
                <a:cs typeface="Trebuchet MS"/>
              </a:rPr>
              <a:t>Cess </a:t>
            </a:r>
            <a:r>
              <a:rPr sz="1400" spc="-5" dirty="0">
                <a:latin typeface="Trebuchet MS"/>
                <a:cs typeface="Trebuchet MS"/>
              </a:rPr>
              <a:t>shall </a:t>
            </a:r>
            <a:r>
              <a:rPr sz="1400" dirty="0">
                <a:latin typeface="Trebuchet MS"/>
                <a:cs typeface="Trebuchet MS"/>
              </a:rPr>
              <a:t>not </a:t>
            </a:r>
            <a:r>
              <a:rPr sz="1400" spc="-5" dirty="0">
                <a:latin typeface="Trebuchet MS"/>
                <a:cs typeface="Trebuchet MS"/>
              </a:rPr>
              <a:t>be leviable </a:t>
            </a:r>
            <a:r>
              <a:rPr sz="1400" dirty="0">
                <a:latin typeface="Trebuchet MS"/>
                <a:cs typeface="Trebuchet MS"/>
              </a:rPr>
              <a:t>on </a:t>
            </a:r>
            <a:r>
              <a:rPr sz="1400" spc="-5" dirty="0">
                <a:latin typeface="Trebuchet MS"/>
                <a:cs typeface="Trebuchet MS"/>
              </a:rPr>
              <a:t>services which </a:t>
            </a:r>
            <a:r>
              <a:rPr sz="1400" spc="-10" dirty="0">
                <a:latin typeface="Trebuchet MS"/>
                <a:cs typeface="Trebuchet MS"/>
              </a:rPr>
              <a:t>are </a:t>
            </a:r>
            <a:r>
              <a:rPr sz="1400" spc="-5" dirty="0">
                <a:latin typeface="Trebuchet MS"/>
                <a:cs typeface="Trebuchet MS"/>
              </a:rPr>
              <a:t>exempt  from service tax by </a:t>
            </a:r>
            <a:r>
              <a:rPr sz="1400" dirty="0">
                <a:latin typeface="Trebuchet MS"/>
                <a:cs typeface="Trebuchet MS"/>
              </a:rPr>
              <a:t>a </a:t>
            </a:r>
            <a:r>
              <a:rPr sz="1400" spc="-5" dirty="0">
                <a:latin typeface="Trebuchet MS"/>
                <a:cs typeface="Trebuchet MS"/>
              </a:rPr>
              <a:t>notification issued </a:t>
            </a:r>
            <a:r>
              <a:rPr sz="1400" dirty="0">
                <a:latin typeface="Trebuchet MS"/>
                <a:cs typeface="Trebuchet MS"/>
              </a:rPr>
              <a:t>under </a:t>
            </a:r>
            <a:r>
              <a:rPr sz="1400" spc="-5" dirty="0">
                <a:latin typeface="Trebuchet MS"/>
                <a:cs typeface="Trebuchet MS"/>
              </a:rPr>
              <a:t>sub-section (1)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section 93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 Finance Act, </a:t>
            </a:r>
            <a:r>
              <a:rPr sz="1400" dirty="0">
                <a:latin typeface="Trebuchet MS"/>
                <a:cs typeface="Trebuchet MS"/>
              </a:rPr>
              <a:t>1994 or </a:t>
            </a:r>
            <a:r>
              <a:rPr sz="1400" spc="-5" dirty="0">
                <a:latin typeface="Trebuchet MS"/>
                <a:cs typeface="Trebuchet MS"/>
              </a:rPr>
              <a:t>otherwise </a:t>
            </a:r>
            <a:r>
              <a:rPr sz="1400" dirty="0">
                <a:latin typeface="Trebuchet MS"/>
                <a:cs typeface="Trebuchet MS"/>
              </a:rPr>
              <a:t>not </a:t>
            </a:r>
            <a:r>
              <a:rPr sz="1400" spc="-5" dirty="0">
                <a:latin typeface="Trebuchet MS"/>
                <a:cs typeface="Trebuchet MS"/>
              </a:rPr>
              <a:t>leviable to service tax </a:t>
            </a:r>
            <a:r>
              <a:rPr sz="1400" dirty="0">
                <a:latin typeface="Trebuchet MS"/>
                <a:cs typeface="Trebuchet MS"/>
              </a:rPr>
              <a:t>under </a:t>
            </a:r>
            <a:r>
              <a:rPr sz="1400" spc="-5" dirty="0">
                <a:latin typeface="Trebuchet MS"/>
                <a:cs typeface="Trebuchet MS"/>
              </a:rPr>
              <a:t>section 66B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5" dirty="0">
                <a:latin typeface="Trebuchet MS"/>
                <a:cs typeface="Trebuchet MS"/>
              </a:rPr>
              <a:t>the  Finance </a:t>
            </a:r>
            <a:r>
              <a:rPr sz="1400" dirty="0">
                <a:latin typeface="Trebuchet MS"/>
                <a:cs typeface="Trebuchet MS"/>
              </a:rPr>
              <a:t>Act,</a:t>
            </a:r>
            <a:r>
              <a:rPr sz="1400" spc="-1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1994.</a:t>
            </a:r>
            <a:endParaRPr sz="1400" dirty="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This notification shall </a:t>
            </a:r>
            <a:r>
              <a:rPr sz="1400" dirty="0">
                <a:latin typeface="Trebuchet MS"/>
                <a:cs typeface="Trebuchet MS"/>
              </a:rPr>
              <a:t>come </a:t>
            </a:r>
            <a:r>
              <a:rPr sz="1400" spc="-5" dirty="0">
                <a:latin typeface="Trebuchet MS"/>
                <a:cs typeface="Trebuchet MS"/>
              </a:rPr>
              <a:t>into force from the 15th day </a:t>
            </a:r>
            <a:r>
              <a:rPr sz="1400" dirty="0">
                <a:latin typeface="Trebuchet MS"/>
                <a:cs typeface="Trebuchet MS"/>
              </a:rPr>
              <a:t>of </a:t>
            </a:r>
            <a:r>
              <a:rPr sz="1400" spc="-25" dirty="0">
                <a:latin typeface="Trebuchet MS"/>
                <a:cs typeface="Trebuchet MS"/>
              </a:rPr>
              <a:t>November,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2015.</a:t>
            </a:r>
            <a:endParaRPr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5" dirty="0"/>
              <a:t>Relevant</a:t>
            </a:r>
            <a:r>
              <a:rPr spc="-45" dirty="0"/>
              <a:t> </a:t>
            </a:r>
            <a:r>
              <a:rPr spc="-5" dirty="0"/>
              <a:t>Notifications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662442"/>
            <a:ext cx="7233920" cy="1291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i="1" spc="-5" dirty="0">
                <a:latin typeface="Trebuchet MS"/>
                <a:cs typeface="Trebuchet MS"/>
              </a:rPr>
              <a:t>Notification No. 23/2015-Service </a:t>
            </a:r>
            <a:r>
              <a:rPr sz="1200" b="1" i="1" spc="-50" dirty="0">
                <a:latin typeface="Trebuchet MS"/>
                <a:cs typeface="Trebuchet MS"/>
              </a:rPr>
              <a:t>Tax </a:t>
            </a:r>
            <a:r>
              <a:rPr sz="1200" b="1" i="1" spc="-5" dirty="0">
                <a:latin typeface="Trebuchet MS"/>
                <a:cs typeface="Trebuchet MS"/>
              </a:rPr>
              <a:t>dated 06 </a:t>
            </a:r>
            <a:r>
              <a:rPr sz="1200" b="1" i="1" spc="-20" dirty="0">
                <a:latin typeface="Trebuchet MS"/>
                <a:cs typeface="Trebuchet MS"/>
              </a:rPr>
              <a:t>November,</a:t>
            </a:r>
            <a:r>
              <a:rPr sz="1200" b="1" i="1" spc="40" dirty="0">
                <a:latin typeface="Trebuchet MS"/>
                <a:cs typeface="Trebuchet MS"/>
              </a:rPr>
              <a:t> </a:t>
            </a:r>
            <a:r>
              <a:rPr sz="1200" b="1" i="1" spc="-5" dirty="0">
                <a:latin typeface="Trebuchet MS"/>
                <a:cs typeface="Trebuchet MS"/>
              </a:rPr>
              <a:t>2015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G.S.R.…(E).- In exercise of the powers conferred by sub-section </a:t>
            </a:r>
            <a:r>
              <a:rPr sz="1200" i="1" spc="-10" dirty="0">
                <a:latin typeface="Trebuchet MS"/>
                <a:cs typeface="Trebuchet MS"/>
              </a:rPr>
              <a:t>(1) </a:t>
            </a:r>
            <a:r>
              <a:rPr sz="1200" i="1" spc="-5" dirty="0">
                <a:latin typeface="Trebuchet MS"/>
                <a:cs typeface="Trebuchet MS"/>
              </a:rPr>
              <a:t>of section 93 of the  Finance Act, 1994 (32 of 1994) read </a:t>
            </a:r>
            <a:r>
              <a:rPr sz="1200" i="1" spc="-10" dirty="0">
                <a:latin typeface="Trebuchet MS"/>
                <a:cs typeface="Trebuchet MS"/>
              </a:rPr>
              <a:t>with </a:t>
            </a:r>
            <a:r>
              <a:rPr sz="1200" i="1" spc="-5" dirty="0">
                <a:latin typeface="Trebuchet MS"/>
                <a:cs typeface="Trebuchet MS"/>
              </a:rPr>
              <a:t>sub-section (5) of section 119 of the Finance Act, 2015 (20 </a:t>
            </a:r>
            <a:r>
              <a:rPr sz="1200" i="1" spc="5" dirty="0">
                <a:latin typeface="Trebuchet MS"/>
                <a:cs typeface="Trebuchet MS"/>
              </a:rPr>
              <a:t>of </a:t>
            </a:r>
            <a:r>
              <a:rPr sz="1200" i="1" spc="-5" dirty="0">
                <a:latin typeface="Trebuchet MS"/>
                <a:cs typeface="Trebuchet MS"/>
              </a:rPr>
              <a:t>2  015), </a:t>
            </a:r>
            <a:r>
              <a:rPr sz="1200" i="1" spc="-10" dirty="0">
                <a:latin typeface="Trebuchet MS"/>
                <a:cs typeface="Trebuchet MS"/>
              </a:rPr>
              <a:t>the Central </a:t>
            </a:r>
            <a:r>
              <a:rPr sz="1200" i="1" spc="-5" dirty="0">
                <a:latin typeface="Trebuchet MS"/>
                <a:cs typeface="Trebuchet MS"/>
              </a:rPr>
              <a:t>Government, being satisfied </a:t>
            </a:r>
            <a:r>
              <a:rPr sz="1200" i="1" spc="-10" dirty="0">
                <a:latin typeface="Trebuchet MS"/>
                <a:cs typeface="Trebuchet MS"/>
              </a:rPr>
              <a:t>that </a:t>
            </a:r>
            <a:r>
              <a:rPr sz="1200" i="1" spc="-5" dirty="0">
                <a:latin typeface="Trebuchet MS"/>
                <a:cs typeface="Trebuchet MS"/>
              </a:rPr>
              <a:t>it is necessary </a:t>
            </a:r>
            <a:r>
              <a:rPr sz="1200" i="1" spc="-10" dirty="0">
                <a:latin typeface="Trebuchet MS"/>
                <a:cs typeface="Trebuchet MS"/>
              </a:rPr>
              <a:t>in the  </a:t>
            </a:r>
            <a:r>
              <a:rPr sz="1200" i="1" spc="-5" dirty="0">
                <a:latin typeface="Trebuchet MS"/>
                <a:cs typeface="Trebuchet MS"/>
              </a:rPr>
              <a:t>public interest so to do, hereby makes the following amendments in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notification of  the Government of India </a:t>
            </a:r>
            <a:r>
              <a:rPr sz="1200" i="1" spc="-10" dirty="0">
                <a:latin typeface="Trebuchet MS"/>
                <a:cs typeface="Trebuchet MS"/>
              </a:rPr>
              <a:t>in the </a:t>
            </a:r>
            <a:r>
              <a:rPr sz="1200" i="1" spc="-5" dirty="0">
                <a:latin typeface="Trebuchet MS"/>
                <a:cs typeface="Trebuchet MS"/>
              </a:rPr>
              <a:t>Ministry of Finance (Department of </a:t>
            </a:r>
            <a:r>
              <a:rPr sz="1200" i="1" dirty="0">
                <a:latin typeface="Trebuchet MS"/>
                <a:cs typeface="Trebuchet MS"/>
              </a:rPr>
              <a:t>Revenue) No. </a:t>
            </a:r>
            <a:r>
              <a:rPr sz="1200" i="1" spc="-5" dirty="0">
                <a:latin typeface="Trebuchet MS"/>
                <a:cs typeface="Trebuchet MS"/>
              </a:rPr>
              <a:t>22/2015-Service </a:t>
            </a:r>
            <a:r>
              <a:rPr sz="1200" i="1" spc="-45" dirty="0">
                <a:latin typeface="Trebuchet MS"/>
                <a:cs typeface="Trebuchet MS"/>
              </a:rPr>
              <a:t>Tax, </a:t>
            </a:r>
            <a:r>
              <a:rPr sz="1200" i="1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d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28908" y="2942602"/>
            <a:ext cx="446595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  <a:tabLst>
                <a:tab pos="731520" algn="l"/>
                <a:tab pos="931544" algn="l"/>
                <a:tab pos="1233170" algn="l"/>
                <a:tab pos="1664335" algn="l"/>
                <a:tab pos="2168525" algn="l"/>
                <a:tab pos="2333625" algn="l"/>
                <a:tab pos="2723515" algn="l"/>
                <a:tab pos="2909570" algn="l"/>
                <a:tab pos="3291840" algn="l"/>
                <a:tab pos="3592195" algn="l"/>
                <a:tab pos="3683635" algn="l"/>
                <a:tab pos="4060190" algn="l"/>
                <a:tab pos="4223385" algn="l"/>
              </a:tabLst>
            </a:pPr>
            <a:r>
              <a:rPr sz="1200" i="1" spc="-10" dirty="0">
                <a:latin typeface="Trebuchet MS"/>
                <a:cs typeface="Trebuchet MS"/>
              </a:rPr>
              <a:t>2</a:t>
            </a:r>
            <a:r>
              <a:rPr sz="1200" i="1" spc="-25" dirty="0">
                <a:latin typeface="Trebuchet MS"/>
                <a:cs typeface="Trebuchet MS"/>
              </a:rPr>
              <a:t>0</a:t>
            </a:r>
            <a:r>
              <a:rPr sz="1200" i="1" spc="-10" dirty="0">
                <a:latin typeface="Trebuchet MS"/>
                <a:cs typeface="Trebuchet MS"/>
              </a:rPr>
              <a:t>15</a:t>
            </a:r>
            <a:r>
              <a:rPr sz="1200" i="1" spc="-5" dirty="0">
                <a:latin typeface="Trebuchet MS"/>
                <a:cs typeface="Trebuchet MS"/>
              </a:rPr>
              <a:t>,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p</a:t>
            </a:r>
            <a:r>
              <a:rPr sz="1200" i="1" spc="-5" dirty="0">
                <a:latin typeface="Trebuchet MS"/>
                <a:cs typeface="Trebuchet MS"/>
              </a:rPr>
              <a:t>ub</a:t>
            </a:r>
            <a:r>
              <a:rPr sz="1200" i="1" spc="-20" dirty="0">
                <a:latin typeface="Trebuchet MS"/>
                <a:cs typeface="Trebuchet MS"/>
              </a:rPr>
              <a:t>l</a:t>
            </a:r>
            <a:r>
              <a:rPr sz="1200" i="1" spc="-5" dirty="0">
                <a:latin typeface="Trebuchet MS"/>
                <a:cs typeface="Trebuchet MS"/>
              </a:rPr>
              <a:t>i</a:t>
            </a:r>
            <a:r>
              <a:rPr sz="1200" i="1" spc="-10" dirty="0">
                <a:latin typeface="Trebuchet MS"/>
                <a:cs typeface="Trebuchet MS"/>
              </a:rPr>
              <a:t>s</a:t>
            </a:r>
            <a:r>
              <a:rPr sz="1200" i="1" spc="-5" dirty="0">
                <a:latin typeface="Trebuchet MS"/>
                <a:cs typeface="Trebuchet MS"/>
              </a:rPr>
              <a:t>h</a:t>
            </a:r>
            <a:r>
              <a:rPr sz="1200" i="1" spc="-15" dirty="0">
                <a:latin typeface="Trebuchet MS"/>
                <a:cs typeface="Trebuchet MS"/>
              </a:rPr>
              <a:t>e</a:t>
            </a:r>
            <a:r>
              <a:rPr sz="1200" i="1" spc="-5" dirty="0">
                <a:latin typeface="Trebuchet MS"/>
                <a:cs typeface="Trebuchet MS"/>
              </a:rPr>
              <a:t>d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45" dirty="0">
                <a:latin typeface="Trebuchet MS"/>
                <a:cs typeface="Trebuchet MS"/>
              </a:rPr>
              <a:t> </a:t>
            </a:r>
            <a:r>
              <a:rPr sz="1200" i="1" spc="-15" dirty="0">
                <a:latin typeface="Trebuchet MS"/>
                <a:cs typeface="Trebuchet MS"/>
              </a:rPr>
              <a:t>i</a:t>
            </a:r>
            <a:r>
              <a:rPr sz="1200" i="1" spc="-5" dirty="0">
                <a:latin typeface="Trebuchet MS"/>
                <a:cs typeface="Trebuchet MS"/>
              </a:rPr>
              <a:t>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the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G</a:t>
            </a:r>
            <a:r>
              <a:rPr sz="1200" i="1" spc="-5" dirty="0">
                <a:latin typeface="Trebuchet MS"/>
                <a:cs typeface="Trebuchet MS"/>
              </a:rPr>
              <a:t>a</a:t>
            </a:r>
            <a:r>
              <a:rPr sz="1200" i="1" spc="-10" dirty="0">
                <a:latin typeface="Trebuchet MS"/>
                <a:cs typeface="Trebuchet MS"/>
              </a:rPr>
              <a:t>z</a:t>
            </a:r>
            <a:r>
              <a:rPr sz="1200" i="1" spc="-5" dirty="0">
                <a:latin typeface="Trebuchet MS"/>
                <a:cs typeface="Trebuchet MS"/>
              </a:rPr>
              <a:t>ette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5" dirty="0">
                <a:latin typeface="Trebuchet MS"/>
                <a:cs typeface="Trebuchet MS"/>
              </a:rPr>
              <a:t>of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In</a:t>
            </a:r>
            <a:r>
              <a:rPr sz="1200" i="1" spc="-15" dirty="0">
                <a:latin typeface="Trebuchet MS"/>
                <a:cs typeface="Trebuchet MS"/>
              </a:rPr>
              <a:t>di</a:t>
            </a:r>
            <a:r>
              <a:rPr sz="1200" i="1" spc="-5" dirty="0">
                <a:latin typeface="Trebuchet MS"/>
                <a:cs typeface="Trebuchet MS"/>
              </a:rPr>
              <a:t>a,  </a:t>
            </a:r>
            <a:r>
              <a:rPr sz="1200" i="1" spc="-10" dirty="0">
                <a:latin typeface="Trebuchet MS"/>
                <a:cs typeface="Trebuchet MS"/>
              </a:rPr>
              <a:t>s</a:t>
            </a:r>
            <a:r>
              <a:rPr sz="1200" i="1" spc="-15" dirty="0">
                <a:latin typeface="Trebuchet MS"/>
                <a:cs typeface="Trebuchet MS"/>
              </a:rPr>
              <a:t>u</a:t>
            </a:r>
            <a:r>
              <a:rPr sz="1200" i="1" spc="-5" dirty="0">
                <a:latin typeface="Trebuchet MS"/>
                <a:cs typeface="Trebuchet MS"/>
              </a:rPr>
              <a:t>b-</a:t>
            </a:r>
            <a:r>
              <a:rPr sz="1200" i="1" spc="-25" dirty="0">
                <a:latin typeface="Trebuchet MS"/>
                <a:cs typeface="Trebuchet MS"/>
              </a:rPr>
              <a:t>s</a:t>
            </a:r>
            <a:r>
              <a:rPr sz="1200" i="1" spc="-5" dirty="0">
                <a:latin typeface="Trebuchet MS"/>
                <a:cs typeface="Trebuchet MS"/>
              </a:rPr>
              <a:t>ecti</a:t>
            </a:r>
            <a:r>
              <a:rPr sz="1200" i="1" spc="-15" dirty="0">
                <a:latin typeface="Trebuchet MS"/>
                <a:cs typeface="Trebuchet MS"/>
              </a:rPr>
              <a:t>o</a:t>
            </a:r>
            <a:r>
              <a:rPr sz="1200" i="1" spc="-5" dirty="0">
                <a:latin typeface="Trebuchet MS"/>
                <a:cs typeface="Trebuchet MS"/>
              </a:rPr>
              <a:t>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(</a:t>
            </a:r>
            <a:r>
              <a:rPr sz="1200" i="1" spc="-15" dirty="0">
                <a:latin typeface="Trebuchet MS"/>
                <a:cs typeface="Trebuchet MS"/>
              </a:rPr>
              <a:t>i</a:t>
            </a:r>
            <a:r>
              <a:rPr sz="1200" i="1" spc="-5" dirty="0">
                <a:latin typeface="Trebuchet MS"/>
                <a:cs typeface="Trebuchet MS"/>
              </a:rPr>
              <a:t>)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0" dirty="0">
                <a:latin typeface="Trebuchet MS"/>
                <a:cs typeface="Trebuchet MS"/>
              </a:rPr>
              <a:t>v</a:t>
            </a:r>
            <a:r>
              <a:rPr sz="1200" i="1" spc="-15" dirty="0">
                <a:latin typeface="Trebuchet MS"/>
                <a:cs typeface="Trebuchet MS"/>
              </a:rPr>
              <a:t>i</a:t>
            </a:r>
            <a:r>
              <a:rPr sz="1200" i="1" spc="-5" dirty="0">
                <a:latin typeface="Trebuchet MS"/>
                <a:cs typeface="Trebuchet MS"/>
              </a:rPr>
              <a:t>de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nu</a:t>
            </a:r>
            <a:r>
              <a:rPr sz="1200" i="1" spc="-5" dirty="0">
                <a:latin typeface="Trebuchet MS"/>
                <a:cs typeface="Trebuchet MS"/>
              </a:rPr>
              <a:t>mber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G</a:t>
            </a:r>
            <a:r>
              <a:rPr sz="1200" i="1" spc="-5" dirty="0">
                <a:latin typeface="Trebuchet MS"/>
                <a:cs typeface="Trebuchet MS"/>
              </a:rPr>
              <a:t>.S.R.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84</a:t>
            </a:r>
            <a:r>
              <a:rPr sz="1200" i="1" spc="-5" dirty="0">
                <a:latin typeface="Trebuchet MS"/>
                <a:cs typeface="Trebuchet MS"/>
              </a:rPr>
              <a:t>3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(E),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15" dirty="0">
                <a:latin typeface="Trebuchet MS"/>
                <a:cs typeface="Trebuchet MS"/>
              </a:rPr>
              <a:t>d</a:t>
            </a:r>
            <a:r>
              <a:rPr sz="1200" i="1" spc="-5" dirty="0">
                <a:latin typeface="Trebuchet MS"/>
                <a:cs typeface="Trebuchet MS"/>
              </a:rPr>
              <a:t>at</a:t>
            </a:r>
            <a:r>
              <a:rPr sz="1200" i="1" spc="-15" dirty="0">
                <a:latin typeface="Trebuchet MS"/>
                <a:cs typeface="Trebuchet MS"/>
              </a:rPr>
              <a:t>e</a:t>
            </a:r>
            <a:r>
              <a:rPr sz="1200" i="1" spc="-5" dirty="0">
                <a:latin typeface="Trebuchet MS"/>
                <a:cs typeface="Trebuchet MS"/>
              </a:rPr>
              <a:t>d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he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61324" y="2942602"/>
            <a:ext cx="2647950" cy="56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646430" algn="l"/>
                <a:tab pos="1135380" algn="l"/>
                <a:tab pos="1199515" algn="l"/>
                <a:tab pos="1568450" algn="l"/>
                <a:tab pos="1749425" algn="l"/>
                <a:tab pos="1854835" algn="l"/>
                <a:tab pos="2501265" algn="l"/>
              </a:tabLst>
            </a:pPr>
            <a:r>
              <a:rPr sz="1200" i="1" spc="-5" dirty="0">
                <a:latin typeface="Trebuchet MS"/>
                <a:cs typeface="Trebuchet MS"/>
              </a:rPr>
              <a:t>ated	</a:t>
            </a:r>
            <a:r>
              <a:rPr sz="1200" i="1" spc="-10" dirty="0">
                <a:latin typeface="Trebuchet MS"/>
                <a:cs typeface="Trebuchet MS"/>
              </a:rPr>
              <a:t>the		</a:t>
            </a:r>
            <a:r>
              <a:rPr sz="1200" i="1" spc="-5" dirty="0">
                <a:latin typeface="Trebuchet MS"/>
                <a:cs typeface="Trebuchet MS"/>
              </a:rPr>
              <a:t>6th		</a:t>
            </a:r>
            <a:r>
              <a:rPr sz="1200" i="1" spc="-20" dirty="0">
                <a:latin typeface="Trebuchet MS"/>
                <a:cs typeface="Trebuchet MS"/>
              </a:rPr>
              <a:t>November,  </a:t>
            </a:r>
            <a:r>
              <a:rPr sz="1200" i="1" spc="-5" dirty="0">
                <a:latin typeface="Trebuchet MS"/>
                <a:cs typeface="Trebuchet MS"/>
              </a:rPr>
              <a:t>Ex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ra</a:t>
            </a:r>
            <a:r>
              <a:rPr sz="1200" i="1" spc="-15" dirty="0">
                <a:latin typeface="Trebuchet MS"/>
                <a:cs typeface="Trebuchet MS"/>
              </a:rPr>
              <a:t>o</a:t>
            </a:r>
            <a:r>
              <a:rPr sz="1200" i="1" spc="-5" dirty="0">
                <a:latin typeface="Trebuchet MS"/>
                <a:cs typeface="Trebuchet MS"/>
              </a:rPr>
              <a:t>r</a:t>
            </a:r>
            <a:r>
              <a:rPr sz="1200" i="1" spc="-15" dirty="0">
                <a:latin typeface="Trebuchet MS"/>
                <a:cs typeface="Trebuchet MS"/>
              </a:rPr>
              <a:t>din</a:t>
            </a:r>
            <a:r>
              <a:rPr sz="1200" i="1" spc="-5" dirty="0">
                <a:latin typeface="Trebuchet MS"/>
                <a:cs typeface="Trebuchet MS"/>
              </a:rPr>
              <a:t>ar</a:t>
            </a:r>
            <a:r>
              <a:rPr sz="1200" i="1" spc="-165" dirty="0">
                <a:latin typeface="Trebuchet MS"/>
                <a:cs typeface="Trebuchet MS"/>
              </a:rPr>
              <a:t>y</a:t>
            </a:r>
            <a:r>
              <a:rPr sz="1200" i="1" spc="-5" dirty="0">
                <a:latin typeface="Trebuchet MS"/>
                <a:cs typeface="Trebuchet MS"/>
              </a:rPr>
              <a:t>,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P</a:t>
            </a:r>
            <a:r>
              <a:rPr sz="1200" i="1" spc="-15" dirty="0">
                <a:latin typeface="Trebuchet MS"/>
                <a:cs typeface="Trebuchet MS"/>
              </a:rPr>
              <a:t>a</a:t>
            </a:r>
            <a:r>
              <a:rPr sz="1200" i="1" spc="-5" dirty="0">
                <a:latin typeface="Trebuchet MS"/>
                <a:cs typeface="Trebuchet MS"/>
              </a:rPr>
              <a:t>rt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II,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5" dirty="0">
                <a:latin typeface="Trebuchet MS"/>
                <a:cs typeface="Trebuchet MS"/>
              </a:rPr>
              <a:t>Sec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ion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5" dirty="0">
                <a:latin typeface="Trebuchet MS"/>
                <a:cs typeface="Trebuchet MS"/>
              </a:rPr>
              <a:t>3</a:t>
            </a:r>
            <a:r>
              <a:rPr sz="1200" i="1" spc="-5" dirty="0">
                <a:latin typeface="Trebuchet MS"/>
                <a:cs typeface="Trebuchet MS"/>
              </a:rPr>
              <a:t>,  6th </a:t>
            </a:r>
            <a:r>
              <a:rPr sz="1200" i="1" spc="-20" dirty="0">
                <a:latin typeface="Trebuchet MS"/>
                <a:cs typeface="Trebuchet MS"/>
              </a:rPr>
              <a:t>November, </a:t>
            </a:r>
            <a:r>
              <a:rPr sz="1200" i="1" spc="-5" dirty="0">
                <a:latin typeface="Trebuchet MS"/>
                <a:cs typeface="Trebuchet MS"/>
              </a:rPr>
              <a:t>2015,</a:t>
            </a:r>
            <a:r>
              <a:rPr sz="1200" i="1" spc="-2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namely:-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1324" y="3674122"/>
            <a:ext cx="7232015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In the said notification, after the proviso, the following shall be inserted,</a:t>
            </a:r>
            <a:r>
              <a:rPr sz="1200" i="1" spc="10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namely:-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Provided further </a:t>
            </a:r>
            <a:r>
              <a:rPr sz="1200" i="1" spc="-10" dirty="0">
                <a:latin typeface="Trebuchet MS"/>
                <a:cs typeface="Trebuchet MS"/>
              </a:rPr>
              <a:t>that Swachh Bharat </a:t>
            </a:r>
            <a:r>
              <a:rPr sz="1200" i="1" spc="-5" dirty="0">
                <a:latin typeface="Trebuchet MS"/>
                <a:cs typeface="Trebuchet MS"/>
              </a:rPr>
              <a:t>Cess shall be leviable only on that percentage of taxable value</a:t>
            </a:r>
            <a:r>
              <a:rPr sz="1200" i="1" spc="185" dirty="0">
                <a:latin typeface="Trebuchet MS"/>
                <a:cs typeface="Trebuchet MS"/>
              </a:rPr>
              <a:t> </a:t>
            </a:r>
            <a:r>
              <a:rPr sz="1200" i="1" spc="-10" dirty="0">
                <a:latin typeface="Trebuchet MS"/>
                <a:cs typeface="Trebuchet MS"/>
              </a:rPr>
              <a:t>whi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61324" y="4039882"/>
            <a:ext cx="21717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ch  (</a:t>
            </a:r>
            <a:r>
              <a:rPr sz="1200" i="1" spc="-10" dirty="0">
                <a:latin typeface="Trebuchet MS"/>
                <a:cs typeface="Trebuchet MS"/>
              </a:rPr>
              <a:t>2</a:t>
            </a:r>
            <a:r>
              <a:rPr sz="1200" i="1" spc="-5" dirty="0">
                <a:latin typeface="Trebuchet MS"/>
                <a:cs typeface="Trebuchet MS"/>
              </a:rPr>
              <a:t>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0320" y="4039882"/>
            <a:ext cx="688467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195">
              <a:lnSpc>
                <a:spcPct val="100000"/>
              </a:lnSpc>
              <a:tabLst>
                <a:tab pos="312420" algn="l"/>
                <a:tab pos="387350" algn="l"/>
                <a:tab pos="701040" algn="l"/>
                <a:tab pos="1222375" algn="l"/>
                <a:tab pos="1508760" algn="l"/>
                <a:tab pos="1597025" algn="l"/>
                <a:tab pos="1896110" algn="l"/>
                <a:tab pos="2324100" algn="l"/>
                <a:tab pos="2743200" algn="l"/>
                <a:tab pos="2859405" algn="l"/>
                <a:tab pos="3181985" algn="l"/>
                <a:tab pos="3644265" algn="l"/>
                <a:tab pos="4495800" algn="l"/>
                <a:tab pos="4949825" algn="l"/>
                <a:tab pos="5239385" algn="l"/>
                <a:tab pos="5501640" algn="l"/>
                <a:tab pos="5965190" algn="l"/>
                <a:tab pos="6012180" algn="l"/>
                <a:tab pos="6373495" algn="l"/>
                <a:tab pos="6499860" algn="l"/>
              </a:tabLst>
            </a:pPr>
            <a:r>
              <a:rPr sz="1200" i="1" spc="-5" dirty="0">
                <a:latin typeface="Trebuchet MS"/>
                <a:cs typeface="Trebuchet MS"/>
              </a:rPr>
              <a:t>is		</a:t>
            </a:r>
            <a:r>
              <a:rPr sz="1200" i="1" spc="-10" dirty="0">
                <a:latin typeface="Trebuchet MS"/>
                <a:cs typeface="Trebuchet MS"/>
              </a:rPr>
              <a:t>s</a:t>
            </a:r>
            <a:r>
              <a:rPr sz="1200" i="1" spc="-5" dirty="0">
                <a:latin typeface="Trebuchet MS"/>
                <a:cs typeface="Trebuchet MS"/>
              </a:rPr>
              <a:t>peci</a:t>
            </a:r>
            <a:r>
              <a:rPr sz="1200" i="1" spc="-10" dirty="0">
                <a:latin typeface="Trebuchet MS"/>
                <a:cs typeface="Trebuchet MS"/>
              </a:rPr>
              <a:t>f</a:t>
            </a:r>
            <a:r>
              <a:rPr sz="1200" i="1" spc="-5" dirty="0">
                <a:latin typeface="Trebuchet MS"/>
                <a:cs typeface="Trebuchet MS"/>
              </a:rPr>
              <a:t>i</a:t>
            </a:r>
            <a:r>
              <a:rPr sz="1200" i="1" spc="-15" dirty="0">
                <a:latin typeface="Trebuchet MS"/>
                <a:cs typeface="Trebuchet MS"/>
              </a:rPr>
              <a:t>e</a:t>
            </a:r>
            <a:r>
              <a:rPr sz="1200" i="1" spc="-5" dirty="0">
                <a:latin typeface="Trebuchet MS"/>
                <a:cs typeface="Trebuchet MS"/>
              </a:rPr>
              <a:t>d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54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in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5" dirty="0">
                <a:latin typeface="Trebuchet MS"/>
                <a:cs typeface="Trebuchet MS"/>
              </a:rPr>
              <a:t>column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(</a:t>
            </a:r>
            <a:r>
              <a:rPr sz="1200" i="1" spc="-25" dirty="0">
                <a:latin typeface="Trebuchet MS"/>
                <a:cs typeface="Trebuchet MS"/>
              </a:rPr>
              <a:t>3</a:t>
            </a:r>
            <a:r>
              <a:rPr sz="1200" i="1" spc="-5" dirty="0">
                <a:latin typeface="Trebuchet MS"/>
                <a:cs typeface="Trebuchet MS"/>
              </a:rPr>
              <a:t>)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f</a:t>
            </a:r>
            <a:r>
              <a:rPr sz="1200" i="1" spc="-5" dirty="0">
                <a:latin typeface="Trebuchet MS"/>
                <a:cs typeface="Trebuchet MS"/>
              </a:rPr>
              <a:t>or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the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s</a:t>
            </a:r>
            <a:r>
              <a:rPr sz="1200" i="1" spc="-5" dirty="0">
                <a:latin typeface="Trebuchet MS"/>
                <a:cs typeface="Trebuchet MS"/>
              </a:rPr>
              <a:t>peci</a:t>
            </a:r>
            <a:r>
              <a:rPr sz="1200" i="1" spc="-10" dirty="0">
                <a:latin typeface="Trebuchet MS"/>
                <a:cs typeface="Trebuchet MS"/>
              </a:rPr>
              <a:t>f</a:t>
            </a:r>
            <a:r>
              <a:rPr sz="1200" i="1" spc="-5" dirty="0">
                <a:latin typeface="Trebuchet MS"/>
                <a:cs typeface="Trebuchet MS"/>
              </a:rPr>
              <a:t>ied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a</a:t>
            </a:r>
            <a:r>
              <a:rPr sz="1200" i="1" spc="-20" dirty="0">
                <a:latin typeface="Trebuchet MS"/>
                <a:cs typeface="Trebuchet MS"/>
              </a:rPr>
              <a:t>x</a:t>
            </a:r>
            <a:r>
              <a:rPr sz="1200" i="1" spc="-15" dirty="0">
                <a:latin typeface="Trebuchet MS"/>
                <a:cs typeface="Trebuchet MS"/>
              </a:rPr>
              <a:t>a</a:t>
            </a:r>
            <a:r>
              <a:rPr sz="1200" i="1" spc="-5" dirty="0">
                <a:latin typeface="Trebuchet MS"/>
                <a:cs typeface="Trebuchet MS"/>
              </a:rPr>
              <a:t>ble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s</a:t>
            </a:r>
            <a:r>
              <a:rPr sz="1200" i="1" spc="-5" dirty="0">
                <a:latin typeface="Trebuchet MS"/>
                <a:cs typeface="Trebuchet MS"/>
              </a:rPr>
              <a:t>ervices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5" dirty="0">
                <a:latin typeface="Trebuchet MS"/>
                <a:cs typeface="Trebuchet MS"/>
              </a:rPr>
              <a:t>in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column  of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the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65" dirty="0">
                <a:latin typeface="Trebuchet MS"/>
                <a:cs typeface="Trebuchet MS"/>
              </a:rPr>
              <a:t>T</a:t>
            </a:r>
            <a:r>
              <a:rPr sz="1200" i="1" spc="-15" dirty="0">
                <a:latin typeface="Trebuchet MS"/>
                <a:cs typeface="Trebuchet MS"/>
              </a:rPr>
              <a:t>a</a:t>
            </a:r>
            <a:r>
              <a:rPr sz="1200" i="1" spc="-5" dirty="0">
                <a:latin typeface="Trebuchet MS"/>
                <a:cs typeface="Trebuchet MS"/>
              </a:rPr>
              <a:t>ble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i</a:t>
            </a:r>
            <a:r>
              <a:rPr sz="1200" i="1" spc="-5" dirty="0">
                <a:latin typeface="Trebuchet MS"/>
                <a:cs typeface="Trebuchet MS"/>
              </a:rPr>
              <a:t>n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he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5" dirty="0">
                <a:latin typeface="Trebuchet MS"/>
                <a:cs typeface="Trebuchet MS"/>
              </a:rPr>
              <a:t>n</a:t>
            </a:r>
            <a:r>
              <a:rPr sz="1200" i="1" spc="-15" dirty="0">
                <a:latin typeface="Trebuchet MS"/>
                <a:cs typeface="Trebuchet MS"/>
              </a:rPr>
              <a:t>o</a:t>
            </a:r>
            <a:r>
              <a:rPr sz="1200" i="1" spc="-5" dirty="0">
                <a:latin typeface="Trebuchet MS"/>
                <a:cs typeface="Trebuchet MS"/>
              </a:rPr>
              <a:t>ti</a:t>
            </a:r>
            <a:r>
              <a:rPr sz="1200" i="1" spc="-20" dirty="0">
                <a:latin typeface="Trebuchet MS"/>
                <a:cs typeface="Trebuchet MS"/>
              </a:rPr>
              <a:t>f</a:t>
            </a:r>
            <a:r>
              <a:rPr sz="1200" i="1" spc="-5" dirty="0">
                <a:latin typeface="Trebuchet MS"/>
                <a:cs typeface="Trebuchet MS"/>
              </a:rPr>
              <a:t>i</a:t>
            </a:r>
            <a:r>
              <a:rPr sz="1200" i="1" spc="-20" dirty="0">
                <a:latin typeface="Trebuchet MS"/>
                <a:cs typeface="Trebuchet MS"/>
              </a:rPr>
              <a:t>c</a:t>
            </a:r>
            <a:r>
              <a:rPr sz="1200" i="1" spc="-5" dirty="0">
                <a:latin typeface="Trebuchet MS"/>
                <a:cs typeface="Trebuchet MS"/>
              </a:rPr>
              <a:t>a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ion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5" dirty="0">
                <a:latin typeface="Trebuchet MS"/>
                <a:cs typeface="Trebuchet MS"/>
              </a:rPr>
              <a:t>N</a:t>
            </a:r>
            <a:r>
              <a:rPr sz="1200" i="1" dirty="0">
                <a:latin typeface="Trebuchet MS"/>
                <a:cs typeface="Trebuchet MS"/>
              </a:rPr>
              <a:t>o</a:t>
            </a:r>
            <a:r>
              <a:rPr sz="1200" i="1" spc="-5" dirty="0">
                <a:latin typeface="Trebuchet MS"/>
                <a:cs typeface="Trebuchet MS"/>
              </a:rPr>
              <a:t>.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90" dirty="0">
                <a:latin typeface="Trebuchet MS"/>
                <a:cs typeface="Trebuchet MS"/>
              </a:rPr>
              <a:t>  </a:t>
            </a:r>
            <a:r>
              <a:rPr sz="1200" i="1" spc="-10" dirty="0">
                <a:latin typeface="Trebuchet MS"/>
                <a:cs typeface="Trebuchet MS"/>
              </a:rPr>
              <a:t>26/2012</a:t>
            </a:r>
            <a:r>
              <a:rPr sz="1200" i="1" spc="-5" dirty="0">
                <a:latin typeface="Trebuchet MS"/>
                <a:cs typeface="Trebuchet MS"/>
              </a:rPr>
              <a:t>-Ser</a:t>
            </a:r>
            <a:r>
              <a:rPr sz="1200" i="1" spc="-20" dirty="0">
                <a:latin typeface="Trebuchet MS"/>
                <a:cs typeface="Trebuchet MS"/>
              </a:rPr>
              <a:t>v</a:t>
            </a:r>
            <a:r>
              <a:rPr sz="1200" i="1" spc="-15" dirty="0">
                <a:latin typeface="Trebuchet MS"/>
                <a:cs typeface="Trebuchet MS"/>
              </a:rPr>
              <a:t>i</a:t>
            </a:r>
            <a:r>
              <a:rPr sz="1200" i="1" spc="-5" dirty="0">
                <a:latin typeface="Trebuchet MS"/>
                <a:cs typeface="Trebuchet MS"/>
              </a:rPr>
              <a:t>ce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245" dirty="0">
                <a:latin typeface="Trebuchet MS"/>
                <a:cs typeface="Trebuchet MS"/>
              </a:rPr>
              <a:t> </a:t>
            </a:r>
            <a:r>
              <a:rPr sz="1200" i="1" spc="-15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ax,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d</a:t>
            </a:r>
            <a:r>
              <a:rPr sz="1200" i="1" spc="-5" dirty="0">
                <a:latin typeface="Trebuchet MS"/>
                <a:cs typeface="Trebuchet MS"/>
              </a:rPr>
              <a:t>at</a:t>
            </a:r>
            <a:r>
              <a:rPr sz="1200" i="1" spc="-15" dirty="0">
                <a:latin typeface="Trebuchet MS"/>
                <a:cs typeface="Trebuchet MS"/>
              </a:rPr>
              <a:t>e</a:t>
            </a:r>
            <a:r>
              <a:rPr sz="1200" i="1" spc="-5" dirty="0">
                <a:latin typeface="Trebuchet MS"/>
                <a:cs typeface="Trebuchet MS"/>
              </a:rPr>
              <a:t>d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0" dirty="0">
                <a:latin typeface="Trebuchet MS"/>
                <a:cs typeface="Trebuchet MS"/>
              </a:rPr>
              <a:t>20</a:t>
            </a:r>
            <a:r>
              <a:rPr sz="1200" i="1" spc="-20" dirty="0">
                <a:latin typeface="Trebuchet MS"/>
                <a:cs typeface="Trebuchet MS"/>
              </a:rPr>
              <a:t>t</a:t>
            </a:r>
            <a:r>
              <a:rPr sz="1200" i="1" spc="-5" dirty="0">
                <a:latin typeface="Trebuchet MS"/>
                <a:cs typeface="Trebuchet MS"/>
              </a:rPr>
              <a:t>h</a:t>
            </a:r>
            <a:r>
              <a:rPr sz="1200" i="1" dirty="0">
                <a:latin typeface="Trebuchet MS"/>
                <a:cs typeface="Trebuchet MS"/>
              </a:rPr>
              <a:t>	</a:t>
            </a:r>
            <a:r>
              <a:rPr sz="1200" i="1" spc="-15" dirty="0">
                <a:latin typeface="Trebuchet MS"/>
                <a:cs typeface="Trebuchet MS"/>
              </a:rPr>
              <a:t>Ju</a:t>
            </a:r>
            <a:r>
              <a:rPr sz="1200" i="1" spc="-5" dirty="0">
                <a:latin typeface="Trebuchet MS"/>
                <a:cs typeface="Trebuchet MS"/>
              </a:rPr>
              <a:t>ne,</a:t>
            </a:r>
            <a:r>
              <a:rPr sz="1200" i="1" dirty="0">
                <a:latin typeface="Trebuchet MS"/>
                <a:cs typeface="Trebuchet MS"/>
              </a:rPr>
              <a:t>		</a:t>
            </a:r>
            <a:r>
              <a:rPr sz="1200" i="1" spc="-10" dirty="0">
                <a:latin typeface="Trebuchet MS"/>
                <a:cs typeface="Trebuchet MS"/>
              </a:rPr>
              <a:t>201</a:t>
            </a:r>
            <a:r>
              <a:rPr sz="1200" i="1" spc="-25" dirty="0">
                <a:latin typeface="Trebuchet MS"/>
                <a:cs typeface="Trebuchet MS"/>
              </a:rPr>
              <a:t>2</a:t>
            </a:r>
            <a:r>
              <a:rPr sz="1200" i="1" spc="-5" dirty="0">
                <a:latin typeface="Trebuchet MS"/>
                <a:cs typeface="Trebuchet MS"/>
              </a:rPr>
              <a:t>,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1324" y="4405642"/>
            <a:ext cx="7233920" cy="257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0" algn="just">
              <a:lnSpc>
                <a:spcPct val="100000"/>
              </a:lnSpc>
            </a:pPr>
            <a:r>
              <a:rPr sz="1200" i="1" spc="-5" dirty="0">
                <a:latin typeface="Trebuchet MS"/>
                <a:cs typeface="Trebuchet MS"/>
              </a:rPr>
              <a:t>published </a:t>
            </a:r>
            <a:r>
              <a:rPr sz="1200" i="1" spc="-10" dirty="0">
                <a:latin typeface="Trebuchet MS"/>
                <a:cs typeface="Trebuchet MS"/>
              </a:rPr>
              <a:t>in the </a:t>
            </a:r>
            <a:r>
              <a:rPr sz="1200" i="1" spc="-5" dirty="0">
                <a:latin typeface="Trebuchet MS"/>
                <a:cs typeface="Trebuchet MS"/>
              </a:rPr>
              <a:t>Gazette of India, </a:t>
            </a:r>
            <a:r>
              <a:rPr sz="1200" i="1" spc="-20" dirty="0">
                <a:latin typeface="Trebuchet MS"/>
                <a:cs typeface="Trebuchet MS"/>
              </a:rPr>
              <a:t>Extraordinary,</a:t>
            </a:r>
            <a:r>
              <a:rPr sz="1200" i="1" spc="32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Part II, Section 3, sub-section (i) vide  number G.S.R. 468 (E), dated the 20th June,</a:t>
            </a:r>
            <a:r>
              <a:rPr sz="1200" i="1" spc="-4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2012.</a:t>
            </a:r>
            <a:endParaRPr sz="12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i="1" spc="-10" dirty="0">
                <a:latin typeface="Trebuchet MS"/>
                <a:cs typeface="Trebuchet MS"/>
              </a:rPr>
              <a:t>Explanation.- </a:t>
            </a:r>
            <a:r>
              <a:rPr sz="1200" i="1" spc="-5" dirty="0">
                <a:latin typeface="Trebuchet MS"/>
                <a:cs typeface="Trebuchet MS"/>
              </a:rPr>
              <a:t>It is hereby clarified </a:t>
            </a:r>
            <a:r>
              <a:rPr sz="1200" i="1" spc="-10" dirty="0">
                <a:latin typeface="Trebuchet MS"/>
                <a:cs typeface="Trebuchet MS"/>
              </a:rPr>
              <a:t>that </a:t>
            </a:r>
            <a:r>
              <a:rPr sz="1200" i="1" spc="-5" dirty="0">
                <a:latin typeface="Trebuchet MS"/>
                <a:cs typeface="Trebuchet MS"/>
              </a:rPr>
              <a:t>value of taxable services for the purposes of the  </a:t>
            </a:r>
            <a:r>
              <a:rPr sz="1200" i="1" spc="-10" dirty="0">
                <a:latin typeface="Trebuchet MS"/>
                <a:cs typeface="Trebuchet MS"/>
              </a:rPr>
              <a:t>Swachh Bharat </a:t>
            </a:r>
            <a:r>
              <a:rPr sz="1200" i="1" spc="-5" dirty="0">
                <a:latin typeface="Trebuchet MS"/>
                <a:cs typeface="Trebuchet MS"/>
              </a:rPr>
              <a:t>Cess shall be </a:t>
            </a:r>
            <a:r>
              <a:rPr sz="1200" i="1" spc="-10" dirty="0">
                <a:latin typeface="Trebuchet MS"/>
                <a:cs typeface="Trebuchet MS"/>
              </a:rPr>
              <a:t>the value </a:t>
            </a:r>
            <a:r>
              <a:rPr sz="1200" i="1" spc="-5" dirty="0">
                <a:latin typeface="Trebuchet MS"/>
                <a:cs typeface="Trebuchet MS"/>
              </a:rPr>
              <a:t>as determined </a:t>
            </a:r>
            <a:r>
              <a:rPr sz="1200" i="1" spc="-10" dirty="0">
                <a:latin typeface="Trebuchet MS"/>
                <a:cs typeface="Trebuchet MS"/>
              </a:rPr>
              <a:t>in </a:t>
            </a:r>
            <a:r>
              <a:rPr sz="1200" i="1" spc="-5" dirty="0">
                <a:latin typeface="Trebuchet MS"/>
                <a:cs typeface="Trebuchet MS"/>
              </a:rPr>
              <a:t>accordance </a:t>
            </a:r>
            <a:r>
              <a:rPr sz="1200" i="1" spc="-10" dirty="0">
                <a:latin typeface="Trebuchet MS"/>
                <a:cs typeface="Trebuchet MS"/>
              </a:rPr>
              <a:t>with the </a:t>
            </a:r>
            <a:r>
              <a:rPr sz="1200" i="1" spc="-5" dirty="0">
                <a:latin typeface="Trebuchet MS"/>
                <a:cs typeface="Trebuchet MS"/>
              </a:rPr>
              <a:t>Service </a:t>
            </a:r>
            <a:r>
              <a:rPr sz="1200" i="1" spc="-50" dirty="0">
                <a:latin typeface="Trebuchet MS"/>
                <a:cs typeface="Trebuchet MS"/>
              </a:rPr>
              <a:t>Tax  </a:t>
            </a:r>
            <a:r>
              <a:rPr sz="1200" i="1" spc="-5" dirty="0">
                <a:latin typeface="Trebuchet MS"/>
                <a:cs typeface="Trebuchet MS"/>
              </a:rPr>
              <a:t>(Determination of </a:t>
            </a:r>
            <a:r>
              <a:rPr sz="1200" i="1" spc="-15" dirty="0">
                <a:latin typeface="Trebuchet MS"/>
                <a:cs typeface="Trebuchet MS"/>
              </a:rPr>
              <a:t>Value) </a:t>
            </a:r>
            <a:r>
              <a:rPr sz="1200" i="1" spc="-5" dirty="0">
                <a:latin typeface="Trebuchet MS"/>
                <a:cs typeface="Trebuchet MS"/>
              </a:rPr>
              <a:t>Rules,</a:t>
            </a:r>
            <a:r>
              <a:rPr sz="1200" i="1" spc="-3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2006.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i="1" spc="-5" dirty="0">
                <a:latin typeface="Trebuchet MS"/>
                <a:cs typeface="Trebuchet MS"/>
              </a:rPr>
              <a:t>Notification No. 24/2015-Service </a:t>
            </a:r>
            <a:r>
              <a:rPr sz="1200" b="1" i="1" spc="-50" dirty="0">
                <a:latin typeface="Trebuchet MS"/>
                <a:cs typeface="Trebuchet MS"/>
              </a:rPr>
              <a:t>Tax </a:t>
            </a:r>
            <a:r>
              <a:rPr sz="1200" b="1" i="1" spc="-5" dirty="0">
                <a:latin typeface="Trebuchet MS"/>
                <a:cs typeface="Trebuchet MS"/>
              </a:rPr>
              <a:t>dated 12 </a:t>
            </a:r>
            <a:r>
              <a:rPr sz="1200" b="1" i="1" spc="-20" dirty="0">
                <a:latin typeface="Trebuchet MS"/>
                <a:cs typeface="Trebuchet MS"/>
              </a:rPr>
              <a:t>November,</a:t>
            </a:r>
            <a:r>
              <a:rPr sz="1200" b="1" i="1" spc="40" dirty="0">
                <a:latin typeface="Trebuchet MS"/>
                <a:cs typeface="Trebuchet MS"/>
              </a:rPr>
              <a:t> </a:t>
            </a:r>
            <a:r>
              <a:rPr sz="1200" b="1" i="1" spc="-5" dirty="0">
                <a:latin typeface="Trebuchet MS"/>
                <a:cs typeface="Trebuchet MS"/>
              </a:rPr>
              <a:t>2015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marR="5080" indent="45720" algn="just">
              <a:lnSpc>
                <a:spcPct val="100000"/>
              </a:lnSpc>
            </a:pPr>
            <a:r>
              <a:rPr sz="1200" b="1" i="1" spc="-5" dirty="0">
                <a:latin typeface="Trebuchet MS"/>
                <a:cs typeface="Trebuchet MS"/>
              </a:rPr>
              <a:t>G.S.R.….(E)</a:t>
            </a:r>
            <a:r>
              <a:rPr sz="1200" i="1" spc="-5" dirty="0">
                <a:latin typeface="Trebuchet MS"/>
                <a:cs typeface="Trebuchet MS"/>
              </a:rPr>
              <a:t>.In exercise </a:t>
            </a:r>
            <a:r>
              <a:rPr sz="1200" i="1" spc="5" dirty="0">
                <a:latin typeface="Trebuchet MS"/>
                <a:cs typeface="Trebuchet MS"/>
              </a:rPr>
              <a:t>of </a:t>
            </a:r>
            <a:r>
              <a:rPr sz="1200" i="1" spc="-5" dirty="0">
                <a:latin typeface="Trebuchet MS"/>
                <a:cs typeface="Trebuchet MS"/>
              </a:rPr>
              <a:t>the powers conferred by sub-section </a:t>
            </a:r>
            <a:r>
              <a:rPr sz="1200" i="1" spc="-10" dirty="0">
                <a:latin typeface="Trebuchet MS"/>
                <a:cs typeface="Trebuchet MS"/>
              </a:rPr>
              <a:t>(2) </a:t>
            </a:r>
            <a:r>
              <a:rPr sz="1200" i="1" spc="-5" dirty="0">
                <a:latin typeface="Trebuchet MS"/>
                <a:cs typeface="Trebuchet MS"/>
              </a:rPr>
              <a:t>of </a:t>
            </a:r>
            <a:r>
              <a:rPr sz="1200" i="1" dirty="0">
                <a:latin typeface="Trebuchet MS"/>
                <a:cs typeface="Trebuchet MS"/>
              </a:rPr>
              <a:t>section </a:t>
            </a:r>
            <a:r>
              <a:rPr sz="1200" i="1" spc="-5" dirty="0">
                <a:latin typeface="Trebuchet MS"/>
                <a:cs typeface="Trebuchet MS"/>
              </a:rPr>
              <a:t>68 of the Finance Act, 199  4 (32 of 1994) read with sub-section (5) of section 119 of the Finance Act, 2015 (20 of 2015),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Centra  l Government, being satisfied </a:t>
            </a:r>
            <a:r>
              <a:rPr sz="1200" i="1" spc="-10" dirty="0">
                <a:latin typeface="Trebuchet MS"/>
                <a:cs typeface="Trebuchet MS"/>
              </a:rPr>
              <a:t>that </a:t>
            </a:r>
            <a:r>
              <a:rPr sz="1200" i="1" spc="-5" dirty="0">
                <a:latin typeface="Trebuchet MS"/>
                <a:cs typeface="Trebuchet MS"/>
              </a:rPr>
              <a:t>it is necessary </a:t>
            </a:r>
            <a:r>
              <a:rPr sz="1200" i="1" spc="-10" dirty="0">
                <a:latin typeface="Trebuchet MS"/>
                <a:cs typeface="Trebuchet MS"/>
              </a:rPr>
              <a:t>in the </a:t>
            </a:r>
            <a:r>
              <a:rPr sz="1200" i="1" spc="-5" dirty="0">
                <a:latin typeface="Trebuchet MS"/>
                <a:cs typeface="Trebuchet MS"/>
              </a:rPr>
              <a:t>public interest so to do, hereby provides </a:t>
            </a:r>
            <a:r>
              <a:rPr sz="1200" i="1" spc="-10" dirty="0">
                <a:latin typeface="Trebuchet MS"/>
                <a:cs typeface="Trebuchet MS"/>
              </a:rPr>
              <a:t>that </a:t>
            </a:r>
            <a:r>
              <a:rPr sz="1200" i="1" spc="-5" dirty="0">
                <a:latin typeface="Trebuchet MS"/>
                <a:cs typeface="Trebuchet MS"/>
              </a:rPr>
              <a:t>n  otification </a:t>
            </a:r>
            <a:r>
              <a:rPr sz="1200" i="1" dirty="0">
                <a:latin typeface="Trebuchet MS"/>
                <a:cs typeface="Trebuchet MS"/>
              </a:rPr>
              <a:t>No. </a:t>
            </a:r>
            <a:r>
              <a:rPr sz="1200" i="1" spc="-5" dirty="0">
                <a:latin typeface="Trebuchet MS"/>
                <a:cs typeface="Trebuchet MS"/>
              </a:rPr>
              <a:t>30/2012 - Service </a:t>
            </a:r>
            <a:r>
              <a:rPr sz="1200" i="1" spc="-40" dirty="0">
                <a:latin typeface="Trebuchet MS"/>
                <a:cs typeface="Trebuchet MS"/>
              </a:rPr>
              <a:t>Tax, </a:t>
            </a:r>
            <a:r>
              <a:rPr sz="1200" i="1" spc="-5" dirty="0">
                <a:latin typeface="Trebuchet MS"/>
                <a:cs typeface="Trebuchet MS"/>
              </a:rPr>
              <a:t>dated the 20</a:t>
            </a:r>
            <a:r>
              <a:rPr sz="1200" i="1" spc="-7" baseline="24305" dirty="0">
                <a:latin typeface="Trebuchet MS"/>
                <a:cs typeface="Trebuchet MS"/>
              </a:rPr>
              <a:t>th </a:t>
            </a:r>
            <a:r>
              <a:rPr sz="1200" i="1" spc="-5" dirty="0">
                <a:latin typeface="Trebuchet MS"/>
                <a:cs typeface="Trebuchet MS"/>
              </a:rPr>
              <a:t>June, 2012, published </a:t>
            </a:r>
            <a:r>
              <a:rPr sz="1200" i="1" spc="-10" dirty="0">
                <a:latin typeface="Trebuchet MS"/>
                <a:cs typeface="Trebuchet MS"/>
              </a:rPr>
              <a:t>in </a:t>
            </a:r>
            <a:r>
              <a:rPr sz="1200" i="1" spc="-5" dirty="0">
                <a:latin typeface="Trebuchet MS"/>
                <a:cs typeface="Trebuchet MS"/>
              </a:rPr>
              <a:t>the Gazette </a:t>
            </a:r>
            <a:r>
              <a:rPr sz="1200" i="1" spc="5" dirty="0">
                <a:latin typeface="Trebuchet MS"/>
                <a:cs typeface="Trebuchet MS"/>
              </a:rPr>
              <a:t>of </a:t>
            </a:r>
            <a:r>
              <a:rPr sz="1200" i="1" spc="-5" dirty="0">
                <a:latin typeface="Trebuchet MS"/>
                <a:cs typeface="Trebuchet MS"/>
              </a:rPr>
              <a:t>India, Extr  </a:t>
            </a:r>
            <a:r>
              <a:rPr sz="1200" i="1" spc="-20" dirty="0">
                <a:latin typeface="Trebuchet MS"/>
                <a:cs typeface="Trebuchet MS"/>
              </a:rPr>
              <a:t>aordinary, </a:t>
            </a:r>
            <a:r>
              <a:rPr sz="1200" i="1" spc="-10" dirty="0">
                <a:latin typeface="Trebuchet MS"/>
                <a:cs typeface="Trebuchet MS"/>
              </a:rPr>
              <a:t>Part </a:t>
            </a:r>
            <a:r>
              <a:rPr sz="1200" i="1" spc="-5" dirty="0">
                <a:latin typeface="Trebuchet MS"/>
                <a:cs typeface="Trebuchet MS"/>
              </a:rPr>
              <a:t>II, Section </a:t>
            </a:r>
            <a:r>
              <a:rPr sz="1200" i="1" spc="-15" dirty="0">
                <a:latin typeface="Trebuchet MS"/>
                <a:cs typeface="Trebuchet MS"/>
              </a:rPr>
              <a:t>3, </a:t>
            </a:r>
            <a:r>
              <a:rPr sz="1200" i="1" spc="-5" dirty="0">
                <a:latin typeface="Trebuchet MS"/>
                <a:cs typeface="Trebuchet MS"/>
              </a:rPr>
              <a:t>Sub-section (i) vide number </a:t>
            </a:r>
            <a:r>
              <a:rPr sz="1200" i="1" spc="-10" dirty="0">
                <a:latin typeface="Trebuchet MS"/>
                <a:cs typeface="Trebuchet MS"/>
              </a:rPr>
              <a:t>G.S.R. 472 </a:t>
            </a:r>
            <a:r>
              <a:rPr sz="1200" i="1" spc="-5" dirty="0">
                <a:latin typeface="Trebuchet MS"/>
                <a:cs typeface="Trebuchet MS"/>
              </a:rPr>
              <a:t>(E), dated </a:t>
            </a:r>
            <a:r>
              <a:rPr sz="1200" i="1" spc="-10" dirty="0">
                <a:latin typeface="Trebuchet MS"/>
                <a:cs typeface="Trebuchet MS"/>
              </a:rPr>
              <a:t>the </a:t>
            </a:r>
            <a:r>
              <a:rPr sz="1200" i="1" spc="-5" dirty="0">
                <a:latin typeface="Trebuchet MS"/>
                <a:cs typeface="Trebuchet MS"/>
              </a:rPr>
              <a:t>20</a:t>
            </a:r>
            <a:r>
              <a:rPr sz="1200" i="1" spc="-7" baseline="24305" dirty="0">
                <a:latin typeface="Trebuchet MS"/>
                <a:cs typeface="Trebuchet MS"/>
              </a:rPr>
              <a:t>th </a:t>
            </a:r>
            <a:r>
              <a:rPr sz="1200" i="1" spc="-5" dirty="0">
                <a:latin typeface="Trebuchet MS"/>
                <a:cs typeface="Trebuchet MS"/>
              </a:rPr>
              <a:t>June, 2012 shall  be applicable for the purposes of Swachh Bharat Cess mutatis</a:t>
            </a:r>
            <a:r>
              <a:rPr sz="1200" i="1" spc="40" dirty="0">
                <a:latin typeface="Trebuchet MS"/>
                <a:cs typeface="Trebuchet MS"/>
              </a:rPr>
              <a:t> </a:t>
            </a:r>
            <a:r>
              <a:rPr sz="1200" i="1" spc="-5" dirty="0">
                <a:latin typeface="Trebuchet MS"/>
                <a:cs typeface="Trebuchet MS"/>
              </a:rPr>
              <a:t>mutandis.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5" dirty="0"/>
              <a:t>Relevant</a:t>
            </a:r>
            <a:r>
              <a:rPr spc="-45" dirty="0"/>
              <a:t> </a:t>
            </a:r>
            <a:r>
              <a:rPr spc="-5" dirty="0"/>
              <a:t>Notifications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661934"/>
            <a:ext cx="7446645" cy="396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7140">
              <a:lnSpc>
                <a:spcPct val="100000"/>
              </a:lnSpc>
            </a:pPr>
            <a:r>
              <a:rPr sz="1300" b="1" i="1" spc="-10" dirty="0">
                <a:latin typeface="Trebuchet MS"/>
                <a:cs typeface="Trebuchet MS"/>
              </a:rPr>
              <a:t>Notification </a:t>
            </a:r>
            <a:r>
              <a:rPr sz="1300" b="1" i="1" spc="-5" dirty="0">
                <a:latin typeface="Trebuchet MS"/>
                <a:cs typeface="Trebuchet MS"/>
              </a:rPr>
              <a:t>No. </a:t>
            </a:r>
            <a:r>
              <a:rPr sz="1300" b="1" i="1" spc="-10" dirty="0">
                <a:latin typeface="Trebuchet MS"/>
                <a:cs typeface="Trebuchet MS"/>
              </a:rPr>
              <a:t>25/2015-Service </a:t>
            </a:r>
            <a:r>
              <a:rPr sz="1300" b="1" i="1" spc="-60" dirty="0">
                <a:latin typeface="Trebuchet MS"/>
                <a:cs typeface="Trebuchet MS"/>
              </a:rPr>
              <a:t>Tax </a:t>
            </a:r>
            <a:r>
              <a:rPr sz="1300" b="1" i="1" spc="-5" dirty="0">
                <a:latin typeface="Trebuchet MS"/>
                <a:cs typeface="Trebuchet MS"/>
              </a:rPr>
              <a:t>dated </a:t>
            </a:r>
            <a:r>
              <a:rPr sz="1300" b="1" i="1" spc="-10" dirty="0">
                <a:latin typeface="Trebuchet MS"/>
                <a:cs typeface="Trebuchet MS"/>
              </a:rPr>
              <a:t>12 </a:t>
            </a:r>
            <a:r>
              <a:rPr sz="1300" b="1" i="1" spc="-20" dirty="0">
                <a:latin typeface="Trebuchet MS"/>
                <a:cs typeface="Trebuchet MS"/>
              </a:rPr>
              <a:t>November,</a:t>
            </a:r>
            <a:r>
              <a:rPr sz="1300" b="1" i="1" spc="200" dirty="0">
                <a:latin typeface="Trebuchet MS"/>
                <a:cs typeface="Trebuchet MS"/>
              </a:rPr>
              <a:t> </a:t>
            </a:r>
            <a:r>
              <a:rPr sz="1300" b="1" i="1" spc="-10" dirty="0">
                <a:latin typeface="Trebuchet MS"/>
                <a:cs typeface="Trebuchet MS"/>
              </a:rPr>
              <a:t>2015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727075" algn="l"/>
              </a:tabLst>
            </a:pPr>
            <a:r>
              <a:rPr sz="1300" i="1" spc="-5" dirty="0">
                <a:latin typeface="Trebuchet MS"/>
                <a:cs typeface="Trebuchet MS"/>
              </a:rPr>
              <a:t>G.S.R.	(E).-In exercise of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powers conferred by sub-section (1) read </a:t>
            </a:r>
            <a:r>
              <a:rPr sz="1300" i="1" spc="-10" dirty="0">
                <a:latin typeface="Trebuchet MS"/>
                <a:cs typeface="Trebuchet MS"/>
              </a:rPr>
              <a:t>with</a:t>
            </a:r>
            <a:r>
              <a:rPr sz="1300" i="1" spc="17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sub-section</a:t>
            </a:r>
            <a:endParaRPr sz="1300">
              <a:latin typeface="Trebuchet MS"/>
              <a:cs typeface="Trebuchet MS"/>
            </a:endParaRPr>
          </a:p>
          <a:p>
            <a:pPr marL="12700" marR="907415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(2) of section 94 of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Finance Act, 1994 (32 of 1994),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Central Government hereby  makes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following rules </a:t>
            </a:r>
            <a:r>
              <a:rPr sz="1300" i="1" spc="-10" dirty="0">
                <a:latin typeface="Trebuchet MS"/>
                <a:cs typeface="Trebuchet MS"/>
              </a:rPr>
              <a:t>further to </a:t>
            </a:r>
            <a:r>
              <a:rPr sz="1300" i="1" spc="-5" dirty="0">
                <a:latin typeface="Trebuchet MS"/>
                <a:cs typeface="Trebuchet MS"/>
              </a:rPr>
              <a:t>amend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Service </a:t>
            </a:r>
            <a:r>
              <a:rPr sz="1300" i="1" spc="-55" dirty="0">
                <a:latin typeface="Trebuchet MS"/>
                <a:cs typeface="Trebuchet MS"/>
              </a:rPr>
              <a:t>Tax </a:t>
            </a:r>
            <a:r>
              <a:rPr sz="1300" i="1" spc="-5" dirty="0">
                <a:latin typeface="Trebuchet MS"/>
                <a:cs typeface="Trebuchet MS"/>
              </a:rPr>
              <a:t>Rules, 1994,</a:t>
            </a:r>
            <a:r>
              <a:rPr sz="1300" i="1" spc="240" dirty="0">
                <a:latin typeface="Trebuchet MS"/>
                <a:cs typeface="Trebuchet MS"/>
              </a:rPr>
              <a:t> </a:t>
            </a:r>
            <a:r>
              <a:rPr sz="1300" i="1" dirty="0">
                <a:latin typeface="Trebuchet MS"/>
                <a:cs typeface="Trebuchet MS"/>
              </a:rPr>
              <a:t>namely:-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buAutoNum type="arabicPeriod"/>
              <a:tabLst>
                <a:tab pos="209550" algn="l"/>
              </a:tabLst>
            </a:pPr>
            <a:r>
              <a:rPr sz="1300" i="1" spc="-5" dirty="0">
                <a:latin typeface="Trebuchet MS"/>
                <a:cs typeface="Trebuchet MS"/>
              </a:rPr>
              <a:t>(1)  These rules may be called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Service </a:t>
            </a:r>
            <a:r>
              <a:rPr sz="1300" i="1" spc="-55" dirty="0">
                <a:latin typeface="Trebuchet MS"/>
                <a:cs typeface="Trebuchet MS"/>
              </a:rPr>
              <a:t>Tax </a:t>
            </a:r>
            <a:r>
              <a:rPr sz="1300" i="1" spc="-5" dirty="0">
                <a:latin typeface="Trebuchet MS"/>
                <a:cs typeface="Trebuchet MS"/>
              </a:rPr>
              <a:t>(Second Amendment) Rules,</a:t>
            </a:r>
            <a:r>
              <a:rPr sz="1300" i="1" spc="100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2015.</a:t>
            </a:r>
            <a:endParaRPr sz="1300">
              <a:latin typeface="Trebuchet MS"/>
              <a:cs typeface="Trebuchet MS"/>
            </a:endParaRPr>
          </a:p>
          <a:p>
            <a:pPr marL="111760">
              <a:lnSpc>
                <a:spcPct val="100000"/>
              </a:lnSpc>
              <a:tabLst>
                <a:tab pos="466725" algn="l"/>
              </a:tabLst>
            </a:pPr>
            <a:r>
              <a:rPr sz="1300" i="1" spc="-5" dirty="0">
                <a:latin typeface="Trebuchet MS"/>
                <a:cs typeface="Trebuchet MS"/>
              </a:rPr>
              <a:t>(2)	They shall come </a:t>
            </a:r>
            <a:r>
              <a:rPr sz="1300" i="1" spc="-10" dirty="0">
                <a:latin typeface="Trebuchet MS"/>
                <a:cs typeface="Trebuchet MS"/>
              </a:rPr>
              <a:t>into </a:t>
            </a:r>
            <a:r>
              <a:rPr sz="1300" i="1" spc="-5" dirty="0">
                <a:latin typeface="Trebuchet MS"/>
                <a:cs typeface="Trebuchet MS"/>
              </a:rPr>
              <a:t>force on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5" dirty="0">
                <a:latin typeface="Trebuchet MS"/>
                <a:cs typeface="Trebuchet MS"/>
              </a:rPr>
              <a:t>15</a:t>
            </a:r>
            <a:r>
              <a:rPr sz="1275" i="1" spc="7" baseline="26143" dirty="0">
                <a:latin typeface="Trebuchet MS"/>
                <a:cs typeface="Trebuchet MS"/>
              </a:rPr>
              <a:t>th   </a:t>
            </a:r>
            <a:r>
              <a:rPr sz="1300" i="1" spc="-5" dirty="0">
                <a:latin typeface="Trebuchet MS"/>
                <a:cs typeface="Trebuchet MS"/>
              </a:rPr>
              <a:t>day of  </a:t>
            </a:r>
            <a:r>
              <a:rPr sz="1300" i="1" spc="-25" dirty="0">
                <a:latin typeface="Trebuchet MS"/>
                <a:cs typeface="Trebuchet MS"/>
              </a:rPr>
              <a:t>November,</a:t>
            </a:r>
            <a:r>
              <a:rPr sz="1300" i="1" spc="9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2015.</a:t>
            </a:r>
            <a:endParaRPr sz="1300">
              <a:latin typeface="Trebuchet MS"/>
              <a:cs typeface="Trebuchet MS"/>
            </a:endParaRPr>
          </a:p>
          <a:p>
            <a:pPr marL="12700" marR="63500">
              <a:lnSpc>
                <a:spcPct val="100000"/>
              </a:lnSpc>
              <a:buAutoNum type="arabicPeriod" startAt="2"/>
              <a:tabLst>
                <a:tab pos="209550" algn="l"/>
              </a:tabLst>
            </a:pPr>
            <a:r>
              <a:rPr sz="1300" i="1" spc="-5" dirty="0">
                <a:latin typeface="Trebuchet MS"/>
                <a:cs typeface="Trebuchet MS"/>
              </a:rPr>
              <a:t>In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Service </a:t>
            </a:r>
            <a:r>
              <a:rPr sz="1300" i="1" spc="-55" dirty="0">
                <a:latin typeface="Trebuchet MS"/>
                <a:cs typeface="Trebuchet MS"/>
              </a:rPr>
              <a:t>Tax </a:t>
            </a:r>
            <a:r>
              <a:rPr sz="1300" i="1" spc="-5" dirty="0">
                <a:latin typeface="Trebuchet MS"/>
                <a:cs typeface="Trebuchet MS"/>
              </a:rPr>
              <a:t>Rules, 1994, in rule 6, after </a:t>
            </a:r>
            <a:r>
              <a:rPr sz="1300" i="1" dirty="0">
                <a:latin typeface="Trebuchet MS"/>
                <a:cs typeface="Trebuchet MS"/>
              </a:rPr>
              <a:t>sub-rule </a:t>
            </a:r>
            <a:r>
              <a:rPr sz="1300" i="1" spc="-5" dirty="0">
                <a:latin typeface="Trebuchet MS"/>
                <a:cs typeface="Trebuchet MS"/>
              </a:rPr>
              <a:t>(7C),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following sub-rule shall be ins  erted,</a:t>
            </a:r>
            <a:r>
              <a:rPr sz="1300" i="1" spc="-5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namely:-</a:t>
            </a:r>
            <a:endParaRPr sz="1300">
              <a:latin typeface="Trebuchet MS"/>
              <a:cs typeface="Trebuchet MS"/>
            </a:endParaRPr>
          </a:p>
          <a:p>
            <a:pPr marL="12700" marR="62230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(7D) The person liable for paying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service tax under </a:t>
            </a:r>
            <a:r>
              <a:rPr sz="1300" i="1" dirty="0">
                <a:latin typeface="Trebuchet MS"/>
                <a:cs typeface="Trebuchet MS"/>
              </a:rPr>
              <a:t>sub-rule </a:t>
            </a:r>
            <a:r>
              <a:rPr sz="1300" i="1" spc="-5" dirty="0">
                <a:latin typeface="Trebuchet MS"/>
                <a:cs typeface="Trebuchet MS"/>
              </a:rPr>
              <a:t>(7), (7A), (7B) or (7C) of rule 6, sh  all have </a:t>
            </a:r>
            <a:r>
              <a:rPr sz="1300" i="1" spc="-10" dirty="0">
                <a:latin typeface="Trebuchet MS"/>
                <a:cs typeface="Trebuchet MS"/>
              </a:rPr>
              <a:t>the option to </a:t>
            </a:r>
            <a:r>
              <a:rPr sz="1300" i="1" spc="-5" dirty="0">
                <a:latin typeface="Trebuchet MS"/>
                <a:cs typeface="Trebuchet MS"/>
              </a:rPr>
              <a:t>pay such amount as determined by </a:t>
            </a:r>
            <a:r>
              <a:rPr sz="1300" i="1" spc="-10" dirty="0">
                <a:latin typeface="Trebuchet MS"/>
                <a:cs typeface="Trebuchet MS"/>
              </a:rPr>
              <a:t>multiplying </a:t>
            </a:r>
            <a:r>
              <a:rPr sz="1300" i="1" spc="-5" dirty="0">
                <a:latin typeface="Trebuchet MS"/>
                <a:cs typeface="Trebuchet MS"/>
              </a:rPr>
              <a:t>total service</a:t>
            </a:r>
            <a:r>
              <a:rPr sz="1300" i="1" spc="23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tax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liability calculated under sub-rule (7), (7A), (7B) or (7C) of rule 6 by 0.5 and </a:t>
            </a:r>
            <a:r>
              <a:rPr sz="1300" i="1" spc="-10" dirty="0">
                <a:latin typeface="Trebuchet MS"/>
                <a:cs typeface="Trebuchet MS"/>
              </a:rPr>
              <a:t>dividing</a:t>
            </a:r>
            <a:r>
              <a:rPr sz="1300" i="1" spc="125" dirty="0">
                <a:latin typeface="Trebuchet MS"/>
                <a:cs typeface="Trebuchet MS"/>
              </a:rPr>
              <a:t> </a:t>
            </a:r>
            <a:r>
              <a:rPr sz="1300" i="1" spc="-10" dirty="0">
                <a:latin typeface="Trebuchet MS"/>
                <a:cs typeface="Trebuchet MS"/>
              </a:rPr>
              <a:t>the</a:t>
            </a:r>
            <a:endParaRPr sz="13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product by 14 (fourteen), </a:t>
            </a:r>
            <a:r>
              <a:rPr sz="1300" i="1" spc="-10" dirty="0">
                <a:latin typeface="Trebuchet MS"/>
                <a:cs typeface="Trebuchet MS"/>
              </a:rPr>
              <a:t>during </a:t>
            </a:r>
            <a:r>
              <a:rPr sz="1300" i="1" spc="-5" dirty="0">
                <a:latin typeface="Trebuchet MS"/>
                <a:cs typeface="Trebuchet MS"/>
              </a:rPr>
              <a:t>any calendar month or </a:t>
            </a:r>
            <a:r>
              <a:rPr sz="1300" i="1" spc="-30" dirty="0">
                <a:latin typeface="Trebuchet MS"/>
                <a:cs typeface="Trebuchet MS"/>
              </a:rPr>
              <a:t>quarter, </a:t>
            </a:r>
            <a:r>
              <a:rPr sz="1300" i="1" spc="-5" dirty="0">
                <a:latin typeface="Trebuchet MS"/>
                <a:cs typeface="Trebuchet MS"/>
              </a:rPr>
              <a:t>as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case may be, towards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d  ischarge of </a:t>
            </a:r>
            <a:r>
              <a:rPr sz="1300" i="1" spc="-10" dirty="0">
                <a:latin typeface="Trebuchet MS"/>
                <a:cs typeface="Trebuchet MS"/>
              </a:rPr>
              <a:t>his </a:t>
            </a:r>
            <a:r>
              <a:rPr sz="1300" i="1" spc="-5" dirty="0">
                <a:latin typeface="Trebuchet MS"/>
                <a:cs typeface="Trebuchet MS"/>
              </a:rPr>
              <a:t>liability for Swachh Bharat Cess instead of paying Swachh Bharat Cess at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rate sp  ecified in sub-section (2) of section 119 of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Finance Act, 2015 (20 of</a:t>
            </a:r>
            <a:r>
              <a:rPr sz="1300" i="1" spc="13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2015)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read </a:t>
            </a:r>
            <a:r>
              <a:rPr sz="1300" i="1" spc="-10" dirty="0">
                <a:latin typeface="Trebuchet MS"/>
                <a:cs typeface="Trebuchet MS"/>
              </a:rPr>
              <a:t>with </a:t>
            </a:r>
            <a:r>
              <a:rPr sz="1300" i="1" spc="-5" dirty="0">
                <a:latin typeface="Trebuchet MS"/>
                <a:cs typeface="Trebuchet MS"/>
              </a:rPr>
              <a:t>notification No.22/2015-Service </a:t>
            </a:r>
            <a:r>
              <a:rPr sz="1300" i="1" spc="-45" dirty="0">
                <a:latin typeface="Trebuchet MS"/>
                <a:cs typeface="Trebuchet MS"/>
              </a:rPr>
              <a:t>Tax, </a:t>
            </a:r>
            <a:r>
              <a:rPr sz="1300" i="1" spc="-5" dirty="0">
                <a:latin typeface="Trebuchet MS"/>
                <a:cs typeface="Trebuchet MS"/>
              </a:rPr>
              <a:t>dated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dirty="0">
                <a:latin typeface="Trebuchet MS"/>
                <a:cs typeface="Trebuchet MS"/>
              </a:rPr>
              <a:t>6</a:t>
            </a:r>
            <a:r>
              <a:rPr sz="1275" i="1" baseline="26143" dirty="0">
                <a:latin typeface="Trebuchet MS"/>
                <a:cs typeface="Trebuchet MS"/>
              </a:rPr>
              <a:t>th  </a:t>
            </a:r>
            <a:r>
              <a:rPr sz="1300" i="1" spc="-25" dirty="0">
                <a:latin typeface="Trebuchet MS"/>
                <a:cs typeface="Trebuchet MS"/>
              </a:rPr>
              <a:t>November, </a:t>
            </a:r>
            <a:r>
              <a:rPr sz="1300" i="1" spc="-5" dirty="0">
                <a:latin typeface="Trebuchet MS"/>
                <a:cs typeface="Trebuchet MS"/>
              </a:rPr>
              <a:t>2015, </a:t>
            </a:r>
            <a:r>
              <a:rPr sz="1300" i="1" spc="-10" dirty="0">
                <a:latin typeface="Trebuchet MS"/>
                <a:cs typeface="Trebuchet MS"/>
              </a:rPr>
              <a:t>published</a:t>
            </a:r>
            <a:r>
              <a:rPr sz="1300" i="1" spc="245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in</a:t>
            </a:r>
            <a:endParaRPr sz="1300">
              <a:latin typeface="Trebuchet MS"/>
              <a:cs typeface="Trebuchet MS"/>
            </a:endParaRPr>
          </a:p>
          <a:p>
            <a:pPr marL="12700" marR="38100">
              <a:lnSpc>
                <a:spcPct val="100000"/>
              </a:lnSpc>
            </a:pP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-5" dirty="0">
                <a:latin typeface="Trebuchet MS"/>
                <a:cs typeface="Trebuchet MS"/>
              </a:rPr>
              <a:t>Gazette of India, </a:t>
            </a:r>
            <a:r>
              <a:rPr sz="1300" i="1" spc="-15" dirty="0">
                <a:latin typeface="Trebuchet MS"/>
                <a:cs typeface="Trebuchet MS"/>
              </a:rPr>
              <a:t>Extraordinary, </a:t>
            </a:r>
            <a:r>
              <a:rPr sz="1300" i="1" spc="-5" dirty="0">
                <a:latin typeface="Trebuchet MS"/>
                <a:cs typeface="Trebuchet MS"/>
              </a:rPr>
              <a:t>Part II, Section 3, Sub-section (i) vide number G.S.R. 843 (E),  dated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dirty="0">
                <a:latin typeface="Trebuchet MS"/>
                <a:cs typeface="Trebuchet MS"/>
              </a:rPr>
              <a:t>6</a:t>
            </a:r>
            <a:r>
              <a:rPr sz="1275" i="1" baseline="26143" dirty="0">
                <a:latin typeface="Trebuchet MS"/>
                <a:cs typeface="Trebuchet MS"/>
              </a:rPr>
              <a:t>th </a:t>
            </a:r>
            <a:r>
              <a:rPr sz="1300" i="1" spc="-25" dirty="0">
                <a:latin typeface="Trebuchet MS"/>
                <a:cs typeface="Trebuchet MS"/>
              </a:rPr>
              <a:t>November, </a:t>
            </a:r>
            <a:r>
              <a:rPr sz="1300" i="1" spc="-5" dirty="0">
                <a:latin typeface="Trebuchet MS"/>
                <a:cs typeface="Trebuchet MS"/>
              </a:rPr>
              <a:t>2015, and </a:t>
            </a:r>
            <a:r>
              <a:rPr sz="1300" i="1" spc="-10" dirty="0">
                <a:latin typeface="Trebuchet MS"/>
                <a:cs typeface="Trebuchet MS"/>
              </a:rPr>
              <a:t>the option </a:t>
            </a:r>
            <a:r>
              <a:rPr sz="1300" i="1" spc="-5" dirty="0">
                <a:latin typeface="Trebuchet MS"/>
                <a:cs typeface="Trebuchet MS"/>
              </a:rPr>
              <a:t>under </a:t>
            </a:r>
            <a:r>
              <a:rPr sz="1300" i="1" spc="-10" dirty="0">
                <a:latin typeface="Trebuchet MS"/>
                <a:cs typeface="Trebuchet MS"/>
              </a:rPr>
              <a:t>this </a:t>
            </a:r>
            <a:r>
              <a:rPr sz="1300" i="1" spc="-5" dirty="0">
                <a:latin typeface="Trebuchet MS"/>
                <a:cs typeface="Trebuchet MS"/>
              </a:rPr>
              <a:t>sub-rule once exercised, shall apply </a:t>
            </a:r>
            <a:r>
              <a:rPr sz="1300" i="1" spc="-10" dirty="0">
                <a:latin typeface="Trebuchet MS"/>
                <a:cs typeface="Trebuchet MS"/>
              </a:rPr>
              <a:t>unifo  </a:t>
            </a:r>
            <a:r>
              <a:rPr sz="1300" i="1" spc="-5" dirty="0">
                <a:latin typeface="Trebuchet MS"/>
                <a:cs typeface="Trebuchet MS"/>
              </a:rPr>
              <a:t>rmly in respect of such services and shall not be changed </a:t>
            </a:r>
            <a:r>
              <a:rPr sz="1300" i="1" spc="-10" dirty="0">
                <a:latin typeface="Trebuchet MS"/>
                <a:cs typeface="Trebuchet MS"/>
              </a:rPr>
              <a:t>during </a:t>
            </a:r>
            <a:r>
              <a:rPr sz="1300" i="1" spc="-5" dirty="0">
                <a:latin typeface="Trebuchet MS"/>
                <a:cs typeface="Trebuchet MS"/>
              </a:rPr>
              <a:t>a financial year under any circums  tances.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300" i="1" spc="-5" dirty="0">
                <a:latin typeface="Trebuchet MS"/>
                <a:cs typeface="Trebuchet MS"/>
              </a:rPr>
              <a:t>This notification shall come </a:t>
            </a:r>
            <a:r>
              <a:rPr sz="1300" i="1" spc="-10" dirty="0">
                <a:latin typeface="Trebuchet MS"/>
                <a:cs typeface="Trebuchet MS"/>
              </a:rPr>
              <a:t>into </a:t>
            </a:r>
            <a:r>
              <a:rPr sz="1300" i="1" spc="-5" dirty="0">
                <a:latin typeface="Trebuchet MS"/>
                <a:cs typeface="Trebuchet MS"/>
              </a:rPr>
              <a:t>force from </a:t>
            </a:r>
            <a:r>
              <a:rPr sz="1300" i="1" spc="-10" dirty="0">
                <a:latin typeface="Trebuchet MS"/>
                <a:cs typeface="Trebuchet MS"/>
              </a:rPr>
              <a:t>the </a:t>
            </a:r>
            <a:r>
              <a:rPr sz="1300" i="1" spc="10" dirty="0">
                <a:latin typeface="Trebuchet MS"/>
                <a:cs typeface="Trebuchet MS"/>
              </a:rPr>
              <a:t>15</a:t>
            </a:r>
            <a:r>
              <a:rPr sz="1275" i="1" spc="15" baseline="26143" dirty="0">
                <a:latin typeface="Trebuchet MS"/>
                <a:cs typeface="Trebuchet MS"/>
              </a:rPr>
              <a:t>th  </a:t>
            </a:r>
            <a:r>
              <a:rPr sz="1300" i="1" spc="-5" dirty="0">
                <a:latin typeface="Trebuchet MS"/>
                <a:cs typeface="Trebuchet MS"/>
              </a:rPr>
              <a:t>day of </a:t>
            </a:r>
            <a:r>
              <a:rPr sz="1300" i="1" spc="-25" dirty="0">
                <a:latin typeface="Trebuchet MS"/>
                <a:cs typeface="Trebuchet MS"/>
              </a:rPr>
              <a:t>November,</a:t>
            </a:r>
            <a:r>
              <a:rPr sz="1300" i="1" spc="10" dirty="0">
                <a:latin typeface="Trebuchet MS"/>
                <a:cs typeface="Trebuchet MS"/>
              </a:rPr>
              <a:t> </a:t>
            </a:r>
            <a:r>
              <a:rPr sz="1300" i="1" spc="-5" dirty="0">
                <a:latin typeface="Trebuchet MS"/>
                <a:cs typeface="Trebuchet MS"/>
              </a:rPr>
              <a:t>2015.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0702" y="914400"/>
            <a:ext cx="323309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Thank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5" dirty="0" smtClean="0">
                <a:latin typeface="Arial"/>
                <a:cs typeface="Arial"/>
              </a:rPr>
              <a:t>You</a:t>
            </a:r>
            <a:r>
              <a:rPr lang="en-US" spc="-95" dirty="0" smtClean="0">
                <a:latin typeface="Arial"/>
                <a:cs typeface="Arial"/>
              </a:rPr>
              <a:t> !!</a:t>
            </a:r>
            <a:endParaRPr spc="-95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11562" y="1717001"/>
            <a:ext cx="4522470" cy="5170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endParaRPr lang="en-US" sz="1600" b="1" spc="-50" dirty="0" smtClean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endParaRPr lang="en-US" sz="1600" b="1" spc="-5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lang="en-US" sz="1600" b="1" spc="-50" dirty="0" smtClean="0">
                <a:latin typeface="Arial"/>
                <a:cs typeface="Arial"/>
              </a:rPr>
              <a:t>Contact Details</a:t>
            </a:r>
          </a:p>
          <a:p>
            <a:pPr marL="12700">
              <a:lnSpc>
                <a:spcPct val="100000"/>
              </a:lnSpc>
            </a:pPr>
            <a:endParaRPr lang="en-US" sz="1600" b="1" spc="-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600" b="1" spc="-50" dirty="0">
                <a:latin typeface="Arial"/>
                <a:cs typeface="Arial"/>
              </a:rPr>
              <a:t>	</a:t>
            </a:r>
            <a:r>
              <a:rPr sz="1600" spc="-5" dirty="0" smtClean="0">
                <a:latin typeface="Arial"/>
                <a:cs typeface="Arial"/>
              </a:rPr>
              <a:t>Email:</a:t>
            </a:r>
            <a:r>
              <a:rPr lang="en-US" sz="1600" spc="-5" dirty="0" smtClean="0">
                <a:latin typeface="Arial"/>
                <a:cs typeface="Arial"/>
              </a:rPr>
              <a:t> </a:t>
            </a:r>
            <a:endParaRPr lang="en-US" sz="1600" spc="-5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600" spc="-5" dirty="0">
                <a:latin typeface="Arial"/>
                <a:cs typeface="Arial"/>
              </a:rPr>
              <a:t>	</a:t>
            </a:r>
            <a:r>
              <a:rPr lang="en-US" sz="1600" spc="-5" dirty="0" smtClean="0">
                <a:latin typeface="Arial"/>
                <a:cs typeface="Arial"/>
              </a:rPr>
              <a:t>Mobile: +91 </a:t>
            </a:r>
            <a:endParaRPr lang="en-US" sz="1600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600" dirty="0" smtClean="0">
                <a:latin typeface="Arial"/>
                <a:cs typeface="Arial"/>
              </a:rPr>
              <a:t>As per</a:t>
            </a:r>
            <a:r>
              <a:rPr lang="en-US" sz="1600" dirty="0" smtClean="0">
                <a:latin typeface="Arial"/>
                <a:cs typeface="Arial"/>
              </a:rPr>
              <a:t> law applicable as on 01</a:t>
            </a:r>
            <a:r>
              <a:rPr lang="en-US" sz="1600" baseline="30000" dirty="0" smtClean="0">
                <a:latin typeface="Arial"/>
                <a:cs typeface="Arial"/>
              </a:rPr>
              <a:t>st</a:t>
            </a:r>
            <a:r>
              <a:rPr lang="en-US" sz="1600" dirty="0" smtClean="0">
                <a:latin typeface="Arial"/>
                <a:cs typeface="Arial"/>
              </a:rPr>
              <a:t> Feb 2016.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1476" y="714768"/>
            <a:ext cx="4518660" cy="55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Flow of</a:t>
            </a:r>
            <a:r>
              <a:rPr spc="-4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Presentation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96200" y="1831374"/>
            <a:ext cx="8401800" cy="3108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9695" indent="-342900">
              <a:lnSpc>
                <a:spcPct val="100000"/>
              </a:lnSpc>
              <a:buFont typeface="Arial"/>
              <a:buChar char="•"/>
              <a:tabLst>
                <a:tab pos="1369695" algn="l"/>
              </a:tabLst>
            </a:pPr>
            <a:r>
              <a:rPr spc="-15" dirty="0"/>
              <a:t>Swachh </a:t>
            </a:r>
            <a:r>
              <a:rPr spc="-5" dirty="0"/>
              <a:t>Bharat</a:t>
            </a:r>
            <a:r>
              <a:rPr spc="20" dirty="0"/>
              <a:t> </a:t>
            </a:r>
            <a:r>
              <a:rPr spc="-5" dirty="0" err="1" smtClean="0"/>
              <a:t>Cess</a:t>
            </a:r>
            <a:r>
              <a:rPr lang="en-US" spc="-5" dirty="0" smtClean="0"/>
              <a:t>(SBC)</a:t>
            </a:r>
            <a:endParaRPr spc="-5" dirty="0"/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sz="2200" spc="-15" dirty="0">
                <a:latin typeface="Malgun Gothic"/>
                <a:cs typeface="Malgun Gothic"/>
              </a:rPr>
              <a:t>Background</a:t>
            </a:r>
            <a:endParaRPr sz="2200" dirty="0">
              <a:latin typeface="Malgun Gothic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sz="2200" spc="-20" dirty="0">
                <a:latin typeface="Malgun Gothic"/>
                <a:cs typeface="Malgun Gothic"/>
              </a:rPr>
              <a:t>Key </a:t>
            </a:r>
            <a:r>
              <a:rPr sz="2200" spc="-10" dirty="0">
                <a:latin typeface="Malgun Gothic"/>
                <a:cs typeface="Malgun Gothic"/>
              </a:rPr>
              <a:t>features </a:t>
            </a:r>
            <a:r>
              <a:rPr sz="2200" spc="-5" dirty="0">
                <a:latin typeface="Malgun Gothic"/>
                <a:cs typeface="Malgun Gothic"/>
              </a:rPr>
              <a:t>at a</a:t>
            </a:r>
            <a:r>
              <a:rPr sz="2200" spc="50" dirty="0">
                <a:latin typeface="Malgun Gothic"/>
                <a:cs typeface="Malgun Gothic"/>
              </a:rPr>
              <a:t> </a:t>
            </a:r>
            <a:r>
              <a:rPr sz="2200" spc="-5" dirty="0">
                <a:latin typeface="Malgun Gothic"/>
                <a:cs typeface="Malgun Gothic"/>
              </a:rPr>
              <a:t>glance</a:t>
            </a:r>
            <a:endParaRPr sz="2200" dirty="0">
              <a:latin typeface="Malgun Gothic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lang="en-US" sz="2200" spc="-25" dirty="0" smtClean="0">
                <a:latin typeface="Malgun Gothic"/>
                <a:cs typeface="Malgun Gothic"/>
              </a:rPr>
              <a:t>Abatement Applicability</a:t>
            </a: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lang="en-US" sz="2400" dirty="0" smtClean="0">
                <a:latin typeface="Malgun Gothic" pitchFamily="34" charset="-127"/>
                <a:ea typeface="Malgun Gothic" pitchFamily="34" charset="-127"/>
              </a:rPr>
              <a:t>SBC under Reverse Charge Mechanism</a:t>
            </a:r>
            <a:endParaRPr lang="en-US" sz="2200" spc="-25" dirty="0" smtClean="0">
              <a:latin typeface="Malgun Gothic" pitchFamily="34" charset="-127"/>
              <a:ea typeface="Malgun Gothic" pitchFamily="34" charset="-127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lang="en-US" sz="2200" spc="-25" dirty="0" smtClean="0">
                <a:latin typeface="Malgun Gothic"/>
                <a:cs typeface="Malgun Gothic"/>
              </a:rPr>
              <a:t>CENVAT Credit</a:t>
            </a:r>
            <a:endParaRPr lang="en-US" sz="2200" dirty="0" smtClean="0">
              <a:latin typeface="Malgun Gothic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sz="2200" spc="-5" dirty="0" smtClean="0">
                <a:latin typeface="Malgun Gothic"/>
                <a:cs typeface="Malgun Gothic"/>
              </a:rPr>
              <a:t>Effective </a:t>
            </a:r>
            <a:r>
              <a:rPr sz="2200" spc="-10" dirty="0">
                <a:latin typeface="Malgun Gothic"/>
                <a:cs typeface="Malgun Gothic"/>
              </a:rPr>
              <a:t>rates </a:t>
            </a:r>
            <a:r>
              <a:rPr sz="2200" spc="-5" dirty="0">
                <a:latin typeface="Malgun Gothic"/>
                <a:cs typeface="Malgun Gothic"/>
              </a:rPr>
              <a:t>as per </a:t>
            </a:r>
            <a:r>
              <a:rPr sz="2200" dirty="0" smtClean="0">
                <a:latin typeface="Malgun Gothic"/>
                <a:cs typeface="Malgun Gothic"/>
              </a:rPr>
              <a:t>ST</a:t>
            </a:r>
            <a:r>
              <a:rPr lang="en-US" sz="2200" dirty="0" smtClean="0">
                <a:latin typeface="Malgun Gothic"/>
                <a:cs typeface="Malgun Gothic"/>
              </a:rPr>
              <a:t>(D</a:t>
            </a:r>
            <a:r>
              <a:rPr sz="2200" dirty="0" smtClean="0">
                <a:latin typeface="Malgun Gothic"/>
                <a:cs typeface="Malgun Gothic"/>
              </a:rPr>
              <a:t>V</a:t>
            </a:r>
            <a:r>
              <a:rPr lang="en-US" sz="2200" dirty="0" smtClean="0">
                <a:latin typeface="Malgun Gothic"/>
                <a:cs typeface="Malgun Gothic"/>
              </a:rPr>
              <a:t>)</a:t>
            </a:r>
            <a:r>
              <a:rPr sz="2200" dirty="0" smtClean="0">
                <a:latin typeface="Malgun Gothic"/>
                <a:cs typeface="Malgun Gothic"/>
              </a:rPr>
              <a:t>R,2012</a:t>
            </a:r>
            <a:endParaRPr lang="en-US" sz="2200" dirty="0" smtClean="0">
              <a:latin typeface="Malgun Gothic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lang="en-US" sz="2400" spc="-5" dirty="0" smtClean="0">
                <a:latin typeface="Malgun Gothic" pitchFamily="34" charset="-127"/>
                <a:ea typeface="Malgun Gothic" pitchFamily="34" charset="-127"/>
                <a:cs typeface="Arial"/>
              </a:rPr>
              <a:t>Application of </a:t>
            </a:r>
            <a:r>
              <a:rPr lang="en-US" sz="2400" spc="-5" dirty="0" err="1" smtClean="0">
                <a:latin typeface="Malgun Gothic" pitchFamily="34" charset="-127"/>
                <a:ea typeface="Malgun Gothic" pitchFamily="34" charset="-127"/>
                <a:cs typeface="Arial"/>
              </a:rPr>
              <a:t>Swachh</a:t>
            </a:r>
            <a:r>
              <a:rPr lang="en-US" sz="2400" spc="-5" dirty="0" smtClean="0">
                <a:latin typeface="Malgun Gothic" pitchFamily="34" charset="-127"/>
                <a:ea typeface="Malgun Gothic" pitchFamily="34" charset="-127"/>
                <a:cs typeface="Arial"/>
              </a:rPr>
              <a:t> Bharat </a:t>
            </a:r>
            <a:r>
              <a:rPr lang="en-US" sz="2400" spc="-5" dirty="0" err="1" smtClean="0">
                <a:latin typeface="Malgun Gothic" pitchFamily="34" charset="-127"/>
                <a:ea typeface="Malgun Gothic" pitchFamily="34" charset="-127"/>
                <a:cs typeface="Arial"/>
              </a:rPr>
              <a:t>Cess</a:t>
            </a:r>
            <a:r>
              <a:rPr lang="en-US" sz="2400" spc="-5" dirty="0" smtClean="0">
                <a:latin typeface="Malgun Gothic" pitchFamily="34" charset="-127"/>
                <a:ea typeface="Malgun Gothic" pitchFamily="34" charset="-127"/>
                <a:cs typeface="Arial"/>
              </a:rPr>
              <a:t> Fund</a:t>
            </a:r>
            <a:endParaRPr sz="2200" dirty="0" smtClean="0">
              <a:latin typeface="Malgun Gothic" pitchFamily="34" charset="-127"/>
              <a:ea typeface="Malgun Gothic" pitchFamily="34" charset="-127"/>
              <a:cs typeface="Malgun Gothic"/>
            </a:endParaRPr>
          </a:p>
          <a:p>
            <a:pPr marL="2460625" lvl="1" indent="-572770">
              <a:lnSpc>
                <a:spcPct val="100000"/>
              </a:lnSpc>
              <a:buFont typeface="Wingdings"/>
              <a:buChar char=""/>
              <a:tabLst>
                <a:tab pos="2461260" algn="l"/>
              </a:tabLst>
            </a:pPr>
            <a:r>
              <a:rPr sz="2200" spc="-20" dirty="0" smtClean="0">
                <a:latin typeface="Malgun Gothic"/>
                <a:cs typeface="Malgun Gothic"/>
              </a:rPr>
              <a:t>Relevant</a:t>
            </a:r>
            <a:r>
              <a:rPr sz="2200" spc="-50" dirty="0" smtClean="0">
                <a:latin typeface="Malgun Gothic"/>
                <a:cs typeface="Malgun Gothic"/>
              </a:rPr>
              <a:t> </a:t>
            </a:r>
            <a:r>
              <a:rPr sz="2200" spc="-5" dirty="0" smtClean="0">
                <a:latin typeface="Malgun Gothic"/>
                <a:cs typeface="Malgun Gothic"/>
              </a:rPr>
              <a:t>Extracts</a:t>
            </a:r>
            <a:endParaRPr sz="2200" dirty="0">
              <a:latin typeface="Malgun Gothic"/>
              <a:cs typeface="Malgun Gothic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4984" y="714768"/>
            <a:ext cx="2691130" cy="55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Background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931885"/>
            <a:ext cx="7459980" cy="4416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en-US" sz="2200" spc="-15" dirty="0" smtClean="0">
                <a:latin typeface="Malgun Gothic"/>
                <a:cs typeface="Malgun Gothic"/>
              </a:rPr>
              <a:t>Levy and </a:t>
            </a:r>
            <a:r>
              <a:rPr lang="en-US" sz="2200" spc="-15" dirty="0">
                <a:latin typeface="Malgun Gothic"/>
                <a:cs typeface="Malgun Gothic"/>
              </a:rPr>
              <a:t>Collection : Chapter VI (Section 119) of the </a:t>
            </a:r>
            <a:r>
              <a:rPr lang="en-US" sz="2200" spc="-15" dirty="0" smtClean="0">
                <a:latin typeface="Malgun Gothic"/>
                <a:cs typeface="Malgun Gothic"/>
              </a:rPr>
              <a:t>				Finance Act </a:t>
            </a:r>
            <a:r>
              <a:rPr lang="en-US" sz="2200" spc="-15" dirty="0">
                <a:latin typeface="Malgun Gothic"/>
                <a:cs typeface="Malgun Gothic"/>
              </a:rPr>
              <a:t>2015</a:t>
            </a:r>
          </a:p>
          <a:p>
            <a:pPr marL="12700" marR="5080" algn="just">
              <a:lnSpc>
                <a:spcPct val="100000"/>
              </a:lnSpc>
            </a:pPr>
            <a:endParaRPr lang="en-US" sz="2200" spc="-15" dirty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2200" spc="-15" dirty="0">
                <a:latin typeface="Malgun Gothic"/>
                <a:cs typeface="Malgun Gothic"/>
              </a:rPr>
              <a:t>From 		       </a:t>
            </a:r>
            <a:r>
              <a:rPr lang="en-US" sz="2200" spc="-15" dirty="0" smtClean="0">
                <a:latin typeface="Malgun Gothic"/>
                <a:cs typeface="Malgun Gothic"/>
              </a:rPr>
              <a:t> : </a:t>
            </a:r>
            <a:r>
              <a:rPr lang="en-US" sz="2200" spc="-15" dirty="0">
                <a:latin typeface="Malgun Gothic"/>
                <a:cs typeface="Malgun Gothic"/>
              </a:rPr>
              <a:t>15th November, 2015</a:t>
            </a:r>
          </a:p>
          <a:p>
            <a:pPr marL="12700" marR="5080" algn="just">
              <a:lnSpc>
                <a:spcPct val="100000"/>
              </a:lnSpc>
            </a:pPr>
            <a:endParaRPr lang="en-US" sz="2200" spc="-15" dirty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2200" spc="-15" dirty="0" smtClean="0">
                <a:latin typeface="Malgun Gothic"/>
                <a:cs typeface="Malgun Gothic"/>
              </a:rPr>
              <a:t>Effective Rate </a:t>
            </a:r>
            <a:r>
              <a:rPr lang="en-US" sz="2200" spc="-15" dirty="0">
                <a:latin typeface="Malgun Gothic"/>
                <a:cs typeface="Malgun Gothic"/>
              </a:rPr>
              <a:t>of </a:t>
            </a:r>
            <a:endParaRPr lang="en-US" sz="2200" spc="-15" dirty="0" smtClean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2200" spc="-15" dirty="0" err="1" smtClean="0">
                <a:latin typeface="Malgun Gothic"/>
                <a:cs typeface="Malgun Gothic"/>
              </a:rPr>
              <a:t>Cess</a:t>
            </a:r>
            <a:r>
              <a:rPr lang="en-US" sz="2200" spc="-15" dirty="0">
                <a:latin typeface="Malgun Gothic"/>
                <a:cs typeface="Malgun Gothic"/>
              </a:rPr>
              <a:t>	       </a:t>
            </a:r>
            <a:r>
              <a:rPr lang="en-US" sz="2200" spc="-15" dirty="0" smtClean="0">
                <a:latin typeface="Malgun Gothic"/>
                <a:cs typeface="Malgun Gothic"/>
              </a:rPr>
              <a:t>	        : </a:t>
            </a:r>
            <a:r>
              <a:rPr lang="en-US" sz="2200" spc="-15" dirty="0">
                <a:latin typeface="Malgun Gothic"/>
                <a:cs typeface="Malgun Gothic"/>
              </a:rPr>
              <a:t>0.5% </a:t>
            </a:r>
            <a:endParaRPr lang="en-US" sz="2200" spc="-15" dirty="0" smtClean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endParaRPr lang="en-US" sz="2200" spc="-15" dirty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2200" spc="-15" dirty="0" smtClean="0">
                <a:latin typeface="Malgun Gothic"/>
                <a:cs typeface="Malgun Gothic"/>
              </a:rPr>
              <a:t>On		        : Taxable value of Services</a:t>
            </a:r>
            <a:endParaRPr lang="en-US" sz="2200" spc="-15" dirty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endParaRPr lang="en-US" sz="2200" spc="-15" dirty="0">
              <a:latin typeface="Malgun Gothic"/>
              <a:cs typeface="Malgun Gothic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2200" spc="-15" dirty="0">
                <a:latin typeface="Malgun Gothic"/>
                <a:cs typeface="Malgun Gothic"/>
              </a:rPr>
              <a:t>Purpose	        </a:t>
            </a:r>
            <a:r>
              <a:rPr lang="en-US" sz="2200" spc="-15" dirty="0" smtClean="0">
                <a:latin typeface="Malgun Gothic"/>
                <a:cs typeface="Malgun Gothic"/>
              </a:rPr>
              <a:t>: Financing </a:t>
            </a:r>
            <a:r>
              <a:rPr lang="en-US" sz="2200" spc="-15" dirty="0">
                <a:latin typeface="Malgun Gothic"/>
                <a:cs typeface="Malgun Gothic"/>
              </a:rPr>
              <a:t>and promoting </a:t>
            </a:r>
            <a:r>
              <a:rPr lang="en-US" sz="2200" spc="-15" dirty="0" err="1">
                <a:latin typeface="Malgun Gothic"/>
                <a:cs typeface="Malgun Gothic"/>
              </a:rPr>
              <a:t>Swachh</a:t>
            </a:r>
            <a:r>
              <a:rPr lang="en-US" sz="2200" spc="-15" dirty="0">
                <a:latin typeface="Malgun Gothic"/>
                <a:cs typeface="Malgun Gothic"/>
              </a:rPr>
              <a:t> </a:t>
            </a:r>
            <a:r>
              <a:rPr lang="en-US" sz="2200" spc="-15" dirty="0" smtClean="0">
                <a:latin typeface="Malgun Gothic"/>
                <a:cs typeface="Malgun Gothic"/>
              </a:rPr>
              <a:t>				Bharat initiatives </a:t>
            </a:r>
            <a:endParaRPr lang="en-US" sz="2200" spc="-15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lang="en-US" sz="230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0"/>
            <a:ext cx="8422868" cy="553998"/>
          </a:xfrm>
        </p:spPr>
        <p:txBody>
          <a:bodyPr/>
          <a:lstStyle/>
          <a:p>
            <a:r>
              <a:rPr lang="en-US" spc="-5" dirty="0" smtClean="0">
                <a:latin typeface="Arial"/>
                <a:cs typeface="Arial"/>
              </a:rPr>
              <a:t>Key </a:t>
            </a:r>
            <a:r>
              <a:rPr lang="en-US" spc="-5" dirty="0">
                <a:latin typeface="Arial"/>
                <a:cs typeface="Arial"/>
              </a:rPr>
              <a:t>features at a</a:t>
            </a:r>
            <a:r>
              <a:rPr lang="en-US" spc="-70" dirty="0">
                <a:latin typeface="Arial"/>
                <a:cs typeface="Arial"/>
              </a:rPr>
              <a:t> </a:t>
            </a:r>
            <a:r>
              <a:rPr lang="en-US" spc="-5" dirty="0" smtClean="0">
                <a:latin typeface="Arial"/>
                <a:cs typeface="Arial"/>
              </a:rPr>
              <a:t>glance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1600200"/>
            <a:ext cx="7543800" cy="6093976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Though the levy is called </a:t>
            </a:r>
            <a:r>
              <a:rPr lang="en-US" dirty="0" err="1" smtClean="0"/>
              <a:t>cess</a:t>
            </a:r>
            <a:r>
              <a:rPr lang="en-US" dirty="0" smtClean="0"/>
              <a:t>, it shall be in the nature of tax (service tax) and collected as such.</a:t>
            </a:r>
          </a:p>
          <a:p>
            <a:pPr algn="l"/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IN" dirty="0" smtClean="0"/>
              <a:t>All services are being subjected to </a:t>
            </a:r>
            <a:r>
              <a:rPr lang="en-IN" dirty="0" err="1" smtClean="0"/>
              <a:t>Swachh</a:t>
            </a:r>
            <a:r>
              <a:rPr lang="en-IN" dirty="0" smtClean="0"/>
              <a:t> Bharat Cess (SBC), except :</a:t>
            </a:r>
            <a:endParaRPr lang="en-US" dirty="0" smtClean="0"/>
          </a:p>
          <a:p>
            <a:pPr algn="l"/>
            <a:r>
              <a:rPr lang="en-US" dirty="0" smtClean="0"/>
              <a:t>	a) Services in Negative List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b) Services wholly exempt from service tax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c) Not </a:t>
            </a:r>
            <a:r>
              <a:rPr lang="en-US" dirty="0" err="1" smtClean="0"/>
              <a:t>leviable</a:t>
            </a:r>
            <a:r>
              <a:rPr lang="en-US" dirty="0" smtClean="0"/>
              <a:t> to service tax U/s 66B</a:t>
            </a:r>
          </a:p>
          <a:p>
            <a:pPr algn="l"/>
            <a:endParaRPr lang="en-US" dirty="0"/>
          </a:p>
          <a:p>
            <a:pPr marL="342900" lvl="1" indent="-342900" algn="l">
              <a:buFont typeface="Arial" pitchFamily="34" charset="0"/>
              <a:buChar char="•"/>
            </a:pPr>
            <a:r>
              <a:rPr lang="en-IN" sz="2200" dirty="0" err="1">
                <a:solidFill>
                  <a:schemeClr val="tx1"/>
                </a:solidFill>
                <a:latin typeface="Malgun Gothic"/>
                <a:cs typeface="Malgun Gothic"/>
              </a:rPr>
              <a:t>Swachh</a:t>
            </a:r>
            <a:r>
              <a:rPr lang="en-IN" sz="2200" dirty="0">
                <a:solidFill>
                  <a:schemeClr val="tx1"/>
                </a:solidFill>
                <a:latin typeface="Malgun Gothic"/>
                <a:cs typeface="Malgun Gothic"/>
              </a:rPr>
              <a:t> Bharat </a:t>
            </a:r>
            <a:r>
              <a:rPr lang="en-IN" sz="2200" dirty="0" smtClean="0">
                <a:solidFill>
                  <a:schemeClr val="tx1"/>
                </a:solidFill>
                <a:latin typeface="Malgun Gothic"/>
                <a:cs typeface="Malgun Gothic"/>
              </a:rPr>
              <a:t>Cess (SBC) </a:t>
            </a:r>
            <a:r>
              <a:rPr lang="en-IN" sz="2200" dirty="0">
                <a:solidFill>
                  <a:schemeClr val="tx1"/>
                </a:solidFill>
                <a:latin typeface="Malgun Gothic"/>
                <a:cs typeface="Malgun Gothic"/>
              </a:rPr>
              <a:t>would be levied on the same taxable value as service tax</a:t>
            </a:r>
            <a:r>
              <a:rPr lang="en-IN" sz="2200" dirty="0" smtClean="0">
                <a:solidFill>
                  <a:schemeClr val="tx1"/>
                </a:solidFill>
                <a:latin typeface="Malgun Gothic"/>
                <a:cs typeface="Malgun Gothic"/>
              </a:rPr>
              <a:t>.</a:t>
            </a:r>
          </a:p>
          <a:p>
            <a:pPr marL="0" lvl="1" algn="l"/>
            <a:endParaRPr lang="en-IN" sz="2200" dirty="0">
              <a:solidFill>
                <a:schemeClr val="tx1"/>
              </a:solidFill>
              <a:latin typeface="Malgun Gothic"/>
              <a:cs typeface="Malgun Gothic"/>
            </a:endParaRPr>
          </a:p>
          <a:p>
            <a:pPr marL="342900" lvl="1" indent="-342900" algn="l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Malgun Gothic"/>
                <a:cs typeface="Malgun Gothic"/>
              </a:rPr>
              <a:t>SBC would be levied, charged, collected and paid to Government  independent of service tax.</a:t>
            </a:r>
            <a:endParaRPr lang="en-IN" sz="2200" dirty="0" smtClean="0">
              <a:solidFill>
                <a:schemeClr val="tx1"/>
              </a:solidFill>
              <a:latin typeface="Malgun Gothic"/>
              <a:cs typeface="Malgun Gothic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dirty="0" smtClean="0"/>
          </a:p>
          <a:p>
            <a:pPr algn="l"/>
            <a:r>
              <a:rPr lang="en-US" dirty="0" smtClean="0"/>
              <a:t>	</a:t>
            </a:r>
          </a:p>
          <a:p>
            <a:pPr algn="l"/>
            <a:endParaRPr lang="en-US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5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5" dirty="0">
                <a:latin typeface="Arial"/>
                <a:cs typeface="Arial"/>
              </a:rPr>
              <a:t>Key features at a glance</a:t>
            </a:r>
            <a:r>
              <a:rPr spc="-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(contd..)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61324" y="1639277"/>
            <a:ext cx="723265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tabLst>
                <a:tab pos="355600" algn="l"/>
              </a:tabLst>
            </a:pPr>
            <a:r>
              <a:rPr lang="en-US" sz="1600" dirty="0" smtClean="0">
                <a:latin typeface="Trebuchet MS"/>
                <a:cs typeface="Trebuchet MS"/>
              </a:rPr>
              <a:t>	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07711" y="1775542"/>
            <a:ext cx="75398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6350" indent="-342900" algn="just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lang="en-US" sz="2200" dirty="0">
                <a:latin typeface="Malgun Gothic"/>
                <a:cs typeface="Malgun Gothic"/>
              </a:rPr>
              <a:t>To be charged separately on the invoice,</a:t>
            </a:r>
          </a:p>
          <a:p>
            <a:pPr marL="12700" marR="6350" algn="just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r>
              <a:rPr lang="en-US" sz="2200" dirty="0">
                <a:latin typeface="Malgun Gothic"/>
                <a:cs typeface="Malgun Gothic"/>
              </a:rPr>
              <a:t>   </a:t>
            </a:r>
            <a:r>
              <a:rPr lang="en-US" sz="2200" dirty="0" smtClean="0">
                <a:latin typeface="Malgun Gothic"/>
                <a:cs typeface="Malgun Gothic"/>
              </a:rPr>
              <a:t> accounted </a:t>
            </a:r>
            <a:r>
              <a:rPr lang="en-US" sz="2200" dirty="0">
                <a:latin typeface="Malgun Gothic"/>
                <a:cs typeface="Malgun Gothic"/>
              </a:rPr>
              <a:t>for separately in the books of account ;</a:t>
            </a:r>
          </a:p>
          <a:p>
            <a:pPr marR="6350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r>
              <a:rPr lang="en-US" sz="2200" dirty="0">
                <a:latin typeface="Malgun Gothic"/>
                <a:cs typeface="Malgun Gothic"/>
              </a:rPr>
              <a:t>  </a:t>
            </a:r>
            <a:r>
              <a:rPr lang="en-US" sz="2200" dirty="0" smtClean="0">
                <a:latin typeface="Malgun Gothic"/>
                <a:cs typeface="Malgun Gothic"/>
              </a:rPr>
              <a:t>  </a:t>
            </a:r>
            <a:r>
              <a:rPr lang="en-US" sz="2200" dirty="0">
                <a:latin typeface="Malgun Gothic"/>
                <a:cs typeface="Malgun Gothic"/>
              </a:rPr>
              <a:t>and paid Separately under separate accounting code </a:t>
            </a:r>
            <a:r>
              <a:rPr lang="en-US" sz="2200" dirty="0" smtClean="0">
                <a:latin typeface="Malgun Gothic"/>
                <a:cs typeface="Malgun Gothic"/>
              </a:rPr>
              <a:t>   	(treated similarly to Education </a:t>
            </a:r>
            <a:r>
              <a:rPr lang="en-US" sz="2200" dirty="0" err="1" smtClean="0">
                <a:latin typeface="Malgun Gothic"/>
                <a:cs typeface="Malgun Gothic"/>
              </a:rPr>
              <a:t>cess</a:t>
            </a:r>
            <a:r>
              <a:rPr lang="en-US" sz="2200" dirty="0" smtClean="0">
                <a:latin typeface="Malgun Gothic"/>
                <a:cs typeface="Malgun Gothic"/>
              </a:rPr>
              <a:t>)</a:t>
            </a:r>
          </a:p>
          <a:p>
            <a:pPr marL="12700" marR="6350" algn="just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endParaRPr lang="en-US" dirty="0" smtClean="0"/>
          </a:p>
          <a:p>
            <a:pPr marL="12700" marR="6350" algn="just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endParaRPr lang="en-US" spc="-5" dirty="0" smtClean="0">
              <a:latin typeface="Trebuchet MS"/>
              <a:cs typeface="Trebuchet MS"/>
            </a:endParaRPr>
          </a:p>
          <a:p>
            <a:pPr marL="12700" marR="6350" algn="just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endParaRPr lang="en-US" spc="-5" dirty="0">
              <a:latin typeface="Trebuchet MS"/>
              <a:cs typeface="Trebuchet MS"/>
            </a:endParaRPr>
          </a:p>
          <a:p>
            <a:pPr marL="12700" marR="6350" algn="just">
              <a:lnSpc>
                <a:spcPct val="100000"/>
              </a:lnSpc>
              <a:spcBef>
                <a:spcPts val="384"/>
              </a:spcBef>
              <a:tabLst>
                <a:tab pos="355600" algn="l"/>
              </a:tabLst>
            </a:pPr>
            <a:r>
              <a:rPr lang="en-US" spc="-5" dirty="0" smtClean="0">
                <a:latin typeface="Trebuchet MS"/>
                <a:cs typeface="Trebuchet MS"/>
              </a:rPr>
              <a:t> </a:t>
            </a:r>
            <a:endParaRPr lang="en-US" spc="-5" dirty="0">
              <a:latin typeface="Trebuchet MS"/>
              <a:cs typeface="Trebuchet MS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endParaRPr lang="en-US" dirty="0" smtClean="0">
              <a:latin typeface="Trebuchet MS"/>
              <a:cs typeface="Trebuchet MS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endParaRPr lang="en-US" sz="2200" dirty="0">
              <a:latin typeface="Trebuchet MS"/>
              <a:cs typeface="Trebuchet MS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lang="en-US" sz="2200" spc="-5" dirty="0" smtClean="0">
                <a:latin typeface="Malgun Gothic" pitchFamily="34" charset="-127"/>
                <a:ea typeface="Malgun Gothic" pitchFamily="34" charset="-127"/>
                <a:cs typeface="Trebuchet MS"/>
              </a:rPr>
              <a:t>The provisions </a:t>
            </a:r>
            <a:r>
              <a:rPr lang="en-US" sz="2200" spc="-10" dirty="0">
                <a:latin typeface="Malgun Gothic" pitchFamily="34" charset="-127"/>
                <a:ea typeface="Malgun Gothic" pitchFamily="34" charset="-127"/>
                <a:cs typeface="Trebuchet MS"/>
              </a:rPr>
              <a:t>of </a:t>
            </a:r>
            <a:r>
              <a:rPr lang="en-US" sz="2200" spc="-5" dirty="0" smtClean="0">
                <a:latin typeface="Malgun Gothic" pitchFamily="34" charset="-127"/>
                <a:ea typeface="Malgun Gothic" pitchFamily="34" charset="-127"/>
                <a:cs typeface="Trebuchet MS"/>
              </a:rPr>
              <a:t>Chapter V </a:t>
            </a:r>
            <a:r>
              <a:rPr lang="en-US" sz="2200" spc="-10" dirty="0">
                <a:latin typeface="Malgun Gothic" pitchFamily="34" charset="-127"/>
                <a:ea typeface="Malgun Gothic" pitchFamily="34" charset="-127"/>
                <a:cs typeface="Trebuchet MS"/>
              </a:rPr>
              <a:t>of </a:t>
            </a:r>
            <a:r>
              <a:rPr lang="en-US" sz="2200" spc="-5" dirty="0">
                <a:latin typeface="Malgun Gothic" pitchFamily="34" charset="-127"/>
                <a:ea typeface="Malgun Gothic" pitchFamily="34" charset="-127"/>
                <a:cs typeface="Trebuchet MS"/>
              </a:rPr>
              <a:t>the Finance </a:t>
            </a:r>
            <a:r>
              <a:rPr lang="en-US" sz="2200" spc="-5" dirty="0" smtClean="0">
                <a:latin typeface="Malgun Gothic" pitchFamily="34" charset="-127"/>
                <a:ea typeface="Malgun Gothic" pitchFamily="34" charset="-127"/>
                <a:cs typeface="Trebuchet MS"/>
              </a:rPr>
              <a:t>Act,1994 </a:t>
            </a:r>
            <a:r>
              <a:rPr lang="en-US" sz="2200" spc="-5" dirty="0">
                <a:latin typeface="Malgun Gothic" pitchFamily="34" charset="-127"/>
                <a:ea typeface="Malgun Gothic" pitchFamily="34" charset="-127"/>
                <a:cs typeface="Trebuchet MS"/>
              </a:rPr>
              <a:t>and </a:t>
            </a:r>
            <a:r>
              <a:rPr lang="en-US" sz="2200" dirty="0">
                <a:latin typeface="Malgun Gothic" pitchFamily="34" charset="-127"/>
                <a:ea typeface="Malgun Gothic" pitchFamily="34" charset="-127"/>
                <a:cs typeface="Trebuchet MS"/>
              </a:rPr>
              <a:t>the </a:t>
            </a:r>
            <a:r>
              <a:rPr lang="en-US" sz="2200" spc="-5" dirty="0">
                <a:latin typeface="Malgun Gothic" pitchFamily="34" charset="-127"/>
                <a:ea typeface="Malgun Gothic" pitchFamily="34" charset="-127"/>
                <a:cs typeface="Trebuchet MS"/>
              </a:rPr>
              <a:t>rules made </a:t>
            </a:r>
            <a:r>
              <a:rPr lang="en-US" sz="2200" dirty="0">
                <a:latin typeface="Malgun Gothic" pitchFamily="34" charset="-127"/>
                <a:ea typeface="Malgun Gothic" pitchFamily="34" charset="-127"/>
                <a:cs typeface="Trebuchet MS"/>
              </a:rPr>
              <a:t>there </a:t>
            </a:r>
            <a:r>
              <a:rPr lang="en-US" sz="2200" spc="-5" dirty="0">
                <a:latin typeface="Malgun Gothic" pitchFamily="34" charset="-127"/>
                <a:ea typeface="Malgun Gothic" pitchFamily="34" charset="-127"/>
                <a:cs typeface="Trebuchet MS"/>
              </a:rPr>
              <a:t>under are applicable  to SBC</a:t>
            </a:r>
            <a:r>
              <a:rPr lang="en-US" sz="2200" spc="-55" dirty="0">
                <a:latin typeface="Malgun Gothic" pitchFamily="34" charset="-127"/>
                <a:ea typeface="Malgun Gothic" pitchFamily="34" charset="-127"/>
                <a:cs typeface="Trebuchet MS"/>
              </a:rPr>
              <a:t> </a:t>
            </a:r>
            <a:r>
              <a:rPr lang="en-US" sz="2200" spc="-5" dirty="0">
                <a:latin typeface="Malgun Gothic" pitchFamily="34" charset="-127"/>
                <a:ea typeface="Malgun Gothic" pitchFamily="34" charset="-127"/>
                <a:cs typeface="Trebuchet MS"/>
              </a:rPr>
              <a:t>also</a:t>
            </a:r>
            <a:r>
              <a:rPr lang="en-US" sz="2200" spc="-5" dirty="0" smtClean="0">
                <a:latin typeface="Malgun Gothic" pitchFamily="34" charset="-127"/>
                <a:ea typeface="Malgun Gothic" pitchFamily="34" charset="-127"/>
                <a:cs typeface="Trebuchet MS"/>
              </a:rPr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404974"/>
              </p:ext>
            </p:extLst>
          </p:nvPr>
        </p:nvGraphicFramePr>
        <p:xfrm>
          <a:off x="2521857" y="3414485"/>
          <a:ext cx="6034088" cy="1652429"/>
        </p:xfrm>
        <a:graphic>
          <a:graphicData uri="http://schemas.openxmlformats.org/drawingml/2006/table">
            <a:tbl>
              <a:tblPr/>
              <a:tblGrid>
                <a:gridCol w="1442465"/>
                <a:gridCol w="1162623"/>
                <a:gridCol w="1143000"/>
                <a:gridCol w="1143000"/>
                <a:gridCol w="1143000"/>
              </a:tblGrid>
              <a:tr h="899159">
                <a:tc>
                  <a:txBody>
                    <a:bodyPr/>
                    <a:lstStyle/>
                    <a:p>
                      <a:r>
                        <a:rPr lang="en-US" b="1" dirty="0" err="1">
                          <a:effectLst/>
                        </a:rPr>
                        <a:t>Swachh</a:t>
                      </a:r>
                      <a:r>
                        <a:rPr lang="en-US" b="1" dirty="0">
                          <a:effectLst/>
                        </a:rPr>
                        <a:t> Bharat </a:t>
                      </a:r>
                      <a:r>
                        <a:rPr lang="en-US" b="1" dirty="0" err="1">
                          <a:effectLst/>
                        </a:rPr>
                        <a:t>Cess</a:t>
                      </a:r>
                      <a:r>
                        <a:rPr lang="en-US" b="1" dirty="0">
                          <a:effectLst/>
                        </a:rPr>
                        <a:t/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b="1" dirty="0">
                          <a:effectLst/>
                        </a:rPr>
                        <a:t>(Minor Head)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effectLst/>
                        </a:rPr>
                        <a:t>Tax</a:t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b="1" dirty="0">
                          <a:effectLst/>
                        </a:rPr>
                        <a:t>Collection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effectLst/>
                        </a:rPr>
                        <a:t>Other Receipts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effectLst/>
                        </a:rPr>
                        <a:t>Penalties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effectLst/>
                        </a:rPr>
                        <a:t>Deduct Refunds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77069"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004400506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00441493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00441494</a:t>
                      </a:r>
                      <a:endParaRPr lang="en-US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00441496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00441495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685800"/>
            <a:ext cx="8422868" cy="553998"/>
          </a:xfrm>
        </p:spPr>
        <p:txBody>
          <a:bodyPr/>
          <a:lstStyle/>
          <a:p>
            <a:r>
              <a:rPr lang="en-US" dirty="0" smtClean="0"/>
              <a:t>Abatement Applicability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676400"/>
            <a:ext cx="7369629" cy="3724096"/>
          </a:xfrm>
        </p:spPr>
        <p:txBody>
          <a:bodyPr/>
          <a:lstStyle/>
          <a:p>
            <a:pPr lvl="1"/>
            <a:r>
              <a:rPr lang="en-IN" sz="2200" dirty="0" smtClean="0">
                <a:latin typeface="Aparajita" pitchFamily="34" charset="0"/>
                <a:cs typeface="Aparajita" pitchFamily="34" charset="0"/>
              </a:rPr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IN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Abatement would apply for </a:t>
            </a:r>
            <a:r>
              <a:rPr lang="en-IN" dirty="0" err="1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Swachh</a:t>
            </a:r>
            <a:r>
              <a:rPr lang="en-IN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 </a:t>
            </a:r>
            <a:r>
              <a:rPr lang="en-IN" dirty="0" err="1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bharat</a:t>
            </a:r>
            <a:r>
              <a:rPr lang="en-IN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 cess also in the same manner as it applies for Taxable Services. (Notification No. 23/2015-ST Dated 06</a:t>
            </a:r>
            <a:r>
              <a:rPr lang="en-IN" baseline="30000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th</a:t>
            </a:r>
            <a:r>
              <a:rPr lang="en-IN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 November, 2015.)</a:t>
            </a:r>
          </a:p>
          <a:p>
            <a:pPr marL="342900" indent="-342900">
              <a:buFont typeface="Arial" pitchFamily="34" charset="0"/>
              <a:buChar char="•"/>
            </a:pPr>
            <a:endParaRPr lang="en-IN" dirty="0" smtClean="0">
              <a:latin typeface="Malgun Gothic" pitchFamily="34" charset="-127"/>
              <a:ea typeface="Malgun Gothic" pitchFamily="34" charset="-127"/>
              <a:cs typeface="Aparajit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For </a:t>
            </a:r>
            <a:r>
              <a:rPr lang="en-US" dirty="0">
                <a:latin typeface="Malgun Gothic" pitchFamily="34" charset="-127"/>
                <a:ea typeface="Malgun Gothic" pitchFamily="34" charset="-127"/>
                <a:cs typeface="Aparajita" pitchFamily="34" charset="0"/>
              </a:rPr>
              <a:t>example, in the case of GTA, [Service Tax + SBC]% would be (14% Service Tax + 0.5% SBC) X 30% = 4.35% (4.20%+0.15%).</a:t>
            </a:r>
            <a:endParaRPr lang="en-IN" dirty="0" smtClean="0">
              <a:latin typeface="Malgun Gothic" pitchFamily="34" charset="-127"/>
              <a:ea typeface="Malgun Gothic" pitchFamily="34" charset="-127"/>
              <a:cs typeface="Aparajita" pitchFamily="34" charset="0"/>
            </a:endParaRPr>
          </a:p>
          <a:p>
            <a:r>
              <a:rPr lang="en-IN" dirty="0">
                <a:latin typeface="Aparajita" pitchFamily="34" charset="0"/>
                <a:cs typeface="Aparajita" pitchFamily="34" charset="0"/>
              </a:rPr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4486" y="569685"/>
            <a:ext cx="7924800" cy="533400"/>
          </a:xfrm>
        </p:spPr>
        <p:txBody>
          <a:bodyPr/>
          <a:lstStyle/>
          <a:p>
            <a:r>
              <a:rPr lang="en-US" dirty="0" smtClean="0"/>
              <a:t>SBC under Reverse Charge Mechanism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1828800"/>
            <a:ext cx="7634514" cy="3385542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Notification No.24/2015-ST </a:t>
            </a:r>
            <a:r>
              <a:rPr lang="en-US" dirty="0"/>
              <a:t>dated </a:t>
            </a:r>
            <a:r>
              <a:rPr lang="en-US" dirty="0" smtClean="0"/>
              <a:t>12</a:t>
            </a:r>
            <a:r>
              <a:rPr lang="en-US" baseline="30000" dirty="0" smtClean="0"/>
              <a:t>th</a:t>
            </a:r>
            <a:r>
              <a:rPr lang="en-US" dirty="0" smtClean="0"/>
              <a:t> November</a:t>
            </a:r>
            <a:r>
              <a:rPr lang="en-US" dirty="0"/>
              <a:t>, </a:t>
            </a:r>
            <a:r>
              <a:rPr lang="en-US" dirty="0" smtClean="0"/>
              <a:t>2015 - </a:t>
            </a:r>
            <a:r>
              <a:rPr lang="en-US" dirty="0"/>
              <a:t>to provide that reverse charge </a:t>
            </a:r>
            <a:r>
              <a:rPr lang="en-US" dirty="0" smtClean="0"/>
              <a:t>under notification No. 30/2012-ST Dated 20</a:t>
            </a:r>
            <a:r>
              <a:rPr lang="en-US" baseline="30000" dirty="0" smtClean="0"/>
              <a:t>th</a:t>
            </a:r>
            <a:r>
              <a:rPr lang="en-US" dirty="0" smtClean="0"/>
              <a:t> June, 2012 shall </a:t>
            </a:r>
            <a:r>
              <a:rPr lang="en-US" dirty="0"/>
              <a:t>be applicable for the purpose of levy of </a:t>
            </a:r>
            <a:r>
              <a:rPr lang="en-US" dirty="0" err="1"/>
              <a:t>Swachh</a:t>
            </a:r>
            <a:r>
              <a:rPr lang="en-US" dirty="0"/>
              <a:t> Bharat </a:t>
            </a:r>
            <a:r>
              <a:rPr lang="en-US" dirty="0" err="1"/>
              <a:t>Cess</a:t>
            </a:r>
            <a:r>
              <a:rPr lang="en-US" dirty="0"/>
              <a:t> </a:t>
            </a:r>
            <a:r>
              <a:rPr lang="en-US" i="1" dirty="0"/>
              <a:t>mutatis mutandis</a:t>
            </a:r>
            <a:r>
              <a:rPr lang="en-US" i="1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i="1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SBC </a:t>
            </a:r>
            <a:r>
              <a:rPr lang="en-US" dirty="0"/>
              <a:t>liability is determined in </a:t>
            </a:r>
            <a:r>
              <a:rPr lang="en-US" dirty="0" smtClean="0"/>
              <a:t>accordance with </a:t>
            </a:r>
            <a:r>
              <a:rPr lang="en-US" dirty="0"/>
              <a:t>Rule 7 of Point of Taxation </a:t>
            </a:r>
            <a:r>
              <a:rPr lang="en-US" dirty="0" smtClean="0"/>
              <a:t>Rules,2011 </a:t>
            </a:r>
            <a:r>
              <a:rPr lang="en-US" dirty="0"/>
              <a:t>as per which, point of taxation </a:t>
            </a:r>
            <a:r>
              <a:rPr lang="en-US" dirty="0" smtClean="0"/>
              <a:t>is the </a:t>
            </a:r>
            <a:r>
              <a:rPr lang="en-US" dirty="0"/>
              <a:t>date on which consideration is paid to the service provider</a:t>
            </a:r>
          </a:p>
        </p:txBody>
      </p:sp>
    </p:spTree>
    <p:extLst>
      <p:ext uri="{BB962C8B-B14F-4D97-AF65-F5344CB8AC3E}">
        <p14:creationId xmlns:p14="http://schemas.microsoft.com/office/powerpoint/2010/main" val="52262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0"/>
            <a:ext cx="8422868" cy="609600"/>
          </a:xfrm>
        </p:spPr>
        <p:txBody>
          <a:bodyPr/>
          <a:lstStyle/>
          <a:p>
            <a:r>
              <a:rPr lang="en-US" dirty="0" smtClean="0"/>
              <a:t>CENVAT CREDIT</a:t>
            </a:r>
            <a:br>
              <a:rPr lang="en-US" dirty="0" smtClean="0"/>
            </a:br>
            <a:r>
              <a:rPr lang="en-US" dirty="0"/>
              <a:t>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7598229" cy="3724096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/>
              <a:t>SBC is </a:t>
            </a:r>
            <a:r>
              <a:rPr lang="en-US" b="1" dirty="0"/>
              <a:t>not integrated </a:t>
            </a:r>
            <a:r>
              <a:rPr lang="en-US" dirty="0"/>
              <a:t>in the </a:t>
            </a:r>
            <a:r>
              <a:rPr lang="en-US" b="1" dirty="0" err="1"/>
              <a:t>Cenvat</a:t>
            </a:r>
            <a:r>
              <a:rPr lang="en-US" b="1" dirty="0"/>
              <a:t> Credit </a:t>
            </a:r>
            <a:r>
              <a:rPr lang="en-US" b="1" dirty="0" smtClean="0"/>
              <a:t>Chain</a:t>
            </a:r>
          </a:p>
          <a:p>
            <a:pPr marL="342900" indent="-342900">
              <a:buFont typeface="Arial" pitchFamily="34" charset="0"/>
              <a:buChar char="•"/>
            </a:pPr>
            <a:endParaRPr lang="en-US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Therefore, Credit of </a:t>
            </a:r>
            <a:r>
              <a:rPr lang="en-US" dirty="0" err="1" smtClean="0"/>
              <a:t>Swachh</a:t>
            </a:r>
            <a:r>
              <a:rPr lang="en-US" dirty="0" smtClean="0"/>
              <a:t> Bharat </a:t>
            </a:r>
            <a:r>
              <a:rPr lang="en-US" dirty="0" err="1" smtClean="0"/>
              <a:t>cess</a:t>
            </a:r>
            <a:r>
              <a:rPr lang="en-US" dirty="0" smtClean="0"/>
              <a:t> </a:t>
            </a:r>
            <a:r>
              <a:rPr lang="en-US" b="1" dirty="0" smtClean="0"/>
              <a:t>Cannot be Availed.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err="1" smtClean="0"/>
              <a:t>Swachh</a:t>
            </a:r>
            <a:r>
              <a:rPr lang="en-US" dirty="0" smtClean="0"/>
              <a:t> Bharat </a:t>
            </a:r>
            <a:r>
              <a:rPr lang="en-US" dirty="0" err="1" smtClean="0"/>
              <a:t>Cess</a:t>
            </a:r>
            <a:r>
              <a:rPr lang="en-US" dirty="0" smtClean="0"/>
              <a:t> Cannot be paid by utilizing Credit of Any other Duty or Tax.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To be Paid In </a:t>
            </a:r>
            <a:r>
              <a:rPr lang="en-US" b="1" dirty="0" smtClean="0"/>
              <a:t>CASH</a:t>
            </a:r>
            <a:r>
              <a:rPr lang="en-US" dirty="0" smtClean="0"/>
              <a:t> only.</a:t>
            </a:r>
          </a:p>
          <a:p>
            <a:endParaRPr lang="en-US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090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8743" y="533400"/>
            <a:ext cx="883793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6030">
              <a:lnSpc>
                <a:spcPct val="100000"/>
              </a:lnSpc>
            </a:pPr>
            <a:r>
              <a:rPr spc="-5" dirty="0"/>
              <a:t>Effective Rates as per </a:t>
            </a:r>
            <a:r>
              <a:rPr spc="-40" dirty="0" smtClean="0"/>
              <a:t>ST</a:t>
            </a:r>
            <a:r>
              <a:rPr lang="en-US" spc="-40" dirty="0" smtClean="0"/>
              <a:t>(D</a:t>
            </a:r>
            <a:r>
              <a:rPr spc="-40" dirty="0" smtClean="0"/>
              <a:t>V</a:t>
            </a:r>
            <a:r>
              <a:rPr lang="en-US" spc="-40" dirty="0" smtClean="0"/>
              <a:t>)R,</a:t>
            </a:r>
            <a:r>
              <a:rPr spc="-20" dirty="0" smtClean="0"/>
              <a:t> </a:t>
            </a:r>
            <a:r>
              <a:rPr spc="-5" dirty="0"/>
              <a:t>2006</a:t>
            </a:r>
          </a:p>
        </p:txBody>
      </p:sp>
      <p:sp>
        <p:nvSpPr>
          <p:cNvPr id="3" name="object 3"/>
          <p:cNvSpPr/>
          <p:nvPr/>
        </p:nvSpPr>
        <p:spPr>
          <a:xfrm>
            <a:off x="2133600" y="2956560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0" y="2956560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0400" y="2956560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3600" y="3992879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0" y="3992879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10400" y="3992879"/>
            <a:ext cx="2437130" cy="516890"/>
          </a:xfrm>
          <a:custGeom>
            <a:avLst/>
            <a:gdLst/>
            <a:ahLst/>
            <a:cxnLst/>
            <a:rect l="l" t="t" r="r" b="b"/>
            <a:pathLst>
              <a:path w="2437129" h="516889">
                <a:moveTo>
                  <a:pt x="0" y="516636"/>
                </a:moveTo>
                <a:lnTo>
                  <a:pt x="2436876" y="516636"/>
                </a:lnTo>
                <a:lnTo>
                  <a:pt x="2436876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744797"/>
              </p:ext>
            </p:extLst>
          </p:nvPr>
        </p:nvGraphicFramePr>
        <p:xfrm>
          <a:off x="1981199" y="2251709"/>
          <a:ext cx="7620740" cy="37347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630"/>
                <a:gridCol w="864764"/>
                <a:gridCol w="182605"/>
                <a:gridCol w="1032430"/>
                <a:gridCol w="25400"/>
                <a:gridCol w="2573238"/>
                <a:gridCol w="574673"/>
              </a:tblGrid>
              <a:tr h="52589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Value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as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per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B w="1523">
                      <a:solidFill>
                        <a:srgbClr val="FFFFFF"/>
                      </a:solidFill>
                      <a:prstDash val="solid"/>
                    </a:lnB>
                    <a:solidFill>
                      <a:srgbClr val="F6954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92710" marR="32384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Rate prior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to</a:t>
                      </a:r>
                      <a:r>
                        <a:rPr sz="1400" b="1" spc="-9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b="1" spc="10" dirty="0" smtClean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15</a:t>
                      </a:r>
                      <a:r>
                        <a:rPr lang="en-US" sz="1350" b="1" spc="15" baseline="30000" dirty="0" smtClean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th</a:t>
                      </a:r>
                      <a:r>
                        <a:rPr lang="en-US" sz="1350" b="1" spc="15" baseline="0" dirty="0" smtClean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Nov</a:t>
                      </a:r>
                      <a:r>
                        <a:rPr sz="1350" b="1" spc="15" baseline="24691" dirty="0" smtClean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2015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B w="1523">
                      <a:solidFill>
                        <a:srgbClr val="FFFFFF"/>
                      </a:solidFill>
                      <a:prstDash val="solid"/>
                    </a:lnB>
                    <a:solidFill>
                      <a:srgbClr val="F695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B w="1523">
                      <a:solidFill>
                        <a:srgbClr val="FFFFFF"/>
                      </a:solidFill>
                      <a:prstDash val="solid"/>
                    </a:lnB>
                    <a:solidFill>
                      <a:srgbClr val="F6954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6225" marR="3136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Rate effective from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15</a:t>
                      </a:r>
                      <a:r>
                        <a:rPr sz="1350" b="1" spc="15" baseline="2469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th 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Nov</a:t>
                      </a:r>
                      <a:r>
                        <a:rPr sz="1400" b="1" spc="-10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2015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B w="1523">
                      <a:solidFill>
                        <a:srgbClr val="FFFFFF"/>
                      </a:solidFill>
                      <a:prstDash val="solid"/>
                    </a:lnB>
                    <a:solidFill>
                      <a:srgbClr val="F695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10577"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Rule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2A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–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Original</a:t>
                      </a:r>
                      <a:r>
                        <a:rPr sz="14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works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191">
                      <a:solidFill>
                        <a:srgbClr val="F69546"/>
                      </a:solidFill>
                      <a:prstDash val="solid"/>
                    </a:lnL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14%*40%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=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5.20%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07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14.5%*40%=5.80%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192">
                      <a:solidFill>
                        <a:srgbClr val="F69546"/>
                      </a:solidFill>
                      <a:prstDash val="solid"/>
                    </a:lnR>
                    <a:lnT w="1523">
                      <a:solidFill>
                        <a:srgbClr val="FFFFFF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</a:tr>
              <a:tr h="526664">
                <a:tc>
                  <a:txBody>
                    <a:bodyPr/>
                    <a:lstStyle/>
                    <a:p>
                      <a:pPr marL="86360" marR="113664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Rule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2A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– other than</a:t>
                      </a:r>
                      <a:r>
                        <a:rPr sz="1400" spc="-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spc="-5" dirty="0" smtClean="0">
                          <a:latin typeface="Malgun Gothic"/>
                          <a:cs typeface="Malgun Gothic"/>
                        </a:rPr>
                        <a:t>origin</a:t>
                      </a:r>
                      <a:r>
                        <a:rPr lang="en-US" sz="1400" spc="-5" dirty="0" smtClean="0">
                          <a:latin typeface="Malgun Gothic"/>
                          <a:cs typeface="Malgun Gothic"/>
                        </a:rPr>
                        <a:t>al</a:t>
                      </a:r>
                      <a:r>
                        <a:rPr sz="1400" spc="-90" dirty="0" smtClean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works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191">
                      <a:solidFill>
                        <a:srgbClr val="F69546"/>
                      </a:solidFill>
                      <a:prstDash val="solid"/>
                    </a:lnL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14%*70%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=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9.80%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0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14.5%*70%=10.15%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192">
                      <a:solidFill>
                        <a:srgbClr val="F69546"/>
                      </a:solidFill>
                      <a:prstDash val="solid"/>
                    </a:lnR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26663">
                <a:tc>
                  <a:txBody>
                    <a:bodyPr/>
                    <a:lstStyle/>
                    <a:p>
                      <a:pPr marL="86360" marR="1060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Rule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2C-AC Restaurant </a:t>
                      </a:r>
                      <a:endParaRPr lang="en-US" sz="1400" spc="-5" dirty="0" smtClean="0">
                        <a:latin typeface="Malgun Gothic"/>
                        <a:cs typeface="Malgun Gothic"/>
                      </a:endParaRPr>
                    </a:p>
                    <a:p>
                      <a:pPr marL="86360" marR="1060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10" dirty="0" smtClean="0">
                          <a:latin typeface="Malgun Gothic"/>
                          <a:cs typeface="Malgun Gothic"/>
                        </a:rPr>
                        <a:t>serv</a:t>
                      </a:r>
                      <a:r>
                        <a:rPr lang="en-US" sz="1400" spc="10" dirty="0" smtClean="0">
                          <a:latin typeface="Malgun Gothic"/>
                          <a:cs typeface="Malgun Gothic"/>
                        </a:rPr>
                        <a:t>i</a:t>
                      </a:r>
                      <a:r>
                        <a:rPr sz="1400" dirty="0" smtClean="0">
                          <a:latin typeface="Malgun Gothic"/>
                          <a:cs typeface="Malgun Gothic"/>
                        </a:rPr>
                        <a:t>ces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191">
                      <a:solidFill>
                        <a:srgbClr val="F69546"/>
                      </a:solidFill>
                      <a:prstDash val="solid"/>
                    </a:lnL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14%*40%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=</a:t>
                      </a: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5.20%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0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14.5%*40%=5.80%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192">
                      <a:solidFill>
                        <a:srgbClr val="F69546"/>
                      </a:solidFill>
                      <a:prstDash val="solid"/>
                    </a:lnR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</a:tr>
              <a:tr h="526664">
                <a:tc>
                  <a:txBody>
                    <a:bodyPr/>
                    <a:lstStyle/>
                    <a:p>
                      <a:pPr marL="86360" marR="2457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Rule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2C-Outdoor catering  </a:t>
                      </a:r>
                      <a:r>
                        <a:rPr sz="1400" spc="5" dirty="0">
                          <a:latin typeface="Malgun Gothic"/>
                          <a:cs typeface="Malgun Gothic"/>
                        </a:rPr>
                        <a:t>services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191">
                      <a:solidFill>
                        <a:srgbClr val="F69546"/>
                      </a:solidFill>
                      <a:prstDash val="solid"/>
                    </a:lnL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14%*60%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=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8.40%</a:t>
                      </a:r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0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14.5%*60%=8.70%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192">
                      <a:solidFill>
                        <a:srgbClr val="F69546"/>
                      </a:solidFill>
                      <a:prstDash val="solid"/>
                    </a:lnR>
                    <a:lnT w="12192">
                      <a:solidFill>
                        <a:srgbClr val="F69546"/>
                      </a:solidFill>
                      <a:prstDash val="solid"/>
                    </a:lnT>
                    <a:lnB w="12192">
                      <a:solidFill>
                        <a:srgbClr val="F695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123034">
                <a:tc>
                  <a:txBody>
                    <a:bodyPr/>
                    <a:lstStyle/>
                    <a:p>
                      <a:pPr marL="86360" marR="85090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1921510" algn="l"/>
                        </a:tabLst>
                      </a:pPr>
                      <a:r>
                        <a:rPr sz="1400" spc="-25" dirty="0">
                          <a:latin typeface="Malgun Gothic"/>
                          <a:cs typeface="Malgun Gothic"/>
                        </a:rPr>
                        <a:t>Value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as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per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Rule6 sub rule 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(7),  (7A),  (7B)</a:t>
                      </a:r>
                      <a:r>
                        <a:rPr sz="1400" spc="-1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or</a:t>
                      </a:r>
                      <a:r>
                        <a:rPr sz="1400" spc="2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(7C)]	</a:t>
                      </a:r>
                      <a:r>
                        <a:rPr lang="en-US" sz="1400" spc="0" baseline="0" dirty="0" smtClean="0">
                          <a:latin typeface="Malgun Gothic"/>
                          <a:cs typeface="Malgun Gothic"/>
                        </a:rPr>
                        <a:t> of Service tax rules</a:t>
                      </a:r>
                      <a:r>
                        <a:rPr lang="en-US" sz="1400" spc="-130" baseline="0" dirty="0" smtClean="0">
                          <a:latin typeface="Malgun Gothic"/>
                          <a:cs typeface="Malgun Gothic"/>
                        </a:rPr>
                        <a:t>. (composition schemes)</a:t>
                      </a:r>
                    </a:p>
                    <a:p>
                      <a:pPr marL="86360" marR="85090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1921510" algn="l"/>
                        </a:tabLst>
                      </a:pPr>
                      <a:r>
                        <a:rPr lang="en-US" sz="1400" spc="-130" baseline="0" dirty="0" smtClean="0">
                          <a:latin typeface="Malgun Gothic"/>
                          <a:cs typeface="Malgun Gothic"/>
                        </a:rPr>
                        <a:t>(notification No. 25/2015-ST)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191">
                      <a:solidFill>
                        <a:srgbClr val="F69546"/>
                      </a:solidFill>
                      <a:prstDash val="solid"/>
                    </a:lnL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Malgun Gothic"/>
                          <a:cs typeface="Malgun Gothic"/>
                        </a:rPr>
                        <a:t>nil</a:t>
                      </a: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20750" marR="228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25" dirty="0">
                          <a:latin typeface="Malgun Gothic"/>
                          <a:cs typeface="Malgun Gothic"/>
                        </a:rPr>
                        <a:t>Value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as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per (7), (7A), 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or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(7C) *.05 </a:t>
                      </a:r>
                      <a:r>
                        <a:rPr sz="1400" dirty="0">
                          <a:latin typeface="Malgun Gothic"/>
                          <a:cs typeface="Malgun Gothic"/>
                        </a:rPr>
                        <a:t>/</a:t>
                      </a:r>
                      <a:r>
                        <a:rPr sz="1400" spc="-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400" spc="-5" dirty="0">
                          <a:latin typeface="Malgun Gothic"/>
                          <a:cs typeface="Malgun Gothic"/>
                        </a:rPr>
                        <a:t>.</a:t>
                      </a:r>
                      <a:r>
                        <a:rPr sz="1400" spc="-5" dirty="0" smtClean="0">
                          <a:latin typeface="Malgun Gothic"/>
                          <a:cs typeface="Malgun Gothic"/>
                        </a:rPr>
                        <a:t>14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Malgun Gothic"/>
                          <a:cs typeface="Malgun Gothic"/>
                        </a:rPr>
                        <a:t>(7B)</a:t>
                      </a:r>
                      <a:endParaRPr sz="14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12192">
                      <a:solidFill>
                        <a:srgbClr val="F69546"/>
                      </a:solidFill>
                      <a:prstDash val="solid"/>
                    </a:lnR>
                    <a:lnT w="12192">
                      <a:solidFill>
                        <a:srgbClr val="F69546"/>
                      </a:solidFill>
                      <a:prstDash val="solid"/>
                    </a:lnT>
                    <a:lnB w="12191">
                      <a:solidFill>
                        <a:srgbClr val="F69546"/>
                      </a:solidFill>
                      <a:prstDash val="solid"/>
                    </a:lnB>
                    <a:solidFill>
                      <a:srgbClr val="FDEF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00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1514</Words>
  <Application>Microsoft Office PowerPoint</Application>
  <PresentationFormat>Custom</PresentationFormat>
  <Paragraphs>189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Presentation on  Swachh Bharat Cess</vt:lpstr>
      <vt:lpstr>Flow of Presentation</vt:lpstr>
      <vt:lpstr>Background</vt:lpstr>
      <vt:lpstr>Key features at a glance </vt:lpstr>
      <vt:lpstr>Key features at a glance (contd..)</vt:lpstr>
      <vt:lpstr>Abatement Applicability</vt:lpstr>
      <vt:lpstr>SBC under Reverse Charge Mechanism</vt:lpstr>
      <vt:lpstr>CENVAT CREDIT  </vt:lpstr>
      <vt:lpstr>Effective Rates as per ST(DV)R, 2006</vt:lpstr>
      <vt:lpstr>Application of Swachh Bharat Cess Fund</vt:lpstr>
      <vt:lpstr>Extract from Finance Act 2015</vt:lpstr>
      <vt:lpstr>Relevant Notifications</vt:lpstr>
      <vt:lpstr>Relevant Notifications</vt:lpstr>
      <vt:lpstr>Relevant Notifications</vt:lpstr>
      <vt:lpstr>Thank You 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on  Swachh Bharat Cess</dc:title>
  <cp:lastModifiedBy>WELCOME</cp:lastModifiedBy>
  <cp:revision>27</cp:revision>
  <dcterms:created xsi:type="dcterms:W3CDTF">2016-02-05T18:19:21Z</dcterms:created>
  <dcterms:modified xsi:type="dcterms:W3CDTF">2016-02-15T17:56:45Z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2015-12-05T00:00:00Z</vt:filetime>
  </property>
  <property fmtid="{D5CDD505-2E9C-101B-9397-08002B2CF9AE}" pid="3" name="Creator">
    <vt:lpwstr>Nitro Pro 8  (8. 0. 10. 7)</vt:lpwstr>
  </property>
  <property fmtid="{D5CDD505-2E9C-101B-9397-08002B2CF9AE}" pid="4" name="LastSaved">
    <vt:filetime>2016-02-05T00:00:00Z</vt:filetime>
  </property>
</Properties>
</file>