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10" autoAdjust="0"/>
  </p:normalViewPr>
  <p:slideViewPr>
    <p:cSldViewPr snapToGrid="0">
      <p:cViewPr varScale="1">
        <p:scale>
          <a:sx n="64" d="100"/>
          <a:sy n="64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EF9C5C-8ADB-4DC7-B446-D9DE5CD293BA}" type="doc">
      <dgm:prSet loTypeId="urn:microsoft.com/office/officeart/2005/8/layout/hList6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AE4FE6-406C-4A01-86E4-8F6A28C984AE}">
      <dgm:prSet phldrT="[Text]" custT="1"/>
      <dgm:spPr/>
      <dgm:t>
        <a:bodyPr/>
        <a:lstStyle/>
        <a:p>
          <a:r>
            <a:rPr lang="en-US" sz="2000" dirty="0" smtClean="0"/>
            <a:t>Once declared dividend must be paid within 30 days of declaration.</a:t>
          </a:r>
          <a:endParaRPr lang="en-US" sz="2000" dirty="0"/>
        </a:p>
      </dgm:t>
    </dgm:pt>
    <dgm:pt modelId="{D5F13A59-1032-4FE9-8B05-B8AFA784A78A}" type="parTrans" cxnId="{CF11FA86-1299-48D7-B723-0CFBCA6FB578}">
      <dgm:prSet/>
      <dgm:spPr/>
      <dgm:t>
        <a:bodyPr/>
        <a:lstStyle/>
        <a:p>
          <a:endParaRPr lang="en-US"/>
        </a:p>
      </dgm:t>
    </dgm:pt>
    <dgm:pt modelId="{4CD2F4B9-2D5B-4EDB-8A34-63E42E997E63}" type="sibTrans" cxnId="{CF11FA86-1299-48D7-B723-0CFBCA6FB578}">
      <dgm:prSet/>
      <dgm:spPr/>
      <dgm:t>
        <a:bodyPr/>
        <a:lstStyle/>
        <a:p>
          <a:endParaRPr lang="en-US"/>
        </a:p>
      </dgm:t>
    </dgm:pt>
    <dgm:pt modelId="{A38CA9F6-2ADB-4A7F-BF95-DBF001797738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>
                  <a:lumMod val="95000"/>
                  <a:lumOff val="5000"/>
                </a:schemeClr>
              </a:solidFill>
            </a:rPr>
            <a:t>Dividend remaining unpaid or unclaimed for 30 days shall be transferred to separate bank account called “Unpaid Dividend Account” within 7 days.</a:t>
          </a:r>
          <a:endParaRPr lang="en-US" sz="16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65D73AE-7BB3-46B9-93E9-D3C67B026F04}" type="parTrans" cxnId="{174920E3-059D-4E9C-BB67-4DD179997C42}">
      <dgm:prSet/>
      <dgm:spPr/>
      <dgm:t>
        <a:bodyPr/>
        <a:lstStyle/>
        <a:p>
          <a:endParaRPr lang="en-US"/>
        </a:p>
      </dgm:t>
    </dgm:pt>
    <dgm:pt modelId="{8D458EC4-0832-42D7-9BBC-84428236293C}" type="sibTrans" cxnId="{174920E3-059D-4E9C-BB67-4DD179997C42}">
      <dgm:prSet/>
      <dgm:spPr/>
      <dgm:t>
        <a:bodyPr/>
        <a:lstStyle/>
        <a:p>
          <a:endParaRPr lang="en-US"/>
        </a:p>
      </dgm:t>
    </dgm:pt>
    <dgm:pt modelId="{40E52E76-0AE5-47CA-B058-C1A8F9C88212}">
      <dgm:prSet phldrT="[Text]" custT="1"/>
      <dgm:spPr/>
      <dgm:t>
        <a:bodyPr/>
        <a:lstStyle/>
        <a:p>
          <a:r>
            <a:rPr lang="en-US" sz="1800" dirty="0" smtClean="0"/>
            <a:t>If any amount remains unpaid for 7 years in “Unpaid Dividend Account” then it is transferred to “Investor Education and Protection Fund”.</a:t>
          </a:r>
          <a:endParaRPr lang="en-US" sz="1800" dirty="0"/>
        </a:p>
      </dgm:t>
    </dgm:pt>
    <dgm:pt modelId="{0B287AE7-DE5B-412D-B0B1-555FD34B7F3F}" type="parTrans" cxnId="{8E05AA52-FA5F-4F3C-9836-6EBA93CDAC47}">
      <dgm:prSet/>
      <dgm:spPr/>
      <dgm:t>
        <a:bodyPr/>
        <a:lstStyle/>
        <a:p>
          <a:endParaRPr lang="en-US"/>
        </a:p>
      </dgm:t>
    </dgm:pt>
    <dgm:pt modelId="{56B9B463-C7AE-4A24-88AF-9452C24EF23C}" type="sibTrans" cxnId="{8E05AA52-FA5F-4F3C-9836-6EBA93CDAC47}">
      <dgm:prSet/>
      <dgm:spPr/>
      <dgm:t>
        <a:bodyPr/>
        <a:lstStyle/>
        <a:p>
          <a:endParaRPr lang="en-US"/>
        </a:p>
      </dgm:t>
    </dgm:pt>
    <dgm:pt modelId="{A7C25946-AEFD-4A26-99A5-15EE7E2A7B27}" type="pres">
      <dgm:prSet presAssocID="{01EF9C5C-8ADB-4DC7-B446-D9DE5CD293B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0C3D08-66A6-4711-81E4-08DF76DC3754}" type="pres">
      <dgm:prSet presAssocID="{E2AE4FE6-406C-4A01-86E4-8F6A28C984A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3930B-9637-43AC-9996-D759A00FEEFE}" type="pres">
      <dgm:prSet presAssocID="{4CD2F4B9-2D5B-4EDB-8A34-63E42E997E63}" presName="sibTrans" presStyleCnt="0"/>
      <dgm:spPr/>
    </dgm:pt>
    <dgm:pt modelId="{1162F3AB-4B5F-4031-AA30-BA754724345A}" type="pres">
      <dgm:prSet presAssocID="{A38CA9F6-2ADB-4A7F-BF95-DBF00179773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A6C957-9109-4CF8-8B01-123BD4672E5E}" type="pres">
      <dgm:prSet presAssocID="{8D458EC4-0832-42D7-9BBC-84428236293C}" presName="sibTrans" presStyleCnt="0"/>
      <dgm:spPr/>
    </dgm:pt>
    <dgm:pt modelId="{9FE5A938-6B6F-4922-8E99-2529AA353377}" type="pres">
      <dgm:prSet presAssocID="{40E52E76-0AE5-47CA-B058-C1A8F9C8821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4920E3-059D-4E9C-BB67-4DD179997C42}" srcId="{01EF9C5C-8ADB-4DC7-B446-D9DE5CD293BA}" destId="{A38CA9F6-2ADB-4A7F-BF95-DBF001797738}" srcOrd="1" destOrd="0" parTransId="{A65D73AE-7BB3-46B9-93E9-D3C67B026F04}" sibTransId="{8D458EC4-0832-42D7-9BBC-84428236293C}"/>
    <dgm:cxn modelId="{F4985771-1F47-4984-86E3-37CFC5678CF5}" type="presOf" srcId="{40E52E76-0AE5-47CA-B058-C1A8F9C88212}" destId="{9FE5A938-6B6F-4922-8E99-2529AA353377}" srcOrd="0" destOrd="0" presId="urn:microsoft.com/office/officeart/2005/8/layout/hList6"/>
    <dgm:cxn modelId="{372BA1D4-8F00-45EE-8672-D20A516EB48A}" type="presOf" srcId="{A38CA9F6-2ADB-4A7F-BF95-DBF001797738}" destId="{1162F3AB-4B5F-4031-AA30-BA754724345A}" srcOrd="0" destOrd="0" presId="urn:microsoft.com/office/officeart/2005/8/layout/hList6"/>
    <dgm:cxn modelId="{E7EB0BF9-509D-422E-8706-F16A07BE9B9B}" type="presOf" srcId="{01EF9C5C-8ADB-4DC7-B446-D9DE5CD293BA}" destId="{A7C25946-AEFD-4A26-99A5-15EE7E2A7B27}" srcOrd="0" destOrd="0" presId="urn:microsoft.com/office/officeart/2005/8/layout/hList6"/>
    <dgm:cxn modelId="{8E05AA52-FA5F-4F3C-9836-6EBA93CDAC47}" srcId="{01EF9C5C-8ADB-4DC7-B446-D9DE5CD293BA}" destId="{40E52E76-0AE5-47CA-B058-C1A8F9C88212}" srcOrd="2" destOrd="0" parTransId="{0B287AE7-DE5B-412D-B0B1-555FD34B7F3F}" sibTransId="{56B9B463-C7AE-4A24-88AF-9452C24EF23C}"/>
    <dgm:cxn modelId="{CF11FA86-1299-48D7-B723-0CFBCA6FB578}" srcId="{01EF9C5C-8ADB-4DC7-B446-D9DE5CD293BA}" destId="{E2AE4FE6-406C-4A01-86E4-8F6A28C984AE}" srcOrd="0" destOrd="0" parTransId="{D5F13A59-1032-4FE9-8B05-B8AFA784A78A}" sibTransId="{4CD2F4B9-2D5B-4EDB-8A34-63E42E997E63}"/>
    <dgm:cxn modelId="{88D29364-BA79-4C24-9F0A-3B72DF10A0D4}" type="presOf" srcId="{E2AE4FE6-406C-4A01-86E4-8F6A28C984AE}" destId="{2D0C3D08-66A6-4711-81E4-08DF76DC3754}" srcOrd="0" destOrd="0" presId="urn:microsoft.com/office/officeart/2005/8/layout/hList6"/>
    <dgm:cxn modelId="{4B69A66C-66CF-4A2F-9032-F11E18593E52}" type="presParOf" srcId="{A7C25946-AEFD-4A26-99A5-15EE7E2A7B27}" destId="{2D0C3D08-66A6-4711-81E4-08DF76DC3754}" srcOrd="0" destOrd="0" presId="urn:microsoft.com/office/officeart/2005/8/layout/hList6"/>
    <dgm:cxn modelId="{BB731C8B-2BF8-42D7-A036-E9961D52B662}" type="presParOf" srcId="{A7C25946-AEFD-4A26-99A5-15EE7E2A7B27}" destId="{48E3930B-9637-43AC-9996-D759A00FEEFE}" srcOrd="1" destOrd="0" presId="urn:microsoft.com/office/officeart/2005/8/layout/hList6"/>
    <dgm:cxn modelId="{ED6AA5A3-78D7-43DD-8E53-4292DFE8AE53}" type="presParOf" srcId="{A7C25946-AEFD-4A26-99A5-15EE7E2A7B27}" destId="{1162F3AB-4B5F-4031-AA30-BA754724345A}" srcOrd="2" destOrd="0" presId="urn:microsoft.com/office/officeart/2005/8/layout/hList6"/>
    <dgm:cxn modelId="{6E21AD57-F677-4562-8310-382427A64FC3}" type="presParOf" srcId="{A7C25946-AEFD-4A26-99A5-15EE7E2A7B27}" destId="{6FA6C957-9109-4CF8-8B01-123BD4672E5E}" srcOrd="3" destOrd="0" presId="urn:microsoft.com/office/officeart/2005/8/layout/hList6"/>
    <dgm:cxn modelId="{DFD455EB-F7E5-46AE-BEA1-139147CA4989}" type="presParOf" srcId="{A7C25946-AEFD-4A26-99A5-15EE7E2A7B27}" destId="{9FE5A938-6B6F-4922-8E99-2529AA35337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906FFB-F09C-47D0-9D42-BA71CAC18E3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A62D36-95DA-464B-8898-AD0F45F2C39E}">
      <dgm:prSet phldrT="[Text]"/>
      <dgm:spPr/>
      <dgm:t>
        <a:bodyPr/>
        <a:lstStyle/>
        <a:p>
          <a:r>
            <a:rPr lang="en-US" dirty="0" smtClean="0"/>
            <a:t>Every Director</a:t>
          </a:r>
          <a:endParaRPr lang="en-US" dirty="0"/>
        </a:p>
      </dgm:t>
    </dgm:pt>
    <dgm:pt modelId="{08CFBD5B-8EFF-4858-920A-535EA1BFF8CA}" type="parTrans" cxnId="{40378D0D-EAFA-42AB-BC69-8AC08320F0B0}">
      <dgm:prSet/>
      <dgm:spPr/>
      <dgm:t>
        <a:bodyPr/>
        <a:lstStyle/>
        <a:p>
          <a:endParaRPr lang="en-US"/>
        </a:p>
      </dgm:t>
    </dgm:pt>
    <dgm:pt modelId="{7A3DC964-6A07-4739-9ADB-9E6910280257}" type="sibTrans" cxnId="{40378D0D-EAFA-42AB-BC69-8AC08320F0B0}">
      <dgm:prSet/>
      <dgm:spPr/>
      <dgm:t>
        <a:bodyPr/>
        <a:lstStyle/>
        <a:p>
          <a:endParaRPr lang="en-US"/>
        </a:p>
      </dgm:t>
    </dgm:pt>
    <dgm:pt modelId="{C8412182-60B2-4204-B0B3-9786F4A5872D}">
      <dgm:prSet phldrT="[Text]"/>
      <dgm:spPr/>
      <dgm:t>
        <a:bodyPr/>
        <a:lstStyle/>
        <a:p>
          <a:r>
            <a:rPr lang="en-US" b="1" dirty="0" smtClean="0"/>
            <a:t>Imprisonment:</a:t>
          </a:r>
          <a:r>
            <a:rPr lang="en-US" dirty="0" smtClean="0"/>
            <a:t>- Up to 2 years</a:t>
          </a:r>
          <a:endParaRPr lang="en-US" dirty="0"/>
        </a:p>
      </dgm:t>
    </dgm:pt>
    <dgm:pt modelId="{0FDAC6C0-382E-4401-9202-596B4E867034}" type="parTrans" cxnId="{30909D39-9B78-4F72-BA7A-454FFEBF6005}">
      <dgm:prSet/>
      <dgm:spPr/>
      <dgm:t>
        <a:bodyPr/>
        <a:lstStyle/>
        <a:p>
          <a:endParaRPr lang="en-US"/>
        </a:p>
      </dgm:t>
    </dgm:pt>
    <dgm:pt modelId="{CCF1EA90-8712-41BD-9C55-C2AF3616FF92}" type="sibTrans" cxnId="{30909D39-9B78-4F72-BA7A-454FFEBF6005}">
      <dgm:prSet/>
      <dgm:spPr/>
      <dgm:t>
        <a:bodyPr/>
        <a:lstStyle/>
        <a:p>
          <a:endParaRPr lang="en-US"/>
        </a:p>
      </dgm:t>
    </dgm:pt>
    <dgm:pt modelId="{341C2010-EA1B-429D-9895-74322C188097}">
      <dgm:prSet phldrT="[Text]"/>
      <dgm:spPr/>
      <dgm:t>
        <a:bodyPr/>
        <a:lstStyle/>
        <a:p>
          <a:r>
            <a:rPr lang="en-US" b="1" dirty="0" smtClean="0"/>
            <a:t>Fine:- </a:t>
          </a:r>
          <a:r>
            <a:rPr lang="en-US" dirty="0" smtClean="0"/>
            <a:t>1000 per day during period of default</a:t>
          </a:r>
          <a:endParaRPr lang="en-US" dirty="0"/>
        </a:p>
      </dgm:t>
    </dgm:pt>
    <dgm:pt modelId="{AD7CDA7F-2BE3-4513-B054-0EE91B0AA8BD}" type="parTrans" cxnId="{EF75474E-D2DD-4305-B896-997B18110397}">
      <dgm:prSet/>
      <dgm:spPr/>
      <dgm:t>
        <a:bodyPr/>
        <a:lstStyle/>
        <a:p>
          <a:endParaRPr lang="en-US"/>
        </a:p>
      </dgm:t>
    </dgm:pt>
    <dgm:pt modelId="{AF2B330B-DCE8-47E5-B677-750D91546A96}" type="sibTrans" cxnId="{EF75474E-D2DD-4305-B896-997B18110397}">
      <dgm:prSet/>
      <dgm:spPr/>
      <dgm:t>
        <a:bodyPr/>
        <a:lstStyle/>
        <a:p>
          <a:endParaRPr lang="en-US"/>
        </a:p>
      </dgm:t>
    </dgm:pt>
    <dgm:pt modelId="{440685DD-26D2-4D68-A015-38ECB122CFA2}">
      <dgm:prSet phldrT="[Text]"/>
      <dgm:spPr/>
      <dgm:t>
        <a:bodyPr/>
        <a:lstStyle/>
        <a:p>
          <a:r>
            <a:rPr lang="en-US" dirty="0" smtClean="0"/>
            <a:t>Company</a:t>
          </a:r>
          <a:endParaRPr lang="en-US" dirty="0"/>
        </a:p>
      </dgm:t>
    </dgm:pt>
    <dgm:pt modelId="{8CA0A0C5-46C4-43DC-9564-016F2AE2B3AC}" type="parTrans" cxnId="{F7DB5301-53F3-49C7-BA41-B4E62F16965B}">
      <dgm:prSet/>
      <dgm:spPr/>
      <dgm:t>
        <a:bodyPr/>
        <a:lstStyle/>
        <a:p>
          <a:endParaRPr lang="en-US"/>
        </a:p>
      </dgm:t>
    </dgm:pt>
    <dgm:pt modelId="{FE207B6D-63CF-4C56-8D67-4A22D53732DB}" type="sibTrans" cxnId="{F7DB5301-53F3-49C7-BA41-B4E62F16965B}">
      <dgm:prSet/>
      <dgm:spPr/>
      <dgm:t>
        <a:bodyPr/>
        <a:lstStyle/>
        <a:p>
          <a:endParaRPr lang="en-US"/>
        </a:p>
      </dgm:t>
    </dgm:pt>
    <dgm:pt modelId="{B5916925-B98F-439D-B710-AB70E00EB241}">
      <dgm:prSet phldrT="[Text]"/>
      <dgm:spPr/>
      <dgm:t>
        <a:bodyPr/>
        <a:lstStyle/>
        <a:p>
          <a:r>
            <a:rPr lang="en-US" dirty="0" smtClean="0"/>
            <a:t>Simple Interest @18% p.a.</a:t>
          </a:r>
          <a:endParaRPr lang="en-US" dirty="0"/>
        </a:p>
      </dgm:t>
    </dgm:pt>
    <dgm:pt modelId="{51422B9C-5602-4A4F-8AC7-409CE991AE77}" type="parTrans" cxnId="{FA332B5D-5F2C-4CD7-A7AB-896771BC6FA0}">
      <dgm:prSet/>
      <dgm:spPr/>
      <dgm:t>
        <a:bodyPr/>
        <a:lstStyle/>
        <a:p>
          <a:endParaRPr lang="en-US"/>
        </a:p>
      </dgm:t>
    </dgm:pt>
    <dgm:pt modelId="{DC2A6D3C-4ADD-4267-A5C4-DA5B0ED419DF}" type="sibTrans" cxnId="{FA332B5D-5F2C-4CD7-A7AB-896771BC6FA0}">
      <dgm:prSet/>
      <dgm:spPr/>
      <dgm:t>
        <a:bodyPr/>
        <a:lstStyle/>
        <a:p>
          <a:endParaRPr lang="en-US"/>
        </a:p>
      </dgm:t>
    </dgm:pt>
    <dgm:pt modelId="{1263ECB9-7259-4C35-8D10-9E69DFF17AF6}">
      <dgm:prSet phldrT="[Text]"/>
      <dgm:spPr/>
      <dgm:t>
        <a:bodyPr/>
        <a:lstStyle/>
        <a:p>
          <a:endParaRPr lang="en-US" dirty="0"/>
        </a:p>
      </dgm:t>
    </dgm:pt>
    <dgm:pt modelId="{37A3B284-89C6-4C9A-A5B6-5AAAFD719EA6}" type="parTrans" cxnId="{2C67A62E-CC33-4F47-98F0-C9784B37FCB8}">
      <dgm:prSet/>
      <dgm:spPr/>
      <dgm:t>
        <a:bodyPr/>
        <a:lstStyle/>
        <a:p>
          <a:endParaRPr lang="en-US"/>
        </a:p>
      </dgm:t>
    </dgm:pt>
    <dgm:pt modelId="{0F331ACA-A9A2-4185-B4D4-7E1E3E9435C3}" type="sibTrans" cxnId="{2C67A62E-CC33-4F47-98F0-C9784B37FCB8}">
      <dgm:prSet/>
      <dgm:spPr/>
      <dgm:t>
        <a:bodyPr/>
        <a:lstStyle/>
        <a:p>
          <a:endParaRPr lang="en-US"/>
        </a:p>
      </dgm:t>
    </dgm:pt>
    <dgm:pt modelId="{7CBD837A-FF2E-4D7A-AE21-BEF05FA1CB34}" type="pres">
      <dgm:prSet presAssocID="{26906FFB-F09C-47D0-9D42-BA71CAC18E3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BD6A36-9AAB-49C2-AC08-051060C3350B}" type="pres">
      <dgm:prSet presAssocID="{22A62D36-95DA-464B-8898-AD0F45F2C39E}" presName="composite" presStyleCnt="0"/>
      <dgm:spPr/>
    </dgm:pt>
    <dgm:pt modelId="{C9CDC267-6A47-4A20-986C-AC8E07338E62}" type="pres">
      <dgm:prSet presAssocID="{22A62D36-95DA-464B-8898-AD0F45F2C39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16A3F-30D2-4466-8F20-66D8C1ABFB79}" type="pres">
      <dgm:prSet presAssocID="{22A62D36-95DA-464B-8898-AD0F45F2C39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30339-DE99-4146-A9CC-5B4D7485C14F}" type="pres">
      <dgm:prSet presAssocID="{7A3DC964-6A07-4739-9ADB-9E6910280257}" presName="space" presStyleCnt="0"/>
      <dgm:spPr/>
    </dgm:pt>
    <dgm:pt modelId="{E213FEC8-DC01-4977-8D1C-430F5E33EF5B}" type="pres">
      <dgm:prSet presAssocID="{440685DD-26D2-4D68-A015-38ECB122CFA2}" presName="composite" presStyleCnt="0"/>
      <dgm:spPr/>
    </dgm:pt>
    <dgm:pt modelId="{DEA0157A-A8EF-47D7-B266-C45D68357E03}" type="pres">
      <dgm:prSet presAssocID="{440685DD-26D2-4D68-A015-38ECB122CFA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FCA5E-3D5B-4081-AC22-855E7FC3AC5A}" type="pres">
      <dgm:prSet presAssocID="{440685DD-26D2-4D68-A015-38ECB122CFA2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67A62E-CC33-4F47-98F0-C9784B37FCB8}" srcId="{22A62D36-95DA-464B-8898-AD0F45F2C39E}" destId="{1263ECB9-7259-4C35-8D10-9E69DFF17AF6}" srcOrd="1" destOrd="0" parTransId="{37A3B284-89C6-4C9A-A5B6-5AAAFD719EA6}" sibTransId="{0F331ACA-A9A2-4185-B4D4-7E1E3E9435C3}"/>
    <dgm:cxn modelId="{EF75474E-D2DD-4305-B896-997B18110397}" srcId="{22A62D36-95DA-464B-8898-AD0F45F2C39E}" destId="{341C2010-EA1B-429D-9895-74322C188097}" srcOrd="2" destOrd="0" parTransId="{AD7CDA7F-2BE3-4513-B054-0EE91B0AA8BD}" sibTransId="{AF2B330B-DCE8-47E5-B677-750D91546A96}"/>
    <dgm:cxn modelId="{30909D39-9B78-4F72-BA7A-454FFEBF6005}" srcId="{22A62D36-95DA-464B-8898-AD0F45F2C39E}" destId="{C8412182-60B2-4204-B0B3-9786F4A5872D}" srcOrd="0" destOrd="0" parTransId="{0FDAC6C0-382E-4401-9202-596B4E867034}" sibTransId="{CCF1EA90-8712-41BD-9C55-C2AF3616FF92}"/>
    <dgm:cxn modelId="{FA332B5D-5F2C-4CD7-A7AB-896771BC6FA0}" srcId="{440685DD-26D2-4D68-A015-38ECB122CFA2}" destId="{B5916925-B98F-439D-B710-AB70E00EB241}" srcOrd="0" destOrd="0" parTransId="{51422B9C-5602-4A4F-8AC7-409CE991AE77}" sibTransId="{DC2A6D3C-4ADD-4267-A5C4-DA5B0ED419DF}"/>
    <dgm:cxn modelId="{B3346EAB-A9E1-445E-9736-A1264ED132F2}" type="presOf" srcId="{440685DD-26D2-4D68-A015-38ECB122CFA2}" destId="{DEA0157A-A8EF-47D7-B266-C45D68357E03}" srcOrd="0" destOrd="0" presId="urn:microsoft.com/office/officeart/2005/8/layout/hList1"/>
    <dgm:cxn modelId="{37301B67-5FB8-4BC7-A97D-84A58687E0CB}" type="presOf" srcId="{341C2010-EA1B-429D-9895-74322C188097}" destId="{BE516A3F-30D2-4466-8F20-66D8C1ABFB79}" srcOrd="0" destOrd="2" presId="urn:microsoft.com/office/officeart/2005/8/layout/hList1"/>
    <dgm:cxn modelId="{1A09B01A-EE68-454B-9014-A02D013D2574}" type="presOf" srcId="{C8412182-60B2-4204-B0B3-9786F4A5872D}" destId="{BE516A3F-30D2-4466-8F20-66D8C1ABFB79}" srcOrd="0" destOrd="0" presId="urn:microsoft.com/office/officeart/2005/8/layout/hList1"/>
    <dgm:cxn modelId="{DB8B1161-B26E-4AB1-9F44-8738627D5E4F}" type="presOf" srcId="{22A62D36-95DA-464B-8898-AD0F45F2C39E}" destId="{C9CDC267-6A47-4A20-986C-AC8E07338E62}" srcOrd="0" destOrd="0" presId="urn:microsoft.com/office/officeart/2005/8/layout/hList1"/>
    <dgm:cxn modelId="{52075CDC-B1F7-4710-8BEC-5348F10E2CD8}" type="presOf" srcId="{B5916925-B98F-439D-B710-AB70E00EB241}" destId="{543FCA5E-3D5B-4081-AC22-855E7FC3AC5A}" srcOrd="0" destOrd="0" presId="urn:microsoft.com/office/officeart/2005/8/layout/hList1"/>
    <dgm:cxn modelId="{2E21BFB5-7300-438B-AF07-DE2957D06BAE}" type="presOf" srcId="{1263ECB9-7259-4C35-8D10-9E69DFF17AF6}" destId="{BE516A3F-30D2-4466-8F20-66D8C1ABFB79}" srcOrd="0" destOrd="1" presId="urn:microsoft.com/office/officeart/2005/8/layout/hList1"/>
    <dgm:cxn modelId="{C39D102A-84BB-477B-8822-D7AC4C9D3E8D}" type="presOf" srcId="{26906FFB-F09C-47D0-9D42-BA71CAC18E3A}" destId="{7CBD837A-FF2E-4D7A-AE21-BEF05FA1CB34}" srcOrd="0" destOrd="0" presId="urn:microsoft.com/office/officeart/2005/8/layout/hList1"/>
    <dgm:cxn modelId="{40378D0D-EAFA-42AB-BC69-8AC08320F0B0}" srcId="{26906FFB-F09C-47D0-9D42-BA71CAC18E3A}" destId="{22A62D36-95DA-464B-8898-AD0F45F2C39E}" srcOrd="0" destOrd="0" parTransId="{08CFBD5B-8EFF-4858-920A-535EA1BFF8CA}" sibTransId="{7A3DC964-6A07-4739-9ADB-9E6910280257}"/>
    <dgm:cxn modelId="{F7DB5301-53F3-49C7-BA41-B4E62F16965B}" srcId="{26906FFB-F09C-47D0-9D42-BA71CAC18E3A}" destId="{440685DD-26D2-4D68-A015-38ECB122CFA2}" srcOrd="1" destOrd="0" parTransId="{8CA0A0C5-46C4-43DC-9564-016F2AE2B3AC}" sibTransId="{FE207B6D-63CF-4C56-8D67-4A22D53732DB}"/>
    <dgm:cxn modelId="{3BD249B1-189A-4FD7-92F0-50A03E7856AC}" type="presParOf" srcId="{7CBD837A-FF2E-4D7A-AE21-BEF05FA1CB34}" destId="{B3BD6A36-9AAB-49C2-AC08-051060C3350B}" srcOrd="0" destOrd="0" presId="urn:microsoft.com/office/officeart/2005/8/layout/hList1"/>
    <dgm:cxn modelId="{5E2339B9-2039-4283-AF2D-9A2E7EDD3AC7}" type="presParOf" srcId="{B3BD6A36-9AAB-49C2-AC08-051060C3350B}" destId="{C9CDC267-6A47-4A20-986C-AC8E07338E62}" srcOrd="0" destOrd="0" presId="urn:microsoft.com/office/officeart/2005/8/layout/hList1"/>
    <dgm:cxn modelId="{E673933B-7DE5-4ACC-A202-6F12663F448E}" type="presParOf" srcId="{B3BD6A36-9AAB-49C2-AC08-051060C3350B}" destId="{BE516A3F-30D2-4466-8F20-66D8C1ABFB79}" srcOrd="1" destOrd="0" presId="urn:microsoft.com/office/officeart/2005/8/layout/hList1"/>
    <dgm:cxn modelId="{E849713E-E46C-4BD5-B67F-4E6BDA58EBF8}" type="presParOf" srcId="{7CBD837A-FF2E-4D7A-AE21-BEF05FA1CB34}" destId="{40A30339-DE99-4146-A9CC-5B4D7485C14F}" srcOrd="1" destOrd="0" presId="urn:microsoft.com/office/officeart/2005/8/layout/hList1"/>
    <dgm:cxn modelId="{E79965E4-A850-42DF-AA48-E1D1BA9216E0}" type="presParOf" srcId="{7CBD837A-FF2E-4D7A-AE21-BEF05FA1CB34}" destId="{E213FEC8-DC01-4977-8D1C-430F5E33EF5B}" srcOrd="2" destOrd="0" presId="urn:microsoft.com/office/officeart/2005/8/layout/hList1"/>
    <dgm:cxn modelId="{E4A9BFC4-C3AE-44E8-960E-4E5E76CBBFED}" type="presParOf" srcId="{E213FEC8-DC01-4977-8D1C-430F5E33EF5B}" destId="{DEA0157A-A8EF-47D7-B266-C45D68357E03}" srcOrd="0" destOrd="0" presId="urn:microsoft.com/office/officeart/2005/8/layout/hList1"/>
    <dgm:cxn modelId="{0F56BE7B-365D-4E0A-97C7-BBD7C23830A9}" type="presParOf" srcId="{E213FEC8-DC01-4977-8D1C-430F5E33EF5B}" destId="{543FCA5E-3D5B-4081-AC22-855E7FC3AC5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C3D08-66A6-4711-81E4-08DF76DC3754}">
      <dsp:nvSpPr>
        <dsp:cNvPr id="0" name=""/>
        <dsp:cNvSpPr/>
      </dsp:nvSpPr>
      <dsp:spPr>
        <a:xfrm rot="16200000">
          <a:off x="-676953" y="678045"/>
          <a:ext cx="4195762" cy="2839671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Once declared dividend must be paid within 30 days of declaration.</a:t>
          </a:r>
          <a:endParaRPr lang="en-US" sz="2000" kern="1200" dirty="0"/>
        </a:p>
      </dsp:txBody>
      <dsp:txXfrm rot="5400000">
        <a:off x="1093" y="839151"/>
        <a:ext cx="2839671" cy="2517458"/>
      </dsp:txXfrm>
    </dsp:sp>
    <dsp:sp modelId="{1162F3AB-4B5F-4031-AA30-BA754724345A}">
      <dsp:nvSpPr>
        <dsp:cNvPr id="0" name=""/>
        <dsp:cNvSpPr/>
      </dsp:nvSpPr>
      <dsp:spPr>
        <a:xfrm rot="16200000">
          <a:off x="2375693" y="678045"/>
          <a:ext cx="4195762" cy="2839671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Dividend remaining unpaid or unclaimed for 30 days shall be transferred to separate bank account called “Unpaid Dividend Account” within 7 days.</a:t>
          </a:r>
          <a:endParaRPr lang="en-US" sz="16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5400000">
        <a:off x="3053739" y="839151"/>
        <a:ext cx="2839671" cy="2517458"/>
      </dsp:txXfrm>
    </dsp:sp>
    <dsp:sp modelId="{9FE5A938-6B6F-4922-8E99-2529AA353377}">
      <dsp:nvSpPr>
        <dsp:cNvPr id="0" name=""/>
        <dsp:cNvSpPr/>
      </dsp:nvSpPr>
      <dsp:spPr>
        <a:xfrm rot="16200000">
          <a:off x="5428341" y="678045"/>
          <a:ext cx="4195762" cy="2839671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If any amount remains unpaid for 7 years in “Unpaid Dividend Account” then it is transferred to “Investor Education and Protection Fund”.</a:t>
          </a:r>
          <a:endParaRPr lang="en-US" sz="1800" kern="1200" dirty="0"/>
        </a:p>
      </dsp:txBody>
      <dsp:txXfrm rot="5400000">
        <a:off x="6106387" y="839151"/>
        <a:ext cx="2839671" cy="25174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4E8FF-DF84-4BE1-A120-C12AEFB2662A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44816-90F2-463D-952A-9CDFCFC72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7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44816-90F2-463D-952A-9CDFCFC72E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2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4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6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52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3206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5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16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46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65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31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7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1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72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35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6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61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1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D04CC28-0194-4188-B3AF-B7804267C8CE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4BB80-9439-43C2-8EB8-02759B1D7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83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0000"/>
              </a:lnSpc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DIVIDENDS</a:t>
            </a:r>
            <a:r>
              <a:rPr lang="en-US" sz="2800" b="1" dirty="0" smtClean="0"/>
              <a:t>(Declaration </a:t>
            </a:r>
            <a:r>
              <a:rPr lang="en-US" sz="2800" b="1" dirty="0" smtClean="0"/>
              <a:t>&amp; Payment)</a:t>
            </a:r>
            <a:br>
              <a:rPr lang="en-US" sz="2800" b="1" dirty="0" smtClean="0"/>
            </a:br>
            <a:r>
              <a:rPr lang="en-US" sz="2800" dirty="0" smtClean="0"/>
              <a:t>        (Section: 123 to 127 of Companies Act, 2013)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964119" y="6447790"/>
            <a:ext cx="3597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--Rounak Mandowara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177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 of Dividend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Dividend is Return on Investment to the shareholders of the company.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It is portion of profit which is distributed to the shareholders against there investment in the company.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Sometimes in case of insufficient profit it may be paid out of      reserves after fulfilling certain criteria.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5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Dividend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Final Dividend:- Dividends declared by members at Annual General     Meeting.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Interim Dividend:- Dividend which is declared between two AGM’s i.e. in between year.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244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Declaration of Dividend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Power to declare dividend vests only with the members of the company.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Members declare dividend at a rate proposed by the Board of Directors.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Rate of dividend may be decreased by members but members cannot increase the rate proposed by Board of Directors.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412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Dividend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Profits of Company of current financial year( Depreciation must be provided)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Undistributed profits of any previous financial year after providing for depreciation.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Reserves after fulfilling certain criteria.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226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Period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908035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0634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286000"/>
            <a:ext cx="9720263" cy="4022725"/>
          </a:xfrm>
        </p:spPr>
        <p:txBody>
          <a:bodyPr/>
          <a:lstStyle/>
          <a:p>
            <a:r>
              <a:rPr lang="en-US" dirty="0" smtClean="0"/>
              <a:t>Once declared dividend cannot be revoked.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sz="2400" dirty="0" smtClean="0"/>
              <a:t>Exception:-</a:t>
            </a:r>
          </a:p>
          <a:p>
            <a:r>
              <a:rPr lang="en-US" dirty="0" smtClean="0"/>
              <a:t>Company ceases to be going concern.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4912" y="1663909"/>
            <a:ext cx="4946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Revocation of dividend:-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6221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Penalty for default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company fails to distribute dividend within 30 days of declaration: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                       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28216937"/>
              </p:ext>
            </p:extLst>
          </p:nvPr>
        </p:nvGraphicFramePr>
        <p:xfrm>
          <a:off x="2032000" y="2683239"/>
          <a:ext cx="6902138" cy="3455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14188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66</TotalTime>
  <Words>300</Words>
  <Application>Microsoft Office PowerPoint</Application>
  <PresentationFormat>Widescreen</PresentationFormat>
  <Paragraphs>46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Wingdings 3</vt:lpstr>
      <vt:lpstr>Ion</vt:lpstr>
      <vt:lpstr>    DIVIDENDS(Declaration &amp; Payment)         (Section: 123 to 127 of Companies Act, 2013)</vt:lpstr>
      <vt:lpstr>Definitions of Dividend </vt:lpstr>
      <vt:lpstr>Types of Dividend</vt:lpstr>
      <vt:lpstr>Declaration of Dividend</vt:lpstr>
      <vt:lpstr>Sources Of Dividend </vt:lpstr>
      <vt:lpstr>Time Period</vt:lpstr>
      <vt:lpstr>PowerPoint Presentation</vt:lpstr>
      <vt:lpstr>Penalty for default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DIVIDENDS(Declaration &amp; Payment)         (Section: 123 to 127 of Companies Act, 2013)</dc:title>
  <dc:creator>yash</dc:creator>
  <cp:lastModifiedBy>yash</cp:lastModifiedBy>
  <cp:revision>13</cp:revision>
  <dcterms:created xsi:type="dcterms:W3CDTF">2016-01-05T05:28:26Z</dcterms:created>
  <dcterms:modified xsi:type="dcterms:W3CDTF">2016-01-07T14:17:40Z</dcterms:modified>
</cp:coreProperties>
</file>