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70" r:id="rId6"/>
    <p:sldId id="271" r:id="rId7"/>
    <p:sldId id="272" r:id="rId8"/>
    <p:sldId id="260" r:id="rId9"/>
    <p:sldId id="273" r:id="rId10"/>
    <p:sldId id="266" r:id="rId11"/>
    <p:sldId id="261" r:id="rId12"/>
    <p:sldId id="267" r:id="rId13"/>
    <p:sldId id="263" r:id="rId14"/>
    <p:sldId id="265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6E65918-6CF0-4AC0-9C3F-A753D2024448}" type="datetimeFigureOut">
              <a:rPr lang="en-US"/>
              <a:pPr>
                <a:defRPr/>
              </a:pPr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DB603F8-F320-406C-A026-687E097AA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176CD25-BFBA-40BC-92FE-F55E6FB36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BA99C3-CBA6-4FC9-86C4-EDC53D3D1A4B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3049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50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E4D93-628C-47E4-AD1B-BB232E79C601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5177D-DE7F-4811-B70F-A605B351B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B74B5-2063-4854-B3BD-6F3ECD0D2A80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41636-BA6C-4D4A-9540-182489719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9873F-7BB3-4E02-8D42-DE3F3A1142D6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469-86D5-453E-BBA8-5E1D88F39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413A3-DACF-41F5-BB8E-62AB90DD836E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7F29F-1974-49B4-BA5F-B9E769B1A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802C3-F5B5-41C5-988F-5CABB3CCBFDC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82378-B09F-4BB1-8FA2-2CF4B3C3D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CD701-72F0-49BA-A87B-D78AA25CB9E8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03D79-E8E0-48F0-89D3-350A7B58E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32EB1-6B6B-4591-995B-D3566A514703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AFE4A-F9AB-4263-A46D-0761DFDA8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E4C0E-2556-4A75-91FD-C0C973E4B57D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01911-8BEB-4E54-B131-6D0FE16E7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333C2-B6FB-458B-846A-13CA7576F0E4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409FF-1A72-4C79-B609-3AED77C714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89C73-9A56-4E30-A566-E0F9AA38BB3D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3F205-F13E-4731-84EB-6ACE76F69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44AD9-B57D-4D4D-81FE-8845EE32E56B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FD495-A2FA-406C-865C-C4F6FE25C5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41987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9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0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1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2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3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4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6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7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8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2000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1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2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3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4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5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6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7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8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09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0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1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2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3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4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5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6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7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8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19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20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21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22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23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024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2025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2026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2027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29C8FC7-F2ED-4BCF-9ADD-3A8B804E1B80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42028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29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4F62D2A-7AD1-4CA1-89ED-2247D53EF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232679A-16B2-4B82-A209-A7036C61B6DB}" type="datetime3">
              <a:rPr lang="en-US"/>
              <a:pPr>
                <a:defRPr/>
              </a:pPr>
              <a:t>17 October 2012</a:t>
            </a:fld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45AA82-7805-42B0-B8F1-0C4417FB2033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CC00"/>
                </a:solidFill>
              </a:rPr>
              <a:t>GOODS AND SERVICES TAX (GST)</a:t>
            </a:r>
            <a:br>
              <a:rPr lang="en-US" sz="3600" dirty="0" smtClean="0">
                <a:solidFill>
                  <a:srgbClr val="FFCC00"/>
                </a:solidFill>
              </a:rPr>
            </a:br>
            <a:r>
              <a:rPr lang="en-US" sz="3600" dirty="0" smtClean="0">
                <a:solidFill>
                  <a:srgbClr val="FFCC00"/>
                </a:solidFill>
              </a:rPr>
              <a:t> </a:t>
            </a:r>
            <a:r>
              <a:rPr lang="en-US" sz="4000" dirty="0" smtClean="0">
                <a:solidFill>
                  <a:srgbClr val="FFCC00"/>
                </a:solidFill>
              </a:rPr>
              <a:t/>
            </a:r>
            <a:br>
              <a:rPr lang="en-US" sz="4000" dirty="0" smtClean="0">
                <a:solidFill>
                  <a:srgbClr val="FFCC00"/>
                </a:solidFill>
              </a:rPr>
            </a:br>
            <a:r>
              <a:rPr lang="en-US" sz="2400" dirty="0" smtClean="0">
                <a:solidFill>
                  <a:srgbClr val="FFCC00"/>
                </a:solidFill>
              </a:rPr>
              <a:t>-CONCEPT, MODEL &amp; EMERGING CONSENSUS -</a:t>
            </a:r>
            <a:endParaRPr lang="en-US" sz="4000" dirty="0" smtClean="0">
              <a:solidFill>
                <a:srgbClr val="FFCC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05400" y="4800600"/>
            <a:ext cx="3352800" cy="1295400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44196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BY   CA.  SAYANTAN   BASU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8750"/>
            <a:ext cx="8534400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FEATURES OF GST –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93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Taxes to be subsumed within GST:</a:t>
            </a:r>
          </a:p>
          <a:p>
            <a:pPr eaLnBrk="1" hangingPunct="1"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Barring few exemptions, the coverage would be comprehensive and it would apply to all goods and services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2A172E8-2531-4B64-A7FD-4D30CA3EACD0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9E16FB-06DD-4CF1-A449-976DF6F940E5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57400"/>
          <a:ext cx="79248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2621280">
                <a:tc>
                  <a:txBody>
                    <a:bodyPr/>
                    <a:lstStyle/>
                    <a:p>
                      <a:r>
                        <a:rPr lang="en-US" u="sng" dirty="0" smtClean="0">
                          <a:solidFill>
                            <a:srgbClr val="FFFF00"/>
                          </a:solidFill>
                        </a:rPr>
                        <a:t>Central taxes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Central Excise duty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 Additional duties of excise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Additional duties of customs (CVD &amp; </a:t>
                      </a:r>
                      <a:r>
                        <a:rPr lang="en-US" sz="1800" dirty="0" err="1" smtClean="0">
                          <a:solidFill>
                            <a:srgbClr val="FFFF00"/>
                          </a:solidFill>
                        </a:rPr>
                        <a:t>spl</a:t>
                      </a:r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. CVD)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 Service Tax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 Cesses &amp; surcharges</a:t>
                      </a:r>
                      <a:endParaRPr lang="en-US" sz="1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 smtClean="0">
                          <a:solidFill>
                            <a:srgbClr val="FFFF00"/>
                          </a:solidFill>
                        </a:rPr>
                        <a:t>State taxes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State VAT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Central Sales Tax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M &amp; T. P. excise</a:t>
                      </a:r>
                      <a:r>
                        <a:rPr lang="en-US" baseline="0" dirty="0" smtClean="0">
                          <a:solidFill>
                            <a:srgbClr val="FFFF00"/>
                          </a:solidFill>
                        </a:rPr>
                        <a:t> duty</a:t>
                      </a:r>
                      <a:endParaRPr lang="en-US" dirty="0" smtClean="0">
                        <a:solidFill>
                          <a:srgbClr val="FFFF00"/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Entertainment tax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Luxury tax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Entry tax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Taxes on lottery, betting         &amp; gambling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 Cesses &amp; surcharges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FD1FC1-14B5-4E8F-9229-8C4CE8655AA5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05034-EE0C-4A01-9DF1-35E388FCD26B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FEATURES OF GST – contd.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For demerit goods such as tobacco there may be an excise duty over and above the GST by the Centre</a:t>
            </a: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Crude petroleum, petrol, diesel &amp; ATF may be kept out</a:t>
            </a: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Threshold exemption in both components of GST</a:t>
            </a: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Compounding scheme for dealers having taxable turnover up to a certain threshold above the exemption.</a:t>
            </a: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Input tax credit (ITC) of CGST for CGST and SGST for SGST would be permissible without inter-mixing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9842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FEATURES OF GST –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Exports out of India to be zero-rated for both goods and services.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Tax on Inter-state supply of goods and services to be administered by the Centre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Harmonization of business processes between the Centre &amp; the States e.g. registration, return filing audit and anti-evasion with information sharing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Rate structure and exemptions</a:t>
            </a: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004942-F80F-425E-8DCA-51B2066579D6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4B3A78-AFFA-4BDF-A868-6D150DFDABCD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9757A1-435B-4FE7-8B06-E244176D7BDC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B0791-B522-4123-B825-3EDBD9CAB502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7556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WHY GST- perceived benefits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To trade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Reduction in multiplicity of taxes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Mitigation of cascading/ double taxation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Development of common  national market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Simpler tax regime 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Fewer rates and exemptions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Conceptual clarity (goods vs. services?)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000" dirty="0" smtClean="0"/>
          </a:p>
          <a:p>
            <a:pPr eaLnBrk="1" hangingPunct="1">
              <a:defRPr/>
            </a:pPr>
            <a:endParaRPr lang="en-US" sz="2400" dirty="0" smtClean="0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672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To Government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Simpler tax system</a:t>
            </a:r>
          </a:p>
          <a:p>
            <a:pPr lvl="1" eaLnBrk="1" hangingPunct="1">
              <a:defRPr/>
            </a:pPr>
            <a:endParaRPr lang="en-US" sz="2000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Broadening of tax base</a:t>
            </a:r>
          </a:p>
          <a:p>
            <a:pPr lvl="1" eaLnBrk="1" hangingPunct="1">
              <a:defRPr/>
            </a:pPr>
            <a:endParaRPr lang="en-US" sz="2000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Improved compliance &amp; revenue collections</a:t>
            </a:r>
          </a:p>
          <a:p>
            <a:pPr lvl="1" eaLnBrk="1" hangingPunct="1">
              <a:buFontTx/>
              <a:buNone/>
              <a:defRPr/>
            </a:pPr>
            <a:endParaRPr lang="en-US" sz="2000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Efficient use of resources</a:t>
            </a:r>
          </a:p>
          <a:p>
            <a:pPr eaLnBrk="1" hangingPunct="1">
              <a:defRPr/>
            </a:pPr>
            <a:endParaRPr lang="en-US" sz="2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9C762F-3CA6-47FD-BA8B-40A0A4388F3C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A3B454-C39A-4E25-AE82-13F94598856C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8750"/>
            <a:ext cx="8839200" cy="9842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FFC000"/>
                </a:solidFill>
              </a:rPr>
              <a:t>  CONSTITUTIONAL PROVISIONS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10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Problem of overlapping jurisdiction of the Union and the States – ‘basic structure’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Placement of respective entries in the Lists – primacy of union laws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Constitutional mechanism to deal with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 Deviations, future changes in policy, coverage etc.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FFFF00"/>
                </a:solidFill>
              </a:rPr>
              <a:t>Guaranteed compensation to States</a:t>
            </a:r>
          </a:p>
          <a:p>
            <a:pPr eaLnBrk="1" hangingPunct="1">
              <a:defRPr/>
            </a:pPr>
            <a:endParaRPr lang="en-US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dirty="0" smtClean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endParaRPr lang="en-US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8750"/>
            <a:ext cx="8458200" cy="9080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ADMINISTRATIVE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Respective Role of States &amp; Centre</a:t>
            </a: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Harmonization of key business processes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Registration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Return filing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Dispute settlement</a:t>
            </a:r>
          </a:p>
          <a:p>
            <a:pPr lvl="1"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Audit, enforcement, recovery etc.</a:t>
            </a: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Issues around IGST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6C54929-873E-4215-80BD-8848275C9960}" type="datetime3">
              <a:rPr lang="en-US"/>
              <a:pPr>
                <a:defRPr/>
              </a:pPr>
              <a:t>17 October 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B7609F-B1A8-4783-94A7-666B59126534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066800"/>
          </a:xfrm>
        </p:spPr>
        <p:txBody>
          <a:bodyPr/>
          <a:lstStyle/>
          <a:p>
            <a:pPr>
              <a:defRPr/>
            </a:pPr>
            <a:r>
              <a:rPr lang="en-US" sz="4800" dirty="0" smtClean="0">
                <a:solidFill>
                  <a:srgbClr val="FFC000"/>
                </a:solidFill>
              </a:rPr>
              <a:t>Thank you</a:t>
            </a:r>
            <a:endParaRPr lang="en-US" sz="4800" dirty="0">
              <a:solidFill>
                <a:srgbClr val="FFC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2C105D-E5DC-4D4E-8165-2ADDD5239DC5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982425-99D3-49C6-8DCF-0245AD8FC4B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05D0294-EF0F-4446-BEBF-8DC4023B2CEA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BE330-E63B-4A37-AAD4-D4733CD7E449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FFFF00"/>
                </a:solidFill>
              </a:rPr>
              <a:t>PRESENTATION</a:t>
            </a:r>
            <a:r>
              <a:rPr lang="en-US" sz="4000" smtClean="0"/>
              <a:t> </a:t>
            </a:r>
            <a:r>
              <a:rPr lang="en-US" sz="4000" smtClean="0">
                <a:solidFill>
                  <a:srgbClr val="FFFF00"/>
                </a:solidFill>
              </a:rPr>
              <a:t>PLAN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66800"/>
            <a:ext cx="80772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Background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Milestones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Format of discussions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Economics of GST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Basic concepts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Key features (Tax base, taxes to be subsumed, credit mechanism)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 Why GST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Politics of GST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Constitutional provisions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Administrative structure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lvl="1"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9183F0F-74C5-4BDF-8DBD-BA64787D1A65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F0C7CA-F2EA-4116-9252-0E33BC76E553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8750"/>
            <a:ext cx="8763000" cy="7556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ROAD TO GST- MILESTONES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4835525"/>
          </a:xfrm>
        </p:spPr>
        <p:txBody>
          <a:bodyPr/>
          <a:lstStyle/>
          <a:p>
            <a:pPr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Budget 2006-07 – announcement of the intent to introduce GST by 1</a:t>
            </a:r>
            <a:r>
              <a:rPr lang="en-US" sz="2400" baseline="30000" dirty="0" smtClean="0">
                <a:solidFill>
                  <a:srgbClr val="FFFF00"/>
                </a:solidFill>
              </a:rPr>
              <a:t>st</a:t>
            </a:r>
            <a:r>
              <a:rPr lang="en-US" sz="2400" dirty="0" smtClean="0">
                <a:solidFill>
                  <a:srgbClr val="FFFF00"/>
                </a:solidFill>
              </a:rPr>
              <a:t> April,2010</a:t>
            </a: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Preparation of roadmap and design- assigned to the Empowered Committee of State Finance Ministers</a:t>
            </a: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April 2008 – EC submits its report to the Central Government</a:t>
            </a: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October &amp; December 2008- Central Government offers its views/ comments</a:t>
            </a: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January 2009- Discussions on the revised report resume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1BE2E5-0890-47E8-B13E-DB21A10B80AC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9FAF7-779F-4BFB-A10C-5A0461EA9097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ROAD TO GST- contd.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82000" cy="4987925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Three Working Groups set up to examine</a:t>
            </a:r>
          </a:p>
          <a:p>
            <a:pPr lvl="2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1800" dirty="0" smtClean="0">
                <a:solidFill>
                  <a:srgbClr val="FFFF00"/>
                </a:solidFill>
              </a:rPr>
              <a:t>List of exemptions &amp; threshold</a:t>
            </a:r>
          </a:p>
          <a:p>
            <a:pPr lvl="2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1800" dirty="0" smtClean="0">
                <a:solidFill>
                  <a:srgbClr val="FFFF00"/>
                </a:solidFill>
              </a:rPr>
              <a:t>Modalities for taxation of services</a:t>
            </a:r>
          </a:p>
          <a:p>
            <a:pPr lvl="2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1800" dirty="0" smtClean="0">
                <a:solidFill>
                  <a:srgbClr val="FFFF00"/>
                </a:solidFill>
              </a:rPr>
              <a:t>Inter-State movement of goods and services</a:t>
            </a:r>
            <a:endParaRPr lang="en-US" dirty="0" smtClean="0">
              <a:solidFill>
                <a:srgbClr val="FFFF00"/>
              </a:solidFill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Budget 2009-10 : FM reaffirms the Government’s intent to launch GST </a:t>
            </a:r>
            <a:r>
              <a:rPr lang="en-US" sz="2400" b="1" u="sng" dirty="0" smtClean="0">
                <a:solidFill>
                  <a:srgbClr val="FFFF00"/>
                </a:solidFill>
              </a:rPr>
              <a:t>by 1.4.2010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10</a:t>
            </a:r>
            <a:r>
              <a:rPr lang="en-US" sz="2400" baseline="30000" dirty="0" smtClean="0">
                <a:solidFill>
                  <a:srgbClr val="FFFF00"/>
                </a:solidFill>
              </a:rPr>
              <a:t>th</a:t>
            </a:r>
            <a:r>
              <a:rPr lang="en-US" sz="2400" dirty="0" smtClean="0">
                <a:solidFill>
                  <a:srgbClr val="FFFF00"/>
                </a:solidFill>
              </a:rPr>
              <a:t> November, 2009 – Empowered Committee releases its ‘First Discussion Paper on Goods and Services Tax in India’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Likely to release the Second Discussion Paper by mid- December, 2009</a:t>
            </a:r>
            <a:endParaRPr lang="en-US" sz="2400" b="1" u="sng" dirty="0" smtClean="0"/>
          </a:p>
          <a:p>
            <a:pPr eaLnBrk="1" hangingPunct="1">
              <a:defRPr/>
            </a:pPr>
            <a:endParaRPr lang="en-US" sz="24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98425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FORMAT OF DISCUSSIONS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1054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Dramatis personae</a:t>
            </a:r>
          </a:p>
          <a:p>
            <a:pPr lvl="1">
              <a:defRPr/>
            </a:pPr>
            <a:r>
              <a:rPr lang="en-US" dirty="0" smtClean="0">
                <a:solidFill>
                  <a:srgbClr val="FFFF00"/>
                </a:solidFill>
              </a:rPr>
              <a:t>Empowered Committee of State Finance Ministers</a:t>
            </a:r>
          </a:p>
          <a:p>
            <a:pPr lvl="2">
              <a:defRPr/>
            </a:pPr>
            <a:r>
              <a:rPr lang="en-US" dirty="0" smtClean="0">
                <a:solidFill>
                  <a:srgbClr val="FFFF00"/>
                </a:solidFill>
              </a:rPr>
              <a:t>Finance Ministers of </a:t>
            </a:r>
            <a:r>
              <a:rPr lang="en-US" u="sng" dirty="0" smtClean="0">
                <a:solidFill>
                  <a:srgbClr val="FFFF00"/>
                </a:solidFill>
              </a:rPr>
              <a:t>all </a:t>
            </a:r>
            <a:r>
              <a:rPr lang="en-US" dirty="0" smtClean="0">
                <a:solidFill>
                  <a:srgbClr val="FFFF00"/>
                </a:solidFill>
              </a:rPr>
              <a:t>State Governments</a:t>
            </a:r>
          </a:p>
          <a:p>
            <a:pPr lvl="2">
              <a:defRPr/>
            </a:pPr>
            <a:r>
              <a:rPr lang="en-US" dirty="0" smtClean="0">
                <a:solidFill>
                  <a:srgbClr val="FFFF00"/>
                </a:solidFill>
              </a:rPr>
              <a:t>Chairperson- Dr. </a:t>
            </a:r>
            <a:r>
              <a:rPr lang="en-US" dirty="0" err="1" smtClean="0">
                <a:solidFill>
                  <a:srgbClr val="FFFF00"/>
                </a:solidFill>
              </a:rPr>
              <a:t>Asim</a:t>
            </a:r>
            <a:r>
              <a:rPr lang="en-US" dirty="0" smtClean="0">
                <a:solidFill>
                  <a:srgbClr val="FFFF00"/>
                </a:solidFill>
              </a:rPr>
              <a:t> K </a:t>
            </a:r>
            <a:r>
              <a:rPr lang="en-US" dirty="0" err="1" smtClean="0">
                <a:solidFill>
                  <a:srgbClr val="FFFF00"/>
                </a:solidFill>
              </a:rPr>
              <a:t>Dasgupta</a:t>
            </a:r>
            <a:r>
              <a:rPr lang="en-US" dirty="0" smtClean="0">
                <a:solidFill>
                  <a:srgbClr val="FFFF00"/>
                </a:solidFill>
              </a:rPr>
              <a:t>, Finance Minister of West Bengal</a:t>
            </a:r>
          </a:p>
          <a:p>
            <a:pPr lvl="2">
              <a:defRPr/>
            </a:pPr>
            <a:r>
              <a:rPr lang="en-US" dirty="0" smtClean="0">
                <a:solidFill>
                  <a:srgbClr val="FFFF00"/>
                </a:solidFill>
              </a:rPr>
              <a:t>Secretariat at New Delhi</a:t>
            </a:r>
          </a:p>
          <a:p>
            <a:pPr lvl="1">
              <a:defRPr/>
            </a:pPr>
            <a:r>
              <a:rPr lang="en-US" dirty="0" smtClean="0">
                <a:solidFill>
                  <a:srgbClr val="FFFF00"/>
                </a:solidFill>
              </a:rPr>
              <a:t>Government of India</a:t>
            </a:r>
          </a:p>
          <a:p>
            <a:pPr lvl="2">
              <a:defRPr/>
            </a:pPr>
            <a:r>
              <a:rPr lang="en-US" dirty="0" smtClean="0">
                <a:solidFill>
                  <a:srgbClr val="FFFF00"/>
                </a:solidFill>
              </a:rPr>
              <a:t>Department of Revenue</a:t>
            </a:r>
          </a:p>
          <a:p>
            <a:pPr lvl="2">
              <a:defRPr/>
            </a:pPr>
            <a:r>
              <a:rPr lang="en-US" dirty="0" smtClean="0">
                <a:solidFill>
                  <a:srgbClr val="FFFF00"/>
                </a:solidFill>
              </a:rPr>
              <a:t>CBEC</a:t>
            </a:r>
          </a:p>
          <a:p>
            <a:pPr lvl="1">
              <a:defRPr/>
            </a:pPr>
            <a:r>
              <a:rPr lang="en-US" dirty="0" smtClean="0">
                <a:solidFill>
                  <a:srgbClr val="FFFF00"/>
                </a:solidFill>
              </a:rPr>
              <a:t>Stakeholders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5D5D59-5661-4578-81EF-372CFF2E1CA4}" type="datetime3">
              <a:rPr lang="en-US" smtClean="0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2C51C-6106-4443-8C7B-C23D176AC76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BASIC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Origin vs. Destination principle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Consumption type VAT vs. Production or Income type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Invoice method vs. Subtraction method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Cash basis vs. accrual basis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5D5D59-5661-4578-81EF-372CFF2E1CA4}" type="datetime3">
              <a:rPr lang="en-US" smtClean="0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879CAF-DD17-4F4C-AE74-CE31E5D3BE3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13665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BASIC CONCEPTS –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Concept of ‘supply’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Any transaction involving exchange of value?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Supply of goods –transfer of the right to dispose of tangible property as owner?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Supply of services -Any transaction that does not constitute a supply of goods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FF00"/>
                </a:solidFill>
              </a:rPr>
              <a:t>Linked to consideration – treatment of consignment sales, stock transfers, job work etc.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5D5D59-5661-4578-81EF-372CFF2E1CA4}" type="datetime3">
              <a:rPr lang="en-US" smtClean="0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50D7A-0499-403A-8215-7506E35D082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5B5068-6D6D-4BAD-9841-69323D51459C}" type="datetime3">
              <a:rPr lang="en-US"/>
              <a:pPr>
                <a:defRPr/>
              </a:pPr>
              <a:t>17 October 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4CBB6-E75D-4104-80B8-AE98FB262A29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FEATURES OF PROPOSED GST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Dual GST having two concurrent components –</a:t>
            </a:r>
          </a:p>
          <a:p>
            <a:pPr lvl="1"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Central GST levied and collected by the Centre </a:t>
            </a:r>
          </a:p>
          <a:p>
            <a:pPr lvl="1"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State GST levied and collected by the States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CGST and SGST would be applicable to supply of goods and services in India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Also applicable to import of goods and services 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Would apply to all stages of the value chain – primary, secondary and tertiary including retail</a:t>
            </a:r>
          </a:p>
          <a:p>
            <a:pPr eaLnBrk="1" hangingPunct="1">
              <a:defRPr/>
            </a:pPr>
            <a:endParaRPr lang="en-US" sz="28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425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rgbClr val="FFC000"/>
                </a:solidFill>
              </a:rPr>
              <a:t>TAX TREATMENT BY ACTIVITY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534400" cy="4952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472"/>
                <a:gridCol w="1241134"/>
                <a:gridCol w="1858194"/>
                <a:gridCol w="1143000"/>
                <a:gridCol w="1066800"/>
                <a:gridCol w="1447800"/>
                <a:gridCol w="762000"/>
              </a:tblGrid>
              <a:tr h="1192551">
                <a:tc>
                  <a:txBody>
                    <a:bodyPr/>
                    <a:lstStyle/>
                    <a:p>
                      <a:r>
                        <a:rPr lang="en-US" dirty="0" smtClean="0"/>
                        <a:t>VAT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VAT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Central Excise + VAT/ Sales tax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State taxes + Service Tax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VAT</a:t>
                      </a:r>
                      <a:r>
                        <a:rPr lang="en-US" sz="1400" baseline="0" dirty="0" smtClean="0"/>
                        <a:t> + ST + State taxes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Service</a:t>
                      </a:r>
                      <a:r>
                        <a:rPr lang="en-US" sz="1400" baseline="0" dirty="0" smtClean="0"/>
                        <a:t> Tax + Property taxes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___</a:t>
                      </a:r>
                      <a:endParaRPr lang="en-US" sz="1200" dirty="0"/>
                    </a:p>
                  </a:txBody>
                  <a:tcPr/>
                </a:tc>
              </a:tr>
              <a:tr h="20103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Agri-culture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Forestry, fisheries and mining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Manufacturing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Construction, Electricity, gas</a:t>
                      </a:r>
                      <a:r>
                        <a:rPr lang="en-US" sz="1400" baseline="0" dirty="0" smtClean="0"/>
                        <a:t> &amp; Water supply</a:t>
                      </a:r>
                      <a:endParaRPr lang="en-US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Trade,</a:t>
                      </a:r>
                      <a:r>
                        <a:rPr lang="en-US" sz="1400" baseline="0" dirty="0" smtClean="0"/>
                        <a:t> hotels, transport &amp; communication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Financial services, real estate, business services, Community &amp; social services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Public </a:t>
                      </a:r>
                      <a:r>
                        <a:rPr lang="en-US" sz="1400" dirty="0" err="1" smtClean="0"/>
                        <a:t>admn</a:t>
                      </a:r>
                      <a:endParaRPr lang="en-US" sz="1400" dirty="0"/>
                    </a:p>
                  </a:txBody>
                  <a:tcPr/>
                </a:tc>
              </a:tr>
              <a:tr h="1054995">
                <a:tc gridSpan="6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GOODS</a:t>
                      </a:r>
                      <a:r>
                        <a:rPr lang="en-US" sz="1800" baseline="0" dirty="0" smtClean="0"/>
                        <a:t> AND SERVICES TAX [except alcohol (State Excise + sales tax), petroleum (Sales Tax + C Excise), electricity (electricity duty), real estate (stamp duty, property taxes)]</a:t>
                      </a:r>
                      <a:endParaRPr lang="en-US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695153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Tobacco (under GST + Central Excise)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5D5D59-5661-4578-81EF-372CFF2E1CA4}" type="datetime3">
              <a:rPr lang="en-US" smtClean="0"/>
              <a:pPr>
                <a:defRPr/>
              </a:pPr>
              <a:t>17 October 2012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8B748-4258-4C07-96FF-0BDD57B45CE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petition">
  <a:themeElements>
    <a:clrScheme name="Competition 5">
      <a:dk1>
        <a:srgbClr val="000070"/>
      </a:dk1>
      <a:lt1>
        <a:srgbClr val="FFFFFF"/>
      </a:lt1>
      <a:dk2>
        <a:srgbClr val="0000FF"/>
      </a:dk2>
      <a:lt2>
        <a:srgbClr val="C5C5FF"/>
      </a:lt2>
      <a:accent1>
        <a:srgbClr val="0099FF"/>
      </a:accent1>
      <a:accent2>
        <a:srgbClr val="7883B4"/>
      </a:accent2>
      <a:accent3>
        <a:srgbClr val="AAAAFF"/>
      </a:accent3>
      <a:accent4>
        <a:srgbClr val="DADADA"/>
      </a:accent4>
      <a:accent5>
        <a:srgbClr val="AACAFF"/>
      </a:accent5>
      <a:accent6>
        <a:srgbClr val="6C76A3"/>
      </a:accent6>
      <a:hlink>
        <a:srgbClr val="00FFFF"/>
      </a:hlink>
      <a:folHlink>
        <a:srgbClr val="2DBF68"/>
      </a:folHlink>
    </a:clrScheme>
    <a:fontScheme name="Competition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etition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543</TotalTime>
  <Words>899</Words>
  <Application>Microsoft Office PowerPoint</Application>
  <PresentationFormat>On-screen Show (4:3)</PresentationFormat>
  <Paragraphs>182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Competition</vt:lpstr>
      <vt:lpstr>GOODS AND SERVICES TAX (GST)   -CONCEPT, MODEL &amp; EMERGING CONSENSUS -</vt:lpstr>
      <vt:lpstr>PRESENTATION PLAN</vt:lpstr>
      <vt:lpstr>ROAD TO GST- MILESTONES</vt:lpstr>
      <vt:lpstr>ROAD TO GST- contd.</vt:lpstr>
      <vt:lpstr>FORMAT OF DISCUSSIONS</vt:lpstr>
      <vt:lpstr>BASIC CONCEPTS</vt:lpstr>
      <vt:lpstr>BASIC CONCEPTS – contd.</vt:lpstr>
      <vt:lpstr>FEATURES OF PROPOSED GST</vt:lpstr>
      <vt:lpstr>TAX TREATMENT BY ACTIVITY</vt:lpstr>
      <vt:lpstr>FEATURES OF GST – contd.</vt:lpstr>
      <vt:lpstr>FEATURES OF GST – contd.</vt:lpstr>
      <vt:lpstr>FEATURES OF GST – contd.</vt:lpstr>
      <vt:lpstr>WHY GST- perceived benefits</vt:lpstr>
      <vt:lpstr>  CONSTITUTIONAL PROVISIONS</vt:lpstr>
      <vt:lpstr>ADMINISTRATIVE ISSUES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vivek johri</dc:creator>
  <cp:lastModifiedBy>ICA</cp:lastModifiedBy>
  <cp:revision>39</cp:revision>
  <cp:lastPrinted>1601-01-01T00:00:00Z</cp:lastPrinted>
  <dcterms:created xsi:type="dcterms:W3CDTF">1601-01-01T00:00:00Z</dcterms:created>
  <dcterms:modified xsi:type="dcterms:W3CDTF">2012-10-17T17:36:01Z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