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CC0000"/>
    <a:srgbClr val="00B05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 varScale="1">
        <p:scale>
          <a:sx n="66" d="100"/>
          <a:sy n="66" d="100"/>
        </p:scale>
        <p:origin x="-1410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B7B322-4962-423B-99EA-CEB9E20E260B}" type="datetimeFigureOut">
              <a:rPr lang="en-IN" smtClean="0"/>
              <a:pPr/>
              <a:t>13-01-2014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D93FCD6-B054-494D-81BA-99391CE6A3AC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53" r:id="rId1"/>
    <p:sldLayoutId id="2147484154" r:id="rId2"/>
    <p:sldLayoutId id="2147484155" r:id="rId3"/>
    <p:sldLayoutId id="2147484156" r:id="rId4"/>
    <p:sldLayoutId id="2147484157" r:id="rId5"/>
    <p:sldLayoutId id="2147484158" r:id="rId6"/>
    <p:sldLayoutId id="2147484159" r:id="rId7"/>
    <p:sldLayoutId id="2147484160" r:id="rId8"/>
    <p:sldLayoutId id="2147484161" r:id="rId9"/>
    <p:sldLayoutId id="2147484162" r:id="rId10"/>
    <p:sldLayoutId id="214748416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65190" y="260648"/>
            <a:ext cx="88136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INCOME FROM HOUSE PROPERTY</a:t>
            </a:r>
            <a:endParaRPr lang="en-US" sz="5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70C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5189" y="1196752"/>
            <a:ext cx="6893875" cy="6771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CHARGEABILITY [SEC. </a:t>
            </a:r>
            <a:r>
              <a:rPr lang="en-US" sz="3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US" sz="3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TO </a:t>
            </a:r>
            <a:r>
              <a:rPr lang="en-US" sz="3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n-US" sz="3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]</a:t>
            </a:r>
            <a:endParaRPr lang="en-US" sz="3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B05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465" y="2060848"/>
            <a:ext cx="88930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/>
              <a:t>INCOME IS TAXABLE UNDER THE HEAD “INCOME FROM-</a:t>
            </a:r>
          </a:p>
          <a:p>
            <a:r>
              <a:rPr lang="en-US" sz="2600" b="1" dirty="0" smtClean="0"/>
              <a:t> HOUSE PROPERTY” , IF THE FOLLOWING THREE</a:t>
            </a:r>
          </a:p>
          <a:p>
            <a:r>
              <a:rPr lang="en-US" sz="2600" b="1" dirty="0" smtClean="0"/>
              <a:t> CONDITIONS ARE SATISFIED :</a:t>
            </a:r>
            <a:endParaRPr lang="en-US" sz="2400" b="1" dirty="0" smtClean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b="1" dirty="0" smtClean="0">
                <a:solidFill>
                  <a:srgbClr val="FF0000"/>
                </a:solidFill>
              </a:rPr>
              <a:t>CONDITION 1</a:t>
            </a:r>
            <a:r>
              <a:rPr lang="en-US" sz="2400" dirty="0" smtClean="0"/>
              <a:t> :THE PROPERTY SHOULD CONSIST OF ANY</a:t>
            </a:r>
          </a:p>
          <a:p>
            <a:pPr algn="just"/>
            <a:r>
              <a:rPr lang="en-US" sz="2400" dirty="0" smtClean="0"/>
              <a:t>BUILDINGS OR LANDS APPURTENANT  THERETO.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b="1" dirty="0" smtClean="0">
                <a:solidFill>
                  <a:srgbClr val="FF0000"/>
                </a:solidFill>
              </a:rPr>
              <a:t>CONDITION 2</a:t>
            </a:r>
            <a:r>
              <a:rPr lang="en-US" sz="2400" dirty="0" smtClean="0"/>
              <a:t>: THE ASSESSEE SHOULD BE OWNER OF THE</a:t>
            </a:r>
          </a:p>
          <a:p>
            <a:pPr algn="just"/>
            <a:r>
              <a:rPr lang="en-US" sz="2400" dirty="0" smtClean="0"/>
              <a:t>PROPERTY. (MAY BE DEEMED OWNER)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b="1" dirty="0" smtClean="0">
                <a:solidFill>
                  <a:srgbClr val="FF0000"/>
                </a:solidFill>
              </a:rPr>
              <a:t>CONDITION</a:t>
            </a:r>
            <a:r>
              <a:rPr lang="en-US" sz="2400" dirty="0" smtClean="0">
                <a:solidFill>
                  <a:srgbClr val="FF0000"/>
                </a:solidFill>
              </a:rPr>
              <a:t> 3</a:t>
            </a:r>
            <a:r>
              <a:rPr lang="en-US" sz="2400" dirty="0" smtClean="0"/>
              <a:t>: THE PROPERTY SHOULD NOT BE USED BY </a:t>
            </a:r>
          </a:p>
          <a:p>
            <a:pPr algn="just"/>
            <a:r>
              <a:rPr lang="en-US" sz="2400" dirty="0" smtClean="0"/>
              <a:t>THE OWNER FOR THE PURPOSE OF ANY BUSINESS OR </a:t>
            </a:r>
            <a:r>
              <a:rPr lang="en-US" sz="2400" dirty="0"/>
              <a:t>PROFESSION CARRIED ON BY HIM, THE PROFITS OF WHICH ARE CHARGEABLE  TO</a:t>
            </a:r>
          </a:p>
          <a:p>
            <a:pPr algn="just"/>
            <a:r>
              <a:rPr lang="en-US" sz="2400" dirty="0"/>
              <a:t>TO INCOME  TAX.</a:t>
            </a:r>
          </a:p>
          <a:p>
            <a:endParaRPr lang="en-IN" sz="2600" dirty="0"/>
          </a:p>
        </p:txBody>
      </p:sp>
    </p:spTree>
    <p:extLst>
      <p:ext uri="{BB962C8B-B14F-4D97-AF65-F5344CB8AC3E}">
        <p14:creationId xmlns:p14="http://schemas.microsoft.com/office/powerpoint/2010/main" xmlns="" val="2637266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29630"/>
            <a:ext cx="8820472" cy="19666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INCOME FROM FARM HOUSE </a:t>
            </a:r>
            <a:r>
              <a:rPr lang="en-US" sz="2400" dirty="0" smtClean="0">
                <a:solidFill>
                  <a:srgbClr val="00B050"/>
                </a:solidFill>
              </a:rPr>
              <a:t>[ SEC. 2(1A) READ WITH SEC. 10(1)]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ANNUAL VALUE OF ANY ONE PALACE OF AN EX-RILER </a:t>
            </a:r>
            <a:r>
              <a:rPr lang="en-US" sz="2400" dirty="0" smtClean="0">
                <a:solidFill>
                  <a:srgbClr val="00B050"/>
                </a:solidFill>
              </a:rPr>
              <a:t>[SEC.10(19A)]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PROPERTY INCOME OF A LOCAL AUTHORITY </a:t>
            </a:r>
            <a:r>
              <a:rPr lang="en-US" sz="2400" dirty="0" smtClean="0">
                <a:solidFill>
                  <a:srgbClr val="00B050"/>
                </a:solidFill>
              </a:rPr>
              <a:t>[ SEC. 10(20)]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PROPERTY INCOME OF AN APPROVED SCIENTIFIC RESEARCH ASSOCIATION </a:t>
            </a:r>
            <a:r>
              <a:rPr lang="en-US" sz="2400" dirty="0" smtClean="0">
                <a:solidFill>
                  <a:srgbClr val="00B050"/>
                </a:solidFill>
              </a:rPr>
              <a:t>[SEC. 10(21)]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PROPERTY INCOME OF A UNIVERSITY OR OTHER EDUCATIONAL INSTITUTIONS </a:t>
            </a:r>
            <a:r>
              <a:rPr lang="en-US" sz="2400" dirty="0" smtClean="0">
                <a:solidFill>
                  <a:srgbClr val="00B050"/>
                </a:solidFill>
              </a:rPr>
              <a:t>[SEC. 10(23C)]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PROPERTY INCOME OF A HOSPITAL OR OTHER MEDICAL INSTITUTIONS </a:t>
            </a:r>
            <a:r>
              <a:rPr lang="en-US" sz="2400" dirty="0" smtClean="0">
                <a:solidFill>
                  <a:srgbClr val="00B050"/>
                </a:solidFill>
              </a:rPr>
              <a:t>[SEC. 10(23C)]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PROPERTY INCOME OF A TRADE UNION </a:t>
            </a:r>
            <a:r>
              <a:rPr lang="en-US" sz="2400" dirty="0" smtClean="0">
                <a:solidFill>
                  <a:srgbClr val="00B050"/>
                </a:solidFill>
              </a:rPr>
              <a:t>[SEC. 10(24)]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HOUSE PROPERTY HELD FOR CHARITABLE PURPOSE </a:t>
            </a:r>
            <a:r>
              <a:rPr lang="en-US" sz="2400" dirty="0" smtClean="0">
                <a:solidFill>
                  <a:srgbClr val="00B050"/>
                </a:solidFill>
              </a:rPr>
              <a:t>[SEC.11]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PROPERTY INCOME OF A POLITICAL PARTY </a:t>
            </a:r>
            <a:r>
              <a:rPr lang="en-US" sz="2400" dirty="0" smtClean="0">
                <a:solidFill>
                  <a:srgbClr val="00B0F0"/>
                </a:solidFill>
              </a:rPr>
              <a:t>[SEC. 13A]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PROPERTY USED FOR OWN BUSINESS OR PROFESSION </a:t>
            </a:r>
            <a:r>
              <a:rPr lang="en-US" sz="2400" dirty="0" smtClean="0">
                <a:solidFill>
                  <a:srgbClr val="00B0F0"/>
                </a:solidFill>
              </a:rPr>
              <a:t>[SEC.22]</a:t>
            </a:r>
          </a:p>
          <a:p>
            <a:pPr marL="342900" indent="-342900" algn="just">
              <a:buClr>
                <a:srgbClr val="FF0000"/>
              </a:buClr>
              <a:buFont typeface="Wingdings" panose="05000000000000000000" pitchFamily="2" charset="2"/>
              <a:buChar char="q"/>
            </a:pPr>
            <a:r>
              <a:rPr lang="en-US" sz="2400" dirty="0" smtClean="0"/>
              <a:t>ONE SELF-OCCUPIED PROPERTY </a:t>
            </a:r>
            <a:r>
              <a:rPr lang="en-US" sz="2400" dirty="0" smtClean="0">
                <a:solidFill>
                  <a:srgbClr val="00B0F0"/>
                </a:solidFill>
              </a:rPr>
              <a:t>[SEC.23(2)]</a:t>
            </a:r>
          </a:p>
          <a:p>
            <a:pPr>
              <a:buClr>
                <a:srgbClr val="FF0000"/>
              </a:buClr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318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29630"/>
            <a:ext cx="8820472" cy="1942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sz="2800" b="1" dirty="0" smtClean="0">
                <a:solidFill>
                  <a:srgbClr val="00B050"/>
                </a:solidFill>
              </a:rPr>
              <a:t>COMPUTATION OF INCOME FROM A LET OUT HOUSE PROPERTY</a:t>
            </a:r>
            <a:endParaRPr lang="en-US" sz="2800" b="1" dirty="0">
              <a:solidFill>
                <a:srgbClr val="00B050"/>
              </a:solidFill>
            </a:endParaRPr>
          </a:p>
          <a:p>
            <a:endParaRPr lang="en-US" sz="2400" dirty="0" smtClean="0"/>
          </a:p>
          <a:p>
            <a:r>
              <a:rPr lang="en-US" sz="2400" dirty="0" smtClean="0"/>
              <a:t>GROSS ANNUAL VALUE				KKKK</a:t>
            </a:r>
          </a:p>
          <a:p>
            <a:r>
              <a:rPr lang="en-US" sz="2400" dirty="0" smtClean="0"/>
              <a:t>LESS:MUNICIPAL TAXES				</a:t>
            </a:r>
            <a:r>
              <a:rPr lang="en-US" sz="2400" u="sng" dirty="0" smtClean="0"/>
              <a:t>KKKK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NET ANNUAL VALUE				KKKK</a:t>
            </a:r>
          </a:p>
          <a:p>
            <a:r>
              <a:rPr lang="en-US" sz="2400" dirty="0" smtClean="0"/>
              <a:t>LESS:DEDUCTIONS UNDER SECTION 24</a:t>
            </a:r>
          </a:p>
          <a:p>
            <a:r>
              <a:rPr lang="en-US" sz="2400" dirty="0" smtClean="0"/>
              <a:t>  -STANDARD DEDUCTION				KKKK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-INTEREST ON BORROWED CAPITAL		</a:t>
            </a:r>
            <a:r>
              <a:rPr lang="en-US" sz="2400" u="sng" dirty="0" smtClean="0"/>
              <a:t>KKKK</a:t>
            </a:r>
          </a:p>
          <a:p>
            <a:endParaRPr lang="en-US" sz="2400" dirty="0"/>
          </a:p>
          <a:p>
            <a:r>
              <a:rPr lang="en-US" sz="2400" dirty="0" smtClean="0"/>
              <a:t>INCOME FROM HOUSE PROPERTY			</a:t>
            </a:r>
            <a:r>
              <a:rPr lang="en-US" sz="2400" u="sng" dirty="0" smtClean="0"/>
              <a:t>KKKK</a:t>
            </a:r>
            <a:endParaRPr lang="en-US" sz="2400" u="sng" dirty="0"/>
          </a:p>
          <a:p>
            <a:endParaRPr lang="en-US" sz="2400" dirty="0" smtClean="0"/>
          </a:p>
          <a:p>
            <a:endParaRPr lang="en-US" sz="2800" dirty="0">
              <a:solidFill>
                <a:srgbClr val="FF0000"/>
              </a:solidFill>
            </a:endParaRPr>
          </a:p>
          <a:p>
            <a:r>
              <a:rPr lang="en-US" sz="2800" b="1" dirty="0">
                <a:solidFill>
                  <a:srgbClr val="FF0000"/>
                </a:solidFill>
              </a:rPr>
              <a:t>COMPUTATION OF INCOME FROM </a:t>
            </a:r>
            <a:r>
              <a:rPr lang="en-US" sz="2800" b="1" dirty="0" smtClean="0">
                <a:solidFill>
                  <a:srgbClr val="FF0000"/>
                </a:solidFill>
              </a:rPr>
              <a:t>SELF-OCCUPIED </a:t>
            </a:r>
            <a:r>
              <a:rPr lang="en-US" sz="2800" b="1" dirty="0">
                <a:solidFill>
                  <a:srgbClr val="FF0000"/>
                </a:solidFill>
              </a:rPr>
              <a:t>HOUSE </a:t>
            </a:r>
            <a:r>
              <a:rPr lang="en-US" sz="2800" b="1" dirty="0" smtClean="0">
                <a:solidFill>
                  <a:srgbClr val="FF0000"/>
                </a:solidFill>
              </a:rPr>
              <a:t>PROPERTY</a:t>
            </a:r>
          </a:p>
          <a:p>
            <a:r>
              <a:rPr lang="en-US" sz="2800" dirty="0" smtClean="0"/>
              <a:t>THERE MAY BE TWO CONDITION IN CASE OF  PROPERTY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endParaRPr lang="en-US" sz="2800" b="1" dirty="0">
              <a:solidFill>
                <a:srgbClr val="FF0000"/>
              </a:solidFill>
            </a:endParaRPr>
          </a:p>
          <a:p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33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59009"/>
            <a:ext cx="8820472" cy="2003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/>
              <a:t>SELF-OCCUPIED-</a:t>
            </a:r>
            <a:endParaRPr lang="en-US" sz="2800" dirty="0" smtClean="0">
              <a:solidFill>
                <a:srgbClr val="FF000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FF0000"/>
                </a:solidFill>
              </a:rPr>
              <a:t>A PROPERTY OCCUPIED FOR OWN BUSINESS PURPOSES</a:t>
            </a:r>
          </a:p>
          <a:p>
            <a:pPr marL="457200" indent="-457200" algn="just">
              <a:buFont typeface="Wingdings" panose="05000000000000000000" pitchFamily="2" charset="2"/>
              <a:buChar char="ü"/>
            </a:pPr>
            <a:r>
              <a:rPr lang="en-US" sz="2800" dirty="0" smtClean="0">
                <a:solidFill>
                  <a:srgbClr val="FF0000"/>
                </a:solidFill>
              </a:rPr>
              <a:t>WHEN MORE THAN ONE PROPERTY IS OCCUPIED FOR OWN RESIDENTIAL PURPOSES</a:t>
            </a:r>
          </a:p>
          <a:p>
            <a:pPr algn="just"/>
            <a:r>
              <a:rPr lang="en-US" sz="2800" dirty="0" smtClean="0"/>
              <a:t>  IN FIRST CONDITION, NO INCOME IS CHARGEABLE TO TAX  UNDER THE HEAD </a:t>
            </a:r>
            <a:r>
              <a:rPr lang="en-US" sz="2800" dirty="0" smtClean="0">
                <a:solidFill>
                  <a:srgbClr val="00B050"/>
                </a:solidFill>
              </a:rPr>
              <a:t>“INCOME FROM HOUSE PROPERTY”.</a:t>
            </a:r>
            <a:endParaRPr lang="en-US" sz="2800" dirty="0">
              <a:solidFill>
                <a:srgbClr val="00B050"/>
              </a:solidFill>
            </a:endParaRPr>
          </a:p>
          <a:p>
            <a:pPr algn="just"/>
            <a:r>
              <a:rPr lang="en-US" sz="2800" dirty="0" smtClean="0"/>
              <a:t> IN SECOND CONDITION OF ABOVE WHERE THE PERSON HAS OCCUPIED MORE THAN ONE HOUSE FOR HIS OWN RESIDENTIAL PURPOSES, ONLY ONE HOUSE </a:t>
            </a:r>
            <a:r>
              <a:rPr lang="en-US" sz="2800" dirty="0" smtClean="0">
                <a:solidFill>
                  <a:srgbClr val="00B0F0"/>
                </a:solidFill>
              </a:rPr>
              <a:t>(ACCORDING TO HIS CHOICE) </a:t>
            </a:r>
            <a:r>
              <a:rPr lang="en-US" sz="2800" dirty="0" smtClean="0"/>
              <a:t>IS TREATED AS SELF OCCUPIED AND ALL OTHER HOUSES WILL BE </a:t>
            </a:r>
            <a:r>
              <a:rPr lang="en-US" sz="2800" dirty="0" smtClean="0">
                <a:solidFill>
                  <a:srgbClr val="00B0F0"/>
                </a:solidFill>
              </a:rPr>
              <a:t>“DEEMED TO BE LET OUT “.</a:t>
            </a:r>
          </a:p>
          <a:p>
            <a:endParaRPr lang="en-US" sz="2800" dirty="0" smtClean="0"/>
          </a:p>
          <a:p>
            <a:endParaRPr lang="en-US" sz="2800" b="1" dirty="0" smtClean="0">
              <a:solidFill>
                <a:srgbClr val="FF0000"/>
              </a:solidFill>
            </a:endParaRPr>
          </a:p>
          <a:p>
            <a:endParaRPr lang="en-US" sz="2800" b="1" dirty="0">
              <a:solidFill>
                <a:srgbClr val="FF0000"/>
              </a:solidFill>
            </a:endParaRPr>
          </a:p>
          <a:p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400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59009"/>
            <a:ext cx="8820472" cy="1960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i="1" dirty="0" smtClean="0">
                <a:solidFill>
                  <a:srgbClr val="00B0F0"/>
                </a:solidFill>
              </a:rPr>
              <a:t>“IN CASE OF SELF OCCUPIED HOUSE PROPERTY GAV</a:t>
            </a:r>
            <a:r>
              <a:rPr lang="en-US" sz="2800" i="1" dirty="0" smtClean="0"/>
              <a:t>(GROSS ANNUAL VALUE )</a:t>
            </a:r>
            <a:r>
              <a:rPr lang="en-US" sz="2800" i="1" dirty="0" smtClean="0">
                <a:solidFill>
                  <a:srgbClr val="00B0F0"/>
                </a:solidFill>
              </a:rPr>
              <a:t> OF A PROPERTY  WOULD BE NIL AND ACCORDINGLY ASSESSEE CAN CLAIM A DEDUCTION </a:t>
            </a:r>
            <a:r>
              <a:rPr lang="en-US" sz="2800" i="1" dirty="0" smtClean="0"/>
              <a:t>U/S 24 (b)</a:t>
            </a:r>
            <a:r>
              <a:rPr lang="en-US" sz="2800" i="1" dirty="0" smtClean="0">
                <a:solidFill>
                  <a:srgbClr val="00B0F0"/>
                </a:solidFill>
              </a:rPr>
              <a:t> I.E. IT  GENERATES NEGATIVE INCOME </a:t>
            </a:r>
            <a:r>
              <a:rPr lang="en-US" sz="2800" i="1" dirty="0" smtClean="0"/>
              <a:t>RS.30000/- OR RS.150000/-</a:t>
            </a:r>
            <a:r>
              <a:rPr lang="en-US" sz="2800" i="1" dirty="0" smtClean="0">
                <a:solidFill>
                  <a:srgbClr val="00B0F0"/>
                </a:solidFill>
              </a:rPr>
              <a:t>, AS THE CASE MAY BE.”</a:t>
            </a:r>
          </a:p>
          <a:p>
            <a:pPr algn="just"/>
            <a:r>
              <a:rPr lang="en-US" sz="2800" dirty="0" smtClean="0">
                <a:solidFill>
                  <a:srgbClr val="FF0000"/>
                </a:solidFill>
              </a:rPr>
              <a:t>MAXIMUM CEILING IF CAPITAL IS BORROWED ON OR AFTER  APRIL 1, 1999-</a:t>
            </a:r>
          </a:p>
          <a:p>
            <a:pPr algn="just"/>
            <a:r>
              <a:rPr lang="en-US" sz="2800" dirty="0" smtClean="0"/>
              <a:t>IF THE FOLLOWING THREE CONDITIONS ARE SATISFIED, INTEREST ON BORROWED CAPITAL IS DEDUCTIBLE UPTO RS.150000/-</a:t>
            </a:r>
          </a:p>
          <a:p>
            <a:pPr marL="457200" indent="-4572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00B0F0"/>
                </a:solidFill>
              </a:rPr>
              <a:t>CAPITAL IS BORROWED ON OR AFTER APRIL 1, 1999 FOR ACQUIRING OR CONSTRUCTION A PROPERTY</a:t>
            </a:r>
          </a:p>
          <a:p>
            <a:pPr marL="457200" indent="-457200" algn="just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00B0F0"/>
                </a:solidFill>
              </a:rPr>
              <a:t>THE ACQUISITION OR CONSTRUCTION SHOULD BE COMPLETED WITHIN 3 YEARS, FROM THE END OF  </a:t>
            </a:r>
          </a:p>
          <a:p>
            <a:endParaRPr lang="en-US" sz="2800" b="1" dirty="0" smtClean="0">
              <a:solidFill>
                <a:srgbClr val="FF0000"/>
              </a:solidFill>
            </a:endParaRPr>
          </a:p>
          <a:p>
            <a:endParaRPr lang="en-US" sz="2800" b="1" dirty="0">
              <a:solidFill>
                <a:srgbClr val="FF0000"/>
              </a:solidFill>
            </a:endParaRPr>
          </a:p>
          <a:p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5682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59009"/>
            <a:ext cx="8820472" cy="20036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smtClean="0">
                <a:solidFill>
                  <a:srgbClr val="CC0000"/>
                </a:solidFill>
              </a:rPr>
              <a:t>FINANCIAL YEAR IN WHICH THE CAPITAL WAS BORROWED.</a:t>
            </a:r>
          </a:p>
          <a:p>
            <a:pPr marL="457200" indent="-457200" algn="just"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800" dirty="0" smtClean="0">
                <a:solidFill>
                  <a:srgbClr val="CC0000"/>
                </a:solidFill>
              </a:rPr>
              <a:t>THE PERSON HAS TO CERTIFY THAT THE LOAN AND INTEREST AMOUNT, WHICH IS PAYABLE OR PAID BY HIM, IS TAKEN ONLY </a:t>
            </a:r>
            <a:r>
              <a:rPr lang="en-US" sz="2800" i="1" dirty="0" smtClean="0"/>
              <a:t>ACQUISITION OR CONSTRUCTION</a:t>
            </a:r>
            <a:r>
              <a:rPr lang="en-US" sz="2800" dirty="0" smtClean="0">
                <a:solidFill>
                  <a:srgbClr val="CC0000"/>
                </a:solidFill>
              </a:rPr>
              <a:t> PURPOSES.</a:t>
            </a:r>
          </a:p>
          <a:p>
            <a:pPr algn="just">
              <a:buClr>
                <a:srgbClr val="FF0000"/>
              </a:buClr>
            </a:pPr>
            <a:r>
              <a:rPr lang="en-US" sz="2800" i="1" dirty="0" smtClean="0">
                <a:solidFill>
                  <a:srgbClr val="00B0F0"/>
                </a:solidFill>
              </a:rPr>
              <a:t>IF THE CAPITAL IS BORROWED FOR ANY OTHER PURPOSES</a:t>
            </a:r>
            <a:r>
              <a:rPr lang="en-US" sz="2800" i="1" dirty="0" smtClean="0">
                <a:solidFill>
                  <a:srgbClr val="006600"/>
                </a:solidFill>
              </a:rPr>
              <a:t> </a:t>
            </a:r>
            <a:r>
              <a:rPr lang="en-US" sz="2800" i="1" dirty="0" smtClean="0"/>
              <a:t>( REPAIRS, RECONSTRUCTION AND RENEWALS)</a:t>
            </a:r>
            <a:r>
              <a:rPr lang="en-US" sz="2800" i="1" dirty="0" smtClean="0">
                <a:solidFill>
                  <a:srgbClr val="00B0F0"/>
                </a:solidFill>
              </a:rPr>
              <a:t>, THEN THE MAXIMUM AMOUNT OF INTEREST WOULD BE </a:t>
            </a:r>
            <a:r>
              <a:rPr lang="en-US" sz="2800" i="1" dirty="0" smtClean="0"/>
              <a:t>RS.30000/-</a:t>
            </a:r>
            <a:r>
              <a:rPr lang="en-US" sz="2800" i="1" dirty="0" smtClean="0">
                <a:solidFill>
                  <a:srgbClr val="00B0F0"/>
                </a:solidFill>
              </a:rPr>
              <a:t>. THERE IS NO STIPULATION THAT THE AMOUNT BORROWED BEFORE OR AFTER </a:t>
            </a:r>
            <a:r>
              <a:rPr lang="en-US" sz="2800" i="1" dirty="0" smtClean="0"/>
              <a:t>APRIL 1, 1999.</a:t>
            </a:r>
          </a:p>
          <a:p>
            <a:pPr algn="just">
              <a:buClr>
                <a:srgbClr val="FF0000"/>
              </a:buClr>
            </a:pPr>
            <a:r>
              <a:rPr lang="en-US" sz="2800" i="1" dirty="0" smtClean="0">
                <a:solidFill>
                  <a:srgbClr val="CC0000"/>
                </a:solidFill>
              </a:rPr>
              <a:t>IF A HOUSE PROPERTY IS NOT ACTUALLY </a:t>
            </a:r>
            <a:r>
              <a:rPr lang="en-US" sz="2800" i="1" dirty="0" smtClean="0"/>
              <a:t>OCCUPIED BY THE OWNER</a:t>
            </a:r>
            <a:r>
              <a:rPr lang="en-US" sz="2800" i="1" dirty="0" smtClean="0">
                <a:solidFill>
                  <a:srgbClr val="CC0000"/>
                </a:solidFill>
              </a:rPr>
              <a:t> OWING TO EMPLOYMENT OR BUSINESS/PROFESSION, CARRIED ON AT ANY OTHER</a:t>
            </a:r>
            <a:endParaRPr lang="en-US" sz="2800" i="1" dirty="0">
              <a:solidFill>
                <a:srgbClr val="CC0000"/>
              </a:solidFill>
            </a:endParaRPr>
          </a:p>
          <a:p>
            <a:pPr>
              <a:buClr>
                <a:srgbClr val="FF0000"/>
              </a:buClr>
            </a:pPr>
            <a:r>
              <a:rPr lang="en-US" sz="2800" dirty="0" smtClean="0"/>
              <a:t> </a:t>
            </a:r>
          </a:p>
          <a:p>
            <a:endParaRPr lang="en-US" sz="2800" b="1" dirty="0" smtClean="0">
              <a:solidFill>
                <a:srgbClr val="FF0000"/>
              </a:solidFill>
            </a:endParaRPr>
          </a:p>
          <a:p>
            <a:endParaRPr lang="en-US" sz="2800" b="1" dirty="0">
              <a:solidFill>
                <a:srgbClr val="FF0000"/>
              </a:solidFill>
            </a:endParaRPr>
          </a:p>
          <a:p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650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359009"/>
            <a:ext cx="8820472" cy="19605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i="1" dirty="0" smtClean="0">
                <a:solidFill>
                  <a:srgbClr val="CC0000"/>
                </a:solidFill>
              </a:rPr>
              <a:t>PLACE, THEN HIS INCOME IS CHARGEABLE </a:t>
            </a:r>
            <a:r>
              <a:rPr lang="en-US" sz="2800" i="1" dirty="0" smtClean="0"/>
              <a:t>[U/S 23(2)(b)]</a:t>
            </a:r>
            <a:r>
              <a:rPr lang="en-US" sz="2800" i="1" dirty="0" smtClean="0">
                <a:solidFill>
                  <a:srgbClr val="CC0000"/>
                </a:solidFill>
              </a:rPr>
              <a:t> SIMILAR TO SELF OCCUPIED HOUSE PROPERTY.</a:t>
            </a:r>
          </a:p>
          <a:p>
            <a:pPr algn="just"/>
            <a:r>
              <a:rPr lang="en-US" sz="2800" i="1" dirty="0" smtClean="0">
                <a:solidFill>
                  <a:srgbClr val="CC0000"/>
                </a:solidFill>
              </a:rPr>
              <a:t>WHERE A PROPERTY IS PARTLY SELF-OCCUPIED AND PARTLY IS LET OUT, THEN QUESTION MUST BE SOLVED BY TWO WAYS, FIRST IS TAKING UNITS AND OTHER IS % WISE.</a:t>
            </a:r>
          </a:p>
          <a:p>
            <a:pPr algn="just"/>
            <a:r>
              <a:rPr lang="en-US" sz="2800" i="1" dirty="0" smtClean="0">
                <a:solidFill>
                  <a:srgbClr val="00B0F0"/>
                </a:solidFill>
              </a:rPr>
              <a:t>WHERE A UNREALSED RENT IS SUBSQUESNTLY REALISED</a:t>
            </a:r>
            <a:r>
              <a:rPr lang="en-US" sz="2800" i="1" dirty="0" smtClean="0">
                <a:solidFill>
                  <a:srgbClr val="006600"/>
                </a:solidFill>
              </a:rPr>
              <a:t> </a:t>
            </a:r>
            <a:r>
              <a:rPr lang="en-US" sz="2800" i="1" dirty="0" smtClean="0"/>
              <a:t>[U/S 25a AND 25aa]</a:t>
            </a:r>
            <a:r>
              <a:rPr lang="en-US" sz="2800" i="1" dirty="0" smtClean="0">
                <a:solidFill>
                  <a:srgbClr val="00B0F0"/>
                </a:solidFill>
              </a:rPr>
              <a:t>, IF THE AMOUNT IS SO RECOVERED PREVIOUSLY ALLOWED AS DEDUCTION, THEN NOW IT WOULD BE TAXABLE.</a:t>
            </a:r>
          </a:p>
          <a:p>
            <a:pPr algn="just"/>
            <a:r>
              <a:rPr lang="en-US" sz="2800" i="1" dirty="0" smtClean="0">
                <a:solidFill>
                  <a:srgbClr val="00B0F0"/>
                </a:solidFill>
              </a:rPr>
              <a:t>WHERE ARREARS OF RENT IS RECEIVED , A SIMPLE STANDARD DEDUCTION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smtClean="0"/>
              <a:t>U/S 24 (30%)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en-US" sz="2800" i="1" dirty="0" smtClean="0">
                <a:solidFill>
                  <a:srgbClr val="00B0F0"/>
                </a:solidFill>
              </a:rPr>
              <a:t>IS AVAILABLE TO THE OWNER, EVEN IF HE/SHE IS NOT OWNER IN THE PREVIOUS YEAR WHEN INCOME IS DERIVED.</a:t>
            </a:r>
          </a:p>
          <a:p>
            <a:endParaRPr lang="en-US" sz="2800" dirty="0" smtClean="0"/>
          </a:p>
          <a:p>
            <a:endParaRPr lang="en-US" sz="2800" b="1" dirty="0" smtClean="0">
              <a:solidFill>
                <a:srgbClr val="FF0000"/>
              </a:solidFill>
            </a:endParaRPr>
          </a:p>
          <a:p>
            <a:endParaRPr lang="en-US" sz="2800" b="1" dirty="0">
              <a:solidFill>
                <a:srgbClr val="FF0000"/>
              </a:solidFill>
            </a:endParaRPr>
          </a:p>
          <a:p>
            <a:endParaRPr lang="en-US" sz="2400" dirty="0" smtClean="0"/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785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53525"/>
            <a:ext cx="8820472" cy="7140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 smtClean="0">
                <a:solidFill>
                  <a:srgbClr val="FF0000"/>
                </a:solidFill>
              </a:rPr>
              <a:t>BUILDINGS OR LAND APPURTENANT :-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/>
              <a:t> THE TERM OF PROPERTY IS VERY WIDE, THOUGH UNDER </a:t>
            </a:r>
            <a:r>
              <a:rPr lang="en-US" sz="2400" dirty="0" smtClean="0">
                <a:solidFill>
                  <a:srgbClr val="00B050"/>
                </a:solidFill>
              </a:rPr>
              <a:t>SECTION  22</a:t>
            </a:r>
            <a:r>
              <a:rPr lang="en-US" sz="2400" dirty="0" smtClean="0"/>
              <a:t> IT IS USED FOR A LIMITED PURPOSE, EITHER THE </a:t>
            </a:r>
          </a:p>
          <a:p>
            <a:pPr algn="just"/>
            <a:r>
              <a:rPr lang="en-US" sz="2400" dirty="0" smtClean="0"/>
              <a:t>      PROPERTY </a:t>
            </a:r>
            <a:r>
              <a:rPr lang="en-US" sz="2400" dirty="0" smtClean="0">
                <a:solidFill>
                  <a:srgbClr val="00B050"/>
                </a:solidFill>
              </a:rPr>
              <a:t>“CONSISTING OF ANY BUILDING OR LANDS      </a:t>
            </a:r>
          </a:p>
          <a:p>
            <a:pPr algn="just"/>
            <a:r>
              <a:rPr lang="en-US" sz="2400" dirty="0">
                <a:solidFill>
                  <a:srgbClr val="00B050"/>
                </a:solidFill>
              </a:rPr>
              <a:t> </a:t>
            </a:r>
            <a:r>
              <a:rPr lang="en-US" sz="2400" dirty="0" smtClean="0">
                <a:solidFill>
                  <a:srgbClr val="00B050"/>
                </a:solidFill>
              </a:rPr>
              <a:t>     APPURTENANT THERETO”.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/>
              <a:t>THE APPURTENANT LANDS IN RESPECT OF A</a:t>
            </a:r>
            <a:r>
              <a:rPr lang="en-US" sz="2400" dirty="0" smtClean="0">
                <a:solidFill>
                  <a:srgbClr val="00B050"/>
                </a:solidFill>
              </a:rPr>
              <a:t> RESIDENTIAL  BUILDING</a:t>
            </a:r>
            <a:r>
              <a:rPr lang="en-US" sz="2400" dirty="0" smtClean="0"/>
              <a:t> MAY BE IN THE FORM OF APPROACH ROADS TO AND FROM PUBLIC STREETS, COMPOUNDS, COURTYARDS, BACKYARDS, PLAGROUNDS, KITCHEN GARDEN, MOTOR GARAGE, STABLE OR A COACH HOME, CATTLE SHED, ETC., ATTACHED TO AND FORMING PART OF BUILDING.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/>
              <a:t>IN CASE OF </a:t>
            </a:r>
            <a:r>
              <a:rPr lang="en-US" sz="2400" dirty="0" smtClean="0">
                <a:solidFill>
                  <a:srgbClr val="00B050"/>
                </a:solidFill>
              </a:rPr>
              <a:t>NON-RESIDENTIAL</a:t>
            </a:r>
            <a:r>
              <a:rPr lang="en-US" sz="2400" dirty="0" smtClean="0"/>
              <a:t> BUILDING, THE APPURTENANT LANDS MAY BE IN THE FORM OF  CAR-PARKING SPACES, ROADS, CONNECTING ONE DEPARTMENT WITH ANOTHER DEPARTMENT, PLAYGROUNDS FOR THE BENEFIT OF EMPLOYEES, ETC.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/>
              <a:t>RENTAL INCOME OF A </a:t>
            </a:r>
            <a:r>
              <a:rPr lang="en-US" sz="2400" dirty="0" smtClean="0">
                <a:solidFill>
                  <a:srgbClr val="00B050"/>
                </a:solidFill>
              </a:rPr>
              <a:t>VACANT PLOT</a:t>
            </a:r>
            <a:r>
              <a:rPr lang="en-US" sz="2400" dirty="0" smtClean="0"/>
              <a:t> (NOT APPURTENANT TO </a:t>
            </a:r>
          </a:p>
          <a:p>
            <a:pPr algn="just"/>
            <a:r>
              <a:rPr lang="en-US" sz="2400" dirty="0" smtClean="0"/>
              <a:t>     BUILDING ) IS NOT CHARGEABLE UNDER THE ABOVE HEAD OF </a:t>
            </a:r>
          </a:p>
          <a:p>
            <a:r>
              <a:rPr lang="en-US" sz="2400" dirty="0" smtClean="0"/>
              <a:t>    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xmlns="" val="814826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99859"/>
            <a:ext cx="8820472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/>
              <a:t>INCOME.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/>
              <a:t>BUT IT’S TAXABLE EITHER UNDER THE HEAD</a:t>
            </a:r>
            <a:r>
              <a:rPr lang="en-US" sz="2400" dirty="0">
                <a:solidFill>
                  <a:srgbClr val="00B050"/>
                </a:solidFill>
              </a:rPr>
              <a:t> “PROFITS AND GAINS  OF BUSINESS OR PROFESSION”</a:t>
            </a:r>
            <a:r>
              <a:rPr lang="en-US" sz="2400" dirty="0"/>
              <a:t> OR UNDER THE HEAD  </a:t>
            </a:r>
            <a:r>
              <a:rPr lang="en-US" sz="2400" dirty="0">
                <a:solidFill>
                  <a:srgbClr val="00B050"/>
                </a:solidFill>
              </a:rPr>
              <a:t>“ INCOME FROM OTHER SOURCES”</a:t>
            </a:r>
            <a:r>
              <a:rPr lang="en-US" sz="2400" dirty="0"/>
              <a:t> , AS THE CASE MAY BE</a:t>
            </a:r>
            <a:r>
              <a:rPr lang="en-US" sz="2400" dirty="0" smtClean="0"/>
              <a:t>.</a:t>
            </a:r>
            <a:endParaRPr lang="en-US" sz="2400" dirty="0"/>
          </a:p>
          <a:p>
            <a:pPr algn="just"/>
            <a:r>
              <a:rPr lang="en-US" sz="2600" b="1" dirty="0">
                <a:solidFill>
                  <a:srgbClr val="FF0000"/>
                </a:solidFill>
              </a:rPr>
              <a:t>BUILDINGS</a:t>
            </a:r>
            <a:r>
              <a:rPr lang="en-US" sz="2400" dirty="0"/>
              <a:t> : AS DEFINED BY  </a:t>
            </a:r>
            <a:r>
              <a:rPr lang="en-US" sz="2400" i="1" dirty="0">
                <a:solidFill>
                  <a:srgbClr val="00B0F0"/>
                </a:solidFill>
              </a:rPr>
              <a:t>THE RANDOM HOUSE OF DICTIONARY OF THE ENGLISH LANGUAGE</a:t>
            </a:r>
            <a:r>
              <a:rPr lang="en-US" sz="2400" dirty="0"/>
              <a:t> DEFINES BUILDING AS “ RELATIVELY PERMANENT, ESSENTIALLY BOX-LIKE CONSTRUCTION HAVING A ROOF AND USED FOR ANY OF WIDE VARIETY OF ACTIVITIES, AS LIVING, ENTERTAINING OR </a:t>
            </a:r>
            <a:r>
              <a:rPr lang="en-US" sz="2400" dirty="0" smtClean="0"/>
              <a:t>MANUFACTURING.  </a:t>
            </a:r>
            <a:endParaRPr lang="en-IN" sz="2400" dirty="0"/>
          </a:p>
          <a:p>
            <a:pPr algn="just"/>
            <a:r>
              <a:rPr lang="en-US" sz="2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BUILDING</a:t>
            </a:r>
            <a:r>
              <a:rPr lang="en-US" sz="2400" dirty="0" smtClean="0"/>
              <a:t> IS ALSO DEFINED BY </a:t>
            </a:r>
            <a:r>
              <a:rPr lang="en-US" sz="2400" i="1" dirty="0" smtClean="0">
                <a:solidFill>
                  <a:srgbClr val="00B0F0"/>
                </a:solidFill>
              </a:rPr>
              <a:t>THE WEBSTER’S NEW INTERNATIONAL DICTIONARY</a:t>
            </a:r>
            <a:r>
              <a:rPr lang="en-US" sz="2400" dirty="0" smtClean="0"/>
              <a:t>, ACCORDING TO </a:t>
            </a:r>
            <a:r>
              <a:rPr lang="en-US" sz="2400" dirty="0" smtClean="0"/>
              <a:t>ITS </a:t>
            </a:r>
            <a:r>
              <a:rPr lang="en-US" sz="2400" dirty="0" smtClean="0"/>
              <a:t>MEANING OF </a:t>
            </a:r>
          </a:p>
          <a:p>
            <a:pPr algn="just"/>
            <a:r>
              <a:rPr lang="en-US" sz="2400" dirty="0" smtClean="0"/>
              <a:t>BUILDING : </a:t>
            </a:r>
            <a:r>
              <a:rPr lang="en-US" sz="2400" dirty="0" smtClean="0">
                <a:solidFill>
                  <a:srgbClr val="00B050"/>
                </a:solidFill>
              </a:rPr>
              <a:t>“THAT WHICH IS BUILT ; SPECIFICALLY, AS NOW </a:t>
            </a:r>
          </a:p>
          <a:p>
            <a:pPr algn="just"/>
            <a:endParaRPr lang="en-US" sz="2400" dirty="0">
              <a:solidFill>
                <a:srgbClr val="00B050"/>
              </a:solidFill>
            </a:endParaRPr>
          </a:p>
          <a:p>
            <a:pPr algn="just"/>
            <a:r>
              <a:rPr lang="en-US" sz="2400" dirty="0" smtClean="0">
                <a:solidFill>
                  <a:srgbClr val="00B0F0"/>
                </a:solidFill>
              </a:rPr>
              <a:t>GENERALLY USED, A FABRIC OR EDIFICE, FRAMED OR CONSTRUCTED, DESIGNED TO STAND MORE OR LESS PERMANENTLY, AND COVERING A SPACE OF LAND, FOR USE AS A DWELLING, STORE HOUSE, FACTORY, SHELTER FOR BEASTS OR</a:t>
            </a:r>
            <a:endParaRPr lang="en-IN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212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80821"/>
            <a:ext cx="8820472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>
                <a:solidFill>
                  <a:srgbClr val="006600"/>
                </a:solidFill>
              </a:rPr>
              <a:t> </a:t>
            </a:r>
            <a:r>
              <a:rPr lang="en-US" sz="2400" dirty="0" smtClean="0">
                <a:solidFill>
                  <a:srgbClr val="00B0F0"/>
                </a:solidFill>
              </a:rPr>
              <a:t>SOME OTHER USEFUL PURPOSE ; BUILDING IN THIS SENSE DOES</a:t>
            </a:r>
          </a:p>
          <a:p>
            <a:pPr algn="just"/>
            <a:r>
              <a:rPr lang="en-US" sz="2400" dirty="0" smtClean="0">
                <a:solidFill>
                  <a:srgbClr val="00B0F0"/>
                </a:solidFill>
              </a:rPr>
              <a:t>NOT INCLUDE A MERE WALL, FENCE, MONUMENT, HOARDING OR SIMILAR STRUCTURE THOUGH DESIGNED FOR PERMANENT USE WHERE IT STANDS ; NOT A STEAM BOAT, SHIP OR OTHER VESSEL OF NAVIGATION.”</a:t>
            </a:r>
          </a:p>
          <a:p>
            <a:pPr algn="just"/>
            <a:endParaRPr lang="en-US" sz="2400" dirty="0"/>
          </a:p>
          <a:p>
            <a:pPr algn="just"/>
            <a:r>
              <a:rPr lang="en-US" sz="2400" b="1" dirty="0" smtClean="0">
                <a:solidFill>
                  <a:srgbClr val="FF0000"/>
                </a:solidFill>
              </a:rPr>
              <a:t>OWNERSHIP:-</a:t>
            </a:r>
            <a:endParaRPr lang="en-US" sz="2400" dirty="0" smtClean="0">
              <a:solidFill>
                <a:srgbClr val="FF0000"/>
              </a:solidFill>
            </a:endParaRPr>
          </a:p>
          <a:p>
            <a:pPr marL="342900" indent="-342900" algn="just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INCOME IS TAXABLE UNDER THE HEAD, </a:t>
            </a:r>
            <a:r>
              <a:rPr lang="en-US" sz="2400" dirty="0" smtClean="0">
                <a:solidFill>
                  <a:srgbClr val="00B050"/>
                </a:solidFill>
              </a:rPr>
              <a:t>“INCOME FROM HOUSE PROPERTY”</a:t>
            </a:r>
            <a:r>
              <a:rPr lang="en-US" sz="2400" dirty="0" smtClean="0"/>
              <a:t> ONLY IF THE ASSESSEE IS THE OWNER OF A HOUSE PROPERTY.”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 smtClean="0"/>
              <a:t>THE WORD </a:t>
            </a:r>
            <a:r>
              <a:rPr lang="en-US" sz="2400" dirty="0" smtClean="0">
                <a:solidFill>
                  <a:srgbClr val="00B050"/>
                </a:solidFill>
              </a:rPr>
              <a:t>“OWNER”</a:t>
            </a:r>
            <a:r>
              <a:rPr lang="en-US" sz="2400" dirty="0" smtClean="0"/>
              <a:t> MEANS A LEGAL OWNER. FOR THE PURPOSE OF </a:t>
            </a:r>
            <a:r>
              <a:rPr lang="en-US" sz="2400" dirty="0" smtClean="0">
                <a:solidFill>
                  <a:srgbClr val="00B050"/>
                </a:solidFill>
              </a:rPr>
              <a:t>SECTION 22</a:t>
            </a:r>
            <a:r>
              <a:rPr lang="en-US" sz="2400" dirty="0" smtClean="0"/>
              <a:t>, OWNER MAY BE AN INDIVIDUAL, FIRM, COMPANY, CO-OPERATIVE SOCIETY, OR ASSOCIATION OF  PERSONS.</a:t>
            </a:r>
            <a:r>
              <a:rPr lang="en-US" sz="2400" dirty="0"/>
              <a:t> </a:t>
            </a:r>
            <a:endParaRPr lang="en-US" sz="2400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en-US" sz="2400" dirty="0" smtClean="0">
                <a:solidFill>
                  <a:srgbClr val="FF0000"/>
                </a:solidFill>
              </a:rPr>
              <a:t>GIFT OF RENTAL INCOME </a:t>
            </a:r>
            <a:r>
              <a:rPr lang="en-US" sz="2400" dirty="0" smtClean="0"/>
              <a:t>TO A FRIEND OR A RELATIVE, WITHOUT TRANSFERRING OWNERSHIP OF THE PROPERTY, ANNUAL VALUE OF PROPERTY IS TAXABLE IN THE HANDS OF </a:t>
            </a:r>
          </a:p>
          <a:p>
            <a:pPr marL="342900" indent="-342900">
              <a:buFont typeface="Wingdings" pitchFamily="2" charset="2"/>
              <a:buChar char="ü"/>
            </a:pPr>
            <a:endParaRPr lang="en-IN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797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80821"/>
            <a:ext cx="882047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THE DONOR, EVEN IF THE RENTAL INCOME IS RECEIVED BY THE DONEE.  </a:t>
            </a:r>
            <a:r>
              <a:rPr lang="en-US" sz="2400" dirty="0" smtClean="0">
                <a:solidFill>
                  <a:srgbClr val="00B050"/>
                </a:solidFill>
              </a:rPr>
              <a:t>{ RELATED CASE LAW</a:t>
            </a:r>
            <a:r>
              <a:rPr lang="en-US" sz="2400" dirty="0" smtClean="0"/>
              <a:t> </a:t>
            </a:r>
            <a:r>
              <a:rPr lang="en-US" sz="2400" i="1" dirty="0" smtClean="0">
                <a:solidFill>
                  <a:srgbClr val="00B050"/>
                </a:solidFill>
              </a:rPr>
              <a:t>S. KARTAR SINGH</a:t>
            </a:r>
            <a:r>
              <a:rPr lang="en-US" sz="2400" dirty="0" smtClean="0"/>
              <a:t> </a:t>
            </a:r>
            <a:r>
              <a:rPr lang="en-US" sz="2400" dirty="0" smtClean="0">
                <a:solidFill>
                  <a:srgbClr val="00B050"/>
                </a:solidFill>
              </a:rPr>
              <a:t>V. CIT </a:t>
            </a:r>
            <a:r>
              <a:rPr lang="en-US" sz="2400" dirty="0" smtClean="0"/>
              <a:t>[1969] 73 ITR 438 (DELHI</a:t>
            </a:r>
            <a:r>
              <a:rPr lang="en-US" sz="2400" dirty="0" smtClean="0"/>
              <a:t>).}]</a:t>
            </a:r>
            <a:endParaRPr lang="en-US" sz="2400" dirty="0" smtClean="0"/>
          </a:p>
          <a:p>
            <a:pPr algn="just"/>
            <a:endParaRPr lang="en-US" sz="2400" dirty="0">
              <a:solidFill>
                <a:srgbClr val="00B050"/>
              </a:solidFill>
            </a:endParaRPr>
          </a:p>
          <a:p>
            <a:pPr algn="just"/>
            <a:r>
              <a:rPr lang="en-US" sz="2400" b="1" dirty="0" smtClean="0">
                <a:solidFill>
                  <a:srgbClr val="FF0000"/>
                </a:solidFill>
              </a:rPr>
              <a:t>INCOME FROM SUBLETTING :-</a:t>
            </a:r>
            <a:r>
              <a:rPr lang="en-US" sz="2400" dirty="0"/>
              <a:t> </a:t>
            </a:r>
            <a:r>
              <a:rPr lang="en-US" sz="2400" dirty="0" smtClean="0"/>
              <a:t>INCOME FROM </a:t>
            </a:r>
            <a:r>
              <a:rPr lang="en-US" sz="2400" dirty="0" smtClean="0">
                <a:solidFill>
                  <a:srgbClr val="FF0000"/>
                </a:solidFill>
              </a:rPr>
              <a:t>“SUBLETTING”</a:t>
            </a:r>
            <a:r>
              <a:rPr lang="en-US" sz="2400" dirty="0" smtClean="0"/>
              <a:t> </a:t>
            </a:r>
            <a:r>
              <a:rPr lang="en-US" sz="2400" dirty="0" smtClean="0"/>
              <a:t>OF HOUSE PROPERTY IS NOT TAXABLE UNDER </a:t>
            </a:r>
            <a:r>
              <a:rPr lang="en-US" sz="2400" dirty="0" smtClean="0">
                <a:solidFill>
                  <a:srgbClr val="00B050"/>
                </a:solidFill>
              </a:rPr>
              <a:t>SECTION 22 </a:t>
            </a:r>
            <a:r>
              <a:rPr lang="en-US" sz="2400" dirty="0" smtClean="0"/>
              <a:t>OF </a:t>
            </a:r>
            <a:r>
              <a:rPr lang="en-US" sz="2400" dirty="0" smtClean="0">
                <a:solidFill>
                  <a:srgbClr val="00B050"/>
                </a:solidFill>
              </a:rPr>
              <a:t>INCOME TAX ACT 1961</a:t>
            </a:r>
            <a:r>
              <a:rPr lang="en-US" sz="2400" dirty="0" smtClean="0"/>
              <a:t>, BUT IS TAXABLE UNDER </a:t>
            </a:r>
            <a:r>
              <a:rPr lang="en-US" sz="2400" dirty="0" smtClean="0">
                <a:solidFill>
                  <a:srgbClr val="00B050"/>
                </a:solidFill>
              </a:rPr>
              <a:t>SECTION 56 </a:t>
            </a:r>
            <a:r>
              <a:rPr lang="en-US" sz="2400" dirty="0" smtClean="0"/>
              <a:t>UNDER THE HEAD, </a:t>
            </a:r>
            <a:r>
              <a:rPr lang="en-US" sz="2400" dirty="0" smtClean="0">
                <a:solidFill>
                  <a:srgbClr val="00B050"/>
                </a:solidFill>
              </a:rPr>
              <a:t>“INCOME FROM OTHER SOURCES.”</a:t>
            </a:r>
          </a:p>
          <a:p>
            <a:pPr algn="just"/>
            <a:endParaRPr lang="en-US" sz="2400" dirty="0">
              <a:solidFill>
                <a:srgbClr val="00B050"/>
              </a:solidFill>
            </a:endParaRPr>
          </a:p>
          <a:p>
            <a:pPr algn="just"/>
            <a:r>
              <a:rPr lang="en-US" sz="2400" dirty="0" smtClean="0"/>
              <a:t>INCOME FROM A BUILDING WHICH IS </a:t>
            </a:r>
            <a:r>
              <a:rPr lang="en-US" sz="2400" b="1" dirty="0" smtClean="0">
                <a:solidFill>
                  <a:srgbClr val="00B050"/>
                </a:solidFill>
              </a:rPr>
              <a:t>NECESSARY FOR AGRICULTURE ACTIVITIES</a:t>
            </a:r>
            <a:r>
              <a:rPr lang="en-US" sz="2400" b="1" dirty="0" smtClean="0"/>
              <a:t> </a:t>
            </a:r>
            <a:r>
              <a:rPr lang="en-US" sz="2400" dirty="0" smtClean="0"/>
              <a:t>SUCH AS FARM HOUSE, ROOM FOR WORKERS, IS NOT TAXABLE UNDER THE HEAD, </a:t>
            </a:r>
            <a:r>
              <a:rPr lang="en-US" sz="2400" dirty="0" smtClean="0">
                <a:solidFill>
                  <a:srgbClr val="00B050"/>
                </a:solidFill>
              </a:rPr>
              <a:t>“INCOME FROM HOUSE PROPERTY.”</a:t>
            </a:r>
          </a:p>
          <a:p>
            <a:pPr algn="just"/>
            <a:r>
              <a:rPr lang="en-US" sz="2400" dirty="0" smtClean="0">
                <a:solidFill>
                  <a:srgbClr val="00B0F0"/>
                </a:solidFill>
              </a:rPr>
              <a:t>OWNERSHIP NEED NOT BE EXTENDED TO SITE :- </a:t>
            </a:r>
            <a:r>
              <a:rPr lang="en-US" sz="2400" dirty="0" smtClean="0"/>
              <a:t>IT MEANS THAT OWNERSHIP SHOULD EXTEND TO THE SITE ON WHICH BUILDING STANDS AS WELL AS TO THE </a:t>
            </a:r>
            <a:r>
              <a:rPr lang="en-US" sz="2400" b="1" dirty="0" smtClean="0">
                <a:solidFill>
                  <a:srgbClr val="00B0F0"/>
                </a:solidFill>
              </a:rPr>
              <a:t>SUPERSTRUCTURE</a:t>
            </a:r>
            <a:r>
              <a:rPr lang="en-US" sz="2400" dirty="0" smtClean="0"/>
              <a:t>. FOR INSTANCE, IF A PERSON BUILDS A </a:t>
            </a:r>
            <a:r>
              <a:rPr lang="en-US" sz="2400" b="1" dirty="0" smtClean="0">
                <a:solidFill>
                  <a:srgbClr val="00B0F0"/>
                </a:solidFill>
              </a:rPr>
              <a:t>SUPERSTRUCTURE</a:t>
            </a:r>
            <a:r>
              <a:rPr lang="en-US" sz="2400" dirty="0" smtClean="0"/>
              <a:t> UPON A SITE HELD BY </a:t>
            </a:r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7224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80821"/>
            <a:ext cx="8820472" cy="2342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HIM UNDER A LEASEHOLD AGREEMENT, HE WILL BE THE OWNER OF THE SUPERSTRUCTURE AND, ACCORDINGLY, ANNUAL VALUE OF THE SUPERSTRUCTURE WOULD BE TAXABLE IN HIS HANDS DURING THE CURRENCY OF LEASE. </a:t>
            </a:r>
            <a:r>
              <a:rPr lang="en-US" sz="2400" dirty="0" smtClean="0">
                <a:solidFill>
                  <a:srgbClr val="00B050"/>
                </a:solidFill>
              </a:rPr>
              <a:t>{RELATED CASE LAW </a:t>
            </a:r>
            <a:r>
              <a:rPr lang="en-US" sz="2400" i="1" dirty="0" smtClean="0">
                <a:solidFill>
                  <a:srgbClr val="00B050"/>
                </a:solidFill>
              </a:rPr>
              <a:t>CIT V. ESTATE OF OMPRAKASH JHUNJHUNWALA [2002] 124 TAXMAN 111 (CAL.)</a:t>
            </a:r>
          </a:p>
          <a:p>
            <a:pPr algn="just"/>
            <a:endParaRPr lang="en-US" sz="2400" b="1" dirty="0">
              <a:solidFill>
                <a:srgbClr val="00B050"/>
              </a:solidFill>
            </a:endParaRP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OWNERSHIP IN CERTAIN TYPICAL CASES :-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smtClean="0"/>
              <a:t>PROPERTY IN CASE OF INSOLVENCY VESTS IN THE OFFICIAL ASSIGNEE. THEREFORE, OFFICIAL ASSIGNEE CAN BE TREATED AS </a:t>
            </a:r>
            <a:r>
              <a:rPr lang="en-US" sz="2400" dirty="0" smtClean="0">
                <a:solidFill>
                  <a:srgbClr val="00B050"/>
                </a:solidFill>
              </a:rPr>
              <a:t>“OWNER”</a:t>
            </a:r>
            <a:r>
              <a:rPr lang="en-US" sz="2400" dirty="0" smtClean="0"/>
              <a:t> FOR THE PURPOSE OF </a:t>
            </a:r>
            <a:r>
              <a:rPr lang="en-US" sz="2400" dirty="0" smtClean="0">
                <a:solidFill>
                  <a:srgbClr val="00B050"/>
                </a:solidFill>
              </a:rPr>
              <a:t>SECTION 22.</a:t>
            </a:r>
            <a:r>
              <a:rPr lang="en-US" sz="2400" dirty="0" smtClean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smtClean="0"/>
              <a:t>WHERE RECEIVER IS APPOINTED BY THE COURT, THE PROPERTY OF THE INSOLVENT DOES NOT VEST IN THE RECEIVER SO RECEIVER CAN NOT BE TREATED AS </a:t>
            </a:r>
            <a:r>
              <a:rPr lang="en-US" sz="2400" dirty="0" smtClean="0">
                <a:solidFill>
                  <a:srgbClr val="00B0F0"/>
                </a:solidFill>
              </a:rPr>
              <a:t>“OWNER</a:t>
            </a:r>
            <a:r>
              <a:rPr lang="en-US" sz="2400" dirty="0" smtClean="0">
                <a:solidFill>
                  <a:srgbClr val="006600"/>
                </a:solidFill>
              </a:rPr>
              <a:t>”</a:t>
            </a:r>
            <a:r>
              <a:rPr lang="en-US" sz="2400" dirty="0" smtClean="0"/>
              <a:t> FOR THE PURPOSE OF </a:t>
            </a:r>
            <a:r>
              <a:rPr lang="en-US" sz="2400" dirty="0" smtClean="0">
                <a:solidFill>
                  <a:srgbClr val="00B0F0"/>
                </a:solidFill>
              </a:rPr>
              <a:t>SECTION 22.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smtClean="0"/>
              <a:t>IN CASE OF MORTGAGE OF PROPERTY, MORTGAGOR OF PROPERTY IS ALONE CHARGED TO TAX UNDER </a:t>
            </a:r>
            <a:r>
              <a:rPr lang="en-US" sz="2400" dirty="0" smtClean="0">
                <a:solidFill>
                  <a:srgbClr val="00B0F0"/>
                </a:solidFill>
              </a:rPr>
              <a:t>SECTION 22.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4778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80821"/>
            <a:ext cx="8820472" cy="23421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smtClean="0"/>
              <a:t>WHERE A PROPERTY IS OWNED BY PARTNERSHIP, IT IS THE FIRM WHICH IS ASSESSABLE UNDER </a:t>
            </a:r>
            <a:r>
              <a:rPr lang="en-US" sz="2400" dirty="0" smtClean="0">
                <a:solidFill>
                  <a:srgbClr val="00B050"/>
                </a:solidFill>
              </a:rPr>
              <a:t>SECTION 22.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smtClean="0"/>
              <a:t>WHERE PROPERTY IS HELD UNDER A TRUST, THE INCOME UNDER </a:t>
            </a:r>
            <a:r>
              <a:rPr lang="en-US" sz="2400" dirty="0" smtClean="0">
                <a:solidFill>
                  <a:srgbClr val="00B050"/>
                </a:solidFill>
              </a:rPr>
              <a:t>SECTION 22</a:t>
            </a:r>
            <a:r>
              <a:rPr lang="en-US" sz="2400" dirty="0" smtClean="0"/>
              <a:t> IS TAXABLE EITHER IN THE HANDS OF TRUSTEES OR IN THE HANDS OF BENEFICIARIES.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en-US" sz="2400" dirty="0" smtClean="0"/>
              <a:t>UNDER A WILL, LIFE INTEREST IN  THE DECEASED’S PROPERTY IS GIVEN TO SPECIFIC LEGATEES, ANNUAL VALUE WILL BE ASSESSABLE IN THE HANDS OF LEGATEE AND NOT IN THE HANDS OF EXECUTOR.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dirty="0"/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DEEMED OWNER</a:t>
            </a:r>
            <a:r>
              <a:rPr lang="en-US" sz="2400" dirty="0" smtClean="0"/>
              <a:t> :- </a:t>
            </a:r>
            <a:r>
              <a:rPr lang="en-US" sz="2400" dirty="0" smtClean="0">
                <a:solidFill>
                  <a:srgbClr val="00B050"/>
                </a:solidFill>
              </a:rPr>
              <a:t>SECTION 27</a:t>
            </a:r>
            <a:r>
              <a:rPr lang="en-US" sz="2400" dirty="0" smtClean="0"/>
              <a:t> PROVIDES THAT THE FOLLOWING PERSONS ARE TO BE  TREATED AS </a:t>
            </a:r>
            <a:r>
              <a:rPr lang="en-US" sz="2400" dirty="0" smtClean="0">
                <a:solidFill>
                  <a:srgbClr val="00B050"/>
                </a:solidFill>
              </a:rPr>
              <a:t>“ DEEMED OWNER”</a:t>
            </a:r>
            <a:r>
              <a:rPr lang="en-US" sz="2400" dirty="0" smtClean="0"/>
              <a:t> OF HOUSE PROPERTY FOR THE PURPOSE OF CHARGING TAX ON ANNUAL VALUE UNDER THE HEAD </a:t>
            </a:r>
            <a:r>
              <a:rPr lang="en-US" sz="2400" dirty="0" smtClean="0">
                <a:solidFill>
                  <a:srgbClr val="00B0F0"/>
                </a:solidFill>
              </a:rPr>
              <a:t>“INCOME FROM HOUSE PROPERTY”.</a:t>
            </a:r>
            <a:r>
              <a:rPr lang="en-US" sz="2400" dirty="0" smtClean="0"/>
              <a:t>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/>
              <a:t>TRANSFER TO SPOUSE OR MINOR CHILD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/>
              <a:t>HOLDER OF IMPARTIAL ESTATE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747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80821"/>
            <a:ext cx="8820472" cy="231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/>
              <a:t>PROPERTY HELD BY A MEMBER OF </a:t>
            </a:r>
            <a:r>
              <a:rPr lang="en-US" sz="2400" dirty="0" smtClean="0">
                <a:solidFill>
                  <a:srgbClr val="00B050"/>
                </a:solidFill>
              </a:rPr>
              <a:t>CO-OPERATIVE SOCIETY/COMPANY/AOP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/>
              <a:t>A PERSON WHO HAS ACQUIRED A PROPERTY UNDER A POWER OF ATTORNEY TRANSACTION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en-US" sz="2400" dirty="0" smtClean="0"/>
              <a:t>A PERSON WHO HAS ACQUIRED A RIGHT IN A BUILDING </a:t>
            </a:r>
            <a:r>
              <a:rPr lang="en-US" sz="2400" dirty="0" smtClean="0">
                <a:solidFill>
                  <a:srgbClr val="00B050"/>
                </a:solidFill>
              </a:rPr>
              <a:t>UNDER SECTION 269  UA</a:t>
            </a:r>
          </a:p>
          <a:p>
            <a:pPr algn="just"/>
            <a:endParaRPr lang="en-US" sz="2400" dirty="0"/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DEPRECIATION :-</a:t>
            </a:r>
            <a:r>
              <a:rPr lang="en-US" sz="2400" dirty="0" smtClean="0"/>
              <a:t> IT IS IMPORTANT TO NOTE THAT IN RESPECT OF HOUSE PROPERTY OWNED BY  THE ASSESSEE AND USED BY HIM FOR HIS OWN BUSINESS OR  PROFESSION, DEPRECIATION IS ALLOWABLE UNDER </a:t>
            </a:r>
            <a:r>
              <a:rPr lang="en-US" sz="2400" dirty="0" smtClean="0">
                <a:solidFill>
                  <a:srgbClr val="00B050"/>
                </a:solidFill>
              </a:rPr>
              <a:t>SECTION 32.</a:t>
            </a:r>
            <a:r>
              <a:rPr lang="en-US" sz="2400" dirty="0" smtClean="0"/>
              <a:t>  </a:t>
            </a:r>
            <a:endParaRPr lang="en-US" sz="2400" dirty="0"/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HOUSE PROPERTY IN A FOREIGN COUNTRY:-</a:t>
            </a:r>
            <a:r>
              <a:rPr lang="en-US" sz="2400" dirty="0" smtClean="0"/>
              <a:t> A RESIDENT ASSESSEE IS TAXABLE UNDER </a:t>
            </a:r>
            <a:r>
              <a:rPr lang="en-US" sz="2400" dirty="0" smtClean="0">
                <a:solidFill>
                  <a:srgbClr val="00B050"/>
                </a:solidFill>
              </a:rPr>
              <a:t>SECTION 22</a:t>
            </a:r>
            <a:r>
              <a:rPr lang="en-US" sz="2400" dirty="0" smtClean="0"/>
              <a:t> IN RESPECT OF ANNUAL VALUE OF PROPERTY SITUATED IN A </a:t>
            </a:r>
            <a:r>
              <a:rPr lang="en-US" sz="2400" dirty="0" smtClean="0">
                <a:solidFill>
                  <a:srgbClr val="00B050"/>
                </a:solidFill>
              </a:rPr>
              <a:t>FOREIGN COUNTRY</a:t>
            </a:r>
            <a:r>
              <a:rPr lang="en-US" sz="2400" dirty="0" smtClean="0"/>
              <a:t>. </a:t>
            </a: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A RESIDENT BUT NOT ORDINARILY RESIDENT</a:t>
            </a:r>
            <a:r>
              <a:rPr lang="en-US" sz="2400" dirty="0" smtClean="0"/>
              <a:t> OR </a:t>
            </a:r>
            <a:r>
              <a:rPr lang="en-US" sz="24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NON-RESIDENT</a:t>
            </a:r>
            <a:r>
              <a:rPr lang="en-US" sz="2400" dirty="0" smtClean="0"/>
              <a:t> IS, HOWEVER, CHARGEABLE UNDER </a:t>
            </a:r>
            <a:r>
              <a:rPr lang="en-US" sz="2400" dirty="0" smtClean="0">
                <a:solidFill>
                  <a:srgbClr val="00B050"/>
                </a:solidFill>
              </a:rPr>
              <a:t>SECTION 22</a:t>
            </a:r>
            <a:r>
              <a:rPr lang="en-US" sz="2400" dirty="0" smtClean="0"/>
              <a:t> IN RESPECT OF INCOME OF A HOUSE PROPERTY SITUATED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272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80821"/>
            <a:ext cx="8820472" cy="2059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ABROAD , IF INCOME IS RECEIVED IN INDIA DURING THE PREVIOUS YEAR.</a:t>
            </a:r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DISPUTED OWNERSHIP:-</a:t>
            </a:r>
            <a:r>
              <a:rPr lang="en-US" sz="2400" dirty="0" smtClean="0"/>
              <a:t> IF THE TITLE OF OWNERSHIP OF A HOUSE  PROPERTY  IS  UNDER DISPUTE IN A COURT OF LAW, THE DECISION AS TO WHO IS THE OWNER RESTS WITH THE INCOME TAX DEPARTMENT. THE IT DEPARTMENT </a:t>
            </a:r>
            <a:r>
              <a:rPr lang="en-US" sz="2400" i="1" dirty="0" smtClean="0">
                <a:solidFill>
                  <a:srgbClr val="00B050"/>
                </a:solidFill>
              </a:rPr>
              <a:t>PRIMA FACIE </a:t>
            </a:r>
            <a:r>
              <a:rPr lang="en-US" sz="2400" dirty="0" smtClean="0"/>
              <a:t>THE POWER TO DECIDE WETHER THE ASSESSEE IS THE OWNER AND IS CHARGEABLE TO TAX UNDER </a:t>
            </a:r>
            <a:r>
              <a:rPr lang="en-US" sz="2400" dirty="0" smtClean="0">
                <a:solidFill>
                  <a:srgbClr val="00B050"/>
                </a:solidFill>
              </a:rPr>
              <a:t>SECTION 22.</a:t>
            </a:r>
          </a:p>
          <a:p>
            <a:pPr algn="just"/>
            <a:endParaRPr lang="en-US" sz="2400" dirty="0"/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PROPERTY HELD AS STOCK-IN-TRADE:-</a:t>
            </a:r>
            <a:r>
              <a:rPr lang="en-US" sz="2400" dirty="0" smtClean="0"/>
              <a:t> SUCH PROPERTY IS NOT CHARGEABLE TO TAX UNDER THE HEAD </a:t>
            </a:r>
            <a:r>
              <a:rPr lang="en-US" sz="2400" dirty="0" smtClean="0">
                <a:solidFill>
                  <a:srgbClr val="00B050"/>
                </a:solidFill>
              </a:rPr>
              <a:t>“INCOME FROM HOUSE PROPERTY”</a:t>
            </a:r>
            <a:r>
              <a:rPr lang="en-US" sz="2400" dirty="0" smtClean="0"/>
              <a:t>. IT IS CHARGEABLE TO TAX  UNDER THE HEAD </a:t>
            </a:r>
            <a:r>
              <a:rPr lang="en-US" sz="2400" dirty="0" smtClean="0">
                <a:solidFill>
                  <a:srgbClr val="00B050"/>
                </a:solidFill>
              </a:rPr>
              <a:t>“PROFITS AND GAINS OF BUSINESS OR PROFESSION”.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algn="just"/>
            <a:r>
              <a:rPr lang="en-US" sz="2800" b="1" dirty="0" smtClean="0">
                <a:solidFill>
                  <a:srgbClr val="FF0000"/>
                </a:solidFill>
              </a:rPr>
              <a:t>PROPERTY INCOME EXEMPT FROM TAX</a:t>
            </a:r>
          </a:p>
          <a:p>
            <a:pPr algn="just"/>
            <a:r>
              <a:rPr lang="en-US" sz="2400" dirty="0" smtClean="0"/>
              <a:t>PROPERTY INCOME IS EXEMPT FROM TAX IN THE FOLLOWING CASES: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b="1" dirty="0" smtClean="0"/>
          </a:p>
          <a:p>
            <a:endParaRPr lang="en-US" sz="2400" b="1" dirty="0">
              <a:solidFill>
                <a:srgbClr val="00B050"/>
              </a:solidFill>
            </a:endParaRPr>
          </a:p>
          <a:p>
            <a:endParaRPr lang="en-US" sz="2400" b="1" dirty="0" smtClean="0">
              <a:solidFill>
                <a:srgbClr val="00B050"/>
              </a:solidFill>
            </a:endParaRPr>
          </a:p>
          <a:p>
            <a:endParaRPr lang="en-IN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841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558</TotalTime>
  <Words>1773</Words>
  <Application>Microsoft Office PowerPoint</Application>
  <PresentationFormat>On-screen Show (4:3)</PresentationFormat>
  <Paragraphs>475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Module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INCOME FROM HOUSE PROPERTY</dc:title>
  <dc:creator>gk</dc:creator>
  <cp:lastModifiedBy>ICAI</cp:lastModifiedBy>
  <cp:revision>154</cp:revision>
  <dcterms:created xsi:type="dcterms:W3CDTF">2014-01-11T15:23:38Z</dcterms:created>
  <dcterms:modified xsi:type="dcterms:W3CDTF">2014-01-13T12:06:03Z</dcterms:modified>
</cp:coreProperties>
</file>