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70"/>
  </p:notesMasterIdLst>
  <p:sldIdLst>
    <p:sldId id="257" r:id="rId2"/>
    <p:sldId id="334" r:id="rId3"/>
    <p:sldId id="272" r:id="rId4"/>
    <p:sldId id="317" r:id="rId5"/>
    <p:sldId id="318" r:id="rId6"/>
    <p:sldId id="328" r:id="rId7"/>
    <p:sldId id="329" r:id="rId8"/>
    <p:sldId id="330" r:id="rId9"/>
    <p:sldId id="258" r:id="rId10"/>
    <p:sldId id="295" r:id="rId11"/>
    <p:sldId id="331" r:id="rId12"/>
    <p:sldId id="332" r:id="rId13"/>
    <p:sldId id="333" r:id="rId14"/>
    <p:sldId id="296" r:id="rId15"/>
    <p:sldId id="297" r:id="rId16"/>
    <p:sldId id="315" r:id="rId17"/>
    <p:sldId id="316" r:id="rId18"/>
    <p:sldId id="259" r:id="rId19"/>
    <p:sldId id="260" r:id="rId20"/>
    <p:sldId id="261" r:id="rId21"/>
    <p:sldId id="308" r:id="rId22"/>
    <p:sldId id="306" r:id="rId23"/>
    <p:sldId id="299" r:id="rId24"/>
    <p:sldId id="300" r:id="rId25"/>
    <p:sldId id="301" r:id="rId26"/>
    <p:sldId id="313" r:id="rId27"/>
    <p:sldId id="305" r:id="rId28"/>
    <p:sldId id="314" r:id="rId29"/>
    <p:sldId id="264" r:id="rId30"/>
    <p:sldId id="276" r:id="rId31"/>
    <p:sldId id="275" r:id="rId32"/>
    <p:sldId id="265" r:id="rId33"/>
    <p:sldId id="291" r:id="rId34"/>
    <p:sldId id="293" r:id="rId35"/>
    <p:sldId id="283" r:id="rId36"/>
    <p:sldId id="323" r:id="rId37"/>
    <p:sldId id="322" r:id="rId38"/>
    <p:sldId id="284" r:id="rId39"/>
    <p:sldId id="292" r:id="rId40"/>
    <p:sldId id="267" r:id="rId41"/>
    <p:sldId id="324" r:id="rId42"/>
    <p:sldId id="325" r:id="rId43"/>
    <p:sldId id="326" r:id="rId44"/>
    <p:sldId id="327" r:id="rId45"/>
    <p:sldId id="310" r:id="rId46"/>
    <p:sldId id="268" r:id="rId47"/>
    <p:sldId id="269" r:id="rId48"/>
    <p:sldId id="270" r:id="rId49"/>
    <p:sldId id="277" r:id="rId50"/>
    <p:sldId id="274" r:id="rId51"/>
    <p:sldId id="278" r:id="rId52"/>
    <p:sldId id="294" r:id="rId53"/>
    <p:sldId id="280" r:id="rId54"/>
    <p:sldId id="285" r:id="rId55"/>
    <p:sldId id="282" r:id="rId56"/>
    <p:sldId id="311" r:id="rId57"/>
    <p:sldId id="312" r:id="rId58"/>
    <p:sldId id="281" r:id="rId59"/>
    <p:sldId id="320" r:id="rId60"/>
    <p:sldId id="286" r:id="rId61"/>
    <p:sldId id="319" r:id="rId62"/>
    <p:sldId id="287" r:id="rId63"/>
    <p:sldId id="288" r:id="rId64"/>
    <p:sldId id="289" r:id="rId65"/>
    <p:sldId id="290" r:id="rId66"/>
    <p:sldId id="302" r:id="rId67"/>
    <p:sldId id="303" r:id="rId68"/>
    <p:sldId id="309" r:id="rId69"/>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ECC89F0-2163-4A8E-ABCC-442386ED6F39}">
          <p14:sldIdLst>
            <p14:sldId id="257"/>
            <p14:sldId id="334"/>
            <p14:sldId id="272"/>
            <p14:sldId id="317"/>
            <p14:sldId id="318"/>
            <p14:sldId id="328"/>
            <p14:sldId id="329"/>
            <p14:sldId id="330"/>
            <p14:sldId id="258"/>
            <p14:sldId id="295"/>
            <p14:sldId id="331"/>
            <p14:sldId id="332"/>
            <p14:sldId id="333"/>
            <p14:sldId id="296"/>
            <p14:sldId id="297"/>
            <p14:sldId id="315"/>
            <p14:sldId id="316"/>
            <p14:sldId id="259"/>
            <p14:sldId id="260"/>
            <p14:sldId id="261"/>
            <p14:sldId id="308"/>
            <p14:sldId id="306"/>
            <p14:sldId id="299"/>
            <p14:sldId id="300"/>
            <p14:sldId id="301"/>
            <p14:sldId id="313"/>
            <p14:sldId id="305"/>
            <p14:sldId id="314"/>
            <p14:sldId id="264"/>
            <p14:sldId id="276"/>
            <p14:sldId id="275"/>
            <p14:sldId id="265"/>
            <p14:sldId id="291"/>
            <p14:sldId id="293"/>
            <p14:sldId id="283"/>
            <p14:sldId id="323"/>
            <p14:sldId id="322"/>
            <p14:sldId id="284"/>
            <p14:sldId id="292"/>
            <p14:sldId id="267"/>
            <p14:sldId id="324"/>
            <p14:sldId id="325"/>
            <p14:sldId id="326"/>
            <p14:sldId id="327"/>
            <p14:sldId id="310"/>
            <p14:sldId id="268"/>
            <p14:sldId id="269"/>
            <p14:sldId id="270"/>
            <p14:sldId id="277"/>
            <p14:sldId id="274"/>
            <p14:sldId id="278"/>
            <p14:sldId id="294"/>
            <p14:sldId id="280"/>
            <p14:sldId id="285"/>
            <p14:sldId id="282"/>
            <p14:sldId id="311"/>
            <p14:sldId id="312"/>
            <p14:sldId id="281"/>
            <p14:sldId id="320"/>
          </p14:sldIdLst>
        </p14:section>
        <p14:section name="Untitled Section" id="{01BCCE27-C58E-4833-8944-7AA9F16FDBE3}">
          <p14:sldIdLst>
            <p14:sldId id="286"/>
            <p14:sldId id="319"/>
            <p14:sldId id="287"/>
            <p14:sldId id="288"/>
            <p14:sldId id="289"/>
            <p14:sldId id="290"/>
            <p14:sldId id="302"/>
            <p14:sldId id="303"/>
            <p14:sldId id="30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88455" autoAdjust="0"/>
  </p:normalViewPr>
  <p:slideViewPr>
    <p:cSldViewPr>
      <p:cViewPr varScale="1">
        <p:scale>
          <a:sx n="65" d="100"/>
          <a:sy n="65" d="100"/>
        </p:scale>
        <p:origin x="-148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5380FBDC-E43B-4282-82A3-74DAB701389B}" type="datetimeFigureOut">
              <a:rPr lang="en-US" smtClean="0"/>
              <a:pPr/>
              <a:t>12/11/2013</a:t>
            </a:fld>
            <a:endParaRPr lang="en-IN"/>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0727BD9A-B8DE-41F9-9185-BA55A5ED48EC}" type="slidenum">
              <a:rPr lang="en-IN" smtClean="0"/>
              <a:pPr/>
              <a:t>‹#›</a:t>
            </a:fld>
            <a:endParaRPr lang="en-IN"/>
          </a:p>
        </p:txBody>
      </p:sp>
    </p:spTree>
    <p:extLst>
      <p:ext uri="{BB962C8B-B14F-4D97-AF65-F5344CB8AC3E}">
        <p14:creationId xmlns:p14="http://schemas.microsoft.com/office/powerpoint/2010/main" val="2709465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727BD9A-B8DE-41F9-9185-BA55A5ED48EC}" type="slidenum">
              <a:rPr lang="en-IN" smtClean="0"/>
              <a:pPr/>
              <a:t>29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27BD9A-B8DE-41F9-9185-BA55A5ED48EC}" type="slidenum">
              <a:rPr lang="en-IN" smtClean="0"/>
              <a:pPr/>
              <a:t>35</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ounded Rectangle 9"/>
          <p:cNvSpPr/>
          <p:nvPr/>
        </p:nvSpPr>
        <p:spPr>
          <a:xfrm rot="20707748">
            <a:off x="-617539" y="-652551"/>
            <a:ext cx="6664606" cy="3942692"/>
          </a:xfrm>
          <a:custGeom>
            <a:avLst/>
            <a:gdLst/>
            <a:ahLst/>
            <a:cxnLst/>
            <a:rect l="l" t="t" r="r" b="b"/>
            <a:pathLst>
              <a:path w="6664606" h="3942692">
                <a:moveTo>
                  <a:pt x="1046923" y="0"/>
                </a:moveTo>
                <a:lnTo>
                  <a:pt x="6664606" y="1491692"/>
                </a:lnTo>
                <a:lnTo>
                  <a:pt x="6664606" y="3860602"/>
                </a:lnTo>
                <a:cubicBezTo>
                  <a:pt x="6664606" y="3905939"/>
                  <a:pt x="6627853" y="3942692"/>
                  <a:pt x="6582516" y="3942692"/>
                </a:cubicBezTo>
                <a:lnTo>
                  <a:pt x="0" y="3942692"/>
                </a:lnTo>
                <a:close/>
              </a:path>
            </a:pathLst>
          </a:cu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20707748">
            <a:off x="6168153" y="-441831"/>
            <a:ext cx="3126510" cy="2426476"/>
          </a:xfrm>
          <a:custGeom>
            <a:avLst/>
            <a:gdLst/>
            <a:ahLst/>
            <a:cxnLst/>
            <a:rect l="l" t="t" r="r" b="b"/>
            <a:pathLst>
              <a:path w="3126510" h="2426476">
                <a:moveTo>
                  <a:pt x="0" y="0"/>
                </a:moveTo>
                <a:lnTo>
                  <a:pt x="3126510" y="830198"/>
                </a:lnTo>
                <a:lnTo>
                  <a:pt x="2702642" y="2426476"/>
                </a:lnTo>
                <a:lnTo>
                  <a:pt x="82091" y="2426476"/>
                </a:lnTo>
                <a:cubicBezTo>
                  <a:pt x="36754" y="2426475"/>
                  <a:pt x="1" y="2389722"/>
                  <a:pt x="1" y="2344385"/>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20707748">
            <a:off x="7144098" y="2001564"/>
            <a:ext cx="2679455" cy="4946037"/>
          </a:xfrm>
          <a:custGeom>
            <a:avLst/>
            <a:gdLst/>
            <a:ahLst/>
            <a:cxnLst/>
            <a:rect l="l" t="t" r="r" b="b"/>
            <a:pathLst>
              <a:path w="2679455" h="4946037">
                <a:moveTo>
                  <a:pt x="2679455" y="0"/>
                </a:moveTo>
                <a:lnTo>
                  <a:pt x="1366108" y="4946037"/>
                </a:lnTo>
                <a:lnTo>
                  <a:pt x="0" y="4583288"/>
                </a:lnTo>
                <a:lnTo>
                  <a:pt x="0" y="82090"/>
                </a:lnTo>
                <a:cubicBezTo>
                  <a:pt x="0" y="36753"/>
                  <a:pt x="36753" y="0"/>
                  <a:pt x="82090" y="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20707748">
            <a:off x="-205621" y="3323292"/>
            <a:ext cx="7378073" cy="4557796"/>
          </a:xfrm>
          <a:custGeom>
            <a:avLst/>
            <a:gdLst/>
            <a:ahLst/>
            <a:cxnLst/>
            <a:rect l="l" t="t" r="r" b="b"/>
            <a:pathLst>
              <a:path w="7378073" h="4557796">
                <a:moveTo>
                  <a:pt x="7327936" y="6451"/>
                </a:moveTo>
                <a:cubicBezTo>
                  <a:pt x="7357400" y="18913"/>
                  <a:pt x="7378073" y="48087"/>
                  <a:pt x="7378073" y="82090"/>
                </a:cubicBezTo>
                <a:lnTo>
                  <a:pt x="7378073" y="4557796"/>
                </a:lnTo>
                <a:lnTo>
                  <a:pt x="0" y="2598658"/>
                </a:lnTo>
                <a:lnTo>
                  <a:pt x="690034" y="0"/>
                </a:lnTo>
                <a:lnTo>
                  <a:pt x="7295983" y="0"/>
                </a:lnTo>
                <a:cubicBezTo>
                  <a:pt x="7307317" y="0"/>
                  <a:pt x="7318115" y="2297"/>
                  <a:pt x="7327936"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900000">
            <a:off x="547834" y="3632676"/>
            <a:ext cx="5985159" cy="1606102"/>
          </a:xfrm>
        </p:spPr>
        <p:txBody>
          <a:bodyPr>
            <a:normAutofit/>
          </a:bodyPr>
          <a:lstStyle>
            <a:lvl1pPr>
              <a:lnSpc>
                <a:spcPts val="6000"/>
              </a:lnSpc>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rot="-900000">
            <a:off x="2201145" y="5027230"/>
            <a:ext cx="4655297" cy="1128495"/>
          </a:xfrm>
        </p:spPr>
        <p:txBody>
          <a:bodyPr>
            <a:normAutofit/>
          </a:bodyPr>
          <a:lstStyle>
            <a:lvl1pPr marL="0" indent="0" algn="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900000">
            <a:off x="6741465" y="2313285"/>
            <a:ext cx="1524000" cy="365125"/>
          </a:xfrm>
        </p:spPr>
        <p:txBody>
          <a:bodyPr/>
          <a:lstStyle>
            <a:lvl1pPr algn="l">
              <a:defRPr sz="1800">
                <a:solidFill>
                  <a:schemeClr val="tx1"/>
                </a:solidFill>
              </a:defRPr>
            </a:lvl1pPr>
          </a:lstStyle>
          <a:p>
            <a:fld id="{CE051F9A-6AE3-4935-ADD7-A014E09F67D0}" type="datetimeFigureOut">
              <a:rPr lang="en-US" smtClean="0"/>
              <a:pPr/>
              <a:t>12/11/2013</a:t>
            </a:fld>
            <a:endParaRPr lang="en-IN"/>
          </a:p>
        </p:txBody>
      </p:sp>
      <p:sp>
        <p:nvSpPr>
          <p:cNvPr id="5" name="Footer Placeholder 4"/>
          <p:cNvSpPr>
            <a:spLocks noGrp="1"/>
          </p:cNvSpPr>
          <p:nvPr>
            <p:ph type="ftr" sz="quarter" idx="11"/>
          </p:nvPr>
        </p:nvSpPr>
        <p:spPr>
          <a:xfrm rot="-900000">
            <a:off x="6551292" y="1528629"/>
            <a:ext cx="2465987" cy="365125"/>
          </a:xfrm>
        </p:spPr>
        <p:txBody>
          <a:bodyPr/>
          <a:lstStyle>
            <a:lvl1pPr>
              <a:defRPr>
                <a:solidFill>
                  <a:schemeClr val="tx1"/>
                </a:solidFill>
              </a:defRPr>
            </a:lvl1pPr>
          </a:lstStyle>
          <a:p>
            <a:endParaRPr lang="en-IN"/>
          </a:p>
        </p:txBody>
      </p:sp>
      <p:sp>
        <p:nvSpPr>
          <p:cNvPr id="6" name="Slide Number Placeholder 5"/>
          <p:cNvSpPr>
            <a:spLocks noGrp="1"/>
          </p:cNvSpPr>
          <p:nvPr>
            <p:ph type="sldNum" sz="quarter" idx="12"/>
          </p:nvPr>
        </p:nvSpPr>
        <p:spPr>
          <a:xfrm rot="-900000">
            <a:off x="6451719" y="1162062"/>
            <a:ext cx="2133600" cy="421038"/>
          </a:xfrm>
        </p:spPr>
        <p:txBody>
          <a:bodyPr anchor="ctr"/>
          <a:lstStyle>
            <a:lvl1pPr algn="l">
              <a:defRPr sz="2400">
                <a:solidFill>
                  <a:schemeClr val="tx1"/>
                </a:solidFil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ounded Rectangle 11"/>
          <p:cNvSpPr/>
          <p:nvPr/>
        </p:nvSpPr>
        <p:spPr>
          <a:xfrm rot="20707748">
            <a:off x="-895918" y="-766298"/>
            <a:ext cx="8332816" cy="5894380"/>
          </a:xfrm>
          <a:custGeom>
            <a:avLst/>
            <a:gdLst/>
            <a:ahLst/>
            <a:cxnLst/>
            <a:rect l="l" t="t" r="r" b="b"/>
            <a:pathLst>
              <a:path w="8332816" h="5894380">
                <a:moveTo>
                  <a:pt x="1565164" y="0"/>
                </a:moveTo>
                <a:lnTo>
                  <a:pt x="8332816" y="1797049"/>
                </a:lnTo>
                <a:lnTo>
                  <a:pt x="8332816" y="5812290"/>
                </a:lnTo>
                <a:cubicBezTo>
                  <a:pt x="8332816" y="5857627"/>
                  <a:pt x="8296063" y="5894380"/>
                  <a:pt x="8250726" y="5894380"/>
                </a:cubicBezTo>
                <a:lnTo>
                  <a:pt x="0" y="5894380"/>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0707748">
            <a:off x="64746" y="5089618"/>
            <a:ext cx="8528044" cy="2911464"/>
          </a:xfrm>
          <a:custGeom>
            <a:avLst/>
            <a:gdLst/>
            <a:ahLst/>
            <a:cxnLst/>
            <a:rect l="l" t="t" r="r" b="b"/>
            <a:pathLst>
              <a:path w="8528044" h="2911464">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8533928" y="3839503"/>
            <a:ext cx="1011244" cy="2994350"/>
          </a:xfrm>
          <a:custGeom>
            <a:avLst/>
            <a:gdLst/>
            <a:ahLst/>
            <a:cxnLst/>
            <a:rect l="l" t="t" r="r" b="b"/>
            <a:pathLst>
              <a:path w="1011244" h="2994350">
                <a:moveTo>
                  <a:pt x="1011244" y="0"/>
                </a:moveTo>
                <a:lnTo>
                  <a:pt x="216140" y="2994350"/>
                </a:lnTo>
                <a:lnTo>
                  <a:pt x="0" y="2936957"/>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7588490" y="-321837"/>
            <a:ext cx="1976541" cy="4072806"/>
          </a:xfrm>
          <a:custGeom>
            <a:avLst/>
            <a:gdLst/>
            <a:ahLst/>
            <a:cxnLst/>
            <a:rect l="l" t="t" r="r" b="b"/>
            <a:pathLst>
              <a:path w="1976541" h="4072806">
                <a:moveTo>
                  <a:pt x="0" y="0"/>
                </a:moveTo>
                <a:lnTo>
                  <a:pt x="1976541" y="524841"/>
                </a:lnTo>
                <a:lnTo>
                  <a:pt x="1034432" y="4072806"/>
                </a:lnTo>
                <a:lnTo>
                  <a:pt x="82090" y="4072806"/>
                </a:lnTo>
                <a:cubicBezTo>
                  <a:pt x="36753" y="4072806"/>
                  <a:pt x="0" y="4036053"/>
                  <a:pt x="0" y="399071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900000">
            <a:off x="3183882" y="4760430"/>
            <a:ext cx="5004753" cy="1299542"/>
          </a:xfrm>
        </p:spPr>
        <p:txBody>
          <a:bodyPr anchor="t"/>
          <a:lstStyle/>
          <a:p>
            <a:r>
              <a:rPr lang="en-US" smtClean="0"/>
              <a:t>Click to edit Master title style</a:t>
            </a:r>
            <a:endParaRPr lang="en-US"/>
          </a:p>
        </p:txBody>
      </p:sp>
      <p:sp>
        <p:nvSpPr>
          <p:cNvPr id="3" name="Vertical Text Placeholder 2"/>
          <p:cNvSpPr>
            <a:spLocks noGrp="1"/>
          </p:cNvSpPr>
          <p:nvPr>
            <p:ph type="body" orient="vert" idx="1"/>
          </p:nvPr>
        </p:nvSpPr>
        <p:spPr>
          <a:xfrm rot="-900000">
            <a:off x="781854" y="984581"/>
            <a:ext cx="6581279" cy="360475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900000">
            <a:off x="6996405" y="6238502"/>
            <a:ext cx="1524000" cy="365125"/>
          </a:xfrm>
        </p:spPr>
        <p:txBody>
          <a:bodyPr/>
          <a:lstStyle/>
          <a:p>
            <a:fld id="{CE051F9A-6AE3-4935-ADD7-A014E09F67D0}" type="datetimeFigureOut">
              <a:rPr lang="en-US" smtClean="0"/>
              <a:pPr/>
              <a:t>12/11/2013</a:t>
            </a:fld>
            <a:endParaRPr lang="en-IN"/>
          </a:p>
        </p:txBody>
      </p:sp>
      <p:sp>
        <p:nvSpPr>
          <p:cNvPr id="5" name="Footer Placeholder 4"/>
          <p:cNvSpPr>
            <a:spLocks noGrp="1"/>
          </p:cNvSpPr>
          <p:nvPr>
            <p:ph type="ftr" sz="quarter" idx="11"/>
          </p:nvPr>
        </p:nvSpPr>
        <p:spPr>
          <a:xfrm rot="-900000">
            <a:off x="5321849" y="6094794"/>
            <a:ext cx="3124200" cy="365125"/>
          </a:xfrm>
        </p:spPr>
        <p:txBody>
          <a:bodyPr/>
          <a:lstStyle>
            <a:lvl1pPr algn="r">
              <a:defRPr/>
            </a:lvl1pPr>
          </a:lstStyle>
          <a:p>
            <a:endParaRPr lang="en-IN"/>
          </a:p>
        </p:txBody>
      </p:sp>
      <p:sp>
        <p:nvSpPr>
          <p:cNvPr id="6" name="Slide Number Placeholder 5"/>
          <p:cNvSpPr>
            <a:spLocks noGrp="1"/>
          </p:cNvSpPr>
          <p:nvPr>
            <p:ph type="sldNum" sz="quarter" idx="12"/>
          </p:nvPr>
        </p:nvSpPr>
        <p:spPr>
          <a:xfrm rot="-900000">
            <a:off x="8182730" y="3246937"/>
            <a:ext cx="907445"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Rounded Rectangle 11"/>
          <p:cNvSpPr/>
          <p:nvPr/>
        </p:nvSpPr>
        <p:spPr>
          <a:xfrm rot="20707748">
            <a:off x="-882907" y="-626065"/>
            <a:ext cx="7440156" cy="7347127"/>
          </a:xfrm>
          <a:custGeom>
            <a:avLst/>
            <a:gdLst/>
            <a:ahLst/>
            <a:cxnLst/>
            <a:rect l="l" t="t" r="r" b="b"/>
            <a:pathLst>
              <a:path w="7440156" h="7347127">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0707748">
            <a:off x="3227235" y="6274264"/>
            <a:ext cx="4396677" cy="1167472"/>
          </a:xfrm>
          <a:custGeom>
            <a:avLst/>
            <a:gdLst/>
            <a:ahLst/>
            <a:cxnLst/>
            <a:rect l="l" t="t" r="r" b="b"/>
            <a:pathLst>
              <a:path w="4396677" h="1167472">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7659524" y="5459724"/>
            <a:ext cx="1710569" cy="1538689"/>
          </a:xfrm>
          <a:custGeom>
            <a:avLst/>
            <a:gdLst/>
            <a:ahLst/>
            <a:cxnLst/>
            <a:rect l="l" t="t" r="r" b="b"/>
            <a:pathLst>
              <a:path w="1710569" h="1538689">
                <a:moveTo>
                  <a:pt x="1710569" y="1"/>
                </a:moveTo>
                <a:lnTo>
                  <a:pt x="1301993" y="1538689"/>
                </a:lnTo>
                <a:lnTo>
                  <a:pt x="0" y="1192965"/>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6666426" y="-490731"/>
            <a:ext cx="3065776" cy="5811871"/>
          </a:xfrm>
          <a:custGeom>
            <a:avLst/>
            <a:gdLst/>
            <a:ahLst/>
            <a:cxnLst/>
            <a:rect l="l" t="t" r="r" b="b"/>
            <a:pathLst>
              <a:path w="3065776" h="5811871">
                <a:moveTo>
                  <a:pt x="0" y="0"/>
                </a:moveTo>
                <a:lnTo>
                  <a:pt x="3065776" y="814071"/>
                </a:lnTo>
                <a:lnTo>
                  <a:pt x="1738684" y="5811871"/>
                </a:lnTo>
                <a:lnTo>
                  <a:pt x="82090" y="5811871"/>
                </a:lnTo>
                <a:cubicBezTo>
                  <a:pt x="36753" y="5811871"/>
                  <a:pt x="0" y="5775118"/>
                  <a:pt x="0" y="572978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rot="-900000">
            <a:off x="6793335" y="511413"/>
            <a:ext cx="1435608" cy="481888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rot="-900000">
            <a:off x="967762" y="1075673"/>
            <a:ext cx="5398955" cy="508826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rot="-900000">
            <a:off x="7754112" y="5888736"/>
            <a:ext cx="1243584" cy="365125"/>
          </a:xfrm>
        </p:spPr>
        <p:txBody>
          <a:bodyPr/>
          <a:lstStyle>
            <a:lvl1pPr algn="l">
              <a:defRPr/>
            </a:lvl1pPr>
          </a:lstStyle>
          <a:p>
            <a:fld id="{CE051F9A-6AE3-4935-ADD7-A014E09F67D0}" type="datetimeFigureOut">
              <a:rPr lang="en-US" smtClean="0"/>
              <a:pPr/>
              <a:t>12/11/2013</a:t>
            </a:fld>
            <a:endParaRPr lang="en-IN"/>
          </a:p>
        </p:txBody>
      </p:sp>
      <p:sp>
        <p:nvSpPr>
          <p:cNvPr id="5" name="Footer Placeholder 4"/>
          <p:cNvSpPr>
            <a:spLocks noGrp="1"/>
          </p:cNvSpPr>
          <p:nvPr>
            <p:ph type="ftr" sz="quarter" idx="11"/>
          </p:nvPr>
        </p:nvSpPr>
        <p:spPr>
          <a:xfrm rot="-900000">
            <a:off x="4997808" y="6188244"/>
            <a:ext cx="2380306" cy="365125"/>
          </a:xfrm>
        </p:spPr>
        <p:txBody>
          <a:bodyPr/>
          <a:lstStyle>
            <a:lvl1pPr algn="r">
              <a:defRPr/>
            </a:lvl1pPr>
          </a:lstStyle>
          <a:p>
            <a:endParaRPr lang="en-IN"/>
          </a:p>
        </p:txBody>
      </p:sp>
      <p:sp>
        <p:nvSpPr>
          <p:cNvPr id="6" name="Slide Number Placeholder 5"/>
          <p:cNvSpPr>
            <a:spLocks noGrp="1"/>
          </p:cNvSpPr>
          <p:nvPr>
            <p:ph type="sldNum" sz="quarter" idx="12"/>
          </p:nvPr>
        </p:nvSpPr>
        <p:spPr>
          <a:xfrm rot="-900000">
            <a:off x="7690104" y="5641848"/>
            <a:ext cx="1243584"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ounded Rectangle 8"/>
          <p:cNvSpPr/>
          <p:nvPr/>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633894" y="2921988"/>
            <a:ext cx="5064953" cy="1695631"/>
          </a:xfrm>
        </p:spPr>
        <p:txBody>
          <a:bodyPr/>
          <a:lstStyle/>
          <a:p>
            <a:r>
              <a:rPr lang="en-US" smtClean="0"/>
              <a:t>Click to edit Master title style</a:t>
            </a:r>
            <a:endParaRPr lang="en-US"/>
          </a:p>
        </p:txBody>
      </p:sp>
      <p:sp>
        <p:nvSpPr>
          <p:cNvPr id="3" name="Content Placeholder 2"/>
          <p:cNvSpPr>
            <a:spLocks noGrp="1"/>
          </p:cNvSpPr>
          <p:nvPr>
            <p:ph idx="1"/>
          </p:nvPr>
        </p:nvSpPr>
        <p:spPr>
          <a:xfrm rot="900000">
            <a:off x="3479028" y="959716"/>
            <a:ext cx="4658735" cy="5077623"/>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rot="900000">
            <a:off x="1690988" y="608314"/>
            <a:ext cx="1789355" cy="365125"/>
          </a:xfrm>
        </p:spPr>
        <p:txBody>
          <a:bodyPr/>
          <a:lstStyle/>
          <a:p>
            <a:fld id="{CE051F9A-6AE3-4935-ADD7-A014E09F67D0}" type="datetimeFigureOut">
              <a:rPr lang="en-US" smtClean="0"/>
              <a:pPr/>
              <a:t>12/11/2013</a:t>
            </a:fld>
            <a:endParaRPr lang="en-IN"/>
          </a:p>
        </p:txBody>
      </p:sp>
      <p:sp>
        <p:nvSpPr>
          <p:cNvPr id="5" name="Footer Placeholder 4"/>
          <p:cNvSpPr>
            <a:spLocks noGrp="1"/>
          </p:cNvSpPr>
          <p:nvPr>
            <p:ph type="ftr" sz="quarter" idx="11"/>
          </p:nvPr>
        </p:nvSpPr>
        <p:spPr>
          <a:xfrm rot="900000">
            <a:off x="3103620" y="6177546"/>
            <a:ext cx="2392237" cy="365125"/>
          </a:xfrm>
        </p:spPr>
        <p:txBody>
          <a:bodyPr/>
          <a:lstStyle/>
          <a:p>
            <a:endParaRPr lang="en-IN"/>
          </a:p>
        </p:txBody>
      </p:sp>
      <p:sp>
        <p:nvSpPr>
          <p:cNvPr id="6" name="Slide Number Placeholder 5"/>
          <p:cNvSpPr>
            <a:spLocks noGrp="1"/>
          </p:cNvSpPr>
          <p:nvPr>
            <p:ph type="sldNum" sz="quarter" idx="12"/>
          </p:nvPr>
        </p:nvSpPr>
        <p:spPr>
          <a:xfrm rot="900000">
            <a:off x="1265370" y="300797"/>
            <a:ext cx="2287319" cy="365125"/>
          </a:xfrm>
        </p:spPr>
        <p:txBody>
          <a:body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ounded Rectangle 16"/>
          <p:cNvSpPr/>
          <p:nvPr/>
        </p:nvSpPr>
        <p:spPr>
          <a:xfrm rot="900000">
            <a:off x="-57216" y="-1017685"/>
            <a:ext cx="7411427" cy="3438177"/>
          </a:xfrm>
          <a:custGeom>
            <a:avLst/>
            <a:gdLst/>
            <a:ahLst/>
            <a:cxnLst/>
            <a:rect l="l" t="t" r="r" b="b"/>
            <a:pathLst>
              <a:path w="7411427" h="3438177">
                <a:moveTo>
                  <a:pt x="0" y="1985886"/>
                </a:moveTo>
                <a:lnTo>
                  <a:pt x="7411427" y="0"/>
                </a:lnTo>
                <a:lnTo>
                  <a:pt x="7411427" y="3356087"/>
                </a:lnTo>
                <a:cubicBezTo>
                  <a:pt x="7411427" y="3401424"/>
                  <a:pt x="7374674" y="3438177"/>
                  <a:pt x="7329337" y="3438177"/>
                </a:cubicBezTo>
                <a:lnTo>
                  <a:pt x="389140" y="3438177"/>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900000">
            <a:off x="-776641" y="2417820"/>
            <a:ext cx="6998365" cy="5080081"/>
          </a:xfrm>
          <a:custGeom>
            <a:avLst/>
            <a:gdLst/>
            <a:ahLst/>
            <a:cxnLst/>
            <a:rect l="l" t="t" r="r" b="b"/>
            <a:pathLst>
              <a:path w="6998365" h="5080081">
                <a:moveTo>
                  <a:pt x="0" y="0"/>
                </a:moveTo>
                <a:lnTo>
                  <a:pt x="6916275" y="0"/>
                </a:lnTo>
                <a:cubicBezTo>
                  <a:pt x="6961612" y="0"/>
                  <a:pt x="6998365" y="36753"/>
                  <a:pt x="6998365" y="82090"/>
                </a:cubicBezTo>
                <a:lnTo>
                  <a:pt x="6998365" y="3569608"/>
                </a:lnTo>
                <a:lnTo>
                  <a:pt x="1361203" y="5080081"/>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900000">
            <a:off x="6338067" y="3775812"/>
            <a:ext cx="3102275" cy="3544033"/>
          </a:xfrm>
          <a:custGeom>
            <a:avLst/>
            <a:gdLst/>
            <a:ahLst/>
            <a:cxnLst/>
            <a:rect l="l" t="t" r="r" b="b"/>
            <a:pathLst>
              <a:path w="3102275" h="3544033">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rot="900000">
            <a:off x="7327879" y="-104312"/>
            <a:ext cx="2350627" cy="3820866"/>
          </a:xfrm>
          <a:custGeom>
            <a:avLst/>
            <a:gdLst/>
            <a:ahLst/>
            <a:cxnLst/>
            <a:rect l="l" t="t" r="r" b="b"/>
            <a:pathLst>
              <a:path w="2350627" h="3820866">
                <a:moveTo>
                  <a:pt x="1" y="355523"/>
                </a:moveTo>
                <a:lnTo>
                  <a:pt x="1326829" y="0"/>
                </a:lnTo>
                <a:lnTo>
                  <a:pt x="2350627" y="3820866"/>
                </a:lnTo>
                <a:lnTo>
                  <a:pt x="82091" y="3820866"/>
                </a:lnTo>
                <a:cubicBezTo>
                  <a:pt x="36754" y="3820866"/>
                  <a:pt x="1" y="3784113"/>
                  <a:pt x="0" y="373877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900000">
            <a:off x="534986" y="2921829"/>
            <a:ext cx="5690855" cy="1570680"/>
          </a:xfrm>
        </p:spPr>
        <p:txBody>
          <a:bodyPr anchor="b">
            <a:noAutofit/>
          </a:bodyPr>
          <a:lstStyle>
            <a:lvl1pPr algn="r">
              <a:defRPr sz="48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rot="900000">
            <a:off x="537849" y="4494201"/>
            <a:ext cx="5271544" cy="1500187"/>
          </a:xfrm>
        </p:spPr>
        <p:txBody>
          <a:bodyPr anchor="t">
            <a:normAutofit/>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rot="900000">
            <a:off x="6878368" y="3761385"/>
            <a:ext cx="1524000" cy="365125"/>
          </a:xfrm>
        </p:spPr>
        <p:txBody>
          <a:bodyPr/>
          <a:lstStyle>
            <a:lvl1pPr algn="l">
              <a:defRPr/>
            </a:lvl1pPr>
          </a:lstStyle>
          <a:p>
            <a:fld id="{CE051F9A-6AE3-4935-ADD7-A014E09F67D0}" type="datetimeFigureOut">
              <a:rPr lang="en-US" smtClean="0"/>
              <a:pPr/>
              <a:t>12/11/2013</a:t>
            </a:fld>
            <a:endParaRPr lang="en-IN"/>
          </a:p>
        </p:txBody>
      </p:sp>
      <p:sp>
        <p:nvSpPr>
          <p:cNvPr id="5" name="Footer Placeholder 4"/>
          <p:cNvSpPr>
            <a:spLocks noGrp="1"/>
          </p:cNvSpPr>
          <p:nvPr>
            <p:ph type="ftr" sz="quarter" idx="11"/>
          </p:nvPr>
        </p:nvSpPr>
        <p:spPr>
          <a:xfrm rot="900000">
            <a:off x="7056965" y="3170795"/>
            <a:ext cx="1926305" cy="365125"/>
          </a:xfrm>
        </p:spPr>
        <p:txBody>
          <a:bodyPr/>
          <a:lstStyle/>
          <a:p>
            <a:endParaRPr lang="en-IN"/>
          </a:p>
        </p:txBody>
      </p:sp>
      <p:sp>
        <p:nvSpPr>
          <p:cNvPr id="6" name="Slide Number Placeholder 5"/>
          <p:cNvSpPr>
            <a:spLocks noGrp="1"/>
          </p:cNvSpPr>
          <p:nvPr>
            <p:ph type="sldNum" sz="quarter" idx="12"/>
          </p:nvPr>
        </p:nvSpPr>
        <p:spPr>
          <a:xfrm rot="900000" flipH="1">
            <a:off x="7176363" y="2661157"/>
            <a:ext cx="683979"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7" name="Rounded Rectangle 16"/>
          <p:cNvSpPr/>
          <p:nvPr/>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1893" y="2231024"/>
            <a:ext cx="4820301" cy="1436159"/>
          </a:xfrm>
        </p:spPr>
        <p:txBody>
          <a:bodyPr/>
          <a:lstStyle/>
          <a:p>
            <a:r>
              <a:rPr lang="en-US" smtClean="0"/>
              <a:t>Click to edit Master title style</a:t>
            </a:r>
            <a:endParaRPr lang="en-US"/>
          </a:p>
        </p:txBody>
      </p:sp>
      <p:sp>
        <p:nvSpPr>
          <p:cNvPr id="3" name="Content Placeholder 2"/>
          <p:cNvSpPr>
            <a:spLocks noGrp="1"/>
          </p:cNvSpPr>
          <p:nvPr>
            <p:ph sz="half" idx="1"/>
          </p:nvPr>
        </p:nvSpPr>
        <p:spPr>
          <a:xfrm rot="-900000">
            <a:off x="1014439" y="1335061"/>
            <a:ext cx="2578608" cy="4839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rot="-900000">
            <a:off x="3701032" y="618005"/>
            <a:ext cx="2580010" cy="4837176"/>
          </a:xfrm>
        </p:spPr>
        <p:txBody>
          <a:bodyPr anchor="t"/>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rot="-900000">
            <a:off x="7755919" y="5887412"/>
            <a:ext cx="1241980" cy="365125"/>
          </a:xfrm>
        </p:spPr>
        <p:txBody>
          <a:bodyPr/>
          <a:lstStyle>
            <a:lvl1pPr algn="l">
              <a:defRPr/>
            </a:lvl1pPr>
          </a:lstStyle>
          <a:p>
            <a:fld id="{CE051F9A-6AE3-4935-ADD7-A014E09F67D0}" type="datetimeFigureOut">
              <a:rPr lang="en-US" smtClean="0"/>
              <a:pPr/>
              <a:t>12/11/2013</a:t>
            </a:fld>
            <a:endParaRPr lang="en-IN"/>
          </a:p>
        </p:txBody>
      </p:sp>
      <p:sp>
        <p:nvSpPr>
          <p:cNvPr id="6" name="Footer Placeholder 5"/>
          <p:cNvSpPr>
            <a:spLocks noGrp="1"/>
          </p:cNvSpPr>
          <p:nvPr>
            <p:ph type="ftr" sz="quarter" idx="11"/>
          </p:nvPr>
        </p:nvSpPr>
        <p:spPr>
          <a:xfrm rot="-900000">
            <a:off x="4054658" y="5494374"/>
            <a:ext cx="3124200" cy="365125"/>
          </a:xfrm>
        </p:spPr>
        <p:txBody>
          <a:bodyPr/>
          <a:lstStyle>
            <a:lvl1pPr algn="r">
              <a:defRPr/>
            </a:lvl1pPr>
          </a:lstStyle>
          <a:p>
            <a:endParaRPr lang="en-IN"/>
          </a:p>
        </p:txBody>
      </p:sp>
      <p:sp>
        <p:nvSpPr>
          <p:cNvPr id="7" name="Slide Number Placeholder 6"/>
          <p:cNvSpPr>
            <a:spLocks noGrp="1"/>
          </p:cNvSpPr>
          <p:nvPr>
            <p:ph type="sldNum" sz="quarter" idx="12"/>
          </p:nvPr>
        </p:nvSpPr>
        <p:spPr>
          <a:xfrm rot="-900000">
            <a:off x="7690164" y="5643110"/>
            <a:ext cx="1241693"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53" name="Rounded Rectangle 52"/>
          <p:cNvSpPr/>
          <p:nvPr/>
        </p:nvSpPr>
        <p:spPr>
          <a:xfrm rot="20707748">
            <a:off x="-883225" y="-625990"/>
            <a:ext cx="7439907"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rot="20707748">
            <a:off x="3237537" y="6275496"/>
            <a:ext cx="4387395"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20707748">
            <a:off x="7660698" y="5462349"/>
            <a:ext cx="1709024"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20707748">
            <a:off x="6667944" y="-490547"/>
            <a:ext cx="3064333"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5504" y="2231136"/>
            <a:ext cx="4818888" cy="1435608"/>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rot="-900000">
            <a:off x="854761" y="1406870"/>
            <a:ext cx="2213148" cy="759866"/>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rot="-900000">
            <a:off x="1120518" y="2227895"/>
            <a:ext cx="2578608" cy="3938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rot="-900000">
            <a:off x="3535709" y="687503"/>
            <a:ext cx="2214753" cy="753043"/>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rot="-900000">
            <a:off x="3808498" y="1495882"/>
            <a:ext cx="2578608" cy="395590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rot="-900000">
            <a:off x="7754112" y="5888736"/>
            <a:ext cx="1243584" cy="365125"/>
          </a:xfrm>
        </p:spPr>
        <p:txBody>
          <a:bodyPr/>
          <a:lstStyle>
            <a:lvl1pPr algn="l">
              <a:defRPr/>
            </a:lvl1pPr>
          </a:lstStyle>
          <a:p>
            <a:fld id="{CE051F9A-6AE3-4935-ADD7-A014E09F67D0}" type="datetimeFigureOut">
              <a:rPr lang="en-US" smtClean="0"/>
              <a:pPr/>
              <a:t>12/11/2013</a:t>
            </a:fld>
            <a:endParaRPr lang="en-IN"/>
          </a:p>
        </p:txBody>
      </p:sp>
      <p:sp>
        <p:nvSpPr>
          <p:cNvPr id="8" name="Footer Placeholder 7"/>
          <p:cNvSpPr>
            <a:spLocks noGrp="1"/>
          </p:cNvSpPr>
          <p:nvPr>
            <p:ph type="ftr" sz="quarter" idx="11"/>
          </p:nvPr>
        </p:nvSpPr>
        <p:spPr>
          <a:xfrm rot="-900000">
            <a:off x="4050792" y="5495544"/>
            <a:ext cx="3124200" cy="365125"/>
          </a:xfrm>
        </p:spPr>
        <p:txBody>
          <a:bodyPr/>
          <a:lstStyle>
            <a:lvl1pPr algn="r">
              <a:defRPr/>
            </a:lvl1pPr>
          </a:lstStyle>
          <a:p>
            <a:endParaRPr lang="en-IN"/>
          </a:p>
        </p:txBody>
      </p:sp>
      <p:sp>
        <p:nvSpPr>
          <p:cNvPr id="9" name="Slide Number Placeholder 8"/>
          <p:cNvSpPr>
            <a:spLocks noGrp="1"/>
          </p:cNvSpPr>
          <p:nvPr>
            <p:ph type="sldNum" sz="quarter" idx="12"/>
          </p:nvPr>
        </p:nvSpPr>
        <p:spPr>
          <a:xfrm rot="-900000">
            <a:off x="7690104" y="5641848"/>
            <a:ext cx="1243584"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 name="Rounded Rectangle 20"/>
          <p:cNvSpPr/>
          <p:nvPr/>
        </p:nvSpPr>
        <p:spPr>
          <a:xfrm rot="907748">
            <a:off x="-865440" y="850599"/>
            <a:ext cx="3615441"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rot="907748">
            <a:off x="17749" y="-511509"/>
            <a:ext cx="3735394"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rot="907748">
            <a:off x="2146801" y="6590199"/>
            <a:ext cx="1981025"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rot="907748">
            <a:off x="3185141" y="-553633"/>
            <a:ext cx="6782931"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630936" y="2926080"/>
            <a:ext cx="5065776" cy="1691640"/>
          </a:xfrm>
        </p:spPr>
        <p:txBody>
          <a:bodyPr/>
          <a:lstStyle/>
          <a:p>
            <a:r>
              <a:rPr lang="en-US" smtClean="0"/>
              <a:t>Click to edit Master title style</a:t>
            </a:r>
            <a:endParaRPr lang="en-US"/>
          </a:p>
        </p:txBody>
      </p:sp>
      <p:sp>
        <p:nvSpPr>
          <p:cNvPr id="3" name="Date Placeholder 2"/>
          <p:cNvSpPr>
            <a:spLocks noGrp="1"/>
          </p:cNvSpPr>
          <p:nvPr>
            <p:ph type="dt" sz="half" idx="10"/>
          </p:nvPr>
        </p:nvSpPr>
        <p:spPr>
          <a:xfrm rot="900000">
            <a:off x="1691640" y="612648"/>
            <a:ext cx="1792224" cy="365125"/>
          </a:xfrm>
        </p:spPr>
        <p:txBody>
          <a:bodyPr/>
          <a:lstStyle/>
          <a:p>
            <a:fld id="{CE051F9A-6AE3-4935-ADD7-A014E09F67D0}" type="datetimeFigureOut">
              <a:rPr lang="en-US" smtClean="0"/>
              <a:pPr/>
              <a:t>12/11/2013</a:t>
            </a:fld>
            <a:endParaRPr lang="en-IN"/>
          </a:p>
        </p:txBody>
      </p:sp>
      <p:sp>
        <p:nvSpPr>
          <p:cNvPr id="4" name="Footer Placeholder 3"/>
          <p:cNvSpPr>
            <a:spLocks noGrp="1"/>
          </p:cNvSpPr>
          <p:nvPr>
            <p:ph type="ftr" sz="quarter" idx="11"/>
          </p:nvPr>
        </p:nvSpPr>
        <p:spPr>
          <a:xfrm rot="900000">
            <a:off x="2493721" y="6101033"/>
            <a:ext cx="3052113" cy="365125"/>
          </a:xfrm>
        </p:spPr>
        <p:txBody>
          <a:bodyPr/>
          <a:lstStyle/>
          <a:p>
            <a:endParaRPr lang="en-IN"/>
          </a:p>
        </p:txBody>
      </p:sp>
      <p:sp>
        <p:nvSpPr>
          <p:cNvPr id="5" name="Slide Number Placeholder 4"/>
          <p:cNvSpPr>
            <a:spLocks noGrp="1"/>
          </p:cNvSpPr>
          <p:nvPr>
            <p:ph type="sldNum" sz="quarter" idx="12"/>
          </p:nvPr>
        </p:nvSpPr>
        <p:spPr>
          <a:xfrm rot="900000">
            <a:off x="1261872" y="301752"/>
            <a:ext cx="2286000" cy="365125"/>
          </a:xfrm>
        </p:spPr>
        <p:txBody>
          <a:body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ounded Rectangle 11"/>
          <p:cNvSpPr/>
          <p:nvPr/>
        </p:nvSpPr>
        <p:spPr>
          <a:xfrm rot="900000">
            <a:off x="-372248" y="-1218153"/>
            <a:ext cx="8577953" cy="6344114"/>
          </a:xfrm>
          <a:custGeom>
            <a:avLst/>
            <a:gdLst/>
            <a:ahLst/>
            <a:cxnLst/>
            <a:rect l="l" t="t" r="r" b="b"/>
            <a:pathLst>
              <a:path w="8577953" h="6344114">
                <a:moveTo>
                  <a:pt x="0" y="2298455"/>
                </a:moveTo>
                <a:lnTo>
                  <a:pt x="8577953" y="0"/>
                </a:lnTo>
                <a:lnTo>
                  <a:pt x="8577953" y="6262024"/>
                </a:lnTo>
                <a:cubicBezTo>
                  <a:pt x="8577953" y="6307361"/>
                  <a:pt x="8541200" y="6344113"/>
                  <a:pt x="8495863" y="6344113"/>
                </a:cubicBezTo>
                <a:lnTo>
                  <a:pt x="1084031" y="634411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900000">
            <a:off x="-449071" y="5207889"/>
            <a:ext cx="7470000" cy="2486713"/>
          </a:xfrm>
          <a:custGeom>
            <a:avLst/>
            <a:gdLst/>
            <a:ahLst/>
            <a:cxnLst/>
            <a:rect l="l" t="t" r="r" b="b"/>
            <a:pathLst>
              <a:path w="7470000" h="2486713">
                <a:moveTo>
                  <a:pt x="0" y="0"/>
                </a:moveTo>
                <a:lnTo>
                  <a:pt x="7387910" y="0"/>
                </a:lnTo>
                <a:cubicBezTo>
                  <a:pt x="7433247" y="0"/>
                  <a:pt x="7470000" y="36753"/>
                  <a:pt x="7470000" y="82090"/>
                </a:cubicBezTo>
                <a:lnTo>
                  <a:pt x="7470000" y="663670"/>
                </a:lnTo>
                <a:lnTo>
                  <a:pt x="666313" y="2486713"/>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900000">
            <a:off x="7192310" y="6483326"/>
            <a:ext cx="1932834" cy="635630"/>
          </a:xfrm>
          <a:custGeom>
            <a:avLst/>
            <a:gdLst/>
            <a:ahLst/>
            <a:cxnLst/>
            <a:rect l="l" t="t" r="r" b="b"/>
            <a:pathLst>
              <a:path w="1932834" h="63563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p:cNvSpPr/>
          <p:nvPr/>
        </p:nvSpPr>
        <p:spPr>
          <a:xfrm rot="900000">
            <a:off x="8127084" y="92392"/>
            <a:ext cx="1878991" cy="6414233"/>
          </a:xfrm>
          <a:custGeom>
            <a:avLst/>
            <a:gdLst/>
            <a:ahLst/>
            <a:cxnLst/>
            <a:rect l="l" t="t" r="r" b="b"/>
            <a:pathLst>
              <a:path w="1878991" h="6414233">
                <a:moveTo>
                  <a:pt x="0" y="42953"/>
                </a:moveTo>
                <a:lnTo>
                  <a:pt x="160303" y="0"/>
                </a:lnTo>
                <a:lnTo>
                  <a:pt x="1878991" y="6414233"/>
                </a:lnTo>
                <a:lnTo>
                  <a:pt x="82090" y="6414233"/>
                </a:lnTo>
                <a:cubicBezTo>
                  <a:pt x="36753" y="6414233"/>
                  <a:pt x="0" y="6377480"/>
                  <a:pt x="0" y="633214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a:xfrm rot="900000">
            <a:off x="7521938" y="5927116"/>
            <a:ext cx="1524000" cy="365125"/>
          </a:xfrm>
        </p:spPr>
        <p:txBody>
          <a:bodyPr/>
          <a:lstStyle>
            <a:lvl1pPr algn="l">
              <a:defRPr/>
            </a:lvl1pPr>
          </a:lstStyle>
          <a:p>
            <a:fld id="{CE051F9A-6AE3-4935-ADD7-A014E09F67D0}" type="datetimeFigureOut">
              <a:rPr lang="en-US" smtClean="0"/>
              <a:pPr/>
              <a:t>12/11/2013</a:t>
            </a:fld>
            <a:endParaRPr lang="en-IN"/>
          </a:p>
        </p:txBody>
      </p:sp>
      <p:sp>
        <p:nvSpPr>
          <p:cNvPr id="3" name="Footer Placeholder 2"/>
          <p:cNvSpPr>
            <a:spLocks noGrp="1"/>
          </p:cNvSpPr>
          <p:nvPr>
            <p:ph type="ftr" sz="quarter" idx="11"/>
          </p:nvPr>
        </p:nvSpPr>
        <p:spPr>
          <a:xfrm rot="900000">
            <a:off x="3892286" y="5987296"/>
            <a:ext cx="3124200" cy="295162"/>
          </a:xfrm>
        </p:spPr>
        <p:txBody>
          <a:bodyPr/>
          <a:lstStyle>
            <a:lvl1pPr algn="r">
              <a:defRPr/>
            </a:lvl1pPr>
          </a:lstStyle>
          <a:p>
            <a:endParaRPr lang="en-IN"/>
          </a:p>
        </p:txBody>
      </p:sp>
      <p:sp>
        <p:nvSpPr>
          <p:cNvPr id="4" name="Slide Number Placeholder 3"/>
          <p:cNvSpPr>
            <a:spLocks noGrp="1"/>
          </p:cNvSpPr>
          <p:nvPr>
            <p:ph type="sldNum" sz="quarter" idx="12"/>
          </p:nvPr>
        </p:nvSpPr>
        <p:spPr>
          <a:xfrm rot="900000">
            <a:off x="7599046" y="5570110"/>
            <a:ext cx="716206"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3" name="Rounded Rectangle 12"/>
          <p:cNvSpPr/>
          <p:nvPr/>
        </p:nvSpPr>
        <p:spPr>
          <a:xfrm rot="20707748">
            <a:off x="-897260" y="-624538"/>
            <a:ext cx="7286946" cy="6041338"/>
          </a:xfrm>
          <a:custGeom>
            <a:avLst/>
            <a:gdLst/>
            <a:ahLst/>
            <a:cxnLst/>
            <a:rect l="l" t="t" r="r" b="b"/>
            <a:pathLst>
              <a:path w="7286946" h="6041338">
                <a:moveTo>
                  <a:pt x="1604186" y="0"/>
                </a:moveTo>
                <a:lnTo>
                  <a:pt x="7286946" y="1508972"/>
                </a:lnTo>
                <a:lnTo>
                  <a:pt x="7286946" y="5959247"/>
                </a:lnTo>
                <a:cubicBezTo>
                  <a:pt x="7286946" y="6004584"/>
                  <a:pt x="7250193" y="6041337"/>
                  <a:pt x="7204856" y="6041337"/>
                </a:cubicBezTo>
                <a:lnTo>
                  <a:pt x="0" y="6041338"/>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0707748">
            <a:off x="64806" y="5378153"/>
            <a:ext cx="7443151" cy="2476431"/>
          </a:xfrm>
          <a:custGeom>
            <a:avLst/>
            <a:gdLst/>
            <a:ahLst/>
            <a:cxnLst/>
            <a:rect l="l" t="t" r="r" b="b"/>
            <a:pathLst>
              <a:path w="7443151" h="2476431">
                <a:moveTo>
                  <a:pt x="7393013" y="6452"/>
                </a:moveTo>
                <a:cubicBezTo>
                  <a:pt x="7422477" y="18914"/>
                  <a:pt x="7443150" y="48087"/>
                  <a:pt x="7443150" y="82090"/>
                </a:cubicBezTo>
                <a:lnTo>
                  <a:pt x="7443151" y="2476431"/>
                </a:lnTo>
                <a:lnTo>
                  <a:pt x="0" y="500014"/>
                </a:lnTo>
                <a:lnTo>
                  <a:pt x="132771" y="1"/>
                </a:lnTo>
                <a:lnTo>
                  <a:pt x="7361060" y="1"/>
                </a:lnTo>
                <a:cubicBezTo>
                  <a:pt x="7372394" y="0"/>
                  <a:pt x="7383192" y="2298"/>
                  <a:pt x="7393013" y="6452"/>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rot="20707748">
            <a:off x="7660994" y="5459931"/>
            <a:ext cx="1709023" cy="1538302"/>
          </a:xfrm>
          <a:custGeom>
            <a:avLst/>
            <a:gdLst/>
            <a:ahLst/>
            <a:cxnLst/>
            <a:rect l="l" t="t" r="r" b="b"/>
            <a:pathLst>
              <a:path w="1709023" h="1538302">
                <a:moveTo>
                  <a:pt x="1709023" y="0"/>
                </a:moveTo>
                <a:lnTo>
                  <a:pt x="1300550" y="1538302"/>
                </a:lnTo>
                <a:lnTo>
                  <a:pt x="0" y="119296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rot="20707748">
            <a:off x="6673110" y="-489836"/>
            <a:ext cx="3059119" cy="5809409"/>
          </a:xfrm>
          <a:custGeom>
            <a:avLst/>
            <a:gdLst/>
            <a:ahLst/>
            <a:cxnLst/>
            <a:rect l="l" t="t" r="r" b="b"/>
            <a:pathLst>
              <a:path w="3059119" h="5809409">
                <a:moveTo>
                  <a:pt x="0" y="0"/>
                </a:moveTo>
                <a:lnTo>
                  <a:pt x="3059119" y="812303"/>
                </a:lnTo>
                <a:lnTo>
                  <a:pt x="1732212" y="5809409"/>
                </a:lnTo>
                <a:lnTo>
                  <a:pt x="82090" y="5809409"/>
                </a:lnTo>
                <a:cubicBezTo>
                  <a:pt x="36753" y="5809409"/>
                  <a:pt x="0" y="5772656"/>
                  <a:pt x="0" y="5727319"/>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5175504" y="2231136"/>
            <a:ext cx="4818888" cy="1435608"/>
          </a:xfrm>
        </p:spPr>
        <p:txBody>
          <a:bodyPr anchor="b"/>
          <a:lstStyle>
            <a:lvl1pPr algn="r">
              <a:defRPr sz="4400" b="0"/>
            </a:lvl1pPr>
          </a:lstStyle>
          <a:p>
            <a:r>
              <a:rPr lang="en-US" smtClean="0"/>
              <a:t>Click to edit Master title style</a:t>
            </a:r>
            <a:endParaRPr lang="en-US" dirty="0"/>
          </a:p>
        </p:txBody>
      </p:sp>
      <p:sp>
        <p:nvSpPr>
          <p:cNvPr id="3" name="Content Placeholder 2"/>
          <p:cNvSpPr>
            <a:spLocks noGrp="1"/>
          </p:cNvSpPr>
          <p:nvPr>
            <p:ph idx="1"/>
          </p:nvPr>
        </p:nvSpPr>
        <p:spPr>
          <a:xfrm rot="-900000">
            <a:off x="844848" y="997933"/>
            <a:ext cx="5343100" cy="3888220"/>
          </a:xfrm>
        </p:spPr>
        <p:txBody>
          <a:bodyPr anchor="b"/>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900000">
            <a:off x="3216573" y="5144589"/>
            <a:ext cx="3930375" cy="988131"/>
          </a:xfrm>
        </p:spPr>
        <p:txBody>
          <a:bodyPr>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900000">
            <a:off x="7754112" y="5888736"/>
            <a:ext cx="1243584" cy="365125"/>
          </a:xfrm>
        </p:spPr>
        <p:txBody>
          <a:bodyPr/>
          <a:lstStyle>
            <a:lvl1pPr algn="l">
              <a:defRPr/>
            </a:lvl1pPr>
          </a:lstStyle>
          <a:p>
            <a:fld id="{CE051F9A-6AE3-4935-ADD7-A014E09F67D0}" type="datetimeFigureOut">
              <a:rPr lang="en-US" smtClean="0"/>
              <a:pPr/>
              <a:t>12/11/2013</a:t>
            </a:fld>
            <a:endParaRPr lang="en-IN"/>
          </a:p>
        </p:txBody>
      </p:sp>
      <p:sp>
        <p:nvSpPr>
          <p:cNvPr id="6" name="Footer Placeholder 5"/>
          <p:cNvSpPr>
            <a:spLocks noGrp="1"/>
          </p:cNvSpPr>
          <p:nvPr>
            <p:ph type="ftr" sz="quarter" idx="11"/>
          </p:nvPr>
        </p:nvSpPr>
        <p:spPr>
          <a:xfrm rot="-900000">
            <a:off x="4263966" y="6099104"/>
            <a:ext cx="3063047" cy="365125"/>
          </a:xfrm>
        </p:spPr>
        <p:txBody>
          <a:bodyPr/>
          <a:lstStyle>
            <a:lvl1pPr algn="r">
              <a:defRPr/>
            </a:lvl1pPr>
          </a:lstStyle>
          <a:p>
            <a:endParaRPr lang="en-IN"/>
          </a:p>
        </p:txBody>
      </p:sp>
      <p:sp>
        <p:nvSpPr>
          <p:cNvPr id="7" name="Slide Number Placeholder 6"/>
          <p:cNvSpPr>
            <a:spLocks noGrp="1"/>
          </p:cNvSpPr>
          <p:nvPr>
            <p:ph type="sldNum" sz="quarter" idx="12"/>
          </p:nvPr>
        </p:nvSpPr>
        <p:spPr>
          <a:xfrm rot="-900000">
            <a:off x="7690104" y="5641848"/>
            <a:ext cx="1243584"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rot="900000">
            <a:off x="-533701" y="-979752"/>
            <a:ext cx="6672870" cy="6821601"/>
          </a:xfrm>
          <a:custGeom>
            <a:avLst/>
            <a:gdLst/>
            <a:ahLst/>
            <a:cxnLst/>
            <a:rect l="l" t="t" r="r" b="b"/>
            <a:pathLst>
              <a:path w="6672870" h="6821601">
                <a:moveTo>
                  <a:pt x="0" y="1787990"/>
                </a:moveTo>
                <a:lnTo>
                  <a:pt x="6672870" y="0"/>
                </a:lnTo>
                <a:lnTo>
                  <a:pt x="6672870" y="6739511"/>
                </a:lnTo>
                <a:cubicBezTo>
                  <a:pt x="6672870" y="6784848"/>
                  <a:pt x="6636117" y="6821601"/>
                  <a:pt x="6590780" y="6821601"/>
                </a:cubicBezTo>
                <a:lnTo>
                  <a:pt x="1348753" y="6821601"/>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rot="900000">
            <a:off x="-283896" y="5969722"/>
            <a:ext cx="5300494" cy="1495954"/>
          </a:xfrm>
          <a:custGeom>
            <a:avLst/>
            <a:gdLst/>
            <a:ahLst/>
            <a:cxnLst/>
            <a:rect l="l" t="t" r="r" b="b"/>
            <a:pathLst>
              <a:path w="5300494" h="1495954">
                <a:moveTo>
                  <a:pt x="0" y="0"/>
                </a:moveTo>
                <a:lnTo>
                  <a:pt x="5218404" y="0"/>
                </a:lnTo>
                <a:cubicBezTo>
                  <a:pt x="5263741" y="0"/>
                  <a:pt x="5300494" y="36753"/>
                  <a:pt x="5300494" y="82090"/>
                </a:cubicBezTo>
                <a:lnTo>
                  <a:pt x="5300494" y="183095"/>
                </a:lnTo>
                <a:lnTo>
                  <a:pt x="400840" y="149595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rot="900000">
            <a:off x="6930292" y="-242630"/>
            <a:ext cx="2434235" cy="1383623"/>
          </a:xfrm>
          <a:custGeom>
            <a:avLst/>
            <a:gdLst/>
            <a:ahLst/>
            <a:cxnLst/>
            <a:rect l="l" t="t" r="r" b="b"/>
            <a:pathLst>
              <a:path w="2434235" h="1383623">
                <a:moveTo>
                  <a:pt x="0" y="552912"/>
                </a:moveTo>
                <a:lnTo>
                  <a:pt x="2063495" y="0"/>
                </a:lnTo>
                <a:lnTo>
                  <a:pt x="2434235" y="1383623"/>
                </a:lnTo>
                <a:lnTo>
                  <a:pt x="82090" y="1383622"/>
                </a:lnTo>
                <a:cubicBezTo>
                  <a:pt x="36754" y="1383622"/>
                  <a:pt x="0" y="1346869"/>
                  <a:pt x="0" y="130153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rot="900000">
            <a:off x="5899782" y="1282101"/>
            <a:ext cx="3842742" cy="6178450"/>
          </a:xfrm>
          <a:custGeom>
            <a:avLst/>
            <a:gdLst/>
            <a:ahLst/>
            <a:cxnLst/>
            <a:rect l="l" t="t" r="r" b="b"/>
            <a:pathLst>
              <a:path w="3842742" h="617845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4500000">
            <a:off x="4578273" y="2744935"/>
            <a:ext cx="5036383" cy="1997131"/>
          </a:xfrm>
        </p:spPr>
        <p:txBody>
          <a:bodyPr anchor="t">
            <a:normAutofit/>
          </a:bodyPr>
          <a:lstStyle>
            <a:lvl1pPr algn="r">
              <a:defRPr sz="4400" b="0"/>
            </a:lvl1pPr>
          </a:lstStyle>
          <a:p>
            <a:r>
              <a:rPr lang="en-US" smtClean="0"/>
              <a:t>Click to edit Master title style</a:t>
            </a:r>
            <a:endParaRPr lang="en-US"/>
          </a:p>
        </p:txBody>
      </p:sp>
      <p:sp>
        <p:nvSpPr>
          <p:cNvPr id="3" name="Picture Placeholder 2"/>
          <p:cNvSpPr>
            <a:spLocks noGrp="1"/>
          </p:cNvSpPr>
          <p:nvPr>
            <p:ph type="pic" idx="1"/>
          </p:nvPr>
        </p:nvSpPr>
        <p:spPr>
          <a:xfrm rot="900000">
            <a:off x="1507529" y="615731"/>
            <a:ext cx="4323504" cy="3294418"/>
          </a:xfrm>
          <a:prstGeom prst="roundRect">
            <a:avLst>
              <a:gd name="adj" fmla="val 4992"/>
            </a:avLst>
          </a:prstGeom>
          <a:ln w="19050">
            <a:solidFill>
              <a:schemeClr val="tx1"/>
            </a:solidFill>
          </a:ln>
          <a:effectLst>
            <a:innerShdw blurRad="101600" dir="13500000">
              <a:prstClr val="black">
                <a:alpha val="70000"/>
              </a:prstClr>
            </a:inn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900000">
            <a:off x="822789" y="4161126"/>
            <a:ext cx="4310915" cy="1203540"/>
          </a:xfrm>
        </p:spPr>
        <p:txBody>
          <a:bodyPr anchor="t">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900000">
            <a:off x="6992395" y="571255"/>
            <a:ext cx="1524000" cy="365125"/>
          </a:xfrm>
        </p:spPr>
        <p:txBody>
          <a:bodyPr/>
          <a:lstStyle>
            <a:lvl1pPr algn="l">
              <a:defRPr/>
            </a:lvl1pPr>
          </a:lstStyle>
          <a:p>
            <a:fld id="{CE051F9A-6AE3-4935-ADD7-A014E09F67D0}" type="datetimeFigureOut">
              <a:rPr lang="en-US" smtClean="0"/>
              <a:pPr/>
              <a:t>12/11/2013</a:t>
            </a:fld>
            <a:endParaRPr lang="en-IN"/>
          </a:p>
        </p:txBody>
      </p:sp>
      <p:sp>
        <p:nvSpPr>
          <p:cNvPr id="6" name="Footer Placeholder 5"/>
          <p:cNvSpPr>
            <a:spLocks noGrp="1"/>
          </p:cNvSpPr>
          <p:nvPr>
            <p:ph type="ftr" sz="quarter" idx="11"/>
          </p:nvPr>
        </p:nvSpPr>
        <p:spPr>
          <a:xfrm rot="900000">
            <a:off x="647292" y="5162531"/>
            <a:ext cx="2977453" cy="365125"/>
          </a:xfrm>
        </p:spPr>
        <p:txBody>
          <a:bodyPr/>
          <a:lstStyle>
            <a:lvl1pPr algn="l">
              <a:defRPr/>
            </a:lvl1pPr>
          </a:lstStyle>
          <a:p>
            <a:endParaRPr lang="en-IN"/>
          </a:p>
        </p:txBody>
      </p:sp>
      <p:sp>
        <p:nvSpPr>
          <p:cNvPr id="7" name="Slide Number Placeholder 6"/>
          <p:cNvSpPr>
            <a:spLocks noGrp="1"/>
          </p:cNvSpPr>
          <p:nvPr>
            <p:ph type="sldNum" sz="quarter" idx="12"/>
          </p:nvPr>
        </p:nvSpPr>
        <p:spPr>
          <a:xfrm rot="900000">
            <a:off x="7046470" y="391054"/>
            <a:ext cx="1963187" cy="365125"/>
          </a:xfrm>
        </p:spPr>
        <p:txBody>
          <a:bodyPr/>
          <a:lstStyle>
            <a:lvl1pPr algn="l">
              <a:defRPr/>
            </a:lvl1pPr>
          </a:lstStyle>
          <a:p>
            <a:fld id="{DED3684A-6A41-41AC-99F3-D7D07298A053}" type="slidenum">
              <a:rPr lang="en-IN" smtClean="0"/>
              <a:pPr/>
              <a:t>‹#›</a:t>
            </a:fld>
            <a:endParaRPr lang="en-IN"/>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Scan1080Base.png"/>
          <p:cNvPicPr>
            <a:picLocks noChangeAspect="1"/>
          </p:cNvPicPr>
          <p:nvPr/>
        </p:nvPicPr>
        <p:blipFill>
          <a:blip r:embed="rId13" cstate="print">
            <a:lum bright="-38000"/>
          </a:blip>
          <a:stretch>
            <a:fillRect/>
          </a:stretch>
        </p:blipFill>
        <p:spPr>
          <a:xfrm>
            <a:off x="0" y="0"/>
            <a:ext cx="9144000" cy="6858000"/>
          </a:xfrm>
          <a:prstGeom prst="rect">
            <a:avLst/>
          </a:prstGeom>
        </p:spPr>
      </p:pic>
      <p:sp>
        <p:nvSpPr>
          <p:cNvPr id="2" name="Title Placeholder 1"/>
          <p:cNvSpPr>
            <a:spLocks noGrp="1"/>
          </p:cNvSpPr>
          <p:nvPr>
            <p:ph type="title"/>
          </p:nvPr>
        </p:nvSpPr>
        <p:spPr>
          <a:xfrm rot="-5400000">
            <a:off x="-673455" y="2807056"/>
            <a:ext cx="5320597" cy="184008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657600" y="990600"/>
            <a:ext cx="5027024" cy="478334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6096001"/>
            <a:ext cx="1524000" cy="365125"/>
          </a:xfrm>
          <a:prstGeom prst="rect">
            <a:avLst/>
          </a:prstGeom>
        </p:spPr>
        <p:txBody>
          <a:bodyPr vert="horz" lIns="91440" tIns="45720" rIns="91440" bIns="45720" rtlCol="0" anchor="ctr"/>
          <a:lstStyle>
            <a:lvl1pPr algn="r">
              <a:defRPr sz="1200">
                <a:solidFill>
                  <a:schemeClr val="tx1">
                    <a:tint val="75000"/>
                  </a:schemeClr>
                </a:solidFill>
                <a:effectLst/>
              </a:defRPr>
            </a:lvl1pPr>
          </a:lstStyle>
          <a:p>
            <a:fld id="{CE051F9A-6AE3-4935-ADD7-A014E09F67D0}" type="datetimeFigureOut">
              <a:rPr lang="en-US" smtClean="0"/>
              <a:pPr/>
              <a:t>12/11/2013</a:t>
            </a:fld>
            <a:endParaRPr lang="en-IN"/>
          </a:p>
        </p:txBody>
      </p:sp>
      <p:sp>
        <p:nvSpPr>
          <p:cNvPr id="5" name="Footer Placeholder 4"/>
          <p:cNvSpPr>
            <a:spLocks noGrp="1"/>
          </p:cNvSpPr>
          <p:nvPr>
            <p:ph type="ftr" sz="quarter" idx="3"/>
          </p:nvPr>
        </p:nvSpPr>
        <p:spPr>
          <a:xfrm>
            <a:off x="4038600" y="6096001"/>
            <a:ext cx="3124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713047" y="532491"/>
            <a:ext cx="2133600" cy="365125"/>
          </a:xfrm>
          <a:prstGeom prst="rect">
            <a:avLst/>
          </a:prstGeom>
        </p:spPr>
        <p:txBody>
          <a:bodyPr vert="horz" lIns="91440" tIns="45720" rIns="91440" bIns="45720" rtlCol="0" anchor="ctr"/>
          <a:lstStyle>
            <a:lvl1pPr algn="r">
              <a:defRPr sz="2400">
                <a:solidFill>
                  <a:schemeClr val="tx1">
                    <a:tint val="75000"/>
                  </a:schemeClr>
                </a:solidFill>
              </a:defRPr>
            </a:lvl1pPr>
          </a:lstStyle>
          <a:p>
            <a:fld id="{DED3684A-6A41-41AC-99F3-D7D07298A053}"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timing>
    <p:tnLst>
      <p:par>
        <p:cTn id="1" dur="indefinite" restart="never" nodeType="tmRoot"/>
      </p:par>
    </p:tnLst>
  </p:timing>
  <p:txStyles>
    <p:titleStyle>
      <a:lvl1pPr algn="r" defTabSz="914400" rtl="0" eaLnBrk="1" latinLnBrk="0" hangingPunct="1">
        <a:spcBef>
          <a:spcPct val="0"/>
        </a:spcBef>
        <a:buNone/>
        <a:defRPr sz="44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spcAft>
          <a:spcPts val="600"/>
        </a:spcAft>
        <a:buSzPct val="160000"/>
        <a:buFont typeface="Wingdings" pitchFamily="2" charset="2"/>
        <a:buChar char=""/>
        <a:defRPr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7Bacsmunjal@yahoo.com.au%7D"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Rules%20&amp;%20regulations%20&amp;%20code%20&amp;%20order%20&amp;%20bills%20&amp;%20forms%20&amp;%20Acts/Companies%20Act/draft%20rules%20on%20GDR_001.pdf"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economictimes.indiatimes.com/markets/regulation/Reliance-Industries-approaches-Tribunal-against-Sebi-over-alleged-irregularities-in-share-dealings/articleshow/17876201.cms" TargetMode="External"/><Relationship Id="rId2" Type="http://schemas.openxmlformats.org/officeDocument/2006/relationships/hyperlink" Target="http://economictimes.indiatimes.com/markets/regulation/Sebi-rejects-RIL-companies-consent-order-plea-in-insider-trading/articleshow/17878717.cms" TargetMode="External"/><Relationship Id="rId1" Type="http://schemas.openxmlformats.org/officeDocument/2006/relationships/slideLayout" Target="../slideLayouts/slideLayout7.xml"/><Relationship Id="rId6" Type="http://schemas.openxmlformats.org/officeDocument/2006/relationships/hyperlink" Target="http://www.sebi.gov.in/cms/sebi_data/attachdocs/1367505894264.pdf" TargetMode="External"/><Relationship Id="rId5" Type="http://schemas.openxmlformats.org/officeDocument/2006/relationships/hyperlink" Target="http://economictimes.indiatimes.com/articleshow/18053378.cms?prtpage=1" TargetMode="External"/><Relationship Id="rId4" Type="http://schemas.openxmlformats.org/officeDocument/2006/relationships/hyperlink" Target="http://economictimes.indiatimes.com/markets/regulation/sat-adjourns-ril-sebi-case-till-january-24/articleshow/17980109.cm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www.prsindia.org/uploads/media/Public%20Disclosure/Public%20Interest%20Disclosure%20Bill,%202010.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timesofindia.indiatimes.com/business/india-business/Cos-Bill-eases-select-related-party-deals/articleshow/18126231.cms"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www.sebi.gov.in/faq/consentord-faq.pdf" TargetMode="External"/><Relationship Id="rId2" Type="http://schemas.openxmlformats.org/officeDocument/2006/relationships/hyperlink" Target="http://www.sebi.gov.in/cms/sebi_data/attachdocs/1291879532674.pdf" TargetMode="External"/><Relationship Id="rId1" Type="http://schemas.openxmlformats.org/officeDocument/2006/relationships/slideLayout" Target="../slideLayouts/slideLayout7.xml"/><Relationship Id="rId6" Type="http://schemas.openxmlformats.org/officeDocument/2006/relationships/hyperlink" Target="http://www.moneylife.in/article/sebi-alters-consent-mechanism-norms/30653.html" TargetMode="External"/><Relationship Id="rId5" Type="http://schemas.openxmlformats.org/officeDocument/2006/relationships/hyperlink" Target="http://articles.economictimes.indiatimes.com/2013-01-09/news/36237835_1_consent-mechanism-market-misconduct-sebi-today" TargetMode="External"/><Relationship Id="rId4" Type="http://schemas.openxmlformats.org/officeDocument/2006/relationships/hyperlink" Target="http://economictimes.indiatimes.com/articleshow/13492975.cms?prtpage=1"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economictimes.indiatimes.com/news/economy/policy/New-Companies-Bill-to-bestow-more-discretionary-powers-on-government/articleshow/17933076.cms" TargetMode="External"/><Relationship Id="rId7" Type="http://schemas.openxmlformats.org/officeDocument/2006/relationships/hyperlink" Target="http://economictimes.indiatimes.com/news/news-by-company/corporate-trends/new-intelligence-unit-to-detect-corporate-frauds-sachin-pilot/articleshow/17818050.cms" TargetMode="External"/><Relationship Id="rId2" Type="http://schemas.openxmlformats.org/officeDocument/2006/relationships/hyperlink" Target="http://economictimes.indiatimes.com/opinion/guest-writer/corporate-restructuring-facilitated/articleshow/17947788.cms" TargetMode="External"/><Relationship Id="rId1" Type="http://schemas.openxmlformats.org/officeDocument/2006/relationships/slideLayout" Target="../slideLayouts/slideLayout7.xml"/><Relationship Id="rId6" Type="http://schemas.openxmlformats.org/officeDocument/2006/relationships/hyperlink" Target="http://economictimes.indiatimes.com/news/economy/policy/sfio-to-get-more-powers-act-as-deterrent-to-frauds-sachin-pilot/articleshow/17910958.cms" TargetMode="External"/><Relationship Id="rId5" Type="http://schemas.openxmlformats.org/officeDocument/2006/relationships/hyperlink" Target="http://economictimes.indiatimes.com/news/economy/policy/dont-treat-csr-as-an-additional-tax-govt-to-companies/articleshow/17855335.cms" TargetMode="External"/><Relationship Id="rId4" Type="http://schemas.openxmlformats.org/officeDocument/2006/relationships/hyperlink" Target="http://economictimes.indiatimes.com/news/news-by-company/corporate-trends/Corporate-governance-How-new-rules-will-change-Indian-companies/articleshow/17932862.cms"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economictimes.indiatimes.com/news/news-by-industry/jobs/companies-give-employees-a-nudge-for-corporate-social-responsibility/articleshow/17975936.cms" TargetMode="External"/><Relationship Id="rId3" Type="http://schemas.openxmlformats.org/officeDocument/2006/relationships/hyperlink" Target="http://economictimes.indiatimes.com/news/news-by-company/corporate-trends/disclose-ceo-pay-in-perspective-of-staff-salaries-govt-to-companies/articleshow/17767868.cms" TargetMode="External"/><Relationship Id="rId7" Type="http://schemas.openxmlformats.org/officeDocument/2006/relationships/hyperlink" Target="http://economictimes.indiatimes.com/news/news-by-company/corporate-trends/how-india-inc-can-make-their-csr-spends-count/articleshow/17865338.cms" TargetMode="External"/><Relationship Id="rId2" Type="http://schemas.openxmlformats.org/officeDocument/2006/relationships/hyperlink" Target="http://economictimes.indiatimes.com/news/news-by-industry/banking/finance/satyam-made-us-smarter-auditors-cant-get-cosy-with-management-mca-sachin-pilot/articleshow/17755007.cms" TargetMode="External"/><Relationship Id="rId1" Type="http://schemas.openxmlformats.org/officeDocument/2006/relationships/slideLayout" Target="../slideLayouts/slideLayout7.xml"/><Relationship Id="rId6" Type="http://schemas.openxmlformats.org/officeDocument/2006/relationships/hyperlink" Target="http://economictimes.indiatimes.com/article%20show/17712030.cms" TargetMode="External"/><Relationship Id="rId5" Type="http://schemas.openxmlformats.org/officeDocument/2006/relationships/hyperlink" Target="http://economictimes.indiatimes.com/news/politics-and-nation/over-100-cases-of-suspected-frauds-to-overflow-to-2013/articleshow/17704744.cms" TargetMode="External"/><Relationship Id="rId4" Type="http://schemas.openxmlformats.org/officeDocument/2006/relationships/hyperlink" Target="http://economictimes.indiatimes.com/news/news-by-company/corporate-trends/sfio-asked-to-probe-fraud-by-83-companies-since-2008-sachin-pilot/articleshow/17599206.cms" TargetMode="External"/><Relationship Id="rId9" Type="http://schemas.openxmlformats.org/officeDocument/2006/relationships/hyperlink" Target="http://www.business-standard.com/india/news/nvidia-iit-delhi-tie-up-to-build-supercomputer/200042/on"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sebi.gov.in/cms/sebi_data/attachdocs/1357290354602.pdf"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71604" y="2428868"/>
            <a:ext cx="6643734" cy="2554545"/>
          </a:xfrm>
          <a:prstGeom prst="rect">
            <a:avLst/>
          </a:prstGeom>
          <a:noFill/>
        </p:spPr>
        <p:txBody>
          <a:bodyPr wrap="square" rtlCol="0">
            <a:spAutoFit/>
          </a:bodyPr>
          <a:lstStyle/>
          <a:p>
            <a:pPr algn="ctr"/>
            <a:r>
              <a:rPr lang="en-US" sz="2000" dirty="0" smtClean="0">
                <a:solidFill>
                  <a:srgbClr val="FFFF00"/>
                </a:solidFill>
              </a:rPr>
              <a:t>By :- Prem Munjal </a:t>
            </a:r>
            <a:r>
              <a:rPr lang="en-US" sz="2000" dirty="0" smtClean="0">
                <a:solidFill>
                  <a:srgbClr val="FFFF00"/>
                </a:solidFill>
                <a:hlinkClick r:id="rId2"/>
              </a:rPr>
              <a:t>{acsmunjal@yahoo.com.au</a:t>
            </a:r>
            <a:r>
              <a:rPr lang="en-US" sz="2000" dirty="0" smtClean="0">
                <a:solidFill>
                  <a:srgbClr val="FFFF00"/>
                </a:solidFill>
                <a:hlinkClick r:id="rId2"/>
              </a:rPr>
              <a:t>}</a:t>
            </a:r>
            <a:endParaRPr lang="en-US" sz="2000" dirty="0" smtClean="0">
              <a:solidFill>
                <a:srgbClr val="FFFF00"/>
              </a:solidFill>
            </a:endParaRPr>
          </a:p>
          <a:p>
            <a:pPr algn="ctr"/>
            <a:r>
              <a:rPr lang="en-US" sz="2000" dirty="0" smtClean="0">
                <a:solidFill>
                  <a:srgbClr val="FFFF00"/>
                </a:solidFill>
              </a:rPr>
              <a:t>+91-97288 09111</a:t>
            </a:r>
            <a:endParaRPr lang="en-US" sz="2000" dirty="0" smtClean="0">
              <a:solidFill>
                <a:srgbClr val="FFFF00"/>
              </a:solidFill>
            </a:endParaRPr>
          </a:p>
          <a:p>
            <a:pPr algn="ctr"/>
            <a:endParaRPr lang="en-US" sz="2000" dirty="0" smtClean="0">
              <a:solidFill>
                <a:srgbClr val="FFFF00"/>
              </a:solidFill>
            </a:endParaRPr>
          </a:p>
          <a:p>
            <a:pPr algn="ctr"/>
            <a:r>
              <a:rPr lang="en-US" sz="2000" dirty="0" smtClean="0">
                <a:solidFill>
                  <a:srgbClr val="FFFF00"/>
                </a:solidFill>
              </a:rPr>
              <a:t>Company Secretary Trainee in Maruti Suzuki India Limited since 12.09.2012</a:t>
            </a:r>
          </a:p>
          <a:p>
            <a:pPr algn="ctr"/>
            <a:endParaRPr lang="en-US" sz="2000" dirty="0" smtClean="0">
              <a:solidFill>
                <a:srgbClr val="FFFF00"/>
              </a:solidFill>
            </a:endParaRPr>
          </a:p>
          <a:p>
            <a:pPr algn="ctr"/>
            <a:r>
              <a:rPr lang="en-US" sz="2000" dirty="0" smtClean="0">
                <a:solidFill>
                  <a:srgbClr val="FFFF00"/>
                </a:solidFill>
              </a:rPr>
              <a:t>1, Nelson Mandela Road, Vasant Kunj, New Delhi- </a:t>
            </a:r>
          </a:p>
          <a:p>
            <a:pPr algn="ctr"/>
            <a:r>
              <a:rPr lang="en-US" sz="2000" dirty="0" smtClean="0">
                <a:solidFill>
                  <a:srgbClr val="FFFF00"/>
                </a:solidFill>
              </a:rPr>
              <a:t>110 070</a:t>
            </a:r>
            <a:endParaRPr lang="en-IN" sz="2000" dirty="0">
              <a:solidFill>
                <a:srgbClr val="FFFF00"/>
              </a:solidFill>
            </a:endParaRPr>
          </a:p>
        </p:txBody>
      </p:sp>
      <p:sp>
        <p:nvSpPr>
          <p:cNvPr id="5" name="TextBox 4"/>
          <p:cNvSpPr txBox="1"/>
          <p:nvPr/>
        </p:nvSpPr>
        <p:spPr>
          <a:xfrm>
            <a:off x="928662" y="642918"/>
            <a:ext cx="7500990" cy="769441"/>
          </a:xfrm>
          <a:prstGeom prst="rect">
            <a:avLst/>
          </a:prstGeom>
          <a:noFill/>
        </p:spPr>
        <p:txBody>
          <a:bodyPr wrap="square" rtlCol="0">
            <a:prstTxWarp prst="textArchDown">
              <a:avLst/>
            </a:prstTxWarp>
            <a:spAutoFit/>
          </a:bodyPr>
          <a:lstStyle/>
          <a:p>
            <a:r>
              <a:rPr lang="en-US" sz="4800" dirty="0" smtClean="0">
                <a:solidFill>
                  <a:srgbClr val="FFFF00"/>
                </a:solidFill>
              </a:rPr>
              <a:t>Maruti Suzuki India Limited</a:t>
            </a:r>
            <a:endParaRPr lang="en-IN" sz="4800" dirty="0">
              <a:solidFill>
                <a:srgbClr val="FFFF0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282339"/>
            <a:ext cx="6143668" cy="954107"/>
          </a:xfrm>
          <a:prstGeom prst="rect">
            <a:avLst/>
          </a:prstGeom>
          <a:noFill/>
        </p:spPr>
        <p:txBody>
          <a:bodyPr wrap="square" rtlCol="0">
            <a:spAutoFit/>
          </a:bodyPr>
          <a:lstStyle/>
          <a:p>
            <a:r>
              <a:rPr lang="en-US" sz="2800" dirty="0" smtClean="0">
                <a:solidFill>
                  <a:srgbClr val="FFFF00"/>
                </a:solidFill>
              </a:rPr>
              <a:t>GDR (Global depository Receipt)</a:t>
            </a:r>
          </a:p>
          <a:p>
            <a:endParaRPr lang="en-IN" sz="2800" dirty="0">
              <a:solidFill>
                <a:srgbClr val="FFFF00"/>
              </a:solidFill>
            </a:endParaRPr>
          </a:p>
        </p:txBody>
      </p:sp>
      <p:sp>
        <p:nvSpPr>
          <p:cNvPr id="3" name="TextBox 2"/>
          <p:cNvSpPr txBox="1"/>
          <p:nvPr/>
        </p:nvSpPr>
        <p:spPr>
          <a:xfrm>
            <a:off x="214282" y="1178842"/>
            <a:ext cx="8429684" cy="4001095"/>
          </a:xfrm>
          <a:prstGeom prst="rect">
            <a:avLst/>
          </a:prstGeom>
          <a:noFill/>
        </p:spPr>
        <p:txBody>
          <a:bodyPr wrap="square" rtlCol="0">
            <a:spAutoFit/>
          </a:bodyPr>
          <a:lstStyle/>
          <a:p>
            <a:r>
              <a:rPr lang="en-US" dirty="0" smtClean="0">
                <a:solidFill>
                  <a:srgbClr val="FFFF00"/>
                </a:solidFill>
              </a:rPr>
              <a:t>Q_ What is GDR ?</a:t>
            </a:r>
          </a:p>
          <a:p>
            <a:r>
              <a:rPr lang="en-US" dirty="0" smtClean="0">
                <a:solidFill>
                  <a:srgbClr val="FFFF00"/>
                </a:solidFill>
              </a:rPr>
              <a:t>Ans_  It refers to receipt, denomination in foreign currency,  created by the overseas custodial body, on charging some fee for this,  on behalf of the issuing company, which is Indian company, and backed by the ordinary shares of the issuer company . Or hitting the foreign market with new issue by Indian issuer which already listed on recognized stock exchange of India.</a:t>
            </a:r>
          </a:p>
          <a:p>
            <a:endParaRPr lang="en-US" dirty="0" smtClean="0">
              <a:solidFill>
                <a:srgbClr val="FFFF00"/>
              </a:solidFill>
            </a:endParaRPr>
          </a:p>
          <a:p>
            <a:r>
              <a:rPr lang="en-US" dirty="0" smtClean="0">
                <a:solidFill>
                  <a:srgbClr val="FFFF00"/>
                </a:solidFill>
              </a:rPr>
              <a:t>u/s 41 of the new legislation, a company can issue the GDR by passing the </a:t>
            </a:r>
            <a:r>
              <a:rPr lang="en-US" sz="2000" dirty="0" smtClean="0">
                <a:solidFill>
                  <a:srgbClr val="FFFF00"/>
                </a:solidFill>
              </a:rPr>
              <a:t>special resolution </a:t>
            </a:r>
            <a:r>
              <a:rPr lang="en-US" dirty="0" smtClean="0">
                <a:solidFill>
                  <a:srgbClr val="FFFF00"/>
                </a:solidFill>
              </a:rPr>
              <a:t>in its general meeting and by complying the condition as may be prescribed.</a:t>
            </a:r>
          </a:p>
          <a:p>
            <a:endParaRPr lang="en-US" dirty="0" smtClean="0">
              <a:solidFill>
                <a:srgbClr val="FFFF00"/>
              </a:solidFill>
            </a:endParaRPr>
          </a:p>
          <a:p>
            <a:r>
              <a:rPr lang="en-US" dirty="0" smtClean="0">
                <a:solidFill>
                  <a:srgbClr val="FFFF00"/>
                </a:solidFill>
                <a:hlinkClick r:id="rId2" action="ppaction://hlinkfile"/>
              </a:rPr>
              <a:t>Rules</a:t>
            </a:r>
            <a:endParaRPr lang="en-US" dirty="0" smtClean="0">
              <a:solidFill>
                <a:srgbClr val="FFFF00"/>
              </a:solidFill>
            </a:endParaRPr>
          </a:p>
          <a:p>
            <a:endParaRPr lang="en-US" dirty="0" smtClean="0">
              <a:solidFill>
                <a:srgbClr val="FFFF00"/>
              </a:solidFill>
            </a:endParaRPr>
          </a:p>
          <a:p>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35332"/>
            <a:ext cx="482453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dirty="0" smtClean="0"/>
              <a:t>Reduction of Share Capital (yet to be notify)</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071044056"/>
              </p:ext>
            </p:extLst>
          </p:nvPr>
        </p:nvGraphicFramePr>
        <p:xfrm>
          <a:off x="395536" y="446360"/>
          <a:ext cx="8352928" cy="6223000"/>
        </p:xfrm>
        <a:graphic>
          <a:graphicData uri="http://schemas.openxmlformats.org/drawingml/2006/table">
            <a:tbl>
              <a:tblPr firstRow="1" bandRow="1">
                <a:tableStyleId>{46F890A9-2807-4EBB-B81D-B2AA78EC7F39}</a:tableStyleId>
              </a:tblPr>
              <a:tblGrid>
                <a:gridCol w="4176464"/>
                <a:gridCol w="4176464"/>
              </a:tblGrid>
              <a:tr h="370840">
                <a:tc>
                  <a:txBody>
                    <a:bodyPr/>
                    <a:lstStyle/>
                    <a:p>
                      <a:r>
                        <a:rPr lang="en-US" dirty="0" smtClean="0"/>
                        <a:t>Provision</a:t>
                      </a:r>
                      <a:endParaRPr lang="en-US" dirty="0"/>
                    </a:p>
                  </a:txBody>
                  <a:tcPr/>
                </a:tc>
                <a:tc>
                  <a:txBody>
                    <a:bodyPr/>
                    <a:lstStyle/>
                    <a:p>
                      <a:r>
                        <a:rPr lang="en-US" dirty="0" smtClean="0"/>
                        <a:t>Requirement</a:t>
                      </a:r>
                      <a:endParaRPr lang="en-US" dirty="0"/>
                    </a:p>
                  </a:txBody>
                  <a:tcPr/>
                </a:tc>
              </a:tr>
              <a:tr h="370840">
                <a:tc>
                  <a:txBody>
                    <a:bodyPr/>
                    <a:lstStyle/>
                    <a:p>
                      <a:r>
                        <a:rPr lang="en-US" dirty="0" smtClean="0"/>
                        <a:t>66 (1)</a:t>
                      </a:r>
                    </a:p>
                    <a:p>
                      <a:r>
                        <a:rPr lang="en-US" dirty="0" smtClean="0"/>
                        <a:t>(class of company)</a:t>
                      </a:r>
                      <a:endParaRPr lang="en-US" dirty="0"/>
                    </a:p>
                  </a:txBody>
                  <a:tcPr/>
                </a:tc>
                <a:tc>
                  <a:txBody>
                    <a:bodyPr/>
                    <a:lstStyle/>
                    <a:p>
                      <a:r>
                        <a:rPr lang="en-US" dirty="0" smtClean="0"/>
                        <a:t>Every Company limited by shares or limited by guarantee</a:t>
                      </a:r>
                      <a:r>
                        <a:rPr lang="en-US" baseline="0" dirty="0" smtClean="0"/>
                        <a:t> and having a share capital.</a:t>
                      </a:r>
                      <a:endParaRPr lang="en-US" dirty="0"/>
                    </a:p>
                  </a:txBody>
                  <a:tcPr/>
                </a:tc>
              </a:tr>
              <a:tr h="370840">
                <a:tc>
                  <a:txBody>
                    <a:bodyPr/>
                    <a:lstStyle/>
                    <a:p>
                      <a:r>
                        <a:rPr lang="en-US" dirty="0" smtClean="0"/>
                        <a:t>66(1)</a:t>
                      </a:r>
                    </a:p>
                    <a:p>
                      <a:r>
                        <a:rPr lang="en-US" dirty="0" smtClean="0"/>
                        <a:t>(procedure for reduction)</a:t>
                      </a:r>
                      <a:endParaRPr lang="en-US" dirty="0"/>
                    </a:p>
                  </a:txBody>
                  <a:tcPr/>
                </a:tc>
                <a:tc>
                  <a:txBody>
                    <a:bodyPr/>
                    <a:lstStyle/>
                    <a:p>
                      <a:r>
                        <a:rPr lang="en-US" dirty="0" smtClean="0"/>
                        <a:t>Relevant</a:t>
                      </a:r>
                      <a:r>
                        <a:rPr lang="en-US" baseline="0" dirty="0" smtClean="0"/>
                        <a:t> Company may effect reduction by resorting to following procedure:</a:t>
                      </a:r>
                    </a:p>
                    <a:p>
                      <a:pPr marL="342900" indent="-342900">
                        <a:buAutoNum type="alphaLcPeriod"/>
                      </a:pPr>
                      <a:r>
                        <a:rPr lang="en-US" baseline="0" dirty="0" smtClean="0"/>
                        <a:t>Special resolution; and</a:t>
                      </a:r>
                    </a:p>
                    <a:p>
                      <a:pPr marL="342900" indent="-342900">
                        <a:buAutoNum type="alphaLcPeriod"/>
                      </a:pPr>
                      <a:r>
                        <a:rPr lang="en-US" baseline="0" dirty="0" smtClean="0"/>
                        <a:t>Application before jurisdictional, w.r.t. registered office, bench of NCLT.</a:t>
                      </a:r>
                      <a:endParaRPr lang="en-US" dirty="0"/>
                    </a:p>
                  </a:txBody>
                  <a:tcPr/>
                </a:tc>
              </a:tr>
              <a:tr h="370840">
                <a:tc>
                  <a:txBody>
                    <a:bodyPr/>
                    <a:lstStyle/>
                    <a:p>
                      <a:r>
                        <a:rPr lang="en-US" dirty="0" smtClean="0"/>
                        <a:t>66(1)</a:t>
                      </a:r>
                    </a:p>
                    <a:p>
                      <a:r>
                        <a:rPr lang="en-US" dirty="0" smtClean="0"/>
                        <a:t>(How many ways a Company can reduce its capital)</a:t>
                      </a:r>
                      <a:endParaRPr lang="en-US" dirty="0"/>
                    </a:p>
                  </a:txBody>
                  <a:tcPr/>
                </a:tc>
                <a:tc>
                  <a:txBody>
                    <a:bodyPr/>
                    <a:lstStyle/>
                    <a:p>
                      <a:pPr marL="342900" indent="-342900">
                        <a:buAutoNum type="alphaLcPeriod"/>
                      </a:pPr>
                      <a:r>
                        <a:rPr lang="en-US" dirty="0" smtClean="0"/>
                        <a:t>Extinguishment/ reduce uncalled share capital (10-5=5);</a:t>
                      </a:r>
                    </a:p>
                    <a:p>
                      <a:pPr marL="342900" indent="-342900">
                        <a:buAutoNum type="alphaLcPeriod"/>
                      </a:pPr>
                      <a:r>
                        <a:rPr lang="en-US" dirty="0" smtClean="0"/>
                        <a:t>Cancel of uncalled share capital (10-5=5);</a:t>
                      </a:r>
                      <a:r>
                        <a:rPr lang="en-US" baseline="0" dirty="0" smtClean="0"/>
                        <a:t> and</a:t>
                      </a:r>
                    </a:p>
                    <a:p>
                      <a:pPr marL="342900" indent="-342900">
                        <a:buAutoNum type="alphaLcPeriod"/>
                      </a:pPr>
                      <a:r>
                        <a:rPr lang="en-US" baseline="0" dirty="0" smtClean="0"/>
                        <a:t>Pay off, when Company think excess has been called (10-5=5).</a:t>
                      </a:r>
                      <a:endParaRPr lang="en-US" dirty="0"/>
                    </a:p>
                  </a:txBody>
                  <a:tcPr/>
                </a:tc>
              </a:tr>
              <a:tr h="370840">
                <a:tc>
                  <a:txBody>
                    <a:bodyPr/>
                    <a:lstStyle/>
                    <a:p>
                      <a:r>
                        <a:rPr lang="en-US" dirty="0" smtClean="0"/>
                        <a:t>66(1)</a:t>
                      </a:r>
                    </a:p>
                    <a:p>
                      <a:r>
                        <a:rPr lang="en-US" dirty="0" smtClean="0"/>
                        <a:t>(When a</a:t>
                      </a:r>
                      <a:r>
                        <a:rPr lang="en-US" baseline="0" dirty="0" smtClean="0"/>
                        <a:t> Co. can’t embark upon reduction)</a:t>
                      </a:r>
                      <a:endParaRPr lang="en-US" dirty="0"/>
                    </a:p>
                  </a:txBody>
                  <a:tcPr/>
                </a:tc>
                <a:tc>
                  <a:txBody>
                    <a:bodyPr/>
                    <a:lstStyle/>
                    <a:p>
                      <a:r>
                        <a:rPr lang="en-US" dirty="0" smtClean="0"/>
                        <a:t>If Co’s deposits, either accepted before or after commencement of 2013,  in arrears</a:t>
                      </a:r>
                      <a:r>
                        <a:rPr lang="en-US" baseline="0" dirty="0" smtClean="0"/>
                        <a:t> in repayment or interest payable thereon.</a:t>
                      </a:r>
                      <a:endParaRPr lang="en-US" dirty="0"/>
                    </a:p>
                  </a:txBody>
                  <a:tcPr/>
                </a:tc>
              </a:tr>
            </a:tbl>
          </a:graphicData>
        </a:graphic>
      </p:graphicFrame>
    </p:spTree>
    <p:extLst>
      <p:ext uri="{BB962C8B-B14F-4D97-AF65-F5344CB8AC3E}">
        <p14:creationId xmlns:p14="http://schemas.microsoft.com/office/powerpoint/2010/main" val="317771378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87665689"/>
              </p:ext>
            </p:extLst>
          </p:nvPr>
        </p:nvGraphicFramePr>
        <p:xfrm>
          <a:off x="251520" y="404664"/>
          <a:ext cx="8640960" cy="5936647"/>
        </p:xfrm>
        <a:graphic>
          <a:graphicData uri="http://schemas.openxmlformats.org/drawingml/2006/table">
            <a:tbl>
              <a:tblPr firstRow="1" bandRow="1">
                <a:tableStyleId>{C4B1156A-380E-4F78-BDF5-A606A8083BF9}</a:tableStyleId>
              </a:tblPr>
              <a:tblGrid>
                <a:gridCol w="3528392"/>
                <a:gridCol w="5112568"/>
              </a:tblGrid>
              <a:tr h="386198">
                <a:tc>
                  <a:txBody>
                    <a:bodyPr/>
                    <a:lstStyle/>
                    <a:p>
                      <a:r>
                        <a:rPr lang="en-US" dirty="0" smtClean="0"/>
                        <a:t>Provision</a:t>
                      </a:r>
                      <a:endParaRPr lang="en-US" dirty="0"/>
                    </a:p>
                  </a:txBody>
                  <a:tcPr/>
                </a:tc>
                <a:tc>
                  <a:txBody>
                    <a:bodyPr/>
                    <a:lstStyle/>
                    <a:p>
                      <a:r>
                        <a:rPr lang="en-US" dirty="0" smtClean="0"/>
                        <a:t>Requirement</a:t>
                      </a:r>
                      <a:endParaRPr lang="en-US" dirty="0"/>
                    </a:p>
                  </a:txBody>
                  <a:tcPr/>
                </a:tc>
              </a:tr>
              <a:tr h="952269">
                <a:tc>
                  <a:txBody>
                    <a:bodyPr/>
                    <a:lstStyle/>
                    <a:p>
                      <a:r>
                        <a:rPr lang="en-US" dirty="0" smtClean="0"/>
                        <a:t>66 (2)</a:t>
                      </a:r>
                    </a:p>
                    <a:p>
                      <a:r>
                        <a:rPr lang="en-US" dirty="0" smtClean="0"/>
                        <a:t>(procedure by NCLT)</a:t>
                      </a:r>
                      <a:endParaRPr lang="en-US" dirty="0"/>
                    </a:p>
                  </a:txBody>
                  <a:tcPr/>
                </a:tc>
                <a:tc>
                  <a:txBody>
                    <a:bodyPr/>
                    <a:lstStyle/>
                    <a:p>
                      <a:r>
                        <a:rPr lang="en-US" dirty="0" smtClean="0"/>
                        <a:t>The tribunal</a:t>
                      </a:r>
                      <a:r>
                        <a:rPr lang="en-US" baseline="0" dirty="0" smtClean="0"/>
                        <a:t>, on receipt of app, shall put into knowledge of ROC; SEBI; IT etc. for receiving their objection &lt;= 3 months from the receipt of notice.</a:t>
                      </a:r>
                      <a:endParaRPr lang="en-US" dirty="0"/>
                    </a:p>
                  </a:txBody>
                  <a:tcPr/>
                </a:tc>
              </a:tr>
              <a:tr h="1089378">
                <a:tc>
                  <a:txBody>
                    <a:bodyPr/>
                    <a:lstStyle/>
                    <a:p>
                      <a:r>
                        <a:rPr lang="en-US" dirty="0" smtClean="0"/>
                        <a:t>66(2)</a:t>
                      </a:r>
                    </a:p>
                    <a:p>
                      <a:r>
                        <a:rPr lang="en-US" dirty="0" smtClean="0"/>
                        <a:t>(presumption</a:t>
                      </a:r>
                      <a:r>
                        <a:rPr lang="en-US" baseline="0" dirty="0" smtClean="0"/>
                        <a:t> on non receipt of objection</a:t>
                      </a:r>
                      <a:r>
                        <a:rPr lang="en-US" dirty="0" smtClean="0"/>
                        <a:t>)</a:t>
                      </a:r>
                      <a:endParaRPr lang="en-US" dirty="0"/>
                    </a:p>
                  </a:txBody>
                  <a:tcPr/>
                </a:tc>
                <a:tc>
                  <a:txBody>
                    <a:bodyPr/>
                    <a:lstStyle/>
                    <a:p>
                      <a:r>
                        <a:rPr lang="en-US" dirty="0" smtClean="0"/>
                        <a:t>If NCLT has not received any objection within 3 months ,</a:t>
                      </a:r>
                      <a:r>
                        <a:rPr lang="en-US" baseline="0" dirty="0" smtClean="0"/>
                        <a:t> then same shall be considered that has been approved by them. (proviso)</a:t>
                      </a:r>
                      <a:endParaRPr lang="en-US" dirty="0"/>
                    </a:p>
                  </a:txBody>
                  <a:tcPr/>
                </a:tc>
              </a:tr>
              <a:tr h="1809311">
                <a:tc>
                  <a:txBody>
                    <a:bodyPr/>
                    <a:lstStyle/>
                    <a:p>
                      <a:r>
                        <a:rPr lang="en-US" dirty="0" smtClean="0"/>
                        <a:t>66(3)</a:t>
                      </a:r>
                    </a:p>
                    <a:p>
                      <a:r>
                        <a:rPr lang="en-US" dirty="0" smtClean="0"/>
                        <a:t>(Order of reduction)</a:t>
                      </a:r>
                      <a:endParaRPr lang="en-US" dirty="0"/>
                    </a:p>
                  </a:txBody>
                  <a:tcPr/>
                </a:tc>
                <a:tc>
                  <a:txBody>
                    <a:bodyPr/>
                    <a:lstStyle/>
                    <a:p>
                      <a:pPr marL="342900" indent="-342900">
                        <a:buAutoNum type="alphaLcPeriod"/>
                      </a:pPr>
                      <a:r>
                        <a:rPr lang="en-US" dirty="0" smtClean="0"/>
                        <a:t>The tribunal may, on being confirmed that no debt is</a:t>
                      </a:r>
                      <a:r>
                        <a:rPr lang="en-US" baseline="0" dirty="0" smtClean="0"/>
                        <a:t> outstanding by Co. or mechanism has been devised for securing any debt in queue, sanction such reduction.</a:t>
                      </a:r>
                      <a:endParaRPr lang="en-US" dirty="0"/>
                    </a:p>
                  </a:txBody>
                  <a:tcPr/>
                </a:tc>
              </a:tr>
              <a:tr h="1237950">
                <a:tc>
                  <a:txBody>
                    <a:bodyPr/>
                    <a:lstStyle/>
                    <a:p>
                      <a:r>
                        <a:rPr lang="en-US" dirty="0" smtClean="0"/>
                        <a:t>66(3)</a:t>
                      </a:r>
                    </a:p>
                    <a:p>
                      <a:r>
                        <a:rPr lang="en-US" dirty="0" smtClean="0"/>
                        <a:t>(when tribunal can block such reduction</a:t>
                      </a:r>
                      <a:r>
                        <a:rPr lang="en-US" baseline="0" dirty="0" smtClean="0"/>
                        <a:t>)</a:t>
                      </a:r>
                      <a:endParaRPr lang="en-US" dirty="0"/>
                    </a:p>
                  </a:txBody>
                  <a:tcPr/>
                </a:tc>
                <a:tc>
                  <a:txBody>
                    <a:bodyPr/>
                    <a:lstStyle/>
                    <a:p>
                      <a:r>
                        <a:rPr lang="en-US" dirty="0" smtClean="0"/>
                        <a:t>If journal entry proposed by Co. w.r.t.</a:t>
                      </a:r>
                      <a:r>
                        <a:rPr lang="en-US" baseline="0" dirty="0" smtClean="0"/>
                        <a:t> reduction of capital not in conformity with accounting standard laid in sec. 133; and</a:t>
                      </a:r>
                    </a:p>
                    <a:p>
                      <a:r>
                        <a:rPr lang="en-US" baseline="0" dirty="0" smtClean="0"/>
                        <a:t>A Certificate to that effect issued by PCA not submitted with tribunal. (proviso)</a:t>
                      </a:r>
                      <a:endParaRPr lang="en-US" dirty="0"/>
                    </a:p>
                  </a:txBody>
                  <a:tcPr/>
                </a:tc>
              </a:tr>
            </a:tbl>
          </a:graphicData>
        </a:graphic>
      </p:graphicFrame>
    </p:spTree>
    <p:extLst>
      <p:ext uri="{BB962C8B-B14F-4D97-AF65-F5344CB8AC3E}">
        <p14:creationId xmlns:p14="http://schemas.microsoft.com/office/powerpoint/2010/main" val="30049632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53528158"/>
              </p:ext>
            </p:extLst>
          </p:nvPr>
        </p:nvGraphicFramePr>
        <p:xfrm>
          <a:off x="251520" y="116632"/>
          <a:ext cx="8640960" cy="6552728"/>
        </p:xfrm>
        <a:graphic>
          <a:graphicData uri="http://schemas.openxmlformats.org/drawingml/2006/table">
            <a:tbl>
              <a:tblPr firstRow="1" bandRow="1">
                <a:tableStyleId>{00A15C55-8517-42AA-B614-E9B94910E393}</a:tableStyleId>
              </a:tblPr>
              <a:tblGrid>
                <a:gridCol w="3528392"/>
                <a:gridCol w="5112568"/>
              </a:tblGrid>
              <a:tr h="379691">
                <a:tc>
                  <a:txBody>
                    <a:bodyPr/>
                    <a:lstStyle/>
                    <a:p>
                      <a:r>
                        <a:rPr lang="en-US" dirty="0" smtClean="0"/>
                        <a:t>Provision</a:t>
                      </a:r>
                      <a:endParaRPr lang="en-US" dirty="0"/>
                    </a:p>
                  </a:txBody>
                  <a:tcPr/>
                </a:tc>
                <a:tc>
                  <a:txBody>
                    <a:bodyPr/>
                    <a:lstStyle/>
                    <a:p>
                      <a:r>
                        <a:rPr lang="en-US" dirty="0" smtClean="0"/>
                        <a:t>Requirement</a:t>
                      </a:r>
                      <a:endParaRPr lang="en-US" dirty="0"/>
                    </a:p>
                  </a:txBody>
                  <a:tcPr/>
                </a:tc>
              </a:tr>
              <a:tr h="664458">
                <a:tc>
                  <a:txBody>
                    <a:bodyPr/>
                    <a:lstStyle/>
                    <a:p>
                      <a:r>
                        <a:rPr lang="en-US" dirty="0" smtClean="0"/>
                        <a:t>66 (4)</a:t>
                      </a:r>
                    </a:p>
                    <a:p>
                      <a:r>
                        <a:rPr lang="en-US" dirty="0" smtClean="0"/>
                        <a:t>(Mass</a:t>
                      </a:r>
                      <a:r>
                        <a:rPr lang="en-US" baseline="0" dirty="0" smtClean="0"/>
                        <a:t> communication of order</a:t>
                      </a:r>
                      <a:r>
                        <a:rPr lang="en-US" dirty="0" smtClean="0"/>
                        <a:t>)</a:t>
                      </a:r>
                      <a:endParaRPr lang="en-US" dirty="0"/>
                    </a:p>
                  </a:txBody>
                  <a:tcPr/>
                </a:tc>
                <a:tc>
                  <a:txBody>
                    <a:bodyPr/>
                    <a:lstStyle/>
                    <a:p>
                      <a:r>
                        <a:rPr lang="en-US" dirty="0" smtClean="0"/>
                        <a:t>Order</a:t>
                      </a:r>
                      <a:r>
                        <a:rPr lang="en-US" baseline="0" dirty="0" smtClean="0"/>
                        <a:t> shall be published by Co. in such manner as has been directed by tribunal.</a:t>
                      </a:r>
                      <a:endParaRPr lang="en-US" dirty="0"/>
                    </a:p>
                  </a:txBody>
                  <a:tcPr/>
                </a:tc>
              </a:tr>
              <a:tr h="2088298">
                <a:tc>
                  <a:txBody>
                    <a:bodyPr/>
                    <a:lstStyle/>
                    <a:p>
                      <a:r>
                        <a:rPr lang="en-US" dirty="0" smtClean="0"/>
                        <a:t>66(5)</a:t>
                      </a:r>
                    </a:p>
                    <a:p>
                      <a:r>
                        <a:rPr lang="en-US" dirty="0" smtClean="0"/>
                        <a:t>(Post order compliances)</a:t>
                      </a:r>
                      <a:endParaRPr lang="en-US" dirty="0"/>
                    </a:p>
                  </a:txBody>
                  <a:tcPr/>
                </a:tc>
                <a:tc>
                  <a:txBody>
                    <a:bodyPr/>
                    <a:lstStyle/>
                    <a:p>
                      <a:r>
                        <a:rPr lang="en-US" dirty="0" smtClean="0"/>
                        <a:t>The Co. shall filed on being receipt of CTC of order, on application,</a:t>
                      </a:r>
                      <a:r>
                        <a:rPr lang="en-US" baseline="0" dirty="0" smtClean="0"/>
                        <a:t> and minute- of general meeting in which SR has been passed- approved by tribunal showing:</a:t>
                      </a:r>
                    </a:p>
                    <a:p>
                      <a:endParaRPr lang="en-US" sz="500" baseline="0" dirty="0" smtClean="0"/>
                    </a:p>
                    <a:p>
                      <a:pPr marL="342900" indent="-342900">
                        <a:buAutoNum type="alphaLcPeriod"/>
                      </a:pPr>
                      <a:r>
                        <a:rPr lang="en-US" baseline="0" dirty="0" smtClean="0"/>
                        <a:t>Revised amount of capital with no. of shares into which it divided with each value; and </a:t>
                      </a:r>
                    </a:p>
                    <a:p>
                      <a:pPr marL="342900" indent="-342900">
                        <a:buAutoNum type="alphaLcPeriod"/>
                      </a:pPr>
                      <a:r>
                        <a:rPr lang="en-US" baseline="0" dirty="0" smtClean="0"/>
                        <a:t>liability of members post reduction.</a:t>
                      </a:r>
                      <a:endParaRPr lang="en-US" dirty="0"/>
                    </a:p>
                  </a:txBody>
                  <a:tcPr/>
                </a:tc>
              </a:tr>
              <a:tr h="1015951">
                <a:tc>
                  <a:txBody>
                    <a:bodyPr/>
                    <a:lstStyle/>
                    <a:p>
                      <a:r>
                        <a:rPr lang="en-US" dirty="0" smtClean="0"/>
                        <a:t>66(5)</a:t>
                      </a:r>
                    </a:p>
                    <a:p>
                      <a:r>
                        <a:rPr lang="en-US" dirty="0" smtClean="0"/>
                        <a:t>(timeline for compliances and concerned auth. )</a:t>
                      </a:r>
                      <a:endParaRPr lang="en-US" dirty="0"/>
                    </a:p>
                  </a:txBody>
                  <a:tcPr/>
                </a:tc>
                <a:tc>
                  <a:txBody>
                    <a:bodyPr/>
                    <a:lstStyle/>
                    <a:p>
                      <a:pPr marL="0" indent="0">
                        <a:buNone/>
                      </a:pPr>
                      <a:r>
                        <a:rPr lang="en-US" baseline="0" dirty="0" smtClean="0"/>
                        <a:t>The Company shall comply the filing within 30 days from the date of receipt of CTC of order with jurisdictional ROC. </a:t>
                      </a:r>
                      <a:endParaRPr lang="en-US" dirty="0"/>
                    </a:p>
                  </a:txBody>
                  <a:tcPr/>
                </a:tc>
              </a:tr>
              <a:tr h="975766">
                <a:tc>
                  <a:txBody>
                    <a:bodyPr/>
                    <a:lstStyle/>
                    <a:p>
                      <a:r>
                        <a:rPr lang="en-US" dirty="0" smtClean="0"/>
                        <a:t>66(6)</a:t>
                      </a:r>
                    </a:p>
                    <a:p>
                      <a:r>
                        <a:rPr lang="en-US" dirty="0" smtClean="0"/>
                        <a:t>(Reduction is means of buy</a:t>
                      </a:r>
                      <a:r>
                        <a:rPr lang="en-US" baseline="0" dirty="0" smtClean="0"/>
                        <a:t> back)</a:t>
                      </a:r>
                      <a:endParaRPr lang="en-US" dirty="0"/>
                    </a:p>
                  </a:txBody>
                  <a:tcPr/>
                </a:tc>
                <a:tc>
                  <a:txBody>
                    <a:bodyPr/>
                    <a:lstStyle/>
                    <a:p>
                      <a:r>
                        <a:rPr lang="en-US" dirty="0" smtClean="0"/>
                        <a:t>Reduction shall not be construed as buy back in any manner.</a:t>
                      </a:r>
                      <a:endParaRPr lang="en-US" dirty="0"/>
                    </a:p>
                  </a:txBody>
                  <a:tcPr/>
                </a:tc>
              </a:tr>
              <a:tr h="975766">
                <a:tc>
                  <a:txBody>
                    <a:bodyPr/>
                    <a:lstStyle/>
                    <a:p>
                      <a:r>
                        <a:rPr lang="en-US" dirty="0" smtClean="0"/>
                        <a:t>66 (7)</a:t>
                      </a:r>
                    </a:p>
                    <a:p>
                      <a:r>
                        <a:rPr lang="en-US" dirty="0" smtClean="0"/>
                        <a:t>(post reduction liability</a:t>
                      </a:r>
                      <a:r>
                        <a:rPr lang="en-US" baseline="0" dirty="0" smtClean="0"/>
                        <a:t> of members)</a:t>
                      </a:r>
                      <a:endParaRPr lang="en-US" dirty="0"/>
                    </a:p>
                  </a:txBody>
                  <a:tcPr/>
                </a:tc>
                <a:tc>
                  <a:txBody>
                    <a:bodyPr/>
                    <a:lstStyle/>
                    <a:p>
                      <a:r>
                        <a:rPr lang="en-US" dirty="0" smtClean="0"/>
                        <a:t>Members</a:t>
                      </a:r>
                      <a:r>
                        <a:rPr lang="en-US" baseline="0" dirty="0" smtClean="0"/>
                        <a:t>, past and present, shall be liable for the amount up to the extent of unpaid value of shares, if.</a:t>
                      </a:r>
                      <a:endParaRPr lang="en-US" dirty="0"/>
                    </a:p>
                  </a:txBody>
                  <a:tcPr/>
                </a:tc>
              </a:tr>
              <a:tr h="452798">
                <a:tc>
                  <a:txBody>
                    <a:bodyPr/>
                    <a:lstStyle/>
                    <a:p>
                      <a:r>
                        <a:rPr lang="en-US" dirty="0" smtClean="0"/>
                        <a:t>66 (10) non compliances</a:t>
                      </a:r>
                      <a:endParaRPr lang="en-US" dirty="0"/>
                    </a:p>
                  </a:txBody>
                  <a:tcPr/>
                </a:tc>
                <a:tc>
                  <a:txBody>
                    <a:bodyPr/>
                    <a:lstStyle/>
                    <a:p>
                      <a:r>
                        <a:rPr lang="en-US" dirty="0" smtClean="0"/>
                        <a:t>Section 447 shall be invoked.</a:t>
                      </a:r>
                      <a:endParaRPr lang="en-US" dirty="0"/>
                    </a:p>
                  </a:txBody>
                  <a:tcPr/>
                </a:tc>
              </a:tr>
            </a:tbl>
          </a:graphicData>
        </a:graphic>
      </p:graphicFrame>
    </p:spTree>
    <p:extLst>
      <p:ext uri="{BB962C8B-B14F-4D97-AF65-F5344CB8AC3E}">
        <p14:creationId xmlns:p14="http://schemas.microsoft.com/office/powerpoint/2010/main" val="74910104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142852"/>
            <a:ext cx="3857652" cy="523220"/>
          </a:xfrm>
          <a:prstGeom prst="rect">
            <a:avLst/>
          </a:prstGeom>
          <a:noFill/>
        </p:spPr>
        <p:txBody>
          <a:bodyPr wrap="square" rtlCol="0">
            <a:spAutoFit/>
          </a:bodyPr>
          <a:lstStyle/>
          <a:p>
            <a:pPr algn="ctr"/>
            <a:r>
              <a:rPr lang="en-US" sz="2800" dirty="0" smtClean="0">
                <a:solidFill>
                  <a:srgbClr val="FFFF00"/>
                </a:solidFill>
              </a:rPr>
              <a:t>Valuation</a:t>
            </a:r>
            <a:endParaRPr lang="en-IN" sz="2800" dirty="0">
              <a:solidFill>
                <a:srgbClr val="FFFF00"/>
              </a:solidFill>
            </a:endParaRPr>
          </a:p>
        </p:txBody>
      </p:sp>
      <p:sp>
        <p:nvSpPr>
          <p:cNvPr id="4" name="TextBox 3"/>
          <p:cNvSpPr txBox="1"/>
          <p:nvPr/>
        </p:nvSpPr>
        <p:spPr>
          <a:xfrm>
            <a:off x="357158" y="500042"/>
            <a:ext cx="8715436" cy="3970318"/>
          </a:xfrm>
          <a:prstGeom prst="rect">
            <a:avLst/>
          </a:prstGeom>
          <a:noFill/>
        </p:spPr>
        <p:txBody>
          <a:bodyPr wrap="square" rtlCol="0">
            <a:spAutoFit/>
          </a:bodyPr>
          <a:lstStyle/>
          <a:p>
            <a:r>
              <a:rPr lang="en-US" dirty="0" smtClean="0">
                <a:solidFill>
                  <a:srgbClr val="FFFF00"/>
                </a:solidFill>
              </a:rPr>
              <a:t>New Legislation come up with new chapter XVII carrying title “ Registered        Valuers” </a:t>
            </a:r>
          </a:p>
          <a:p>
            <a:endParaRPr lang="en-US" dirty="0" smtClean="0">
              <a:solidFill>
                <a:srgbClr val="FFFF00"/>
              </a:solidFill>
            </a:endParaRPr>
          </a:p>
          <a:p>
            <a:r>
              <a:rPr lang="en-US" dirty="0" smtClean="0">
                <a:solidFill>
                  <a:srgbClr val="FFFF00"/>
                </a:solidFill>
              </a:rPr>
              <a:t>Q_What is valuation and under which section it is specified ?</a:t>
            </a:r>
          </a:p>
          <a:p>
            <a:r>
              <a:rPr lang="en-US" dirty="0" smtClean="0">
                <a:solidFill>
                  <a:srgbClr val="FFFF00"/>
                </a:solidFill>
              </a:rPr>
              <a:t>Ans_value of the property (moveable / immovable) for which valuation has undergoing. and it is mentioned only u/s 247.</a:t>
            </a:r>
          </a:p>
          <a:p>
            <a:endParaRPr lang="en-US" dirty="0" smtClean="0">
              <a:solidFill>
                <a:srgbClr val="FFFF00"/>
              </a:solidFill>
            </a:endParaRPr>
          </a:p>
          <a:p>
            <a:r>
              <a:rPr lang="en-US" dirty="0" smtClean="0">
                <a:solidFill>
                  <a:srgbClr val="FFFF00"/>
                </a:solidFill>
              </a:rPr>
              <a:t>Q_How is to be valuation done in this legislation ?</a:t>
            </a:r>
          </a:p>
          <a:p>
            <a:r>
              <a:rPr lang="en-US" dirty="0" smtClean="0">
                <a:solidFill>
                  <a:srgbClr val="FFFF00"/>
                </a:solidFill>
              </a:rPr>
              <a:t>Ans_ u/s 247 (2) (c) in accordance with the rules as may be prescribed.</a:t>
            </a:r>
          </a:p>
          <a:p>
            <a:endParaRPr lang="en-US" dirty="0" smtClean="0">
              <a:solidFill>
                <a:srgbClr val="FFFF00"/>
              </a:solidFill>
            </a:endParaRPr>
          </a:p>
          <a:p>
            <a:r>
              <a:rPr lang="en-US" dirty="0" smtClean="0">
                <a:solidFill>
                  <a:srgbClr val="FFFF00"/>
                </a:solidFill>
              </a:rPr>
              <a:t>Q_why and when we need of such ?</a:t>
            </a:r>
          </a:p>
          <a:p>
            <a:r>
              <a:rPr lang="en-US" dirty="0" smtClean="0">
                <a:solidFill>
                  <a:srgbClr val="FFFF00"/>
                </a:solidFill>
              </a:rPr>
              <a:t>Ans_ To assessing the exact value of the property including the securities of the Company and in following cases we require to resort to valuation.</a:t>
            </a:r>
          </a:p>
          <a:p>
            <a:endParaRPr lang="en-US" dirty="0" smtClean="0">
              <a:solidFill>
                <a:srgbClr val="FFFF00"/>
              </a:solidFill>
            </a:endParaRPr>
          </a:p>
        </p:txBody>
      </p:sp>
      <p:sp>
        <p:nvSpPr>
          <p:cNvPr id="5" name="Double Brace 4"/>
          <p:cNvSpPr/>
          <p:nvPr/>
        </p:nvSpPr>
        <p:spPr>
          <a:xfrm>
            <a:off x="1500166" y="4143380"/>
            <a:ext cx="6072230" cy="1643074"/>
          </a:xfrm>
          <a:prstGeom prst="bracePair">
            <a:avLst>
              <a:gd name="adj" fmla="val 4683"/>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endParaRPr lang="en-IN" dirty="0">
              <a:solidFill>
                <a:schemeClr val="bg1">
                  <a:lumMod val="95000"/>
                  <a:lumOff val="5000"/>
                </a:schemeClr>
              </a:solidFill>
            </a:endParaRPr>
          </a:p>
        </p:txBody>
      </p:sp>
      <p:sp>
        <p:nvSpPr>
          <p:cNvPr id="6" name="TextBox 5"/>
          <p:cNvSpPr txBox="1"/>
          <p:nvPr/>
        </p:nvSpPr>
        <p:spPr>
          <a:xfrm>
            <a:off x="1571604" y="4071942"/>
            <a:ext cx="6072230" cy="2031325"/>
          </a:xfrm>
          <a:prstGeom prst="rect">
            <a:avLst/>
          </a:prstGeom>
          <a:noFill/>
        </p:spPr>
        <p:txBody>
          <a:bodyPr wrap="square" rtlCol="0">
            <a:spAutoFit/>
          </a:bodyPr>
          <a:lstStyle/>
          <a:p>
            <a:pPr>
              <a:buFont typeface="Wingdings" pitchFamily="2" charset="2"/>
              <a:buChar char="v"/>
            </a:pPr>
            <a:r>
              <a:rPr lang="en-US" dirty="0" smtClean="0">
                <a:solidFill>
                  <a:schemeClr val="bg1">
                    <a:lumMod val="95000"/>
                    <a:lumOff val="5000"/>
                  </a:schemeClr>
                </a:solidFill>
              </a:rPr>
              <a:t>Issue other than for cash consideration  like Sweat Equity ; </a:t>
            </a:r>
          </a:p>
          <a:p>
            <a:pPr>
              <a:buFont typeface="Wingdings" pitchFamily="2" charset="2"/>
              <a:buChar char="v"/>
            </a:pPr>
            <a:r>
              <a:rPr lang="en-US" dirty="0" smtClean="0">
                <a:solidFill>
                  <a:schemeClr val="bg1">
                    <a:lumMod val="95000"/>
                    <a:lumOff val="5000"/>
                  </a:schemeClr>
                </a:solidFill>
              </a:rPr>
              <a:t>In Corporate strategy like :- mergers / takeovers / amalgamation / Hiving-off of business</a:t>
            </a:r>
          </a:p>
          <a:p>
            <a:pPr>
              <a:buFont typeface="Wingdings" pitchFamily="2" charset="2"/>
              <a:buChar char="v"/>
            </a:pPr>
            <a:r>
              <a:rPr lang="en-US" dirty="0" smtClean="0">
                <a:solidFill>
                  <a:schemeClr val="bg1">
                    <a:lumMod val="95000"/>
                    <a:lumOff val="5000"/>
                  </a:schemeClr>
                </a:solidFill>
              </a:rPr>
              <a:t>Issuing of Rights Issue i.e. proportionate allotment to existing shareholders</a:t>
            </a:r>
            <a:endParaRPr lang="en-IN" dirty="0" smtClean="0">
              <a:solidFill>
                <a:schemeClr val="bg1">
                  <a:lumMod val="95000"/>
                  <a:lumOff val="5000"/>
                </a:schemeClr>
              </a:solidFill>
            </a:endParaRPr>
          </a:p>
          <a:p>
            <a:endParaRPr lang="en-IN" dirty="0"/>
          </a:p>
        </p:txBody>
      </p:sp>
      <p:sp>
        <p:nvSpPr>
          <p:cNvPr id="7" name="TextBox 6"/>
          <p:cNvSpPr txBox="1"/>
          <p:nvPr/>
        </p:nvSpPr>
        <p:spPr>
          <a:xfrm>
            <a:off x="500034" y="5786454"/>
            <a:ext cx="7358114" cy="923330"/>
          </a:xfrm>
          <a:prstGeom prst="rect">
            <a:avLst/>
          </a:prstGeom>
          <a:noFill/>
        </p:spPr>
        <p:txBody>
          <a:bodyPr wrap="square" rtlCol="0">
            <a:spAutoFit/>
          </a:bodyPr>
          <a:lstStyle/>
          <a:p>
            <a:r>
              <a:rPr lang="en-US" dirty="0" smtClean="0">
                <a:solidFill>
                  <a:srgbClr val="FFFF00"/>
                </a:solidFill>
              </a:rPr>
              <a:t>Q_which covered under valuation?</a:t>
            </a:r>
          </a:p>
          <a:p>
            <a:r>
              <a:rPr lang="en-US" dirty="0" smtClean="0">
                <a:solidFill>
                  <a:srgbClr val="FFFF00"/>
                </a:solidFill>
              </a:rPr>
              <a:t>Ans_ u/s 247 (1), Property of any kind, stocks, debenture, securities, goodwill, assets, net worth and liabilities.</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142852"/>
            <a:ext cx="8215370" cy="5724644"/>
          </a:xfrm>
          <a:prstGeom prst="rect">
            <a:avLst/>
          </a:prstGeom>
          <a:noFill/>
        </p:spPr>
        <p:txBody>
          <a:bodyPr wrap="square" rtlCol="0">
            <a:spAutoFit/>
          </a:bodyPr>
          <a:lstStyle/>
          <a:p>
            <a:r>
              <a:rPr lang="en-US" dirty="0" smtClean="0"/>
              <a:t>Appointment of valuer { u/s 247 (1) }</a:t>
            </a:r>
          </a:p>
          <a:p>
            <a:r>
              <a:rPr lang="en-US" dirty="0" smtClean="0"/>
              <a:t>It shall be appointed by the audit committee / by the BoD of that Company in absence of audit committee.</a:t>
            </a:r>
          </a:p>
          <a:p>
            <a:endParaRPr lang="en-US" dirty="0" smtClean="0"/>
          </a:p>
          <a:p>
            <a:r>
              <a:rPr lang="en-US" dirty="0" smtClean="0"/>
              <a:t>Who shall be valuer { u/s 247(1) }</a:t>
            </a:r>
          </a:p>
          <a:p>
            <a:r>
              <a:rPr lang="en-US" dirty="0" smtClean="0"/>
              <a:t>He shall be the person possessed by such qualifications and experience and registered as a valuer.</a:t>
            </a:r>
          </a:p>
          <a:p>
            <a:endParaRPr lang="en-US" dirty="0" smtClean="0"/>
          </a:p>
          <a:p>
            <a:r>
              <a:rPr lang="en-US" dirty="0" smtClean="0"/>
              <a:t>Role of valuer { u/s 247 (2) }</a:t>
            </a:r>
          </a:p>
          <a:p>
            <a:endParaRPr lang="en-US" dirty="0" smtClean="0"/>
          </a:p>
          <a:p>
            <a:endParaRPr lang="en-US" dirty="0" smtClean="0"/>
          </a:p>
          <a:p>
            <a:endParaRPr lang="en-US" dirty="0" smtClean="0"/>
          </a:p>
          <a:p>
            <a:endParaRPr lang="en-US" dirty="0" smtClean="0"/>
          </a:p>
          <a:p>
            <a:endParaRPr lang="en-US" dirty="0" smtClean="0"/>
          </a:p>
          <a:p>
            <a:r>
              <a:rPr lang="en-US" sz="2400" b="1" dirty="0" smtClean="0">
                <a:solidFill>
                  <a:srgbClr val="FFFF00"/>
                </a:solidFill>
              </a:rPr>
              <a:t>                               </a:t>
            </a:r>
            <a:endParaRPr lang="en-US" dirty="0" smtClean="0"/>
          </a:p>
          <a:p>
            <a:endParaRPr lang="en-US" dirty="0" smtClean="0"/>
          </a:p>
          <a:p>
            <a:r>
              <a:rPr lang="en-US" dirty="0" smtClean="0"/>
              <a:t>Penalty for contravention of rules, T&amp;C by the valuer { u/s 247 (3) }</a:t>
            </a:r>
          </a:p>
          <a:p>
            <a:endParaRPr lang="en-US" dirty="0" smtClean="0"/>
          </a:p>
          <a:p>
            <a:endParaRPr lang="en-US" dirty="0" smtClean="0"/>
          </a:p>
          <a:p>
            <a:endParaRPr lang="en-IN" dirty="0"/>
          </a:p>
        </p:txBody>
      </p:sp>
      <p:sp>
        <p:nvSpPr>
          <p:cNvPr id="4" name="Double Brace 3"/>
          <p:cNvSpPr/>
          <p:nvPr/>
        </p:nvSpPr>
        <p:spPr>
          <a:xfrm>
            <a:off x="1142976" y="2786058"/>
            <a:ext cx="6286544" cy="1500198"/>
          </a:xfrm>
          <a:prstGeom prst="bracePair">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5" name="TextBox 4"/>
          <p:cNvSpPr txBox="1"/>
          <p:nvPr/>
        </p:nvSpPr>
        <p:spPr>
          <a:xfrm>
            <a:off x="1214414" y="2786058"/>
            <a:ext cx="6143668" cy="1477328"/>
          </a:xfrm>
          <a:prstGeom prst="rect">
            <a:avLst/>
          </a:prstGeom>
          <a:noFill/>
        </p:spPr>
        <p:txBody>
          <a:bodyPr wrap="square" rtlCol="0">
            <a:spAutoFit/>
          </a:bodyPr>
          <a:lstStyle/>
          <a:p>
            <a:pPr>
              <a:buFont typeface="Wingdings" pitchFamily="2" charset="2"/>
              <a:buChar char="v"/>
            </a:pPr>
            <a:r>
              <a:rPr lang="en-US" dirty="0" smtClean="0">
                <a:solidFill>
                  <a:schemeClr val="bg1">
                    <a:lumMod val="95000"/>
                    <a:lumOff val="5000"/>
                  </a:schemeClr>
                </a:solidFill>
              </a:rPr>
              <a:t>Makes the impartial , true &amp; fair view;</a:t>
            </a:r>
          </a:p>
          <a:p>
            <a:pPr>
              <a:buFont typeface="Wingdings" pitchFamily="2" charset="2"/>
              <a:buChar char="v"/>
            </a:pPr>
            <a:r>
              <a:rPr lang="en-US" dirty="0" smtClean="0">
                <a:solidFill>
                  <a:schemeClr val="bg1">
                    <a:lumMod val="95000"/>
                    <a:lumOff val="5000"/>
                  </a:schemeClr>
                </a:solidFill>
              </a:rPr>
              <a:t>Not to pursue for valuation of that property in which he have direct / indirect interest;</a:t>
            </a:r>
          </a:p>
          <a:p>
            <a:pPr>
              <a:buFont typeface="Wingdings" pitchFamily="2" charset="2"/>
              <a:buChar char="v"/>
            </a:pPr>
            <a:r>
              <a:rPr lang="en-US" dirty="0" smtClean="0">
                <a:solidFill>
                  <a:schemeClr val="bg1">
                    <a:lumMod val="95000"/>
                    <a:lumOff val="5000"/>
                  </a:schemeClr>
                </a:solidFill>
              </a:rPr>
              <a:t>Resorting to proper due diligence while valuation;</a:t>
            </a:r>
          </a:p>
          <a:p>
            <a:pPr>
              <a:buFont typeface="Wingdings" pitchFamily="2" charset="2"/>
              <a:buChar char="v"/>
            </a:pPr>
            <a:r>
              <a:rPr lang="en-US" dirty="0" smtClean="0">
                <a:solidFill>
                  <a:schemeClr val="bg1">
                    <a:lumMod val="95000"/>
                    <a:lumOff val="5000"/>
                  </a:schemeClr>
                </a:solidFill>
              </a:rPr>
              <a:t>Abiding by the rules, T&amp;C as may be prescribed.</a:t>
            </a:r>
            <a:endParaRPr lang="en-IN" dirty="0">
              <a:solidFill>
                <a:schemeClr val="bg1">
                  <a:lumMod val="95000"/>
                  <a:lumOff val="5000"/>
                </a:schemeClr>
              </a:solidFill>
            </a:endParaRPr>
          </a:p>
        </p:txBody>
      </p:sp>
      <p:sp>
        <p:nvSpPr>
          <p:cNvPr id="6" name="Double Brace 5"/>
          <p:cNvSpPr/>
          <p:nvPr/>
        </p:nvSpPr>
        <p:spPr>
          <a:xfrm>
            <a:off x="357158" y="4929198"/>
            <a:ext cx="8501122" cy="1643074"/>
          </a:xfrm>
          <a:prstGeom prst="bracePair">
            <a:avLst>
              <a:gd name="adj" fmla="val 3772"/>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7" name="TextBox 6"/>
          <p:cNvSpPr txBox="1"/>
          <p:nvPr/>
        </p:nvSpPr>
        <p:spPr>
          <a:xfrm>
            <a:off x="500034" y="4857760"/>
            <a:ext cx="8072494" cy="2585323"/>
          </a:xfrm>
          <a:prstGeom prst="rect">
            <a:avLst/>
          </a:prstGeom>
          <a:noFill/>
        </p:spPr>
        <p:txBody>
          <a:bodyPr wrap="square" rtlCol="0">
            <a:spAutoFit/>
          </a:bodyPr>
          <a:lstStyle/>
          <a:p>
            <a:pPr>
              <a:buFont typeface="Wingdings" pitchFamily="2" charset="2"/>
              <a:buChar char="v"/>
            </a:pPr>
            <a:r>
              <a:rPr lang="en-US" dirty="0" smtClean="0">
                <a:solidFill>
                  <a:schemeClr val="bg1">
                    <a:lumMod val="95000"/>
                    <a:lumOff val="5000"/>
                  </a:schemeClr>
                </a:solidFill>
              </a:rPr>
              <a:t>Fine which shall not be less than 25000 but which may extend to 1 lac.</a:t>
            </a:r>
          </a:p>
          <a:p>
            <a:pPr>
              <a:buFont typeface="Wingdings" pitchFamily="2" charset="2"/>
              <a:buChar char="v"/>
            </a:pPr>
            <a:r>
              <a:rPr lang="en-US" dirty="0" smtClean="0">
                <a:solidFill>
                  <a:schemeClr val="bg1">
                    <a:lumMod val="95000"/>
                    <a:lumOff val="5000"/>
                  </a:schemeClr>
                </a:solidFill>
              </a:rPr>
              <a:t>But where contravention of this 247 committed by the valuer for </a:t>
            </a:r>
            <a:r>
              <a:rPr lang="en-US" b="1" dirty="0" smtClean="0">
                <a:solidFill>
                  <a:srgbClr val="FF0000"/>
                </a:solidFill>
              </a:rPr>
              <a:t>defraud</a:t>
            </a:r>
            <a:r>
              <a:rPr lang="en-US" dirty="0" smtClean="0">
                <a:solidFill>
                  <a:schemeClr val="bg1">
                    <a:lumMod val="95000"/>
                    <a:lumOff val="5000"/>
                  </a:schemeClr>
                </a:solidFill>
              </a:rPr>
              <a:t> the company / its members then there shall be provision for imprisonment which may extend to 1 yr and with fine 1 lac – 5 lac { proviso to 247 (3) }.</a:t>
            </a:r>
          </a:p>
          <a:p>
            <a:pPr>
              <a:buFont typeface="Wingdings" pitchFamily="2" charset="2"/>
              <a:buChar char="v"/>
            </a:pPr>
            <a:r>
              <a:rPr lang="en-US" dirty="0" smtClean="0">
                <a:solidFill>
                  <a:schemeClr val="bg1">
                    <a:lumMod val="95000"/>
                    <a:lumOff val="5000"/>
                  </a:schemeClr>
                </a:solidFill>
              </a:rPr>
              <a:t>Where valuer is convicted then he shall repay the remuneration and pay for losses which incurred by the Company { u/s 247 (4) } .</a:t>
            </a:r>
          </a:p>
          <a:p>
            <a:pPr>
              <a:buFont typeface="Wingdings" pitchFamily="2" charset="2"/>
              <a:buChar char="v"/>
            </a:pPr>
            <a:endParaRPr lang="en-US" dirty="0" smtClean="0">
              <a:solidFill>
                <a:schemeClr val="bg1">
                  <a:lumMod val="95000"/>
                  <a:lumOff val="5000"/>
                </a:schemeClr>
              </a:solidFill>
            </a:endParaRPr>
          </a:p>
          <a:p>
            <a:pPr>
              <a:buFont typeface="Wingdings" pitchFamily="2" charset="2"/>
              <a:buChar char="v"/>
            </a:pPr>
            <a:endParaRPr lang="en-US" dirty="0" smtClean="0">
              <a:solidFill>
                <a:schemeClr val="bg1">
                  <a:lumMod val="95000"/>
                  <a:lumOff val="5000"/>
                </a:schemeClr>
              </a:solidFill>
            </a:endParaRPr>
          </a:p>
          <a:p>
            <a:endParaRPr lang="en-IN" dirty="0">
              <a:solidFill>
                <a:schemeClr val="bg1">
                  <a:lumMod val="95000"/>
                  <a:lumOff val="5000"/>
                </a:schemeClr>
              </a:solidFill>
            </a:endParaRPr>
          </a:p>
        </p:txBody>
      </p:sp>
      <p:sp>
        <p:nvSpPr>
          <p:cNvPr id="8" name="TextBox 7"/>
          <p:cNvSpPr txBox="1"/>
          <p:nvPr/>
        </p:nvSpPr>
        <p:spPr>
          <a:xfrm>
            <a:off x="3143240" y="4274114"/>
            <a:ext cx="2143140" cy="369332"/>
          </a:xfrm>
          <a:prstGeom prst="rect">
            <a:avLst/>
          </a:prstGeom>
          <a:noFill/>
        </p:spPr>
        <p:txBody>
          <a:bodyPr wrap="square" rtlCol="0">
            <a:spAutoFit/>
          </a:bodyPr>
          <a:lstStyle/>
          <a:p>
            <a:r>
              <a:rPr lang="en-US" b="1" dirty="0" smtClean="0">
                <a:solidFill>
                  <a:srgbClr val="FFFF00"/>
                </a:solidFill>
              </a:rPr>
              <a:t>Contravention</a:t>
            </a:r>
            <a:endParaRPr lang="en-IN"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3108" y="202148"/>
            <a:ext cx="5000660" cy="461665"/>
          </a:xfrm>
          <a:prstGeom prst="rect">
            <a:avLst/>
          </a:prstGeom>
          <a:noFill/>
        </p:spPr>
        <p:txBody>
          <a:bodyPr wrap="square" rtlCol="0">
            <a:spAutoFit/>
          </a:bodyPr>
          <a:lstStyle/>
          <a:p>
            <a:pPr algn="ctr"/>
            <a:r>
              <a:rPr lang="en-US" sz="2400" dirty="0" smtClean="0">
                <a:solidFill>
                  <a:srgbClr val="FFFF00"/>
                </a:solidFill>
              </a:rPr>
              <a:t>Company Secretary</a:t>
            </a:r>
            <a:endParaRPr lang="en-US" sz="2400" dirty="0">
              <a:solidFill>
                <a:srgbClr val="FFFF00"/>
              </a:solidFill>
            </a:endParaRPr>
          </a:p>
        </p:txBody>
      </p:sp>
      <p:sp>
        <p:nvSpPr>
          <p:cNvPr id="3" name="TextBox 2"/>
          <p:cNvSpPr txBox="1"/>
          <p:nvPr/>
        </p:nvSpPr>
        <p:spPr>
          <a:xfrm>
            <a:off x="428596" y="1281058"/>
            <a:ext cx="8143932" cy="7571303"/>
          </a:xfrm>
          <a:prstGeom prst="rect">
            <a:avLst/>
          </a:prstGeom>
          <a:noFill/>
        </p:spPr>
        <p:txBody>
          <a:bodyPr wrap="square" rtlCol="0">
            <a:spAutoFit/>
          </a:bodyPr>
          <a:lstStyle/>
          <a:p>
            <a:pPr>
              <a:buBlip>
                <a:blip r:embed="rId2"/>
              </a:buBlip>
            </a:pPr>
            <a:r>
              <a:rPr lang="en-US" dirty="0" smtClean="0"/>
              <a:t> New legislation come out with section 205  which mandate the function s of Company Secretary</a:t>
            </a:r>
          </a:p>
          <a:p>
            <a:endParaRPr lang="en-US" dirty="0" smtClean="0"/>
          </a:p>
          <a:p>
            <a:pPr>
              <a:buBlip>
                <a:blip r:embed="rId2"/>
              </a:buBlip>
            </a:pPr>
            <a:r>
              <a:rPr lang="en-US" dirty="0" smtClean="0"/>
              <a:t>Functions of company secretary  u/s 205 (1) as below:</a:t>
            </a:r>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endParaRPr lang="en-US" dirty="0" smtClean="0"/>
          </a:p>
          <a:p>
            <a:endParaRPr lang="en-US" dirty="0" smtClean="0"/>
          </a:p>
          <a:p>
            <a:endParaRPr lang="en-US" dirty="0" smtClean="0"/>
          </a:p>
          <a:p>
            <a:pPr>
              <a:buBlip>
                <a:blip r:embed="rId2"/>
              </a:buBlip>
            </a:pPr>
            <a:endParaRPr lang="en-US" dirty="0" smtClean="0"/>
          </a:p>
          <a:p>
            <a:pPr>
              <a:buBlip>
                <a:blip r:embed="rId2"/>
              </a:buBlip>
            </a:pPr>
            <a:endParaRPr lang="en-US" dirty="0" smtClean="0"/>
          </a:p>
          <a:p>
            <a:pPr>
              <a:buBlip>
                <a:blip r:embed="rId2"/>
              </a:buBlip>
            </a:pPr>
            <a:endParaRPr lang="en-US" dirty="0" smtClean="0"/>
          </a:p>
          <a:p>
            <a:endParaRPr lang="en-US" dirty="0"/>
          </a:p>
        </p:txBody>
      </p:sp>
      <p:sp>
        <p:nvSpPr>
          <p:cNvPr id="4" name="Double Brace 3"/>
          <p:cNvSpPr/>
          <p:nvPr/>
        </p:nvSpPr>
        <p:spPr>
          <a:xfrm>
            <a:off x="285720" y="2500306"/>
            <a:ext cx="8501122" cy="1928826"/>
          </a:xfrm>
          <a:prstGeom prst="bracePair">
            <a:avLst>
              <a:gd name="adj" fmla="val 14611"/>
            </a:avLst>
          </a:prstGeom>
          <a:blipFill>
            <a:blip r:embed="rId3"/>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p:cNvSpPr txBox="1"/>
          <p:nvPr/>
        </p:nvSpPr>
        <p:spPr>
          <a:xfrm>
            <a:off x="571472" y="2612121"/>
            <a:ext cx="7929618" cy="2031325"/>
          </a:xfrm>
          <a:prstGeom prst="rect">
            <a:avLst/>
          </a:prstGeom>
          <a:noFill/>
        </p:spPr>
        <p:txBody>
          <a:bodyPr wrap="square" rtlCol="0">
            <a:spAutoFit/>
          </a:bodyPr>
          <a:lstStyle/>
          <a:p>
            <a:pPr algn="ctr">
              <a:buFont typeface="Wingdings" pitchFamily="2" charset="2"/>
              <a:buChar char="Ø"/>
            </a:pPr>
            <a:r>
              <a:rPr lang="en-US" dirty="0" smtClean="0">
                <a:solidFill>
                  <a:schemeClr val="bg1">
                    <a:lumMod val="95000"/>
                    <a:lumOff val="5000"/>
                  </a:schemeClr>
                </a:solidFill>
              </a:rPr>
              <a:t>Reporting to board </a:t>
            </a:r>
            <a:r>
              <a:rPr lang="en-US" dirty="0" smtClean="0">
                <a:solidFill>
                  <a:srgbClr val="FF0000"/>
                </a:solidFill>
              </a:rPr>
              <a:t>: CS shall report to BoDs about the compliances of the relevant  acts and rules there under.</a:t>
            </a:r>
          </a:p>
          <a:p>
            <a:pPr algn="ctr">
              <a:buFont typeface="Wingdings" pitchFamily="2" charset="2"/>
              <a:buChar char="Ø"/>
            </a:pPr>
            <a:r>
              <a:rPr lang="en-US" dirty="0" smtClean="0">
                <a:solidFill>
                  <a:schemeClr val="bg1">
                    <a:lumMod val="95000"/>
                    <a:lumOff val="5000"/>
                  </a:schemeClr>
                </a:solidFill>
              </a:rPr>
              <a:t>Ensuarnace</a:t>
            </a:r>
            <a:r>
              <a:rPr lang="en-US" dirty="0" smtClean="0">
                <a:solidFill>
                  <a:srgbClr val="FF0000"/>
                </a:solidFill>
              </a:rPr>
              <a:t>  : CS shall ensure that company comply the laws to which a company is subject to in good faith.</a:t>
            </a:r>
          </a:p>
          <a:p>
            <a:pPr algn="ctr">
              <a:buFont typeface="Wingdings" pitchFamily="2" charset="2"/>
              <a:buChar char="Ø"/>
            </a:pPr>
            <a:r>
              <a:rPr lang="en-US" dirty="0" smtClean="0">
                <a:solidFill>
                  <a:schemeClr val="bg1">
                    <a:lumMod val="95000"/>
                    <a:lumOff val="5000"/>
                  </a:schemeClr>
                </a:solidFill>
              </a:rPr>
              <a:t>Abide by duties </a:t>
            </a:r>
            <a:r>
              <a:rPr lang="en-US" dirty="0" smtClean="0">
                <a:solidFill>
                  <a:srgbClr val="FF0000"/>
                </a:solidFill>
              </a:rPr>
              <a:t>: CS shall discharge the other duties  as may be prescribed</a:t>
            </a:r>
          </a:p>
          <a:p>
            <a:pPr algn="ctr"/>
            <a:endParaRPr lang="en-US" dirty="0">
              <a:solidFill>
                <a:srgbClr val="FF0000"/>
              </a:solidFil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357166"/>
            <a:ext cx="8429652" cy="6894195"/>
          </a:xfrm>
          <a:prstGeom prst="rect">
            <a:avLst/>
          </a:prstGeom>
          <a:noFill/>
        </p:spPr>
        <p:txBody>
          <a:bodyPr wrap="square" rtlCol="0">
            <a:spAutoFit/>
          </a:bodyPr>
          <a:lstStyle/>
          <a:p>
            <a:pPr>
              <a:buBlip>
                <a:blip r:embed="rId2"/>
              </a:buBlip>
            </a:pPr>
            <a:r>
              <a:rPr lang="en-US" dirty="0" smtClean="0">
                <a:solidFill>
                  <a:srgbClr val="FFFF00"/>
                </a:solidFill>
              </a:rPr>
              <a:t>Q_What secretarial standard means  ?</a:t>
            </a:r>
          </a:p>
          <a:p>
            <a:pPr>
              <a:buBlip>
                <a:blip r:embed="rId2"/>
              </a:buBlip>
            </a:pPr>
            <a:r>
              <a:rPr lang="en-US" dirty="0" smtClean="0">
                <a:solidFill>
                  <a:srgbClr val="FFFF00"/>
                </a:solidFill>
              </a:rPr>
              <a:t>Ans_ it refers to standard issued by the Board on Secretarial Standard of Institute of Company Secretary of India and duly approved by the Central Government . </a:t>
            </a:r>
          </a:p>
          <a:p>
            <a:pPr>
              <a:buBlip>
                <a:blip r:embed="rId2"/>
              </a:buBlip>
            </a:pPr>
            <a:endParaRPr lang="en-US" dirty="0" smtClean="0">
              <a:solidFill>
                <a:srgbClr val="FFFF00"/>
              </a:solidFill>
            </a:endParaRPr>
          </a:p>
          <a:p>
            <a:r>
              <a:rPr lang="en-US" dirty="0" smtClean="0">
                <a:solidFill>
                  <a:srgbClr val="FFFF00"/>
                </a:solidFill>
              </a:rPr>
              <a:t>SS issued by the Board of SS till 18.01.2013 as below :</a:t>
            </a:r>
          </a:p>
          <a:p>
            <a:endParaRPr lang="en-US" dirty="0" smtClean="0">
              <a:solidFill>
                <a:srgbClr val="FFFF00"/>
              </a:solidFill>
            </a:endParaRPr>
          </a:p>
          <a:p>
            <a:r>
              <a:rPr lang="en-US" b="1" dirty="0" smtClean="0">
                <a:solidFill>
                  <a:srgbClr val="FFFF00"/>
                </a:solidFill>
              </a:rPr>
              <a:t>SS-1 Secretarial Standard on Meetings of the Board of Directors</a:t>
            </a:r>
          </a:p>
          <a:p>
            <a:r>
              <a:rPr lang="en-US" b="1" dirty="0" smtClean="0">
                <a:solidFill>
                  <a:srgbClr val="FFFF00"/>
                </a:solidFill>
              </a:rPr>
              <a:t>SS-2 Secretarial Standard on General Meetings</a:t>
            </a:r>
          </a:p>
          <a:p>
            <a:endParaRPr lang="en-US" b="1" dirty="0" smtClean="0">
              <a:solidFill>
                <a:srgbClr val="FFFF00"/>
              </a:solidFill>
            </a:endParaRPr>
          </a:p>
          <a:p>
            <a:r>
              <a:rPr lang="en-US" b="1" dirty="0" smtClean="0">
                <a:solidFill>
                  <a:srgbClr val="FFFF00"/>
                </a:solidFill>
              </a:rPr>
              <a:t>SS-3 Secretarial Standard on Dividend</a:t>
            </a:r>
          </a:p>
          <a:p>
            <a:r>
              <a:rPr lang="en-US" b="1" dirty="0" smtClean="0">
                <a:solidFill>
                  <a:srgbClr val="FFFF00"/>
                </a:solidFill>
              </a:rPr>
              <a:t>SS-4 Secretarial Standard on Registers and Records</a:t>
            </a:r>
          </a:p>
          <a:p>
            <a:endParaRPr lang="en-US" b="1" dirty="0" smtClean="0">
              <a:solidFill>
                <a:srgbClr val="FFFF00"/>
              </a:solidFill>
            </a:endParaRPr>
          </a:p>
          <a:p>
            <a:r>
              <a:rPr lang="en-US" b="1" dirty="0" smtClean="0">
                <a:solidFill>
                  <a:srgbClr val="FFFF00"/>
                </a:solidFill>
              </a:rPr>
              <a:t>SS-5 Secretarial Standard on Minutes</a:t>
            </a:r>
          </a:p>
          <a:p>
            <a:r>
              <a:rPr lang="en-US" b="1" dirty="0" smtClean="0">
                <a:solidFill>
                  <a:srgbClr val="FFFF00"/>
                </a:solidFill>
              </a:rPr>
              <a:t>SS-6 Secretarial Standard on Transmission of Shares and Debentures</a:t>
            </a:r>
          </a:p>
          <a:p>
            <a:endParaRPr lang="en-US" b="1" dirty="0" smtClean="0">
              <a:solidFill>
                <a:srgbClr val="FFFF00"/>
              </a:solidFill>
            </a:endParaRPr>
          </a:p>
          <a:p>
            <a:r>
              <a:rPr lang="en-US" b="1" dirty="0" smtClean="0">
                <a:solidFill>
                  <a:srgbClr val="FFFF00"/>
                </a:solidFill>
              </a:rPr>
              <a:t>SS-7 Secretarial Standards on Passing Resolutions By Circulation</a:t>
            </a:r>
          </a:p>
          <a:p>
            <a:r>
              <a:rPr lang="en-US" b="1" dirty="0" smtClean="0">
                <a:solidFill>
                  <a:srgbClr val="FFFF00"/>
                </a:solidFill>
              </a:rPr>
              <a:t>SS-8 Secretarial Standards on Affixing of Common Seal</a:t>
            </a:r>
          </a:p>
          <a:p>
            <a:endParaRPr lang="en-US" b="1" dirty="0" smtClean="0">
              <a:solidFill>
                <a:srgbClr val="FFFF00"/>
              </a:solidFill>
            </a:endParaRPr>
          </a:p>
          <a:p>
            <a:r>
              <a:rPr lang="en-US" b="1" dirty="0" smtClean="0">
                <a:solidFill>
                  <a:srgbClr val="FFFF00"/>
                </a:solidFill>
              </a:rPr>
              <a:t>SS-9 Secretarial Standards on Forfeiture of Shares</a:t>
            </a:r>
          </a:p>
          <a:p>
            <a:r>
              <a:rPr lang="en-US" b="1" dirty="0" smtClean="0">
                <a:solidFill>
                  <a:srgbClr val="FFFF00"/>
                </a:solidFill>
              </a:rPr>
              <a:t>SS-10 Secretarial Standards on Board's Repor</a:t>
            </a:r>
            <a:r>
              <a:rPr lang="en-US" sz="2800" b="1" dirty="0" smtClean="0">
                <a:solidFill>
                  <a:srgbClr val="FFFF00"/>
                </a:solidFill>
              </a:rPr>
              <a:t>t</a:t>
            </a:r>
            <a:endParaRPr lang="en-US" sz="2800" dirty="0" smtClean="0">
              <a:solidFill>
                <a:srgbClr val="FFFF00"/>
              </a:solidFill>
            </a:endParaRPr>
          </a:p>
          <a:p>
            <a:endParaRPr lang="en-US" dirty="0" smtClean="0">
              <a:solidFill>
                <a:srgbClr val="FFFF00"/>
              </a:solidFill>
            </a:endParaRPr>
          </a:p>
          <a:p>
            <a:pPr>
              <a:buBlip>
                <a:blip r:embed="rId2"/>
              </a:buBlip>
            </a:pPr>
            <a:endParaRPr lang="en-US" dirty="0" smtClean="0">
              <a:solidFill>
                <a:srgbClr val="FFFF00"/>
              </a:solidFill>
            </a:endParaRPr>
          </a:p>
          <a:p>
            <a:endParaRPr lang="en-US" dirty="0">
              <a:solidFill>
                <a:srgbClr val="FFFF00"/>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ardrop 1"/>
          <p:cNvSpPr/>
          <p:nvPr/>
        </p:nvSpPr>
        <p:spPr>
          <a:xfrm>
            <a:off x="1357290" y="357166"/>
            <a:ext cx="6715172" cy="642942"/>
          </a:xfrm>
          <a:prstGeom prst="teardrop">
            <a:avLst>
              <a:gd name="adj" fmla="val 6847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US" dirty="0" smtClean="0"/>
              <a:t>Concept of Corporate social responsibility</a:t>
            </a:r>
            <a:endParaRPr lang="en-IN" dirty="0"/>
          </a:p>
        </p:txBody>
      </p:sp>
      <p:sp>
        <p:nvSpPr>
          <p:cNvPr id="4" name="TextBox 3"/>
          <p:cNvSpPr txBox="1"/>
          <p:nvPr/>
        </p:nvSpPr>
        <p:spPr>
          <a:xfrm>
            <a:off x="785786" y="1214422"/>
            <a:ext cx="7858180" cy="7017306"/>
          </a:xfrm>
          <a:prstGeom prst="rect">
            <a:avLst/>
          </a:prstGeom>
          <a:noFill/>
        </p:spPr>
        <p:txBody>
          <a:bodyPr wrap="square" rtlCol="0">
            <a:spAutoFit/>
          </a:bodyPr>
          <a:lstStyle/>
          <a:p>
            <a:r>
              <a:rPr lang="en-US" dirty="0" smtClean="0">
                <a:solidFill>
                  <a:srgbClr val="FFFF00"/>
                </a:solidFill>
              </a:rPr>
              <a:t>(I)  What is CSR ?</a:t>
            </a:r>
          </a:p>
          <a:p>
            <a:endParaRPr lang="en-US" dirty="0" smtClean="0">
              <a:solidFill>
                <a:srgbClr val="FFFF00"/>
              </a:solidFill>
            </a:endParaRPr>
          </a:p>
          <a:p>
            <a:pPr algn="ctr">
              <a:tabLst>
                <a:tab pos="630238" algn="l"/>
              </a:tabLst>
            </a:pPr>
            <a:r>
              <a:rPr lang="en-US" dirty="0" smtClean="0">
                <a:solidFill>
                  <a:srgbClr val="FFFF00"/>
                </a:solidFill>
              </a:rPr>
              <a:t>Ans:- It  refers to accountability of corporate  towards social pertaining to efficient utilization of scarce resources. </a:t>
            </a:r>
          </a:p>
          <a:p>
            <a:pPr algn="ctr">
              <a:tabLst>
                <a:tab pos="630238" algn="l"/>
              </a:tabLst>
            </a:pPr>
            <a:endParaRPr lang="en-US" dirty="0" smtClean="0">
              <a:solidFill>
                <a:srgbClr val="FFFF00"/>
              </a:solidFill>
            </a:endParaRPr>
          </a:p>
          <a:p>
            <a:pPr algn="ctr">
              <a:tabLst>
                <a:tab pos="630238" algn="l"/>
              </a:tabLst>
            </a:pPr>
            <a:r>
              <a:rPr lang="en-US" dirty="0" smtClean="0">
                <a:solidFill>
                  <a:srgbClr val="FFFF00"/>
                </a:solidFill>
              </a:rPr>
              <a:t> or</a:t>
            </a:r>
          </a:p>
          <a:p>
            <a:pPr algn="ctr">
              <a:tabLst>
                <a:tab pos="630238" algn="l"/>
              </a:tabLst>
            </a:pPr>
            <a:r>
              <a:rPr lang="en-US" dirty="0" smtClean="0">
                <a:solidFill>
                  <a:srgbClr val="FFFF00"/>
                </a:solidFill>
              </a:rPr>
              <a:t>CSR means operating business in such a manner which strive the environment of ethical and meet the expectation of society which they keep from corporate .</a:t>
            </a:r>
          </a:p>
          <a:p>
            <a:pPr algn="ctr">
              <a:tabLst>
                <a:tab pos="630238" algn="l"/>
              </a:tabLst>
            </a:pPr>
            <a:endParaRPr lang="en-US" dirty="0" smtClean="0">
              <a:solidFill>
                <a:srgbClr val="FFFF00"/>
              </a:solidFill>
            </a:endParaRPr>
          </a:p>
          <a:p>
            <a:pPr algn="ctr">
              <a:tabLst>
                <a:tab pos="630238" algn="l"/>
              </a:tabLst>
            </a:pPr>
            <a:r>
              <a:rPr lang="en-US" dirty="0" smtClean="0">
                <a:solidFill>
                  <a:srgbClr val="FFFF00"/>
                </a:solidFill>
              </a:rPr>
              <a:t> or</a:t>
            </a:r>
          </a:p>
          <a:p>
            <a:pPr algn="ctr">
              <a:tabLst>
                <a:tab pos="630238" algn="l"/>
              </a:tabLst>
            </a:pPr>
            <a:r>
              <a:rPr lang="en-US" dirty="0" smtClean="0">
                <a:solidFill>
                  <a:srgbClr val="FFFF00"/>
                </a:solidFill>
              </a:rPr>
              <a:t>It also said to be as introduce those line of  products which do not affect the environment and society as well.</a:t>
            </a:r>
          </a:p>
          <a:p>
            <a:pPr algn="ctr">
              <a:tabLst>
                <a:tab pos="630238" algn="l"/>
              </a:tabLst>
            </a:pPr>
            <a:endParaRPr lang="en-US" dirty="0">
              <a:solidFill>
                <a:srgbClr val="FFFF00"/>
              </a:solidFill>
            </a:endParaRPr>
          </a:p>
          <a:p>
            <a:pPr algn="ctr">
              <a:tabLst>
                <a:tab pos="630238" algn="l"/>
              </a:tabLst>
            </a:pPr>
            <a:r>
              <a:rPr lang="en-US" dirty="0" smtClean="0">
                <a:solidFill>
                  <a:srgbClr val="FFFF00"/>
                </a:solidFill>
              </a:rPr>
              <a:t>or</a:t>
            </a:r>
          </a:p>
          <a:p>
            <a:pPr algn="ctr">
              <a:tabLst>
                <a:tab pos="630238" algn="l"/>
              </a:tabLst>
            </a:pPr>
            <a:r>
              <a:rPr lang="en-US" dirty="0" smtClean="0">
                <a:solidFill>
                  <a:srgbClr val="FFFF00"/>
                </a:solidFill>
              </a:rPr>
              <a:t>In other way it also said to be as a implied contract between society and corporate where later bearing responsibility since birth towards society.</a:t>
            </a:r>
          </a:p>
          <a:p>
            <a:pPr algn="ctr">
              <a:tabLst>
                <a:tab pos="630238" algn="l"/>
              </a:tabLst>
            </a:pPr>
            <a:endParaRPr lang="en-US" dirty="0" smtClean="0">
              <a:solidFill>
                <a:srgbClr val="FFFF00"/>
              </a:solidFill>
            </a:endParaRPr>
          </a:p>
          <a:p>
            <a:pPr algn="ctr">
              <a:tabLst>
                <a:tab pos="630238" algn="l"/>
              </a:tabLst>
            </a:pPr>
            <a:endParaRPr lang="en-US" dirty="0" smtClean="0">
              <a:solidFill>
                <a:srgbClr val="FFFF00"/>
              </a:solidFill>
            </a:endParaRPr>
          </a:p>
          <a:p>
            <a:pPr algn="ctr">
              <a:tabLst>
                <a:tab pos="630238" algn="l"/>
              </a:tabLst>
            </a:pPr>
            <a:endParaRPr lang="en-US" dirty="0" smtClean="0">
              <a:solidFill>
                <a:srgbClr val="FFFF00"/>
              </a:solidFill>
            </a:endParaRPr>
          </a:p>
          <a:p>
            <a:pPr algn="ctr"/>
            <a:endParaRPr lang="en-US" dirty="0">
              <a:solidFill>
                <a:srgbClr val="FFFF00"/>
              </a:solidFill>
            </a:endParaRPr>
          </a:p>
          <a:p>
            <a:r>
              <a:rPr lang="en-US" dirty="0" smtClean="0">
                <a:solidFill>
                  <a:srgbClr val="FFFF00"/>
                </a:solidFill>
              </a:rPr>
              <a:t>          </a:t>
            </a:r>
          </a:p>
          <a:p>
            <a:pPr algn="ctr"/>
            <a:endParaRPr lang="en-US" dirty="0" smtClean="0">
              <a:solidFill>
                <a:srgbClr val="FFFF00"/>
              </a:solidFill>
            </a:endParaRPr>
          </a:p>
          <a:p>
            <a:endParaRPr lang="en-US" dirty="0" smtClean="0">
              <a:solidFill>
                <a:srgbClr val="FFFF00"/>
              </a:solidFill>
            </a:endParaRPr>
          </a:p>
          <a:p>
            <a:r>
              <a:rPr lang="en-US" dirty="0" smtClean="0">
                <a:solidFill>
                  <a:srgbClr val="FFFF00"/>
                </a:solidFill>
              </a:rPr>
              <a:t> </a:t>
            </a:r>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285728"/>
            <a:ext cx="7500990" cy="923330"/>
          </a:xfrm>
          <a:prstGeom prst="rect">
            <a:avLst/>
          </a:prstGeom>
          <a:noFill/>
        </p:spPr>
        <p:txBody>
          <a:bodyPr wrap="square" rtlCol="0">
            <a:spAutoFit/>
          </a:bodyPr>
          <a:lstStyle/>
          <a:p>
            <a:r>
              <a:rPr lang="en-US" dirty="0" smtClean="0"/>
              <a:t>Some responsibilities of automobile companies like MSIL towards society as :</a:t>
            </a:r>
          </a:p>
          <a:p>
            <a:endParaRPr lang="en-IN" dirty="0"/>
          </a:p>
        </p:txBody>
      </p:sp>
      <p:sp>
        <p:nvSpPr>
          <p:cNvPr id="3" name="TextBox 2"/>
          <p:cNvSpPr txBox="1"/>
          <p:nvPr/>
        </p:nvSpPr>
        <p:spPr>
          <a:xfrm>
            <a:off x="1000100" y="1285860"/>
            <a:ext cx="7929618" cy="3416320"/>
          </a:xfrm>
          <a:prstGeom prst="rect">
            <a:avLst/>
          </a:prstGeom>
          <a:noFill/>
        </p:spPr>
        <p:txBody>
          <a:bodyPr wrap="square" rtlCol="0">
            <a:spAutoFit/>
          </a:bodyPr>
          <a:lstStyle/>
          <a:p>
            <a:pPr algn="ctr">
              <a:buFont typeface="Wingdings" pitchFamily="2" charset="2"/>
              <a:buChar char="v"/>
            </a:pPr>
            <a:r>
              <a:rPr lang="en-US" dirty="0" smtClean="0"/>
              <a:t> Introducing fuel efficient vehicles and better millage;</a:t>
            </a:r>
          </a:p>
          <a:p>
            <a:pPr algn="ctr">
              <a:buFont typeface="Wingdings" pitchFamily="2" charset="2"/>
              <a:buChar char="v"/>
            </a:pPr>
            <a:endParaRPr lang="en-US" dirty="0" smtClean="0"/>
          </a:p>
          <a:p>
            <a:pPr algn="ctr">
              <a:buFont typeface="Wingdings" pitchFamily="2" charset="2"/>
              <a:buChar char="v"/>
            </a:pPr>
            <a:r>
              <a:rPr lang="en-US" dirty="0" smtClean="0"/>
              <a:t> vehicles should be eco friendly;</a:t>
            </a:r>
          </a:p>
          <a:p>
            <a:pPr algn="ctr"/>
            <a:endParaRPr lang="en-US" dirty="0" smtClean="0"/>
          </a:p>
          <a:p>
            <a:pPr algn="ctr">
              <a:buFont typeface="Wingdings" pitchFamily="2" charset="2"/>
              <a:buChar char="v"/>
            </a:pPr>
            <a:r>
              <a:rPr lang="en-US" dirty="0" smtClean="0"/>
              <a:t> Efficient utilization of 5Ms i.e. Man, Machines, Materials, Money</a:t>
            </a:r>
          </a:p>
          <a:p>
            <a:pPr algn="ctr"/>
            <a:r>
              <a:rPr lang="en-US" dirty="0" smtClean="0"/>
              <a:t>     and --------------;</a:t>
            </a:r>
          </a:p>
          <a:p>
            <a:pPr algn="ctr"/>
            <a:endParaRPr lang="en-US" dirty="0"/>
          </a:p>
          <a:p>
            <a:pPr algn="ctr">
              <a:buFont typeface="Wingdings" pitchFamily="2" charset="2"/>
              <a:buChar char="v"/>
            </a:pPr>
            <a:r>
              <a:rPr lang="en-US" dirty="0" smtClean="0"/>
              <a:t> keeping funds available on account of education and training for</a:t>
            </a:r>
          </a:p>
          <a:p>
            <a:pPr algn="ctr"/>
            <a:r>
              <a:rPr lang="en-US" dirty="0"/>
              <a:t> </a:t>
            </a:r>
            <a:r>
              <a:rPr lang="en-US" dirty="0" smtClean="0"/>
              <a:t>   its employees and workers for “how to keep sustainability alive”</a:t>
            </a:r>
          </a:p>
          <a:p>
            <a:pPr algn="ctr"/>
            <a:endParaRPr lang="en-US" dirty="0"/>
          </a:p>
          <a:p>
            <a:pPr algn="ctr"/>
            <a:endParaRPr lang="en-US" dirty="0" smtClean="0"/>
          </a:p>
          <a:p>
            <a:pPr algn="ctr">
              <a:buFont typeface="Wingdings" pitchFamily="2" charset="2"/>
              <a:buChar char="v"/>
            </a:pPr>
            <a:r>
              <a:rPr lang="en-US" dirty="0" smtClean="0"/>
              <a:t>Building infrastructure like construction of digs free tracks</a:t>
            </a:r>
            <a:endParaRPr lang="en-IN"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11560" y="404664"/>
            <a:ext cx="7704856" cy="3456384"/>
          </a:xfrm>
          <a:prstGeom prst="ellipse">
            <a:avLst/>
          </a:prstGeom>
          <a:ln>
            <a:noFill/>
          </a:ln>
          <a:effectLst>
            <a:softEdge rad="112500"/>
          </a:effectLst>
        </p:spPr>
      </p:pic>
      <p:sp>
        <p:nvSpPr>
          <p:cNvPr id="4" name="Rectangle 3"/>
          <p:cNvSpPr/>
          <p:nvPr/>
        </p:nvSpPr>
        <p:spPr>
          <a:xfrm>
            <a:off x="971600" y="4061971"/>
            <a:ext cx="6048672" cy="2031325"/>
          </a:xfrm>
          <a:prstGeom prst="rect">
            <a:avLst/>
          </a:prstGeom>
        </p:spPr>
        <p:txBody>
          <a:bodyPr wrap="square">
            <a:spAutoFit/>
          </a:bodyPr>
          <a:lstStyle/>
          <a:p>
            <a:pPr marL="342900" indent="-342900">
              <a:buFont typeface="Wingdings" pitchFamily="2" charset="2"/>
              <a:buChar char="Ø"/>
            </a:pPr>
            <a:r>
              <a:rPr lang="en-US" dirty="0">
                <a:solidFill>
                  <a:srgbClr val="FFFF00"/>
                </a:solidFill>
              </a:rPr>
              <a:t>One Person </a:t>
            </a:r>
            <a:r>
              <a:rPr lang="en-US" dirty="0" smtClean="0">
                <a:solidFill>
                  <a:srgbClr val="FFFF00"/>
                </a:solidFill>
              </a:rPr>
              <a:t>Company [sec. 3(1)(c)];</a:t>
            </a:r>
            <a:endParaRPr lang="en-US" dirty="0">
              <a:solidFill>
                <a:srgbClr val="FFFF00"/>
              </a:solidFill>
            </a:endParaRPr>
          </a:p>
          <a:p>
            <a:pPr>
              <a:buFont typeface="Wingdings" pitchFamily="2" charset="2"/>
              <a:buChar char="Ø"/>
            </a:pPr>
            <a:r>
              <a:rPr lang="en-US" dirty="0">
                <a:solidFill>
                  <a:srgbClr val="FFFF00"/>
                </a:solidFill>
              </a:rPr>
              <a:t>Returns (u/s 92 &amp; 93);</a:t>
            </a:r>
          </a:p>
          <a:p>
            <a:pPr>
              <a:buFont typeface="Wingdings" pitchFamily="2" charset="2"/>
              <a:buChar char="Ø"/>
            </a:pPr>
            <a:r>
              <a:rPr lang="en-US" dirty="0">
                <a:solidFill>
                  <a:srgbClr val="FFFF00"/>
                </a:solidFill>
              </a:rPr>
              <a:t>E- </a:t>
            </a:r>
            <a:r>
              <a:rPr lang="en-US" dirty="0" smtClean="0">
                <a:solidFill>
                  <a:srgbClr val="FFFF00"/>
                </a:solidFill>
              </a:rPr>
              <a:t>governance (sec. 120); </a:t>
            </a:r>
            <a:endParaRPr lang="en-US" dirty="0">
              <a:solidFill>
                <a:srgbClr val="FFFF00"/>
              </a:solidFill>
            </a:endParaRPr>
          </a:p>
          <a:p>
            <a:pPr>
              <a:buFont typeface="Wingdings" pitchFamily="2" charset="2"/>
              <a:buChar char="Ø"/>
            </a:pPr>
            <a:r>
              <a:rPr lang="en-US" dirty="0" smtClean="0">
                <a:solidFill>
                  <a:srgbClr val="FFFF00"/>
                </a:solidFill>
              </a:rPr>
              <a:t>GDR (sec. 41); </a:t>
            </a:r>
            <a:endParaRPr lang="en-US" dirty="0">
              <a:solidFill>
                <a:srgbClr val="FFFF00"/>
              </a:solidFill>
            </a:endParaRPr>
          </a:p>
          <a:p>
            <a:pPr>
              <a:buFont typeface="Wingdings" pitchFamily="2" charset="2"/>
              <a:buChar char="Ø"/>
            </a:pPr>
            <a:r>
              <a:rPr lang="en-US" dirty="0">
                <a:solidFill>
                  <a:srgbClr val="FFFF00"/>
                </a:solidFill>
              </a:rPr>
              <a:t>Reduction of Share capital (u/s 63);</a:t>
            </a:r>
          </a:p>
          <a:p>
            <a:pPr>
              <a:buFont typeface="Wingdings" pitchFamily="2" charset="2"/>
              <a:buChar char="Ø"/>
            </a:pPr>
            <a:r>
              <a:rPr lang="en-US" dirty="0" smtClean="0">
                <a:solidFill>
                  <a:srgbClr val="FFFF00"/>
                </a:solidFill>
              </a:rPr>
              <a:t>Valuation (sec. 247);</a:t>
            </a:r>
            <a:endParaRPr lang="en-US" dirty="0">
              <a:solidFill>
                <a:srgbClr val="FFFF00"/>
              </a:solidFill>
            </a:endParaRPr>
          </a:p>
          <a:p>
            <a:pPr>
              <a:buFont typeface="Wingdings" pitchFamily="2" charset="2"/>
              <a:buChar char="Ø"/>
            </a:pPr>
            <a:r>
              <a:rPr lang="en-US" dirty="0">
                <a:solidFill>
                  <a:srgbClr val="FFFF00"/>
                </a:solidFill>
              </a:rPr>
              <a:t>Company </a:t>
            </a:r>
            <a:r>
              <a:rPr lang="en-US" dirty="0" smtClean="0">
                <a:solidFill>
                  <a:srgbClr val="FFFF00"/>
                </a:solidFill>
              </a:rPr>
              <a:t>Secretary (203; &amp; 205); </a:t>
            </a:r>
            <a:endParaRPr lang="en-US" dirty="0">
              <a:solidFill>
                <a:srgbClr val="FFFF00"/>
              </a:solidFill>
            </a:endParaRPr>
          </a:p>
        </p:txBody>
      </p:sp>
    </p:spTree>
    <p:extLst>
      <p:ext uri="{BB962C8B-B14F-4D97-AF65-F5344CB8AC3E}">
        <p14:creationId xmlns:p14="http://schemas.microsoft.com/office/powerpoint/2010/main" val="61183826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403469"/>
            <a:ext cx="8929718" cy="6740307"/>
          </a:xfrm>
          <a:prstGeom prst="rect">
            <a:avLst/>
          </a:prstGeom>
          <a:noFill/>
        </p:spPr>
        <p:txBody>
          <a:bodyPr wrap="square" rtlCol="0">
            <a:spAutoFit/>
          </a:bodyPr>
          <a:lstStyle/>
          <a:p>
            <a:r>
              <a:rPr lang="en-US" dirty="0" smtClean="0"/>
              <a:t>(II) CSR Applications :-</a:t>
            </a:r>
          </a:p>
          <a:p>
            <a:endParaRPr lang="en-US" dirty="0"/>
          </a:p>
          <a:p>
            <a:r>
              <a:rPr lang="en-US" dirty="0" smtClean="0"/>
              <a:t>If a company attaining, of following, in during any financial year : </a:t>
            </a:r>
          </a:p>
          <a:p>
            <a:r>
              <a:rPr lang="en-US" dirty="0" smtClean="0"/>
              <a:t>                 </a:t>
            </a:r>
          </a:p>
          <a:p>
            <a:r>
              <a:rPr lang="en-US" dirty="0"/>
              <a:t> </a:t>
            </a:r>
            <a:r>
              <a:rPr lang="en-US" dirty="0" smtClean="0"/>
              <a:t>                  </a:t>
            </a:r>
          </a:p>
          <a:p>
            <a:r>
              <a:rPr lang="en-US" dirty="0" smtClean="0"/>
              <a:t>                 </a:t>
            </a:r>
          </a:p>
          <a:p>
            <a:endParaRPr lang="en-US" dirty="0"/>
          </a:p>
          <a:p>
            <a:endParaRPr lang="en-US" dirty="0" smtClean="0"/>
          </a:p>
          <a:p>
            <a:endParaRPr lang="en-US" dirty="0" smtClean="0"/>
          </a:p>
          <a:p>
            <a:r>
              <a:rPr lang="en-US" dirty="0" smtClean="0"/>
              <a:t>then that company is require to keeps its funds available for and shall make </a:t>
            </a:r>
          </a:p>
          <a:p>
            <a:r>
              <a:rPr lang="en-US" dirty="0" smtClean="0"/>
              <a:t>every endeavor to invest not less then 2% of its average net profit i.e. PAT </a:t>
            </a:r>
          </a:p>
          <a:p>
            <a:r>
              <a:rPr lang="en-US" dirty="0" smtClean="0"/>
              <a:t>for last 3 financial years in CSR activities mentioned in schedule VII</a:t>
            </a:r>
          </a:p>
          <a:p>
            <a:endParaRPr lang="en-US" dirty="0"/>
          </a:p>
          <a:p>
            <a:r>
              <a:rPr lang="en-US" dirty="0" smtClean="0"/>
              <a:t>Q_;    what is CSR activities?</a:t>
            </a:r>
          </a:p>
          <a:p>
            <a:r>
              <a:rPr lang="en-US" dirty="0" smtClean="0"/>
              <a:t>Ans:- companies  act, 2011 introduced new schedule on CSR which is schedule 7</a:t>
            </a:r>
          </a:p>
          <a:p>
            <a:r>
              <a:rPr lang="en-US" dirty="0" smtClean="0"/>
              <a:t>          which containing what activities shall be included in </a:t>
            </a:r>
            <a:r>
              <a:rPr lang="en-US" dirty="0" err="1" smtClean="0"/>
              <a:t>co’s</a:t>
            </a:r>
            <a:r>
              <a:rPr lang="en-US" dirty="0" smtClean="0"/>
              <a:t> CSR policy.</a:t>
            </a:r>
          </a:p>
          <a:p>
            <a:endParaRPr lang="en-US" dirty="0" smtClean="0"/>
          </a:p>
          <a:p>
            <a:r>
              <a:rPr lang="en-US" dirty="0" smtClean="0"/>
              <a:t>Q_ who will frame the CSR policies?</a:t>
            </a:r>
          </a:p>
          <a:p>
            <a:r>
              <a:rPr lang="en-US" dirty="0" smtClean="0"/>
              <a:t>Ans:- Board of directors shall constitute the committee known as CSR committee which shall comprise &gt;=3 executive directors at least 1/3</a:t>
            </a:r>
            <a:r>
              <a:rPr lang="en-US" baseline="30000" dirty="0" smtClean="0"/>
              <a:t>rd</a:t>
            </a:r>
            <a:r>
              <a:rPr lang="en-US" dirty="0" smtClean="0"/>
              <a:t> shall be independent directors, shall frame this policies and shall laid down in the annual report of the company under caption “ CSR”</a:t>
            </a:r>
            <a:endParaRPr lang="en-IN" dirty="0" smtClean="0"/>
          </a:p>
          <a:p>
            <a:endParaRPr lang="en-US" dirty="0" smtClean="0"/>
          </a:p>
          <a:p>
            <a:r>
              <a:rPr lang="en-US" dirty="0"/>
              <a:t> </a:t>
            </a:r>
            <a:r>
              <a:rPr lang="en-US" dirty="0" smtClean="0"/>
              <a:t>                   </a:t>
            </a:r>
            <a:endParaRPr lang="en-IN" dirty="0"/>
          </a:p>
        </p:txBody>
      </p:sp>
      <p:sp>
        <p:nvSpPr>
          <p:cNvPr id="3" name="TextBox 2"/>
          <p:cNvSpPr txBox="1"/>
          <p:nvPr/>
        </p:nvSpPr>
        <p:spPr>
          <a:xfrm>
            <a:off x="357158" y="5000636"/>
            <a:ext cx="8501122" cy="646331"/>
          </a:xfrm>
          <a:prstGeom prst="rect">
            <a:avLst/>
          </a:prstGeom>
          <a:noFill/>
        </p:spPr>
        <p:txBody>
          <a:bodyPr wrap="square" rtlCol="0">
            <a:spAutoFit/>
          </a:bodyPr>
          <a:lstStyle/>
          <a:p>
            <a:endParaRPr lang="en-US" dirty="0" smtClean="0"/>
          </a:p>
          <a:p>
            <a:endParaRPr lang="en-IN" dirty="0"/>
          </a:p>
        </p:txBody>
      </p:sp>
      <p:sp>
        <p:nvSpPr>
          <p:cNvPr id="6" name="Double Brace 5"/>
          <p:cNvSpPr/>
          <p:nvPr/>
        </p:nvSpPr>
        <p:spPr>
          <a:xfrm>
            <a:off x="1714480" y="1357298"/>
            <a:ext cx="5143536" cy="1428760"/>
          </a:xfrm>
          <a:prstGeom prst="bracePair">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7" name="TextBox 6"/>
          <p:cNvSpPr txBox="1"/>
          <p:nvPr/>
        </p:nvSpPr>
        <p:spPr>
          <a:xfrm>
            <a:off x="2000232" y="1308730"/>
            <a:ext cx="4714908" cy="1477328"/>
          </a:xfrm>
          <a:prstGeom prst="rect">
            <a:avLst/>
          </a:prstGeom>
          <a:noFill/>
        </p:spPr>
        <p:txBody>
          <a:bodyPr wrap="square" rtlCol="0">
            <a:spAutoFit/>
          </a:bodyPr>
          <a:lstStyle/>
          <a:p>
            <a:r>
              <a:rPr lang="en-US" dirty="0" smtClean="0">
                <a:solidFill>
                  <a:srgbClr val="FF0000"/>
                </a:solidFill>
              </a:rPr>
              <a:t>Net profit &gt;= 500 crore/5000 mn/ 5 bn; or.</a:t>
            </a:r>
          </a:p>
          <a:p>
            <a:r>
              <a:rPr lang="en-US" dirty="0" smtClean="0">
                <a:solidFill>
                  <a:srgbClr val="FF0000"/>
                </a:solidFill>
              </a:rPr>
              <a:t> </a:t>
            </a:r>
          </a:p>
          <a:p>
            <a:r>
              <a:rPr lang="en-US" dirty="0" smtClean="0">
                <a:solidFill>
                  <a:srgbClr val="FF0000"/>
                </a:solidFill>
              </a:rPr>
              <a:t>Net worth &gt;= 500 crore/5000 mn/ 5 bn; or</a:t>
            </a:r>
          </a:p>
          <a:p>
            <a:endParaRPr lang="en-US" dirty="0" smtClean="0">
              <a:solidFill>
                <a:srgbClr val="FF0000"/>
              </a:solidFill>
            </a:endParaRPr>
          </a:p>
          <a:p>
            <a:r>
              <a:rPr lang="en-US" dirty="0" smtClean="0">
                <a:solidFill>
                  <a:srgbClr val="FF0000"/>
                </a:solidFill>
              </a:rPr>
              <a:t>Turnover &gt;= 1000 crore.</a:t>
            </a:r>
            <a:endParaRPr lang="en-IN" dirty="0">
              <a:solidFill>
                <a:srgbClr val="FF0000"/>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4414" y="285728"/>
            <a:ext cx="7072362" cy="584775"/>
          </a:xfrm>
          <a:prstGeom prst="rect">
            <a:avLst/>
          </a:prstGeom>
          <a:noFill/>
        </p:spPr>
        <p:txBody>
          <a:bodyPr wrap="square" rtlCol="0">
            <a:spAutoFit/>
          </a:bodyPr>
          <a:lstStyle/>
          <a:p>
            <a:pPr algn="ctr"/>
            <a:r>
              <a:rPr lang="en-US" sz="3200" b="1" dirty="0" smtClean="0">
                <a:solidFill>
                  <a:srgbClr val="FFFF00"/>
                </a:solidFill>
              </a:rPr>
              <a:t>CSR v/s Corporate Sustainability</a:t>
            </a:r>
            <a:endParaRPr lang="en-IN" sz="3200" b="1" dirty="0">
              <a:solidFill>
                <a:srgbClr val="FFFF00"/>
              </a:solidFill>
            </a:endParaRPr>
          </a:p>
        </p:txBody>
      </p:sp>
      <p:sp>
        <p:nvSpPr>
          <p:cNvPr id="3" name="TextBox 2"/>
          <p:cNvSpPr txBox="1"/>
          <p:nvPr/>
        </p:nvSpPr>
        <p:spPr>
          <a:xfrm>
            <a:off x="285720" y="959817"/>
            <a:ext cx="8143932" cy="3693319"/>
          </a:xfrm>
          <a:prstGeom prst="rect">
            <a:avLst/>
          </a:prstGeom>
          <a:noFill/>
        </p:spPr>
        <p:txBody>
          <a:bodyPr wrap="square" rtlCol="0">
            <a:spAutoFit/>
          </a:bodyPr>
          <a:lstStyle/>
          <a:p>
            <a:r>
              <a:rPr lang="en-US" dirty="0" smtClean="0">
                <a:solidFill>
                  <a:srgbClr val="FFFF00"/>
                </a:solidFill>
              </a:rPr>
              <a:t>CSR includes </a:t>
            </a:r>
            <a:r>
              <a:rPr lang="en-US" dirty="0">
                <a:solidFill>
                  <a:srgbClr val="FFFF00"/>
                </a:solidFill>
              </a:rPr>
              <a:t>c</a:t>
            </a:r>
            <a:r>
              <a:rPr lang="en-US" dirty="0" smtClean="0">
                <a:solidFill>
                  <a:srgbClr val="FFFF00"/>
                </a:solidFill>
              </a:rPr>
              <a:t>orporate, social and its responsibility towards social on the other hand later includes only environment</a:t>
            </a:r>
          </a:p>
          <a:p>
            <a:endParaRPr lang="en-US" dirty="0" smtClean="0">
              <a:solidFill>
                <a:srgbClr val="FFFF00"/>
              </a:solidFill>
            </a:endParaRPr>
          </a:p>
          <a:p>
            <a:r>
              <a:rPr lang="en-US" dirty="0" smtClean="0">
                <a:solidFill>
                  <a:srgbClr val="FFFF00"/>
                </a:solidFill>
              </a:rPr>
              <a:t>Corporate sustainability ensures traditional growth  of social, economic, and environment.  Social, economic, environment provide opportunities.</a:t>
            </a:r>
          </a:p>
          <a:p>
            <a:r>
              <a:rPr lang="en-US" dirty="0" smtClean="0">
                <a:solidFill>
                  <a:srgbClr val="FFFF00"/>
                </a:solidFill>
              </a:rPr>
              <a:t>Corporate sustainability increases stakeholders value.</a:t>
            </a:r>
          </a:p>
          <a:p>
            <a:endParaRPr lang="en-US" dirty="0" smtClean="0">
              <a:solidFill>
                <a:srgbClr val="FFFF00"/>
              </a:solidFill>
            </a:endParaRPr>
          </a:p>
          <a:p>
            <a:r>
              <a:rPr lang="en-US" dirty="0" smtClean="0">
                <a:solidFill>
                  <a:srgbClr val="FFFF00"/>
                </a:solidFill>
              </a:rPr>
              <a:t>PRINCIPLES:</a:t>
            </a:r>
          </a:p>
          <a:p>
            <a:r>
              <a:rPr lang="en-US" dirty="0" smtClean="0">
                <a:solidFill>
                  <a:srgbClr val="FFFF00"/>
                </a:solidFill>
              </a:rPr>
              <a:t>Principal of Intergeneration</a:t>
            </a:r>
          </a:p>
          <a:p>
            <a:r>
              <a:rPr lang="en-US" dirty="0" smtClean="0">
                <a:solidFill>
                  <a:srgbClr val="FFFF00"/>
                </a:solidFill>
              </a:rPr>
              <a:t>Principle of Sustainable use</a:t>
            </a:r>
          </a:p>
          <a:p>
            <a:r>
              <a:rPr lang="en-US" dirty="0" smtClean="0">
                <a:solidFill>
                  <a:srgbClr val="FFFF00"/>
                </a:solidFill>
              </a:rPr>
              <a:t>Principle of Equitable use</a:t>
            </a:r>
          </a:p>
          <a:p>
            <a:endParaRPr lang="en-US" dirty="0" smtClean="0">
              <a:solidFill>
                <a:srgbClr val="FFFF00"/>
              </a:solidFill>
            </a:endParaRPr>
          </a:p>
          <a:p>
            <a:r>
              <a:rPr lang="en-US" dirty="0" smtClean="0">
                <a:solidFill>
                  <a:srgbClr val="FFFF00"/>
                </a:solidFill>
              </a:rPr>
              <a:t>.</a:t>
            </a:r>
            <a:endParaRPr lang="en-IN" dirty="0">
              <a:solidFill>
                <a:srgbClr val="FFFF00"/>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428604"/>
            <a:ext cx="8215370" cy="1200329"/>
          </a:xfrm>
          <a:prstGeom prst="rect">
            <a:avLst/>
          </a:prstGeom>
          <a:noFill/>
        </p:spPr>
        <p:txBody>
          <a:bodyPr wrap="square" rtlCol="0">
            <a:spAutoFit/>
          </a:bodyPr>
          <a:lstStyle/>
          <a:p>
            <a:r>
              <a:rPr lang="en-US" sz="2400" dirty="0" smtClean="0">
                <a:solidFill>
                  <a:schemeClr val="bg1"/>
                </a:solidFill>
              </a:rPr>
              <a:t>Maruti Suzuki India Limited fundamentals for checking whether said company is subject to CSR investments.</a:t>
            </a:r>
          </a:p>
          <a:p>
            <a:endParaRPr lang="en-US" sz="2400" dirty="0" smtClean="0">
              <a:solidFill>
                <a:schemeClr val="bg1"/>
              </a:solidFill>
            </a:endParaRPr>
          </a:p>
        </p:txBody>
      </p:sp>
      <p:sp>
        <p:nvSpPr>
          <p:cNvPr id="3" name="TextBox 2"/>
          <p:cNvSpPr txBox="1"/>
          <p:nvPr/>
        </p:nvSpPr>
        <p:spPr>
          <a:xfrm>
            <a:off x="4286248" y="2000240"/>
            <a:ext cx="1571636" cy="369332"/>
          </a:xfrm>
          <a:prstGeom prst="rect">
            <a:avLst/>
          </a:prstGeom>
          <a:noFill/>
        </p:spPr>
        <p:txBody>
          <a:bodyPr wrap="square" rtlCol="0">
            <a:spAutoFit/>
          </a:bodyPr>
          <a:lstStyle/>
          <a:p>
            <a:pPr algn="r"/>
            <a:r>
              <a:rPr lang="en-US" dirty="0" smtClean="0"/>
              <a:t>2011-12</a:t>
            </a:r>
            <a:endParaRPr lang="en-IN" dirty="0"/>
          </a:p>
        </p:txBody>
      </p:sp>
      <p:sp>
        <p:nvSpPr>
          <p:cNvPr id="4" name="TextBox 3"/>
          <p:cNvSpPr txBox="1"/>
          <p:nvPr/>
        </p:nvSpPr>
        <p:spPr>
          <a:xfrm>
            <a:off x="1357290" y="2357430"/>
            <a:ext cx="5500726" cy="1477328"/>
          </a:xfrm>
          <a:prstGeom prst="rect">
            <a:avLst/>
          </a:prstGeom>
          <a:noFill/>
        </p:spPr>
        <p:txBody>
          <a:bodyPr wrap="square" rtlCol="0">
            <a:spAutoFit/>
          </a:bodyPr>
          <a:lstStyle/>
          <a:p>
            <a:r>
              <a:rPr lang="en-US" dirty="0" smtClean="0">
                <a:solidFill>
                  <a:srgbClr val="FFFF00"/>
                </a:solidFill>
              </a:rPr>
              <a:t>Net Profit; or                                     21,462 mn.</a:t>
            </a:r>
          </a:p>
          <a:p>
            <a:endParaRPr lang="en-US" dirty="0" smtClean="0">
              <a:solidFill>
                <a:srgbClr val="FFFF00"/>
              </a:solidFill>
            </a:endParaRPr>
          </a:p>
          <a:p>
            <a:r>
              <a:rPr lang="en-US" dirty="0" smtClean="0">
                <a:solidFill>
                  <a:srgbClr val="FFFF00"/>
                </a:solidFill>
              </a:rPr>
              <a:t>Turnover; or                                     386,141 mn.</a:t>
            </a:r>
          </a:p>
          <a:p>
            <a:endParaRPr lang="en-US" dirty="0" smtClean="0">
              <a:solidFill>
                <a:srgbClr val="FFFF00"/>
              </a:solidFill>
            </a:endParaRPr>
          </a:p>
          <a:p>
            <a:r>
              <a:rPr lang="en-US" dirty="0" smtClean="0">
                <a:solidFill>
                  <a:srgbClr val="FFFF00"/>
                </a:solidFill>
              </a:rPr>
              <a:t>Net worth .                                       151,874 mn.</a:t>
            </a:r>
            <a:endParaRPr lang="en-IN" dirty="0">
              <a:solidFill>
                <a:srgbClr val="FFFF00"/>
              </a:solidFill>
            </a:endParaRPr>
          </a:p>
        </p:txBody>
      </p:sp>
      <p:sp>
        <p:nvSpPr>
          <p:cNvPr id="5" name="Half Frame 4"/>
          <p:cNvSpPr/>
          <p:nvPr/>
        </p:nvSpPr>
        <p:spPr>
          <a:xfrm>
            <a:off x="1214414" y="2214554"/>
            <a:ext cx="571504" cy="2286016"/>
          </a:xfrm>
          <a:prstGeom prst="halfFrame">
            <a:avLst>
              <a:gd name="adj1" fmla="val 20218"/>
              <a:gd name="adj2" fmla="val 149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FFFF00"/>
              </a:solidFill>
            </a:endParaRPr>
          </a:p>
        </p:txBody>
      </p:sp>
      <p:sp>
        <p:nvSpPr>
          <p:cNvPr id="6" name="Half Frame 5"/>
          <p:cNvSpPr/>
          <p:nvPr/>
        </p:nvSpPr>
        <p:spPr>
          <a:xfrm rot="10800000">
            <a:off x="5643570" y="2214554"/>
            <a:ext cx="571504" cy="2000264"/>
          </a:xfrm>
          <a:prstGeom prst="halfFrame">
            <a:avLst>
              <a:gd name="adj1" fmla="val 20218"/>
              <a:gd name="adj2" fmla="val 149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7" name="TextBox 6"/>
          <p:cNvSpPr txBox="1"/>
          <p:nvPr/>
        </p:nvSpPr>
        <p:spPr>
          <a:xfrm>
            <a:off x="1142976" y="2000240"/>
            <a:ext cx="357190" cy="369332"/>
          </a:xfrm>
          <a:prstGeom prst="rect">
            <a:avLst/>
          </a:prstGeom>
          <a:noFill/>
        </p:spPr>
        <p:txBody>
          <a:bodyPr wrap="square" rtlCol="0">
            <a:spAutoFit/>
          </a:bodyPr>
          <a:lstStyle/>
          <a:p>
            <a:r>
              <a:rPr lang="en-US" dirty="0" smtClean="0"/>
              <a:t>*</a:t>
            </a:r>
            <a:endParaRPr lang="en-IN" dirty="0"/>
          </a:p>
        </p:txBody>
      </p:sp>
      <p:sp>
        <p:nvSpPr>
          <p:cNvPr id="8" name="TextBox 7"/>
          <p:cNvSpPr txBox="1"/>
          <p:nvPr/>
        </p:nvSpPr>
        <p:spPr>
          <a:xfrm>
            <a:off x="1428728" y="4000504"/>
            <a:ext cx="4286280" cy="369332"/>
          </a:xfrm>
          <a:prstGeom prst="rect">
            <a:avLst/>
          </a:prstGeom>
          <a:noFill/>
        </p:spPr>
        <p:txBody>
          <a:bodyPr wrap="square" rtlCol="0">
            <a:spAutoFit/>
          </a:bodyPr>
          <a:lstStyle/>
          <a:p>
            <a:r>
              <a:rPr lang="en-US" dirty="0" smtClean="0"/>
              <a:t>* annual report for 2011-12 of MSIL</a:t>
            </a:r>
            <a:endParaRPr lang="en-IN"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728" y="214290"/>
            <a:ext cx="6643734" cy="369332"/>
          </a:xfrm>
          <a:prstGeom prst="rect">
            <a:avLst/>
          </a:prstGeom>
          <a:solidFill>
            <a:schemeClr val="bg1">
              <a:lumMod val="95000"/>
              <a:lumOff val="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solidFill>
                  <a:srgbClr val="FFC000"/>
                </a:solidFill>
              </a:rPr>
              <a:t>Appointment of Key Managerial Person</a:t>
            </a:r>
            <a:endParaRPr lang="en-US" dirty="0">
              <a:solidFill>
                <a:srgbClr val="FFC000"/>
              </a:solidFill>
            </a:endParaRPr>
          </a:p>
        </p:txBody>
      </p:sp>
      <p:sp>
        <p:nvSpPr>
          <p:cNvPr id="3" name="TextBox 2"/>
          <p:cNvSpPr txBox="1"/>
          <p:nvPr/>
        </p:nvSpPr>
        <p:spPr>
          <a:xfrm>
            <a:off x="184299" y="656623"/>
            <a:ext cx="8572528" cy="7848302"/>
          </a:xfrm>
          <a:prstGeom prst="rect">
            <a:avLst/>
          </a:prstGeom>
          <a:noFill/>
        </p:spPr>
        <p:txBody>
          <a:bodyPr wrap="square" rtlCol="0">
            <a:spAutoFit/>
          </a:bodyPr>
          <a:lstStyle/>
          <a:p>
            <a:r>
              <a:rPr lang="en-US" dirty="0" smtClean="0">
                <a:solidFill>
                  <a:srgbClr val="FFFF00"/>
                </a:solidFill>
              </a:rPr>
              <a:t>Q:- What is it mean ?</a:t>
            </a:r>
          </a:p>
          <a:p>
            <a:r>
              <a:rPr lang="en-US" dirty="0" smtClean="0">
                <a:solidFill>
                  <a:srgbClr val="FFFF00"/>
                </a:solidFill>
              </a:rPr>
              <a:t>Ans:- it refers to that class of persons which is possessed by high degree of knowledge and ultimately bearing the responsibility for the failure / success of the company .</a:t>
            </a:r>
          </a:p>
          <a:p>
            <a:endParaRPr lang="en-US" dirty="0" smtClean="0">
              <a:solidFill>
                <a:srgbClr val="FFFF00"/>
              </a:solidFill>
            </a:endParaRPr>
          </a:p>
          <a:p>
            <a:r>
              <a:rPr lang="en-US" dirty="0" smtClean="0">
                <a:solidFill>
                  <a:srgbClr val="FFFF00"/>
                </a:solidFill>
              </a:rPr>
              <a:t>Q:- What shall it comprise ?</a:t>
            </a:r>
          </a:p>
          <a:p>
            <a:r>
              <a:rPr lang="en-US" dirty="0" smtClean="0">
                <a:solidFill>
                  <a:srgbClr val="FFFF00"/>
                </a:solidFill>
              </a:rPr>
              <a:t>Ans_ u/s 203 the following person shall form part of this category:</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Q_ what section covers their appointment ?</a:t>
            </a:r>
          </a:p>
          <a:p>
            <a:r>
              <a:rPr lang="en-US" dirty="0" smtClean="0">
                <a:solidFill>
                  <a:srgbClr val="FFFF00"/>
                </a:solidFill>
              </a:rPr>
              <a:t>Ans_ section 203 is introduced which covers the following :-</a:t>
            </a:r>
          </a:p>
          <a:p>
            <a:r>
              <a:rPr lang="en-US" dirty="0" smtClean="0">
                <a:solidFill>
                  <a:srgbClr val="FFFF00"/>
                </a:solidFill>
              </a:rPr>
              <a:t> Every  Company belonging to such class / class of companies which may be prescribed  shall  be possessed by following members in their management at every time:</a:t>
            </a: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Q_whether MD  / CEO  can take the charge of chairperson simultaneously ?</a:t>
            </a:r>
          </a:p>
          <a:p>
            <a:r>
              <a:rPr lang="en-US" dirty="0" smtClean="0">
                <a:solidFill>
                  <a:srgbClr val="FFFF00"/>
                </a:solidFill>
              </a:rPr>
              <a:t>Ans_Proviso  to 203 (1) (ii) unless AOA  of company provides otherwise a person can’t not enjoy the aforesaid positions at a time.</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        </a:t>
            </a:r>
          </a:p>
        </p:txBody>
      </p:sp>
      <p:sp>
        <p:nvSpPr>
          <p:cNvPr id="4" name="Double Brace 3"/>
          <p:cNvSpPr/>
          <p:nvPr/>
        </p:nvSpPr>
        <p:spPr>
          <a:xfrm>
            <a:off x="714348" y="2786058"/>
            <a:ext cx="7715304" cy="642942"/>
          </a:xfrm>
          <a:prstGeom prst="bracePair">
            <a:avLst>
              <a:gd name="adj" fmla="val 25000"/>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p:cNvSpPr txBox="1"/>
          <p:nvPr/>
        </p:nvSpPr>
        <p:spPr>
          <a:xfrm>
            <a:off x="928662" y="2812317"/>
            <a:ext cx="7143800" cy="830997"/>
          </a:xfrm>
          <a:prstGeom prst="rect">
            <a:avLst/>
          </a:prstGeom>
          <a:noFill/>
        </p:spPr>
        <p:txBody>
          <a:bodyPr wrap="square" rtlCol="0">
            <a:spAutoFit/>
          </a:bodyPr>
          <a:lstStyle/>
          <a:p>
            <a:pPr algn="ctr">
              <a:buFont typeface="Wingdings" pitchFamily="2" charset="2"/>
              <a:buChar char="v"/>
            </a:pPr>
            <a:r>
              <a:rPr lang="en-US" sz="1600" dirty="0" smtClean="0">
                <a:solidFill>
                  <a:schemeClr val="bg1"/>
                </a:solidFill>
              </a:rPr>
              <a:t>CFO / MD / Manager and in absence there shall be whole time director; </a:t>
            </a:r>
          </a:p>
          <a:p>
            <a:pPr algn="ctr">
              <a:buFont typeface="Wingdings" pitchFamily="2" charset="2"/>
              <a:buChar char="v"/>
            </a:pPr>
            <a:r>
              <a:rPr lang="en-US" sz="1600" dirty="0" smtClean="0">
                <a:solidFill>
                  <a:schemeClr val="bg1"/>
                </a:solidFill>
              </a:rPr>
              <a:t>Company Secretary</a:t>
            </a:r>
          </a:p>
          <a:p>
            <a:endParaRPr lang="en-US" sz="1600" dirty="0">
              <a:solidFill>
                <a:schemeClr val="bg1"/>
              </a:solidFill>
            </a:endParaRPr>
          </a:p>
        </p:txBody>
      </p:sp>
      <p:sp>
        <p:nvSpPr>
          <p:cNvPr id="7" name="Double Brace 6"/>
          <p:cNvSpPr/>
          <p:nvPr/>
        </p:nvSpPr>
        <p:spPr>
          <a:xfrm>
            <a:off x="1357290" y="4941168"/>
            <a:ext cx="7572428" cy="642942"/>
          </a:xfrm>
          <a:prstGeom prst="bracePair">
            <a:avLst>
              <a:gd name="adj" fmla="val 25000"/>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1643042" y="4941168"/>
            <a:ext cx="7143800" cy="830997"/>
          </a:xfrm>
          <a:prstGeom prst="rect">
            <a:avLst/>
          </a:prstGeom>
          <a:noFill/>
        </p:spPr>
        <p:txBody>
          <a:bodyPr wrap="square" rtlCol="0">
            <a:spAutoFit/>
          </a:bodyPr>
          <a:lstStyle/>
          <a:p>
            <a:pPr algn="ctr">
              <a:buFont typeface="Wingdings" pitchFamily="2" charset="2"/>
              <a:buChar char="v"/>
            </a:pPr>
            <a:r>
              <a:rPr lang="en-US" sz="1600" dirty="0" smtClean="0">
                <a:solidFill>
                  <a:srgbClr val="FF0000"/>
                </a:solidFill>
              </a:rPr>
              <a:t>CFO / MD / Manager and in absence there shall be Whole Time Director; </a:t>
            </a:r>
          </a:p>
          <a:p>
            <a:pPr algn="ctr">
              <a:buFont typeface="Wingdings" pitchFamily="2" charset="2"/>
              <a:buChar char="v"/>
            </a:pPr>
            <a:r>
              <a:rPr lang="en-US" sz="1600" dirty="0" smtClean="0">
                <a:solidFill>
                  <a:srgbClr val="FF0000"/>
                </a:solidFill>
              </a:rPr>
              <a:t>Company Secretary</a:t>
            </a:r>
          </a:p>
          <a:p>
            <a:endParaRPr lang="en-US" sz="1600" dirty="0">
              <a:solidFill>
                <a:srgbClr val="FF0000"/>
              </a:solidFill>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428604"/>
            <a:ext cx="8501122" cy="6463308"/>
          </a:xfrm>
          <a:prstGeom prst="rect">
            <a:avLst/>
          </a:prstGeom>
          <a:noFill/>
        </p:spPr>
        <p:txBody>
          <a:bodyPr wrap="square" rtlCol="0">
            <a:spAutoFit/>
          </a:bodyPr>
          <a:lstStyle/>
          <a:p>
            <a:r>
              <a:rPr lang="en-US" dirty="0" smtClean="0">
                <a:solidFill>
                  <a:srgbClr val="FFFF00"/>
                </a:solidFill>
              </a:rPr>
              <a:t>Q_ How appointment of KMP shall be governed ? </a:t>
            </a:r>
          </a:p>
          <a:p>
            <a:r>
              <a:rPr lang="en-US" dirty="0" smtClean="0">
                <a:solidFill>
                  <a:srgbClr val="FFFF00"/>
                </a:solidFill>
              </a:rPr>
              <a:t>Ans _ u/s 203 (2), Every whole time KMP shall be appointed by means of board resolution with containing the t&amp;C + remuneration  as well.</a:t>
            </a:r>
          </a:p>
          <a:p>
            <a:endParaRPr lang="en-US" dirty="0" smtClean="0">
              <a:solidFill>
                <a:srgbClr val="FFFF00"/>
              </a:solidFill>
            </a:endParaRPr>
          </a:p>
          <a:p>
            <a:r>
              <a:rPr lang="en-US" dirty="0" smtClean="0">
                <a:solidFill>
                  <a:srgbClr val="FFFF00"/>
                </a:solidFill>
              </a:rPr>
              <a:t>Q_Whether there is provision for appointment of KMP in more than 1 company?</a:t>
            </a:r>
          </a:p>
          <a:p>
            <a:r>
              <a:rPr lang="en-US" dirty="0" smtClean="0">
                <a:solidFill>
                  <a:srgbClr val="FFFF00"/>
                </a:solidFill>
              </a:rPr>
              <a:t>Ans_  u/s 203 (3), there is candid bar on KMP for assuming charge  on such class  of designation in more than  one company except that company categorised as its subsy company .</a:t>
            </a:r>
          </a:p>
          <a:p>
            <a:r>
              <a:rPr lang="en-US" dirty="0" smtClean="0">
                <a:solidFill>
                  <a:srgbClr val="FFFF00"/>
                </a:solidFill>
              </a:rPr>
              <a:t>However  with the previous approval by passing board resolution, a person can enjoy the position as KMP in more than 1 Company .</a:t>
            </a:r>
          </a:p>
          <a:p>
            <a:endParaRPr lang="en-US" dirty="0" smtClean="0">
              <a:solidFill>
                <a:srgbClr val="FFFF00"/>
              </a:solidFill>
            </a:endParaRPr>
          </a:p>
          <a:p>
            <a:r>
              <a:rPr lang="en-US" dirty="0" smtClean="0">
                <a:solidFill>
                  <a:srgbClr val="FFFF00"/>
                </a:solidFill>
              </a:rPr>
              <a:t>Q-Is there any requirement for making choice for number of designation as in directorship after the commencement of new legislation ?</a:t>
            </a:r>
          </a:p>
          <a:p>
            <a:r>
              <a:rPr lang="en-US" dirty="0" smtClean="0">
                <a:solidFill>
                  <a:srgbClr val="FFFF00"/>
                </a:solidFill>
              </a:rPr>
              <a:t>Ans_Yes,  proviso (ii ) of 203 (3) stating that a person shall exercise his  choice with in 6 months from commencement  of this act.</a:t>
            </a:r>
          </a:p>
          <a:p>
            <a:endParaRPr lang="en-US" dirty="0" smtClean="0">
              <a:solidFill>
                <a:srgbClr val="FFFF00"/>
              </a:solidFill>
            </a:endParaRPr>
          </a:p>
          <a:p>
            <a:r>
              <a:rPr lang="en-US" dirty="0" smtClean="0">
                <a:solidFill>
                  <a:srgbClr val="FFFF00"/>
                </a:solidFill>
              </a:rPr>
              <a:t>Q_whether a person can act as MD for &gt; 1 Company ?</a:t>
            </a:r>
          </a:p>
          <a:p>
            <a:r>
              <a:rPr lang="en-US" dirty="0" smtClean="0">
                <a:solidFill>
                  <a:srgbClr val="FFFF00"/>
                </a:solidFill>
              </a:rPr>
              <a:t>Ans_ Proviso (iii) to 203 (3) a company may go with same person who is already enjoying such designation  in another company already by passing board resolution  with the consent  of all directors along with giving specific notice to that effect . (note: but same person can’t hold office more than 1 at a time)</a:t>
            </a:r>
          </a:p>
          <a:p>
            <a:endParaRPr lang="en-US" dirty="0" smtClean="0">
              <a:solidFill>
                <a:srgbClr val="FFFF00"/>
              </a:solidFill>
            </a:endParaRPr>
          </a:p>
          <a:p>
            <a:endParaRPr lang="en-US" dirty="0" smtClean="0">
              <a:solidFill>
                <a:srgbClr val="FFFF00"/>
              </a:solidFill>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285728"/>
            <a:ext cx="8072494" cy="5355312"/>
          </a:xfrm>
          <a:prstGeom prst="rect">
            <a:avLst/>
          </a:prstGeom>
          <a:noFill/>
        </p:spPr>
        <p:txBody>
          <a:bodyPr wrap="square" rtlCol="0">
            <a:spAutoFit/>
          </a:bodyPr>
          <a:lstStyle/>
          <a:p>
            <a:r>
              <a:rPr lang="en-US" dirty="0" smtClean="0">
                <a:solidFill>
                  <a:srgbClr val="FFFF00"/>
                </a:solidFill>
              </a:rPr>
              <a:t>Q_ How vacancy will be fill for this class of designation (KMP) if any one resign before his original terminal of tenure ?</a:t>
            </a:r>
          </a:p>
          <a:p>
            <a:endParaRPr lang="en-US" dirty="0" smtClean="0">
              <a:solidFill>
                <a:srgbClr val="FFFF00"/>
              </a:solidFill>
            </a:endParaRPr>
          </a:p>
          <a:p>
            <a:r>
              <a:rPr lang="en-US" dirty="0" smtClean="0">
                <a:solidFill>
                  <a:srgbClr val="FFFF00"/>
                </a:solidFill>
              </a:rPr>
              <a:t>Ans_ u/s 203 (4) the vacant post  shall be fill by passing board resolution &lt;= 6 months of such  vacancy.</a:t>
            </a:r>
          </a:p>
          <a:p>
            <a:endParaRPr lang="en-US" dirty="0" smtClean="0">
              <a:solidFill>
                <a:srgbClr val="FFFF00"/>
              </a:solidFill>
            </a:endParaRPr>
          </a:p>
          <a:p>
            <a:r>
              <a:rPr lang="en-US" dirty="0" smtClean="0">
                <a:solidFill>
                  <a:srgbClr val="FFFF00"/>
                </a:solidFill>
              </a:rPr>
              <a:t>Q_ What will be the consequences for non compliances  of this provisions ?</a:t>
            </a:r>
          </a:p>
          <a:p>
            <a:r>
              <a:rPr lang="en-US" dirty="0" smtClean="0">
                <a:solidFill>
                  <a:srgbClr val="FFFF00"/>
                </a:solidFill>
              </a:rPr>
              <a:t>Ans_ u/s  203 (5), if contravention on the part of company then :-</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If contravention on the part of the director:</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p:txBody>
      </p:sp>
      <p:sp>
        <p:nvSpPr>
          <p:cNvPr id="3" name="Double Brace 2"/>
          <p:cNvSpPr/>
          <p:nvPr/>
        </p:nvSpPr>
        <p:spPr>
          <a:xfrm>
            <a:off x="1714480" y="2571744"/>
            <a:ext cx="6500858" cy="857256"/>
          </a:xfrm>
          <a:prstGeom prst="bracePair">
            <a:avLst>
              <a:gd name="adj" fmla="val 20454"/>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1714480" y="2639793"/>
            <a:ext cx="6500858" cy="646331"/>
          </a:xfrm>
          <a:prstGeom prst="rect">
            <a:avLst/>
          </a:prstGeom>
          <a:noFill/>
        </p:spPr>
        <p:txBody>
          <a:bodyPr wrap="square" rtlCol="0">
            <a:spAutoFit/>
          </a:bodyPr>
          <a:lstStyle/>
          <a:p>
            <a:pPr algn="ctr"/>
            <a:r>
              <a:rPr lang="en-US" dirty="0" smtClean="0">
                <a:solidFill>
                  <a:srgbClr val="FF0000"/>
                </a:solidFill>
              </a:rPr>
              <a:t>Company shall be liable for  fine which shall not be less than 1 Lac and which may extend to 5 </a:t>
            </a:r>
            <a:r>
              <a:rPr lang="en-US" dirty="0" err="1" smtClean="0">
                <a:solidFill>
                  <a:srgbClr val="FF0000"/>
                </a:solidFill>
              </a:rPr>
              <a:t>lac</a:t>
            </a:r>
            <a:endParaRPr lang="en-US" dirty="0">
              <a:solidFill>
                <a:srgbClr val="FF0000"/>
              </a:solidFill>
            </a:endParaRPr>
          </a:p>
        </p:txBody>
      </p:sp>
      <p:sp>
        <p:nvSpPr>
          <p:cNvPr id="5" name="Double Brace 4"/>
          <p:cNvSpPr/>
          <p:nvPr/>
        </p:nvSpPr>
        <p:spPr>
          <a:xfrm>
            <a:off x="214282" y="3929066"/>
            <a:ext cx="8786874" cy="857256"/>
          </a:xfrm>
          <a:prstGeom prst="bracePair">
            <a:avLst>
              <a:gd name="adj" fmla="val 20454"/>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500034" y="3997115"/>
            <a:ext cx="8143932" cy="646331"/>
          </a:xfrm>
          <a:prstGeom prst="rect">
            <a:avLst/>
          </a:prstGeom>
          <a:noFill/>
        </p:spPr>
        <p:txBody>
          <a:bodyPr wrap="square" rtlCol="0">
            <a:spAutoFit/>
          </a:bodyPr>
          <a:lstStyle/>
          <a:p>
            <a:r>
              <a:rPr lang="en-US" dirty="0" smtClean="0">
                <a:solidFill>
                  <a:srgbClr val="FF0000"/>
                </a:solidFill>
              </a:rPr>
              <a:t>Then every director and KMP who is in default shall be liable for fine which may extend to 50000 and  for every day, in continuation,  1000 shall be liable</a:t>
            </a:r>
            <a:endParaRPr lang="en-US" dirty="0">
              <a:solidFill>
                <a:srgbClr val="FF0000"/>
              </a:solidFill>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28926" y="214290"/>
            <a:ext cx="2928958" cy="523220"/>
          </a:xfrm>
          <a:prstGeom prst="rect">
            <a:avLst/>
          </a:prstGeom>
          <a:noFill/>
        </p:spPr>
        <p:txBody>
          <a:bodyPr wrap="square" rtlCol="0">
            <a:spAutoFit/>
          </a:bodyPr>
          <a:lstStyle/>
          <a:p>
            <a:pPr algn="ctr"/>
            <a:r>
              <a:rPr lang="en-US" sz="2800" dirty="0" smtClean="0">
                <a:solidFill>
                  <a:srgbClr val="FFFF00"/>
                </a:solidFill>
              </a:rPr>
              <a:t>Forward Trading</a:t>
            </a:r>
            <a:endParaRPr lang="en-US" sz="2800" dirty="0">
              <a:solidFill>
                <a:srgbClr val="FFFF00"/>
              </a:solidFill>
            </a:endParaRPr>
          </a:p>
        </p:txBody>
      </p:sp>
      <p:sp>
        <p:nvSpPr>
          <p:cNvPr id="3" name="TextBox 2"/>
          <p:cNvSpPr txBox="1"/>
          <p:nvPr/>
        </p:nvSpPr>
        <p:spPr>
          <a:xfrm>
            <a:off x="214282" y="642918"/>
            <a:ext cx="8501122" cy="6760351"/>
          </a:xfrm>
          <a:prstGeom prst="rect">
            <a:avLst/>
          </a:prstGeom>
          <a:noFill/>
        </p:spPr>
        <p:txBody>
          <a:bodyPr wrap="square" rtlCol="0">
            <a:spAutoFit/>
          </a:bodyPr>
          <a:lstStyle/>
          <a:p>
            <a:pPr>
              <a:buFont typeface="Wingdings" pitchFamily="2" charset="2"/>
              <a:buChar char="ü"/>
            </a:pPr>
            <a:r>
              <a:rPr lang="en-US" dirty="0" smtClean="0">
                <a:solidFill>
                  <a:srgbClr val="FFFF00"/>
                </a:solidFill>
              </a:rPr>
              <a:t>What is forward dealing ?</a:t>
            </a:r>
          </a:p>
          <a:p>
            <a:r>
              <a:rPr lang="en-US" dirty="0" smtClean="0">
                <a:solidFill>
                  <a:srgbClr val="FFFF00"/>
                </a:solidFill>
              </a:rPr>
              <a:t>Ans:- </a:t>
            </a:r>
          </a:p>
          <a:p>
            <a:pPr>
              <a:buFont typeface="Wingdings" pitchFamily="2" charset="2"/>
              <a:buChar char="ü"/>
            </a:pPr>
            <a:endParaRPr lang="en-US" dirty="0" smtClean="0">
              <a:solidFill>
                <a:srgbClr val="FFFF00"/>
              </a:solidFill>
            </a:endParaRPr>
          </a:p>
          <a:p>
            <a:pPr>
              <a:buFont typeface="Wingdings" pitchFamily="2" charset="2"/>
              <a:buChar char="ü"/>
            </a:pPr>
            <a:r>
              <a:rPr lang="en-US" dirty="0" smtClean="0">
                <a:solidFill>
                  <a:srgbClr val="FFFF00"/>
                </a:solidFill>
              </a:rPr>
              <a:t>New legislation carried the new section 194  which dealing with forward trading</a:t>
            </a:r>
          </a:p>
          <a:p>
            <a:pPr>
              <a:buFont typeface="Wingdings" pitchFamily="2" charset="2"/>
              <a:buChar char="ü"/>
            </a:pPr>
            <a:endParaRPr lang="en-US" dirty="0" smtClean="0">
              <a:solidFill>
                <a:srgbClr val="FFFF00"/>
              </a:solidFill>
            </a:endParaRPr>
          </a:p>
          <a:p>
            <a:pPr>
              <a:buFont typeface="Wingdings" pitchFamily="2" charset="2"/>
              <a:buChar char="ü"/>
            </a:pPr>
            <a:r>
              <a:rPr lang="en-US" dirty="0" smtClean="0">
                <a:solidFill>
                  <a:srgbClr val="FFFF00"/>
                </a:solidFill>
              </a:rPr>
              <a:t>Aforesaid section mandate that no person including Director / KMP shall enter into such trading in the securities of Company / associates / subsy (ies)   which  gives any of the following right  on a specified number of relevant shares / specified amount of relevant debentures.</a:t>
            </a:r>
          </a:p>
          <a:p>
            <a:pPr algn="ctr">
              <a:buFont typeface="Wingdings" pitchFamily="2" charset="2"/>
              <a:buChar char="Ø"/>
            </a:pPr>
            <a:r>
              <a:rPr lang="en-US" dirty="0" smtClean="0">
                <a:solidFill>
                  <a:srgbClr val="FFFF00"/>
                </a:solidFill>
              </a:rPr>
              <a:t>right to call / make delivery  </a:t>
            </a:r>
            <a:r>
              <a:rPr lang="en-US" sz="2800" dirty="0" smtClean="0">
                <a:solidFill>
                  <a:srgbClr val="FFFF00"/>
                </a:solidFill>
              </a:rPr>
              <a:t>or </a:t>
            </a:r>
            <a:endParaRPr lang="en-US" dirty="0" smtClean="0">
              <a:solidFill>
                <a:srgbClr val="FFFF00"/>
              </a:solidFill>
            </a:endParaRPr>
          </a:p>
          <a:p>
            <a:pPr algn="ctr">
              <a:buFont typeface="Wingdings" pitchFamily="2" charset="2"/>
              <a:buChar char="Ø"/>
            </a:pPr>
            <a:r>
              <a:rPr lang="en-US" dirty="0" smtClean="0">
                <a:solidFill>
                  <a:srgbClr val="FFFF00"/>
                </a:solidFill>
              </a:rPr>
              <a:t>Right , as he may elect, to call / make delivery.</a:t>
            </a:r>
          </a:p>
          <a:p>
            <a:pPr>
              <a:buFont typeface="Wingdings" pitchFamily="2" charset="2"/>
              <a:buChar char="Ø"/>
            </a:pPr>
            <a:endParaRPr lang="en-US" dirty="0" smtClean="0">
              <a:solidFill>
                <a:srgbClr val="FFFF00"/>
              </a:solidFill>
            </a:endParaRPr>
          </a:p>
          <a:p>
            <a:r>
              <a:rPr lang="en-US" dirty="0" smtClean="0">
                <a:solidFill>
                  <a:srgbClr val="FFFF00"/>
                </a:solidFill>
              </a:rPr>
              <a:t>Q:- What is relevant shares &amp; relevant debentures ?</a:t>
            </a:r>
          </a:p>
          <a:p>
            <a:r>
              <a:rPr lang="en-US" dirty="0" smtClean="0">
                <a:solidFill>
                  <a:srgbClr val="FFFF00"/>
                </a:solidFill>
              </a:rPr>
              <a:t>Ans:-  Explanation to 194 (3),  means that shares / debentures  in which the concerned person is a WTD /other KMP  / shares &amp; debentures of its holding &amp; subsy (ies) cos.</a:t>
            </a:r>
          </a:p>
          <a:p>
            <a:endParaRPr lang="en-US" dirty="0" smtClean="0">
              <a:solidFill>
                <a:srgbClr val="FFFF00"/>
              </a:solidFill>
            </a:endParaRPr>
          </a:p>
          <a:p>
            <a:r>
              <a:rPr lang="en-US" dirty="0" smtClean="0">
                <a:solidFill>
                  <a:srgbClr val="FFFF00"/>
                </a:solidFill>
              </a:rPr>
              <a:t>Q:-  Non compliances to this provision /</a:t>
            </a:r>
          </a:p>
          <a:p>
            <a:r>
              <a:rPr lang="en-US" dirty="0" smtClean="0">
                <a:solidFill>
                  <a:srgbClr val="FFFF00"/>
                </a:solidFill>
              </a:rPr>
              <a:t>Ans:-  imprisonment for a term which </a:t>
            </a:r>
          </a:p>
          <a:p>
            <a:pPr algn="ctr">
              <a:buFont typeface="Wingdings" pitchFamily="2" charset="2"/>
              <a:buChar char="Ø"/>
            </a:pPr>
            <a:endParaRPr lang="en-US" dirty="0" smtClean="0">
              <a:solidFill>
                <a:srgbClr val="FFFF00"/>
              </a:solidFill>
            </a:endParaRPr>
          </a:p>
          <a:p>
            <a:pPr algn="ctr">
              <a:buFont typeface="Wingdings" pitchFamily="2" charset="2"/>
              <a:buChar char="Ø"/>
            </a:pPr>
            <a:endParaRPr lang="en-US" dirty="0" smtClean="0">
              <a:solidFill>
                <a:srgbClr val="FFFF00"/>
              </a:solidFill>
            </a:endParaRPr>
          </a:p>
          <a:p>
            <a:endParaRPr lang="en-US" dirty="0">
              <a:solidFill>
                <a:srgbClr val="FFFF00"/>
              </a:solidFill>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1604" y="181253"/>
            <a:ext cx="5715040" cy="461665"/>
          </a:xfrm>
          <a:prstGeom prst="rect">
            <a:avLst/>
          </a:prstGeom>
          <a:noFill/>
        </p:spPr>
        <p:txBody>
          <a:bodyPr wrap="square" rtlCol="0">
            <a:spAutoFit/>
          </a:bodyPr>
          <a:lstStyle/>
          <a:p>
            <a:pPr algn="ctr"/>
            <a:r>
              <a:rPr lang="en-US" sz="2400" dirty="0" smtClean="0">
                <a:solidFill>
                  <a:srgbClr val="FFFF00"/>
                </a:solidFill>
              </a:rPr>
              <a:t>Insider trading </a:t>
            </a:r>
            <a:endParaRPr lang="en-US" sz="2400" dirty="0">
              <a:solidFill>
                <a:srgbClr val="FFFF00"/>
              </a:solidFill>
            </a:endParaRPr>
          </a:p>
        </p:txBody>
      </p:sp>
      <p:sp>
        <p:nvSpPr>
          <p:cNvPr id="3" name="TextBox 2"/>
          <p:cNvSpPr txBox="1"/>
          <p:nvPr/>
        </p:nvSpPr>
        <p:spPr>
          <a:xfrm>
            <a:off x="428596" y="642918"/>
            <a:ext cx="8358214" cy="6155531"/>
          </a:xfrm>
          <a:prstGeom prst="rect">
            <a:avLst/>
          </a:prstGeom>
          <a:noFill/>
        </p:spPr>
        <p:txBody>
          <a:bodyPr wrap="square" rtlCol="0">
            <a:spAutoFit/>
          </a:bodyPr>
          <a:lstStyle/>
          <a:p>
            <a:pPr>
              <a:buFont typeface="Wingdings" pitchFamily="2" charset="2"/>
              <a:buChar char="ü"/>
            </a:pPr>
            <a:r>
              <a:rPr lang="en-US" b="1" dirty="0" smtClean="0">
                <a:solidFill>
                  <a:srgbClr val="FFFF00"/>
                </a:solidFill>
              </a:rPr>
              <a:t>There is new  section 195 which dealing with insider trading</a:t>
            </a:r>
          </a:p>
          <a:p>
            <a:r>
              <a:rPr lang="en-US" b="1" dirty="0" smtClean="0">
                <a:solidFill>
                  <a:srgbClr val="FFFF00"/>
                </a:solidFill>
              </a:rPr>
              <a:t> </a:t>
            </a:r>
          </a:p>
          <a:p>
            <a:r>
              <a:rPr lang="en-US" b="1" dirty="0" smtClean="0">
                <a:solidFill>
                  <a:srgbClr val="FFFF00"/>
                </a:solidFill>
              </a:rPr>
              <a:t>Aforesaid section mandate that-  No person including KMP / Director shall enter into insider trading.</a:t>
            </a:r>
          </a:p>
          <a:p>
            <a:endParaRPr lang="en-US" b="1" dirty="0" smtClean="0">
              <a:solidFill>
                <a:srgbClr val="FFFF00"/>
              </a:solidFill>
            </a:endParaRPr>
          </a:p>
          <a:p>
            <a:pPr>
              <a:buFont typeface="Wingdings" pitchFamily="2" charset="2"/>
              <a:buChar char="ü"/>
            </a:pPr>
            <a:r>
              <a:rPr lang="en-US" b="1" dirty="0" smtClean="0">
                <a:solidFill>
                  <a:srgbClr val="FFFF00"/>
                </a:solidFill>
              </a:rPr>
              <a:t>If any person including KMP / Director enter in contravention to section 195 then  he shall be liable for following :-</a:t>
            </a:r>
          </a:p>
          <a:p>
            <a:endParaRPr lang="en-US" b="1" dirty="0" smtClean="0">
              <a:solidFill>
                <a:srgbClr val="FFFF00"/>
              </a:solidFill>
            </a:endParaRPr>
          </a:p>
          <a:p>
            <a:endParaRPr lang="en-US" b="1" dirty="0" smtClean="0">
              <a:solidFill>
                <a:srgbClr val="FFFF00"/>
              </a:solidFill>
            </a:endParaRPr>
          </a:p>
          <a:p>
            <a:endParaRPr lang="en-US" b="1" dirty="0" smtClean="0">
              <a:solidFill>
                <a:srgbClr val="FFFF00"/>
              </a:solidFill>
            </a:endParaRPr>
          </a:p>
          <a:p>
            <a:endParaRPr lang="en-US" b="1" dirty="0" smtClean="0">
              <a:solidFill>
                <a:srgbClr val="FFFF00"/>
              </a:solidFill>
            </a:endParaRPr>
          </a:p>
          <a:p>
            <a:r>
              <a:rPr lang="en-US" sz="1400" b="1" dirty="0" smtClean="0">
                <a:solidFill>
                  <a:srgbClr val="FFFF00"/>
                </a:solidFill>
              </a:rPr>
              <a:t> </a:t>
            </a:r>
          </a:p>
          <a:p>
            <a:endParaRPr lang="en-US" sz="1400" b="1" dirty="0" smtClean="0">
              <a:solidFill>
                <a:srgbClr val="FFFF00"/>
              </a:solidFill>
            </a:endParaRPr>
          </a:p>
          <a:p>
            <a:pPr>
              <a:buFont typeface="Wingdings" pitchFamily="2" charset="2"/>
              <a:buChar char="ü"/>
            </a:pPr>
            <a:r>
              <a:rPr lang="en-US" sz="1600" b="1" dirty="0" smtClean="0">
                <a:solidFill>
                  <a:srgbClr val="FFFF00"/>
                </a:solidFill>
              </a:rPr>
              <a:t>What insider trading means ?</a:t>
            </a:r>
          </a:p>
          <a:p>
            <a:r>
              <a:rPr lang="en-US" sz="1600" b="1" dirty="0" smtClean="0">
                <a:solidFill>
                  <a:srgbClr val="FFFF00"/>
                </a:solidFill>
              </a:rPr>
              <a:t>Ans:-  explanation  “a” to proviso of 195 (1), an </a:t>
            </a:r>
            <a:r>
              <a:rPr lang="en-US" b="1" dirty="0" smtClean="0">
                <a:solidFill>
                  <a:srgbClr val="FFFF00"/>
                </a:solidFill>
              </a:rPr>
              <a:t>act</a:t>
            </a:r>
            <a:r>
              <a:rPr lang="en-US" sz="1600" b="1" dirty="0" smtClean="0">
                <a:solidFill>
                  <a:srgbClr val="FFFF00"/>
                </a:solidFill>
              </a:rPr>
              <a:t> of subscribing, buying, selling, dealing or </a:t>
            </a:r>
            <a:r>
              <a:rPr lang="en-US" b="1" dirty="0" smtClean="0">
                <a:solidFill>
                  <a:srgbClr val="FFFF00"/>
                </a:solidFill>
              </a:rPr>
              <a:t>agreeing</a:t>
            </a:r>
            <a:r>
              <a:rPr lang="en-US" sz="1600" b="1" dirty="0" smtClean="0">
                <a:solidFill>
                  <a:srgbClr val="FFFF00"/>
                </a:solidFill>
              </a:rPr>
              <a:t> to subscribe, buy, sell or deal in any securities </a:t>
            </a:r>
            <a:r>
              <a:rPr lang="en-US" b="1" dirty="0" smtClean="0">
                <a:solidFill>
                  <a:srgbClr val="FFFF00"/>
                </a:solidFill>
              </a:rPr>
              <a:t>by</a:t>
            </a:r>
            <a:r>
              <a:rPr lang="en-US" sz="1600" b="1" dirty="0" smtClean="0">
                <a:solidFill>
                  <a:srgbClr val="FFFF00"/>
                </a:solidFill>
              </a:rPr>
              <a:t> any director / KMP / any other  officer of a company either as principal / agent if such director / KMP / any other officer of a co. is reasonably expected to have access to any UPSI in respect of securities of  co. ; </a:t>
            </a:r>
            <a:r>
              <a:rPr lang="en-US" sz="2000" b="1" dirty="0" smtClean="0">
                <a:solidFill>
                  <a:srgbClr val="FFFF00"/>
                </a:solidFill>
              </a:rPr>
              <a:t>or</a:t>
            </a:r>
          </a:p>
          <a:p>
            <a:r>
              <a:rPr lang="en-US" sz="1600" b="1" dirty="0" smtClean="0">
                <a:solidFill>
                  <a:srgbClr val="FFFF00"/>
                </a:solidFill>
              </a:rPr>
              <a:t>an act of counseling about procuring / communicating, directly / indirectly any UPSI to any person</a:t>
            </a:r>
          </a:p>
          <a:p>
            <a:endParaRPr lang="en-US" sz="1400" b="1" dirty="0" smtClean="0">
              <a:solidFill>
                <a:srgbClr val="FFFF00"/>
              </a:solidFill>
            </a:endParaRPr>
          </a:p>
          <a:p>
            <a:endParaRPr lang="en-US" dirty="0">
              <a:solidFill>
                <a:srgbClr val="FFFF00"/>
              </a:solidFill>
            </a:endParaRPr>
          </a:p>
        </p:txBody>
      </p:sp>
      <p:sp>
        <p:nvSpPr>
          <p:cNvPr id="4" name="Double Brace 3"/>
          <p:cNvSpPr/>
          <p:nvPr/>
        </p:nvSpPr>
        <p:spPr>
          <a:xfrm>
            <a:off x="857224" y="2786058"/>
            <a:ext cx="7643866" cy="1071570"/>
          </a:xfrm>
          <a:prstGeom prst="bracePair">
            <a:avLst>
              <a:gd name="adj" fmla="val 25000"/>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1142976" y="2862860"/>
            <a:ext cx="7072362" cy="923330"/>
          </a:xfrm>
          <a:prstGeom prst="rect">
            <a:avLst/>
          </a:prstGeom>
          <a:noFill/>
        </p:spPr>
        <p:txBody>
          <a:bodyPr wrap="square" rtlCol="0">
            <a:spAutoFit/>
          </a:bodyPr>
          <a:lstStyle/>
          <a:p>
            <a:pPr algn="ctr"/>
            <a:r>
              <a:rPr lang="en-US" dirty="0" smtClean="0">
                <a:solidFill>
                  <a:srgbClr val="FF0000"/>
                </a:solidFill>
              </a:rPr>
              <a:t>Imprisonment which may extend to 5 years / fine shall not be less than 5 lac  but which may extend to  25 cr or 3 times of the profit which earned through this  transaction whichever is higher.</a:t>
            </a:r>
            <a:endParaRPr lang="en-US" dirty="0">
              <a:solidFill>
                <a:srgbClr val="FF0000"/>
              </a:solidFill>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142852"/>
            <a:ext cx="8572560" cy="6801862"/>
          </a:xfrm>
          <a:prstGeom prst="rect">
            <a:avLst/>
          </a:prstGeom>
        </p:spPr>
        <p:txBody>
          <a:bodyPr wrap="square">
            <a:spAutoFit/>
          </a:bodyPr>
          <a:lstStyle/>
          <a:p>
            <a:r>
              <a:rPr lang="en-US" b="1" dirty="0" smtClean="0">
                <a:solidFill>
                  <a:srgbClr val="FFFF00"/>
                </a:solidFill>
              </a:rPr>
              <a:t>What is price sensitive information</a:t>
            </a:r>
          </a:p>
          <a:p>
            <a:r>
              <a:rPr lang="en-US" b="1" dirty="0" smtClean="0">
                <a:solidFill>
                  <a:srgbClr val="FFFF00"/>
                </a:solidFill>
              </a:rPr>
              <a:t>Ans: </a:t>
            </a:r>
            <a:r>
              <a:rPr lang="en-US" b="1" dirty="0" err="1" smtClean="0">
                <a:solidFill>
                  <a:srgbClr val="FFFF00"/>
                </a:solidFill>
              </a:rPr>
              <a:t>Whch</a:t>
            </a:r>
            <a:r>
              <a:rPr lang="en-US" b="1" dirty="0" smtClean="0">
                <a:solidFill>
                  <a:srgbClr val="FFFF00"/>
                </a:solidFill>
              </a:rPr>
              <a:t> relates, directly / indirectly, to a b Co. &amp; which if published is likely to materially affect the price of securities of the Co.</a:t>
            </a:r>
          </a:p>
          <a:p>
            <a:endParaRPr lang="en-US" b="1" dirty="0" smtClean="0">
              <a:solidFill>
                <a:srgbClr val="FFFF00"/>
              </a:solidFill>
            </a:endParaRPr>
          </a:p>
          <a:p>
            <a:endParaRPr lang="en-US" b="1" dirty="0" smtClean="0">
              <a:solidFill>
                <a:srgbClr val="FFFF00"/>
              </a:solidFill>
            </a:endParaRPr>
          </a:p>
          <a:p>
            <a:r>
              <a:rPr lang="en-US" sz="1600" b="1" dirty="0" smtClean="0">
                <a:solidFill>
                  <a:srgbClr val="FFFF00"/>
                </a:solidFill>
              </a:rPr>
              <a:t>Sebi rejects RIL companies' consent order plea in insider trading</a:t>
            </a:r>
          </a:p>
          <a:p>
            <a:r>
              <a:rPr lang="en-US" dirty="0" smtClean="0">
                <a:solidFill>
                  <a:srgbClr val="FFFF00"/>
                </a:solidFill>
                <a:hlinkClick r:id="rId2"/>
              </a:rPr>
              <a:t>http://economictimes.indiatimes.com/markets/regulation/Sebi-rejects-RIL-companies-consent-order-plea-in-insider-trading/articleshow/17878717.cms</a:t>
            </a:r>
            <a:endParaRPr lang="en-US" dirty="0" smtClean="0">
              <a:solidFill>
                <a:srgbClr val="FFFF00"/>
              </a:solidFill>
            </a:endParaRPr>
          </a:p>
          <a:p>
            <a:endParaRPr lang="en-US" sz="1600" dirty="0" smtClean="0">
              <a:solidFill>
                <a:srgbClr val="FFFF00"/>
              </a:solidFill>
            </a:endParaRPr>
          </a:p>
          <a:p>
            <a:r>
              <a:rPr lang="en-US" sz="1600" b="1" dirty="0" smtClean="0">
                <a:solidFill>
                  <a:srgbClr val="FFFF00"/>
                </a:solidFill>
              </a:rPr>
              <a:t>Reliance Industries approaches Tribunal against Sebi over alleged irregularities in share dealings</a:t>
            </a:r>
          </a:p>
          <a:p>
            <a:r>
              <a:rPr lang="en-US" dirty="0" smtClean="0">
                <a:solidFill>
                  <a:srgbClr val="FFFF00"/>
                </a:solidFill>
                <a:hlinkClick r:id="rId3"/>
              </a:rPr>
              <a:t>http://economictimes.indiatimes.com/markets/regulation/Reliance-Industries-approaches-Tribunal-against-Sebi-over-alleged-irregularities-in-share-dealings/articleshow/17876201.cms</a:t>
            </a:r>
            <a:endParaRPr lang="en-US" dirty="0" smtClean="0">
              <a:solidFill>
                <a:srgbClr val="FFFF00"/>
              </a:solidFill>
            </a:endParaRPr>
          </a:p>
          <a:p>
            <a:endParaRPr lang="en-US" b="1" dirty="0" smtClean="0">
              <a:solidFill>
                <a:srgbClr val="FFFF00"/>
              </a:solidFill>
            </a:endParaRPr>
          </a:p>
          <a:p>
            <a:r>
              <a:rPr lang="en-US" sz="1600" b="1" dirty="0" smtClean="0">
                <a:solidFill>
                  <a:srgbClr val="FFFF00"/>
                </a:solidFill>
              </a:rPr>
              <a:t>SAT adjourns RIL-SEBI case till January 24</a:t>
            </a:r>
            <a:endParaRPr lang="en-US" sz="1600" dirty="0" smtClean="0">
              <a:solidFill>
                <a:srgbClr val="FFFF00"/>
              </a:solidFill>
            </a:endParaRPr>
          </a:p>
          <a:p>
            <a:r>
              <a:rPr lang="en-US" dirty="0" smtClean="0">
                <a:solidFill>
                  <a:srgbClr val="FFFF00"/>
                </a:solidFill>
                <a:hlinkClick r:id="rId4"/>
              </a:rPr>
              <a:t>http://economictimes.indiatimes.com/markets/regulation/sat-adjourns-ril-sebi-case-till-january-24/articleshow/17980109.cms</a:t>
            </a:r>
            <a:endParaRPr lang="en-US" dirty="0" smtClean="0">
              <a:solidFill>
                <a:srgbClr val="FFFF00"/>
              </a:solidFill>
            </a:endParaRPr>
          </a:p>
          <a:p>
            <a:endParaRPr lang="en-US" sz="1600" dirty="0" smtClean="0">
              <a:solidFill>
                <a:srgbClr val="FFFF00"/>
              </a:solidFill>
            </a:endParaRPr>
          </a:p>
          <a:p>
            <a:r>
              <a:rPr lang="en-US" sz="1600" b="1" dirty="0" smtClean="0">
                <a:solidFill>
                  <a:srgbClr val="FFFF00"/>
                </a:solidFill>
              </a:rPr>
              <a:t>Only a few controlling price-sensitive information a matter of concern: </a:t>
            </a:r>
            <a:r>
              <a:rPr lang="en-US" sz="1600" b="1" dirty="0" err="1" smtClean="0">
                <a:solidFill>
                  <a:srgbClr val="FFFF00"/>
                </a:solidFill>
              </a:rPr>
              <a:t>Sebi</a:t>
            </a:r>
            <a:endParaRPr lang="en-US" sz="1600" b="1" dirty="0" smtClean="0">
              <a:solidFill>
                <a:srgbClr val="FFFF00"/>
              </a:solidFill>
            </a:endParaRPr>
          </a:p>
          <a:p>
            <a:r>
              <a:rPr lang="en-US" dirty="0" smtClean="0">
                <a:solidFill>
                  <a:srgbClr val="FFFF00"/>
                </a:solidFill>
                <a:hlinkClick r:id="rId5"/>
              </a:rPr>
              <a:t>http://economictimes.indiatimes.com/articleshow/18053378.cms?prtpage=1</a:t>
            </a:r>
            <a:endParaRPr lang="en-US" dirty="0" smtClean="0">
              <a:solidFill>
                <a:srgbClr val="FFFF00"/>
              </a:solidFill>
            </a:endParaRPr>
          </a:p>
          <a:p>
            <a:endParaRPr lang="en-US" dirty="0" smtClean="0">
              <a:solidFill>
                <a:srgbClr val="FFFF00"/>
              </a:solidFill>
            </a:endParaRPr>
          </a:p>
          <a:p>
            <a:r>
              <a:rPr lang="en-US" dirty="0" smtClean="0">
                <a:solidFill>
                  <a:srgbClr val="FFFF00"/>
                </a:solidFill>
              </a:rPr>
              <a:t>Order against Reliance Petro Investment Ltd. in insider trading case </a:t>
            </a:r>
          </a:p>
          <a:p>
            <a:r>
              <a:rPr lang="en-US" dirty="0" smtClean="0">
                <a:solidFill>
                  <a:srgbClr val="FFFF00"/>
                </a:solidFill>
                <a:hlinkClick r:id="rId6"/>
              </a:rPr>
              <a:t>http://www.sebi.gov.in/cms/sebi_data/attachdocs/1367505894264.pdf</a:t>
            </a:r>
            <a:endParaRPr lang="en-US" dirty="0" smtClean="0">
              <a:solidFill>
                <a:srgbClr val="FFFF00"/>
              </a:solidFill>
            </a:endParaRPr>
          </a:p>
          <a:p>
            <a:endParaRPr lang="en-US" dirty="0" smtClean="0">
              <a:solidFill>
                <a:srgbClr val="FFFF00"/>
              </a:solidFill>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262574"/>
            <a:ext cx="8429684" cy="523220"/>
          </a:xfrm>
          <a:prstGeom prst="rect">
            <a:avLst/>
          </a:prstGeom>
          <a:solidFill>
            <a:schemeClr val="bg1">
              <a:lumMod val="85000"/>
              <a:lumOff val="15000"/>
            </a:schemeClr>
          </a:solidFill>
        </p:spPr>
        <p:txBody>
          <a:bodyPr wrap="square" rtlCol="0">
            <a:spAutoFit/>
          </a:bodyPr>
          <a:lstStyle/>
          <a:p>
            <a:pPr algn="ctr"/>
            <a:r>
              <a:rPr lang="en-US" sz="2800" dirty="0" smtClean="0">
                <a:solidFill>
                  <a:srgbClr val="FFFF00"/>
                </a:solidFill>
              </a:rPr>
              <a:t>Enhanced accountability on the part of companies</a:t>
            </a:r>
            <a:endParaRPr lang="en-IN" sz="2800" dirty="0">
              <a:solidFill>
                <a:srgbClr val="FFFF00"/>
              </a:solidFill>
            </a:endParaRPr>
          </a:p>
        </p:txBody>
      </p:sp>
      <p:sp>
        <p:nvSpPr>
          <p:cNvPr id="3" name="TextBox 2"/>
          <p:cNvSpPr txBox="1"/>
          <p:nvPr/>
        </p:nvSpPr>
        <p:spPr>
          <a:xfrm>
            <a:off x="214282" y="785794"/>
            <a:ext cx="8429684" cy="6186309"/>
          </a:xfrm>
          <a:prstGeom prst="rect">
            <a:avLst/>
          </a:prstGeom>
          <a:noFill/>
        </p:spPr>
        <p:txBody>
          <a:bodyPr wrap="square" rtlCol="0">
            <a:spAutoFit/>
          </a:bodyPr>
          <a:lstStyle/>
          <a:p>
            <a:pPr>
              <a:buBlip>
                <a:blip r:embed="rId3"/>
              </a:buBlip>
            </a:pPr>
            <a:r>
              <a:rPr lang="en-US" dirty="0" smtClean="0">
                <a:solidFill>
                  <a:srgbClr val="FFFF00"/>
                </a:solidFill>
              </a:rPr>
              <a:t>  Concept of independent directors, u/s 149(5), with their office term</a:t>
            </a:r>
          </a:p>
          <a:p>
            <a:r>
              <a:rPr lang="en-US" dirty="0" smtClean="0">
                <a:solidFill>
                  <a:srgbClr val="FFFF00"/>
                </a:solidFill>
              </a:rPr>
              <a:t>     &amp; liability also have been laid in the act</a:t>
            </a:r>
          </a:p>
          <a:p>
            <a:pPr>
              <a:buBlip>
                <a:blip r:embed="rId3"/>
              </a:buBlip>
            </a:pPr>
            <a:endParaRPr lang="en-US" dirty="0" smtClean="0">
              <a:solidFill>
                <a:srgbClr val="FFFF00"/>
              </a:solidFill>
            </a:endParaRPr>
          </a:p>
          <a:p>
            <a:pPr>
              <a:buBlip>
                <a:blip r:embed="rId3"/>
              </a:buBlip>
            </a:pPr>
            <a:r>
              <a:rPr lang="en-US" dirty="0" smtClean="0">
                <a:solidFill>
                  <a:srgbClr val="FFFF00"/>
                </a:solidFill>
              </a:rPr>
              <a:t> Code of conduct for independent directors also been introduced by</a:t>
            </a:r>
          </a:p>
          <a:p>
            <a:r>
              <a:rPr lang="en-US" dirty="0" smtClean="0">
                <a:solidFill>
                  <a:srgbClr val="FFFF00"/>
                </a:solidFill>
              </a:rPr>
              <a:t>    specifying new schedule no. 4 r/w 149(5)</a:t>
            </a:r>
          </a:p>
          <a:p>
            <a:endParaRPr lang="en-US" dirty="0">
              <a:solidFill>
                <a:srgbClr val="FFFF00"/>
              </a:solidFill>
            </a:endParaRPr>
          </a:p>
          <a:p>
            <a:pPr>
              <a:buBlip>
                <a:blip r:embed="rId3"/>
              </a:buBlip>
            </a:pPr>
            <a:r>
              <a:rPr lang="en-US" dirty="0" smtClean="0">
                <a:solidFill>
                  <a:srgbClr val="FFFF00"/>
                </a:solidFill>
              </a:rPr>
              <a:t>  Duties of directors also prescribed u/s 166</a:t>
            </a:r>
          </a:p>
          <a:p>
            <a:pPr>
              <a:buBlip>
                <a:blip r:embed="rId3"/>
              </a:buBlip>
            </a:pPr>
            <a:endParaRPr lang="en-US" dirty="0">
              <a:solidFill>
                <a:srgbClr val="FFFF00"/>
              </a:solidFill>
            </a:endParaRPr>
          </a:p>
          <a:p>
            <a:pPr>
              <a:buBlip>
                <a:blip r:embed="rId3"/>
              </a:buBlip>
            </a:pPr>
            <a:r>
              <a:rPr lang="en-US" dirty="0" smtClean="0">
                <a:solidFill>
                  <a:srgbClr val="FFFF00"/>
                </a:solidFill>
              </a:rPr>
              <a:t>  The central govt. entrusted with powers to  prescribe restrictions</a:t>
            </a:r>
          </a:p>
          <a:p>
            <a:r>
              <a:rPr lang="en-US" dirty="0" smtClean="0">
                <a:solidFill>
                  <a:srgbClr val="FFFF00"/>
                </a:solidFill>
              </a:rPr>
              <a:t>     w.r.t. layers of subsy (ies) for any class / classes of cos.</a:t>
            </a:r>
          </a:p>
          <a:p>
            <a:pPr>
              <a:buBlip>
                <a:blip r:embed="rId3"/>
              </a:buBlip>
            </a:pPr>
            <a:endParaRPr lang="en-US" dirty="0">
              <a:solidFill>
                <a:srgbClr val="FFFF00"/>
              </a:solidFill>
            </a:endParaRPr>
          </a:p>
          <a:p>
            <a:pPr>
              <a:buBlip>
                <a:blip r:embed="rId3"/>
              </a:buBlip>
            </a:pPr>
            <a:r>
              <a:rPr lang="en-US" dirty="0" smtClean="0">
                <a:solidFill>
                  <a:srgbClr val="FFFF00"/>
                </a:solidFill>
              </a:rPr>
              <a:t>  Concept for whistle blower also been provided and there is also a act,     </a:t>
            </a:r>
          </a:p>
          <a:p>
            <a:r>
              <a:rPr lang="en-US" dirty="0" smtClean="0">
                <a:solidFill>
                  <a:srgbClr val="FFFF00"/>
                </a:solidFill>
              </a:rPr>
              <a:t>     Public Interest disclosures and protection to whistle blowers act, 2011 ,     </a:t>
            </a:r>
          </a:p>
          <a:p>
            <a:r>
              <a:rPr lang="en-US" dirty="0" smtClean="0">
                <a:solidFill>
                  <a:srgbClr val="FFFF00"/>
                </a:solidFill>
              </a:rPr>
              <a:t>     which is waiting for clearance in parliament.</a:t>
            </a:r>
          </a:p>
          <a:p>
            <a:r>
              <a:rPr lang="en-US" dirty="0" smtClean="0">
                <a:solidFill>
                  <a:srgbClr val="FFFF00"/>
                </a:solidFill>
              </a:rPr>
              <a:t>     Please find the text of act:</a:t>
            </a:r>
          </a:p>
          <a:p>
            <a:r>
              <a:rPr lang="en-US" dirty="0" smtClean="0">
                <a:solidFill>
                  <a:srgbClr val="FFFF00"/>
                </a:solidFill>
                <a:hlinkClick r:id="rId4"/>
              </a:rPr>
              <a:t>http://www.prsindia.org/uploads/media/Public%20Disclosure/Public%20Interest%20Disclosure%20act,%202010.pdf</a:t>
            </a:r>
            <a:endParaRPr lang="en-US" dirty="0" smtClean="0">
              <a:solidFill>
                <a:srgbClr val="FFFF00"/>
              </a:solidFill>
            </a:endParaRPr>
          </a:p>
          <a:p>
            <a:endParaRPr lang="en-US" dirty="0" smtClean="0">
              <a:solidFill>
                <a:srgbClr val="FFFF00"/>
              </a:solidFill>
            </a:endParaRPr>
          </a:p>
          <a:p>
            <a:pPr>
              <a:buFont typeface="Wingdings" pitchFamily="2" charset="2"/>
              <a:buChar char="Ø"/>
            </a:pPr>
            <a:r>
              <a:rPr lang="en-US" dirty="0" smtClean="0">
                <a:solidFill>
                  <a:srgbClr val="FFFF00"/>
                </a:solidFill>
              </a:rPr>
              <a:t>  New provisions for allowing re-opening of accounts on orders of central</a:t>
            </a:r>
          </a:p>
          <a:p>
            <a:r>
              <a:rPr lang="en-US" dirty="0" smtClean="0">
                <a:solidFill>
                  <a:srgbClr val="FFFF00"/>
                </a:solidFill>
              </a:rPr>
              <a:t>     government / court/ tribunal u/s 130</a:t>
            </a:r>
            <a:endParaRPr lang="en-US" dirty="0">
              <a:solidFill>
                <a:srgbClr val="FFFF00"/>
              </a:solidFill>
            </a:endParaRPr>
          </a:p>
          <a:p>
            <a:endParaRPr lang="en-US" dirty="0" smtClean="0">
              <a:solidFill>
                <a:srgbClr val="FFFF00"/>
              </a:solidFill>
            </a:endParaRPr>
          </a:p>
          <a:p>
            <a:endParaRPr lang="en-IN" dirty="0">
              <a:solidFill>
                <a:srgbClr val="FFFF00"/>
              </a:solidFill>
            </a:endParaRPr>
          </a:p>
        </p:txBody>
      </p:sp>
      <p:sp>
        <p:nvSpPr>
          <p:cNvPr id="5" name="TextBox 4"/>
          <p:cNvSpPr txBox="1"/>
          <p:nvPr/>
        </p:nvSpPr>
        <p:spPr>
          <a:xfrm>
            <a:off x="5143504" y="6286520"/>
            <a:ext cx="3349243" cy="369332"/>
          </a:xfrm>
          <a:prstGeom prst="rect">
            <a:avLst/>
          </a:prstGeom>
          <a:noFill/>
        </p:spPr>
        <p:txBody>
          <a:bodyPr wrap="square" rtlCol="0">
            <a:spAutoFit/>
          </a:bodyPr>
          <a:lstStyle/>
          <a:p>
            <a:r>
              <a:rPr lang="en-US" dirty="0" smtClean="0"/>
              <a:t>Maruti Suzuki India Limited</a:t>
            </a:r>
            <a:endParaRPr lang="en-IN"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592807"/>
            <a:ext cx="8143900" cy="4924425"/>
          </a:xfrm>
          <a:prstGeom prst="rect">
            <a:avLst/>
          </a:prstGeom>
          <a:noFill/>
        </p:spPr>
        <p:txBody>
          <a:bodyPr wrap="square" rtlCol="0">
            <a:spAutoFit/>
          </a:bodyPr>
          <a:lstStyle/>
          <a:p>
            <a:pPr algn="just">
              <a:lnSpc>
                <a:spcPct val="150000"/>
              </a:lnSpc>
            </a:pPr>
            <a:endParaRPr lang="en-US" sz="2000" dirty="0" smtClean="0">
              <a:solidFill>
                <a:srgbClr val="FFFF00"/>
              </a:solidFill>
            </a:endParaRPr>
          </a:p>
          <a:p>
            <a:pPr>
              <a:buFont typeface="Wingdings" pitchFamily="2" charset="2"/>
              <a:buChar char="Ø"/>
            </a:pPr>
            <a:r>
              <a:rPr lang="en-US" sz="2000" dirty="0" smtClean="0">
                <a:solidFill>
                  <a:srgbClr val="FFFF00"/>
                </a:solidFill>
              </a:rPr>
              <a:t>Concept of Corporate social responsibility (u/s 135); </a:t>
            </a:r>
          </a:p>
          <a:p>
            <a:pPr>
              <a:buFont typeface="Wingdings" pitchFamily="2" charset="2"/>
              <a:buChar char="Ø"/>
            </a:pPr>
            <a:r>
              <a:rPr lang="en-US" sz="2000" dirty="0" smtClean="0">
                <a:solidFill>
                  <a:srgbClr val="FFFF00"/>
                </a:solidFill>
              </a:rPr>
              <a:t>Appointment of KMP (u/s 203);</a:t>
            </a:r>
          </a:p>
          <a:p>
            <a:pPr>
              <a:buFont typeface="Wingdings" pitchFamily="2" charset="2"/>
              <a:buChar char="Ø"/>
            </a:pPr>
            <a:r>
              <a:rPr lang="en-US" sz="2000" dirty="0" smtClean="0">
                <a:solidFill>
                  <a:srgbClr val="FFFF00"/>
                </a:solidFill>
              </a:rPr>
              <a:t>Insider trading &amp; forward dealing (u/s 194 &amp; 195);</a:t>
            </a:r>
          </a:p>
          <a:p>
            <a:pPr>
              <a:buFont typeface="Wingdings" pitchFamily="2" charset="2"/>
              <a:buChar char="Ø"/>
            </a:pPr>
            <a:r>
              <a:rPr lang="en-US" sz="2000" dirty="0" smtClean="0">
                <a:solidFill>
                  <a:srgbClr val="FFFF00"/>
                </a:solidFill>
              </a:rPr>
              <a:t>Enhanced accountability on part of companies;</a:t>
            </a:r>
          </a:p>
          <a:p>
            <a:pPr>
              <a:buFont typeface="Wingdings" pitchFamily="2" charset="2"/>
              <a:buChar char="Ø"/>
            </a:pPr>
            <a:r>
              <a:rPr lang="en-US" sz="2000" dirty="0" smtClean="0">
                <a:solidFill>
                  <a:srgbClr val="FFFF00"/>
                </a:solidFill>
              </a:rPr>
              <a:t>Additional disclosures norms;</a:t>
            </a:r>
          </a:p>
          <a:p>
            <a:pPr>
              <a:buFont typeface="Wingdings" pitchFamily="2" charset="2"/>
              <a:buChar char="Ø"/>
            </a:pPr>
            <a:r>
              <a:rPr lang="en-US" sz="2000" dirty="0" smtClean="0">
                <a:solidFill>
                  <a:srgbClr val="FFFF00"/>
                </a:solidFill>
              </a:rPr>
              <a:t>Audit accountability; </a:t>
            </a:r>
          </a:p>
          <a:p>
            <a:pPr>
              <a:buFont typeface="Wingdings" pitchFamily="2" charset="2"/>
              <a:buChar char="Ø"/>
            </a:pPr>
            <a:r>
              <a:rPr lang="en-US" sz="2000" dirty="0" smtClean="0">
                <a:solidFill>
                  <a:srgbClr val="FFFF00"/>
                </a:solidFill>
              </a:rPr>
              <a:t>Audit Committee (u/s 177);</a:t>
            </a:r>
          </a:p>
          <a:p>
            <a:pPr>
              <a:buFont typeface="Wingdings" pitchFamily="2" charset="2"/>
              <a:buChar char="Ø"/>
            </a:pPr>
            <a:r>
              <a:rPr lang="en-US" sz="2000" dirty="0" smtClean="0">
                <a:solidFill>
                  <a:srgbClr val="FFFF00"/>
                </a:solidFill>
              </a:rPr>
              <a:t>Register of Director &amp; KMP and their shareholding (u/s 170);</a:t>
            </a:r>
          </a:p>
          <a:p>
            <a:pPr>
              <a:buFont typeface="Wingdings" pitchFamily="2" charset="2"/>
              <a:buChar char="Ø"/>
            </a:pPr>
            <a:r>
              <a:rPr lang="en-US" sz="2000" dirty="0" smtClean="0">
                <a:solidFill>
                  <a:srgbClr val="FFFF00"/>
                </a:solidFill>
              </a:rPr>
              <a:t>Mergers and Amalgamation (sec. 230- 240);</a:t>
            </a:r>
          </a:p>
          <a:p>
            <a:pPr>
              <a:buFont typeface="Wingdings" pitchFamily="2" charset="2"/>
              <a:buChar char="Ø"/>
            </a:pPr>
            <a:r>
              <a:rPr lang="en-US" sz="2000" dirty="0" smtClean="0">
                <a:solidFill>
                  <a:srgbClr val="FFFF00"/>
                </a:solidFill>
              </a:rPr>
              <a:t>Protection for minority shareholders;</a:t>
            </a:r>
          </a:p>
          <a:p>
            <a:pPr>
              <a:buFont typeface="Wingdings" pitchFamily="2" charset="2"/>
              <a:buChar char="Ø"/>
            </a:pPr>
            <a:r>
              <a:rPr lang="en-US" sz="2000" dirty="0" smtClean="0">
                <a:solidFill>
                  <a:srgbClr val="FFFF00"/>
                </a:solidFill>
              </a:rPr>
              <a:t>Investor protection;</a:t>
            </a:r>
          </a:p>
          <a:p>
            <a:pPr>
              <a:buFont typeface="Wingdings" pitchFamily="2" charset="2"/>
              <a:buChar char="Ø"/>
            </a:pPr>
            <a:r>
              <a:rPr lang="en-US" sz="2000" dirty="0" smtClean="0">
                <a:solidFill>
                  <a:srgbClr val="FFFF00"/>
                </a:solidFill>
              </a:rPr>
              <a:t>Serious fraud investigation office (SFIO) [sec. 211];</a:t>
            </a:r>
          </a:p>
          <a:p>
            <a:pPr>
              <a:buFont typeface="Wingdings" pitchFamily="2" charset="2"/>
              <a:buChar char="Ø"/>
            </a:pPr>
            <a:r>
              <a:rPr lang="en-US" sz="2000" dirty="0" smtClean="0">
                <a:solidFill>
                  <a:srgbClr val="FFFF00"/>
                </a:solidFill>
              </a:rPr>
              <a:t>Compounding under new legislation (u/s 441); and </a:t>
            </a:r>
          </a:p>
          <a:p>
            <a:pPr>
              <a:buFont typeface="Wingdings" pitchFamily="2" charset="2"/>
              <a:buChar char="Ø"/>
            </a:pPr>
            <a:r>
              <a:rPr lang="en-US" sz="2000" dirty="0" smtClean="0">
                <a:solidFill>
                  <a:srgbClr val="FFFF00"/>
                </a:solidFill>
              </a:rPr>
              <a:t>Miscellaneous (fraud; penalty for fraud and false evidence)</a:t>
            </a:r>
            <a:r>
              <a:rPr lang="en-IN" sz="2000" dirty="0" smtClean="0">
                <a:solidFill>
                  <a:srgbClr val="FFFF00"/>
                </a:solidFill>
              </a:rPr>
              <a:t> </a:t>
            </a:r>
            <a:r>
              <a:rPr lang="en-IN" sz="2400" dirty="0" smtClean="0">
                <a:solidFill>
                  <a:srgbClr val="FFFF00"/>
                </a:solidFill>
              </a:rPr>
              <a:t>.</a:t>
            </a:r>
            <a:endParaRPr lang="en-US" sz="2400" dirty="0" smtClean="0">
              <a:solidFill>
                <a:srgbClr val="FFFF00"/>
              </a:solidFill>
            </a:endParaRPr>
          </a:p>
        </p:txBody>
      </p:sp>
      <p:sp>
        <p:nvSpPr>
          <p:cNvPr id="5" name="TextBox 4"/>
          <p:cNvSpPr txBox="1"/>
          <p:nvPr/>
        </p:nvSpPr>
        <p:spPr>
          <a:xfrm>
            <a:off x="827584" y="6381328"/>
            <a:ext cx="6336704" cy="523220"/>
          </a:xfrm>
          <a:prstGeom prst="rect">
            <a:avLst/>
          </a:prstGeom>
          <a:noFill/>
        </p:spPr>
        <p:txBody>
          <a:bodyPr wrap="square" rtlCol="0">
            <a:spAutoFit/>
          </a:bodyPr>
          <a:lstStyle/>
          <a:p>
            <a:pPr algn="r"/>
            <a:r>
              <a:rPr lang="en-US" sz="2800" b="1" dirty="0" smtClean="0">
                <a:solidFill>
                  <a:srgbClr val="FF0000"/>
                </a:solidFill>
              </a:rPr>
              <a:t>Maruti Suzuki India Limited</a:t>
            </a:r>
            <a:endParaRPr lang="en-IN" sz="2800" b="1" dirty="0">
              <a:solidFill>
                <a:srgbClr val="FF0000"/>
              </a:solidFill>
            </a:endParaRPr>
          </a:p>
        </p:txBody>
      </p:sp>
      <p:sp>
        <p:nvSpPr>
          <p:cNvPr id="6" name="TextBox 5"/>
          <p:cNvSpPr txBox="1"/>
          <p:nvPr/>
        </p:nvSpPr>
        <p:spPr>
          <a:xfrm rot="5400000">
            <a:off x="6031532" y="2686127"/>
            <a:ext cx="5518194" cy="523220"/>
          </a:xfrm>
          <a:prstGeom prst="rect">
            <a:avLst/>
          </a:prstGeom>
          <a:noFill/>
        </p:spPr>
        <p:txBody>
          <a:bodyPr wrap="square" rtlCol="0">
            <a:spAutoFit/>
          </a:bodyPr>
          <a:lstStyle/>
          <a:p>
            <a:pPr algn="r"/>
            <a:r>
              <a:rPr lang="en-US" sz="2400" b="1" dirty="0" smtClean="0">
                <a:solidFill>
                  <a:srgbClr val="FF0000"/>
                </a:solidFill>
              </a:rPr>
              <a:t>Maruti </a:t>
            </a:r>
            <a:r>
              <a:rPr lang="en-US" sz="2800" b="1" dirty="0" smtClean="0">
                <a:solidFill>
                  <a:srgbClr val="FF0000"/>
                </a:solidFill>
              </a:rPr>
              <a:t>Suzuki</a:t>
            </a:r>
            <a:r>
              <a:rPr lang="en-US" sz="2400" b="1" dirty="0" smtClean="0">
                <a:solidFill>
                  <a:srgbClr val="FF0000"/>
                </a:solidFill>
              </a:rPr>
              <a:t> India Limited</a:t>
            </a:r>
            <a:endParaRPr lang="en-IN" sz="2400" b="1" dirty="0">
              <a:solidFill>
                <a:srgbClr val="FF0000"/>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285728"/>
            <a:ext cx="7500990" cy="6063198"/>
          </a:xfrm>
          <a:prstGeom prst="rect">
            <a:avLst/>
          </a:prstGeom>
          <a:noFill/>
        </p:spPr>
        <p:txBody>
          <a:bodyPr wrap="square" rtlCol="0">
            <a:spAutoFit/>
          </a:bodyPr>
          <a:lstStyle/>
          <a:p>
            <a:r>
              <a:rPr lang="en-US" sz="2000" dirty="0" smtClean="0">
                <a:solidFill>
                  <a:srgbClr val="FFFF00"/>
                </a:solidFill>
              </a:rPr>
              <a:t>Brief about Section 130 as below :-</a:t>
            </a:r>
          </a:p>
          <a:p>
            <a:endParaRPr lang="en-US" sz="1600" dirty="0" smtClean="0">
              <a:solidFill>
                <a:srgbClr val="FFFF00"/>
              </a:solidFill>
            </a:endParaRPr>
          </a:p>
          <a:p>
            <a:r>
              <a:rPr lang="en-US" sz="1600" dirty="0" smtClean="0">
                <a:solidFill>
                  <a:srgbClr val="FFFF00"/>
                </a:solidFill>
              </a:rPr>
              <a:t>u/s 130(1):- A company shall not re-open it’s accounts unless order of competent authority.</a:t>
            </a:r>
          </a:p>
          <a:p>
            <a:endParaRPr lang="en-US" sz="1600" dirty="0" smtClean="0">
              <a:solidFill>
                <a:srgbClr val="FFFF00"/>
              </a:solidFill>
            </a:endParaRPr>
          </a:p>
          <a:p>
            <a:r>
              <a:rPr lang="en-US" sz="1600" dirty="0" smtClean="0">
                <a:solidFill>
                  <a:srgbClr val="FFFF00"/>
                </a:solidFill>
              </a:rPr>
              <a:t>What is re-open of accounts ?</a:t>
            </a:r>
          </a:p>
          <a:p>
            <a:r>
              <a:rPr lang="en-US" sz="1600" dirty="0" smtClean="0">
                <a:solidFill>
                  <a:srgbClr val="FFFF00"/>
                </a:solidFill>
              </a:rPr>
              <a:t>Inspection of accounts on orders of competent auth.</a:t>
            </a:r>
          </a:p>
          <a:p>
            <a:endParaRPr lang="en-US" sz="1600" dirty="0" smtClean="0">
              <a:solidFill>
                <a:srgbClr val="FFFF00"/>
              </a:solidFill>
            </a:endParaRPr>
          </a:p>
          <a:p>
            <a:r>
              <a:rPr lang="en-US" sz="1600" dirty="0" smtClean="0">
                <a:solidFill>
                  <a:srgbClr val="FFFF00"/>
                </a:solidFill>
              </a:rPr>
              <a:t>Who is competent auth. under section 130 ?</a:t>
            </a:r>
          </a:p>
          <a:p>
            <a:r>
              <a:rPr lang="en-US" sz="1600" dirty="0" smtClean="0">
                <a:solidFill>
                  <a:srgbClr val="FFFF00"/>
                </a:solidFill>
              </a:rPr>
              <a:t>Court having jurisdiction over its, company, registered office.</a:t>
            </a:r>
          </a:p>
          <a:p>
            <a:endParaRPr lang="en-US" sz="1600" dirty="0" smtClean="0">
              <a:solidFill>
                <a:srgbClr val="FFFF00"/>
              </a:solidFill>
            </a:endParaRPr>
          </a:p>
          <a:p>
            <a:r>
              <a:rPr lang="en-US" sz="1600" dirty="0" smtClean="0">
                <a:solidFill>
                  <a:srgbClr val="FFFF00"/>
                </a:solidFill>
              </a:rPr>
              <a:t>When competent authority shall issue the order</a:t>
            </a:r>
          </a:p>
          <a:p>
            <a:r>
              <a:rPr lang="en-US" sz="1600" dirty="0" smtClean="0">
                <a:solidFill>
                  <a:srgbClr val="FFFF00"/>
                </a:solidFill>
              </a:rPr>
              <a:t>If previous relevant accounts prepared in fraudulent manner; </a:t>
            </a:r>
          </a:p>
          <a:p>
            <a:r>
              <a:rPr lang="en-US" sz="1600" dirty="0" smtClean="0">
                <a:solidFill>
                  <a:srgbClr val="FFFF00"/>
                </a:solidFill>
              </a:rPr>
              <a:t>If the affairs of company give the room for objection</a:t>
            </a:r>
          </a:p>
          <a:p>
            <a:endParaRPr lang="en-US" sz="1600" dirty="0" smtClean="0">
              <a:solidFill>
                <a:srgbClr val="FFFF00"/>
              </a:solidFill>
            </a:endParaRPr>
          </a:p>
          <a:p>
            <a:r>
              <a:rPr lang="en-US" sz="1600" dirty="0" smtClean="0">
                <a:solidFill>
                  <a:srgbClr val="FFFF00"/>
                </a:solidFill>
              </a:rPr>
              <a:t>Procedure for passing an order by said authority</a:t>
            </a:r>
          </a:p>
          <a:p>
            <a:r>
              <a:rPr lang="en-US" sz="1600" dirty="0" smtClean="0">
                <a:solidFill>
                  <a:srgbClr val="FFFF00"/>
                </a:solidFill>
              </a:rPr>
              <a:t>Court /  NCLT shall put the above facts into the knowledge of central government and income tax auth. for representation and shall take into the consideration before issuing the order.</a:t>
            </a:r>
          </a:p>
          <a:p>
            <a:pPr>
              <a:buFont typeface="Wingdings" pitchFamily="2" charset="2"/>
              <a:buChar char="ü"/>
            </a:pPr>
            <a:endParaRPr lang="en-US" sz="1600" dirty="0" smtClean="0">
              <a:solidFill>
                <a:srgbClr val="FFFF00"/>
              </a:solidFill>
            </a:endParaRPr>
          </a:p>
          <a:p>
            <a:r>
              <a:rPr lang="en-US" sz="1600" dirty="0" smtClean="0">
                <a:solidFill>
                  <a:srgbClr val="FFFF00"/>
                </a:solidFill>
              </a:rPr>
              <a:t>Can accounts revised on account of this order ?</a:t>
            </a:r>
          </a:p>
          <a:p>
            <a:r>
              <a:rPr lang="en-US" sz="1600" dirty="0" smtClean="0">
                <a:solidFill>
                  <a:srgbClr val="FFFF00"/>
                </a:solidFill>
              </a:rPr>
              <a:t>Yes, u/s 130 (2), order may carrying the provision for such revision of accounts, if , revised on such re-open shall be final for that financial year. </a:t>
            </a:r>
          </a:p>
          <a:p>
            <a:endParaRPr lang="en-US" sz="1600" dirty="0" smtClean="0">
              <a:solidFill>
                <a:srgbClr val="FFFF00"/>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411093"/>
            <a:ext cx="7858180" cy="7232749"/>
          </a:xfrm>
          <a:prstGeom prst="rect">
            <a:avLst/>
          </a:prstGeom>
          <a:noFill/>
        </p:spPr>
        <p:txBody>
          <a:bodyPr wrap="square" rtlCol="0">
            <a:spAutoFit/>
          </a:bodyPr>
          <a:lstStyle/>
          <a:p>
            <a:pPr>
              <a:buFont typeface="Wingdings" pitchFamily="2" charset="2"/>
              <a:buChar char="ü"/>
            </a:pPr>
            <a:r>
              <a:rPr lang="en-US" sz="1600" dirty="0" smtClean="0"/>
              <a:t> What is independent director?</a:t>
            </a:r>
          </a:p>
          <a:p>
            <a:pPr algn="just"/>
            <a:r>
              <a:rPr lang="en-US" sz="1600" dirty="0" smtClean="0"/>
              <a:t> Who provides independent judgment, instill professional discipline, posses integrity, monitor and ensure compliances and maintain the interest of the shareholders</a:t>
            </a:r>
          </a:p>
          <a:p>
            <a:pPr algn="just"/>
            <a:endParaRPr lang="en-US" sz="1600" dirty="0" smtClean="0"/>
          </a:p>
          <a:p>
            <a:pPr algn="just">
              <a:buFont typeface="Wingdings" pitchFamily="2" charset="2"/>
              <a:buChar char="ü"/>
            </a:pPr>
            <a:r>
              <a:rPr lang="en-US" sz="1600" dirty="0" smtClean="0"/>
              <a:t> Qualification for independent director  u/s 149 (5)(e)  ?</a:t>
            </a:r>
          </a:p>
          <a:p>
            <a:pPr algn="just">
              <a:buFont typeface="Wingdings" pitchFamily="2" charset="2"/>
              <a:buChar char="Ø"/>
            </a:pPr>
            <a:r>
              <a:rPr lang="en-US" sz="1600" dirty="0" smtClean="0"/>
              <a:t>Not holds together with his relatives more than &gt;= 2% of the voting rights of the company u/s 149(5)(e)(iii) .</a:t>
            </a:r>
          </a:p>
          <a:p>
            <a:pPr algn="just"/>
            <a:endParaRPr lang="en-US" sz="1600" dirty="0" smtClean="0"/>
          </a:p>
          <a:p>
            <a:pPr algn="just">
              <a:buFont typeface="Wingdings" pitchFamily="2" charset="2"/>
              <a:buChar char="Ø"/>
            </a:pPr>
            <a:r>
              <a:rPr lang="en-US" sz="1600" dirty="0" smtClean="0"/>
              <a:t>Neither himself or with his relative holds or held the designation of KMP or is or had been an employee of holding / subsy (ies) / associate in any of the three preceding financial year u/s 149 (5)(e)(</a:t>
            </a:r>
            <a:r>
              <a:rPr lang="en-US" sz="1600" dirty="0" err="1" smtClean="0"/>
              <a:t>i</a:t>
            </a:r>
            <a:r>
              <a:rPr lang="en-US" sz="1600" dirty="0" smtClean="0"/>
              <a:t>) .</a:t>
            </a:r>
          </a:p>
          <a:p>
            <a:pPr algn="just">
              <a:buFont typeface="Wingdings" pitchFamily="2" charset="2"/>
              <a:buChar char="Ø"/>
            </a:pPr>
            <a:endParaRPr lang="en-US" sz="1600" dirty="0" smtClean="0"/>
          </a:p>
          <a:p>
            <a:pPr algn="just">
              <a:buFont typeface="Wingdings" pitchFamily="2" charset="2"/>
              <a:buChar char="Ø"/>
            </a:pPr>
            <a:r>
              <a:rPr lang="en-US" sz="1600" dirty="0" smtClean="0"/>
              <a:t> who had not any pecuniary relationship with subsy(ies)/ holding/ promoters/ directors/ associate in any 2 preceding financial year or current year 149(5)©</a:t>
            </a:r>
          </a:p>
          <a:p>
            <a:pPr algn="just"/>
            <a:endParaRPr lang="en-US" sz="1600" dirty="0" smtClean="0"/>
          </a:p>
          <a:p>
            <a:pPr algn="just">
              <a:buFont typeface="Wingdings" pitchFamily="2" charset="2"/>
              <a:buChar char="Ø"/>
            </a:pPr>
            <a:r>
              <a:rPr lang="en-US" sz="1600" dirty="0" smtClean="0"/>
              <a:t>None of whose relatives has or had pecuniary transaction with holding / subsy (ies)/ associate/ directors/ their promoters amounting to &gt;= 2% of the income/ gross turnover or 50 lac or higher amount which ever is lower u/s 149 (5)(d) .</a:t>
            </a:r>
          </a:p>
          <a:p>
            <a:pPr algn="just">
              <a:buFont typeface="Wingdings" pitchFamily="2" charset="2"/>
              <a:buChar char="Ø"/>
            </a:pPr>
            <a:endParaRPr lang="en-US" sz="1600" dirty="0" smtClean="0"/>
          </a:p>
          <a:p>
            <a:pPr algn="just">
              <a:buFont typeface="Wingdings" pitchFamily="2" charset="2"/>
              <a:buChar char="Ø"/>
            </a:pPr>
            <a:r>
              <a:rPr lang="en-US" sz="1600" dirty="0" smtClean="0"/>
              <a:t>Who neither himself nor his relatives appointed as CEO / director (by whatever name called) of any organization for non profit and that organization received the &lt; 25% of its total receipts from any company i.e. if received &gt;= 25% of its receipt from any company then said director, appointed as independent director, not said to be as independent director u/s 149(5)(e)(iv) .</a:t>
            </a:r>
          </a:p>
          <a:p>
            <a:pPr algn="just"/>
            <a:endParaRPr lang="en-US" sz="1600" dirty="0" smtClean="0"/>
          </a:p>
          <a:p>
            <a:pPr algn="just"/>
            <a:endParaRPr lang="en-US" sz="1600" dirty="0" smtClean="0"/>
          </a:p>
          <a:p>
            <a:pPr algn="just"/>
            <a:endParaRPr lang="en-US" sz="1600" dirty="0" smtClean="0"/>
          </a:p>
          <a:p>
            <a:r>
              <a:rPr lang="en-US" sz="1600" dirty="0" smtClean="0"/>
              <a:t>         </a:t>
            </a:r>
            <a:endParaRPr lang="en-IN" sz="1600"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76" y="285728"/>
            <a:ext cx="6715172" cy="584775"/>
          </a:xfrm>
          <a:prstGeom prst="rect">
            <a:avLst/>
          </a:prstGeom>
          <a:noFill/>
        </p:spPr>
        <p:txBody>
          <a:bodyPr wrap="square" rtlCol="0">
            <a:spAutoFit/>
          </a:bodyPr>
          <a:lstStyle/>
          <a:p>
            <a:pPr algn="ctr"/>
            <a:r>
              <a:rPr lang="en-US" sz="3200" dirty="0" smtClean="0">
                <a:solidFill>
                  <a:schemeClr val="bg1"/>
                </a:solidFill>
              </a:rPr>
              <a:t>Additional disclosure norms</a:t>
            </a:r>
            <a:endParaRPr lang="en-IN" sz="3200" dirty="0">
              <a:solidFill>
                <a:schemeClr val="bg1"/>
              </a:solidFill>
            </a:endParaRPr>
          </a:p>
        </p:txBody>
      </p:sp>
      <p:sp>
        <p:nvSpPr>
          <p:cNvPr id="3" name="TextBox 2"/>
          <p:cNvSpPr txBox="1"/>
          <p:nvPr/>
        </p:nvSpPr>
        <p:spPr>
          <a:xfrm>
            <a:off x="214282" y="857232"/>
            <a:ext cx="8643998" cy="5909310"/>
          </a:xfrm>
          <a:prstGeom prst="rect">
            <a:avLst/>
          </a:prstGeom>
          <a:noFill/>
        </p:spPr>
        <p:txBody>
          <a:bodyPr wrap="square" rtlCol="0">
            <a:spAutoFit/>
          </a:bodyPr>
          <a:lstStyle/>
          <a:p>
            <a:pPr>
              <a:buFont typeface="Wingdings" pitchFamily="2" charset="2"/>
              <a:buChar char="Ø"/>
            </a:pPr>
            <a:r>
              <a:rPr lang="en-US" dirty="0" smtClean="0"/>
              <a:t>Disclosures like development and implementation of risk management and prohibition thereof in the board report u/s 134(3)(n) .</a:t>
            </a:r>
          </a:p>
          <a:p>
            <a:endParaRPr lang="en-US" dirty="0" smtClean="0"/>
          </a:p>
          <a:p>
            <a:pPr>
              <a:buFont typeface="Wingdings" pitchFamily="2" charset="2"/>
              <a:buChar char="Ø"/>
            </a:pPr>
            <a:r>
              <a:rPr lang="en-US" dirty="0" smtClean="0"/>
              <a:t>Board report of every listed companies shall carrying the disclosure about manner of evaluations for its BoDs as well as individual directors  performance u/s 134(3)(p) .</a:t>
            </a:r>
          </a:p>
          <a:p>
            <a:endParaRPr lang="en-US" dirty="0" smtClean="0"/>
          </a:p>
          <a:p>
            <a:pPr>
              <a:buFont typeface="Wingdings" pitchFamily="2" charset="2"/>
              <a:buChar char="Ø"/>
            </a:pPr>
            <a:r>
              <a:rPr lang="en-US" dirty="0" smtClean="0"/>
              <a:t>Board report, u/s 134, shall include the detail of following :</a:t>
            </a:r>
          </a:p>
          <a:p>
            <a:pPr algn="ctr">
              <a:buFont typeface="Wingdings" pitchFamily="2" charset="2"/>
              <a:buChar char="ü"/>
            </a:pPr>
            <a:r>
              <a:rPr lang="en-US" dirty="0" smtClean="0"/>
              <a:t>related party transaction u/s 188, </a:t>
            </a:r>
          </a:p>
          <a:p>
            <a:pPr algn="ctr">
              <a:buFont typeface="Wingdings" pitchFamily="2" charset="2"/>
              <a:buChar char="ü"/>
            </a:pPr>
            <a:r>
              <a:rPr lang="en-US" dirty="0" smtClean="0"/>
              <a:t> statement on director’s remuneration,   </a:t>
            </a:r>
          </a:p>
          <a:p>
            <a:pPr algn="ctr">
              <a:buFont typeface="Wingdings" pitchFamily="2" charset="2"/>
              <a:buChar char="ü"/>
            </a:pPr>
            <a:r>
              <a:rPr lang="en-US" dirty="0" smtClean="0"/>
              <a:t> auditor’s qualification on auditor report,</a:t>
            </a:r>
          </a:p>
          <a:p>
            <a:pPr algn="ctr">
              <a:buFont typeface="Wingdings" pitchFamily="2" charset="2"/>
              <a:buChar char="ü"/>
            </a:pPr>
            <a:r>
              <a:rPr lang="en-US" dirty="0" smtClean="0"/>
              <a:t> secretarial audit report,</a:t>
            </a:r>
          </a:p>
          <a:p>
            <a:pPr algn="ctr">
              <a:buFont typeface="Wingdings" pitchFamily="2" charset="2"/>
              <a:buChar char="ü"/>
            </a:pPr>
            <a:r>
              <a:rPr lang="en-US" dirty="0" smtClean="0"/>
              <a:t> cost audit report etc.</a:t>
            </a:r>
          </a:p>
          <a:p>
            <a:pPr algn="ctr">
              <a:buFont typeface="Wingdings" pitchFamily="2" charset="2"/>
              <a:buChar char="ü"/>
            </a:pPr>
            <a:endParaRPr lang="en-US" dirty="0" smtClean="0"/>
          </a:p>
          <a:p>
            <a:pPr>
              <a:buFont typeface="Wingdings" pitchFamily="2" charset="2"/>
              <a:buChar char="Ø"/>
            </a:pPr>
            <a:r>
              <a:rPr lang="en-US" dirty="0" smtClean="0"/>
              <a:t>Every listed cos required to file return in prescribed form to concerned ROC</a:t>
            </a:r>
          </a:p>
          <a:p>
            <a:r>
              <a:rPr lang="en-US" dirty="0" smtClean="0"/>
              <a:t>    when change occurred in promoter’s stake and top 10 shareholders with in 15 days of such change.</a:t>
            </a:r>
          </a:p>
          <a:p>
            <a:endParaRPr lang="en-US" dirty="0" smtClean="0"/>
          </a:p>
          <a:p>
            <a:pPr>
              <a:buFont typeface="Wingdings" pitchFamily="2" charset="2"/>
              <a:buChar char="Ø"/>
            </a:pPr>
            <a:r>
              <a:rPr lang="en-US" dirty="0" smtClean="0"/>
              <a:t>Consolidation of a/cs i.e. a/cs of subsy (ies)+ foreign subsy (ies) + holding co</a:t>
            </a:r>
          </a:p>
          <a:p>
            <a:r>
              <a:rPr lang="en-US" dirty="0" smtClean="0"/>
              <a:t>    to be attached while filling with concerned ROC. </a:t>
            </a:r>
          </a:p>
          <a:p>
            <a:endParaRPr lang="en-IN"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214285"/>
            <a:ext cx="8643966" cy="8094524"/>
          </a:xfrm>
          <a:prstGeom prst="rect">
            <a:avLst/>
          </a:prstGeom>
          <a:noFill/>
        </p:spPr>
        <p:txBody>
          <a:bodyPr wrap="square" rtlCol="0">
            <a:spAutoFit/>
          </a:bodyPr>
          <a:lstStyle/>
          <a:p>
            <a:pPr algn="ctr"/>
            <a:r>
              <a:rPr lang="en-US" sz="2400" dirty="0" smtClean="0">
                <a:solidFill>
                  <a:srgbClr val="FFFF00"/>
                </a:solidFill>
              </a:rPr>
              <a:t>     Contents of Board report as per new legislation</a:t>
            </a:r>
          </a:p>
          <a:p>
            <a:r>
              <a:rPr lang="en-US" sz="2400" dirty="0" smtClean="0">
                <a:solidFill>
                  <a:srgbClr val="FFFF00"/>
                </a:solidFill>
              </a:rPr>
              <a:t> </a:t>
            </a:r>
          </a:p>
          <a:p>
            <a:r>
              <a:rPr lang="en-US" sz="2400" dirty="0" smtClean="0">
                <a:solidFill>
                  <a:srgbClr val="FFFF00"/>
                </a:solidFill>
              </a:rPr>
              <a:t>u/s 134 (3) Board report shall carry the following :-</a:t>
            </a:r>
          </a:p>
          <a:p>
            <a:pPr marL="457200" indent="-457200">
              <a:buAutoNum type="alphaLcParenBoth"/>
            </a:pPr>
            <a:r>
              <a:rPr lang="en-US" sz="2000" dirty="0" smtClean="0">
                <a:solidFill>
                  <a:srgbClr val="FFFF00"/>
                </a:solidFill>
              </a:rPr>
              <a:t>The extract of the annual return;</a:t>
            </a:r>
          </a:p>
          <a:p>
            <a:pPr marL="457200" indent="-457200">
              <a:buAutoNum type="alphaLcParenBoth"/>
            </a:pPr>
            <a:r>
              <a:rPr lang="en-US" sz="2000" dirty="0" smtClean="0">
                <a:solidFill>
                  <a:srgbClr val="FFFF00"/>
                </a:solidFill>
              </a:rPr>
              <a:t>Director’s Responsibility Statement;</a:t>
            </a:r>
          </a:p>
          <a:p>
            <a:pPr marL="457200" indent="-457200">
              <a:buAutoNum type="alphaLcParenBoth"/>
            </a:pPr>
            <a:r>
              <a:rPr lang="en-US" sz="2000" dirty="0" smtClean="0">
                <a:solidFill>
                  <a:srgbClr val="FFFF00"/>
                </a:solidFill>
              </a:rPr>
              <a:t>Declaration given by independent director;</a:t>
            </a:r>
          </a:p>
          <a:p>
            <a:pPr marL="457200" indent="-457200">
              <a:buAutoNum type="alphaLcParenBoth"/>
            </a:pPr>
            <a:r>
              <a:rPr lang="en-US" sz="2000" dirty="0" smtClean="0">
                <a:solidFill>
                  <a:srgbClr val="FFFF00"/>
                </a:solidFill>
              </a:rPr>
              <a:t>Company’s policy on appointment of director, its remuneration, criteria for qualification for director;</a:t>
            </a:r>
          </a:p>
          <a:p>
            <a:pPr marL="457200" indent="-457200">
              <a:buAutoNum type="alphaLcParenBoth"/>
            </a:pPr>
            <a:r>
              <a:rPr lang="en-US" sz="2000" dirty="0" smtClean="0">
                <a:solidFill>
                  <a:srgbClr val="FFFF00"/>
                </a:solidFill>
              </a:rPr>
              <a:t>Board explanation / comments on adverse remark given  by PCA / PCS in its report;</a:t>
            </a:r>
          </a:p>
          <a:p>
            <a:pPr marL="457200" indent="-457200">
              <a:buAutoNum type="alphaLcParenBoth"/>
            </a:pPr>
            <a:r>
              <a:rPr lang="en-US" sz="2000" dirty="0" smtClean="0">
                <a:solidFill>
                  <a:srgbClr val="FFFF00"/>
                </a:solidFill>
              </a:rPr>
              <a:t>Particulars of loans / guarantee / investment by company;</a:t>
            </a:r>
          </a:p>
          <a:p>
            <a:pPr marL="457200" indent="-457200">
              <a:buAutoNum type="alphaLcParenBoth"/>
            </a:pPr>
            <a:r>
              <a:rPr lang="en-US" sz="2000" dirty="0" smtClean="0">
                <a:solidFill>
                  <a:srgbClr val="FFFF00"/>
                </a:solidFill>
              </a:rPr>
              <a:t>Particulars of contract / arrangement with related party along with justification for such contract with related party;</a:t>
            </a:r>
          </a:p>
          <a:p>
            <a:pPr marL="457200" indent="-457200">
              <a:buAutoNum type="alphaLcParenBoth"/>
            </a:pPr>
            <a:r>
              <a:rPr lang="en-US" sz="2000" dirty="0" smtClean="0">
                <a:solidFill>
                  <a:srgbClr val="FFFF00"/>
                </a:solidFill>
              </a:rPr>
              <a:t>Material changes occurred with in the end of preceding financial year to which such relates;</a:t>
            </a:r>
          </a:p>
          <a:p>
            <a:pPr marL="457200" indent="-457200">
              <a:buAutoNum type="alphaLcParenBoth"/>
            </a:pPr>
            <a:r>
              <a:rPr lang="en-US" sz="2000" dirty="0" smtClean="0">
                <a:solidFill>
                  <a:srgbClr val="FFFF00"/>
                </a:solidFill>
              </a:rPr>
              <a:t>Conservation of energy,  foreign exchange earning &amp; outflow;</a:t>
            </a:r>
          </a:p>
          <a:p>
            <a:pPr marL="457200" indent="-457200">
              <a:buAutoNum type="alphaLcParenBoth"/>
            </a:pPr>
            <a:r>
              <a:rPr lang="en-US" sz="2000" dirty="0" smtClean="0">
                <a:solidFill>
                  <a:srgbClr val="FFFF00"/>
                </a:solidFill>
              </a:rPr>
              <a:t>Statement carrying the implementation, development of risk mgmt. policy &amp; identifying the risk element affecting the position of Co. ;</a:t>
            </a:r>
          </a:p>
          <a:p>
            <a:pPr marL="457200" indent="-457200">
              <a:buAutoNum type="alphaLcParenBoth"/>
            </a:pPr>
            <a:r>
              <a:rPr lang="en-US" sz="2000" dirty="0" smtClean="0">
                <a:solidFill>
                  <a:srgbClr val="FFFF00"/>
                </a:solidFill>
              </a:rPr>
              <a:t>Policy on CSR and constitution of its committee on CSR;</a:t>
            </a:r>
          </a:p>
          <a:p>
            <a:pPr marL="457200" indent="-457200">
              <a:buAutoNum type="alphaLcParenBoth"/>
            </a:pPr>
            <a:r>
              <a:rPr lang="en-US" sz="2000" dirty="0" smtClean="0">
                <a:solidFill>
                  <a:srgbClr val="FFFF00"/>
                </a:solidFill>
              </a:rPr>
              <a:t>Statement carrying the evaluation of its board members.</a:t>
            </a:r>
          </a:p>
          <a:p>
            <a:pPr marL="457200" indent="-457200">
              <a:buAutoNum type="alphaLcParenBoth"/>
            </a:pPr>
            <a:endParaRPr lang="en-US" sz="2000" dirty="0" smtClean="0">
              <a:solidFill>
                <a:srgbClr val="FFFF00"/>
              </a:solidFill>
            </a:endParaRPr>
          </a:p>
          <a:p>
            <a:pPr marL="457200" indent="-457200">
              <a:buAutoNum type="alphaLcParenBoth"/>
            </a:pPr>
            <a:endParaRPr lang="en-US" sz="2000" dirty="0" smtClean="0">
              <a:solidFill>
                <a:srgbClr val="FFFF00"/>
              </a:solidFill>
            </a:endParaRPr>
          </a:p>
          <a:p>
            <a:pPr marL="457200" indent="-457200">
              <a:buAutoNum type="alphaLcParenBoth"/>
            </a:pPr>
            <a:endParaRPr lang="en-US" sz="2000" dirty="0" smtClean="0">
              <a:solidFill>
                <a:srgbClr val="FFFF00"/>
              </a:solidFill>
            </a:endParaRPr>
          </a:p>
          <a:p>
            <a:pPr marL="457200" indent="-457200">
              <a:buAutoNum type="alphaLcParenBoth"/>
            </a:pPr>
            <a:endParaRPr lang="en-US" sz="2400" dirty="0" smtClean="0">
              <a:solidFill>
                <a:srgbClr val="FFFF00"/>
              </a:solidFill>
            </a:endParaRPr>
          </a:p>
          <a:p>
            <a:pPr algn="ctr"/>
            <a:r>
              <a:rPr lang="en-US" sz="2400" dirty="0" smtClean="0">
                <a:solidFill>
                  <a:srgbClr val="FFFF00"/>
                </a:solidFill>
              </a:rPr>
              <a:t>      </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139463"/>
            <a:ext cx="7572428" cy="646331"/>
          </a:xfrm>
          <a:prstGeom prst="rect">
            <a:avLst/>
          </a:prstGeom>
          <a:noFill/>
        </p:spPr>
        <p:txBody>
          <a:bodyPr wrap="square" rtlCol="0">
            <a:spAutoFit/>
          </a:bodyPr>
          <a:lstStyle/>
          <a:p>
            <a:pPr algn="ctr"/>
            <a:r>
              <a:rPr lang="en-US" dirty="0" smtClean="0">
                <a:solidFill>
                  <a:srgbClr val="FFFF00"/>
                </a:solidFill>
              </a:rPr>
              <a:t>Signatories to the financial statement including consolidated financial statement as per ne w legislation</a:t>
            </a:r>
            <a:endParaRPr lang="en-IN" dirty="0">
              <a:solidFill>
                <a:srgbClr val="FFFF00"/>
              </a:solidFill>
            </a:endParaRPr>
          </a:p>
        </p:txBody>
      </p:sp>
      <p:sp>
        <p:nvSpPr>
          <p:cNvPr id="3" name="Double Brace 2"/>
          <p:cNvSpPr/>
          <p:nvPr/>
        </p:nvSpPr>
        <p:spPr>
          <a:xfrm>
            <a:off x="1000100" y="857232"/>
            <a:ext cx="6429420" cy="1785950"/>
          </a:xfrm>
          <a:prstGeom prst="bracePair">
            <a:avLst>
              <a:gd name="adj" fmla="val 3297"/>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buFont typeface="Wingdings" pitchFamily="2" charset="2"/>
              <a:buChar char="v"/>
            </a:pPr>
            <a:endParaRPr lang="en-US" dirty="0" smtClean="0">
              <a:solidFill>
                <a:srgbClr val="FF0000"/>
              </a:solidFill>
            </a:endParaRPr>
          </a:p>
          <a:p>
            <a:pPr algn="ctr">
              <a:buFont typeface="Wingdings" pitchFamily="2" charset="2"/>
              <a:buChar char="v"/>
            </a:pPr>
            <a:r>
              <a:rPr lang="en-US" dirty="0" smtClean="0">
                <a:solidFill>
                  <a:srgbClr val="FF0000"/>
                </a:solidFill>
              </a:rPr>
              <a:t>Chairman ,if authorized by BoD or by two directors at least one of them shall be MD; and</a:t>
            </a:r>
          </a:p>
          <a:p>
            <a:pPr algn="ctr">
              <a:buFont typeface="Wingdings" pitchFamily="2" charset="2"/>
              <a:buChar char="v"/>
            </a:pPr>
            <a:r>
              <a:rPr lang="en-US" dirty="0" smtClean="0">
                <a:solidFill>
                  <a:srgbClr val="FF0000"/>
                </a:solidFill>
              </a:rPr>
              <a:t>Company Secretary and; </a:t>
            </a:r>
          </a:p>
          <a:p>
            <a:pPr algn="ctr">
              <a:buFont typeface="Wingdings" pitchFamily="2" charset="2"/>
              <a:buChar char="v"/>
            </a:pPr>
            <a:r>
              <a:rPr lang="en-US" dirty="0" smtClean="0">
                <a:solidFill>
                  <a:srgbClr val="FF0000"/>
                </a:solidFill>
              </a:rPr>
              <a:t>CEO (if appointed as Director on its governing board);</a:t>
            </a:r>
          </a:p>
          <a:p>
            <a:pPr algn="ctr">
              <a:buFont typeface="Wingdings" pitchFamily="2" charset="2"/>
              <a:buChar char="v"/>
            </a:pPr>
            <a:r>
              <a:rPr lang="en-US" dirty="0" smtClean="0">
                <a:solidFill>
                  <a:srgbClr val="FF0000"/>
                </a:solidFill>
              </a:rPr>
              <a:t>CFO, where Co. appointed the same.</a:t>
            </a:r>
          </a:p>
          <a:p>
            <a:pPr algn="ctr"/>
            <a:endParaRPr lang="en-US" dirty="0" smtClean="0">
              <a:solidFill>
                <a:srgbClr val="FF0000"/>
              </a:solidFill>
            </a:endParaRPr>
          </a:p>
        </p:txBody>
      </p:sp>
      <p:sp>
        <p:nvSpPr>
          <p:cNvPr id="4" name="TextBox 3"/>
          <p:cNvSpPr txBox="1"/>
          <p:nvPr/>
        </p:nvSpPr>
        <p:spPr>
          <a:xfrm>
            <a:off x="1000100" y="571480"/>
            <a:ext cx="1857388" cy="369332"/>
          </a:xfrm>
          <a:prstGeom prst="rect">
            <a:avLst/>
          </a:prstGeom>
          <a:noFill/>
        </p:spPr>
        <p:txBody>
          <a:bodyPr wrap="square" rtlCol="0">
            <a:spAutoFit/>
          </a:bodyPr>
          <a:lstStyle/>
          <a:p>
            <a:r>
              <a:rPr lang="en-US" dirty="0" smtClean="0"/>
              <a:t>u/s 134(1)</a:t>
            </a:r>
            <a:endParaRPr lang="en-IN" dirty="0"/>
          </a:p>
        </p:txBody>
      </p:sp>
      <p:sp>
        <p:nvSpPr>
          <p:cNvPr id="5" name="TextBox 4"/>
          <p:cNvSpPr txBox="1"/>
          <p:nvPr/>
        </p:nvSpPr>
        <p:spPr>
          <a:xfrm>
            <a:off x="1000100" y="2643182"/>
            <a:ext cx="7072362" cy="923330"/>
          </a:xfrm>
          <a:prstGeom prst="rect">
            <a:avLst/>
          </a:prstGeom>
          <a:noFill/>
        </p:spPr>
        <p:txBody>
          <a:bodyPr wrap="square" rtlCol="0">
            <a:spAutoFit/>
          </a:bodyPr>
          <a:lstStyle/>
          <a:p>
            <a:pPr algn="ctr"/>
            <a:r>
              <a:rPr lang="en-US" dirty="0" smtClean="0">
                <a:solidFill>
                  <a:srgbClr val="FFFF00"/>
                </a:solidFill>
              </a:rPr>
              <a:t>Signatories to the Board report</a:t>
            </a:r>
          </a:p>
          <a:p>
            <a:r>
              <a:rPr lang="en-US" dirty="0" smtClean="0">
                <a:solidFill>
                  <a:schemeClr val="tx1">
                    <a:lumMod val="95000"/>
                  </a:schemeClr>
                </a:solidFill>
              </a:rPr>
              <a:t>u/s 134 (6) </a:t>
            </a:r>
          </a:p>
          <a:p>
            <a:endParaRPr lang="en-IN" dirty="0">
              <a:solidFill>
                <a:schemeClr val="tx1">
                  <a:lumMod val="95000"/>
                </a:schemeClr>
              </a:solidFill>
            </a:endParaRPr>
          </a:p>
        </p:txBody>
      </p:sp>
      <p:sp>
        <p:nvSpPr>
          <p:cNvPr id="6" name="Double Brace 5"/>
          <p:cNvSpPr/>
          <p:nvPr/>
        </p:nvSpPr>
        <p:spPr>
          <a:xfrm>
            <a:off x="1000100" y="3214686"/>
            <a:ext cx="6429420" cy="714380"/>
          </a:xfrm>
          <a:prstGeom prst="bracePair">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solidFill>
                  <a:srgbClr val="FF0000"/>
                </a:solidFill>
              </a:rPr>
              <a:t>Chairman, if he is authorize by BoD or by 2 directors (at least one of them shall be MD)</a:t>
            </a:r>
            <a:endParaRPr lang="en-IN" dirty="0">
              <a:solidFill>
                <a:srgbClr val="FF0000"/>
              </a:solidFill>
            </a:endParaRPr>
          </a:p>
        </p:txBody>
      </p:sp>
      <p:sp>
        <p:nvSpPr>
          <p:cNvPr id="7" name="TextBox 6"/>
          <p:cNvSpPr txBox="1"/>
          <p:nvPr/>
        </p:nvSpPr>
        <p:spPr>
          <a:xfrm>
            <a:off x="2571736" y="3929066"/>
            <a:ext cx="3429024" cy="369332"/>
          </a:xfrm>
          <a:prstGeom prst="rect">
            <a:avLst/>
          </a:prstGeom>
          <a:noFill/>
        </p:spPr>
        <p:txBody>
          <a:bodyPr wrap="square" rtlCol="0">
            <a:spAutoFit/>
          </a:bodyPr>
          <a:lstStyle/>
          <a:p>
            <a:pPr algn="ctr"/>
            <a:r>
              <a:rPr lang="en-US" dirty="0" smtClean="0">
                <a:solidFill>
                  <a:srgbClr val="FFFF00"/>
                </a:solidFill>
              </a:rPr>
              <a:t>Contravention to the 134</a:t>
            </a:r>
            <a:endParaRPr lang="en-IN" dirty="0">
              <a:solidFill>
                <a:srgbClr val="FFFF00"/>
              </a:solidFill>
            </a:endParaRPr>
          </a:p>
        </p:txBody>
      </p:sp>
      <p:sp>
        <p:nvSpPr>
          <p:cNvPr id="8" name="Double Brace 7"/>
          <p:cNvSpPr/>
          <p:nvPr/>
        </p:nvSpPr>
        <p:spPr>
          <a:xfrm>
            <a:off x="1000100" y="4500570"/>
            <a:ext cx="6500858" cy="785818"/>
          </a:xfrm>
          <a:prstGeom prst="bracePair">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solidFill>
                  <a:srgbClr val="FF0000"/>
                </a:solidFill>
              </a:rPr>
              <a:t>In case of company :- 50000 – 25 Lac and </a:t>
            </a:r>
          </a:p>
          <a:p>
            <a:pPr algn="ctr"/>
            <a:r>
              <a:rPr lang="en-US" dirty="0" smtClean="0">
                <a:solidFill>
                  <a:srgbClr val="FF0000"/>
                </a:solidFill>
              </a:rPr>
              <a:t>In case of officer in default : 3 years / 50000 – 1 lac / Both</a:t>
            </a:r>
            <a:endParaRPr lang="en-IN" dirty="0">
              <a:solidFill>
                <a:srgbClr val="FF0000"/>
              </a:solidFill>
            </a:endParaRPr>
          </a:p>
        </p:txBody>
      </p:sp>
      <p:sp>
        <p:nvSpPr>
          <p:cNvPr id="9" name="TextBox 8"/>
          <p:cNvSpPr txBox="1"/>
          <p:nvPr/>
        </p:nvSpPr>
        <p:spPr>
          <a:xfrm>
            <a:off x="1000100" y="4214818"/>
            <a:ext cx="1714512" cy="369332"/>
          </a:xfrm>
          <a:prstGeom prst="rect">
            <a:avLst/>
          </a:prstGeom>
          <a:noFill/>
        </p:spPr>
        <p:txBody>
          <a:bodyPr wrap="square" rtlCol="0">
            <a:spAutoFit/>
          </a:bodyPr>
          <a:lstStyle/>
          <a:p>
            <a:r>
              <a:rPr lang="en-US" dirty="0" smtClean="0"/>
              <a:t>u/s 134 (8)</a:t>
            </a:r>
            <a:endParaRPr lang="en-IN" dirty="0"/>
          </a:p>
        </p:txBody>
      </p:sp>
      <p:sp>
        <p:nvSpPr>
          <p:cNvPr id="10" name="TextBox 9"/>
          <p:cNvSpPr txBox="1"/>
          <p:nvPr/>
        </p:nvSpPr>
        <p:spPr>
          <a:xfrm>
            <a:off x="1785918" y="5286388"/>
            <a:ext cx="5214974" cy="369332"/>
          </a:xfrm>
          <a:prstGeom prst="rect">
            <a:avLst/>
          </a:prstGeom>
          <a:noFill/>
        </p:spPr>
        <p:txBody>
          <a:bodyPr wrap="square" rtlCol="0">
            <a:spAutoFit/>
          </a:bodyPr>
          <a:lstStyle/>
          <a:p>
            <a:pPr algn="ctr"/>
            <a:r>
              <a:rPr lang="en-US" dirty="0" smtClean="0">
                <a:solidFill>
                  <a:srgbClr val="FFFF00"/>
                </a:solidFill>
              </a:rPr>
              <a:t>Attachment to financial statement</a:t>
            </a:r>
            <a:endParaRPr lang="en-IN" dirty="0">
              <a:solidFill>
                <a:srgbClr val="FFFF00"/>
              </a:solidFill>
            </a:endParaRPr>
          </a:p>
        </p:txBody>
      </p:sp>
      <p:sp>
        <p:nvSpPr>
          <p:cNvPr id="11" name="Double Brace 10"/>
          <p:cNvSpPr/>
          <p:nvPr/>
        </p:nvSpPr>
        <p:spPr>
          <a:xfrm>
            <a:off x="1071538" y="5786454"/>
            <a:ext cx="6500858" cy="500066"/>
          </a:xfrm>
          <a:prstGeom prst="bracePair">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solidFill>
                  <a:srgbClr val="FF0000"/>
                </a:solidFill>
              </a:rPr>
              <a:t>Auditor Report, Board Report and Secretarial Audit Report.</a:t>
            </a:r>
            <a:endParaRPr lang="en-IN" dirty="0">
              <a:solidFill>
                <a:srgbClr val="FF0000"/>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2714612" y="285728"/>
            <a:ext cx="3143272" cy="500066"/>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Section 188 at glance</a:t>
            </a:r>
            <a:endParaRPr lang="en-IN" sz="2000" b="1" dirty="0"/>
          </a:p>
        </p:txBody>
      </p:sp>
      <p:sp>
        <p:nvSpPr>
          <p:cNvPr id="3" name="TextBox 2"/>
          <p:cNvSpPr txBox="1"/>
          <p:nvPr/>
        </p:nvSpPr>
        <p:spPr>
          <a:xfrm>
            <a:off x="642910" y="857232"/>
            <a:ext cx="7929618" cy="7655942"/>
          </a:xfrm>
          <a:prstGeom prst="rect">
            <a:avLst/>
          </a:prstGeom>
          <a:noFill/>
        </p:spPr>
        <p:txBody>
          <a:bodyPr wrap="square" rtlCol="0">
            <a:spAutoFit/>
          </a:bodyPr>
          <a:lstStyle/>
          <a:p>
            <a:r>
              <a:rPr lang="en-US" dirty="0" smtClean="0">
                <a:solidFill>
                  <a:srgbClr val="FFFF00"/>
                </a:solidFill>
              </a:rPr>
              <a:t>Section 188 – Related party transaction “RPT”</a:t>
            </a:r>
          </a:p>
          <a:p>
            <a:endParaRPr lang="en-US" sz="800" dirty="0" smtClean="0">
              <a:solidFill>
                <a:srgbClr val="FFFF00"/>
              </a:solidFill>
            </a:endParaRPr>
          </a:p>
          <a:p>
            <a:r>
              <a:rPr lang="en-US" dirty="0" smtClean="0">
                <a:solidFill>
                  <a:srgbClr val="FFFF00"/>
                </a:solidFill>
              </a:rPr>
              <a:t>Q: What related party consist ?</a:t>
            </a:r>
          </a:p>
          <a:p>
            <a:endParaRPr lang="en-US" sz="200" dirty="0" smtClean="0">
              <a:solidFill>
                <a:srgbClr val="FFFF00"/>
              </a:solidFill>
            </a:endParaRPr>
          </a:p>
          <a:p>
            <a:r>
              <a:rPr lang="en-US" dirty="0" smtClean="0">
                <a:solidFill>
                  <a:srgbClr val="FFFF00"/>
                </a:solidFill>
              </a:rPr>
              <a:t>Ans: u/s 2 (76) of the act the following person party (ies) categorized as related party :</a:t>
            </a:r>
          </a:p>
          <a:p>
            <a:endParaRPr lang="en-US" sz="600" dirty="0" smtClean="0">
              <a:solidFill>
                <a:srgbClr val="FFFF00"/>
              </a:solidFill>
            </a:endParaRPr>
          </a:p>
          <a:p>
            <a:pPr marL="400050" indent="-400050">
              <a:buAutoNum type="romanLcParenR"/>
            </a:pPr>
            <a:r>
              <a:rPr lang="en-US" dirty="0" smtClean="0">
                <a:solidFill>
                  <a:srgbClr val="FFFF00"/>
                </a:solidFill>
              </a:rPr>
              <a:t>Director or his relative.</a:t>
            </a:r>
          </a:p>
          <a:p>
            <a:pPr marL="400050" indent="-400050">
              <a:buAutoNum type="romanLcParenR"/>
            </a:pPr>
            <a:r>
              <a:rPr lang="en-US" dirty="0" smtClean="0">
                <a:solidFill>
                  <a:srgbClr val="FFFF00"/>
                </a:solidFill>
              </a:rPr>
              <a:t>KMP or his relative.</a:t>
            </a:r>
          </a:p>
          <a:p>
            <a:pPr marL="400050" indent="-400050">
              <a:buAutoNum type="romanLcParenR"/>
            </a:pPr>
            <a:r>
              <a:rPr lang="en-US" dirty="0" smtClean="0">
                <a:solidFill>
                  <a:srgbClr val="FFFF00"/>
                </a:solidFill>
              </a:rPr>
              <a:t>A firm, in which a director, manager or his relative is partner.</a:t>
            </a:r>
          </a:p>
          <a:p>
            <a:pPr marL="400050" indent="-400050">
              <a:buAutoNum type="romanLcParenR"/>
            </a:pPr>
            <a:r>
              <a:rPr lang="en-US" dirty="0" smtClean="0">
                <a:solidFill>
                  <a:srgbClr val="FFFF00"/>
                </a:solidFill>
              </a:rPr>
              <a:t>A  private Company in which a director or manager is a member or director.</a:t>
            </a:r>
          </a:p>
          <a:p>
            <a:pPr marL="400050" indent="-400050">
              <a:buAutoNum type="romanLcParenR"/>
            </a:pPr>
            <a:r>
              <a:rPr lang="en-US" dirty="0" smtClean="0">
                <a:solidFill>
                  <a:srgbClr val="FFFF00"/>
                </a:solidFill>
              </a:rPr>
              <a:t>A public Company in which a director or manager is director or holds along with his relatives more than two % of its paid up capital.</a:t>
            </a:r>
          </a:p>
          <a:p>
            <a:pPr marL="400050" indent="-400050">
              <a:buAutoNum type="romanLcParenR"/>
            </a:pPr>
            <a:r>
              <a:rPr lang="en-US" dirty="0" smtClean="0">
                <a:solidFill>
                  <a:srgbClr val="FFFF00"/>
                </a:solidFill>
              </a:rPr>
              <a:t>Any body corporate whose board, MD or manager is accustomed to act in accordance with the advice, directions or instructions of a director or manager.</a:t>
            </a:r>
          </a:p>
          <a:p>
            <a:pPr marL="400050" indent="-400050">
              <a:buAutoNum type="romanLcParenR"/>
            </a:pPr>
            <a:r>
              <a:rPr lang="en-US" dirty="0" smtClean="0">
                <a:solidFill>
                  <a:srgbClr val="FFFF00"/>
                </a:solidFill>
              </a:rPr>
              <a:t>Any person on whose advice, directions or instructions a director or manager is accustomed to act.</a:t>
            </a:r>
          </a:p>
          <a:p>
            <a:pPr marL="400050" indent="-400050">
              <a:buAutoNum type="romanLcParenR"/>
            </a:pPr>
            <a:r>
              <a:rPr lang="en-US" dirty="0" smtClean="0">
                <a:solidFill>
                  <a:srgbClr val="FFFF00"/>
                </a:solidFill>
              </a:rPr>
              <a:t>Any Company which is :</a:t>
            </a:r>
          </a:p>
          <a:p>
            <a:pPr marL="400050" indent="-400050"/>
            <a:endParaRPr lang="en-US" sz="300" dirty="0" smtClean="0">
              <a:solidFill>
                <a:srgbClr val="FFFF00"/>
              </a:solidFill>
            </a:endParaRPr>
          </a:p>
          <a:p>
            <a:pPr marL="400050" indent="-400050">
              <a:buFont typeface="Wingdings" pitchFamily="2" charset="2"/>
              <a:buChar char="ü"/>
            </a:pPr>
            <a:r>
              <a:rPr lang="en-US" dirty="0" smtClean="0">
                <a:solidFill>
                  <a:srgbClr val="FFFF00"/>
                </a:solidFill>
              </a:rPr>
              <a:t>Holding, subsy or an associate Company of such Company</a:t>
            </a:r>
          </a:p>
          <a:p>
            <a:pPr marL="400050" indent="-400050">
              <a:buFont typeface="Wingdings" pitchFamily="2" charset="2"/>
              <a:buChar char="ü"/>
            </a:pPr>
            <a:r>
              <a:rPr lang="en-US" dirty="0" smtClean="0">
                <a:solidFill>
                  <a:srgbClr val="FFFF00"/>
                </a:solidFill>
              </a:rPr>
              <a:t>A subsy of a holding to which it is also a subsy</a:t>
            </a:r>
          </a:p>
          <a:p>
            <a:pPr marL="400050" indent="-400050"/>
            <a:r>
              <a:rPr lang="en-US" dirty="0" smtClean="0">
                <a:solidFill>
                  <a:srgbClr val="FFFF00"/>
                </a:solidFill>
              </a:rPr>
              <a:t>ix.) such other person as may be prescribed</a:t>
            </a:r>
          </a:p>
          <a:p>
            <a:pPr marL="400050" indent="-400050"/>
            <a:endParaRPr lang="en-US" dirty="0" smtClean="0">
              <a:solidFill>
                <a:srgbClr val="FFFF00"/>
              </a:solidFill>
            </a:endParaRPr>
          </a:p>
          <a:p>
            <a:pPr marL="400050" indent="-400050"/>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2910" y="500042"/>
            <a:ext cx="8143932" cy="2746906"/>
          </a:xfrm>
          <a:prstGeom prst="rect">
            <a:avLst/>
          </a:prstGeom>
          <a:noFill/>
        </p:spPr>
        <p:txBody>
          <a:bodyPr wrap="square" rtlCol="0">
            <a:spAutoFit/>
          </a:bodyPr>
          <a:lstStyle/>
          <a:p>
            <a:r>
              <a:rPr lang="en-US" dirty="0" smtClean="0">
                <a:solidFill>
                  <a:srgbClr val="FFFF00"/>
                </a:solidFill>
              </a:rPr>
              <a:t>.</a:t>
            </a:r>
          </a:p>
          <a:p>
            <a:endParaRPr lang="en-US" dirty="0" smtClean="0">
              <a:solidFill>
                <a:srgbClr val="FFFF00"/>
              </a:solidFill>
            </a:endParaRPr>
          </a:p>
          <a:p>
            <a:r>
              <a:rPr lang="en-US" dirty="0" smtClean="0">
                <a:solidFill>
                  <a:srgbClr val="FFFF00"/>
                </a:solidFill>
              </a:rPr>
              <a:t>Q: what is “ relative “ ?</a:t>
            </a:r>
          </a:p>
          <a:p>
            <a:r>
              <a:rPr lang="en-US" dirty="0" smtClean="0">
                <a:solidFill>
                  <a:srgbClr val="FFFF00"/>
                </a:solidFill>
              </a:rPr>
              <a:t>Ans: relative with reference to any person, means any one who is related to another, if:</a:t>
            </a:r>
          </a:p>
          <a:p>
            <a:endParaRPr lang="en-US" sz="900" dirty="0" smtClean="0">
              <a:solidFill>
                <a:srgbClr val="FFFF00"/>
              </a:solidFill>
            </a:endParaRPr>
          </a:p>
          <a:p>
            <a:pPr marL="342900" indent="-342900">
              <a:buAutoNum type="arabicParenR"/>
            </a:pPr>
            <a:r>
              <a:rPr lang="en-US" dirty="0" smtClean="0">
                <a:solidFill>
                  <a:srgbClr val="FFFF00"/>
                </a:solidFill>
              </a:rPr>
              <a:t>They are members of HUF</a:t>
            </a:r>
          </a:p>
          <a:p>
            <a:pPr marL="342900" indent="-342900">
              <a:buAutoNum type="arabicParenR"/>
            </a:pPr>
            <a:r>
              <a:rPr lang="en-US" dirty="0" smtClean="0">
                <a:solidFill>
                  <a:srgbClr val="FFFF00"/>
                </a:solidFill>
              </a:rPr>
              <a:t>They are husband and wife</a:t>
            </a:r>
          </a:p>
          <a:p>
            <a:pPr marL="342900" indent="-342900">
              <a:buAutoNum type="arabicParenR"/>
            </a:pPr>
            <a:r>
              <a:rPr lang="en-US" dirty="0" smtClean="0">
                <a:solidFill>
                  <a:srgbClr val="FFFF00"/>
                </a:solidFill>
              </a:rPr>
              <a:t>One person is related to the other in such manner as may b prescribed</a:t>
            </a:r>
          </a:p>
          <a:p>
            <a:pPr marL="342900" indent="-342900">
              <a:buAutoNum type="arabicParenR"/>
            </a:pPr>
            <a:endParaRPr lang="en-US" dirty="0" smtClean="0">
              <a:solidFill>
                <a:srgbClr val="FFFF00"/>
              </a:solidFill>
            </a:endParaRPr>
          </a:p>
        </p:txBody>
      </p:sp>
      <p:sp>
        <p:nvSpPr>
          <p:cNvPr id="4" name="Rectangle 3"/>
          <p:cNvSpPr/>
          <p:nvPr/>
        </p:nvSpPr>
        <p:spPr>
          <a:xfrm>
            <a:off x="571472" y="2986817"/>
            <a:ext cx="7715304" cy="2862322"/>
          </a:xfrm>
          <a:prstGeom prst="rect">
            <a:avLst/>
          </a:prstGeom>
        </p:spPr>
        <p:txBody>
          <a:bodyPr wrap="square">
            <a:spAutoFit/>
          </a:bodyPr>
          <a:lstStyle/>
          <a:p>
            <a:endParaRPr lang="en-US" dirty="0" smtClean="0">
              <a:solidFill>
                <a:srgbClr val="FFFF00"/>
              </a:solidFill>
            </a:endParaRPr>
          </a:p>
          <a:p>
            <a:r>
              <a:rPr lang="en-US" dirty="0" smtClean="0">
                <a:solidFill>
                  <a:srgbClr val="FFFF00"/>
                </a:solidFill>
              </a:rPr>
              <a:t>A company can not enter into such transaction (contract / arrangements)</a:t>
            </a:r>
          </a:p>
          <a:p>
            <a:r>
              <a:rPr lang="en-US" dirty="0" smtClean="0">
                <a:solidFill>
                  <a:srgbClr val="FFFF00"/>
                </a:solidFill>
              </a:rPr>
              <a:t>unless there is resolution in its board meeting and conditions as may be prescribed to be complied by the company.</a:t>
            </a:r>
          </a:p>
          <a:p>
            <a:endParaRPr lang="en-US" dirty="0" smtClean="0">
              <a:solidFill>
                <a:srgbClr val="FFFF00"/>
              </a:solidFill>
            </a:endParaRPr>
          </a:p>
          <a:p>
            <a:r>
              <a:rPr lang="en-US" dirty="0" smtClean="0">
                <a:solidFill>
                  <a:srgbClr val="FFFF00"/>
                </a:solidFill>
              </a:rPr>
              <a:t>If a company having such amount of paid up capital or transactions exceeded the amount as may be prescribed then such transaction also subject to special resolution in general meeting .</a:t>
            </a:r>
          </a:p>
          <a:p>
            <a:endParaRPr lang="en-US" dirty="0" smtClean="0">
              <a:solidFill>
                <a:srgbClr val="FFFF00"/>
              </a:solidFill>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Brace 1"/>
          <p:cNvSpPr/>
          <p:nvPr/>
        </p:nvSpPr>
        <p:spPr>
          <a:xfrm>
            <a:off x="357158" y="1071546"/>
            <a:ext cx="7000924" cy="2571768"/>
          </a:xfrm>
          <a:prstGeom prst="bracePair">
            <a:avLst>
              <a:gd name="adj" fmla="val 5764"/>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buFont typeface="Wingdings" pitchFamily="2" charset="2"/>
              <a:buChar char="Ø"/>
            </a:pPr>
            <a:r>
              <a:rPr lang="en-US" b="1" dirty="0" smtClean="0">
                <a:solidFill>
                  <a:schemeClr val="bg1">
                    <a:lumMod val="65000"/>
                    <a:lumOff val="35000"/>
                  </a:schemeClr>
                </a:solidFill>
              </a:rPr>
              <a:t> </a:t>
            </a:r>
          </a:p>
        </p:txBody>
      </p:sp>
      <p:sp>
        <p:nvSpPr>
          <p:cNvPr id="5" name="Rectangle 4"/>
          <p:cNvSpPr/>
          <p:nvPr/>
        </p:nvSpPr>
        <p:spPr>
          <a:xfrm>
            <a:off x="642910" y="357166"/>
            <a:ext cx="3993401" cy="369332"/>
          </a:xfrm>
          <a:prstGeom prst="rect">
            <a:avLst/>
          </a:prstGeom>
        </p:spPr>
        <p:txBody>
          <a:bodyPr wrap="none">
            <a:spAutoFit/>
          </a:bodyPr>
          <a:lstStyle/>
          <a:p>
            <a:r>
              <a:rPr lang="en-US" dirty="0" smtClean="0"/>
              <a:t>u/s 188 (1) what “RPT” may consist ?</a:t>
            </a:r>
          </a:p>
        </p:txBody>
      </p:sp>
      <p:sp>
        <p:nvSpPr>
          <p:cNvPr id="6" name="TextBox 5"/>
          <p:cNvSpPr txBox="1"/>
          <p:nvPr/>
        </p:nvSpPr>
        <p:spPr>
          <a:xfrm>
            <a:off x="571472" y="1214422"/>
            <a:ext cx="6572296" cy="2862322"/>
          </a:xfrm>
          <a:prstGeom prst="rect">
            <a:avLst/>
          </a:prstGeom>
          <a:noFill/>
        </p:spPr>
        <p:txBody>
          <a:bodyPr wrap="square" rtlCol="0">
            <a:spAutoFit/>
          </a:bodyPr>
          <a:lstStyle/>
          <a:p>
            <a:pPr>
              <a:buFont typeface="Wingdings" pitchFamily="2" charset="2"/>
              <a:buChar char="Ø"/>
            </a:pPr>
            <a:r>
              <a:rPr lang="en-US" b="1" dirty="0" smtClean="0">
                <a:solidFill>
                  <a:schemeClr val="bg1">
                    <a:lumMod val="65000"/>
                    <a:lumOff val="35000"/>
                  </a:schemeClr>
                </a:solidFill>
              </a:rPr>
              <a:t>sale, purchase and supply of material;</a:t>
            </a:r>
          </a:p>
          <a:p>
            <a:pPr>
              <a:buFont typeface="Wingdings" pitchFamily="2" charset="2"/>
              <a:buChar char="Ø"/>
            </a:pPr>
            <a:r>
              <a:rPr lang="en-US" b="1" dirty="0" smtClean="0">
                <a:solidFill>
                  <a:schemeClr val="bg1">
                    <a:lumMod val="65000"/>
                    <a:lumOff val="35000"/>
                  </a:schemeClr>
                </a:solidFill>
              </a:rPr>
              <a:t>sale, purchase of property of any kind ; </a:t>
            </a:r>
          </a:p>
          <a:p>
            <a:pPr>
              <a:buFont typeface="Wingdings" pitchFamily="2" charset="2"/>
              <a:buChar char="Ø"/>
            </a:pPr>
            <a:r>
              <a:rPr lang="en-US" b="1" dirty="0" smtClean="0">
                <a:solidFill>
                  <a:schemeClr val="bg1">
                    <a:lumMod val="65000"/>
                    <a:lumOff val="35000"/>
                  </a:schemeClr>
                </a:solidFill>
              </a:rPr>
              <a:t>leasing of property of any kind;</a:t>
            </a:r>
          </a:p>
          <a:p>
            <a:pPr>
              <a:buFont typeface="Wingdings" pitchFamily="2" charset="2"/>
              <a:buChar char="Ø"/>
            </a:pPr>
            <a:r>
              <a:rPr lang="en-US" b="1" dirty="0" smtClean="0">
                <a:solidFill>
                  <a:schemeClr val="bg1">
                    <a:lumMod val="65000"/>
                    <a:lumOff val="35000"/>
                  </a:schemeClr>
                </a:solidFill>
              </a:rPr>
              <a:t>Underwriting the </a:t>
            </a:r>
            <a:r>
              <a:rPr lang="en-US" b="1" smtClean="0">
                <a:solidFill>
                  <a:schemeClr val="bg1">
                    <a:lumMod val="65000"/>
                    <a:lumOff val="35000"/>
                  </a:schemeClr>
                </a:solidFill>
              </a:rPr>
              <a:t>subscription of securities </a:t>
            </a:r>
            <a:r>
              <a:rPr lang="en-US" b="1" dirty="0" smtClean="0">
                <a:solidFill>
                  <a:schemeClr val="bg1">
                    <a:lumMod val="65000"/>
                    <a:lumOff val="35000"/>
                  </a:schemeClr>
                </a:solidFill>
              </a:rPr>
              <a:t>/ derivatives thereof;</a:t>
            </a:r>
          </a:p>
          <a:p>
            <a:pPr>
              <a:buFont typeface="Wingdings" pitchFamily="2" charset="2"/>
              <a:buChar char="Ø"/>
            </a:pPr>
            <a:r>
              <a:rPr lang="en-US" b="1" dirty="0" smtClean="0">
                <a:solidFill>
                  <a:schemeClr val="bg1">
                    <a:lumMod val="65000"/>
                    <a:lumOff val="35000"/>
                  </a:schemeClr>
                </a:solidFill>
              </a:rPr>
              <a:t>Related party’s appointment in office / place for profit in  its subsy or associate company;</a:t>
            </a:r>
          </a:p>
          <a:p>
            <a:pPr>
              <a:buFont typeface="Wingdings" pitchFamily="2" charset="2"/>
              <a:buChar char="Ø"/>
            </a:pPr>
            <a:r>
              <a:rPr lang="en-US" b="1" dirty="0" smtClean="0">
                <a:solidFill>
                  <a:schemeClr val="bg1">
                    <a:lumMod val="65000"/>
                    <a:lumOff val="35000"/>
                  </a:schemeClr>
                </a:solidFill>
              </a:rPr>
              <a:t>Appointment of any agent for sale, purchase or supply of goods or services</a:t>
            </a:r>
          </a:p>
          <a:p>
            <a:endParaRPr lang="en-IN" dirty="0"/>
          </a:p>
        </p:txBody>
      </p:sp>
      <p:sp>
        <p:nvSpPr>
          <p:cNvPr id="7" name="Rectangle 6"/>
          <p:cNvSpPr/>
          <p:nvPr/>
        </p:nvSpPr>
        <p:spPr>
          <a:xfrm>
            <a:off x="571472" y="3500438"/>
            <a:ext cx="8001056" cy="1754326"/>
          </a:xfrm>
          <a:prstGeom prst="rect">
            <a:avLst/>
          </a:prstGeom>
        </p:spPr>
        <p:txBody>
          <a:bodyPr wrap="square">
            <a:spAutoFit/>
          </a:bodyPr>
          <a:lstStyle/>
          <a:p>
            <a:endParaRPr lang="en-US" dirty="0" smtClean="0"/>
          </a:p>
          <a:p>
            <a:endParaRPr lang="en-US" dirty="0" smtClean="0"/>
          </a:p>
          <a:p>
            <a:r>
              <a:rPr lang="en-US" dirty="0" smtClean="0"/>
              <a:t>Q:- what is associate company ?</a:t>
            </a:r>
          </a:p>
          <a:p>
            <a:r>
              <a:rPr lang="en-US" dirty="0" smtClean="0"/>
              <a:t>Ans:- as defined in u/s 2(6) in relation to another company means that the first company holds more than 20 % of its total share capital or of business decisions under an agreement but it does not include subsy and JV.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3413"/>
            <a:ext cx="8072494" cy="646331"/>
          </a:xfrm>
          <a:prstGeom prst="rect">
            <a:avLst/>
          </a:prstGeom>
          <a:noFill/>
        </p:spPr>
        <p:txBody>
          <a:bodyPr wrap="square" rtlCol="0">
            <a:spAutoFit/>
          </a:bodyPr>
          <a:lstStyle/>
          <a:p>
            <a:endParaRPr lang="en-US" dirty="0" smtClean="0">
              <a:solidFill>
                <a:srgbClr val="FFFF00"/>
              </a:solidFill>
            </a:endParaRPr>
          </a:p>
          <a:p>
            <a:r>
              <a:rPr lang="en-US" dirty="0" smtClean="0">
                <a:solidFill>
                  <a:srgbClr val="FFFF00"/>
                </a:solidFill>
              </a:rPr>
              <a:t>Q:- what is office / place for profit ?</a:t>
            </a:r>
          </a:p>
        </p:txBody>
      </p:sp>
      <p:sp>
        <p:nvSpPr>
          <p:cNvPr id="4" name="Double Brace 3"/>
          <p:cNvSpPr/>
          <p:nvPr/>
        </p:nvSpPr>
        <p:spPr>
          <a:xfrm>
            <a:off x="500034" y="642918"/>
            <a:ext cx="7643866" cy="1143008"/>
          </a:xfrm>
          <a:prstGeom prst="bracePair">
            <a:avLst>
              <a:gd name="adj" fmla="val 15677"/>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5" name="TextBox 4"/>
          <p:cNvSpPr txBox="1"/>
          <p:nvPr/>
        </p:nvSpPr>
        <p:spPr>
          <a:xfrm>
            <a:off x="785786" y="642918"/>
            <a:ext cx="7143800" cy="1200329"/>
          </a:xfrm>
          <a:prstGeom prst="rect">
            <a:avLst/>
          </a:prstGeom>
          <a:noFill/>
        </p:spPr>
        <p:txBody>
          <a:bodyPr wrap="square" rtlCol="0">
            <a:spAutoFit/>
          </a:bodyPr>
          <a:lstStyle/>
          <a:p>
            <a:r>
              <a:rPr lang="en-US" dirty="0" smtClean="0">
                <a:solidFill>
                  <a:schemeClr val="bg1">
                    <a:lumMod val="65000"/>
                    <a:lumOff val="35000"/>
                  </a:schemeClr>
                </a:solidFill>
              </a:rPr>
              <a:t>If  such office / place for profit is held by Director then any remuneration received by him, in respect of such holding, by way of fee / commission / salary /  otherwise exceeded the limit for which he is entitled .</a:t>
            </a:r>
            <a:endParaRPr lang="en-IN" dirty="0">
              <a:solidFill>
                <a:schemeClr val="bg1">
                  <a:lumMod val="65000"/>
                  <a:lumOff val="35000"/>
                </a:schemeClr>
              </a:solidFill>
            </a:endParaRPr>
          </a:p>
        </p:txBody>
      </p:sp>
      <p:sp>
        <p:nvSpPr>
          <p:cNvPr id="6" name="Double Brace 5"/>
          <p:cNvSpPr/>
          <p:nvPr/>
        </p:nvSpPr>
        <p:spPr>
          <a:xfrm>
            <a:off x="357158" y="2143116"/>
            <a:ext cx="8001024" cy="1071570"/>
          </a:xfrm>
          <a:prstGeom prst="bracePair">
            <a:avLst>
              <a:gd name="adj" fmla="val 15677"/>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 name="TextBox 6"/>
          <p:cNvSpPr txBox="1"/>
          <p:nvPr/>
        </p:nvSpPr>
        <p:spPr>
          <a:xfrm>
            <a:off x="857224" y="2214554"/>
            <a:ext cx="7286676" cy="923330"/>
          </a:xfrm>
          <a:prstGeom prst="rect">
            <a:avLst/>
          </a:prstGeom>
          <a:noFill/>
        </p:spPr>
        <p:txBody>
          <a:bodyPr wrap="square" rtlCol="0">
            <a:spAutoFit/>
          </a:bodyPr>
          <a:lstStyle/>
          <a:p>
            <a:r>
              <a:rPr lang="en-US" dirty="0" smtClean="0">
                <a:solidFill>
                  <a:schemeClr val="bg1">
                    <a:lumMod val="65000"/>
                    <a:lumOff val="35000"/>
                  </a:schemeClr>
                </a:solidFill>
              </a:rPr>
              <a:t>Where such office / place for profit is held by individual other than director or by firm / private company then any remuneration receive by way of salary / fee / commission / otherwise. </a:t>
            </a:r>
            <a:endParaRPr lang="en-IN" dirty="0">
              <a:solidFill>
                <a:schemeClr val="bg1">
                  <a:lumMod val="65000"/>
                  <a:lumOff val="35000"/>
                </a:schemeClr>
              </a:solidFill>
            </a:endParaRPr>
          </a:p>
        </p:txBody>
      </p:sp>
      <p:sp>
        <p:nvSpPr>
          <p:cNvPr id="8" name="TextBox 7"/>
          <p:cNvSpPr txBox="1"/>
          <p:nvPr/>
        </p:nvSpPr>
        <p:spPr>
          <a:xfrm>
            <a:off x="3571868" y="1752889"/>
            <a:ext cx="1071570" cy="461665"/>
          </a:xfrm>
          <a:prstGeom prst="rect">
            <a:avLst/>
          </a:prstGeom>
          <a:noFill/>
        </p:spPr>
        <p:txBody>
          <a:bodyPr wrap="square" rtlCol="0">
            <a:spAutoFit/>
          </a:bodyPr>
          <a:lstStyle/>
          <a:p>
            <a:pPr algn="ctr"/>
            <a:r>
              <a:rPr lang="en-US" sz="2400" dirty="0" smtClean="0"/>
              <a:t>or</a:t>
            </a:r>
            <a:endParaRPr lang="en-IN" sz="2400" dirty="0"/>
          </a:p>
        </p:txBody>
      </p:sp>
      <p:sp>
        <p:nvSpPr>
          <p:cNvPr id="9" name="Rectangle 8"/>
          <p:cNvSpPr/>
          <p:nvPr/>
        </p:nvSpPr>
        <p:spPr>
          <a:xfrm>
            <a:off x="500034" y="3214686"/>
            <a:ext cx="8429684" cy="3724096"/>
          </a:xfrm>
          <a:prstGeom prst="rect">
            <a:avLst/>
          </a:prstGeom>
        </p:spPr>
        <p:txBody>
          <a:bodyPr wrap="square">
            <a:spAutoFit/>
          </a:bodyPr>
          <a:lstStyle/>
          <a:p>
            <a:r>
              <a:rPr lang="en-US" dirty="0" smtClean="0">
                <a:solidFill>
                  <a:srgbClr val="FFFF00"/>
                </a:solidFill>
              </a:rPr>
              <a:t>Q:- what shall be the effect of contract enter with related party without obtaining the previous sanction of BoD / in general meeting  ?</a:t>
            </a:r>
          </a:p>
          <a:p>
            <a:endParaRPr lang="en-US" dirty="0" smtClean="0">
              <a:solidFill>
                <a:srgbClr val="FFFF00"/>
              </a:solidFill>
            </a:endParaRPr>
          </a:p>
          <a:p>
            <a:r>
              <a:rPr lang="en-US" dirty="0" smtClean="0">
                <a:solidFill>
                  <a:srgbClr val="FFFF00"/>
                </a:solidFill>
              </a:rPr>
              <a:t>Ans- u/s 188(3), where the contract / arrangement entered without the sanction of BoD  /  passing of special resolution at general meeting, as the case may be, by any director or by employee shall be </a:t>
            </a:r>
            <a:r>
              <a:rPr lang="en-US" b="1" dirty="0" smtClean="0">
                <a:solidFill>
                  <a:srgbClr val="FFFF00"/>
                </a:solidFill>
              </a:rPr>
              <a:t>voidable </a:t>
            </a:r>
            <a:r>
              <a:rPr lang="en-US" sz="2000" b="1" dirty="0" err="1" smtClean="0">
                <a:solidFill>
                  <a:srgbClr val="FFFF00"/>
                </a:solidFill>
              </a:rPr>
              <a:t>ab</a:t>
            </a:r>
            <a:r>
              <a:rPr lang="en-US" sz="2000" b="1" dirty="0" smtClean="0">
                <a:solidFill>
                  <a:srgbClr val="FFFF00"/>
                </a:solidFill>
              </a:rPr>
              <a:t> initio </a:t>
            </a:r>
            <a:r>
              <a:rPr lang="en-US" dirty="0" smtClean="0">
                <a:solidFill>
                  <a:srgbClr val="FFFF00"/>
                </a:solidFill>
              </a:rPr>
              <a:t>at option of its board of directors if not ratified by its BoD / by shareholders at general meeting &lt;= 3 months of such contract / arrangement .  where such contract / arrangement with the related party of such contractor / authorize by such contractor then same shall be liable for indemnify the Co. against any loss incurred by it. </a:t>
            </a:r>
          </a:p>
          <a:p>
            <a:r>
              <a:rPr lang="en-US" dirty="0" smtClean="0">
                <a:solidFill>
                  <a:srgbClr val="FFFF00"/>
                </a:solidFill>
              </a:rPr>
              <a:t>u/s 188 (4), in addition a company may proceed against such defaulter for recovering the loss incurred by it.</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483098"/>
            <a:ext cx="8501122" cy="4247317"/>
          </a:xfrm>
          <a:prstGeom prst="rect">
            <a:avLst/>
          </a:prstGeom>
          <a:noFill/>
        </p:spPr>
        <p:txBody>
          <a:bodyPr wrap="square" rtlCol="0">
            <a:spAutoFit/>
          </a:bodyPr>
          <a:lstStyle/>
          <a:p>
            <a:endParaRPr lang="en-US" dirty="0" smtClean="0">
              <a:solidFill>
                <a:srgbClr val="FFFF00"/>
              </a:solidFill>
            </a:endParaRPr>
          </a:p>
          <a:p>
            <a:r>
              <a:rPr lang="en-US" dirty="0" smtClean="0">
                <a:solidFill>
                  <a:srgbClr val="FFFF00"/>
                </a:solidFill>
              </a:rPr>
              <a:t>Q- How much penalty may be imposed on director / employee who had entered into / authorize the contract in violation of this section ?</a:t>
            </a:r>
          </a:p>
          <a:p>
            <a:r>
              <a:rPr lang="en-US" dirty="0" smtClean="0">
                <a:solidFill>
                  <a:srgbClr val="FFFF00"/>
                </a:solidFill>
              </a:rPr>
              <a:t>Ans – u/s 188 (5) (</a:t>
            </a:r>
            <a:r>
              <a:rPr lang="en-US" dirty="0" err="1" smtClean="0">
                <a:solidFill>
                  <a:srgbClr val="FFFF00"/>
                </a:solidFill>
              </a:rPr>
              <a:t>i</a:t>
            </a:r>
            <a:r>
              <a:rPr lang="en-US" dirty="0" smtClean="0">
                <a:solidFill>
                  <a:srgbClr val="FFFF00"/>
                </a:solidFill>
              </a:rPr>
              <a:t>),  in case of listed :- </a:t>
            </a:r>
          </a:p>
          <a:p>
            <a:endParaRPr lang="en-US" dirty="0" smtClean="0">
              <a:solidFill>
                <a:srgbClr val="FFFF00"/>
              </a:solidFill>
            </a:endParaRPr>
          </a:p>
          <a:p>
            <a:endParaRPr lang="en-US" dirty="0" smtClean="0">
              <a:solidFill>
                <a:srgbClr val="FFFF00"/>
              </a:solidFill>
            </a:endParaRPr>
          </a:p>
          <a:p>
            <a:endParaRPr lang="en-US" sz="1200" dirty="0" smtClean="0">
              <a:solidFill>
                <a:srgbClr val="FFFF00"/>
              </a:solidFill>
            </a:endParaRPr>
          </a:p>
          <a:p>
            <a:endParaRPr lang="en-US" sz="1200"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Cos act eases select related party </a:t>
            </a:r>
            <a:r>
              <a:rPr lang="en-US" dirty="0" err="1" smtClean="0">
                <a:solidFill>
                  <a:srgbClr val="FFFF00"/>
                </a:solidFill>
              </a:rPr>
              <a:t>delas</a:t>
            </a:r>
            <a:endParaRPr lang="en-US" dirty="0" smtClean="0">
              <a:solidFill>
                <a:srgbClr val="FFFF00"/>
              </a:solidFill>
            </a:endParaRPr>
          </a:p>
          <a:p>
            <a:r>
              <a:rPr lang="en-US" dirty="0" smtClean="0">
                <a:solidFill>
                  <a:srgbClr val="FFFF00"/>
                </a:solidFill>
                <a:hlinkClick r:id="rId2"/>
              </a:rPr>
              <a:t>http://timesofindia.indiatimes.com/business/india-business/Cos-act-eases-select-related-party-deals/articleshow/18126231.cms</a:t>
            </a:r>
            <a:endParaRPr lang="en-US" dirty="0" smtClean="0">
              <a:solidFill>
                <a:srgbClr val="FFFF00"/>
              </a:solidFill>
            </a:endParaRPr>
          </a:p>
          <a:p>
            <a:endParaRPr lang="en-US" sz="1200" dirty="0" smtClean="0">
              <a:solidFill>
                <a:srgbClr val="FFFF00"/>
              </a:solidFill>
            </a:endParaRPr>
          </a:p>
          <a:p>
            <a:r>
              <a:rPr lang="en-US" dirty="0" smtClean="0">
                <a:solidFill>
                  <a:srgbClr val="FFFF00"/>
                </a:solidFill>
              </a:rPr>
              <a:t>  </a:t>
            </a:r>
            <a:endParaRPr lang="en-IN" dirty="0">
              <a:solidFill>
                <a:srgbClr val="FFFF00"/>
              </a:solidFill>
            </a:endParaRPr>
          </a:p>
        </p:txBody>
      </p:sp>
      <p:sp>
        <p:nvSpPr>
          <p:cNvPr id="3" name="Double Brace 2"/>
          <p:cNvSpPr/>
          <p:nvPr/>
        </p:nvSpPr>
        <p:spPr>
          <a:xfrm>
            <a:off x="714348" y="2285992"/>
            <a:ext cx="6858048" cy="642942"/>
          </a:xfrm>
          <a:prstGeom prst="bracePair">
            <a:avLst>
              <a:gd name="adj" fmla="val 6001"/>
            </a:avLst>
          </a:prstGeom>
          <a:blipFill>
            <a:blip r:embed="rId3"/>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solidFill>
                  <a:srgbClr val="FF0000"/>
                </a:solidFill>
              </a:rPr>
              <a:t>Imprisonment which may extend to 1 year / fine which fall in the ballpark of 25000 – 5 Lac / Both</a:t>
            </a:r>
            <a:endParaRPr lang="en-IN" dirty="0">
              <a:solidFill>
                <a:srgbClr val="FF0000"/>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1736" y="142852"/>
            <a:ext cx="3929090" cy="830997"/>
          </a:xfrm>
          <a:prstGeom prst="rect">
            <a:avLst/>
          </a:prstGeom>
          <a:noFill/>
        </p:spPr>
        <p:txBody>
          <a:bodyPr wrap="square" rtlCol="0">
            <a:spAutoFit/>
          </a:bodyPr>
          <a:lstStyle/>
          <a:p>
            <a:pPr algn="ctr"/>
            <a:r>
              <a:rPr lang="en-US" sz="2400" dirty="0" smtClean="0">
                <a:solidFill>
                  <a:srgbClr val="FFFF00"/>
                </a:solidFill>
              </a:rPr>
              <a:t>One Person Company (OPC)</a:t>
            </a:r>
            <a:endParaRPr lang="en-US" sz="2400" dirty="0">
              <a:solidFill>
                <a:srgbClr val="FFFF00"/>
              </a:solidFill>
            </a:endParaRPr>
          </a:p>
        </p:txBody>
      </p:sp>
      <p:sp>
        <p:nvSpPr>
          <p:cNvPr id="3" name="TextBox 2"/>
          <p:cNvSpPr txBox="1"/>
          <p:nvPr/>
        </p:nvSpPr>
        <p:spPr>
          <a:xfrm>
            <a:off x="214282" y="928670"/>
            <a:ext cx="8572560" cy="6186309"/>
          </a:xfrm>
          <a:prstGeom prst="rect">
            <a:avLst/>
          </a:prstGeom>
          <a:noFill/>
        </p:spPr>
        <p:txBody>
          <a:bodyPr wrap="square" rtlCol="0">
            <a:spAutoFit/>
          </a:bodyPr>
          <a:lstStyle/>
          <a:p>
            <a:pPr algn="just"/>
            <a:r>
              <a:rPr lang="en-US" dirty="0" smtClean="0">
                <a:solidFill>
                  <a:srgbClr val="FFFF00"/>
                </a:solidFill>
              </a:rPr>
              <a:t>The new legislation on Company Law has came out with new concept as cited above and the same has been defined u/s 3 (1) (c) of the new legislation.</a:t>
            </a:r>
          </a:p>
          <a:p>
            <a:pPr algn="just"/>
            <a:endParaRPr lang="en-US" dirty="0" smtClean="0">
              <a:solidFill>
                <a:srgbClr val="FFFF00"/>
              </a:solidFill>
            </a:endParaRPr>
          </a:p>
          <a:p>
            <a:pPr algn="just"/>
            <a:r>
              <a:rPr lang="en-US" dirty="0" smtClean="0">
                <a:solidFill>
                  <a:srgbClr val="FFFF00"/>
                </a:solidFill>
              </a:rPr>
              <a:t>It refers to an lawful entity established by the one person by subscribing to the memorandum of the OPC u/s 3 (1) (c)</a:t>
            </a:r>
          </a:p>
          <a:p>
            <a:pPr algn="just"/>
            <a:endParaRPr lang="en-US" dirty="0" smtClean="0">
              <a:solidFill>
                <a:srgbClr val="FFFF00"/>
              </a:solidFill>
            </a:endParaRPr>
          </a:p>
          <a:p>
            <a:pPr algn="just"/>
            <a:r>
              <a:rPr lang="en-US" dirty="0" smtClean="0">
                <a:solidFill>
                  <a:srgbClr val="FFFF00"/>
                </a:solidFill>
              </a:rPr>
              <a:t>The MoA of such co. shall indicate the “OPC” in the brackets below the name of such company. e.g. Munjal Pvt. Ltd. (OPC).</a:t>
            </a:r>
          </a:p>
          <a:p>
            <a:pPr algn="just"/>
            <a:endParaRPr lang="en-US" dirty="0" smtClean="0">
              <a:solidFill>
                <a:srgbClr val="FFFF00"/>
              </a:solidFill>
            </a:endParaRPr>
          </a:p>
          <a:p>
            <a:pPr algn="just"/>
            <a:r>
              <a:rPr lang="en-US" dirty="0" smtClean="0">
                <a:solidFill>
                  <a:srgbClr val="FFFF00"/>
                </a:solidFill>
              </a:rPr>
              <a:t>The MoA of such Company shall also indicate the name of the person as the nominee for such member by giving the prior written consent of such person and same shall also be require to file with jurisdictional RoC at the time of incorporation of such Co. along with MoA. { Proviso to 3 (1) }</a:t>
            </a:r>
          </a:p>
          <a:p>
            <a:pPr algn="just"/>
            <a:endParaRPr lang="en-US" dirty="0" smtClean="0">
              <a:solidFill>
                <a:srgbClr val="FFFF00"/>
              </a:solidFill>
            </a:endParaRPr>
          </a:p>
          <a:p>
            <a:pPr algn="just"/>
            <a:r>
              <a:rPr lang="en-US" dirty="0" smtClean="0">
                <a:solidFill>
                  <a:srgbClr val="FFFF00"/>
                </a:solidFill>
              </a:rPr>
              <a:t>The person, who appoint nominee for himself, having the following rights against such nominee.</a:t>
            </a:r>
          </a:p>
          <a:p>
            <a:pPr algn="just"/>
            <a:endParaRPr lang="en-US" dirty="0" smtClean="0">
              <a:solidFill>
                <a:srgbClr val="FFFF00"/>
              </a:solidFill>
            </a:endParaRPr>
          </a:p>
          <a:p>
            <a:pPr algn="just"/>
            <a:endParaRPr lang="en-US" dirty="0" smtClean="0">
              <a:solidFill>
                <a:srgbClr val="FFFF00"/>
              </a:solidFill>
            </a:endParaRPr>
          </a:p>
          <a:p>
            <a:pPr algn="just"/>
            <a:endParaRPr lang="en-US" dirty="0" smtClean="0">
              <a:solidFill>
                <a:srgbClr val="FFFF00"/>
              </a:solidFill>
            </a:endParaRPr>
          </a:p>
          <a:p>
            <a:pPr algn="just"/>
            <a:endParaRPr lang="en-US" dirty="0" smtClean="0">
              <a:solidFill>
                <a:srgbClr val="FFFF00"/>
              </a:solidFill>
            </a:endParaRPr>
          </a:p>
          <a:p>
            <a:endParaRPr lang="en-US" dirty="0" smtClean="0">
              <a:solidFill>
                <a:srgbClr val="FFFF00"/>
              </a:solidFill>
            </a:endParaRPr>
          </a:p>
          <a:p>
            <a:endParaRPr lang="en-US" dirty="0">
              <a:solidFill>
                <a:srgbClr val="FFFF00"/>
              </a:solidFill>
            </a:endParaRPr>
          </a:p>
        </p:txBody>
      </p:sp>
      <p:sp>
        <p:nvSpPr>
          <p:cNvPr id="4" name="Double Brace 3"/>
          <p:cNvSpPr/>
          <p:nvPr/>
        </p:nvSpPr>
        <p:spPr>
          <a:xfrm>
            <a:off x="1643042" y="5453204"/>
            <a:ext cx="6858048" cy="1000132"/>
          </a:xfrm>
          <a:prstGeom prst="bracePair">
            <a:avLst>
              <a:gd name="adj" fmla="val 25000"/>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p:cNvSpPr txBox="1"/>
          <p:nvPr/>
        </p:nvSpPr>
        <p:spPr>
          <a:xfrm>
            <a:off x="1857356" y="5480064"/>
            <a:ext cx="6286544" cy="1477328"/>
          </a:xfrm>
          <a:prstGeom prst="rect">
            <a:avLst/>
          </a:prstGeom>
          <a:noFill/>
        </p:spPr>
        <p:txBody>
          <a:bodyPr wrap="square" rtlCol="0">
            <a:spAutoFit/>
          </a:bodyPr>
          <a:lstStyle/>
          <a:p>
            <a:pPr algn="ctr"/>
            <a:r>
              <a:rPr lang="en-US" dirty="0" smtClean="0">
                <a:solidFill>
                  <a:srgbClr val="FF0000"/>
                </a:solidFill>
              </a:rPr>
              <a:t>To bring the replacement, at any time, in the name of nominee by given prior notice to such person &amp; </a:t>
            </a:r>
          </a:p>
          <a:p>
            <a:pPr algn="ctr"/>
            <a:r>
              <a:rPr lang="en-US" dirty="0" smtClean="0">
                <a:solidFill>
                  <a:srgbClr val="FF0000"/>
                </a:solidFill>
              </a:rPr>
              <a:t>To withdraw such written consent..</a:t>
            </a:r>
          </a:p>
          <a:p>
            <a:pPr algn="ctr"/>
            <a:r>
              <a:rPr lang="en-US" dirty="0" smtClean="0">
                <a:solidFill>
                  <a:srgbClr val="FF0000"/>
                </a:solidFill>
              </a:rPr>
              <a:t> </a:t>
            </a:r>
          </a:p>
          <a:p>
            <a:pPr algn="ctr"/>
            <a:endParaRPr lang="en-US" dirty="0">
              <a:solidFill>
                <a:srgbClr val="FF0000"/>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928662" y="214290"/>
            <a:ext cx="7358114" cy="57150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600" dirty="0" smtClean="0"/>
              <a:t>Audit Accountability</a:t>
            </a:r>
            <a:endParaRPr lang="en-IN" sz="3600" dirty="0"/>
          </a:p>
        </p:txBody>
      </p:sp>
      <p:sp>
        <p:nvSpPr>
          <p:cNvPr id="4" name="TextBox 3"/>
          <p:cNvSpPr txBox="1"/>
          <p:nvPr/>
        </p:nvSpPr>
        <p:spPr>
          <a:xfrm>
            <a:off x="214282" y="785794"/>
            <a:ext cx="8215370" cy="5909310"/>
          </a:xfrm>
          <a:prstGeom prst="rect">
            <a:avLst/>
          </a:prstGeom>
          <a:noFill/>
        </p:spPr>
        <p:txBody>
          <a:bodyPr wrap="square" rtlCol="0">
            <a:spAutoFit/>
          </a:bodyPr>
          <a:lstStyle/>
          <a:p>
            <a:pPr>
              <a:buFont typeface="Wingdings" pitchFamily="2" charset="2"/>
              <a:buChar char="Ø"/>
            </a:pPr>
            <a:r>
              <a:rPr lang="en-US" dirty="0" smtClean="0"/>
              <a:t>Rotation of  individual auditors after term of 5 consecutive years and audit firms after 2 consecutive of 5 years.</a:t>
            </a:r>
          </a:p>
          <a:p>
            <a:pPr>
              <a:buFont typeface="Wingdings" pitchFamily="2" charset="2"/>
              <a:buChar char="Ø"/>
            </a:pPr>
            <a:r>
              <a:rPr lang="en-US" dirty="0" smtClean="0"/>
              <a:t>Auditors prohibited from extending services other than as approved by Board of Directors / Audit committee for maintaining its independence and accountability [u/s 144].</a:t>
            </a:r>
          </a:p>
          <a:p>
            <a:endParaRPr lang="en-US" dirty="0" smtClean="0"/>
          </a:p>
          <a:p>
            <a:pPr>
              <a:buFont typeface="Wingdings" pitchFamily="2" charset="2"/>
              <a:buChar char="Ø"/>
            </a:pPr>
            <a:r>
              <a:rPr lang="en-US" dirty="0" smtClean="0"/>
              <a:t>Auditors (firms / individual) to report specifically on whether the company </a:t>
            </a:r>
          </a:p>
          <a:p>
            <a:r>
              <a:rPr lang="en-US" dirty="0" smtClean="0"/>
              <a:t>    has comply the directions issued by the SEBI.</a:t>
            </a:r>
          </a:p>
          <a:p>
            <a:pPr>
              <a:buFont typeface="Wingdings" pitchFamily="2" charset="2"/>
              <a:buChar char="Ø"/>
            </a:pPr>
            <a:r>
              <a:rPr lang="en-US" dirty="0" smtClean="0"/>
              <a:t>Mandating NFRA (National Financial Reporting Authority) u/s 132 to ensure :</a:t>
            </a:r>
          </a:p>
          <a:p>
            <a:pPr algn="r">
              <a:buFont typeface="Wingdings" pitchFamily="2" charset="2"/>
              <a:buChar char="v"/>
            </a:pPr>
            <a:r>
              <a:rPr lang="en-US" dirty="0" smtClean="0"/>
              <a:t> monitoring &amp; compliance of accounting &amp; auditing standards.</a:t>
            </a:r>
          </a:p>
          <a:p>
            <a:pPr algn="r">
              <a:buFont typeface="Wingdings" pitchFamily="2" charset="2"/>
              <a:buChar char="v"/>
            </a:pPr>
            <a:r>
              <a:rPr lang="en-US" dirty="0" smtClean="0"/>
              <a:t> to monitor quality of service of  professionals associated with</a:t>
            </a:r>
          </a:p>
          <a:p>
            <a:r>
              <a:rPr lang="en-US" dirty="0" smtClean="0"/>
              <a:t>                             compliances.</a:t>
            </a:r>
          </a:p>
          <a:p>
            <a:pPr lvl="3">
              <a:buFont typeface="Wingdings" pitchFamily="2" charset="2"/>
              <a:buChar char="v"/>
            </a:pPr>
            <a:r>
              <a:rPr lang="en-US" dirty="0" smtClean="0"/>
              <a:t> to look into after the disclosures made by auditor.</a:t>
            </a:r>
          </a:p>
          <a:p>
            <a:endParaRPr lang="en-US" dirty="0" smtClean="0"/>
          </a:p>
          <a:p>
            <a:pPr>
              <a:buFont typeface="Wingdings" pitchFamily="2" charset="2"/>
              <a:buChar char="Ø"/>
            </a:pPr>
            <a:r>
              <a:rPr lang="en-US" dirty="0" smtClean="0"/>
              <a:t>Every listed entity require to engage PCS for secretarial audit of its</a:t>
            </a:r>
          </a:p>
          <a:p>
            <a:r>
              <a:rPr lang="en-US" dirty="0" smtClean="0"/>
              <a:t>   compliances and shall include a report of secretarial audit in board report.</a:t>
            </a:r>
          </a:p>
          <a:p>
            <a:pPr>
              <a:buFont typeface="Wingdings" pitchFamily="2" charset="2"/>
              <a:buChar char="Ø"/>
            </a:pPr>
            <a:r>
              <a:rPr lang="en-US" dirty="0" smtClean="0"/>
              <a:t>Every listed entity require to comply the standards of ICSI issued for board</a:t>
            </a:r>
          </a:p>
          <a:p>
            <a:r>
              <a:rPr lang="en-US" dirty="0" smtClean="0"/>
              <a:t>   and general meeting i.e. shareholders meeting.</a:t>
            </a:r>
          </a:p>
          <a:p>
            <a:endParaRPr lang="en-US" dirty="0" smtClean="0"/>
          </a:p>
          <a:p>
            <a:r>
              <a:rPr lang="en-US" dirty="0" smtClean="0"/>
              <a:t>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179348"/>
            <a:ext cx="5688632" cy="369332"/>
          </a:xfrm>
          <a:prstGeom prst="rect">
            <a:avLst/>
          </a:prstGeom>
          <a:noFill/>
        </p:spPr>
        <p:txBody>
          <a:bodyPr wrap="square" rtlCol="0">
            <a:spAutoFit/>
          </a:bodyPr>
          <a:lstStyle/>
          <a:p>
            <a:pPr algn="ctr"/>
            <a:r>
              <a:rPr lang="en-US" dirty="0" smtClean="0"/>
              <a:t>Audit Committee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67018166"/>
              </p:ext>
            </p:extLst>
          </p:nvPr>
        </p:nvGraphicFramePr>
        <p:xfrm>
          <a:off x="179512" y="595007"/>
          <a:ext cx="8856984" cy="5947303"/>
        </p:xfrm>
        <a:graphic>
          <a:graphicData uri="http://schemas.openxmlformats.org/drawingml/2006/table">
            <a:tbl>
              <a:tblPr firstRow="1" bandRow="1">
                <a:tableStyleId>{5C22544A-7EE6-4342-B048-85BDC9FD1C3A}</a:tableStyleId>
              </a:tblPr>
              <a:tblGrid>
                <a:gridCol w="2952328"/>
                <a:gridCol w="2952328"/>
                <a:gridCol w="2952328"/>
              </a:tblGrid>
              <a:tr h="354124">
                <a:tc>
                  <a:txBody>
                    <a:bodyPr/>
                    <a:lstStyle/>
                    <a:p>
                      <a:r>
                        <a:rPr lang="en-US" dirty="0" smtClean="0"/>
                        <a:t>Basis</a:t>
                      </a:r>
                      <a:endParaRPr lang="en-US" dirty="0"/>
                    </a:p>
                  </a:txBody>
                  <a:tcPr/>
                </a:tc>
                <a:tc>
                  <a:txBody>
                    <a:bodyPr/>
                    <a:lstStyle/>
                    <a:p>
                      <a:r>
                        <a:rPr lang="en-US" dirty="0" smtClean="0"/>
                        <a:t>Companies Act, 1956</a:t>
                      </a:r>
                      <a:endParaRPr lang="en-US" dirty="0"/>
                    </a:p>
                  </a:txBody>
                  <a:tcPr/>
                </a:tc>
                <a:tc>
                  <a:txBody>
                    <a:bodyPr/>
                    <a:lstStyle/>
                    <a:p>
                      <a:r>
                        <a:rPr lang="en-US" dirty="0" smtClean="0"/>
                        <a:t>Companies Act, 2013</a:t>
                      </a:r>
                      <a:endParaRPr lang="en-US" dirty="0"/>
                    </a:p>
                  </a:txBody>
                  <a:tcPr/>
                </a:tc>
              </a:tr>
              <a:tr h="354124">
                <a:tc>
                  <a:txBody>
                    <a:bodyPr/>
                    <a:lstStyle/>
                    <a:p>
                      <a:r>
                        <a:rPr lang="en-US" dirty="0" smtClean="0"/>
                        <a:t>Provision</a:t>
                      </a:r>
                      <a:endParaRPr lang="en-US" dirty="0"/>
                    </a:p>
                  </a:txBody>
                  <a:tcPr/>
                </a:tc>
                <a:tc>
                  <a:txBody>
                    <a:bodyPr/>
                    <a:lstStyle/>
                    <a:p>
                      <a:r>
                        <a:rPr lang="en-US" dirty="0" smtClean="0"/>
                        <a:t>292</a:t>
                      </a:r>
                      <a:endParaRPr lang="en-US" dirty="0"/>
                    </a:p>
                  </a:txBody>
                  <a:tcPr/>
                </a:tc>
                <a:tc>
                  <a:txBody>
                    <a:bodyPr/>
                    <a:lstStyle/>
                    <a:p>
                      <a:pPr marL="0" indent="0">
                        <a:buNone/>
                      </a:pPr>
                      <a:r>
                        <a:rPr lang="en-US" dirty="0" smtClean="0"/>
                        <a:t>177</a:t>
                      </a:r>
                      <a:endParaRPr lang="en-US" dirty="0"/>
                    </a:p>
                  </a:txBody>
                  <a:tcPr/>
                </a:tc>
              </a:tr>
              <a:tr h="4456056">
                <a:tc>
                  <a:txBody>
                    <a:bodyPr/>
                    <a:lstStyle/>
                    <a:p>
                      <a:r>
                        <a:rPr lang="en-US" dirty="0" smtClean="0"/>
                        <a:t>Which Companies required</a:t>
                      </a:r>
                      <a:r>
                        <a:rPr lang="en-US" baseline="0" dirty="0" smtClean="0"/>
                        <a:t> to constitute </a:t>
                      </a:r>
                      <a:endParaRPr lang="en-US" dirty="0"/>
                    </a:p>
                  </a:txBody>
                  <a:tcPr/>
                </a:tc>
                <a:tc>
                  <a:txBody>
                    <a:bodyPr/>
                    <a:lstStyle/>
                    <a:p>
                      <a:r>
                        <a:rPr lang="en-US" dirty="0" smtClean="0"/>
                        <a:t>Every</a:t>
                      </a:r>
                      <a:r>
                        <a:rPr lang="en-US" baseline="0" dirty="0" smtClean="0"/>
                        <a:t> Public Company having paid up share capital of &gt;= Rs. 5 cr.</a:t>
                      </a:r>
                      <a:endParaRPr lang="en-US" dirty="0"/>
                    </a:p>
                  </a:txBody>
                  <a:tcPr/>
                </a:tc>
                <a:tc>
                  <a:txBody>
                    <a:bodyPr/>
                    <a:lstStyle/>
                    <a:p>
                      <a:r>
                        <a:rPr lang="en-US" dirty="0" smtClean="0"/>
                        <a:t>Every</a:t>
                      </a:r>
                      <a:r>
                        <a:rPr lang="en-US" baseline="0" dirty="0" smtClean="0"/>
                        <a:t> listed Company and such other class as may be *prescribed</a:t>
                      </a:r>
                    </a:p>
                    <a:p>
                      <a:endParaRPr lang="en-US" sz="800" baseline="0" dirty="0" smtClean="0"/>
                    </a:p>
                    <a:p>
                      <a:pPr marL="342900" indent="-342900">
                        <a:buAutoNum type="alphaLcParenR"/>
                      </a:pPr>
                      <a:r>
                        <a:rPr lang="en-US" baseline="0" dirty="0" smtClean="0"/>
                        <a:t>Every other public Company having paid up capital &gt;= Rs. 100 cr. Or turnover &gt;=Rs. 100 cr, whichever is more; or</a:t>
                      </a:r>
                    </a:p>
                    <a:p>
                      <a:pPr marL="342900" indent="-342900">
                        <a:buAutoNum type="alphaLcParenR"/>
                      </a:pPr>
                      <a:r>
                        <a:rPr lang="en-US" baseline="0" dirty="0" smtClean="0"/>
                        <a:t>Which have, in aggregate, outstanding loans or borrowings or debentures or deposits exceeding Rs. 200 cr.</a:t>
                      </a:r>
                      <a:endParaRPr lang="en-US" dirty="0"/>
                    </a:p>
                  </a:txBody>
                  <a:tcPr/>
                </a:tc>
              </a:tr>
              <a:tr h="759727">
                <a:tc>
                  <a:txBody>
                    <a:bodyPr/>
                    <a:lstStyle/>
                    <a:p>
                      <a:r>
                        <a:rPr lang="en-US" dirty="0" smtClean="0"/>
                        <a:t>No.</a:t>
                      </a:r>
                      <a:r>
                        <a:rPr lang="en-US" baseline="0" dirty="0" smtClean="0"/>
                        <a:t> of members</a:t>
                      </a:r>
                      <a:endParaRPr lang="en-US" dirty="0"/>
                    </a:p>
                  </a:txBody>
                  <a:tcPr/>
                </a:tc>
                <a:tc>
                  <a:txBody>
                    <a:bodyPr/>
                    <a:lstStyle/>
                    <a:p>
                      <a:r>
                        <a:rPr lang="en-US" dirty="0" smtClean="0"/>
                        <a:t>Not less than three directors</a:t>
                      </a:r>
                      <a:endParaRPr lang="en-US" dirty="0"/>
                    </a:p>
                  </a:txBody>
                  <a:tcPr/>
                </a:tc>
                <a:tc>
                  <a:txBody>
                    <a:bodyPr/>
                    <a:lstStyle/>
                    <a:p>
                      <a:pPr marL="342900" indent="-342900">
                        <a:buAutoNum type="alphaLcParenR"/>
                      </a:pPr>
                      <a:r>
                        <a:rPr lang="en-US" dirty="0" smtClean="0"/>
                        <a:t>Minimum</a:t>
                      </a:r>
                      <a:r>
                        <a:rPr lang="en-US" baseline="0" dirty="0" smtClean="0"/>
                        <a:t> three directors.</a:t>
                      </a:r>
                      <a:endParaRPr lang="en-US" dirty="0"/>
                    </a:p>
                  </a:txBody>
                  <a:tcPr/>
                </a:tc>
              </a:tr>
            </a:tbl>
          </a:graphicData>
        </a:graphic>
      </p:graphicFrame>
    </p:spTree>
    <p:extLst>
      <p:ext uri="{BB962C8B-B14F-4D97-AF65-F5344CB8AC3E}">
        <p14:creationId xmlns:p14="http://schemas.microsoft.com/office/powerpoint/2010/main" val="2918094901"/>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0858164"/>
              </p:ext>
            </p:extLst>
          </p:nvPr>
        </p:nvGraphicFramePr>
        <p:xfrm>
          <a:off x="395536" y="282912"/>
          <a:ext cx="8352927" cy="6314440"/>
        </p:xfrm>
        <a:graphic>
          <a:graphicData uri="http://schemas.openxmlformats.org/drawingml/2006/table">
            <a:tbl>
              <a:tblPr firstRow="1" bandRow="1">
                <a:tableStyleId>{5C22544A-7EE6-4342-B048-85BDC9FD1C3A}</a:tableStyleId>
              </a:tblPr>
              <a:tblGrid>
                <a:gridCol w="2784309"/>
                <a:gridCol w="2784309"/>
                <a:gridCol w="2784309"/>
              </a:tblGrid>
              <a:tr h="370840">
                <a:tc>
                  <a:txBody>
                    <a:bodyPr/>
                    <a:lstStyle/>
                    <a:p>
                      <a:r>
                        <a:rPr lang="en-US" dirty="0" smtClean="0"/>
                        <a:t>Basis</a:t>
                      </a:r>
                      <a:endParaRPr lang="en-US" dirty="0"/>
                    </a:p>
                  </a:txBody>
                  <a:tcPr/>
                </a:tc>
                <a:tc>
                  <a:txBody>
                    <a:bodyPr/>
                    <a:lstStyle/>
                    <a:p>
                      <a:r>
                        <a:rPr lang="en-US" dirty="0" smtClean="0"/>
                        <a:t>Companies Act, 1956</a:t>
                      </a:r>
                      <a:endParaRPr lang="en-US" dirty="0"/>
                    </a:p>
                  </a:txBody>
                  <a:tcPr/>
                </a:tc>
                <a:tc>
                  <a:txBody>
                    <a:bodyPr/>
                    <a:lstStyle/>
                    <a:p>
                      <a:r>
                        <a:rPr lang="en-US" dirty="0" smtClean="0"/>
                        <a:t>Companies Act, 2013</a:t>
                      </a:r>
                      <a:endParaRPr lang="en-US" dirty="0"/>
                    </a:p>
                  </a:txBody>
                  <a:tcPr/>
                </a:tc>
              </a:tr>
              <a:tr h="370840">
                <a:tc>
                  <a:txBody>
                    <a:bodyPr/>
                    <a:lstStyle/>
                    <a:p>
                      <a:r>
                        <a:rPr lang="en-US" dirty="0" smtClean="0"/>
                        <a:t>No. of independent director</a:t>
                      </a:r>
                      <a:endParaRPr lang="en-US" dirty="0"/>
                    </a:p>
                  </a:txBody>
                  <a:tcPr/>
                </a:tc>
                <a:tc>
                  <a:txBody>
                    <a:bodyPr/>
                    <a:lstStyle/>
                    <a:p>
                      <a:r>
                        <a:rPr lang="en-US" dirty="0" smtClean="0"/>
                        <a:t>2/ 3</a:t>
                      </a:r>
                      <a:r>
                        <a:rPr lang="en-US" baseline="30000" dirty="0" smtClean="0"/>
                        <a:t>rd</a:t>
                      </a:r>
                      <a:r>
                        <a:rPr lang="en-US" dirty="0" smtClean="0"/>
                        <a:t> of total  directors shall be other than managing or whole time director.</a:t>
                      </a:r>
                      <a:endParaRPr lang="en-US" dirty="0"/>
                    </a:p>
                  </a:txBody>
                  <a:tcPr/>
                </a:tc>
                <a:tc>
                  <a:txBody>
                    <a:bodyPr/>
                    <a:lstStyle/>
                    <a:p>
                      <a:r>
                        <a:rPr lang="en-US" dirty="0" smtClean="0"/>
                        <a:t>Independent</a:t>
                      </a:r>
                      <a:r>
                        <a:rPr lang="en-US" baseline="0" dirty="0" smtClean="0"/>
                        <a:t> directors shall forming majority.</a:t>
                      </a:r>
                    </a:p>
                    <a:p>
                      <a:endParaRPr lang="en-US" dirty="0"/>
                    </a:p>
                  </a:txBody>
                  <a:tcPr/>
                </a:tc>
              </a:tr>
              <a:tr h="370840">
                <a:tc>
                  <a:txBody>
                    <a:bodyPr/>
                    <a:lstStyle/>
                    <a:p>
                      <a:r>
                        <a:rPr lang="en-US" dirty="0" smtClean="0"/>
                        <a:t>Assignment</a:t>
                      </a:r>
                      <a:endParaRPr lang="en-US" dirty="0"/>
                    </a:p>
                  </a:txBody>
                  <a:tcPr/>
                </a:tc>
                <a:tc>
                  <a:txBody>
                    <a:bodyPr/>
                    <a:lstStyle/>
                    <a:p>
                      <a:r>
                        <a:rPr lang="en-US" dirty="0" smtClean="0"/>
                        <a:t>Audit</a:t>
                      </a:r>
                      <a:r>
                        <a:rPr lang="en-US" baseline="0" dirty="0" smtClean="0"/>
                        <a:t> committee shall act in terms of reference provided by board of directors</a:t>
                      </a:r>
                      <a:endParaRPr lang="en-US" dirty="0"/>
                    </a:p>
                  </a:txBody>
                  <a:tcPr/>
                </a:tc>
                <a:tc>
                  <a:txBody>
                    <a:bodyPr/>
                    <a:lstStyle/>
                    <a:p>
                      <a:r>
                        <a:rPr lang="en-US" dirty="0" smtClean="0"/>
                        <a:t>Audit committee shall act in terms of reference</a:t>
                      </a:r>
                      <a:r>
                        <a:rPr lang="en-US" baseline="0" dirty="0" smtClean="0"/>
                        <a:t> provided by board of directors.</a:t>
                      </a:r>
                      <a:endParaRPr lang="en-US" dirty="0"/>
                    </a:p>
                  </a:txBody>
                  <a:tcPr/>
                </a:tc>
              </a:tr>
              <a:tr h="370840">
                <a:tc>
                  <a:txBody>
                    <a:bodyPr/>
                    <a:lstStyle/>
                    <a:p>
                      <a:r>
                        <a:rPr lang="en-US" dirty="0" smtClean="0"/>
                        <a:t>Chairman</a:t>
                      </a:r>
                      <a:endParaRPr lang="en-US" dirty="0"/>
                    </a:p>
                  </a:txBody>
                  <a:tcPr/>
                </a:tc>
                <a:tc>
                  <a:txBody>
                    <a:bodyPr/>
                    <a:lstStyle/>
                    <a:p>
                      <a:r>
                        <a:rPr lang="en-US" dirty="0" smtClean="0"/>
                        <a:t>Chairman shall be elected amongst the members.</a:t>
                      </a:r>
                      <a:endParaRPr lang="en-US" dirty="0"/>
                    </a:p>
                  </a:txBody>
                  <a:tcPr/>
                </a:tc>
                <a:tc>
                  <a:txBody>
                    <a:bodyPr/>
                    <a:lstStyle/>
                    <a:p>
                      <a:r>
                        <a:rPr lang="en-US" dirty="0" smtClean="0"/>
                        <a:t>As such there is no requirement.</a:t>
                      </a:r>
                      <a:endParaRPr lang="en-US" dirty="0"/>
                    </a:p>
                  </a:txBody>
                  <a:tcPr/>
                </a:tc>
              </a:tr>
              <a:tr h="370840">
                <a:tc>
                  <a:txBody>
                    <a:bodyPr/>
                    <a:lstStyle/>
                    <a:p>
                      <a:r>
                        <a:rPr lang="en-US" dirty="0" smtClean="0"/>
                        <a:t>Qualification</a:t>
                      </a:r>
                      <a:endParaRPr lang="en-US" dirty="0"/>
                    </a:p>
                  </a:txBody>
                  <a:tcPr/>
                </a:tc>
                <a:tc>
                  <a:txBody>
                    <a:bodyPr/>
                    <a:lstStyle/>
                    <a:p>
                      <a:r>
                        <a:rPr lang="en-US" dirty="0" smtClean="0"/>
                        <a:t>As such there is no requirement</a:t>
                      </a:r>
                      <a:endParaRPr lang="en-US" dirty="0"/>
                    </a:p>
                  </a:txBody>
                  <a:tcPr/>
                </a:tc>
                <a:tc>
                  <a:txBody>
                    <a:bodyPr/>
                    <a:lstStyle/>
                    <a:p>
                      <a:r>
                        <a:rPr lang="en-US" dirty="0" smtClean="0"/>
                        <a:t>The majority of members including chairman having</a:t>
                      </a:r>
                      <a:r>
                        <a:rPr lang="en-US" baseline="0" dirty="0" smtClean="0"/>
                        <a:t> ability to read &amp; understand financial statement.</a:t>
                      </a:r>
                      <a:endParaRPr lang="en-US" dirty="0"/>
                    </a:p>
                  </a:txBody>
                  <a:tcPr/>
                </a:tc>
              </a:tr>
              <a:tr h="370840">
                <a:tc>
                  <a:txBody>
                    <a:bodyPr/>
                    <a:lstStyle/>
                    <a:p>
                      <a:r>
                        <a:rPr lang="en-US" dirty="0" smtClean="0"/>
                        <a:t>Cooling</a:t>
                      </a:r>
                      <a:r>
                        <a:rPr lang="en-US" baseline="0" dirty="0" smtClean="0"/>
                        <a:t> period</a:t>
                      </a:r>
                      <a:endParaRPr lang="en-US" dirty="0"/>
                    </a:p>
                  </a:txBody>
                  <a:tcPr/>
                </a:tc>
                <a:tc>
                  <a:txBody>
                    <a:bodyPr/>
                    <a:lstStyle/>
                    <a:p>
                      <a:r>
                        <a:rPr lang="en-US" dirty="0" smtClean="0"/>
                        <a:t>Prevailing at present time.</a:t>
                      </a:r>
                      <a:endParaRPr lang="en-US" dirty="0"/>
                    </a:p>
                  </a:txBody>
                  <a:tcPr/>
                </a:tc>
                <a:tc>
                  <a:txBody>
                    <a:bodyPr/>
                    <a:lstStyle/>
                    <a:p>
                      <a:r>
                        <a:rPr lang="en-US" dirty="0" smtClean="0"/>
                        <a:t>Require to align existing Audit committee &lt;= 1 year of such commencement.</a:t>
                      </a:r>
                      <a:endParaRPr lang="en-US" dirty="0"/>
                    </a:p>
                  </a:txBody>
                  <a:tcPr/>
                </a:tc>
              </a:tr>
            </a:tbl>
          </a:graphicData>
        </a:graphic>
      </p:graphicFrame>
    </p:spTree>
    <p:extLst>
      <p:ext uri="{BB962C8B-B14F-4D97-AF65-F5344CB8AC3E}">
        <p14:creationId xmlns:p14="http://schemas.microsoft.com/office/powerpoint/2010/main" val="2587277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84407082"/>
              </p:ext>
            </p:extLst>
          </p:nvPr>
        </p:nvGraphicFramePr>
        <p:xfrm>
          <a:off x="251519" y="188640"/>
          <a:ext cx="8712969" cy="6492240"/>
        </p:xfrm>
        <a:graphic>
          <a:graphicData uri="http://schemas.openxmlformats.org/drawingml/2006/table">
            <a:tbl>
              <a:tblPr firstRow="1" bandRow="1">
                <a:tableStyleId>{5C22544A-7EE6-4342-B048-85BDC9FD1C3A}</a:tableStyleId>
              </a:tblPr>
              <a:tblGrid>
                <a:gridCol w="2904323"/>
                <a:gridCol w="2904323"/>
                <a:gridCol w="2904323"/>
              </a:tblGrid>
              <a:tr h="333400">
                <a:tc>
                  <a:txBody>
                    <a:bodyPr/>
                    <a:lstStyle/>
                    <a:p>
                      <a:r>
                        <a:rPr lang="en-US" dirty="0" smtClean="0"/>
                        <a:t>Basis</a:t>
                      </a:r>
                      <a:endParaRPr lang="en-US" dirty="0"/>
                    </a:p>
                  </a:txBody>
                  <a:tcPr/>
                </a:tc>
                <a:tc>
                  <a:txBody>
                    <a:bodyPr/>
                    <a:lstStyle/>
                    <a:p>
                      <a:r>
                        <a:rPr lang="en-US" dirty="0" smtClean="0"/>
                        <a:t>Companies Act, 1956</a:t>
                      </a:r>
                      <a:endParaRPr lang="en-US" dirty="0"/>
                    </a:p>
                  </a:txBody>
                  <a:tcPr/>
                </a:tc>
                <a:tc>
                  <a:txBody>
                    <a:bodyPr/>
                    <a:lstStyle/>
                    <a:p>
                      <a:r>
                        <a:rPr lang="en-US" dirty="0" smtClean="0"/>
                        <a:t>Companies Act, 2013</a:t>
                      </a:r>
                      <a:endParaRPr lang="en-US" dirty="0"/>
                    </a:p>
                  </a:txBody>
                  <a:tcPr/>
                </a:tc>
              </a:tr>
              <a:tr h="5834492">
                <a:tc>
                  <a:txBody>
                    <a:bodyPr/>
                    <a:lstStyle/>
                    <a:p>
                      <a:r>
                        <a:rPr lang="en-US" dirty="0" smtClean="0"/>
                        <a:t>Powers of audit committee</a:t>
                      </a:r>
                      <a:endParaRPr lang="en-US" dirty="0"/>
                    </a:p>
                  </a:txBody>
                  <a:tcPr/>
                </a:tc>
                <a:tc>
                  <a:txBody>
                    <a:bodyPr/>
                    <a:lstStyle/>
                    <a:p>
                      <a:endParaRPr lang="en-US" dirty="0"/>
                    </a:p>
                  </a:txBody>
                  <a:tcPr/>
                </a:tc>
                <a:tc>
                  <a:txBody>
                    <a:bodyPr/>
                    <a:lstStyle/>
                    <a:p>
                      <a:pPr marL="342900" indent="-342900">
                        <a:buAutoNum type="alphaLcParenR"/>
                      </a:pPr>
                      <a:r>
                        <a:rPr lang="en-US" dirty="0" smtClean="0"/>
                        <a:t>May</a:t>
                      </a:r>
                      <a:r>
                        <a:rPr lang="en-US" baseline="0" dirty="0" smtClean="0"/>
                        <a:t> call comments of auditors about internal control system;</a:t>
                      </a:r>
                    </a:p>
                    <a:p>
                      <a:pPr marL="342900" indent="-342900">
                        <a:buAutoNum type="alphaLcParenR"/>
                      </a:pPr>
                      <a:r>
                        <a:rPr lang="en-US" baseline="0" dirty="0" smtClean="0"/>
                        <a:t>To discuss any issues related with terms of reference with internal auditors, statutory auditors and Mgmt. of the Company;</a:t>
                      </a:r>
                    </a:p>
                    <a:p>
                      <a:pPr marL="342900" indent="-342900">
                        <a:buAutoNum type="alphaLcParenR"/>
                      </a:pPr>
                      <a:r>
                        <a:rPr lang="en-US" baseline="0" dirty="0" smtClean="0"/>
                        <a:t>To seek professional advice from external auditors on mater related with terms of reference;</a:t>
                      </a:r>
                    </a:p>
                    <a:p>
                      <a:pPr marL="342900" indent="-342900">
                        <a:buAutoNum type="alphaLcParenR"/>
                      </a:pPr>
                      <a:r>
                        <a:rPr lang="en-US" baseline="0" dirty="0" smtClean="0"/>
                        <a:t>Also having powers to bring into access all information kept in the records of the Co. </a:t>
                      </a:r>
                    </a:p>
                    <a:p>
                      <a:pPr marL="0" indent="0">
                        <a:buNone/>
                      </a:pPr>
                      <a:endParaRPr lang="en-US" baseline="0" dirty="0" smtClean="0"/>
                    </a:p>
                    <a:p>
                      <a:pPr marL="342900" indent="-342900">
                        <a:buAutoNum type="alphaLcParenR"/>
                      </a:pPr>
                      <a:endParaRPr lang="en-US" dirty="0"/>
                    </a:p>
                  </a:txBody>
                  <a:tcPr/>
                </a:tc>
              </a:tr>
            </a:tbl>
          </a:graphicData>
        </a:graphic>
      </p:graphicFrame>
    </p:spTree>
    <p:extLst>
      <p:ext uri="{BB962C8B-B14F-4D97-AF65-F5344CB8AC3E}">
        <p14:creationId xmlns:p14="http://schemas.microsoft.com/office/powerpoint/2010/main" val="2566618465"/>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323364"/>
            <a:ext cx="7416824" cy="369332"/>
          </a:xfrm>
          <a:prstGeom prst="rect">
            <a:avLst/>
          </a:prstGeom>
          <a:noFill/>
        </p:spPr>
        <p:txBody>
          <a:bodyPr wrap="square" rtlCol="0">
            <a:spAutoFit/>
          </a:bodyPr>
          <a:lstStyle/>
          <a:p>
            <a:pPr algn="ctr"/>
            <a:r>
              <a:rPr lang="en-US" dirty="0" smtClean="0"/>
              <a:t>Register of Director &amp; KMP and their shareholding</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172452636"/>
              </p:ext>
            </p:extLst>
          </p:nvPr>
        </p:nvGraphicFramePr>
        <p:xfrm>
          <a:off x="251520" y="1045304"/>
          <a:ext cx="8568952" cy="4759960"/>
        </p:xfrm>
        <a:graphic>
          <a:graphicData uri="http://schemas.openxmlformats.org/drawingml/2006/table">
            <a:tbl>
              <a:tblPr firstRow="1" bandRow="1">
                <a:tableStyleId>{5C22544A-7EE6-4342-B048-85BDC9FD1C3A}</a:tableStyleId>
              </a:tblPr>
              <a:tblGrid>
                <a:gridCol w="4284476"/>
                <a:gridCol w="4284476"/>
              </a:tblGrid>
              <a:tr h="370840">
                <a:tc>
                  <a:txBody>
                    <a:bodyPr/>
                    <a:lstStyle/>
                    <a:p>
                      <a:r>
                        <a:rPr lang="en-US" dirty="0" smtClean="0"/>
                        <a:t>Provisions</a:t>
                      </a:r>
                      <a:endParaRPr lang="en-US" dirty="0"/>
                    </a:p>
                  </a:txBody>
                  <a:tcPr/>
                </a:tc>
                <a:tc>
                  <a:txBody>
                    <a:bodyPr/>
                    <a:lstStyle/>
                    <a:p>
                      <a:r>
                        <a:rPr lang="en-US" dirty="0" smtClean="0"/>
                        <a:t>Requirement</a:t>
                      </a:r>
                      <a:endParaRPr lang="en-US" dirty="0"/>
                    </a:p>
                  </a:txBody>
                  <a:tcPr/>
                </a:tc>
              </a:tr>
              <a:tr h="370840">
                <a:tc>
                  <a:txBody>
                    <a:bodyPr/>
                    <a:lstStyle/>
                    <a:p>
                      <a:r>
                        <a:rPr lang="en-US" dirty="0" smtClean="0"/>
                        <a:t>170 (1)</a:t>
                      </a:r>
                      <a:endParaRPr lang="en-US" dirty="0"/>
                    </a:p>
                  </a:txBody>
                  <a:tcPr/>
                </a:tc>
                <a:tc>
                  <a:txBody>
                    <a:bodyPr/>
                    <a:lstStyle/>
                    <a:p>
                      <a:r>
                        <a:rPr lang="en-US" dirty="0" smtClean="0"/>
                        <a:t>Every Company shall keep at its registered office in addition to other registers,</a:t>
                      </a:r>
                      <a:r>
                        <a:rPr lang="en-US" baseline="0" dirty="0" smtClean="0"/>
                        <a:t> a register shall contain the particular to the effect of Directors’ &amp; KMPs’ appointment and their shareholding in Company, its subsidiary &amp; Associate Company if.</a:t>
                      </a:r>
                      <a:endParaRPr lang="en-US" dirty="0"/>
                    </a:p>
                  </a:txBody>
                  <a:tcPr/>
                </a:tc>
              </a:tr>
              <a:tr h="370840">
                <a:tc>
                  <a:txBody>
                    <a:bodyPr/>
                    <a:lstStyle/>
                    <a:p>
                      <a:r>
                        <a:rPr lang="en-US" dirty="0" smtClean="0"/>
                        <a:t>170 (2)</a:t>
                      </a:r>
                      <a:endParaRPr lang="en-US" dirty="0"/>
                    </a:p>
                  </a:txBody>
                  <a:tcPr/>
                </a:tc>
                <a:tc>
                  <a:txBody>
                    <a:bodyPr/>
                    <a:lstStyle/>
                    <a:p>
                      <a:r>
                        <a:rPr lang="en-US" dirty="0" smtClean="0"/>
                        <a:t>Every Company</a:t>
                      </a:r>
                      <a:r>
                        <a:rPr lang="en-US" baseline="0" dirty="0" smtClean="0"/>
                        <a:t> shall require to file a return before concerned ROC &lt;= 30 days from the date of appointment of every Director &amp; KMP and also require to file return &lt;= 30 days from the date of change thereof.</a:t>
                      </a:r>
                      <a:endParaRPr lang="en-US" dirty="0"/>
                    </a:p>
                  </a:txBody>
                  <a:tcPr/>
                </a:tc>
              </a:tr>
              <a:tr h="370840">
                <a:tc>
                  <a:txBody>
                    <a:bodyPr/>
                    <a:lstStyle/>
                    <a:p>
                      <a:r>
                        <a:rPr lang="en-US" dirty="0" smtClean="0"/>
                        <a:t>Status</a:t>
                      </a:r>
                      <a:r>
                        <a:rPr lang="en-US" baseline="0" dirty="0" smtClean="0"/>
                        <a:t> of provision as on 16th December 2013</a:t>
                      </a:r>
                      <a:endParaRPr lang="en-US" dirty="0"/>
                    </a:p>
                  </a:txBody>
                  <a:tcPr/>
                </a:tc>
                <a:tc>
                  <a:txBody>
                    <a:bodyPr/>
                    <a:lstStyle/>
                    <a:p>
                      <a:r>
                        <a:rPr lang="en-US" dirty="0" smtClean="0"/>
                        <a:t>The said section yet not notified by MCA</a:t>
                      </a:r>
                      <a:endParaRPr lang="en-US" dirty="0"/>
                    </a:p>
                  </a:txBody>
                  <a:tcPr/>
                </a:tc>
              </a:tr>
            </a:tbl>
          </a:graphicData>
        </a:graphic>
      </p:graphicFrame>
    </p:spTree>
    <p:extLst>
      <p:ext uri="{BB962C8B-B14F-4D97-AF65-F5344CB8AC3E}">
        <p14:creationId xmlns:p14="http://schemas.microsoft.com/office/powerpoint/2010/main" val="4032505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571480"/>
            <a:ext cx="10501386" cy="6463308"/>
          </a:xfrm>
          <a:prstGeom prst="rect">
            <a:avLst/>
          </a:prstGeom>
          <a:noFill/>
        </p:spPr>
        <p:txBody>
          <a:bodyPr wrap="square" rtlCol="0">
            <a:spAutoFit/>
          </a:bodyPr>
          <a:lstStyle/>
          <a:p>
            <a:r>
              <a:rPr lang="en-US" b="1" dirty="0" smtClean="0">
                <a:solidFill>
                  <a:srgbClr val="FFFF00"/>
                </a:solidFill>
              </a:rPr>
              <a:t>SS-1 Secretarial Standard on Meetings of the Board of Directors</a:t>
            </a:r>
          </a:p>
          <a:p>
            <a:endParaRPr lang="en-US" dirty="0" smtClean="0">
              <a:solidFill>
                <a:srgbClr val="FFFF00"/>
              </a:solidFill>
            </a:endParaRPr>
          </a:p>
          <a:p>
            <a:r>
              <a:rPr lang="en-US" b="1" dirty="0" smtClean="0">
                <a:solidFill>
                  <a:srgbClr val="FFFF00"/>
                </a:solidFill>
              </a:rPr>
              <a:t>SS-1 Limited Revision of Secretarial Standard on Meetings of the Board of </a:t>
            </a:r>
          </a:p>
          <a:p>
            <a:r>
              <a:rPr lang="en-US" b="1" dirty="0" smtClean="0">
                <a:solidFill>
                  <a:srgbClr val="FFFF00"/>
                </a:solidFill>
              </a:rPr>
              <a:t>Directors</a:t>
            </a:r>
          </a:p>
          <a:p>
            <a:endParaRPr lang="en-US" dirty="0" smtClean="0">
              <a:solidFill>
                <a:srgbClr val="FFFF00"/>
              </a:solidFill>
            </a:endParaRPr>
          </a:p>
          <a:p>
            <a:r>
              <a:rPr lang="en-US" b="1" dirty="0" smtClean="0">
                <a:solidFill>
                  <a:srgbClr val="FFFF00"/>
                </a:solidFill>
              </a:rPr>
              <a:t>SS-2 Secretarial Standard on General Meetings</a:t>
            </a:r>
          </a:p>
          <a:p>
            <a:endParaRPr lang="en-US" dirty="0" smtClean="0">
              <a:solidFill>
                <a:srgbClr val="FFFF00"/>
              </a:solidFill>
            </a:endParaRPr>
          </a:p>
          <a:p>
            <a:r>
              <a:rPr lang="en-US" b="1" dirty="0" smtClean="0">
                <a:solidFill>
                  <a:srgbClr val="FFFF00"/>
                </a:solidFill>
              </a:rPr>
              <a:t>SS-3 Secretarial Standard on Dividend</a:t>
            </a:r>
          </a:p>
          <a:p>
            <a:endParaRPr lang="en-US" dirty="0" smtClean="0">
              <a:solidFill>
                <a:srgbClr val="FFFF00"/>
              </a:solidFill>
            </a:endParaRPr>
          </a:p>
          <a:p>
            <a:r>
              <a:rPr lang="en-US" b="1" dirty="0" smtClean="0">
                <a:solidFill>
                  <a:srgbClr val="FFFF00"/>
                </a:solidFill>
              </a:rPr>
              <a:t>SS-4 Secretarial Standard on Registers and Records</a:t>
            </a:r>
          </a:p>
          <a:p>
            <a:endParaRPr lang="en-US" dirty="0" smtClean="0">
              <a:solidFill>
                <a:srgbClr val="FFFF00"/>
              </a:solidFill>
            </a:endParaRPr>
          </a:p>
          <a:p>
            <a:r>
              <a:rPr lang="en-US" b="1" dirty="0" smtClean="0">
                <a:solidFill>
                  <a:srgbClr val="FFFF00"/>
                </a:solidFill>
              </a:rPr>
              <a:t>SS-5 Secretarial Standard on Minutes</a:t>
            </a:r>
          </a:p>
          <a:p>
            <a:endParaRPr lang="en-US" dirty="0" smtClean="0">
              <a:solidFill>
                <a:srgbClr val="FFFF00"/>
              </a:solidFill>
            </a:endParaRPr>
          </a:p>
          <a:p>
            <a:r>
              <a:rPr lang="en-US" b="1" dirty="0" smtClean="0">
                <a:solidFill>
                  <a:srgbClr val="FFFF00"/>
                </a:solidFill>
              </a:rPr>
              <a:t>SS-6 Secretarial Standard on Transmission of Shares and Debentures</a:t>
            </a:r>
          </a:p>
          <a:p>
            <a:endParaRPr lang="en-US" dirty="0" smtClean="0">
              <a:solidFill>
                <a:srgbClr val="FFFF00"/>
              </a:solidFill>
            </a:endParaRPr>
          </a:p>
          <a:p>
            <a:r>
              <a:rPr lang="en-US" b="1" dirty="0" smtClean="0">
                <a:solidFill>
                  <a:srgbClr val="FFFF00"/>
                </a:solidFill>
              </a:rPr>
              <a:t>SS-7 Secretarial Standards on Passing Resolutions By Circulation</a:t>
            </a:r>
          </a:p>
          <a:p>
            <a:endParaRPr lang="en-US" dirty="0" smtClean="0">
              <a:solidFill>
                <a:srgbClr val="FFFF00"/>
              </a:solidFill>
            </a:endParaRPr>
          </a:p>
          <a:p>
            <a:r>
              <a:rPr lang="en-US" b="1" dirty="0" smtClean="0">
                <a:solidFill>
                  <a:srgbClr val="FFFF00"/>
                </a:solidFill>
              </a:rPr>
              <a:t>SS-8 Secretarial Standards on Affixing of Common Seal</a:t>
            </a:r>
          </a:p>
          <a:p>
            <a:endParaRPr lang="en-US" dirty="0" smtClean="0">
              <a:solidFill>
                <a:srgbClr val="FFFF00"/>
              </a:solidFill>
            </a:endParaRPr>
          </a:p>
          <a:p>
            <a:r>
              <a:rPr lang="en-US" b="1" dirty="0" smtClean="0">
                <a:solidFill>
                  <a:srgbClr val="FFFF00"/>
                </a:solidFill>
              </a:rPr>
              <a:t>SS-9 Secretarial Standards on Forfeiture of Shares</a:t>
            </a:r>
          </a:p>
          <a:p>
            <a:endParaRPr lang="en-US" dirty="0" smtClean="0">
              <a:solidFill>
                <a:srgbClr val="FFFF00"/>
              </a:solidFill>
            </a:endParaRPr>
          </a:p>
          <a:p>
            <a:r>
              <a:rPr lang="en-US" b="1" dirty="0" smtClean="0">
                <a:solidFill>
                  <a:srgbClr val="FFFF00"/>
                </a:solidFill>
              </a:rPr>
              <a:t>SS-10 Secretarial Standards on Board's Report</a:t>
            </a:r>
            <a:endParaRPr lang="en-US" dirty="0" smtClean="0">
              <a:solidFill>
                <a:srgbClr val="FFFF00"/>
              </a:solidFill>
            </a:endParaRPr>
          </a:p>
          <a:p>
            <a:endParaRPr lang="en-US" dirty="0">
              <a:solidFill>
                <a:srgbClr val="FFFF00"/>
              </a:solidFill>
            </a:endParaRPr>
          </a:p>
        </p:txBody>
      </p:sp>
      <p:sp>
        <p:nvSpPr>
          <p:cNvPr id="3" name="TextBox 2"/>
          <p:cNvSpPr txBox="1"/>
          <p:nvPr/>
        </p:nvSpPr>
        <p:spPr>
          <a:xfrm>
            <a:off x="2000232" y="214290"/>
            <a:ext cx="4357718" cy="646331"/>
          </a:xfrm>
          <a:prstGeom prst="rect">
            <a:avLst/>
          </a:prstGeom>
          <a:noFill/>
        </p:spPr>
        <p:txBody>
          <a:bodyPr wrap="square" rtlCol="0">
            <a:spAutoFit/>
          </a:bodyPr>
          <a:lstStyle/>
          <a:p>
            <a:pPr algn="ctr"/>
            <a:r>
              <a:rPr lang="en-US" b="1" dirty="0" smtClean="0">
                <a:solidFill>
                  <a:srgbClr val="FFFF00"/>
                </a:solidFill>
              </a:rPr>
              <a:t>Secretarial Standards </a:t>
            </a:r>
            <a:endParaRPr lang="en-US" dirty="0" smtClean="0">
              <a:solidFill>
                <a:srgbClr val="FFFF00"/>
              </a:solidFill>
            </a:endParaRPr>
          </a:p>
          <a:p>
            <a:pPr algn="ctr"/>
            <a:endParaRPr lang="en-US" dirty="0">
              <a:solidFill>
                <a:srgbClr val="FFFF00"/>
              </a:solidFill>
            </a:endParaRPr>
          </a:p>
        </p:txBody>
      </p:sp>
      <p:sp>
        <p:nvSpPr>
          <p:cNvPr id="4" name="TextBox 3"/>
          <p:cNvSpPr txBox="1"/>
          <p:nvPr/>
        </p:nvSpPr>
        <p:spPr>
          <a:xfrm rot="16200000">
            <a:off x="6060555" y="3512081"/>
            <a:ext cx="5393278" cy="369332"/>
          </a:xfrm>
          <a:prstGeom prst="rect">
            <a:avLst/>
          </a:prstGeom>
          <a:noFill/>
        </p:spPr>
        <p:txBody>
          <a:bodyPr wrap="square" rtlCol="0">
            <a:spAutoFit/>
          </a:bodyPr>
          <a:lstStyle/>
          <a:p>
            <a:r>
              <a:rPr lang="en-US" dirty="0" smtClean="0">
                <a:solidFill>
                  <a:schemeClr val="bg1">
                    <a:lumMod val="95000"/>
                    <a:lumOff val="5000"/>
                  </a:schemeClr>
                </a:solidFill>
              </a:rPr>
              <a:t>:http://www.icsi.edu/SecretarialStandards.aspx</a:t>
            </a:r>
            <a:endParaRPr lang="en-US" dirty="0">
              <a:solidFill>
                <a:schemeClr val="bg1">
                  <a:lumMod val="95000"/>
                  <a:lumOff val="5000"/>
                </a:schemeClr>
              </a:solidFill>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357158" y="214290"/>
            <a:ext cx="8429652" cy="71438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dirty="0" smtClean="0">
                <a:solidFill>
                  <a:srgbClr val="FFFF00"/>
                </a:solidFill>
              </a:rPr>
              <a:t>Protection for minority shareholders</a:t>
            </a:r>
            <a:endParaRPr lang="en-IN" sz="2400" dirty="0">
              <a:solidFill>
                <a:srgbClr val="FFFF00"/>
              </a:solidFill>
            </a:endParaRPr>
          </a:p>
        </p:txBody>
      </p:sp>
      <p:sp>
        <p:nvSpPr>
          <p:cNvPr id="3" name="TextBox 2"/>
          <p:cNvSpPr txBox="1"/>
          <p:nvPr/>
        </p:nvSpPr>
        <p:spPr>
          <a:xfrm>
            <a:off x="285720" y="948690"/>
            <a:ext cx="8501090" cy="5078313"/>
          </a:xfrm>
          <a:prstGeom prst="rect">
            <a:avLst/>
          </a:prstGeom>
          <a:noFill/>
        </p:spPr>
        <p:txBody>
          <a:bodyPr wrap="square" rtlCol="0">
            <a:spAutoFit/>
          </a:bodyPr>
          <a:lstStyle/>
          <a:p>
            <a:pPr>
              <a:buFont typeface="Wingdings" pitchFamily="2" charset="2"/>
              <a:buChar char="Ø"/>
            </a:pPr>
            <a:r>
              <a:rPr lang="en-US" dirty="0" smtClean="0">
                <a:solidFill>
                  <a:srgbClr val="FFFF00"/>
                </a:solidFill>
              </a:rPr>
              <a:t> Exit option to shareholders in case of dissent to change in object for which</a:t>
            </a:r>
          </a:p>
          <a:p>
            <a:r>
              <a:rPr lang="en-US" dirty="0" smtClean="0">
                <a:solidFill>
                  <a:srgbClr val="FFFF00"/>
                </a:solidFill>
              </a:rPr>
              <a:t>    public issue was made as well bring change in objective mention in its MOA.</a:t>
            </a:r>
          </a:p>
          <a:p>
            <a:endParaRPr lang="en-US" dirty="0" smtClean="0">
              <a:solidFill>
                <a:srgbClr val="FFFF00"/>
              </a:solidFill>
            </a:endParaRPr>
          </a:p>
          <a:p>
            <a:pPr>
              <a:buFont typeface="Wingdings" pitchFamily="2" charset="2"/>
              <a:buChar char="Ø"/>
            </a:pPr>
            <a:r>
              <a:rPr lang="en-US" dirty="0" smtClean="0">
                <a:solidFill>
                  <a:srgbClr val="FFFF00"/>
                </a:solidFill>
              </a:rPr>
              <a:t>Specific disclosure regarding effect of merger on following :</a:t>
            </a:r>
          </a:p>
          <a:p>
            <a:pPr algn="ctr">
              <a:buFont typeface="Wingdings" pitchFamily="2" charset="2"/>
              <a:buChar char="v"/>
            </a:pPr>
            <a:r>
              <a:rPr lang="en-US" dirty="0" smtClean="0">
                <a:solidFill>
                  <a:srgbClr val="FFFF00"/>
                </a:solidFill>
              </a:rPr>
              <a:t>creditors, </a:t>
            </a:r>
          </a:p>
          <a:p>
            <a:pPr algn="ctr">
              <a:buFont typeface="Wingdings" pitchFamily="2" charset="2"/>
              <a:buChar char="v"/>
            </a:pPr>
            <a:r>
              <a:rPr lang="en-US" dirty="0" smtClean="0">
                <a:solidFill>
                  <a:srgbClr val="FFFF00"/>
                </a:solidFill>
              </a:rPr>
              <a:t>KMPs, promoters &amp; </a:t>
            </a:r>
          </a:p>
          <a:p>
            <a:pPr algn="ctr">
              <a:buFont typeface="Wingdings" pitchFamily="2" charset="2"/>
              <a:buChar char="v"/>
            </a:pPr>
            <a:r>
              <a:rPr lang="en-US" dirty="0" smtClean="0">
                <a:solidFill>
                  <a:srgbClr val="FFFF00"/>
                </a:solidFill>
              </a:rPr>
              <a:t>Shareholders</a:t>
            </a:r>
          </a:p>
          <a:p>
            <a:pPr algn="ctr"/>
            <a:endParaRPr lang="en-US" dirty="0" smtClean="0">
              <a:solidFill>
                <a:srgbClr val="FFFF00"/>
              </a:solidFill>
            </a:endParaRPr>
          </a:p>
          <a:p>
            <a:pPr>
              <a:buFont typeface="Wingdings" pitchFamily="2" charset="2"/>
              <a:buChar char="Ø"/>
            </a:pPr>
            <a:r>
              <a:rPr lang="en-US" dirty="0" smtClean="0">
                <a:solidFill>
                  <a:srgbClr val="FFFF00"/>
                </a:solidFill>
              </a:rPr>
              <a:t>The NCLT is being empowered for providing exit offer to dissenting.</a:t>
            </a:r>
          </a:p>
          <a:p>
            <a:r>
              <a:rPr lang="en-US" dirty="0" smtClean="0">
                <a:solidFill>
                  <a:srgbClr val="FFFF00"/>
                </a:solidFill>
              </a:rPr>
              <a:t>    shareholder in case of compromise / arrangements.</a:t>
            </a:r>
          </a:p>
          <a:p>
            <a:endParaRPr lang="en-US" dirty="0" smtClean="0">
              <a:solidFill>
                <a:srgbClr val="FFFF00"/>
              </a:solidFill>
            </a:endParaRPr>
          </a:p>
          <a:p>
            <a:pPr>
              <a:buFont typeface="Wingdings" pitchFamily="2" charset="2"/>
              <a:buChar char="Ø"/>
            </a:pPr>
            <a:r>
              <a:rPr lang="en-US" dirty="0" smtClean="0">
                <a:solidFill>
                  <a:srgbClr val="FFFF00"/>
                </a:solidFill>
              </a:rPr>
              <a:t>Valuation by registered valuers mandatory for certain corporate actions like</a:t>
            </a:r>
          </a:p>
          <a:p>
            <a:pPr algn="ctr"/>
            <a:endParaRPr lang="en-US" dirty="0" smtClean="0">
              <a:solidFill>
                <a:srgbClr val="FFFF00"/>
              </a:solidFill>
            </a:endParaRPr>
          </a:p>
          <a:p>
            <a:endParaRPr lang="en-US" dirty="0" smtClean="0">
              <a:solidFill>
                <a:srgbClr val="FFFF00"/>
              </a:solidFill>
            </a:endParaRPr>
          </a:p>
          <a:p>
            <a:r>
              <a:rPr lang="en-US" dirty="0" smtClean="0">
                <a:solidFill>
                  <a:srgbClr val="FFFF00"/>
                </a:solidFill>
              </a:rPr>
              <a:t>     </a:t>
            </a:r>
          </a:p>
          <a:p>
            <a:r>
              <a:rPr lang="en-US" dirty="0" smtClean="0">
                <a:solidFill>
                  <a:srgbClr val="FFFF00"/>
                </a:solidFill>
              </a:rPr>
              <a:t>   </a:t>
            </a:r>
          </a:p>
          <a:p>
            <a:endParaRPr lang="en-US" dirty="0" smtClean="0">
              <a:solidFill>
                <a:srgbClr val="FFFF00"/>
              </a:solidFill>
            </a:endParaRPr>
          </a:p>
          <a:p>
            <a:endParaRPr lang="en-IN" dirty="0">
              <a:solidFill>
                <a:srgbClr val="FFFF00"/>
              </a:solidFill>
            </a:endParaRPr>
          </a:p>
        </p:txBody>
      </p:sp>
      <p:sp>
        <p:nvSpPr>
          <p:cNvPr id="4" name="Double Brace 3"/>
          <p:cNvSpPr/>
          <p:nvPr/>
        </p:nvSpPr>
        <p:spPr>
          <a:xfrm>
            <a:off x="1714480" y="4357694"/>
            <a:ext cx="6000792" cy="1357322"/>
          </a:xfrm>
          <a:prstGeom prst="bracePair">
            <a:avLst>
              <a:gd name="adj" fmla="val 2913"/>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5" name="TextBox 4"/>
          <p:cNvSpPr txBox="1"/>
          <p:nvPr/>
        </p:nvSpPr>
        <p:spPr>
          <a:xfrm>
            <a:off x="1928794" y="4429132"/>
            <a:ext cx="5500726" cy="1477328"/>
          </a:xfrm>
          <a:prstGeom prst="rect">
            <a:avLst/>
          </a:prstGeom>
          <a:noFill/>
        </p:spPr>
        <p:txBody>
          <a:bodyPr wrap="square" rtlCol="0">
            <a:spAutoFit/>
          </a:bodyPr>
          <a:lstStyle/>
          <a:p>
            <a:pPr algn="ctr">
              <a:buFont typeface="Wingdings" pitchFamily="2" charset="2"/>
              <a:buChar char="Ø"/>
            </a:pPr>
            <a:r>
              <a:rPr lang="en-US" dirty="0" smtClean="0">
                <a:solidFill>
                  <a:schemeClr val="bg1">
                    <a:lumMod val="65000"/>
                    <a:lumOff val="35000"/>
                  </a:schemeClr>
                </a:solidFill>
              </a:rPr>
              <a:t>Issue other than right issues;</a:t>
            </a:r>
          </a:p>
          <a:p>
            <a:pPr algn="ctr">
              <a:buFont typeface="Wingdings" pitchFamily="2" charset="2"/>
              <a:buChar char="Ø"/>
            </a:pPr>
            <a:r>
              <a:rPr lang="en-US" dirty="0" smtClean="0">
                <a:solidFill>
                  <a:schemeClr val="bg1">
                    <a:lumMod val="65000"/>
                    <a:lumOff val="35000"/>
                  </a:schemeClr>
                </a:solidFill>
              </a:rPr>
              <a:t>   Issue for other than cash considerations;</a:t>
            </a:r>
          </a:p>
          <a:p>
            <a:pPr algn="ctr">
              <a:buFont typeface="Wingdings" pitchFamily="2" charset="2"/>
              <a:buChar char="Ø"/>
            </a:pPr>
            <a:r>
              <a:rPr lang="en-US" dirty="0" smtClean="0">
                <a:solidFill>
                  <a:schemeClr val="bg1">
                    <a:lumMod val="65000"/>
                    <a:lumOff val="35000"/>
                  </a:schemeClr>
                </a:solidFill>
              </a:rPr>
              <a:t>    Merger / Acquisitions / Dissolution / Demerger / Takeovers</a:t>
            </a:r>
          </a:p>
          <a:p>
            <a:endParaRPr lang="en-IN"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714348" y="500042"/>
            <a:ext cx="7429552" cy="64294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Investor Protection</a:t>
            </a:r>
            <a:endParaRPr lang="en-IN" sz="3600" dirty="0"/>
          </a:p>
        </p:txBody>
      </p:sp>
      <p:sp>
        <p:nvSpPr>
          <p:cNvPr id="3" name="TextBox 2"/>
          <p:cNvSpPr txBox="1"/>
          <p:nvPr/>
        </p:nvSpPr>
        <p:spPr>
          <a:xfrm>
            <a:off x="214282" y="1571612"/>
            <a:ext cx="8786842" cy="4524315"/>
          </a:xfrm>
          <a:prstGeom prst="rect">
            <a:avLst/>
          </a:prstGeom>
          <a:noFill/>
        </p:spPr>
        <p:txBody>
          <a:bodyPr wrap="square" rtlCol="0">
            <a:spAutoFit/>
          </a:bodyPr>
          <a:lstStyle/>
          <a:p>
            <a:pPr>
              <a:buFont typeface="Wingdings" pitchFamily="2" charset="2"/>
              <a:buChar char="Ø"/>
            </a:pPr>
            <a:r>
              <a:rPr lang="en-US" dirty="0" smtClean="0"/>
              <a:t>Central government has been empowered to prescribed class / class of</a:t>
            </a:r>
          </a:p>
          <a:p>
            <a:r>
              <a:rPr lang="en-US" dirty="0" smtClean="0"/>
              <a:t>    companies which shall not be permitted to allow use of proxies.</a:t>
            </a:r>
          </a:p>
          <a:p>
            <a:endParaRPr lang="en-US" dirty="0" smtClean="0"/>
          </a:p>
          <a:p>
            <a:pPr>
              <a:buFont typeface="Wingdings" pitchFamily="2" charset="2"/>
              <a:buChar char="Ø"/>
            </a:pPr>
            <a:r>
              <a:rPr lang="en-US" dirty="0" smtClean="0"/>
              <a:t>Right of an investor to claim dividend even after unclaimed dividend</a:t>
            </a:r>
          </a:p>
          <a:p>
            <a:r>
              <a:rPr lang="en-US" dirty="0" smtClean="0"/>
              <a:t>  has been transferred to Investor Education &amp; Protection Fund. </a:t>
            </a:r>
          </a:p>
          <a:p>
            <a:endParaRPr lang="en-US" dirty="0" smtClean="0"/>
          </a:p>
          <a:p>
            <a:pPr>
              <a:buFont typeface="Wingdings" pitchFamily="2" charset="2"/>
              <a:buChar char="Ø"/>
            </a:pPr>
            <a:r>
              <a:rPr lang="en-US" dirty="0" smtClean="0"/>
              <a:t>Provisions for applying in case of oppression which provide minimum number of</a:t>
            </a:r>
          </a:p>
          <a:p>
            <a:r>
              <a:rPr lang="en-US" dirty="0" smtClean="0"/>
              <a:t>members </a:t>
            </a:r>
          </a:p>
          <a:p>
            <a:endParaRPr lang="en-US" dirty="0" smtClean="0"/>
          </a:p>
          <a:p>
            <a:endParaRPr lang="en-US" dirty="0" smtClean="0"/>
          </a:p>
          <a:p>
            <a:endParaRPr lang="en-US" dirty="0" smtClean="0"/>
          </a:p>
          <a:p>
            <a:endParaRPr lang="en-US" dirty="0" smtClean="0"/>
          </a:p>
          <a:p>
            <a:r>
              <a:rPr lang="en-US" dirty="0" smtClean="0"/>
              <a:t>   </a:t>
            </a:r>
          </a:p>
          <a:p>
            <a:endParaRPr lang="en-US" dirty="0"/>
          </a:p>
          <a:p>
            <a:r>
              <a:rPr lang="en-US" dirty="0" smtClean="0"/>
              <a:t>may apply before NCLT for safeguarding the provisions of this act i.e. 2011</a:t>
            </a:r>
            <a:endParaRPr lang="en-IN" dirty="0"/>
          </a:p>
        </p:txBody>
      </p:sp>
      <p:sp>
        <p:nvSpPr>
          <p:cNvPr id="6" name="Moon 5"/>
          <p:cNvSpPr/>
          <p:nvPr/>
        </p:nvSpPr>
        <p:spPr>
          <a:xfrm rot="16200000">
            <a:off x="4250529" y="1821645"/>
            <a:ext cx="642942" cy="8715436"/>
          </a:xfrm>
          <a:prstGeom prst="moon">
            <a:avLst>
              <a:gd name="adj" fmla="val 159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Double Brace 4"/>
          <p:cNvSpPr/>
          <p:nvPr/>
        </p:nvSpPr>
        <p:spPr>
          <a:xfrm>
            <a:off x="1643042" y="3871878"/>
            <a:ext cx="6643734" cy="1357322"/>
          </a:xfrm>
          <a:prstGeom prst="bracePair">
            <a:avLst>
              <a:gd name="adj" fmla="val 602"/>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solidFill>
                <a:srgbClr val="FF0000"/>
              </a:solidFill>
            </a:endParaRPr>
          </a:p>
        </p:txBody>
      </p:sp>
      <p:sp>
        <p:nvSpPr>
          <p:cNvPr id="7" name="TextBox 6"/>
          <p:cNvSpPr txBox="1"/>
          <p:nvPr/>
        </p:nvSpPr>
        <p:spPr>
          <a:xfrm>
            <a:off x="1619672" y="3804136"/>
            <a:ext cx="6572296" cy="1785104"/>
          </a:xfrm>
          <a:prstGeom prst="rect">
            <a:avLst/>
          </a:prstGeom>
          <a:noFill/>
        </p:spPr>
        <p:txBody>
          <a:bodyPr wrap="square" rtlCol="0">
            <a:spAutoFit/>
          </a:bodyPr>
          <a:lstStyle/>
          <a:p>
            <a:r>
              <a:rPr lang="en-US" dirty="0" smtClean="0">
                <a:solidFill>
                  <a:srgbClr val="FF0000"/>
                </a:solidFill>
              </a:rPr>
              <a:t>In case of Co. having share capital :- 100 members or 1 / 10</a:t>
            </a:r>
            <a:r>
              <a:rPr lang="en-US" baseline="30000" dirty="0" smtClean="0">
                <a:solidFill>
                  <a:srgbClr val="FF0000"/>
                </a:solidFill>
              </a:rPr>
              <a:t>th</a:t>
            </a:r>
            <a:r>
              <a:rPr lang="en-US" dirty="0" smtClean="0">
                <a:solidFill>
                  <a:srgbClr val="FF0000"/>
                </a:solidFill>
              </a:rPr>
              <a:t> of total members or member / members holding &gt;= 1 / 10</a:t>
            </a:r>
            <a:r>
              <a:rPr lang="en-US" baseline="30000" dirty="0" smtClean="0">
                <a:solidFill>
                  <a:srgbClr val="FF0000"/>
                </a:solidFill>
              </a:rPr>
              <a:t>th</a:t>
            </a:r>
            <a:r>
              <a:rPr lang="en-US" dirty="0" smtClean="0">
                <a:solidFill>
                  <a:srgbClr val="FF0000"/>
                </a:solidFill>
              </a:rPr>
              <a:t> of total issued share capital subject to condition that all calls have been paid up. </a:t>
            </a:r>
            <a:r>
              <a:rPr lang="en-US" sz="2000" b="1" dirty="0" smtClean="0">
                <a:solidFill>
                  <a:schemeClr val="bg1">
                    <a:lumMod val="95000"/>
                    <a:lumOff val="5000"/>
                  </a:schemeClr>
                </a:solidFill>
              </a:rPr>
              <a:t>Or</a:t>
            </a:r>
            <a:r>
              <a:rPr lang="en-US" dirty="0" smtClean="0">
                <a:solidFill>
                  <a:srgbClr val="FF0000"/>
                </a:solidFill>
              </a:rPr>
              <a:t> In case of Co. having not share capital 1 / 5</a:t>
            </a:r>
            <a:r>
              <a:rPr lang="en-US" baseline="30000" dirty="0" smtClean="0">
                <a:solidFill>
                  <a:srgbClr val="FF0000"/>
                </a:solidFill>
              </a:rPr>
              <a:t>th</a:t>
            </a:r>
            <a:r>
              <a:rPr lang="en-US" dirty="0" smtClean="0">
                <a:solidFill>
                  <a:srgbClr val="FF0000"/>
                </a:solidFill>
              </a:rPr>
              <a:t> of total membership.</a:t>
            </a:r>
            <a:endParaRPr lang="en-IN" dirty="0" smtClean="0">
              <a:solidFill>
                <a:srgbClr val="FF0000"/>
              </a:solidFill>
            </a:endParaRPr>
          </a:p>
          <a:p>
            <a:endParaRPr lang="en-IN"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000100" y="214290"/>
            <a:ext cx="7429552" cy="57150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smtClean="0"/>
              <a:t>Serious Fraud Investigation Office (Office)</a:t>
            </a:r>
            <a:endParaRPr lang="en-IN" dirty="0"/>
          </a:p>
        </p:txBody>
      </p:sp>
      <p:sp>
        <p:nvSpPr>
          <p:cNvPr id="3" name="TextBox 2"/>
          <p:cNvSpPr txBox="1"/>
          <p:nvPr/>
        </p:nvSpPr>
        <p:spPr>
          <a:xfrm>
            <a:off x="500034" y="785794"/>
            <a:ext cx="8286808" cy="5632311"/>
          </a:xfrm>
          <a:prstGeom prst="rect">
            <a:avLst/>
          </a:prstGeom>
          <a:noFill/>
        </p:spPr>
        <p:txBody>
          <a:bodyPr wrap="square" rtlCol="0">
            <a:spAutoFit/>
          </a:bodyPr>
          <a:lstStyle/>
          <a:p>
            <a:pPr>
              <a:buFont typeface="Wingdings" pitchFamily="2" charset="2"/>
              <a:buChar char="Ø"/>
            </a:pPr>
            <a:r>
              <a:rPr lang="en-US" dirty="0" smtClean="0"/>
              <a:t>Statutory status has been provided to SFIO  by specifying the new sections 211, 212 of the act, 2011 .</a:t>
            </a:r>
          </a:p>
          <a:p>
            <a:endParaRPr lang="en-US" dirty="0" smtClean="0"/>
          </a:p>
          <a:p>
            <a:pPr>
              <a:buFont typeface="Wingdings" pitchFamily="2" charset="2"/>
              <a:buChar char="Ø"/>
            </a:pPr>
            <a:r>
              <a:rPr lang="en-US" dirty="0" smtClean="0"/>
              <a:t>SFIO shall have powers to arrest, u/s 212 (8),  in respect of certain offences stated in the act attracting the punishment for fraud.</a:t>
            </a:r>
          </a:p>
          <a:p>
            <a:pPr>
              <a:buFont typeface="Wingdings" pitchFamily="2" charset="2"/>
              <a:buChar char="Ø"/>
            </a:pPr>
            <a:endParaRPr lang="en-US" dirty="0" smtClean="0"/>
          </a:p>
          <a:p>
            <a:r>
              <a:rPr lang="en-US" dirty="0" smtClean="0"/>
              <a:t>What SFIO shall comprise ?</a:t>
            </a:r>
          </a:p>
          <a:p>
            <a:r>
              <a:rPr lang="en-US" dirty="0" smtClean="0"/>
              <a:t>u/s 211(2) It shall be headed by Director, who shall be not below the grade of joint secy. to the Government of India having knowledge and experience in confronting the matters concerning to corporate affairs,  and consist the such number of experts appointed by Central Government possessing the ability of  and expertise in following areas:- </a:t>
            </a:r>
          </a:p>
          <a:p>
            <a:endParaRPr lang="en-US" dirty="0" smtClean="0"/>
          </a:p>
          <a:p>
            <a:pPr algn="ctr">
              <a:buFont typeface="Wingdings" pitchFamily="2" charset="2"/>
              <a:buChar char="Ø"/>
            </a:pPr>
            <a:r>
              <a:rPr lang="en-US" dirty="0" smtClean="0"/>
              <a:t> banking, corporate affairs, </a:t>
            </a:r>
          </a:p>
          <a:p>
            <a:pPr algn="ctr">
              <a:buFont typeface="Wingdings" pitchFamily="2" charset="2"/>
              <a:buChar char="Ø"/>
            </a:pPr>
            <a:r>
              <a:rPr lang="en-US" dirty="0" smtClean="0"/>
              <a:t>taxation, forensic audit, capital market,</a:t>
            </a:r>
          </a:p>
          <a:p>
            <a:pPr algn="ctr">
              <a:buFont typeface="Wingdings" pitchFamily="2" charset="2"/>
              <a:buChar char="Ø"/>
            </a:pPr>
            <a:r>
              <a:rPr lang="en-US" dirty="0" smtClean="0"/>
              <a:t> information technology, law .</a:t>
            </a:r>
          </a:p>
          <a:p>
            <a:pPr algn="ctr"/>
            <a:endParaRPr lang="en-US" dirty="0" smtClean="0"/>
          </a:p>
          <a:p>
            <a:r>
              <a:rPr lang="en-US" dirty="0" smtClean="0"/>
              <a:t>Every person arrested u/s 212(6) shall be presented before the Judicial /  Metropolitan Magistrate with in clear 24 hours </a:t>
            </a:r>
          </a:p>
          <a:p>
            <a:endParaRPr lang="en-IN" dirty="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500042"/>
            <a:ext cx="8572560" cy="923330"/>
          </a:xfrm>
          <a:prstGeom prst="rect">
            <a:avLst/>
          </a:prstGeom>
          <a:noFill/>
        </p:spPr>
        <p:txBody>
          <a:bodyPr wrap="square" rtlCol="0">
            <a:spAutoFit/>
          </a:bodyPr>
          <a:lstStyle/>
          <a:p>
            <a:endParaRPr lang="en-US" dirty="0" smtClean="0">
              <a:solidFill>
                <a:srgbClr val="FFFF00"/>
              </a:solidFill>
            </a:endParaRPr>
          </a:p>
          <a:p>
            <a:pPr algn="just"/>
            <a:r>
              <a:rPr lang="en-US" dirty="0" smtClean="0">
                <a:solidFill>
                  <a:srgbClr val="FFFF00"/>
                </a:solidFill>
              </a:rPr>
              <a:t>Central Government is of opinion may order for investigation of the affairs of the company on relying upon following inputs :-</a:t>
            </a:r>
            <a:endParaRPr lang="en-IN" dirty="0">
              <a:solidFill>
                <a:srgbClr val="FFFF00"/>
              </a:solidFill>
            </a:endParaRPr>
          </a:p>
        </p:txBody>
      </p:sp>
      <p:sp>
        <p:nvSpPr>
          <p:cNvPr id="15" name="Double Brace 14"/>
          <p:cNvSpPr/>
          <p:nvPr/>
        </p:nvSpPr>
        <p:spPr>
          <a:xfrm>
            <a:off x="428596" y="1857364"/>
            <a:ext cx="5715040" cy="3071834"/>
          </a:xfrm>
          <a:prstGeom prst="bracePair">
            <a:avLst>
              <a:gd name="adj" fmla="val 11648"/>
            </a:avLst>
          </a:prstGeom>
          <a:blipFill>
            <a:blip r:embed="rId2"/>
            <a:tile tx="0" ty="0" sx="100000" sy="100000" flip="none" algn="tl"/>
          </a:blip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b="1" dirty="0"/>
          </a:p>
        </p:txBody>
      </p:sp>
      <p:sp>
        <p:nvSpPr>
          <p:cNvPr id="16" name="TextBox 15"/>
          <p:cNvSpPr txBox="1"/>
          <p:nvPr/>
        </p:nvSpPr>
        <p:spPr>
          <a:xfrm>
            <a:off x="857224" y="2143116"/>
            <a:ext cx="5000660" cy="2554545"/>
          </a:xfrm>
          <a:prstGeom prst="rect">
            <a:avLst/>
          </a:prstGeom>
          <a:noFill/>
        </p:spPr>
        <p:txBody>
          <a:bodyPr wrap="square" rtlCol="0">
            <a:spAutoFit/>
          </a:bodyPr>
          <a:lstStyle/>
          <a:p>
            <a:r>
              <a:rPr lang="en-US" sz="2000" b="1" dirty="0" smtClean="0">
                <a:solidFill>
                  <a:srgbClr val="FFFF00"/>
                </a:solidFill>
              </a:rPr>
              <a:t>On Court’s / NCLT ‘s order</a:t>
            </a:r>
          </a:p>
          <a:p>
            <a:endParaRPr lang="en-US" sz="2000" b="1" dirty="0" smtClean="0">
              <a:solidFill>
                <a:srgbClr val="FFFF00"/>
              </a:solidFill>
            </a:endParaRPr>
          </a:p>
          <a:p>
            <a:r>
              <a:rPr lang="en-US" sz="2000" b="1" dirty="0" smtClean="0">
                <a:solidFill>
                  <a:srgbClr val="FFFF00"/>
                </a:solidFill>
              </a:rPr>
              <a:t>On report by ROC</a:t>
            </a:r>
          </a:p>
          <a:p>
            <a:endParaRPr lang="en-US" sz="2000" b="1" dirty="0" smtClean="0">
              <a:solidFill>
                <a:srgbClr val="FFFF00"/>
              </a:solidFill>
            </a:endParaRPr>
          </a:p>
          <a:p>
            <a:r>
              <a:rPr lang="en-US" sz="2000" b="1" dirty="0" err="1" smtClean="0">
                <a:solidFill>
                  <a:srgbClr val="FFFF00"/>
                </a:solidFill>
              </a:rPr>
              <a:t>Suo</a:t>
            </a:r>
            <a:r>
              <a:rPr lang="en-US" sz="2000" b="1" dirty="0" smtClean="0">
                <a:solidFill>
                  <a:srgbClr val="FFFF00"/>
                </a:solidFill>
              </a:rPr>
              <a:t> moto </a:t>
            </a:r>
          </a:p>
          <a:p>
            <a:endParaRPr lang="en-US" sz="2000" b="1" dirty="0" smtClean="0">
              <a:solidFill>
                <a:srgbClr val="FFFF00"/>
              </a:solidFill>
            </a:endParaRPr>
          </a:p>
          <a:p>
            <a:r>
              <a:rPr lang="en-US" sz="2000" b="1" dirty="0" smtClean="0">
                <a:solidFill>
                  <a:srgbClr val="FFFF00"/>
                </a:solidFill>
              </a:rPr>
              <a:t>On intimation by company subject to SR</a:t>
            </a:r>
            <a:endParaRPr lang="en-IN" sz="2000" b="1" dirty="0">
              <a:solidFill>
                <a:srgbClr val="FFFF00"/>
              </a:solidFill>
            </a:endParaRPr>
          </a:p>
        </p:txBody>
      </p:sp>
      <p:sp>
        <p:nvSpPr>
          <p:cNvPr id="17" name="Right Arrow 16"/>
          <p:cNvSpPr/>
          <p:nvPr/>
        </p:nvSpPr>
        <p:spPr>
          <a:xfrm>
            <a:off x="6072198" y="3071810"/>
            <a:ext cx="500066" cy="642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Cloud 17"/>
          <p:cNvSpPr/>
          <p:nvPr/>
        </p:nvSpPr>
        <p:spPr>
          <a:xfrm>
            <a:off x="6500826" y="2928934"/>
            <a:ext cx="2405020" cy="80608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00"/>
                </a:solidFill>
              </a:rPr>
              <a:t>Central Government</a:t>
            </a:r>
            <a:endParaRPr lang="en-IN" dirty="0">
              <a:solidFill>
                <a:srgbClr val="FFFF00"/>
              </a:solidFill>
            </a:endParaRPr>
          </a:p>
        </p:txBody>
      </p:sp>
      <p:sp>
        <p:nvSpPr>
          <p:cNvPr id="19" name="TextBox 18"/>
          <p:cNvSpPr txBox="1"/>
          <p:nvPr/>
        </p:nvSpPr>
        <p:spPr>
          <a:xfrm>
            <a:off x="3143240" y="2786058"/>
            <a:ext cx="1500198" cy="369332"/>
          </a:xfrm>
          <a:prstGeom prst="rect">
            <a:avLst/>
          </a:prstGeom>
          <a:noFill/>
        </p:spPr>
        <p:txBody>
          <a:bodyPr wrap="square" rtlCol="0">
            <a:spAutoFit/>
          </a:bodyPr>
          <a:lstStyle/>
          <a:p>
            <a:r>
              <a:rPr lang="en-US" dirty="0" smtClean="0"/>
              <a:t> 210 (1) a</a:t>
            </a:r>
            <a:endParaRPr lang="en-IN" dirty="0"/>
          </a:p>
        </p:txBody>
      </p:sp>
      <p:sp>
        <p:nvSpPr>
          <p:cNvPr id="20" name="TextBox 19"/>
          <p:cNvSpPr txBox="1"/>
          <p:nvPr/>
        </p:nvSpPr>
        <p:spPr>
          <a:xfrm>
            <a:off x="251520" y="116632"/>
            <a:ext cx="8424936" cy="400110"/>
          </a:xfrm>
          <a:prstGeom prst="rect">
            <a:avLst/>
          </a:prstGeom>
          <a:noFill/>
        </p:spPr>
        <p:txBody>
          <a:bodyPr wrap="square" rtlCol="0">
            <a:spAutoFit/>
          </a:bodyPr>
          <a:lstStyle/>
          <a:p>
            <a:pPr algn="ctr"/>
            <a:r>
              <a:rPr lang="en-US" sz="2000" dirty="0" smtClean="0">
                <a:solidFill>
                  <a:srgbClr val="FFFF00"/>
                </a:solidFill>
              </a:rPr>
              <a:t>Section 210 (investigation into affairs into the Company) at glance</a:t>
            </a:r>
            <a:endParaRPr lang="en-IN" sz="2000" dirty="0">
              <a:solidFill>
                <a:srgbClr val="FFFF00"/>
              </a:solidFill>
            </a:endParaRPr>
          </a:p>
        </p:txBody>
      </p:sp>
      <p:sp>
        <p:nvSpPr>
          <p:cNvPr id="21" name="TextBox 20"/>
          <p:cNvSpPr txBox="1"/>
          <p:nvPr/>
        </p:nvSpPr>
        <p:spPr>
          <a:xfrm>
            <a:off x="4357686" y="2143116"/>
            <a:ext cx="1571636" cy="369332"/>
          </a:xfrm>
          <a:prstGeom prst="rect">
            <a:avLst/>
          </a:prstGeom>
          <a:noFill/>
        </p:spPr>
        <p:txBody>
          <a:bodyPr wrap="square" rtlCol="0">
            <a:spAutoFit/>
          </a:bodyPr>
          <a:lstStyle/>
          <a:p>
            <a:r>
              <a:rPr lang="en-US" dirty="0" smtClean="0"/>
              <a:t>210 (2)</a:t>
            </a:r>
            <a:endParaRPr lang="en-IN" dirty="0"/>
          </a:p>
        </p:txBody>
      </p:sp>
      <p:sp>
        <p:nvSpPr>
          <p:cNvPr id="22" name="TextBox 21"/>
          <p:cNvSpPr txBox="1"/>
          <p:nvPr/>
        </p:nvSpPr>
        <p:spPr>
          <a:xfrm>
            <a:off x="2143108" y="3357562"/>
            <a:ext cx="1500198" cy="369332"/>
          </a:xfrm>
          <a:prstGeom prst="rect">
            <a:avLst/>
          </a:prstGeom>
          <a:noFill/>
        </p:spPr>
        <p:txBody>
          <a:bodyPr wrap="square" rtlCol="0">
            <a:spAutoFit/>
          </a:bodyPr>
          <a:lstStyle/>
          <a:p>
            <a:r>
              <a:rPr lang="en-US" dirty="0" smtClean="0"/>
              <a:t> 210 (1) c</a:t>
            </a:r>
            <a:endParaRPr lang="en-IN" dirty="0"/>
          </a:p>
        </p:txBody>
      </p:sp>
      <p:sp>
        <p:nvSpPr>
          <p:cNvPr id="23" name="TextBox 22"/>
          <p:cNvSpPr txBox="1"/>
          <p:nvPr/>
        </p:nvSpPr>
        <p:spPr>
          <a:xfrm>
            <a:off x="1357290" y="4286256"/>
            <a:ext cx="1500198" cy="369332"/>
          </a:xfrm>
          <a:prstGeom prst="rect">
            <a:avLst/>
          </a:prstGeom>
          <a:noFill/>
        </p:spPr>
        <p:txBody>
          <a:bodyPr wrap="square" rtlCol="0">
            <a:spAutoFit/>
          </a:bodyPr>
          <a:lstStyle/>
          <a:p>
            <a:r>
              <a:rPr lang="en-US" dirty="0" smtClean="0"/>
              <a:t> 210 (1) b</a:t>
            </a:r>
            <a:endParaRPr lang="en-IN" dirty="0"/>
          </a:p>
        </p:txBody>
      </p:sp>
      <p:sp>
        <p:nvSpPr>
          <p:cNvPr id="24" name="TextBox 23"/>
          <p:cNvSpPr txBox="1"/>
          <p:nvPr/>
        </p:nvSpPr>
        <p:spPr>
          <a:xfrm>
            <a:off x="642910" y="5286388"/>
            <a:ext cx="7429552" cy="923330"/>
          </a:xfrm>
          <a:prstGeom prst="rect">
            <a:avLst/>
          </a:prstGeom>
          <a:noFill/>
        </p:spPr>
        <p:txBody>
          <a:bodyPr wrap="square" rtlCol="0">
            <a:spAutoFit/>
          </a:bodyPr>
          <a:lstStyle/>
          <a:p>
            <a:pPr algn="just"/>
            <a:r>
              <a:rPr lang="en-US" dirty="0" smtClean="0">
                <a:solidFill>
                  <a:srgbClr val="FFFF00"/>
                </a:solidFill>
              </a:rPr>
              <a:t>Section 210 (3) the Central Government may appoint one or more persons as  inspectors for the investigation the affairs of the company under this section</a:t>
            </a:r>
            <a:endParaRPr lang="en-IN" dirty="0">
              <a:solidFill>
                <a:srgbClr val="FFFF00"/>
              </a:solidFill>
            </a:endParaRPr>
          </a:p>
        </p:txBody>
      </p:sp>
      <p:sp>
        <p:nvSpPr>
          <p:cNvPr id="25" name="TextBox 24"/>
          <p:cNvSpPr txBox="1"/>
          <p:nvPr/>
        </p:nvSpPr>
        <p:spPr>
          <a:xfrm>
            <a:off x="2643174" y="6357958"/>
            <a:ext cx="3929090" cy="369332"/>
          </a:xfrm>
          <a:prstGeom prst="rect">
            <a:avLst/>
          </a:prstGeom>
          <a:noFill/>
        </p:spPr>
        <p:txBody>
          <a:bodyPr wrap="square" rtlCol="0">
            <a:spAutoFit/>
          </a:bodyPr>
          <a:lstStyle/>
          <a:p>
            <a:pPr algn="ctr"/>
            <a:r>
              <a:rPr lang="en-US" b="1" dirty="0" smtClean="0">
                <a:solidFill>
                  <a:srgbClr val="FFFF00"/>
                </a:solidFill>
              </a:rPr>
              <a:t>Maruti Suzuki India Limited</a:t>
            </a:r>
            <a:endParaRPr lang="en-IN" b="1" dirty="0">
              <a:solidFill>
                <a:srgbClr val="FFFF00"/>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88640"/>
            <a:ext cx="8858280" cy="2585323"/>
          </a:xfrm>
          <a:prstGeom prst="rect">
            <a:avLst/>
          </a:prstGeom>
          <a:noFill/>
        </p:spPr>
        <p:txBody>
          <a:bodyPr wrap="square" rtlCol="0">
            <a:spAutoFit/>
          </a:bodyPr>
          <a:lstStyle/>
          <a:p>
            <a:r>
              <a:rPr lang="en-US" dirty="0" smtClean="0">
                <a:solidFill>
                  <a:srgbClr val="FFFF00"/>
                </a:solidFill>
              </a:rPr>
              <a:t>                                          Duty of the subscriber to MoA :-</a:t>
            </a:r>
          </a:p>
          <a:p>
            <a:pPr>
              <a:buFont typeface="Wingdings" pitchFamily="2" charset="2"/>
              <a:buChar char="v"/>
            </a:pPr>
            <a:r>
              <a:rPr lang="en-US" dirty="0" smtClean="0"/>
              <a:t>To give intimation to the company with in such time and in such manner as may be prescribe for change in name of the nominees indicating in the MoA of the Company.</a:t>
            </a:r>
          </a:p>
          <a:p>
            <a:pPr>
              <a:buFont typeface="Wingdings" pitchFamily="2" charset="2"/>
              <a:buChar char="v"/>
            </a:pPr>
            <a:endParaRPr lang="en-US" dirty="0" smtClean="0"/>
          </a:p>
          <a:p>
            <a:pPr>
              <a:buFont typeface="Wingdings" pitchFamily="2" charset="2"/>
              <a:buChar char="v"/>
            </a:pPr>
            <a:r>
              <a:rPr lang="en-US" dirty="0" smtClean="0"/>
              <a:t>The company shall give intimation to the concerned RoC about such change with in such time and in such manner as may be prescribed i.e. by notifying the rules for the same after the commencement of the new legislation.</a:t>
            </a:r>
          </a:p>
          <a:p>
            <a:endParaRPr lang="en-US" dirty="0" smtClean="0"/>
          </a:p>
          <a:p>
            <a:endParaRPr lang="en-US" dirty="0"/>
          </a:p>
        </p:txBody>
      </p:sp>
      <p:sp>
        <p:nvSpPr>
          <p:cNvPr id="3" name="Double Brace 2"/>
          <p:cNvSpPr/>
          <p:nvPr/>
        </p:nvSpPr>
        <p:spPr>
          <a:xfrm>
            <a:off x="857224" y="2571744"/>
            <a:ext cx="7572428" cy="642942"/>
          </a:xfrm>
          <a:prstGeom prst="bracePair">
            <a:avLst>
              <a:gd name="adj" fmla="val 25000"/>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solidFill>
                  <a:schemeClr val="bg1">
                    <a:lumMod val="95000"/>
                    <a:lumOff val="5000"/>
                  </a:schemeClr>
                </a:solidFill>
              </a:rPr>
              <a:t>Note:- the change in the name of nominee as indicating in the Co’s MoA shall not be reckon as the alteration of the MoA.</a:t>
            </a:r>
          </a:p>
        </p:txBody>
      </p:sp>
      <p:sp>
        <p:nvSpPr>
          <p:cNvPr id="4" name="TextBox 3"/>
          <p:cNvSpPr txBox="1"/>
          <p:nvPr/>
        </p:nvSpPr>
        <p:spPr>
          <a:xfrm>
            <a:off x="214282" y="3429000"/>
            <a:ext cx="8715436" cy="2862322"/>
          </a:xfrm>
          <a:prstGeom prst="rect">
            <a:avLst/>
          </a:prstGeom>
          <a:noFill/>
        </p:spPr>
        <p:txBody>
          <a:bodyPr wrap="square" rtlCol="0">
            <a:spAutoFit/>
          </a:bodyPr>
          <a:lstStyle/>
          <a:p>
            <a:r>
              <a:rPr lang="en-US" dirty="0" smtClean="0">
                <a:solidFill>
                  <a:srgbClr val="FFFF00"/>
                </a:solidFill>
              </a:rPr>
              <a:t>Exemption available to new class of the Company:-</a:t>
            </a:r>
          </a:p>
          <a:p>
            <a:pPr>
              <a:buFont typeface="Wingdings" pitchFamily="2" charset="2"/>
              <a:buChar char="ü"/>
            </a:pPr>
            <a:r>
              <a:rPr lang="en-US" dirty="0" smtClean="0"/>
              <a:t>While filling the financial statement, such class of Companies not required to file. cash flow statement. Proviso to clause 2 (40) (1)</a:t>
            </a:r>
          </a:p>
          <a:p>
            <a:pPr>
              <a:buFont typeface="Wingdings" pitchFamily="2" charset="2"/>
              <a:buChar char="ü"/>
            </a:pPr>
            <a:endParaRPr lang="en-US" dirty="0" smtClean="0"/>
          </a:p>
          <a:p>
            <a:pPr>
              <a:buFont typeface="Wingdings" pitchFamily="2" charset="2"/>
              <a:buChar char="ü"/>
            </a:pPr>
            <a:r>
              <a:rPr lang="en-US" dirty="0" smtClean="0"/>
              <a:t>The same company also not require to conduct  AGM as the other company require with in 9:00 a.m. to 6 p.m. u/s  96 (1)</a:t>
            </a:r>
          </a:p>
          <a:p>
            <a:pPr>
              <a:buFont typeface="Wingdings" pitchFamily="2" charset="2"/>
              <a:buChar char="ü"/>
            </a:pPr>
            <a:endParaRPr lang="en-US" dirty="0" smtClean="0"/>
          </a:p>
          <a:p>
            <a:pPr>
              <a:buFont typeface="Wingdings" pitchFamily="2" charset="2"/>
              <a:buChar char="ü"/>
            </a:pPr>
            <a:r>
              <a:rPr lang="en-US" dirty="0" smtClean="0"/>
              <a:t>The following section with which such company shall also not subject to :</a:t>
            </a:r>
          </a:p>
          <a:p>
            <a:endParaRPr lang="en-US" dirty="0" smtClean="0"/>
          </a:p>
          <a:p>
            <a:pPr>
              <a:buFont typeface="Wingdings" pitchFamily="2" charset="2"/>
              <a:buChar char="ü"/>
            </a:pPr>
            <a:r>
              <a:rPr lang="en-US" dirty="0" smtClean="0"/>
              <a:t>Power of Tribunal to call meetings of members</a:t>
            </a:r>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642918"/>
            <a:ext cx="8215338" cy="6740307"/>
          </a:xfrm>
          <a:prstGeom prst="rect">
            <a:avLst/>
          </a:prstGeom>
          <a:noFill/>
        </p:spPr>
        <p:txBody>
          <a:bodyPr wrap="square" rtlCol="0">
            <a:spAutoFit/>
          </a:bodyPr>
          <a:lstStyle/>
          <a:p>
            <a:pPr>
              <a:buFont typeface="Wingdings" pitchFamily="2" charset="2"/>
              <a:buChar char="ü"/>
            </a:pPr>
            <a:r>
              <a:rPr lang="en-US" dirty="0" smtClean="0">
                <a:solidFill>
                  <a:srgbClr val="FFFF00"/>
                </a:solidFill>
              </a:rPr>
              <a:t>In addition to Audit &amp;  Shareholders Investor Grievance Committees in every listed company there should be a committee on :</a:t>
            </a:r>
          </a:p>
          <a:p>
            <a:r>
              <a:rPr lang="en-US" dirty="0" smtClean="0">
                <a:solidFill>
                  <a:srgbClr val="FFFF00"/>
                </a:solidFill>
              </a:rPr>
              <a:t> </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CSR :-  every listed entity  shall constitute a committee- which based upon achieving the criteria- known as “ CSR ”  which shall comprise not less than  three executive directors at least 1 / 3</a:t>
            </a:r>
            <a:r>
              <a:rPr lang="en-US" baseline="30000" dirty="0" smtClean="0">
                <a:solidFill>
                  <a:srgbClr val="FFFF00"/>
                </a:solidFill>
              </a:rPr>
              <a:t>rd</a:t>
            </a:r>
            <a:r>
              <a:rPr lang="en-US" dirty="0" smtClean="0">
                <a:solidFill>
                  <a:srgbClr val="FFFF00"/>
                </a:solidFill>
              </a:rPr>
              <a:t> shall be independent directors.  u/s 135(1)</a:t>
            </a:r>
          </a:p>
          <a:p>
            <a:endParaRPr lang="en-US" dirty="0" smtClean="0">
              <a:solidFill>
                <a:srgbClr val="FFFF00"/>
              </a:solidFill>
            </a:endParaRPr>
          </a:p>
          <a:p>
            <a:r>
              <a:rPr lang="en-US" dirty="0" smtClean="0">
                <a:solidFill>
                  <a:srgbClr val="FFFF00"/>
                </a:solidFill>
              </a:rPr>
              <a:t>Nomination &amp; Remuneration Committee :- every listed entity and such other class of Companies as may be prescribed shall constitute a committee termed as Nomination &amp; Remuneration Committee which shall comprise of at least 3 non executive director at least half of them shall be independent director . u/s 178(1)</a:t>
            </a:r>
          </a:p>
          <a:p>
            <a:endParaRPr lang="en-US" dirty="0" smtClean="0">
              <a:solidFill>
                <a:srgbClr val="FFFF00"/>
              </a:solidFill>
            </a:endParaRPr>
          </a:p>
          <a:p>
            <a:r>
              <a:rPr lang="en-US" dirty="0" smtClean="0">
                <a:solidFill>
                  <a:srgbClr val="FFFF00"/>
                </a:solidFill>
              </a:rPr>
              <a:t>Stakeholders Relationship Committee :- every company which comprised of  &gt; 1000 shareholders; debenture holders; deposit holders and any other security holder shall frame a committee said to be as SR committee which shall headed by chairperson, who shall be non executive director, and such other number of members which appointed by board of directors.</a:t>
            </a:r>
          </a:p>
          <a:p>
            <a:endParaRPr lang="en-US" dirty="0" smtClean="0">
              <a:solidFill>
                <a:srgbClr val="FFFF00"/>
              </a:solidFill>
            </a:endParaRPr>
          </a:p>
          <a:p>
            <a:endParaRPr lang="en-IN" dirty="0">
              <a:solidFill>
                <a:srgbClr val="FFFF00"/>
              </a:solidFill>
            </a:endParaRPr>
          </a:p>
        </p:txBody>
      </p:sp>
      <p:sp>
        <p:nvSpPr>
          <p:cNvPr id="4" name="Double Brace 3"/>
          <p:cNvSpPr/>
          <p:nvPr/>
        </p:nvSpPr>
        <p:spPr>
          <a:xfrm>
            <a:off x="1928794" y="1285860"/>
            <a:ext cx="5072098" cy="928694"/>
          </a:xfrm>
          <a:prstGeom prst="bracePair">
            <a:avLst>
              <a:gd name="adj" fmla="val 18006"/>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endParaRPr lang="en-IN" dirty="0">
              <a:solidFill>
                <a:schemeClr val="bg1">
                  <a:lumMod val="85000"/>
                  <a:lumOff val="15000"/>
                </a:schemeClr>
              </a:solidFill>
            </a:endParaRPr>
          </a:p>
        </p:txBody>
      </p:sp>
      <p:sp>
        <p:nvSpPr>
          <p:cNvPr id="6" name="TextBox 5"/>
          <p:cNvSpPr txBox="1"/>
          <p:nvPr/>
        </p:nvSpPr>
        <p:spPr>
          <a:xfrm>
            <a:off x="2000232" y="1285860"/>
            <a:ext cx="5072098" cy="1477328"/>
          </a:xfrm>
          <a:prstGeom prst="rect">
            <a:avLst/>
          </a:prstGeom>
          <a:noFill/>
        </p:spPr>
        <p:txBody>
          <a:bodyPr wrap="square" rtlCol="0">
            <a:spAutoFit/>
          </a:bodyPr>
          <a:lstStyle/>
          <a:p>
            <a:pPr algn="ctr">
              <a:buFont typeface="Wingdings" pitchFamily="2" charset="2"/>
              <a:buChar char="Ø"/>
            </a:pPr>
            <a:r>
              <a:rPr lang="en-US" dirty="0" smtClean="0">
                <a:solidFill>
                  <a:schemeClr val="bg1">
                    <a:lumMod val="85000"/>
                    <a:lumOff val="15000"/>
                  </a:schemeClr>
                </a:solidFill>
              </a:rPr>
              <a:t>Corporate Social Responsibility; </a:t>
            </a:r>
          </a:p>
          <a:p>
            <a:pPr algn="ctr">
              <a:buFont typeface="Wingdings" pitchFamily="2" charset="2"/>
              <a:buChar char="Ø"/>
            </a:pPr>
            <a:r>
              <a:rPr lang="en-US" dirty="0" smtClean="0">
                <a:solidFill>
                  <a:schemeClr val="bg1">
                    <a:lumMod val="85000"/>
                    <a:lumOff val="15000"/>
                  </a:schemeClr>
                </a:solidFill>
              </a:rPr>
              <a:t>Stakeholders Relationship Committee and</a:t>
            </a:r>
          </a:p>
          <a:p>
            <a:pPr algn="ctr">
              <a:buFont typeface="Wingdings" pitchFamily="2" charset="2"/>
              <a:buChar char="Ø"/>
            </a:pPr>
            <a:r>
              <a:rPr lang="en-US" dirty="0" smtClean="0">
                <a:solidFill>
                  <a:schemeClr val="bg1">
                    <a:lumMod val="85000"/>
                    <a:lumOff val="15000"/>
                  </a:schemeClr>
                </a:solidFill>
              </a:rPr>
              <a:t>Nomination &amp; Remuneration Committee .</a:t>
            </a:r>
          </a:p>
          <a:p>
            <a:pPr>
              <a:buFont typeface="Wingdings" pitchFamily="2" charset="2"/>
              <a:buChar char="Ø"/>
            </a:pPr>
            <a:endParaRPr lang="en-IN" dirty="0" smtClean="0">
              <a:solidFill>
                <a:schemeClr val="bg1">
                  <a:lumMod val="85000"/>
                  <a:lumOff val="15000"/>
                </a:schemeClr>
              </a:solidFill>
            </a:endParaRPr>
          </a:p>
          <a:p>
            <a:endParaRPr lang="en-IN" dirty="0"/>
          </a:p>
        </p:txBody>
      </p:sp>
      <p:sp>
        <p:nvSpPr>
          <p:cNvPr id="7" name="Cloud 6"/>
          <p:cNvSpPr/>
          <p:nvPr/>
        </p:nvSpPr>
        <p:spPr>
          <a:xfrm>
            <a:off x="2285984" y="214290"/>
            <a:ext cx="3429024" cy="50006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rgbClr val="FFFF00"/>
              </a:solidFill>
            </a:endParaRPr>
          </a:p>
          <a:p>
            <a:pPr algn="ctr"/>
            <a:r>
              <a:rPr lang="en-US" sz="2000" dirty="0" smtClean="0">
                <a:solidFill>
                  <a:srgbClr val="FFFF00"/>
                </a:solidFill>
              </a:rPr>
              <a:t>New committees </a:t>
            </a:r>
            <a:endParaRPr lang="en-IN" sz="2000" dirty="0" smtClean="0">
              <a:solidFill>
                <a:srgbClr val="FFFF00"/>
              </a:solidFill>
            </a:endParaRPr>
          </a:p>
          <a:p>
            <a:pPr algn="ctr"/>
            <a:endParaRPr lang="en-IN" sz="2000" dirty="0">
              <a:solidFill>
                <a:srgbClr val="FFFF00"/>
              </a:solidFill>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2214546" y="357166"/>
            <a:ext cx="4643470" cy="92869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Schedules</a:t>
            </a:r>
          </a:p>
          <a:p>
            <a:pPr algn="ctr"/>
            <a:r>
              <a:rPr lang="en-US" sz="2800" dirty="0" smtClean="0"/>
              <a:t>in Companies act, 2013</a:t>
            </a:r>
            <a:endParaRPr lang="en-IN" sz="2800" dirty="0"/>
          </a:p>
        </p:txBody>
      </p:sp>
      <p:sp>
        <p:nvSpPr>
          <p:cNvPr id="7" name="TextBox 6"/>
          <p:cNvSpPr txBox="1"/>
          <p:nvPr/>
        </p:nvSpPr>
        <p:spPr>
          <a:xfrm>
            <a:off x="928662" y="1571612"/>
            <a:ext cx="2286016" cy="523220"/>
          </a:xfrm>
          <a:prstGeom prst="rect">
            <a:avLst/>
          </a:prstGeom>
          <a:noFill/>
        </p:spPr>
        <p:txBody>
          <a:bodyPr wrap="square" rtlCol="0">
            <a:spAutoFit/>
          </a:bodyPr>
          <a:lstStyle/>
          <a:p>
            <a:pPr algn="ctr"/>
            <a:r>
              <a:rPr lang="en-US" sz="2800" dirty="0" smtClean="0">
                <a:solidFill>
                  <a:srgbClr val="FFFF00"/>
                </a:solidFill>
              </a:rPr>
              <a:t>New</a:t>
            </a:r>
            <a:endParaRPr lang="en-IN" sz="2800" dirty="0">
              <a:solidFill>
                <a:srgbClr val="FFFF00"/>
              </a:solidFill>
            </a:endParaRPr>
          </a:p>
        </p:txBody>
      </p:sp>
      <p:sp>
        <p:nvSpPr>
          <p:cNvPr id="8" name="TextBox 7"/>
          <p:cNvSpPr txBox="1"/>
          <p:nvPr/>
        </p:nvSpPr>
        <p:spPr>
          <a:xfrm>
            <a:off x="5786446" y="1500174"/>
            <a:ext cx="2428892" cy="523220"/>
          </a:xfrm>
          <a:prstGeom prst="rect">
            <a:avLst/>
          </a:prstGeom>
          <a:noFill/>
        </p:spPr>
        <p:txBody>
          <a:bodyPr wrap="square" rtlCol="0">
            <a:spAutoFit/>
          </a:bodyPr>
          <a:lstStyle/>
          <a:p>
            <a:pPr algn="ctr"/>
            <a:r>
              <a:rPr lang="en-US" sz="2800" dirty="0" smtClean="0">
                <a:solidFill>
                  <a:srgbClr val="FFFF00"/>
                </a:solidFill>
              </a:rPr>
              <a:t>Existing</a:t>
            </a:r>
            <a:endParaRPr lang="en-IN" sz="2800" dirty="0">
              <a:solidFill>
                <a:srgbClr val="FFFF00"/>
              </a:solidFill>
            </a:endParaRPr>
          </a:p>
        </p:txBody>
      </p:sp>
      <p:sp>
        <p:nvSpPr>
          <p:cNvPr id="11" name="Double Brace 10"/>
          <p:cNvSpPr/>
          <p:nvPr/>
        </p:nvSpPr>
        <p:spPr>
          <a:xfrm>
            <a:off x="4714876" y="2285992"/>
            <a:ext cx="4429124" cy="4214842"/>
          </a:xfrm>
          <a:prstGeom prst="bracePair">
            <a:avLst/>
          </a:prstGeom>
          <a:solidFill>
            <a:srgbClr val="92D05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2" name="Double Brace 11"/>
          <p:cNvSpPr/>
          <p:nvPr/>
        </p:nvSpPr>
        <p:spPr>
          <a:xfrm>
            <a:off x="214282" y="2285992"/>
            <a:ext cx="4857784" cy="2071702"/>
          </a:xfrm>
          <a:prstGeom prst="bracePair">
            <a:avLst/>
          </a:prstGeom>
          <a:solidFill>
            <a:srgbClr val="92D05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3" name="TextBox 12"/>
          <p:cNvSpPr txBox="1"/>
          <p:nvPr/>
        </p:nvSpPr>
        <p:spPr>
          <a:xfrm>
            <a:off x="5143504" y="2285993"/>
            <a:ext cx="4000496" cy="4247317"/>
          </a:xfrm>
          <a:prstGeom prst="rect">
            <a:avLst/>
          </a:prstGeom>
          <a:noFill/>
        </p:spPr>
        <p:txBody>
          <a:bodyPr wrap="square" rtlCol="0">
            <a:spAutoFit/>
          </a:bodyPr>
          <a:lstStyle/>
          <a:p>
            <a:r>
              <a:rPr lang="en-US" b="1" dirty="0" smtClean="0">
                <a:solidFill>
                  <a:schemeClr val="bg2"/>
                </a:solidFill>
              </a:rPr>
              <a:t>MOA &amp; AOA of the Company</a:t>
            </a:r>
          </a:p>
          <a:p>
            <a:r>
              <a:rPr lang="en-US" b="1" dirty="0" smtClean="0">
                <a:solidFill>
                  <a:schemeClr val="bg2"/>
                </a:solidFill>
              </a:rPr>
              <a:t>(sch. I)</a:t>
            </a:r>
          </a:p>
          <a:p>
            <a:endParaRPr lang="en-US" b="1" dirty="0" smtClean="0">
              <a:solidFill>
                <a:schemeClr val="bg2"/>
              </a:solidFill>
            </a:endParaRPr>
          </a:p>
          <a:p>
            <a:r>
              <a:rPr lang="en-US" b="1" dirty="0" smtClean="0">
                <a:solidFill>
                  <a:schemeClr val="bg2"/>
                </a:solidFill>
              </a:rPr>
              <a:t>Useful lives to Compute Depreciation (sch. II)</a:t>
            </a:r>
          </a:p>
          <a:p>
            <a:endParaRPr lang="en-US" b="1" dirty="0" smtClean="0">
              <a:solidFill>
                <a:schemeClr val="bg2"/>
              </a:solidFill>
            </a:endParaRPr>
          </a:p>
          <a:p>
            <a:r>
              <a:rPr lang="en-US" b="1" dirty="0" smtClean="0">
                <a:solidFill>
                  <a:schemeClr val="bg2"/>
                </a:solidFill>
              </a:rPr>
              <a:t>Preparation of final Accounts</a:t>
            </a:r>
          </a:p>
          <a:p>
            <a:r>
              <a:rPr lang="en-US" b="1" dirty="0" smtClean="0">
                <a:solidFill>
                  <a:schemeClr val="bg2"/>
                </a:solidFill>
              </a:rPr>
              <a:t>(sch. III)</a:t>
            </a:r>
          </a:p>
          <a:p>
            <a:endParaRPr lang="en-US" b="1" dirty="0" smtClean="0">
              <a:solidFill>
                <a:schemeClr val="bg2"/>
              </a:solidFill>
            </a:endParaRPr>
          </a:p>
          <a:p>
            <a:r>
              <a:rPr lang="en-US" b="1" dirty="0" smtClean="0">
                <a:solidFill>
                  <a:schemeClr val="bg2"/>
                </a:solidFill>
              </a:rPr>
              <a:t>MD/ WTD appointment</a:t>
            </a:r>
          </a:p>
          <a:p>
            <a:r>
              <a:rPr lang="en-US" b="1" dirty="0" smtClean="0">
                <a:solidFill>
                  <a:schemeClr val="bg2"/>
                </a:solidFill>
              </a:rPr>
              <a:t>(sch. V)</a:t>
            </a:r>
          </a:p>
          <a:p>
            <a:endParaRPr lang="en-US" b="1" dirty="0" smtClean="0">
              <a:solidFill>
                <a:schemeClr val="bg2"/>
              </a:solidFill>
            </a:endParaRPr>
          </a:p>
          <a:p>
            <a:r>
              <a:rPr lang="en-US" b="1" dirty="0" smtClean="0">
                <a:solidFill>
                  <a:schemeClr val="bg2"/>
                </a:solidFill>
              </a:rPr>
              <a:t>Projects or activities included under the term ‘infrastructural projects or facilities’ (sch. VI)</a:t>
            </a:r>
            <a:endParaRPr lang="en-IN" b="1" dirty="0">
              <a:solidFill>
                <a:schemeClr val="bg2"/>
              </a:solidFill>
            </a:endParaRPr>
          </a:p>
        </p:txBody>
      </p:sp>
      <p:sp>
        <p:nvSpPr>
          <p:cNvPr id="14" name="TextBox 13"/>
          <p:cNvSpPr txBox="1"/>
          <p:nvPr/>
        </p:nvSpPr>
        <p:spPr>
          <a:xfrm>
            <a:off x="357158" y="2357430"/>
            <a:ext cx="4857784" cy="1754326"/>
          </a:xfrm>
          <a:prstGeom prst="rect">
            <a:avLst/>
          </a:prstGeom>
          <a:noFill/>
        </p:spPr>
        <p:txBody>
          <a:bodyPr wrap="square" rtlCol="0">
            <a:spAutoFit/>
          </a:bodyPr>
          <a:lstStyle/>
          <a:p>
            <a:r>
              <a:rPr lang="en-US" b="1" dirty="0" smtClean="0">
                <a:solidFill>
                  <a:schemeClr val="bg2"/>
                </a:solidFill>
              </a:rPr>
              <a:t>Code of Conduct  for independent </a:t>
            </a:r>
          </a:p>
          <a:p>
            <a:r>
              <a:rPr lang="en-US" b="1" dirty="0" smtClean="0">
                <a:solidFill>
                  <a:schemeClr val="bg2"/>
                </a:solidFill>
              </a:rPr>
              <a:t>Directors (sch. IV)</a:t>
            </a:r>
          </a:p>
          <a:p>
            <a:endParaRPr lang="en-US" b="1" dirty="0" smtClean="0">
              <a:solidFill>
                <a:schemeClr val="bg2"/>
              </a:solidFill>
            </a:endParaRPr>
          </a:p>
          <a:p>
            <a:r>
              <a:rPr lang="en-US" b="1" dirty="0" smtClean="0">
                <a:solidFill>
                  <a:schemeClr val="bg2"/>
                </a:solidFill>
              </a:rPr>
              <a:t>Activities which may be included by</a:t>
            </a:r>
          </a:p>
          <a:p>
            <a:r>
              <a:rPr lang="en-US" b="1" dirty="0" smtClean="0">
                <a:solidFill>
                  <a:schemeClr val="bg2"/>
                </a:solidFill>
              </a:rPr>
              <a:t> the Companies in their Corporate </a:t>
            </a:r>
          </a:p>
          <a:p>
            <a:r>
              <a:rPr lang="en-US" b="1" dirty="0" smtClean="0">
                <a:solidFill>
                  <a:schemeClr val="bg2"/>
                </a:solidFill>
              </a:rPr>
              <a:t>Social Responsibility Policies (sch. VII)</a:t>
            </a:r>
            <a:endParaRPr lang="en-IN" b="1" dirty="0">
              <a:solidFill>
                <a:schemeClr val="bg2"/>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3042" y="242808"/>
            <a:ext cx="5357850" cy="400110"/>
          </a:xfrm>
          <a:prstGeom prst="rect">
            <a:avLst/>
          </a:prstGeom>
          <a:noFill/>
        </p:spPr>
        <p:txBody>
          <a:bodyPr wrap="square" rtlCol="0">
            <a:spAutoFit/>
          </a:bodyPr>
          <a:lstStyle/>
          <a:p>
            <a:pPr algn="ctr"/>
            <a:r>
              <a:rPr lang="en-US" sz="2000" dirty="0" smtClean="0">
                <a:solidFill>
                  <a:srgbClr val="FFFF00"/>
                </a:solidFill>
              </a:rPr>
              <a:t>New Schedules at glance</a:t>
            </a:r>
            <a:endParaRPr lang="en-IN" sz="2000" dirty="0">
              <a:solidFill>
                <a:srgbClr val="FFFF00"/>
              </a:solidFill>
            </a:endParaRPr>
          </a:p>
        </p:txBody>
      </p:sp>
      <p:sp>
        <p:nvSpPr>
          <p:cNvPr id="6" name="Double Brace 5"/>
          <p:cNvSpPr/>
          <p:nvPr/>
        </p:nvSpPr>
        <p:spPr>
          <a:xfrm>
            <a:off x="214282" y="2204864"/>
            <a:ext cx="4857784" cy="2286016"/>
          </a:xfrm>
          <a:prstGeom prst="bracePair">
            <a:avLst>
              <a:gd name="adj" fmla="val 2338"/>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 name="TextBox 6"/>
          <p:cNvSpPr txBox="1"/>
          <p:nvPr/>
        </p:nvSpPr>
        <p:spPr>
          <a:xfrm>
            <a:off x="285720" y="2161887"/>
            <a:ext cx="6786610" cy="3139321"/>
          </a:xfrm>
          <a:prstGeom prst="rect">
            <a:avLst/>
          </a:prstGeom>
          <a:noFill/>
        </p:spPr>
        <p:txBody>
          <a:bodyPr wrap="square" rtlCol="0">
            <a:spAutoFit/>
          </a:bodyPr>
          <a:lstStyle/>
          <a:p>
            <a:r>
              <a:rPr lang="en-US" dirty="0" smtClean="0">
                <a:solidFill>
                  <a:srgbClr val="FF0000"/>
                </a:solidFill>
              </a:rPr>
              <a:t>Part I :-  Guidelines of professional conduct;</a:t>
            </a:r>
          </a:p>
          <a:p>
            <a:r>
              <a:rPr lang="en-US" dirty="0" smtClean="0">
                <a:solidFill>
                  <a:srgbClr val="FF0000"/>
                </a:solidFill>
              </a:rPr>
              <a:t>Part II :- Role and functions;</a:t>
            </a:r>
          </a:p>
          <a:p>
            <a:r>
              <a:rPr lang="en-US" dirty="0" smtClean="0">
                <a:solidFill>
                  <a:srgbClr val="FF0000"/>
                </a:solidFill>
              </a:rPr>
              <a:t>Part III:- Duties;</a:t>
            </a:r>
          </a:p>
          <a:p>
            <a:r>
              <a:rPr lang="en-US" dirty="0" smtClean="0">
                <a:solidFill>
                  <a:srgbClr val="FF0000"/>
                </a:solidFill>
              </a:rPr>
              <a:t>Part IV:- Manner of appointment;</a:t>
            </a:r>
          </a:p>
          <a:p>
            <a:r>
              <a:rPr lang="en-US" dirty="0" smtClean="0">
                <a:solidFill>
                  <a:srgbClr val="FF0000"/>
                </a:solidFill>
              </a:rPr>
              <a:t>Part V:-   Reappointment;</a:t>
            </a:r>
          </a:p>
          <a:p>
            <a:r>
              <a:rPr lang="en-US" dirty="0" smtClean="0">
                <a:solidFill>
                  <a:srgbClr val="FF0000"/>
                </a:solidFill>
              </a:rPr>
              <a:t>Part VI:-  Resignation / Removal;</a:t>
            </a:r>
          </a:p>
          <a:p>
            <a:r>
              <a:rPr lang="en-US" dirty="0" smtClean="0">
                <a:solidFill>
                  <a:srgbClr val="FF0000"/>
                </a:solidFill>
              </a:rPr>
              <a:t>Part VII:- Separate meetings;</a:t>
            </a:r>
          </a:p>
          <a:p>
            <a:r>
              <a:rPr lang="en-US" dirty="0" smtClean="0">
                <a:solidFill>
                  <a:srgbClr val="FF0000"/>
                </a:solidFill>
              </a:rPr>
              <a:t>Part VIII: Evaluation mechanism.</a:t>
            </a:r>
          </a:p>
          <a:p>
            <a:endParaRPr lang="en-US" dirty="0" smtClean="0">
              <a:solidFill>
                <a:srgbClr val="FF0000"/>
              </a:solidFill>
            </a:endParaRPr>
          </a:p>
          <a:p>
            <a:endParaRPr lang="en-IN" dirty="0" smtClean="0">
              <a:solidFill>
                <a:srgbClr val="FF0000"/>
              </a:solidFill>
            </a:endParaRPr>
          </a:p>
          <a:p>
            <a:endParaRPr lang="en-IN" dirty="0">
              <a:solidFill>
                <a:srgbClr val="FF0000"/>
              </a:solidFill>
            </a:endParaRPr>
          </a:p>
        </p:txBody>
      </p:sp>
      <p:sp>
        <p:nvSpPr>
          <p:cNvPr id="8" name="TextBox 7"/>
          <p:cNvSpPr txBox="1"/>
          <p:nvPr/>
        </p:nvSpPr>
        <p:spPr>
          <a:xfrm>
            <a:off x="1643042" y="785794"/>
            <a:ext cx="1785950" cy="369332"/>
          </a:xfrm>
          <a:prstGeom prst="rect">
            <a:avLst/>
          </a:prstGeom>
          <a:noFill/>
        </p:spPr>
        <p:txBody>
          <a:bodyPr wrap="square" rtlCol="0">
            <a:spAutoFit/>
          </a:bodyPr>
          <a:lstStyle/>
          <a:p>
            <a:r>
              <a:rPr lang="en-US" dirty="0" smtClean="0">
                <a:solidFill>
                  <a:srgbClr val="FFFF00"/>
                </a:solidFill>
              </a:rPr>
              <a:t>Schedule IV</a:t>
            </a:r>
            <a:endParaRPr lang="en-IN" dirty="0">
              <a:solidFill>
                <a:srgbClr val="FFFF00"/>
              </a:solidFill>
            </a:endParaRPr>
          </a:p>
        </p:txBody>
      </p:sp>
      <p:sp>
        <p:nvSpPr>
          <p:cNvPr id="9" name="TextBox 8"/>
          <p:cNvSpPr txBox="1"/>
          <p:nvPr/>
        </p:nvSpPr>
        <p:spPr>
          <a:xfrm>
            <a:off x="5929322" y="692696"/>
            <a:ext cx="1928826" cy="369332"/>
          </a:xfrm>
          <a:prstGeom prst="rect">
            <a:avLst/>
          </a:prstGeom>
          <a:noFill/>
        </p:spPr>
        <p:txBody>
          <a:bodyPr wrap="square" rtlCol="0">
            <a:spAutoFit/>
          </a:bodyPr>
          <a:lstStyle/>
          <a:p>
            <a:pPr algn="ctr"/>
            <a:r>
              <a:rPr lang="en-US" dirty="0" smtClean="0">
                <a:solidFill>
                  <a:srgbClr val="FFFF00"/>
                </a:solidFill>
              </a:rPr>
              <a:t>Schedule VII</a:t>
            </a:r>
            <a:endParaRPr lang="en-IN" dirty="0">
              <a:solidFill>
                <a:srgbClr val="FFFF00"/>
              </a:solidFill>
            </a:endParaRPr>
          </a:p>
        </p:txBody>
      </p:sp>
      <p:sp>
        <p:nvSpPr>
          <p:cNvPr id="10" name="Double Brace 9"/>
          <p:cNvSpPr/>
          <p:nvPr/>
        </p:nvSpPr>
        <p:spPr>
          <a:xfrm>
            <a:off x="5000628" y="1844824"/>
            <a:ext cx="3857652" cy="4786346"/>
          </a:xfrm>
          <a:prstGeom prst="bracePair">
            <a:avLst>
              <a:gd name="adj" fmla="val 1339"/>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buFont typeface="Wingdings" pitchFamily="2" charset="2"/>
              <a:buChar char="v"/>
            </a:pPr>
            <a:r>
              <a:rPr lang="en-US" dirty="0" smtClean="0">
                <a:solidFill>
                  <a:srgbClr val="FF0000"/>
                </a:solidFill>
              </a:rPr>
              <a:t>Eradicating extreme hunger and poverty; </a:t>
            </a:r>
          </a:p>
          <a:p>
            <a:pPr>
              <a:buFont typeface="Wingdings" pitchFamily="2" charset="2"/>
              <a:buChar char="v"/>
            </a:pPr>
            <a:r>
              <a:rPr lang="en-US" dirty="0" smtClean="0">
                <a:solidFill>
                  <a:srgbClr val="FF0000"/>
                </a:solidFill>
              </a:rPr>
              <a:t>promotion of education; promoting gender diversity;</a:t>
            </a:r>
          </a:p>
          <a:p>
            <a:pPr>
              <a:buFont typeface="Wingdings" pitchFamily="2" charset="2"/>
              <a:buChar char="v"/>
            </a:pPr>
            <a:r>
              <a:rPr lang="en-US" dirty="0" smtClean="0">
                <a:solidFill>
                  <a:srgbClr val="FF0000"/>
                </a:solidFill>
              </a:rPr>
              <a:t>Promoting gender morale;</a:t>
            </a:r>
          </a:p>
          <a:p>
            <a:pPr>
              <a:buFont typeface="Wingdings" pitchFamily="2" charset="2"/>
              <a:buChar char="v"/>
            </a:pPr>
            <a:r>
              <a:rPr lang="en-US" dirty="0" smtClean="0">
                <a:solidFill>
                  <a:srgbClr val="FF0000"/>
                </a:solidFill>
              </a:rPr>
              <a:t>Combating HIV, malaria and other diseases;</a:t>
            </a:r>
          </a:p>
          <a:p>
            <a:pPr>
              <a:buFont typeface="Wingdings" pitchFamily="2" charset="2"/>
              <a:buChar char="v"/>
            </a:pPr>
            <a:r>
              <a:rPr lang="en-US" dirty="0" smtClean="0">
                <a:solidFill>
                  <a:srgbClr val="FF0000"/>
                </a:solidFill>
              </a:rPr>
              <a:t>Ensuring environment safety and sustainability</a:t>
            </a:r>
          </a:p>
          <a:p>
            <a:pPr>
              <a:buFont typeface="Wingdings" pitchFamily="2" charset="2"/>
              <a:buChar char="v"/>
            </a:pPr>
            <a:r>
              <a:rPr lang="en-US" dirty="0" smtClean="0">
                <a:solidFill>
                  <a:srgbClr val="FF0000"/>
                </a:solidFill>
              </a:rPr>
              <a:t>To pursue social friendly projects; </a:t>
            </a:r>
          </a:p>
          <a:p>
            <a:pPr>
              <a:buFont typeface="Wingdings" pitchFamily="2" charset="2"/>
              <a:buChar char="v"/>
            </a:pPr>
            <a:r>
              <a:rPr lang="en-US" dirty="0" smtClean="0">
                <a:solidFill>
                  <a:srgbClr val="FF0000"/>
                </a:solidFill>
              </a:rPr>
              <a:t>Contribution to fund set up by CG / SG for :-</a:t>
            </a:r>
          </a:p>
          <a:p>
            <a:pPr algn="ctr">
              <a:buFont typeface="Wingdings" pitchFamily="2" charset="2"/>
              <a:buChar char="ü"/>
            </a:pPr>
            <a:r>
              <a:rPr lang="en-US" dirty="0" smtClean="0">
                <a:solidFill>
                  <a:srgbClr val="FF0000"/>
                </a:solidFill>
              </a:rPr>
              <a:t>socio economic development</a:t>
            </a:r>
          </a:p>
          <a:p>
            <a:pPr algn="ctr">
              <a:buFont typeface="Wingdings" pitchFamily="2" charset="2"/>
              <a:buChar char="ü"/>
            </a:pPr>
            <a:r>
              <a:rPr lang="en-US" dirty="0" smtClean="0">
                <a:solidFill>
                  <a:srgbClr val="FF0000"/>
                </a:solidFill>
              </a:rPr>
              <a:t>welfare of the SC / OBC / women / minorities.</a:t>
            </a:r>
          </a:p>
          <a:p>
            <a:pPr>
              <a:buFont typeface="Wingdings" pitchFamily="2" charset="2"/>
              <a:buChar char="v"/>
            </a:pPr>
            <a:endParaRPr lang="en-US" dirty="0" smtClean="0">
              <a:solidFill>
                <a:srgbClr val="FF0000"/>
              </a:solidFill>
            </a:endParaRPr>
          </a:p>
          <a:p>
            <a:pPr>
              <a:buFont typeface="Wingdings" pitchFamily="2" charset="2"/>
              <a:buChar char="v"/>
            </a:pPr>
            <a:endParaRPr lang="en-IN" dirty="0">
              <a:solidFill>
                <a:srgbClr val="FF0000"/>
              </a:solidFill>
            </a:endParaRPr>
          </a:p>
        </p:txBody>
      </p:sp>
      <p:sp>
        <p:nvSpPr>
          <p:cNvPr id="11" name="TextBox 10"/>
          <p:cNvSpPr txBox="1"/>
          <p:nvPr/>
        </p:nvSpPr>
        <p:spPr>
          <a:xfrm>
            <a:off x="5000628" y="1126485"/>
            <a:ext cx="3714776" cy="646331"/>
          </a:xfrm>
          <a:prstGeom prst="rect">
            <a:avLst/>
          </a:prstGeom>
          <a:noFill/>
        </p:spPr>
        <p:txBody>
          <a:bodyPr wrap="square" rtlCol="0">
            <a:spAutoFit/>
          </a:bodyPr>
          <a:lstStyle/>
          <a:p>
            <a:r>
              <a:rPr lang="en-US" dirty="0" smtClean="0">
                <a:solidFill>
                  <a:srgbClr val="FFFF00"/>
                </a:solidFill>
              </a:rPr>
              <a:t>Activity which may form part of the CSR policies of Cos.</a:t>
            </a:r>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uble Brace 2"/>
          <p:cNvSpPr/>
          <p:nvPr/>
        </p:nvSpPr>
        <p:spPr>
          <a:xfrm>
            <a:off x="1857356" y="214290"/>
            <a:ext cx="5436000" cy="468000"/>
          </a:xfrm>
          <a:prstGeom prst="bracePair">
            <a:avLst>
              <a:gd name="adj" fmla="val 25000"/>
            </a:avLst>
          </a:prstGeom>
          <a:noFill/>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2400" b="1" dirty="0" smtClean="0">
                <a:ln>
                  <a:solidFill>
                    <a:srgbClr val="FF0000"/>
                  </a:solidFill>
                </a:ln>
                <a:solidFill>
                  <a:srgbClr val="92D050"/>
                </a:solidFill>
              </a:rPr>
              <a:t>Board of Directors</a:t>
            </a:r>
          </a:p>
          <a:p>
            <a:pPr algn="ctr"/>
            <a:r>
              <a:rPr lang="en-US" sz="2400" b="1" dirty="0" smtClean="0">
                <a:ln>
                  <a:solidFill>
                    <a:srgbClr val="FF0000"/>
                  </a:solidFill>
                </a:ln>
                <a:solidFill>
                  <a:srgbClr val="92D050"/>
                </a:solidFill>
              </a:rPr>
              <a:t>as per Companies act, 2011</a:t>
            </a:r>
            <a:endParaRPr lang="en-IN" sz="2400" b="1" dirty="0">
              <a:ln>
                <a:solidFill>
                  <a:srgbClr val="FF0000"/>
                </a:solidFill>
              </a:ln>
              <a:solidFill>
                <a:srgbClr val="92D050"/>
              </a:solidFill>
            </a:endParaRPr>
          </a:p>
        </p:txBody>
      </p:sp>
      <p:sp>
        <p:nvSpPr>
          <p:cNvPr id="5" name="TextBox 4"/>
          <p:cNvSpPr txBox="1"/>
          <p:nvPr/>
        </p:nvSpPr>
        <p:spPr>
          <a:xfrm>
            <a:off x="214282" y="571480"/>
            <a:ext cx="8429684" cy="6740307"/>
          </a:xfrm>
          <a:prstGeom prst="rect">
            <a:avLst/>
          </a:prstGeom>
          <a:noFill/>
        </p:spPr>
        <p:txBody>
          <a:bodyPr wrap="square" rtlCol="0">
            <a:spAutoFit/>
          </a:bodyPr>
          <a:lstStyle/>
          <a:p>
            <a:pPr>
              <a:buFont typeface="Wingdings" pitchFamily="2" charset="2"/>
              <a:buChar char="Ø"/>
            </a:pPr>
            <a:endParaRPr lang="en-US" dirty="0" smtClean="0">
              <a:solidFill>
                <a:srgbClr val="FFFF00"/>
              </a:solidFill>
            </a:endParaRPr>
          </a:p>
          <a:p>
            <a:pPr>
              <a:buFont typeface="Wingdings" pitchFamily="2" charset="2"/>
              <a:buChar char="Ø"/>
            </a:pPr>
            <a:r>
              <a:rPr lang="en-US" dirty="0" smtClean="0">
                <a:solidFill>
                  <a:srgbClr val="FFFF00"/>
                </a:solidFill>
              </a:rPr>
              <a:t>Maximum strength laid down is 15 and a company may by passing special resolution exceed its Board of Directors beyond 15 .</a:t>
            </a:r>
          </a:p>
          <a:p>
            <a:pPr>
              <a:buFont typeface="Wingdings" pitchFamily="2" charset="2"/>
              <a:buChar char="Ø"/>
            </a:pPr>
            <a:endParaRPr lang="en-US" dirty="0" smtClean="0">
              <a:solidFill>
                <a:srgbClr val="FFFF00"/>
              </a:solidFill>
            </a:endParaRPr>
          </a:p>
          <a:p>
            <a:pPr>
              <a:buFont typeface="Wingdings" pitchFamily="2" charset="2"/>
              <a:buChar char="Ø"/>
            </a:pPr>
            <a:r>
              <a:rPr lang="en-US" dirty="0" smtClean="0">
                <a:solidFill>
                  <a:srgbClr val="FFFF00"/>
                </a:solidFill>
              </a:rPr>
              <a:t>Prescribed class of companies is require to appoint one women director on the governing board (there is already women director, Ms. Pallavi Shroff, on governing Board of MSIL. </a:t>
            </a:r>
          </a:p>
          <a:p>
            <a:pPr>
              <a:buFont typeface="Wingdings" pitchFamily="2" charset="2"/>
              <a:buChar char="Ø"/>
            </a:pPr>
            <a:r>
              <a:rPr lang="en-US" dirty="0" smtClean="0">
                <a:solidFill>
                  <a:srgbClr val="FFFF00"/>
                </a:solidFill>
              </a:rPr>
              <a:t>Every listed entity shall comprised with 1 / 3</a:t>
            </a:r>
            <a:r>
              <a:rPr lang="en-US" baseline="30000" dirty="0" smtClean="0">
                <a:solidFill>
                  <a:srgbClr val="FFFF00"/>
                </a:solidFill>
              </a:rPr>
              <a:t>rd</a:t>
            </a:r>
            <a:r>
              <a:rPr lang="en-US" dirty="0" smtClean="0">
                <a:solidFill>
                  <a:srgbClr val="FFFF00"/>
                </a:solidFill>
              </a:rPr>
              <a:t> independent directors of its  board of directors.</a:t>
            </a:r>
          </a:p>
          <a:p>
            <a:pPr>
              <a:buFont typeface="Wingdings" pitchFamily="2" charset="2"/>
              <a:buChar char="Ø"/>
            </a:pPr>
            <a:endParaRPr lang="en-US" dirty="0" smtClean="0">
              <a:solidFill>
                <a:srgbClr val="FFFF00"/>
              </a:solidFill>
            </a:endParaRPr>
          </a:p>
          <a:p>
            <a:pPr>
              <a:buFont typeface="Wingdings" pitchFamily="2" charset="2"/>
              <a:buChar char="Ø"/>
            </a:pPr>
            <a:r>
              <a:rPr lang="en-US" dirty="0" smtClean="0">
                <a:solidFill>
                  <a:srgbClr val="FFFF00"/>
                </a:solidFill>
              </a:rPr>
              <a:t>Independent director covered u/s 149(5) r/w schedule IV.</a:t>
            </a:r>
          </a:p>
          <a:p>
            <a:pPr>
              <a:buFont typeface="Wingdings" pitchFamily="2" charset="2"/>
              <a:buChar char="Ø"/>
            </a:pPr>
            <a:r>
              <a:rPr lang="en-US" dirty="0" smtClean="0">
                <a:solidFill>
                  <a:srgbClr val="FFFF00"/>
                </a:solidFill>
              </a:rPr>
              <a:t>tenure of independent director does not exceed 5 consecutive years and same director can re-appoint after passing SR for another five years but if a company want to go with same independent director on its governing board even after such 2 consecutive of five year then that company may do such only after expiration of three years of such 10 years i.e. cooling period of 3 years shall be exist after 10 years. </a:t>
            </a:r>
          </a:p>
          <a:p>
            <a:endParaRPr lang="en-US" dirty="0" smtClean="0">
              <a:solidFill>
                <a:srgbClr val="FFFF00"/>
              </a:solidFill>
            </a:endParaRPr>
          </a:p>
          <a:p>
            <a:pPr>
              <a:buFont typeface="Wingdings" pitchFamily="2" charset="2"/>
              <a:buChar char="Ø"/>
            </a:pPr>
            <a:r>
              <a:rPr lang="en-US" dirty="0" smtClean="0">
                <a:solidFill>
                  <a:srgbClr val="FFFF00"/>
                </a:solidFill>
              </a:rPr>
              <a:t>Independent director shall at first meeting of the board, in which he is participated, and thereafter at first meeting of  such board meeting convene in every financial year or whenever there is change in circumstances which may affect his independency give its declaration to that effect.</a:t>
            </a:r>
          </a:p>
          <a:p>
            <a:endParaRPr lang="en-US" dirty="0" smtClean="0">
              <a:solidFill>
                <a:srgbClr val="FFFF00"/>
              </a:solidFill>
            </a:endParaRPr>
          </a:p>
          <a:p>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357166"/>
            <a:ext cx="8786842" cy="6740307"/>
          </a:xfrm>
          <a:prstGeom prst="rect">
            <a:avLst/>
          </a:prstGeom>
          <a:noFill/>
        </p:spPr>
        <p:txBody>
          <a:bodyPr wrap="square" rtlCol="0">
            <a:spAutoFit/>
          </a:bodyPr>
          <a:lstStyle/>
          <a:p>
            <a:pPr>
              <a:buFont typeface="Wingdings" pitchFamily="2" charset="2"/>
              <a:buChar char="Ø"/>
            </a:pPr>
            <a:r>
              <a:rPr lang="en-US" dirty="0" smtClean="0"/>
              <a:t> There shall be a director on its governing board who resident, stayed at least for 182 days, in India preceding calendar year { u/s 149 (2) } .</a:t>
            </a:r>
          </a:p>
          <a:p>
            <a:endParaRPr lang="en-US" dirty="0" smtClean="0"/>
          </a:p>
          <a:p>
            <a:pPr>
              <a:buFont typeface="Wingdings" pitchFamily="2" charset="2"/>
              <a:buChar char="Ø"/>
            </a:pPr>
            <a:r>
              <a:rPr lang="en-US" dirty="0" smtClean="0"/>
              <a:t> u/s 161, appointment of additional / alternate /  nominee director .</a:t>
            </a:r>
          </a:p>
          <a:p>
            <a:endParaRPr lang="en-US" dirty="0" smtClean="0"/>
          </a:p>
          <a:p>
            <a:pPr marL="342900" indent="-342900">
              <a:buAutoNum type="arabicParenR"/>
            </a:pPr>
            <a:r>
              <a:rPr lang="en-US" dirty="0" smtClean="0"/>
              <a:t>AOA of company may confer powers upon Board of Directors to appoint additional director other than that who not succeeded in appointment as director in general meeting who shall hold office up to the conclusion of next AGM from conclusion of </a:t>
            </a:r>
            <a:r>
              <a:rPr lang="en-US" dirty="0" err="1" smtClean="0"/>
              <a:t>Ist</a:t>
            </a:r>
            <a:r>
              <a:rPr lang="en-US" dirty="0" smtClean="0"/>
              <a:t> AGM. </a:t>
            </a:r>
          </a:p>
          <a:p>
            <a:pPr marL="342900" indent="-342900">
              <a:buAutoNum type="arabicParenR"/>
            </a:pPr>
            <a:endParaRPr lang="en-US" dirty="0" smtClean="0"/>
          </a:p>
          <a:p>
            <a:pPr marL="342900" indent="-342900">
              <a:buAutoNum type="arabicParenR"/>
            </a:pPr>
            <a:r>
              <a:rPr lang="en-US" dirty="0" smtClean="0"/>
              <a:t>A company may appoint alternate director, if authorized by AOA , or even a company may by passing of resolution in general meeting go for same which shall take charge only when original director, in whose place he is appointed, remain absent  for  a period &gt;= 3 months from India.</a:t>
            </a:r>
          </a:p>
          <a:p>
            <a:pPr marL="342900" indent="-342900">
              <a:buAutoNum type="arabicParenR"/>
            </a:pPr>
            <a:endParaRPr lang="en-US" dirty="0" smtClean="0"/>
          </a:p>
          <a:p>
            <a:pPr marL="342900" indent="-342900"/>
            <a:r>
              <a:rPr lang="en-US" dirty="0" smtClean="0"/>
              <a:t>      whether a company can appoint alternate director to independent director ?</a:t>
            </a:r>
          </a:p>
          <a:p>
            <a:pPr marL="342900" indent="-342900"/>
            <a:r>
              <a:rPr lang="en-US" dirty="0" smtClean="0"/>
              <a:t>      proviso to 161 (2) unless that person also eligible for designation of independent director, a company cannot give him charge of alternate to independent director.</a:t>
            </a:r>
          </a:p>
          <a:p>
            <a:pPr marL="342900" indent="-342900"/>
            <a:endParaRPr lang="en-US" dirty="0" smtClean="0"/>
          </a:p>
          <a:p>
            <a:pPr marL="342900" indent="-342900"/>
            <a:r>
              <a:rPr lang="en-US" dirty="0" smtClean="0"/>
              <a:t>3) A company can appoint, only subject to AOA, any person as a director nominated by institution / CG / SG or any other authority on its governing Board .</a:t>
            </a:r>
          </a:p>
          <a:p>
            <a:endParaRPr lang="en-US" dirty="0" smtClean="0"/>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428604"/>
            <a:ext cx="8643998" cy="6186309"/>
          </a:xfrm>
          <a:prstGeom prst="rect">
            <a:avLst/>
          </a:prstGeom>
          <a:noFill/>
        </p:spPr>
        <p:txBody>
          <a:bodyPr wrap="square" rtlCol="0">
            <a:spAutoFit/>
          </a:bodyPr>
          <a:lstStyle/>
          <a:p>
            <a:pPr>
              <a:buFont typeface="Wingdings" pitchFamily="2" charset="2"/>
              <a:buChar char="Ø"/>
            </a:pPr>
            <a:r>
              <a:rPr lang="en-US" dirty="0" smtClean="0"/>
              <a:t> u/s 169, A company can remove director by passing ordinary resolution on being specific notice given in writing at its registered office by</a:t>
            </a:r>
            <a:endParaRPr lang="en-IN"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r>
              <a:rPr lang="en-US" dirty="0" smtClean="0"/>
              <a:t>Director appointed by NCLT  shall not be subject to section 169 i.e. Removal of Director. and NCLT having power of such removal { u/s 242 (2)(h) } .</a:t>
            </a:r>
          </a:p>
          <a:p>
            <a:pPr>
              <a:buFont typeface="Wingdings" pitchFamily="2" charset="2"/>
              <a:buChar char="Ø"/>
            </a:pPr>
            <a:r>
              <a:rPr lang="en-US" dirty="0" smtClean="0"/>
              <a:t>Where company go with section 163, principal of proportional representation, then that company can not resort section 169 i.e.  removal of director</a:t>
            </a:r>
          </a:p>
          <a:p>
            <a:r>
              <a:rPr lang="en-US" dirty="0" smtClean="0"/>
              <a:t> </a:t>
            </a:r>
          </a:p>
          <a:p>
            <a:pPr>
              <a:buFont typeface="Wingdings" pitchFamily="2" charset="2"/>
              <a:buChar char="Ø"/>
            </a:pPr>
            <a:r>
              <a:rPr lang="en-US" dirty="0" smtClean="0"/>
              <a:t>section 163:- Company’s AOA may provide for appointment of  2 / 3</a:t>
            </a:r>
            <a:r>
              <a:rPr lang="en-US" baseline="30000" dirty="0" smtClean="0"/>
              <a:t>rd</a:t>
            </a:r>
            <a:r>
              <a:rPr lang="en-US" dirty="0" smtClean="0"/>
              <a:t> of the total numbers of directors by exercising principle of proportional representation by </a:t>
            </a:r>
            <a:r>
              <a:rPr lang="en-US" dirty="0" smtClean="0">
                <a:solidFill>
                  <a:srgbClr val="FFFF00"/>
                </a:solidFill>
              </a:rPr>
              <a:t>single transferrable vote or by single cumulative voting/ otherwise</a:t>
            </a:r>
            <a:r>
              <a:rPr lang="en-US" dirty="0" smtClean="0"/>
              <a:t> and such principle is open for once in every three years.</a:t>
            </a:r>
          </a:p>
          <a:p>
            <a:pPr>
              <a:buFont typeface="Wingdings" pitchFamily="2" charset="2"/>
              <a:buChar char="Ø"/>
            </a:pPr>
            <a:endParaRPr lang="en-US" dirty="0" smtClean="0"/>
          </a:p>
          <a:p>
            <a:pPr>
              <a:buFont typeface="Wingdings" pitchFamily="2" charset="2"/>
              <a:buChar char="Ø"/>
            </a:pPr>
            <a:r>
              <a:rPr lang="en-US" dirty="0" smtClean="0"/>
              <a:t> section 168 is about resignation of director, a director can resign from his directorship after given notice to that effect to the company</a:t>
            </a:r>
            <a:r>
              <a:rPr lang="en-IN" dirty="0" smtClean="0"/>
              <a:t> and shall also file a return with statement carrying the reason for such resignation &lt;=30 days to concerned ROC . (MS Banga has retired from his office w.e.f. 26.10.2012)</a:t>
            </a:r>
            <a:endParaRPr lang="en-US" dirty="0" smtClean="0"/>
          </a:p>
        </p:txBody>
      </p:sp>
      <p:sp>
        <p:nvSpPr>
          <p:cNvPr id="3" name="Double Brace 2"/>
          <p:cNvSpPr/>
          <p:nvPr/>
        </p:nvSpPr>
        <p:spPr>
          <a:xfrm>
            <a:off x="428596" y="1071546"/>
            <a:ext cx="7500990" cy="1428760"/>
          </a:xfrm>
          <a:prstGeom prst="bracePair">
            <a:avLst>
              <a:gd name="adj" fmla="val 25000"/>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5" name="TextBox 4"/>
          <p:cNvSpPr txBox="1"/>
          <p:nvPr/>
        </p:nvSpPr>
        <p:spPr>
          <a:xfrm>
            <a:off x="1000100" y="1000108"/>
            <a:ext cx="6643734" cy="1754326"/>
          </a:xfrm>
          <a:prstGeom prst="rect">
            <a:avLst/>
          </a:prstGeom>
          <a:noFill/>
        </p:spPr>
        <p:txBody>
          <a:bodyPr wrap="square" rtlCol="0">
            <a:spAutoFit/>
          </a:bodyPr>
          <a:lstStyle/>
          <a:p>
            <a:r>
              <a:rPr lang="en-US" dirty="0" smtClean="0">
                <a:solidFill>
                  <a:srgbClr val="FFFF00"/>
                </a:solidFill>
              </a:rPr>
              <a:t>in case company having share capital:- member or members exercising 1 / 10</a:t>
            </a:r>
            <a:r>
              <a:rPr lang="en-US" baseline="30000" dirty="0" smtClean="0">
                <a:solidFill>
                  <a:srgbClr val="FFFF00"/>
                </a:solidFill>
              </a:rPr>
              <a:t>th</a:t>
            </a:r>
            <a:r>
              <a:rPr lang="en-US" dirty="0" smtClean="0">
                <a:solidFill>
                  <a:srgbClr val="FFFF00"/>
                </a:solidFill>
              </a:rPr>
              <a:t> of the voting rights or holding shares on which &gt;=5 lac has been paid </a:t>
            </a:r>
          </a:p>
          <a:p>
            <a:r>
              <a:rPr lang="en-US" dirty="0" smtClean="0">
                <a:solidFill>
                  <a:srgbClr val="FFFF00"/>
                </a:solidFill>
              </a:rPr>
              <a:t>in case company having no share capital:-</a:t>
            </a:r>
            <a:r>
              <a:rPr lang="en-US" u="sng" dirty="0" smtClean="0">
                <a:solidFill>
                  <a:srgbClr val="FFFF00"/>
                </a:solidFill>
              </a:rPr>
              <a:t> </a:t>
            </a:r>
            <a:r>
              <a:rPr lang="en-US" dirty="0" smtClean="0">
                <a:solidFill>
                  <a:srgbClr val="FFFF00"/>
                </a:solidFill>
              </a:rPr>
              <a:t> by member /                  members exercising 1 / 10</a:t>
            </a:r>
            <a:r>
              <a:rPr lang="en-US" baseline="30000" dirty="0" smtClean="0">
                <a:solidFill>
                  <a:srgbClr val="FFFF00"/>
                </a:solidFill>
              </a:rPr>
              <a:t>th</a:t>
            </a:r>
            <a:r>
              <a:rPr lang="en-US" dirty="0" smtClean="0">
                <a:solidFill>
                  <a:srgbClr val="FFFF00"/>
                </a:solidFill>
              </a:rPr>
              <a:t> of total voting rights</a:t>
            </a:r>
            <a:endParaRPr lang="en-IN" dirty="0" smtClean="0">
              <a:solidFill>
                <a:srgbClr val="FFFF00"/>
              </a:solidFill>
            </a:endParaRPr>
          </a:p>
          <a:p>
            <a:endParaRPr lang="en-IN" dirty="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cision 1"/>
          <p:cNvSpPr/>
          <p:nvPr/>
        </p:nvSpPr>
        <p:spPr>
          <a:xfrm>
            <a:off x="2209800" y="285728"/>
            <a:ext cx="4191000" cy="9144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Board of Directors  (MSIL)</a:t>
            </a:r>
            <a:endParaRPr lang="en-US" dirty="0"/>
          </a:p>
        </p:txBody>
      </p:sp>
      <p:sp>
        <p:nvSpPr>
          <p:cNvPr id="3" name="Block Arc 2"/>
          <p:cNvSpPr/>
          <p:nvPr/>
        </p:nvSpPr>
        <p:spPr>
          <a:xfrm>
            <a:off x="1066800" y="1214422"/>
            <a:ext cx="7010400" cy="838200"/>
          </a:xfrm>
          <a:prstGeom prst="blockArc">
            <a:avLst>
              <a:gd name="adj1" fmla="val 10745657"/>
              <a:gd name="adj2" fmla="val 61058"/>
              <a:gd name="adj3" fmla="val 112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quot;No&quot; Symbol 3"/>
          <p:cNvSpPr/>
          <p:nvPr/>
        </p:nvSpPr>
        <p:spPr>
          <a:xfrm rot="745291">
            <a:off x="6472057" y="1676750"/>
            <a:ext cx="2362200" cy="516237"/>
          </a:xfrm>
          <a:prstGeom prst="noSmoking">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Non Executive</a:t>
            </a:r>
            <a:endParaRPr lang="en-US" dirty="0">
              <a:solidFill>
                <a:schemeClr val="tx1"/>
              </a:solidFill>
            </a:endParaRPr>
          </a:p>
        </p:txBody>
      </p:sp>
      <p:sp>
        <p:nvSpPr>
          <p:cNvPr id="5" name="&quot;No&quot; Symbol 4"/>
          <p:cNvSpPr/>
          <p:nvPr/>
        </p:nvSpPr>
        <p:spPr>
          <a:xfrm rot="21035505">
            <a:off x="318182" y="1780294"/>
            <a:ext cx="2590800" cy="457200"/>
          </a:xfrm>
          <a:prstGeom prst="noSmoking">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Executive</a:t>
            </a:r>
            <a:endParaRPr lang="en-US" dirty="0">
              <a:solidFill>
                <a:schemeClr val="tx1"/>
              </a:solidFill>
            </a:endParaRPr>
          </a:p>
        </p:txBody>
      </p:sp>
      <p:sp>
        <p:nvSpPr>
          <p:cNvPr id="6" name="Rounded Rectangle 5"/>
          <p:cNvSpPr/>
          <p:nvPr/>
        </p:nvSpPr>
        <p:spPr>
          <a:xfrm>
            <a:off x="357158" y="2714620"/>
            <a:ext cx="428628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en-US" b="1" dirty="0" smtClean="0">
                <a:solidFill>
                  <a:schemeClr val="bg1">
                    <a:lumMod val="95000"/>
                  </a:schemeClr>
                </a:solidFill>
              </a:rPr>
              <a:t>Mr. Kenichi Ayukawa (MD &amp; CEO) w.e.f. 01.04.2013</a:t>
            </a:r>
          </a:p>
          <a:p>
            <a:pPr>
              <a:buFont typeface="Wingdings" pitchFamily="2" charset="2"/>
              <a:buChar char="Ø"/>
            </a:pPr>
            <a:r>
              <a:rPr lang="en-US" b="1" dirty="0">
                <a:solidFill>
                  <a:schemeClr val="bg1">
                    <a:lumMod val="95000"/>
                  </a:schemeClr>
                </a:solidFill>
              </a:rPr>
              <a:t>M</a:t>
            </a:r>
            <a:r>
              <a:rPr lang="en-US" b="1" dirty="0" smtClean="0">
                <a:solidFill>
                  <a:schemeClr val="bg1">
                    <a:lumMod val="95000"/>
                  </a:schemeClr>
                </a:solidFill>
              </a:rPr>
              <a:t>r. Toshike Hasuike (JMD) w.e.f. 27</a:t>
            </a:r>
            <a:r>
              <a:rPr lang="en-US" b="1" baseline="30000" dirty="0" smtClean="0">
                <a:solidFill>
                  <a:schemeClr val="bg1">
                    <a:lumMod val="95000"/>
                  </a:schemeClr>
                </a:solidFill>
              </a:rPr>
              <a:t>th</a:t>
            </a:r>
            <a:r>
              <a:rPr lang="en-US" b="1" dirty="0" smtClean="0">
                <a:solidFill>
                  <a:schemeClr val="bg1">
                    <a:lumMod val="95000"/>
                  </a:schemeClr>
                </a:solidFill>
              </a:rPr>
              <a:t> April 2013)</a:t>
            </a:r>
          </a:p>
          <a:p>
            <a:pPr>
              <a:buFont typeface="Wingdings" pitchFamily="2" charset="2"/>
              <a:buChar char="Ø"/>
            </a:pPr>
            <a:r>
              <a:rPr lang="en-US" b="1" dirty="0" smtClean="0">
                <a:solidFill>
                  <a:schemeClr val="bg1">
                    <a:lumMod val="95000"/>
                  </a:schemeClr>
                </a:solidFill>
              </a:rPr>
              <a:t>Mr. Masayuki Kamiya;</a:t>
            </a:r>
          </a:p>
          <a:p>
            <a:pPr>
              <a:buFont typeface="Wingdings" pitchFamily="2" charset="2"/>
              <a:buChar char="Ø"/>
            </a:pPr>
            <a:r>
              <a:rPr lang="en-US" b="1" dirty="0" smtClean="0">
                <a:solidFill>
                  <a:schemeClr val="bg1">
                    <a:lumMod val="95000"/>
                  </a:schemeClr>
                </a:solidFill>
              </a:rPr>
              <a:t>Mr. Kazuhiko Ayabe</a:t>
            </a:r>
            <a:endParaRPr lang="en-US" b="1" dirty="0">
              <a:solidFill>
                <a:schemeClr val="bg1">
                  <a:lumMod val="95000"/>
                </a:schemeClr>
              </a:solidFill>
            </a:endParaRPr>
          </a:p>
        </p:txBody>
      </p:sp>
      <p:sp>
        <p:nvSpPr>
          <p:cNvPr id="7" name="Rounded Rectangle 6"/>
          <p:cNvSpPr/>
          <p:nvPr/>
        </p:nvSpPr>
        <p:spPr>
          <a:xfrm>
            <a:off x="5105400" y="2643198"/>
            <a:ext cx="3810000" cy="2286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en-US" b="1" dirty="0" smtClean="0">
                <a:solidFill>
                  <a:schemeClr val="bg1">
                    <a:lumMod val="95000"/>
                  </a:schemeClr>
                </a:solidFill>
              </a:rPr>
              <a:t>Osamu Suzuki</a:t>
            </a:r>
          </a:p>
          <a:p>
            <a:pPr>
              <a:buFont typeface="Wingdings" pitchFamily="2" charset="2"/>
              <a:buChar char="Ø"/>
            </a:pPr>
            <a:r>
              <a:rPr lang="en-US" b="1" dirty="0" smtClean="0">
                <a:solidFill>
                  <a:schemeClr val="bg1">
                    <a:lumMod val="95000"/>
                  </a:schemeClr>
                </a:solidFill>
              </a:rPr>
              <a:t>Ravindra Chandra Bhargava</a:t>
            </a:r>
          </a:p>
          <a:p>
            <a:pPr>
              <a:buFont typeface="Wingdings" pitchFamily="2" charset="2"/>
              <a:buChar char="Ø"/>
            </a:pPr>
            <a:r>
              <a:rPr lang="en-US" b="1" dirty="0" smtClean="0">
                <a:solidFill>
                  <a:schemeClr val="bg1">
                    <a:lumMod val="95000"/>
                  </a:schemeClr>
                </a:solidFill>
              </a:rPr>
              <a:t>Mr. </a:t>
            </a:r>
            <a:r>
              <a:rPr lang="en-US" b="1" dirty="0">
                <a:solidFill>
                  <a:schemeClr val="bg1">
                    <a:lumMod val="95000"/>
                  </a:schemeClr>
                </a:solidFill>
              </a:rPr>
              <a:t>T</a:t>
            </a:r>
            <a:r>
              <a:rPr lang="en-US" b="1" dirty="0" smtClean="0">
                <a:solidFill>
                  <a:schemeClr val="bg1">
                    <a:lumMod val="95000"/>
                  </a:schemeClr>
                </a:solidFill>
              </a:rPr>
              <a:t>oshihiro Suzuki</a:t>
            </a:r>
          </a:p>
          <a:p>
            <a:pPr>
              <a:buFont typeface="Wingdings" pitchFamily="2" charset="2"/>
              <a:buChar char="Ø"/>
            </a:pPr>
            <a:r>
              <a:rPr lang="en-US" b="1" dirty="0" smtClean="0">
                <a:solidFill>
                  <a:schemeClr val="bg1">
                    <a:lumMod val="95000"/>
                  </a:schemeClr>
                </a:solidFill>
              </a:rPr>
              <a:t>Amal Ganguli</a:t>
            </a:r>
          </a:p>
          <a:p>
            <a:pPr>
              <a:buFont typeface="Wingdings" pitchFamily="2" charset="2"/>
              <a:buChar char="Ø"/>
            </a:pPr>
            <a:r>
              <a:rPr lang="en-US" b="1" dirty="0" smtClean="0">
                <a:solidFill>
                  <a:schemeClr val="bg1">
                    <a:lumMod val="95000"/>
                  </a:schemeClr>
                </a:solidFill>
              </a:rPr>
              <a:t>Pallavi Shroff</a:t>
            </a:r>
          </a:p>
          <a:p>
            <a:pPr>
              <a:buFont typeface="Wingdings" pitchFamily="2" charset="2"/>
              <a:buChar char="Ø"/>
            </a:pPr>
            <a:r>
              <a:rPr lang="en-US" b="1" dirty="0" smtClean="0">
                <a:solidFill>
                  <a:schemeClr val="bg1">
                    <a:lumMod val="95000"/>
                  </a:schemeClr>
                </a:solidFill>
              </a:rPr>
              <a:t>Davinder Singh Brar</a:t>
            </a:r>
          </a:p>
          <a:p>
            <a:pPr>
              <a:buFont typeface="Wingdings" pitchFamily="2" charset="2"/>
              <a:buChar char="Ø"/>
            </a:pPr>
            <a:r>
              <a:rPr lang="en-US" b="1" dirty="0" smtClean="0">
                <a:solidFill>
                  <a:schemeClr val="bg1">
                    <a:lumMod val="95000"/>
                  </a:schemeClr>
                </a:solidFill>
              </a:rPr>
              <a:t>Kinji Saito; and</a:t>
            </a:r>
          </a:p>
          <a:p>
            <a:pPr>
              <a:buFont typeface="Wingdings" pitchFamily="2" charset="2"/>
              <a:buChar char="Ø"/>
            </a:pPr>
            <a:r>
              <a:rPr lang="en-US" b="1" dirty="0" smtClean="0">
                <a:solidFill>
                  <a:schemeClr val="bg1">
                    <a:lumMod val="95000"/>
                  </a:schemeClr>
                </a:solidFill>
              </a:rPr>
              <a:t>Mr. Rajinder Pal Singh.</a:t>
            </a:r>
            <a:endParaRPr lang="en-US" b="1" dirty="0">
              <a:solidFill>
                <a:schemeClr val="bg1">
                  <a:lumMod val="95000"/>
                </a:schemeClr>
              </a:solidFill>
            </a:endParaRPr>
          </a:p>
        </p:txBody>
      </p:sp>
      <p:sp>
        <p:nvSpPr>
          <p:cNvPr id="8" name="Cloud 7"/>
          <p:cNvSpPr/>
          <p:nvPr/>
        </p:nvSpPr>
        <p:spPr>
          <a:xfrm>
            <a:off x="2971800" y="1857364"/>
            <a:ext cx="2514600" cy="6858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As per cl. 49 of LA</a:t>
            </a:r>
            <a:endParaRPr lang="en-US" dirty="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iley Face 1"/>
          <p:cNvSpPr/>
          <p:nvPr/>
        </p:nvSpPr>
        <p:spPr>
          <a:xfrm>
            <a:off x="1419244" y="357166"/>
            <a:ext cx="5867400" cy="533400"/>
          </a:xfrm>
          <a:prstGeom prst="smileyFace">
            <a:avLst>
              <a:gd name="adj" fmla="val -46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FF00"/>
                </a:solidFill>
              </a:rPr>
              <a:t>Independent Directors</a:t>
            </a:r>
            <a:endParaRPr lang="en-US" sz="2400" dirty="0">
              <a:solidFill>
                <a:srgbClr val="FFFF00"/>
              </a:solidFill>
            </a:endParaRPr>
          </a:p>
        </p:txBody>
      </p:sp>
      <p:sp>
        <p:nvSpPr>
          <p:cNvPr id="3" name="Right Triangle 2"/>
          <p:cNvSpPr/>
          <p:nvPr/>
        </p:nvSpPr>
        <p:spPr>
          <a:xfrm>
            <a:off x="1443070" y="642918"/>
            <a:ext cx="7772400" cy="228600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 name="TextBox 3"/>
          <p:cNvSpPr txBox="1"/>
          <p:nvPr/>
        </p:nvSpPr>
        <p:spPr>
          <a:xfrm rot="1008636">
            <a:off x="3443278" y="1604947"/>
            <a:ext cx="5174333" cy="369332"/>
          </a:xfrm>
          <a:prstGeom prst="rect">
            <a:avLst/>
          </a:prstGeom>
          <a:noFill/>
        </p:spPr>
        <p:txBody>
          <a:bodyPr wrap="square" rtlCol="0">
            <a:spAutoFit/>
          </a:bodyPr>
          <a:lstStyle/>
          <a:p>
            <a:r>
              <a:rPr lang="en-US" dirty="0" smtClean="0">
                <a:solidFill>
                  <a:srgbClr val="FFFF00"/>
                </a:solidFill>
              </a:rPr>
              <a:t>Under Clause 49(1)A) of  Listing Agreement</a:t>
            </a:r>
            <a:endParaRPr lang="en-US" dirty="0">
              <a:solidFill>
                <a:srgbClr val="FFFF00"/>
              </a:solidFill>
            </a:endParaRPr>
          </a:p>
        </p:txBody>
      </p:sp>
      <p:sp>
        <p:nvSpPr>
          <p:cNvPr id="5" name="TextBox 4"/>
          <p:cNvSpPr txBox="1"/>
          <p:nvPr/>
        </p:nvSpPr>
        <p:spPr>
          <a:xfrm>
            <a:off x="609600" y="3143248"/>
            <a:ext cx="7924800" cy="2308324"/>
          </a:xfrm>
          <a:prstGeom prst="rect">
            <a:avLst/>
          </a:prstGeom>
          <a:noFill/>
        </p:spPr>
        <p:txBody>
          <a:bodyPr wrap="square" rtlCol="0">
            <a:spAutoFit/>
          </a:bodyPr>
          <a:lstStyle/>
          <a:p>
            <a:r>
              <a:rPr lang="en-US" dirty="0" smtClean="0">
                <a:solidFill>
                  <a:srgbClr val="FFFF00"/>
                </a:solidFill>
              </a:rPr>
              <a:t>Note:- </a:t>
            </a:r>
          </a:p>
          <a:p>
            <a:pPr>
              <a:buFont typeface="Wingdings" pitchFamily="2" charset="2"/>
              <a:buChar char="Ø"/>
            </a:pPr>
            <a:r>
              <a:rPr lang="en-US" dirty="0" smtClean="0">
                <a:solidFill>
                  <a:srgbClr val="FFFF00"/>
                </a:solidFill>
              </a:rPr>
              <a:t>As per listing agreement cl. 49(1) board of directors should comprised non exe. </a:t>
            </a:r>
            <a:r>
              <a:rPr lang="en-US" dirty="0">
                <a:solidFill>
                  <a:srgbClr val="FFFF00"/>
                </a:solidFill>
              </a:rPr>
              <a:t>a</a:t>
            </a:r>
            <a:r>
              <a:rPr lang="en-US" dirty="0" smtClean="0">
                <a:solidFill>
                  <a:srgbClr val="FFFF00"/>
                </a:solidFill>
              </a:rPr>
              <a:t>s well as exe. (MSIL having both also NE  &gt;= 50% of total)</a:t>
            </a:r>
          </a:p>
          <a:p>
            <a:pPr>
              <a:buFont typeface="Wingdings" pitchFamily="2" charset="2"/>
              <a:buChar char="Ø"/>
            </a:pPr>
            <a:r>
              <a:rPr lang="en-US" dirty="0" smtClean="0">
                <a:solidFill>
                  <a:srgbClr val="FFFF00"/>
                </a:solidFill>
              </a:rPr>
              <a:t>If chairman is exe. </a:t>
            </a:r>
            <a:r>
              <a:rPr lang="en-US" dirty="0">
                <a:solidFill>
                  <a:srgbClr val="FFFF00"/>
                </a:solidFill>
              </a:rPr>
              <a:t>t</a:t>
            </a:r>
            <a:r>
              <a:rPr lang="en-US" dirty="0" smtClean="0">
                <a:solidFill>
                  <a:srgbClr val="FFFF00"/>
                </a:solidFill>
              </a:rPr>
              <a:t>hen “independent “should comprised 2/3</a:t>
            </a:r>
            <a:r>
              <a:rPr lang="en-US" baseline="30000" dirty="0" smtClean="0">
                <a:solidFill>
                  <a:srgbClr val="FFFF00"/>
                </a:solidFill>
              </a:rPr>
              <a:t>rd</a:t>
            </a:r>
            <a:r>
              <a:rPr lang="en-US" dirty="0" smtClean="0">
                <a:solidFill>
                  <a:srgbClr val="FFFF00"/>
                </a:solidFill>
              </a:rPr>
              <a:t> of total board members on governing board.  (in MSIL  “C” is NE)</a:t>
            </a:r>
          </a:p>
          <a:p>
            <a:pPr>
              <a:buFont typeface="Wingdings" pitchFamily="2" charset="2"/>
              <a:buChar char="Ø"/>
            </a:pPr>
            <a:r>
              <a:rPr lang="en-US" dirty="0" smtClean="0">
                <a:solidFill>
                  <a:srgbClr val="FFFF00"/>
                </a:solidFill>
              </a:rPr>
              <a:t>If chairman is non exe. then independent should comprised 1/3</a:t>
            </a:r>
            <a:r>
              <a:rPr lang="en-US" baseline="30000" dirty="0" smtClean="0">
                <a:solidFill>
                  <a:srgbClr val="FFFF00"/>
                </a:solidFill>
              </a:rPr>
              <a:t>rd</a:t>
            </a:r>
            <a:r>
              <a:rPr lang="en-US" dirty="0" smtClean="0">
                <a:solidFill>
                  <a:srgbClr val="FFFF00"/>
                </a:solidFill>
              </a:rPr>
              <a:t> of total board members on governing board. (in MSIL “C” is NE so ID = 4.)</a:t>
            </a:r>
          </a:p>
          <a:p>
            <a:pPr>
              <a:buFont typeface="Wingdings" pitchFamily="2" charset="2"/>
              <a:buChar char="Ø"/>
            </a:pPr>
            <a:endParaRPr lang="en-US" dirty="0">
              <a:solidFill>
                <a:srgbClr val="FFFF00"/>
              </a:solidFill>
            </a:endParaRPr>
          </a:p>
        </p:txBody>
      </p:sp>
      <p:sp>
        <p:nvSpPr>
          <p:cNvPr id="6" name="Moon 5"/>
          <p:cNvSpPr/>
          <p:nvPr/>
        </p:nvSpPr>
        <p:spPr>
          <a:xfrm>
            <a:off x="285720" y="3062302"/>
            <a:ext cx="476280" cy="2438400"/>
          </a:xfrm>
          <a:prstGeom prst="moon">
            <a:avLst>
              <a:gd name="adj" fmla="val 40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oon 6"/>
          <p:cNvSpPr/>
          <p:nvPr/>
        </p:nvSpPr>
        <p:spPr>
          <a:xfrm rot="10800000">
            <a:off x="8382000" y="3205177"/>
            <a:ext cx="547718" cy="2438400"/>
          </a:xfrm>
          <a:prstGeom prst="moon">
            <a:avLst>
              <a:gd name="adj" fmla="val 386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143504" y="6274378"/>
            <a:ext cx="4143372" cy="369332"/>
          </a:xfrm>
          <a:prstGeom prst="rect">
            <a:avLst/>
          </a:prstGeom>
          <a:noFill/>
        </p:spPr>
        <p:txBody>
          <a:bodyPr wrap="square" rtlCol="0">
            <a:spAutoFit/>
          </a:bodyPr>
          <a:lstStyle/>
          <a:p>
            <a:r>
              <a:rPr lang="en-US" dirty="0" smtClean="0"/>
              <a:t>:-  </a:t>
            </a:r>
            <a:r>
              <a:rPr lang="en-US" b="1" dirty="0" smtClean="0">
                <a:solidFill>
                  <a:srgbClr val="FFFF00"/>
                </a:solidFill>
              </a:rPr>
              <a:t> Prem Munjal (MSIL)</a:t>
            </a:r>
            <a:endParaRPr lang="en-US" b="1" dirty="0">
              <a:solidFill>
                <a:srgbClr val="FF0000"/>
              </a:solidFill>
            </a:endParaRPr>
          </a:p>
        </p:txBody>
      </p:sp>
      <p:sp>
        <p:nvSpPr>
          <p:cNvPr id="9" name="TextBox 8"/>
          <p:cNvSpPr txBox="1"/>
          <p:nvPr/>
        </p:nvSpPr>
        <p:spPr>
          <a:xfrm>
            <a:off x="1714480" y="1500174"/>
            <a:ext cx="4643470" cy="1200329"/>
          </a:xfrm>
          <a:prstGeom prst="rect">
            <a:avLst/>
          </a:prstGeom>
          <a:noFill/>
        </p:spPr>
        <p:txBody>
          <a:bodyPr wrap="square" rtlCol="0">
            <a:spAutoFit/>
          </a:bodyPr>
          <a:lstStyle/>
          <a:p>
            <a:pPr>
              <a:buFont typeface="Wingdings" pitchFamily="2" charset="2"/>
              <a:buChar char="Ø"/>
            </a:pPr>
            <a:r>
              <a:rPr lang="en-US" dirty="0" smtClean="0">
                <a:solidFill>
                  <a:srgbClr val="FFFF00"/>
                </a:solidFill>
              </a:rPr>
              <a:t>Ms. Pallavi Shroff; </a:t>
            </a:r>
          </a:p>
          <a:p>
            <a:pPr>
              <a:buFont typeface="Wingdings" pitchFamily="2" charset="2"/>
              <a:buChar char="Ø"/>
            </a:pPr>
            <a:r>
              <a:rPr lang="en-US" dirty="0" smtClean="0">
                <a:solidFill>
                  <a:srgbClr val="FFFF00"/>
                </a:solidFill>
              </a:rPr>
              <a:t>Mr. Davinder  Singh Brar; </a:t>
            </a:r>
          </a:p>
          <a:p>
            <a:pPr>
              <a:buFont typeface="Wingdings" pitchFamily="2" charset="2"/>
              <a:buChar char="Ø"/>
            </a:pPr>
            <a:r>
              <a:rPr lang="en-US" dirty="0" smtClean="0">
                <a:solidFill>
                  <a:srgbClr val="FFFF00"/>
                </a:solidFill>
              </a:rPr>
              <a:t>Mr. Amal Ganguli; and </a:t>
            </a:r>
          </a:p>
          <a:p>
            <a:pPr>
              <a:buFont typeface="Wingdings" pitchFamily="2" charset="2"/>
              <a:buChar char="Ø"/>
            </a:pPr>
            <a:r>
              <a:rPr lang="en-US" dirty="0" smtClean="0">
                <a:solidFill>
                  <a:srgbClr val="FFFF00"/>
                </a:solidFill>
              </a:rPr>
              <a:t>Mr. R. P.Singh (w.e.f. 25.01.2013)</a:t>
            </a:r>
            <a:endParaRPr lang="en-US" dirty="0">
              <a:solidFill>
                <a:srgbClr val="FFFF00"/>
              </a:solidFill>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357166"/>
            <a:ext cx="7858180" cy="7232749"/>
          </a:xfrm>
          <a:prstGeom prst="rect">
            <a:avLst/>
          </a:prstGeom>
          <a:noFill/>
        </p:spPr>
        <p:txBody>
          <a:bodyPr wrap="square" rtlCol="0">
            <a:spAutoFit/>
          </a:bodyPr>
          <a:lstStyle/>
          <a:p>
            <a:pPr>
              <a:buFont typeface="Wingdings" pitchFamily="2" charset="2"/>
              <a:buChar char="ü"/>
            </a:pPr>
            <a:r>
              <a:rPr lang="en-US" sz="1600" dirty="0" smtClean="0">
                <a:solidFill>
                  <a:srgbClr val="FFFF00"/>
                </a:solidFill>
              </a:rPr>
              <a:t> What is independent director?</a:t>
            </a:r>
          </a:p>
          <a:p>
            <a:pPr algn="just"/>
            <a:r>
              <a:rPr lang="en-US" sz="1600" dirty="0" smtClean="0">
                <a:solidFill>
                  <a:srgbClr val="FFFF00"/>
                </a:solidFill>
              </a:rPr>
              <a:t> Who provides independent judgment, instill professional discipline, posses integrity, monitor and ensure compliances and maintain the interest of the shareholders</a:t>
            </a:r>
          </a:p>
          <a:p>
            <a:pPr algn="just"/>
            <a:endParaRPr lang="en-US" sz="1600" dirty="0" smtClean="0">
              <a:solidFill>
                <a:srgbClr val="FFFF00"/>
              </a:solidFill>
            </a:endParaRPr>
          </a:p>
          <a:p>
            <a:pPr algn="just">
              <a:buFont typeface="Wingdings" pitchFamily="2" charset="2"/>
              <a:buChar char="ü"/>
            </a:pPr>
            <a:r>
              <a:rPr lang="en-US" sz="1600" dirty="0" smtClean="0">
                <a:solidFill>
                  <a:srgbClr val="FFFF00"/>
                </a:solidFill>
              </a:rPr>
              <a:t> Qualification for independent director  u/s 149 (5)(e)  ?</a:t>
            </a:r>
          </a:p>
          <a:p>
            <a:pPr algn="just">
              <a:buFont typeface="Wingdings" pitchFamily="2" charset="2"/>
              <a:buChar char="Ø"/>
            </a:pPr>
            <a:r>
              <a:rPr lang="en-US" sz="1600" dirty="0" smtClean="0">
                <a:solidFill>
                  <a:srgbClr val="FFFF00"/>
                </a:solidFill>
              </a:rPr>
              <a:t>Not holds together with his relatives more than &gt;= 2% of the voting rights of the company {u/s 149(5)(e)(iii) } .</a:t>
            </a:r>
          </a:p>
          <a:p>
            <a:pPr algn="just"/>
            <a:endParaRPr lang="en-US" sz="1600" dirty="0" smtClean="0">
              <a:solidFill>
                <a:srgbClr val="FFFF00"/>
              </a:solidFill>
            </a:endParaRPr>
          </a:p>
          <a:p>
            <a:pPr algn="just">
              <a:buFont typeface="Wingdings" pitchFamily="2" charset="2"/>
              <a:buChar char="Ø"/>
            </a:pPr>
            <a:r>
              <a:rPr lang="en-US" sz="1600" dirty="0" smtClean="0">
                <a:solidFill>
                  <a:srgbClr val="FFFF00"/>
                </a:solidFill>
              </a:rPr>
              <a:t>Neither himself or with his relative holds or held the designation of KMP or is or had been an employee of holding / subsy (ies) / associate in any of the three preceding financial year {u/s 149 (5)(e)(</a:t>
            </a:r>
            <a:r>
              <a:rPr lang="en-US" sz="1600" dirty="0" err="1" smtClean="0">
                <a:solidFill>
                  <a:srgbClr val="FFFF00"/>
                </a:solidFill>
              </a:rPr>
              <a:t>i</a:t>
            </a:r>
            <a:r>
              <a:rPr lang="en-US" sz="1600" dirty="0" smtClean="0">
                <a:solidFill>
                  <a:srgbClr val="FFFF00"/>
                </a:solidFill>
              </a:rPr>
              <a:t>) } .</a:t>
            </a:r>
          </a:p>
          <a:p>
            <a:pPr algn="just">
              <a:buFont typeface="Wingdings" pitchFamily="2" charset="2"/>
              <a:buChar char="Ø"/>
            </a:pPr>
            <a:endParaRPr lang="en-US" sz="1600" dirty="0" smtClean="0">
              <a:solidFill>
                <a:srgbClr val="FFFF00"/>
              </a:solidFill>
            </a:endParaRPr>
          </a:p>
          <a:p>
            <a:pPr algn="just">
              <a:buFont typeface="Wingdings" pitchFamily="2" charset="2"/>
              <a:buChar char="Ø"/>
            </a:pPr>
            <a:r>
              <a:rPr lang="en-US" sz="1600" dirty="0" smtClean="0">
                <a:solidFill>
                  <a:srgbClr val="FFFF00"/>
                </a:solidFill>
              </a:rPr>
              <a:t> who had not any pecuniary relationship with subsy(ies)/ holding/ promoters/ directors/ associate in any 2 preceding financial year or current year {149(5)© }</a:t>
            </a:r>
          </a:p>
          <a:p>
            <a:pPr algn="just"/>
            <a:endParaRPr lang="en-US" sz="1600" dirty="0" smtClean="0">
              <a:solidFill>
                <a:srgbClr val="FFFF00"/>
              </a:solidFill>
            </a:endParaRPr>
          </a:p>
          <a:p>
            <a:pPr algn="just">
              <a:buFont typeface="Wingdings" pitchFamily="2" charset="2"/>
              <a:buChar char="Ø"/>
            </a:pPr>
            <a:r>
              <a:rPr lang="en-US" sz="1600" dirty="0" smtClean="0">
                <a:solidFill>
                  <a:srgbClr val="FFFF00"/>
                </a:solidFill>
              </a:rPr>
              <a:t>None of whose relatives has or had pecuniary transaction with holding / subsy (ies)/ associate/ directors/ their promoters amounting to &gt;= 2% of the income/ gross turnover or 50 lac or higher amount which ever is lower {u/s 149 (5)(d) }.</a:t>
            </a:r>
          </a:p>
          <a:p>
            <a:pPr algn="just">
              <a:buFont typeface="Wingdings" pitchFamily="2" charset="2"/>
              <a:buChar char="Ø"/>
            </a:pPr>
            <a:endParaRPr lang="en-US" sz="1600" dirty="0" smtClean="0">
              <a:solidFill>
                <a:srgbClr val="FFFF00"/>
              </a:solidFill>
            </a:endParaRPr>
          </a:p>
          <a:p>
            <a:pPr algn="just">
              <a:buFont typeface="Wingdings" pitchFamily="2" charset="2"/>
              <a:buChar char="Ø"/>
            </a:pPr>
            <a:r>
              <a:rPr lang="en-US" sz="1600" dirty="0" smtClean="0">
                <a:solidFill>
                  <a:srgbClr val="FFFF00"/>
                </a:solidFill>
              </a:rPr>
              <a:t>Who neither himself nor his relatives appointed as CEO / director (by whatever name called) of any organization for non profit and that organization received the &lt; 25% of its total receipts from any company i.e. if received &gt;= 25% of its receipt from any company then said director, appointed as independent director, not said to be as independent director {u/s 149(5)(e)(iv) }.</a:t>
            </a:r>
          </a:p>
          <a:p>
            <a:pPr algn="just"/>
            <a:endParaRPr lang="en-US" sz="1600" dirty="0" smtClean="0">
              <a:solidFill>
                <a:srgbClr val="FFFF00"/>
              </a:solidFill>
            </a:endParaRPr>
          </a:p>
          <a:p>
            <a:pPr algn="just"/>
            <a:endParaRPr lang="en-US" sz="1600" dirty="0" smtClean="0">
              <a:solidFill>
                <a:srgbClr val="FFFF00"/>
              </a:solidFill>
            </a:endParaRPr>
          </a:p>
          <a:p>
            <a:pPr algn="just"/>
            <a:endParaRPr lang="en-US" sz="1600" dirty="0" smtClean="0">
              <a:solidFill>
                <a:srgbClr val="FFFF00"/>
              </a:solidFill>
            </a:endParaRPr>
          </a:p>
          <a:p>
            <a:r>
              <a:rPr lang="en-US" sz="1600" dirty="0" smtClean="0">
                <a:solidFill>
                  <a:srgbClr val="FFFF00"/>
                </a:solidFill>
              </a:rPr>
              <a:t>         </a:t>
            </a:r>
            <a:endParaRPr lang="en-IN" sz="1600" dirty="0">
              <a:solidFill>
                <a:srgbClr val="FFFF00"/>
              </a:solidFill>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4480" y="357166"/>
            <a:ext cx="5429288" cy="369332"/>
          </a:xfrm>
          <a:prstGeom prst="rect">
            <a:avLst/>
          </a:prstGeom>
          <a:noFill/>
        </p:spPr>
        <p:txBody>
          <a:bodyPr wrap="square" rtlCol="0">
            <a:spAutoFit/>
          </a:bodyPr>
          <a:lstStyle/>
          <a:p>
            <a:pPr algn="ctr"/>
            <a:r>
              <a:rPr lang="en-US" dirty="0" smtClean="0">
                <a:solidFill>
                  <a:srgbClr val="FFFF00"/>
                </a:solidFill>
              </a:rPr>
              <a:t>Board meeting as per Companies act 2013</a:t>
            </a:r>
            <a:endParaRPr lang="en-US" dirty="0">
              <a:solidFill>
                <a:srgbClr val="FFFF00"/>
              </a:solidFill>
            </a:endParaRPr>
          </a:p>
        </p:txBody>
      </p:sp>
      <p:sp>
        <p:nvSpPr>
          <p:cNvPr id="3" name="TextBox 2"/>
          <p:cNvSpPr txBox="1"/>
          <p:nvPr/>
        </p:nvSpPr>
        <p:spPr>
          <a:xfrm>
            <a:off x="214282" y="785794"/>
            <a:ext cx="8643998" cy="6740307"/>
          </a:xfrm>
          <a:prstGeom prst="rect">
            <a:avLst/>
          </a:prstGeom>
          <a:noFill/>
        </p:spPr>
        <p:txBody>
          <a:bodyPr wrap="square" rtlCol="0">
            <a:spAutoFit/>
          </a:bodyPr>
          <a:lstStyle/>
          <a:p>
            <a:r>
              <a:rPr lang="en-US" dirty="0" smtClean="0">
                <a:solidFill>
                  <a:srgbClr val="FFFF00"/>
                </a:solidFill>
              </a:rPr>
              <a:t>u/s 173: Meetings of Board</a:t>
            </a:r>
          </a:p>
          <a:p>
            <a:r>
              <a:rPr lang="en-US" dirty="0" smtClean="0">
                <a:solidFill>
                  <a:srgbClr val="FFFF00"/>
                </a:solidFill>
              </a:rPr>
              <a:t>As per section 173 of the Companies Act 2013 every Company has require to conduct its first BM &lt;= 30 days from the date of its incorporation besides this there shall be minimum four meeting in every year  (calendar / financial ?) and there shall be maximum one twenty days gap b/w two BM</a:t>
            </a:r>
          </a:p>
          <a:p>
            <a:endParaRPr lang="en-US" dirty="0" smtClean="0">
              <a:solidFill>
                <a:srgbClr val="FFFF00"/>
              </a:solidFill>
            </a:endParaRPr>
          </a:p>
          <a:p>
            <a:r>
              <a:rPr lang="en-US" dirty="0" smtClean="0">
                <a:solidFill>
                  <a:srgbClr val="FFFF00"/>
                </a:solidFill>
              </a:rPr>
              <a:t>A meeting of the board shall be called by giving a notice of not less than seven days (whether clear ?) of the meeting at all the address of directors registered with Company either in hand writing/ post/ electronic means [173(3)]</a:t>
            </a:r>
          </a:p>
          <a:p>
            <a:endParaRPr lang="en-US" dirty="0" smtClean="0">
              <a:solidFill>
                <a:srgbClr val="FFFF00"/>
              </a:solidFill>
            </a:endParaRPr>
          </a:p>
          <a:p>
            <a:r>
              <a:rPr lang="en-US" dirty="0" smtClean="0">
                <a:solidFill>
                  <a:srgbClr val="FFFF00"/>
                </a:solidFill>
              </a:rPr>
              <a:t>The Company may convene its BM by serving a shorter notice subject to that one independent director, if any, shall present in the BM. [proviso to 173(3)]</a:t>
            </a:r>
          </a:p>
          <a:p>
            <a:endParaRPr lang="en-US" dirty="0" smtClean="0">
              <a:solidFill>
                <a:srgbClr val="FFFF00"/>
              </a:solidFill>
            </a:endParaRPr>
          </a:p>
          <a:p>
            <a:r>
              <a:rPr lang="en-US" dirty="0" smtClean="0">
                <a:solidFill>
                  <a:srgbClr val="FFFF00"/>
                </a:solidFill>
              </a:rPr>
              <a:t>If in BM , convene on shorter notice , </a:t>
            </a:r>
          </a:p>
          <a:p>
            <a:endParaRPr lang="en-US" dirty="0" smtClean="0">
              <a:solidFill>
                <a:srgbClr val="FFFF00"/>
              </a:solidFill>
            </a:endParaRPr>
          </a:p>
          <a:p>
            <a:r>
              <a:rPr lang="en-US" dirty="0" smtClean="0">
                <a:solidFill>
                  <a:srgbClr val="FFFF00"/>
                </a:solidFill>
              </a:rPr>
              <a:t>A director may participate in the meeting through audio visual means / video conferencing/ in person, as may be prescribed, capable of recording the proceeding [173 (2)]</a:t>
            </a:r>
          </a:p>
          <a:p>
            <a:endParaRPr lang="en-US" dirty="0" smtClean="0">
              <a:solidFill>
                <a:srgbClr val="FFFF00"/>
              </a:solidFill>
            </a:endParaRPr>
          </a:p>
          <a:p>
            <a:r>
              <a:rPr lang="en-US" dirty="0" smtClean="0">
                <a:solidFill>
                  <a:srgbClr val="FFFF00"/>
                </a:solidFill>
              </a:rPr>
              <a:t>The central government may by notification prescribed the matters which is not to be transact with in meeting through video conferencing or audio visual means [proviso to 173(2)]</a:t>
            </a:r>
          </a:p>
          <a:p>
            <a:endParaRPr lang="en-US" dirty="0" smtClean="0">
              <a:solidFill>
                <a:srgbClr val="FFFF00"/>
              </a:solidFill>
            </a:endParaRPr>
          </a:p>
          <a:p>
            <a:endParaRPr lang="en-US" dirty="0">
              <a:solidFill>
                <a:srgbClr val="FFFF00"/>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3768" y="-46548"/>
            <a:ext cx="3960440" cy="523220"/>
          </a:xfrm>
          <a:prstGeom prst="rect">
            <a:avLst/>
          </a:prstGeom>
          <a:noFill/>
        </p:spPr>
        <p:txBody>
          <a:bodyPr wrap="square" rtlCol="0">
            <a:spAutoFit/>
          </a:bodyPr>
          <a:lstStyle/>
          <a:p>
            <a:pPr algn="ctr"/>
            <a:r>
              <a:rPr lang="en-US" sz="2800" dirty="0" smtClean="0"/>
              <a:t>Annual Return</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2800755900"/>
              </p:ext>
            </p:extLst>
          </p:nvPr>
        </p:nvGraphicFramePr>
        <p:xfrm>
          <a:off x="467544" y="476672"/>
          <a:ext cx="8280920" cy="6223000"/>
        </p:xfrm>
        <a:graphic>
          <a:graphicData uri="http://schemas.openxmlformats.org/drawingml/2006/table">
            <a:tbl>
              <a:tblPr firstRow="1" bandRow="1">
                <a:tableStyleId>{5C22544A-7EE6-4342-B048-85BDC9FD1C3A}</a:tableStyleId>
              </a:tblPr>
              <a:tblGrid>
                <a:gridCol w="4140460"/>
                <a:gridCol w="4140460"/>
              </a:tblGrid>
              <a:tr h="370840">
                <a:tc>
                  <a:txBody>
                    <a:bodyPr/>
                    <a:lstStyle/>
                    <a:p>
                      <a:r>
                        <a:rPr lang="en-US" dirty="0" smtClean="0"/>
                        <a:t>Provision</a:t>
                      </a:r>
                      <a:endParaRPr lang="en-US" dirty="0"/>
                    </a:p>
                  </a:txBody>
                  <a:tcPr/>
                </a:tc>
                <a:tc>
                  <a:txBody>
                    <a:bodyPr/>
                    <a:lstStyle/>
                    <a:p>
                      <a:r>
                        <a:rPr lang="en-US" dirty="0" smtClean="0"/>
                        <a:t>Requirement</a:t>
                      </a:r>
                      <a:endParaRPr lang="en-US" dirty="0"/>
                    </a:p>
                  </a:txBody>
                  <a:tcPr/>
                </a:tc>
              </a:tr>
              <a:tr h="370840">
                <a:tc>
                  <a:txBody>
                    <a:bodyPr/>
                    <a:lstStyle/>
                    <a:p>
                      <a:r>
                        <a:rPr lang="en-US" dirty="0" smtClean="0"/>
                        <a:t>92 (1)</a:t>
                      </a:r>
                      <a:r>
                        <a:rPr lang="en-US" baseline="0" dirty="0" smtClean="0"/>
                        <a:t> </a:t>
                      </a:r>
                      <a:endParaRPr lang="en-US" dirty="0"/>
                    </a:p>
                  </a:txBody>
                  <a:tcPr/>
                </a:tc>
                <a:tc>
                  <a:txBody>
                    <a:bodyPr/>
                    <a:lstStyle/>
                    <a:p>
                      <a:r>
                        <a:rPr lang="en-US" dirty="0" smtClean="0"/>
                        <a:t>Every Company shall require to file AR which shall carrying</a:t>
                      </a:r>
                      <a:r>
                        <a:rPr lang="en-US" baseline="0" dirty="0" smtClean="0"/>
                        <a:t> the particulars as on closing of F.Y.</a:t>
                      </a:r>
                      <a:endParaRPr lang="en-US" dirty="0"/>
                    </a:p>
                  </a:txBody>
                  <a:tcPr/>
                </a:tc>
              </a:tr>
              <a:tr h="370840">
                <a:tc>
                  <a:txBody>
                    <a:bodyPr/>
                    <a:lstStyle/>
                    <a:p>
                      <a:r>
                        <a:rPr lang="en-US" dirty="0" smtClean="0"/>
                        <a:t>92 (1) (k)</a:t>
                      </a:r>
                    </a:p>
                    <a:p>
                      <a:r>
                        <a:rPr lang="en-US" dirty="0" smtClean="0"/>
                        <a:t>(signatory</a:t>
                      </a:r>
                      <a:r>
                        <a:rPr lang="en-US" baseline="0" dirty="0" smtClean="0"/>
                        <a:t> to AR)</a:t>
                      </a:r>
                      <a:endParaRPr lang="en-US" dirty="0"/>
                    </a:p>
                  </a:txBody>
                  <a:tcPr/>
                </a:tc>
                <a:tc>
                  <a:txBody>
                    <a:bodyPr/>
                    <a:lstStyle/>
                    <a:p>
                      <a:pPr marL="342900" indent="-342900">
                        <a:buAutoNum type="arabicParenR"/>
                      </a:pPr>
                      <a:r>
                        <a:rPr lang="en-US" dirty="0" smtClean="0"/>
                        <a:t>AR</a:t>
                      </a:r>
                      <a:r>
                        <a:rPr lang="en-US" baseline="0" dirty="0" smtClean="0"/>
                        <a:t> shall be signed by a director and  Company Secretary, if there is no CS then same shall be by PCS.</a:t>
                      </a:r>
                    </a:p>
                    <a:p>
                      <a:pPr marL="342900" indent="-342900">
                        <a:buAutoNum type="arabicParenR"/>
                      </a:pPr>
                      <a:r>
                        <a:rPr lang="en-US" baseline="0" dirty="0" smtClean="0"/>
                        <a:t>In case of listed entity: CS + D+ certified by PCS.</a:t>
                      </a:r>
                    </a:p>
                    <a:p>
                      <a:pPr marL="342900" indent="-342900">
                        <a:buAutoNum type="arabicParenR"/>
                      </a:pPr>
                      <a:r>
                        <a:rPr lang="en-US" baseline="0" dirty="0" smtClean="0"/>
                        <a:t>In case of OPC &amp; Small Company: CS of that Company and where there is no CS then same shall be signed by Director of that Co. </a:t>
                      </a:r>
                      <a:endParaRPr lang="en-US" dirty="0"/>
                    </a:p>
                  </a:txBody>
                  <a:tcPr/>
                </a:tc>
              </a:tr>
              <a:tr h="370840">
                <a:tc>
                  <a:txBody>
                    <a:bodyPr/>
                    <a:lstStyle/>
                    <a:p>
                      <a:r>
                        <a:rPr lang="en-US" dirty="0" smtClean="0"/>
                        <a:t>92 (2)</a:t>
                      </a:r>
                    </a:p>
                    <a:p>
                      <a:r>
                        <a:rPr lang="en-US" dirty="0" smtClean="0"/>
                        <a:t>(Requirement</a:t>
                      </a:r>
                      <a:r>
                        <a:rPr lang="en-US" baseline="0" dirty="0" smtClean="0"/>
                        <a:t> w.r.t. certification)</a:t>
                      </a:r>
                      <a:endParaRPr lang="en-US" dirty="0"/>
                    </a:p>
                  </a:txBody>
                  <a:tcPr/>
                </a:tc>
                <a:tc>
                  <a:txBody>
                    <a:bodyPr/>
                    <a:lstStyle/>
                    <a:p>
                      <a:pPr marL="342900" indent="-342900">
                        <a:buAutoNum type="arabicParenR"/>
                      </a:pPr>
                      <a:r>
                        <a:rPr lang="en-US" dirty="0" smtClean="0"/>
                        <a:t>AR</a:t>
                      </a:r>
                      <a:r>
                        <a:rPr lang="en-US" baseline="0" dirty="0" smtClean="0"/>
                        <a:t> filed by listed entity; and</a:t>
                      </a:r>
                    </a:p>
                    <a:p>
                      <a:pPr marL="342900" indent="-342900">
                        <a:buAutoNum type="arabicParenR"/>
                      </a:pPr>
                      <a:r>
                        <a:rPr lang="en-US" baseline="0" dirty="0" smtClean="0"/>
                        <a:t>Company having paid up Rs. &gt;= 5 Cr. &amp; turnover of &gt;= 25 Cr. </a:t>
                      </a:r>
                    </a:p>
                    <a:p>
                      <a:pPr marL="0" indent="0">
                        <a:buNone/>
                      </a:pPr>
                      <a:endParaRPr lang="en-US" baseline="0" dirty="0" smtClean="0"/>
                    </a:p>
                    <a:p>
                      <a:pPr marL="0" indent="0">
                        <a:buNone/>
                      </a:pPr>
                      <a:r>
                        <a:rPr lang="en-US" baseline="0" dirty="0" smtClean="0"/>
                        <a:t>then AR shall also be certified by PCS</a:t>
                      </a:r>
                      <a:endParaRPr lang="en-US" dirty="0"/>
                    </a:p>
                  </a:txBody>
                  <a:tcPr/>
                </a:tc>
              </a:tr>
              <a:tr h="370840">
                <a:tc>
                  <a:txBody>
                    <a:bodyPr/>
                    <a:lstStyle/>
                    <a:p>
                      <a:r>
                        <a:rPr lang="en-US" dirty="0" smtClean="0"/>
                        <a:t>92 (3)</a:t>
                      </a:r>
                    </a:p>
                    <a:p>
                      <a:r>
                        <a:rPr lang="en-US" dirty="0" smtClean="0"/>
                        <a:t>( Extract</a:t>
                      </a:r>
                      <a:r>
                        <a:rPr lang="en-US" baseline="0" dirty="0" smtClean="0"/>
                        <a:t> of AR in BR)</a:t>
                      </a:r>
                      <a:endParaRPr lang="en-US" dirty="0"/>
                    </a:p>
                  </a:txBody>
                  <a:tcPr/>
                </a:tc>
                <a:tc>
                  <a:txBody>
                    <a:bodyPr/>
                    <a:lstStyle/>
                    <a:p>
                      <a:r>
                        <a:rPr lang="en-US" dirty="0" smtClean="0"/>
                        <a:t>Extract of AR shall form part of boards’ report</a:t>
                      </a:r>
                      <a:endParaRPr lang="en-US" dirty="0"/>
                    </a:p>
                  </a:txBody>
                  <a:tcPr/>
                </a:tc>
              </a:tr>
            </a:tbl>
          </a:graphicData>
        </a:graphic>
      </p:graphicFrame>
    </p:spTree>
    <p:extLst>
      <p:ext uri="{BB962C8B-B14F-4D97-AF65-F5344CB8AC3E}">
        <p14:creationId xmlns:p14="http://schemas.microsoft.com/office/powerpoint/2010/main" val="3976613635"/>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2428860" y="214290"/>
            <a:ext cx="3357586" cy="500066"/>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Miscellaneous</a:t>
            </a:r>
            <a:endParaRPr lang="en-IN" sz="3200" dirty="0"/>
          </a:p>
        </p:txBody>
      </p:sp>
      <p:sp>
        <p:nvSpPr>
          <p:cNvPr id="3" name="TextBox 2"/>
          <p:cNvSpPr txBox="1"/>
          <p:nvPr/>
        </p:nvSpPr>
        <p:spPr>
          <a:xfrm>
            <a:off x="214282" y="785794"/>
            <a:ext cx="8715404" cy="8617744"/>
          </a:xfrm>
          <a:prstGeom prst="rect">
            <a:avLst/>
          </a:prstGeom>
          <a:noFill/>
        </p:spPr>
        <p:txBody>
          <a:bodyPr wrap="square" rtlCol="0">
            <a:spAutoFit/>
          </a:bodyPr>
          <a:lstStyle/>
          <a:p>
            <a:pPr algn="just">
              <a:buFont typeface="Wingdings" pitchFamily="2" charset="2"/>
              <a:buChar char="ü"/>
            </a:pPr>
            <a:r>
              <a:rPr lang="en-US" sz="2000" dirty="0" smtClean="0">
                <a:solidFill>
                  <a:srgbClr val="FFFF00"/>
                </a:solidFill>
              </a:rPr>
              <a:t>Issuing of bonus shares u/s 63 (yet to be notify)</a:t>
            </a:r>
          </a:p>
          <a:p>
            <a:pPr algn="just"/>
            <a:endParaRPr lang="en-US" dirty="0" smtClean="0">
              <a:solidFill>
                <a:srgbClr val="FFFF00"/>
              </a:solidFill>
            </a:endParaRPr>
          </a:p>
          <a:p>
            <a:pPr algn="just"/>
            <a:r>
              <a:rPr lang="en-US" sz="2000" dirty="0" smtClean="0">
                <a:solidFill>
                  <a:srgbClr val="FFFF00"/>
                </a:solidFill>
              </a:rPr>
              <a:t>Source of such issue: Free reserve other than revaluation; Securities. Premium; and capital redemption reserve after in compliances with following conditions :</a:t>
            </a:r>
          </a:p>
          <a:p>
            <a:pPr algn="just"/>
            <a:endParaRPr lang="en-US" dirty="0" smtClean="0">
              <a:solidFill>
                <a:srgbClr val="FFFF00"/>
              </a:solidFill>
            </a:endParaRPr>
          </a:p>
          <a:p>
            <a:pPr marL="514350" indent="-514350" algn="just">
              <a:buAutoNum type="romanLcParenR"/>
            </a:pPr>
            <a:r>
              <a:rPr lang="en-US" sz="2000" dirty="0" smtClean="0">
                <a:solidFill>
                  <a:srgbClr val="FFFF00"/>
                </a:solidFill>
              </a:rPr>
              <a:t>Issuing of such shares shall be covered in AOA;</a:t>
            </a:r>
          </a:p>
          <a:p>
            <a:pPr marL="514350" indent="-514350" algn="just">
              <a:lnSpc>
                <a:spcPct val="150000"/>
              </a:lnSpc>
              <a:buAutoNum type="romanLcParenR"/>
            </a:pPr>
            <a:r>
              <a:rPr lang="en-US" sz="2000" dirty="0" smtClean="0">
                <a:solidFill>
                  <a:srgbClr val="FFFF00"/>
                </a:solidFill>
              </a:rPr>
              <a:t>Same has passed in general meeting on the recommendation of the board (what is recommendation) </a:t>
            </a:r>
          </a:p>
          <a:p>
            <a:pPr marL="514350" indent="-514350" algn="just">
              <a:buAutoNum type="romanLcParenR"/>
            </a:pPr>
            <a:r>
              <a:rPr lang="en-US" sz="2000" dirty="0" smtClean="0">
                <a:solidFill>
                  <a:srgbClr val="FFFF00"/>
                </a:solidFill>
              </a:rPr>
              <a:t>All the partly paid up shares , if ,  outstanding as on date of allotment of bonus shares shall be fully paid up; </a:t>
            </a:r>
          </a:p>
          <a:p>
            <a:pPr marL="514350" indent="-514350" algn="just">
              <a:buAutoNum type="romanLcParenR"/>
            </a:pPr>
            <a:r>
              <a:rPr lang="en-US" sz="2000" dirty="0" smtClean="0">
                <a:solidFill>
                  <a:srgbClr val="FFFF00"/>
                </a:solidFill>
              </a:rPr>
              <a:t>The Company has not made any default towards employees dues like contribution to provident fund , gratuity fund etc.; </a:t>
            </a:r>
          </a:p>
          <a:p>
            <a:pPr marL="514350" indent="-514350" algn="just">
              <a:buAutoNum type="romanLcParenR"/>
            </a:pPr>
            <a:r>
              <a:rPr lang="en-US" sz="2000" dirty="0" smtClean="0">
                <a:solidFill>
                  <a:srgbClr val="FFFF00"/>
                </a:solidFill>
              </a:rPr>
              <a:t>The company has not defaulted w.r.t. payment of interest on FD or principal or debt secs. Issued by it; </a:t>
            </a:r>
          </a:p>
          <a:p>
            <a:pPr marL="514350" indent="-514350" algn="just">
              <a:buAutoNum type="romanLcParenR"/>
            </a:pPr>
            <a:r>
              <a:rPr lang="en-US" sz="2000" dirty="0" smtClean="0">
                <a:solidFill>
                  <a:srgbClr val="FFFF00"/>
                </a:solidFill>
              </a:rPr>
              <a:t>Such other conditions as may be prescribed</a:t>
            </a:r>
          </a:p>
          <a:p>
            <a:pPr algn="just"/>
            <a:endParaRPr lang="en-US" sz="1000" dirty="0">
              <a:solidFill>
                <a:srgbClr val="FFFF00"/>
              </a:solidFill>
            </a:endParaRPr>
          </a:p>
          <a:p>
            <a:pPr algn="just"/>
            <a:r>
              <a:rPr lang="en-US" sz="2000" dirty="0" smtClean="0">
                <a:solidFill>
                  <a:srgbClr val="FFFF00"/>
                </a:solidFill>
              </a:rPr>
              <a:t>Can a Company issue bonus shares as a replacement for dividend ?</a:t>
            </a:r>
          </a:p>
          <a:p>
            <a:pPr algn="just"/>
            <a:r>
              <a:rPr lang="en-US" sz="2000" dirty="0" smtClean="0">
                <a:solidFill>
                  <a:srgbClr val="FFFF00"/>
                </a:solidFill>
              </a:rPr>
              <a:t>No, 63 (3) </a:t>
            </a:r>
          </a:p>
          <a:p>
            <a:pPr algn="just"/>
            <a:endParaRPr lang="en-US" sz="2000" dirty="0" smtClean="0">
              <a:solidFill>
                <a:srgbClr val="FFFF00"/>
              </a:solidFill>
            </a:endParaRPr>
          </a:p>
          <a:p>
            <a:pPr algn="just"/>
            <a:endParaRPr lang="en-US" sz="2000" dirty="0" smtClean="0">
              <a:solidFill>
                <a:srgbClr val="FFFF00"/>
              </a:solidFill>
            </a:endParaRPr>
          </a:p>
          <a:p>
            <a:pPr algn="just"/>
            <a:endParaRPr lang="en-US" sz="2000" dirty="0" smtClean="0">
              <a:solidFill>
                <a:srgbClr val="FFFF00"/>
              </a:solidFill>
            </a:endParaRPr>
          </a:p>
          <a:p>
            <a:pPr algn="just"/>
            <a:endParaRPr lang="en-US" sz="2000" dirty="0" smtClean="0">
              <a:solidFill>
                <a:srgbClr val="FFFF00"/>
              </a:solidFill>
            </a:endParaRPr>
          </a:p>
          <a:p>
            <a:pPr algn="just"/>
            <a:endParaRPr lang="en-US" sz="2000" dirty="0" smtClean="0">
              <a:solidFill>
                <a:srgbClr val="FFFF00"/>
              </a:solidFill>
            </a:endParaRPr>
          </a:p>
          <a:p>
            <a:pPr algn="just"/>
            <a:endParaRPr lang="en-US" sz="2000" dirty="0" smtClean="0">
              <a:solidFill>
                <a:srgbClr val="FFFF00"/>
              </a:solidFill>
            </a:endParaRPr>
          </a:p>
          <a:p>
            <a:pPr algn="just"/>
            <a:endParaRPr lang="en-US" sz="2000" dirty="0" smtClean="0">
              <a:solidFill>
                <a:srgbClr val="FFFF00"/>
              </a:solidFill>
            </a:endParaRPr>
          </a:p>
          <a:p>
            <a:pPr algn="just"/>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017885"/>
            <a:ext cx="8358246" cy="6155531"/>
          </a:xfrm>
          <a:prstGeom prst="rect">
            <a:avLst/>
          </a:prstGeom>
        </p:spPr>
        <p:txBody>
          <a:bodyPr wrap="square">
            <a:spAutoFit/>
          </a:bodyPr>
          <a:lstStyle/>
          <a:p>
            <a:pPr marL="342900" indent="-342900" algn="just">
              <a:buFont typeface="+mj-lt"/>
              <a:buAutoNum type="arabicPeriod"/>
            </a:pPr>
            <a:r>
              <a:rPr lang="en-US" dirty="0">
                <a:solidFill>
                  <a:srgbClr val="FFFF00"/>
                </a:solidFill>
              </a:rPr>
              <a:t>Punishment for Frauds u/s 447</a:t>
            </a:r>
            <a:r>
              <a:rPr lang="en-US" dirty="0" smtClean="0">
                <a:solidFill>
                  <a:srgbClr val="FFFF00"/>
                </a:solidFill>
              </a:rPr>
              <a:t>.</a:t>
            </a:r>
          </a:p>
          <a:p>
            <a:pPr marL="342900" indent="-342900" algn="just">
              <a:buFont typeface="+mj-lt"/>
              <a:buAutoNum type="arabicPeriod"/>
            </a:pPr>
            <a:endParaRPr lang="en-US" sz="900" dirty="0">
              <a:solidFill>
                <a:srgbClr val="FFFF00"/>
              </a:solidFill>
            </a:endParaRPr>
          </a:p>
          <a:p>
            <a:pPr algn="just"/>
            <a:r>
              <a:rPr lang="en-US" dirty="0" smtClean="0">
                <a:solidFill>
                  <a:srgbClr val="FFFF00"/>
                </a:solidFill>
              </a:rPr>
              <a:t>Every  person , without prejudice to other liability, found guilty of fraud committed fraud shall be liable for imprisonment not less than of 6 </a:t>
            </a:r>
            <a:r>
              <a:rPr lang="en-US" dirty="0">
                <a:solidFill>
                  <a:srgbClr val="FFFF00"/>
                </a:solidFill>
              </a:rPr>
              <a:t>months </a:t>
            </a:r>
            <a:r>
              <a:rPr lang="en-US" dirty="0" smtClean="0">
                <a:solidFill>
                  <a:srgbClr val="FFFF00"/>
                </a:solidFill>
              </a:rPr>
              <a:t> which may extend to 10 </a:t>
            </a:r>
            <a:r>
              <a:rPr lang="en-US" dirty="0">
                <a:solidFill>
                  <a:srgbClr val="FFFF00"/>
                </a:solidFill>
              </a:rPr>
              <a:t>years and </a:t>
            </a:r>
            <a:r>
              <a:rPr lang="en-US" dirty="0" smtClean="0">
                <a:solidFill>
                  <a:srgbClr val="FFFF00"/>
                </a:solidFill>
              </a:rPr>
              <a:t>amount </a:t>
            </a:r>
            <a:r>
              <a:rPr lang="en-US" dirty="0">
                <a:solidFill>
                  <a:srgbClr val="FFFF00"/>
                </a:solidFill>
              </a:rPr>
              <a:t>involved in </a:t>
            </a:r>
            <a:r>
              <a:rPr lang="en-US" dirty="0" smtClean="0">
                <a:solidFill>
                  <a:srgbClr val="FFFF00"/>
                </a:solidFill>
              </a:rPr>
              <a:t>fraud which may </a:t>
            </a:r>
            <a:r>
              <a:rPr lang="en-US" dirty="0">
                <a:solidFill>
                  <a:srgbClr val="FFFF00"/>
                </a:solidFill>
              </a:rPr>
              <a:t>extend to 3 times of such </a:t>
            </a:r>
            <a:r>
              <a:rPr lang="en-US" dirty="0" smtClean="0">
                <a:solidFill>
                  <a:srgbClr val="FFFF00"/>
                </a:solidFill>
              </a:rPr>
              <a:t>amount</a:t>
            </a:r>
          </a:p>
          <a:p>
            <a:pPr algn="just"/>
            <a:endParaRPr lang="en-US" sz="1000" dirty="0">
              <a:solidFill>
                <a:srgbClr val="FFFF00"/>
              </a:solidFill>
            </a:endParaRPr>
          </a:p>
          <a:p>
            <a:pPr algn="just"/>
            <a:r>
              <a:rPr lang="en-US" dirty="0">
                <a:solidFill>
                  <a:srgbClr val="FFFF00"/>
                </a:solidFill>
              </a:rPr>
              <a:t>If such fraud prejudicial to public interest then imprisonment shall not be less than 3 </a:t>
            </a:r>
            <a:r>
              <a:rPr lang="en-US" dirty="0" smtClean="0">
                <a:solidFill>
                  <a:srgbClr val="FFFF00"/>
                </a:solidFill>
              </a:rPr>
              <a:t>years</a:t>
            </a:r>
            <a:r>
              <a:rPr lang="en-US" dirty="0">
                <a:solidFill>
                  <a:srgbClr val="FFFF00"/>
                </a:solidFill>
              </a:rPr>
              <a:t> </a:t>
            </a:r>
            <a:r>
              <a:rPr lang="en-US" dirty="0" smtClean="0">
                <a:solidFill>
                  <a:srgbClr val="FFFF00"/>
                </a:solidFill>
              </a:rPr>
              <a:t>(proviso ).</a:t>
            </a:r>
          </a:p>
          <a:p>
            <a:pPr algn="just"/>
            <a:endParaRPr lang="en-US" dirty="0" smtClean="0">
              <a:solidFill>
                <a:srgbClr val="FFFF00"/>
              </a:solidFill>
            </a:endParaRPr>
          </a:p>
          <a:p>
            <a:pPr algn="just"/>
            <a:r>
              <a:rPr lang="en-US" dirty="0" smtClean="0">
                <a:solidFill>
                  <a:srgbClr val="FFFF00"/>
                </a:solidFill>
              </a:rPr>
              <a:t>2. Punishment for false statements u/s 448 (notified)</a:t>
            </a:r>
          </a:p>
          <a:p>
            <a:pPr algn="just">
              <a:buFont typeface="Wingdings" pitchFamily="2" charset="2"/>
              <a:buChar char="q"/>
            </a:pPr>
            <a:endParaRPr lang="en-US" sz="700" dirty="0" smtClean="0">
              <a:solidFill>
                <a:srgbClr val="FFFF00"/>
              </a:solidFill>
            </a:endParaRPr>
          </a:p>
          <a:p>
            <a:pPr algn="just"/>
            <a:r>
              <a:rPr lang="en-US" dirty="0" smtClean="0">
                <a:solidFill>
                  <a:srgbClr val="FFFF00"/>
                </a:solidFill>
              </a:rPr>
              <a:t>If any return, prospectus, financial statement, certificate , report &amp; other document  carry the omission or containing the false  statement which false in nature than company otherwise provided in that section to which such offence relate shall be subject to charges frame u/s 447.</a:t>
            </a:r>
          </a:p>
          <a:p>
            <a:pPr algn="just"/>
            <a:endParaRPr lang="en-US" dirty="0" smtClean="0">
              <a:solidFill>
                <a:srgbClr val="FFFF00"/>
              </a:solidFill>
            </a:endParaRPr>
          </a:p>
          <a:p>
            <a:pPr algn="just"/>
            <a:endParaRPr lang="en-US" sz="600" dirty="0" smtClean="0">
              <a:solidFill>
                <a:srgbClr val="FFFF00"/>
              </a:solidFill>
            </a:endParaRPr>
          </a:p>
          <a:p>
            <a:pPr algn="just"/>
            <a:r>
              <a:rPr lang="en-US" dirty="0" smtClean="0">
                <a:solidFill>
                  <a:srgbClr val="FFFF00"/>
                </a:solidFill>
              </a:rPr>
              <a:t>3. Punishment where no specific penalty / punishment is else where provided u/s 450 (notified)</a:t>
            </a:r>
          </a:p>
          <a:p>
            <a:pPr algn="just">
              <a:buFont typeface="Wingdings" pitchFamily="2" charset="2"/>
              <a:buChar char="q"/>
            </a:pPr>
            <a:endParaRPr lang="en-US" sz="800" dirty="0" smtClean="0">
              <a:solidFill>
                <a:srgbClr val="FFFF00"/>
              </a:solidFill>
            </a:endParaRPr>
          </a:p>
          <a:p>
            <a:pPr algn="just"/>
            <a:r>
              <a:rPr lang="en-US" dirty="0" smtClean="0">
                <a:solidFill>
                  <a:srgbClr val="FFFF00"/>
                </a:solidFill>
              </a:rPr>
              <a:t>10000 and / or 1000 for every day after the first day of such contravention continues</a:t>
            </a:r>
          </a:p>
          <a:p>
            <a:pPr algn="just">
              <a:buFont typeface="Wingdings" pitchFamily="2" charset="2"/>
              <a:buChar char="q"/>
            </a:pPr>
            <a:endParaRPr lang="en-US" dirty="0" smtClean="0">
              <a:solidFill>
                <a:srgbClr val="FFFF00"/>
              </a:solidFill>
            </a:endParaRPr>
          </a:p>
        </p:txBody>
      </p:sp>
      <p:sp>
        <p:nvSpPr>
          <p:cNvPr id="3" name="TextBox 2"/>
          <p:cNvSpPr txBox="1"/>
          <p:nvPr/>
        </p:nvSpPr>
        <p:spPr>
          <a:xfrm>
            <a:off x="395536" y="140439"/>
            <a:ext cx="8136904" cy="1200329"/>
          </a:xfrm>
          <a:prstGeom prst="rect">
            <a:avLst/>
          </a:prstGeom>
          <a:noFill/>
        </p:spPr>
        <p:txBody>
          <a:bodyPr wrap="square" rtlCol="0">
            <a:spAutoFit/>
          </a:bodyPr>
          <a:lstStyle/>
          <a:p>
            <a:r>
              <a:rPr lang="en-US" dirty="0" smtClean="0">
                <a:solidFill>
                  <a:srgbClr val="FFFF00"/>
                </a:solidFill>
              </a:rPr>
              <a:t>Can a Co. withdraw issue of bonus if once recommended by board ?</a:t>
            </a:r>
          </a:p>
          <a:p>
            <a:r>
              <a:rPr lang="en-US" dirty="0" smtClean="0">
                <a:solidFill>
                  <a:srgbClr val="FFFF00"/>
                </a:solidFill>
              </a:rPr>
              <a:t>No (rule 4.12)</a:t>
            </a:r>
          </a:p>
          <a:p>
            <a:endParaRPr lang="en-US" dirty="0">
              <a:solidFill>
                <a:srgbClr val="FFFF00"/>
              </a:solidFill>
            </a:endParaRPr>
          </a:p>
          <a:p>
            <a:endParaRPr lang="en-US" dirty="0">
              <a:solidFill>
                <a:srgbClr val="FFFF00"/>
              </a:solidFill>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74865"/>
            <a:ext cx="8784976" cy="6909584"/>
          </a:xfrm>
          <a:prstGeom prst="rect">
            <a:avLst/>
          </a:prstGeom>
          <a:noFill/>
        </p:spPr>
        <p:txBody>
          <a:bodyPr wrap="square" rtlCol="0">
            <a:spAutoFit/>
          </a:bodyPr>
          <a:lstStyle/>
          <a:p>
            <a:pPr algn="just"/>
            <a:r>
              <a:rPr lang="en-US" dirty="0" smtClean="0">
                <a:solidFill>
                  <a:srgbClr val="FFFF00"/>
                </a:solidFill>
              </a:rPr>
              <a:t>4. Punishment in case repeated default u/s 451</a:t>
            </a:r>
          </a:p>
          <a:p>
            <a:pPr algn="just"/>
            <a:endParaRPr lang="en-US" sz="500" dirty="0" smtClean="0">
              <a:solidFill>
                <a:srgbClr val="FFFF00"/>
              </a:solidFill>
            </a:endParaRPr>
          </a:p>
          <a:p>
            <a:pPr algn="just">
              <a:buFont typeface="Wingdings" pitchFamily="2" charset="2"/>
              <a:buChar char="ü"/>
            </a:pPr>
            <a:r>
              <a:rPr lang="en-US" dirty="0" smtClean="0">
                <a:solidFill>
                  <a:srgbClr val="FFFF00"/>
                </a:solidFill>
              </a:rPr>
              <a:t>what is repeated default ?</a:t>
            </a:r>
          </a:p>
          <a:p>
            <a:pPr algn="just"/>
            <a:r>
              <a:rPr lang="en-US" dirty="0" smtClean="0">
                <a:solidFill>
                  <a:srgbClr val="FFFF00"/>
                </a:solidFill>
              </a:rPr>
              <a:t>same kind of offence , which subject to charges of imprisonment or with fine also, committed on part of company / officer &lt;= 3 years of previous occurrence of such offence then such offence termed as repeated default. </a:t>
            </a:r>
          </a:p>
          <a:p>
            <a:pPr algn="just"/>
            <a:endParaRPr lang="en-US" sz="1000" dirty="0" smtClean="0">
              <a:solidFill>
                <a:srgbClr val="FFFF00"/>
              </a:solidFill>
            </a:endParaRPr>
          </a:p>
          <a:p>
            <a:pPr algn="just">
              <a:buFont typeface="Wingdings" pitchFamily="2" charset="2"/>
              <a:buChar char="ü"/>
            </a:pPr>
            <a:r>
              <a:rPr lang="en-US" dirty="0" smtClean="0">
                <a:solidFill>
                  <a:srgbClr val="FFFF00"/>
                </a:solidFill>
              </a:rPr>
              <a:t>penalty : twice the amount of fine laid in that section and imprisonment which provided in that offence Non disclosure of information in certain cases u/s 457</a:t>
            </a:r>
          </a:p>
          <a:p>
            <a:pPr algn="just"/>
            <a:endParaRPr lang="en-US" sz="1400" dirty="0" smtClean="0">
              <a:solidFill>
                <a:srgbClr val="FFFF00"/>
              </a:solidFill>
            </a:endParaRPr>
          </a:p>
          <a:p>
            <a:pPr algn="just"/>
            <a:r>
              <a:rPr lang="en-US" dirty="0" smtClean="0">
                <a:solidFill>
                  <a:srgbClr val="FFFF00"/>
                </a:solidFill>
              </a:rPr>
              <a:t>5. Dissolution of CLB &amp; consequential provisions u/s 466</a:t>
            </a:r>
          </a:p>
          <a:p>
            <a:pPr algn="just"/>
            <a:endParaRPr lang="en-US" dirty="0" smtClean="0">
              <a:solidFill>
                <a:srgbClr val="FFFF00"/>
              </a:solidFill>
            </a:endParaRPr>
          </a:p>
          <a:p>
            <a:pPr algn="just"/>
            <a:r>
              <a:rPr lang="en-US" dirty="0" smtClean="0">
                <a:solidFill>
                  <a:srgbClr val="FFFF00"/>
                </a:solidFill>
              </a:rPr>
              <a:t>6. Power of court to grant relief in certain cases u/s 463</a:t>
            </a:r>
          </a:p>
          <a:p>
            <a:pPr algn="just">
              <a:buFont typeface="Wingdings" pitchFamily="2" charset="2"/>
              <a:buChar char="q"/>
            </a:pPr>
            <a:endParaRPr lang="en-US" dirty="0" smtClean="0">
              <a:solidFill>
                <a:srgbClr val="FFFF00"/>
              </a:solidFill>
            </a:endParaRPr>
          </a:p>
          <a:p>
            <a:pPr algn="just"/>
            <a:r>
              <a:rPr lang="en-US" dirty="0" smtClean="0">
                <a:solidFill>
                  <a:srgbClr val="FFFF00"/>
                </a:solidFill>
              </a:rPr>
              <a:t>7. Dormant </a:t>
            </a:r>
            <a:r>
              <a:rPr lang="en-US" dirty="0">
                <a:solidFill>
                  <a:srgbClr val="FFFF00"/>
                </a:solidFill>
              </a:rPr>
              <a:t>Company, u/s </a:t>
            </a:r>
            <a:r>
              <a:rPr lang="en-US" dirty="0" smtClean="0">
                <a:solidFill>
                  <a:srgbClr val="FFFF00"/>
                </a:solidFill>
              </a:rPr>
              <a:t>455 , means inactive Company which has not does any significant accounting transaction or any operation in consecutively 2 F.Y. , such Company may apply for this status and then ROC will issue a certificate to that effect.</a:t>
            </a:r>
          </a:p>
          <a:p>
            <a:pPr algn="just"/>
            <a:r>
              <a:rPr lang="en-US" dirty="0" smtClean="0">
                <a:solidFill>
                  <a:srgbClr val="FFFF00"/>
                </a:solidFill>
              </a:rPr>
              <a:t>ROC may on suomoto give a notice to Company (ies) not filed financial statements or </a:t>
            </a:r>
            <a:r>
              <a:rPr lang="en-US" dirty="0">
                <a:solidFill>
                  <a:srgbClr val="FFFF00"/>
                </a:solidFill>
              </a:rPr>
              <a:t>annual returns for two  consecutively 2  F.Y. </a:t>
            </a:r>
            <a:endParaRPr lang="en-US" dirty="0" smtClean="0">
              <a:solidFill>
                <a:srgbClr val="FFFF00"/>
              </a:solidFill>
            </a:endParaRPr>
          </a:p>
          <a:p>
            <a:pPr algn="just"/>
            <a:endParaRPr lang="en-US" dirty="0" smtClean="0">
              <a:solidFill>
                <a:srgbClr val="FFFF00"/>
              </a:solidFill>
            </a:endParaRPr>
          </a:p>
          <a:p>
            <a:pPr algn="just"/>
            <a:r>
              <a:rPr lang="en-US" dirty="0" smtClean="0">
                <a:solidFill>
                  <a:srgbClr val="FFFF00"/>
                </a:solidFill>
              </a:rPr>
              <a:t>8. Punishment for false evidence u/s 449.</a:t>
            </a:r>
          </a:p>
          <a:p>
            <a:pPr algn="just"/>
            <a:r>
              <a:rPr lang="en-US" dirty="0" smtClean="0">
                <a:solidFill>
                  <a:srgbClr val="FFFF00"/>
                </a:solidFill>
              </a:rPr>
              <a:t>    10 lac and 3 years – 7 years.</a:t>
            </a:r>
          </a:p>
          <a:p>
            <a:pPr algn="just"/>
            <a:endParaRPr lang="en-US" dirty="0" smtClean="0">
              <a:solidFill>
                <a:srgbClr val="FFFF00"/>
              </a:solidFill>
            </a:endParaRPr>
          </a:p>
          <a:p>
            <a:pPr algn="just">
              <a:buFont typeface="Wingdings" pitchFamily="2" charset="2"/>
              <a:buChar char="q"/>
            </a:pPr>
            <a:endParaRPr lang="en-US" dirty="0" smtClean="0">
              <a:solidFill>
                <a:srgbClr val="FFFF00"/>
              </a:solidFill>
            </a:endParaRPr>
          </a:p>
          <a:p>
            <a:pPr algn="just"/>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27384"/>
            <a:ext cx="9036496" cy="830997"/>
          </a:xfrm>
          <a:prstGeom prst="rect">
            <a:avLst/>
          </a:prstGeom>
          <a:noFill/>
        </p:spPr>
        <p:txBody>
          <a:bodyPr wrap="square" rtlCol="0">
            <a:spAutoFit/>
          </a:bodyPr>
          <a:lstStyle/>
          <a:p>
            <a:pPr algn="ctr"/>
            <a:r>
              <a:rPr lang="en-US" sz="2400" dirty="0" smtClean="0">
                <a:solidFill>
                  <a:srgbClr val="FFFF00"/>
                </a:solidFill>
              </a:rPr>
              <a:t>Compounding (not notified yet) of offences under new legislation</a:t>
            </a:r>
            <a:endParaRPr lang="en-IN" sz="2400" dirty="0">
              <a:solidFill>
                <a:srgbClr val="FFFF00"/>
              </a:solidFill>
            </a:endParaRPr>
          </a:p>
        </p:txBody>
      </p:sp>
      <p:sp>
        <p:nvSpPr>
          <p:cNvPr id="3" name="TextBox 2"/>
          <p:cNvSpPr txBox="1"/>
          <p:nvPr/>
        </p:nvSpPr>
        <p:spPr>
          <a:xfrm>
            <a:off x="357158" y="732174"/>
            <a:ext cx="8215370" cy="7017306"/>
          </a:xfrm>
          <a:prstGeom prst="rect">
            <a:avLst/>
          </a:prstGeom>
          <a:noFill/>
        </p:spPr>
        <p:txBody>
          <a:bodyPr wrap="square" rtlCol="0">
            <a:spAutoFit/>
          </a:bodyPr>
          <a:lstStyle/>
          <a:p>
            <a:r>
              <a:rPr lang="en-US" dirty="0" smtClean="0">
                <a:solidFill>
                  <a:srgbClr val="FFFF00"/>
                </a:solidFill>
              </a:rPr>
              <a:t>Q:- what offences eligible for compounding ?</a:t>
            </a:r>
          </a:p>
          <a:p>
            <a:r>
              <a:rPr lang="en-US" dirty="0" smtClean="0">
                <a:solidFill>
                  <a:srgbClr val="FFFF00"/>
                </a:solidFill>
              </a:rPr>
              <a:t>Ans:- u/s 441, notwithstanding anything contained in Cr PC, 1973, any offences which is </a:t>
            </a:r>
            <a:r>
              <a:rPr lang="en-US" b="1" u="sng" dirty="0" smtClean="0">
                <a:solidFill>
                  <a:schemeClr val="bg1"/>
                </a:solidFill>
              </a:rPr>
              <a:t>subject to fine </a:t>
            </a:r>
            <a:r>
              <a:rPr lang="en-US" dirty="0" smtClean="0">
                <a:solidFill>
                  <a:srgbClr val="FFFF00"/>
                </a:solidFill>
              </a:rPr>
              <a:t>only shall be eligible for compounding either committed by company / officer u/s 441 (1)</a:t>
            </a:r>
          </a:p>
          <a:p>
            <a:endParaRPr lang="en-US" dirty="0" smtClean="0">
              <a:solidFill>
                <a:srgbClr val="FFFF00"/>
              </a:solidFill>
            </a:endParaRPr>
          </a:p>
          <a:p>
            <a:r>
              <a:rPr lang="en-US" dirty="0" smtClean="0">
                <a:solidFill>
                  <a:srgbClr val="FFFF00"/>
                </a:solidFill>
              </a:rPr>
              <a:t>Q:- when same type of offence shall be eligible for compounding?</a:t>
            </a:r>
          </a:p>
          <a:p>
            <a:r>
              <a:rPr lang="en-US" dirty="0" smtClean="0">
                <a:solidFill>
                  <a:srgbClr val="FFFF00"/>
                </a:solidFill>
              </a:rPr>
              <a:t>Ans:-u/s 441 (2) , if same kind of offence committed by any company / officers after the  expiry of 3 years of such date,  when such offence was committed, shall be treated as fresh offence so shall be eligible for same.</a:t>
            </a:r>
          </a:p>
          <a:p>
            <a:endParaRPr lang="en-US" dirty="0" smtClean="0">
              <a:solidFill>
                <a:srgbClr val="FFFF00"/>
              </a:solidFill>
            </a:endParaRPr>
          </a:p>
          <a:p>
            <a:r>
              <a:rPr lang="en-US" dirty="0" smtClean="0">
                <a:solidFill>
                  <a:srgbClr val="FFFF00"/>
                </a:solidFill>
              </a:rPr>
              <a:t>Q:- what is competent authority for compounding ?</a:t>
            </a:r>
          </a:p>
          <a:p>
            <a:r>
              <a:rPr lang="en-US" dirty="0" smtClean="0">
                <a:solidFill>
                  <a:srgbClr val="FFFF00"/>
                </a:solidFill>
              </a:rPr>
              <a:t>Ans  u/s 441 (1) (a &amp; b )</a:t>
            </a: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Q- when can offender (company / officer) apply for compounding ?</a:t>
            </a:r>
          </a:p>
          <a:p>
            <a:r>
              <a:rPr lang="en-US" dirty="0" smtClean="0">
                <a:solidFill>
                  <a:srgbClr val="FFFF00"/>
                </a:solidFill>
              </a:rPr>
              <a:t>Ans;- A company/ Person  may apply for compounding either before institution or after institution of prosecution by giving a intimation to that effect by filling an application with in 7 days from the date when such offence is so compounded. who shall forwarded the same before competent authority  with its comments.</a:t>
            </a:r>
          </a:p>
          <a:p>
            <a:endParaRPr lang="en-US" dirty="0" smtClean="0">
              <a:solidFill>
                <a:srgbClr val="FFFF00"/>
              </a:solidFill>
            </a:endParaRPr>
          </a:p>
          <a:p>
            <a:endParaRPr lang="en-US" dirty="0" smtClean="0">
              <a:solidFill>
                <a:srgbClr val="FFFF00"/>
              </a:solidFill>
            </a:endParaRPr>
          </a:p>
          <a:p>
            <a:r>
              <a:rPr lang="en-US" dirty="0" smtClean="0">
                <a:solidFill>
                  <a:srgbClr val="FFFF00"/>
                </a:solidFill>
              </a:rPr>
              <a:t> </a:t>
            </a:r>
            <a:endParaRPr lang="en-IN" dirty="0">
              <a:solidFill>
                <a:srgbClr val="FFFF00"/>
              </a:solidFill>
            </a:endParaRPr>
          </a:p>
        </p:txBody>
      </p:sp>
      <p:sp>
        <p:nvSpPr>
          <p:cNvPr id="4" name="Cloud 3"/>
          <p:cNvSpPr/>
          <p:nvPr/>
        </p:nvSpPr>
        <p:spPr>
          <a:xfrm>
            <a:off x="389648" y="4012474"/>
            <a:ext cx="8286808" cy="92869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p:cNvSpPr txBox="1"/>
          <p:nvPr/>
        </p:nvSpPr>
        <p:spPr>
          <a:xfrm>
            <a:off x="928662" y="4161854"/>
            <a:ext cx="7500990" cy="923330"/>
          </a:xfrm>
          <a:prstGeom prst="rect">
            <a:avLst/>
          </a:prstGeom>
          <a:noFill/>
        </p:spPr>
        <p:txBody>
          <a:bodyPr wrap="square" rtlCol="0">
            <a:spAutoFit/>
          </a:bodyPr>
          <a:lstStyle/>
          <a:p>
            <a:r>
              <a:rPr lang="en-US" dirty="0" smtClean="0">
                <a:solidFill>
                  <a:schemeClr val="bg1"/>
                </a:solidFill>
              </a:rPr>
              <a:t> NCLT / if amount of fine not more than 5 lac then Regional director or any other person appointed by Central </a:t>
            </a:r>
            <a:r>
              <a:rPr lang="en-US" dirty="0">
                <a:solidFill>
                  <a:schemeClr val="bg1"/>
                </a:solidFill>
              </a:rPr>
              <a:t>G</a:t>
            </a:r>
            <a:r>
              <a:rPr lang="en-US" dirty="0" smtClean="0">
                <a:solidFill>
                  <a:schemeClr val="bg1"/>
                </a:solidFill>
              </a:rPr>
              <a:t>overnment.</a:t>
            </a:r>
          </a:p>
          <a:p>
            <a:endParaRPr lang="en-IN" dirty="0">
              <a:solidFill>
                <a:schemeClr val="bg1"/>
              </a:solidFill>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214290"/>
            <a:ext cx="8215370" cy="5678478"/>
          </a:xfrm>
          <a:prstGeom prst="rect">
            <a:avLst/>
          </a:prstGeom>
          <a:noFill/>
        </p:spPr>
        <p:txBody>
          <a:bodyPr wrap="square" rtlCol="0">
            <a:spAutoFit/>
          </a:bodyPr>
          <a:lstStyle/>
          <a:p>
            <a:r>
              <a:rPr lang="en-US" dirty="0" smtClean="0">
                <a:solidFill>
                  <a:srgbClr val="FFFF00"/>
                </a:solidFill>
              </a:rPr>
              <a:t>Q-which type of offence require previous sanction of special court (fast tract court) for amicably settlement under this act ?</a:t>
            </a:r>
          </a:p>
          <a:p>
            <a:endParaRPr lang="en-US" dirty="0" smtClean="0">
              <a:solidFill>
                <a:srgbClr val="FFFF00"/>
              </a:solidFill>
            </a:endParaRPr>
          </a:p>
          <a:p>
            <a:r>
              <a:rPr lang="en-US" dirty="0" smtClean="0">
                <a:solidFill>
                  <a:srgbClr val="FFFF00"/>
                </a:solidFill>
              </a:rPr>
              <a:t>Ans:-  u/s 441 (6) (a &amp; b) ,  Notwithstanding anything contained in Cr. PC, 1973, offences which involve the following charges shall require previous sanction of fast track court :</a:t>
            </a:r>
          </a:p>
          <a:p>
            <a:endParaRPr lang="en-US" sz="1050" dirty="0" smtClean="0">
              <a:solidFill>
                <a:srgbClr val="FFFF00"/>
              </a:solidFill>
            </a:endParaRPr>
          </a:p>
          <a:p>
            <a:pPr marL="285750" indent="-285750" algn="ctr">
              <a:buFont typeface="Wingdings" pitchFamily="2" charset="2"/>
              <a:buChar char="v"/>
            </a:pPr>
            <a:r>
              <a:rPr lang="en-US" dirty="0" smtClean="0">
                <a:solidFill>
                  <a:srgbClr val="FFFF00"/>
                </a:solidFill>
              </a:rPr>
              <a:t>    imprisonment / fine; </a:t>
            </a:r>
          </a:p>
          <a:p>
            <a:pPr marL="285750" indent="-285750" algn="ctr">
              <a:buFont typeface="Wingdings" pitchFamily="2" charset="2"/>
              <a:buChar char="v"/>
            </a:pPr>
            <a:r>
              <a:rPr lang="en-US" dirty="0" smtClean="0">
                <a:solidFill>
                  <a:srgbClr val="FFFF00"/>
                </a:solidFill>
              </a:rPr>
              <a:t>imprisonment / fine / both; or</a:t>
            </a:r>
          </a:p>
          <a:p>
            <a:endParaRPr lang="en-US" dirty="0" smtClean="0">
              <a:solidFill>
                <a:srgbClr val="FFFF00"/>
              </a:solidFill>
            </a:endParaRPr>
          </a:p>
          <a:p>
            <a:r>
              <a:rPr lang="en-US" dirty="0" smtClean="0">
                <a:solidFill>
                  <a:srgbClr val="FFFF00"/>
                </a:solidFill>
              </a:rPr>
              <a:t>Q:- which offences totally debar from compounding ?</a:t>
            </a:r>
          </a:p>
          <a:p>
            <a:r>
              <a:rPr lang="en-US" dirty="0" smtClean="0">
                <a:solidFill>
                  <a:srgbClr val="FFFF00"/>
                </a:solidFill>
              </a:rPr>
              <a:t>Ans- u/s 441 (6) (b), which involve the charges of imprisonment and fine also or imprisonment only .</a:t>
            </a:r>
          </a:p>
          <a:p>
            <a:endParaRPr lang="en-US" sz="1050" dirty="0" smtClean="0">
              <a:solidFill>
                <a:srgbClr val="FFFF00"/>
              </a:solidFill>
            </a:endParaRPr>
          </a:p>
          <a:p>
            <a:endParaRPr lang="en-US" dirty="0" smtClean="0">
              <a:solidFill>
                <a:srgbClr val="FFFF00"/>
              </a:solidFill>
            </a:endParaRPr>
          </a:p>
          <a:p>
            <a:r>
              <a:rPr lang="en-US" dirty="0" smtClean="0">
                <a:solidFill>
                  <a:srgbClr val="FFFF00"/>
                </a:solidFill>
              </a:rPr>
              <a:t>Q:-  procedure of compounding ?</a:t>
            </a:r>
          </a:p>
          <a:p>
            <a:r>
              <a:rPr lang="en-US" dirty="0" smtClean="0">
                <a:solidFill>
                  <a:srgbClr val="FFFF00"/>
                </a:solidFill>
              </a:rPr>
              <a:t>Ans – u/s 3 (a &amp; b)</a:t>
            </a:r>
          </a:p>
          <a:p>
            <a:r>
              <a:rPr lang="en-US" dirty="0" smtClean="0">
                <a:solidFill>
                  <a:srgbClr val="FFFF00"/>
                </a:solidFill>
              </a:rPr>
              <a:t> </a:t>
            </a:r>
          </a:p>
          <a:p>
            <a:endParaRPr lang="en-US" dirty="0" smtClean="0">
              <a:solidFill>
                <a:srgbClr val="FFFF00"/>
              </a:solidFill>
            </a:endParaRPr>
          </a:p>
          <a:p>
            <a:r>
              <a:rPr lang="en-US" dirty="0" smtClean="0">
                <a:solidFill>
                  <a:srgbClr val="FFFF00"/>
                </a:solidFill>
              </a:rPr>
              <a:t>  </a:t>
            </a:r>
          </a:p>
          <a:p>
            <a:endParaRPr lang="en-IN" dirty="0">
              <a:solidFill>
                <a:srgbClr val="FFFF00"/>
              </a:solidFill>
            </a:endParaRPr>
          </a:p>
        </p:txBody>
      </p:sp>
      <p:sp>
        <p:nvSpPr>
          <p:cNvPr id="3" name="Double Brace 2"/>
          <p:cNvSpPr/>
          <p:nvPr/>
        </p:nvSpPr>
        <p:spPr>
          <a:xfrm>
            <a:off x="357158" y="5143512"/>
            <a:ext cx="1000132" cy="714380"/>
          </a:xfrm>
          <a:prstGeom prst="bracePair">
            <a:avLst>
              <a:gd name="adj" fmla="val 2638"/>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4" name="Double Brace 3"/>
          <p:cNvSpPr/>
          <p:nvPr/>
        </p:nvSpPr>
        <p:spPr>
          <a:xfrm>
            <a:off x="3286116" y="5143512"/>
            <a:ext cx="857256" cy="714380"/>
          </a:xfrm>
          <a:prstGeom prst="bracePair">
            <a:avLst>
              <a:gd name="adj" fmla="val 2038"/>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solidFill>
                  <a:schemeClr val="bg1">
                    <a:lumMod val="95000"/>
                    <a:lumOff val="5000"/>
                  </a:schemeClr>
                </a:solidFill>
              </a:rPr>
              <a:t>ROC</a:t>
            </a:r>
            <a:endParaRPr lang="en-IN" dirty="0">
              <a:solidFill>
                <a:schemeClr val="bg1">
                  <a:lumMod val="95000"/>
                  <a:lumOff val="5000"/>
                </a:schemeClr>
              </a:solidFill>
            </a:endParaRPr>
          </a:p>
        </p:txBody>
      </p:sp>
      <p:sp>
        <p:nvSpPr>
          <p:cNvPr id="5" name="Double Brace 4"/>
          <p:cNvSpPr/>
          <p:nvPr/>
        </p:nvSpPr>
        <p:spPr>
          <a:xfrm>
            <a:off x="6215074" y="5157192"/>
            <a:ext cx="2357454" cy="714380"/>
          </a:xfrm>
          <a:prstGeom prst="bracePair">
            <a:avLst>
              <a:gd name="adj" fmla="val 4017"/>
            </a:avLst>
          </a:prstGeom>
          <a:blipFill>
            <a:blip r:embed="rId2"/>
            <a:tile tx="0" ty="0" sx="100000" sy="100000" flip="none" algn="tl"/>
          </a:blipFill>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solidFill>
                  <a:schemeClr val="bg1">
                    <a:lumMod val="95000"/>
                    <a:lumOff val="5000"/>
                  </a:schemeClr>
                </a:solidFill>
              </a:rPr>
              <a:t>Competent Auth.</a:t>
            </a:r>
          </a:p>
          <a:p>
            <a:pPr algn="ctr"/>
            <a:r>
              <a:rPr lang="en-US" dirty="0" smtClean="0">
                <a:solidFill>
                  <a:schemeClr val="bg1">
                    <a:lumMod val="95000"/>
                    <a:lumOff val="5000"/>
                  </a:schemeClr>
                </a:solidFill>
              </a:rPr>
              <a:t>(NCLT/ RD)</a:t>
            </a:r>
            <a:endParaRPr lang="en-IN" dirty="0">
              <a:solidFill>
                <a:schemeClr val="bg1">
                  <a:lumMod val="95000"/>
                  <a:lumOff val="5000"/>
                </a:schemeClr>
              </a:solidFill>
            </a:endParaRPr>
          </a:p>
        </p:txBody>
      </p:sp>
      <p:sp>
        <p:nvSpPr>
          <p:cNvPr id="7" name="TextBox 6"/>
          <p:cNvSpPr txBox="1"/>
          <p:nvPr/>
        </p:nvSpPr>
        <p:spPr>
          <a:xfrm>
            <a:off x="357158" y="5143512"/>
            <a:ext cx="1143008" cy="646331"/>
          </a:xfrm>
          <a:prstGeom prst="rect">
            <a:avLst/>
          </a:prstGeom>
          <a:noFill/>
        </p:spPr>
        <p:txBody>
          <a:bodyPr wrap="square" rtlCol="0">
            <a:spAutoFit/>
          </a:bodyPr>
          <a:lstStyle/>
          <a:p>
            <a:r>
              <a:rPr lang="en-US" dirty="0" smtClean="0">
                <a:solidFill>
                  <a:srgbClr val="FF0000"/>
                </a:solidFill>
              </a:rPr>
              <a:t>Co / officer </a:t>
            </a:r>
            <a:endParaRPr lang="en-IN" dirty="0">
              <a:solidFill>
                <a:srgbClr val="FF0000"/>
              </a:solidFill>
            </a:endParaRPr>
          </a:p>
        </p:txBody>
      </p:sp>
      <p:sp>
        <p:nvSpPr>
          <p:cNvPr id="8" name="Right Arrow 7"/>
          <p:cNvSpPr/>
          <p:nvPr/>
        </p:nvSpPr>
        <p:spPr>
          <a:xfrm>
            <a:off x="1357290" y="5357826"/>
            <a:ext cx="1928826" cy="285752"/>
          </a:xfrm>
          <a:prstGeom prst="rightArrow">
            <a:avLst/>
          </a:prstGeom>
          <a:blipFill>
            <a:blip r:embed="rId2"/>
            <a:tile tx="0" ty="0" sx="100000" sy="100000" flip="none" algn="tl"/>
          </a:blip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ight Arrow 8"/>
          <p:cNvSpPr/>
          <p:nvPr/>
        </p:nvSpPr>
        <p:spPr>
          <a:xfrm>
            <a:off x="4143372" y="5357826"/>
            <a:ext cx="2071702" cy="285752"/>
          </a:xfrm>
          <a:prstGeom prst="rightArrow">
            <a:avLst/>
          </a:prstGeom>
          <a:blipFill>
            <a:blip r:embed="rId2"/>
            <a:tile tx="0" ty="0" sx="100000" sy="100000" flip="none" algn="tl"/>
          </a:blip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p:cNvSpPr txBox="1"/>
          <p:nvPr/>
        </p:nvSpPr>
        <p:spPr>
          <a:xfrm>
            <a:off x="428596" y="4798893"/>
            <a:ext cx="3714776" cy="646331"/>
          </a:xfrm>
          <a:prstGeom prst="rect">
            <a:avLst/>
          </a:prstGeom>
          <a:noFill/>
        </p:spPr>
        <p:txBody>
          <a:bodyPr wrap="square" rtlCol="0">
            <a:spAutoFit/>
          </a:bodyPr>
          <a:lstStyle/>
          <a:p>
            <a:pPr algn="ctr"/>
            <a:r>
              <a:rPr lang="en-US" dirty="0" smtClean="0">
                <a:solidFill>
                  <a:srgbClr val="FFFF00"/>
                </a:solidFill>
              </a:rPr>
              <a:t>Application carrying </a:t>
            </a:r>
          </a:p>
          <a:p>
            <a:pPr algn="ctr"/>
            <a:r>
              <a:rPr lang="en-US" dirty="0" smtClean="0">
                <a:solidFill>
                  <a:srgbClr val="FFFF00"/>
                </a:solidFill>
              </a:rPr>
              <a:t>Intimation</a:t>
            </a:r>
            <a:endParaRPr lang="en-IN" dirty="0">
              <a:solidFill>
                <a:srgbClr val="FFFF00"/>
              </a:solidFill>
            </a:endParaRPr>
          </a:p>
        </p:txBody>
      </p:sp>
      <p:sp>
        <p:nvSpPr>
          <p:cNvPr id="11" name="TextBox 10"/>
          <p:cNvSpPr txBox="1"/>
          <p:nvPr/>
        </p:nvSpPr>
        <p:spPr>
          <a:xfrm>
            <a:off x="1357290" y="5589240"/>
            <a:ext cx="2143140" cy="1200329"/>
          </a:xfrm>
          <a:prstGeom prst="rect">
            <a:avLst/>
          </a:prstGeom>
          <a:noFill/>
        </p:spPr>
        <p:txBody>
          <a:bodyPr wrap="square" rtlCol="0">
            <a:spAutoFit/>
          </a:bodyPr>
          <a:lstStyle/>
          <a:p>
            <a:r>
              <a:rPr lang="en-US" dirty="0" smtClean="0">
                <a:solidFill>
                  <a:srgbClr val="FFFF00"/>
                </a:solidFill>
              </a:rPr>
              <a:t>&lt;=7 days from such date when such offence is committed</a:t>
            </a:r>
            <a:endParaRPr lang="en-IN" dirty="0">
              <a:solidFill>
                <a:srgbClr val="FFFF00"/>
              </a:solidFill>
            </a:endParaRPr>
          </a:p>
        </p:txBody>
      </p:sp>
      <p:sp>
        <p:nvSpPr>
          <p:cNvPr id="12" name="TextBox 11"/>
          <p:cNvSpPr txBox="1"/>
          <p:nvPr/>
        </p:nvSpPr>
        <p:spPr>
          <a:xfrm>
            <a:off x="4211960" y="5075892"/>
            <a:ext cx="1428760" cy="369332"/>
          </a:xfrm>
          <a:prstGeom prst="rect">
            <a:avLst/>
          </a:prstGeom>
          <a:noFill/>
        </p:spPr>
        <p:txBody>
          <a:bodyPr wrap="square" rtlCol="0">
            <a:spAutoFit/>
          </a:bodyPr>
          <a:lstStyle/>
          <a:p>
            <a:r>
              <a:rPr lang="en-US" dirty="0" smtClean="0">
                <a:solidFill>
                  <a:srgbClr val="FFFF00"/>
                </a:solidFill>
              </a:rPr>
              <a:t>Who shall</a:t>
            </a:r>
            <a:endParaRPr lang="en-IN" dirty="0">
              <a:solidFill>
                <a:srgbClr val="FFFF00"/>
              </a:solidFill>
            </a:endParaRPr>
          </a:p>
        </p:txBody>
      </p:sp>
      <p:sp>
        <p:nvSpPr>
          <p:cNvPr id="13" name="TextBox 12"/>
          <p:cNvSpPr txBox="1"/>
          <p:nvPr/>
        </p:nvSpPr>
        <p:spPr>
          <a:xfrm>
            <a:off x="4143372" y="5541039"/>
            <a:ext cx="2071702" cy="1200329"/>
          </a:xfrm>
          <a:prstGeom prst="rect">
            <a:avLst/>
          </a:prstGeom>
          <a:noFill/>
        </p:spPr>
        <p:txBody>
          <a:bodyPr wrap="square" rtlCol="0">
            <a:spAutoFit/>
          </a:bodyPr>
          <a:lstStyle/>
          <a:p>
            <a:r>
              <a:rPr lang="en-US" dirty="0" smtClean="0">
                <a:solidFill>
                  <a:srgbClr val="FFFF00"/>
                </a:solidFill>
              </a:rPr>
              <a:t>forwarded the same along with its comments to</a:t>
            </a:r>
            <a:endParaRPr lang="en-IN" dirty="0" smtClean="0">
              <a:solidFill>
                <a:srgbClr val="FFFF00"/>
              </a:solidFill>
            </a:endParaRPr>
          </a:p>
          <a:p>
            <a:endParaRPr lang="en-IN" dirty="0">
              <a:solidFill>
                <a:srgbClr val="FFFF00"/>
              </a:solidFill>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90" y="188640"/>
            <a:ext cx="8501090" cy="7725192"/>
          </a:xfrm>
          <a:prstGeom prst="rect">
            <a:avLst/>
          </a:prstGeom>
          <a:noFill/>
        </p:spPr>
        <p:txBody>
          <a:bodyPr wrap="square" rtlCol="0">
            <a:spAutoFit/>
          </a:bodyPr>
          <a:lstStyle/>
          <a:p>
            <a:r>
              <a:rPr lang="en-US" dirty="0" smtClean="0">
                <a:solidFill>
                  <a:srgbClr val="FFFF00"/>
                </a:solidFill>
              </a:rPr>
              <a:t>Q- what shall be the effect of application filled u/s 441(3)(a)</a:t>
            </a:r>
          </a:p>
          <a:p>
            <a:pPr algn="just"/>
            <a:r>
              <a:rPr lang="en-US" dirty="0" smtClean="0">
                <a:solidFill>
                  <a:srgbClr val="FFFF00"/>
                </a:solidFill>
              </a:rPr>
              <a:t>Ans- u/s 441 (3) (C) </a:t>
            </a:r>
            <a:r>
              <a:rPr lang="en-US" b="1" u="sng" dirty="0" smtClean="0">
                <a:solidFill>
                  <a:schemeClr val="bg1"/>
                </a:solidFill>
              </a:rPr>
              <a:t>termination of prosecution </a:t>
            </a:r>
            <a:r>
              <a:rPr lang="en-US" dirty="0" smtClean="0">
                <a:solidFill>
                  <a:srgbClr val="FFFF00"/>
                </a:solidFill>
              </a:rPr>
              <a:t>resorted by ROC / shareholder / central government ,where such compounding brought by ROC in writing before court where prosecution is pending against offender in relation to which such compounding is relate. or </a:t>
            </a:r>
            <a:r>
              <a:rPr lang="en-US" b="1" u="sng" dirty="0" smtClean="0">
                <a:solidFill>
                  <a:schemeClr val="bg1"/>
                </a:solidFill>
              </a:rPr>
              <a:t>no such prosecution </a:t>
            </a:r>
            <a:r>
              <a:rPr lang="en-US" dirty="0" smtClean="0">
                <a:solidFill>
                  <a:srgbClr val="FFFF00"/>
                </a:solidFill>
              </a:rPr>
              <a:t>shall be taken in any other case .</a:t>
            </a:r>
          </a:p>
          <a:p>
            <a:pPr algn="just"/>
            <a:endParaRPr lang="en-US" dirty="0" smtClean="0">
              <a:solidFill>
                <a:srgbClr val="FFFF00"/>
              </a:solidFill>
            </a:endParaRPr>
          </a:p>
          <a:p>
            <a:pPr algn="just"/>
            <a:r>
              <a:rPr lang="en-US" dirty="0" smtClean="0">
                <a:solidFill>
                  <a:srgbClr val="FFFF00"/>
                </a:solidFill>
              </a:rPr>
              <a:t>Q:- Difference between consent mechanism / compounding mechanism ?</a:t>
            </a:r>
          </a:p>
          <a:p>
            <a:pPr algn="just"/>
            <a:r>
              <a:rPr lang="en-US" dirty="0" smtClean="0">
                <a:solidFill>
                  <a:srgbClr val="FFFF00"/>
                </a:solidFill>
              </a:rPr>
              <a:t>Ans:- Consent mechanism refers to settlement of a case dealing with alleged flouting of securities laws without the individual or company involved admitting or denying guilt. The alleged party gets absolved of the charges by paying a mutually agreed penalty to the SEBI</a:t>
            </a:r>
          </a:p>
          <a:p>
            <a:pPr algn="just"/>
            <a:endParaRPr lang="en-US" dirty="0" smtClean="0">
              <a:solidFill>
                <a:srgbClr val="FFFF00"/>
              </a:solidFill>
            </a:endParaRPr>
          </a:p>
          <a:p>
            <a:pPr algn="just"/>
            <a:r>
              <a:rPr lang="en-US" sz="1600" b="1" dirty="0" smtClean="0">
                <a:solidFill>
                  <a:srgbClr val="FFFF00"/>
                </a:solidFill>
              </a:rPr>
              <a:t>Consent order guidelines</a:t>
            </a:r>
          </a:p>
          <a:p>
            <a:pPr algn="just"/>
            <a:r>
              <a:rPr lang="en-US" sz="1600" b="1" dirty="0" smtClean="0">
                <a:solidFill>
                  <a:srgbClr val="FFFF00"/>
                </a:solidFill>
                <a:hlinkClick r:id="rId2"/>
              </a:rPr>
              <a:t>http://www.sebi.gov.in/cms/sebi_data/attachdocs/1291879532674.pdf</a:t>
            </a:r>
            <a:endParaRPr lang="en-US" sz="1600" b="1" dirty="0" smtClean="0">
              <a:solidFill>
                <a:srgbClr val="FFFF00"/>
              </a:solidFill>
            </a:endParaRPr>
          </a:p>
          <a:p>
            <a:pPr algn="just"/>
            <a:r>
              <a:rPr lang="en-US" sz="1600" b="1" dirty="0" smtClean="0">
                <a:solidFill>
                  <a:srgbClr val="FFFF00"/>
                </a:solidFill>
              </a:rPr>
              <a:t>Frequently Asked Questions (FAQs)  on consent &amp; compounding mechanism</a:t>
            </a:r>
          </a:p>
          <a:p>
            <a:pPr algn="just"/>
            <a:r>
              <a:rPr lang="en-US" sz="1600" dirty="0" smtClean="0">
                <a:solidFill>
                  <a:srgbClr val="FFFF00"/>
                </a:solidFill>
                <a:hlinkClick r:id="rId3"/>
              </a:rPr>
              <a:t>http://www.sebi.gov.in/faq/consentord-faq.pdf</a:t>
            </a:r>
            <a:endParaRPr lang="en-US" sz="1600" dirty="0" smtClean="0">
              <a:solidFill>
                <a:srgbClr val="FFFF00"/>
              </a:solidFill>
            </a:endParaRPr>
          </a:p>
          <a:p>
            <a:pPr algn="just"/>
            <a:r>
              <a:rPr lang="en-US" sz="1600" b="1" dirty="0" err="1" smtClean="0">
                <a:solidFill>
                  <a:srgbClr val="FFFF00"/>
                </a:solidFill>
              </a:rPr>
              <a:t>Sebi</a:t>
            </a:r>
            <a:r>
              <a:rPr lang="en-US" sz="1600" b="1" dirty="0" smtClean="0">
                <a:solidFill>
                  <a:srgbClr val="FFFF00"/>
                </a:solidFill>
              </a:rPr>
              <a:t> comes out with new rules on consent orders</a:t>
            </a:r>
            <a:endParaRPr lang="en-US" sz="1600" dirty="0" smtClean="0">
              <a:solidFill>
                <a:srgbClr val="FFFF00"/>
              </a:solidFill>
            </a:endParaRPr>
          </a:p>
          <a:p>
            <a:pPr algn="just"/>
            <a:r>
              <a:rPr lang="en-US" sz="1600" dirty="0" smtClean="0">
                <a:solidFill>
                  <a:srgbClr val="FFFF00"/>
                </a:solidFill>
                <a:hlinkClick r:id="rId4"/>
              </a:rPr>
              <a:t>http://economictimes.indiatimes.com/articleshow/13492975.cms?prtpage=1</a:t>
            </a:r>
            <a:endParaRPr lang="en-US" sz="1600" dirty="0" smtClean="0">
              <a:solidFill>
                <a:srgbClr val="FFFF00"/>
              </a:solidFill>
            </a:endParaRPr>
          </a:p>
          <a:p>
            <a:pPr algn="just"/>
            <a:r>
              <a:rPr lang="en-US" sz="1600" b="1" dirty="0" err="1" smtClean="0">
                <a:solidFill>
                  <a:srgbClr val="FFFF00"/>
                </a:solidFill>
              </a:rPr>
              <a:t>Sebi</a:t>
            </a:r>
            <a:r>
              <a:rPr lang="en-US" sz="1600" b="1" dirty="0" smtClean="0">
                <a:solidFill>
                  <a:srgbClr val="FFFF00"/>
                </a:solidFill>
              </a:rPr>
              <a:t> alters consent order mechanism norms; warns cos of stern action</a:t>
            </a:r>
          </a:p>
          <a:p>
            <a:pPr algn="just"/>
            <a:r>
              <a:rPr lang="en-US" sz="1600" dirty="0" smtClean="0">
                <a:solidFill>
                  <a:srgbClr val="FFFF00"/>
                </a:solidFill>
                <a:hlinkClick r:id="rId5"/>
              </a:rPr>
              <a:t>http://articles.economictimes.indiatimes.com/2013-01-09/news/36237835_1_consent-mechanism-market-misconduct-sebi-today</a:t>
            </a:r>
            <a:endParaRPr lang="en-US" sz="1600" dirty="0" smtClean="0">
              <a:solidFill>
                <a:srgbClr val="FFFF00"/>
              </a:solidFill>
            </a:endParaRPr>
          </a:p>
          <a:p>
            <a:pPr algn="just"/>
            <a:r>
              <a:rPr lang="en-US" sz="1600" dirty="0" smtClean="0">
                <a:solidFill>
                  <a:srgbClr val="FFFF00"/>
                </a:solidFill>
              </a:rPr>
              <a:t>SEBI alters consent mechanism norms</a:t>
            </a:r>
          </a:p>
          <a:p>
            <a:pPr algn="just"/>
            <a:r>
              <a:rPr lang="en-US" sz="1600" dirty="0" smtClean="0">
                <a:solidFill>
                  <a:srgbClr val="FFFF00"/>
                </a:solidFill>
                <a:hlinkClick r:id="rId6"/>
              </a:rPr>
              <a:t>http://www.moneylife.in/article/sebi-alters-consent-mechanism-norms/30653.html</a:t>
            </a:r>
            <a:endParaRPr lang="en-US" sz="1600" dirty="0" smtClean="0">
              <a:solidFill>
                <a:srgbClr val="FFFF00"/>
              </a:solidFill>
            </a:endParaRPr>
          </a:p>
          <a:p>
            <a:pPr algn="just"/>
            <a:endParaRPr lang="en-US" sz="1600" dirty="0" smtClean="0">
              <a:solidFill>
                <a:srgbClr val="FFFF00"/>
              </a:solidFill>
            </a:endParaRPr>
          </a:p>
          <a:p>
            <a:pPr algn="just"/>
            <a:endParaRPr lang="en-US" dirty="0" smtClean="0">
              <a:solidFill>
                <a:srgbClr val="FFFF00"/>
              </a:solidFill>
            </a:endParaRPr>
          </a:p>
          <a:p>
            <a:pPr algn="just"/>
            <a:endParaRPr lang="en-US" dirty="0" smtClean="0">
              <a:solidFill>
                <a:srgbClr val="FFFF00"/>
              </a:solidFill>
            </a:endParaRPr>
          </a:p>
          <a:p>
            <a:pPr algn="just"/>
            <a:endParaRPr lang="en-US" dirty="0" smtClean="0">
              <a:solidFill>
                <a:srgbClr val="FFFF00"/>
              </a:solidFill>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285728"/>
            <a:ext cx="6072230" cy="400110"/>
          </a:xfrm>
          <a:prstGeom prst="rect">
            <a:avLst/>
          </a:prstGeom>
          <a:noFill/>
        </p:spPr>
        <p:txBody>
          <a:bodyPr wrap="square" rtlCol="0">
            <a:spAutoFit/>
          </a:bodyPr>
          <a:lstStyle/>
          <a:p>
            <a:pPr algn="ctr"/>
            <a:r>
              <a:rPr lang="en-US" sz="2000" dirty="0" smtClean="0">
                <a:solidFill>
                  <a:srgbClr val="FFFF00"/>
                </a:solidFill>
              </a:rPr>
              <a:t>Economic times articles on New legislation :</a:t>
            </a:r>
            <a:endParaRPr lang="en-US" sz="2000" dirty="0">
              <a:solidFill>
                <a:srgbClr val="FFFF00"/>
              </a:solidFill>
            </a:endParaRPr>
          </a:p>
        </p:txBody>
      </p:sp>
      <p:sp>
        <p:nvSpPr>
          <p:cNvPr id="3" name="TextBox 2"/>
          <p:cNvSpPr txBox="1"/>
          <p:nvPr/>
        </p:nvSpPr>
        <p:spPr>
          <a:xfrm>
            <a:off x="428596" y="857232"/>
            <a:ext cx="8358246" cy="5909310"/>
          </a:xfrm>
          <a:prstGeom prst="rect">
            <a:avLst/>
          </a:prstGeom>
          <a:noFill/>
        </p:spPr>
        <p:txBody>
          <a:bodyPr wrap="square" rtlCol="0">
            <a:spAutoFit/>
          </a:bodyPr>
          <a:lstStyle/>
          <a:p>
            <a:r>
              <a:rPr lang="en-US" sz="1400" dirty="0" smtClean="0">
                <a:solidFill>
                  <a:srgbClr val="FFFF00"/>
                </a:solidFill>
              </a:rPr>
              <a:t>Corporate restructuring facilitated:</a:t>
            </a:r>
          </a:p>
          <a:p>
            <a:r>
              <a:rPr lang="en-US" sz="1400" dirty="0" smtClean="0">
                <a:solidFill>
                  <a:srgbClr val="FFFF00"/>
                </a:solidFill>
                <a:hlinkClick r:id="rId2"/>
              </a:rPr>
              <a:t>http://economictimes.indiatimes.com/opinion/guest-writer/corporate-restructuring-facilitated/articleshow/17947788.cms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New Companies act to bestow more discretionary powers on government</a:t>
            </a:r>
            <a:endParaRPr lang="en-US" sz="1400" dirty="0" smtClean="0">
              <a:solidFill>
                <a:srgbClr val="FFFF00"/>
              </a:solidFill>
            </a:endParaRPr>
          </a:p>
          <a:p>
            <a:r>
              <a:rPr lang="en-US" sz="1400" dirty="0" smtClean="0">
                <a:solidFill>
                  <a:srgbClr val="FFFF00"/>
                </a:solidFill>
                <a:hlinkClick r:id="rId3"/>
              </a:rPr>
              <a:t>http://economictimes.indiatimes.com/news/economy/policy/New-Companies-act-to-bestow-more-discretionary-powers-on-government/articleshow/17933076.cms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Corporate governance: How new rules will change Indian companies</a:t>
            </a:r>
            <a:endParaRPr lang="en-US" sz="1400" dirty="0" smtClean="0">
              <a:solidFill>
                <a:srgbClr val="FFFF00"/>
              </a:solidFill>
            </a:endParaRPr>
          </a:p>
          <a:p>
            <a:r>
              <a:rPr lang="en-US" sz="1400" dirty="0" smtClean="0">
                <a:solidFill>
                  <a:srgbClr val="FFFF00"/>
                </a:solidFill>
                <a:hlinkClick r:id="rId4"/>
              </a:rPr>
              <a:t>http://economictimes.indiatimes.com/news/news-by-company/corporate-trends/Corporate-governance-How-new-rules-will-change-Indian-companies/articleshow/17932862.cms</a:t>
            </a:r>
            <a:endParaRPr lang="en-US" sz="1400" dirty="0" smtClean="0">
              <a:solidFill>
                <a:srgbClr val="FFFF00"/>
              </a:solidFill>
            </a:endParaRPr>
          </a:p>
          <a:p>
            <a:endParaRPr lang="en-US" sz="1400" b="1" dirty="0" smtClean="0">
              <a:solidFill>
                <a:srgbClr val="FFFF00"/>
              </a:solidFill>
            </a:endParaRPr>
          </a:p>
          <a:p>
            <a:r>
              <a:rPr lang="en-US" sz="1400" b="1" dirty="0" smtClean="0">
                <a:solidFill>
                  <a:srgbClr val="FFFF00"/>
                </a:solidFill>
              </a:rPr>
              <a:t>Don't treat CSR as an additional tax: </a:t>
            </a:r>
            <a:r>
              <a:rPr lang="en-US" sz="1400" b="1" dirty="0" err="1" smtClean="0">
                <a:solidFill>
                  <a:srgbClr val="FFFF00"/>
                </a:solidFill>
              </a:rPr>
              <a:t>Govt</a:t>
            </a:r>
            <a:r>
              <a:rPr lang="en-US" sz="1400" b="1" dirty="0" smtClean="0">
                <a:solidFill>
                  <a:srgbClr val="FFFF00"/>
                </a:solidFill>
              </a:rPr>
              <a:t> to companies</a:t>
            </a:r>
            <a:endParaRPr lang="en-US" sz="1400" dirty="0" smtClean="0">
              <a:solidFill>
                <a:srgbClr val="FFFF00"/>
              </a:solidFill>
            </a:endParaRPr>
          </a:p>
          <a:p>
            <a:r>
              <a:rPr lang="en-US" sz="1400" dirty="0" smtClean="0">
                <a:solidFill>
                  <a:srgbClr val="FFFF00"/>
                </a:solidFill>
                <a:hlinkClick r:id="rId5"/>
              </a:rPr>
              <a:t>http://economictimes.indiatimes.com/news/economy/policy/dont-treat-csr-as-an-additional-tax-govt-to-companies/articleshow/17855335.cms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SFIO to get more powers, act as deterrent to frauds: Sachin  Pilot</a:t>
            </a:r>
          </a:p>
          <a:p>
            <a:r>
              <a:rPr lang="en-US" sz="1400" dirty="0" smtClean="0">
                <a:solidFill>
                  <a:srgbClr val="FFFF00"/>
                </a:solidFill>
                <a:hlinkClick r:id="rId6"/>
              </a:rPr>
              <a:t>http://economictimes.indiatimes.com/news/economy/policy/sfio-to-get-more-powers-act-as-deterrent-to-frauds-sachin-pilot/articleshow/17910958.cms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New intelligence unit to detect corporate frauds: Sachin Pilot</a:t>
            </a:r>
          </a:p>
          <a:p>
            <a:r>
              <a:rPr lang="en-US" sz="1400" dirty="0" smtClean="0">
                <a:solidFill>
                  <a:srgbClr val="FFFF00"/>
                </a:solidFill>
                <a:hlinkClick r:id="rId7"/>
              </a:rPr>
              <a:t>http://economictimes.indiatimes.com/news/news-by-company/corporate-trends/new-intelligence-unit-to-detect-corporate-frauds-sachin-pilot/articleshow/17818050.cms</a:t>
            </a:r>
            <a:endParaRPr lang="en-US" sz="1400" dirty="0" smtClean="0">
              <a:solidFill>
                <a:srgbClr val="FFFF00"/>
              </a:solidFill>
            </a:endParaRPr>
          </a:p>
          <a:p>
            <a:endParaRPr lang="en-US" sz="1400" dirty="0" smtClean="0">
              <a:solidFill>
                <a:srgbClr val="FFFF00"/>
              </a:solidFill>
            </a:endParaRPr>
          </a:p>
          <a:p>
            <a:endParaRPr lang="en-US" sz="1400" dirty="0" smtClean="0">
              <a:solidFill>
                <a:srgbClr val="FFFF00"/>
              </a:solidFill>
            </a:endParaRPr>
          </a:p>
          <a:p>
            <a:endParaRPr lang="en-US" sz="1400" dirty="0" smtClean="0">
              <a:solidFill>
                <a:srgbClr val="FFFF00"/>
              </a:solidFill>
            </a:endParaRPr>
          </a:p>
          <a:p>
            <a:endParaRPr lang="en-US" sz="1400" dirty="0">
              <a:solidFill>
                <a:srgbClr val="FFFF00"/>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9854"/>
            <a:ext cx="9001188" cy="7848302"/>
          </a:xfrm>
          <a:prstGeom prst="rect">
            <a:avLst/>
          </a:prstGeom>
          <a:noFill/>
        </p:spPr>
        <p:txBody>
          <a:bodyPr wrap="square" rtlCol="0">
            <a:spAutoFit/>
          </a:bodyPr>
          <a:lstStyle/>
          <a:p>
            <a:endParaRPr lang="en-US" sz="1400" dirty="0" smtClean="0">
              <a:solidFill>
                <a:srgbClr val="FFFF00"/>
              </a:solidFill>
            </a:endParaRPr>
          </a:p>
          <a:p>
            <a:r>
              <a:rPr lang="en-US" sz="1400" b="1" dirty="0" smtClean="0">
                <a:solidFill>
                  <a:srgbClr val="FFFF00"/>
                </a:solidFill>
              </a:rPr>
              <a:t>Satyam made us smarter; auditors can't get </a:t>
            </a:r>
            <a:r>
              <a:rPr lang="en-US" sz="1400" b="1" dirty="0" err="1" smtClean="0">
                <a:solidFill>
                  <a:srgbClr val="FFFF00"/>
                </a:solidFill>
              </a:rPr>
              <a:t>cosy</a:t>
            </a:r>
            <a:r>
              <a:rPr lang="en-US" sz="1400" b="1" dirty="0" smtClean="0">
                <a:solidFill>
                  <a:srgbClr val="FFFF00"/>
                </a:solidFill>
              </a:rPr>
              <a:t> with management: MCA Sachin Pilot</a:t>
            </a:r>
          </a:p>
          <a:p>
            <a:r>
              <a:rPr lang="en-US" sz="1400" dirty="0" smtClean="0">
                <a:solidFill>
                  <a:srgbClr val="FFFF00"/>
                </a:solidFill>
                <a:hlinkClick r:id="rId2"/>
              </a:rPr>
              <a:t>http://economictimes.indiatimes.com/news/news-by-industry/banking/finance/satyam-made-us-smarter-auditors-cant-get-cosy-with-management-mca-sachin-pilot/articleshow/17755007.cms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Disclose CEO pay in perspective of staff salaries: </a:t>
            </a:r>
            <a:r>
              <a:rPr lang="en-US" sz="1400" b="1" dirty="0" err="1" smtClean="0">
                <a:solidFill>
                  <a:srgbClr val="FFFF00"/>
                </a:solidFill>
              </a:rPr>
              <a:t>Govt</a:t>
            </a:r>
            <a:r>
              <a:rPr lang="en-US" sz="1400" b="1" dirty="0" smtClean="0">
                <a:solidFill>
                  <a:srgbClr val="FFFF00"/>
                </a:solidFill>
              </a:rPr>
              <a:t> to companies</a:t>
            </a:r>
          </a:p>
          <a:p>
            <a:r>
              <a:rPr lang="en-US" sz="1400" dirty="0" smtClean="0">
                <a:solidFill>
                  <a:srgbClr val="FFFF00"/>
                </a:solidFill>
                <a:hlinkClick r:id="rId3"/>
              </a:rPr>
              <a:t>http://economictimes.indiatimes.com/news/news-by-company/corporate-trends/disclose-ceo-pay-in-perspective-of-staff-salaries-govt-to-companies/articleshow/17767868.cms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SFIO asked to probe fraud by 83 companies since 2008: Sachin Pilot</a:t>
            </a:r>
          </a:p>
          <a:p>
            <a:r>
              <a:rPr lang="en-US" sz="1400" dirty="0" smtClean="0">
                <a:solidFill>
                  <a:srgbClr val="FFFF00"/>
                </a:solidFill>
                <a:hlinkClick r:id="rId4"/>
              </a:rPr>
              <a:t>http://economictimes.indiatimes.com/news/news-by-company/corporate-trends/sfio-asked-to-probe-fraud-by-83-companies-since-2008-sachin-pilot/articleshow/17599206.cms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Over 100 cases of suspected frauds to overflow to 2013</a:t>
            </a:r>
            <a:endParaRPr lang="en-US" sz="1400" dirty="0" smtClean="0">
              <a:solidFill>
                <a:srgbClr val="FFFF00"/>
              </a:solidFill>
            </a:endParaRPr>
          </a:p>
          <a:p>
            <a:r>
              <a:rPr lang="en-US" sz="1400" dirty="0" smtClean="0">
                <a:solidFill>
                  <a:srgbClr val="FFFF00"/>
                </a:solidFill>
                <a:hlinkClick r:id="rId5"/>
              </a:rPr>
              <a:t>http://economictimes.indiatimes.com/news/politics-and-nation/over-100-cases-of-suspected-frauds-to-overflow-to-2013/articleshow/17704744.cms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Highlights of Companies act, 2011</a:t>
            </a:r>
          </a:p>
          <a:p>
            <a:r>
              <a:rPr lang="en-US" sz="1400" dirty="0" smtClean="0">
                <a:solidFill>
                  <a:srgbClr val="FFFF00"/>
                </a:solidFill>
                <a:hlinkClick r:id="rId6"/>
              </a:rPr>
              <a:t>http://economictimes.indiatimes.com/article show/17712030.cms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How India Inc can make their CSR spends count </a:t>
            </a:r>
          </a:p>
          <a:p>
            <a:r>
              <a:rPr lang="en-US" sz="1400" dirty="0" smtClean="0">
                <a:solidFill>
                  <a:srgbClr val="FFFF00"/>
                </a:solidFill>
                <a:hlinkClick r:id="rId7"/>
              </a:rPr>
              <a:t>http://economictimes.indiatimes.com/news/news-by-company/corporate-trends/how-india-inc-can-make-their-csr-spends-count/articleshow/17865338.cms</a:t>
            </a:r>
            <a:endParaRPr lang="en-US" sz="1400" dirty="0" smtClean="0">
              <a:solidFill>
                <a:srgbClr val="FFFF00"/>
              </a:solidFill>
            </a:endParaRPr>
          </a:p>
          <a:p>
            <a:endParaRPr lang="en-US" sz="1400" b="1" dirty="0" smtClean="0">
              <a:solidFill>
                <a:srgbClr val="FFFF00"/>
              </a:solidFill>
            </a:endParaRPr>
          </a:p>
          <a:p>
            <a:r>
              <a:rPr lang="en-US" sz="1400" b="1" dirty="0" smtClean="0">
                <a:solidFill>
                  <a:srgbClr val="FFFF00"/>
                </a:solidFill>
              </a:rPr>
              <a:t>Companies give employees a nudge for corporate social responsibility</a:t>
            </a:r>
          </a:p>
          <a:p>
            <a:r>
              <a:rPr lang="en-US" sz="1400" dirty="0" smtClean="0">
                <a:solidFill>
                  <a:srgbClr val="FFFF00"/>
                </a:solidFill>
              </a:rPr>
              <a:t/>
            </a:r>
            <a:br>
              <a:rPr lang="en-US" sz="1400" dirty="0" smtClean="0">
                <a:solidFill>
                  <a:srgbClr val="FFFF00"/>
                </a:solidFill>
              </a:rPr>
            </a:br>
            <a:r>
              <a:rPr lang="en-US" sz="1400" dirty="0" smtClean="0">
                <a:solidFill>
                  <a:srgbClr val="FFFF00"/>
                </a:solidFill>
                <a:hlinkClick r:id="rId8"/>
              </a:rPr>
              <a:t>http://economictimes.indiatimes.com/news/news-by-industry/jobs/companies-give-employees-a-nudge-for-corporate-social-responsibility/articleshow/17975936.cms</a:t>
            </a:r>
            <a:endParaRPr lang="en-US" sz="1400" dirty="0" smtClean="0">
              <a:solidFill>
                <a:srgbClr val="FFFF00"/>
              </a:solidFill>
            </a:endParaRPr>
          </a:p>
          <a:p>
            <a:endParaRPr lang="en-US" sz="1400" dirty="0" smtClean="0">
              <a:solidFill>
                <a:srgbClr val="FFFF00"/>
              </a:solidFill>
            </a:endParaRPr>
          </a:p>
          <a:p>
            <a:r>
              <a:rPr lang="en-US" sz="1400" b="1" dirty="0" smtClean="0">
                <a:solidFill>
                  <a:srgbClr val="FFFF00"/>
                </a:solidFill>
              </a:rPr>
              <a:t>Companies act made easy in 10 steps</a:t>
            </a:r>
          </a:p>
          <a:p>
            <a:r>
              <a:rPr lang="en-US" sz="1400" dirty="0" smtClean="0">
                <a:solidFill>
                  <a:srgbClr val="FFFF00"/>
                </a:solidFill>
                <a:hlinkClick r:id="rId9"/>
              </a:rPr>
              <a:t>http://www.business-standard.com/india/news/nvidia-iit-delhi-tie-up-to-build-supercomputer/200042/on</a:t>
            </a:r>
            <a:endParaRPr lang="en-US" sz="1400" dirty="0" smtClean="0">
              <a:solidFill>
                <a:srgbClr val="FFFF00"/>
              </a:solidFill>
            </a:endParaRPr>
          </a:p>
          <a:p>
            <a:endParaRPr lang="en-US" sz="1400" dirty="0" smtClean="0">
              <a:solidFill>
                <a:srgbClr val="FFFF00"/>
              </a:solidFill>
            </a:endParaRPr>
          </a:p>
          <a:p>
            <a:endParaRPr lang="en-US" sz="1400" dirty="0" smtClean="0">
              <a:solidFill>
                <a:srgbClr val="FFFF00"/>
              </a:solidFill>
            </a:endParaRPr>
          </a:p>
          <a:p>
            <a:endParaRPr lang="en-US" sz="1400" dirty="0" smtClean="0">
              <a:solidFill>
                <a:srgbClr val="FFFF00"/>
              </a:solidFill>
            </a:endParaRPr>
          </a:p>
          <a:p>
            <a:endParaRPr lang="en-US" sz="1400" dirty="0">
              <a:solidFill>
                <a:srgbClr val="FFFF00"/>
              </a:solidFill>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 Arrow Callout 2"/>
          <p:cNvSpPr/>
          <p:nvPr/>
        </p:nvSpPr>
        <p:spPr>
          <a:xfrm>
            <a:off x="1785918" y="5786454"/>
            <a:ext cx="5857916" cy="857256"/>
          </a:xfrm>
          <a:prstGeom prst="quadArrowCallout">
            <a:avLst>
              <a:gd name="adj1" fmla="val 24239"/>
              <a:gd name="adj2" fmla="val 26145"/>
              <a:gd name="adj3" fmla="val 1917"/>
              <a:gd name="adj4" fmla="val 629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Maruti Suzuki India Limited</a:t>
            </a:r>
            <a:endParaRPr lang="en-IN" sz="2000" dirty="0"/>
          </a:p>
        </p:txBody>
      </p:sp>
      <p:pic>
        <p:nvPicPr>
          <p:cNvPr id="4" name="Picture 3" descr="cs-logo_001.jpg"/>
          <p:cNvPicPr>
            <a:picLocks noChangeAspect="1"/>
          </p:cNvPicPr>
          <p:nvPr/>
        </p:nvPicPr>
        <p:blipFill>
          <a:blip r:embed="rId2"/>
          <a:stretch>
            <a:fillRect/>
          </a:stretch>
        </p:blipFill>
        <p:spPr>
          <a:xfrm>
            <a:off x="1963636" y="571480"/>
            <a:ext cx="5394445" cy="4857784"/>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33960284"/>
              </p:ext>
            </p:extLst>
          </p:nvPr>
        </p:nvGraphicFramePr>
        <p:xfrm>
          <a:off x="251520" y="692696"/>
          <a:ext cx="8640960" cy="5405120"/>
        </p:xfrm>
        <a:graphic>
          <a:graphicData uri="http://schemas.openxmlformats.org/drawingml/2006/table">
            <a:tbl>
              <a:tblPr firstRow="1" bandRow="1">
                <a:tableStyleId>{5C22544A-7EE6-4342-B048-85BDC9FD1C3A}</a:tableStyleId>
              </a:tblPr>
              <a:tblGrid>
                <a:gridCol w="4320480"/>
                <a:gridCol w="4320480"/>
              </a:tblGrid>
              <a:tr h="370840">
                <a:tc>
                  <a:txBody>
                    <a:bodyPr/>
                    <a:lstStyle/>
                    <a:p>
                      <a:r>
                        <a:rPr lang="en-US" dirty="0" smtClean="0"/>
                        <a:t>Provision</a:t>
                      </a:r>
                      <a:endParaRPr lang="en-US" dirty="0"/>
                    </a:p>
                  </a:txBody>
                  <a:tcPr/>
                </a:tc>
                <a:tc>
                  <a:txBody>
                    <a:bodyPr/>
                    <a:lstStyle/>
                    <a:p>
                      <a:r>
                        <a:rPr lang="en-US" dirty="0" smtClean="0"/>
                        <a:t>Requirement</a:t>
                      </a:r>
                      <a:endParaRPr lang="en-US" dirty="0"/>
                    </a:p>
                  </a:txBody>
                  <a:tcPr/>
                </a:tc>
              </a:tr>
              <a:tr h="370840">
                <a:tc>
                  <a:txBody>
                    <a:bodyPr/>
                    <a:lstStyle/>
                    <a:p>
                      <a:r>
                        <a:rPr lang="en-US" dirty="0" smtClean="0"/>
                        <a:t>92 (4)  </a:t>
                      </a:r>
                    </a:p>
                    <a:p>
                      <a:r>
                        <a:rPr lang="en-US" dirty="0" smtClean="0"/>
                        <a:t>(time limit for filing)</a:t>
                      </a:r>
                      <a:endParaRPr lang="en-US" dirty="0"/>
                    </a:p>
                  </a:txBody>
                  <a:tcPr/>
                </a:tc>
                <a:tc>
                  <a:txBody>
                    <a:bodyPr/>
                    <a:lstStyle/>
                    <a:p>
                      <a:r>
                        <a:rPr lang="en-US" dirty="0" smtClean="0"/>
                        <a:t>Every Company shall require</a:t>
                      </a:r>
                      <a:r>
                        <a:rPr lang="en-US" baseline="0" dirty="0" smtClean="0"/>
                        <a:t> to file &lt;= 60 days from the date of AGM; if there is no AGM then &lt;= 60 days from on which date it should be held along with reasons to that effect</a:t>
                      </a:r>
                      <a:endParaRPr lang="en-US" dirty="0"/>
                    </a:p>
                  </a:txBody>
                  <a:tcPr/>
                </a:tc>
              </a:tr>
              <a:tr h="370840">
                <a:tc>
                  <a:txBody>
                    <a:bodyPr/>
                    <a:lstStyle/>
                    <a:p>
                      <a:r>
                        <a:rPr lang="en-US" dirty="0" smtClean="0"/>
                        <a:t>Authority to whom AR </a:t>
                      </a:r>
                      <a:r>
                        <a:rPr lang="en-US" baseline="0" dirty="0" smtClean="0"/>
                        <a:t> shall be filed</a:t>
                      </a:r>
                      <a:endParaRPr lang="en-US" dirty="0"/>
                    </a:p>
                  </a:txBody>
                  <a:tcPr/>
                </a:tc>
                <a:tc>
                  <a:txBody>
                    <a:bodyPr/>
                    <a:lstStyle/>
                    <a:p>
                      <a:r>
                        <a:rPr lang="en-US" dirty="0" smtClean="0"/>
                        <a:t>Concerned</a:t>
                      </a:r>
                      <a:r>
                        <a:rPr lang="en-US" baseline="0" dirty="0" smtClean="0"/>
                        <a:t> registrar of Companies</a:t>
                      </a:r>
                      <a:endParaRPr lang="en-US" dirty="0"/>
                    </a:p>
                  </a:txBody>
                  <a:tcPr/>
                </a:tc>
              </a:tr>
              <a:tr h="370840">
                <a:tc>
                  <a:txBody>
                    <a:bodyPr/>
                    <a:lstStyle/>
                    <a:p>
                      <a:r>
                        <a:rPr lang="en-US" dirty="0" smtClean="0"/>
                        <a:t>92 (5)</a:t>
                      </a:r>
                    </a:p>
                    <a:p>
                      <a:r>
                        <a:rPr lang="en-US" dirty="0" smtClean="0"/>
                        <a:t>( Consequences of non compliances )</a:t>
                      </a:r>
                      <a:endParaRPr lang="en-US" dirty="0"/>
                    </a:p>
                  </a:txBody>
                  <a:tcPr/>
                </a:tc>
                <a:tc>
                  <a:txBody>
                    <a:bodyPr/>
                    <a:lstStyle/>
                    <a:p>
                      <a:r>
                        <a:rPr lang="en-US" dirty="0" smtClean="0"/>
                        <a:t>If any Company fails to comply 92 then Company shall be liable to fine</a:t>
                      </a:r>
                      <a:r>
                        <a:rPr lang="en-US" baseline="0" dirty="0" smtClean="0"/>
                        <a:t> of not less than 50K which may extend to 500k and every officer, who is in default, shall be liable for imprisonment maximum 6 months or 50K to 500k or both.</a:t>
                      </a:r>
                      <a:endParaRPr lang="en-US" dirty="0"/>
                    </a:p>
                  </a:txBody>
                  <a:tcPr/>
                </a:tc>
              </a:tr>
              <a:tr h="370840">
                <a:tc>
                  <a:txBody>
                    <a:bodyPr/>
                    <a:lstStyle/>
                    <a:p>
                      <a:r>
                        <a:rPr lang="en-US" dirty="0" smtClean="0"/>
                        <a:t>92 (6) </a:t>
                      </a:r>
                    </a:p>
                    <a:p>
                      <a:r>
                        <a:rPr lang="en-US" dirty="0" smtClean="0"/>
                        <a:t>Penalty for wrong</a:t>
                      </a:r>
                      <a:r>
                        <a:rPr lang="en-US" baseline="0" dirty="0" smtClean="0"/>
                        <a:t> certification by PCS</a:t>
                      </a:r>
                      <a:endParaRPr lang="en-US" dirty="0"/>
                    </a:p>
                  </a:txBody>
                  <a:tcPr/>
                </a:tc>
                <a:tc>
                  <a:txBody>
                    <a:bodyPr/>
                    <a:lstStyle/>
                    <a:p>
                      <a:r>
                        <a:rPr lang="en-US" dirty="0" smtClean="0"/>
                        <a:t>If AR</a:t>
                      </a:r>
                      <a:r>
                        <a:rPr lang="en-US" baseline="0" dirty="0" smtClean="0"/>
                        <a:t> wrongly certified by PCS then he shall be liable for fine which not be less than 50 K but which may extend to 500 K.</a:t>
                      </a:r>
                      <a:endParaRPr lang="en-US" dirty="0"/>
                    </a:p>
                  </a:txBody>
                  <a:tcPr/>
                </a:tc>
              </a:tr>
            </a:tbl>
          </a:graphicData>
        </a:graphic>
      </p:graphicFrame>
    </p:spTree>
    <p:extLst>
      <p:ext uri="{BB962C8B-B14F-4D97-AF65-F5344CB8AC3E}">
        <p14:creationId xmlns:p14="http://schemas.microsoft.com/office/powerpoint/2010/main" val="184468517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56665899"/>
              </p:ext>
            </p:extLst>
          </p:nvPr>
        </p:nvGraphicFramePr>
        <p:xfrm>
          <a:off x="395536" y="1358488"/>
          <a:ext cx="8496944" cy="4302760"/>
        </p:xfrm>
        <a:graphic>
          <a:graphicData uri="http://schemas.openxmlformats.org/drawingml/2006/table">
            <a:tbl>
              <a:tblPr firstRow="1" bandRow="1">
                <a:tableStyleId>{5C22544A-7EE6-4342-B048-85BDC9FD1C3A}</a:tableStyleId>
              </a:tblPr>
              <a:tblGrid>
                <a:gridCol w="4248472"/>
                <a:gridCol w="4248472"/>
              </a:tblGrid>
              <a:tr h="370840">
                <a:tc>
                  <a:txBody>
                    <a:bodyPr/>
                    <a:lstStyle/>
                    <a:p>
                      <a:r>
                        <a:rPr lang="en-US" dirty="0" smtClean="0"/>
                        <a:t>Provision</a:t>
                      </a:r>
                      <a:endParaRPr lang="en-US" dirty="0"/>
                    </a:p>
                  </a:txBody>
                  <a:tcPr/>
                </a:tc>
                <a:tc>
                  <a:txBody>
                    <a:bodyPr/>
                    <a:lstStyle/>
                    <a:p>
                      <a:r>
                        <a:rPr lang="en-US" dirty="0" smtClean="0"/>
                        <a:t>Requirement</a:t>
                      </a:r>
                      <a:endParaRPr lang="en-US" dirty="0"/>
                    </a:p>
                  </a:txBody>
                  <a:tcPr/>
                </a:tc>
              </a:tr>
              <a:tr h="370840">
                <a:tc>
                  <a:txBody>
                    <a:bodyPr/>
                    <a:lstStyle/>
                    <a:p>
                      <a:r>
                        <a:rPr lang="en-US" dirty="0" smtClean="0"/>
                        <a:t>93 (1) </a:t>
                      </a:r>
                      <a:endParaRPr lang="en-US" dirty="0"/>
                    </a:p>
                  </a:txBody>
                  <a:tcPr/>
                </a:tc>
                <a:tc>
                  <a:txBody>
                    <a:bodyPr/>
                    <a:lstStyle/>
                    <a:p>
                      <a:r>
                        <a:rPr lang="en-US" dirty="0" smtClean="0"/>
                        <a:t>Every listed</a:t>
                      </a:r>
                      <a:r>
                        <a:rPr lang="en-US" baseline="0" dirty="0" smtClean="0"/>
                        <a:t> entity has require to file with the ROC ; a return to the effect of changes occur in shareholding of promoter and top ten shareholders.</a:t>
                      </a:r>
                      <a:endParaRPr lang="en-US" dirty="0"/>
                    </a:p>
                  </a:txBody>
                  <a:tcPr/>
                </a:tc>
              </a:tr>
              <a:tr h="370840">
                <a:tc>
                  <a:txBody>
                    <a:bodyPr/>
                    <a:lstStyle/>
                    <a:p>
                      <a:r>
                        <a:rPr lang="en-US" dirty="0" smtClean="0"/>
                        <a:t>Who shall be covered under</a:t>
                      </a:r>
                      <a:r>
                        <a:rPr lang="en-US" baseline="0" dirty="0" smtClean="0"/>
                        <a:t> this return </a:t>
                      </a:r>
                      <a:endParaRPr lang="en-US" dirty="0"/>
                    </a:p>
                  </a:txBody>
                  <a:tcPr/>
                </a:tc>
                <a:tc>
                  <a:txBody>
                    <a:bodyPr/>
                    <a:lstStyle/>
                    <a:p>
                      <a:r>
                        <a:rPr lang="en-US" dirty="0" smtClean="0"/>
                        <a:t>Promoter and top ten shareholders.</a:t>
                      </a:r>
                      <a:endParaRPr lang="en-US" dirty="0"/>
                    </a:p>
                  </a:txBody>
                  <a:tcPr/>
                </a:tc>
              </a:tr>
              <a:tr h="370840">
                <a:tc>
                  <a:txBody>
                    <a:bodyPr/>
                    <a:lstStyle/>
                    <a:p>
                      <a:r>
                        <a:rPr lang="en-US" dirty="0" smtClean="0"/>
                        <a:t>What shall be the basis</a:t>
                      </a:r>
                      <a:r>
                        <a:rPr lang="en-US" baseline="0" dirty="0" smtClean="0"/>
                        <a:t> of filing such return</a:t>
                      </a:r>
                      <a:endParaRPr lang="en-US" dirty="0"/>
                    </a:p>
                  </a:txBody>
                  <a:tcPr/>
                </a:tc>
                <a:tc>
                  <a:txBody>
                    <a:bodyPr/>
                    <a:lstStyle/>
                    <a:p>
                      <a:r>
                        <a:rPr lang="en-US" dirty="0" smtClean="0"/>
                        <a:t>When changes occurred in </a:t>
                      </a:r>
                      <a:r>
                        <a:rPr lang="en-US" b="1" u="sng" dirty="0" smtClean="0"/>
                        <a:t>nos. of shares </a:t>
                      </a:r>
                      <a:r>
                        <a:rPr lang="en-US" dirty="0" smtClean="0"/>
                        <a:t>held by promoter and top ten shareholders then that</a:t>
                      </a:r>
                      <a:r>
                        <a:rPr lang="en-US" baseline="0" dirty="0" smtClean="0"/>
                        <a:t> Company shall abide by this.</a:t>
                      </a:r>
                      <a:endParaRPr lang="en-US" dirty="0"/>
                    </a:p>
                  </a:txBody>
                  <a:tcPr/>
                </a:tc>
              </a:tr>
              <a:tr h="370840">
                <a:tc>
                  <a:txBody>
                    <a:bodyPr/>
                    <a:lstStyle/>
                    <a:p>
                      <a:r>
                        <a:rPr lang="en-US" dirty="0" smtClean="0"/>
                        <a:t>Time limit for filing such</a:t>
                      </a:r>
                      <a:r>
                        <a:rPr lang="en-US" baseline="0" dirty="0" smtClean="0"/>
                        <a:t> return</a:t>
                      </a:r>
                      <a:endParaRPr lang="en-US" dirty="0"/>
                    </a:p>
                  </a:txBody>
                  <a:tcPr/>
                </a:tc>
                <a:tc>
                  <a:txBody>
                    <a:bodyPr/>
                    <a:lstStyle/>
                    <a:p>
                      <a:r>
                        <a:rPr lang="en-US" dirty="0" smtClean="0"/>
                        <a:t>Company</a:t>
                      </a:r>
                      <a:r>
                        <a:rPr lang="en-US" baseline="0" dirty="0" smtClean="0"/>
                        <a:t> bound by this provision shall require to file &lt;= 15 days from the </a:t>
                      </a:r>
                      <a:r>
                        <a:rPr lang="en-US" baseline="0" dirty="0" err="1" smtClean="0"/>
                        <a:t>occuurence</a:t>
                      </a:r>
                      <a:r>
                        <a:rPr lang="en-US" baseline="0" dirty="0" smtClean="0"/>
                        <a:t> of such change.</a:t>
                      </a:r>
                      <a:endParaRPr lang="en-US" dirty="0"/>
                    </a:p>
                  </a:txBody>
                  <a:tcPr/>
                </a:tc>
              </a:tr>
            </a:tbl>
          </a:graphicData>
        </a:graphic>
      </p:graphicFrame>
      <p:sp>
        <p:nvSpPr>
          <p:cNvPr id="3" name="TextBox 2"/>
          <p:cNvSpPr txBox="1"/>
          <p:nvPr/>
        </p:nvSpPr>
        <p:spPr>
          <a:xfrm>
            <a:off x="2267744" y="107340"/>
            <a:ext cx="4824536" cy="830997"/>
          </a:xfrm>
          <a:prstGeom prst="rect">
            <a:avLst/>
          </a:prstGeom>
          <a:noFill/>
        </p:spPr>
        <p:txBody>
          <a:bodyPr wrap="square" rtlCol="0">
            <a:spAutoFit/>
          </a:bodyPr>
          <a:lstStyle/>
          <a:p>
            <a:pPr algn="ctr"/>
            <a:r>
              <a:rPr lang="en-US" sz="2400" dirty="0" smtClean="0"/>
              <a:t>Return w.r.t. Change in shareholding</a:t>
            </a:r>
            <a:endParaRPr lang="en-US" sz="2400" dirty="0"/>
          </a:p>
        </p:txBody>
      </p:sp>
    </p:spTree>
    <p:extLst>
      <p:ext uri="{BB962C8B-B14F-4D97-AF65-F5344CB8AC3E}">
        <p14:creationId xmlns:p14="http://schemas.microsoft.com/office/powerpoint/2010/main" val="5340548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1988802"/>
            <a:ext cx="8358246" cy="3154710"/>
          </a:xfrm>
          <a:prstGeom prst="rect">
            <a:avLst/>
          </a:prstGeom>
          <a:noFill/>
        </p:spPr>
        <p:txBody>
          <a:bodyPr wrap="square" rtlCol="0">
            <a:spAutoFit/>
          </a:bodyPr>
          <a:lstStyle/>
          <a:p>
            <a:pPr algn="ctr"/>
            <a:endParaRPr lang="en-US" sz="2800" b="1" dirty="0" smtClean="0">
              <a:solidFill>
                <a:srgbClr val="FFFF00"/>
              </a:solidFill>
            </a:endParaRPr>
          </a:p>
          <a:p>
            <a:pPr algn="ctr"/>
            <a:r>
              <a:rPr lang="en-US" sz="1900" b="1" dirty="0" smtClean="0">
                <a:solidFill>
                  <a:srgbClr val="FFFF00"/>
                </a:solidFill>
              </a:rPr>
              <a:t>Option of keeping books of account in electronic form </a:t>
            </a:r>
          </a:p>
          <a:p>
            <a:pPr algn="ctr"/>
            <a:endParaRPr lang="en-US" sz="1900" b="1" dirty="0" smtClean="0">
              <a:solidFill>
                <a:srgbClr val="FFFF00"/>
              </a:solidFill>
            </a:endParaRPr>
          </a:p>
          <a:p>
            <a:pPr algn="ctr"/>
            <a:r>
              <a:rPr lang="en-US" sz="1900" b="1" dirty="0" smtClean="0">
                <a:solidFill>
                  <a:srgbClr val="FFFF00"/>
                </a:solidFill>
              </a:rPr>
              <a:t>Maintenance and inspection of documents in electronic form</a:t>
            </a:r>
          </a:p>
          <a:p>
            <a:pPr algn="ctr"/>
            <a:endParaRPr lang="en-US" sz="1900" b="1" dirty="0" smtClean="0">
              <a:solidFill>
                <a:srgbClr val="FFFF00"/>
              </a:solidFill>
            </a:endParaRPr>
          </a:p>
          <a:p>
            <a:pPr algn="ctr"/>
            <a:r>
              <a:rPr lang="en-US" sz="1900" b="1" dirty="0" smtClean="0">
                <a:solidFill>
                  <a:srgbClr val="FFFF00"/>
                </a:solidFill>
              </a:rPr>
              <a:t>Placing of financial statements on </a:t>
            </a:r>
            <a:r>
              <a:rPr lang="en-US" sz="1900" b="1" dirty="0" err="1" smtClean="0">
                <a:solidFill>
                  <a:srgbClr val="FFFF00"/>
                </a:solidFill>
              </a:rPr>
              <a:t>co’s</a:t>
            </a:r>
            <a:r>
              <a:rPr lang="en-US" sz="1900" b="1" dirty="0" smtClean="0">
                <a:solidFill>
                  <a:srgbClr val="FFFF00"/>
                </a:solidFill>
              </a:rPr>
              <a:t> website [3</a:t>
            </a:r>
            <a:r>
              <a:rPr lang="en-US" sz="1900" b="1" baseline="30000" dirty="0" smtClean="0">
                <a:solidFill>
                  <a:srgbClr val="FFFF00"/>
                </a:solidFill>
              </a:rPr>
              <a:t>rd</a:t>
            </a:r>
            <a:r>
              <a:rPr lang="en-US" sz="1900" b="1" dirty="0" smtClean="0">
                <a:solidFill>
                  <a:srgbClr val="FFFF00"/>
                </a:solidFill>
              </a:rPr>
              <a:t> proviso to 136(1)]</a:t>
            </a:r>
          </a:p>
          <a:p>
            <a:pPr algn="ctr">
              <a:buFont typeface="Wingdings" pitchFamily="2" charset="2"/>
              <a:buChar char="ü"/>
            </a:pPr>
            <a:endParaRPr lang="en-US" sz="1900" b="1" dirty="0" smtClean="0">
              <a:solidFill>
                <a:srgbClr val="FFFF00"/>
              </a:solidFill>
            </a:endParaRPr>
          </a:p>
          <a:p>
            <a:pPr algn="ctr"/>
            <a:r>
              <a:rPr lang="en-US" sz="1900" b="1" dirty="0" smtClean="0">
                <a:solidFill>
                  <a:srgbClr val="FFFF00"/>
                </a:solidFill>
              </a:rPr>
              <a:t>Holding board meetings through video conferencing [sec. 173(2)]</a:t>
            </a:r>
          </a:p>
          <a:p>
            <a:pPr algn="ctr">
              <a:buFont typeface="Wingdings" pitchFamily="2" charset="2"/>
              <a:buChar char="ü"/>
            </a:pPr>
            <a:endParaRPr lang="en-US" sz="1900" b="1" dirty="0" smtClean="0">
              <a:solidFill>
                <a:srgbClr val="FFFF00"/>
              </a:solidFill>
            </a:endParaRPr>
          </a:p>
          <a:p>
            <a:pPr algn="ctr"/>
            <a:r>
              <a:rPr lang="en-US" sz="1900" b="1" dirty="0" smtClean="0">
                <a:solidFill>
                  <a:srgbClr val="FFFF00"/>
                </a:solidFill>
              </a:rPr>
              <a:t>Offering securities to public in the dematerialized form (sec. 29)</a:t>
            </a:r>
            <a:endParaRPr lang="en-IN" sz="1900" b="1" dirty="0">
              <a:solidFill>
                <a:srgbClr val="FFFF00"/>
              </a:solidFill>
            </a:endParaRPr>
          </a:p>
        </p:txBody>
      </p:sp>
      <p:sp>
        <p:nvSpPr>
          <p:cNvPr id="4" name="Flowchart: Terminator 3"/>
          <p:cNvSpPr/>
          <p:nvPr/>
        </p:nvSpPr>
        <p:spPr>
          <a:xfrm>
            <a:off x="2643174" y="214290"/>
            <a:ext cx="3643338" cy="57150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FF00"/>
                </a:solidFill>
              </a:rPr>
              <a:t>E-governance</a:t>
            </a:r>
            <a:endParaRPr lang="en-IN" sz="2800" dirty="0">
              <a:solidFill>
                <a:srgbClr val="FFFF00"/>
              </a:solidFill>
            </a:endParaRPr>
          </a:p>
        </p:txBody>
      </p:sp>
      <p:sp>
        <p:nvSpPr>
          <p:cNvPr id="5" name="Cloud 4"/>
          <p:cNvSpPr/>
          <p:nvPr/>
        </p:nvSpPr>
        <p:spPr>
          <a:xfrm>
            <a:off x="642910" y="1071546"/>
            <a:ext cx="7929618" cy="85725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rgbClr val="FFFF00"/>
              </a:solidFill>
            </a:endParaRPr>
          </a:p>
          <a:p>
            <a:pPr algn="ctr"/>
            <a:r>
              <a:rPr lang="en-US" dirty="0" smtClean="0">
                <a:solidFill>
                  <a:srgbClr val="FFFF00"/>
                </a:solidFill>
              </a:rPr>
              <a:t>E-governance has been proposed for various processes like :</a:t>
            </a:r>
          </a:p>
          <a:p>
            <a:pPr algn="ctr"/>
            <a:endParaRPr lang="en-IN" dirty="0">
              <a:solidFill>
                <a:srgbClr val="FFFF00"/>
              </a:solidFill>
            </a:endParaRPr>
          </a:p>
        </p:txBody>
      </p:sp>
      <p:sp>
        <p:nvSpPr>
          <p:cNvPr id="6" name="Moon 5"/>
          <p:cNvSpPr/>
          <p:nvPr/>
        </p:nvSpPr>
        <p:spPr>
          <a:xfrm>
            <a:off x="285720" y="2143116"/>
            <a:ext cx="500066" cy="3214710"/>
          </a:xfrm>
          <a:prstGeom prst="moon">
            <a:avLst>
              <a:gd name="adj" fmla="val 246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Moon 6"/>
          <p:cNvSpPr/>
          <p:nvPr/>
        </p:nvSpPr>
        <p:spPr>
          <a:xfrm rot="10800000">
            <a:off x="8286776" y="2143116"/>
            <a:ext cx="500066" cy="3143272"/>
          </a:xfrm>
          <a:prstGeom prst="moon">
            <a:avLst>
              <a:gd name="adj" fmla="val 246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p:cNvSpPr txBox="1"/>
          <p:nvPr/>
        </p:nvSpPr>
        <p:spPr>
          <a:xfrm>
            <a:off x="251859" y="5355337"/>
            <a:ext cx="8572560" cy="1477328"/>
          </a:xfrm>
          <a:prstGeom prst="rect">
            <a:avLst/>
          </a:prstGeom>
          <a:noFill/>
        </p:spPr>
        <p:txBody>
          <a:bodyPr wrap="square" rtlCol="0">
            <a:spAutoFit/>
          </a:bodyPr>
          <a:lstStyle/>
          <a:p>
            <a:r>
              <a:rPr lang="en-US" dirty="0" smtClean="0">
                <a:solidFill>
                  <a:srgbClr val="FFFF00"/>
                </a:solidFill>
              </a:rPr>
              <a:t>Amendment proposed to clause 49 of  listing agreement for bringing the listed cos in line with new legislation  and good  corporate governance practices:</a:t>
            </a:r>
          </a:p>
          <a:p>
            <a:r>
              <a:rPr lang="en-US" dirty="0" smtClean="0">
                <a:solidFill>
                  <a:srgbClr val="FFFF00"/>
                </a:solidFill>
                <a:hlinkClick r:id="rId2"/>
              </a:rPr>
              <a:t>http://www.sebi.gov.in/cms/sebi_data/attachdocs/1357290354602.pdf</a:t>
            </a:r>
            <a:endParaRPr lang="en-US" dirty="0" smtClean="0">
              <a:solidFill>
                <a:srgbClr val="FFFF00"/>
              </a:solidFill>
            </a:endParaRPr>
          </a:p>
          <a:p>
            <a:endParaRPr lang="en-US" dirty="0" smtClean="0">
              <a:solidFill>
                <a:srgbClr val="FFFF00"/>
              </a:solidFill>
            </a:endParaRPr>
          </a:p>
          <a:p>
            <a:endParaRPr lang="en-US" dirty="0" smtClean="0">
              <a:solidFill>
                <a:srgbClr val="FFFF00"/>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Kilter">
  <a:themeElements>
    <a:clrScheme name="Kilter">
      <a:dk1>
        <a:sysClr val="windowText" lastClr="000000"/>
      </a:dk1>
      <a:lt1>
        <a:sysClr val="window" lastClr="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Kilter">
      <a:maj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ilter">
      <a:fillStyleLst>
        <a:solidFill>
          <a:schemeClr val="phClr"/>
        </a:solidFill>
        <a:gradFill rotWithShape="1">
          <a:gsLst>
            <a:gs pos="0">
              <a:schemeClr val="phClr">
                <a:tint val="14000"/>
                <a:satMod val="180000"/>
                <a:lumMod val="100000"/>
              </a:schemeClr>
            </a:gs>
            <a:gs pos="42000">
              <a:schemeClr val="phClr">
                <a:tint val="40000"/>
                <a:satMod val="160000"/>
                <a:lumMod val="94000"/>
              </a:schemeClr>
            </a:gs>
            <a:gs pos="100000">
              <a:schemeClr val="phClr">
                <a:tint val="94000"/>
                <a:satMod val="140000"/>
              </a:schemeClr>
            </a:gs>
          </a:gsLst>
          <a:lin ang="5160000" scaled="1"/>
        </a:gradFill>
        <a:gradFill rotWithShape="1">
          <a:gsLst>
            <a:gs pos="38000">
              <a:schemeClr val="phClr">
                <a:satMod val="120000"/>
              </a:schemeClr>
            </a:gs>
            <a:gs pos="100000">
              <a:schemeClr val="phClr">
                <a:shade val="60000"/>
                <a:satMod val="180000"/>
                <a:lumMod val="70000"/>
              </a:schemeClr>
            </a:gs>
          </a:gsLst>
          <a:lin ang="4680000" scaled="0"/>
        </a:gradFill>
      </a:fillStyleLst>
      <a:lnStyleLst>
        <a:ln w="12700" cap="flat" cmpd="sng" algn="ctr">
          <a:solidFill>
            <a:schemeClr val="phClr">
              <a:shade val="50000"/>
            </a:schemeClr>
          </a:solidFill>
          <a:prstDash val="solid"/>
        </a:ln>
        <a:ln w="25400" cap="flat" cmpd="sng" algn="ctr">
          <a:solidFill>
            <a:schemeClr val="phClr">
              <a:shade val="75000"/>
              <a:lumMod val="90000"/>
            </a:schemeClr>
          </a:solidFill>
          <a:prstDash val="solid"/>
        </a:ln>
        <a:ln w="38100" cap="flat" cmpd="sng" algn="ctr">
          <a:solidFill>
            <a:schemeClr val="phClr"/>
          </a:solidFill>
          <a:prstDash val="solid"/>
        </a:ln>
      </a:lnStyleLst>
      <a:effectStyleLst>
        <a:effectStyle>
          <a:effectLst>
            <a:outerShdw blurRad="63500" dist="12700" dir="5400000" sx="102000" sy="102000" rotWithShape="0">
              <a:srgbClr val="000000">
                <a:alpha val="20000"/>
              </a:srgbClr>
            </a:outerShdw>
          </a:effectLst>
        </a:effectStyle>
        <a:effectStyle>
          <a:effectLst>
            <a:outerShdw blurRad="76200" dist="25400" dir="5400000" rotWithShape="0">
              <a:srgbClr val="000000">
                <a:alpha val="50000"/>
              </a:srgbClr>
            </a:outerShdw>
          </a:effectLst>
          <a:scene3d>
            <a:camera prst="orthographicFront">
              <a:rot lat="0" lon="0" rev="0"/>
            </a:camera>
            <a:lightRig rig="glow" dir="tl">
              <a:rot lat="0" lon="0" rev="19800000"/>
            </a:lightRig>
          </a:scene3d>
          <a:sp3d prstMaterial="metal">
            <a:bevelT w="152400" h="63500" prst="softRound"/>
          </a:sp3d>
        </a:effectStyle>
        <a:effectStyle>
          <a:effectLst>
            <a:outerShdw blurRad="107950" dist="12700" dir="5040000" rotWithShape="0">
              <a:srgbClr val="000000">
                <a:alpha val="54000"/>
              </a:srgbClr>
            </a:outerShdw>
          </a:effectLst>
          <a:scene3d>
            <a:camera prst="orthographicFront">
              <a:rot lat="0" lon="0" rev="0"/>
            </a:camera>
            <a:lightRig rig="threePt" dir="tl">
              <a:rot lat="0" lon="0" rev="19800000"/>
            </a:lightRig>
          </a:scene3d>
          <a:sp3d prstMaterial="plastic">
            <a:bevelT h="63500" prst="softRound"/>
          </a:sp3d>
        </a:effectStyle>
      </a:effectStyleLst>
      <a:bgFillStyleLst>
        <a:solidFill>
          <a:schemeClr val="phClr"/>
        </a:solidFill>
        <a:gradFill rotWithShape="1">
          <a:gsLst>
            <a:gs pos="0">
              <a:schemeClr val="phClr">
                <a:tint val="95000"/>
                <a:satMod val="140000"/>
                <a:lumMod val="120000"/>
              </a:schemeClr>
            </a:gs>
            <a:gs pos="100000">
              <a:schemeClr val="phClr">
                <a:tint val="95000"/>
                <a:shade val="70000"/>
                <a:satMod val="180000"/>
                <a:lumMod val="82000"/>
              </a:schemeClr>
            </a:gs>
          </a:gsLst>
          <a:path path="circle">
            <a:fillToRect l="25000" t="25000" r="25000" b="25000"/>
          </a:path>
        </a:gradFill>
        <a:gradFill rotWithShape="1">
          <a:gsLst>
            <a:gs pos="0">
              <a:schemeClr val="phClr">
                <a:tint val="94000"/>
                <a:satMod val="140000"/>
                <a:lumMod val="120000"/>
              </a:schemeClr>
            </a:gs>
            <a:gs pos="100000">
              <a:schemeClr val="phClr">
                <a:tint val="97000"/>
                <a:shade val="70000"/>
                <a:satMod val="190000"/>
                <a:lumMod val="72000"/>
              </a:schemeClr>
            </a:gs>
          </a:gsLst>
          <a:path path="circle">
            <a:fillToRect l="50000" t="50000" r="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TC101859865[[fn=Kilter]]</Template>
  <TotalTime>3576</TotalTime>
  <Words>9946</Words>
  <Application>Microsoft Office PowerPoint</Application>
  <PresentationFormat>On-screen Show (4:3)</PresentationFormat>
  <Paragraphs>1121</Paragraphs>
  <Slides>68</Slides>
  <Notes>2</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Kilter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dc:creator>
  <cp:lastModifiedBy>Trainee_PMunjal</cp:lastModifiedBy>
  <cp:revision>388</cp:revision>
  <dcterms:created xsi:type="dcterms:W3CDTF">2012-12-24T05:22:43Z</dcterms:created>
  <dcterms:modified xsi:type="dcterms:W3CDTF">2013-12-11T11:20:03Z</dcterms:modified>
</cp:coreProperties>
</file>