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78"/>
  </p:notesMasterIdLst>
  <p:handoutMasterIdLst>
    <p:handoutMasterId r:id="rId79"/>
  </p:handoutMasterIdLst>
  <p:sldIdLst>
    <p:sldId id="349" r:id="rId2"/>
    <p:sldId id="257" r:id="rId3"/>
    <p:sldId id="258" r:id="rId4"/>
    <p:sldId id="347" r:id="rId5"/>
    <p:sldId id="259" r:id="rId6"/>
    <p:sldId id="260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5" r:id="rId29"/>
    <p:sldId id="287" r:id="rId30"/>
    <p:sldId id="289" r:id="rId31"/>
    <p:sldId id="292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10" r:id="rId48"/>
    <p:sldId id="311" r:id="rId49"/>
    <p:sldId id="312" r:id="rId50"/>
    <p:sldId id="313" r:id="rId51"/>
    <p:sldId id="314" r:id="rId52"/>
    <p:sldId id="316" r:id="rId53"/>
    <p:sldId id="317" r:id="rId54"/>
    <p:sldId id="318" r:id="rId55"/>
    <p:sldId id="319" r:id="rId56"/>
    <p:sldId id="320" r:id="rId57"/>
    <p:sldId id="321" r:id="rId58"/>
    <p:sldId id="322" r:id="rId59"/>
    <p:sldId id="323" r:id="rId60"/>
    <p:sldId id="324" r:id="rId61"/>
    <p:sldId id="325" r:id="rId62"/>
    <p:sldId id="326" r:id="rId63"/>
    <p:sldId id="327" r:id="rId64"/>
    <p:sldId id="328" r:id="rId65"/>
    <p:sldId id="330" r:id="rId66"/>
    <p:sldId id="331" r:id="rId67"/>
    <p:sldId id="332" r:id="rId68"/>
    <p:sldId id="334" r:id="rId69"/>
    <p:sldId id="336" r:id="rId70"/>
    <p:sldId id="337" r:id="rId71"/>
    <p:sldId id="338" r:id="rId72"/>
    <p:sldId id="348" r:id="rId73"/>
    <p:sldId id="315" r:id="rId74"/>
    <p:sldId id="339" r:id="rId75"/>
    <p:sldId id="340" r:id="rId76"/>
    <p:sldId id="346" r:id="rId77"/>
  </p:sldIdLst>
  <p:sldSz cx="10058400" cy="51435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0" autoAdjust="0"/>
    <p:restoredTop sz="94633" autoAdjust="0"/>
  </p:normalViewPr>
  <p:slideViewPr>
    <p:cSldViewPr>
      <p:cViewPr varScale="1">
        <p:scale>
          <a:sx n="77" d="100"/>
          <a:sy n="77" d="100"/>
        </p:scale>
        <p:origin x="-72" y="-324"/>
      </p:cViewPr>
      <p:guideLst>
        <p:guide orient="horz" pos="1620"/>
        <p:guide pos="3168"/>
      </p:guideLst>
    </p:cSldViewPr>
  </p:slideViewPr>
  <p:outlineViewPr>
    <p:cViewPr>
      <p:scale>
        <a:sx n="33" d="100"/>
        <a:sy n="33" d="100"/>
      </p:scale>
      <p:origin x="0" y="284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6" d="100"/>
          <a:sy n="46" d="100"/>
        </p:scale>
        <p:origin x="-912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10D12-5DF6-4D3C-883C-7D88E916CEC7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52A3CA-E804-48C2-BFC5-4AB126BDC1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73D59-9B2B-4607-89F2-A2F7E0EF425D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685800"/>
            <a:ext cx="6705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84EC0-0788-4C83-A2AF-1507CF3BC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" y="685800"/>
            <a:ext cx="67056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084EC0-0788-4C83-A2AF-1507CF3BC41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" y="685800"/>
            <a:ext cx="67056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SHOWING VALIDATE OPTION IN EACH SHEET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084EC0-0788-4C83-A2AF-1507CF3BC411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3564094"/>
            <a:ext cx="100584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716078" y="0"/>
            <a:ext cx="3342323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71970" y="2503170"/>
            <a:ext cx="7128053" cy="172593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76355" y="1158609"/>
            <a:ext cx="7128053" cy="131445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9B91-05C5-4A3B-9A2E-65EAD109B719}" type="datetime1">
              <a:rPr lang="en-US" smtClean="0"/>
              <a:pPr/>
              <a:t>8/27/2012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4508A-5A2E-4497-B6CA-4D116801F2EA}" type="datetime1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340" y="205979"/>
            <a:ext cx="226314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205979"/>
            <a:ext cx="662178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B4F0-4BA2-499D-98D2-3C149DB8457D}" type="datetime1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A0D88-5D8C-4A9A-AF22-0FA1EF319B4D}" type="datetime1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3564094"/>
            <a:ext cx="100584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716078" y="0"/>
            <a:ext cx="3342323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80" y="2687878"/>
            <a:ext cx="7292340" cy="1369772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380" y="1864350"/>
            <a:ext cx="7292340" cy="800016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440-7825-4644-910D-7DDF51142577}" type="datetime1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205979"/>
            <a:ext cx="8214360" cy="85725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200151"/>
            <a:ext cx="4023360" cy="339447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3920" y="1200151"/>
            <a:ext cx="4023360" cy="339447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7B478-CB36-4D79-A908-37F7BBE042D2}" type="datetime1">
              <a:rPr lang="en-US" smtClean="0"/>
              <a:pPr/>
              <a:t>8/27/2012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204788"/>
            <a:ext cx="9052560" cy="8572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4114800"/>
            <a:ext cx="4444207" cy="62865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109528" y="4114800"/>
            <a:ext cx="4445953" cy="62865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2920" y="1137685"/>
            <a:ext cx="4444207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28" y="1137685"/>
            <a:ext cx="4445953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0FCED-C344-4BD8-96C5-10E377808025}" type="datetime1">
              <a:rPr lang="en-US" smtClean="0"/>
              <a:pPr/>
              <a:t>8/27/2012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205740"/>
            <a:ext cx="8217713" cy="85725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714C5-B5C2-49F1-BDD8-E56A2B1965BC}" type="datetime1">
              <a:rPr lang="en-US" smtClean="0"/>
              <a:pPr/>
              <a:t>8/27/2012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4AD97-1544-45A4-BB81-2C13AA28F6D0}" type="datetime1">
              <a:rPr lang="en-US" smtClean="0"/>
              <a:pPr/>
              <a:t>8/27/2012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889146"/>
            <a:ext cx="3520440" cy="547688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2920" y="160818"/>
            <a:ext cx="3017520" cy="6858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02920" y="1485900"/>
            <a:ext cx="7795260" cy="2857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7372-1F00-4428-8621-FB7AA0950DFF}" type="datetime1">
              <a:rPr lang="en-US" smtClean="0"/>
              <a:pPr/>
              <a:t>8/27/2012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972093" y="4816548"/>
            <a:ext cx="838200" cy="27384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2405" y="1279282"/>
            <a:ext cx="3359255" cy="940356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2191" y="764930"/>
            <a:ext cx="4526280" cy="30861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2407" y="2249074"/>
            <a:ext cx="3359253" cy="199761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2920" y="4816548"/>
            <a:ext cx="2346960" cy="273844"/>
          </a:xfrm>
        </p:spPr>
        <p:txBody>
          <a:bodyPr/>
          <a:lstStyle/>
          <a:p>
            <a:fld id="{5211047C-5D9B-4AE1-8608-1E19A4C0A59D}" type="datetime1">
              <a:rPr lang="en-US" smtClean="0"/>
              <a:pPr/>
              <a:t>8/27/2012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3564094"/>
            <a:ext cx="100584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8046720" y="0"/>
            <a:ext cx="2011680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502920" y="205979"/>
            <a:ext cx="821436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502920" y="1200151"/>
            <a:ext cx="8214360" cy="33944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502920" y="4816548"/>
            <a:ext cx="2346960" cy="273844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8E209A-6EED-4A71-B456-E2DB255B31FE}" type="datetime1">
              <a:rPr lang="en-US" smtClean="0"/>
              <a:pPr/>
              <a:t>8/27/2012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436620" y="4816548"/>
            <a:ext cx="3185160" cy="273844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968740" y="4816548"/>
            <a:ext cx="8382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strips dir="ld"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law.incometaxindia.gov.in/DIT/Notifications.aspx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cometaxindiaefiling.gov.in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cometaxindiaefiling.gov.in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incometaxindia.gov.in/download_all.asp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cai.org/post.html?post_id=1847&amp;c_id=227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incometaxindiaefiling.gov.in/" TargetMode="Externa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53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hyperlink" Target="https://incometaxindiaefiling.gov.in/portal/index.do." TargetMode="Externa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s://incometaxindiaefiling.gov.in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smtClean="0"/>
              <a:t>E-FILING OF RETURN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0" y="3714750"/>
            <a:ext cx="7128053" cy="12192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BY PRAKASH KUMAR SINGH</a:t>
            </a:r>
          </a:p>
          <a:p>
            <a:r>
              <a:rPr lang="en-US" dirty="0" smtClean="0"/>
              <a:t> </a:t>
            </a:r>
          </a:p>
          <a:p>
            <a:pPr algn="ctr"/>
            <a:r>
              <a:rPr lang="en-US" dirty="0" smtClean="0"/>
              <a:t>                                                   </a:t>
            </a:r>
            <a:r>
              <a:rPr lang="en-US" dirty="0" smtClean="0"/>
              <a:t>         Email</a:t>
            </a:r>
            <a:r>
              <a:rPr lang="en-US" dirty="0" smtClean="0"/>
              <a:t>: </a:t>
            </a:r>
            <a:r>
              <a:rPr lang="en-US" dirty="0" smtClean="0"/>
              <a:t>prakashkumarsingh29@yahoo.in</a:t>
            </a:r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SAHAJ/ITR-1 *(CONTINUE…)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SAHAJ </a:t>
            </a:r>
            <a:r>
              <a:rPr lang="en-US" dirty="0" smtClean="0">
                <a:solidFill>
                  <a:schemeClr val="accent1"/>
                </a:solidFill>
              </a:rPr>
              <a:t>CANNOT</a:t>
            </a:r>
            <a:r>
              <a:rPr lang="en-US" dirty="0" smtClean="0"/>
              <a:t> be used by an individual having: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Income from more than one House Property; or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Winning from Lottery or Income from Horse Races ; or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Income from Business or Profession; or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Income from Capital Gains which are not exempt; or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Agriculture Income more than Rs 5,000/-.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*EXEMPTION FROM E-FILING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/>
              <a:t>CBDT has vide Notification No. 36/ 2011, dated- June </a:t>
            </a:r>
            <a:r>
              <a:rPr lang="en-US" sz="3100" dirty="0" smtClean="0"/>
              <a:t>23, 2011 </a:t>
            </a:r>
            <a:r>
              <a:rPr lang="en-US" dirty="0" smtClean="0"/>
              <a:t>notified the scheme for exempting</a:t>
            </a:r>
          </a:p>
          <a:p>
            <a:pPr>
              <a:buNone/>
            </a:pPr>
            <a:r>
              <a:rPr lang="en-US" dirty="0" smtClean="0"/>
              <a:t>    salaried taxpayers with total income up to Rs. 5 </a:t>
            </a:r>
            <a:r>
              <a:rPr lang="en-US" dirty="0" err="1" smtClean="0"/>
              <a:t>lakh</a:t>
            </a:r>
            <a:r>
              <a:rPr lang="en-US" dirty="0" smtClean="0"/>
              <a:t> from filing income tax return for the assessment year 2011-12, which will be due on July 31, 2011.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For details refer the link: </a:t>
            </a:r>
          </a:p>
          <a:p>
            <a:pPr>
              <a:buNone/>
            </a:pPr>
            <a:r>
              <a:rPr lang="en-US" sz="2800" dirty="0" smtClean="0"/>
              <a:t>     </a:t>
            </a:r>
            <a:r>
              <a:rPr lang="en-US" sz="2800" dirty="0" smtClean="0">
                <a:hlinkClick r:id="rId2"/>
              </a:rPr>
              <a:t>http://law.incometaxindia.gov.in/DIT/Notifications.aspx </a:t>
            </a:r>
            <a:endParaRPr lang="en-US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ITR-2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ITR -2 is to be used by individuals &amp; HUF not having any income under the head “PROFIT &amp; GAINS FROM BUSINESS OR PROFESSION”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ITR-3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ITR-3 is to be used by an individual &amp; HUF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who is a partner in a partnership firm and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Do not have any other income under the head “PROFIT &amp; GAINS FROM BUSINESS OR PROFESSION” except interest, salary, bonus, commission or remuneration, by whatever name called, from such partnership firm.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ITR-4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ITR-4 is to be used by an individual &amp; HUF who is carrying out a proprietary business or profession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419350"/>
            <a:ext cx="7128053" cy="1725930"/>
          </a:xfrm>
        </p:spPr>
        <p:txBody>
          <a:bodyPr/>
          <a:lstStyle/>
          <a:p>
            <a:pPr algn="l"/>
            <a:r>
              <a:rPr lang="en-US" dirty="0" smtClean="0"/>
              <a:t>ITR-4S SUGAM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571750"/>
            <a:ext cx="7924800" cy="131445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A simplified income tax return form for business concerns</a:t>
            </a:r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For </a:t>
            </a:r>
            <a:r>
              <a:rPr lang="en-US" sz="4400" b="0" dirty="0" smtClean="0"/>
              <a:t>Whom</a:t>
            </a:r>
            <a:r>
              <a:rPr lang="en-US" dirty="0" smtClean="0"/>
              <a:t>….?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For an individual or HUF having: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Income under the head of “PROFIT AND GAINS FROM BUSINESS OR PROFESSION” computed in accordance with section 44AD &amp; 44AE; or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Income from salary/pension or ,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Income from One House Property (excluding cases where loss is brought forward from previous years); or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Income from Other Sources (Except Income from Lottery &amp; Winning of Race Horses) or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Income from Capital Gains which is exempt u/s 10 or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Agriculture Income upto Rs 5,000/-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But not for……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 individual or HUF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02920" y="1200151"/>
            <a:ext cx="8564880" cy="320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3776" indent="-457200">
              <a:buFont typeface="+mj-lt"/>
              <a:buAutoNum type="alphaLcParenR"/>
            </a:pPr>
            <a:r>
              <a:rPr lang="en-US" sz="2200" dirty="0" smtClean="0"/>
              <a:t>Having Income from more than one House Property;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200" dirty="0" smtClean="0"/>
              <a:t>Having Income from Lottery or Winning from Race Horses;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200" dirty="0" smtClean="0"/>
              <a:t>Having Income from Speculative Business or Special Incomes;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200" dirty="0" smtClean="0"/>
              <a:t>Who is required to maintain books of accounts u/s 44AA;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200" dirty="0" smtClean="0"/>
              <a:t>Who is required to get their accounts audited u/s 44AB;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200" dirty="0" smtClean="0"/>
              <a:t>Having Income from Capital Gains which are not exempt;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200" dirty="0" smtClean="0"/>
              <a:t>Having Agriculture Income more than Rs 5,000/-.</a:t>
            </a:r>
            <a:endParaRPr lang="en-US" sz="2200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CREATION OF USER ID &amp; PASSWORD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7350"/>
            <a:ext cx="8214360" cy="1981199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Get registered on the official website of the Income Tax Department at 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smtClean="0">
                <a:hlinkClick r:id="rId2"/>
              </a:rPr>
              <a:t>www.incometaxindiaefiling.gov.in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ITR-5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85800" y="1123950"/>
            <a:ext cx="4444207" cy="628650"/>
          </a:xfrm>
        </p:spPr>
        <p:txBody>
          <a:bodyPr/>
          <a:lstStyle/>
          <a:p>
            <a:r>
              <a:rPr lang="en-US" dirty="0" smtClean="0"/>
              <a:t>FOR	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>
          <a:xfrm>
            <a:off x="5181600" y="1123950"/>
            <a:ext cx="4445953" cy="628650"/>
          </a:xfrm>
        </p:spPr>
        <p:txBody>
          <a:bodyPr/>
          <a:lstStyle/>
          <a:p>
            <a:r>
              <a:rPr lang="en-US" dirty="0" smtClean="0"/>
              <a:t>BUT NOT 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609600" y="1809750"/>
            <a:ext cx="4444207" cy="2956322"/>
          </a:xfrm>
        </p:spPr>
        <p:txBody>
          <a:bodyPr>
            <a:normAutofit fontScale="92500" lnSpcReduction="10000"/>
          </a:bodyPr>
          <a:lstStyle/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Partnership firms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Limited Liability Partnership firms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Association of Persons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Body of Individuals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Artificial juridical person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Cooperative society and 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local authority.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5181600" y="1809750"/>
            <a:ext cx="4445953" cy="2956322"/>
          </a:xfrm>
        </p:spPr>
        <p:txBody>
          <a:bodyPr/>
          <a:lstStyle/>
          <a:p>
            <a:pPr marL="493776" indent="-457200">
              <a:buNone/>
            </a:pPr>
            <a:r>
              <a:rPr lang="en-US" dirty="0" smtClean="0"/>
              <a:t>      A person required to file return of income under sections-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 139(4A),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 139(4B),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 139 (4C)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 139 (4D).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ITR-6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ITR-6 is to be used by Companies other than the Companies claiming exemption u/s 11 of the Income-tax Act, 1961.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ITR-7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09600" y="1123950"/>
            <a:ext cx="4444207" cy="628650"/>
          </a:xfrm>
        </p:spPr>
        <p:txBody>
          <a:bodyPr/>
          <a:lstStyle/>
          <a:p>
            <a:r>
              <a:rPr lang="en-US" dirty="0" smtClean="0"/>
              <a:t>FOR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>
          <a:xfrm>
            <a:off x="5105400" y="1123950"/>
            <a:ext cx="4445953" cy="628650"/>
          </a:xfrm>
        </p:spPr>
        <p:txBody>
          <a:bodyPr/>
          <a:lstStyle/>
          <a:p>
            <a:r>
              <a:rPr lang="en-US" dirty="0" smtClean="0"/>
              <a:t>NOTE: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609600" y="1809750"/>
            <a:ext cx="4444207" cy="2956322"/>
          </a:xfrm>
        </p:spPr>
        <p:txBody>
          <a:bodyPr>
            <a:normAutofit/>
          </a:bodyPr>
          <a:lstStyle/>
          <a:p>
            <a:pPr marL="550926" indent="-514350">
              <a:buNone/>
            </a:pPr>
            <a:r>
              <a:rPr lang="en-US" dirty="0" smtClean="0"/>
              <a:t>Persons including Companies </a:t>
            </a:r>
          </a:p>
          <a:p>
            <a:pPr marL="550926" indent="-514350">
              <a:buNone/>
            </a:pPr>
            <a:r>
              <a:rPr lang="en-US" dirty="0" smtClean="0"/>
              <a:t>required to furnish return of </a:t>
            </a:r>
          </a:p>
          <a:p>
            <a:pPr marL="550926" indent="-514350">
              <a:buNone/>
            </a:pPr>
            <a:r>
              <a:rPr lang="en-US" dirty="0" smtClean="0"/>
              <a:t>income under sections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 139 (4A)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 139 (4B)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 139 (4C) or 139 (4D).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5105400" y="1809750"/>
            <a:ext cx="4445953" cy="295632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This ITR form CANNOT be filed electronically and is required to be filed in PAPER form.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205978"/>
            <a:ext cx="8214360" cy="107037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PRE-REQUISITE FOR FILLING OF FORMS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657349"/>
            <a:ext cx="8214360" cy="2937273"/>
          </a:xfrm>
        </p:spPr>
        <p:txBody>
          <a:bodyPr/>
          <a:lstStyle/>
          <a:p>
            <a:pPr marL="550926" indent="-514350">
              <a:buFont typeface="+mj-lt"/>
              <a:buAutoNum type="alphaUcPeriod"/>
            </a:pPr>
            <a:r>
              <a:rPr lang="en-US" dirty="0" smtClean="0"/>
              <a:t>Enable Macros in excel worksheet before filling the ITR.</a:t>
            </a:r>
          </a:p>
          <a:p>
            <a:pPr marL="550926" indent="-514350">
              <a:buFont typeface="+mj-lt"/>
              <a:buAutoNum type="alphaUcPeriod"/>
            </a:pPr>
            <a:r>
              <a:rPr lang="en-US" dirty="0" smtClean="0"/>
              <a:t>Filling of excel utility.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A: ENABLING MACROS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/>
              <a:t>WHY TO ENABLE MACROS 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486150"/>
            <a:ext cx="7848600" cy="552450"/>
          </a:xfrm>
        </p:spPr>
        <p:txBody>
          <a:bodyPr/>
          <a:lstStyle/>
          <a:p>
            <a:pPr algn="l"/>
            <a:r>
              <a:rPr lang="en-US" dirty="0" smtClean="0"/>
              <a:t>To activate the buttons on the Right hand side of the excel utility.</a:t>
            </a:r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1970" y="2503170"/>
            <a:ext cx="7376630" cy="172593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How to enable the macros in the excel utility?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STEP NO-1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43400" y="1276350"/>
            <a:ext cx="4556760" cy="28956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Go to office button- Click on ‘Excel Options’ window as shown here: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276350"/>
            <a:ext cx="3733799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4171950"/>
            <a:ext cx="4572000" cy="49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Straight Arrow Connector 9"/>
          <p:cNvCxnSpPr/>
          <p:nvPr/>
        </p:nvCxnSpPr>
        <p:spPr>
          <a:xfrm rot="5400000">
            <a:off x="5905500" y="3067050"/>
            <a:ext cx="1524000" cy="5334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STEP NO-2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200150"/>
            <a:ext cx="4023360" cy="350519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Click on ‘Popular’ Option and then click on ‘Show Developer tab in the ribbon’.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window appears as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00150"/>
            <a:ext cx="44958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>
          <a:xfrm flipV="1">
            <a:off x="1600200" y="3409950"/>
            <a:ext cx="2819400" cy="762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657600" y="1352550"/>
            <a:ext cx="838200" cy="762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Step No-3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Now click “Macro Security” option  in the Toolbar option (will appear after 2</a:t>
            </a:r>
            <a:r>
              <a:rPr lang="en-US" baseline="30000" dirty="0" smtClean="0"/>
              <a:t>nd</a:t>
            </a:r>
            <a:r>
              <a:rPr lang="en-US" dirty="0" smtClean="0"/>
              <a:t> Step) as  shown here: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94238" y="1276350"/>
            <a:ext cx="4373562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>
          <a:xfrm flipV="1">
            <a:off x="3429000" y="2724150"/>
            <a:ext cx="1752600" cy="3048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  <a:lumOff val="25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PROCEDURE OF REGISTRATION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00151"/>
            <a:ext cx="8412480" cy="3428999"/>
          </a:xfrm>
          <a:solidFill>
            <a:srgbClr val="00B050"/>
          </a:solidFill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Go to the webpage </a:t>
            </a:r>
            <a:r>
              <a:rPr lang="en-US" dirty="0" smtClean="0">
                <a:hlinkClick r:id="rId2"/>
              </a:rPr>
              <a:t>www.incometaxindiaefiling.gov.in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Click on Register as new user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Mention your PAN, as PAN would be the User-Id.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If the PAN is not registered a new page will open otherwise a message will appear “PAN is already registered”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assesses has to submit his Name, Father’s Name, Date Of Birth, E-Mail Id , Phone No &amp; Password of his own choice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 smtClean="0"/>
              <a:t>By PRAKASH KUMAR SINGH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Step No-4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After clicking on the ‘Macro Security ‘ option, Click on “Macro Settings” to enable all macros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Also, tick “Trust access to the VBA project object model” as shown here.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Now options in Excel utility will start working.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94238" y="1200150"/>
            <a:ext cx="4373562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>
          <a:xfrm>
            <a:off x="3810000" y="2419350"/>
            <a:ext cx="914400" cy="2286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638800" y="2647950"/>
            <a:ext cx="22860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562600" y="3181350"/>
            <a:ext cx="14478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4114800" y="3333750"/>
            <a:ext cx="1371600" cy="1524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1970" y="2503170"/>
            <a:ext cx="8519630" cy="172593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B: FILLING THE EXCEL </a:t>
            </a:r>
            <a:r>
              <a:rPr lang="en-US" dirty="0" err="1" smtClean="0"/>
              <a:t>uTILITY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33550"/>
            <a:ext cx="8534400" cy="172593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 Go through the instructions </a:t>
            </a:r>
            <a:br>
              <a:rPr lang="en-US" dirty="0" smtClean="0"/>
            </a:br>
            <a:r>
              <a:rPr lang="en-US" dirty="0" smtClean="0"/>
              <a:t> before filling forms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3181350"/>
            <a:ext cx="7128053" cy="131445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For downloading instructions, refer to the link :</a:t>
            </a:r>
          </a:p>
          <a:p>
            <a:pPr algn="l"/>
            <a:r>
              <a:rPr lang="en-US" dirty="0" smtClean="0">
                <a:hlinkClick r:id="rId2"/>
              </a:rPr>
              <a:t>http://incometaxindia.gov.in/download_all.asp</a:t>
            </a:r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Few instructions: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Do NOT use ‘Ctrl X’ or Cut Paste while data entry.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Fill all green colored fields.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Fill all mandatory fields which are marked as RED.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Before filling details of TDS/Advance Tax/Self Assessment Tax, verify/import the details from</a:t>
            </a:r>
          </a:p>
          <a:p>
            <a:pPr>
              <a:buNone/>
            </a:pPr>
            <a:r>
              <a:rPr lang="en-US" dirty="0" smtClean="0"/>
              <a:t>    Form 26AS.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647950"/>
            <a:ext cx="7529030" cy="172593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IMPORT OF DATA- FORM 26AS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Step No.1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First log in at www.incometaxindiaefiling.gov.in by providing the user-id and password of the assessee.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Go to ‘My Account’.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Click ‘View Tax Credit Statement (Form 26AS)’ and provide the necessary details as required.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57650"/>
            <a:ext cx="10058400" cy="10858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Click on ‘Submit’, then a new window appears as follows:</a:t>
            </a:r>
            <a:endParaRPr lang="en-US" sz="32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100584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29050"/>
            <a:ext cx="10058400" cy="13144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Click on ‘Confirm’ then Form 26AS appears.</a:t>
            </a:r>
            <a:endParaRPr lang="en-US" sz="32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584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Step No-2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00151"/>
            <a:ext cx="8717280" cy="2438399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Copy the data of Form-26AS from the site and paste on the normal excel worksheet.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Retain the columns containing the data mentioned below and delete other rows and columns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3714750"/>
          <a:ext cx="8686800" cy="1066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71700"/>
                <a:gridCol w="2171700"/>
                <a:gridCol w="2171700"/>
                <a:gridCol w="2171700"/>
              </a:tblGrid>
              <a:tr h="1066800">
                <a:tc>
                  <a:txBody>
                    <a:bodyPr/>
                    <a:lstStyle/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TAN OF THE</a:t>
                      </a:r>
                    </a:p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DEDUCTOR</a:t>
                      </a:r>
                    </a:p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endParaRPr lang="en-US" sz="1500" dirty="0"/>
                    </a:p>
                  </a:txBody>
                  <a:tcPr marL="100584" marR="100584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NAME OF THE</a:t>
                      </a:r>
                    </a:p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DEDUCTOR</a:t>
                      </a:r>
                    </a:p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(2)</a:t>
                      </a:r>
                      <a:endParaRPr lang="en-US" sz="1500" dirty="0"/>
                    </a:p>
                  </a:txBody>
                  <a:tcPr marL="100584" marR="100584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TOTAL TAX</a:t>
                      </a:r>
                    </a:p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DEDUCTED</a:t>
                      </a:r>
                    </a:p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(3)</a:t>
                      </a:r>
                      <a:endParaRPr lang="en-US" sz="1500" dirty="0"/>
                    </a:p>
                  </a:txBody>
                  <a:tcPr marL="100584" marR="100584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AMT OUT OF (3)</a:t>
                      </a:r>
                    </a:p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CLAIMED THIS YEAR</a:t>
                      </a:r>
                    </a:p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(4)</a:t>
                      </a:r>
                      <a:endParaRPr lang="en-US" sz="1500" dirty="0"/>
                    </a:p>
                  </a:txBody>
                  <a:tcPr marL="100584" marR="100584" marT="34290" marB="34290"/>
                </a:tc>
              </a:tr>
            </a:tbl>
          </a:graphicData>
        </a:graphic>
      </p:graphicFrame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Step No-3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Copy the format cells (Green Color) from the TDS schedule of excel utility and paste on the normal excel worksheet.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Using the ‘Format Painter’ copy the format of TDS schedule of excel utility on all the columns of that normal excel worksheet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214360" cy="85725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PROCEDURE OF REGISTRATION (Continue…)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352549"/>
            <a:ext cx="8214360" cy="3242073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Opt one secret question out of four questions given and also provide any answer of choice.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Fill the verification code given and click on Register.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After successful registration the user will receive an e-mail on the e-mail id given at the time of registration wherein a link would be given which is to be activated.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Once the link is activated, the user would be authorized to use all the services offered by Income Tax Department &amp; can e-file his return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Step No-4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76350"/>
            <a:ext cx="8214360" cy="266699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Insert requisite number of rows in the TDS schedule in the excel utility.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Paste the TDS details from that normal excel worksheet to the TDS Schedule of the excel utility.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VALIDATION OF FILES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609600" y="1733550"/>
            <a:ext cx="4444207" cy="628650"/>
          </a:xfrm>
        </p:spPr>
        <p:txBody>
          <a:bodyPr/>
          <a:lstStyle/>
          <a:p>
            <a:pPr algn="ctr"/>
            <a:r>
              <a:rPr lang="en-US" dirty="0" smtClean="0"/>
              <a:t>STEP-1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>
          <a:xfrm>
            <a:off x="5105400" y="1733550"/>
            <a:ext cx="4445953" cy="628650"/>
          </a:xfrm>
        </p:spPr>
        <p:txBody>
          <a:bodyPr>
            <a:noAutofit/>
          </a:bodyPr>
          <a:lstStyle/>
          <a:p>
            <a:r>
              <a:rPr lang="en-US" sz="2000" dirty="0" smtClean="0"/>
              <a:t>SHOWING VALIDATE OPTION IN EACH SHEET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609600" y="2343150"/>
            <a:ext cx="4444207" cy="2422922"/>
          </a:xfrm>
        </p:spPr>
        <p:txBody>
          <a:bodyPr>
            <a:normAutofit/>
          </a:bodyPr>
          <a:lstStyle/>
          <a:p>
            <a:pPr marL="608076" indent="-571500">
              <a:buFont typeface="+mj-lt"/>
              <a:buAutoNum type="romanLcPeriod"/>
            </a:pPr>
            <a:r>
              <a:rPr lang="en-US" dirty="0" smtClean="0"/>
              <a:t>Click on the ‘VALIDATE’ button, shown on each and every sheet of income tax return as shown here.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29000" y="4869656"/>
            <a:ext cx="3185160" cy="273844"/>
          </a:xfrm>
        </p:spPr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05400" y="2419350"/>
            <a:ext cx="4495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685800" y="971550"/>
            <a:ext cx="9052560" cy="781050"/>
          </a:xfrm>
          <a:prstGeom prst="rect">
            <a:avLst/>
          </a:prstGeom>
        </p:spPr>
        <p:txBody>
          <a:bodyPr vert="horz" lIns="45720" rIns="45720" anchor="ctr">
            <a:normAutofit fontScale="70000" lnSpcReduction="20000"/>
          </a:bodyPr>
          <a:lstStyle/>
          <a:p>
            <a:pPr marL="608076" indent="-571500">
              <a:buNone/>
            </a:pPr>
            <a:r>
              <a:rPr lang="en-US" sz="4800" dirty="0" smtClean="0"/>
              <a:t>After filling the appropriate income tax return: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2900"/>
            <a:ext cx="10058400" cy="8572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SHOWING VALIDATE OPTION IN EACH SHEET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08076" indent="-571500">
              <a:buFont typeface="+mj-lt"/>
              <a:buAutoNum type="romanLcPeriod"/>
            </a:pPr>
            <a:r>
              <a:rPr lang="en-US" dirty="0" smtClean="0"/>
              <a:t>This helps in identifying the error in the sheet, if any. If there is no error in the sheet then the window appears as ‘</a:t>
            </a:r>
            <a:r>
              <a:rPr lang="en-US" b="1" i="1" u="sng" dirty="0" smtClean="0"/>
              <a:t>SHEET IS OK</a:t>
            </a:r>
            <a:r>
              <a:rPr lang="en-US" dirty="0" smtClean="0"/>
              <a:t>’.</a:t>
            </a:r>
          </a:p>
          <a:p>
            <a:pPr marL="608076" indent="-571500">
              <a:buFont typeface="+mj-lt"/>
              <a:buAutoNum type="romanLcPeriod"/>
            </a:pPr>
            <a:r>
              <a:rPr lang="en-US" dirty="0" smtClean="0"/>
              <a:t>The same procedure is to be followed in respect of each and every sheet.</a:t>
            </a:r>
          </a:p>
          <a:p>
            <a:pPr marL="608076" indent="-571500">
              <a:buFont typeface="+mj-lt"/>
              <a:buAutoNum type="romanLcPeriod"/>
            </a:pPr>
            <a:r>
              <a:rPr lang="en-US" dirty="0" smtClean="0"/>
              <a:t>Do not use special characters like %, &amp;, etc, as they will not be accepted by the income tax return software.</a:t>
            </a:r>
          </a:p>
          <a:p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VALIDATION OF FILES (Continue…)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5105400" y="1962150"/>
            <a:ext cx="4443412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09600" y="1962150"/>
            <a:ext cx="4445953" cy="28194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‘Validate’ option helps in identifying the error in the sheet, if any.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If there is any error message will be displayed as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1600200" y="3943350"/>
            <a:ext cx="5638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7"/>
          <p:cNvSpPr>
            <a:spLocks noGrp="1"/>
          </p:cNvSpPr>
          <p:nvPr>
            <p:ph type="body" sz="half" idx="3"/>
          </p:nvPr>
        </p:nvSpPr>
        <p:spPr>
          <a:xfrm>
            <a:off x="5029200" y="1276350"/>
            <a:ext cx="4522153" cy="628650"/>
          </a:xfrm>
        </p:spPr>
        <p:txBody>
          <a:bodyPr>
            <a:noAutofit/>
          </a:bodyPr>
          <a:lstStyle/>
          <a:p>
            <a:r>
              <a:rPr lang="en-US" sz="2000" dirty="0" smtClean="0"/>
              <a:t>SHOWING ERROR IN FILE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half" idx="3"/>
          </p:nvPr>
        </p:nvSpPr>
        <p:spPr>
          <a:xfrm>
            <a:off x="609600" y="1352550"/>
            <a:ext cx="4522153" cy="628650"/>
          </a:xfrm>
        </p:spPr>
        <p:txBody>
          <a:bodyPr>
            <a:noAutofit/>
          </a:bodyPr>
          <a:lstStyle/>
          <a:p>
            <a:pPr algn="ctr"/>
            <a:r>
              <a:rPr lang="en-US" sz="2000" dirty="0" smtClean="0"/>
              <a:t>STEP NO -2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VALIDATION OF FILES (Continue…)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685800" y="1200150"/>
            <a:ext cx="4444207" cy="628650"/>
          </a:xfrm>
        </p:spPr>
        <p:txBody>
          <a:bodyPr/>
          <a:lstStyle/>
          <a:p>
            <a:pPr algn="ctr"/>
            <a:r>
              <a:rPr lang="en-US" dirty="0" smtClean="0"/>
              <a:t>STEP NO -3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>
          <a:xfrm>
            <a:off x="5181600" y="1123950"/>
            <a:ext cx="4445953" cy="628650"/>
          </a:xfrm>
        </p:spPr>
        <p:txBody>
          <a:bodyPr/>
          <a:lstStyle/>
          <a:p>
            <a:r>
              <a:rPr lang="en-US" dirty="0" smtClean="0"/>
              <a:t>SHOWING SHEET IS OK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5181600" y="1809750"/>
            <a:ext cx="444341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533400" y="1809750"/>
            <a:ext cx="4445953" cy="2956322"/>
          </a:xfrm>
        </p:spPr>
        <p:txBody>
          <a:bodyPr>
            <a:normAutofit fontScale="85000" lnSpcReduction="20000"/>
          </a:bodyPr>
          <a:lstStyle/>
          <a:p>
            <a:pPr marL="608076" indent="-571500">
              <a:buFont typeface="+mj-lt"/>
              <a:buAutoNum type="romanLcPeriod"/>
            </a:pPr>
            <a:r>
              <a:rPr lang="en-US" dirty="0" smtClean="0"/>
              <a:t>If there is no error in the sheet then the window appears as ‘</a:t>
            </a:r>
            <a:r>
              <a:rPr lang="en-US" b="1" i="1" u="sng" dirty="0" smtClean="0"/>
              <a:t>SHEET IS OK</a:t>
            </a:r>
            <a:r>
              <a:rPr lang="en-US" dirty="0" smtClean="0"/>
              <a:t>’.</a:t>
            </a:r>
          </a:p>
          <a:p>
            <a:pPr marL="608076" indent="-571500">
              <a:buFont typeface="+mj-lt"/>
              <a:buAutoNum type="romanLcPeriod"/>
            </a:pPr>
            <a:r>
              <a:rPr lang="en-US" dirty="0" smtClean="0"/>
              <a:t>The same procedure is to be followed in respect of each and every sheet.</a:t>
            </a:r>
          </a:p>
          <a:p>
            <a:pPr marL="608076" indent="-571500">
              <a:buFont typeface="+mj-lt"/>
              <a:buAutoNum type="romanLcPeriod"/>
            </a:pPr>
            <a:r>
              <a:rPr lang="en-US" dirty="0" smtClean="0"/>
              <a:t>Do not use special characters like %, &amp;, etc, as they will not be accepted by the income tax return software.</a:t>
            </a:r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  <p:cxnSp>
        <p:nvCxnSpPr>
          <p:cNvPr id="13" name="Elbow Connector 12"/>
          <p:cNvCxnSpPr/>
          <p:nvPr/>
        </p:nvCxnSpPr>
        <p:spPr>
          <a:xfrm>
            <a:off x="3124200" y="2419350"/>
            <a:ext cx="5715000" cy="1981200"/>
          </a:xfrm>
          <a:prstGeom prst="bentConnector3">
            <a:avLst>
              <a:gd name="adj1" fmla="val 5000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GENERATION OF XML FILE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005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.</a:t>
            </a:r>
            <a:endParaRPr lang="en-US" sz="36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GENERATION OF XML FILE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3200" dirty="0" smtClean="0"/>
              <a:t>After all required schedules have been filled and validated, click on “Generate XML” which will recheck all sheets and show a final validation sheet.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3200" dirty="0" smtClean="0"/>
              <a:t>After the generation of xml, the next option which appears is for the saving the xml as shown here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4694238" y="1276349"/>
            <a:ext cx="4449762" cy="335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Straight Arrow Connector 9"/>
          <p:cNvCxnSpPr/>
          <p:nvPr/>
        </p:nvCxnSpPr>
        <p:spPr>
          <a:xfrm flipV="1">
            <a:off x="3962400" y="3257550"/>
            <a:ext cx="2895600" cy="9144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GENERATION OF XML FILE (Continue….)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200151"/>
            <a:ext cx="8564880" cy="3047999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For saving the xml click on the button ‘Save XML’ and save xml in the folder in which excel return is saved.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The saved file will carry a name ending with the PAN number followed by the file extension. The same may be changed by the assessee.</a:t>
            </a:r>
          </a:p>
          <a:p>
            <a:pPr>
              <a:buFont typeface="Wingdings" pitchFamily="2" charset="2"/>
              <a:buChar char="Ø"/>
            </a:pPr>
            <a:endParaRPr lang="en-US" sz="2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UPLOADING THE INCOME </a:t>
            </a:r>
            <a:br>
              <a:rPr lang="en-US" dirty="0" smtClean="0"/>
            </a:br>
            <a:r>
              <a:rPr smtClean="0"/>
              <a:t>         </a:t>
            </a:r>
            <a:r>
              <a:rPr lang="en-US" dirty="0" smtClean="0"/>
              <a:t>   TAX RETURN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UPLOADING THE INCOME TAX RETURN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533400" y="1047750"/>
            <a:ext cx="8991600" cy="628650"/>
          </a:xfrm>
        </p:spPr>
        <p:txBody>
          <a:bodyPr>
            <a:normAutofit fontScale="25000" lnSpcReduction="20000"/>
          </a:bodyPr>
          <a:lstStyle/>
          <a:p>
            <a:pPr marL="550926" indent="-514350"/>
            <a:r>
              <a:rPr lang="en-US" sz="8000" dirty="0" smtClean="0"/>
              <a:t>The   validated   XML   file   generated   is  ready for uploading with </a:t>
            </a:r>
          </a:p>
          <a:p>
            <a:pPr marL="550926" indent="-514350"/>
            <a:r>
              <a:rPr lang="en-US" sz="8000" dirty="0" smtClean="0"/>
              <a:t>Income Tax Department by adopting the following procedure: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533400" y="1809750"/>
            <a:ext cx="4444207" cy="2956322"/>
          </a:xfrm>
        </p:spPr>
        <p:txBody>
          <a:bodyPr>
            <a:normAutofit/>
          </a:bodyPr>
          <a:lstStyle/>
          <a:p>
            <a:pPr marL="550926" indent="-514350">
              <a:buFont typeface="+mj-lt"/>
              <a:buAutoNum type="alphaLcParenR"/>
            </a:pPr>
            <a:r>
              <a:rPr lang="en-US" sz="3200" dirty="0" smtClean="0"/>
              <a:t>Login at the website of Income Tax Department with the User Id &amp; Password already created.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05401" y="1739900"/>
            <a:ext cx="419100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>
          <a:xfrm flipV="1">
            <a:off x="4191000" y="2571750"/>
            <a:ext cx="3048000" cy="15240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PRECAUTIONS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Name, Father’s Name &amp; Date of Birth should match with the details available with the Income Tax Department i.e. given in the PAN Card.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Surname is Mandatory.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In case of assesses other than individuals, name has to be mentioned in surname field.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Furnishing of live E-mail ID is important as all the correspondence in future will be sent on the registered e-mail id.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UPLOADING THE INCOME TAX RETURN (Continue…..)</a:t>
            </a:r>
            <a:endParaRPr lang="en-US" sz="28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5105400" y="1200150"/>
            <a:ext cx="4443412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09600" y="1123950"/>
            <a:ext cx="4445953" cy="3505200"/>
          </a:xfrm>
        </p:spPr>
        <p:txBody>
          <a:bodyPr/>
          <a:lstStyle/>
          <a:p>
            <a:pPr marL="493776" indent="-457200">
              <a:buFont typeface="+mj-lt"/>
              <a:buAutoNum type="alphaLcParenR" startAt="2"/>
            </a:pPr>
            <a:r>
              <a:rPr lang="en-US" dirty="0" smtClean="0"/>
              <a:t>Click on “Submit Return” on the left panel and select the assessment year for which return is to be filed. 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810000" y="2038350"/>
            <a:ext cx="1371600" cy="4572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UPLOADING THE INCOME TAX RETURN (Continue…..)</a:t>
            </a:r>
            <a:endParaRPr lang="en-US" sz="32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5029200" y="1123950"/>
            <a:ext cx="4443412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304800" y="1123950"/>
            <a:ext cx="4445953" cy="3733800"/>
          </a:xfrm>
        </p:spPr>
        <p:txBody>
          <a:bodyPr/>
          <a:lstStyle/>
          <a:p>
            <a:pPr marL="493776" indent="-457200">
              <a:buFont typeface="+mj-lt"/>
              <a:buAutoNum type="alphaLcParenR" startAt="3"/>
            </a:pPr>
            <a:r>
              <a:rPr lang="en-US" dirty="0" smtClean="0"/>
              <a:t>Select the ITR Form to be filed.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600200" y="1809750"/>
            <a:ext cx="4648200" cy="10668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UPLOADING THE INCOME TAX RETURN (Continue…..)</a:t>
            </a:r>
            <a:endParaRPr lang="en-US" sz="32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>
          <a:xfrm>
            <a:off x="5181600" y="4095750"/>
            <a:ext cx="4445953" cy="628650"/>
          </a:xfrm>
        </p:spPr>
        <p:txBody>
          <a:bodyPr/>
          <a:lstStyle/>
          <a:p>
            <a:r>
              <a:rPr lang="en-US" dirty="0" smtClean="0"/>
              <a:t>Click on the “NEXT” button.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5257800" y="1200150"/>
            <a:ext cx="4343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533400" y="1123950"/>
            <a:ext cx="4445953" cy="3581400"/>
          </a:xfrm>
        </p:spPr>
        <p:txBody>
          <a:bodyPr/>
          <a:lstStyle/>
          <a:p>
            <a:pPr marL="493776" lvl="0" indent="-457200" algn="just">
              <a:buFont typeface="+mj-lt"/>
              <a:buAutoNum type="alphaLcParenR" startAt="4"/>
            </a:pPr>
            <a:r>
              <a:rPr lang="en-US" sz="2800" dirty="0" smtClean="0"/>
              <a:t>Select the option of filing the ITR form with or without digital signature.</a:t>
            </a:r>
          </a:p>
          <a:p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0560" y="320279"/>
            <a:ext cx="905256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819400" y="2724150"/>
            <a:ext cx="36576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UPLOADING THE INCOME TAX RETURN (Continue…..)</a:t>
            </a:r>
            <a:endParaRPr lang="en-US" sz="32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57350"/>
            <a:ext cx="10058400" cy="2571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4286250"/>
            <a:ext cx="9906000" cy="647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14350" lvl="0" indent="-514350" algn="ctr">
              <a:spcBef>
                <a:spcPct val="0"/>
              </a:spcBef>
              <a:buClr>
                <a:schemeClr val="accent1"/>
              </a:buClr>
              <a:buFont typeface="+mj-lt"/>
              <a:buAutoNum type="alphaLcParenR" startAt="6"/>
            </a:pPr>
            <a:r>
              <a:rPr lang="en-US" sz="2400" dirty="0" smtClean="0"/>
              <a:t>Provide the path of validated XML File by clicking on “Choose File”.</a:t>
            </a:r>
          </a:p>
        </p:txBody>
      </p:sp>
      <p:sp>
        <p:nvSpPr>
          <p:cNvPr id="8" name="Content Placeholder 9"/>
          <p:cNvSpPr txBox="1">
            <a:spLocks/>
          </p:cNvSpPr>
          <p:nvPr/>
        </p:nvSpPr>
        <p:spPr>
          <a:xfrm>
            <a:off x="228600" y="1123950"/>
            <a:ext cx="9372599" cy="457200"/>
          </a:xfrm>
          <a:prstGeom prst="rect">
            <a:avLst/>
          </a:prstGeom>
        </p:spPr>
        <p:txBody>
          <a:bodyPr/>
          <a:lstStyle/>
          <a:p>
            <a:pPr marL="550926" lvl="0" indent="-514350" algn="just">
              <a:spcBef>
                <a:spcPct val="20000"/>
              </a:spcBef>
              <a:buClr>
                <a:schemeClr val="accent1"/>
              </a:buClr>
              <a:buSzPct val="80000"/>
              <a:buFont typeface="+mj-lt"/>
              <a:buAutoNum type="alphaLcParenR" startAt="5"/>
            </a:pPr>
            <a:r>
              <a:rPr lang="en-US" sz="2800" dirty="0" smtClean="0"/>
              <a:t>Now a screen will appear as follows: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TWO WAYS OF FILING OF RETURN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657349"/>
            <a:ext cx="8214360" cy="2937273"/>
          </a:xfrm>
        </p:spPr>
        <p:txBody>
          <a:bodyPr>
            <a:normAutofit/>
          </a:bodyPr>
          <a:lstStyle/>
          <a:p>
            <a:pPr marL="950976" indent="-914400">
              <a:buFont typeface="+mj-lt"/>
              <a:buAutoNum type="alphaLcParenR"/>
            </a:pPr>
            <a:r>
              <a:rPr lang="en-US" sz="4000" dirty="0" smtClean="0"/>
              <a:t>With Digital Signature</a:t>
            </a:r>
          </a:p>
          <a:p>
            <a:pPr marL="950976" indent="-914400">
              <a:buFont typeface="+mj-lt"/>
              <a:buAutoNum type="alphaLcParenR"/>
            </a:pPr>
            <a:r>
              <a:rPr lang="en-US" sz="4000" dirty="0" smtClean="0"/>
              <a:t>Without Digital Signature</a:t>
            </a:r>
            <a:endParaRPr lang="en-US" sz="4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WITHOUT DIGITAL SIGNATURE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If the return is to be filed without digital signature press “Upload” button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WITH DIGITAL SIGNATURE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WITH DIGITAL SIGNATURE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2266949"/>
            <a:ext cx="8214360" cy="2327673"/>
          </a:xfrm>
        </p:spPr>
        <p:txBody>
          <a:bodyPr/>
          <a:lstStyle/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Companies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Individuals/ Firms/ HUF liable to tax audit u/s 44AB of the Income-tax Act, 1961.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1276350"/>
            <a:ext cx="821436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en-US" sz="3200" b="1" dirty="0" smtClean="0">
                <a:solidFill>
                  <a:schemeClr val="accent1"/>
                </a:solidFill>
              </a:rPr>
              <a:t>Mandatory use of digital signature</a:t>
            </a:r>
            <a:endParaRPr lang="en-US" sz="3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00150"/>
            <a:ext cx="8214360" cy="857250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How to get digital signature?</a:t>
            </a:r>
            <a:endParaRPr lang="en-US" sz="3200" b="1" u="sng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2038349"/>
            <a:ext cx="8214360" cy="255627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Digital signature can be purchased through:-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ICAI – For details click on the link below: </a:t>
            </a:r>
            <a:r>
              <a:rPr lang="en-US" dirty="0" smtClean="0">
                <a:hlinkClick r:id="rId2"/>
              </a:rPr>
              <a:t>http://www.icai.org/post.html?post_id=1847&amp;c_id=227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Private vendors.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2000" y="438150"/>
            <a:ext cx="821436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WITH DIGITAL SIGNATURE (Continue…..)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WITH DIGITAL SIGNATURE (Continue…..)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2190750"/>
            <a:ext cx="8214360" cy="240387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pfx</a:t>
            </a:r>
            <a:r>
              <a:rPr lang="en-US" dirty="0" smtClean="0"/>
              <a:t> file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USB token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1276350"/>
            <a:ext cx="821436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chemeClr val="accent1"/>
                </a:solidFill>
              </a:rPr>
              <a:t>Format of digital signature</a:t>
            </a:r>
            <a:endParaRPr lang="en-US" sz="3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INCOME TAX RETURN PREPARATION UTILITY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Go to the portal: </a:t>
            </a:r>
            <a:r>
              <a:rPr lang="en-US" dirty="0" smtClean="0">
                <a:hlinkClick r:id="rId2"/>
              </a:rPr>
              <a:t>www.incometaxindiaefiling.gov.in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 screen as shown here would appear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94238" y="1200150"/>
            <a:ext cx="4525962" cy="3352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>
          <a:xfrm>
            <a:off x="3810000" y="3181350"/>
            <a:ext cx="7620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1970" y="2503170"/>
            <a:ext cx="7757630" cy="172593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Update the digital signature with the department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HOW TO UPDATE?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14360" cy="857250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Update the digital signature with the department</a:t>
            </a:r>
            <a:endParaRPr lang="en-US" sz="3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2038349"/>
            <a:ext cx="8214360" cy="255627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Install Java by clicking on the link below:  http://www.oracle.com/technetwork/java/javase/downloads/index.html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1200150"/>
            <a:ext cx="821436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u="sng" dirty="0" smtClean="0">
                <a:solidFill>
                  <a:schemeClr val="accent1"/>
                </a:solidFill>
              </a:rPr>
              <a:t>STEP -1</a:t>
            </a:r>
            <a:endParaRPr lang="en-US" sz="3200" b="1" u="sng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Update the digital signature with the department (Continue…)</a:t>
            </a:r>
            <a:endParaRPr lang="en-US" sz="24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5029200" y="1047750"/>
            <a:ext cx="425132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381000" y="971550"/>
            <a:ext cx="4648200" cy="35814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sz="2400" dirty="0" smtClean="0"/>
              <a:t>For updating the digital signature with the Department click on ‘My Account’ and window would appear as shown here: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63</a:t>
            </a:fld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4114800" y="2571750"/>
            <a:ext cx="2743200" cy="76200"/>
          </a:xfrm>
          <a:prstGeom prst="straightConnector1">
            <a:avLst/>
          </a:prstGeom>
          <a:ln w="508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Update the digital signature with the department (Continue…)</a:t>
            </a:r>
            <a:endParaRPr lang="en-US" sz="2400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29200" y="1276350"/>
            <a:ext cx="4495800" cy="2678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64</a:t>
            </a:fld>
            <a:endParaRPr lang="en-US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3943350"/>
            <a:ext cx="4495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6"/>
          <p:cNvSpPr txBox="1">
            <a:spLocks/>
          </p:cNvSpPr>
          <p:nvPr/>
        </p:nvSpPr>
        <p:spPr>
          <a:xfrm>
            <a:off x="381000" y="1123950"/>
            <a:ext cx="4648200" cy="3657600"/>
          </a:xfrm>
          <a:prstGeom prst="rect">
            <a:avLst/>
          </a:prstGeom>
        </p:spPr>
        <p:txBody>
          <a:bodyPr/>
          <a:lstStyle/>
          <a:p>
            <a:pPr marL="420624" lvl="0" indent="-384048" algn="just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en-US" sz="2000" dirty="0" smtClean="0"/>
              <a:t>After Clicking on “Updating Digital Signature” a window would    appear     as   shown  here:</a:t>
            </a:r>
          </a:p>
          <a:p>
            <a:pPr marL="420624" lvl="0" indent="-384048" algn="just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en-US" sz="2000" dirty="0" smtClean="0"/>
          </a:p>
          <a:p>
            <a:pPr>
              <a:buClr>
                <a:schemeClr val="accent1"/>
              </a:buClr>
              <a:buFont typeface="Wingdings" pitchFamily="2" charset="2"/>
              <a:buChar char="Ø"/>
            </a:pPr>
            <a:r>
              <a:rPr lang="en-US" sz="2000" dirty="0" smtClean="0"/>
              <a:t>   After clicking on the “Register” </a:t>
            </a:r>
          </a:p>
          <a:p>
            <a:pPr>
              <a:buClr>
                <a:schemeClr val="accent1"/>
              </a:buClr>
            </a:pPr>
            <a:r>
              <a:rPr lang="en-US" sz="2000" dirty="0" smtClean="0"/>
              <a:t>      button and a box shown as ‘You </a:t>
            </a:r>
          </a:p>
          <a:p>
            <a:pPr>
              <a:buClr>
                <a:schemeClr val="accent1"/>
              </a:buClr>
            </a:pPr>
            <a:r>
              <a:rPr lang="en-US" sz="2000" dirty="0" smtClean="0"/>
              <a:t>      have successfully registered your </a:t>
            </a:r>
          </a:p>
          <a:p>
            <a:pPr>
              <a:buClr>
                <a:schemeClr val="accent1"/>
              </a:buClr>
            </a:pPr>
            <a:r>
              <a:rPr lang="en-US" sz="2000" dirty="0" smtClean="0"/>
              <a:t>      digital signature’ would appear.</a:t>
            </a:r>
          </a:p>
          <a:p>
            <a:pPr>
              <a:buClr>
                <a:schemeClr val="accent1"/>
              </a:buClr>
            </a:pPr>
            <a:endParaRPr lang="en-US" sz="2000" dirty="0" smtClean="0"/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000" dirty="0" smtClean="0"/>
              <a:t>   After this Digital Signature would </a:t>
            </a:r>
          </a:p>
          <a:p>
            <a:pPr>
              <a:buClr>
                <a:srgbClr val="C00000"/>
              </a:buClr>
            </a:pPr>
            <a:r>
              <a:rPr lang="en-US" sz="2000" dirty="0" smtClean="0"/>
              <a:t>     get updated with the Department.</a:t>
            </a:r>
          </a:p>
          <a:p>
            <a:pPr marL="420624" lvl="0" indent="-384048" algn="just">
              <a:spcBef>
                <a:spcPct val="20000"/>
              </a:spcBef>
              <a:buClr>
                <a:schemeClr val="accent1"/>
              </a:buClr>
              <a:buSzPct val="80000"/>
            </a:pPr>
            <a:endParaRPr lang="en-US" sz="2400" dirty="0" smtClean="0"/>
          </a:p>
          <a:p>
            <a:pPr marL="420624" lvl="0" indent="-384048" algn="just">
              <a:spcBef>
                <a:spcPct val="20000"/>
              </a:spcBef>
              <a:buClr>
                <a:schemeClr val="accent1"/>
              </a:buClr>
              <a:buSzPct val="80000"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114800" y="1962150"/>
            <a:ext cx="838200" cy="762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343400" y="2647950"/>
            <a:ext cx="2667000" cy="18288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700" dirty="0" smtClean="0"/>
              <a:t>Signing with digital signature and uploading the return.</a:t>
            </a:r>
            <a:endParaRPr lang="en-US" sz="37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Signing with digital signature and uploading the return 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5029200" y="1352550"/>
            <a:ext cx="4672012" cy="3428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533400" y="1276350"/>
            <a:ext cx="4445953" cy="3429000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/>
              <a:t>After steps taken upto </a:t>
            </a:r>
            <a:r>
              <a:rPr lang="en-US" dirty="0" smtClean="0">
                <a:hlinkClick r:id="rId3" action="ppaction://hlinksldjump"/>
              </a:rPr>
              <a:t>Slide 53</a:t>
            </a:r>
            <a:r>
              <a:rPr lang="en-US" dirty="0" smtClean="0"/>
              <a:t>, if a person selects filing of ITR form with digital signature, a window as shown here would appear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Select the type of digital signature with which you want to sign the return and click on next button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286250"/>
            <a:ext cx="100584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733800" y="4171950"/>
            <a:ext cx="3352800" cy="4572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648200" y="2495550"/>
            <a:ext cx="838200" cy="3048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Signing with digital signature and uploading the return (Continue…)</a:t>
            </a:r>
            <a:endParaRPr lang="en-US" sz="2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5105400" y="1123950"/>
            <a:ext cx="4443412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57200" y="1123950"/>
            <a:ext cx="4572000" cy="3657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After clicking on next button a window appears as shown here: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Click on “Run” button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Automatically Java runs.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Browse the xml file.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Sign the file with digital signature and upload.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With this, the procedure for signing and uploading the return with digital signature </a:t>
            </a:r>
            <a:r>
              <a:rPr lang="en-US" dirty="0" err="1" smtClean="0"/>
              <a:t>getsover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67</a:t>
            </a:fld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752600" y="1809750"/>
            <a:ext cx="3276600" cy="762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657600" y="2190750"/>
            <a:ext cx="4343400" cy="1066800"/>
          </a:xfrm>
          <a:prstGeom prst="straightConnector1">
            <a:avLst/>
          </a:prstGeom>
          <a:ln w="508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 smtClean="0"/>
              <a:t>ACKNOWLEDGEMENT RECEIPT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838200" y="3333750"/>
            <a:ext cx="7292340" cy="800016"/>
          </a:xfrm>
        </p:spPr>
        <p:txBody>
          <a:bodyPr>
            <a:normAutofit/>
          </a:bodyPr>
          <a:lstStyle/>
          <a:p>
            <a:r>
              <a:rPr lang="en-US" dirty="0" smtClean="0"/>
              <a:t>After successful uploading of Income Tax Returns, an acknowledgement receipt is generated known as </a:t>
            </a:r>
            <a:r>
              <a:rPr lang="en-US" dirty="0" smtClean="0">
                <a:solidFill>
                  <a:srgbClr val="FF0000"/>
                </a:solidFill>
              </a:rPr>
              <a:t>“ITR-V”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ACKNOWLEDGEMENT RECEIPT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885951"/>
            <a:ext cx="8214360" cy="2708672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If the return is electronically furnished with digital signature then ITR-V is NOT REQUIRED to be furnished to the Income Tax Department.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ITR-V generated after uploading the return is to be treated as receipt of filing of return.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date of filing of return will be the same as mentioned in the ITR-V.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1123950"/>
            <a:ext cx="8214360" cy="762000"/>
          </a:xfrm>
          <a:prstGeom prst="rect">
            <a:avLst/>
          </a:prstGeom>
        </p:spPr>
        <p:txBody>
          <a:bodyPr vert="horz" lIns="45720" rIns="45720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u="sng" dirty="0" smtClean="0">
                <a:solidFill>
                  <a:schemeClr val="accent1"/>
                </a:solidFill>
              </a:rPr>
              <a:t>A. If return is filed with digital signature</a:t>
            </a:r>
            <a:endParaRPr lang="en-US" sz="3200" b="1" u="sng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INCOME TAX RETURN PREPARATION UTILITY (Continue….)</a:t>
            </a:r>
            <a:endParaRPr lang="en-US" sz="2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502920" y="1200151"/>
            <a:ext cx="4373880" cy="3394472"/>
          </a:xfrm>
        </p:spPr>
        <p:txBody>
          <a:bodyPr>
            <a:normAutofit fontScale="25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5500" dirty="0" smtClean="0"/>
              <a:t>Select ‘e-filing A.Y. 2011-12’ as shown above.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5500" dirty="0" smtClean="0"/>
              <a:t>Then, select the assessee (i.e. Individual/HUF, Firms/AOPs/BOI/ LLP, Companies, Trusts) who is going to file the income tax return and click on the assessee icon so selected.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5500" b="1" dirty="0" smtClean="0"/>
              <a:t>B</a:t>
            </a:r>
            <a:r>
              <a:rPr lang="en-US" sz="5500" dirty="0" smtClean="0"/>
              <a:t>y clicking on Individual/HUF, a screen would appear as below. Thereafter, one may SELECT and DOWNLOAD the appropriate utility as per the ITR Form applicable to the assessee.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76800" y="1200150"/>
            <a:ext cx="4191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1" name="Straight Arrow Connector 20"/>
          <p:cNvCxnSpPr/>
          <p:nvPr/>
        </p:nvCxnSpPr>
        <p:spPr>
          <a:xfrm>
            <a:off x="5562600" y="2038350"/>
            <a:ext cx="9906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4458494" y="3142456"/>
            <a:ext cx="2209006" cy="794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2514600" y="4248150"/>
            <a:ext cx="3048000" cy="7620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ACKNOWLEDGEMENT RECEIPT (Continue…)</a:t>
            </a:r>
            <a:endParaRPr lang="en-US" sz="3100" b="1" u="sng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962150"/>
            <a:ext cx="8214360" cy="2632472"/>
          </a:xfrm>
        </p:spPr>
        <p:txBody>
          <a:bodyPr>
            <a:normAutofit fontScale="92500" lnSpcReduction="10000"/>
          </a:bodyPr>
          <a:lstStyle/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If the return is electronically furnished without digital signature then ITR-V is REQUIRED to be furnished to the Income Tax Department as verification of filing the Income Tax Return. 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This ITRV has to be filed within 120 days of transmitting the data electronically.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1123950"/>
            <a:ext cx="821436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B. If return is filed without digital signature</a:t>
            </a:r>
            <a:endParaRPr kumimoji="0" lang="en-US" sz="3100" b="1" i="0" u="sng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ACKNOWLEDGEMENT RECEIPT (Continue…)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962149"/>
            <a:ext cx="8214360" cy="2632473"/>
          </a:xfrm>
        </p:spPr>
        <p:txBody>
          <a:bodyPr>
            <a:normAutofit fontScale="92500" lnSpcReduction="10000"/>
          </a:bodyPr>
          <a:lstStyle/>
          <a:p>
            <a:pPr marL="550926" indent="-514350">
              <a:buFont typeface="+mj-lt"/>
              <a:buAutoNum type="alphaLcParenR" startAt="3"/>
            </a:pPr>
            <a:r>
              <a:rPr lang="en-US" dirty="0" smtClean="0"/>
              <a:t>The date of filing of return will be the same as mentioned in ITR-V if the same is received by the CPC within specified time limit.</a:t>
            </a:r>
          </a:p>
          <a:p>
            <a:pPr marL="550926" indent="-514350">
              <a:buFont typeface="+mj-lt"/>
              <a:buAutoNum type="alphaLcParenR" startAt="3"/>
            </a:pPr>
            <a:r>
              <a:rPr lang="en-US" dirty="0" smtClean="0"/>
              <a:t>In case the ITR-V is not received by the CPC within specified time limit then the return filed will be treated as null &amp; void.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71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1123950"/>
            <a:ext cx="821436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B. If return is filed without digital signature (Continue..)</a:t>
            </a:r>
            <a:endParaRPr kumimoji="0" lang="en-US" sz="2400" b="1" i="0" u="sng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ACKNOWLEDGEMENT RECEIPT (Continue…)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2114549"/>
            <a:ext cx="8214360" cy="2480073"/>
          </a:xfrm>
        </p:spPr>
        <p:txBody>
          <a:bodyPr>
            <a:normAutofit fontScale="85000" lnSpcReduction="20000"/>
          </a:bodyPr>
          <a:lstStyle/>
          <a:p>
            <a:pPr marL="550926" indent="-514350">
              <a:buFont typeface="+mj-lt"/>
              <a:buAutoNum type="alphaLcParenR" startAt="5"/>
            </a:pPr>
            <a:r>
              <a:rPr lang="en-US" dirty="0" smtClean="0"/>
              <a:t>ITR-V form is required to be sent to </a:t>
            </a:r>
          </a:p>
          <a:p>
            <a:pPr marL="550926" indent="-514350">
              <a:buNone/>
            </a:pPr>
            <a:r>
              <a:rPr lang="en-US" dirty="0" smtClean="0"/>
              <a:t>      Income Tax Department</a:t>
            </a:r>
          </a:p>
          <a:p>
            <a:pPr marL="550926" indent="-514350">
              <a:buNone/>
            </a:pPr>
            <a:r>
              <a:rPr lang="en-US" dirty="0" smtClean="0"/>
              <a:t>      Post Bag No-1 </a:t>
            </a:r>
          </a:p>
          <a:p>
            <a:pPr marL="550926" indent="-514350">
              <a:buNone/>
            </a:pPr>
            <a:r>
              <a:rPr lang="en-US" dirty="0" smtClean="0"/>
              <a:t>      Electronic City Post Office</a:t>
            </a:r>
          </a:p>
          <a:p>
            <a:pPr marL="550926" indent="-514350">
              <a:buNone/>
            </a:pPr>
            <a:r>
              <a:rPr lang="en-US" dirty="0" smtClean="0"/>
              <a:t>      Bengaluru</a:t>
            </a:r>
          </a:p>
          <a:p>
            <a:pPr marL="550926" indent="-514350">
              <a:buNone/>
            </a:pPr>
            <a:r>
              <a:rPr lang="en-US" dirty="0" smtClean="0"/>
              <a:t>      Karnataka- 560100.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1123950"/>
            <a:ext cx="821436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B. If return is filed without digital signature (Continue..)</a:t>
            </a:r>
            <a:endParaRPr kumimoji="0" lang="en-US" sz="2400" b="1" i="0" u="sng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Do’s and Don’ts for printing and submitting of ITR-V.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ITR-V should be legible &amp; signed in original.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ITR-V must be sent to the CPC within specified time limit.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ITR-V to be sent at Income Tax Department, CPC Bengaluru by ORDINARY POST/SPEED POST.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Courier &amp; other means should not be adopted.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For other do’s and don’ts click the link below: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smtClean="0">
                <a:hlinkClick r:id="rId2"/>
              </a:rPr>
              <a:t>https://incometaxindiaefiling.gov.in/portal/index.do.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73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dirty="0" smtClean="0"/>
              <a:t>Track ITR-V status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Track ITR-V status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5257800" y="1200150"/>
            <a:ext cx="4267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33400" y="1200150"/>
            <a:ext cx="4648200" cy="3394472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Go to</a:t>
            </a:r>
          </a:p>
          <a:p>
            <a:pPr>
              <a:buNone/>
            </a:pPr>
            <a:r>
              <a:rPr lang="en-US" sz="2200" dirty="0" smtClean="0"/>
              <a:t>      </a:t>
            </a:r>
            <a:r>
              <a:rPr lang="en-US" sz="2200" dirty="0" smtClean="0">
                <a:hlinkClick r:id="rId3"/>
              </a:rPr>
              <a:t>https://incometaxindiaefiling.gov.in</a:t>
            </a:r>
            <a:endParaRPr lang="en-US" sz="2200" dirty="0" smtClean="0"/>
          </a:p>
          <a:p>
            <a:pPr>
              <a:buNone/>
            </a:pPr>
            <a:endParaRPr lang="en-US" sz="22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ITR-V receipt and processing status at CPC Bangalore can be checked under ‘Services’ menu on the menu bar on top.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     </a:t>
            </a:r>
            <a:r>
              <a:rPr lang="en-US" sz="2400" u="sng" dirty="0" smtClean="0">
                <a:solidFill>
                  <a:srgbClr val="FF0000"/>
                </a:solidFill>
              </a:rPr>
              <a:t>Note: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200" b="1" dirty="0" smtClean="0">
                <a:solidFill>
                  <a:schemeClr val="accent1"/>
                </a:solidFill>
              </a:rPr>
              <a:t>This can be checked </a:t>
            </a:r>
          </a:p>
          <a:p>
            <a:pPr>
              <a:buNone/>
            </a:pPr>
            <a:r>
              <a:rPr lang="en-US" sz="2200" b="1" dirty="0" smtClean="0">
                <a:solidFill>
                  <a:schemeClr val="accent1"/>
                </a:solidFill>
              </a:rPr>
              <a:t>     either with login or without </a:t>
            </a:r>
          </a:p>
          <a:p>
            <a:pPr>
              <a:buNone/>
            </a:pPr>
            <a:r>
              <a:rPr lang="en-US" sz="2200" b="1" dirty="0" smtClean="0">
                <a:solidFill>
                  <a:schemeClr val="accent1"/>
                </a:solidFill>
              </a:rPr>
              <a:t>     login.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75</a:t>
            </a:fld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4876800" y="1352550"/>
            <a:ext cx="3657600" cy="1600200"/>
          </a:xfrm>
          <a:prstGeom prst="straightConnector1">
            <a:avLst/>
          </a:prstGeom>
          <a:ln w="508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2362200" y="2952750"/>
            <a:ext cx="2514600" cy="76200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0788290">
            <a:off x="102984" y="2238536"/>
            <a:ext cx="7128053" cy="172593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QUESTIONS????????</a:t>
            </a:r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SELECTION OF APPROPRIATE ITR FORM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SAHAJ/ITR-1 *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400" dirty="0" smtClean="0"/>
              <a:t>SAHAJ is to be used by an individual having :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400" dirty="0" smtClean="0"/>
              <a:t>Salary /Pension Income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400" dirty="0" smtClean="0"/>
              <a:t>Income from One House Property (excluding cases where loss is brought forward from previous years);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400" dirty="0" smtClean="0"/>
              <a:t>Income from Other Sources (excluding Winning from Lottery &amp; Income from Horse Races);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400" dirty="0" smtClean="0"/>
              <a:t>Income from Capital Gains which is exempt u/s 10;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400" dirty="0" smtClean="0"/>
              <a:t>Agriculture Income upto Rs 5,000/-.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PRAKASH KUMAR SINGH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392</TotalTime>
  <Words>2980</Words>
  <Application>Microsoft Office PowerPoint</Application>
  <PresentationFormat>Custom</PresentationFormat>
  <Paragraphs>410</Paragraphs>
  <Slides>76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77" baseType="lpstr">
      <vt:lpstr>Technic</vt:lpstr>
      <vt:lpstr>E-FILING OF RETURN</vt:lpstr>
      <vt:lpstr>CREATION OF USER ID &amp; PASSWORD</vt:lpstr>
      <vt:lpstr>PROCEDURE OF REGISTRATION</vt:lpstr>
      <vt:lpstr>PROCEDURE OF REGISTRATION (Continue…)</vt:lpstr>
      <vt:lpstr>PRECAUTIONS</vt:lpstr>
      <vt:lpstr>INCOME TAX RETURN PREPARATION UTILITY</vt:lpstr>
      <vt:lpstr>INCOME TAX RETURN PREPARATION UTILITY (Continue….)</vt:lpstr>
      <vt:lpstr>SELECTION OF APPROPRIATE ITR FORM</vt:lpstr>
      <vt:lpstr>SAHAJ/ITR-1 *</vt:lpstr>
      <vt:lpstr>SAHAJ/ITR-1 *(CONTINUE…)</vt:lpstr>
      <vt:lpstr>*EXEMPTION FROM E-FILING</vt:lpstr>
      <vt:lpstr>ITR-2</vt:lpstr>
      <vt:lpstr>ITR-3</vt:lpstr>
      <vt:lpstr>ITR-4</vt:lpstr>
      <vt:lpstr>ITR-4S SUGAM</vt:lpstr>
      <vt:lpstr>For Whom….?</vt:lpstr>
      <vt:lpstr>For an individual or HUF having:</vt:lpstr>
      <vt:lpstr>But not for……</vt:lpstr>
      <vt:lpstr>An individual or HUF</vt:lpstr>
      <vt:lpstr>ITR-5</vt:lpstr>
      <vt:lpstr>ITR-6</vt:lpstr>
      <vt:lpstr>ITR-7</vt:lpstr>
      <vt:lpstr>PRE-REQUISITE FOR FILLING OF FORMS</vt:lpstr>
      <vt:lpstr>A: ENABLING MACROS</vt:lpstr>
      <vt:lpstr>WHY TO ENABLE MACROS ?</vt:lpstr>
      <vt:lpstr>How to enable the macros in the excel utility?</vt:lpstr>
      <vt:lpstr>STEP NO-1</vt:lpstr>
      <vt:lpstr>STEP NO-2</vt:lpstr>
      <vt:lpstr>Step No-3</vt:lpstr>
      <vt:lpstr>Step No-4</vt:lpstr>
      <vt:lpstr>B: FILLING THE EXCEL uTILITY</vt:lpstr>
      <vt:lpstr> Go through the instructions   before filling forms</vt:lpstr>
      <vt:lpstr>Few instructions:</vt:lpstr>
      <vt:lpstr>IMPORT OF DATA- FORM 26AS</vt:lpstr>
      <vt:lpstr>Step No.1</vt:lpstr>
      <vt:lpstr>Click on ‘Submit’, then a new window appears as follows:</vt:lpstr>
      <vt:lpstr>Click on ‘Confirm’ then Form 26AS appears.</vt:lpstr>
      <vt:lpstr>Step No-2</vt:lpstr>
      <vt:lpstr>Step No-3</vt:lpstr>
      <vt:lpstr>Step No-4</vt:lpstr>
      <vt:lpstr>VALIDATION OF FILES</vt:lpstr>
      <vt:lpstr>SHOWING VALIDATE OPTION IN EACH SHEET </vt:lpstr>
      <vt:lpstr>VALIDATION OF FILES (Continue…)</vt:lpstr>
      <vt:lpstr>VALIDATION OF FILES (Continue…)</vt:lpstr>
      <vt:lpstr>GENERATION OF XML FILE</vt:lpstr>
      <vt:lpstr>GENERATION OF XML FILE</vt:lpstr>
      <vt:lpstr>GENERATION OF XML FILE (Continue….)</vt:lpstr>
      <vt:lpstr>UPLOADING THE INCOME              TAX RETURN</vt:lpstr>
      <vt:lpstr>UPLOADING THE INCOME TAX RETURN</vt:lpstr>
      <vt:lpstr>UPLOADING THE INCOME TAX RETURN (Continue…..)</vt:lpstr>
      <vt:lpstr>UPLOADING THE INCOME TAX RETURN (Continue…..)</vt:lpstr>
      <vt:lpstr>UPLOADING THE INCOME TAX RETURN (Continue…..)</vt:lpstr>
      <vt:lpstr>UPLOADING THE INCOME TAX RETURN (Continue…..)</vt:lpstr>
      <vt:lpstr>TWO WAYS OF FILING OF RETURN</vt:lpstr>
      <vt:lpstr>WITHOUT DIGITAL SIGNATURE</vt:lpstr>
      <vt:lpstr>WITH DIGITAL SIGNATURE</vt:lpstr>
      <vt:lpstr>WITH DIGITAL SIGNATURE</vt:lpstr>
      <vt:lpstr>How to get digital signature?</vt:lpstr>
      <vt:lpstr>WITH DIGITAL SIGNATURE (Continue…..)</vt:lpstr>
      <vt:lpstr>Update the digital signature with the department</vt:lpstr>
      <vt:lpstr>HOW TO UPDATE?</vt:lpstr>
      <vt:lpstr>Update the digital signature with the department</vt:lpstr>
      <vt:lpstr>Update the digital signature with the department (Continue…)</vt:lpstr>
      <vt:lpstr>Update the digital signature with the department (Continue…)</vt:lpstr>
      <vt:lpstr>Signing with digital signature and uploading the return.</vt:lpstr>
      <vt:lpstr>Signing with digital signature and uploading the return </vt:lpstr>
      <vt:lpstr>Signing with digital signature and uploading the return (Continue…)</vt:lpstr>
      <vt:lpstr>ACKNOWLEDGEMENT RECEIPT</vt:lpstr>
      <vt:lpstr>ACKNOWLEDGEMENT RECEIPT</vt:lpstr>
      <vt:lpstr>ACKNOWLEDGEMENT RECEIPT (Continue…)</vt:lpstr>
      <vt:lpstr>ACKNOWLEDGEMENT RECEIPT (Continue…)</vt:lpstr>
      <vt:lpstr>ACKNOWLEDGEMENT RECEIPT (Continue…)</vt:lpstr>
      <vt:lpstr>Do’s and Don’ts for printing and submitting of ITR-V.</vt:lpstr>
      <vt:lpstr>Track ITR-V status</vt:lpstr>
      <vt:lpstr>Track ITR-V status</vt:lpstr>
      <vt:lpstr>QUESTIONS????????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E-FILING OF RETURN</dc:title>
  <dc:creator/>
  <cp:lastModifiedBy>DESKTOP</cp:lastModifiedBy>
  <cp:revision>53</cp:revision>
  <dcterms:created xsi:type="dcterms:W3CDTF">2006-08-16T00:00:00Z</dcterms:created>
  <dcterms:modified xsi:type="dcterms:W3CDTF">2012-08-27T08:09:33Z</dcterms:modified>
</cp:coreProperties>
</file>