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notesMasterIdLst>
    <p:notesMasterId r:id="rId30"/>
  </p:notesMasterIdLst>
  <p:handoutMasterIdLst>
    <p:handoutMasterId r:id="rId31"/>
  </p:handoutMasterIdLst>
  <p:sldIdLst>
    <p:sldId id="652" r:id="rId2"/>
    <p:sldId id="757" r:id="rId3"/>
    <p:sldId id="756" r:id="rId4"/>
    <p:sldId id="758" r:id="rId5"/>
    <p:sldId id="759" r:id="rId6"/>
    <p:sldId id="760" r:id="rId7"/>
    <p:sldId id="761" r:id="rId8"/>
    <p:sldId id="762" r:id="rId9"/>
    <p:sldId id="763" r:id="rId10"/>
    <p:sldId id="764" r:id="rId11"/>
    <p:sldId id="781" r:id="rId12"/>
    <p:sldId id="782" r:id="rId13"/>
    <p:sldId id="765" r:id="rId14"/>
    <p:sldId id="766" r:id="rId15"/>
    <p:sldId id="767" r:id="rId16"/>
    <p:sldId id="768" r:id="rId17"/>
    <p:sldId id="769" r:id="rId18"/>
    <p:sldId id="770" r:id="rId19"/>
    <p:sldId id="729" r:id="rId20"/>
    <p:sldId id="744" r:id="rId21"/>
    <p:sldId id="771" r:id="rId22"/>
    <p:sldId id="772" r:id="rId23"/>
    <p:sldId id="774" r:id="rId24"/>
    <p:sldId id="775" r:id="rId25"/>
    <p:sldId id="776" r:id="rId26"/>
    <p:sldId id="777" r:id="rId27"/>
    <p:sldId id="780" r:id="rId28"/>
    <p:sldId id="722" r:id="rId29"/>
  </p:sldIdLst>
  <p:sldSz cx="9144000" cy="6858000" type="screen4x3"/>
  <p:notesSz cx="7315200" cy="96012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Trebuchet MS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Trebuchet MS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Trebuchet MS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Trebuchet MS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1400" b="1" kern="1200">
        <a:solidFill>
          <a:schemeClr val="bg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sz="1400" b="1" kern="1200">
        <a:solidFill>
          <a:schemeClr val="bg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sz="1400" b="1" kern="1200">
        <a:solidFill>
          <a:schemeClr val="bg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sz="1400" b="1" kern="1200">
        <a:solidFill>
          <a:schemeClr val="bg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sz="1400" b="1" kern="1200">
        <a:solidFill>
          <a:schemeClr val="bg1"/>
        </a:solidFill>
        <a:latin typeface="Trebuchet MS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8002E"/>
    <a:srgbClr val="D1108C"/>
    <a:srgbClr val="EE9024"/>
    <a:srgbClr val="62CAE3"/>
    <a:srgbClr val="EEE8E5"/>
    <a:srgbClr val="2EAFA4"/>
    <a:srgbClr val="786860"/>
    <a:srgbClr val="ED1A3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11695" autoAdjust="0"/>
    <p:restoredTop sz="98637" autoAdjust="0"/>
  </p:normalViewPr>
  <p:slideViewPr>
    <p:cSldViewPr snapToGrid="0" snapToObjects="1">
      <p:cViewPr varScale="1">
        <p:scale>
          <a:sx n="74" d="100"/>
          <a:sy n="74" d="100"/>
        </p:scale>
        <p:origin x="-516" y="-102"/>
      </p:cViewPr>
      <p:guideLst>
        <p:guide orient="horz" pos="1435"/>
        <p:guide orient="horz" pos="3550"/>
        <p:guide orient="horz" pos="182"/>
        <p:guide orient="horz" pos="1147"/>
        <p:guide pos="5579"/>
        <p:guide pos="2927"/>
        <p:guide pos="2833"/>
        <p:guide pos="181"/>
        <p:guide pos="4965"/>
        <p:guide pos="99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1" tIns="47425" rIns="94851" bIns="47425" numCol="1" anchor="t" anchorCtr="0" compatLnSpc="1">
            <a:prstTxWarp prst="textNoShape">
              <a:avLst/>
            </a:prstTxWarp>
          </a:bodyPr>
          <a:lstStyle>
            <a:lvl1pPr algn="l" defTabSz="947738">
              <a:defRPr sz="12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5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1" tIns="47425" rIns="94851" bIns="47425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1" tIns="47425" rIns="94851" bIns="47425" numCol="1" anchor="b" anchorCtr="0" compatLnSpc="1">
            <a:prstTxWarp prst="textNoShape">
              <a:avLst/>
            </a:prstTxWarp>
          </a:bodyPr>
          <a:lstStyle>
            <a:lvl1pPr algn="l" defTabSz="947738">
              <a:defRPr sz="12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066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1860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1" tIns="47425" rIns="94851" bIns="47425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38F72FCB-D1EF-41DB-AF8A-CFDC5DAB9F5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1" tIns="47425" rIns="94851" bIns="47425" numCol="1" anchor="t" anchorCtr="0" compatLnSpc="1">
            <a:prstTxWarp prst="textNoShape">
              <a:avLst/>
            </a:prstTxWarp>
          </a:bodyPr>
          <a:lstStyle>
            <a:lvl1pPr algn="l" defTabSz="947738">
              <a:defRPr sz="12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1" tIns="47425" rIns="94851" bIns="47425" numCol="1" anchor="t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0250" y="4560888"/>
            <a:ext cx="5854700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1" tIns="47425" rIns="94851" bIns="4742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smtClean="0"/>
              <a:t>Click to edit Master text styles</a:t>
            </a:r>
          </a:p>
          <a:p>
            <a:pPr lvl="1"/>
            <a:r>
              <a:rPr lang="en-GB" noProof="0" smtClean="0"/>
              <a:t>Second level</a:t>
            </a:r>
          </a:p>
          <a:p>
            <a:pPr lvl="2"/>
            <a:r>
              <a:rPr lang="en-GB" noProof="0" smtClean="0"/>
              <a:t>Third level</a:t>
            </a:r>
          </a:p>
          <a:p>
            <a:pPr lvl="3"/>
            <a:r>
              <a:rPr lang="en-GB" noProof="0" smtClean="0"/>
              <a:t>Fourth level</a:t>
            </a:r>
          </a:p>
          <a:p>
            <a:pPr lvl="4"/>
            <a:r>
              <a:rPr lang="en-GB" noProof="0" smtClean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1" tIns="47425" rIns="94851" bIns="47425" numCol="1" anchor="b" anchorCtr="0" compatLnSpc="1">
            <a:prstTxWarp prst="textNoShape">
              <a:avLst/>
            </a:prstTxWarp>
          </a:bodyPr>
          <a:lstStyle>
            <a:lvl1pPr algn="l" defTabSz="947738">
              <a:defRPr sz="12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18600"/>
            <a:ext cx="3168650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51" tIns="47425" rIns="94851" bIns="47425" numCol="1" anchor="b" anchorCtr="0" compatLnSpc="1">
            <a:prstTxWarp prst="textNoShape">
              <a:avLst/>
            </a:prstTxWarp>
          </a:bodyPr>
          <a:lstStyle>
            <a:lvl1pPr algn="r" defTabSz="947738">
              <a:defRPr sz="1200" b="0">
                <a:solidFill>
                  <a:schemeClr val="tx1"/>
                </a:solidFill>
                <a:cs typeface="+mn-cs"/>
              </a:defRPr>
            </a:lvl1pPr>
          </a:lstStyle>
          <a:p>
            <a:pPr>
              <a:defRPr/>
            </a:pPr>
            <a:fld id="{401CA0F7-BAC4-4B0D-BD68-899FAA679A5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rebuchet MS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IN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1838" y="4560888"/>
            <a:ext cx="5851525" cy="4321175"/>
          </a:xfrm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Rounded Rectangle 5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7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9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/>
              <a:t>Page </a:t>
            </a:r>
            <a:fld id="{FB40AF9D-10E0-4D25-A551-58F011292582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  <p:hf hd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140E099C-2A21-44ED-9573-E4F70DF7EB2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DD2770F0-5F24-4089-929D-65030F08FAD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64BEDEBC-89F4-4C9E-9843-CC40FD28C12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5" name="Rounded Rectangle 4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/>
              <a:t>Page </a:t>
            </a:r>
            <a:fld id="{B2DB32DD-28B4-4D20-A87E-655FA2088CB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2D33B09D-45E8-4AE0-8D93-EA5EB143AA6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lvl1pPr>
              <a:defRPr b="1"/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9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5D56951B-6EDD-45ED-88FC-28E3E5E7702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71AF0105-0E09-4EBB-A2D6-1EAFA202499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/>
              <a:t>Page </a:t>
            </a:r>
            <a:fld id="{08F7F9F3-15D6-40CA-A237-9AFC93632D10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Footer Placeholder 1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Page </a:t>
            </a:r>
            <a:fld id="{741F43B2-1782-4FC6-809B-05CC59D9257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6" name="Round Single Corner Rectangle 5"/>
          <p:cNvSpPr/>
          <p:nvPr/>
        </p:nvSpPr>
        <p:spPr>
          <a:xfrm>
            <a:off x="6400800" y="433388"/>
            <a:ext cx="2324100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>
            <a:normAutofit/>
          </a:bodyPr>
          <a:lstStyle>
            <a:lvl1pPr marL="0" indent="0">
              <a:buNone/>
              <a:defRPr sz="3200"/>
            </a:lvl1pPr>
            <a:extLst/>
          </a:lstStyle>
          <a:p>
            <a:pPr lvl="0"/>
            <a:r>
              <a:rPr lang="en-US" noProof="0" smtClean="0"/>
              <a:t>Click icon to add picture</a:t>
            </a:r>
            <a:endParaRPr lang="en-US" noProof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r>
              <a:rPr lang="en-GB"/>
              <a:t>Page </a:t>
            </a:r>
            <a:fld id="{02700A4C-109A-4136-80C6-8F7A836EBF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8613"/>
            <a:ext cx="8532813" cy="6197600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>
              <a:defRPr/>
            </a:pPr>
            <a:endParaRPr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3238" y="4986338"/>
            <a:ext cx="8183562" cy="1050925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31" name="Text Placeholder 3"/>
          <p:cNvSpPr>
            <a:spLocks noGrp="1"/>
          </p:cNvSpPr>
          <p:nvPr>
            <p:ph type="body" idx="1"/>
          </p:nvPr>
        </p:nvSpPr>
        <p:spPr bwMode="auto">
          <a:xfrm>
            <a:off x="503238" y="530225"/>
            <a:ext cx="8183562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82880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endParaRPr lang="en-GB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663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r>
              <a:rPr lang="en-GB"/>
              <a:t>Berlin 2009 - Tax Conference - Presentation title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663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  <a:cs typeface="+mn-cs"/>
              </a:defRPr>
            </a:lvl1pPr>
            <a:extLst/>
          </a:lstStyle>
          <a:p>
            <a:pPr>
              <a:defRPr/>
            </a:pPr>
            <a:r>
              <a:rPr lang="en-GB"/>
              <a:t>Page </a:t>
            </a:r>
            <a:fld id="{69460176-6A84-4056-914F-2C4FEB77BE6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3" r:id="rId2"/>
    <p:sldLayoutId id="2147483701" r:id="rId3"/>
    <p:sldLayoutId id="2147483694" r:id="rId4"/>
    <p:sldLayoutId id="2147483695" r:id="rId5"/>
    <p:sldLayoutId id="2147483696" r:id="rId6"/>
    <p:sldLayoutId id="2147483702" r:id="rId7"/>
    <p:sldLayoutId id="2147483697" r:id="rId8"/>
    <p:sldLayoutId id="2147483703" r:id="rId9"/>
    <p:sldLayoutId id="2147483698" r:id="rId10"/>
    <p:sldLayoutId id="214748369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rgbClr val="FF8D3E"/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 b="1">
          <a:solidFill>
            <a:srgbClr val="FF8D3E"/>
          </a:solidFill>
          <a:latin typeface="Verdana" pitchFamily="34" charset="0"/>
        </a:defRPr>
      </a:lvl9pPr>
      <a:extLst/>
    </p:titleStyle>
    <p:bodyStyle>
      <a:lvl1pPr marL="265113" indent="-265113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00025" algn="l" rtl="0" eaLnBrk="0" fontAlgn="base" hangingPunct="0">
        <a:spcBef>
          <a:spcPts val="250"/>
        </a:spcBef>
        <a:spcAft>
          <a:spcPct val="0"/>
        </a:spcAft>
        <a:buClr>
          <a:schemeClr val="accent1"/>
        </a:buClr>
        <a:buSzPct val="100000"/>
        <a:buFont typeface="Verdana" pitchFamily="34" charset="0"/>
        <a:buChar char="◦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5813" indent="-182563" algn="l" rtl="0" eaLnBrk="0" fontAlgn="base" hangingPunct="0">
        <a:spcBef>
          <a:spcPts val="250"/>
        </a:spcBef>
        <a:spcAft>
          <a:spcPct val="0"/>
        </a:spcAft>
        <a:buClr>
          <a:srgbClr val="ED3742"/>
        </a:buClr>
        <a:buSzPct val="100000"/>
        <a:buFont typeface="Wingdings 2" pitchFamily="18" charset="2"/>
        <a:buChar char="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3938" indent="-182563" algn="l" rtl="0" eaLnBrk="0" fontAlgn="base" hangingPunct="0">
        <a:spcBef>
          <a:spcPts val="225"/>
        </a:spcBef>
        <a:spcAft>
          <a:spcPct val="0"/>
        </a:spcAft>
        <a:buClr>
          <a:srgbClr val="ED3742"/>
        </a:buClr>
        <a:buSzPct val="112000"/>
        <a:buFont typeface="Verdana" pitchFamily="34" charset="0"/>
        <a:buChar char="◦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79525" indent="-182563" algn="l" rtl="0" eaLnBrk="0" fontAlgn="base" hangingPunct="0">
        <a:spcBef>
          <a:spcPts val="250"/>
        </a:spcBef>
        <a:spcAft>
          <a:spcPct val="0"/>
        </a:spcAft>
        <a:buClr>
          <a:srgbClr val="4A85BF"/>
        </a:buClr>
        <a:buSzPct val="100000"/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3219" name="Rectangle 6"/>
          <p:cNvSpPr>
            <a:spLocks noChangeArrowheads="1"/>
          </p:cNvSpPr>
          <p:nvPr/>
        </p:nvSpPr>
        <p:spPr bwMode="gray">
          <a:xfrm>
            <a:off x="609600" y="2120900"/>
            <a:ext cx="7977188" cy="1092200"/>
          </a:xfrm>
          <a:prstGeom prst="rect">
            <a:avLst/>
          </a:prstGeom>
          <a:noFill/>
          <a:ln w="9525">
            <a:solidFill>
              <a:srgbClr val="786860"/>
            </a:solidFill>
            <a:miter lim="800000"/>
            <a:headEnd/>
            <a:tailEnd/>
          </a:ln>
        </p:spPr>
        <p:txBody>
          <a:bodyPr lIns="0" tIns="0" rIns="0" bIns="0" anchor="ctr" anchorCtr="1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lnSpc>
                <a:spcPct val="105000"/>
              </a:lnSpc>
              <a:defRPr/>
            </a:pPr>
            <a:r>
              <a:rPr lang="en-US" sz="4000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+mn-cs"/>
              </a:rPr>
              <a:t>IFRS – An Overview</a:t>
            </a:r>
            <a:endParaRPr lang="en-GB" sz="400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  <a:cs typeface="+mn-cs"/>
            </a:endParaRPr>
          </a:p>
        </p:txBody>
      </p:sp>
      <p:sp>
        <p:nvSpPr>
          <p:cNvPr id="6147" name="Text Box 5"/>
          <p:cNvSpPr txBox="1">
            <a:spLocks noChangeArrowheads="1"/>
          </p:cNvSpPr>
          <p:nvPr/>
        </p:nvSpPr>
        <p:spPr bwMode="auto">
          <a:xfrm>
            <a:off x="4083050" y="3522663"/>
            <a:ext cx="4086225" cy="246062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med"/>
          </a:ln>
        </p:spPr>
        <p:txBody>
          <a:bodyPr lIns="0" tIns="0" rIns="0" bIns="0">
            <a:spAutoFit/>
          </a:bodyPr>
          <a:lstStyle/>
          <a:p>
            <a:pPr algn="ctr"/>
            <a:r>
              <a:rPr lang="en-US" sz="1600">
                <a:solidFill>
                  <a:schemeClr val="tx1"/>
                </a:solidFill>
              </a:rPr>
              <a:t>CA. SAYANTAN BASU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How prepared are regulators?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grpSp>
        <p:nvGrpSpPr>
          <p:cNvPr id="15363" name="Group 3"/>
          <p:cNvGrpSpPr>
            <a:grpSpLocks/>
          </p:cNvGrpSpPr>
          <p:nvPr/>
        </p:nvGrpSpPr>
        <p:grpSpPr bwMode="auto">
          <a:xfrm>
            <a:off x="503238" y="854075"/>
            <a:ext cx="8183562" cy="4652963"/>
            <a:chOff x="53" y="538"/>
            <a:chExt cx="5617" cy="3544"/>
          </a:xfrm>
        </p:grpSpPr>
        <p:grpSp>
          <p:nvGrpSpPr>
            <p:cNvPr id="15364" name="Group 4"/>
            <p:cNvGrpSpPr>
              <a:grpSpLocks/>
            </p:cNvGrpSpPr>
            <p:nvPr/>
          </p:nvGrpSpPr>
          <p:grpSpPr bwMode="auto">
            <a:xfrm>
              <a:off x="3730" y="3028"/>
              <a:ext cx="1940" cy="441"/>
              <a:chOff x="3730" y="3028"/>
              <a:chExt cx="1940" cy="441"/>
            </a:xfrm>
          </p:grpSpPr>
          <p:sp>
            <p:nvSpPr>
              <p:cNvPr id="32" name="Text Box 5"/>
              <p:cNvSpPr txBox="1">
                <a:spLocks noChangeArrowheads="1"/>
              </p:cNvSpPr>
              <p:nvPr/>
            </p:nvSpPr>
            <p:spPr bwMode="auto">
              <a:xfrm>
                <a:off x="3730" y="3077"/>
                <a:ext cx="1940" cy="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 type="none" w="lg" len="med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b="0" dirty="0">
                    <a:solidFill>
                      <a:schemeClr val="tx2"/>
                    </a:solidFill>
                    <a:latin typeface="+mj-lt"/>
                    <a:cs typeface="+mn-cs"/>
                  </a:rPr>
                  <a:t>Report on IFRS compliance in Indian Insurance Industry</a:t>
                </a:r>
              </a:p>
            </p:txBody>
          </p:sp>
          <p:sp>
            <p:nvSpPr>
              <p:cNvPr id="33" name="AutoShape 6"/>
              <p:cNvSpPr>
                <a:spLocks noChangeArrowheads="1"/>
              </p:cNvSpPr>
              <p:nvPr/>
            </p:nvSpPr>
            <p:spPr bwMode="auto">
              <a:xfrm>
                <a:off x="3730" y="3028"/>
                <a:ext cx="1940" cy="441"/>
              </a:xfrm>
              <a:prstGeom prst="foldedCorner">
                <a:avLst>
                  <a:gd name="adj" fmla="val 16699"/>
                </a:avLst>
              </a:prstGeom>
              <a:noFill/>
              <a:ln w="25400">
                <a:solidFill>
                  <a:schemeClr val="accent1"/>
                </a:solidFill>
                <a:round/>
                <a:headEnd/>
                <a:tailEnd type="none" w="lg" len="med"/>
              </a:ln>
              <a:effectLst/>
            </p:spPr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>
                  <a:latin typeface="+mj-lt"/>
                  <a:cs typeface="+mn-cs"/>
                </a:endParaRPr>
              </a:p>
            </p:txBody>
          </p:sp>
        </p:grpSp>
        <p:grpSp>
          <p:nvGrpSpPr>
            <p:cNvPr id="15365" name="Group 7"/>
            <p:cNvGrpSpPr>
              <a:grpSpLocks/>
            </p:cNvGrpSpPr>
            <p:nvPr/>
          </p:nvGrpSpPr>
          <p:grpSpPr bwMode="auto">
            <a:xfrm>
              <a:off x="3730" y="1125"/>
              <a:ext cx="1940" cy="931"/>
              <a:chOff x="3730" y="1125"/>
              <a:chExt cx="1940" cy="931"/>
            </a:xfrm>
          </p:grpSpPr>
          <p:sp>
            <p:nvSpPr>
              <p:cNvPr id="30" name="Text Box 8"/>
              <p:cNvSpPr txBox="1">
                <a:spLocks noChangeArrowheads="1"/>
              </p:cNvSpPr>
              <p:nvPr/>
            </p:nvSpPr>
            <p:spPr bwMode="auto">
              <a:xfrm>
                <a:off x="3730" y="1174"/>
                <a:ext cx="1702" cy="8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 type="none" w="lg" len="med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marL="449263" indent="-274638" algn="ctr">
                  <a:spcBef>
                    <a:spcPct val="50000"/>
                  </a:spcBef>
                  <a:defRPr/>
                </a:pPr>
                <a:r>
                  <a:rPr lang="en-US" b="0" u="sng" dirty="0">
                    <a:solidFill>
                      <a:schemeClr val="tx2"/>
                    </a:solidFill>
                    <a:latin typeface="+mj-lt"/>
                    <a:cs typeface="+mn-cs"/>
                  </a:rPr>
                  <a:t>Core Group</a:t>
                </a:r>
              </a:p>
              <a:p>
                <a:pPr marL="449263" indent="-274638" algn="just">
                  <a:spcBef>
                    <a:spcPct val="50000"/>
                  </a:spcBef>
                  <a:buFontTx/>
                  <a:buChar char="•"/>
                  <a:defRPr/>
                </a:pPr>
                <a:r>
                  <a:rPr lang="en-US" b="0" dirty="0">
                    <a:solidFill>
                      <a:schemeClr val="tx2"/>
                    </a:solidFill>
                    <a:latin typeface="+mj-lt"/>
                    <a:cs typeface="+mn-cs"/>
                  </a:rPr>
                  <a:t>2 separate sets of Accounting Standards</a:t>
                </a:r>
              </a:p>
              <a:p>
                <a:pPr marL="449263" indent="-274638" algn="just">
                  <a:spcBef>
                    <a:spcPct val="50000"/>
                  </a:spcBef>
                  <a:buFontTx/>
                  <a:buChar char="•"/>
                  <a:defRPr/>
                </a:pPr>
                <a:r>
                  <a:rPr lang="en-US" b="0" dirty="0">
                    <a:solidFill>
                      <a:schemeClr val="tx2"/>
                    </a:solidFill>
                    <a:latin typeface="+mj-lt"/>
                    <a:cs typeface="+mn-cs"/>
                  </a:rPr>
                  <a:t>Phased Convergence</a:t>
                </a:r>
              </a:p>
            </p:txBody>
          </p:sp>
          <p:sp>
            <p:nvSpPr>
              <p:cNvPr id="31" name="AutoShape 9"/>
              <p:cNvSpPr>
                <a:spLocks noChangeArrowheads="1"/>
              </p:cNvSpPr>
              <p:nvPr/>
            </p:nvSpPr>
            <p:spPr bwMode="auto">
              <a:xfrm>
                <a:off x="3730" y="1123"/>
                <a:ext cx="1940" cy="931"/>
              </a:xfrm>
              <a:prstGeom prst="foldedCorner">
                <a:avLst>
                  <a:gd name="adj" fmla="val 18606"/>
                </a:avLst>
              </a:prstGeom>
              <a:noFill/>
              <a:ln w="25400">
                <a:solidFill>
                  <a:schemeClr val="accent1"/>
                </a:solidFill>
                <a:round/>
                <a:headEnd/>
                <a:tailEnd type="none" w="lg" len="med"/>
              </a:ln>
              <a:effectLst/>
            </p:spPr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>
                  <a:latin typeface="+mj-lt"/>
                  <a:cs typeface="+mn-cs"/>
                </a:endParaRPr>
              </a:p>
            </p:txBody>
          </p:sp>
        </p:grpSp>
        <p:sp>
          <p:nvSpPr>
            <p:cNvPr id="10" name="Oval 10"/>
            <p:cNvSpPr>
              <a:spLocks noChangeArrowheads="1"/>
            </p:cNvSpPr>
            <p:nvPr/>
          </p:nvSpPr>
          <p:spPr bwMode="auto">
            <a:xfrm>
              <a:off x="1993" y="1698"/>
              <a:ext cx="1354" cy="710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9D8D85"/>
              </a:solidFill>
              <a:round/>
              <a:headEnd/>
              <a:tailEnd type="none" w="lg" len="med"/>
            </a:ln>
            <a:effectLst/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2400">
                  <a:latin typeface="+mj-lt"/>
                  <a:cs typeface="+mn-cs"/>
                </a:rPr>
                <a:t>IFRS</a:t>
              </a:r>
            </a:p>
          </p:txBody>
        </p:sp>
        <p:sp>
          <p:nvSpPr>
            <p:cNvPr id="11" name="Oval 11"/>
            <p:cNvSpPr>
              <a:spLocks noChangeArrowheads="1"/>
            </p:cNvSpPr>
            <p:nvPr/>
          </p:nvSpPr>
          <p:spPr bwMode="auto">
            <a:xfrm>
              <a:off x="3133" y="538"/>
              <a:ext cx="1193" cy="491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9D8D85"/>
              </a:solidFill>
              <a:round/>
              <a:headEnd/>
              <a:tailEnd type="none" w="lg" len="med"/>
            </a:ln>
            <a:effectLst/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1600">
                  <a:latin typeface="+mj-lt"/>
                  <a:cs typeface="+mn-cs"/>
                </a:rPr>
                <a:t>MCA</a:t>
              </a:r>
            </a:p>
          </p:txBody>
        </p:sp>
        <p:sp>
          <p:nvSpPr>
            <p:cNvPr id="12" name="Oval 12"/>
            <p:cNvSpPr>
              <a:spLocks noChangeArrowheads="1"/>
            </p:cNvSpPr>
            <p:nvPr/>
          </p:nvSpPr>
          <p:spPr bwMode="auto">
            <a:xfrm>
              <a:off x="208" y="2097"/>
              <a:ext cx="1193" cy="491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9D8D85"/>
              </a:solidFill>
              <a:round/>
              <a:headEnd/>
              <a:tailEnd type="none" w="lg" len="med"/>
            </a:ln>
            <a:effectLst/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1600">
                  <a:latin typeface="+mj-lt"/>
                  <a:cs typeface="+mn-cs"/>
                </a:rPr>
                <a:t>RBI</a:t>
              </a:r>
            </a:p>
          </p:txBody>
        </p:sp>
        <p:sp>
          <p:nvSpPr>
            <p:cNvPr id="13" name="Oval 13"/>
            <p:cNvSpPr>
              <a:spLocks noChangeArrowheads="1"/>
            </p:cNvSpPr>
            <p:nvPr/>
          </p:nvSpPr>
          <p:spPr bwMode="auto">
            <a:xfrm>
              <a:off x="2110" y="2978"/>
              <a:ext cx="1193" cy="491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9D8D85"/>
              </a:solidFill>
              <a:round/>
              <a:headEnd/>
              <a:tailEnd type="none" w="lg" len="med"/>
            </a:ln>
            <a:effectLst/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1600">
                  <a:latin typeface="+mj-lt"/>
                  <a:cs typeface="+mn-cs"/>
                </a:rPr>
                <a:t>SEBI</a:t>
              </a:r>
            </a:p>
          </p:txBody>
        </p:sp>
        <p:sp>
          <p:nvSpPr>
            <p:cNvPr id="14" name="Line 14"/>
            <p:cNvSpPr>
              <a:spLocks noChangeShapeType="1"/>
            </p:cNvSpPr>
            <p:nvPr/>
          </p:nvSpPr>
          <p:spPr bwMode="auto">
            <a:xfrm>
              <a:off x="2684" y="2406"/>
              <a:ext cx="8" cy="572"/>
            </a:xfrm>
            <a:prstGeom prst="line">
              <a:avLst/>
            </a:prstGeom>
            <a:noFill/>
            <a:ln w="25400">
              <a:solidFill>
                <a:srgbClr val="9D8D85"/>
              </a:solidFill>
              <a:round/>
              <a:headEnd/>
              <a:tailEnd type="triangle" w="lg" len="me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>
                <a:latin typeface="+mj-lt"/>
                <a:cs typeface="+mn-cs"/>
              </a:endParaRPr>
            </a:p>
          </p:txBody>
        </p:sp>
        <p:sp>
          <p:nvSpPr>
            <p:cNvPr id="15" name="Oval 15"/>
            <p:cNvSpPr>
              <a:spLocks noChangeArrowheads="1"/>
            </p:cNvSpPr>
            <p:nvPr/>
          </p:nvSpPr>
          <p:spPr bwMode="auto">
            <a:xfrm>
              <a:off x="3924" y="2487"/>
              <a:ext cx="1192" cy="491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9D8D85"/>
              </a:solidFill>
              <a:round/>
              <a:headEnd/>
              <a:tailEnd type="none" w="lg" len="med"/>
            </a:ln>
            <a:effectLst/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1600">
                  <a:latin typeface="+mj-lt"/>
                  <a:cs typeface="+mn-cs"/>
                </a:rPr>
                <a:t>IRDA</a:t>
              </a:r>
            </a:p>
          </p:txBody>
        </p:sp>
        <p:sp>
          <p:nvSpPr>
            <p:cNvPr id="16" name="Oval 16"/>
            <p:cNvSpPr>
              <a:spLocks noChangeArrowheads="1"/>
            </p:cNvSpPr>
            <p:nvPr/>
          </p:nvSpPr>
          <p:spPr bwMode="auto">
            <a:xfrm>
              <a:off x="597" y="684"/>
              <a:ext cx="1193" cy="491"/>
            </a:xfrm>
            <a:prstGeom prst="ellipse">
              <a:avLst/>
            </a:prstGeom>
            <a:solidFill>
              <a:schemeClr val="accent1"/>
            </a:solidFill>
            <a:ln w="25400">
              <a:solidFill>
                <a:srgbClr val="9D8D85"/>
              </a:solidFill>
              <a:round/>
              <a:headEnd/>
              <a:tailEnd type="none" w="lg" len="med"/>
            </a:ln>
            <a:effectLst/>
          </p:spPr>
          <p:txBody>
            <a:bodyPr wrap="none" lIns="0" tIns="0" rIns="0" bIns="0" anchor="ctr"/>
            <a:lstStyle/>
            <a:p>
              <a:pPr algn="ctr">
                <a:defRPr/>
              </a:pPr>
              <a:r>
                <a:rPr lang="en-US" sz="1600" dirty="0">
                  <a:latin typeface="+mj-lt"/>
                  <a:cs typeface="+mn-cs"/>
                </a:rPr>
                <a:t>Income Tax</a:t>
              </a:r>
            </a:p>
          </p:txBody>
        </p:sp>
        <p:sp>
          <p:nvSpPr>
            <p:cNvPr id="17" name="Line 17"/>
            <p:cNvSpPr>
              <a:spLocks noChangeShapeType="1"/>
            </p:cNvSpPr>
            <p:nvPr/>
          </p:nvSpPr>
          <p:spPr bwMode="auto">
            <a:xfrm flipV="1">
              <a:off x="2911" y="1029"/>
              <a:ext cx="692" cy="693"/>
            </a:xfrm>
            <a:prstGeom prst="line">
              <a:avLst/>
            </a:prstGeom>
            <a:noFill/>
            <a:ln w="25400">
              <a:solidFill>
                <a:srgbClr val="9D8D85"/>
              </a:solidFill>
              <a:round/>
              <a:headEnd/>
              <a:tailEnd type="triangle" w="lg" len="me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>
                <a:latin typeface="+mj-lt"/>
                <a:cs typeface="+mn-cs"/>
              </a:endParaRP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>
              <a:off x="3347" y="2124"/>
              <a:ext cx="694" cy="463"/>
            </a:xfrm>
            <a:prstGeom prst="line">
              <a:avLst/>
            </a:prstGeom>
            <a:noFill/>
            <a:ln w="25400">
              <a:solidFill>
                <a:srgbClr val="9D8D85"/>
              </a:solidFill>
              <a:round/>
              <a:headEnd/>
              <a:tailEnd type="triangle" w="lg" len="me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>
                <a:latin typeface="+mj-lt"/>
                <a:cs typeface="+mn-cs"/>
              </a:endParaRPr>
            </a:p>
          </p:txBody>
        </p:sp>
        <p:grpSp>
          <p:nvGrpSpPr>
            <p:cNvPr id="15375" name="Group 19"/>
            <p:cNvGrpSpPr>
              <a:grpSpLocks/>
            </p:cNvGrpSpPr>
            <p:nvPr/>
          </p:nvGrpSpPr>
          <p:grpSpPr bwMode="auto">
            <a:xfrm>
              <a:off x="1790" y="3570"/>
              <a:ext cx="2134" cy="512"/>
              <a:chOff x="1790" y="3570"/>
              <a:chExt cx="2134" cy="512"/>
            </a:xfrm>
          </p:grpSpPr>
          <p:sp>
            <p:nvSpPr>
              <p:cNvPr id="28" name="Text Box 20"/>
              <p:cNvSpPr txBox="1">
                <a:spLocks noChangeArrowheads="1"/>
              </p:cNvSpPr>
              <p:nvPr/>
            </p:nvSpPr>
            <p:spPr bwMode="auto">
              <a:xfrm>
                <a:off x="1921" y="3653"/>
                <a:ext cx="1942" cy="32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 type="none" w="lg" len="med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b="0" dirty="0">
                    <a:solidFill>
                      <a:schemeClr val="tx2"/>
                    </a:solidFill>
                    <a:latin typeface="+mj-lt"/>
                    <a:cs typeface="+mn-cs"/>
                  </a:rPr>
                  <a:t>Option to listed companies to prepare CFS under IFRS</a:t>
                </a:r>
              </a:p>
            </p:txBody>
          </p:sp>
          <p:sp>
            <p:nvSpPr>
              <p:cNvPr id="29" name="AutoShape 21"/>
              <p:cNvSpPr>
                <a:spLocks noChangeArrowheads="1"/>
              </p:cNvSpPr>
              <p:nvPr/>
            </p:nvSpPr>
            <p:spPr bwMode="auto">
              <a:xfrm>
                <a:off x="1790" y="3572"/>
                <a:ext cx="2136" cy="510"/>
              </a:xfrm>
              <a:prstGeom prst="foldedCorner">
                <a:avLst>
                  <a:gd name="adj" fmla="val 24931"/>
                </a:avLst>
              </a:prstGeom>
              <a:noFill/>
              <a:ln w="25400">
                <a:solidFill>
                  <a:schemeClr val="accent1"/>
                </a:solidFill>
                <a:round/>
                <a:headEnd/>
                <a:tailEnd type="none" w="lg" len="med"/>
              </a:ln>
              <a:effectLst/>
            </p:spPr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>
                  <a:latin typeface="+mj-lt"/>
                  <a:cs typeface="+mn-cs"/>
                </a:endParaRPr>
              </a:p>
            </p:txBody>
          </p:sp>
        </p:grpSp>
        <p:grpSp>
          <p:nvGrpSpPr>
            <p:cNvPr id="15376" name="Group 22"/>
            <p:cNvGrpSpPr>
              <a:grpSpLocks/>
            </p:cNvGrpSpPr>
            <p:nvPr/>
          </p:nvGrpSpPr>
          <p:grpSpPr bwMode="auto">
            <a:xfrm>
              <a:off x="53" y="2688"/>
              <a:ext cx="2057" cy="441"/>
              <a:chOff x="3730" y="3028"/>
              <a:chExt cx="1940" cy="441"/>
            </a:xfrm>
          </p:grpSpPr>
          <p:sp>
            <p:nvSpPr>
              <p:cNvPr id="26" name="Text Box 23"/>
              <p:cNvSpPr txBox="1">
                <a:spLocks noChangeArrowheads="1"/>
              </p:cNvSpPr>
              <p:nvPr/>
            </p:nvSpPr>
            <p:spPr bwMode="auto">
              <a:xfrm>
                <a:off x="3730" y="3077"/>
                <a:ext cx="1940" cy="32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 type="none" w="lg" len="med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b="0" dirty="0">
                    <a:solidFill>
                      <a:schemeClr val="tx2"/>
                    </a:solidFill>
                    <a:latin typeface="+mj-lt"/>
                    <a:cs typeface="+mn-cs"/>
                  </a:rPr>
                  <a:t>Working Committee constituted to draw up IFRS guidelines</a:t>
                </a:r>
              </a:p>
            </p:txBody>
          </p:sp>
          <p:sp>
            <p:nvSpPr>
              <p:cNvPr id="27" name="AutoShape 24"/>
              <p:cNvSpPr>
                <a:spLocks noChangeArrowheads="1"/>
              </p:cNvSpPr>
              <p:nvPr/>
            </p:nvSpPr>
            <p:spPr bwMode="auto">
              <a:xfrm>
                <a:off x="3730" y="3028"/>
                <a:ext cx="1940" cy="441"/>
              </a:xfrm>
              <a:prstGeom prst="foldedCorner">
                <a:avLst>
                  <a:gd name="adj" fmla="val 16699"/>
                </a:avLst>
              </a:prstGeom>
              <a:noFill/>
              <a:ln w="25400">
                <a:solidFill>
                  <a:schemeClr val="accent1"/>
                </a:solidFill>
                <a:round/>
                <a:headEnd/>
                <a:tailEnd type="none" w="lg" len="med"/>
              </a:ln>
              <a:effectLst/>
            </p:spPr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>
                  <a:latin typeface="+mj-lt"/>
                  <a:cs typeface="+mn-cs"/>
                </a:endParaRPr>
              </a:p>
            </p:txBody>
          </p:sp>
        </p:grpSp>
        <p:sp>
          <p:nvSpPr>
            <p:cNvPr id="21" name="Line 25"/>
            <p:cNvSpPr>
              <a:spLocks noChangeShapeType="1"/>
            </p:cNvSpPr>
            <p:nvPr/>
          </p:nvSpPr>
          <p:spPr bwMode="auto">
            <a:xfrm flipH="1">
              <a:off x="1374" y="2097"/>
              <a:ext cx="619" cy="180"/>
            </a:xfrm>
            <a:prstGeom prst="line">
              <a:avLst/>
            </a:prstGeom>
            <a:noFill/>
            <a:ln w="25400">
              <a:solidFill>
                <a:srgbClr val="9D8D85"/>
              </a:solidFill>
              <a:round/>
              <a:headEnd/>
              <a:tailEnd type="triangle" w="lg" len="me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>
                <a:latin typeface="+mj-lt"/>
                <a:cs typeface="+mn-cs"/>
              </a:endParaRPr>
            </a:p>
          </p:txBody>
        </p:sp>
        <p:sp>
          <p:nvSpPr>
            <p:cNvPr id="22" name="Line 26"/>
            <p:cNvSpPr>
              <a:spLocks noChangeShapeType="1"/>
            </p:cNvSpPr>
            <p:nvPr/>
          </p:nvSpPr>
          <p:spPr bwMode="auto">
            <a:xfrm flipH="1" flipV="1">
              <a:off x="1682" y="1036"/>
              <a:ext cx="556" cy="715"/>
            </a:xfrm>
            <a:prstGeom prst="line">
              <a:avLst/>
            </a:prstGeom>
            <a:noFill/>
            <a:ln w="25400">
              <a:solidFill>
                <a:srgbClr val="9D8D85"/>
              </a:solidFill>
              <a:round/>
              <a:headEnd/>
              <a:tailEnd type="triangle" w="lg" len="med"/>
            </a:ln>
            <a:effectLst/>
          </p:spPr>
          <p:txBody>
            <a:bodyPr lIns="0" tIns="0" rIns="0" bIns="0" anchor="ctr"/>
            <a:lstStyle/>
            <a:p>
              <a:pPr algn="ctr">
                <a:defRPr/>
              </a:pPr>
              <a:endParaRPr lang="en-US">
                <a:latin typeface="+mj-lt"/>
                <a:cs typeface="+mn-cs"/>
              </a:endParaRPr>
            </a:p>
          </p:txBody>
        </p:sp>
        <p:grpSp>
          <p:nvGrpSpPr>
            <p:cNvPr id="15379" name="Group 27"/>
            <p:cNvGrpSpPr>
              <a:grpSpLocks/>
            </p:cNvGrpSpPr>
            <p:nvPr/>
          </p:nvGrpSpPr>
          <p:grpSpPr bwMode="auto">
            <a:xfrm>
              <a:off x="181" y="1220"/>
              <a:ext cx="1501" cy="684"/>
              <a:chOff x="181" y="1302"/>
              <a:chExt cx="1501" cy="684"/>
            </a:xfrm>
          </p:grpSpPr>
          <p:sp>
            <p:nvSpPr>
              <p:cNvPr id="24" name="Text Box 28"/>
              <p:cNvSpPr txBox="1">
                <a:spLocks noChangeArrowheads="1"/>
              </p:cNvSpPr>
              <p:nvPr/>
            </p:nvSpPr>
            <p:spPr bwMode="auto">
              <a:xfrm>
                <a:off x="260" y="1372"/>
                <a:ext cx="1339" cy="4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 type="none" w="lg" len="med"/>
              </a:ln>
              <a:effectLst/>
            </p:spPr>
            <p:txBody>
              <a:bodyPr lIns="0" tIns="0" rIns="0" bIns="0">
                <a:spAutoFit/>
              </a:bodyPr>
              <a:lstStyle/>
              <a:p>
                <a:pPr algn="ctr">
                  <a:spcBef>
                    <a:spcPct val="50000"/>
                  </a:spcBef>
                  <a:defRPr/>
                </a:pPr>
                <a:r>
                  <a:rPr lang="en-US" b="0" dirty="0">
                    <a:solidFill>
                      <a:schemeClr val="tx2"/>
                    </a:solidFill>
                    <a:latin typeface="+mj-lt"/>
                    <a:cs typeface="+mn-cs"/>
                  </a:rPr>
                  <a:t>Study Group jointly constituted by CBDT &amp; ICAI</a:t>
                </a:r>
              </a:p>
            </p:txBody>
          </p:sp>
          <p:sp>
            <p:nvSpPr>
              <p:cNvPr id="25" name="AutoShape 29"/>
              <p:cNvSpPr>
                <a:spLocks noChangeArrowheads="1"/>
              </p:cNvSpPr>
              <p:nvPr/>
            </p:nvSpPr>
            <p:spPr bwMode="auto">
              <a:xfrm>
                <a:off x="179" y="1302"/>
                <a:ext cx="1501" cy="684"/>
              </a:xfrm>
              <a:prstGeom prst="foldedCorner">
                <a:avLst>
                  <a:gd name="adj" fmla="val 22185"/>
                </a:avLst>
              </a:prstGeom>
              <a:noFill/>
              <a:ln w="25400">
                <a:solidFill>
                  <a:schemeClr val="accent1"/>
                </a:solidFill>
                <a:round/>
                <a:headEnd/>
                <a:tailEnd type="none" w="lg" len="med"/>
              </a:ln>
              <a:effectLst/>
            </p:spPr>
            <p:txBody>
              <a:bodyPr wrap="none" lIns="0" tIns="0" rIns="0" bIns="0" anchor="ctr"/>
              <a:lstStyle/>
              <a:p>
                <a:pPr algn="ctr">
                  <a:defRPr/>
                </a:pPr>
                <a:endParaRPr lang="en-US">
                  <a:latin typeface="+mj-lt"/>
                  <a:cs typeface="+mn-cs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6" name="Group 3"/>
          <p:cNvGrpSpPr>
            <a:grpSpLocks/>
          </p:cNvGrpSpPr>
          <p:nvPr/>
        </p:nvGrpSpPr>
        <p:grpSpPr bwMode="auto">
          <a:xfrm>
            <a:off x="414338" y="685800"/>
            <a:ext cx="8374062" cy="3790950"/>
            <a:chOff x="1440" y="1410"/>
            <a:chExt cx="9360" cy="3630"/>
          </a:xfrm>
        </p:grpSpPr>
        <p:sp>
          <p:nvSpPr>
            <p:cNvPr id="16388" name="Rectangle 4"/>
            <p:cNvSpPr>
              <a:spLocks noChangeArrowheads="1"/>
            </p:cNvSpPr>
            <p:nvPr/>
          </p:nvSpPr>
          <p:spPr bwMode="auto">
            <a:xfrm>
              <a:off x="1485" y="1410"/>
              <a:ext cx="9180" cy="3600"/>
            </a:xfrm>
            <a:prstGeom prst="rect">
              <a:avLst/>
            </a:prstGeom>
            <a:solidFill>
              <a:srgbClr val="FF0000">
                <a:alpha val="61176"/>
              </a:srgbClr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6389" name="Line 5"/>
            <p:cNvSpPr>
              <a:spLocks noChangeShapeType="1"/>
            </p:cNvSpPr>
            <p:nvPr/>
          </p:nvSpPr>
          <p:spPr bwMode="auto">
            <a:xfrm>
              <a:off x="2160" y="2880"/>
              <a:ext cx="7920" cy="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0" name="Line 6"/>
            <p:cNvSpPr>
              <a:spLocks noChangeShapeType="1"/>
            </p:cNvSpPr>
            <p:nvPr/>
          </p:nvSpPr>
          <p:spPr bwMode="auto">
            <a:xfrm>
              <a:off x="2160" y="2340"/>
              <a:ext cx="0" cy="21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1" name="Line 7"/>
            <p:cNvSpPr>
              <a:spLocks noChangeShapeType="1"/>
            </p:cNvSpPr>
            <p:nvPr/>
          </p:nvSpPr>
          <p:spPr bwMode="auto">
            <a:xfrm>
              <a:off x="5940" y="2340"/>
              <a:ext cx="0" cy="21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2" name="Line 8"/>
            <p:cNvSpPr>
              <a:spLocks noChangeShapeType="1"/>
            </p:cNvSpPr>
            <p:nvPr/>
          </p:nvSpPr>
          <p:spPr bwMode="auto">
            <a:xfrm>
              <a:off x="10080" y="2340"/>
              <a:ext cx="0" cy="216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3" name="Line 9"/>
            <p:cNvSpPr>
              <a:spLocks noChangeShapeType="1"/>
            </p:cNvSpPr>
            <p:nvPr/>
          </p:nvSpPr>
          <p:spPr bwMode="auto">
            <a:xfrm>
              <a:off x="3060" y="2340"/>
              <a:ext cx="0" cy="9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4" name="Text Box 10"/>
            <p:cNvSpPr txBox="1">
              <a:spLocks noChangeArrowheads="1"/>
            </p:cNvSpPr>
            <p:nvPr/>
          </p:nvSpPr>
          <p:spPr bwMode="auto">
            <a:xfrm>
              <a:off x="1800" y="1440"/>
              <a:ext cx="5220" cy="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>
                  <a:solidFill>
                    <a:srgbClr val="FFFFFF"/>
                  </a:solidFill>
                </a:rPr>
                <a:t>Date of transition</a:t>
              </a:r>
            </a:p>
            <a:p>
              <a:pPr algn="ctr"/>
              <a:r>
                <a:rPr lang="en-US" sz="1600">
                  <a:solidFill>
                    <a:srgbClr val="FFFFFF"/>
                  </a:solidFill>
                </a:rPr>
                <a:t>	= IFRS opening balance sheet</a:t>
              </a:r>
              <a:endParaRPr lang="en-US"/>
            </a:p>
          </p:txBody>
        </p:sp>
        <p:sp>
          <p:nvSpPr>
            <p:cNvPr id="16395" name="Text Box 11"/>
            <p:cNvSpPr txBox="1">
              <a:spLocks noChangeArrowheads="1"/>
            </p:cNvSpPr>
            <p:nvPr/>
          </p:nvSpPr>
          <p:spPr bwMode="auto">
            <a:xfrm>
              <a:off x="7740" y="1440"/>
              <a:ext cx="252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r"/>
              <a:r>
                <a:rPr lang="en-US">
                  <a:solidFill>
                    <a:srgbClr val="FFFFFF"/>
                  </a:solidFill>
                </a:rPr>
                <a:t>Reporting date</a:t>
              </a:r>
              <a:endParaRPr lang="en-US" sz="2000"/>
            </a:p>
          </p:txBody>
        </p:sp>
        <p:sp>
          <p:nvSpPr>
            <p:cNvPr id="16396" name="Line 12"/>
            <p:cNvSpPr>
              <a:spLocks noChangeShapeType="1"/>
            </p:cNvSpPr>
            <p:nvPr/>
          </p:nvSpPr>
          <p:spPr bwMode="auto">
            <a:xfrm>
              <a:off x="2400" y="3780"/>
              <a:ext cx="3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7" name="Line 13"/>
            <p:cNvSpPr>
              <a:spLocks noChangeShapeType="1"/>
            </p:cNvSpPr>
            <p:nvPr/>
          </p:nvSpPr>
          <p:spPr bwMode="auto">
            <a:xfrm>
              <a:off x="6870" y="2340"/>
              <a:ext cx="0" cy="900"/>
            </a:xfrm>
            <a:prstGeom prst="line">
              <a:avLst/>
            </a:prstGeom>
            <a:noFill/>
            <a:ln w="28575">
              <a:solidFill>
                <a:srgbClr val="000000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398" name="Text Box 14"/>
            <p:cNvSpPr txBox="1">
              <a:spLocks noChangeArrowheads="1"/>
            </p:cNvSpPr>
            <p:nvPr/>
          </p:nvSpPr>
          <p:spPr bwMode="auto">
            <a:xfrm>
              <a:off x="2340" y="3150"/>
              <a:ext cx="180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>
                  <a:solidFill>
                    <a:srgbClr val="FFFFFF"/>
                  </a:solidFill>
                </a:rPr>
                <a:t>June 30, 2010</a:t>
              </a:r>
              <a:endParaRPr lang="en-US" sz="1600"/>
            </a:p>
          </p:txBody>
        </p:sp>
        <p:sp>
          <p:nvSpPr>
            <p:cNvPr id="16399" name="Text Box 15"/>
            <p:cNvSpPr txBox="1">
              <a:spLocks noChangeArrowheads="1"/>
            </p:cNvSpPr>
            <p:nvPr/>
          </p:nvSpPr>
          <p:spPr bwMode="auto">
            <a:xfrm>
              <a:off x="6120" y="3165"/>
              <a:ext cx="180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>
                  <a:solidFill>
                    <a:srgbClr val="FFFFFF"/>
                  </a:solidFill>
                </a:rPr>
                <a:t>June 30, 2011</a:t>
              </a:r>
              <a:endParaRPr lang="en-US" sz="1600"/>
            </a:p>
          </p:txBody>
        </p:sp>
        <p:sp>
          <p:nvSpPr>
            <p:cNvPr id="16400" name="Text Box 16"/>
            <p:cNvSpPr txBox="1">
              <a:spLocks noChangeArrowheads="1"/>
            </p:cNvSpPr>
            <p:nvPr/>
          </p:nvSpPr>
          <p:spPr bwMode="auto">
            <a:xfrm>
              <a:off x="1440" y="4500"/>
              <a:ext cx="180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>
                  <a:solidFill>
                    <a:srgbClr val="FFFFFF"/>
                  </a:solidFill>
                </a:rPr>
                <a:t>April 1, 2010</a:t>
              </a:r>
              <a:endParaRPr lang="en-US" sz="1600"/>
            </a:p>
          </p:txBody>
        </p:sp>
        <p:sp>
          <p:nvSpPr>
            <p:cNvPr id="16401" name="Text Box 17"/>
            <p:cNvSpPr txBox="1">
              <a:spLocks noChangeArrowheads="1"/>
            </p:cNvSpPr>
            <p:nvPr/>
          </p:nvSpPr>
          <p:spPr bwMode="auto">
            <a:xfrm>
              <a:off x="4860" y="4500"/>
              <a:ext cx="216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>
                  <a:solidFill>
                    <a:srgbClr val="FFFFFF"/>
                  </a:solidFill>
                </a:rPr>
                <a:t>March 31, 2011</a:t>
              </a:r>
              <a:endParaRPr lang="en-US" sz="1600"/>
            </a:p>
          </p:txBody>
        </p:sp>
        <p:sp>
          <p:nvSpPr>
            <p:cNvPr id="16402" name="Text Box 18"/>
            <p:cNvSpPr txBox="1">
              <a:spLocks noChangeArrowheads="1"/>
            </p:cNvSpPr>
            <p:nvPr/>
          </p:nvSpPr>
          <p:spPr bwMode="auto">
            <a:xfrm>
              <a:off x="8640" y="4500"/>
              <a:ext cx="216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>
                  <a:solidFill>
                    <a:srgbClr val="FFFFFF"/>
                  </a:solidFill>
                </a:rPr>
                <a:t>March 31, 2012</a:t>
              </a:r>
              <a:endParaRPr lang="en-US" sz="1600"/>
            </a:p>
          </p:txBody>
        </p:sp>
        <p:sp>
          <p:nvSpPr>
            <p:cNvPr id="16403" name="Line 19"/>
            <p:cNvSpPr>
              <a:spLocks noChangeShapeType="1"/>
            </p:cNvSpPr>
            <p:nvPr/>
          </p:nvSpPr>
          <p:spPr bwMode="auto">
            <a:xfrm>
              <a:off x="6330" y="3780"/>
              <a:ext cx="3240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 type="triangl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404" name="Text Box 20"/>
            <p:cNvSpPr txBox="1">
              <a:spLocks noChangeArrowheads="1"/>
            </p:cNvSpPr>
            <p:nvPr/>
          </p:nvSpPr>
          <p:spPr bwMode="auto">
            <a:xfrm>
              <a:off x="2775" y="3780"/>
              <a:ext cx="252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>
                  <a:solidFill>
                    <a:srgbClr val="FFFFFF"/>
                  </a:solidFill>
                </a:rPr>
                <a:t>Comparative period</a:t>
              </a:r>
              <a:endParaRPr lang="en-US" sz="1600"/>
            </a:p>
          </p:txBody>
        </p:sp>
        <p:sp>
          <p:nvSpPr>
            <p:cNvPr id="16405" name="Text Box 21"/>
            <p:cNvSpPr txBox="1">
              <a:spLocks noChangeArrowheads="1"/>
            </p:cNvSpPr>
            <p:nvPr/>
          </p:nvSpPr>
          <p:spPr bwMode="auto">
            <a:xfrm>
              <a:off x="6075" y="3780"/>
              <a:ext cx="3780" cy="5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algn="ctr"/>
              <a:r>
                <a:rPr lang="en-US" sz="1600">
                  <a:solidFill>
                    <a:srgbClr val="FFFFFF"/>
                  </a:solidFill>
                </a:rPr>
                <a:t>First IFRS financial statements</a:t>
              </a:r>
              <a:endParaRPr lang="en-US" sz="160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Journey to IFRS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Journey as per MCA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grpSp>
        <p:nvGrpSpPr>
          <p:cNvPr id="17411" name="Group 65"/>
          <p:cNvGrpSpPr>
            <a:grpSpLocks/>
          </p:cNvGrpSpPr>
          <p:nvPr/>
        </p:nvGrpSpPr>
        <p:grpSpPr bwMode="auto">
          <a:xfrm>
            <a:off x="841375" y="684213"/>
            <a:ext cx="7416800" cy="4135437"/>
            <a:chOff x="402" y="719"/>
            <a:chExt cx="4672" cy="2605"/>
          </a:xfrm>
        </p:grpSpPr>
        <p:sp>
          <p:nvSpPr>
            <p:cNvPr id="17412" name="Rectangle 5"/>
            <p:cNvSpPr>
              <a:spLocks noChangeArrowheads="1"/>
            </p:cNvSpPr>
            <p:nvPr/>
          </p:nvSpPr>
          <p:spPr bwMode="auto">
            <a:xfrm>
              <a:off x="402" y="719"/>
              <a:ext cx="4669" cy="2605"/>
            </a:xfrm>
            <a:prstGeom prst="rect">
              <a:avLst/>
            </a:prstGeom>
            <a:solidFill>
              <a:srgbClr val="F6A1A8">
                <a:alpha val="61176"/>
              </a:srgbClr>
            </a:solidFill>
            <a:ln w="19050">
              <a:solidFill>
                <a:srgbClr val="786860"/>
              </a:solidFill>
              <a:miter lim="800000"/>
              <a:headEnd/>
              <a:tailEnd/>
            </a:ln>
          </p:spPr>
          <p:txBody>
            <a:bodyPr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413" name="Line 6"/>
            <p:cNvSpPr>
              <a:spLocks noChangeShapeType="1"/>
            </p:cNvSpPr>
            <p:nvPr/>
          </p:nvSpPr>
          <p:spPr bwMode="auto">
            <a:xfrm>
              <a:off x="675" y="1724"/>
              <a:ext cx="3851" cy="1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4" name="Line 7"/>
            <p:cNvSpPr>
              <a:spLocks noChangeShapeType="1"/>
            </p:cNvSpPr>
            <p:nvPr/>
          </p:nvSpPr>
          <p:spPr bwMode="auto">
            <a:xfrm>
              <a:off x="2127" y="1472"/>
              <a:ext cx="0" cy="1113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5" name="Text Box 17"/>
            <p:cNvSpPr txBox="1">
              <a:spLocks noChangeArrowheads="1"/>
            </p:cNvSpPr>
            <p:nvPr/>
          </p:nvSpPr>
          <p:spPr bwMode="auto">
            <a:xfrm>
              <a:off x="572" y="2639"/>
              <a:ext cx="4438" cy="6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r>
                <a:rPr lang="en-US">
                  <a:solidFill>
                    <a:schemeClr val="tx1"/>
                  </a:solidFill>
                </a:rPr>
                <a:t>		April 1, 2011			March 31, 2012</a:t>
              </a:r>
            </a:p>
            <a:p>
              <a:r>
                <a:rPr lang="en-US">
                  <a:solidFill>
                    <a:schemeClr val="tx1"/>
                  </a:solidFill>
                </a:rPr>
                <a:t>		April 1, 2012			March 31, 2013</a:t>
              </a:r>
            </a:p>
            <a:p>
              <a:endParaRPr lang="en-US" sz="100">
                <a:solidFill>
                  <a:schemeClr val="tx1"/>
                </a:solidFill>
              </a:endParaRPr>
            </a:p>
            <a:p>
              <a:r>
                <a:rPr lang="en-US">
                  <a:solidFill>
                    <a:schemeClr val="tx1"/>
                  </a:solidFill>
                </a:rPr>
                <a:t>		April 1, 2013			March 31, 2014</a:t>
              </a:r>
            </a:p>
            <a:p>
              <a:endParaRPr lang="en-US" sz="100">
                <a:solidFill>
                  <a:schemeClr val="tx1"/>
                </a:solidFill>
              </a:endParaRPr>
            </a:p>
            <a:p>
              <a:r>
                <a:rPr lang="en-US" sz="1600">
                  <a:solidFill>
                    <a:schemeClr val="tx1"/>
                  </a:solidFill>
                </a:rPr>
                <a:t>	</a:t>
              </a:r>
              <a:r>
                <a:rPr lang="en-US">
                  <a:solidFill>
                    <a:schemeClr val="tx1"/>
                  </a:solidFill>
                </a:rPr>
                <a:t>	April 1, 2014			March 31, 2015</a:t>
              </a:r>
            </a:p>
          </p:txBody>
        </p:sp>
        <p:sp>
          <p:nvSpPr>
            <p:cNvPr id="17416" name="Line 33"/>
            <p:cNvSpPr>
              <a:spLocks noChangeShapeType="1"/>
            </p:cNvSpPr>
            <p:nvPr/>
          </p:nvSpPr>
          <p:spPr bwMode="auto">
            <a:xfrm>
              <a:off x="4530" y="1472"/>
              <a:ext cx="0" cy="1113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17" name="Text Box 48"/>
            <p:cNvSpPr txBox="1">
              <a:spLocks noChangeArrowheads="1"/>
            </p:cNvSpPr>
            <p:nvPr/>
          </p:nvSpPr>
          <p:spPr bwMode="auto">
            <a:xfrm>
              <a:off x="690" y="1247"/>
              <a:ext cx="1996" cy="139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 type="none" w="lg" len="med"/>
            </a:ln>
          </p:spPr>
          <p:txBody>
            <a:bodyPr lIns="0" tIns="0" rIns="0" bIns="0">
              <a:spAutoFit/>
            </a:bodyPr>
            <a:lstStyle/>
            <a:p>
              <a:pPr algn="ctr">
                <a:lnSpc>
                  <a:spcPct val="20000"/>
                </a:lnSpc>
                <a:spcBef>
                  <a:spcPct val="50000"/>
                </a:spcBef>
              </a:pPr>
              <a:r>
                <a:rPr lang="en-US" sz="1600">
                  <a:solidFill>
                    <a:schemeClr val="tx1"/>
                  </a:solidFill>
                </a:rPr>
                <a:t>IFRS opening balance sheet</a:t>
              </a:r>
            </a:p>
            <a:p>
              <a:pPr algn="ctr">
                <a:lnSpc>
                  <a:spcPct val="20000"/>
                </a:lnSpc>
                <a:spcBef>
                  <a:spcPct val="50000"/>
                </a:spcBef>
              </a:pPr>
              <a:endParaRPr lang="en-US" sz="1600">
                <a:solidFill>
                  <a:schemeClr val="tx1"/>
                </a:solidFill>
              </a:endParaRPr>
            </a:p>
          </p:txBody>
        </p:sp>
        <p:sp>
          <p:nvSpPr>
            <p:cNvPr id="17418" name="Line 50"/>
            <p:cNvSpPr>
              <a:spLocks noChangeShapeType="1"/>
            </p:cNvSpPr>
            <p:nvPr/>
          </p:nvSpPr>
          <p:spPr bwMode="auto">
            <a:xfrm>
              <a:off x="2383" y="2233"/>
              <a:ext cx="1815" cy="1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prstDash val="sysDot"/>
              <a:round/>
              <a:headEnd type="stealth" w="lg" len="lg"/>
              <a:tailEnd type="stealth" w="lg" len="lg"/>
            </a:ln>
          </p:spPr>
          <p:txBody>
            <a:bodyPr lIns="0" tIns="0" rIns="0" bIns="0" anchor="ctr"/>
            <a:lstStyle/>
            <a:p>
              <a:endParaRPr lang="en-US"/>
            </a:p>
          </p:txBody>
        </p:sp>
        <p:sp>
          <p:nvSpPr>
            <p:cNvPr id="17419" name="Text Box 51"/>
            <p:cNvSpPr txBox="1">
              <a:spLocks noChangeArrowheads="1"/>
            </p:cNvSpPr>
            <p:nvPr/>
          </p:nvSpPr>
          <p:spPr bwMode="auto">
            <a:xfrm>
              <a:off x="2405" y="2316"/>
              <a:ext cx="1808" cy="13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 type="none" w="lg" len="med"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>
                  <a:solidFill>
                    <a:schemeClr val="tx1"/>
                  </a:solidFill>
                </a:rPr>
                <a:t>First IFRS financial statements</a:t>
              </a:r>
            </a:p>
          </p:txBody>
        </p:sp>
        <p:sp>
          <p:nvSpPr>
            <p:cNvPr id="17420" name="Text Box 52"/>
            <p:cNvSpPr txBox="1">
              <a:spLocks noChangeArrowheads="1"/>
            </p:cNvSpPr>
            <p:nvPr/>
          </p:nvSpPr>
          <p:spPr bwMode="auto">
            <a:xfrm>
              <a:off x="3752" y="1220"/>
              <a:ext cx="1266" cy="77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 type="none" w="lg" len="med"/>
            </a:ln>
          </p:spPr>
          <p:txBody>
            <a:bodyPr lIns="0" tIns="0" rIns="0" bIns="0">
              <a:spAutoFit/>
            </a:bodyPr>
            <a:lstStyle/>
            <a:p>
              <a:pPr algn="ctr">
                <a:lnSpc>
                  <a:spcPct val="50000"/>
                </a:lnSpc>
                <a:spcBef>
                  <a:spcPct val="50000"/>
                </a:spcBef>
              </a:pPr>
              <a:r>
                <a:rPr lang="en-US" sz="1600">
                  <a:solidFill>
                    <a:schemeClr val="tx1"/>
                  </a:solidFill>
                </a:rPr>
                <a:t>Reporting Date</a:t>
              </a:r>
            </a:p>
          </p:txBody>
        </p:sp>
        <p:sp>
          <p:nvSpPr>
            <p:cNvPr id="17421" name="Line 54"/>
            <p:cNvSpPr>
              <a:spLocks noChangeShapeType="1"/>
            </p:cNvSpPr>
            <p:nvPr/>
          </p:nvSpPr>
          <p:spPr bwMode="auto">
            <a:xfrm>
              <a:off x="2839" y="1472"/>
              <a:ext cx="0" cy="502"/>
            </a:xfrm>
            <a:prstGeom prst="line">
              <a:avLst/>
            </a:prstGeom>
            <a:noFill/>
            <a:ln w="28575">
              <a:solidFill>
                <a:schemeClr val="hlink"/>
              </a:solidFill>
              <a:round/>
              <a:headEnd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7422" name="Text Box 55"/>
            <p:cNvSpPr txBox="1">
              <a:spLocks noChangeArrowheads="1"/>
            </p:cNvSpPr>
            <p:nvPr/>
          </p:nvSpPr>
          <p:spPr bwMode="auto">
            <a:xfrm>
              <a:off x="2618" y="1991"/>
              <a:ext cx="422" cy="134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 type="none" w="lg" len="med"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r>
                <a:rPr lang="en-US">
                  <a:solidFill>
                    <a:schemeClr val="tx1"/>
                  </a:solidFill>
                </a:rPr>
                <a:t>June 30</a:t>
              </a:r>
            </a:p>
          </p:txBody>
        </p:sp>
        <p:sp>
          <p:nvSpPr>
            <p:cNvPr id="17423" name="Rectangle 56"/>
            <p:cNvSpPr>
              <a:spLocks noChangeArrowheads="1"/>
            </p:cNvSpPr>
            <p:nvPr/>
          </p:nvSpPr>
          <p:spPr bwMode="auto">
            <a:xfrm>
              <a:off x="402" y="719"/>
              <a:ext cx="4672" cy="261"/>
            </a:xfrm>
            <a:prstGeom prst="rect">
              <a:avLst/>
            </a:prstGeom>
            <a:solidFill>
              <a:srgbClr val="98002E"/>
            </a:solidFill>
            <a:ln w="19050">
              <a:solidFill>
                <a:schemeClr val="tx2"/>
              </a:solidFill>
              <a:miter lim="800000"/>
              <a:headEnd/>
              <a:tailEnd type="none" w="lg" len="med"/>
            </a:ln>
          </p:spPr>
          <p:txBody>
            <a:bodyPr wrap="none" lIns="0" tIns="0" rIns="0" bIns="0" anchor="ctr"/>
            <a:lstStyle/>
            <a:p>
              <a:pPr algn="ctr"/>
              <a:endParaRPr lang="en-US"/>
            </a:p>
          </p:txBody>
        </p:sp>
        <p:sp>
          <p:nvSpPr>
            <p:cNvPr id="17424" name="Text Box 59"/>
            <p:cNvSpPr txBox="1">
              <a:spLocks noChangeArrowheads="1"/>
            </p:cNvSpPr>
            <p:nvPr/>
          </p:nvSpPr>
          <p:spPr bwMode="auto">
            <a:xfrm>
              <a:off x="402" y="767"/>
              <a:ext cx="4608" cy="173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 type="none" w="lg" len="med"/>
            </a:ln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en-US" sz="1800">
                  <a:solidFill>
                    <a:schemeClr val="tx1"/>
                  </a:solidFill>
                </a:rPr>
                <a:t>JOURNEY TO IFRS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2011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8435" name="Content Placeholder 4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778375"/>
          </a:xfrm>
        </p:spPr>
        <p:txBody>
          <a:bodyPr/>
          <a:lstStyle/>
          <a:p>
            <a:pPr eaLnBrk="1" hangingPunct="1">
              <a:lnSpc>
                <a:spcPct val="250000"/>
              </a:lnSpc>
              <a:buFontTx/>
              <a:buChar char="•"/>
            </a:pPr>
            <a:r>
              <a:rPr lang="en-US" sz="1800" smtClean="0"/>
              <a:t>Companies other than Insurance companies, Banking companies and NBFC</a:t>
            </a:r>
          </a:p>
          <a:p>
            <a:pPr lvl="1" eaLnBrk="1" hangingPunct="1">
              <a:lnSpc>
                <a:spcPct val="200000"/>
              </a:lnSpc>
              <a:buFontTx/>
              <a:buChar char="•"/>
            </a:pPr>
            <a:r>
              <a:rPr lang="en-US" sz="1400" smtClean="0"/>
              <a:t>BSE – Sensex (30)</a:t>
            </a:r>
          </a:p>
          <a:p>
            <a:pPr lvl="1" eaLnBrk="1" hangingPunct="1">
              <a:lnSpc>
                <a:spcPct val="200000"/>
              </a:lnSpc>
              <a:buFontTx/>
              <a:buChar char="•"/>
            </a:pPr>
            <a:r>
              <a:rPr lang="en-US" sz="1400" smtClean="0"/>
              <a:t>NSE – Nifty (50)</a:t>
            </a:r>
          </a:p>
          <a:p>
            <a:pPr lvl="1" eaLnBrk="1" hangingPunct="1">
              <a:lnSpc>
                <a:spcPct val="200000"/>
              </a:lnSpc>
              <a:buFontTx/>
              <a:buChar char="•"/>
            </a:pPr>
            <a:r>
              <a:rPr lang="en-US" sz="1400" smtClean="0"/>
              <a:t>companies whether listed or not and which have a net worth in excess of Rs. 1,000 crores</a:t>
            </a:r>
          </a:p>
          <a:p>
            <a:pPr lvl="1" eaLnBrk="1" hangingPunct="1">
              <a:lnSpc>
                <a:spcPct val="200000"/>
              </a:lnSpc>
              <a:buFontTx/>
              <a:buChar char="•"/>
            </a:pPr>
            <a:r>
              <a:rPr lang="en-US" sz="1400" smtClean="0"/>
              <a:t>companies whose shares or other securities are listed on stock exchanges outside India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2012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9459" name="Content Placeholder 4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778375"/>
          </a:xfrm>
        </p:spPr>
        <p:txBody>
          <a:bodyPr/>
          <a:lstStyle/>
          <a:p>
            <a:pPr eaLnBrk="1" hangingPunct="1">
              <a:lnSpc>
                <a:spcPct val="250000"/>
              </a:lnSpc>
              <a:buFontTx/>
              <a:buChar char="•"/>
            </a:pPr>
            <a:r>
              <a:rPr lang="en-US" sz="1800" smtClean="0"/>
              <a:t>Insurance Companies (approx 40)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2013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3238" y="517525"/>
            <a:ext cx="8183562" cy="4778375"/>
          </a:xfrm>
        </p:spPr>
        <p:txBody>
          <a:bodyPr>
            <a:normAutofit lnSpcReduction="10000"/>
          </a:bodyPr>
          <a:lstStyle/>
          <a:p>
            <a:pPr marL="265176" lvl="1" indent="-265176" eaLnBrk="1" fontAlgn="auto" hangingPunct="1">
              <a:lnSpc>
                <a:spcPct val="200000"/>
              </a:lnSpc>
              <a:spcAft>
                <a:spcPts val="0"/>
              </a:spcAft>
              <a:buSzPct val="80000"/>
              <a:buFontTx/>
              <a:buChar char="•"/>
              <a:defRPr/>
            </a:pPr>
            <a:r>
              <a:rPr lang="en-US" sz="1800" dirty="0" smtClean="0"/>
              <a:t>Companies other than Insurance companies, Banking companies and NBFC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Net worth in excess of 500 crores</a:t>
            </a:r>
            <a:endParaRPr lang="en-US" sz="1800" dirty="0" smtClean="0"/>
          </a:p>
          <a:p>
            <a:pPr marL="265176" indent="-265176" eaLnBrk="1" fontAlgn="auto" hangingPunct="1">
              <a:lnSpc>
                <a:spcPct val="20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800" dirty="0" smtClean="0"/>
              <a:t>Banking Companies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Scheduled Commercial Banks (approx 50)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Urban Co-operative Banks with a net worth in excess of 300 crores</a:t>
            </a:r>
          </a:p>
          <a:p>
            <a:pPr marL="265176" lvl="1" indent="-265176" eaLnBrk="1" fontAlgn="auto" hangingPunct="1">
              <a:lnSpc>
                <a:spcPct val="200000"/>
              </a:lnSpc>
              <a:spcAft>
                <a:spcPts val="0"/>
              </a:spcAft>
              <a:buSzPct val="80000"/>
              <a:buFontTx/>
              <a:buChar char="•"/>
              <a:defRPr/>
            </a:pPr>
            <a:r>
              <a:rPr lang="en-US" sz="1800" dirty="0" smtClean="0"/>
              <a:t>Non Banking Financial Companies</a:t>
            </a:r>
          </a:p>
          <a:p>
            <a:pPr marL="548640" lvl="1" indent="-201168" eaLnBrk="1" fontAlgn="auto" hangingPunct="1">
              <a:lnSpc>
                <a:spcPct val="16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BSE – Sensex</a:t>
            </a:r>
          </a:p>
          <a:p>
            <a:pPr marL="548640" lvl="1" indent="-201168" eaLnBrk="1" fontAlgn="auto" hangingPunct="1">
              <a:lnSpc>
                <a:spcPct val="16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NSE – Nifty</a:t>
            </a:r>
          </a:p>
          <a:p>
            <a:pPr marL="548640" lvl="1" indent="-201168" eaLnBrk="1" fontAlgn="auto" hangingPunct="1">
              <a:lnSpc>
                <a:spcPct val="16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companies whether listed or not and which have a net worth in excess of Rs. 1,000 crores</a:t>
            </a:r>
            <a:endParaRPr lang="en-US" sz="1600" dirty="0" smtClean="0"/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endParaRPr lang="en-US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2014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3238" y="517525"/>
            <a:ext cx="8183562" cy="4778375"/>
          </a:xfrm>
        </p:spPr>
        <p:txBody>
          <a:bodyPr>
            <a:normAutofit lnSpcReduction="10000"/>
          </a:bodyPr>
          <a:lstStyle/>
          <a:p>
            <a:pPr marL="265176" lvl="1" indent="-265176" eaLnBrk="1" fontAlgn="auto" hangingPunct="1">
              <a:lnSpc>
                <a:spcPct val="200000"/>
              </a:lnSpc>
              <a:spcAft>
                <a:spcPts val="0"/>
              </a:spcAft>
              <a:buSzPct val="80000"/>
              <a:buFontTx/>
              <a:buChar char="•"/>
              <a:defRPr/>
            </a:pPr>
            <a:r>
              <a:rPr lang="en-US" sz="1800" dirty="0" smtClean="0"/>
              <a:t>Companies other than Insurance companies, Banking companies and NBFC</a:t>
            </a:r>
          </a:p>
          <a:p>
            <a:pPr marL="548640" lvl="1" indent="-201168" eaLnBrk="1" fontAlgn="auto" hangingPunct="1">
              <a:lnSpc>
                <a:spcPct val="2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Listed</a:t>
            </a:r>
            <a:endParaRPr lang="en-US" sz="1800" dirty="0" smtClean="0"/>
          </a:p>
          <a:p>
            <a:pPr marL="265176" indent="-265176" eaLnBrk="1" fontAlgn="auto" hangingPunct="1">
              <a:lnSpc>
                <a:spcPct val="2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800" dirty="0" smtClean="0"/>
              <a:t>Banking Companies</a:t>
            </a:r>
          </a:p>
          <a:p>
            <a:pPr marL="548640" lvl="1" indent="-201168" eaLnBrk="1" fontAlgn="auto" hangingPunct="1">
              <a:lnSpc>
                <a:spcPct val="2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Urban Co-operative Banks with a net worth in excess of 200 crores</a:t>
            </a:r>
          </a:p>
          <a:p>
            <a:pPr marL="265176" lvl="1" indent="-265176" eaLnBrk="1" fontAlgn="auto" hangingPunct="1">
              <a:lnSpc>
                <a:spcPct val="250000"/>
              </a:lnSpc>
              <a:spcAft>
                <a:spcPts val="0"/>
              </a:spcAft>
              <a:buSzPct val="80000"/>
              <a:buFontTx/>
              <a:buChar char="•"/>
              <a:defRPr/>
            </a:pPr>
            <a:r>
              <a:rPr lang="en-US" sz="1800" dirty="0" smtClean="0"/>
              <a:t>Non Banking Financial Companies</a:t>
            </a:r>
          </a:p>
          <a:p>
            <a:pPr marL="548640" lvl="1" indent="-201168" eaLnBrk="1" fontAlgn="auto" hangingPunct="1">
              <a:lnSpc>
                <a:spcPct val="2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Listed</a:t>
            </a:r>
          </a:p>
          <a:p>
            <a:pPr marL="548640" lvl="1" indent="-201168" eaLnBrk="1" fontAlgn="auto" hangingPunct="1">
              <a:lnSpc>
                <a:spcPct val="2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Non-listed with net worth in excess of Rs. 500 crores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Optional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3238" y="517525"/>
            <a:ext cx="8183562" cy="4778375"/>
          </a:xfrm>
        </p:spPr>
        <p:txBody>
          <a:bodyPr>
            <a:normAutofit/>
          </a:bodyPr>
          <a:lstStyle/>
          <a:p>
            <a:pPr marL="265176" lvl="1" indent="-265176" eaLnBrk="1" fontAlgn="auto" hangingPunct="1">
              <a:lnSpc>
                <a:spcPct val="250000"/>
              </a:lnSpc>
              <a:spcAft>
                <a:spcPts val="0"/>
              </a:spcAft>
              <a:buSzPct val="80000"/>
              <a:buFontTx/>
              <a:buChar char="•"/>
              <a:defRPr/>
            </a:pPr>
            <a:r>
              <a:rPr lang="en-US" sz="1800" dirty="0" smtClean="0"/>
              <a:t>Companies other than Insurance, Banks and NBFC</a:t>
            </a:r>
          </a:p>
          <a:p>
            <a:pPr marL="548640" lvl="1" indent="-201168" eaLnBrk="1" fontAlgn="auto" hangingPunct="1">
              <a:lnSpc>
                <a:spcPct val="20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Non-listed companies with net worth not exceeding 500 crores</a:t>
            </a:r>
          </a:p>
          <a:p>
            <a:pPr marL="548640" lvl="1" indent="-201168" eaLnBrk="1" fontAlgn="auto" hangingPunct="1">
              <a:lnSpc>
                <a:spcPct val="20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Small and medium-sized companies (SMC)</a:t>
            </a:r>
            <a:endParaRPr lang="en-US" sz="1800" dirty="0" smtClean="0"/>
          </a:p>
          <a:p>
            <a:pPr marL="265176" indent="-265176" eaLnBrk="1" fontAlgn="auto" hangingPunct="1">
              <a:lnSpc>
                <a:spcPct val="2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800" dirty="0" smtClean="0"/>
              <a:t>Banking Companies</a:t>
            </a:r>
          </a:p>
          <a:p>
            <a:pPr marL="548640" lvl="1" indent="-201168" eaLnBrk="1" fontAlgn="auto" hangingPunct="1">
              <a:lnSpc>
                <a:spcPct val="20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Urban Co-operative Banks with a net worth not exceeding 200 crores</a:t>
            </a:r>
          </a:p>
          <a:p>
            <a:pPr marL="548640" lvl="1" indent="-201168" eaLnBrk="1" fontAlgn="auto" hangingPunct="1">
              <a:lnSpc>
                <a:spcPct val="20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Regional Rural Banks</a:t>
            </a:r>
          </a:p>
          <a:p>
            <a:pPr marL="265176" lvl="1" indent="-265176" eaLnBrk="1" fontAlgn="auto" hangingPunct="1">
              <a:lnSpc>
                <a:spcPct val="250000"/>
              </a:lnSpc>
              <a:spcAft>
                <a:spcPts val="0"/>
              </a:spcAft>
              <a:buSzPct val="80000"/>
              <a:buFontTx/>
              <a:buChar char="•"/>
              <a:defRPr/>
            </a:pPr>
            <a:r>
              <a:rPr lang="en-US" sz="1800" dirty="0" smtClean="0"/>
              <a:t>Non Banking Financial Companies</a:t>
            </a:r>
            <a:endParaRPr lang="en-US" sz="1400" dirty="0" smtClean="0"/>
          </a:p>
          <a:p>
            <a:pPr marL="548640" lvl="1" indent="-201168" eaLnBrk="1" fontAlgn="auto" hangingPunct="1">
              <a:lnSpc>
                <a:spcPct val="20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Non-listed with net worth not exceeding Rs. 500 crores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02920" y="2590800"/>
            <a:ext cx="8183880" cy="74676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What’s so different in ifrs?</a:t>
            </a:r>
            <a:endParaRPr lang="en-IN" sz="3200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What’s so different in IFRS?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4579" name="Content Placeholder 5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664075"/>
          </a:xfrm>
        </p:spPr>
        <p:txBody>
          <a:bodyPr/>
          <a:lstStyle/>
          <a:p>
            <a:pPr eaLnBrk="1" hangingPunct="1">
              <a:lnSpc>
                <a:spcPct val="250000"/>
              </a:lnSpc>
            </a:pPr>
            <a:r>
              <a:rPr lang="en-US" sz="1800" smtClean="0"/>
              <a:t>Explicit and unreserved statement of compliance with all IFRS</a:t>
            </a:r>
          </a:p>
          <a:p>
            <a:pPr eaLnBrk="1" hangingPunct="1">
              <a:lnSpc>
                <a:spcPct val="250000"/>
              </a:lnSpc>
            </a:pPr>
            <a:r>
              <a:rPr lang="en-US" sz="1800" smtClean="0"/>
              <a:t>Principle based standards</a:t>
            </a:r>
          </a:p>
          <a:p>
            <a:pPr eaLnBrk="1" hangingPunct="1">
              <a:lnSpc>
                <a:spcPct val="250000"/>
              </a:lnSpc>
            </a:pPr>
            <a:r>
              <a:rPr lang="en-US" sz="1800" smtClean="0"/>
              <a:t>Substance over form</a:t>
            </a:r>
          </a:p>
          <a:p>
            <a:pPr eaLnBrk="1" hangingPunct="1">
              <a:lnSpc>
                <a:spcPct val="250000"/>
              </a:lnSpc>
            </a:pPr>
            <a:r>
              <a:rPr lang="en-US" sz="1800" smtClean="0"/>
              <a:t>Fair valuation</a:t>
            </a:r>
          </a:p>
          <a:p>
            <a:pPr eaLnBrk="1" hangingPunct="1">
              <a:lnSpc>
                <a:spcPct val="250000"/>
              </a:lnSpc>
            </a:pPr>
            <a:r>
              <a:rPr lang="en-US" sz="1800" smtClean="0"/>
              <a:t>Time value of money</a:t>
            </a:r>
          </a:p>
          <a:p>
            <a:pPr eaLnBrk="1" hangingPunct="1">
              <a:lnSpc>
                <a:spcPct val="250000"/>
              </a:lnSpc>
            </a:pPr>
            <a:r>
              <a:rPr lang="en-US" sz="1800" smtClean="0"/>
              <a:t>Standards prevail over law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Contents</a:t>
            </a:r>
            <a:endParaRPr lang="en-IN" sz="3200" dirty="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7171" name="Content Placeholder 3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187825"/>
          </a:xfrm>
        </p:spPr>
        <p:txBody>
          <a:bodyPr/>
          <a:lstStyle/>
          <a:p>
            <a:pPr eaLnBrk="1" hangingPunct="1">
              <a:lnSpc>
                <a:spcPct val="250000"/>
              </a:lnSpc>
            </a:pPr>
            <a:r>
              <a:rPr lang="en-US" sz="1800" smtClean="0"/>
              <a:t>What is IFRS?</a:t>
            </a:r>
          </a:p>
          <a:p>
            <a:pPr eaLnBrk="1" hangingPunct="1">
              <a:lnSpc>
                <a:spcPct val="250000"/>
              </a:lnSpc>
              <a:buFontTx/>
              <a:buChar char="•"/>
            </a:pPr>
            <a:r>
              <a:rPr lang="en-US" sz="1800" smtClean="0"/>
              <a:t>Why should I be interested?</a:t>
            </a:r>
          </a:p>
          <a:p>
            <a:pPr eaLnBrk="1" hangingPunct="1">
              <a:lnSpc>
                <a:spcPct val="250000"/>
              </a:lnSpc>
              <a:buFontTx/>
              <a:buChar char="•"/>
            </a:pPr>
            <a:r>
              <a:rPr lang="en-US" sz="1800" smtClean="0"/>
              <a:t>How prepared is ICAI?</a:t>
            </a:r>
          </a:p>
          <a:p>
            <a:pPr eaLnBrk="1" hangingPunct="1">
              <a:lnSpc>
                <a:spcPct val="250000"/>
              </a:lnSpc>
              <a:buFontTx/>
              <a:buChar char="•"/>
            </a:pPr>
            <a:r>
              <a:rPr lang="en-US" sz="1800" smtClean="0"/>
              <a:t>How prepared are regulators?</a:t>
            </a:r>
          </a:p>
          <a:p>
            <a:pPr eaLnBrk="1" hangingPunct="1">
              <a:lnSpc>
                <a:spcPct val="250000"/>
              </a:lnSpc>
              <a:buFontTx/>
              <a:buChar char="•"/>
            </a:pPr>
            <a:r>
              <a:rPr lang="en-US" sz="1800" smtClean="0"/>
              <a:t>What’s so different in IFRS?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>
          <a:xfrm>
            <a:off x="287338" y="423863"/>
            <a:ext cx="8569325" cy="499427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sz="1800" smtClean="0"/>
              <a:t>“The accounts have been prepared under the historical cost convention” 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sz="1800" smtClean="0"/>
              <a:t>				– CAN YOU SAY IT ANYMORE?</a:t>
            </a:r>
          </a:p>
          <a:p>
            <a:pPr eaLnBrk="1" hangingPunct="1">
              <a:buFont typeface="Wingdings" pitchFamily="2" charset="2"/>
              <a:buNone/>
            </a:pPr>
            <a:endParaRPr lang="en-US" sz="1800" smtClean="0"/>
          </a:p>
          <a:p>
            <a:pPr eaLnBrk="1" hangingPunct="1">
              <a:buFont typeface="Wingdings" pitchFamily="2" charset="2"/>
              <a:buNone/>
            </a:pPr>
            <a:endParaRPr lang="en-US" sz="1800" smtClean="0"/>
          </a:p>
        </p:txBody>
      </p:sp>
      <p:graphicFrame>
        <p:nvGraphicFramePr>
          <p:cNvPr id="987234" name="Group 98"/>
          <p:cNvGraphicFramePr>
            <a:graphicFrameLocks noGrp="1"/>
          </p:cNvGraphicFramePr>
          <p:nvPr/>
        </p:nvGraphicFramePr>
        <p:xfrm>
          <a:off x="857250" y="1671638"/>
          <a:ext cx="6445250" cy="3167062"/>
        </p:xfrm>
        <a:graphic>
          <a:graphicData uri="http://schemas.openxmlformats.org/drawingml/2006/table">
            <a:tbl>
              <a:tblPr/>
              <a:tblGrid>
                <a:gridCol w="2232025"/>
                <a:gridCol w="4213225"/>
              </a:tblGrid>
              <a:tr h="406400">
                <a:tc>
                  <a:txBody>
                    <a:bodyPr/>
                    <a:lstStyle/>
                    <a:p>
                      <a:pPr marL="1111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Asset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1125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Measurement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Goodwill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Historical Fair Value – Impairment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PPE (Fixed Assets)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Revaluation - Depreciation / Impairment  OR</a:t>
                      </a:r>
                    </a:p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Historical Cost - Depreciation / Impairment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Investment Property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Fair Value every year  OR</a:t>
                      </a:r>
                    </a:p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Historical Cost - Depreciation / Impairment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8163"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Investments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Fair Value every year  AND</a:t>
                      </a:r>
                    </a:p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Historical Fair Value – amortization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Loans &amp; Receivables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Historical Fair Value – amortization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Derivatives</a:t>
                      </a:r>
                    </a:p>
                  </a:txBody>
                  <a:tcPr marL="0" marR="0" marT="0" marB="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111125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0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  <a:cs typeface="Arial" charset="0"/>
                        </a:rPr>
                        <a:t>Fair Value</a:t>
                      </a: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Historical Cost – a thing of past!!!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How to read IFRS? 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6627" name="Content Placeholder 4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30775"/>
          </a:xfrm>
        </p:spPr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en-US" sz="1800" smtClean="0"/>
              <a:t>Introduction</a:t>
            </a:r>
          </a:p>
          <a:p>
            <a:pPr eaLnBrk="1" hangingPunct="1">
              <a:lnSpc>
                <a:spcPct val="200000"/>
              </a:lnSpc>
            </a:pPr>
            <a:r>
              <a:rPr lang="en-US" sz="1800" smtClean="0"/>
              <a:t>Main Text- Objective, scope, Definitions, Recognition &amp; measurements, Disclosures, Effective dates and Transition provisions</a:t>
            </a:r>
          </a:p>
          <a:p>
            <a:pPr eaLnBrk="1" hangingPunct="1">
              <a:lnSpc>
                <a:spcPct val="200000"/>
              </a:lnSpc>
            </a:pPr>
            <a:r>
              <a:rPr lang="en-US" sz="1800" smtClean="0"/>
              <a:t>Illustrative Examples</a:t>
            </a:r>
          </a:p>
          <a:p>
            <a:pPr eaLnBrk="1" hangingPunct="1">
              <a:lnSpc>
                <a:spcPct val="200000"/>
              </a:lnSpc>
            </a:pPr>
            <a:r>
              <a:rPr lang="en-US" sz="1800" smtClean="0"/>
              <a:t>Application Guidance</a:t>
            </a:r>
          </a:p>
          <a:p>
            <a:pPr eaLnBrk="1" hangingPunct="1">
              <a:lnSpc>
                <a:spcPct val="200000"/>
              </a:lnSpc>
            </a:pPr>
            <a:r>
              <a:rPr lang="en-US" sz="1800" smtClean="0"/>
              <a:t>Basis for Conclusions</a:t>
            </a:r>
          </a:p>
          <a:p>
            <a:pPr eaLnBrk="1" hangingPunct="1">
              <a:lnSpc>
                <a:spcPct val="200000"/>
              </a:lnSpc>
            </a:pPr>
            <a:r>
              <a:rPr lang="en-US" sz="1800" smtClean="0"/>
              <a:t>Dissenting Opinions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Components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27651" name="Content Placeholder 4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68875"/>
          </a:xfrm>
        </p:spPr>
        <p:txBody>
          <a:bodyPr/>
          <a:lstStyle/>
          <a:p>
            <a:pPr eaLnBrk="1" hangingPunct="1">
              <a:lnSpc>
                <a:spcPct val="250000"/>
              </a:lnSpc>
            </a:pPr>
            <a:r>
              <a:rPr lang="en-US" sz="1800" smtClean="0"/>
              <a:t>Statement of Financial Position (Balance Sheet)</a:t>
            </a:r>
          </a:p>
          <a:p>
            <a:pPr eaLnBrk="1" hangingPunct="1">
              <a:lnSpc>
                <a:spcPct val="250000"/>
              </a:lnSpc>
            </a:pPr>
            <a:r>
              <a:rPr lang="en-US" sz="1800" smtClean="0"/>
              <a:t>Statement of Comprehensive Income (P&amp;L)</a:t>
            </a:r>
          </a:p>
          <a:p>
            <a:pPr eaLnBrk="1" hangingPunct="1">
              <a:lnSpc>
                <a:spcPct val="250000"/>
              </a:lnSpc>
            </a:pPr>
            <a:r>
              <a:rPr lang="en-US" sz="1800" smtClean="0"/>
              <a:t>Statement of Changes in Equity</a:t>
            </a:r>
          </a:p>
          <a:p>
            <a:pPr eaLnBrk="1" hangingPunct="1">
              <a:lnSpc>
                <a:spcPct val="250000"/>
              </a:lnSpc>
            </a:pPr>
            <a:r>
              <a:rPr lang="en-US" sz="1800" smtClean="0"/>
              <a:t>Statement of Cash Flows</a:t>
            </a:r>
          </a:p>
          <a:p>
            <a:pPr eaLnBrk="1" hangingPunct="1">
              <a:lnSpc>
                <a:spcPct val="250000"/>
              </a:lnSpc>
            </a:pPr>
            <a:r>
              <a:rPr lang="en-US" sz="1800" smtClean="0"/>
              <a:t>Notes comprising significant accounting policies and other information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New concepts under IFRS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68875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lnSpc>
                <a:spcPct val="15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Shareholders’ Equity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Compulsorily convertible debentures - in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Redeemable preference shares –out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Equity portion of Compound Financial Instrument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Recoup from revaluation reserve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Minority Interest</a:t>
            </a:r>
          </a:p>
          <a:p>
            <a:pPr marL="265176" lvl="1" indent="-265176" eaLnBrk="1" fontAlgn="auto" hangingPunct="1">
              <a:lnSpc>
                <a:spcPct val="150000"/>
              </a:lnSpc>
              <a:spcAft>
                <a:spcPts val="0"/>
              </a:spcAft>
              <a:buSzPct val="80000"/>
              <a:buFont typeface="Wingdings 2"/>
              <a:buChar char=""/>
              <a:defRPr/>
            </a:pPr>
            <a:r>
              <a:rPr lang="en-US" sz="1800" dirty="0" smtClean="0"/>
              <a:t>Liabilities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Current and Non-current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Compulsorily convertible debentures – out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Redeemable preference shares –in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Liability portion of Compound Financial Instrument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Proposed dividends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New concepts under IFRS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68875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lnSpc>
                <a:spcPct val="2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Fixed Assets</a:t>
            </a:r>
          </a:p>
          <a:p>
            <a:pPr marL="548640" lvl="1" indent="-201168" eaLnBrk="1" fontAlgn="auto" hangingPunct="1">
              <a:lnSpc>
                <a:spcPct val="16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Component Accounting</a:t>
            </a:r>
          </a:p>
          <a:p>
            <a:pPr marL="548640" lvl="1" indent="-201168" eaLnBrk="1" fontAlgn="auto" hangingPunct="1">
              <a:lnSpc>
                <a:spcPct val="16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Cost model and Revaluation model</a:t>
            </a:r>
          </a:p>
          <a:p>
            <a:pPr marL="548640" lvl="1" indent="-201168" eaLnBrk="1" fontAlgn="auto" hangingPunct="1">
              <a:lnSpc>
                <a:spcPct val="16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Useful life</a:t>
            </a:r>
          </a:p>
          <a:p>
            <a:pPr marL="265176" lvl="1" indent="-265176" eaLnBrk="1" fontAlgn="auto" hangingPunct="1">
              <a:lnSpc>
                <a:spcPct val="200000"/>
              </a:lnSpc>
              <a:spcAft>
                <a:spcPts val="0"/>
              </a:spcAft>
              <a:buSzPct val="80000"/>
              <a:buFont typeface="Wingdings 2"/>
              <a:buChar char=""/>
              <a:defRPr/>
            </a:pPr>
            <a:r>
              <a:rPr lang="en-US" sz="1800" dirty="0" smtClean="0"/>
              <a:t>Investment Property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Cost model and Fair value model</a:t>
            </a:r>
          </a:p>
          <a:p>
            <a:pPr marL="265176" lvl="1" indent="-265176" eaLnBrk="1" fontAlgn="auto" hangingPunct="1">
              <a:lnSpc>
                <a:spcPct val="200000"/>
              </a:lnSpc>
              <a:spcAft>
                <a:spcPts val="0"/>
              </a:spcAft>
              <a:buSzPct val="80000"/>
              <a:buFont typeface="Wingdings 2"/>
              <a:buChar char=""/>
              <a:defRPr/>
            </a:pPr>
            <a:r>
              <a:rPr lang="en-US" sz="1800" dirty="0" smtClean="0"/>
              <a:t>Financial Instruments (Investments)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Classification &amp; Measurement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Effective Interest Rates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Embedded Derivatives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endParaRPr lang="en-US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New concepts under IFRS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68875"/>
          </a:xfrm>
        </p:spPr>
        <p:txBody>
          <a:bodyPr>
            <a:normAutofit lnSpcReduction="10000"/>
          </a:bodyPr>
          <a:lstStyle/>
          <a:p>
            <a:pPr marL="265176" indent="-265176" eaLnBrk="1" fontAlgn="auto" hangingPunct="1">
              <a:lnSpc>
                <a:spcPct val="2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Deferred Tax</a:t>
            </a:r>
          </a:p>
          <a:p>
            <a:pPr marL="548640" lvl="1" indent="-201168" eaLnBrk="1" fontAlgn="auto" hangingPunct="1">
              <a:lnSpc>
                <a:spcPct val="16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Temporary differences vs. Timing Differences</a:t>
            </a:r>
          </a:p>
          <a:p>
            <a:pPr marL="265176" lvl="1" indent="-265176" eaLnBrk="1" fontAlgn="auto" hangingPunct="1">
              <a:lnSpc>
                <a:spcPct val="200000"/>
              </a:lnSpc>
              <a:spcAft>
                <a:spcPts val="0"/>
              </a:spcAft>
              <a:buSzPct val="80000"/>
              <a:buFont typeface="Wingdings 2"/>
              <a:buChar char=""/>
              <a:defRPr/>
            </a:pPr>
            <a:r>
              <a:rPr lang="en-US" sz="1800" dirty="0" smtClean="0"/>
              <a:t>Business Combination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Applicable to all ‘business’ purchased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Purchase method only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Negative Goodwill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Purchase Price Allocation (PPA) / Bargain Purchase</a:t>
            </a:r>
          </a:p>
          <a:p>
            <a:pPr marL="265176" lvl="1" indent="-265176" eaLnBrk="1" fontAlgn="auto" hangingPunct="1">
              <a:lnSpc>
                <a:spcPct val="200000"/>
              </a:lnSpc>
              <a:spcAft>
                <a:spcPts val="0"/>
              </a:spcAft>
              <a:buSzPct val="80000"/>
              <a:buFont typeface="Wingdings 2"/>
              <a:buChar char=""/>
              <a:defRPr/>
            </a:pPr>
            <a:r>
              <a:rPr lang="en-US" sz="1800" dirty="0" smtClean="0"/>
              <a:t>Consolidation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Potential Voting Rights</a:t>
            </a:r>
          </a:p>
          <a:p>
            <a:pPr marL="265176" lvl="1" indent="-265176" eaLnBrk="1" fontAlgn="auto" hangingPunct="1">
              <a:lnSpc>
                <a:spcPct val="200000"/>
              </a:lnSpc>
              <a:spcAft>
                <a:spcPts val="0"/>
              </a:spcAft>
              <a:buSzPct val="80000"/>
              <a:buFont typeface="Wingdings 2"/>
              <a:buChar char=""/>
              <a:defRPr/>
            </a:pPr>
            <a:r>
              <a:rPr lang="en-US" sz="1800" dirty="0" smtClean="0"/>
              <a:t>Revenue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Multiple arrangement contracts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New concepts under IFRS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968875"/>
          </a:xfrm>
        </p:spPr>
        <p:txBody>
          <a:bodyPr>
            <a:normAutofit/>
          </a:bodyPr>
          <a:lstStyle/>
          <a:p>
            <a:pPr marL="265176" indent="-265176" eaLnBrk="1" fontAlgn="auto" hangingPunct="1">
              <a:lnSpc>
                <a:spcPct val="200000"/>
              </a:lnSpc>
              <a:spcAft>
                <a:spcPts val="0"/>
              </a:spcAft>
              <a:buFont typeface="Wingdings 2"/>
              <a:buChar char=""/>
              <a:defRPr/>
            </a:pPr>
            <a:r>
              <a:rPr lang="en-US" sz="1800" dirty="0" smtClean="0"/>
              <a:t>First-time adoption of IFRS</a:t>
            </a:r>
          </a:p>
          <a:p>
            <a:pPr marL="265176" lvl="1" indent="-265176" eaLnBrk="1" fontAlgn="auto" hangingPunct="1">
              <a:lnSpc>
                <a:spcPct val="200000"/>
              </a:lnSpc>
              <a:spcAft>
                <a:spcPts val="0"/>
              </a:spcAft>
              <a:buSzPct val="80000"/>
              <a:buFont typeface="Wingdings 2"/>
              <a:buChar char=""/>
              <a:defRPr/>
            </a:pPr>
            <a:r>
              <a:rPr lang="en-US" sz="1800" dirty="0" smtClean="0"/>
              <a:t>Restatement of Financial Statements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Prior Period Errors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Change in accounting policies</a:t>
            </a:r>
          </a:p>
          <a:p>
            <a:pPr marL="265176" lvl="1" indent="-265176" eaLnBrk="1" fontAlgn="auto" hangingPunct="1">
              <a:lnSpc>
                <a:spcPct val="200000"/>
              </a:lnSpc>
              <a:spcAft>
                <a:spcPts val="0"/>
              </a:spcAft>
              <a:buSzPct val="80000"/>
              <a:buFont typeface="Wingdings 2"/>
              <a:buChar char=""/>
              <a:defRPr/>
            </a:pPr>
            <a:r>
              <a:rPr lang="en-US" sz="1800" dirty="0" smtClean="0"/>
              <a:t>Disclosures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Critical management judgements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Capital management policies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sz="1400" dirty="0" smtClean="0"/>
              <a:t>Risk management policies</a:t>
            </a:r>
          </a:p>
          <a:p>
            <a:pPr marL="548640" lvl="1" indent="-201168" eaLnBrk="1" fontAlgn="auto" hangingPunct="1">
              <a:lnSpc>
                <a:spcPct val="150000"/>
              </a:lnSpc>
              <a:spcAft>
                <a:spcPts val="0"/>
              </a:spcAft>
              <a:buFontTx/>
              <a:buChar char="•"/>
              <a:defRPr/>
            </a:pPr>
            <a:endParaRPr lang="en-US" sz="1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2590800"/>
            <a:ext cx="8496300" cy="74676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How prepared are WE?</a:t>
            </a:r>
            <a:endParaRPr lang="en-IN" sz="3200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Content Placeholder 6"/>
          <p:cNvSpPr>
            <a:spLocks noGrp="1"/>
          </p:cNvSpPr>
          <p:nvPr>
            <p:ph idx="1"/>
          </p:nvPr>
        </p:nvSpPr>
        <p:spPr>
          <a:xfrm>
            <a:off x="503238" y="5257800"/>
            <a:ext cx="3687762" cy="49847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en-US" sz="2000" smtClean="0"/>
              <a:t>anand.banka@gmail.com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503238" y="2570163"/>
            <a:ext cx="8183562" cy="1052512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ThanQ?</a:t>
            </a:r>
            <a:endParaRPr lang="en-US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02920" y="2590800"/>
            <a:ext cx="8183880" cy="74676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What is IFRS?</a:t>
            </a:r>
            <a:endParaRPr lang="en-IN" sz="3200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What is IFRS?</a:t>
            </a:r>
            <a:endParaRPr lang="en-IN" sz="3200" dirty="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9219" name="Content Placeholder 3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841875"/>
          </a:xfrm>
        </p:spPr>
        <p:txBody>
          <a:bodyPr/>
          <a:lstStyle/>
          <a:p>
            <a:pPr eaLnBrk="1" hangingPunct="1">
              <a:lnSpc>
                <a:spcPct val="200000"/>
              </a:lnSpc>
            </a:pPr>
            <a:r>
              <a:rPr lang="en-US" sz="1800" smtClean="0"/>
              <a:t>International Financial Reporting Standards (IFRS)</a:t>
            </a:r>
          </a:p>
          <a:p>
            <a:pPr eaLnBrk="1" hangingPunct="1">
              <a:lnSpc>
                <a:spcPct val="200000"/>
              </a:lnSpc>
              <a:buFontTx/>
              <a:buChar char="•"/>
            </a:pPr>
            <a:r>
              <a:rPr lang="en-US" sz="1800" smtClean="0"/>
              <a:t>Previously International Accounting Standards (IAS)</a:t>
            </a:r>
          </a:p>
          <a:p>
            <a:pPr eaLnBrk="1" hangingPunct="1">
              <a:lnSpc>
                <a:spcPct val="200000"/>
              </a:lnSpc>
              <a:buFontTx/>
              <a:buChar char="•"/>
            </a:pPr>
            <a:r>
              <a:rPr lang="en-US" sz="1800" smtClean="0"/>
              <a:t>International Accounting Standards Board (IASB)</a:t>
            </a:r>
          </a:p>
          <a:p>
            <a:pPr eaLnBrk="1" hangingPunct="1">
              <a:lnSpc>
                <a:spcPct val="200000"/>
              </a:lnSpc>
              <a:buFontTx/>
              <a:buChar char="•"/>
            </a:pPr>
            <a:r>
              <a:rPr lang="en-US" sz="1800" smtClean="0"/>
              <a:t>Previously International Accounting Standards Committee (IASC)</a:t>
            </a:r>
          </a:p>
          <a:p>
            <a:pPr eaLnBrk="1" hangingPunct="1">
              <a:lnSpc>
                <a:spcPct val="200000"/>
              </a:lnSpc>
              <a:buFontTx/>
              <a:buChar char="•"/>
            </a:pPr>
            <a:r>
              <a:rPr lang="en-US" sz="1800" smtClean="0"/>
              <a:t>Will be called International Financial Reporting Standards Board (IFRSB)</a:t>
            </a:r>
          </a:p>
          <a:p>
            <a:pPr eaLnBrk="1" hangingPunct="1">
              <a:lnSpc>
                <a:spcPct val="200000"/>
              </a:lnSpc>
              <a:buFontTx/>
              <a:buChar char="•"/>
            </a:pPr>
            <a:r>
              <a:rPr lang="en-US" sz="1800" smtClean="0"/>
              <a:t>IFRS = IFRS + IAS + IFRIC + SIC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02920" y="2590800"/>
            <a:ext cx="8183880" cy="74676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Why should I be interested?</a:t>
            </a:r>
            <a:endParaRPr lang="en-IN" sz="3200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Why should I be interested?</a:t>
            </a:r>
            <a:endParaRPr lang="en-IN" sz="3200" dirty="0" smtClean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11267" name="Content Placeholder 3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841875"/>
          </a:xfrm>
        </p:spPr>
        <p:txBody>
          <a:bodyPr/>
          <a:lstStyle/>
          <a:p>
            <a:pPr eaLnBrk="1" hangingPunct="1">
              <a:lnSpc>
                <a:spcPct val="150000"/>
              </a:lnSpc>
            </a:pPr>
            <a:r>
              <a:rPr lang="en-US" sz="1800" smtClean="0"/>
              <a:t>MCA announcement – two sets of accounting standards u/s 211(3C)</a:t>
            </a:r>
          </a:p>
          <a:p>
            <a:pPr lvl="1" eaLnBrk="1" hangingPunct="1">
              <a:lnSpc>
                <a:spcPct val="150000"/>
              </a:lnSpc>
            </a:pPr>
            <a:r>
              <a:rPr lang="en-US" sz="1400" smtClean="0"/>
              <a:t>Converged Indian Accounting Standards</a:t>
            </a:r>
          </a:p>
          <a:p>
            <a:pPr lvl="1" eaLnBrk="1" hangingPunct="1">
              <a:lnSpc>
                <a:spcPct val="150000"/>
              </a:lnSpc>
            </a:pPr>
            <a:r>
              <a:rPr lang="en-US" sz="1400" smtClean="0"/>
              <a:t>Existing Indian Accounting Standards</a:t>
            </a:r>
          </a:p>
          <a:p>
            <a:pPr eaLnBrk="1" hangingPunct="1">
              <a:lnSpc>
                <a:spcPct val="200000"/>
              </a:lnSpc>
              <a:buFontTx/>
              <a:buChar char="•"/>
            </a:pPr>
            <a:r>
              <a:rPr lang="en-US" sz="1800" smtClean="0"/>
              <a:t>Applicable from April 1, 2011</a:t>
            </a:r>
          </a:p>
          <a:p>
            <a:pPr eaLnBrk="1" hangingPunct="1">
              <a:lnSpc>
                <a:spcPct val="200000"/>
              </a:lnSpc>
              <a:buFontTx/>
              <a:buChar char="•"/>
            </a:pPr>
            <a:r>
              <a:rPr lang="en-US" sz="1800" smtClean="0"/>
              <a:t>SEBI amendment to Equity Listing Agreement with option to submit CFS as per IFRS</a:t>
            </a:r>
          </a:p>
          <a:p>
            <a:pPr eaLnBrk="1" hangingPunct="1">
              <a:lnSpc>
                <a:spcPct val="200000"/>
              </a:lnSpc>
              <a:buFontTx/>
              <a:buChar char="•"/>
            </a:pPr>
            <a:r>
              <a:rPr lang="en-US" sz="1800" smtClean="0"/>
              <a:t>Accounting, Auditing, Valuation Services in demand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502920" y="2590800"/>
            <a:ext cx="8183880" cy="74676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How prepared is ICAI?</a:t>
            </a:r>
            <a:endParaRPr lang="en-IN" sz="3200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3238" y="4983163"/>
            <a:ext cx="8183562" cy="1052512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 smtClean="0">
                <a:solidFill>
                  <a:schemeClr val="accent1">
                    <a:tint val="88000"/>
                    <a:satMod val="150000"/>
                  </a:schemeClr>
                </a:solidFill>
              </a:rPr>
              <a:t>How prepared is ICAI?</a:t>
            </a:r>
            <a:endParaRPr lang="en-US" sz="3200" dirty="0">
              <a:solidFill>
                <a:schemeClr val="accent1">
                  <a:tint val="88000"/>
                  <a:satMod val="150000"/>
                </a:schemeClr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503238" y="530225"/>
            <a:ext cx="8183562" cy="4778375"/>
          </a:xfrm>
        </p:spPr>
        <p:txBody>
          <a:bodyPr>
            <a:normAutofit fontScale="62500" lnSpcReduction="20000"/>
          </a:bodyPr>
          <a:lstStyle/>
          <a:p>
            <a:pPr marL="265176" indent="-265176" eaLnBrk="1" fontAlgn="auto" hangingPunct="1">
              <a:lnSpc>
                <a:spcPct val="27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dirty="0" smtClean="0"/>
              <a:t>ICAI first took up the task of laying down AS in India in 1977</a:t>
            </a:r>
          </a:p>
          <a:p>
            <a:pPr marL="265176" indent="-265176" eaLnBrk="1" fontAlgn="auto" hangingPunct="1">
              <a:lnSpc>
                <a:spcPct val="27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dirty="0" smtClean="0"/>
              <a:t>The first AS was issued in 1979</a:t>
            </a:r>
          </a:p>
          <a:p>
            <a:pPr marL="265176" indent="-265176" eaLnBrk="1" fontAlgn="auto" hangingPunct="1">
              <a:lnSpc>
                <a:spcPct val="27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dirty="0" smtClean="0"/>
              <a:t>In 17 years (1979 – 1995) ICAI issued AS 1 to 15</a:t>
            </a:r>
          </a:p>
          <a:p>
            <a:pPr marL="265176" indent="-265176" eaLnBrk="1" fontAlgn="auto" hangingPunct="1">
              <a:lnSpc>
                <a:spcPct val="27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dirty="0" smtClean="0"/>
              <a:t>No Standard was issued in next 4 years (1996-1999)</a:t>
            </a:r>
          </a:p>
          <a:p>
            <a:pPr marL="265176" indent="-265176" eaLnBrk="1" fontAlgn="auto" hangingPunct="1">
              <a:lnSpc>
                <a:spcPct val="27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US" dirty="0" smtClean="0"/>
              <a:t>In next 8 years (2000 – 2007) ICAI issued AS 16 to 31</a:t>
            </a:r>
          </a:p>
          <a:p>
            <a:pPr marL="265176" indent="-265176" eaLnBrk="1" fontAlgn="auto" hangingPunct="1">
              <a:lnSpc>
                <a:spcPct val="270000"/>
              </a:lnSpc>
              <a:spcAft>
                <a:spcPts val="0"/>
              </a:spcAft>
              <a:buFontTx/>
              <a:buChar char="•"/>
              <a:defRPr/>
            </a:pPr>
            <a:r>
              <a:rPr lang="en-GB" dirty="0" smtClean="0"/>
              <a:t>And now, 17 exposure drafts have been issued in line with IFRS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7778" name="Rectangle 2"/>
          <p:cNvSpPr>
            <a:spLocks noGrp="1" noChangeArrowheads="1"/>
          </p:cNvSpPr>
          <p:nvPr>
            <p:ph type="title"/>
          </p:nvPr>
        </p:nvSpPr>
        <p:spPr>
          <a:xfrm>
            <a:off x="342900" y="2590800"/>
            <a:ext cx="8496300" cy="746760"/>
          </a:xfrm>
        </p:spPr>
        <p:txBody>
          <a:bodyPr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2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How prepared are regulators?</a:t>
            </a:r>
            <a:endParaRPr lang="en-IN" sz="3200" cap="all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3535</TotalTime>
  <Words>924</Words>
  <Application>Microsoft Office PowerPoint</Application>
  <PresentationFormat>On-screen Show (4:3)</PresentationFormat>
  <Paragraphs>194</Paragraphs>
  <Slides>28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4" baseType="lpstr">
      <vt:lpstr>Trebuchet MS</vt:lpstr>
      <vt:lpstr>Arial</vt:lpstr>
      <vt:lpstr>Verdana</vt:lpstr>
      <vt:lpstr>Wingdings 2</vt:lpstr>
      <vt:lpstr>Wingdings</vt:lpstr>
      <vt:lpstr>Aspect</vt:lpstr>
      <vt:lpstr>Slide 1</vt:lpstr>
      <vt:lpstr>Contents</vt:lpstr>
      <vt:lpstr>What is IFRS?</vt:lpstr>
      <vt:lpstr>What is IFRS?</vt:lpstr>
      <vt:lpstr>Why should I be interested?</vt:lpstr>
      <vt:lpstr>Why should I be interested?</vt:lpstr>
      <vt:lpstr>How prepared is ICAI?</vt:lpstr>
      <vt:lpstr>How prepared is ICAI?</vt:lpstr>
      <vt:lpstr>How prepared are regulators?</vt:lpstr>
      <vt:lpstr>How prepared are regulators?</vt:lpstr>
      <vt:lpstr>Journey to IFRS</vt:lpstr>
      <vt:lpstr>Journey as per MCA</vt:lpstr>
      <vt:lpstr>2011</vt:lpstr>
      <vt:lpstr>2012</vt:lpstr>
      <vt:lpstr>2013</vt:lpstr>
      <vt:lpstr>2014</vt:lpstr>
      <vt:lpstr>Optional</vt:lpstr>
      <vt:lpstr>What’s so different in ifrs?</vt:lpstr>
      <vt:lpstr>What’s so different in IFRS?</vt:lpstr>
      <vt:lpstr>Historical Cost – a thing of past!!!</vt:lpstr>
      <vt:lpstr>How to read IFRS? </vt:lpstr>
      <vt:lpstr>Components</vt:lpstr>
      <vt:lpstr>New concepts under IFRS</vt:lpstr>
      <vt:lpstr>New concepts under IFRS</vt:lpstr>
      <vt:lpstr>New concepts under IFRS</vt:lpstr>
      <vt:lpstr>New concepts under IFRS</vt:lpstr>
      <vt:lpstr>How prepared are WE?</vt:lpstr>
      <vt:lpstr>ThanQ?</vt:lpstr>
    </vt:vector>
  </TitlesOfParts>
  <Company>BDO Global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HEADING</dc:title>
  <dc:creator>Windows User</dc:creator>
  <cp:lastModifiedBy>ICA</cp:lastModifiedBy>
  <cp:revision>344</cp:revision>
  <dcterms:created xsi:type="dcterms:W3CDTF">2009-09-09T11:11:02Z</dcterms:created>
  <dcterms:modified xsi:type="dcterms:W3CDTF">2012-10-29T10:14:55Z</dcterms:modified>
</cp:coreProperties>
</file>