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8" r:id="rId3"/>
    <p:sldId id="259" r:id="rId4"/>
    <p:sldId id="265" r:id="rId5"/>
    <p:sldId id="264" r:id="rId6"/>
    <p:sldId id="262" r:id="rId7"/>
    <p:sldId id="263" r:id="rId8"/>
    <p:sldId id="266" r:id="rId9"/>
    <p:sldId id="268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310ED6-051B-4CDC-B33F-BC108515C54F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A1BBD32-CBE6-4EA6-8897-F5A4D71F501D}">
      <dgm:prSet/>
      <dgm:spPr/>
      <dgm:t>
        <a:bodyPr/>
        <a:lstStyle/>
        <a:p>
          <a:r>
            <a:rPr lang="en-US"/>
            <a:t>Cash outflows related to the acquisition of IA/PPE incorrectly included within operating activities - Should be IA</a:t>
          </a:r>
        </a:p>
      </dgm:t>
    </dgm:pt>
    <dgm:pt modelId="{461D0AEB-5BD3-4058-A813-1CD290A661B3}" type="parTrans" cxnId="{8A94434C-F148-4D1D-8AB8-0B53674B42C8}">
      <dgm:prSet/>
      <dgm:spPr/>
      <dgm:t>
        <a:bodyPr/>
        <a:lstStyle/>
        <a:p>
          <a:endParaRPr lang="en-US"/>
        </a:p>
      </dgm:t>
    </dgm:pt>
    <dgm:pt modelId="{3D8DCCEE-D4B1-4543-9852-3E2F78F255E7}" type="sibTrans" cxnId="{8A94434C-F148-4D1D-8AB8-0B53674B42C8}">
      <dgm:prSet phldrT="1"/>
      <dgm:spPr/>
      <dgm:t>
        <a:bodyPr/>
        <a:lstStyle/>
        <a:p>
          <a:endParaRPr lang="en-US"/>
        </a:p>
      </dgm:t>
    </dgm:pt>
    <dgm:pt modelId="{03C7F583-0511-461A-9725-683A3A2942D5}">
      <dgm:prSet/>
      <dgm:spPr/>
      <dgm:t>
        <a:bodyPr/>
        <a:lstStyle/>
        <a:p>
          <a:r>
            <a:rPr lang="en-US"/>
            <a:t>Short term instruments that do not meet the definition of C&amp;CE sometimes  classed within OA - Should be IA</a:t>
          </a:r>
        </a:p>
      </dgm:t>
    </dgm:pt>
    <dgm:pt modelId="{23982916-D0A8-41ED-87D5-B007F4C994A6}" type="parTrans" cxnId="{8ECAB59E-1216-46EF-A113-383A35F9E9CE}">
      <dgm:prSet/>
      <dgm:spPr/>
      <dgm:t>
        <a:bodyPr/>
        <a:lstStyle/>
        <a:p>
          <a:endParaRPr lang="en-US"/>
        </a:p>
      </dgm:t>
    </dgm:pt>
    <dgm:pt modelId="{C9548756-5B7C-4672-A8EC-61A3550F2646}" type="sibTrans" cxnId="{8ECAB59E-1216-46EF-A113-383A35F9E9CE}">
      <dgm:prSet phldrT="2"/>
      <dgm:spPr/>
      <dgm:t>
        <a:bodyPr/>
        <a:lstStyle/>
        <a:p>
          <a:endParaRPr lang="en-US"/>
        </a:p>
      </dgm:t>
    </dgm:pt>
    <dgm:pt modelId="{0DFE37A2-8D12-42B4-A0A1-694AB31955FB}">
      <dgm:prSet/>
      <dgm:spPr/>
      <dgm:t>
        <a:bodyPr/>
        <a:lstStyle/>
        <a:p>
          <a:r>
            <a:rPr lang="en-US"/>
            <a:t>Financial asset held for dealing/trading purpose classed within IA - Should be OA</a:t>
          </a:r>
        </a:p>
      </dgm:t>
    </dgm:pt>
    <dgm:pt modelId="{B5301405-D37E-483E-BBFA-6D41B9946B0F}" type="parTrans" cxnId="{7D39D2E0-6856-4C25-BE05-CDA890A1707E}">
      <dgm:prSet/>
      <dgm:spPr/>
      <dgm:t>
        <a:bodyPr/>
        <a:lstStyle/>
        <a:p>
          <a:endParaRPr lang="en-US"/>
        </a:p>
      </dgm:t>
    </dgm:pt>
    <dgm:pt modelId="{EC39B737-224D-4D5D-A900-ACE9680745C3}" type="sibTrans" cxnId="{7D39D2E0-6856-4C25-BE05-CDA890A1707E}">
      <dgm:prSet phldrT="3"/>
      <dgm:spPr/>
      <dgm:t>
        <a:bodyPr/>
        <a:lstStyle/>
        <a:p>
          <a:endParaRPr lang="en-US"/>
        </a:p>
      </dgm:t>
    </dgm:pt>
    <dgm:pt modelId="{232A3632-CF74-4987-898E-B0EF03DEEFCC}">
      <dgm:prSet/>
      <dgm:spPr/>
      <dgm:t>
        <a:bodyPr/>
        <a:lstStyle/>
        <a:p>
          <a:r>
            <a:rPr lang="en-US"/>
            <a:t>Failure to classify CF arising from an entity's principal OA as operating</a:t>
          </a:r>
        </a:p>
      </dgm:t>
    </dgm:pt>
    <dgm:pt modelId="{63E71DB6-595E-4151-99D2-0F0790610B6B}" type="parTrans" cxnId="{B8750FC2-77FB-42C7-B0BA-AF6CC9B9949C}">
      <dgm:prSet/>
      <dgm:spPr/>
      <dgm:t>
        <a:bodyPr/>
        <a:lstStyle/>
        <a:p>
          <a:endParaRPr lang="en-US"/>
        </a:p>
      </dgm:t>
    </dgm:pt>
    <dgm:pt modelId="{20D4A733-2253-451F-861A-AEBBA6EB3195}" type="sibTrans" cxnId="{B8750FC2-77FB-42C7-B0BA-AF6CC9B9949C}">
      <dgm:prSet phldrT="4"/>
      <dgm:spPr/>
      <dgm:t>
        <a:bodyPr/>
        <a:lstStyle/>
        <a:p>
          <a:endParaRPr lang="en-US"/>
        </a:p>
      </dgm:t>
    </dgm:pt>
    <dgm:pt modelId="{E990E6AF-7A86-4CBA-8F6A-0020BF0B62AD}">
      <dgm:prSet/>
      <dgm:spPr/>
      <dgm:t>
        <a:bodyPr/>
        <a:lstStyle/>
        <a:p>
          <a:r>
            <a:rPr lang="en-US"/>
            <a:t>Including CF in IA when they do not result in the recognition of an asset</a:t>
          </a:r>
        </a:p>
      </dgm:t>
    </dgm:pt>
    <dgm:pt modelId="{369C3E31-B933-4ADF-8BC8-D9E23FDAB432}" type="parTrans" cxnId="{CD1045DE-DAE3-4134-9D0E-EC6876A9402B}">
      <dgm:prSet/>
      <dgm:spPr/>
      <dgm:t>
        <a:bodyPr/>
        <a:lstStyle/>
        <a:p>
          <a:endParaRPr lang="en-US"/>
        </a:p>
      </dgm:t>
    </dgm:pt>
    <dgm:pt modelId="{9D51B778-0AC5-489B-8CAD-F302AEF58A6E}" type="sibTrans" cxnId="{CD1045DE-DAE3-4134-9D0E-EC6876A9402B}">
      <dgm:prSet phldrT="5"/>
      <dgm:spPr/>
      <dgm:t>
        <a:bodyPr/>
        <a:lstStyle/>
        <a:p>
          <a:endParaRPr lang="en-US"/>
        </a:p>
      </dgm:t>
    </dgm:pt>
    <dgm:pt modelId="{4B53DAA4-86FA-4A8C-8E8D-702A48BEDB94}">
      <dgm:prSet/>
      <dgm:spPr/>
      <dgm:t>
        <a:bodyPr/>
        <a:lstStyle/>
        <a:p>
          <a:r>
            <a:rPr lang="en-US"/>
            <a:t>Cash receipts relating to the leased assets of lessors classed under IA - Should be OA</a:t>
          </a:r>
        </a:p>
      </dgm:t>
    </dgm:pt>
    <dgm:pt modelId="{2BFC5C55-09FC-47FD-B1A2-C97D8DBE7648}" type="parTrans" cxnId="{1AA9DC45-BFE4-4944-A4B9-C36806F13B54}">
      <dgm:prSet/>
      <dgm:spPr/>
      <dgm:t>
        <a:bodyPr/>
        <a:lstStyle/>
        <a:p>
          <a:endParaRPr lang="en-US"/>
        </a:p>
      </dgm:t>
    </dgm:pt>
    <dgm:pt modelId="{C396D1E7-902C-4DA7-954B-38AE397C9F48}" type="sibTrans" cxnId="{1AA9DC45-BFE4-4944-A4B9-C36806F13B54}">
      <dgm:prSet phldrT="6"/>
      <dgm:spPr/>
      <dgm:t>
        <a:bodyPr/>
        <a:lstStyle/>
        <a:p>
          <a:endParaRPr lang="en-US"/>
        </a:p>
      </dgm:t>
    </dgm:pt>
    <dgm:pt modelId="{A083D7BD-880A-406E-9602-218E18662330}">
      <dgm:prSet/>
      <dgm:spPr/>
      <dgm:t>
        <a:bodyPr/>
        <a:lstStyle/>
        <a:p>
          <a:r>
            <a:rPr lang="en-US"/>
            <a:t>Offsetting of CF is not allowed including - PPE,IA,Borrowings,Lending - Report All GROSS</a:t>
          </a:r>
        </a:p>
      </dgm:t>
    </dgm:pt>
    <dgm:pt modelId="{5D720AE6-D4CA-4B30-8678-F2E44014C669}" type="parTrans" cxnId="{F8FB454E-AFDD-48AF-B75F-531EB9BAEB71}">
      <dgm:prSet/>
      <dgm:spPr/>
      <dgm:t>
        <a:bodyPr/>
        <a:lstStyle/>
        <a:p>
          <a:endParaRPr lang="en-US"/>
        </a:p>
      </dgm:t>
    </dgm:pt>
    <dgm:pt modelId="{CA515E65-84E1-4D76-A479-7351B1B89D04}" type="sibTrans" cxnId="{F8FB454E-AFDD-48AF-B75F-531EB9BAEB71}">
      <dgm:prSet phldrT="7"/>
      <dgm:spPr/>
      <dgm:t>
        <a:bodyPr/>
        <a:lstStyle/>
        <a:p>
          <a:endParaRPr lang="en-US"/>
        </a:p>
      </dgm:t>
    </dgm:pt>
    <dgm:pt modelId="{07F9A0CC-6930-4D50-ABBE-8DB9842C28E5}">
      <dgm:prSet/>
      <dgm:spPr/>
      <dgm:t>
        <a:bodyPr/>
        <a:lstStyle/>
        <a:p>
          <a:r>
            <a:rPr lang="en-US"/>
            <a:t>IA&amp;FA - GROSS always</a:t>
          </a:r>
        </a:p>
      </dgm:t>
    </dgm:pt>
    <dgm:pt modelId="{47D0ABD9-B29D-46BE-84C0-5E18BFAA1C91}" type="parTrans" cxnId="{EF031C85-6E8F-468D-BE83-478D54F8FF4B}">
      <dgm:prSet/>
      <dgm:spPr/>
      <dgm:t>
        <a:bodyPr/>
        <a:lstStyle/>
        <a:p>
          <a:endParaRPr lang="en-US"/>
        </a:p>
      </dgm:t>
    </dgm:pt>
    <dgm:pt modelId="{F041E3A2-B583-45BA-9FB0-CDEC7C0AF874}" type="sibTrans" cxnId="{EF031C85-6E8F-468D-BE83-478D54F8FF4B}">
      <dgm:prSet phldrT="8"/>
      <dgm:spPr/>
      <dgm:t>
        <a:bodyPr/>
        <a:lstStyle/>
        <a:p>
          <a:endParaRPr lang="en-US"/>
        </a:p>
      </dgm:t>
    </dgm:pt>
    <dgm:pt modelId="{279A5D08-9077-493E-A2C0-2FF599023C72}">
      <dgm:prSet/>
      <dgm:spPr/>
      <dgm:t>
        <a:bodyPr/>
        <a:lstStyle/>
        <a:p>
          <a:r>
            <a:rPr lang="en-US"/>
            <a:t>Cash receipts/payment on behalf of customers rather than those of the entity - Can do NET</a:t>
          </a:r>
        </a:p>
      </dgm:t>
    </dgm:pt>
    <dgm:pt modelId="{CAE8A5FB-51E7-4B65-964C-92F0A95730FA}" type="parTrans" cxnId="{0854B758-E9CC-4904-BCF7-E49451149B7D}">
      <dgm:prSet/>
      <dgm:spPr/>
      <dgm:t>
        <a:bodyPr/>
        <a:lstStyle/>
        <a:p>
          <a:endParaRPr lang="en-US"/>
        </a:p>
      </dgm:t>
    </dgm:pt>
    <dgm:pt modelId="{65B4D131-0D20-4D6F-8FB2-B00A212B7659}" type="sibTrans" cxnId="{0854B758-E9CC-4904-BCF7-E49451149B7D}">
      <dgm:prSet phldrT="9"/>
      <dgm:spPr/>
      <dgm:t>
        <a:bodyPr/>
        <a:lstStyle/>
        <a:p>
          <a:endParaRPr lang="en-US"/>
        </a:p>
      </dgm:t>
    </dgm:pt>
    <dgm:pt modelId="{BC00714D-1429-4790-BA79-FD31584CE2C4}">
      <dgm:prSet/>
      <dgm:spPr/>
      <dgm:t>
        <a:bodyPr/>
        <a:lstStyle/>
        <a:p>
          <a:r>
            <a:rPr lang="en-US"/>
            <a:t>Cash receipts/payments for items in which the T/o is quick,amts are large and maturities are short. E.g P relating to Credit card customers - Can do NET</a:t>
          </a:r>
        </a:p>
      </dgm:t>
    </dgm:pt>
    <dgm:pt modelId="{B677CFCE-1022-4CE6-B383-D48197EBC465}" type="parTrans" cxnId="{7834747C-EDE1-4691-88FD-B20A212C5F18}">
      <dgm:prSet/>
      <dgm:spPr/>
      <dgm:t>
        <a:bodyPr/>
        <a:lstStyle/>
        <a:p>
          <a:endParaRPr lang="en-US"/>
        </a:p>
      </dgm:t>
    </dgm:pt>
    <dgm:pt modelId="{8AFF74A5-09D9-4436-AC24-AB18D8FC84A2}" type="sibTrans" cxnId="{7834747C-EDE1-4691-88FD-B20A212C5F18}">
      <dgm:prSet phldrT="10"/>
      <dgm:spPr/>
      <dgm:t>
        <a:bodyPr/>
        <a:lstStyle/>
        <a:p>
          <a:endParaRPr lang="en-US"/>
        </a:p>
      </dgm:t>
    </dgm:pt>
    <dgm:pt modelId="{64FFBC1C-BAF4-4C7E-B865-77D4993BE574}">
      <dgm:prSet/>
      <dgm:spPr/>
      <dgm:t>
        <a:bodyPr/>
        <a:lstStyle/>
        <a:p>
          <a:r>
            <a:rPr lang="en-US"/>
            <a:t>For Financial Institutions below can be reported on net basis :</a:t>
          </a:r>
        </a:p>
      </dgm:t>
    </dgm:pt>
    <dgm:pt modelId="{182D7705-CCAE-4680-8A91-33FF206B3AB0}" type="parTrans" cxnId="{740DF4E1-B42D-47FB-8296-3A2E63AE8330}">
      <dgm:prSet/>
      <dgm:spPr/>
      <dgm:t>
        <a:bodyPr/>
        <a:lstStyle/>
        <a:p>
          <a:endParaRPr lang="en-US"/>
        </a:p>
      </dgm:t>
    </dgm:pt>
    <dgm:pt modelId="{5C1A15E0-D50E-4995-B559-8E4623E93E29}" type="sibTrans" cxnId="{740DF4E1-B42D-47FB-8296-3A2E63AE8330}">
      <dgm:prSet phldrT="11"/>
      <dgm:spPr/>
      <dgm:t>
        <a:bodyPr/>
        <a:lstStyle/>
        <a:p>
          <a:endParaRPr lang="en-US"/>
        </a:p>
      </dgm:t>
    </dgm:pt>
    <dgm:pt modelId="{3AA6A39C-4C59-4556-B127-B3D3EB08AE8F}">
      <dgm:prSet/>
      <dgm:spPr/>
      <dgm:t>
        <a:bodyPr/>
        <a:lstStyle/>
        <a:p>
          <a:r>
            <a:rPr lang="en-US"/>
            <a:t>cash R/P for deposits with a fixed maturity dates</a:t>
          </a:r>
        </a:p>
      </dgm:t>
    </dgm:pt>
    <dgm:pt modelId="{6DCC0D03-7E73-4D7A-B659-40B707646BED}" type="parTrans" cxnId="{A9C0F215-ABE5-48E2-B35F-56C15C2FE841}">
      <dgm:prSet/>
      <dgm:spPr/>
      <dgm:t>
        <a:bodyPr/>
        <a:lstStyle/>
        <a:p>
          <a:endParaRPr lang="en-US"/>
        </a:p>
      </dgm:t>
    </dgm:pt>
    <dgm:pt modelId="{19856523-1551-422A-9C7A-DA0F9AB1F50D}" type="sibTrans" cxnId="{A9C0F215-ABE5-48E2-B35F-56C15C2FE841}">
      <dgm:prSet/>
      <dgm:spPr/>
      <dgm:t>
        <a:bodyPr/>
        <a:lstStyle/>
        <a:p>
          <a:endParaRPr lang="en-US"/>
        </a:p>
      </dgm:t>
    </dgm:pt>
    <dgm:pt modelId="{7680391B-3E57-4948-B25A-301DF6675949}">
      <dgm:prSet/>
      <dgm:spPr/>
      <dgm:t>
        <a:bodyPr/>
        <a:lstStyle/>
        <a:p>
          <a:r>
            <a:rPr lang="en-US"/>
            <a:t>deposits placed and withdrawn from other financial institutions</a:t>
          </a:r>
        </a:p>
      </dgm:t>
    </dgm:pt>
    <dgm:pt modelId="{367C4B30-DF80-4B8E-9287-9F25D05667F3}" type="parTrans" cxnId="{7E8BFC02-F80A-40AB-B37D-C943774B38C2}">
      <dgm:prSet/>
      <dgm:spPr/>
      <dgm:t>
        <a:bodyPr/>
        <a:lstStyle/>
        <a:p>
          <a:endParaRPr lang="en-US"/>
        </a:p>
      </dgm:t>
    </dgm:pt>
    <dgm:pt modelId="{5D3F3373-5DBF-46FD-B0D0-CBF7E00F858E}" type="sibTrans" cxnId="{7E8BFC02-F80A-40AB-B37D-C943774B38C2}">
      <dgm:prSet/>
      <dgm:spPr/>
      <dgm:t>
        <a:bodyPr/>
        <a:lstStyle/>
        <a:p>
          <a:endParaRPr lang="en-US"/>
        </a:p>
      </dgm:t>
    </dgm:pt>
    <dgm:pt modelId="{DB38252B-D15C-46B8-BCFF-05E379D9AD24}">
      <dgm:prSet/>
      <dgm:spPr/>
      <dgm:t>
        <a:bodyPr/>
        <a:lstStyle/>
        <a:p>
          <a:r>
            <a:rPr lang="en-US"/>
            <a:t>cash R/P for cash advances and loans</a:t>
          </a:r>
        </a:p>
      </dgm:t>
    </dgm:pt>
    <dgm:pt modelId="{5A05C095-23F2-47BC-8230-246CF1D87CEC}" type="parTrans" cxnId="{5553FBA4-BA97-4DF9-A8F9-837ADF3C4C35}">
      <dgm:prSet/>
      <dgm:spPr/>
      <dgm:t>
        <a:bodyPr/>
        <a:lstStyle/>
        <a:p>
          <a:endParaRPr lang="en-US"/>
        </a:p>
      </dgm:t>
    </dgm:pt>
    <dgm:pt modelId="{FC002FFE-A61B-4C32-8329-9722BE33DB19}" type="sibTrans" cxnId="{5553FBA4-BA97-4DF9-A8F9-837ADF3C4C35}">
      <dgm:prSet/>
      <dgm:spPr/>
      <dgm:t>
        <a:bodyPr/>
        <a:lstStyle/>
        <a:p>
          <a:endParaRPr lang="en-US"/>
        </a:p>
      </dgm:t>
    </dgm:pt>
    <dgm:pt modelId="{8E730CD5-C5CB-4DD5-8631-A77215A252D7}">
      <dgm:prSet/>
      <dgm:spPr/>
      <dgm:t>
        <a:bodyPr/>
        <a:lstStyle/>
        <a:p>
          <a:r>
            <a:rPr lang="en-US"/>
            <a:t>For some countries Bank o/d may form an integral part of the entity's CM. For SCF - Offset bank O/d with C&amp;CE – ok</a:t>
          </a:r>
        </a:p>
      </dgm:t>
    </dgm:pt>
    <dgm:pt modelId="{42D8E0FE-E49E-4F4A-B415-F4ACD27EE074}" type="parTrans" cxnId="{C92202AD-B63A-4E0A-A736-E03720C9840B}">
      <dgm:prSet/>
      <dgm:spPr/>
      <dgm:t>
        <a:bodyPr/>
        <a:lstStyle/>
        <a:p>
          <a:endParaRPr lang="en-US"/>
        </a:p>
      </dgm:t>
    </dgm:pt>
    <dgm:pt modelId="{248AFA49-DF82-40FD-858E-5DA4D196C98C}" type="sibTrans" cxnId="{C92202AD-B63A-4E0A-A736-E03720C9840B}">
      <dgm:prSet phldrT="12"/>
      <dgm:spPr/>
      <dgm:t>
        <a:bodyPr/>
        <a:lstStyle/>
        <a:p>
          <a:endParaRPr lang="en-US"/>
        </a:p>
      </dgm:t>
    </dgm:pt>
    <dgm:pt modelId="{BE2ADA79-0F66-4A5F-A51D-FA2CED55FA18}">
      <dgm:prSet/>
      <dgm:spPr/>
      <dgm:t>
        <a:bodyPr/>
        <a:lstStyle/>
        <a:p>
          <a:r>
            <a:rPr lang="en-US"/>
            <a:t>Good if entity - include narrative in their accounting policies - highlighting CF that are offset in SCF &amp; that are offset in Financial position</a:t>
          </a:r>
        </a:p>
      </dgm:t>
    </dgm:pt>
    <dgm:pt modelId="{15A209E0-CFA6-4A33-9F0D-69E11F3820A4}" type="parTrans" cxnId="{53E8EC76-B1F6-40BB-ACA6-411C3A6AD630}">
      <dgm:prSet/>
      <dgm:spPr/>
      <dgm:t>
        <a:bodyPr/>
        <a:lstStyle/>
        <a:p>
          <a:endParaRPr lang="en-US"/>
        </a:p>
      </dgm:t>
    </dgm:pt>
    <dgm:pt modelId="{6D1EE12E-0719-4012-912F-11755C9EA231}" type="sibTrans" cxnId="{53E8EC76-B1F6-40BB-ACA6-411C3A6AD630}">
      <dgm:prSet phldrT="13"/>
      <dgm:spPr/>
      <dgm:t>
        <a:bodyPr/>
        <a:lstStyle/>
        <a:p>
          <a:endParaRPr lang="en-US"/>
        </a:p>
      </dgm:t>
    </dgm:pt>
    <dgm:pt modelId="{9A34C519-2544-43F0-A02F-90FAEE7AB3A3}" type="pres">
      <dgm:prSet presAssocID="{F0310ED6-051B-4CDC-B33F-BC108515C54F}" presName="diagram" presStyleCnt="0">
        <dgm:presLayoutVars>
          <dgm:dir/>
          <dgm:resizeHandles val="exact"/>
        </dgm:presLayoutVars>
      </dgm:prSet>
      <dgm:spPr/>
    </dgm:pt>
    <dgm:pt modelId="{EA41C5BE-E095-434D-8AFD-DACA24355426}" type="pres">
      <dgm:prSet presAssocID="{0A1BBD32-CBE6-4EA6-8897-F5A4D71F501D}" presName="node" presStyleLbl="node1" presStyleIdx="0" presStyleCnt="13">
        <dgm:presLayoutVars>
          <dgm:bulletEnabled val="1"/>
        </dgm:presLayoutVars>
      </dgm:prSet>
      <dgm:spPr/>
    </dgm:pt>
    <dgm:pt modelId="{3558D0EB-97D0-4F99-B028-F114526636C1}" type="pres">
      <dgm:prSet presAssocID="{3D8DCCEE-D4B1-4543-9852-3E2F78F255E7}" presName="sibTrans" presStyleCnt="0"/>
      <dgm:spPr/>
    </dgm:pt>
    <dgm:pt modelId="{EA583C2D-8AEA-4425-85FC-2F702867EFF1}" type="pres">
      <dgm:prSet presAssocID="{03C7F583-0511-461A-9725-683A3A2942D5}" presName="node" presStyleLbl="node1" presStyleIdx="1" presStyleCnt="13">
        <dgm:presLayoutVars>
          <dgm:bulletEnabled val="1"/>
        </dgm:presLayoutVars>
      </dgm:prSet>
      <dgm:spPr/>
    </dgm:pt>
    <dgm:pt modelId="{CD5CE433-7ADD-4D1A-977D-E4D59BC2E72D}" type="pres">
      <dgm:prSet presAssocID="{C9548756-5B7C-4672-A8EC-61A3550F2646}" presName="sibTrans" presStyleCnt="0"/>
      <dgm:spPr/>
    </dgm:pt>
    <dgm:pt modelId="{48FB8ABC-C30B-4681-A959-F4E054E0BEE6}" type="pres">
      <dgm:prSet presAssocID="{0DFE37A2-8D12-42B4-A0A1-694AB31955FB}" presName="node" presStyleLbl="node1" presStyleIdx="2" presStyleCnt="13">
        <dgm:presLayoutVars>
          <dgm:bulletEnabled val="1"/>
        </dgm:presLayoutVars>
      </dgm:prSet>
      <dgm:spPr/>
    </dgm:pt>
    <dgm:pt modelId="{93BC8598-FA6D-48AD-AD5F-EF5B47014794}" type="pres">
      <dgm:prSet presAssocID="{EC39B737-224D-4D5D-A900-ACE9680745C3}" presName="sibTrans" presStyleCnt="0"/>
      <dgm:spPr/>
    </dgm:pt>
    <dgm:pt modelId="{89691D72-248B-4019-A7E5-1A23C5DB40F9}" type="pres">
      <dgm:prSet presAssocID="{232A3632-CF74-4987-898E-B0EF03DEEFCC}" presName="node" presStyleLbl="node1" presStyleIdx="3" presStyleCnt="13">
        <dgm:presLayoutVars>
          <dgm:bulletEnabled val="1"/>
        </dgm:presLayoutVars>
      </dgm:prSet>
      <dgm:spPr/>
    </dgm:pt>
    <dgm:pt modelId="{B021AE60-E607-4074-AFE7-64AAE92CD2FF}" type="pres">
      <dgm:prSet presAssocID="{20D4A733-2253-451F-861A-AEBBA6EB3195}" presName="sibTrans" presStyleCnt="0"/>
      <dgm:spPr/>
    </dgm:pt>
    <dgm:pt modelId="{1B2B6343-A8FF-46C0-B288-A9BA351904EB}" type="pres">
      <dgm:prSet presAssocID="{E990E6AF-7A86-4CBA-8F6A-0020BF0B62AD}" presName="node" presStyleLbl="node1" presStyleIdx="4" presStyleCnt="13">
        <dgm:presLayoutVars>
          <dgm:bulletEnabled val="1"/>
        </dgm:presLayoutVars>
      </dgm:prSet>
      <dgm:spPr/>
    </dgm:pt>
    <dgm:pt modelId="{0ABA6060-7CF1-4E06-924A-046F4FAF3E45}" type="pres">
      <dgm:prSet presAssocID="{9D51B778-0AC5-489B-8CAD-F302AEF58A6E}" presName="sibTrans" presStyleCnt="0"/>
      <dgm:spPr/>
    </dgm:pt>
    <dgm:pt modelId="{AFE1EA4E-CE3A-4127-808B-56C9F88FEDC1}" type="pres">
      <dgm:prSet presAssocID="{4B53DAA4-86FA-4A8C-8E8D-702A48BEDB94}" presName="node" presStyleLbl="node1" presStyleIdx="5" presStyleCnt="13">
        <dgm:presLayoutVars>
          <dgm:bulletEnabled val="1"/>
        </dgm:presLayoutVars>
      </dgm:prSet>
      <dgm:spPr/>
    </dgm:pt>
    <dgm:pt modelId="{AA4B4B52-37D8-41BA-9142-E9FC320E01AA}" type="pres">
      <dgm:prSet presAssocID="{C396D1E7-902C-4DA7-954B-38AE397C9F48}" presName="sibTrans" presStyleCnt="0"/>
      <dgm:spPr/>
    </dgm:pt>
    <dgm:pt modelId="{C6854927-1711-4202-ACA9-B1B257309D8B}" type="pres">
      <dgm:prSet presAssocID="{A083D7BD-880A-406E-9602-218E18662330}" presName="node" presStyleLbl="node1" presStyleIdx="6" presStyleCnt="13">
        <dgm:presLayoutVars>
          <dgm:bulletEnabled val="1"/>
        </dgm:presLayoutVars>
      </dgm:prSet>
      <dgm:spPr/>
    </dgm:pt>
    <dgm:pt modelId="{99084720-9C20-480E-8514-AEB22CAE7B5D}" type="pres">
      <dgm:prSet presAssocID="{CA515E65-84E1-4D76-A479-7351B1B89D04}" presName="sibTrans" presStyleCnt="0"/>
      <dgm:spPr/>
    </dgm:pt>
    <dgm:pt modelId="{7786DD81-B73C-4FF2-B308-3C8D8208BB4D}" type="pres">
      <dgm:prSet presAssocID="{07F9A0CC-6930-4D50-ABBE-8DB9842C28E5}" presName="node" presStyleLbl="node1" presStyleIdx="7" presStyleCnt="13">
        <dgm:presLayoutVars>
          <dgm:bulletEnabled val="1"/>
        </dgm:presLayoutVars>
      </dgm:prSet>
      <dgm:spPr/>
    </dgm:pt>
    <dgm:pt modelId="{23AB40E5-A028-4FD0-A94C-C6EDD2939615}" type="pres">
      <dgm:prSet presAssocID="{F041E3A2-B583-45BA-9FB0-CDEC7C0AF874}" presName="sibTrans" presStyleCnt="0"/>
      <dgm:spPr/>
    </dgm:pt>
    <dgm:pt modelId="{E16434F2-E781-4379-A7DF-D869BBDBC406}" type="pres">
      <dgm:prSet presAssocID="{279A5D08-9077-493E-A2C0-2FF599023C72}" presName="node" presStyleLbl="node1" presStyleIdx="8" presStyleCnt="13">
        <dgm:presLayoutVars>
          <dgm:bulletEnabled val="1"/>
        </dgm:presLayoutVars>
      </dgm:prSet>
      <dgm:spPr/>
    </dgm:pt>
    <dgm:pt modelId="{30FA39BD-1A25-48DB-A216-605717D9CD6B}" type="pres">
      <dgm:prSet presAssocID="{65B4D131-0D20-4D6F-8FB2-B00A212B7659}" presName="sibTrans" presStyleCnt="0"/>
      <dgm:spPr/>
    </dgm:pt>
    <dgm:pt modelId="{CD682E20-7B3E-4A3D-B136-D6C4C8CAF654}" type="pres">
      <dgm:prSet presAssocID="{BC00714D-1429-4790-BA79-FD31584CE2C4}" presName="node" presStyleLbl="node1" presStyleIdx="9" presStyleCnt="13">
        <dgm:presLayoutVars>
          <dgm:bulletEnabled val="1"/>
        </dgm:presLayoutVars>
      </dgm:prSet>
      <dgm:spPr/>
    </dgm:pt>
    <dgm:pt modelId="{18E41785-A307-4E84-983E-D59FBB5C61AF}" type="pres">
      <dgm:prSet presAssocID="{8AFF74A5-09D9-4436-AC24-AB18D8FC84A2}" presName="sibTrans" presStyleCnt="0"/>
      <dgm:spPr/>
    </dgm:pt>
    <dgm:pt modelId="{02299FB8-522B-48BD-908B-B7A8CEE2EF89}" type="pres">
      <dgm:prSet presAssocID="{64FFBC1C-BAF4-4C7E-B865-77D4993BE574}" presName="node" presStyleLbl="node1" presStyleIdx="10" presStyleCnt="13">
        <dgm:presLayoutVars>
          <dgm:bulletEnabled val="1"/>
        </dgm:presLayoutVars>
      </dgm:prSet>
      <dgm:spPr/>
    </dgm:pt>
    <dgm:pt modelId="{6BDB9322-7B91-4B5E-9DD4-5742490DE095}" type="pres">
      <dgm:prSet presAssocID="{5C1A15E0-D50E-4995-B559-8E4623E93E29}" presName="sibTrans" presStyleCnt="0"/>
      <dgm:spPr/>
    </dgm:pt>
    <dgm:pt modelId="{39E99EF9-F3E2-465D-9898-A6A5078973A9}" type="pres">
      <dgm:prSet presAssocID="{8E730CD5-C5CB-4DD5-8631-A77215A252D7}" presName="node" presStyleLbl="node1" presStyleIdx="11" presStyleCnt="13">
        <dgm:presLayoutVars>
          <dgm:bulletEnabled val="1"/>
        </dgm:presLayoutVars>
      </dgm:prSet>
      <dgm:spPr/>
    </dgm:pt>
    <dgm:pt modelId="{0D91B91F-6D31-4882-B83D-A486FFF72173}" type="pres">
      <dgm:prSet presAssocID="{248AFA49-DF82-40FD-858E-5DA4D196C98C}" presName="sibTrans" presStyleCnt="0"/>
      <dgm:spPr/>
    </dgm:pt>
    <dgm:pt modelId="{E15822CA-DCC5-4FF3-98C2-891BDBE64C42}" type="pres">
      <dgm:prSet presAssocID="{BE2ADA79-0F66-4A5F-A51D-FA2CED55FA18}" presName="node" presStyleLbl="node1" presStyleIdx="12" presStyleCnt="13">
        <dgm:presLayoutVars>
          <dgm:bulletEnabled val="1"/>
        </dgm:presLayoutVars>
      </dgm:prSet>
      <dgm:spPr/>
    </dgm:pt>
  </dgm:ptLst>
  <dgm:cxnLst>
    <dgm:cxn modelId="{63116A02-6BEE-42D2-ACDE-C9186FF157B4}" type="presOf" srcId="{4B53DAA4-86FA-4A8C-8E8D-702A48BEDB94}" destId="{AFE1EA4E-CE3A-4127-808B-56C9F88FEDC1}" srcOrd="0" destOrd="0" presId="urn:microsoft.com/office/officeart/2005/8/layout/default"/>
    <dgm:cxn modelId="{7E8BFC02-F80A-40AB-B37D-C943774B38C2}" srcId="{64FFBC1C-BAF4-4C7E-B865-77D4993BE574}" destId="{7680391B-3E57-4948-B25A-301DF6675949}" srcOrd="1" destOrd="0" parTransId="{367C4B30-DF80-4B8E-9287-9F25D05667F3}" sibTransId="{5D3F3373-5DBF-46FD-B0D0-CBF7E00F858E}"/>
    <dgm:cxn modelId="{230C3204-8BB4-4D71-993E-849B8C2E0759}" type="presOf" srcId="{279A5D08-9077-493E-A2C0-2FF599023C72}" destId="{E16434F2-E781-4379-A7DF-D869BBDBC406}" srcOrd="0" destOrd="0" presId="urn:microsoft.com/office/officeart/2005/8/layout/default"/>
    <dgm:cxn modelId="{7E74E50D-D77C-48E8-AE5D-1A750D82CB64}" type="presOf" srcId="{232A3632-CF74-4987-898E-B0EF03DEEFCC}" destId="{89691D72-248B-4019-A7E5-1A23C5DB40F9}" srcOrd="0" destOrd="0" presId="urn:microsoft.com/office/officeart/2005/8/layout/default"/>
    <dgm:cxn modelId="{A9C0F215-ABE5-48E2-B35F-56C15C2FE841}" srcId="{64FFBC1C-BAF4-4C7E-B865-77D4993BE574}" destId="{3AA6A39C-4C59-4556-B127-B3D3EB08AE8F}" srcOrd="0" destOrd="0" parTransId="{6DCC0D03-7E73-4D7A-B659-40B707646BED}" sibTransId="{19856523-1551-422A-9C7A-DA0F9AB1F50D}"/>
    <dgm:cxn modelId="{8FA7531A-9F51-49CA-B23A-E3406668AB7F}" type="presOf" srcId="{A083D7BD-880A-406E-9602-218E18662330}" destId="{C6854927-1711-4202-ACA9-B1B257309D8B}" srcOrd="0" destOrd="0" presId="urn:microsoft.com/office/officeart/2005/8/layout/default"/>
    <dgm:cxn modelId="{734A5C33-DA78-4288-9067-E25EE317EAC9}" type="presOf" srcId="{3AA6A39C-4C59-4556-B127-B3D3EB08AE8F}" destId="{02299FB8-522B-48BD-908B-B7A8CEE2EF89}" srcOrd="0" destOrd="1" presId="urn:microsoft.com/office/officeart/2005/8/layout/default"/>
    <dgm:cxn modelId="{71816D38-FD98-4FB0-9D00-F447ECD15B80}" type="presOf" srcId="{BE2ADA79-0F66-4A5F-A51D-FA2CED55FA18}" destId="{E15822CA-DCC5-4FF3-98C2-891BDBE64C42}" srcOrd="0" destOrd="0" presId="urn:microsoft.com/office/officeart/2005/8/layout/default"/>
    <dgm:cxn modelId="{CC9E3962-A7C9-4A4B-9E51-A0BEA4A6A813}" type="presOf" srcId="{03C7F583-0511-461A-9725-683A3A2942D5}" destId="{EA583C2D-8AEA-4425-85FC-2F702867EFF1}" srcOrd="0" destOrd="0" presId="urn:microsoft.com/office/officeart/2005/8/layout/default"/>
    <dgm:cxn modelId="{1AA9DC45-BFE4-4944-A4B9-C36806F13B54}" srcId="{F0310ED6-051B-4CDC-B33F-BC108515C54F}" destId="{4B53DAA4-86FA-4A8C-8E8D-702A48BEDB94}" srcOrd="5" destOrd="0" parTransId="{2BFC5C55-09FC-47FD-B1A2-C97D8DBE7648}" sibTransId="{C396D1E7-902C-4DA7-954B-38AE397C9F48}"/>
    <dgm:cxn modelId="{8A94434C-F148-4D1D-8AB8-0B53674B42C8}" srcId="{F0310ED6-051B-4CDC-B33F-BC108515C54F}" destId="{0A1BBD32-CBE6-4EA6-8897-F5A4D71F501D}" srcOrd="0" destOrd="0" parTransId="{461D0AEB-5BD3-4058-A813-1CD290A661B3}" sibTransId="{3D8DCCEE-D4B1-4543-9852-3E2F78F255E7}"/>
    <dgm:cxn modelId="{F8FB454E-AFDD-48AF-B75F-531EB9BAEB71}" srcId="{F0310ED6-051B-4CDC-B33F-BC108515C54F}" destId="{A083D7BD-880A-406E-9602-218E18662330}" srcOrd="6" destOrd="0" parTransId="{5D720AE6-D4CA-4B30-8678-F2E44014C669}" sibTransId="{CA515E65-84E1-4D76-A479-7351B1B89D04}"/>
    <dgm:cxn modelId="{EAB4BA4E-4CD1-49CF-85B5-304819870F40}" type="presOf" srcId="{07F9A0CC-6930-4D50-ABBE-8DB9842C28E5}" destId="{7786DD81-B73C-4FF2-B308-3C8D8208BB4D}" srcOrd="0" destOrd="0" presId="urn:microsoft.com/office/officeart/2005/8/layout/default"/>
    <dgm:cxn modelId="{C37A3370-D99A-4E1F-AD31-8AD56E59B492}" type="presOf" srcId="{F0310ED6-051B-4CDC-B33F-BC108515C54F}" destId="{9A34C519-2544-43F0-A02F-90FAEE7AB3A3}" srcOrd="0" destOrd="0" presId="urn:microsoft.com/office/officeart/2005/8/layout/default"/>
    <dgm:cxn modelId="{20749270-48EA-4B00-8881-AB5B692E9CDC}" type="presOf" srcId="{E990E6AF-7A86-4CBA-8F6A-0020BF0B62AD}" destId="{1B2B6343-A8FF-46C0-B288-A9BA351904EB}" srcOrd="0" destOrd="0" presId="urn:microsoft.com/office/officeart/2005/8/layout/default"/>
    <dgm:cxn modelId="{3E48C371-2383-40F2-A7A9-228E1F292D5F}" type="presOf" srcId="{8E730CD5-C5CB-4DD5-8631-A77215A252D7}" destId="{39E99EF9-F3E2-465D-9898-A6A5078973A9}" srcOrd="0" destOrd="0" presId="urn:microsoft.com/office/officeart/2005/8/layout/default"/>
    <dgm:cxn modelId="{CF42C675-9A45-4C0E-B75C-D00044F04471}" type="presOf" srcId="{0DFE37A2-8D12-42B4-A0A1-694AB31955FB}" destId="{48FB8ABC-C30B-4681-A959-F4E054E0BEE6}" srcOrd="0" destOrd="0" presId="urn:microsoft.com/office/officeart/2005/8/layout/default"/>
    <dgm:cxn modelId="{53E8EC76-B1F6-40BB-ACA6-411C3A6AD630}" srcId="{F0310ED6-051B-4CDC-B33F-BC108515C54F}" destId="{BE2ADA79-0F66-4A5F-A51D-FA2CED55FA18}" srcOrd="12" destOrd="0" parTransId="{15A209E0-CFA6-4A33-9F0D-69E11F3820A4}" sibTransId="{6D1EE12E-0719-4012-912F-11755C9EA231}"/>
    <dgm:cxn modelId="{C4B26E78-6702-4765-A227-CDDB0C7C285B}" type="presOf" srcId="{0A1BBD32-CBE6-4EA6-8897-F5A4D71F501D}" destId="{EA41C5BE-E095-434D-8AFD-DACA24355426}" srcOrd="0" destOrd="0" presId="urn:microsoft.com/office/officeart/2005/8/layout/default"/>
    <dgm:cxn modelId="{0854B758-E9CC-4904-BCF7-E49451149B7D}" srcId="{F0310ED6-051B-4CDC-B33F-BC108515C54F}" destId="{279A5D08-9077-493E-A2C0-2FF599023C72}" srcOrd="8" destOrd="0" parTransId="{CAE8A5FB-51E7-4B65-964C-92F0A95730FA}" sibTransId="{65B4D131-0D20-4D6F-8FB2-B00A212B7659}"/>
    <dgm:cxn modelId="{7834747C-EDE1-4691-88FD-B20A212C5F18}" srcId="{F0310ED6-051B-4CDC-B33F-BC108515C54F}" destId="{BC00714D-1429-4790-BA79-FD31584CE2C4}" srcOrd="9" destOrd="0" parTransId="{B677CFCE-1022-4CE6-B383-D48197EBC465}" sibTransId="{8AFF74A5-09D9-4436-AC24-AB18D8FC84A2}"/>
    <dgm:cxn modelId="{EF031C85-6E8F-468D-BE83-478D54F8FF4B}" srcId="{F0310ED6-051B-4CDC-B33F-BC108515C54F}" destId="{07F9A0CC-6930-4D50-ABBE-8DB9842C28E5}" srcOrd="7" destOrd="0" parTransId="{47D0ABD9-B29D-46BE-84C0-5E18BFAA1C91}" sibTransId="{F041E3A2-B583-45BA-9FB0-CDEC7C0AF874}"/>
    <dgm:cxn modelId="{385EE197-7604-4E07-A321-F480ED0304E1}" type="presOf" srcId="{7680391B-3E57-4948-B25A-301DF6675949}" destId="{02299FB8-522B-48BD-908B-B7A8CEE2EF89}" srcOrd="0" destOrd="2" presId="urn:microsoft.com/office/officeart/2005/8/layout/default"/>
    <dgm:cxn modelId="{8ECAB59E-1216-46EF-A113-383A35F9E9CE}" srcId="{F0310ED6-051B-4CDC-B33F-BC108515C54F}" destId="{03C7F583-0511-461A-9725-683A3A2942D5}" srcOrd="1" destOrd="0" parTransId="{23982916-D0A8-41ED-87D5-B007F4C994A6}" sibTransId="{C9548756-5B7C-4672-A8EC-61A3550F2646}"/>
    <dgm:cxn modelId="{5553FBA4-BA97-4DF9-A8F9-837ADF3C4C35}" srcId="{64FFBC1C-BAF4-4C7E-B865-77D4993BE574}" destId="{DB38252B-D15C-46B8-BCFF-05E379D9AD24}" srcOrd="2" destOrd="0" parTransId="{5A05C095-23F2-47BC-8230-246CF1D87CEC}" sibTransId="{FC002FFE-A61B-4C32-8329-9722BE33DB19}"/>
    <dgm:cxn modelId="{C92202AD-B63A-4E0A-A736-E03720C9840B}" srcId="{F0310ED6-051B-4CDC-B33F-BC108515C54F}" destId="{8E730CD5-C5CB-4DD5-8631-A77215A252D7}" srcOrd="11" destOrd="0" parTransId="{42D8E0FE-E49E-4F4A-B415-F4ACD27EE074}" sibTransId="{248AFA49-DF82-40FD-858E-5DA4D196C98C}"/>
    <dgm:cxn modelId="{B8750FC2-77FB-42C7-B0BA-AF6CC9B9949C}" srcId="{F0310ED6-051B-4CDC-B33F-BC108515C54F}" destId="{232A3632-CF74-4987-898E-B0EF03DEEFCC}" srcOrd="3" destOrd="0" parTransId="{63E71DB6-595E-4151-99D2-0F0790610B6B}" sibTransId="{20D4A733-2253-451F-861A-AEBBA6EB3195}"/>
    <dgm:cxn modelId="{CD1045DE-DAE3-4134-9D0E-EC6876A9402B}" srcId="{F0310ED6-051B-4CDC-B33F-BC108515C54F}" destId="{E990E6AF-7A86-4CBA-8F6A-0020BF0B62AD}" srcOrd="4" destOrd="0" parTransId="{369C3E31-B933-4ADF-8BC8-D9E23FDAB432}" sibTransId="{9D51B778-0AC5-489B-8CAD-F302AEF58A6E}"/>
    <dgm:cxn modelId="{C6E8ABDE-2871-4D6D-AC0F-B3769C7B2A24}" type="presOf" srcId="{64FFBC1C-BAF4-4C7E-B865-77D4993BE574}" destId="{02299FB8-522B-48BD-908B-B7A8CEE2EF89}" srcOrd="0" destOrd="0" presId="urn:microsoft.com/office/officeart/2005/8/layout/default"/>
    <dgm:cxn modelId="{7D39D2E0-6856-4C25-BE05-CDA890A1707E}" srcId="{F0310ED6-051B-4CDC-B33F-BC108515C54F}" destId="{0DFE37A2-8D12-42B4-A0A1-694AB31955FB}" srcOrd="2" destOrd="0" parTransId="{B5301405-D37E-483E-BBFA-6D41B9946B0F}" sibTransId="{EC39B737-224D-4D5D-A900-ACE9680745C3}"/>
    <dgm:cxn modelId="{740DF4E1-B42D-47FB-8296-3A2E63AE8330}" srcId="{F0310ED6-051B-4CDC-B33F-BC108515C54F}" destId="{64FFBC1C-BAF4-4C7E-B865-77D4993BE574}" srcOrd="10" destOrd="0" parTransId="{182D7705-CCAE-4680-8A91-33FF206B3AB0}" sibTransId="{5C1A15E0-D50E-4995-B559-8E4623E93E29}"/>
    <dgm:cxn modelId="{07679AE6-E3DE-4185-9D0F-E5FC23B5E57C}" type="presOf" srcId="{BC00714D-1429-4790-BA79-FD31584CE2C4}" destId="{CD682E20-7B3E-4A3D-B136-D6C4C8CAF654}" srcOrd="0" destOrd="0" presId="urn:microsoft.com/office/officeart/2005/8/layout/default"/>
    <dgm:cxn modelId="{E1A920E9-610A-4CF0-AF18-E098D4806673}" type="presOf" srcId="{DB38252B-D15C-46B8-BCFF-05E379D9AD24}" destId="{02299FB8-522B-48BD-908B-B7A8CEE2EF89}" srcOrd="0" destOrd="3" presId="urn:microsoft.com/office/officeart/2005/8/layout/default"/>
    <dgm:cxn modelId="{23E6E983-C8C9-47F3-AA3C-CCE65C26B4A8}" type="presParOf" srcId="{9A34C519-2544-43F0-A02F-90FAEE7AB3A3}" destId="{EA41C5BE-E095-434D-8AFD-DACA24355426}" srcOrd="0" destOrd="0" presId="urn:microsoft.com/office/officeart/2005/8/layout/default"/>
    <dgm:cxn modelId="{A7D21CF4-0A47-4707-B2E0-960E282AF6B2}" type="presParOf" srcId="{9A34C519-2544-43F0-A02F-90FAEE7AB3A3}" destId="{3558D0EB-97D0-4F99-B028-F114526636C1}" srcOrd="1" destOrd="0" presId="urn:microsoft.com/office/officeart/2005/8/layout/default"/>
    <dgm:cxn modelId="{9CC05AA8-2601-4D2B-82AB-7AD1313D2AC7}" type="presParOf" srcId="{9A34C519-2544-43F0-A02F-90FAEE7AB3A3}" destId="{EA583C2D-8AEA-4425-85FC-2F702867EFF1}" srcOrd="2" destOrd="0" presId="urn:microsoft.com/office/officeart/2005/8/layout/default"/>
    <dgm:cxn modelId="{18A0192F-B0F3-41AE-BA8D-03FB5F05DF96}" type="presParOf" srcId="{9A34C519-2544-43F0-A02F-90FAEE7AB3A3}" destId="{CD5CE433-7ADD-4D1A-977D-E4D59BC2E72D}" srcOrd="3" destOrd="0" presId="urn:microsoft.com/office/officeart/2005/8/layout/default"/>
    <dgm:cxn modelId="{48C21BB4-DC98-4E0E-9831-3D6A4488D959}" type="presParOf" srcId="{9A34C519-2544-43F0-A02F-90FAEE7AB3A3}" destId="{48FB8ABC-C30B-4681-A959-F4E054E0BEE6}" srcOrd="4" destOrd="0" presId="urn:microsoft.com/office/officeart/2005/8/layout/default"/>
    <dgm:cxn modelId="{53EFAC9B-5047-4245-8B3A-F94520789206}" type="presParOf" srcId="{9A34C519-2544-43F0-A02F-90FAEE7AB3A3}" destId="{93BC8598-FA6D-48AD-AD5F-EF5B47014794}" srcOrd="5" destOrd="0" presId="urn:microsoft.com/office/officeart/2005/8/layout/default"/>
    <dgm:cxn modelId="{C332069B-424F-4FDD-89F7-F7C322686D02}" type="presParOf" srcId="{9A34C519-2544-43F0-A02F-90FAEE7AB3A3}" destId="{89691D72-248B-4019-A7E5-1A23C5DB40F9}" srcOrd="6" destOrd="0" presId="urn:microsoft.com/office/officeart/2005/8/layout/default"/>
    <dgm:cxn modelId="{F7E795C7-DBD7-4E61-947E-458B7EB1B30E}" type="presParOf" srcId="{9A34C519-2544-43F0-A02F-90FAEE7AB3A3}" destId="{B021AE60-E607-4074-AFE7-64AAE92CD2FF}" srcOrd="7" destOrd="0" presId="urn:microsoft.com/office/officeart/2005/8/layout/default"/>
    <dgm:cxn modelId="{476F5AC6-12E2-4BD4-B6FF-BF16BDDBAC2A}" type="presParOf" srcId="{9A34C519-2544-43F0-A02F-90FAEE7AB3A3}" destId="{1B2B6343-A8FF-46C0-B288-A9BA351904EB}" srcOrd="8" destOrd="0" presId="urn:microsoft.com/office/officeart/2005/8/layout/default"/>
    <dgm:cxn modelId="{2D6C37C6-C2F9-4348-A7B2-F72571010AE7}" type="presParOf" srcId="{9A34C519-2544-43F0-A02F-90FAEE7AB3A3}" destId="{0ABA6060-7CF1-4E06-924A-046F4FAF3E45}" srcOrd="9" destOrd="0" presId="urn:microsoft.com/office/officeart/2005/8/layout/default"/>
    <dgm:cxn modelId="{7FE702E4-FD48-44B4-B334-8816A57C9AD4}" type="presParOf" srcId="{9A34C519-2544-43F0-A02F-90FAEE7AB3A3}" destId="{AFE1EA4E-CE3A-4127-808B-56C9F88FEDC1}" srcOrd="10" destOrd="0" presId="urn:microsoft.com/office/officeart/2005/8/layout/default"/>
    <dgm:cxn modelId="{6CB44F59-CBB5-4356-A726-A94B507F7D15}" type="presParOf" srcId="{9A34C519-2544-43F0-A02F-90FAEE7AB3A3}" destId="{AA4B4B52-37D8-41BA-9142-E9FC320E01AA}" srcOrd="11" destOrd="0" presId="urn:microsoft.com/office/officeart/2005/8/layout/default"/>
    <dgm:cxn modelId="{1FC14244-CBD0-4A70-95AA-ECAC8F1CB385}" type="presParOf" srcId="{9A34C519-2544-43F0-A02F-90FAEE7AB3A3}" destId="{C6854927-1711-4202-ACA9-B1B257309D8B}" srcOrd="12" destOrd="0" presId="urn:microsoft.com/office/officeart/2005/8/layout/default"/>
    <dgm:cxn modelId="{8EE2DE93-A756-4BFA-901A-59BA39C41A33}" type="presParOf" srcId="{9A34C519-2544-43F0-A02F-90FAEE7AB3A3}" destId="{99084720-9C20-480E-8514-AEB22CAE7B5D}" srcOrd="13" destOrd="0" presId="urn:microsoft.com/office/officeart/2005/8/layout/default"/>
    <dgm:cxn modelId="{F9DD23B2-C349-4EF5-93AC-E77CAEE54073}" type="presParOf" srcId="{9A34C519-2544-43F0-A02F-90FAEE7AB3A3}" destId="{7786DD81-B73C-4FF2-B308-3C8D8208BB4D}" srcOrd="14" destOrd="0" presId="urn:microsoft.com/office/officeart/2005/8/layout/default"/>
    <dgm:cxn modelId="{15AA7273-0839-4F54-BC10-8138D67DD927}" type="presParOf" srcId="{9A34C519-2544-43F0-A02F-90FAEE7AB3A3}" destId="{23AB40E5-A028-4FD0-A94C-C6EDD2939615}" srcOrd="15" destOrd="0" presId="urn:microsoft.com/office/officeart/2005/8/layout/default"/>
    <dgm:cxn modelId="{D6F0CDA8-7F3F-41DF-855A-AE72196BDFFA}" type="presParOf" srcId="{9A34C519-2544-43F0-A02F-90FAEE7AB3A3}" destId="{E16434F2-E781-4379-A7DF-D869BBDBC406}" srcOrd="16" destOrd="0" presId="urn:microsoft.com/office/officeart/2005/8/layout/default"/>
    <dgm:cxn modelId="{615E4952-A3CA-4251-907D-58709B31D690}" type="presParOf" srcId="{9A34C519-2544-43F0-A02F-90FAEE7AB3A3}" destId="{30FA39BD-1A25-48DB-A216-605717D9CD6B}" srcOrd="17" destOrd="0" presId="urn:microsoft.com/office/officeart/2005/8/layout/default"/>
    <dgm:cxn modelId="{21B80736-6B6E-474A-A78F-3FAD1276D5DA}" type="presParOf" srcId="{9A34C519-2544-43F0-A02F-90FAEE7AB3A3}" destId="{CD682E20-7B3E-4A3D-B136-D6C4C8CAF654}" srcOrd="18" destOrd="0" presId="urn:microsoft.com/office/officeart/2005/8/layout/default"/>
    <dgm:cxn modelId="{052A78D1-9F4C-461A-8189-AF3B61318FEF}" type="presParOf" srcId="{9A34C519-2544-43F0-A02F-90FAEE7AB3A3}" destId="{18E41785-A307-4E84-983E-D59FBB5C61AF}" srcOrd="19" destOrd="0" presId="urn:microsoft.com/office/officeart/2005/8/layout/default"/>
    <dgm:cxn modelId="{6FB719FA-DC56-481D-ACDB-8431403B8653}" type="presParOf" srcId="{9A34C519-2544-43F0-A02F-90FAEE7AB3A3}" destId="{02299FB8-522B-48BD-908B-B7A8CEE2EF89}" srcOrd="20" destOrd="0" presId="urn:microsoft.com/office/officeart/2005/8/layout/default"/>
    <dgm:cxn modelId="{15A3F4E6-8CD1-4E5E-9F50-D0EC50ADDF10}" type="presParOf" srcId="{9A34C519-2544-43F0-A02F-90FAEE7AB3A3}" destId="{6BDB9322-7B91-4B5E-9DD4-5742490DE095}" srcOrd="21" destOrd="0" presId="urn:microsoft.com/office/officeart/2005/8/layout/default"/>
    <dgm:cxn modelId="{40D7FC76-913B-479C-A24D-1D28D07121B1}" type="presParOf" srcId="{9A34C519-2544-43F0-A02F-90FAEE7AB3A3}" destId="{39E99EF9-F3E2-465D-9898-A6A5078973A9}" srcOrd="22" destOrd="0" presId="urn:microsoft.com/office/officeart/2005/8/layout/default"/>
    <dgm:cxn modelId="{F7378C0A-07A1-478B-9F3F-3A41C6625406}" type="presParOf" srcId="{9A34C519-2544-43F0-A02F-90FAEE7AB3A3}" destId="{0D91B91F-6D31-4882-B83D-A486FFF72173}" srcOrd="23" destOrd="0" presId="urn:microsoft.com/office/officeart/2005/8/layout/default"/>
    <dgm:cxn modelId="{3D100940-56A0-4BDE-A20F-0EE9E4FA17F8}" type="presParOf" srcId="{9A34C519-2544-43F0-A02F-90FAEE7AB3A3}" destId="{E15822CA-DCC5-4FF3-98C2-891BDBE64C42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76F025-3554-4104-B148-962AA3E61649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F1DF37E-F08F-464F-B724-5AFCAAD87988}">
      <dgm:prSet/>
      <dgm:spPr/>
      <dgm:t>
        <a:bodyPr/>
        <a:lstStyle/>
        <a:p>
          <a:r>
            <a:rPr lang="en-SG"/>
            <a:t>Income Taxes </a:t>
          </a:r>
          <a:endParaRPr lang="en-US"/>
        </a:p>
      </dgm:t>
    </dgm:pt>
    <dgm:pt modelId="{3549AFD7-5947-4A4D-91E1-38CCBB305996}" type="parTrans" cxnId="{68F11E87-1FBE-423D-A536-11957E7FD884}">
      <dgm:prSet/>
      <dgm:spPr/>
      <dgm:t>
        <a:bodyPr/>
        <a:lstStyle/>
        <a:p>
          <a:endParaRPr lang="en-US"/>
        </a:p>
      </dgm:t>
    </dgm:pt>
    <dgm:pt modelId="{B202B45F-1B6E-42F8-AB9F-85F0FD66FB3E}" type="sibTrans" cxnId="{68F11E87-1FBE-423D-A536-11957E7FD884}">
      <dgm:prSet/>
      <dgm:spPr/>
      <dgm:t>
        <a:bodyPr/>
        <a:lstStyle/>
        <a:p>
          <a:endParaRPr lang="en-US"/>
        </a:p>
      </dgm:t>
    </dgm:pt>
    <dgm:pt modelId="{6F7085A1-15F6-4E05-BE8E-40C754DABEE2}">
      <dgm:prSet/>
      <dgm:spPr/>
      <dgm:t>
        <a:bodyPr/>
        <a:lstStyle/>
        <a:p>
          <a:r>
            <a:rPr lang="en-SG"/>
            <a:t>Classified within operating activities</a:t>
          </a:r>
          <a:endParaRPr lang="en-US"/>
        </a:p>
      </dgm:t>
    </dgm:pt>
    <dgm:pt modelId="{52946107-1915-452C-A42C-250FD348209D}" type="parTrans" cxnId="{DFD5F59E-B4DE-4F20-A109-0F5E778CD577}">
      <dgm:prSet/>
      <dgm:spPr/>
      <dgm:t>
        <a:bodyPr/>
        <a:lstStyle/>
        <a:p>
          <a:endParaRPr lang="en-US"/>
        </a:p>
      </dgm:t>
    </dgm:pt>
    <dgm:pt modelId="{5A0D7815-5FE4-4D4E-A970-C55B9072614D}" type="sibTrans" cxnId="{DFD5F59E-B4DE-4F20-A109-0F5E778CD577}">
      <dgm:prSet/>
      <dgm:spPr/>
      <dgm:t>
        <a:bodyPr/>
        <a:lstStyle/>
        <a:p>
          <a:endParaRPr lang="en-US"/>
        </a:p>
      </dgm:t>
    </dgm:pt>
    <dgm:pt modelId="{7EAB352A-277D-420D-8568-412D8EA0CFCA}">
      <dgm:prSet/>
      <dgm:spPr/>
      <dgm:t>
        <a:bodyPr/>
        <a:lstStyle/>
        <a:p>
          <a:r>
            <a:rPr lang="en-SG"/>
            <a:t>Sales Tax</a:t>
          </a:r>
          <a:endParaRPr lang="en-US"/>
        </a:p>
      </dgm:t>
    </dgm:pt>
    <dgm:pt modelId="{43FAD5AB-4AE2-49D5-8923-705A0C8E3D75}" type="parTrans" cxnId="{BE36309C-9F33-465F-A485-C9156A55744F}">
      <dgm:prSet/>
      <dgm:spPr/>
      <dgm:t>
        <a:bodyPr/>
        <a:lstStyle/>
        <a:p>
          <a:endParaRPr lang="en-US"/>
        </a:p>
      </dgm:t>
    </dgm:pt>
    <dgm:pt modelId="{D6195116-3BFA-495C-B490-E82E9FF787B2}" type="sibTrans" cxnId="{BE36309C-9F33-465F-A485-C9156A55744F}">
      <dgm:prSet/>
      <dgm:spPr/>
      <dgm:t>
        <a:bodyPr/>
        <a:lstStyle/>
        <a:p>
          <a:endParaRPr lang="en-US"/>
        </a:p>
      </dgm:t>
    </dgm:pt>
    <dgm:pt modelId="{56C07B08-B975-4A3A-BC91-E243F6D691ED}">
      <dgm:prSet/>
      <dgm:spPr/>
      <dgm:t>
        <a:bodyPr/>
        <a:lstStyle/>
        <a:p>
          <a:r>
            <a:rPr lang="en-SG"/>
            <a:t>DM  - </a:t>
          </a:r>
          <a:r>
            <a:rPr lang="en-US"/>
            <a:t>separate line items or in payments/receipts to suppliers/customers</a:t>
          </a:r>
        </a:p>
      </dgm:t>
    </dgm:pt>
    <dgm:pt modelId="{C6B3F1F6-5B16-488B-B0E1-C3686403E4C2}" type="parTrans" cxnId="{5814E9F5-F124-4C2B-8061-BA01053D3629}">
      <dgm:prSet/>
      <dgm:spPr/>
      <dgm:t>
        <a:bodyPr/>
        <a:lstStyle/>
        <a:p>
          <a:endParaRPr lang="en-US"/>
        </a:p>
      </dgm:t>
    </dgm:pt>
    <dgm:pt modelId="{419563C1-2F0B-485D-9B24-576E95CB8C3D}" type="sibTrans" cxnId="{5814E9F5-F124-4C2B-8061-BA01053D3629}">
      <dgm:prSet/>
      <dgm:spPr/>
      <dgm:t>
        <a:bodyPr/>
        <a:lstStyle/>
        <a:p>
          <a:endParaRPr lang="en-US"/>
        </a:p>
      </dgm:t>
    </dgm:pt>
    <dgm:pt modelId="{CD6A9E8D-581B-4F68-AB0F-ABF06EAC63E4}">
      <dgm:prSet/>
      <dgm:spPr/>
      <dgm:t>
        <a:bodyPr/>
        <a:lstStyle/>
        <a:p>
          <a:r>
            <a:rPr lang="en-US"/>
            <a:t>IDM - movement Inc/decr included in accounts payable</a:t>
          </a:r>
        </a:p>
      </dgm:t>
    </dgm:pt>
    <dgm:pt modelId="{B272BE1C-FE57-41A7-B960-AE306202E457}" type="parTrans" cxnId="{17B3B45F-4B44-4438-A00B-6F2B0957B605}">
      <dgm:prSet/>
      <dgm:spPr/>
      <dgm:t>
        <a:bodyPr/>
        <a:lstStyle/>
        <a:p>
          <a:endParaRPr lang="en-US"/>
        </a:p>
      </dgm:t>
    </dgm:pt>
    <dgm:pt modelId="{C17BBB93-4260-45D3-8F52-2E6BB7222E02}" type="sibTrans" cxnId="{17B3B45F-4B44-4438-A00B-6F2B0957B605}">
      <dgm:prSet/>
      <dgm:spPr/>
      <dgm:t>
        <a:bodyPr/>
        <a:lstStyle/>
        <a:p>
          <a:endParaRPr lang="en-US"/>
        </a:p>
      </dgm:t>
    </dgm:pt>
    <dgm:pt modelId="{02A6262B-50F2-4CCC-BDEB-F0686852783D}">
      <dgm:prSet/>
      <dgm:spPr/>
      <dgm:t>
        <a:bodyPr/>
        <a:lstStyle/>
        <a:p>
          <a:r>
            <a:rPr lang="en-SG"/>
            <a:t>Other Taxes</a:t>
          </a:r>
          <a:endParaRPr lang="en-US"/>
        </a:p>
      </dgm:t>
    </dgm:pt>
    <dgm:pt modelId="{55A5F335-D5C5-4C9D-8418-C608F7B9221E}" type="parTrans" cxnId="{D216D61D-FCDB-4E05-852D-CF888B02EBC8}">
      <dgm:prSet/>
      <dgm:spPr/>
      <dgm:t>
        <a:bodyPr/>
        <a:lstStyle/>
        <a:p>
          <a:endParaRPr lang="en-US"/>
        </a:p>
      </dgm:t>
    </dgm:pt>
    <dgm:pt modelId="{0B6866B4-82C2-4715-8F3D-32B2EE817B6E}" type="sibTrans" cxnId="{D216D61D-FCDB-4E05-852D-CF888B02EBC8}">
      <dgm:prSet/>
      <dgm:spPr/>
      <dgm:t>
        <a:bodyPr/>
        <a:lstStyle/>
        <a:p>
          <a:endParaRPr lang="en-US"/>
        </a:p>
      </dgm:t>
    </dgm:pt>
    <dgm:pt modelId="{9A72B8E6-5AC2-4D2B-B127-63D95C915557}">
      <dgm:prSet/>
      <dgm:spPr/>
      <dgm:t>
        <a:bodyPr/>
        <a:lstStyle/>
        <a:p>
          <a:r>
            <a:rPr lang="en-US"/>
            <a:t>same activity(O/I/F) as the transaction that give rise to the tax CF’s</a:t>
          </a:r>
        </a:p>
      </dgm:t>
    </dgm:pt>
    <dgm:pt modelId="{C3FFC57C-B69E-4498-A6BD-A26B9E8EA52D}" type="parTrans" cxnId="{6CBA45D8-6582-4747-8BDB-84287ED7726D}">
      <dgm:prSet/>
      <dgm:spPr/>
      <dgm:t>
        <a:bodyPr/>
        <a:lstStyle/>
        <a:p>
          <a:endParaRPr lang="en-US"/>
        </a:p>
      </dgm:t>
    </dgm:pt>
    <dgm:pt modelId="{30DE80C3-EA99-4913-AF0E-C67F7C15F0DF}" type="sibTrans" cxnId="{6CBA45D8-6582-4747-8BDB-84287ED7726D}">
      <dgm:prSet/>
      <dgm:spPr/>
      <dgm:t>
        <a:bodyPr/>
        <a:lstStyle/>
        <a:p>
          <a:endParaRPr lang="en-US"/>
        </a:p>
      </dgm:t>
    </dgm:pt>
    <dgm:pt modelId="{E2842D0E-F077-40FA-8F11-8520689E6F4D}">
      <dgm:prSet/>
      <dgm:spPr/>
      <dgm:t>
        <a:bodyPr/>
        <a:lstStyle/>
        <a:p>
          <a:r>
            <a:rPr lang="en-SG"/>
            <a:t>Foreign Exchange</a:t>
          </a:r>
          <a:endParaRPr lang="en-US"/>
        </a:p>
      </dgm:t>
    </dgm:pt>
    <dgm:pt modelId="{1F41B834-D578-4A9A-A3BA-D4307FC1F22C}" type="parTrans" cxnId="{2E2A356B-6745-4943-A774-702949AB485C}">
      <dgm:prSet/>
      <dgm:spPr/>
      <dgm:t>
        <a:bodyPr/>
        <a:lstStyle/>
        <a:p>
          <a:endParaRPr lang="en-US"/>
        </a:p>
      </dgm:t>
    </dgm:pt>
    <dgm:pt modelId="{871FDB5C-6FAE-43A3-A876-47EEC2AC2B47}" type="sibTrans" cxnId="{2E2A356B-6745-4943-A774-702949AB485C}">
      <dgm:prSet/>
      <dgm:spPr/>
      <dgm:t>
        <a:bodyPr/>
        <a:lstStyle/>
        <a:p>
          <a:endParaRPr lang="en-US"/>
        </a:p>
      </dgm:t>
    </dgm:pt>
    <dgm:pt modelId="{049D508B-2B42-48F2-8E01-92E13BA97F71}">
      <dgm:prSet/>
      <dgm:spPr/>
      <dgm:t>
        <a:bodyPr/>
        <a:lstStyle/>
        <a:p>
          <a:r>
            <a:rPr lang="en-US"/>
            <a:t>Transactions in a Foreign currency  = Translate using Exchange rate at the date of the cash flow</a:t>
          </a:r>
        </a:p>
      </dgm:t>
    </dgm:pt>
    <dgm:pt modelId="{09F39B94-E728-4AC8-84B7-0EA0E947C006}" type="parTrans" cxnId="{568E7C35-06A8-4CF2-8854-563A08FB97DB}">
      <dgm:prSet/>
      <dgm:spPr/>
      <dgm:t>
        <a:bodyPr/>
        <a:lstStyle/>
        <a:p>
          <a:endParaRPr lang="en-US"/>
        </a:p>
      </dgm:t>
    </dgm:pt>
    <dgm:pt modelId="{4D0BE2A0-3337-47BC-A46B-DCC22938E8DE}" type="sibTrans" cxnId="{568E7C35-06A8-4CF2-8854-563A08FB97DB}">
      <dgm:prSet/>
      <dgm:spPr/>
      <dgm:t>
        <a:bodyPr/>
        <a:lstStyle/>
        <a:p>
          <a:endParaRPr lang="en-US"/>
        </a:p>
      </dgm:t>
    </dgm:pt>
    <dgm:pt modelId="{E9EE56F5-B0D2-44D0-A5C2-30BE8E682A4D}">
      <dgm:prSet/>
      <dgm:spPr/>
      <dgm:t>
        <a:bodyPr/>
        <a:lstStyle/>
        <a:p>
          <a:r>
            <a:rPr lang="en-US"/>
            <a:t>Cash flows of a foreign subsidiary = Translated At the dates of the cash flows</a:t>
          </a:r>
        </a:p>
      </dgm:t>
    </dgm:pt>
    <dgm:pt modelId="{D952090D-8525-4B16-8AF7-11C3B50C350E}" type="parTrans" cxnId="{04B86595-2A63-4EF1-8B32-6212EA72B8D7}">
      <dgm:prSet/>
      <dgm:spPr/>
      <dgm:t>
        <a:bodyPr/>
        <a:lstStyle/>
        <a:p>
          <a:endParaRPr lang="en-US"/>
        </a:p>
      </dgm:t>
    </dgm:pt>
    <dgm:pt modelId="{60A861CC-9E32-4683-B1C1-4FE8C652E868}" type="sibTrans" cxnId="{04B86595-2A63-4EF1-8B32-6212EA72B8D7}">
      <dgm:prSet/>
      <dgm:spPr/>
      <dgm:t>
        <a:bodyPr/>
        <a:lstStyle/>
        <a:p>
          <a:endParaRPr lang="en-US"/>
        </a:p>
      </dgm:t>
    </dgm:pt>
    <dgm:pt modelId="{370E7660-9F5B-476A-9FC2-E975B9556010}">
      <dgm:prSet/>
      <dgm:spPr/>
      <dgm:t>
        <a:bodyPr/>
        <a:lstStyle/>
        <a:p>
          <a:r>
            <a:rPr lang="en-US"/>
            <a:t>unrealized year-end foreign exchange gains or losses are not cash flows. If they relate to C&amp;CE - present Separate line in the final reconciliation</a:t>
          </a:r>
        </a:p>
      </dgm:t>
    </dgm:pt>
    <dgm:pt modelId="{9CF79A28-5F6C-4BAF-9B7D-A4CC240775EE}" type="parTrans" cxnId="{AA5D6720-F912-42D2-BF6E-E94F5A231FEE}">
      <dgm:prSet/>
      <dgm:spPr/>
      <dgm:t>
        <a:bodyPr/>
        <a:lstStyle/>
        <a:p>
          <a:endParaRPr lang="en-US"/>
        </a:p>
      </dgm:t>
    </dgm:pt>
    <dgm:pt modelId="{1C7447E0-D00C-4F11-9614-927237C66A51}" type="sibTrans" cxnId="{AA5D6720-F912-42D2-BF6E-E94F5A231FEE}">
      <dgm:prSet/>
      <dgm:spPr/>
      <dgm:t>
        <a:bodyPr/>
        <a:lstStyle/>
        <a:p>
          <a:endParaRPr lang="en-US"/>
        </a:p>
      </dgm:t>
    </dgm:pt>
    <dgm:pt modelId="{B60A0998-F440-4928-814B-55F06F3DF289}">
      <dgm:prSet/>
      <dgm:spPr/>
      <dgm:t>
        <a:bodyPr/>
        <a:lstStyle/>
        <a:p>
          <a:r>
            <a:rPr lang="en-US"/>
            <a:t>cash flows denominated in a foreign currency -IAS 21 The Effects of Changes in Foreign Exchange Rates</a:t>
          </a:r>
        </a:p>
      </dgm:t>
    </dgm:pt>
    <dgm:pt modelId="{803DDEAB-26ED-410F-B24F-BDCF7D5D9F47}" type="parTrans" cxnId="{B21CC61A-6F7D-4F2B-804F-5E12A2E5595D}">
      <dgm:prSet/>
      <dgm:spPr/>
      <dgm:t>
        <a:bodyPr/>
        <a:lstStyle/>
        <a:p>
          <a:endParaRPr lang="en-US"/>
        </a:p>
      </dgm:t>
    </dgm:pt>
    <dgm:pt modelId="{7C6B5925-56D4-4365-BAF5-72F13FCA0089}" type="sibTrans" cxnId="{B21CC61A-6F7D-4F2B-804F-5E12A2E5595D}">
      <dgm:prSet/>
      <dgm:spPr/>
      <dgm:t>
        <a:bodyPr/>
        <a:lstStyle/>
        <a:p>
          <a:endParaRPr lang="en-US"/>
        </a:p>
      </dgm:t>
    </dgm:pt>
    <dgm:pt modelId="{0B092580-9A48-488E-A6B8-FDCDC04D40E5}">
      <dgm:prSet/>
      <dgm:spPr/>
      <dgm:t>
        <a:bodyPr/>
        <a:lstStyle/>
        <a:p>
          <a:r>
            <a:rPr lang="en-SG"/>
            <a:t>Finance Leases</a:t>
          </a:r>
          <a:endParaRPr lang="en-US"/>
        </a:p>
      </dgm:t>
    </dgm:pt>
    <dgm:pt modelId="{342FD57D-78B1-4E1C-8568-3880F0B1A074}" type="parTrans" cxnId="{25E5FF77-6189-4040-8FE6-8A40F3DE7AD3}">
      <dgm:prSet/>
      <dgm:spPr/>
      <dgm:t>
        <a:bodyPr/>
        <a:lstStyle/>
        <a:p>
          <a:endParaRPr lang="en-US"/>
        </a:p>
      </dgm:t>
    </dgm:pt>
    <dgm:pt modelId="{704DB9F5-BB96-4016-A3EC-CFAF823A7D1B}" type="sibTrans" cxnId="{25E5FF77-6189-4040-8FE6-8A40F3DE7AD3}">
      <dgm:prSet/>
      <dgm:spPr/>
      <dgm:t>
        <a:bodyPr/>
        <a:lstStyle/>
        <a:p>
          <a:endParaRPr lang="en-US"/>
        </a:p>
      </dgm:t>
    </dgm:pt>
    <dgm:pt modelId="{6B17C284-4D5D-4304-88EC-97F019FDBA07}">
      <dgm:prSet/>
      <dgm:spPr/>
      <dgm:t>
        <a:bodyPr/>
        <a:lstStyle/>
        <a:p>
          <a:r>
            <a:rPr lang="en-US"/>
            <a:t>No Payments made on inception of finance lease Asset and corres. Liability recog. -  Not to Appear in Cash flow</a:t>
          </a:r>
        </a:p>
      </dgm:t>
    </dgm:pt>
    <dgm:pt modelId="{C0DB8836-F9C0-4CA1-BD0B-F9C011815437}" type="parTrans" cxnId="{67D9F819-4FE0-49A2-9D2D-333696BEE541}">
      <dgm:prSet/>
      <dgm:spPr/>
      <dgm:t>
        <a:bodyPr/>
        <a:lstStyle/>
        <a:p>
          <a:endParaRPr lang="en-US"/>
        </a:p>
      </dgm:t>
    </dgm:pt>
    <dgm:pt modelId="{B79F502A-FB28-4E9C-AC13-F9EC1E9D878F}" type="sibTrans" cxnId="{67D9F819-4FE0-49A2-9D2D-333696BEE541}">
      <dgm:prSet/>
      <dgm:spPr/>
      <dgm:t>
        <a:bodyPr/>
        <a:lstStyle/>
        <a:p>
          <a:endParaRPr lang="en-US"/>
        </a:p>
      </dgm:t>
    </dgm:pt>
    <dgm:pt modelId="{362210DC-F211-41C1-81BA-8B0F19A085B2}">
      <dgm:prSet/>
      <dgm:spPr/>
      <dgm:t>
        <a:bodyPr/>
        <a:lstStyle/>
        <a:p>
          <a:r>
            <a:rPr lang="en-US"/>
            <a:t>Payments made on inception of finance lease - Appear in Cash flow</a:t>
          </a:r>
        </a:p>
      </dgm:t>
    </dgm:pt>
    <dgm:pt modelId="{5D5F6541-148F-414E-9D22-98A4439AFF8E}" type="parTrans" cxnId="{D8A8E5F4-FEA0-43FB-A1A3-BA5700FB9F8B}">
      <dgm:prSet/>
      <dgm:spPr/>
      <dgm:t>
        <a:bodyPr/>
        <a:lstStyle/>
        <a:p>
          <a:endParaRPr lang="en-US"/>
        </a:p>
      </dgm:t>
    </dgm:pt>
    <dgm:pt modelId="{41AD821B-56A5-43A8-B0BE-B7A54F62D7FB}" type="sibTrans" cxnId="{D8A8E5F4-FEA0-43FB-A1A3-BA5700FB9F8B}">
      <dgm:prSet/>
      <dgm:spPr/>
      <dgm:t>
        <a:bodyPr/>
        <a:lstStyle/>
        <a:p>
          <a:endParaRPr lang="en-US"/>
        </a:p>
      </dgm:t>
    </dgm:pt>
    <dgm:pt modelId="{04A893E1-D834-4760-A7D6-7FC834BC1879}">
      <dgm:prSet/>
      <dgm:spPr/>
      <dgm:t>
        <a:bodyPr/>
        <a:lstStyle/>
        <a:p>
          <a:r>
            <a:rPr lang="en-US"/>
            <a:t>Int portion - Clubbed with other int and classified as O/I/F</a:t>
          </a:r>
        </a:p>
      </dgm:t>
    </dgm:pt>
    <dgm:pt modelId="{AE169D9D-F61D-4397-B666-93CC1FC818C6}" type="parTrans" cxnId="{B77EE053-25BA-4F00-9572-B38AD216E446}">
      <dgm:prSet/>
      <dgm:spPr/>
      <dgm:t>
        <a:bodyPr/>
        <a:lstStyle/>
        <a:p>
          <a:endParaRPr lang="en-US"/>
        </a:p>
      </dgm:t>
    </dgm:pt>
    <dgm:pt modelId="{6D4D7755-0DDB-4D4B-AE59-990424E34AC2}" type="sibTrans" cxnId="{B77EE053-25BA-4F00-9572-B38AD216E446}">
      <dgm:prSet/>
      <dgm:spPr/>
      <dgm:t>
        <a:bodyPr/>
        <a:lstStyle/>
        <a:p>
          <a:endParaRPr lang="en-US"/>
        </a:p>
      </dgm:t>
    </dgm:pt>
    <dgm:pt modelId="{3785759C-2918-4278-810A-5A40C8A436C1}">
      <dgm:prSet/>
      <dgm:spPr/>
      <dgm:t>
        <a:bodyPr/>
        <a:lstStyle/>
        <a:p>
          <a:r>
            <a:rPr lang="en-SG"/>
            <a:t>Principal portion - Financing activities</a:t>
          </a:r>
          <a:endParaRPr lang="en-US"/>
        </a:p>
      </dgm:t>
    </dgm:pt>
    <dgm:pt modelId="{97FCE3B2-3228-4AFE-A960-29804DD54066}" type="parTrans" cxnId="{ADAA1229-6C62-4CC9-85B6-FC0EB1AC3823}">
      <dgm:prSet/>
      <dgm:spPr/>
      <dgm:t>
        <a:bodyPr/>
        <a:lstStyle/>
        <a:p>
          <a:endParaRPr lang="en-US"/>
        </a:p>
      </dgm:t>
    </dgm:pt>
    <dgm:pt modelId="{799FFF46-FA69-4458-8092-4EF170F37B51}" type="sibTrans" cxnId="{ADAA1229-6C62-4CC9-85B6-FC0EB1AC3823}">
      <dgm:prSet/>
      <dgm:spPr/>
      <dgm:t>
        <a:bodyPr/>
        <a:lstStyle/>
        <a:p>
          <a:endParaRPr lang="en-US"/>
        </a:p>
      </dgm:t>
    </dgm:pt>
    <dgm:pt modelId="{F8F9FD19-607C-4AAC-9951-4485C5932102}">
      <dgm:prSet/>
      <dgm:spPr/>
      <dgm:t>
        <a:bodyPr/>
        <a:lstStyle/>
        <a:p>
          <a:r>
            <a:rPr lang="en-US"/>
            <a:t>Finance Leased Asset - Lessor payments recd – FA</a:t>
          </a:r>
        </a:p>
      </dgm:t>
    </dgm:pt>
    <dgm:pt modelId="{77E7F4BA-7796-4456-A0E6-FA42E7D80474}" type="parTrans" cxnId="{567FD835-CDE4-4AFC-8621-37281C0A1AAF}">
      <dgm:prSet/>
      <dgm:spPr/>
      <dgm:t>
        <a:bodyPr/>
        <a:lstStyle/>
        <a:p>
          <a:endParaRPr lang="en-US"/>
        </a:p>
      </dgm:t>
    </dgm:pt>
    <dgm:pt modelId="{3E8A9559-9211-443D-ADC4-5EDC58EB6E73}" type="sibTrans" cxnId="{567FD835-CDE4-4AFC-8621-37281C0A1AAF}">
      <dgm:prSet/>
      <dgm:spPr/>
      <dgm:t>
        <a:bodyPr/>
        <a:lstStyle/>
        <a:p>
          <a:endParaRPr lang="en-US"/>
        </a:p>
      </dgm:t>
    </dgm:pt>
    <dgm:pt modelId="{2598C65B-FDA9-437B-B381-229A520332CF}">
      <dgm:prSet/>
      <dgm:spPr/>
      <dgm:t>
        <a:bodyPr/>
        <a:lstStyle/>
        <a:p>
          <a:r>
            <a:rPr lang="en-US"/>
            <a:t>Finance Leased Asset -as a Lessee payments made - IA (finance lease gives rise to recognised asset)</a:t>
          </a:r>
        </a:p>
      </dgm:t>
    </dgm:pt>
    <dgm:pt modelId="{E04D9AD5-CBE3-4483-BC7B-94505B8972B3}" type="parTrans" cxnId="{072E416B-3C8E-43E7-9E52-83F750DBC859}">
      <dgm:prSet/>
      <dgm:spPr/>
      <dgm:t>
        <a:bodyPr/>
        <a:lstStyle/>
        <a:p>
          <a:endParaRPr lang="en-US"/>
        </a:p>
      </dgm:t>
    </dgm:pt>
    <dgm:pt modelId="{62165E91-6197-4A64-8330-BDE28E940A2A}" type="sibTrans" cxnId="{072E416B-3C8E-43E7-9E52-83F750DBC859}">
      <dgm:prSet/>
      <dgm:spPr/>
      <dgm:t>
        <a:bodyPr/>
        <a:lstStyle/>
        <a:p>
          <a:endParaRPr lang="en-US"/>
        </a:p>
      </dgm:t>
    </dgm:pt>
    <dgm:pt modelId="{FC10C82B-A6BE-4B35-8B96-6C2A4E4463AE}" type="pres">
      <dgm:prSet presAssocID="{4176F025-3554-4104-B148-962AA3E61649}" presName="linear" presStyleCnt="0">
        <dgm:presLayoutVars>
          <dgm:dir/>
          <dgm:animLvl val="lvl"/>
          <dgm:resizeHandles val="exact"/>
        </dgm:presLayoutVars>
      </dgm:prSet>
      <dgm:spPr/>
    </dgm:pt>
    <dgm:pt modelId="{07B51405-11E4-483F-A37B-3943F1340E96}" type="pres">
      <dgm:prSet presAssocID="{CF1DF37E-F08F-464F-B724-5AFCAAD87988}" presName="parentLin" presStyleCnt="0"/>
      <dgm:spPr/>
    </dgm:pt>
    <dgm:pt modelId="{84223AA4-0D11-497E-9EF6-21E75B2DA9B5}" type="pres">
      <dgm:prSet presAssocID="{CF1DF37E-F08F-464F-B724-5AFCAAD87988}" presName="parentLeftMargin" presStyleLbl="node1" presStyleIdx="0" presStyleCnt="5"/>
      <dgm:spPr/>
    </dgm:pt>
    <dgm:pt modelId="{78795E76-E065-476B-A380-7A4171C3C9D8}" type="pres">
      <dgm:prSet presAssocID="{CF1DF37E-F08F-464F-B724-5AFCAAD8798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6955196-4A06-4263-B4AB-AFA0BAE351E2}" type="pres">
      <dgm:prSet presAssocID="{CF1DF37E-F08F-464F-B724-5AFCAAD87988}" presName="negativeSpace" presStyleCnt="0"/>
      <dgm:spPr/>
    </dgm:pt>
    <dgm:pt modelId="{C603FDA7-7136-4A2D-AE4B-601E2DCE33AC}" type="pres">
      <dgm:prSet presAssocID="{CF1DF37E-F08F-464F-B724-5AFCAAD87988}" presName="childText" presStyleLbl="conFgAcc1" presStyleIdx="0" presStyleCnt="5">
        <dgm:presLayoutVars>
          <dgm:bulletEnabled val="1"/>
        </dgm:presLayoutVars>
      </dgm:prSet>
      <dgm:spPr/>
    </dgm:pt>
    <dgm:pt modelId="{0CA654AB-7335-42BB-BDD3-8B7367B720D7}" type="pres">
      <dgm:prSet presAssocID="{B202B45F-1B6E-42F8-AB9F-85F0FD66FB3E}" presName="spaceBetweenRectangles" presStyleCnt="0"/>
      <dgm:spPr/>
    </dgm:pt>
    <dgm:pt modelId="{6607D801-9EDC-4B61-940C-FDB8CE643CFD}" type="pres">
      <dgm:prSet presAssocID="{7EAB352A-277D-420D-8568-412D8EA0CFCA}" presName="parentLin" presStyleCnt="0"/>
      <dgm:spPr/>
    </dgm:pt>
    <dgm:pt modelId="{C50F0AF8-9C09-4C0E-A2FB-474DF6191FC3}" type="pres">
      <dgm:prSet presAssocID="{7EAB352A-277D-420D-8568-412D8EA0CFCA}" presName="parentLeftMargin" presStyleLbl="node1" presStyleIdx="0" presStyleCnt="5"/>
      <dgm:spPr/>
    </dgm:pt>
    <dgm:pt modelId="{94D7949C-118F-49A3-B094-580521F798A1}" type="pres">
      <dgm:prSet presAssocID="{7EAB352A-277D-420D-8568-412D8EA0CFC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B9E3592-1243-4897-BE84-211D4430BB5F}" type="pres">
      <dgm:prSet presAssocID="{7EAB352A-277D-420D-8568-412D8EA0CFCA}" presName="negativeSpace" presStyleCnt="0"/>
      <dgm:spPr/>
    </dgm:pt>
    <dgm:pt modelId="{F6CA874A-39D3-4DAB-8AD0-F7B30ABE4DE4}" type="pres">
      <dgm:prSet presAssocID="{7EAB352A-277D-420D-8568-412D8EA0CFCA}" presName="childText" presStyleLbl="conFgAcc1" presStyleIdx="1" presStyleCnt="5">
        <dgm:presLayoutVars>
          <dgm:bulletEnabled val="1"/>
        </dgm:presLayoutVars>
      </dgm:prSet>
      <dgm:spPr/>
    </dgm:pt>
    <dgm:pt modelId="{ED328F6A-1AC5-4F0D-812F-2DD9478CFD66}" type="pres">
      <dgm:prSet presAssocID="{D6195116-3BFA-495C-B490-E82E9FF787B2}" presName="spaceBetweenRectangles" presStyleCnt="0"/>
      <dgm:spPr/>
    </dgm:pt>
    <dgm:pt modelId="{07778AFE-E512-4D6A-9C52-90829A1BE582}" type="pres">
      <dgm:prSet presAssocID="{02A6262B-50F2-4CCC-BDEB-F0686852783D}" presName="parentLin" presStyleCnt="0"/>
      <dgm:spPr/>
    </dgm:pt>
    <dgm:pt modelId="{C470989F-16A7-4E58-9DD9-6A803D1A6E95}" type="pres">
      <dgm:prSet presAssocID="{02A6262B-50F2-4CCC-BDEB-F0686852783D}" presName="parentLeftMargin" presStyleLbl="node1" presStyleIdx="1" presStyleCnt="5"/>
      <dgm:spPr/>
    </dgm:pt>
    <dgm:pt modelId="{67D0E138-AF55-4D5D-A579-0AE042113CC0}" type="pres">
      <dgm:prSet presAssocID="{02A6262B-50F2-4CCC-BDEB-F0686852783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4349D2D-910B-4D0F-B481-FD5D94F3F8EA}" type="pres">
      <dgm:prSet presAssocID="{02A6262B-50F2-4CCC-BDEB-F0686852783D}" presName="negativeSpace" presStyleCnt="0"/>
      <dgm:spPr/>
    </dgm:pt>
    <dgm:pt modelId="{05ABF618-1177-437E-9FCA-4D3D5610540A}" type="pres">
      <dgm:prSet presAssocID="{02A6262B-50F2-4CCC-BDEB-F0686852783D}" presName="childText" presStyleLbl="conFgAcc1" presStyleIdx="2" presStyleCnt="5">
        <dgm:presLayoutVars>
          <dgm:bulletEnabled val="1"/>
        </dgm:presLayoutVars>
      </dgm:prSet>
      <dgm:spPr/>
    </dgm:pt>
    <dgm:pt modelId="{2162F16D-3146-4CC5-A052-75AEA3CDC62E}" type="pres">
      <dgm:prSet presAssocID="{0B6866B4-82C2-4715-8F3D-32B2EE817B6E}" presName="spaceBetweenRectangles" presStyleCnt="0"/>
      <dgm:spPr/>
    </dgm:pt>
    <dgm:pt modelId="{67D2C950-6AEF-41DB-856B-7CF353ED5C9B}" type="pres">
      <dgm:prSet presAssocID="{E2842D0E-F077-40FA-8F11-8520689E6F4D}" presName="parentLin" presStyleCnt="0"/>
      <dgm:spPr/>
    </dgm:pt>
    <dgm:pt modelId="{11B4D0C2-3898-40E2-AE56-FB2E38F1A1F7}" type="pres">
      <dgm:prSet presAssocID="{E2842D0E-F077-40FA-8F11-8520689E6F4D}" presName="parentLeftMargin" presStyleLbl="node1" presStyleIdx="2" presStyleCnt="5"/>
      <dgm:spPr/>
    </dgm:pt>
    <dgm:pt modelId="{132A1646-6799-47AF-981B-F17CC4B239E6}" type="pres">
      <dgm:prSet presAssocID="{E2842D0E-F077-40FA-8F11-8520689E6F4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889935BB-8CC7-4269-A92F-55C63BE71819}" type="pres">
      <dgm:prSet presAssocID="{E2842D0E-F077-40FA-8F11-8520689E6F4D}" presName="negativeSpace" presStyleCnt="0"/>
      <dgm:spPr/>
    </dgm:pt>
    <dgm:pt modelId="{95586C96-787C-4C49-986B-FB712A63D3A6}" type="pres">
      <dgm:prSet presAssocID="{E2842D0E-F077-40FA-8F11-8520689E6F4D}" presName="childText" presStyleLbl="conFgAcc1" presStyleIdx="3" presStyleCnt="5">
        <dgm:presLayoutVars>
          <dgm:bulletEnabled val="1"/>
        </dgm:presLayoutVars>
      </dgm:prSet>
      <dgm:spPr/>
    </dgm:pt>
    <dgm:pt modelId="{FEDE0CF6-A2C5-4409-8C60-C09C1D5A3D1B}" type="pres">
      <dgm:prSet presAssocID="{871FDB5C-6FAE-43A3-A876-47EEC2AC2B47}" presName="spaceBetweenRectangles" presStyleCnt="0"/>
      <dgm:spPr/>
    </dgm:pt>
    <dgm:pt modelId="{0ED13EAF-087B-45C2-9D07-CFC88CC523F9}" type="pres">
      <dgm:prSet presAssocID="{0B092580-9A48-488E-A6B8-FDCDC04D40E5}" presName="parentLin" presStyleCnt="0"/>
      <dgm:spPr/>
    </dgm:pt>
    <dgm:pt modelId="{82584B1C-3EA4-4F5C-B523-43ADEC3472C1}" type="pres">
      <dgm:prSet presAssocID="{0B092580-9A48-488E-A6B8-FDCDC04D40E5}" presName="parentLeftMargin" presStyleLbl="node1" presStyleIdx="3" presStyleCnt="5"/>
      <dgm:spPr/>
    </dgm:pt>
    <dgm:pt modelId="{A6265979-82B1-4FA2-A65F-CF859AE06E47}" type="pres">
      <dgm:prSet presAssocID="{0B092580-9A48-488E-A6B8-FDCDC04D40E5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DDF11D89-6A48-4883-83C6-8259C117DAC9}" type="pres">
      <dgm:prSet presAssocID="{0B092580-9A48-488E-A6B8-FDCDC04D40E5}" presName="negativeSpace" presStyleCnt="0"/>
      <dgm:spPr/>
    </dgm:pt>
    <dgm:pt modelId="{DCBB7853-79B1-4AD1-9417-0FD9CE18E6A2}" type="pres">
      <dgm:prSet presAssocID="{0B092580-9A48-488E-A6B8-FDCDC04D40E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381F111-BA3F-43B3-AC89-392A6247C056}" type="presOf" srcId="{B60A0998-F440-4928-814B-55F06F3DF289}" destId="{95586C96-787C-4C49-986B-FB712A63D3A6}" srcOrd="0" destOrd="3" presId="urn:microsoft.com/office/officeart/2005/8/layout/list1"/>
    <dgm:cxn modelId="{6DB47F19-72EE-4FFA-B1E6-E705AC41F8D2}" type="presOf" srcId="{CD6A9E8D-581B-4F68-AB0F-ABF06EAC63E4}" destId="{F6CA874A-39D3-4DAB-8AD0-F7B30ABE4DE4}" srcOrd="0" destOrd="1" presId="urn:microsoft.com/office/officeart/2005/8/layout/list1"/>
    <dgm:cxn modelId="{67D9F819-4FE0-49A2-9D2D-333696BEE541}" srcId="{0B092580-9A48-488E-A6B8-FDCDC04D40E5}" destId="{6B17C284-4D5D-4304-88EC-97F019FDBA07}" srcOrd="0" destOrd="0" parTransId="{C0DB8836-F9C0-4CA1-BD0B-F9C011815437}" sibTransId="{B79F502A-FB28-4E9C-AC13-F9EC1E9D878F}"/>
    <dgm:cxn modelId="{B21CC61A-6F7D-4F2B-804F-5E12A2E5595D}" srcId="{E2842D0E-F077-40FA-8F11-8520689E6F4D}" destId="{B60A0998-F440-4928-814B-55F06F3DF289}" srcOrd="3" destOrd="0" parTransId="{803DDEAB-26ED-410F-B24F-BDCF7D5D9F47}" sibTransId="{7C6B5925-56D4-4365-BAF5-72F13FCA0089}"/>
    <dgm:cxn modelId="{D216D61D-FCDB-4E05-852D-CF888B02EBC8}" srcId="{4176F025-3554-4104-B148-962AA3E61649}" destId="{02A6262B-50F2-4CCC-BDEB-F0686852783D}" srcOrd="2" destOrd="0" parTransId="{55A5F335-D5C5-4C9D-8418-C608F7B9221E}" sibTransId="{0B6866B4-82C2-4715-8F3D-32B2EE817B6E}"/>
    <dgm:cxn modelId="{AA5D6720-F912-42D2-BF6E-E94F5A231FEE}" srcId="{E2842D0E-F077-40FA-8F11-8520689E6F4D}" destId="{370E7660-9F5B-476A-9FC2-E975B9556010}" srcOrd="2" destOrd="0" parTransId="{9CF79A28-5F6C-4BAF-9B7D-A4CC240775EE}" sibTransId="{1C7447E0-D00C-4F11-9614-927237C66A51}"/>
    <dgm:cxn modelId="{ADAA1229-6C62-4CC9-85B6-FC0EB1AC3823}" srcId="{0B092580-9A48-488E-A6B8-FDCDC04D40E5}" destId="{3785759C-2918-4278-810A-5A40C8A436C1}" srcOrd="3" destOrd="0" parTransId="{97FCE3B2-3228-4AFE-A960-29804DD54066}" sibTransId="{799FFF46-FA69-4458-8092-4EF170F37B51}"/>
    <dgm:cxn modelId="{BC694533-06F5-4A5B-823E-99CA342D9CA8}" type="presOf" srcId="{9A72B8E6-5AC2-4D2B-B127-63D95C915557}" destId="{05ABF618-1177-437E-9FCA-4D3D5610540A}" srcOrd="0" destOrd="0" presId="urn:microsoft.com/office/officeart/2005/8/layout/list1"/>
    <dgm:cxn modelId="{568E7C35-06A8-4CF2-8854-563A08FB97DB}" srcId="{E2842D0E-F077-40FA-8F11-8520689E6F4D}" destId="{049D508B-2B42-48F2-8E01-92E13BA97F71}" srcOrd="0" destOrd="0" parTransId="{09F39B94-E728-4AC8-84B7-0EA0E947C006}" sibTransId="{4D0BE2A0-3337-47BC-A46B-DCC22938E8DE}"/>
    <dgm:cxn modelId="{567FD835-CDE4-4AFC-8621-37281C0A1AAF}" srcId="{0B092580-9A48-488E-A6B8-FDCDC04D40E5}" destId="{F8F9FD19-607C-4AAC-9951-4485C5932102}" srcOrd="4" destOrd="0" parTransId="{77E7F4BA-7796-4456-A0E6-FA42E7D80474}" sibTransId="{3E8A9559-9211-443D-ADC4-5EDC58EB6E73}"/>
    <dgm:cxn modelId="{7284555E-7AEE-4474-8C29-9A3D4691E800}" type="presOf" srcId="{02A6262B-50F2-4CCC-BDEB-F0686852783D}" destId="{67D0E138-AF55-4D5D-A579-0AE042113CC0}" srcOrd="1" destOrd="0" presId="urn:microsoft.com/office/officeart/2005/8/layout/list1"/>
    <dgm:cxn modelId="{17B3B45F-4B44-4438-A00B-6F2B0957B605}" srcId="{7EAB352A-277D-420D-8568-412D8EA0CFCA}" destId="{CD6A9E8D-581B-4F68-AB0F-ABF06EAC63E4}" srcOrd="1" destOrd="0" parTransId="{B272BE1C-FE57-41A7-B960-AE306202E457}" sibTransId="{C17BBB93-4260-45D3-8F52-2E6BB7222E02}"/>
    <dgm:cxn modelId="{E466864A-1A39-423B-9E70-79D500179FCE}" type="presOf" srcId="{0B092580-9A48-488E-A6B8-FDCDC04D40E5}" destId="{82584B1C-3EA4-4F5C-B523-43ADEC3472C1}" srcOrd="0" destOrd="0" presId="urn:microsoft.com/office/officeart/2005/8/layout/list1"/>
    <dgm:cxn modelId="{1FBFE64A-A165-4B45-ACC8-23068ADE7BF7}" type="presOf" srcId="{F8F9FD19-607C-4AAC-9951-4485C5932102}" destId="{DCBB7853-79B1-4AD1-9417-0FD9CE18E6A2}" srcOrd="0" destOrd="4" presId="urn:microsoft.com/office/officeart/2005/8/layout/list1"/>
    <dgm:cxn modelId="{5119E74A-87FD-4BEA-9B10-8E0EF0A410C2}" type="presOf" srcId="{6B17C284-4D5D-4304-88EC-97F019FDBA07}" destId="{DCBB7853-79B1-4AD1-9417-0FD9CE18E6A2}" srcOrd="0" destOrd="0" presId="urn:microsoft.com/office/officeart/2005/8/layout/list1"/>
    <dgm:cxn modelId="{2E2A356B-6745-4943-A774-702949AB485C}" srcId="{4176F025-3554-4104-B148-962AA3E61649}" destId="{E2842D0E-F077-40FA-8F11-8520689E6F4D}" srcOrd="3" destOrd="0" parTransId="{1F41B834-D578-4A9A-A3BA-D4307FC1F22C}" sibTransId="{871FDB5C-6FAE-43A3-A876-47EEC2AC2B47}"/>
    <dgm:cxn modelId="{072E416B-3C8E-43E7-9E52-83F750DBC859}" srcId="{0B092580-9A48-488E-A6B8-FDCDC04D40E5}" destId="{2598C65B-FDA9-437B-B381-229A520332CF}" srcOrd="5" destOrd="0" parTransId="{E04D9AD5-CBE3-4483-BC7B-94505B8972B3}" sibTransId="{62165E91-6197-4A64-8330-BDE28E940A2A}"/>
    <dgm:cxn modelId="{60CB3C6D-E273-464A-B9D8-5D8EA3CC08BF}" type="presOf" srcId="{7EAB352A-277D-420D-8568-412D8EA0CFCA}" destId="{94D7949C-118F-49A3-B094-580521F798A1}" srcOrd="1" destOrd="0" presId="urn:microsoft.com/office/officeart/2005/8/layout/list1"/>
    <dgm:cxn modelId="{1E919870-CA4A-4F6E-9DBB-C19BA79A5D69}" type="presOf" srcId="{0B092580-9A48-488E-A6B8-FDCDC04D40E5}" destId="{A6265979-82B1-4FA2-A65F-CF859AE06E47}" srcOrd="1" destOrd="0" presId="urn:microsoft.com/office/officeart/2005/8/layout/list1"/>
    <dgm:cxn modelId="{FAAFD270-E8F3-4346-883E-4A67EE3C32CD}" type="presOf" srcId="{02A6262B-50F2-4CCC-BDEB-F0686852783D}" destId="{C470989F-16A7-4E58-9DD9-6A803D1A6E95}" srcOrd="0" destOrd="0" presId="urn:microsoft.com/office/officeart/2005/8/layout/list1"/>
    <dgm:cxn modelId="{B77EE053-25BA-4F00-9572-B38AD216E446}" srcId="{0B092580-9A48-488E-A6B8-FDCDC04D40E5}" destId="{04A893E1-D834-4760-A7D6-7FC834BC1879}" srcOrd="2" destOrd="0" parTransId="{AE169D9D-F61D-4397-B666-93CC1FC818C6}" sibTransId="{6D4D7755-0DDB-4D4B-AE59-990424E34AC2}"/>
    <dgm:cxn modelId="{6619F874-2CC1-4FA9-AE52-75F5298DC77A}" type="presOf" srcId="{049D508B-2B42-48F2-8E01-92E13BA97F71}" destId="{95586C96-787C-4C49-986B-FB712A63D3A6}" srcOrd="0" destOrd="0" presId="urn:microsoft.com/office/officeart/2005/8/layout/list1"/>
    <dgm:cxn modelId="{25E5FF77-6189-4040-8FE6-8A40F3DE7AD3}" srcId="{4176F025-3554-4104-B148-962AA3E61649}" destId="{0B092580-9A48-488E-A6B8-FDCDC04D40E5}" srcOrd="4" destOrd="0" parTransId="{342FD57D-78B1-4E1C-8568-3880F0B1A074}" sibTransId="{704DB9F5-BB96-4016-A3EC-CFAF823A7D1B}"/>
    <dgm:cxn modelId="{3AFCCE59-9283-4762-ACE2-6197378409B0}" type="presOf" srcId="{370E7660-9F5B-476A-9FC2-E975B9556010}" destId="{95586C96-787C-4C49-986B-FB712A63D3A6}" srcOrd="0" destOrd="2" presId="urn:microsoft.com/office/officeart/2005/8/layout/list1"/>
    <dgm:cxn modelId="{9E63B97C-A693-4FD0-B5AD-E61892CBA0B1}" type="presOf" srcId="{E9EE56F5-B0D2-44D0-A5C2-30BE8E682A4D}" destId="{95586C96-787C-4C49-986B-FB712A63D3A6}" srcOrd="0" destOrd="1" presId="urn:microsoft.com/office/officeart/2005/8/layout/list1"/>
    <dgm:cxn modelId="{B56D8A7E-6C95-4E40-ABAE-506D13476786}" type="presOf" srcId="{CF1DF37E-F08F-464F-B724-5AFCAAD87988}" destId="{84223AA4-0D11-497E-9EF6-21E75B2DA9B5}" srcOrd="0" destOrd="0" presId="urn:microsoft.com/office/officeart/2005/8/layout/list1"/>
    <dgm:cxn modelId="{F3CE0E82-5EE1-4B54-8ADD-FEC58D88830C}" type="presOf" srcId="{4176F025-3554-4104-B148-962AA3E61649}" destId="{FC10C82B-A6BE-4B35-8B96-6C2A4E4463AE}" srcOrd="0" destOrd="0" presId="urn:microsoft.com/office/officeart/2005/8/layout/list1"/>
    <dgm:cxn modelId="{68F11E87-1FBE-423D-A536-11957E7FD884}" srcId="{4176F025-3554-4104-B148-962AA3E61649}" destId="{CF1DF37E-F08F-464F-B724-5AFCAAD87988}" srcOrd="0" destOrd="0" parTransId="{3549AFD7-5947-4A4D-91E1-38CCBB305996}" sibTransId="{B202B45F-1B6E-42F8-AB9F-85F0FD66FB3E}"/>
    <dgm:cxn modelId="{BB086391-B171-414E-A5A9-C7B3F6367635}" type="presOf" srcId="{362210DC-F211-41C1-81BA-8B0F19A085B2}" destId="{DCBB7853-79B1-4AD1-9417-0FD9CE18E6A2}" srcOrd="0" destOrd="1" presId="urn:microsoft.com/office/officeart/2005/8/layout/list1"/>
    <dgm:cxn modelId="{04B86595-2A63-4EF1-8B32-6212EA72B8D7}" srcId="{E2842D0E-F077-40FA-8F11-8520689E6F4D}" destId="{E9EE56F5-B0D2-44D0-A5C2-30BE8E682A4D}" srcOrd="1" destOrd="0" parTransId="{D952090D-8525-4B16-8AF7-11C3B50C350E}" sibTransId="{60A861CC-9E32-4683-B1C1-4FE8C652E868}"/>
    <dgm:cxn modelId="{BE36309C-9F33-465F-A485-C9156A55744F}" srcId="{4176F025-3554-4104-B148-962AA3E61649}" destId="{7EAB352A-277D-420D-8568-412D8EA0CFCA}" srcOrd="1" destOrd="0" parTransId="{43FAD5AB-4AE2-49D5-8923-705A0C8E3D75}" sibTransId="{D6195116-3BFA-495C-B490-E82E9FF787B2}"/>
    <dgm:cxn modelId="{DFD5F59E-B4DE-4F20-A109-0F5E778CD577}" srcId="{CF1DF37E-F08F-464F-B724-5AFCAAD87988}" destId="{6F7085A1-15F6-4E05-BE8E-40C754DABEE2}" srcOrd="0" destOrd="0" parTransId="{52946107-1915-452C-A42C-250FD348209D}" sibTransId="{5A0D7815-5FE4-4D4E-A970-C55B9072614D}"/>
    <dgm:cxn modelId="{C429E3D0-8FAD-44FC-9F77-7C73786B2DE7}" type="presOf" srcId="{CF1DF37E-F08F-464F-B724-5AFCAAD87988}" destId="{78795E76-E065-476B-A380-7A4171C3C9D8}" srcOrd="1" destOrd="0" presId="urn:microsoft.com/office/officeart/2005/8/layout/list1"/>
    <dgm:cxn modelId="{6CBA45D8-6582-4747-8BDB-84287ED7726D}" srcId="{02A6262B-50F2-4CCC-BDEB-F0686852783D}" destId="{9A72B8E6-5AC2-4D2B-B127-63D95C915557}" srcOrd="0" destOrd="0" parTransId="{C3FFC57C-B69E-4498-A6BD-A26B9E8EA52D}" sibTransId="{30DE80C3-EA99-4913-AF0E-C67F7C15F0DF}"/>
    <dgm:cxn modelId="{FFEA3EDA-5690-4066-AB1D-9CC5C506E31B}" type="presOf" srcId="{04A893E1-D834-4760-A7D6-7FC834BC1879}" destId="{DCBB7853-79B1-4AD1-9417-0FD9CE18E6A2}" srcOrd="0" destOrd="2" presId="urn:microsoft.com/office/officeart/2005/8/layout/list1"/>
    <dgm:cxn modelId="{1071EBDD-C9C1-4AA5-9FFC-90F0F75411C2}" type="presOf" srcId="{E2842D0E-F077-40FA-8F11-8520689E6F4D}" destId="{132A1646-6799-47AF-981B-F17CC4B239E6}" srcOrd="1" destOrd="0" presId="urn:microsoft.com/office/officeart/2005/8/layout/list1"/>
    <dgm:cxn modelId="{1552ADDF-C48B-442F-8F8B-FDC537F53812}" type="presOf" srcId="{2598C65B-FDA9-437B-B381-229A520332CF}" destId="{DCBB7853-79B1-4AD1-9417-0FD9CE18E6A2}" srcOrd="0" destOrd="5" presId="urn:microsoft.com/office/officeart/2005/8/layout/list1"/>
    <dgm:cxn modelId="{97E8D0E3-E948-43C6-BC40-EC583DE45FC3}" type="presOf" srcId="{7EAB352A-277D-420D-8568-412D8EA0CFCA}" destId="{C50F0AF8-9C09-4C0E-A2FB-474DF6191FC3}" srcOrd="0" destOrd="0" presId="urn:microsoft.com/office/officeart/2005/8/layout/list1"/>
    <dgm:cxn modelId="{1753ABE8-4D96-49CA-87FA-C04A6884559B}" type="presOf" srcId="{3785759C-2918-4278-810A-5A40C8A436C1}" destId="{DCBB7853-79B1-4AD1-9417-0FD9CE18E6A2}" srcOrd="0" destOrd="3" presId="urn:microsoft.com/office/officeart/2005/8/layout/list1"/>
    <dgm:cxn modelId="{0BAB3DEA-EE75-4AF8-AF84-98A0BE340570}" type="presOf" srcId="{56C07B08-B975-4A3A-BC91-E243F6D691ED}" destId="{F6CA874A-39D3-4DAB-8AD0-F7B30ABE4DE4}" srcOrd="0" destOrd="0" presId="urn:microsoft.com/office/officeart/2005/8/layout/list1"/>
    <dgm:cxn modelId="{0CA9C2F3-5326-4398-8E55-205E41CF3A79}" type="presOf" srcId="{E2842D0E-F077-40FA-8F11-8520689E6F4D}" destId="{11B4D0C2-3898-40E2-AE56-FB2E38F1A1F7}" srcOrd="0" destOrd="0" presId="urn:microsoft.com/office/officeart/2005/8/layout/list1"/>
    <dgm:cxn modelId="{D8A8E5F4-FEA0-43FB-A1A3-BA5700FB9F8B}" srcId="{0B092580-9A48-488E-A6B8-FDCDC04D40E5}" destId="{362210DC-F211-41C1-81BA-8B0F19A085B2}" srcOrd="1" destOrd="0" parTransId="{5D5F6541-148F-414E-9D22-98A4439AFF8E}" sibTransId="{41AD821B-56A5-43A8-B0BE-B7A54F62D7FB}"/>
    <dgm:cxn modelId="{5814E9F5-F124-4C2B-8061-BA01053D3629}" srcId="{7EAB352A-277D-420D-8568-412D8EA0CFCA}" destId="{56C07B08-B975-4A3A-BC91-E243F6D691ED}" srcOrd="0" destOrd="0" parTransId="{C6B3F1F6-5B16-488B-B0E1-C3686403E4C2}" sibTransId="{419563C1-2F0B-485D-9B24-576E95CB8C3D}"/>
    <dgm:cxn modelId="{B4868BF6-9675-4F98-9641-0D8430443E8D}" type="presOf" srcId="{6F7085A1-15F6-4E05-BE8E-40C754DABEE2}" destId="{C603FDA7-7136-4A2D-AE4B-601E2DCE33AC}" srcOrd="0" destOrd="0" presId="urn:microsoft.com/office/officeart/2005/8/layout/list1"/>
    <dgm:cxn modelId="{6DC714C8-CF6B-447A-BFE6-2F8D62F26649}" type="presParOf" srcId="{FC10C82B-A6BE-4B35-8B96-6C2A4E4463AE}" destId="{07B51405-11E4-483F-A37B-3943F1340E96}" srcOrd="0" destOrd="0" presId="urn:microsoft.com/office/officeart/2005/8/layout/list1"/>
    <dgm:cxn modelId="{30FF3CD3-84CF-42A1-B32D-29DADDD2C0CE}" type="presParOf" srcId="{07B51405-11E4-483F-A37B-3943F1340E96}" destId="{84223AA4-0D11-497E-9EF6-21E75B2DA9B5}" srcOrd="0" destOrd="0" presId="urn:microsoft.com/office/officeart/2005/8/layout/list1"/>
    <dgm:cxn modelId="{ED53DD10-7A30-44E5-89C1-010AE504904A}" type="presParOf" srcId="{07B51405-11E4-483F-A37B-3943F1340E96}" destId="{78795E76-E065-476B-A380-7A4171C3C9D8}" srcOrd="1" destOrd="0" presId="urn:microsoft.com/office/officeart/2005/8/layout/list1"/>
    <dgm:cxn modelId="{C26508C0-6A6C-4C31-8680-94CBFB8188A8}" type="presParOf" srcId="{FC10C82B-A6BE-4B35-8B96-6C2A4E4463AE}" destId="{E6955196-4A06-4263-B4AB-AFA0BAE351E2}" srcOrd="1" destOrd="0" presId="urn:microsoft.com/office/officeart/2005/8/layout/list1"/>
    <dgm:cxn modelId="{4651731A-6110-4FED-8CE6-12CBD74F086C}" type="presParOf" srcId="{FC10C82B-A6BE-4B35-8B96-6C2A4E4463AE}" destId="{C603FDA7-7136-4A2D-AE4B-601E2DCE33AC}" srcOrd="2" destOrd="0" presId="urn:microsoft.com/office/officeart/2005/8/layout/list1"/>
    <dgm:cxn modelId="{EDC47223-6DC0-4BD2-B02D-6A1C2F058C60}" type="presParOf" srcId="{FC10C82B-A6BE-4B35-8B96-6C2A4E4463AE}" destId="{0CA654AB-7335-42BB-BDD3-8B7367B720D7}" srcOrd="3" destOrd="0" presId="urn:microsoft.com/office/officeart/2005/8/layout/list1"/>
    <dgm:cxn modelId="{5DE61DAC-874D-46BE-B6BE-24EA61598FC9}" type="presParOf" srcId="{FC10C82B-A6BE-4B35-8B96-6C2A4E4463AE}" destId="{6607D801-9EDC-4B61-940C-FDB8CE643CFD}" srcOrd="4" destOrd="0" presId="urn:microsoft.com/office/officeart/2005/8/layout/list1"/>
    <dgm:cxn modelId="{9D506F8A-1F88-4817-AC95-B245DB40A8BD}" type="presParOf" srcId="{6607D801-9EDC-4B61-940C-FDB8CE643CFD}" destId="{C50F0AF8-9C09-4C0E-A2FB-474DF6191FC3}" srcOrd="0" destOrd="0" presId="urn:microsoft.com/office/officeart/2005/8/layout/list1"/>
    <dgm:cxn modelId="{FCAFE5F9-3F47-43C6-87D0-B220DFCE104A}" type="presParOf" srcId="{6607D801-9EDC-4B61-940C-FDB8CE643CFD}" destId="{94D7949C-118F-49A3-B094-580521F798A1}" srcOrd="1" destOrd="0" presId="urn:microsoft.com/office/officeart/2005/8/layout/list1"/>
    <dgm:cxn modelId="{14B87774-6CA0-4474-89CA-42D48F13A6FA}" type="presParOf" srcId="{FC10C82B-A6BE-4B35-8B96-6C2A4E4463AE}" destId="{3B9E3592-1243-4897-BE84-211D4430BB5F}" srcOrd="5" destOrd="0" presId="urn:microsoft.com/office/officeart/2005/8/layout/list1"/>
    <dgm:cxn modelId="{11D30FDD-AD11-4DC0-BF12-0C2AFE0F70F8}" type="presParOf" srcId="{FC10C82B-A6BE-4B35-8B96-6C2A4E4463AE}" destId="{F6CA874A-39D3-4DAB-8AD0-F7B30ABE4DE4}" srcOrd="6" destOrd="0" presId="urn:microsoft.com/office/officeart/2005/8/layout/list1"/>
    <dgm:cxn modelId="{2CAA9634-BF91-4E7F-9385-31B8182AE5A8}" type="presParOf" srcId="{FC10C82B-A6BE-4B35-8B96-6C2A4E4463AE}" destId="{ED328F6A-1AC5-4F0D-812F-2DD9478CFD66}" srcOrd="7" destOrd="0" presId="urn:microsoft.com/office/officeart/2005/8/layout/list1"/>
    <dgm:cxn modelId="{90039746-3FBD-4C79-A691-67F4DAFBACB0}" type="presParOf" srcId="{FC10C82B-A6BE-4B35-8B96-6C2A4E4463AE}" destId="{07778AFE-E512-4D6A-9C52-90829A1BE582}" srcOrd="8" destOrd="0" presId="urn:microsoft.com/office/officeart/2005/8/layout/list1"/>
    <dgm:cxn modelId="{481322D6-54CE-407F-80D6-A4DECAE63258}" type="presParOf" srcId="{07778AFE-E512-4D6A-9C52-90829A1BE582}" destId="{C470989F-16A7-4E58-9DD9-6A803D1A6E95}" srcOrd="0" destOrd="0" presId="urn:microsoft.com/office/officeart/2005/8/layout/list1"/>
    <dgm:cxn modelId="{326FE2E3-C10D-4135-A858-3DD95F79FD1D}" type="presParOf" srcId="{07778AFE-E512-4D6A-9C52-90829A1BE582}" destId="{67D0E138-AF55-4D5D-A579-0AE042113CC0}" srcOrd="1" destOrd="0" presId="urn:microsoft.com/office/officeart/2005/8/layout/list1"/>
    <dgm:cxn modelId="{54A4D402-C981-4D8A-874C-52AB1A257B4F}" type="presParOf" srcId="{FC10C82B-A6BE-4B35-8B96-6C2A4E4463AE}" destId="{84349D2D-910B-4D0F-B481-FD5D94F3F8EA}" srcOrd="9" destOrd="0" presId="urn:microsoft.com/office/officeart/2005/8/layout/list1"/>
    <dgm:cxn modelId="{A12A5387-8A3D-4F26-B00B-46E299568410}" type="presParOf" srcId="{FC10C82B-A6BE-4B35-8B96-6C2A4E4463AE}" destId="{05ABF618-1177-437E-9FCA-4D3D5610540A}" srcOrd="10" destOrd="0" presId="urn:microsoft.com/office/officeart/2005/8/layout/list1"/>
    <dgm:cxn modelId="{ABADB468-8143-4B88-B685-54DCA847655E}" type="presParOf" srcId="{FC10C82B-A6BE-4B35-8B96-6C2A4E4463AE}" destId="{2162F16D-3146-4CC5-A052-75AEA3CDC62E}" srcOrd="11" destOrd="0" presId="urn:microsoft.com/office/officeart/2005/8/layout/list1"/>
    <dgm:cxn modelId="{4F19C8AE-7747-4F30-907A-5E2854BAC113}" type="presParOf" srcId="{FC10C82B-A6BE-4B35-8B96-6C2A4E4463AE}" destId="{67D2C950-6AEF-41DB-856B-7CF353ED5C9B}" srcOrd="12" destOrd="0" presId="urn:microsoft.com/office/officeart/2005/8/layout/list1"/>
    <dgm:cxn modelId="{ED023E10-FD50-4A56-BCA9-8E8646332082}" type="presParOf" srcId="{67D2C950-6AEF-41DB-856B-7CF353ED5C9B}" destId="{11B4D0C2-3898-40E2-AE56-FB2E38F1A1F7}" srcOrd="0" destOrd="0" presId="urn:microsoft.com/office/officeart/2005/8/layout/list1"/>
    <dgm:cxn modelId="{490C4890-91D7-429E-A585-EA87642FA73B}" type="presParOf" srcId="{67D2C950-6AEF-41DB-856B-7CF353ED5C9B}" destId="{132A1646-6799-47AF-981B-F17CC4B239E6}" srcOrd="1" destOrd="0" presId="urn:microsoft.com/office/officeart/2005/8/layout/list1"/>
    <dgm:cxn modelId="{7E17F213-7DE2-47FC-A905-436F0F826241}" type="presParOf" srcId="{FC10C82B-A6BE-4B35-8B96-6C2A4E4463AE}" destId="{889935BB-8CC7-4269-A92F-55C63BE71819}" srcOrd="13" destOrd="0" presId="urn:microsoft.com/office/officeart/2005/8/layout/list1"/>
    <dgm:cxn modelId="{DA1DAAD6-B715-4702-9B41-1C737719857C}" type="presParOf" srcId="{FC10C82B-A6BE-4B35-8B96-6C2A4E4463AE}" destId="{95586C96-787C-4C49-986B-FB712A63D3A6}" srcOrd="14" destOrd="0" presId="urn:microsoft.com/office/officeart/2005/8/layout/list1"/>
    <dgm:cxn modelId="{BDB5C0E3-E575-447C-B5D6-E299673C7E7F}" type="presParOf" srcId="{FC10C82B-A6BE-4B35-8B96-6C2A4E4463AE}" destId="{FEDE0CF6-A2C5-4409-8C60-C09C1D5A3D1B}" srcOrd="15" destOrd="0" presId="urn:microsoft.com/office/officeart/2005/8/layout/list1"/>
    <dgm:cxn modelId="{2324E510-AA78-4E8A-814F-63F447283DC4}" type="presParOf" srcId="{FC10C82B-A6BE-4B35-8B96-6C2A4E4463AE}" destId="{0ED13EAF-087B-45C2-9D07-CFC88CC523F9}" srcOrd="16" destOrd="0" presId="urn:microsoft.com/office/officeart/2005/8/layout/list1"/>
    <dgm:cxn modelId="{F84A777F-096F-41A6-A043-7D6F2E3601C3}" type="presParOf" srcId="{0ED13EAF-087B-45C2-9D07-CFC88CC523F9}" destId="{82584B1C-3EA4-4F5C-B523-43ADEC3472C1}" srcOrd="0" destOrd="0" presId="urn:microsoft.com/office/officeart/2005/8/layout/list1"/>
    <dgm:cxn modelId="{515F5D72-7FF4-4E1E-A91B-037CF9C7A0E5}" type="presParOf" srcId="{0ED13EAF-087B-45C2-9D07-CFC88CC523F9}" destId="{A6265979-82B1-4FA2-A65F-CF859AE06E47}" srcOrd="1" destOrd="0" presId="urn:microsoft.com/office/officeart/2005/8/layout/list1"/>
    <dgm:cxn modelId="{1631BF45-7FA7-472C-BE19-BEC61305D1FC}" type="presParOf" srcId="{FC10C82B-A6BE-4B35-8B96-6C2A4E4463AE}" destId="{DDF11D89-6A48-4883-83C6-8259C117DAC9}" srcOrd="17" destOrd="0" presId="urn:microsoft.com/office/officeart/2005/8/layout/list1"/>
    <dgm:cxn modelId="{1375B652-28A6-420F-8DB6-ED1D8CE26407}" type="presParOf" srcId="{FC10C82B-A6BE-4B35-8B96-6C2A4E4463AE}" destId="{DCBB7853-79B1-4AD1-9417-0FD9CE18E6A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8A11CE-4FBE-4E4E-B28A-9EE9AE3DDE14}" type="doc">
      <dgm:prSet loTypeId="urn:microsoft.com/office/officeart/2005/8/layout/default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4D775C7F-CE35-4E96-BE99-AD623C3E59FD}">
      <dgm:prSet/>
      <dgm:spPr/>
      <dgm:t>
        <a:bodyPr/>
        <a:lstStyle/>
        <a:p>
          <a:r>
            <a:rPr lang="en-US"/>
            <a:t>Know the business of the company - Fr - Classification -O/I/F</a:t>
          </a:r>
        </a:p>
      </dgm:t>
    </dgm:pt>
    <dgm:pt modelId="{67F5272F-98B9-4A8B-AA4B-54D14193DC59}" type="parTrans" cxnId="{108D8525-99F2-4EAF-9454-6431B6040D9E}">
      <dgm:prSet/>
      <dgm:spPr/>
      <dgm:t>
        <a:bodyPr/>
        <a:lstStyle/>
        <a:p>
          <a:endParaRPr lang="en-US"/>
        </a:p>
      </dgm:t>
    </dgm:pt>
    <dgm:pt modelId="{E66DCD89-226C-4587-9CCC-6B6B39F89804}" type="sibTrans" cxnId="{108D8525-99F2-4EAF-9454-6431B6040D9E}">
      <dgm:prSet/>
      <dgm:spPr/>
      <dgm:t>
        <a:bodyPr/>
        <a:lstStyle/>
        <a:p>
          <a:endParaRPr lang="en-US"/>
        </a:p>
      </dgm:t>
    </dgm:pt>
    <dgm:pt modelId="{4D6DB5AA-F9BA-40A9-A8FF-CC719B8F57A9}">
      <dgm:prSet/>
      <dgm:spPr/>
      <dgm:t>
        <a:bodyPr/>
        <a:lstStyle/>
        <a:p>
          <a:r>
            <a:rPr lang="en-US"/>
            <a:t>Restricted cash and cash equivalents details - Pledge accounts –Disclosure</a:t>
          </a:r>
        </a:p>
      </dgm:t>
    </dgm:pt>
    <dgm:pt modelId="{6CB7505E-484D-4CE5-94F0-3417EACC6642}" type="parTrans" cxnId="{2DF1D658-66EF-441C-B562-75E5AB7B90D3}">
      <dgm:prSet/>
      <dgm:spPr/>
      <dgm:t>
        <a:bodyPr/>
        <a:lstStyle/>
        <a:p>
          <a:endParaRPr lang="en-US"/>
        </a:p>
      </dgm:t>
    </dgm:pt>
    <dgm:pt modelId="{907B0DC5-BFE4-4B9C-961C-D051F633D30F}" type="sibTrans" cxnId="{2DF1D658-66EF-441C-B562-75E5AB7B90D3}">
      <dgm:prSet/>
      <dgm:spPr/>
      <dgm:t>
        <a:bodyPr/>
        <a:lstStyle/>
        <a:p>
          <a:endParaRPr lang="en-US"/>
        </a:p>
      </dgm:t>
    </dgm:pt>
    <dgm:pt modelId="{40C07D41-E497-4B04-B204-2C55CCA73333}">
      <dgm:prSet/>
      <dgm:spPr/>
      <dgm:t>
        <a:bodyPr/>
        <a:lstStyle/>
        <a:p>
          <a:r>
            <a:rPr lang="en-US"/>
            <a:t>Demand Deposits -whether any penalty on withdrawal</a:t>
          </a:r>
        </a:p>
      </dgm:t>
    </dgm:pt>
    <dgm:pt modelId="{A83625B1-B372-4469-87B9-429F65D71BEB}" type="parTrans" cxnId="{B9F4E8CE-04AE-45F7-AA06-B9735D07F16C}">
      <dgm:prSet/>
      <dgm:spPr/>
      <dgm:t>
        <a:bodyPr/>
        <a:lstStyle/>
        <a:p>
          <a:endParaRPr lang="en-US"/>
        </a:p>
      </dgm:t>
    </dgm:pt>
    <dgm:pt modelId="{D629E67A-03A4-4CBB-9B93-646C15EDE219}" type="sibTrans" cxnId="{B9F4E8CE-04AE-45F7-AA06-B9735D07F16C}">
      <dgm:prSet/>
      <dgm:spPr/>
      <dgm:t>
        <a:bodyPr/>
        <a:lstStyle/>
        <a:p>
          <a:endParaRPr lang="en-US"/>
        </a:p>
      </dgm:t>
    </dgm:pt>
    <dgm:pt modelId="{81F53764-5CD0-489E-ABA8-2D088EDACEE7}">
      <dgm:prSet/>
      <dgm:spPr/>
      <dgm:t>
        <a:bodyPr/>
        <a:lstStyle/>
        <a:p>
          <a:r>
            <a:rPr lang="en-US"/>
            <a:t>CE - Date of Acquisition </a:t>
          </a:r>
        </a:p>
      </dgm:t>
    </dgm:pt>
    <dgm:pt modelId="{8D97B362-0E46-4817-973D-33E5DD4AE75E}" type="parTrans" cxnId="{68324985-8F40-431E-96C3-0CC1CD200C29}">
      <dgm:prSet/>
      <dgm:spPr/>
      <dgm:t>
        <a:bodyPr/>
        <a:lstStyle/>
        <a:p>
          <a:endParaRPr lang="en-US"/>
        </a:p>
      </dgm:t>
    </dgm:pt>
    <dgm:pt modelId="{D9333D96-D22E-464D-90C4-B8D87722E37B}" type="sibTrans" cxnId="{68324985-8F40-431E-96C3-0CC1CD200C29}">
      <dgm:prSet/>
      <dgm:spPr/>
      <dgm:t>
        <a:bodyPr/>
        <a:lstStyle/>
        <a:p>
          <a:endParaRPr lang="en-US"/>
        </a:p>
      </dgm:t>
    </dgm:pt>
    <dgm:pt modelId="{4266EDDF-7EB3-4B28-B7C1-03B7EDDE1D9E}">
      <dgm:prSet/>
      <dgm:spPr/>
      <dgm:t>
        <a:bodyPr/>
        <a:lstStyle/>
        <a:p>
          <a:r>
            <a:rPr lang="en-US"/>
            <a:t>Creditors breakup– PPE-IA &amp; Others-OA</a:t>
          </a:r>
        </a:p>
      </dgm:t>
    </dgm:pt>
    <dgm:pt modelId="{FE0A26F1-4474-4836-B12A-815AB837FE0B}" type="parTrans" cxnId="{6F035855-ED92-43D3-9E8C-B414744C2769}">
      <dgm:prSet/>
      <dgm:spPr/>
      <dgm:t>
        <a:bodyPr/>
        <a:lstStyle/>
        <a:p>
          <a:endParaRPr lang="en-US"/>
        </a:p>
      </dgm:t>
    </dgm:pt>
    <dgm:pt modelId="{0597B5EF-ED02-4BCF-BA0F-EAC47F31693A}" type="sibTrans" cxnId="{6F035855-ED92-43D3-9E8C-B414744C2769}">
      <dgm:prSet/>
      <dgm:spPr/>
      <dgm:t>
        <a:bodyPr/>
        <a:lstStyle/>
        <a:p>
          <a:endParaRPr lang="en-US"/>
        </a:p>
      </dgm:t>
    </dgm:pt>
    <dgm:pt modelId="{B355A48F-D519-4174-9ABA-2963D2425BC4}">
      <dgm:prSet/>
      <dgm:spPr/>
      <dgm:t>
        <a:bodyPr/>
        <a:lstStyle/>
        <a:p>
          <a:r>
            <a:rPr lang="en-US"/>
            <a:t>Leased Asset – OA</a:t>
          </a:r>
        </a:p>
      </dgm:t>
    </dgm:pt>
    <dgm:pt modelId="{CD20B8E5-DCE4-4E0C-B01D-26B5AB4862AE}" type="parTrans" cxnId="{DA92E01D-A535-4012-B417-A189C9419476}">
      <dgm:prSet/>
      <dgm:spPr/>
      <dgm:t>
        <a:bodyPr/>
        <a:lstStyle/>
        <a:p>
          <a:endParaRPr lang="en-US"/>
        </a:p>
      </dgm:t>
    </dgm:pt>
    <dgm:pt modelId="{7442E9C0-DB13-4840-8F19-B71E515E8BE9}" type="sibTrans" cxnId="{DA92E01D-A535-4012-B417-A189C9419476}">
      <dgm:prSet/>
      <dgm:spPr/>
      <dgm:t>
        <a:bodyPr/>
        <a:lstStyle/>
        <a:p>
          <a:endParaRPr lang="en-US"/>
        </a:p>
      </dgm:t>
    </dgm:pt>
    <dgm:pt modelId="{8085E713-C0B8-497A-9F0A-74760E05427B}">
      <dgm:prSet/>
      <dgm:spPr/>
      <dgm:t>
        <a:bodyPr/>
        <a:lstStyle/>
        <a:p>
          <a:r>
            <a:rPr lang="en-US"/>
            <a:t>Gross Amt of Interest/Dividend/Loans receivedorpaid - as no netting off is allowed</a:t>
          </a:r>
        </a:p>
      </dgm:t>
    </dgm:pt>
    <dgm:pt modelId="{102386D3-4016-48B2-9118-841AC12BDBE2}" type="parTrans" cxnId="{D290C495-9118-43F9-B0FA-8E9B34B8798F}">
      <dgm:prSet/>
      <dgm:spPr/>
      <dgm:t>
        <a:bodyPr/>
        <a:lstStyle/>
        <a:p>
          <a:endParaRPr lang="en-US"/>
        </a:p>
      </dgm:t>
    </dgm:pt>
    <dgm:pt modelId="{749E2B29-0E5F-4EAB-B89B-0E947D281A40}" type="sibTrans" cxnId="{D290C495-9118-43F9-B0FA-8E9B34B8798F}">
      <dgm:prSet/>
      <dgm:spPr/>
      <dgm:t>
        <a:bodyPr/>
        <a:lstStyle/>
        <a:p>
          <a:endParaRPr lang="en-US"/>
        </a:p>
      </dgm:t>
    </dgm:pt>
    <dgm:pt modelId="{3C08F2F5-5AAC-42BA-8D6E-C490CE551336}">
      <dgm:prSet/>
      <dgm:spPr/>
      <dgm:t>
        <a:bodyPr/>
        <a:lstStyle/>
        <a:p>
          <a:r>
            <a:rPr lang="en-US"/>
            <a:t>IAS 21 The Effects of Changes in Foreign Exchange Rates - Important to know this standard for Foreign currency cash flows</a:t>
          </a:r>
        </a:p>
      </dgm:t>
    </dgm:pt>
    <dgm:pt modelId="{0425D6BF-8CF5-4BB2-876B-B44021F9DD21}" type="parTrans" cxnId="{6F03B90D-002D-4E39-A1FA-B5CF82E0D026}">
      <dgm:prSet/>
      <dgm:spPr/>
      <dgm:t>
        <a:bodyPr/>
        <a:lstStyle/>
        <a:p>
          <a:endParaRPr lang="en-US"/>
        </a:p>
      </dgm:t>
    </dgm:pt>
    <dgm:pt modelId="{44A7D499-BC0C-4526-9F1B-960C54460D97}" type="sibTrans" cxnId="{6F03B90D-002D-4E39-A1FA-B5CF82E0D026}">
      <dgm:prSet/>
      <dgm:spPr/>
      <dgm:t>
        <a:bodyPr/>
        <a:lstStyle/>
        <a:p>
          <a:endParaRPr lang="en-US"/>
        </a:p>
      </dgm:t>
    </dgm:pt>
    <dgm:pt modelId="{4A093ED2-1EF1-4A94-9A22-C6F2DF5F8FE2}">
      <dgm:prSet/>
      <dgm:spPr/>
      <dgm:t>
        <a:bodyPr/>
        <a:lstStyle/>
        <a:p>
          <a:r>
            <a:rPr lang="en-US"/>
            <a:t>Exchange rate at the date of cash flows</a:t>
          </a:r>
        </a:p>
      </dgm:t>
    </dgm:pt>
    <dgm:pt modelId="{F3BDE83A-8E05-4FEF-AE40-18AA7F709DE7}" type="parTrans" cxnId="{2F43FBEE-32F8-4638-834D-B0549768DD54}">
      <dgm:prSet/>
      <dgm:spPr/>
      <dgm:t>
        <a:bodyPr/>
        <a:lstStyle/>
        <a:p>
          <a:endParaRPr lang="en-US"/>
        </a:p>
      </dgm:t>
    </dgm:pt>
    <dgm:pt modelId="{681BCB97-349B-4913-8B98-7514248F72E0}" type="sibTrans" cxnId="{2F43FBEE-32F8-4638-834D-B0549768DD54}">
      <dgm:prSet/>
      <dgm:spPr/>
      <dgm:t>
        <a:bodyPr/>
        <a:lstStyle/>
        <a:p>
          <a:endParaRPr lang="en-US"/>
        </a:p>
      </dgm:t>
    </dgm:pt>
    <dgm:pt modelId="{03131670-8FD1-42B7-B43E-2632E3081D2E}">
      <dgm:prSet/>
      <dgm:spPr/>
      <dgm:t>
        <a:bodyPr/>
        <a:lstStyle/>
        <a:p>
          <a:r>
            <a:rPr lang="en-US"/>
            <a:t>Transaction cost capitalised as part of acquisition of subsidiary as same will be presented under OA under Consolidated CFS &amp; under IA in separate standalone CFS.</a:t>
          </a:r>
        </a:p>
      </dgm:t>
    </dgm:pt>
    <dgm:pt modelId="{71D79ED3-5E49-4226-8D78-C49ED428F949}" type="parTrans" cxnId="{768C44F4-D401-4EF4-9D2B-EC82707350C5}">
      <dgm:prSet/>
      <dgm:spPr/>
      <dgm:t>
        <a:bodyPr/>
        <a:lstStyle/>
        <a:p>
          <a:endParaRPr lang="en-US"/>
        </a:p>
      </dgm:t>
    </dgm:pt>
    <dgm:pt modelId="{E62E7F38-FA7C-4185-A4C0-E9C7E00B1DCE}" type="sibTrans" cxnId="{768C44F4-D401-4EF4-9D2B-EC82707350C5}">
      <dgm:prSet/>
      <dgm:spPr/>
      <dgm:t>
        <a:bodyPr/>
        <a:lstStyle/>
        <a:p>
          <a:endParaRPr lang="en-US"/>
        </a:p>
      </dgm:t>
    </dgm:pt>
    <dgm:pt modelId="{ED3ED809-062B-4233-A841-E68BF2CB0B4D}">
      <dgm:prSet/>
      <dgm:spPr/>
      <dgm:t>
        <a:bodyPr/>
        <a:lstStyle/>
        <a:p>
          <a:r>
            <a:rPr lang="en-US"/>
            <a:t>Balance sheet items - closing balance in foreign currency - Books balance as on BS Date both. required for calc. exchg G/L as on CF date-separate line item post IA</a:t>
          </a:r>
        </a:p>
      </dgm:t>
    </dgm:pt>
    <dgm:pt modelId="{33E63D72-C6F1-40CD-AC6B-A08D0A3FEFFF}" type="parTrans" cxnId="{1A4C8A6C-1F0F-4F4C-B566-874A6B73FAFE}">
      <dgm:prSet/>
      <dgm:spPr/>
      <dgm:t>
        <a:bodyPr/>
        <a:lstStyle/>
        <a:p>
          <a:endParaRPr lang="en-US"/>
        </a:p>
      </dgm:t>
    </dgm:pt>
    <dgm:pt modelId="{F9AF984F-DF8D-4F7F-A8C6-6B20999C1F79}" type="sibTrans" cxnId="{1A4C8A6C-1F0F-4F4C-B566-874A6B73FAFE}">
      <dgm:prSet/>
      <dgm:spPr/>
      <dgm:t>
        <a:bodyPr/>
        <a:lstStyle/>
        <a:p>
          <a:endParaRPr lang="en-US"/>
        </a:p>
      </dgm:t>
    </dgm:pt>
    <dgm:pt modelId="{C8F758C4-699B-4B5B-8FA6-A88264372915}" type="pres">
      <dgm:prSet presAssocID="{848A11CE-4FBE-4E4E-B28A-9EE9AE3DDE14}" presName="diagram" presStyleCnt="0">
        <dgm:presLayoutVars>
          <dgm:dir/>
          <dgm:resizeHandles val="exact"/>
        </dgm:presLayoutVars>
      </dgm:prSet>
      <dgm:spPr/>
    </dgm:pt>
    <dgm:pt modelId="{B1E20F3F-75BB-4114-B38A-3766F7F13149}" type="pres">
      <dgm:prSet presAssocID="{4D775C7F-CE35-4E96-BE99-AD623C3E59FD}" presName="node" presStyleLbl="node1" presStyleIdx="0" presStyleCnt="11">
        <dgm:presLayoutVars>
          <dgm:bulletEnabled val="1"/>
        </dgm:presLayoutVars>
      </dgm:prSet>
      <dgm:spPr/>
    </dgm:pt>
    <dgm:pt modelId="{023720BC-7FC3-45FA-9BCB-264971109C17}" type="pres">
      <dgm:prSet presAssocID="{E66DCD89-226C-4587-9CCC-6B6B39F89804}" presName="sibTrans" presStyleCnt="0"/>
      <dgm:spPr/>
    </dgm:pt>
    <dgm:pt modelId="{512EA8C5-FC03-4BA2-B348-D960BB33E9F9}" type="pres">
      <dgm:prSet presAssocID="{4D6DB5AA-F9BA-40A9-A8FF-CC719B8F57A9}" presName="node" presStyleLbl="node1" presStyleIdx="1" presStyleCnt="11">
        <dgm:presLayoutVars>
          <dgm:bulletEnabled val="1"/>
        </dgm:presLayoutVars>
      </dgm:prSet>
      <dgm:spPr/>
    </dgm:pt>
    <dgm:pt modelId="{F386CCDA-D93D-4899-91FA-0DEC57E1BF82}" type="pres">
      <dgm:prSet presAssocID="{907B0DC5-BFE4-4B9C-961C-D051F633D30F}" presName="sibTrans" presStyleCnt="0"/>
      <dgm:spPr/>
    </dgm:pt>
    <dgm:pt modelId="{8E767066-F8B0-404F-8E3E-0090E0DEC7E5}" type="pres">
      <dgm:prSet presAssocID="{40C07D41-E497-4B04-B204-2C55CCA73333}" presName="node" presStyleLbl="node1" presStyleIdx="2" presStyleCnt="11">
        <dgm:presLayoutVars>
          <dgm:bulletEnabled val="1"/>
        </dgm:presLayoutVars>
      </dgm:prSet>
      <dgm:spPr/>
    </dgm:pt>
    <dgm:pt modelId="{9F54181A-6AD2-402C-9BD6-132D674D5251}" type="pres">
      <dgm:prSet presAssocID="{D629E67A-03A4-4CBB-9B93-646C15EDE219}" presName="sibTrans" presStyleCnt="0"/>
      <dgm:spPr/>
    </dgm:pt>
    <dgm:pt modelId="{E3638D0A-C9F4-4BC5-BACE-D3173B0DDC92}" type="pres">
      <dgm:prSet presAssocID="{81F53764-5CD0-489E-ABA8-2D088EDACEE7}" presName="node" presStyleLbl="node1" presStyleIdx="3" presStyleCnt="11">
        <dgm:presLayoutVars>
          <dgm:bulletEnabled val="1"/>
        </dgm:presLayoutVars>
      </dgm:prSet>
      <dgm:spPr/>
    </dgm:pt>
    <dgm:pt modelId="{3CBD90FB-D251-41E7-BB59-C74447BE4645}" type="pres">
      <dgm:prSet presAssocID="{D9333D96-D22E-464D-90C4-B8D87722E37B}" presName="sibTrans" presStyleCnt="0"/>
      <dgm:spPr/>
    </dgm:pt>
    <dgm:pt modelId="{4B86950F-5165-4E10-9A0B-38B1E8005631}" type="pres">
      <dgm:prSet presAssocID="{4266EDDF-7EB3-4B28-B7C1-03B7EDDE1D9E}" presName="node" presStyleLbl="node1" presStyleIdx="4" presStyleCnt="11">
        <dgm:presLayoutVars>
          <dgm:bulletEnabled val="1"/>
        </dgm:presLayoutVars>
      </dgm:prSet>
      <dgm:spPr/>
    </dgm:pt>
    <dgm:pt modelId="{ED3EB23B-F9E9-4C62-A515-E56BCE53EEDF}" type="pres">
      <dgm:prSet presAssocID="{0597B5EF-ED02-4BCF-BA0F-EAC47F31693A}" presName="sibTrans" presStyleCnt="0"/>
      <dgm:spPr/>
    </dgm:pt>
    <dgm:pt modelId="{2E865676-008C-4AC7-88DF-615ECB64DDB7}" type="pres">
      <dgm:prSet presAssocID="{B355A48F-D519-4174-9ABA-2963D2425BC4}" presName="node" presStyleLbl="node1" presStyleIdx="5" presStyleCnt="11">
        <dgm:presLayoutVars>
          <dgm:bulletEnabled val="1"/>
        </dgm:presLayoutVars>
      </dgm:prSet>
      <dgm:spPr/>
    </dgm:pt>
    <dgm:pt modelId="{3F5DFA7E-D0F4-4668-8E49-58E05F20B4E0}" type="pres">
      <dgm:prSet presAssocID="{7442E9C0-DB13-4840-8F19-B71E515E8BE9}" presName="sibTrans" presStyleCnt="0"/>
      <dgm:spPr/>
    </dgm:pt>
    <dgm:pt modelId="{B0304134-08F5-4B17-95B3-C60CBA66585A}" type="pres">
      <dgm:prSet presAssocID="{8085E713-C0B8-497A-9F0A-74760E05427B}" presName="node" presStyleLbl="node1" presStyleIdx="6" presStyleCnt="11">
        <dgm:presLayoutVars>
          <dgm:bulletEnabled val="1"/>
        </dgm:presLayoutVars>
      </dgm:prSet>
      <dgm:spPr/>
    </dgm:pt>
    <dgm:pt modelId="{5B7B5C0B-6EC5-4465-93A1-D49BBE435794}" type="pres">
      <dgm:prSet presAssocID="{749E2B29-0E5F-4EAB-B89B-0E947D281A40}" presName="sibTrans" presStyleCnt="0"/>
      <dgm:spPr/>
    </dgm:pt>
    <dgm:pt modelId="{65C9E99B-027D-4A8E-9A81-ABF7FA6D56D4}" type="pres">
      <dgm:prSet presAssocID="{3C08F2F5-5AAC-42BA-8D6E-C490CE551336}" presName="node" presStyleLbl="node1" presStyleIdx="7" presStyleCnt="11">
        <dgm:presLayoutVars>
          <dgm:bulletEnabled val="1"/>
        </dgm:presLayoutVars>
      </dgm:prSet>
      <dgm:spPr/>
    </dgm:pt>
    <dgm:pt modelId="{353B68C8-D65E-472D-B873-47637D93EB22}" type="pres">
      <dgm:prSet presAssocID="{44A7D499-BC0C-4526-9F1B-960C54460D97}" presName="sibTrans" presStyleCnt="0"/>
      <dgm:spPr/>
    </dgm:pt>
    <dgm:pt modelId="{AEF98761-606C-479F-9DAA-D024077B6B6A}" type="pres">
      <dgm:prSet presAssocID="{4A093ED2-1EF1-4A94-9A22-C6F2DF5F8FE2}" presName="node" presStyleLbl="node1" presStyleIdx="8" presStyleCnt="11">
        <dgm:presLayoutVars>
          <dgm:bulletEnabled val="1"/>
        </dgm:presLayoutVars>
      </dgm:prSet>
      <dgm:spPr/>
    </dgm:pt>
    <dgm:pt modelId="{C7BF5361-CAAE-4664-8B34-823A31BF9A14}" type="pres">
      <dgm:prSet presAssocID="{681BCB97-349B-4913-8B98-7514248F72E0}" presName="sibTrans" presStyleCnt="0"/>
      <dgm:spPr/>
    </dgm:pt>
    <dgm:pt modelId="{27CFA24E-A08A-4FF2-9DD2-5C457A53B1DA}" type="pres">
      <dgm:prSet presAssocID="{03131670-8FD1-42B7-B43E-2632E3081D2E}" presName="node" presStyleLbl="node1" presStyleIdx="9" presStyleCnt="11">
        <dgm:presLayoutVars>
          <dgm:bulletEnabled val="1"/>
        </dgm:presLayoutVars>
      </dgm:prSet>
      <dgm:spPr/>
    </dgm:pt>
    <dgm:pt modelId="{4C7DF6B6-926A-478A-9FA7-725BAD777B9A}" type="pres">
      <dgm:prSet presAssocID="{E62E7F38-FA7C-4185-A4C0-E9C7E00B1DCE}" presName="sibTrans" presStyleCnt="0"/>
      <dgm:spPr/>
    </dgm:pt>
    <dgm:pt modelId="{AA0B524F-A944-4EA7-8598-0239DA8FB601}" type="pres">
      <dgm:prSet presAssocID="{ED3ED809-062B-4233-A841-E68BF2CB0B4D}" presName="node" presStyleLbl="node1" presStyleIdx="10" presStyleCnt="11">
        <dgm:presLayoutVars>
          <dgm:bulletEnabled val="1"/>
        </dgm:presLayoutVars>
      </dgm:prSet>
      <dgm:spPr/>
    </dgm:pt>
  </dgm:ptLst>
  <dgm:cxnLst>
    <dgm:cxn modelId="{589C8206-3028-4F1A-8130-7C329F242FA6}" type="presOf" srcId="{81F53764-5CD0-489E-ABA8-2D088EDACEE7}" destId="{E3638D0A-C9F4-4BC5-BACE-D3173B0DDC92}" srcOrd="0" destOrd="0" presId="urn:microsoft.com/office/officeart/2005/8/layout/default"/>
    <dgm:cxn modelId="{2831BA06-9C5B-4051-9368-B7580090EE9F}" type="presOf" srcId="{848A11CE-4FBE-4E4E-B28A-9EE9AE3DDE14}" destId="{C8F758C4-699B-4B5B-8FA6-A88264372915}" srcOrd="0" destOrd="0" presId="urn:microsoft.com/office/officeart/2005/8/layout/default"/>
    <dgm:cxn modelId="{6F03B90D-002D-4E39-A1FA-B5CF82E0D026}" srcId="{848A11CE-4FBE-4E4E-B28A-9EE9AE3DDE14}" destId="{3C08F2F5-5AAC-42BA-8D6E-C490CE551336}" srcOrd="7" destOrd="0" parTransId="{0425D6BF-8CF5-4BB2-876B-B44021F9DD21}" sibTransId="{44A7D499-BC0C-4526-9F1B-960C54460D97}"/>
    <dgm:cxn modelId="{2F0C1111-268C-4AED-8749-EADF26AD8EC2}" type="presOf" srcId="{03131670-8FD1-42B7-B43E-2632E3081D2E}" destId="{27CFA24E-A08A-4FF2-9DD2-5C457A53B1DA}" srcOrd="0" destOrd="0" presId="urn:microsoft.com/office/officeart/2005/8/layout/default"/>
    <dgm:cxn modelId="{96F45A13-A333-452B-8645-19C6DED8DFFF}" type="presOf" srcId="{40C07D41-E497-4B04-B204-2C55CCA73333}" destId="{8E767066-F8B0-404F-8E3E-0090E0DEC7E5}" srcOrd="0" destOrd="0" presId="urn:microsoft.com/office/officeart/2005/8/layout/default"/>
    <dgm:cxn modelId="{F7D05A15-B342-4884-8A10-1CAA762DC1F7}" type="presOf" srcId="{B355A48F-D519-4174-9ABA-2963D2425BC4}" destId="{2E865676-008C-4AC7-88DF-615ECB64DDB7}" srcOrd="0" destOrd="0" presId="urn:microsoft.com/office/officeart/2005/8/layout/default"/>
    <dgm:cxn modelId="{DA92E01D-A535-4012-B417-A189C9419476}" srcId="{848A11CE-4FBE-4E4E-B28A-9EE9AE3DDE14}" destId="{B355A48F-D519-4174-9ABA-2963D2425BC4}" srcOrd="5" destOrd="0" parTransId="{CD20B8E5-DCE4-4E0C-B01D-26B5AB4862AE}" sibTransId="{7442E9C0-DB13-4840-8F19-B71E515E8BE9}"/>
    <dgm:cxn modelId="{108D8525-99F2-4EAF-9454-6431B6040D9E}" srcId="{848A11CE-4FBE-4E4E-B28A-9EE9AE3DDE14}" destId="{4D775C7F-CE35-4E96-BE99-AD623C3E59FD}" srcOrd="0" destOrd="0" parTransId="{67F5272F-98B9-4A8B-AA4B-54D14193DC59}" sibTransId="{E66DCD89-226C-4587-9CCC-6B6B39F89804}"/>
    <dgm:cxn modelId="{0E859961-0B0E-4B64-9375-E6D2A374844E}" type="presOf" srcId="{4A093ED2-1EF1-4A94-9A22-C6F2DF5F8FE2}" destId="{AEF98761-606C-479F-9DAA-D024077B6B6A}" srcOrd="0" destOrd="0" presId="urn:microsoft.com/office/officeart/2005/8/layout/default"/>
    <dgm:cxn modelId="{1FFCA549-AF29-4B51-92E7-96197C960F6D}" type="presOf" srcId="{4D6DB5AA-F9BA-40A9-A8FF-CC719B8F57A9}" destId="{512EA8C5-FC03-4BA2-B348-D960BB33E9F9}" srcOrd="0" destOrd="0" presId="urn:microsoft.com/office/officeart/2005/8/layout/default"/>
    <dgm:cxn modelId="{1A4C8A6C-1F0F-4F4C-B566-874A6B73FAFE}" srcId="{848A11CE-4FBE-4E4E-B28A-9EE9AE3DDE14}" destId="{ED3ED809-062B-4233-A841-E68BF2CB0B4D}" srcOrd="10" destOrd="0" parTransId="{33E63D72-C6F1-40CD-AC6B-A08D0A3FEFFF}" sibTransId="{F9AF984F-DF8D-4F7F-A8C6-6B20999C1F79}"/>
    <dgm:cxn modelId="{6F035855-ED92-43D3-9E8C-B414744C2769}" srcId="{848A11CE-4FBE-4E4E-B28A-9EE9AE3DDE14}" destId="{4266EDDF-7EB3-4B28-B7C1-03B7EDDE1D9E}" srcOrd="4" destOrd="0" parTransId="{FE0A26F1-4474-4836-B12A-815AB837FE0B}" sibTransId="{0597B5EF-ED02-4BCF-BA0F-EAC47F31693A}"/>
    <dgm:cxn modelId="{4A94BF77-E342-49C5-B1AC-A491A3D185CA}" type="presOf" srcId="{3C08F2F5-5AAC-42BA-8D6E-C490CE551336}" destId="{65C9E99B-027D-4A8E-9A81-ABF7FA6D56D4}" srcOrd="0" destOrd="0" presId="urn:microsoft.com/office/officeart/2005/8/layout/default"/>
    <dgm:cxn modelId="{2DF1D658-66EF-441C-B562-75E5AB7B90D3}" srcId="{848A11CE-4FBE-4E4E-B28A-9EE9AE3DDE14}" destId="{4D6DB5AA-F9BA-40A9-A8FF-CC719B8F57A9}" srcOrd="1" destOrd="0" parTransId="{6CB7505E-484D-4CE5-94F0-3417EACC6642}" sibTransId="{907B0DC5-BFE4-4B9C-961C-D051F633D30F}"/>
    <dgm:cxn modelId="{00503279-FB3C-4F0E-8C03-1DE036FF6047}" type="presOf" srcId="{8085E713-C0B8-497A-9F0A-74760E05427B}" destId="{B0304134-08F5-4B17-95B3-C60CBA66585A}" srcOrd="0" destOrd="0" presId="urn:microsoft.com/office/officeart/2005/8/layout/default"/>
    <dgm:cxn modelId="{68324985-8F40-431E-96C3-0CC1CD200C29}" srcId="{848A11CE-4FBE-4E4E-B28A-9EE9AE3DDE14}" destId="{81F53764-5CD0-489E-ABA8-2D088EDACEE7}" srcOrd="3" destOrd="0" parTransId="{8D97B362-0E46-4817-973D-33E5DD4AE75E}" sibTransId="{D9333D96-D22E-464D-90C4-B8D87722E37B}"/>
    <dgm:cxn modelId="{D290C495-9118-43F9-B0FA-8E9B34B8798F}" srcId="{848A11CE-4FBE-4E4E-B28A-9EE9AE3DDE14}" destId="{8085E713-C0B8-497A-9F0A-74760E05427B}" srcOrd="6" destOrd="0" parTransId="{102386D3-4016-48B2-9118-841AC12BDBE2}" sibTransId="{749E2B29-0E5F-4EAB-B89B-0E947D281A40}"/>
    <dgm:cxn modelId="{8CD35FC4-CA3A-4BC0-9C81-E02965885FB6}" type="presOf" srcId="{4D775C7F-CE35-4E96-BE99-AD623C3E59FD}" destId="{B1E20F3F-75BB-4114-B38A-3766F7F13149}" srcOrd="0" destOrd="0" presId="urn:microsoft.com/office/officeart/2005/8/layout/default"/>
    <dgm:cxn modelId="{B9F4E8CE-04AE-45F7-AA06-B9735D07F16C}" srcId="{848A11CE-4FBE-4E4E-B28A-9EE9AE3DDE14}" destId="{40C07D41-E497-4B04-B204-2C55CCA73333}" srcOrd="2" destOrd="0" parTransId="{A83625B1-B372-4469-87B9-429F65D71BEB}" sibTransId="{D629E67A-03A4-4CBB-9B93-646C15EDE219}"/>
    <dgm:cxn modelId="{2F43FBEE-32F8-4638-834D-B0549768DD54}" srcId="{848A11CE-4FBE-4E4E-B28A-9EE9AE3DDE14}" destId="{4A093ED2-1EF1-4A94-9A22-C6F2DF5F8FE2}" srcOrd="8" destOrd="0" parTransId="{F3BDE83A-8E05-4FEF-AE40-18AA7F709DE7}" sibTransId="{681BCB97-349B-4913-8B98-7514248F72E0}"/>
    <dgm:cxn modelId="{768C44F4-D401-4EF4-9D2B-EC82707350C5}" srcId="{848A11CE-4FBE-4E4E-B28A-9EE9AE3DDE14}" destId="{03131670-8FD1-42B7-B43E-2632E3081D2E}" srcOrd="9" destOrd="0" parTransId="{71D79ED3-5E49-4226-8D78-C49ED428F949}" sibTransId="{E62E7F38-FA7C-4185-A4C0-E9C7E00B1DCE}"/>
    <dgm:cxn modelId="{C78C1DFE-1B27-4D8D-AE2F-47E7ECF4EBC8}" type="presOf" srcId="{4266EDDF-7EB3-4B28-B7C1-03B7EDDE1D9E}" destId="{4B86950F-5165-4E10-9A0B-38B1E8005631}" srcOrd="0" destOrd="0" presId="urn:microsoft.com/office/officeart/2005/8/layout/default"/>
    <dgm:cxn modelId="{713758FF-1CB7-4733-AADA-66DF96D1BA79}" type="presOf" srcId="{ED3ED809-062B-4233-A841-E68BF2CB0B4D}" destId="{AA0B524F-A944-4EA7-8598-0239DA8FB601}" srcOrd="0" destOrd="0" presId="urn:microsoft.com/office/officeart/2005/8/layout/default"/>
    <dgm:cxn modelId="{66EE1286-3878-4E9B-AB71-7BE77BEE3281}" type="presParOf" srcId="{C8F758C4-699B-4B5B-8FA6-A88264372915}" destId="{B1E20F3F-75BB-4114-B38A-3766F7F13149}" srcOrd="0" destOrd="0" presId="urn:microsoft.com/office/officeart/2005/8/layout/default"/>
    <dgm:cxn modelId="{45DAFE48-C689-4CC6-9A3C-52910A3C71D1}" type="presParOf" srcId="{C8F758C4-699B-4B5B-8FA6-A88264372915}" destId="{023720BC-7FC3-45FA-9BCB-264971109C17}" srcOrd="1" destOrd="0" presId="urn:microsoft.com/office/officeart/2005/8/layout/default"/>
    <dgm:cxn modelId="{738EA15C-92A1-4195-ABA7-232956713289}" type="presParOf" srcId="{C8F758C4-699B-4B5B-8FA6-A88264372915}" destId="{512EA8C5-FC03-4BA2-B348-D960BB33E9F9}" srcOrd="2" destOrd="0" presId="urn:microsoft.com/office/officeart/2005/8/layout/default"/>
    <dgm:cxn modelId="{2C6D4169-C347-4CBD-90A3-6FEC5449CEC3}" type="presParOf" srcId="{C8F758C4-699B-4B5B-8FA6-A88264372915}" destId="{F386CCDA-D93D-4899-91FA-0DEC57E1BF82}" srcOrd="3" destOrd="0" presId="urn:microsoft.com/office/officeart/2005/8/layout/default"/>
    <dgm:cxn modelId="{1F900A31-D490-4764-B9EB-273495D8E217}" type="presParOf" srcId="{C8F758C4-699B-4B5B-8FA6-A88264372915}" destId="{8E767066-F8B0-404F-8E3E-0090E0DEC7E5}" srcOrd="4" destOrd="0" presId="urn:microsoft.com/office/officeart/2005/8/layout/default"/>
    <dgm:cxn modelId="{924722E8-523C-4100-969E-5DA30C372101}" type="presParOf" srcId="{C8F758C4-699B-4B5B-8FA6-A88264372915}" destId="{9F54181A-6AD2-402C-9BD6-132D674D5251}" srcOrd="5" destOrd="0" presId="urn:microsoft.com/office/officeart/2005/8/layout/default"/>
    <dgm:cxn modelId="{CA07B22C-B528-4435-8F4E-332CF1443240}" type="presParOf" srcId="{C8F758C4-699B-4B5B-8FA6-A88264372915}" destId="{E3638D0A-C9F4-4BC5-BACE-D3173B0DDC92}" srcOrd="6" destOrd="0" presId="urn:microsoft.com/office/officeart/2005/8/layout/default"/>
    <dgm:cxn modelId="{D71046DB-E8EC-49B2-90C2-7F2D74DA1901}" type="presParOf" srcId="{C8F758C4-699B-4B5B-8FA6-A88264372915}" destId="{3CBD90FB-D251-41E7-BB59-C74447BE4645}" srcOrd="7" destOrd="0" presId="urn:microsoft.com/office/officeart/2005/8/layout/default"/>
    <dgm:cxn modelId="{07C29DC3-535F-42B6-96A1-6B74BCCD752A}" type="presParOf" srcId="{C8F758C4-699B-4B5B-8FA6-A88264372915}" destId="{4B86950F-5165-4E10-9A0B-38B1E8005631}" srcOrd="8" destOrd="0" presId="urn:microsoft.com/office/officeart/2005/8/layout/default"/>
    <dgm:cxn modelId="{879F8D2C-9AFA-49C1-B325-6A7B83DB7B6F}" type="presParOf" srcId="{C8F758C4-699B-4B5B-8FA6-A88264372915}" destId="{ED3EB23B-F9E9-4C62-A515-E56BCE53EEDF}" srcOrd="9" destOrd="0" presId="urn:microsoft.com/office/officeart/2005/8/layout/default"/>
    <dgm:cxn modelId="{AAA8F029-2A74-4CAA-A5BD-3DCF35FDCFCB}" type="presParOf" srcId="{C8F758C4-699B-4B5B-8FA6-A88264372915}" destId="{2E865676-008C-4AC7-88DF-615ECB64DDB7}" srcOrd="10" destOrd="0" presId="urn:microsoft.com/office/officeart/2005/8/layout/default"/>
    <dgm:cxn modelId="{19D08C08-8CCC-4B05-95B2-A174DB3D29CA}" type="presParOf" srcId="{C8F758C4-699B-4B5B-8FA6-A88264372915}" destId="{3F5DFA7E-D0F4-4668-8E49-58E05F20B4E0}" srcOrd="11" destOrd="0" presId="urn:microsoft.com/office/officeart/2005/8/layout/default"/>
    <dgm:cxn modelId="{7D6BE0F9-D547-4C68-80A7-DE36C057936F}" type="presParOf" srcId="{C8F758C4-699B-4B5B-8FA6-A88264372915}" destId="{B0304134-08F5-4B17-95B3-C60CBA66585A}" srcOrd="12" destOrd="0" presId="urn:microsoft.com/office/officeart/2005/8/layout/default"/>
    <dgm:cxn modelId="{CD3DF844-14FA-472E-8BCE-A93E3C4E6F0D}" type="presParOf" srcId="{C8F758C4-699B-4B5B-8FA6-A88264372915}" destId="{5B7B5C0B-6EC5-4465-93A1-D49BBE435794}" srcOrd="13" destOrd="0" presId="urn:microsoft.com/office/officeart/2005/8/layout/default"/>
    <dgm:cxn modelId="{47F48E51-9364-4521-88F1-B9838DE04D29}" type="presParOf" srcId="{C8F758C4-699B-4B5B-8FA6-A88264372915}" destId="{65C9E99B-027D-4A8E-9A81-ABF7FA6D56D4}" srcOrd="14" destOrd="0" presId="urn:microsoft.com/office/officeart/2005/8/layout/default"/>
    <dgm:cxn modelId="{ECF094D9-DED5-4042-B282-5B3FEC584D13}" type="presParOf" srcId="{C8F758C4-699B-4B5B-8FA6-A88264372915}" destId="{353B68C8-D65E-472D-B873-47637D93EB22}" srcOrd="15" destOrd="0" presId="urn:microsoft.com/office/officeart/2005/8/layout/default"/>
    <dgm:cxn modelId="{42819373-5CFA-42CF-BADB-4FFE8E6B03F1}" type="presParOf" srcId="{C8F758C4-699B-4B5B-8FA6-A88264372915}" destId="{AEF98761-606C-479F-9DAA-D024077B6B6A}" srcOrd="16" destOrd="0" presId="urn:microsoft.com/office/officeart/2005/8/layout/default"/>
    <dgm:cxn modelId="{D4415F26-49E8-4612-998D-0664E8418010}" type="presParOf" srcId="{C8F758C4-699B-4B5B-8FA6-A88264372915}" destId="{C7BF5361-CAAE-4664-8B34-823A31BF9A14}" srcOrd="17" destOrd="0" presId="urn:microsoft.com/office/officeart/2005/8/layout/default"/>
    <dgm:cxn modelId="{DC609EF1-6AB6-488A-BCF0-B98DD4FDE20F}" type="presParOf" srcId="{C8F758C4-699B-4B5B-8FA6-A88264372915}" destId="{27CFA24E-A08A-4FF2-9DD2-5C457A53B1DA}" srcOrd="18" destOrd="0" presId="urn:microsoft.com/office/officeart/2005/8/layout/default"/>
    <dgm:cxn modelId="{5E7F6051-9A95-454A-B9C6-6EF594FB7152}" type="presParOf" srcId="{C8F758C4-699B-4B5B-8FA6-A88264372915}" destId="{4C7DF6B6-926A-478A-9FA7-725BAD777B9A}" srcOrd="19" destOrd="0" presId="urn:microsoft.com/office/officeart/2005/8/layout/default"/>
    <dgm:cxn modelId="{8654CFB6-0E7A-4F70-B327-4E953AC9EE79}" type="presParOf" srcId="{C8F758C4-699B-4B5B-8FA6-A88264372915}" destId="{AA0B524F-A944-4EA7-8598-0239DA8FB601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41C5BE-E095-434D-8AFD-DACA24355426}">
      <dsp:nvSpPr>
        <dsp:cNvPr id="0" name=""/>
        <dsp:cNvSpPr/>
      </dsp:nvSpPr>
      <dsp:spPr>
        <a:xfrm>
          <a:off x="149304" y="1553"/>
          <a:ext cx="1807368" cy="10844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Cash outflows related to the acquisition of IA/PPE incorrectly included within operating activities - Should be IA</a:t>
          </a:r>
        </a:p>
      </dsp:txBody>
      <dsp:txXfrm>
        <a:off x="149304" y="1553"/>
        <a:ext cx="1807368" cy="1084421"/>
      </dsp:txXfrm>
    </dsp:sp>
    <dsp:sp modelId="{EA583C2D-8AEA-4425-85FC-2F702867EFF1}">
      <dsp:nvSpPr>
        <dsp:cNvPr id="0" name=""/>
        <dsp:cNvSpPr/>
      </dsp:nvSpPr>
      <dsp:spPr>
        <a:xfrm>
          <a:off x="2137409" y="1553"/>
          <a:ext cx="1807368" cy="1084421"/>
        </a:xfrm>
        <a:prstGeom prst="rect">
          <a:avLst/>
        </a:prstGeom>
        <a:solidFill>
          <a:schemeClr val="accent2">
            <a:hueOff val="158982"/>
            <a:satOff val="-3627"/>
            <a:lumOff val="134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Short term instruments that do not meet the definition of C&amp;CE sometimes  classed within OA - Should be IA</a:t>
          </a:r>
        </a:p>
      </dsp:txBody>
      <dsp:txXfrm>
        <a:off x="2137409" y="1553"/>
        <a:ext cx="1807368" cy="1084421"/>
      </dsp:txXfrm>
    </dsp:sp>
    <dsp:sp modelId="{48FB8ABC-C30B-4681-A959-F4E054E0BEE6}">
      <dsp:nvSpPr>
        <dsp:cNvPr id="0" name=""/>
        <dsp:cNvSpPr/>
      </dsp:nvSpPr>
      <dsp:spPr>
        <a:xfrm>
          <a:off x="4125515" y="1553"/>
          <a:ext cx="1807368" cy="1084421"/>
        </a:xfrm>
        <a:prstGeom prst="rect">
          <a:avLst/>
        </a:prstGeom>
        <a:solidFill>
          <a:schemeClr val="accent2">
            <a:hueOff val="317965"/>
            <a:satOff val="-7255"/>
            <a:lumOff val="26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Financial asset held for dealing/trading purpose classed within IA - Should be OA</a:t>
          </a:r>
        </a:p>
      </dsp:txBody>
      <dsp:txXfrm>
        <a:off x="4125515" y="1553"/>
        <a:ext cx="1807368" cy="1084421"/>
      </dsp:txXfrm>
    </dsp:sp>
    <dsp:sp modelId="{89691D72-248B-4019-A7E5-1A23C5DB40F9}">
      <dsp:nvSpPr>
        <dsp:cNvPr id="0" name=""/>
        <dsp:cNvSpPr/>
      </dsp:nvSpPr>
      <dsp:spPr>
        <a:xfrm>
          <a:off x="6113621" y="1553"/>
          <a:ext cx="1807368" cy="1084421"/>
        </a:xfrm>
        <a:prstGeom prst="rect">
          <a:avLst/>
        </a:prstGeom>
        <a:solidFill>
          <a:schemeClr val="accent2">
            <a:hueOff val="476947"/>
            <a:satOff val="-10882"/>
            <a:lumOff val="40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Failure to classify CF arising from an entity's principal OA as operating</a:t>
          </a:r>
        </a:p>
      </dsp:txBody>
      <dsp:txXfrm>
        <a:off x="6113621" y="1553"/>
        <a:ext cx="1807368" cy="1084421"/>
      </dsp:txXfrm>
    </dsp:sp>
    <dsp:sp modelId="{1B2B6343-A8FF-46C0-B288-A9BA351904EB}">
      <dsp:nvSpPr>
        <dsp:cNvPr id="0" name=""/>
        <dsp:cNvSpPr/>
      </dsp:nvSpPr>
      <dsp:spPr>
        <a:xfrm>
          <a:off x="8101726" y="1553"/>
          <a:ext cx="1807368" cy="1084421"/>
        </a:xfrm>
        <a:prstGeom prst="rect">
          <a:avLst/>
        </a:prstGeom>
        <a:solidFill>
          <a:schemeClr val="accent2">
            <a:hueOff val="635930"/>
            <a:satOff val="-14509"/>
            <a:lumOff val="53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Including CF in IA when they do not result in the recognition of an asset</a:t>
          </a:r>
        </a:p>
      </dsp:txBody>
      <dsp:txXfrm>
        <a:off x="8101726" y="1553"/>
        <a:ext cx="1807368" cy="1084421"/>
      </dsp:txXfrm>
    </dsp:sp>
    <dsp:sp modelId="{AFE1EA4E-CE3A-4127-808B-56C9F88FEDC1}">
      <dsp:nvSpPr>
        <dsp:cNvPr id="0" name=""/>
        <dsp:cNvSpPr/>
      </dsp:nvSpPr>
      <dsp:spPr>
        <a:xfrm>
          <a:off x="149304" y="1266711"/>
          <a:ext cx="1807368" cy="1084421"/>
        </a:xfrm>
        <a:prstGeom prst="rect">
          <a:avLst/>
        </a:prstGeom>
        <a:solidFill>
          <a:schemeClr val="accent2">
            <a:hueOff val="794912"/>
            <a:satOff val="-18137"/>
            <a:lumOff val="67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Cash receipts relating to the leased assets of lessors classed under IA - Should be OA</a:t>
          </a:r>
        </a:p>
      </dsp:txBody>
      <dsp:txXfrm>
        <a:off x="149304" y="1266711"/>
        <a:ext cx="1807368" cy="1084421"/>
      </dsp:txXfrm>
    </dsp:sp>
    <dsp:sp modelId="{C6854927-1711-4202-ACA9-B1B257309D8B}">
      <dsp:nvSpPr>
        <dsp:cNvPr id="0" name=""/>
        <dsp:cNvSpPr/>
      </dsp:nvSpPr>
      <dsp:spPr>
        <a:xfrm>
          <a:off x="2137409" y="1266711"/>
          <a:ext cx="1807368" cy="1084421"/>
        </a:xfrm>
        <a:prstGeom prst="rect">
          <a:avLst/>
        </a:prstGeom>
        <a:solidFill>
          <a:schemeClr val="accent2">
            <a:hueOff val="953895"/>
            <a:satOff val="-21764"/>
            <a:lumOff val="803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Offsetting of CF is not allowed including - PPE,IA,Borrowings,Lending - Report All GROSS</a:t>
          </a:r>
        </a:p>
      </dsp:txBody>
      <dsp:txXfrm>
        <a:off x="2137409" y="1266711"/>
        <a:ext cx="1807368" cy="1084421"/>
      </dsp:txXfrm>
    </dsp:sp>
    <dsp:sp modelId="{7786DD81-B73C-4FF2-B308-3C8D8208BB4D}">
      <dsp:nvSpPr>
        <dsp:cNvPr id="0" name=""/>
        <dsp:cNvSpPr/>
      </dsp:nvSpPr>
      <dsp:spPr>
        <a:xfrm>
          <a:off x="4125515" y="1266711"/>
          <a:ext cx="1807368" cy="1084421"/>
        </a:xfrm>
        <a:prstGeom prst="rect">
          <a:avLst/>
        </a:prstGeom>
        <a:solidFill>
          <a:schemeClr val="accent2">
            <a:hueOff val="1112877"/>
            <a:satOff val="-25391"/>
            <a:lumOff val="93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IA&amp;FA - GROSS always</a:t>
          </a:r>
        </a:p>
      </dsp:txBody>
      <dsp:txXfrm>
        <a:off x="4125515" y="1266711"/>
        <a:ext cx="1807368" cy="1084421"/>
      </dsp:txXfrm>
    </dsp:sp>
    <dsp:sp modelId="{E16434F2-E781-4379-A7DF-D869BBDBC406}">
      <dsp:nvSpPr>
        <dsp:cNvPr id="0" name=""/>
        <dsp:cNvSpPr/>
      </dsp:nvSpPr>
      <dsp:spPr>
        <a:xfrm>
          <a:off x="6113621" y="1266711"/>
          <a:ext cx="1807368" cy="1084421"/>
        </a:xfrm>
        <a:prstGeom prst="rect">
          <a:avLst/>
        </a:prstGeom>
        <a:solidFill>
          <a:schemeClr val="accent2">
            <a:hueOff val="1271860"/>
            <a:satOff val="-29019"/>
            <a:lumOff val="107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Cash receipts/payment on behalf of customers rather than those of the entity - Can do NET</a:t>
          </a:r>
        </a:p>
      </dsp:txBody>
      <dsp:txXfrm>
        <a:off x="6113621" y="1266711"/>
        <a:ext cx="1807368" cy="1084421"/>
      </dsp:txXfrm>
    </dsp:sp>
    <dsp:sp modelId="{CD682E20-7B3E-4A3D-B136-D6C4C8CAF654}">
      <dsp:nvSpPr>
        <dsp:cNvPr id="0" name=""/>
        <dsp:cNvSpPr/>
      </dsp:nvSpPr>
      <dsp:spPr>
        <a:xfrm>
          <a:off x="8101726" y="1266711"/>
          <a:ext cx="1807368" cy="1084421"/>
        </a:xfrm>
        <a:prstGeom prst="rect">
          <a:avLst/>
        </a:prstGeom>
        <a:solidFill>
          <a:schemeClr val="accent2">
            <a:hueOff val="1430842"/>
            <a:satOff val="-32646"/>
            <a:lumOff val="12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Cash receipts/payments for items in which the T/o is quick,amts are large and maturities are short. E.g P relating to Credit card customers - Can do NET</a:t>
          </a:r>
        </a:p>
      </dsp:txBody>
      <dsp:txXfrm>
        <a:off x="8101726" y="1266711"/>
        <a:ext cx="1807368" cy="1084421"/>
      </dsp:txXfrm>
    </dsp:sp>
    <dsp:sp modelId="{02299FB8-522B-48BD-908B-B7A8CEE2EF89}">
      <dsp:nvSpPr>
        <dsp:cNvPr id="0" name=""/>
        <dsp:cNvSpPr/>
      </dsp:nvSpPr>
      <dsp:spPr>
        <a:xfrm>
          <a:off x="2137409" y="2531869"/>
          <a:ext cx="1807368" cy="1084421"/>
        </a:xfrm>
        <a:prstGeom prst="rect">
          <a:avLst/>
        </a:prstGeom>
        <a:solidFill>
          <a:schemeClr val="accent2">
            <a:hueOff val="1589824"/>
            <a:satOff val="-36273"/>
            <a:lumOff val="1339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For Financial Institutions below can be reported on net basis :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/>
            <a:t>cash R/P for deposits with a fixed maturity dates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/>
            <a:t>deposits placed and withdrawn from other financial institutions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700" kern="1200"/>
            <a:t>cash R/P for cash advances and loans</a:t>
          </a:r>
        </a:p>
      </dsp:txBody>
      <dsp:txXfrm>
        <a:off x="2137409" y="2531869"/>
        <a:ext cx="1807368" cy="1084421"/>
      </dsp:txXfrm>
    </dsp:sp>
    <dsp:sp modelId="{39E99EF9-F3E2-465D-9898-A6A5078973A9}">
      <dsp:nvSpPr>
        <dsp:cNvPr id="0" name=""/>
        <dsp:cNvSpPr/>
      </dsp:nvSpPr>
      <dsp:spPr>
        <a:xfrm>
          <a:off x="4125515" y="2531869"/>
          <a:ext cx="1807368" cy="1084421"/>
        </a:xfrm>
        <a:prstGeom prst="rect">
          <a:avLst/>
        </a:prstGeom>
        <a:solidFill>
          <a:schemeClr val="accent2">
            <a:hueOff val="1748807"/>
            <a:satOff val="-39901"/>
            <a:lumOff val="1473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For some countries Bank o/d may form an integral part of the entity's CM. For SCF - Offset bank O/d with C&amp;CE – ok</a:t>
          </a:r>
        </a:p>
      </dsp:txBody>
      <dsp:txXfrm>
        <a:off x="4125515" y="2531869"/>
        <a:ext cx="1807368" cy="1084421"/>
      </dsp:txXfrm>
    </dsp:sp>
    <dsp:sp modelId="{E15822CA-DCC5-4FF3-98C2-891BDBE64C42}">
      <dsp:nvSpPr>
        <dsp:cNvPr id="0" name=""/>
        <dsp:cNvSpPr/>
      </dsp:nvSpPr>
      <dsp:spPr>
        <a:xfrm>
          <a:off x="6113621" y="2531869"/>
          <a:ext cx="1807368" cy="1084421"/>
        </a:xfrm>
        <a:prstGeom prst="rect">
          <a:avLst/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Good if entity - include narrative in their accounting policies - highlighting CF that are offset in SCF &amp; that are offset in Financial position</a:t>
          </a:r>
        </a:p>
      </dsp:txBody>
      <dsp:txXfrm>
        <a:off x="6113621" y="2531869"/>
        <a:ext cx="1807368" cy="10844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3FDA7-7136-4A2D-AE4B-601E2DCE33AC}">
      <dsp:nvSpPr>
        <dsp:cNvPr id="0" name=""/>
        <dsp:cNvSpPr/>
      </dsp:nvSpPr>
      <dsp:spPr>
        <a:xfrm>
          <a:off x="0" y="200612"/>
          <a:ext cx="5141912" cy="417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9070" tIns="208280" rIns="39907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SG" sz="1000" kern="1200"/>
            <a:t>Classified within operating activities</a:t>
          </a:r>
          <a:endParaRPr lang="en-US" sz="1000" kern="1200"/>
        </a:p>
      </dsp:txBody>
      <dsp:txXfrm>
        <a:off x="0" y="200612"/>
        <a:ext cx="5141912" cy="417375"/>
      </dsp:txXfrm>
    </dsp:sp>
    <dsp:sp modelId="{78795E76-E065-476B-A380-7A4171C3C9D8}">
      <dsp:nvSpPr>
        <dsp:cNvPr id="0" name=""/>
        <dsp:cNvSpPr/>
      </dsp:nvSpPr>
      <dsp:spPr>
        <a:xfrm>
          <a:off x="257095" y="53012"/>
          <a:ext cx="3599338" cy="29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46" tIns="0" rIns="136046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000" kern="1200"/>
            <a:t>Income Taxes </a:t>
          </a:r>
          <a:endParaRPr lang="en-US" sz="1000" kern="1200"/>
        </a:p>
      </dsp:txBody>
      <dsp:txXfrm>
        <a:off x="271505" y="67422"/>
        <a:ext cx="3570518" cy="266380"/>
      </dsp:txXfrm>
    </dsp:sp>
    <dsp:sp modelId="{F6CA874A-39D3-4DAB-8AD0-F7B30ABE4DE4}">
      <dsp:nvSpPr>
        <dsp:cNvPr id="0" name=""/>
        <dsp:cNvSpPr/>
      </dsp:nvSpPr>
      <dsp:spPr>
        <a:xfrm>
          <a:off x="0" y="819587"/>
          <a:ext cx="5141912" cy="58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76947"/>
              <a:satOff val="-10882"/>
              <a:lumOff val="40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9070" tIns="208280" rIns="39907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SG" sz="1000" kern="1200"/>
            <a:t>DM  - </a:t>
          </a:r>
          <a:r>
            <a:rPr lang="en-US" sz="1000" kern="1200"/>
            <a:t>separate line items or in payments/receipts to suppliers/customers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/>
            <a:t>IDM - movement Inc/decr included in accounts payable</a:t>
          </a:r>
        </a:p>
      </dsp:txBody>
      <dsp:txXfrm>
        <a:off x="0" y="819587"/>
        <a:ext cx="5141912" cy="582750"/>
      </dsp:txXfrm>
    </dsp:sp>
    <dsp:sp modelId="{94D7949C-118F-49A3-B094-580521F798A1}">
      <dsp:nvSpPr>
        <dsp:cNvPr id="0" name=""/>
        <dsp:cNvSpPr/>
      </dsp:nvSpPr>
      <dsp:spPr>
        <a:xfrm>
          <a:off x="257095" y="671987"/>
          <a:ext cx="3599338" cy="295200"/>
        </a:xfrm>
        <a:prstGeom prst="roundRect">
          <a:avLst/>
        </a:prstGeom>
        <a:solidFill>
          <a:schemeClr val="accent2">
            <a:hueOff val="476947"/>
            <a:satOff val="-10882"/>
            <a:lumOff val="40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46" tIns="0" rIns="136046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000" kern="1200"/>
            <a:t>Sales Tax</a:t>
          </a:r>
          <a:endParaRPr lang="en-US" sz="1000" kern="1200"/>
        </a:p>
      </dsp:txBody>
      <dsp:txXfrm>
        <a:off x="271505" y="686397"/>
        <a:ext cx="3570518" cy="266380"/>
      </dsp:txXfrm>
    </dsp:sp>
    <dsp:sp modelId="{05ABF618-1177-437E-9FCA-4D3D5610540A}">
      <dsp:nvSpPr>
        <dsp:cNvPr id="0" name=""/>
        <dsp:cNvSpPr/>
      </dsp:nvSpPr>
      <dsp:spPr>
        <a:xfrm>
          <a:off x="0" y="1603937"/>
          <a:ext cx="5141912" cy="417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953895"/>
              <a:satOff val="-21764"/>
              <a:lumOff val="80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9070" tIns="208280" rIns="39907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/>
            <a:t>same activity(O/I/F) as the transaction that give rise to the tax CF’s</a:t>
          </a:r>
        </a:p>
      </dsp:txBody>
      <dsp:txXfrm>
        <a:off x="0" y="1603937"/>
        <a:ext cx="5141912" cy="417375"/>
      </dsp:txXfrm>
    </dsp:sp>
    <dsp:sp modelId="{67D0E138-AF55-4D5D-A579-0AE042113CC0}">
      <dsp:nvSpPr>
        <dsp:cNvPr id="0" name=""/>
        <dsp:cNvSpPr/>
      </dsp:nvSpPr>
      <dsp:spPr>
        <a:xfrm>
          <a:off x="257095" y="1456337"/>
          <a:ext cx="3599338" cy="295200"/>
        </a:xfrm>
        <a:prstGeom prst="roundRect">
          <a:avLst/>
        </a:prstGeom>
        <a:solidFill>
          <a:schemeClr val="accent2">
            <a:hueOff val="953895"/>
            <a:satOff val="-21764"/>
            <a:lumOff val="803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46" tIns="0" rIns="136046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000" kern="1200"/>
            <a:t>Other Taxes</a:t>
          </a:r>
          <a:endParaRPr lang="en-US" sz="1000" kern="1200"/>
        </a:p>
      </dsp:txBody>
      <dsp:txXfrm>
        <a:off x="271505" y="1470747"/>
        <a:ext cx="3570518" cy="266380"/>
      </dsp:txXfrm>
    </dsp:sp>
    <dsp:sp modelId="{95586C96-787C-4C49-986B-FB712A63D3A6}">
      <dsp:nvSpPr>
        <dsp:cNvPr id="0" name=""/>
        <dsp:cNvSpPr/>
      </dsp:nvSpPr>
      <dsp:spPr>
        <a:xfrm>
          <a:off x="0" y="2222912"/>
          <a:ext cx="5141912" cy="1449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430842"/>
              <a:satOff val="-32646"/>
              <a:lumOff val="12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9070" tIns="208280" rIns="39907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/>
            <a:t>Transactions in a Foreign currency  = Translate using Exchange rate at the date of the cash flow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/>
            <a:t>Cash flows of a foreign subsidiary = Translated At the dates of the cash flows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/>
            <a:t>unrealized year-end foreign exchange gains or losses are not cash flows. If they relate to C&amp;CE - present Separate line in the final reconciliation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/>
            <a:t>cash flows denominated in a foreign currency -IAS 21 The Effects of Changes in Foreign Exchange Rates</a:t>
          </a:r>
        </a:p>
      </dsp:txBody>
      <dsp:txXfrm>
        <a:off x="0" y="2222912"/>
        <a:ext cx="5141912" cy="1449000"/>
      </dsp:txXfrm>
    </dsp:sp>
    <dsp:sp modelId="{132A1646-6799-47AF-981B-F17CC4B239E6}">
      <dsp:nvSpPr>
        <dsp:cNvPr id="0" name=""/>
        <dsp:cNvSpPr/>
      </dsp:nvSpPr>
      <dsp:spPr>
        <a:xfrm>
          <a:off x="257095" y="2075312"/>
          <a:ext cx="3599338" cy="295200"/>
        </a:xfrm>
        <a:prstGeom prst="roundRect">
          <a:avLst/>
        </a:prstGeom>
        <a:solidFill>
          <a:schemeClr val="accent2">
            <a:hueOff val="1430842"/>
            <a:satOff val="-32646"/>
            <a:lumOff val="12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46" tIns="0" rIns="136046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000" kern="1200"/>
            <a:t>Foreign Exchange</a:t>
          </a:r>
          <a:endParaRPr lang="en-US" sz="1000" kern="1200"/>
        </a:p>
      </dsp:txBody>
      <dsp:txXfrm>
        <a:off x="271505" y="2089722"/>
        <a:ext cx="3570518" cy="266380"/>
      </dsp:txXfrm>
    </dsp:sp>
    <dsp:sp modelId="{DCBB7853-79B1-4AD1-9417-0FD9CE18E6A2}">
      <dsp:nvSpPr>
        <dsp:cNvPr id="0" name=""/>
        <dsp:cNvSpPr/>
      </dsp:nvSpPr>
      <dsp:spPr>
        <a:xfrm>
          <a:off x="0" y="3873512"/>
          <a:ext cx="5141912" cy="148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907789"/>
              <a:satOff val="-43528"/>
              <a:lumOff val="160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9070" tIns="208280" rIns="39907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/>
            <a:t>No Payments made on inception of finance lease Asset and corres. Liability recog. -  Not to Appear in Cash flow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/>
            <a:t>Payments made on inception of finance lease - Appear in Cash flow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/>
            <a:t>Int portion - Clubbed with other int and classified as O/I/F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SG" sz="1000" kern="1200"/>
            <a:t>Principal portion - Financing activities</a:t>
          </a:r>
          <a:endParaRPr lang="en-US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/>
            <a:t>Finance Leased Asset - Lessor payments recd – FA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/>
            <a:t>Finance Leased Asset -as a Lessee payments made - IA (finance lease gives rise to recognised asset)</a:t>
          </a:r>
        </a:p>
      </dsp:txBody>
      <dsp:txXfrm>
        <a:off x="0" y="3873512"/>
        <a:ext cx="5141912" cy="1480500"/>
      </dsp:txXfrm>
    </dsp:sp>
    <dsp:sp modelId="{A6265979-82B1-4FA2-A65F-CF859AE06E47}">
      <dsp:nvSpPr>
        <dsp:cNvPr id="0" name=""/>
        <dsp:cNvSpPr/>
      </dsp:nvSpPr>
      <dsp:spPr>
        <a:xfrm>
          <a:off x="257095" y="3725912"/>
          <a:ext cx="3599338" cy="295200"/>
        </a:xfrm>
        <a:prstGeom prst="roundRect">
          <a:avLst/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46" tIns="0" rIns="136046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G" sz="1000" kern="1200"/>
            <a:t>Finance Leases</a:t>
          </a:r>
          <a:endParaRPr lang="en-US" sz="1000" kern="1200"/>
        </a:p>
      </dsp:txBody>
      <dsp:txXfrm>
        <a:off x="271505" y="3740322"/>
        <a:ext cx="3570518" cy="2663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E20F3F-75BB-4114-B38A-3766F7F13149}">
      <dsp:nvSpPr>
        <dsp:cNvPr id="0" name=""/>
        <dsp:cNvSpPr/>
      </dsp:nvSpPr>
      <dsp:spPr>
        <a:xfrm>
          <a:off x="1331" y="557208"/>
          <a:ext cx="1677292" cy="10063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Know the business of the company - Fr - Classification -O/I/F</a:t>
          </a:r>
        </a:p>
      </dsp:txBody>
      <dsp:txXfrm>
        <a:off x="1331" y="557208"/>
        <a:ext cx="1677292" cy="1006375"/>
      </dsp:txXfrm>
    </dsp:sp>
    <dsp:sp modelId="{512EA8C5-FC03-4BA2-B348-D960BB33E9F9}">
      <dsp:nvSpPr>
        <dsp:cNvPr id="0" name=""/>
        <dsp:cNvSpPr/>
      </dsp:nvSpPr>
      <dsp:spPr>
        <a:xfrm>
          <a:off x="1846353" y="557208"/>
          <a:ext cx="1677292" cy="10063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Restricted cash and cash equivalents details - Pledge accounts –Disclosure</a:t>
          </a:r>
        </a:p>
      </dsp:txBody>
      <dsp:txXfrm>
        <a:off x="1846353" y="557208"/>
        <a:ext cx="1677292" cy="1006375"/>
      </dsp:txXfrm>
    </dsp:sp>
    <dsp:sp modelId="{8E767066-F8B0-404F-8E3E-0090E0DEC7E5}">
      <dsp:nvSpPr>
        <dsp:cNvPr id="0" name=""/>
        <dsp:cNvSpPr/>
      </dsp:nvSpPr>
      <dsp:spPr>
        <a:xfrm>
          <a:off x="3691375" y="557208"/>
          <a:ext cx="1677292" cy="10063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Demand Deposits -whether any penalty on withdrawal</a:t>
          </a:r>
        </a:p>
      </dsp:txBody>
      <dsp:txXfrm>
        <a:off x="3691375" y="557208"/>
        <a:ext cx="1677292" cy="1006375"/>
      </dsp:txXfrm>
    </dsp:sp>
    <dsp:sp modelId="{E3638D0A-C9F4-4BC5-BACE-D3173B0DDC92}">
      <dsp:nvSpPr>
        <dsp:cNvPr id="0" name=""/>
        <dsp:cNvSpPr/>
      </dsp:nvSpPr>
      <dsp:spPr>
        <a:xfrm>
          <a:off x="5536397" y="557208"/>
          <a:ext cx="1677292" cy="10063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CE - Date of Acquisition </a:t>
          </a:r>
        </a:p>
      </dsp:txBody>
      <dsp:txXfrm>
        <a:off x="5536397" y="557208"/>
        <a:ext cx="1677292" cy="1006375"/>
      </dsp:txXfrm>
    </dsp:sp>
    <dsp:sp modelId="{4B86950F-5165-4E10-9A0B-38B1E8005631}">
      <dsp:nvSpPr>
        <dsp:cNvPr id="0" name=""/>
        <dsp:cNvSpPr/>
      </dsp:nvSpPr>
      <dsp:spPr>
        <a:xfrm>
          <a:off x="7381419" y="557208"/>
          <a:ext cx="1677292" cy="10063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Creditors breakup– PPE-IA &amp; Others-OA</a:t>
          </a:r>
        </a:p>
      </dsp:txBody>
      <dsp:txXfrm>
        <a:off x="7381419" y="557208"/>
        <a:ext cx="1677292" cy="1006375"/>
      </dsp:txXfrm>
    </dsp:sp>
    <dsp:sp modelId="{2E865676-008C-4AC7-88DF-615ECB64DDB7}">
      <dsp:nvSpPr>
        <dsp:cNvPr id="0" name=""/>
        <dsp:cNvSpPr/>
      </dsp:nvSpPr>
      <dsp:spPr>
        <a:xfrm>
          <a:off x="9226441" y="557208"/>
          <a:ext cx="1677292" cy="10063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Leased Asset – OA</a:t>
          </a:r>
        </a:p>
      </dsp:txBody>
      <dsp:txXfrm>
        <a:off x="9226441" y="557208"/>
        <a:ext cx="1677292" cy="1006375"/>
      </dsp:txXfrm>
    </dsp:sp>
    <dsp:sp modelId="{B0304134-08F5-4B17-95B3-C60CBA66585A}">
      <dsp:nvSpPr>
        <dsp:cNvPr id="0" name=""/>
        <dsp:cNvSpPr/>
      </dsp:nvSpPr>
      <dsp:spPr>
        <a:xfrm>
          <a:off x="923842" y="1731313"/>
          <a:ext cx="1677292" cy="10063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Gross Amt of Interest/Dividend/Loans receivedorpaid - as no netting off is allowed</a:t>
          </a:r>
        </a:p>
      </dsp:txBody>
      <dsp:txXfrm>
        <a:off x="923842" y="1731313"/>
        <a:ext cx="1677292" cy="1006375"/>
      </dsp:txXfrm>
    </dsp:sp>
    <dsp:sp modelId="{65C9E99B-027D-4A8E-9A81-ABF7FA6D56D4}">
      <dsp:nvSpPr>
        <dsp:cNvPr id="0" name=""/>
        <dsp:cNvSpPr/>
      </dsp:nvSpPr>
      <dsp:spPr>
        <a:xfrm>
          <a:off x="2768864" y="1731313"/>
          <a:ext cx="1677292" cy="10063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IAS 21 The Effects of Changes in Foreign Exchange Rates - Important to know this standard for Foreign currency cash flows</a:t>
          </a:r>
        </a:p>
      </dsp:txBody>
      <dsp:txXfrm>
        <a:off x="2768864" y="1731313"/>
        <a:ext cx="1677292" cy="1006375"/>
      </dsp:txXfrm>
    </dsp:sp>
    <dsp:sp modelId="{AEF98761-606C-479F-9DAA-D024077B6B6A}">
      <dsp:nvSpPr>
        <dsp:cNvPr id="0" name=""/>
        <dsp:cNvSpPr/>
      </dsp:nvSpPr>
      <dsp:spPr>
        <a:xfrm>
          <a:off x="4613886" y="1731313"/>
          <a:ext cx="1677292" cy="10063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Exchange rate at the date of cash flows</a:t>
          </a:r>
        </a:p>
      </dsp:txBody>
      <dsp:txXfrm>
        <a:off x="4613886" y="1731313"/>
        <a:ext cx="1677292" cy="1006375"/>
      </dsp:txXfrm>
    </dsp:sp>
    <dsp:sp modelId="{27CFA24E-A08A-4FF2-9DD2-5C457A53B1DA}">
      <dsp:nvSpPr>
        <dsp:cNvPr id="0" name=""/>
        <dsp:cNvSpPr/>
      </dsp:nvSpPr>
      <dsp:spPr>
        <a:xfrm>
          <a:off x="6458908" y="1731313"/>
          <a:ext cx="1677292" cy="10063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Transaction cost capitalised as part of acquisition of subsidiary as same will be presented under OA under Consolidated CFS &amp; under IA in separate standalone CFS.</a:t>
          </a:r>
        </a:p>
      </dsp:txBody>
      <dsp:txXfrm>
        <a:off x="6458908" y="1731313"/>
        <a:ext cx="1677292" cy="1006375"/>
      </dsp:txXfrm>
    </dsp:sp>
    <dsp:sp modelId="{AA0B524F-A944-4EA7-8598-0239DA8FB601}">
      <dsp:nvSpPr>
        <dsp:cNvPr id="0" name=""/>
        <dsp:cNvSpPr/>
      </dsp:nvSpPr>
      <dsp:spPr>
        <a:xfrm>
          <a:off x="8303930" y="1731313"/>
          <a:ext cx="1677292" cy="10063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Balance sheet items - closing balance in foreign currency - Books balance as on BS Date both. required for calc. exchg G/L as on CF date-separate line item post IA</a:t>
          </a:r>
        </a:p>
      </dsp:txBody>
      <dsp:txXfrm>
        <a:off x="8303930" y="1731313"/>
        <a:ext cx="1677292" cy="1006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8FDFE3-37FE-47C1-B5D1-8CFFB04227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2DF586-9545-4C74-B02F-7A336745BB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4D70B-2A72-431B-B500-8E250AA35C23}" type="datetimeFigureOut">
              <a:rPr lang="en-SG" smtClean="0"/>
              <a:t>18/9/2019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38D755-775F-4720-A22A-CE004B7A38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CA Jain </a:t>
            </a:r>
            <a:r>
              <a:rPr lang="en-US" dirty="0" err="1"/>
              <a:t>Neelukumari</a:t>
            </a:r>
            <a:r>
              <a:rPr lang="en-US" dirty="0"/>
              <a:t> </a:t>
            </a:r>
            <a:r>
              <a:rPr lang="en-US" dirty="0" err="1"/>
              <a:t>Trilokchand</a:t>
            </a:r>
            <a:endParaRPr lang="en-SG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D34C80-7284-4054-90F5-BAA366BF21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B2E17-94EC-4998-998D-9A15AB39FAE6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897680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DFAF5-319C-4D10-91F6-DC3399D66574}" type="datetimeFigureOut">
              <a:rPr lang="en-SG" smtClean="0"/>
              <a:t>18/9/2019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44486D-1310-4BE3-82F1-0192433527D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964129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81B1106E-99F2-4187-A426-18366A339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B9C8D38D-D9FD-4169-BC78-E7BF095FE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C807B-821E-40E6-97A0-83AAC965695C}" type="datetime1">
              <a:rPr lang="en-US" smtClean="0"/>
              <a:t>9/18/2019</a:t>
            </a:fld>
            <a:endParaRPr lang="en-US" dirty="0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122EB01F-17DA-4061-B5E4-9FFD84FF9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 Jain Neelukumari Trilokchand</a:t>
            </a:r>
            <a:endParaRPr lang="en-US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82EEC213-9578-49E7-8D3E-D0200AC09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3F82E-BB74-4B7B-82D7-5575342D556A}" type="datetime1">
              <a:rPr lang="en-US" smtClean="0"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 Jain Neelukumari Trilokchand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189F-2152-4AAC-A3B4-95D6827AE411}" type="datetime1">
              <a:rPr lang="en-US" smtClean="0"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 Jain Neelukumari Trilokchand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650E2-6E3A-4AC4-BBE1-3CE1A2706ECE}" type="datetime1">
              <a:rPr lang="en-US" smtClean="0"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 Jain Neelukumari Trilokchand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455A65D-9233-4995-895D-FDC7BA0E2A57}" type="datetime1">
              <a:rPr lang="en-US" smtClean="0"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r>
              <a:rPr lang="en-US"/>
              <a:t>CA Jain Neelukumari Trilokchand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314AF-5B3D-4CFD-9DEC-C04D32665FD7}" type="datetime1">
              <a:rPr lang="en-US" smtClean="0"/>
              <a:t>9/18/2019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 Jain Neelukumari Trilokchand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93962-1FD3-472B-83BD-2CA50499C32D}" type="datetime1">
              <a:rPr lang="en-US" smtClean="0"/>
              <a:t>9/18/2019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 Jain Neelukumari Trilokchand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26FEC-51B8-42CD-A6DC-BBD18F0ABA12}" type="datetime1">
              <a:rPr lang="en-US" smtClean="0"/>
              <a:t>9/18/2019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 Jain Neelukumari Trilokchand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31FEE-4D0E-4656-AC2D-73276E24F7A5}" type="datetime1">
              <a:rPr lang="en-US" smtClean="0"/>
              <a:t>9/18/2019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 Jain Neelukumari Trilokchand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8F14A-98DE-4736-AB58-75AC010D12AF}" type="datetime1">
              <a:rPr lang="en-US" smtClean="0"/>
              <a:t>9/18/2019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 Jain Neelukumari Trilokchand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5A7E-2561-44AA-8936-A7D99CE9F421}" type="datetime1">
              <a:rPr lang="en-US" smtClean="0"/>
              <a:t>9/18/2019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B063899-AA8F-4A6A-81D9-1AC695FCF96A}" type="datetime1">
              <a:rPr lang="en-US" smtClean="0"/>
              <a:t>9/18/2019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CA Jain Neelukumari Trilokchand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microsoft.com/office/2007/relationships/hdphoto" Target="../media/hdphoto3.wdp"/><Relationship Id="rId7" Type="http://schemas.openxmlformats.org/officeDocument/2006/relationships/diagramLayout" Target="../diagrams/layout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microsoft.com/office/2007/relationships/hdphoto" Target="../media/hdphoto2.wdp"/><Relationship Id="rId10" Type="http://schemas.microsoft.com/office/2007/relationships/diagramDrawing" Target="../diagrams/drawing2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microsoft.com/office/2007/relationships/hdphoto" Target="../media/hdphoto2.wdp"/><Relationship Id="rId7" Type="http://schemas.openxmlformats.org/officeDocument/2006/relationships/diagramLayout" Target="../diagrams/layou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microsoft.com/office/2007/relationships/hdphoto" Target="../media/hdphoto1.wdp"/><Relationship Id="rId10" Type="http://schemas.microsoft.com/office/2007/relationships/diagramDrawing" Target="../diagrams/drawing3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7049A7D3-684C-4C59-A4B6-7B308A6AD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7B1087B-C592-40E7-B532-60B453A2F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4AE7447-E8F8-4A0F-9E3D-94842BFF8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5981F80-69EE-4E2B-82A8-47FDFD772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6CE0473-0B07-47EE-A016-EBD87F2C8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DD0D1E4-DFCA-4DF0-9D37-571A5F529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EB384DB2-5DBE-4000-BBD8-68F4A6F35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8497EEB-0DDE-4044-AAB7-899504057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72078"/>
            <a:ext cx="12192000" cy="309575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91D5588-0A43-44F8-8BF9-4BD0CB073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45590" y="5218262"/>
            <a:ext cx="1080904" cy="1080902"/>
            <a:chOff x="9685338" y="4460675"/>
            <a:chExt cx="1080904" cy="1080902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C96F04B2-EA02-4F51-91CB-9399DBE724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24F9A86-344F-4139-A831-9D8F3E0EE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059C611-C270-40A3-BAED-7EE2811E91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32" y="3803009"/>
            <a:ext cx="10953136" cy="16047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4000" dirty="0">
                <a:blipFill dpi="0" rotWithShape="1">
                  <a:blip r:embed="rId4"/>
                  <a:srcRect/>
                  <a:tile tx="6350" ty="-127000" sx="65000" sy="64000" flip="none" algn="tl"/>
                </a:blipFill>
              </a:rPr>
              <a:t>IAS 7/IND AS 7 – </a:t>
            </a:r>
            <a:br>
              <a:rPr lang="en-US" sz="4000" dirty="0">
                <a:blipFill dpi="0" rotWithShape="1">
                  <a:blip r:embed="rId4"/>
                  <a:srcRect/>
                  <a:tile tx="6350" ty="-127000" sx="65000" sy="64000" flip="none" algn="tl"/>
                </a:blipFill>
              </a:rPr>
            </a:br>
            <a:r>
              <a:rPr lang="en-US" sz="4000" dirty="0">
                <a:blipFill dpi="0" rotWithShape="1">
                  <a:blip r:embed="rId4"/>
                  <a:srcRect/>
                  <a:tile tx="6350" ty="-127000" sx="65000" sy="64000" flip="none" algn="tl"/>
                </a:blipFill>
              </a:rPr>
              <a:t>STATEMENT OF CASH FLOWS</a:t>
            </a:r>
            <a:br>
              <a:rPr lang="en-US" sz="4000" dirty="0">
                <a:blipFill dpi="0" rotWithShape="1">
                  <a:blip r:embed="rId4"/>
                  <a:srcRect/>
                  <a:tile tx="6350" ty="-127000" sx="65000" sy="64000" flip="none" algn="tl"/>
                </a:blipFill>
              </a:rPr>
            </a:br>
            <a:endParaRPr lang="en-US" sz="4000" dirty="0">
              <a:blipFill dpi="0" rotWithShape="1">
                <a:blip r:embed="rId4"/>
                <a:srcRect/>
                <a:tile tx="6350" ty="-127000" sx="65000" sy="64000" flip="none" algn="tl"/>
              </a:blip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820787-8441-452B-A1A8-4FC1E444CF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4031" y="5407742"/>
            <a:ext cx="8283940" cy="865042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Only for practice purpose</a:t>
            </a:r>
          </a:p>
        </p:txBody>
      </p:sp>
      <p:pic>
        <p:nvPicPr>
          <p:cNvPr id="8" name="Graphic 7" descr="Diagnostic">
            <a:extLst>
              <a:ext uri="{FF2B5EF4-FFF2-40B4-BE49-F238E27FC236}">
                <a16:creationId xmlns:a16="http://schemas.microsoft.com/office/drawing/2014/main" id="{CC774E43-1927-4616-A24A-AAC16EC36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98470" y="643468"/>
            <a:ext cx="2795060" cy="279506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697272-8DE1-451A-9E22-9A12ADC7C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379550"/>
            <a:ext cx="632764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CA Jain Neelukumari Trilokchand</a:t>
            </a:r>
          </a:p>
        </p:txBody>
      </p:sp>
    </p:spTree>
    <p:extLst>
      <p:ext uri="{BB962C8B-B14F-4D97-AF65-F5344CB8AC3E}">
        <p14:creationId xmlns:p14="http://schemas.microsoft.com/office/powerpoint/2010/main" val="2508788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45495F9-7EC2-47B5-ADB4-8A0EB723D9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26146C1-7645-49E4-A26C-5CA6CD449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542" y="2061506"/>
            <a:ext cx="10058400" cy="1609344"/>
          </a:xfrm>
        </p:spPr>
        <p:txBody>
          <a:bodyPr/>
          <a:lstStyle/>
          <a:p>
            <a:pPr algn="ctr"/>
            <a:r>
              <a:rPr lang="en-US" dirty="0"/>
              <a:t>Thank you</a:t>
            </a:r>
            <a:endParaRPr lang="en-S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E8221B-14F7-4FAA-96D4-211585929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 Jain Neelukumari Trilokchand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451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16AF6-59B9-4F3A-816C-6653790D5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296" y="3429000"/>
            <a:ext cx="10095899" cy="1970406"/>
          </a:xfrm>
        </p:spPr>
        <p:txBody>
          <a:bodyPr>
            <a:normAutofit/>
          </a:bodyPr>
          <a:lstStyle/>
          <a:p>
            <a:br>
              <a:rPr lang="en-US" sz="1500" dirty="0"/>
            </a:br>
            <a:r>
              <a:rPr lang="en-US" sz="1500" dirty="0"/>
              <a:t>KEY Takeaway (</a:t>
            </a:r>
            <a:r>
              <a:rPr lang="en-US" sz="1500" dirty="0" err="1"/>
              <a:t>kt</a:t>
            </a:r>
            <a:r>
              <a:rPr lang="en-US" sz="1500" dirty="0"/>
              <a:t>) :</a:t>
            </a:r>
            <a:br>
              <a:rPr lang="en-US" sz="900" dirty="0"/>
            </a:br>
            <a:b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1. Bank Overdraft-repayable on demand are part of C&amp;CE</a:t>
            </a:r>
            <a:b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2. Rest short term loan/WC loans - financing activities  </a:t>
            </a:r>
            <a:b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3. </a:t>
            </a:r>
            <a:r>
              <a:rPr lang="en-US" sz="800" dirty="0" err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InvestmentS</a:t>
            </a:r>
            <a: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withdrawable on demand -C&amp;CE - needs to see individual case to case basis </a:t>
            </a:r>
            <a:b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4. cash management - includes investment of excess C&amp; CE </a:t>
            </a:r>
            <a:b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5. CF excludes CM as it is not part of its operating/investing/financing activities </a:t>
            </a:r>
            <a:b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6. There is quite a judgement on each basis to be applied for the C&amp; CE classifications - Refer Definitions carefully </a:t>
            </a:r>
            <a:b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7. Every investment with &lt;= 3 months maturity is not CE. It is imp that it meets other criteria like knowns amt of cash/insignificant risk/purpose of investment </a:t>
            </a:r>
            <a:b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8. Maturity calc. for CE </a:t>
            </a:r>
            <a:r>
              <a:rPr lang="en-US" sz="800" dirty="0" err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invst</a:t>
            </a:r>
            <a: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is from the DATE OF ACQ. - 1-year FD having 3 months to maturity as on BS date will not come under C&amp;CE </a:t>
            </a:r>
            <a:b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</a:br>
            <a: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9. </a:t>
            </a:r>
            <a:r>
              <a:rPr lang="en-US" sz="800" dirty="0" err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Invst</a:t>
            </a:r>
            <a: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in Equity Instruments - Generally Excluded from CE as - No maturity - subject to significant potential changes in value </a:t>
            </a:r>
            <a:b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SG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86D7A4-44A2-4621-B61A-BCEEF3549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297" y="75501"/>
            <a:ext cx="4754880" cy="640080"/>
          </a:xfrm>
        </p:spPr>
        <p:txBody>
          <a:bodyPr/>
          <a:lstStyle/>
          <a:p>
            <a:r>
              <a:rPr lang="en-US" dirty="0"/>
              <a:t>Cash	</a:t>
            </a:r>
            <a:endParaRPr lang="en-SG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AA6558-34DF-4909-9E7B-E1BA769A8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3345" y="770445"/>
            <a:ext cx="4754880" cy="1970406"/>
          </a:xfrm>
        </p:spPr>
        <p:txBody>
          <a:bodyPr>
            <a:normAutofit/>
          </a:bodyPr>
          <a:lstStyle/>
          <a:p>
            <a:pPr algn="just"/>
            <a:r>
              <a:rPr lang="en-US" sz="1200" dirty="0"/>
              <a:t>Physical cash</a:t>
            </a:r>
          </a:p>
          <a:p>
            <a:pPr algn="just"/>
            <a:r>
              <a:rPr lang="en-US" sz="1200" dirty="0"/>
              <a:t>Demand deposits – </a:t>
            </a:r>
          </a:p>
          <a:p>
            <a:pPr lvl="1" algn="just"/>
            <a:r>
              <a:rPr lang="en-US" sz="1200" dirty="0"/>
              <a:t>not defined in the standard </a:t>
            </a:r>
          </a:p>
          <a:p>
            <a:pPr lvl="1" algn="just"/>
            <a:r>
              <a:rPr lang="en-US" sz="1200" dirty="0"/>
              <a:t>generally can be withdrawn within 1 day </a:t>
            </a:r>
          </a:p>
          <a:p>
            <a:pPr lvl="1" algn="just"/>
            <a:r>
              <a:rPr lang="en-US" sz="1200" dirty="0"/>
              <a:t>no restrictions taking out </a:t>
            </a:r>
          </a:p>
          <a:p>
            <a:pPr lvl="1" algn="just"/>
            <a:r>
              <a:rPr lang="en-US" sz="1200" dirty="0"/>
              <a:t>without penalty withdrawal </a:t>
            </a:r>
          </a:p>
          <a:p>
            <a:pPr lvl="1" algn="just"/>
            <a:r>
              <a:rPr lang="en-US" sz="1200" dirty="0"/>
              <a:t>In other case refer CE</a:t>
            </a:r>
            <a:endParaRPr lang="en-SG" sz="1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E79BF9-51CB-441F-8100-441E5170BD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37721" y="75501"/>
            <a:ext cx="4754880" cy="640080"/>
          </a:xfrm>
        </p:spPr>
        <p:txBody>
          <a:bodyPr/>
          <a:lstStyle/>
          <a:p>
            <a:r>
              <a:rPr lang="en-US" dirty="0"/>
              <a:t>Cash Equivalents (CE)	</a:t>
            </a:r>
            <a:endParaRPr lang="en-SG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AF331-AEA4-44AD-AA30-C63D6C9323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37721" y="770445"/>
            <a:ext cx="4754880" cy="1970406"/>
          </a:xfrm>
        </p:spPr>
        <p:txBody>
          <a:bodyPr>
            <a:normAutofit/>
          </a:bodyPr>
          <a:lstStyle/>
          <a:p>
            <a:pPr algn="just"/>
            <a:r>
              <a:rPr lang="en-US" sz="1200" dirty="0"/>
              <a:t>Measurable  - Known amount</a:t>
            </a:r>
          </a:p>
          <a:p>
            <a:pPr algn="just"/>
            <a:r>
              <a:rPr lang="en-US" sz="1200" dirty="0"/>
              <a:t>Collectible – Liquidity</a:t>
            </a:r>
          </a:p>
          <a:p>
            <a:pPr algn="just"/>
            <a:r>
              <a:rPr lang="en-US" sz="1200" dirty="0"/>
              <a:t>Purpose – Cash management (CM) , short term</a:t>
            </a:r>
          </a:p>
          <a:p>
            <a:pPr algn="just"/>
            <a:r>
              <a:rPr lang="en-US" sz="1200" dirty="0"/>
              <a:t>Others –</a:t>
            </a:r>
            <a:endParaRPr lang="en-SG" sz="1200" dirty="0"/>
          </a:p>
          <a:p>
            <a:pPr lvl="1" algn="just"/>
            <a:r>
              <a:rPr lang="en-SG" sz="1200" dirty="0"/>
              <a:t>Insignificant risk of changes in value</a:t>
            </a:r>
          </a:p>
          <a:p>
            <a:pPr lvl="1" algn="just"/>
            <a:r>
              <a:rPr lang="en-SG" sz="1200" dirty="0"/>
              <a:t>Maturity &lt; 3months </a:t>
            </a:r>
            <a:r>
              <a:rPr lang="en-SG" sz="1200" u="sng" dirty="0"/>
              <a:t>date of acquisition</a:t>
            </a:r>
            <a:endParaRPr lang="en-US" sz="1200" u="sng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6E0AD0A-806E-4B51-A300-EE0F8B40A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CA Jain </a:t>
            </a:r>
            <a:r>
              <a:rPr lang="en-US" dirty="0" err="1"/>
              <a:t>Neelukumari</a:t>
            </a:r>
            <a:r>
              <a:rPr lang="en-US" dirty="0"/>
              <a:t> </a:t>
            </a:r>
            <a:r>
              <a:rPr lang="en-US" dirty="0" err="1"/>
              <a:t>Trilokchand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5585E44-13C6-49A5-BE05-1917BF584A14}"/>
              </a:ext>
            </a:extLst>
          </p:cNvPr>
          <p:cNvSpPr txBox="1">
            <a:spLocks/>
          </p:cNvSpPr>
          <p:nvPr/>
        </p:nvSpPr>
        <p:spPr>
          <a:xfrm>
            <a:off x="840297" y="4968800"/>
            <a:ext cx="10095899" cy="18397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500" dirty="0"/>
              <a:t>Disclosure :</a:t>
            </a:r>
          </a:p>
          <a:p>
            <a:pPr algn="just"/>
            <a:endParaRPr lang="en-US" sz="800" dirty="0">
              <a:solidFill>
                <a:schemeClr val="tx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just"/>
            <a: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1. Restricted </a:t>
            </a:r>
            <a:r>
              <a:rPr lang="en-US" sz="800" dirty="0" err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c&amp;ce</a:t>
            </a:r>
            <a: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- Are C&amp;CE - But - Not available to use by the group. For e.g., pledge accounts, escrow accounts </a:t>
            </a:r>
          </a:p>
          <a:p>
            <a:pPr algn="just"/>
            <a: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2. It doesn’t affect the presentation of the SCF </a:t>
            </a:r>
          </a:p>
          <a:p>
            <a:pPr algn="just"/>
            <a:r>
              <a:rPr lang="en-US" sz="8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3. Disclose in notes to FS + narrative commentary </a:t>
            </a:r>
          </a:p>
          <a:p>
            <a:br>
              <a:rPr lang="en-US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SG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14C0655-8DFF-4EB6-942F-95E013D1EA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771" t="16059" r="24913" b="14147"/>
          <a:stretch/>
        </p:blipFill>
        <p:spPr>
          <a:xfrm>
            <a:off x="6274965" y="2508166"/>
            <a:ext cx="3637131" cy="1135988"/>
          </a:xfrm>
          <a:prstGeom prst="rect">
            <a:avLst/>
          </a:prstGeom>
        </p:spPr>
      </p:pic>
      <p:pic>
        <p:nvPicPr>
          <p:cNvPr id="19" name="Picture 18" descr="A picture containing indoor&#10;&#10;Description automatically generated">
            <a:extLst>
              <a:ext uri="{FF2B5EF4-FFF2-40B4-BE49-F238E27FC236}">
                <a16:creationId xmlns:a16="http://schemas.microsoft.com/office/drawing/2014/main" id="{EFB3DB19-C225-4CB0-93F2-5FD315EF0F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939" b="8684"/>
          <a:stretch/>
        </p:blipFill>
        <p:spPr>
          <a:xfrm>
            <a:off x="926788" y="2508165"/>
            <a:ext cx="3279452" cy="113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92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AB6A32-244D-4FE9-A9A6-5625439CA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6001" y="413252"/>
            <a:ext cx="3488422" cy="640080"/>
          </a:xfrm>
        </p:spPr>
        <p:txBody>
          <a:bodyPr/>
          <a:lstStyle/>
          <a:p>
            <a:r>
              <a:rPr lang="en-US" dirty="0"/>
              <a:t>Operating Activities(OA)	</a:t>
            </a:r>
            <a:endParaRPr lang="en-SG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058FEC-67D1-444E-92FD-333B17869D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4121" y="931624"/>
            <a:ext cx="3485374" cy="1404569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Abadi" panose="020B0604020104020204" pitchFamily="34" charset="0"/>
              </a:rPr>
              <a:t>Principal revenue producing activities </a:t>
            </a:r>
          </a:p>
          <a:p>
            <a:pPr marL="0" indent="0">
              <a:buNone/>
            </a:pPr>
            <a:r>
              <a:rPr lang="en-US" u="sng" dirty="0">
                <a:latin typeface="Abadi" panose="020B0604020104020204" pitchFamily="34" charset="0"/>
              </a:rPr>
              <a:t>And </a:t>
            </a:r>
          </a:p>
          <a:p>
            <a:r>
              <a:rPr lang="en-US" u="sng" dirty="0">
                <a:latin typeface="Abadi" panose="020B0604020104020204" pitchFamily="34" charset="0"/>
              </a:rPr>
              <a:t>residual category</a:t>
            </a:r>
            <a:r>
              <a:rPr lang="en-US" dirty="0">
                <a:latin typeface="Abadi" panose="020B0604020104020204" pitchFamily="34" charset="0"/>
              </a:rPr>
              <a:t> (not I/F)</a:t>
            </a:r>
            <a:endParaRPr lang="en-SG" dirty="0">
              <a:latin typeface="Abadi" panose="020B0604020104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652776-DE75-44B8-9C61-91B363B2BC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72949" y="251424"/>
            <a:ext cx="3115336" cy="640080"/>
          </a:xfrm>
        </p:spPr>
        <p:txBody>
          <a:bodyPr/>
          <a:lstStyle/>
          <a:p>
            <a:r>
              <a:rPr lang="en-US" dirty="0"/>
              <a:t>Investing Activities(IA)</a:t>
            </a:r>
            <a:endParaRPr lang="en-SG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4D6F78-5AF4-40CD-9D6D-98E039869E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55840" y="920708"/>
            <a:ext cx="3706647" cy="3162314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Abadi" panose="020B0604020104020204" pitchFamily="34" charset="0"/>
              </a:rPr>
              <a:t>acquisition and disposal of long term assets &amp; other investments not included in CE</a:t>
            </a:r>
          </a:p>
          <a:p>
            <a:r>
              <a:rPr lang="en-US" dirty="0">
                <a:latin typeface="Abadi" panose="020B0604020104020204" pitchFamily="34" charset="0"/>
              </a:rPr>
              <a:t>expenditure for resources - intended to generate future income and cash flows</a:t>
            </a:r>
          </a:p>
          <a:p>
            <a:r>
              <a:rPr lang="en-US" dirty="0">
                <a:latin typeface="Abadi" panose="020B0604020104020204" pitchFamily="34" charset="0"/>
              </a:rPr>
              <a:t>to be classified under IA </a:t>
            </a:r>
            <a:r>
              <a:rPr lang="en-US" u="sng" dirty="0">
                <a:latin typeface="Abadi" panose="020B0604020104020204" pitchFamily="34" charset="0"/>
              </a:rPr>
              <a:t>- Cash outflow must result in an asset recognized in the statement of Fin. Position</a:t>
            </a:r>
            <a:endParaRPr lang="en-SG" u="sng" dirty="0">
              <a:latin typeface="Abadi" panose="020B0604020104020204" pitchFamily="34" charset="0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BCBAE86-200A-4625-A9CF-1BA83DEAE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CA Jain Neelukumari Trilokchand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F83D89-D44B-44F0-86CB-4341CA451E11}"/>
              </a:ext>
            </a:extLst>
          </p:cNvPr>
          <p:cNvSpPr txBox="1"/>
          <p:nvPr/>
        </p:nvSpPr>
        <p:spPr>
          <a:xfrm>
            <a:off x="8098479" y="396728"/>
            <a:ext cx="3488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Financing Activities(FA)</a:t>
            </a:r>
            <a:endParaRPr lang="en-SG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444659-38DD-4A1A-A8BA-6DC2BDD8EB91}"/>
              </a:ext>
            </a:extLst>
          </p:cNvPr>
          <p:cNvSpPr txBox="1"/>
          <p:nvPr/>
        </p:nvSpPr>
        <p:spPr>
          <a:xfrm>
            <a:off x="8162487" y="931624"/>
            <a:ext cx="2953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badi" panose="020B0604020104020204" pitchFamily="34" charset="0"/>
              </a:rPr>
              <a:t>changes in the size and composition of the Equity and borrowings</a:t>
            </a:r>
          </a:p>
          <a:p>
            <a:endParaRPr lang="en-US" dirty="0">
              <a:latin typeface="Abadi" panose="020B06040201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badi" panose="020B0604020104020204" pitchFamily="34" charset="0"/>
              </a:rPr>
              <a:t>claims on future cash flows by providers of capital to the entity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SG" dirty="0">
              <a:latin typeface="Abadi" panose="020B06040201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C72F76-0CE8-4A52-849A-6C5F2E1BB684}"/>
              </a:ext>
            </a:extLst>
          </p:cNvPr>
          <p:cNvSpPr txBox="1"/>
          <p:nvPr/>
        </p:nvSpPr>
        <p:spPr>
          <a:xfrm>
            <a:off x="1088136" y="4647249"/>
            <a:ext cx="295351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badi" panose="020B0604020104020204" pitchFamily="34" charset="0"/>
              </a:rPr>
              <a:t>KT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sz="1000" dirty="0">
                <a:latin typeface="Abadi" panose="020B0604020104020204" pitchFamily="34" charset="0"/>
              </a:rPr>
              <a:t>Plant and Equipment for rental purpose is classified under OA. And its subsequently disposal as well.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sz="1000" dirty="0">
                <a:latin typeface="Abadi" panose="020B0604020104020204" pitchFamily="34" charset="0"/>
              </a:rPr>
              <a:t>Securities and loans for dealing or trading purposes - as similar to inventory acquired for resale</a:t>
            </a:r>
            <a:endParaRPr lang="en-SG" sz="1000" dirty="0">
              <a:latin typeface="Abadi" panose="020B06040201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0084A2-8C53-4C43-B58A-4473F9B1526A}"/>
              </a:ext>
            </a:extLst>
          </p:cNvPr>
          <p:cNvSpPr txBox="1"/>
          <p:nvPr/>
        </p:nvSpPr>
        <p:spPr>
          <a:xfrm>
            <a:off x="4455840" y="4685460"/>
            <a:ext cx="295351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badi" panose="020B0604020104020204" pitchFamily="34" charset="0"/>
              </a:rPr>
              <a:t>KT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sz="1000" dirty="0">
                <a:latin typeface="Abadi" panose="020B0604020104020204" pitchFamily="34" charset="0"/>
              </a:rPr>
              <a:t>Sale of leased asset – OA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sz="1000" dirty="0">
                <a:latin typeface="Abadi" panose="020B0604020104020204" pitchFamily="34" charset="0"/>
              </a:rPr>
              <a:t>Loans to subsidiaries/related parties/employees, etc. and its receipts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SG" sz="1000" dirty="0">
                <a:latin typeface="Abadi" panose="020B0604020104020204" pitchFamily="34" charset="0"/>
              </a:rPr>
              <a:t>Derivative contracts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sz="1000" dirty="0">
                <a:latin typeface="Abadi" panose="020B0604020104020204" pitchFamily="34" charset="0"/>
              </a:rPr>
              <a:t>borrowing costs </a:t>
            </a:r>
            <a:r>
              <a:rPr lang="en-US" sz="1000" dirty="0" err="1">
                <a:latin typeface="Abadi" panose="020B0604020104020204" pitchFamily="34" charset="0"/>
              </a:rPr>
              <a:t>capitalised</a:t>
            </a:r>
            <a:r>
              <a:rPr lang="en-US" sz="1000" dirty="0">
                <a:latin typeface="Abadi" panose="020B0604020104020204" pitchFamily="34" charset="0"/>
              </a:rPr>
              <a:t> to "qualifying assets" = IA</a:t>
            </a:r>
            <a:endParaRPr lang="en-SG" sz="1000" dirty="0">
              <a:latin typeface="Abadi" panose="020B06040201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881F3F-9D57-4ED0-8C73-9969D1D4F4AF}"/>
              </a:ext>
            </a:extLst>
          </p:cNvPr>
          <p:cNvSpPr txBox="1"/>
          <p:nvPr/>
        </p:nvSpPr>
        <p:spPr>
          <a:xfrm>
            <a:off x="8162487" y="4740367"/>
            <a:ext cx="295351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badi" panose="020B0604020104020204" pitchFamily="34" charset="0"/>
              </a:rPr>
              <a:t>KT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sz="1000" dirty="0">
                <a:latin typeface="Abadi" panose="020B0604020104020204" pitchFamily="34" charset="0"/>
              </a:rPr>
              <a:t>Equity or related -inflow or outflow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sz="1000" dirty="0">
                <a:latin typeface="Abadi" panose="020B0604020104020204" pitchFamily="34" charset="0"/>
              </a:rPr>
              <a:t>Loans from third parties and its repayment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sz="1000" dirty="0">
                <a:latin typeface="Abadi" panose="020B0604020104020204" pitchFamily="34" charset="0"/>
              </a:rPr>
              <a:t>Distribution/Interest to Equity/Borrowers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sz="1000" dirty="0">
                <a:latin typeface="Abadi" panose="020B0604020104020204" pitchFamily="34" charset="0"/>
              </a:rPr>
              <a:t>payment by lessee for reduction of O/s liability relating to finance lease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en-SG" sz="1000" dirty="0">
                <a:latin typeface="Abadi" panose="020B0604020104020204" pitchFamily="34" charset="0"/>
              </a:rPr>
              <a:t>Short/Long term borrowings</a:t>
            </a:r>
          </a:p>
        </p:txBody>
      </p:sp>
    </p:spTree>
    <p:extLst>
      <p:ext uri="{BB962C8B-B14F-4D97-AF65-F5344CB8AC3E}">
        <p14:creationId xmlns:p14="http://schemas.microsoft.com/office/powerpoint/2010/main" val="315786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2AFDD-7B35-495B-A54D-3E0EA3A69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en-US"/>
              <a:t>Common classification errors</a:t>
            </a:r>
            <a:endParaRPr lang="en-SG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FD711E9-7F79-40A9-8D9E-4AE293C15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6BD320-E509-46ED-BF6A-034BB9B9A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CA Jain Neelukumari Trilokchand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C8E5286-6A11-4AA6-9444-6D64D32780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302193"/>
              </p:ext>
            </p:extLst>
          </p:nvPr>
        </p:nvGraphicFramePr>
        <p:xfrm>
          <a:off x="1069975" y="2385390"/>
          <a:ext cx="100584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95720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38" name="Group 10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39" name="Oval 12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BD0E824-3BF4-4D5E-A0B6-601A8175A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3000">
                <a:solidFill>
                  <a:srgbClr val="FFFFFF"/>
                </a:solidFill>
              </a:rPr>
              <a:t>Presentation of Operating cash flows</a:t>
            </a:r>
            <a:endParaRPr lang="en-SG" sz="3000">
              <a:solidFill>
                <a:srgbClr val="FFFFFF"/>
              </a:solidFill>
            </a:endParaRPr>
          </a:p>
        </p:txBody>
      </p:sp>
      <p:sp>
        <p:nvSpPr>
          <p:cNvPr id="40" name="Rectangle 14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0820B716-B08F-476C-BCC2-3C2B642CD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1600"/>
              <a:t>Direct Method</a:t>
            </a:r>
          </a:p>
          <a:p>
            <a:pPr marL="0" indent="0">
              <a:buNone/>
            </a:pPr>
            <a:endParaRPr lang="en-US" sz="1600"/>
          </a:p>
          <a:p>
            <a:r>
              <a:rPr lang="en-US" sz="1600"/>
              <a:t>Gross receipts and gross payments are disclosed</a:t>
            </a:r>
          </a:p>
          <a:p>
            <a:r>
              <a:rPr lang="en-US" sz="1600"/>
              <a:t>Entities are encouraged to use this.</a:t>
            </a:r>
          </a:p>
          <a:p>
            <a:r>
              <a:rPr lang="en-US" sz="1600"/>
              <a:t>Common error - DM - should not have depreciation and other non cash items which is found generally</a:t>
            </a:r>
            <a:endParaRPr lang="en-SG" sz="1600"/>
          </a:p>
          <a:p>
            <a:endParaRPr lang="en-SG" sz="1600"/>
          </a:p>
          <a:p>
            <a:pPr marL="0" indent="0">
              <a:buNone/>
            </a:pPr>
            <a:r>
              <a:rPr lang="en-US" sz="1600"/>
              <a:t>Indirect Method</a:t>
            </a:r>
          </a:p>
          <a:p>
            <a:pPr marL="0" indent="0">
              <a:buNone/>
            </a:pPr>
            <a:endParaRPr lang="en-US" sz="1600"/>
          </a:p>
          <a:p>
            <a:r>
              <a:rPr lang="en-US" sz="1600"/>
              <a:t>P/L is adjusted for - non cash transactions, any deferrals/accruals of past or future operating cash R/P, any items of income/exp IA/FA</a:t>
            </a:r>
          </a:p>
          <a:p>
            <a:r>
              <a:rPr lang="en-US" sz="1600"/>
              <a:t>non-cash items - depreciation, amortization, deferred taxes, unrealized foreign currency gains &amp; losses, undistributed profits of associates</a:t>
            </a:r>
            <a:endParaRPr lang="en-SG" sz="1600"/>
          </a:p>
          <a:p>
            <a:endParaRPr lang="en-SG" sz="16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F22D5C-545F-4301-BA4D-395EE0F83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CA Jain Neelukumari Trilokchand</a:t>
            </a:r>
          </a:p>
        </p:txBody>
      </p:sp>
    </p:spTree>
    <p:extLst>
      <p:ext uri="{BB962C8B-B14F-4D97-AF65-F5344CB8AC3E}">
        <p14:creationId xmlns:p14="http://schemas.microsoft.com/office/powerpoint/2010/main" val="2264573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5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59D8741-EAD6-41B1-A882-70D70FC35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1035" y="1679569"/>
            <a:ext cx="3498864" cy="3498858"/>
          </a:xfrm>
          <a:prstGeom prst="ellipse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5444F36-3103-4D11-A25F-C054D460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134" y="1864667"/>
            <a:ext cx="3128666" cy="3128662"/>
          </a:xfrm>
          <a:prstGeom prst="ellips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61D6A2-2344-42DC-9FD8-3AD431092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3000">
                <a:solidFill>
                  <a:srgbClr val="FFFFFF"/>
                </a:solidFill>
              </a:rPr>
              <a:t>Few Components </a:t>
            </a:r>
            <a:endParaRPr lang="en-SG" sz="3000">
              <a:solidFill>
                <a:srgbClr val="FFFFFF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F3315B-0842-4C7A-A490-93E8A55BE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CA Jain Neelukumari Trilokchand</a:t>
            </a:r>
          </a:p>
        </p:txBody>
      </p:sp>
      <p:graphicFrame>
        <p:nvGraphicFramePr>
          <p:cNvPr id="31" name="Content Placeholder 2">
            <a:extLst>
              <a:ext uri="{FF2B5EF4-FFF2-40B4-BE49-F238E27FC236}">
                <a16:creationId xmlns:a16="http://schemas.microsoft.com/office/drawing/2014/main" id="{A4783F8E-DA64-4D22-910D-BBF3E06E24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1990850"/>
              </p:ext>
            </p:extLst>
          </p:nvPr>
        </p:nvGraphicFramePr>
        <p:xfrm>
          <a:off x="6081713" y="725488"/>
          <a:ext cx="5141912" cy="5407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79657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5FB4329C-BF98-421E-8A0D-43A2CF95E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3CDC6B8-20F2-4C8D-8599-EC572C0BF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0"/>
            <a:ext cx="12192000" cy="2295831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9EB927-313A-4650-954F-03FD6FB69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002"/>
            <a:ext cx="10058400" cy="1522993"/>
          </a:xfrm>
        </p:spPr>
        <p:txBody>
          <a:bodyPr>
            <a:normAutofit/>
          </a:bodyPr>
          <a:lstStyle/>
          <a:p>
            <a:r>
              <a:rPr lang="en-SG" sz="4000" dirty="0"/>
              <a:t>Requirements - In hand for CFS PREPARATION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5FCBDC-11D2-422E-9AC3-243277550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CA Jain Neelukumari Trilokchand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4342043-9755-451A-9341-6461ADE85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52F7E87-CD4F-40F9-978A-356F63B76E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3B1ED61-05D6-47CD-8878-8406A83BD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graphicFrame>
        <p:nvGraphicFramePr>
          <p:cNvPr id="50" name="Content Placeholder 2">
            <a:extLst>
              <a:ext uri="{FF2B5EF4-FFF2-40B4-BE49-F238E27FC236}">
                <a16:creationId xmlns:a16="http://schemas.microsoft.com/office/drawing/2014/main" id="{33717764-4750-402D-93D0-1161D81D0F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346894"/>
              </p:ext>
            </p:extLst>
          </p:nvPr>
        </p:nvGraphicFramePr>
        <p:xfrm>
          <a:off x="643466" y="633637"/>
          <a:ext cx="10905066" cy="3294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63014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5048FD1-C713-4225-B1EC-6A31165FE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3000">
                <a:solidFill>
                  <a:srgbClr val="FFFFFF"/>
                </a:solidFill>
              </a:rPr>
              <a:t>Cfs preparation</a:t>
            </a:r>
            <a:endParaRPr lang="en-SG" sz="3000">
              <a:solidFill>
                <a:srgbClr val="FFFFFF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9E27D-82F8-40FA-95B6-3A665F4EB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r>
              <a:rPr lang="en-US" dirty="0"/>
              <a:t>Steps to follow to prepare the Cash flow is :</a:t>
            </a:r>
          </a:p>
          <a:p>
            <a:pPr lvl="1"/>
            <a:r>
              <a:rPr lang="en-US" dirty="0"/>
              <a:t>Understanding the business is very important. Because all the classifications are based on the kind of business the entity is.</a:t>
            </a:r>
          </a:p>
          <a:p>
            <a:pPr lvl="1"/>
            <a:r>
              <a:rPr lang="en-US" dirty="0"/>
              <a:t>Take </a:t>
            </a:r>
            <a:r>
              <a:rPr lang="en-US" dirty="0" err="1"/>
              <a:t>p&amp;l</a:t>
            </a:r>
            <a:r>
              <a:rPr lang="en-US" dirty="0"/>
              <a:t> and Balance sheet</a:t>
            </a:r>
          </a:p>
          <a:p>
            <a:pPr lvl="1"/>
            <a:r>
              <a:rPr lang="en-US" dirty="0"/>
              <a:t>Chalk out movements in Balance sheet item wise</a:t>
            </a:r>
          </a:p>
          <a:p>
            <a:pPr lvl="1"/>
            <a:r>
              <a:rPr lang="en-US" dirty="0"/>
              <a:t>Start with NP and make adjustment for the non-cash items and other items</a:t>
            </a:r>
          </a:p>
          <a:p>
            <a:pPr lvl="1"/>
            <a:r>
              <a:rPr lang="en-US" dirty="0"/>
              <a:t>Capture balance-sheet movements in the cash flow</a:t>
            </a:r>
          </a:p>
          <a:p>
            <a:pPr lvl="1"/>
            <a:r>
              <a:rPr lang="en-US" dirty="0"/>
              <a:t>Add the opening C&amp;CE</a:t>
            </a:r>
          </a:p>
          <a:p>
            <a:pPr lvl="1"/>
            <a:r>
              <a:rPr lang="en-US" dirty="0"/>
              <a:t>Check the closing balance C&amp;CE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S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A5FBA9-1C8A-47A9-98B2-8ADD888C0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CA Jain Neelukumari Trilokchand</a:t>
            </a:r>
          </a:p>
        </p:txBody>
      </p:sp>
    </p:spTree>
    <p:extLst>
      <p:ext uri="{BB962C8B-B14F-4D97-AF65-F5344CB8AC3E}">
        <p14:creationId xmlns:p14="http://schemas.microsoft.com/office/powerpoint/2010/main" val="2566013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58950-C1C1-4CE3-A41D-D79995322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pPr algn="ctr"/>
            <a:r>
              <a:rPr lang="en-US" sz="3500" dirty="0" err="1"/>
              <a:t>Ias</a:t>
            </a:r>
            <a:r>
              <a:rPr lang="en-US" sz="3500" dirty="0"/>
              <a:t> 7 &amp; </a:t>
            </a:r>
            <a:r>
              <a:rPr lang="en-US" sz="3500" dirty="0" err="1"/>
              <a:t>ind</a:t>
            </a:r>
            <a:r>
              <a:rPr lang="en-US" sz="3500" dirty="0"/>
              <a:t> as 7 – Major DIFFERENCES </a:t>
            </a:r>
            <a:endParaRPr lang="en-SG" sz="3500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3FD711E9-7F79-40A9-8D9E-4AE293C15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EFDCAE-ABBA-46A0-89E5-EBF6CE6D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CA Jain Neelukumari Trilokchand</a:t>
            </a:r>
          </a:p>
        </p:txBody>
      </p:sp>
      <p:graphicFrame>
        <p:nvGraphicFramePr>
          <p:cNvPr id="41" name="Table 5">
            <a:extLst>
              <a:ext uri="{FF2B5EF4-FFF2-40B4-BE49-F238E27FC236}">
                <a16:creationId xmlns:a16="http://schemas.microsoft.com/office/drawing/2014/main" id="{4C9D8EEF-2FEB-4929-8596-1B4B6A314F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7656648"/>
              </p:ext>
            </p:extLst>
          </p:nvPr>
        </p:nvGraphicFramePr>
        <p:xfrm>
          <a:off x="1069975" y="2594620"/>
          <a:ext cx="10195240" cy="31993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88474">
                  <a:extLst>
                    <a:ext uri="{9D8B030D-6E8A-4147-A177-3AD203B41FA5}">
                      <a16:colId xmlns:a16="http://schemas.microsoft.com/office/drawing/2014/main" val="378856233"/>
                    </a:ext>
                  </a:extLst>
                </a:gridCol>
                <a:gridCol w="2152559">
                  <a:extLst>
                    <a:ext uri="{9D8B030D-6E8A-4147-A177-3AD203B41FA5}">
                      <a16:colId xmlns:a16="http://schemas.microsoft.com/office/drawing/2014/main" val="493288280"/>
                    </a:ext>
                  </a:extLst>
                </a:gridCol>
                <a:gridCol w="4098231">
                  <a:extLst>
                    <a:ext uri="{9D8B030D-6E8A-4147-A177-3AD203B41FA5}">
                      <a16:colId xmlns:a16="http://schemas.microsoft.com/office/drawing/2014/main" val="4067479823"/>
                    </a:ext>
                  </a:extLst>
                </a:gridCol>
                <a:gridCol w="1705367">
                  <a:extLst>
                    <a:ext uri="{9D8B030D-6E8A-4147-A177-3AD203B41FA5}">
                      <a16:colId xmlns:a16="http://schemas.microsoft.com/office/drawing/2014/main" val="3067544537"/>
                    </a:ext>
                  </a:extLst>
                </a:gridCol>
                <a:gridCol w="1650609">
                  <a:extLst>
                    <a:ext uri="{9D8B030D-6E8A-4147-A177-3AD203B41FA5}">
                      <a16:colId xmlns:a16="http://schemas.microsoft.com/office/drawing/2014/main" val="1851823262"/>
                    </a:ext>
                  </a:extLst>
                </a:gridCol>
              </a:tblGrid>
              <a:tr h="666234"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Sr. No.</a:t>
                      </a:r>
                      <a:endParaRPr lang="en-SG" sz="1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P/Rs</a:t>
                      </a:r>
                      <a:endParaRPr lang="en-SG" sz="1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 dirty="0">
                          <a:effectLst/>
                        </a:rPr>
                        <a:t>IAS 7</a:t>
                      </a:r>
                      <a:endParaRPr lang="en-SG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 dirty="0">
                          <a:effectLst/>
                        </a:rPr>
                        <a:t>IND AS 7</a:t>
                      </a:r>
                      <a:endParaRPr lang="en-SG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Type</a:t>
                      </a:r>
                      <a:endParaRPr lang="en-SG" sz="1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extLst>
                  <a:ext uri="{0D108BD9-81ED-4DB2-BD59-A6C34878D82A}">
                    <a16:rowId xmlns:a16="http://schemas.microsoft.com/office/drawing/2014/main" val="3335369963"/>
                  </a:ext>
                </a:extLst>
              </a:tr>
              <a:tr h="373384">
                <a:tc>
                  <a:txBody>
                    <a:bodyPr/>
                    <a:lstStyle/>
                    <a:p>
                      <a:pPr algn="r" fontAlgn="b"/>
                      <a:r>
                        <a:rPr lang="en-SG" sz="1900" u="none" strike="noStrike">
                          <a:effectLst/>
                        </a:rPr>
                        <a:t>1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Interest Paid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Option to - OA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FA - No option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Classification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extLst>
                  <a:ext uri="{0D108BD9-81ED-4DB2-BD59-A6C34878D82A}">
                    <a16:rowId xmlns:a16="http://schemas.microsoft.com/office/drawing/2014/main" val="1144459571"/>
                  </a:ext>
                </a:extLst>
              </a:tr>
              <a:tr h="373384">
                <a:tc>
                  <a:txBody>
                    <a:bodyPr/>
                    <a:lstStyle/>
                    <a:p>
                      <a:pPr algn="r" fontAlgn="b"/>
                      <a:r>
                        <a:rPr lang="en-SG" sz="1900" u="none" strike="noStrike">
                          <a:effectLst/>
                        </a:rPr>
                        <a:t>2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Interest received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Option to - OA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IA - No option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Classification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extLst>
                  <a:ext uri="{0D108BD9-81ED-4DB2-BD59-A6C34878D82A}">
                    <a16:rowId xmlns:a16="http://schemas.microsoft.com/office/drawing/2014/main" val="2701336477"/>
                  </a:ext>
                </a:extLst>
              </a:tr>
              <a:tr h="373384">
                <a:tc>
                  <a:txBody>
                    <a:bodyPr/>
                    <a:lstStyle/>
                    <a:p>
                      <a:pPr algn="r" fontAlgn="b"/>
                      <a:r>
                        <a:rPr lang="en-SG" sz="1900" u="none" strike="noStrike">
                          <a:effectLst/>
                        </a:rPr>
                        <a:t>3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Dividend received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Option to - OA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IA - No option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Classification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extLst>
                  <a:ext uri="{0D108BD9-81ED-4DB2-BD59-A6C34878D82A}">
                    <a16:rowId xmlns:a16="http://schemas.microsoft.com/office/drawing/2014/main" val="1808741659"/>
                  </a:ext>
                </a:extLst>
              </a:tr>
              <a:tr h="373384">
                <a:tc>
                  <a:txBody>
                    <a:bodyPr/>
                    <a:lstStyle/>
                    <a:p>
                      <a:pPr algn="r" fontAlgn="b"/>
                      <a:r>
                        <a:rPr lang="en-SG" sz="1900" u="none" strike="noStrike">
                          <a:effectLst/>
                        </a:rPr>
                        <a:t>4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Dividend Paid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Option to - OA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FA 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Classification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extLst>
                  <a:ext uri="{0D108BD9-81ED-4DB2-BD59-A6C34878D82A}">
                    <a16:rowId xmlns:a16="http://schemas.microsoft.com/office/drawing/2014/main" val="504425547"/>
                  </a:ext>
                </a:extLst>
              </a:tr>
              <a:tr h="373384">
                <a:tc>
                  <a:txBody>
                    <a:bodyPr/>
                    <a:lstStyle/>
                    <a:p>
                      <a:pPr algn="r" fontAlgn="b"/>
                      <a:r>
                        <a:rPr lang="en-SG" sz="1900" u="none" strike="noStrike">
                          <a:effectLst/>
                        </a:rPr>
                        <a:t>5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Terminology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Statement of financial position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Balance Sheet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Terminology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extLst>
                  <a:ext uri="{0D108BD9-81ED-4DB2-BD59-A6C34878D82A}">
                    <a16:rowId xmlns:a16="http://schemas.microsoft.com/office/drawing/2014/main" val="2520807944"/>
                  </a:ext>
                </a:extLst>
              </a:tr>
              <a:tr h="666234">
                <a:tc>
                  <a:txBody>
                    <a:bodyPr/>
                    <a:lstStyle/>
                    <a:p>
                      <a:pPr algn="r" fontAlgn="b"/>
                      <a:r>
                        <a:rPr lang="en-SG" sz="1900" u="none" strike="noStrike">
                          <a:effectLst/>
                        </a:rPr>
                        <a:t>6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Terminology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>
                          <a:effectLst/>
                        </a:rPr>
                        <a:t>Statement of comprehensive income</a:t>
                      </a:r>
                      <a:endParaRPr lang="en-SG" sz="1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u="none" strike="noStrike" dirty="0">
                          <a:effectLst/>
                        </a:rPr>
                        <a:t>Statement of profit and loss</a:t>
                      </a:r>
                      <a:endParaRPr 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900" u="none" strike="noStrike" dirty="0">
                          <a:effectLst/>
                        </a:rPr>
                        <a:t>Terminology</a:t>
                      </a:r>
                      <a:endParaRPr lang="en-SG" sz="1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639" marR="16639" marT="16639" marB="0" anchor="b"/>
                </a:tc>
                <a:extLst>
                  <a:ext uri="{0D108BD9-81ED-4DB2-BD59-A6C34878D82A}">
                    <a16:rowId xmlns:a16="http://schemas.microsoft.com/office/drawing/2014/main" val="22701283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5826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1303</Words>
  <Application>Microsoft Office PowerPoint</Application>
  <PresentationFormat>Widescreen</PresentationFormat>
  <Paragraphs>166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Abadi</vt:lpstr>
      <vt:lpstr>Arial</vt:lpstr>
      <vt:lpstr>Calibri</vt:lpstr>
      <vt:lpstr>Comic Sans MS</vt:lpstr>
      <vt:lpstr>Rockwell</vt:lpstr>
      <vt:lpstr>Rockwell Condensed</vt:lpstr>
      <vt:lpstr>Rockwell Extra Bold</vt:lpstr>
      <vt:lpstr>Wingdings</vt:lpstr>
      <vt:lpstr>Wood Type</vt:lpstr>
      <vt:lpstr>IAS 7/IND AS 7 –  STATEMENT OF CASH FLOWS </vt:lpstr>
      <vt:lpstr> KEY Takeaway (kt) :  1. Bank Overdraft-repayable on demand are part of C&amp;CE 2. Rest short term loan/WC loans - financing activities   3. InvestmentS withdrawable on demand -C&amp;CE - needs to see individual case to case basis  4. cash management - includes investment of excess C&amp; CE  5. CF excludes CM as it is not part of its operating/investing/financing activities  6. There is quite a judgement on each basis to be applied for the C&amp; CE classifications - Refer Definitions carefully  7. Every investment with &lt;= 3 months maturity is not CE. It is imp that it meets other criteria like knowns amt of cash/insignificant risk/purpose of investment  8. Maturity calc. for CE invst is from the DATE OF ACQ. - 1-year FD having 3 months to maturity as on BS date will not come under C&amp;CE  9. Invst in Equity Instruments - Generally Excluded from CE as - No maturity - subject to significant potential changes in value  </vt:lpstr>
      <vt:lpstr>PowerPoint Presentation</vt:lpstr>
      <vt:lpstr>Common classification errors</vt:lpstr>
      <vt:lpstr>Presentation of Operating cash flows</vt:lpstr>
      <vt:lpstr>Few Components </vt:lpstr>
      <vt:lpstr>Requirements - In hand for CFS PREPARATION</vt:lpstr>
      <vt:lpstr>Cfs preparation</vt:lpstr>
      <vt:lpstr>Ias 7 &amp; ind as 7 – Major DIFFERENCES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IAS 7/IND AS 7 –  STATEMENT OF CASH FLOWS </dc:title>
  <dc:creator>Neelu Jain</dc:creator>
  <cp:lastModifiedBy>Neelu Jain</cp:lastModifiedBy>
  <cp:revision>2</cp:revision>
  <dcterms:created xsi:type="dcterms:W3CDTF">2019-09-18T06:29:56Z</dcterms:created>
  <dcterms:modified xsi:type="dcterms:W3CDTF">2019-09-18T06:31:18Z</dcterms:modified>
</cp:coreProperties>
</file>