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20"/>
  </p:notesMasterIdLst>
  <p:handoutMasterIdLst>
    <p:handoutMasterId r:id="rId21"/>
  </p:handoutMasterIdLst>
  <p:sldIdLst>
    <p:sldId id="256" r:id="rId2"/>
    <p:sldId id="257" r:id="rId3"/>
    <p:sldId id="258" r:id="rId4"/>
    <p:sldId id="259" r:id="rId5"/>
    <p:sldId id="261" r:id="rId6"/>
    <p:sldId id="263" r:id="rId7"/>
    <p:sldId id="265" r:id="rId8"/>
    <p:sldId id="267" r:id="rId9"/>
    <p:sldId id="269" r:id="rId10"/>
    <p:sldId id="270" r:id="rId11"/>
    <p:sldId id="271" r:id="rId12"/>
    <p:sldId id="272" r:id="rId13"/>
    <p:sldId id="278" r:id="rId14"/>
    <p:sldId id="273" r:id="rId15"/>
    <p:sldId id="274" r:id="rId16"/>
    <p:sldId id="275" r:id="rId17"/>
    <p:sldId id="276" r:id="rId18"/>
    <p:sldId id="277" r:id="rId19"/>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59" autoAdjust="0"/>
    <p:restoredTop sz="94660"/>
  </p:normalViewPr>
  <p:slideViewPr>
    <p:cSldViewPr snapToGrid="0">
      <p:cViewPr varScale="1">
        <p:scale>
          <a:sx n="74" d="100"/>
          <a:sy n="74" d="100"/>
        </p:scale>
        <p:origin x="59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fld id="{F23AD2BF-10EA-4344-B363-D845575A77A9}" type="datetimeFigureOut">
              <a:rPr lang="en-US" smtClean="0"/>
              <a:t>3/27/2022</a:t>
            </a:fld>
            <a:endParaRPr lang="en-US"/>
          </a:p>
        </p:txBody>
      </p:sp>
      <p:sp>
        <p:nvSpPr>
          <p:cNvPr id="4" name="Footer Placeholder 3"/>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r>
              <a:rPr lang="en-US" smtClean="0"/>
              <a:t>CA RAHUL MITTAL</a:t>
            </a:r>
            <a:endParaRPr lang="en-US"/>
          </a:p>
        </p:txBody>
      </p:sp>
      <p:sp>
        <p:nvSpPr>
          <p:cNvPr id="5" name="Slide Number Placeholder 4"/>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4727A089-1CA2-4B28-A70F-306B2927EFD0}" type="slidenum">
              <a:rPr lang="en-US" smtClean="0"/>
              <a:t>‹#›</a:t>
            </a:fld>
            <a:endParaRPr lang="en-US"/>
          </a:p>
        </p:txBody>
      </p:sp>
    </p:spTree>
    <p:extLst>
      <p:ext uri="{BB962C8B-B14F-4D97-AF65-F5344CB8AC3E}">
        <p14:creationId xmlns:p14="http://schemas.microsoft.com/office/powerpoint/2010/main" val="263231490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050EE025-E809-431B-A1B1-C6116E0BD17E}" type="datetimeFigureOut">
              <a:rPr lang="en-US" smtClean="0"/>
              <a:t>3/27/2022</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r>
              <a:rPr lang="en-US" smtClean="0"/>
              <a:t>CA RAHUL MITTAL</a:t>
            </a:r>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35679556-08F9-4ABF-B675-C1F7D78C3A1B}" type="slidenum">
              <a:rPr lang="en-US" smtClean="0"/>
              <a:t>‹#›</a:t>
            </a:fld>
            <a:endParaRPr lang="en-US"/>
          </a:p>
        </p:txBody>
      </p:sp>
    </p:spTree>
    <p:extLst>
      <p:ext uri="{BB962C8B-B14F-4D97-AF65-F5344CB8AC3E}">
        <p14:creationId xmlns:p14="http://schemas.microsoft.com/office/powerpoint/2010/main" val="2208743435"/>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679556-08F9-4ABF-B675-C1F7D78C3A1B}" type="slidenum">
              <a:rPr lang="en-US" smtClean="0"/>
              <a:t>1</a:t>
            </a:fld>
            <a:endParaRPr lang="en-US"/>
          </a:p>
        </p:txBody>
      </p:sp>
      <p:sp>
        <p:nvSpPr>
          <p:cNvPr id="5" name="Footer Placeholder 4"/>
          <p:cNvSpPr>
            <a:spLocks noGrp="1"/>
          </p:cNvSpPr>
          <p:nvPr>
            <p:ph type="ftr" sz="quarter" idx="11"/>
          </p:nvPr>
        </p:nvSpPr>
        <p:spPr/>
        <p:txBody>
          <a:bodyPr/>
          <a:lstStyle/>
          <a:p>
            <a:r>
              <a:rPr lang="en-US" smtClean="0"/>
              <a:t>CA RAHUL MITTAL</a:t>
            </a:r>
            <a:endParaRPr lang="en-US"/>
          </a:p>
        </p:txBody>
      </p:sp>
    </p:spTree>
    <p:extLst>
      <p:ext uri="{BB962C8B-B14F-4D97-AF65-F5344CB8AC3E}">
        <p14:creationId xmlns:p14="http://schemas.microsoft.com/office/powerpoint/2010/main" val="2471525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t>CA RAHUL MITTAL</a:t>
            </a:r>
            <a:endParaRPr lang="en-US"/>
          </a:p>
        </p:txBody>
      </p:sp>
      <p:sp>
        <p:nvSpPr>
          <p:cNvPr id="5" name="Slide Number Placeholder 4"/>
          <p:cNvSpPr>
            <a:spLocks noGrp="1"/>
          </p:cNvSpPr>
          <p:nvPr>
            <p:ph type="sldNum" sz="quarter" idx="11"/>
          </p:nvPr>
        </p:nvSpPr>
        <p:spPr/>
        <p:txBody>
          <a:bodyPr/>
          <a:lstStyle/>
          <a:p>
            <a:fld id="{35679556-08F9-4ABF-B675-C1F7D78C3A1B}" type="slidenum">
              <a:rPr lang="en-US" smtClean="0"/>
              <a:t>3</a:t>
            </a:fld>
            <a:endParaRPr lang="en-US"/>
          </a:p>
        </p:txBody>
      </p:sp>
    </p:spTree>
    <p:extLst>
      <p:ext uri="{BB962C8B-B14F-4D97-AF65-F5344CB8AC3E}">
        <p14:creationId xmlns:p14="http://schemas.microsoft.com/office/powerpoint/2010/main" val="30709116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t>CA RAHUL MITTAL</a:t>
            </a:r>
            <a:endParaRPr lang="en-US"/>
          </a:p>
        </p:txBody>
      </p:sp>
      <p:sp>
        <p:nvSpPr>
          <p:cNvPr id="5" name="Slide Number Placeholder 4"/>
          <p:cNvSpPr>
            <a:spLocks noGrp="1"/>
          </p:cNvSpPr>
          <p:nvPr>
            <p:ph type="sldNum" sz="quarter" idx="11"/>
          </p:nvPr>
        </p:nvSpPr>
        <p:spPr/>
        <p:txBody>
          <a:bodyPr/>
          <a:lstStyle/>
          <a:p>
            <a:fld id="{35679556-08F9-4ABF-B675-C1F7D78C3A1B}" type="slidenum">
              <a:rPr lang="en-US" smtClean="0"/>
              <a:t>5</a:t>
            </a:fld>
            <a:endParaRPr lang="en-US"/>
          </a:p>
        </p:txBody>
      </p:sp>
    </p:spTree>
    <p:extLst>
      <p:ext uri="{BB962C8B-B14F-4D97-AF65-F5344CB8AC3E}">
        <p14:creationId xmlns:p14="http://schemas.microsoft.com/office/powerpoint/2010/main" val="19824008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t>CA RAHUL MITTAL</a:t>
            </a:r>
            <a:endParaRPr lang="en-US"/>
          </a:p>
        </p:txBody>
      </p:sp>
      <p:sp>
        <p:nvSpPr>
          <p:cNvPr id="5" name="Slide Number Placeholder 4"/>
          <p:cNvSpPr>
            <a:spLocks noGrp="1"/>
          </p:cNvSpPr>
          <p:nvPr>
            <p:ph type="sldNum" sz="quarter" idx="11"/>
          </p:nvPr>
        </p:nvSpPr>
        <p:spPr/>
        <p:txBody>
          <a:bodyPr/>
          <a:lstStyle/>
          <a:p>
            <a:fld id="{35679556-08F9-4ABF-B675-C1F7D78C3A1B}" type="slidenum">
              <a:rPr lang="en-US" smtClean="0"/>
              <a:t>7</a:t>
            </a:fld>
            <a:endParaRPr lang="en-US"/>
          </a:p>
        </p:txBody>
      </p:sp>
    </p:spTree>
    <p:extLst>
      <p:ext uri="{BB962C8B-B14F-4D97-AF65-F5344CB8AC3E}">
        <p14:creationId xmlns:p14="http://schemas.microsoft.com/office/powerpoint/2010/main" val="1384596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US" smtClean="0"/>
              <a:t>CA RAHUL MITTAL</a:t>
            </a:r>
            <a:endParaRPr lang="en-US"/>
          </a:p>
        </p:txBody>
      </p:sp>
      <p:sp>
        <p:nvSpPr>
          <p:cNvPr id="5" name="Slide Number Placeholder 4"/>
          <p:cNvSpPr>
            <a:spLocks noGrp="1"/>
          </p:cNvSpPr>
          <p:nvPr>
            <p:ph type="sldNum" sz="quarter" idx="11"/>
          </p:nvPr>
        </p:nvSpPr>
        <p:spPr/>
        <p:txBody>
          <a:bodyPr/>
          <a:lstStyle/>
          <a:p>
            <a:fld id="{35679556-08F9-4ABF-B675-C1F7D78C3A1B}" type="slidenum">
              <a:rPr lang="en-US" smtClean="0"/>
              <a:t>9</a:t>
            </a:fld>
            <a:endParaRPr lang="en-US"/>
          </a:p>
        </p:txBody>
      </p:sp>
    </p:spTree>
    <p:extLst>
      <p:ext uri="{BB962C8B-B14F-4D97-AF65-F5344CB8AC3E}">
        <p14:creationId xmlns:p14="http://schemas.microsoft.com/office/powerpoint/2010/main" val="3517197759"/>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F820E56-E481-41EA-880F-953D687B33C0}" type="datetime1">
              <a:rPr lang="en-US" smtClean="0"/>
              <a:t>3/27/2022</a:t>
            </a:fld>
            <a:endParaRPr lang="en-US" dirty="0"/>
          </a:p>
        </p:txBody>
      </p:sp>
      <p:sp>
        <p:nvSpPr>
          <p:cNvPr id="5" name="Footer Placeholder 4"/>
          <p:cNvSpPr>
            <a:spLocks noGrp="1"/>
          </p:cNvSpPr>
          <p:nvPr>
            <p:ph type="ftr" sz="quarter" idx="11"/>
          </p:nvPr>
        </p:nvSpPr>
        <p:spPr/>
        <p:txBody>
          <a:bodyPr/>
          <a:lstStyle/>
          <a:p>
            <a:r>
              <a:rPr lang="en-US" smtClean="0"/>
              <a:t>CA RAHUL MITTAL</a:t>
            </a:r>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44B074F-B69D-4306-9BB7-ECF18F9FA7F0}" type="datetime1">
              <a:rPr lang="en-US" smtClean="0"/>
              <a:t>3/27/2022</a:t>
            </a:fld>
            <a:endParaRPr lang="en-US" dirty="0"/>
          </a:p>
        </p:txBody>
      </p:sp>
      <p:sp>
        <p:nvSpPr>
          <p:cNvPr id="5" name="Footer Placeholder 4"/>
          <p:cNvSpPr>
            <a:spLocks noGrp="1"/>
          </p:cNvSpPr>
          <p:nvPr>
            <p:ph type="ftr" sz="quarter" idx="11"/>
          </p:nvPr>
        </p:nvSpPr>
        <p:spPr/>
        <p:txBody>
          <a:bodyPr/>
          <a:lstStyle/>
          <a:p>
            <a:r>
              <a:rPr lang="en-US" smtClean="0"/>
              <a:t>CA RAHUL MITTAL</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E2B2153-3FC1-4B84-91A0-77190511BB09}" type="datetime1">
              <a:rPr lang="en-US" smtClean="0"/>
              <a:t>3/27/2022</a:t>
            </a:fld>
            <a:endParaRPr lang="en-US" dirty="0"/>
          </a:p>
        </p:txBody>
      </p:sp>
      <p:sp>
        <p:nvSpPr>
          <p:cNvPr id="5" name="Footer Placeholder 4"/>
          <p:cNvSpPr>
            <a:spLocks noGrp="1"/>
          </p:cNvSpPr>
          <p:nvPr>
            <p:ph type="ftr" sz="quarter" idx="11"/>
          </p:nvPr>
        </p:nvSpPr>
        <p:spPr/>
        <p:txBody>
          <a:bodyPr/>
          <a:lstStyle/>
          <a:p>
            <a:r>
              <a:rPr lang="en-US" smtClean="0"/>
              <a:t>CA RAHUL MITTAL</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DEF1C24-EC2E-42BF-BEBD-708787A54AE8}" type="datetime1">
              <a:rPr lang="en-US" smtClean="0"/>
              <a:t>3/27/2022</a:t>
            </a:fld>
            <a:endParaRPr lang="en-US" dirty="0"/>
          </a:p>
        </p:txBody>
      </p:sp>
      <p:sp>
        <p:nvSpPr>
          <p:cNvPr id="5" name="Footer Placeholder 4"/>
          <p:cNvSpPr>
            <a:spLocks noGrp="1"/>
          </p:cNvSpPr>
          <p:nvPr>
            <p:ph type="ftr" sz="quarter" idx="11"/>
          </p:nvPr>
        </p:nvSpPr>
        <p:spPr/>
        <p:txBody>
          <a:bodyPr/>
          <a:lstStyle/>
          <a:p>
            <a:r>
              <a:rPr lang="en-US" smtClean="0"/>
              <a:t>CA RAHUL MITTAL</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smtClean="0"/>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27679143-9EFC-47E8-91C2-0459199838E6}" type="datetime1">
              <a:rPr lang="en-US" smtClean="0"/>
              <a:t>3/27/2022</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r>
              <a:rPr lang="en-US" smtClean="0"/>
              <a:t>CA RAHUL MITTAL</a:t>
            </a:r>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9C168A1-CE9E-463A-9B2D-03CBA0BBE8CE}" type="datetime1">
              <a:rPr lang="en-US" smtClean="0"/>
              <a:t>3/27/2022</a:t>
            </a:fld>
            <a:endParaRPr lang="en-US" dirty="0"/>
          </a:p>
        </p:txBody>
      </p:sp>
      <p:sp>
        <p:nvSpPr>
          <p:cNvPr id="6" name="Footer Placeholder 5"/>
          <p:cNvSpPr>
            <a:spLocks noGrp="1"/>
          </p:cNvSpPr>
          <p:nvPr>
            <p:ph type="ftr" sz="quarter" idx="11"/>
          </p:nvPr>
        </p:nvSpPr>
        <p:spPr/>
        <p:txBody>
          <a:bodyPr/>
          <a:lstStyle/>
          <a:p>
            <a:r>
              <a:rPr lang="en-US" smtClean="0"/>
              <a:t>CA RAHUL MITTAL</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4C44BB4-A3C2-4003-A668-FBCC81C4F895}" type="datetime1">
              <a:rPr lang="en-US" smtClean="0"/>
              <a:t>3/27/2022</a:t>
            </a:fld>
            <a:endParaRPr lang="en-US" dirty="0"/>
          </a:p>
        </p:txBody>
      </p:sp>
      <p:sp>
        <p:nvSpPr>
          <p:cNvPr id="8" name="Footer Placeholder 7"/>
          <p:cNvSpPr>
            <a:spLocks noGrp="1"/>
          </p:cNvSpPr>
          <p:nvPr>
            <p:ph type="ftr" sz="quarter" idx="11"/>
          </p:nvPr>
        </p:nvSpPr>
        <p:spPr/>
        <p:txBody>
          <a:bodyPr/>
          <a:lstStyle/>
          <a:p>
            <a:r>
              <a:rPr lang="en-US" smtClean="0"/>
              <a:t>CA RAHUL MITTAL</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62137E5-8408-45F6-BBC4-8B9028B6B83B}" type="datetime1">
              <a:rPr lang="en-US" smtClean="0"/>
              <a:t>3/27/2022</a:t>
            </a:fld>
            <a:endParaRPr lang="en-US" dirty="0"/>
          </a:p>
        </p:txBody>
      </p:sp>
      <p:sp>
        <p:nvSpPr>
          <p:cNvPr id="4" name="Footer Placeholder 3"/>
          <p:cNvSpPr>
            <a:spLocks noGrp="1"/>
          </p:cNvSpPr>
          <p:nvPr>
            <p:ph type="ftr" sz="quarter" idx="11"/>
          </p:nvPr>
        </p:nvSpPr>
        <p:spPr/>
        <p:txBody>
          <a:bodyPr/>
          <a:lstStyle/>
          <a:p>
            <a:r>
              <a:rPr lang="en-US" smtClean="0"/>
              <a:t>CA RAHUL MITTAL</a:t>
            </a:r>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BA5C3C-EBC2-4A01-8BC0-F198B6604CB9}" type="datetime1">
              <a:rPr lang="en-US" smtClean="0"/>
              <a:t>3/27/2022</a:t>
            </a:fld>
            <a:endParaRPr lang="en-US" dirty="0"/>
          </a:p>
        </p:txBody>
      </p:sp>
      <p:sp>
        <p:nvSpPr>
          <p:cNvPr id="3" name="Footer Placeholder 2"/>
          <p:cNvSpPr>
            <a:spLocks noGrp="1"/>
          </p:cNvSpPr>
          <p:nvPr>
            <p:ph type="ftr" sz="quarter" idx="11"/>
          </p:nvPr>
        </p:nvSpPr>
        <p:spPr/>
        <p:txBody>
          <a:bodyPr/>
          <a:lstStyle/>
          <a:p>
            <a:r>
              <a:rPr lang="en-US" smtClean="0"/>
              <a:t>CA RAHUL MITTAL</a:t>
            </a:r>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68BCC4A-4B73-4ACF-A83E-EA268D2E1D58}" type="datetime1">
              <a:rPr lang="en-US" smtClean="0"/>
              <a:t>3/27/2022</a:t>
            </a:fld>
            <a:endParaRPr lang="en-US" dirty="0"/>
          </a:p>
        </p:txBody>
      </p:sp>
      <p:sp>
        <p:nvSpPr>
          <p:cNvPr id="6" name="Footer Placeholder 5"/>
          <p:cNvSpPr>
            <a:spLocks noGrp="1"/>
          </p:cNvSpPr>
          <p:nvPr>
            <p:ph type="ftr" sz="quarter" idx="11"/>
          </p:nvPr>
        </p:nvSpPr>
        <p:spPr/>
        <p:txBody>
          <a:bodyPr/>
          <a:lstStyle/>
          <a:p>
            <a:r>
              <a:rPr lang="en-US" smtClean="0"/>
              <a:t>CA RAHUL MITTAL</a:t>
            </a:r>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1D74B9-163A-4238-85AB-C91D8234F488}" type="datetime1">
              <a:rPr lang="en-US" smtClean="0"/>
              <a:t>3/27/2022</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2E7A56C6-6948-4232-B0F1-CFB713440AA0}" type="datetime1">
              <a:rPr lang="en-US" smtClean="0"/>
              <a:t>3/27/2022</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r>
              <a:rPr lang="en-US" smtClean="0"/>
              <a:t>CA RAHUL MITTAL</a:t>
            </a:r>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28182" y="1224523"/>
            <a:ext cx="9966960" cy="3035808"/>
          </a:xfrm>
        </p:spPr>
        <p:txBody>
          <a:bodyPr/>
          <a:lstStyle/>
          <a:p>
            <a:pPr algn="just"/>
            <a:r>
              <a:rPr lang="en-US" sz="5400" cap="none" dirty="0" smtClean="0">
                <a:latin typeface="Bookman Old Style" panose="02050604050505020204" pitchFamily="18" charset="0"/>
              </a:rPr>
              <a:t>Complications caused by cash transactions in income tax</a:t>
            </a:r>
            <a:endParaRPr lang="en-US" sz="5400" cap="none" dirty="0">
              <a:latin typeface="Bookman Old Style" panose="02050604050505020204" pitchFamily="18" charset="0"/>
            </a:endParaRPr>
          </a:p>
        </p:txBody>
      </p:sp>
      <p:sp>
        <p:nvSpPr>
          <p:cNvPr id="5" name="Slide Number Placeholder 4"/>
          <p:cNvSpPr>
            <a:spLocks noGrp="1"/>
          </p:cNvSpPr>
          <p:nvPr>
            <p:ph type="sldNum" sz="quarter" idx="12"/>
          </p:nvPr>
        </p:nvSpPr>
        <p:spPr/>
        <p:txBody>
          <a:bodyPr/>
          <a:lstStyle/>
          <a:p>
            <a:fld id="{4FAB73BC-B049-4115-A692-8D63A059BFB8}" type="slidenum">
              <a:rPr lang="en-US" smtClean="0"/>
              <a:pPr/>
              <a:t>1</a:t>
            </a:fld>
            <a:endParaRPr lang="en-US" dirty="0"/>
          </a:p>
        </p:txBody>
      </p:sp>
    </p:spTree>
    <p:extLst>
      <p:ext uri="{BB962C8B-B14F-4D97-AF65-F5344CB8AC3E}">
        <p14:creationId xmlns:p14="http://schemas.microsoft.com/office/powerpoint/2010/main" val="20984132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FAB73BC-B049-4115-A692-8D63A059BFB8}" type="slidenum">
              <a:rPr lang="en-US" smtClean="0"/>
              <a:t>10</a:t>
            </a:fld>
            <a:endParaRPr lang="en-US" dirty="0"/>
          </a:p>
        </p:txBody>
      </p:sp>
      <p:sp>
        <p:nvSpPr>
          <p:cNvPr id="4" name="TextBox 3"/>
          <p:cNvSpPr txBox="1"/>
          <p:nvPr/>
        </p:nvSpPr>
        <p:spPr>
          <a:xfrm>
            <a:off x="247239" y="40749"/>
            <a:ext cx="11180219" cy="6817251"/>
          </a:xfrm>
          <a:prstGeom prst="rect">
            <a:avLst/>
          </a:prstGeom>
          <a:noFill/>
        </p:spPr>
        <p:txBody>
          <a:bodyPr wrap="square" rtlCol="0">
            <a:spAutoFit/>
          </a:bodyPr>
          <a:lstStyle/>
          <a:p>
            <a:endParaRPr lang="en-US" sz="1900" dirty="0"/>
          </a:p>
          <a:p>
            <a:r>
              <a:rPr lang="en-US" sz="1900" dirty="0" smtClean="0"/>
              <a:t>2. Payment made to government or to legal tender as per the rules framed by government.</a:t>
            </a:r>
          </a:p>
          <a:p>
            <a:endParaRPr lang="en-US" sz="1900" dirty="0"/>
          </a:p>
          <a:p>
            <a:r>
              <a:rPr lang="en-US" sz="1900" dirty="0" smtClean="0"/>
              <a:t>3. Payment is made by –</a:t>
            </a:r>
          </a:p>
          <a:p>
            <a:endParaRPr lang="en-US" sz="1900" dirty="0" smtClean="0"/>
          </a:p>
          <a:p>
            <a:pPr marL="400050" indent="-400050" algn="just">
              <a:buFont typeface="+mj-lt"/>
              <a:buAutoNum type="romanLcPeriod"/>
            </a:pPr>
            <a:r>
              <a:rPr lang="en-US" sz="1900" dirty="0"/>
              <a:t>a</a:t>
            </a:r>
            <a:r>
              <a:rPr lang="en-US" sz="1900" dirty="0" smtClean="0"/>
              <a:t>ny letter of credit arrangement through bank</a:t>
            </a:r>
          </a:p>
          <a:p>
            <a:pPr marL="400050" indent="-400050" algn="just">
              <a:buFont typeface="+mj-lt"/>
              <a:buAutoNum type="romanLcPeriod"/>
            </a:pPr>
            <a:r>
              <a:rPr lang="en-US" sz="1900" dirty="0" smtClean="0"/>
              <a:t>a </a:t>
            </a:r>
            <a:r>
              <a:rPr lang="en-US" sz="1900" dirty="0"/>
              <a:t>m</a:t>
            </a:r>
            <a:r>
              <a:rPr lang="en-US" sz="1900" dirty="0" smtClean="0"/>
              <a:t>ail or telegraphic transfer through bank</a:t>
            </a:r>
          </a:p>
          <a:p>
            <a:pPr marL="400050" indent="-400050" algn="just">
              <a:buFont typeface="+mj-lt"/>
              <a:buAutoNum type="romanLcPeriod"/>
            </a:pPr>
            <a:r>
              <a:rPr lang="en-US" sz="1900" dirty="0" smtClean="0"/>
              <a:t>a book adjustment from one bank account to another account whether in same bank or different bank</a:t>
            </a:r>
          </a:p>
          <a:p>
            <a:pPr marL="400050" indent="-400050" algn="just">
              <a:buFont typeface="+mj-lt"/>
              <a:buAutoNum type="romanLcPeriod"/>
            </a:pPr>
            <a:r>
              <a:rPr lang="en-US" sz="1900" dirty="0" smtClean="0"/>
              <a:t>Bill of exchange made payable only to bank</a:t>
            </a:r>
          </a:p>
          <a:p>
            <a:endParaRPr lang="en-US" sz="1900" dirty="0"/>
          </a:p>
          <a:p>
            <a:r>
              <a:rPr lang="en-US" sz="1900" dirty="0" smtClean="0"/>
              <a:t>4. Payment is made for adjustment against liability incurred by the payee for goods supplied or services rendered by the assessee.</a:t>
            </a:r>
          </a:p>
          <a:p>
            <a:endParaRPr lang="en-US" sz="1900" dirty="0"/>
          </a:p>
          <a:p>
            <a:r>
              <a:rPr lang="en-US" sz="1900" dirty="0"/>
              <a:t>5. Payment </a:t>
            </a:r>
            <a:r>
              <a:rPr lang="en-US" sz="1900" dirty="0" smtClean="0"/>
              <a:t>is made </a:t>
            </a:r>
            <a:r>
              <a:rPr lang="en-US" sz="1900" dirty="0"/>
              <a:t>for purchase </a:t>
            </a:r>
            <a:r>
              <a:rPr lang="en-US" sz="1900" dirty="0" smtClean="0"/>
              <a:t>of – </a:t>
            </a:r>
          </a:p>
          <a:p>
            <a:endParaRPr lang="en-US" sz="1900" dirty="0"/>
          </a:p>
          <a:p>
            <a:r>
              <a:rPr lang="en-US" sz="1900" dirty="0"/>
              <a:t>(i) agricultural or forest produce; or.</a:t>
            </a:r>
          </a:p>
          <a:p>
            <a:r>
              <a:rPr lang="en-US" sz="1900" dirty="0"/>
              <a:t>(ii) the produce of animal </a:t>
            </a:r>
            <a:r>
              <a:rPr lang="en-US" sz="1900" dirty="0" smtClean="0"/>
              <a:t>husbandry </a:t>
            </a:r>
            <a:r>
              <a:rPr lang="en-US" sz="1900" dirty="0"/>
              <a:t>or dairy or poultry farming; or</a:t>
            </a:r>
          </a:p>
          <a:p>
            <a:r>
              <a:rPr lang="en-US" sz="1900" dirty="0"/>
              <a:t>(iii) fish or fish products; or</a:t>
            </a:r>
          </a:p>
          <a:p>
            <a:r>
              <a:rPr lang="en-US" sz="1900" dirty="0"/>
              <a:t>(iv) the products of horticulture or apiculture</a:t>
            </a:r>
            <a:r>
              <a:rPr lang="en-US" sz="1900" dirty="0" smtClean="0"/>
              <a:t>,</a:t>
            </a:r>
          </a:p>
          <a:p>
            <a:endParaRPr lang="en-US" sz="1900" dirty="0"/>
          </a:p>
          <a:p>
            <a:r>
              <a:rPr lang="en-US" sz="1900" dirty="0"/>
              <a:t>to the cultivator, grower or producer of such articles produce or </a:t>
            </a:r>
            <a:r>
              <a:rPr lang="en-US" sz="1900" dirty="0" smtClean="0"/>
              <a:t>products.</a:t>
            </a:r>
            <a:endParaRPr lang="en-US" sz="1900" dirty="0"/>
          </a:p>
        </p:txBody>
      </p:sp>
    </p:spTree>
    <p:extLst>
      <p:ext uri="{BB962C8B-B14F-4D97-AF65-F5344CB8AC3E}">
        <p14:creationId xmlns:p14="http://schemas.microsoft.com/office/powerpoint/2010/main" val="309372521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15" end="15"/>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16" end="16"/>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xEl>
                                              <p:pRg st="17" end="17"/>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
                                            <p:txEl>
                                              <p:pRg st="19" end="1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FAB73BC-B049-4115-A692-8D63A059BFB8}" type="slidenum">
              <a:rPr lang="en-US" smtClean="0"/>
              <a:t>11</a:t>
            </a:fld>
            <a:endParaRPr lang="en-US" dirty="0"/>
          </a:p>
        </p:txBody>
      </p:sp>
      <p:sp>
        <p:nvSpPr>
          <p:cNvPr id="3" name="TextBox 2"/>
          <p:cNvSpPr txBox="1"/>
          <p:nvPr/>
        </p:nvSpPr>
        <p:spPr>
          <a:xfrm>
            <a:off x="123598" y="113046"/>
            <a:ext cx="11718427" cy="6524863"/>
          </a:xfrm>
          <a:prstGeom prst="rect">
            <a:avLst/>
          </a:prstGeom>
          <a:noFill/>
        </p:spPr>
        <p:txBody>
          <a:bodyPr wrap="square" rtlCol="0">
            <a:spAutoFit/>
          </a:bodyPr>
          <a:lstStyle/>
          <a:p>
            <a:pPr algn="just"/>
            <a:endParaRPr lang="en-US" sz="1900" dirty="0"/>
          </a:p>
          <a:p>
            <a:pPr algn="just"/>
            <a:r>
              <a:rPr lang="en-US" sz="1900" dirty="0" smtClean="0"/>
              <a:t>6. </a:t>
            </a:r>
            <a:r>
              <a:rPr lang="en-US" sz="1900" dirty="0"/>
              <a:t>W</a:t>
            </a:r>
            <a:r>
              <a:rPr lang="en-US" sz="1900" dirty="0" smtClean="0"/>
              <a:t>here </a:t>
            </a:r>
            <a:r>
              <a:rPr lang="en-US" sz="1900" dirty="0"/>
              <a:t>the payment is made for the purchase of the products manufactured or processed without the aid of power in a cottage industry, to the producer of such </a:t>
            </a:r>
            <a:r>
              <a:rPr lang="en-US" sz="1900" dirty="0" smtClean="0"/>
              <a:t>products</a:t>
            </a:r>
          </a:p>
          <a:p>
            <a:pPr algn="just"/>
            <a:endParaRPr lang="en-US" sz="1900" dirty="0"/>
          </a:p>
          <a:p>
            <a:pPr algn="just"/>
            <a:r>
              <a:rPr lang="en-US" sz="1900" dirty="0" smtClean="0"/>
              <a:t>7. </a:t>
            </a:r>
            <a:r>
              <a:rPr lang="en-US" sz="1900" dirty="0"/>
              <a:t>W</a:t>
            </a:r>
            <a:r>
              <a:rPr lang="en-US" sz="1900" dirty="0" smtClean="0"/>
              <a:t>here </a:t>
            </a:r>
            <a:r>
              <a:rPr lang="en-US" sz="1900" dirty="0"/>
              <a:t>the payment is made in a village or town, which on the date of such payment is not served by any bank, to any person who ordinarily resides, or is carrying on any business, profession or vocation, in any such village or </a:t>
            </a:r>
            <a:r>
              <a:rPr lang="en-US" sz="1900" dirty="0" smtClean="0"/>
              <a:t>town</a:t>
            </a:r>
          </a:p>
          <a:p>
            <a:pPr algn="just"/>
            <a:endParaRPr lang="en-US" sz="1900" dirty="0"/>
          </a:p>
          <a:p>
            <a:pPr algn="just"/>
            <a:r>
              <a:rPr lang="en-US" sz="1900" dirty="0" smtClean="0"/>
              <a:t>8. </a:t>
            </a:r>
            <a:r>
              <a:rPr lang="en-US" sz="1900" dirty="0"/>
              <a:t> where any payment is made to an employee of the assessee or the heir of any such employee on or connection with the retirement retrenchment resignation, discharge or death of such employee, on account of gratuity, retrenchment compensation or similar terminal benefit and the aggregate of such sums payable to the employee or his heir </a:t>
            </a:r>
            <a:r>
              <a:rPr lang="en-US" sz="1900" b="1" dirty="0"/>
              <a:t>does not exceed fifty Thousand </a:t>
            </a:r>
            <a:r>
              <a:rPr lang="en-US" sz="1900" b="1" dirty="0" smtClean="0"/>
              <a:t>rupees</a:t>
            </a:r>
            <a:endParaRPr lang="en-US" sz="1900" b="1" dirty="0"/>
          </a:p>
          <a:p>
            <a:pPr algn="just"/>
            <a:endParaRPr lang="en-US" sz="1900" dirty="0" smtClean="0"/>
          </a:p>
          <a:p>
            <a:pPr algn="just"/>
            <a:r>
              <a:rPr lang="en-US" sz="1900" dirty="0"/>
              <a:t>9. where the payment is made by an assessee by way of salary to his employee after deducting the income-tax from salary in accordance with the provisions of section 192 of the Act, and when such employee</a:t>
            </a:r>
            <a:r>
              <a:rPr lang="en-US" sz="1900" dirty="0" smtClean="0"/>
              <a:t>—</a:t>
            </a:r>
          </a:p>
          <a:p>
            <a:pPr algn="just"/>
            <a:endParaRPr lang="en-US" sz="1900" dirty="0"/>
          </a:p>
          <a:p>
            <a:pPr marL="400050" indent="-400050" algn="just">
              <a:buAutoNum type="romanLcParenBoth"/>
            </a:pPr>
            <a:r>
              <a:rPr lang="en-US" sz="1900" dirty="0" smtClean="0"/>
              <a:t>is </a:t>
            </a:r>
            <a:r>
              <a:rPr lang="en-US" sz="1900" dirty="0"/>
              <a:t>temporarily posted for a continuous period of fifteen days or more in a place other than his normal place of duty or on a ship; </a:t>
            </a:r>
            <a:r>
              <a:rPr lang="en-US" sz="1900" dirty="0" smtClean="0"/>
              <a:t>and</a:t>
            </a:r>
          </a:p>
          <a:p>
            <a:pPr algn="just"/>
            <a:endParaRPr lang="en-US" sz="1900" dirty="0"/>
          </a:p>
          <a:p>
            <a:pPr algn="just"/>
            <a:r>
              <a:rPr lang="en-US" sz="1900" dirty="0"/>
              <a:t>(ii)	</a:t>
            </a:r>
            <a:r>
              <a:rPr lang="en-US" sz="1900" dirty="0" smtClean="0"/>
              <a:t>does </a:t>
            </a:r>
            <a:r>
              <a:rPr lang="en-US" sz="1900" dirty="0"/>
              <a:t>not maintain any account in any bank at such place or ship;</a:t>
            </a:r>
          </a:p>
        </p:txBody>
      </p:sp>
    </p:spTree>
    <p:extLst>
      <p:ext uri="{BB962C8B-B14F-4D97-AF65-F5344CB8AC3E}">
        <p14:creationId xmlns:p14="http://schemas.microsoft.com/office/powerpoint/2010/main" val="253580564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FAB73BC-B049-4115-A692-8D63A059BFB8}" type="slidenum">
              <a:rPr lang="en-US" sz="1600" smtClean="0"/>
              <a:t>12</a:t>
            </a:fld>
            <a:endParaRPr lang="en-US" sz="1600" dirty="0"/>
          </a:p>
        </p:txBody>
      </p:sp>
      <p:sp>
        <p:nvSpPr>
          <p:cNvPr id="4" name="TextBox 3"/>
          <p:cNvSpPr txBox="1"/>
          <p:nvPr/>
        </p:nvSpPr>
        <p:spPr>
          <a:xfrm>
            <a:off x="270455" y="452754"/>
            <a:ext cx="11480266" cy="1938992"/>
          </a:xfrm>
          <a:prstGeom prst="rect">
            <a:avLst/>
          </a:prstGeom>
          <a:noFill/>
        </p:spPr>
        <p:txBody>
          <a:bodyPr wrap="square" rtlCol="0">
            <a:spAutoFit/>
          </a:bodyPr>
          <a:lstStyle/>
          <a:p>
            <a:pPr algn="just"/>
            <a:r>
              <a:rPr lang="en-US" sz="2000" dirty="0" smtClean="0"/>
              <a:t>10. </a:t>
            </a:r>
            <a:r>
              <a:rPr lang="en-US" sz="2000" dirty="0"/>
              <a:t>W</a:t>
            </a:r>
            <a:r>
              <a:rPr lang="en-US" sz="2000" dirty="0" smtClean="0"/>
              <a:t>here </a:t>
            </a:r>
            <a:r>
              <a:rPr lang="en-US" sz="2000" dirty="0"/>
              <a:t>the payment is made by any person to his agent who is required to make </a:t>
            </a:r>
            <a:r>
              <a:rPr lang="en-US" sz="2000" dirty="0" smtClean="0"/>
              <a:t>    payment </a:t>
            </a:r>
            <a:r>
              <a:rPr lang="en-US" sz="2000" dirty="0"/>
              <a:t>in cash for goods or services on behalf of such </a:t>
            </a:r>
            <a:r>
              <a:rPr lang="en-US" sz="2000" dirty="0" smtClean="0"/>
              <a:t>person</a:t>
            </a:r>
          </a:p>
          <a:p>
            <a:pPr algn="just"/>
            <a:endParaRPr lang="en-US" sz="2000" dirty="0"/>
          </a:p>
          <a:p>
            <a:pPr algn="just"/>
            <a:r>
              <a:rPr lang="en-US" sz="2000" dirty="0" smtClean="0"/>
              <a:t>11. </a:t>
            </a:r>
            <a:r>
              <a:rPr lang="en-US" sz="2000" dirty="0"/>
              <a:t>W</a:t>
            </a:r>
            <a:r>
              <a:rPr lang="en-US" sz="2000" dirty="0" smtClean="0"/>
              <a:t>here </a:t>
            </a:r>
            <a:r>
              <a:rPr lang="en-US" sz="2000" dirty="0"/>
              <a:t>the payment is made by an authorised dealer or a money changer against purchase of foreign currency or travelers cheques in the normal course of his business.</a:t>
            </a:r>
          </a:p>
        </p:txBody>
      </p:sp>
      <p:sp>
        <p:nvSpPr>
          <p:cNvPr id="8" name="Rectangle 7"/>
          <p:cNvSpPr/>
          <p:nvPr/>
        </p:nvSpPr>
        <p:spPr>
          <a:xfrm>
            <a:off x="341290" y="2894767"/>
            <a:ext cx="3438660" cy="5666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t>Scope of Section 40A(3)</a:t>
            </a:r>
            <a:endParaRPr lang="en-US" sz="2000" dirty="0"/>
          </a:p>
        </p:txBody>
      </p:sp>
      <p:sp>
        <p:nvSpPr>
          <p:cNvPr id="9" name="TextBox 8"/>
          <p:cNvSpPr txBox="1"/>
          <p:nvPr/>
        </p:nvSpPr>
        <p:spPr>
          <a:xfrm>
            <a:off x="270455" y="3964460"/>
            <a:ext cx="11294773" cy="2308324"/>
          </a:xfrm>
          <a:prstGeom prst="rect">
            <a:avLst/>
          </a:prstGeom>
          <a:noFill/>
        </p:spPr>
        <p:txBody>
          <a:bodyPr wrap="square" rtlCol="0">
            <a:spAutoFit/>
          </a:bodyPr>
          <a:lstStyle/>
          <a:p>
            <a:pPr marL="342900" indent="-342900" algn="just">
              <a:buAutoNum type="arabicPeriod"/>
            </a:pPr>
            <a:r>
              <a:rPr lang="en-US" dirty="0" smtClean="0"/>
              <a:t>If the aggregate payment to the same person during a day exceeds Rs. 10,000 in cash, the provision of section 40A(3) will apply and the entire amount of such payment will be disallowed.</a:t>
            </a:r>
          </a:p>
          <a:p>
            <a:pPr marL="342900" indent="-342900" algn="just">
              <a:buAutoNum type="arabicPeriod"/>
            </a:pPr>
            <a:endParaRPr lang="en-US" dirty="0"/>
          </a:p>
          <a:p>
            <a:pPr marL="342900" indent="-342900" algn="just">
              <a:buAutoNum type="arabicPeriod"/>
            </a:pPr>
            <a:r>
              <a:rPr lang="en-US" dirty="0" smtClean="0"/>
              <a:t>If an assessee makes payment of two different bills (none of them exceeds Rs. 10,000) at the same time in cash, section 40A(3) is not applicable even if the aggregate payment is more than Rs. 10,000. This is because of the fact that section 40A(3) is applicable only in respect of an expenditure which is excess of Rs. 10,000. </a:t>
            </a:r>
          </a:p>
        </p:txBody>
      </p:sp>
    </p:spTree>
    <p:extLst>
      <p:ext uri="{BB962C8B-B14F-4D97-AF65-F5344CB8AC3E}">
        <p14:creationId xmlns:p14="http://schemas.microsoft.com/office/powerpoint/2010/main" val="353286677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FAB73BC-B049-4115-A692-8D63A059BFB8}" type="slidenum">
              <a:rPr lang="en-US" sz="1600" smtClean="0"/>
              <a:t>13</a:t>
            </a:fld>
            <a:endParaRPr lang="en-US" sz="1600" dirty="0"/>
          </a:p>
        </p:txBody>
      </p:sp>
      <p:sp>
        <p:nvSpPr>
          <p:cNvPr id="4" name="TextBox 3"/>
          <p:cNvSpPr txBox="1"/>
          <p:nvPr/>
        </p:nvSpPr>
        <p:spPr>
          <a:xfrm>
            <a:off x="270455" y="452754"/>
            <a:ext cx="11480266" cy="1938992"/>
          </a:xfrm>
          <a:prstGeom prst="rect">
            <a:avLst/>
          </a:prstGeom>
          <a:noFill/>
        </p:spPr>
        <p:txBody>
          <a:bodyPr wrap="square" rtlCol="0">
            <a:spAutoFit/>
          </a:bodyPr>
          <a:lstStyle/>
          <a:p>
            <a:pPr algn="just"/>
            <a:r>
              <a:rPr lang="en-US" sz="2000" dirty="0" smtClean="0"/>
              <a:t>3. Where the assessee makes payment over Rs. </a:t>
            </a:r>
            <a:r>
              <a:rPr lang="en-US" sz="2000" dirty="0" smtClean="0"/>
              <a:t>10,000 at a time, partly by an account payee cheque and partly in cash to some parties but the payment in cash alone at one time does not exceed Rs. 10,000, section 40A(3) is not attracted. </a:t>
            </a:r>
          </a:p>
          <a:p>
            <a:pPr algn="just"/>
            <a:endParaRPr lang="en-US" sz="2000" dirty="0"/>
          </a:p>
          <a:p>
            <a:pPr algn="just"/>
            <a:r>
              <a:rPr lang="en-US" sz="2000" dirty="0" smtClean="0"/>
              <a:t>4. Provision of section 40A(3) does not apply in respect of an expenditure which is not to be claimed as deduction under section 30 to 37. </a:t>
            </a:r>
            <a:endParaRPr lang="en-US" sz="2000" dirty="0"/>
          </a:p>
        </p:txBody>
      </p:sp>
      <p:sp>
        <p:nvSpPr>
          <p:cNvPr id="6" name="Rectangle 5"/>
          <p:cNvSpPr/>
          <p:nvPr/>
        </p:nvSpPr>
        <p:spPr>
          <a:xfrm>
            <a:off x="270455" y="3013255"/>
            <a:ext cx="4159876" cy="5666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t> 5. </a:t>
            </a:r>
            <a:r>
              <a:rPr lang="en-US" sz="2000" dirty="0"/>
              <a:t>Capital expenditure in Cash</a:t>
            </a:r>
          </a:p>
        </p:txBody>
      </p:sp>
      <p:sp>
        <p:nvSpPr>
          <p:cNvPr id="3" name="Rectangle 2"/>
          <p:cNvSpPr/>
          <p:nvPr/>
        </p:nvSpPr>
        <p:spPr>
          <a:xfrm>
            <a:off x="270455" y="4178071"/>
            <a:ext cx="6387922" cy="1938992"/>
          </a:xfrm>
          <a:prstGeom prst="rect">
            <a:avLst/>
          </a:prstGeom>
        </p:spPr>
        <p:txBody>
          <a:bodyPr wrap="square">
            <a:spAutoFit/>
          </a:bodyPr>
          <a:lstStyle/>
          <a:p>
            <a:pPr algn="just"/>
            <a:r>
              <a:rPr lang="en-US" sz="2000" b="1" dirty="0"/>
              <a:t>Section 43(1) </a:t>
            </a:r>
            <a:r>
              <a:rPr lang="en-US" sz="2000" dirty="0"/>
              <a:t>: section 43(1) speaks about “actual cost” of a fixed asset.  Any payment made for acquisition of assets in respect of which payment or aggregate of payments in excess of Rs. 10,000 is made in cash, 100% of such expenditure will be disallowed.</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64439" y="2420827"/>
            <a:ext cx="5086769" cy="3696236"/>
          </a:xfrm>
          <a:prstGeom prst="rect">
            <a:avLst/>
          </a:prstGeom>
        </p:spPr>
      </p:pic>
    </p:spTree>
    <p:extLst>
      <p:ext uri="{BB962C8B-B14F-4D97-AF65-F5344CB8AC3E}">
        <p14:creationId xmlns:p14="http://schemas.microsoft.com/office/powerpoint/2010/main" val="287084155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5"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000"/>
                                        <p:tgtEl>
                                          <p:spTgt spid="3"/>
                                        </p:tgtEl>
                                      </p:cBhvr>
                                    </p:animEffect>
                                    <p:anim calcmode="lin" valueType="num">
                                      <p:cBhvr>
                                        <p:cTn id="16" dur="2000" fill="hold"/>
                                        <p:tgtEl>
                                          <p:spTgt spid="3"/>
                                        </p:tgtEl>
                                        <p:attrNameLst>
                                          <p:attrName>ppt_w</p:attrName>
                                        </p:attrNameLst>
                                      </p:cBhvr>
                                      <p:tavLst>
                                        <p:tav tm="0" fmla="#ppt_w*sin(2.5*pi*$)">
                                          <p:val>
                                            <p:fltVal val="0"/>
                                          </p:val>
                                        </p:tav>
                                        <p:tav tm="100000">
                                          <p:val>
                                            <p:fltVal val="1"/>
                                          </p:val>
                                        </p:tav>
                                      </p:tavLst>
                                    </p:anim>
                                    <p:anim calcmode="lin" valueType="num">
                                      <p:cBhvr>
                                        <p:cTn id="17" dur="2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FAB73BC-B049-4115-A692-8D63A059BFB8}" type="slidenum">
              <a:rPr lang="en-US" smtClean="0"/>
              <a:t>14</a:t>
            </a:fld>
            <a:endParaRPr lang="en-US" dirty="0"/>
          </a:p>
        </p:txBody>
      </p:sp>
      <p:sp>
        <p:nvSpPr>
          <p:cNvPr id="9" name="TextBox 8"/>
          <p:cNvSpPr txBox="1"/>
          <p:nvPr/>
        </p:nvSpPr>
        <p:spPr>
          <a:xfrm>
            <a:off x="412123" y="842268"/>
            <a:ext cx="7920508" cy="2923877"/>
          </a:xfrm>
          <a:prstGeom prst="rect">
            <a:avLst/>
          </a:prstGeom>
          <a:noFill/>
        </p:spPr>
        <p:txBody>
          <a:bodyPr wrap="square" rtlCol="0">
            <a:spAutoFit/>
          </a:bodyPr>
          <a:lstStyle/>
          <a:p>
            <a:r>
              <a:rPr lang="en-US" sz="2400" b="1" dirty="0" smtClean="0"/>
              <a:t>Section: 80G </a:t>
            </a:r>
          </a:p>
          <a:p>
            <a:endParaRPr lang="en-US" sz="2000" dirty="0"/>
          </a:p>
          <a:p>
            <a:pPr algn="just"/>
            <a:r>
              <a:rPr lang="en-US" sz="2000" dirty="0"/>
              <a:t>The Income Tax Act allows deduction while calculating the total taxable income to every assessee. One such deduction is allowed under section 80G of Income Tax Act, 1961 for donations made to a charitable organization or a trust. </a:t>
            </a:r>
            <a:endParaRPr lang="en-US" sz="2000" dirty="0" smtClean="0"/>
          </a:p>
          <a:p>
            <a:pPr algn="just"/>
            <a:endParaRPr lang="en-US" sz="2000" dirty="0"/>
          </a:p>
          <a:p>
            <a:pPr algn="just"/>
            <a:r>
              <a:rPr lang="en-US" sz="2000" dirty="0" smtClean="0"/>
              <a:t>Under this section, no deduction is allowed for cash donation exceeding Rs.2000 under Income Tax provisions.</a:t>
            </a:r>
            <a:endParaRPr lang="en-US" sz="2000" dirty="0"/>
          </a:p>
        </p:txBody>
      </p:sp>
      <p:sp>
        <p:nvSpPr>
          <p:cNvPr id="10" name="TextBox 9"/>
          <p:cNvSpPr txBox="1"/>
          <p:nvPr/>
        </p:nvSpPr>
        <p:spPr>
          <a:xfrm>
            <a:off x="4327300" y="3783037"/>
            <a:ext cx="7765962" cy="2923877"/>
          </a:xfrm>
          <a:prstGeom prst="rect">
            <a:avLst/>
          </a:prstGeom>
          <a:noFill/>
        </p:spPr>
        <p:txBody>
          <a:bodyPr wrap="square" rtlCol="0">
            <a:spAutoFit/>
          </a:bodyPr>
          <a:lstStyle/>
          <a:p>
            <a:pPr algn="just"/>
            <a:r>
              <a:rPr lang="en-US" sz="2000" b="1" dirty="0" smtClean="0"/>
              <a:t>Section: 80 GGB</a:t>
            </a:r>
          </a:p>
          <a:p>
            <a:pPr algn="just"/>
            <a:endParaRPr lang="en-US" sz="2000" dirty="0" smtClean="0"/>
          </a:p>
          <a:p>
            <a:pPr algn="just"/>
            <a:r>
              <a:rPr lang="en-US" sz="2000" dirty="0" smtClean="0"/>
              <a:t>Any Indian company are allowed to make donation to political party or electoral trust. </a:t>
            </a:r>
          </a:p>
          <a:p>
            <a:pPr algn="just"/>
            <a:endParaRPr lang="en-US" sz="2000" dirty="0" smtClean="0"/>
          </a:p>
          <a:p>
            <a:pPr algn="just"/>
            <a:r>
              <a:rPr lang="en-US" sz="2000" dirty="0"/>
              <a:t>Cash contributions are not allowed under Section 80 GGB. </a:t>
            </a:r>
            <a:endParaRPr lang="en-US" sz="2000" dirty="0" smtClean="0"/>
          </a:p>
          <a:p>
            <a:pPr algn="just"/>
            <a:r>
              <a:rPr lang="en-US" sz="2000" dirty="0" smtClean="0"/>
              <a:t>Therefore</a:t>
            </a:r>
            <a:r>
              <a:rPr lang="en-US" sz="2000" dirty="0"/>
              <a:t>, the respective contributions to political parties must be made through other modes of payments such as Cheque, Demand Draft or Electronic Transfer.</a:t>
            </a:r>
            <a:endParaRPr lang="en-US" sz="2000" dirty="0" smtClean="0"/>
          </a:p>
        </p:txBody>
      </p:sp>
      <p:sp>
        <p:nvSpPr>
          <p:cNvPr id="7" name="Rectangle 6"/>
          <p:cNvSpPr/>
          <p:nvPr/>
        </p:nvSpPr>
        <p:spPr>
          <a:xfrm>
            <a:off x="412123" y="157140"/>
            <a:ext cx="4159876" cy="5666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 6. Donation In Cash</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2631" y="1239480"/>
            <a:ext cx="3760631" cy="2188111"/>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4649" y="3916018"/>
            <a:ext cx="3922651" cy="2721891"/>
          </a:xfrm>
          <a:prstGeom prst="rect">
            <a:avLst/>
          </a:prstGeom>
        </p:spPr>
      </p:pic>
    </p:spTree>
    <p:extLst>
      <p:ext uri="{BB962C8B-B14F-4D97-AF65-F5344CB8AC3E}">
        <p14:creationId xmlns:p14="http://schemas.microsoft.com/office/powerpoint/2010/main" val="423582486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FAB73BC-B049-4115-A692-8D63A059BFB8}" type="slidenum">
              <a:rPr lang="en-US" smtClean="0"/>
              <a:t>15</a:t>
            </a:fld>
            <a:endParaRPr lang="en-US" dirty="0"/>
          </a:p>
        </p:txBody>
      </p:sp>
      <p:sp>
        <p:nvSpPr>
          <p:cNvPr id="3" name="TextBox 2"/>
          <p:cNvSpPr txBox="1"/>
          <p:nvPr/>
        </p:nvSpPr>
        <p:spPr>
          <a:xfrm>
            <a:off x="180303" y="412123"/>
            <a:ext cx="11603865" cy="1631216"/>
          </a:xfrm>
          <a:prstGeom prst="rect">
            <a:avLst/>
          </a:prstGeom>
          <a:noFill/>
        </p:spPr>
        <p:txBody>
          <a:bodyPr wrap="square" rtlCol="0">
            <a:spAutoFit/>
          </a:bodyPr>
          <a:lstStyle/>
          <a:p>
            <a:pPr algn="just"/>
            <a:r>
              <a:rPr lang="en-US" sz="2000" b="1" dirty="0" smtClean="0"/>
              <a:t>Section: 80GGC Donation to Political parties</a:t>
            </a:r>
          </a:p>
          <a:p>
            <a:pPr algn="just"/>
            <a:endParaRPr lang="en-US" sz="2000" dirty="0"/>
          </a:p>
          <a:p>
            <a:pPr algn="just"/>
            <a:r>
              <a:rPr lang="en-US" sz="2000" dirty="0" smtClean="0"/>
              <a:t>Under this section any person (except local authority and Artificial Judicial person funded by Government) is allowed to make donation to political party. </a:t>
            </a:r>
          </a:p>
          <a:p>
            <a:pPr algn="just"/>
            <a:r>
              <a:rPr lang="en-US" sz="2000" dirty="0" smtClean="0"/>
              <a:t>Only condition to be met is that donation to be made in any mode other than cash.</a:t>
            </a:r>
            <a:endParaRPr lang="en-US" sz="2000" dirty="0"/>
          </a:p>
        </p:txBody>
      </p:sp>
      <p:sp>
        <p:nvSpPr>
          <p:cNvPr id="4" name="Rectangle 3"/>
          <p:cNvSpPr/>
          <p:nvPr/>
        </p:nvSpPr>
        <p:spPr>
          <a:xfrm>
            <a:off x="180303" y="2496389"/>
            <a:ext cx="4623516" cy="553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7. Premium on Health Insurance</a:t>
            </a:r>
            <a:endParaRPr lang="en-US" dirty="0"/>
          </a:p>
        </p:txBody>
      </p:sp>
      <p:sp>
        <p:nvSpPr>
          <p:cNvPr id="5" name="TextBox 4"/>
          <p:cNvSpPr txBox="1"/>
          <p:nvPr/>
        </p:nvSpPr>
        <p:spPr>
          <a:xfrm>
            <a:off x="180303" y="3410462"/>
            <a:ext cx="8100812" cy="3308598"/>
          </a:xfrm>
          <a:prstGeom prst="rect">
            <a:avLst/>
          </a:prstGeom>
          <a:noFill/>
        </p:spPr>
        <p:txBody>
          <a:bodyPr wrap="square" rtlCol="0">
            <a:spAutoFit/>
          </a:bodyPr>
          <a:lstStyle/>
          <a:p>
            <a:pPr algn="just"/>
            <a:r>
              <a:rPr lang="en-US" sz="1900" dirty="0" smtClean="0"/>
              <a:t>Section: 80D Deduction in respect of Medical Insurance Premium</a:t>
            </a:r>
          </a:p>
          <a:p>
            <a:pPr algn="just"/>
            <a:endParaRPr lang="en-US" sz="1900" dirty="0"/>
          </a:p>
          <a:p>
            <a:pPr algn="just"/>
            <a:r>
              <a:rPr lang="en-US" sz="1900" dirty="0" smtClean="0"/>
              <a:t>Any Individual or HUF is eligible for deduction of medical insurance premium paid.</a:t>
            </a:r>
          </a:p>
          <a:p>
            <a:pPr algn="just"/>
            <a:endParaRPr lang="en-US" sz="1900" dirty="0"/>
          </a:p>
          <a:p>
            <a:pPr algn="just"/>
            <a:r>
              <a:rPr lang="en-US" sz="1900" dirty="0" smtClean="0"/>
              <a:t>Any Payment made in cash on account of premium on health insurance facilities is not allowable as deduction. </a:t>
            </a:r>
          </a:p>
          <a:p>
            <a:pPr algn="just"/>
            <a:endParaRPr lang="en-US" sz="1900" dirty="0" smtClean="0"/>
          </a:p>
          <a:p>
            <a:pPr algn="just"/>
            <a:r>
              <a:rPr lang="en-US" sz="1900" dirty="0" smtClean="0"/>
              <a:t>But for preventive health checkup, payment can be made by any mode upto Rs.5000.</a:t>
            </a:r>
            <a:endParaRPr lang="en-US" sz="1900"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81115" y="3410462"/>
            <a:ext cx="3705101" cy="2862322"/>
          </a:xfrm>
          <a:prstGeom prst="rect">
            <a:avLst/>
          </a:prstGeom>
        </p:spPr>
      </p:pic>
    </p:spTree>
    <p:extLst>
      <p:ext uri="{BB962C8B-B14F-4D97-AF65-F5344CB8AC3E}">
        <p14:creationId xmlns:p14="http://schemas.microsoft.com/office/powerpoint/2010/main" val="25953734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FAB73BC-B049-4115-A692-8D63A059BFB8}" type="slidenum">
              <a:rPr lang="en-US" smtClean="0"/>
              <a:t>16</a:t>
            </a:fld>
            <a:endParaRPr lang="en-US" dirty="0"/>
          </a:p>
        </p:txBody>
      </p:sp>
      <p:sp>
        <p:nvSpPr>
          <p:cNvPr id="3" name="Rectangle 2"/>
          <p:cNvSpPr/>
          <p:nvPr/>
        </p:nvSpPr>
        <p:spPr>
          <a:xfrm>
            <a:off x="270456" y="361139"/>
            <a:ext cx="4146998" cy="7984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8. TDS in case of Cash withdrawal</a:t>
            </a:r>
            <a:endParaRPr lang="en-US" dirty="0"/>
          </a:p>
        </p:txBody>
      </p:sp>
      <p:sp>
        <p:nvSpPr>
          <p:cNvPr id="8" name="TextBox 7"/>
          <p:cNvSpPr txBox="1"/>
          <p:nvPr/>
        </p:nvSpPr>
        <p:spPr>
          <a:xfrm>
            <a:off x="270454" y="1291110"/>
            <a:ext cx="11191743" cy="1323439"/>
          </a:xfrm>
          <a:prstGeom prst="rect">
            <a:avLst/>
          </a:prstGeom>
          <a:noFill/>
        </p:spPr>
        <p:txBody>
          <a:bodyPr wrap="square" rtlCol="0">
            <a:spAutoFit/>
          </a:bodyPr>
          <a:lstStyle/>
          <a:p>
            <a:pPr algn="just"/>
            <a:r>
              <a:rPr lang="en-US" sz="2000" b="1" dirty="0" smtClean="0">
                <a:solidFill>
                  <a:srgbClr val="3D3D3D"/>
                </a:solidFill>
                <a:latin typeface="Bookman Old Style" panose="02050604050505020204" pitchFamily="18" charset="0"/>
              </a:rPr>
              <a:t>Section 194N : Deductor</a:t>
            </a:r>
            <a:r>
              <a:rPr lang="en-US" sz="2000" b="1" dirty="0">
                <a:solidFill>
                  <a:srgbClr val="3D3D3D"/>
                </a:solidFill>
                <a:latin typeface="Bookman Old Style" panose="02050604050505020204" pitchFamily="18" charset="0"/>
              </a:rPr>
              <a:t>:</a:t>
            </a:r>
            <a:r>
              <a:rPr lang="en-US" sz="2000" dirty="0">
                <a:solidFill>
                  <a:srgbClr val="3D3D3D"/>
                </a:solidFill>
                <a:latin typeface="Bookman Old Style" panose="02050604050505020204" pitchFamily="18" charset="0"/>
              </a:rPr>
              <a:t> Bank, Co-operative bank or a post </a:t>
            </a:r>
            <a:r>
              <a:rPr lang="en-US" sz="2000" dirty="0" smtClean="0">
                <a:solidFill>
                  <a:srgbClr val="3D3D3D"/>
                </a:solidFill>
                <a:latin typeface="Bookman Old Style" panose="02050604050505020204" pitchFamily="18" charset="0"/>
              </a:rPr>
              <a:t>office</a:t>
            </a:r>
          </a:p>
          <a:p>
            <a:pPr algn="just"/>
            <a:endParaRPr lang="en-US" sz="2000" dirty="0">
              <a:solidFill>
                <a:srgbClr val="3D3D3D"/>
              </a:solidFill>
              <a:latin typeface="Bookman Old Style" panose="02050604050505020204" pitchFamily="18" charset="0"/>
            </a:endParaRPr>
          </a:p>
          <a:p>
            <a:pPr algn="just"/>
            <a:r>
              <a:rPr lang="en-US" sz="2000" b="1" dirty="0">
                <a:solidFill>
                  <a:srgbClr val="3D3D3D"/>
                </a:solidFill>
                <a:latin typeface="Bookman Old Style" panose="02050604050505020204" pitchFamily="18" charset="0"/>
              </a:rPr>
              <a:t>Threshold limit:</a:t>
            </a:r>
            <a:r>
              <a:rPr lang="en-US" sz="2000" dirty="0">
                <a:solidFill>
                  <a:srgbClr val="3D3D3D"/>
                </a:solidFill>
                <a:latin typeface="Bookman Old Style" panose="02050604050505020204" pitchFamily="18" charset="0"/>
              </a:rPr>
              <a:t> If aggregate payment in cash from one or more accounts during a previous year to an account holder exceeds the threshold limit given below</a:t>
            </a:r>
            <a:r>
              <a:rPr lang="en-US" sz="2000" dirty="0" smtClean="0">
                <a:solidFill>
                  <a:srgbClr val="3D3D3D"/>
                </a:solidFill>
                <a:latin typeface="Bookman Old Style" panose="02050604050505020204" pitchFamily="18" charset="0"/>
              </a:rPr>
              <a:t>:</a:t>
            </a:r>
          </a:p>
        </p:txBody>
      </p:sp>
      <p:graphicFrame>
        <p:nvGraphicFramePr>
          <p:cNvPr id="9" name="Table 8"/>
          <p:cNvGraphicFramePr>
            <a:graphicFrameLocks noGrp="1"/>
          </p:cNvGraphicFramePr>
          <p:nvPr>
            <p:extLst>
              <p:ext uri="{D42A27DB-BD31-4B8C-83A1-F6EECF244321}">
                <p14:modId xmlns:p14="http://schemas.microsoft.com/office/powerpoint/2010/main" val="2400752696"/>
              </p:ext>
            </p:extLst>
          </p:nvPr>
        </p:nvGraphicFramePr>
        <p:xfrm>
          <a:off x="270455" y="3023372"/>
          <a:ext cx="11040673" cy="3431315"/>
        </p:xfrm>
        <a:graphic>
          <a:graphicData uri="http://schemas.openxmlformats.org/drawingml/2006/table">
            <a:tbl>
              <a:tblPr firstRow="1" bandRow="1">
                <a:tableStyleId>{8A107856-5554-42FB-B03E-39F5DBC370BA}</a:tableStyleId>
              </a:tblPr>
              <a:tblGrid>
                <a:gridCol w="3316014"/>
                <a:gridCol w="4044435"/>
                <a:gridCol w="3680224"/>
              </a:tblGrid>
              <a:tr h="645717">
                <a:tc>
                  <a:txBody>
                    <a:bodyPr/>
                    <a:lstStyle/>
                    <a:p>
                      <a:pPr algn="ctr"/>
                      <a:r>
                        <a:rPr lang="en-US" sz="1900" dirty="0" smtClean="0"/>
                        <a:t>Tim</a:t>
                      </a:r>
                      <a:r>
                        <a:rPr lang="en-US" sz="1900" baseline="0" dirty="0" smtClean="0"/>
                        <a:t>e of Payment</a:t>
                      </a:r>
                      <a:endParaRPr lang="en-US" sz="1900" dirty="0"/>
                    </a:p>
                  </a:txBody>
                  <a:tcPr/>
                </a:tc>
                <a:tc>
                  <a:txBody>
                    <a:bodyPr/>
                    <a:lstStyle/>
                    <a:p>
                      <a:pPr algn="ctr"/>
                      <a:r>
                        <a:rPr lang="en-US" sz="1900" dirty="0" smtClean="0"/>
                        <a:t>Threshold</a:t>
                      </a:r>
                      <a:r>
                        <a:rPr lang="en-US" sz="1900" baseline="0" dirty="0" smtClean="0"/>
                        <a:t> limit for payment in cash</a:t>
                      </a:r>
                      <a:endParaRPr lang="en-US" sz="1900" dirty="0"/>
                    </a:p>
                  </a:txBody>
                  <a:tcPr/>
                </a:tc>
                <a:tc>
                  <a:txBody>
                    <a:bodyPr/>
                    <a:lstStyle/>
                    <a:p>
                      <a:pPr algn="ctr"/>
                      <a:r>
                        <a:rPr lang="en-US" sz="1900" dirty="0" smtClean="0"/>
                        <a:t>TDS Rate</a:t>
                      </a:r>
                      <a:endParaRPr lang="en-US" sz="1900" dirty="0"/>
                    </a:p>
                  </a:txBody>
                  <a:tcPr/>
                </a:tc>
              </a:tr>
              <a:tr h="1702316">
                <a:tc rowSpan="3">
                  <a:txBody>
                    <a:bodyPr/>
                    <a:lstStyle/>
                    <a:p>
                      <a:pPr algn="ctr"/>
                      <a:endParaRPr lang="en-US" sz="1900" kern="1200" dirty="0" smtClean="0">
                        <a:solidFill>
                          <a:schemeClr val="dk1"/>
                        </a:solidFill>
                        <a:effectLst/>
                        <a:latin typeface="+mn-lt"/>
                        <a:ea typeface="+mn-ea"/>
                        <a:cs typeface="+mn-cs"/>
                      </a:endParaRPr>
                    </a:p>
                    <a:p>
                      <a:pPr algn="ctr"/>
                      <a:endParaRPr lang="en-US" sz="1900" kern="1200" dirty="0" smtClean="0">
                        <a:solidFill>
                          <a:schemeClr val="dk1"/>
                        </a:solidFill>
                        <a:effectLst/>
                        <a:latin typeface="+mn-lt"/>
                        <a:ea typeface="+mn-ea"/>
                        <a:cs typeface="+mn-cs"/>
                      </a:endParaRPr>
                    </a:p>
                    <a:p>
                      <a:pPr algn="ctr"/>
                      <a:endParaRPr lang="en-US" sz="1900" kern="1200" dirty="0" smtClean="0">
                        <a:solidFill>
                          <a:schemeClr val="dk1"/>
                        </a:solidFill>
                        <a:effectLst/>
                        <a:latin typeface="+mn-lt"/>
                        <a:ea typeface="+mn-ea"/>
                        <a:cs typeface="+mn-cs"/>
                      </a:endParaRPr>
                    </a:p>
                    <a:p>
                      <a:pPr algn="ctr"/>
                      <a:endParaRPr lang="en-US" sz="1900" kern="1200" dirty="0" smtClean="0">
                        <a:solidFill>
                          <a:schemeClr val="dk1"/>
                        </a:solidFill>
                        <a:effectLst/>
                        <a:latin typeface="+mn-lt"/>
                        <a:ea typeface="+mn-ea"/>
                        <a:cs typeface="+mn-cs"/>
                      </a:endParaRPr>
                    </a:p>
                    <a:p>
                      <a:pPr algn="ctr"/>
                      <a:r>
                        <a:rPr lang="en-US" sz="1900" kern="1200" dirty="0" smtClean="0">
                          <a:solidFill>
                            <a:schemeClr val="dk1"/>
                          </a:solidFill>
                          <a:effectLst/>
                          <a:latin typeface="+mn-lt"/>
                          <a:ea typeface="+mn-ea"/>
                          <a:cs typeface="+mn-cs"/>
                        </a:rPr>
                        <a:t>On or after 01.07.2020</a:t>
                      </a:r>
                      <a:endParaRPr lang="en-US" sz="19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900" kern="1200" dirty="0" smtClean="0">
                          <a:solidFill>
                            <a:schemeClr val="dk1"/>
                          </a:solidFill>
                          <a:effectLst/>
                          <a:latin typeface="+mn-lt"/>
                          <a:ea typeface="+mn-ea"/>
                          <a:cs typeface="+mn-cs"/>
                        </a:rPr>
                        <a:t>Customer who have </a:t>
                      </a:r>
                      <a:r>
                        <a:rPr lang="en-US" sz="1900" b="1" kern="1200" dirty="0" smtClean="0">
                          <a:solidFill>
                            <a:schemeClr val="dk1"/>
                          </a:solidFill>
                          <a:effectLst/>
                          <a:latin typeface="+mn-lt"/>
                          <a:ea typeface="+mn-ea"/>
                          <a:cs typeface="+mn-cs"/>
                        </a:rPr>
                        <a:t>not </a:t>
                      </a:r>
                      <a:r>
                        <a:rPr lang="en-US" sz="1900" kern="1200" dirty="0" smtClean="0">
                          <a:solidFill>
                            <a:schemeClr val="dk1"/>
                          </a:solidFill>
                          <a:effectLst/>
                          <a:latin typeface="+mn-lt"/>
                          <a:ea typeface="+mn-ea"/>
                          <a:cs typeface="+mn-cs"/>
                        </a:rPr>
                        <a:t>filed  their tax returns for the previous 3 years and for which the due date for filing tax return has expired:</a:t>
                      </a:r>
                    </a:p>
                    <a:p>
                      <a:endParaRPr lang="en-US" sz="1900" dirty="0"/>
                    </a:p>
                  </a:txBody>
                  <a:tcPr/>
                </a:tc>
                <a:tc>
                  <a:txBody>
                    <a:bodyPr/>
                    <a:lstStyle/>
                    <a:p>
                      <a:endParaRPr lang="en-US" sz="1900" dirty="0"/>
                    </a:p>
                  </a:txBody>
                  <a:tcPr/>
                </a:tc>
              </a:tr>
              <a:tr h="645717">
                <a:tc vMerge="1">
                  <a:txBody>
                    <a:bodyPr/>
                    <a:lstStyle/>
                    <a:p>
                      <a:endParaRPr lang="en-US" dirty="0"/>
                    </a:p>
                  </a:txBody>
                  <a:tcPr/>
                </a:tc>
                <a:tc>
                  <a:txBody>
                    <a:bodyPr/>
                    <a:lstStyle/>
                    <a:p>
                      <a:r>
                        <a:rPr lang="en-US" sz="1900" b="1" kern="1200" dirty="0" smtClean="0">
                          <a:solidFill>
                            <a:schemeClr val="dk1"/>
                          </a:solidFill>
                          <a:effectLst/>
                          <a:latin typeface="+mn-lt"/>
                          <a:ea typeface="+mn-ea"/>
                          <a:cs typeface="+mn-cs"/>
                        </a:rPr>
                        <a:t>exceeding Rs. 20 lakh but not exceeding Rs. 1 crore</a:t>
                      </a:r>
                      <a:endParaRPr lang="en-US" sz="1900" dirty="0"/>
                    </a:p>
                  </a:txBody>
                  <a:tcPr/>
                </a:tc>
                <a:tc>
                  <a:txBody>
                    <a:bodyPr/>
                    <a:lstStyle/>
                    <a:p>
                      <a:pPr algn="ctr"/>
                      <a:r>
                        <a:rPr lang="en-US" sz="1900" dirty="0" smtClean="0"/>
                        <a:t>2%</a:t>
                      </a:r>
                      <a:endParaRPr lang="en-US" sz="1900" dirty="0"/>
                    </a:p>
                  </a:txBody>
                  <a:tcPr/>
                </a:tc>
              </a:tr>
              <a:tr h="387879">
                <a:tc vMerge="1">
                  <a:txBody>
                    <a:bodyPr/>
                    <a:lstStyle/>
                    <a:p>
                      <a:endParaRPr lang="en-US" dirty="0"/>
                    </a:p>
                  </a:txBody>
                  <a:tcPr/>
                </a:tc>
                <a:tc>
                  <a:txBody>
                    <a:bodyPr/>
                    <a:lstStyle/>
                    <a:p>
                      <a:r>
                        <a:rPr lang="en-US" sz="1900" b="1" kern="1200" dirty="0" smtClean="0">
                          <a:solidFill>
                            <a:schemeClr val="dk1"/>
                          </a:solidFill>
                          <a:effectLst/>
                          <a:latin typeface="+mn-lt"/>
                          <a:ea typeface="+mn-ea"/>
                          <a:cs typeface="+mn-cs"/>
                        </a:rPr>
                        <a:t>exceeding Rs. 1 crore</a:t>
                      </a:r>
                      <a:endParaRPr lang="en-US" sz="1900" dirty="0"/>
                    </a:p>
                  </a:txBody>
                  <a:tcPr/>
                </a:tc>
                <a:tc>
                  <a:txBody>
                    <a:bodyPr/>
                    <a:lstStyle/>
                    <a:p>
                      <a:pPr algn="ctr"/>
                      <a:r>
                        <a:rPr lang="en-US" sz="1900" dirty="0" smtClean="0"/>
                        <a:t>5%</a:t>
                      </a:r>
                      <a:endParaRPr lang="en-US" sz="1900" dirty="0"/>
                    </a:p>
                  </a:txBody>
                  <a:tcPr/>
                </a:tc>
              </a:tr>
            </a:tbl>
          </a:graphicData>
        </a:graphic>
      </p:graphicFrame>
    </p:spTree>
    <p:extLst>
      <p:ext uri="{BB962C8B-B14F-4D97-AF65-F5344CB8AC3E}">
        <p14:creationId xmlns:p14="http://schemas.microsoft.com/office/powerpoint/2010/main" val="227527938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FAB73BC-B049-4115-A692-8D63A059BFB8}" type="slidenum">
              <a:rPr lang="en-US" smtClean="0"/>
              <a:t>17</a:t>
            </a:fld>
            <a:endParaRPr lang="en-US" dirty="0"/>
          </a:p>
        </p:txBody>
      </p:sp>
      <p:graphicFrame>
        <p:nvGraphicFramePr>
          <p:cNvPr id="9" name="Table 8"/>
          <p:cNvGraphicFramePr>
            <a:graphicFrameLocks noGrp="1"/>
          </p:cNvGraphicFramePr>
          <p:nvPr>
            <p:extLst>
              <p:ext uri="{D42A27DB-BD31-4B8C-83A1-F6EECF244321}">
                <p14:modId xmlns:p14="http://schemas.microsoft.com/office/powerpoint/2010/main" val="2877899175"/>
              </p:ext>
            </p:extLst>
          </p:nvPr>
        </p:nvGraphicFramePr>
        <p:xfrm>
          <a:off x="309092" y="692296"/>
          <a:ext cx="10882650" cy="2593713"/>
        </p:xfrm>
        <a:graphic>
          <a:graphicData uri="http://schemas.openxmlformats.org/drawingml/2006/table">
            <a:tbl>
              <a:tblPr firstRow="1" bandRow="1">
                <a:tableStyleId>{8A107856-5554-42FB-B03E-39F5DBC370BA}</a:tableStyleId>
              </a:tblPr>
              <a:tblGrid>
                <a:gridCol w="3627550"/>
                <a:gridCol w="3627550"/>
                <a:gridCol w="3627550"/>
              </a:tblGrid>
              <a:tr h="645717">
                <a:tc>
                  <a:txBody>
                    <a:bodyPr/>
                    <a:lstStyle/>
                    <a:p>
                      <a:pPr algn="ctr"/>
                      <a:r>
                        <a:rPr lang="en-US" dirty="0" smtClean="0"/>
                        <a:t>Tim</a:t>
                      </a:r>
                      <a:r>
                        <a:rPr lang="en-US" baseline="0" dirty="0" smtClean="0"/>
                        <a:t>e of Payment</a:t>
                      </a:r>
                      <a:endParaRPr lang="en-US" dirty="0"/>
                    </a:p>
                  </a:txBody>
                  <a:tcPr/>
                </a:tc>
                <a:tc>
                  <a:txBody>
                    <a:bodyPr/>
                    <a:lstStyle/>
                    <a:p>
                      <a:pPr algn="ctr"/>
                      <a:r>
                        <a:rPr lang="en-US" dirty="0" smtClean="0"/>
                        <a:t>Threshold</a:t>
                      </a:r>
                      <a:r>
                        <a:rPr lang="en-US" baseline="0" dirty="0" smtClean="0"/>
                        <a:t> limit for payment in cash</a:t>
                      </a:r>
                      <a:endParaRPr lang="en-US" dirty="0"/>
                    </a:p>
                  </a:txBody>
                  <a:tcPr/>
                </a:tc>
                <a:tc>
                  <a:txBody>
                    <a:bodyPr/>
                    <a:lstStyle/>
                    <a:p>
                      <a:pPr algn="ctr"/>
                      <a:r>
                        <a:rPr lang="en-US" dirty="0" smtClean="0"/>
                        <a:t>TDS Rate</a:t>
                      </a:r>
                      <a:endParaRPr lang="en-US" dirty="0"/>
                    </a:p>
                  </a:txBody>
                  <a:tcPr/>
                </a:tc>
              </a:tr>
              <a:tr h="683970">
                <a:tc rowSpan="3">
                  <a:txBody>
                    <a:bodyPr/>
                    <a:lstStyle/>
                    <a:p>
                      <a:pPr algn="ctr"/>
                      <a:r>
                        <a:rPr lang="en-US" sz="1800" kern="1200" dirty="0" smtClean="0">
                          <a:solidFill>
                            <a:schemeClr val="dk1"/>
                          </a:solidFill>
                          <a:effectLst/>
                          <a:latin typeface="+mn-lt"/>
                          <a:ea typeface="+mn-ea"/>
                          <a:cs typeface="+mn-cs"/>
                        </a:rPr>
                        <a:t>On or after 01.07.2020</a:t>
                      </a:r>
                      <a:endParaRPr lang="en-US" dirty="0"/>
                    </a:p>
                  </a:txBody>
                  <a:tcPr/>
                </a:tc>
                <a:tc>
                  <a:txBody>
                    <a:bodyPr/>
                    <a:lstStyle/>
                    <a:p>
                      <a:r>
                        <a:rPr lang="en-US" sz="1800" kern="1200" dirty="0" smtClean="0">
                          <a:solidFill>
                            <a:schemeClr val="dk1"/>
                          </a:solidFill>
                          <a:effectLst/>
                          <a:latin typeface="+mn-lt"/>
                          <a:ea typeface="+mn-ea"/>
                          <a:cs typeface="+mn-cs"/>
                        </a:rPr>
                        <a:t>Customers other than mentioned above:</a:t>
                      </a:r>
                    </a:p>
                    <a:p>
                      <a:endParaRPr lang="en-US" dirty="0"/>
                    </a:p>
                  </a:txBody>
                  <a:tcPr/>
                </a:tc>
                <a:tc>
                  <a:txBody>
                    <a:bodyPr/>
                    <a:lstStyle/>
                    <a:p>
                      <a:endParaRPr lang="en-US" dirty="0"/>
                    </a:p>
                  </a:txBody>
                  <a:tcPr/>
                </a:tc>
              </a:tr>
              <a:tr h="645717">
                <a:tc vMerge="1">
                  <a:txBody>
                    <a:bodyPr/>
                    <a:lstStyle/>
                    <a:p>
                      <a:endParaRPr lang="en-US" dirty="0"/>
                    </a:p>
                  </a:txBody>
                  <a:tcPr/>
                </a:tc>
                <a:tc>
                  <a:txBody>
                    <a:bodyPr/>
                    <a:lstStyle/>
                    <a:p>
                      <a:r>
                        <a:rPr lang="en-US" sz="1800" b="0" kern="1200" dirty="0" smtClean="0">
                          <a:solidFill>
                            <a:schemeClr val="dk1"/>
                          </a:solidFill>
                          <a:effectLst/>
                          <a:latin typeface="+mn-lt"/>
                          <a:ea typeface="+mn-ea"/>
                          <a:cs typeface="+mn-cs"/>
                        </a:rPr>
                        <a:t>Upto Rs. 1 crore</a:t>
                      </a:r>
                      <a:endParaRPr lang="en-US" b="0" dirty="0"/>
                    </a:p>
                  </a:txBody>
                  <a:tcPr/>
                </a:tc>
                <a:tc>
                  <a:txBody>
                    <a:bodyPr/>
                    <a:lstStyle/>
                    <a:p>
                      <a:pPr algn="ctr"/>
                      <a:r>
                        <a:rPr lang="en-US" dirty="0" smtClean="0"/>
                        <a:t>0%</a:t>
                      </a:r>
                      <a:endParaRPr lang="en-US" dirty="0"/>
                    </a:p>
                  </a:txBody>
                  <a:tcPr/>
                </a:tc>
              </a:tr>
              <a:tr h="387879">
                <a:tc vMerge="1">
                  <a:txBody>
                    <a:bodyPr/>
                    <a:lstStyle/>
                    <a:p>
                      <a:endParaRPr lang="en-US" dirty="0"/>
                    </a:p>
                  </a:txBody>
                  <a:tcPr/>
                </a:tc>
                <a:tc>
                  <a:txBody>
                    <a:bodyPr/>
                    <a:lstStyle/>
                    <a:p>
                      <a:r>
                        <a:rPr lang="en-US" sz="1800" b="0" kern="1200" dirty="0" smtClean="0">
                          <a:solidFill>
                            <a:schemeClr val="dk1"/>
                          </a:solidFill>
                          <a:effectLst/>
                          <a:latin typeface="+mn-lt"/>
                          <a:ea typeface="+mn-ea"/>
                          <a:cs typeface="+mn-cs"/>
                        </a:rPr>
                        <a:t>exceeding Rs. 1 crore</a:t>
                      </a:r>
                      <a:endParaRPr lang="en-US" b="0" dirty="0"/>
                    </a:p>
                  </a:txBody>
                  <a:tcPr/>
                </a:tc>
                <a:tc>
                  <a:txBody>
                    <a:bodyPr/>
                    <a:lstStyle/>
                    <a:p>
                      <a:pPr algn="ctr"/>
                      <a:r>
                        <a:rPr lang="en-US" dirty="0" smtClean="0"/>
                        <a:t>2%</a:t>
                      </a:r>
                      <a:endParaRPr lang="en-US" dirty="0"/>
                    </a:p>
                  </a:txBody>
                  <a:tcPr/>
                </a:tc>
              </a:tr>
            </a:tbl>
          </a:graphicData>
        </a:graphic>
      </p:graphicFrame>
      <p:sp>
        <p:nvSpPr>
          <p:cNvPr id="10" name="TextBox 9"/>
          <p:cNvSpPr txBox="1"/>
          <p:nvPr/>
        </p:nvSpPr>
        <p:spPr>
          <a:xfrm>
            <a:off x="309092" y="3683358"/>
            <a:ext cx="10998559" cy="2677656"/>
          </a:xfrm>
          <a:prstGeom prst="rect">
            <a:avLst/>
          </a:prstGeom>
          <a:noFill/>
        </p:spPr>
        <p:txBody>
          <a:bodyPr wrap="square" rtlCol="0">
            <a:spAutoFit/>
          </a:bodyPr>
          <a:lstStyle/>
          <a:p>
            <a:pPr algn="just"/>
            <a:r>
              <a:rPr lang="en-US" sz="2400" b="1" dirty="0" smtClean="0"/>
              <a:t>Exemption</a:t>
            </a:r>
            <a:r>
              <a:rPr lang="en-US" sz="2400" b="1" dirty="0"/>
              <a:t>:</a:t>
            </a:r>
          </a:p>
          <a:p>
            <a:pPr algn="just"/>
            <a:endParaRPr lang="en-US" sz="2400" dirty="0"/>
          </a:p>
          <a:p>
            <a:pPr algn="just"/>
            <a:r>
              <a:rPr lang="en-US" sz="2400" dirty="0"/>
              <a:t>Exemption is available, when payment is made to certain recipients, such as the government, banking company, co-operative society engaged in carrying on the business of banking, post office, banking correspondents and white label ATM operators, who are involved in the handling of substantial amounts of cash as a part of their business operations.</a:t>
            </a:r>
          </a:p>
        </p:txBody>
      </p:sp>
    </p:spTree>
    <p:extLst>
      <p:ext uri="{BB962C8B-B14F-4D97-AF65-F5344CB8AC3E}">
        <p14:creationId xmlns:p14="http://schemas.microsoft.com/office/powerpoint/2010/main" val="2668087488"/>
      </p:ext>
    </p:extLst>
  </p:cSld>
  <p:clrMapOvr>
    <a:masterClrMapping/>
  </p:clrMapOvr>
  <p:transition spd="slow">
    <p:randomBar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lgn="just"/>
            <a:fld id="{4FAB73BC-B049-4115-A692-8D63A059BFB8}" type="slidenum">
              <a:rPr lang="en-US" smtClean="0"/>
              <a:pPr algn="just"/>
              <a:t>18</a:t>
            </a:fld>
            <a:endParaRPr lang="en-US" dirty="0"/>
          </a:p>
        </p:txBody>
      </p:sp>
      <p:sp>
        <p:nvSpPr>
          <p:cNvPr id="3" name="TextBox 2"/>
          <p:cNvSpPr txBox="1"/>
          <p:nvPr/>
        </p:nvSpPr>
        <p:spPr>
          <a:xfrm>
            <a:off x="257577" y="283335"/>
            <a:ext cx="11693631" cy="2246769"/>
          </a:xfrm>
          <a:prstGeom prst="rect">
            <a:avLst/>
          </a:prstGeom>
          <a:noFill/>
        </p:spPr>
        <p:txBody>
          <a:bodyPr wrap="square" rtlCol="0">
            <a:spAutoFit/>
          </a:bodyPr>
          <a:lstStyle/>
          <a:p>
            <a:pPr algn="just"/>
            <a:r>
              <a:rPr lang="en-US" sz="2000" b="1" dirty="0"/>
              <a:t>Disclaimer:</a:t>
            </a:r>
            <a:r>
              <a:rPr lang="en-US" sz="2000" dirty="0"/>
              <a:t>  </a:t>
            </a:r>
            <a:r>
              <a:rPr lang="en-US" sz="2000" i="1" dirty="0"/>
              <a:t>This is meant purely for general educational purposes.</a:t>
            </a:r>
            <a:r>
              <a:rPr lang="en-US" sz="2000" dirty="0"/>
              <a:t> </a:t>
            </a:r>
            <a:r>
              <a:rPr lang="en-US" sz="2000" i="1" dirty="0"/>
              <a:t>While the information is believed to be accurate to the best of my knowledge, I do not make any representations or warranties, express or implied, as to the accuracy or completeness of this information. The reader should conduct and rely upon their own examination and analysis and are advised to seek their own professional advice. This note is not an offer, invitation, advice, or solicitation of any kind. I accept no responsibility for any errors it may contain, whether caused by negligence or otherwise or for any loss, howsoever caused or sustained, by the person who relies upon it.</a:t>
            </a:r>
            <a:endParaRPr lang="en-US" sz="2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429" y="2530104"/>
            <a:ext cx="10164908" cy="2608205"/>
          </a:xfrm>
          <a:prstGeom prst="rect">
            <a:avLst/>
          </a:prstGeom>
        </p:spPr>
      </p:pic>
      <p:sp>
        <p:nvSpPr>
          <p:cNvPr id="5" name="TextBox 4"/>
          <p:cNvSpPr txBox="1"/>
          <p:nvPr/>
        </p:nvSpPr>
        <p:spPr>
          <a:xfrm>
            <a:off x="1193035" y="5252914"/>
            <a:ext cx="8963695" cy="1200329"/>
          </a:xfrm>
          <a:prstGeom prst="rect">
            <a:avLst/>
          </a:prstGeom>
          <a:noFill/>
        </p:spPr>
        <p:txBody>
          <a:bodyPr wrap="square" rtlCol="0">
            <a:spAutoFit/>
          </a:bodyPr>
          <a:lstStyle/>
          <a:p>
            <a:pPr algn="ctr"/>
            <a:r>
              <a:rPr lang="en-US" sz="2400" b="1" dirty="0" smtClean="0">
                <a:latin typeface="Bookman Old Style" panose="02050604050505020204" pitchFamily="18" charset="0"/>
              </a:rPr>
              <a:t>CA RAHUL MITTAL </a:t>
            </a:r>
          </a:p>
          <a:p>
            <a:pPr algn="ctr"/>
            <a:r>
              <a:rPr lang="en-US" sz="2400" b="1" dirty="0" smtClean="0">
                <a:latin typeface="Bookman Old Style" panose="02050604050505020204" pitchFamily="18" charset="0"/>
              </a:rPr>
              <a:t>B.Com, FCA, FAFD, </a:t>
            </a:r>
            <a:r>
              <a:rPr lang="en-US" sz="2400" b="1" dirty="0" smtClean="0">
                <a:latin typeface="Bookman Old Style" panose="02050604050505020204" pitchFamily="18" charset="0"/>
              </a:rPr>
              <a:t>DISA</a:t>
            </a:r>
            <a:endParaRPr lang="en-US" sz="2400" b="1" dirty="0">
              <a:latin typeface="Bookman Old Style" panose="02050604050505020204" pitchFamily="18" charset="0"/>
            </a:endParaRPr>
          </a:p>
          <a:p>
            <a:pPr algn="ctr"/>
            <a:r>
              <a:rPr lang="en-US" sz="2400" b="1" dirty="0" smtClean="0">
                <a:latin typeface="Bookman Old Style" panose="02050604050505020204" pitchFamily="18" charset="0"/>
              </a:rPr>
              <a:t> M</a:t>
            </a:r>
            <a:r>
              <a:rPr lang="en-US" sz="2400" b="1" dirty="0" smtClean="0">
                <a:latin typeface="Bookman Old Style" panose="02050604050505020204" pitchFamily="18" charset="0"/>
              </a:rPr>
              <a:t>:+91-99917-25373</a:t>
            </a:r>
            <a:endParaRPr lang="en-US" sz="2400" b="1" dirty="0">
              <a:latin typeface="Bookman Old Style" panose="02050604050505020204" pitchFamily="18" charset="0"/>
            </a:endParaRPr>
          </a:p>
        </p:txBody>
      </p:sp>
    </p:spTree>
    <p:extLst>
      <p:ext uri="{BB962C8B-B14F-4D97-AF65-F5344CB8AC3E}">
        <p14:creationId xmlns:p14="http://schemas.microsoft.com/office/powerpoint/2010/main" val="19767947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40913" y="222683"/>
            <a:ext cx="11294385" cy="1631216"/>
          </a:xfrm>
          <a:prstGeom prst="rect">
            <a:avLst/>
          </a:prstGeom>
          <a:noFill/>
        </p:spPr>
        <p:txBody>
          <a:bodyPr wrap="square" rtlCol="0">
            <a:spAutoFit/>
          </a:bodyPr>
          <a:lstStyle/>
          <a:p>
            <a:pPr algn="just"/>
            <a:r>
              <a:rPr lang="en-US" sz="2000" dirty="0" smtClean="0">
                <a:latin typeface="Bookman Old Style" panose="02050604050505020204" pitchFamily="18" charset="0"/>
              </a:rPr>
              <a:t>Government wants that people use banking system and in the same direction some new provisions added in the Finance Act, 2017 to prevent black money.</a:t>
            </a:r>
          </a:p>
          <a:p>
            <a:pPr algn="just"/>
            <a:endParaRPr lang="en-US" sz="2000" dirty="0">
              <a:latin typeface="Bookman Old Style" panose="02050604050505020204" pitchFamily="18" charset="0"/>
            </a:endParaRPr>
          </a:p>
          <a:p>
            <a:pPr algn="just"/>
            <a:r>
              <a:rPr lang="en-US" sz="2000" dirty="0" smtClean="0">
                <a:latin typeface="Bookman Old Style" panose="02050604050505020204" pitchFamily="18" charset="0"/>
              </a:rPr>
              <a:t>We will discuss all the provisions related to cash transactions, exceptions of the same and consequences of them as well.</a:t>
            </a:r>
            <a:endParaRPr lang="en-US" sz="2000" dirty="0">
              <a:latin typeface="Bookman Old Style" panose="02050604050505020204" pitchFamily="18" charset="0"/>
            </a:endParaRPr>
          </a:p>
        </p:txBody>
      </p:sp>
      <p:sp>
        <p:nvSpPr>
          <p:cNvPr id="9" name="TextBox 8"/>
          <p:cNvSpPr txBox="1"/>
          <p:nvPr/>
        </p:nvSpPr>
        <p:spPr>
          <a:xfrm>
            <a:off x="540913" y="2113594"/>
            <a:ext cx="6091707" cy="4524315"/>
          </a:xfrm>
          <a:prstGeom prst="rect">
            <a:avLst/>
          </a:prstGeom>
          <a:noFill/>
        </p:spPr>
        <p:txBody>
          <a:bodyPr wrap="square" rtlCol="0">
            <a:spAutoFit/>
          </a:bodyPr>
          <a:lstStyle/>
          <a:p>
            <a:pPr marL="342900" indent="-342900">
              <a:buFont typeface="Wingdings" panose="05000000000000000000" pitchFamily="2" charset="2"/>
              <a:buChar char="v"/>
            </a:pPr>
            <a:r>
              <a:rPr lang="en-US" dirty="0" smtClean="0"/>
              <a:t>Taking or Accepting Certain Loans &amp; Deposits</a:t>
            </a:r>
          </a:p>
          <a:p>
            <a:pPr marL="342900" indent="-342900">
              <a:buFont typeface="Wingdings" panose="05000000000000000000" pitchFamily="2" charset="2"/>
              <a:buChar char="v"/>
            </a:pPr>
            <a:endParaRPr lang="en-US" dirty="0"/>
          </a:p>
          <a:p>
            <a:pPr marL="342900" indent="-342900">
              <a:buFont typeface="Wingdings" panose="05000000000000000000" pitchFamily="2" charset="2"/>
              <a:buChar char="v"/>
            </a:pPr>
            <a:r>
              <a:rPr lang="en-US" dirty="0" smtClean="0"/>
              <a:t>Repayment of Certain Loans &amp; Deposits</a:t>
            </a:r>
          </a:p>
          <a:p>
            <a:pPr marL="342900" indent="-342900">
              <a:buFont typeface="Wingdings" panose="05000000000000000000" pitchFamily="2" charset="2"/>
              <a:buChar char="v"/>
            </a:pPr>
            <a:endParaRPr lang="en-US" dirty="0"/>
          </a:p>
          <a:p>
            <a:pPr marL="342900" indent="-342900">
              <a:buFont typeface="Wingdings" panose="05000000000000000000" pitchFamily="2" charset="2"/>
              <a:buChar char="v"/>
            </a:pPr>
            <a:r>
              <a:rPr lang="en-US" dirty="0" smtClean="0"/>
              <a:t>Transactions in Cash</a:t>
            </a:r>
          </a:p>
          <a:p>
            <a:pPr marL="342900" indent="-342900">
              <a:buFont typeface="Wingdings" panose="05000000000000000000" pitchFamily="2" charset="2"/>
              <a:buChar char="v"/>
            </a:pPr>
            <a:endParaRPr lang="en-US" dirty="0"/>
          </a:p>
          <a:p>
            <a:pPr marL="342900" indent="-342900">
              <a:buFont typeface="Wingdings" panose="05000000000000000000" pitchFamily="2" charset="2"/>
              <a:buChar char="v"/>
            </a:pPr>
            <a:r>
              <a:rPr lang="en-US" dirty="0" smtClean="0"/>
              <a:t>Expenditure Incurred in Cash</a:t>
            </a:r>
          </a:p>
          <a:p>
            <a:pPr marL="342900" indent="-342900">
              <a:buFont typeface="Wingdings" panose="05000000000000000000" pitchFamily="2" charset="2"/>
              <a:buChar char="v"/>
            </a:pPr>
            <a:endParaRPr lang="en-US" dirty="0"/>
          </a:p>
          <a:p>
            <a:pPr marL="342900" indent="-342900">
              <a:buFont typeface="Wingdings" panose="05000000000000000000" pitchFamily="2" charset="2"/>
              <a:buChar char="v"/>
            </a:pPr>
            <a:r>
              <a:rPr lang="en-US" dirty="0" smtClean="0"/>
              <a:t>Capital Expenditure in Cash </a:t>
            </a:r>
          </a:p>
          <a:p>
            <a:pPr marL="342900" indent="-342900">
              <a:buFont typeface="Wingdings" panose="05000000000000000000" pitchFamily="2" charset="2"/>
              <a:buChar char="v"/>
            </a:pPr>
            <a:endParaRPr lang="en-US" dirty="0" smtClean="0"/>
          </a:p>
          <a:p>
            <a:pPr marL="342900" indent="-342900">
              <a:buFont typeface="Wingdings" panose="05000000000000000000" pitchFamily="2" charset="2"/>
              <a:buChar char="v"/>
            </a:pPr>
            <a:r>
              <a:rPr lang="en-US" dirty="0" smtClean="0"/>
              <a:t>Donation in Cash</a:t>
            </a:r>
          </a:p>
          <a:p>
            <a:pPr marL="342900" indent="-342900">
              <a:buFont typeface="Wingdings" panose="05000000000000000000" pitchFamily="2" charset="2"/>
              <a:buChar char="v"/>
            </a:pPr>
            <a:endParaRPr lang="en-US" dirty="0"/>
          </a:p>
          <a:p>
            <a:pPr marL="342900" indent="-342900">
              <a:buFont typeface="Wingdings" panose="05000000000000000000" pitchFamily="2" charset="2"/>
              <a:buChar char="v"/>
            </a:pPr>
            <a:r>
              <a:rPr lang="en-US" dirty="0" smtClean="0"/>
              <a:t>Premium on Health Insurance</a:t>
            </a:r>
          </a:p>
          <a:p>
            <a:pPr marL="342900" indent="-342900">
              <a:buFont typeface="Wingdings" panose="05000000000000000000" pitchFamily="2" charset="2"/>
              <a:buChar char="v"/>
            </a:pPr>
            <a:endParaRPr lang="en-US" dirty="0"/>
          </a:p>
          <a:p>
            <a:pPr marL="342900" indent="-342900">
              <a:buFont typeface="Wingdings" panose="05000000000000000000" pitchFamily="2" charset="2"/>
              <a:buChar char="v"/>
            </a:pPr>
            <a:r>
              <a:rPr lang="en-US" dirty="0" smtClean="0"/>
              <a:t>TDS in case of Cash withdrawal</a:t>
            </a:r>
            <a:endParaRPr lang="en-US" dirty="0"/>
          </a:p>
          <a:p>
            <a:pPr marL="342900" indent="-342900">
              <a:buAutoNum type="arabicPeriod"/>
            </a:pPr>
            <a:endParaRPr lang="en-US" dirty="0"/>
          </a:p>
        </p:txBody>
      </p:sp>
      <p:sp>
        <p:nvSpPr>
          <p:cNvPr id="11" name="Slide Number Placeholder 10"/>
          <p:cNvSpPr>
            <a:spLocks noGrp="1"/>
          </p:cNvSpPr>
          <p:nvPr>
            <p:ph type="sldNum" sz="quarter" idx="12"/>
          </p:nvPr>
        </p:nvSpPr>
        <p:spPr/>
        <p:txBody>
          <a:bodyPr/>
          <a:lstStyle/>
          <a:p>
            <a:fld id="{4FAB73BC-B049-4115-A692-8D63A059BFB8}" type="slidenum">
              <a:rPr lang="en-US" smtClean="0"/>
              <a:t>2</a:t>
            </a:fld>
            <a:endParaRPr lang="en-US" dirty="0"/>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32620" y="2721447"/>
            <a:ext cx="5202678" cy="3164971"/>
          </a:xfrm>
          <a:prstGeom prst="rect">
            <a:avLst/>
          </a:prstGeom>
        </p:spPr>
      </p:pic>
    </p:spTree>
    <p:extLst>
      <p:ext uri="{BB962C8B-B14F-4D97-AF65-F5344CB8AC3E}">
        <p14:creationId xmlns:p14="http://schemas.microsoft.com/office/powerpoint/2010/main" val="69742708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3336" y="341599"/>
            <a:ext cx="5898524" cy="5666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 1. </a:t>
            </a:r>
            <a:r>
              <a:rPr lang="en-US" dirty="0"/>
              <a:t>Taking or Accepting Certain Loans &amp; Deposits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8384" y="1390411"/>
            <a:ext cx="4021811" cy="2270908"/>
          </a:xfrm>
          <a:prstGeom prst="rect">
            <a:avLst/>
          </a:prstGeom>
        </p:spPr>
      </p:pic>
      <p:sp>
        <p:nvSpPr>
          <p:cNvPr id="4" name="TextBox 3"/>
          <p:cNvSpPr txBox="1"/>
          <p:nvPr/>
        </p:nvSpPr>
        <p:spPr>
          <a:xfrm>
            <a:off x="283336" y="1094704"/>
            <a:ext cx="7173532" cy="3539430"/>
          </a:xfrm>
          <a:prstGeom prst="rect">
            <a:avLst/>
          </a:prstGeom>
          <a:noFill/>
        </p:spPr>
        <p:txBody>
          <a:bodyPr wrap="square" rtlCol="0">
            <a:spAutoFit/>
          </a:bodyPr>
          <a:lstStyle/>
          <a:p>
            <a:r>
              <a:rPr lang="en-US" sz="2000" b="1" dirty="0" smtClean="0"/>
              <a:t>Section 269SS</a:t>
            </a:r>
            <a:r>
              <a:rPr lang="en-US" sz="2000" dirty="0" smtClean="0"/>
              <a:t> of the Act provides that no person shall take or accept Rs. 20,000 or more in cash </a:t>
            </a:r>
          </a:p>
          <a:p>
            <a:endParaRPr lang="en-US" sz="2400" dirty="0" smtClean="0"/>
          </a:p>
          <a:p>
            <a:endParaRPr lang="en-US" sz="2000" dirty="0" smtClean="0"/>
          </a:p>
          <a:p>
            <a:pPr marL="285750" indent="-285750">
              <a:buFontTx/>
              <a:buChar char="-"/>
            </a:pPr>
            <a:r>
              <a:rPr lang="en-US" sz="2000" dirty="0" smtClean="0"/>
              <a:t>For any loan or deposit, or</a:t>
            </a:r>
          </a:p>
          <a:p>
            <a:pPr marL="285750" indent="-285750">
              <a:buFontTx/>
              <a:buChar char="-"/>
            </a:pPr>
            <a:endParaRPr lang="en-US" sz="2000" dirty="0"/>
          </a:p>
          <a:p>
            <a:endParaRPr lang="en-US" sz="2000" dirty="0" smtClean="0"/>
          </a:p>
          <a:p>
            <a:pPr marL="285750" indent="-285750">
              <a:buFontTx/>
              <a:buChar char="-"/>
            </a:pPr>
            <a:endParaRPr lang="en-US" sz="2000" dirty="0" smtClean="0"/>
          </a:p>
          <a:p>
            <a:pPr marL="285750" indent="-285750">
              <a:buFontTx/>
              <a:buChar char="-"/>
            </a:pPr>
            <a:r>
              <a:rPr lang="en-US" sz="2000" dirty="0" smtClean="0"/>
              <a:t>Any amount in relation to transfer of any immovable property (even if transfer does not take place)</a:t>
            </a:r>
            <a:endParaRPr lang="en-US" sz="2000" dirty="0"/>
          </a:p>
        </p:txBody>
      </p:sp>
      <p:sp>
        <p:nvSpPr>
          <p:cNvPr id="5" name="TextBox 4"/>
          <p:cNvSpPr txBox="1"/>
          <p:nvPr/>
        </p:nvSpPr>
        <p:spPr>
          <a:xfrm>
            <a:off x="283336" y="5011548"/>
            <a:ext cx="7778839" cy="1323439"/>
          </a:xfrm>
          <a:prstGeom prst="rect">
            <a:avLst/>
          </a:prstGeom>
          <a:noFill/>
        </p:spPr>
        <p:txBody>
          <a:bodyPr wrap="square" rtlCol="0">
            <a:spAutoFit/>
          </a:bodyPr>
          <a:lstStyle/>
          <a:p>
            <a:pPr algn="just"/>
            <a:r>
              <a:rPr lang="en-US" sz="2000" dirty="0"/>
              <a:t>If any cash received from a person for any such purpose is still outstanding to be repaid, then the overall limit of Rs. 20,000/- will apply to the outstanding amount plus any subsequent receipt in cash. </a:t>
            </a:r>
          </a:p>
        </p:txBody>
      </p:sp>
      <p:sp>
        <p:nvSpPr>
          <p:cNvPr id="10" name="Slide Number Placeholder 9"/>
          <p:cNvSpPr>
            <a:spLocks noGrp="1"/>
          </p:cNvSpPr>
          <p:nvPr>
            <p:ph type="sldNum" sz="quarter" idx="12"/>
          </p:nvPr>
        </p:nvSpPr>
        <p:spPr/>
        <p:txBody>
          <a:bodyPr/>
          <a:lstStyle/>
          <a:p>
            <a:fld id="{4FAB73BC-B049-4115-A692-8D63A059BFB8}" type="slidenum">
              <a:rPr lang="en-US" smtClean="0"/>
              <a:t>3</a:t>
            </a:fld>
            <a:endParaRPr lang="en-US" dirty="0"/>
          </a:p>
        </p:txBody>
      </p:sp>
    </p:spTree>
    <p:extLst>
      <p:ext uri="{BB962C8B-B14F-4D97-AF65-F5344CB8AC3E}">
        <p14:creationId xmlns:p14="http://schemas.microsoft.com/office/powerpoint/2010/main" val="1288672662"/>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anim calcmode="lin" valueType="num">
                                      <p:cBhvr>
                                        <p:cTn id="13" dur="2000" fill="hold"/>
                                        <p:tgtEl>
                                          <p:spTgt spid="5"/>
                                        </p:tgtEl>
                                        <p:attrNameLst>
                                          <p:attrName>ppt_w</p:attrName>
                                        </p:attrNameLst>
                                      </p:cBhvr>
                                      <p:tavLst>
                                        <p:tav tm="0" fmla="#ppt_w*sin(2.5*pi*$)">
                                          <p:val>
                                            <p:fltVal val="0"/>
                                          </p:val>
                                        </p:tav>
                                        <p:tav tm="100000">
                                          <p:val>
                                            <p:fltVal val="1"/>
                                          </p:val>
                                        </p:tav>
                                      </p:tavLst>
                                    </p:anim>
                                    <p:anim calcmode="lin" valueType="num">
                                      <p:cBhvr>
                                        <p:cTn id="14"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96214" y="192238"/>
            <a:ext cx="7830355" cy="369332"/>
          </a:xfrm>
          <a:prstGeom prst="rect">
            <a:avLst/>
          </a:prstGeom>
          <a:noFill/>
        </p:spPr>
        <p:txBody>
          <a:bodyPr wrap="square" rtlCol="0">
            <a:spAutoFit/>
          </a:bodyPr>
          <a:lstStyle/>
          <a:p>
            <a:r>
              <a:rPr lang="en-US" b="1" dirty="0" smtClean="0">
                <a:solidFill>
                  <a:schemeClr val="accent2">
                    <a:lumMod val="50000"/>
                  </a:schemeClr>
                </a:solidFill>
              </a:rPr>
              <a:t>Exceptions to this provision include the following:</a:t>
            </a:r>
            <a:endParaRPr lang="en-US" b="1" dirty="0">
              <a:solidFill>
                <a:schemeClr val="accent2">
                  <a:lumMod val="50000"/>
                </a:schemeClr>
              </a:solidFill>
            </a:endParaRPr>
          </a:p>
        </p:txBody>
      </p:sp>
      <p:sp>
        <p:nvSpPr>
          <p:cNvPr id="8" name="TextBox 7"/>
          <p:cNvSpPr txBox="1"/>
          <p:nvPr/>
        </p:nvSpPr>
        <p:spPr>
          <a:xfrm>
            <a:off x="296213" y="561570"/>
            <a:ext cx="11487955" cy="4708981"/>
          </a:xfrm>
          <a:prstGeom prst="rect">
            <a:avLst/>
          </a:prstGeom>
          <a:noFill/>
        </p:spPr>
        <p:txBody>
          <a:bodyPr wrap="square" rtlCol="0">
            <a:spAutoFit/>
          </a:bodyPr>
          <a:lstStyle/>
          <a:p>
            <a:pPr algn="just"/>
            <a:r>
              <a:rPr lang="en-US" sz="2000" dirty="0" smtClean="0"/>
              <a:t>Sum of this nature accepted or taken from </a:t>
            </a:r>
          </a:p>
          <a:p>
            <a:pPr algn="just"/>
            <a:endParaRPr lang="en-US" sz="2000" dirty="0" smtClean="0"/>
          </a:p>
          <a:p>
            <a:pPr marL="342900" indent="-342900" algn="just">
              <a:buAutoNum type="alphaLcParenBoth"/>
            </a:pPr>
            <a:r>
              <a:rPr lang="en-US" sz="2000" dirty="0" smtClean="0"/>
              <a:t>Government ;</a:t>
            </a:r>
          </a:p>
          <a:p>
            <a:pPr algn="just"/>
            <a:endParaRPr lang="en-US" sz="2000" dirty="0"/>
          </a:p>
          <a:p>
            <a:pPr marL="342900" indent="-342900" algn="just">
              <a:buAutoNum type="alphaLcParenBoth" startAt="2"/>
            </a:pPr>
            <a:r>
              <a:rPr lang="en-US" sz="2000" dirty="0" smtClean="0"/>
              <a:t>any </a:t>
            </a:r>
            <a:r>
              <a:rPr lang="en-US" sz="2000" dirty="0"/>
              <a:t>banking company, post office savings bank or co-operative </a:t>
            </a:r>
            <a:r>
              <a:rPr lang="en-US" sz="2000" dirty="0" smtClean="0"/>
              <a:t>bank ;</a:t>
            </a:r>
          </a:p>
          <a:p>
            <a:pPr algn="just"/>
            <a:endParaRPr lang="en-US" sz="2000" dirty="0"/>
          </a:p>
          <a:p>
            <a:pPr marL="342900" indent="-342900" algn="just">
              <a:buAutoNum type="alphaLcParenBoth" startAt="3"/>
            </a:pPr>
            <a:r>
              <a:rPr lang="en-US" sz="2000" dirty="0" smtClean="0"/>
              <a:t>any </a:t>
            </a:r>
            <a:r>
              <a:rPr lang="en-US" sz="2000" dirty="0"/>
              <a:t>corporation established by a central, state or provincial </a:t>
            </a:r>
            <a:r>
              <a:rPr lang="en-US" sz="2000" dirty="0" smtClean="0"/>
              <a:t>Act ;</a:t>
            </a:r>
          </a:p>
          <a:p>
            <a:pPr algn="just"/>
            <a:endParaRPr lang="en-US" sz="2000" dirty="0"/>
          </a:p>
          <a:p>
            <a:pPr marL="342900" indent="-342900" algn="just">
              <a:buAutoNum type="alphaLcParenBoth" startAt="4"/>
            </a:pPr>
            <a:r>
              <a:rPr lang="en-US" sz="2000" dirty="0" smtClean="0"/>
              <a:t>any </a:t>
            </a:r>
            <a:r>
              <a:rPr lang="en-US" sz="2000" dirty="0"/>
              <a:t>Government company as defined in clause (45) of section 2 of the Companies </a:t>
            </a:r>
            <a:r>
              <a:rPr lang="en-US" sz="2000" dirty="0" smtClean="0"/>
              <a:t>Act,2013 ;</a:t>
            </a:r>
          </a:p>
          <a:p>
            <a:pPr algn="just"/>
            <a:endParaRPr lang="en-US" sz="2000" dirty="0"/>
          </a:p>
          <a:p>
            <a:pPr algn="just"/>
            <a:r>
              <a:rPr lang="en-US" sz="2000" dirty="0" smtClean="0"/>
              <a:t>(e) such </a:t>
            </a:r>
            <a:r>
              <a:rPr lang="en-US" sz="2000" dirty="0"/>
              <a:t>other institution, association or body or class of institutions, associations or </a:t>
            </a:r>
            <a:r>
              <a:rPr lang="en-US" sz="2000" dirty="0" smtClean="0"/>
              <a:t>bodies </a:t>
            </a:r>
            <a:r>
              <a:rPr lang="en-US" sz="2000" dirty="0"/>
              <a:t>which the Central Government may, by notification in the Official Gazette, specify</a:t>
            </a:r>
            <a:r>
              <a:rPr lang="en-US" sz="2000" dirty="0" smtClean="0"/>
              <a:t>.</a:t>
            </a:r>
          </a:p>
          <a:p>
            <a:pPr algn="just"/>
            <a:endParaRPr lang="en-US" sz="2000" dirty="0"/>
          </a:p>
          <a:p>
            <a:pPr algn="just"/>
            <a:r>
              <a:rPr lang="en-US" sz="2000" dirty="0"/>
              <a:t>(</a:t>
            </a:r>
            <a:r>
              <a:rPr lang="en-US" sz="2000" dirty="0" smtClean="0"/>
              <a:t>f) from </a:t>
            </a:r>
            <a:r>
              <a:rPr lang="en-US" sz="2000" dirty="0"/>
              <a:t>a person having agriculture income, and the recipient is also having </a:t>
            </a:r>
            <a:r>
              <a:rPr lang="en-US" sz="2000" dirty="0" smtClean="0"/>
              <a:t>agriculture income </a:t>
            </a:r>
            <a:r>
              <a:rPr lang="en-US" sz="2000" dirty="0"/>
              <a:t>and neither of them is chargeable to income tax.</a:t>
            </a:r>
          </a:p>
        </p:txBody>
      </p:sp>
      <p:sp>
        <p:nvSpPr>
          <p:cNvPr id="6" name="TextBox 5"/>
          <p:cNvSpPr txBox="1"/>
          <p:nvPr/>
        </p:nvSpPr>
        <p:spPr>
          <a:xfrm>
            <a:off x="296214" y="5688416"/>
            <a:ext cx="10715222" cy="1015663"/>
          </a:xfrm>
          <a:prstGeom prst="rect">
            <a:avLst/>
          </a:prstGeom>
          <a:noFill/>
        </p:spPr>
        <p:txBody>
          <a:bodyPr wrap="square" rtlCol="0">
            <a:spAutoFit/>
          </a:bodyPr>
          <a:lstStyle/>
          <a:p>
            <a:r>
              <a:rPr lang="en-US" sz="2000" b="1" dirty="0">
                <a:solidFill>
                  <a:schemeClr val="accent2">
                    <a:lumMod val="50000"/>
                  </a:schemeClr>
                </a:solidFill>
              </a:rPr>
              <a:t>Consequences of </a:t>
            </a:r>
            <a:r>
              <a:rPr lang="en-US" sz="2000" b="1" dirty="0" smtClean="0">
                <a:solidFill>
                  <a:schemeClr val="accent2">
                    <a:lumMod val="50000"/>
                  </a:schemeClr>
                </a:solidFill>
              </a:rPr>
              <a:t>violation</a:t>
            </a:r>
            <a:r>
              <a:rPr lang="en-US" sz="2000" b="1" dirty="0">
                <a:solidFill>
                  <a:schemeClr val="accent2">
                    <a:lumMod val="50000"/>
                  </a:schemeClr>
                </a:solidFill>
              </a:rPr>
              <a:t> </a:t>
            </a:r>
            <a:r>
              <a:rPr lang="en-US" sz="2000" b="1" dirty="0" smtClean="0">
                <a:solidFill>
                  <a:schemeClr val="accent2">
                    <a:lumMod val="50000"/>
                  </a:schemeClr>
                </a:solidFill>
              </a:rPr>
              <a:t>:</a:t>
            </a:r>
          </a:p>
          <a:p>
            <a:r>
              <a:rPr lang="en-US" sz="2000" dirty="0" smtClean="0"/>
              <a:t>As per section 271D, a penalty </a:t>
            </a:r>
            <a:r>
              <a:rPr lang="en-US" sz="2000" dirty="0"/>
              <a:t>of an amount equal to the amount </a:t>
            </a:r>
            <a:r>
              <a:rPr lang="en-US" sz="2000" dirty="0" smtClean="0"/>
              <a:t>taken or accepted </a:t>
            </a:r>
            <a:r>
              <a:rPr lang="en-US" sz="2000" dirty="0"/>
              <a:t>in cash will be levied. </a:t>
            </a:r>
          </a:p>
        </p:txBody>
      </p:sp>
      <p:sp>
        <p:nvSpPr>
          <p:cNvPr id="10" name="Slide Number Placeholder 9"/>
          <p:cNvSpPr>
            <a:spLocks noGrp="1"/>
          </p:cNvSpPr>
          <p:nvPr>
            <p:ph type="sldNum" sz="quarter" idx="12"/>
          </p:nvPr>
        </p:nvSpPr>
        <p:spPr/>
        <p:txBody>
          <a:bodyPr/>
          <a:lstStyle/>
          <a:p>
            <a:fld id="{4FAB73BC-B049-4115-A692-8D63A059BFB8}" type="slidenum">
              <a:rPr lang="en-US" smtClean="0"/>
              <a:t>4</a:t>
            </a:fld>
            <a:endParaRPr lang="en-US" dirty="0"/>
          </a:p>
        </p:txBody>
      </p:sp>
    </p:spTree>
    <p:extLst>
      <p:ext uri="{BB962C8B-B14F-4D97-AF65-F5344CB8AC3E}">
        <p14:creationId xmlns:p14="http://schemas.microsoft.com/office/powerpoint/2010/main" val="98883468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8">
                                            <p:txEl>
                                              <p:pRg st="12" end="12"/>
                                            </p:txEl>
                                          </p:spTgt>
                                        </p:tgtEl>
                                        <p:attrNameLst>
                                          <p:attrName>style.visibility</p:attrName>
                                        </p:attrNameLst>
                                      </p:cBhvr>
                                      <p:to>
                                        <p:strVal val="visible"/>
                                      </p:to>
                                    </p:set>
                                    <p:animEffect transition="in" filter="circle(in)">
                                      <p:cBhvr>
                                        <p:cTn id="31" dur="2000"/>
                                        <p:tgtEl>
                                          <p:spTgt spid="8">
                                            <p:txEl>
                                              <p:pRg st="12" end="1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6">
                                            <p:txEl>
                                              <p:pRg st="0" end="0"/>
                                            </p:txEl>
                                          </p:spTgt>
                                        </p:tgtEl>
                                        <p:attrNameLst>
                                          <p:attrName>style.visibility</p:attrName>
                                        </p:attrNameLst>
                                      </p:cBhvr>
                                      <p:to>
                                        <p:strVal val="visible"/>
                                      </p:to>
                                    </p:set>
                                    <p:animEffect transition="in" filter="randombar(horizontal)">
                                      <p:cBhvr>
                                        <p:cTn id="36" dur="500"/>
                                        <p:tgtEl>
                                          <p:spTgt spid="6">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6">
                                            <p:txEl>
                                              <p:pRg st="1" end="1"/>
                                            </p:txEl>
                                          </p:spTgt>
                                        </p:tgtEl>
                                        <p:attrNameLst>
                                          <p:attrName>style.visibility</p:attrName>
                                        </p:attrNameLst>
                                      </p:cBhvr>
                                      <p:to>
                                        <p:strVal val="visible"/>
                                      </p:to>
                                    </p:set>
                                    <p:animEffect transition="in" filter="randombar(horizontal)">
                                      <p:cBhvr>
                                        <p:cTn id="41"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3336" y="341599"/>
            <a:ext cx="5898524" cy="5666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 2. Repayment of Certain </a:t>
            </a:r>
            <a:r>
              <a:rPr lang="en-US" dirty="0"/>
              <a:t>Loans &amp; Deposits</a:t>
            </a:r>
          </a:p>
        </p:txBody>
      </p:sp>
      <p:sp>
        <p:nvSpPr>
          <p:cNvPr id="4" name="TextBox 3"/>
          <p:cNvSpPr txBox="1"/>
          <p:nvPr/>
        </p:nvSpPr>
        <p:spPr>
          <a:xfrm>
            <a:off x="283337" y="1005598"/>
            <a:ext cx="7791717" cy="3970318"/>
          </a:xfrm>
          <a:prstGeom prst="rect">
            <a:avLst/>
          </a:prstGeom>
          <a:noFill/>
        </p:spPr>
        <p:txBody>
          <a:bodyPr wrap="square" rtlCol="0">
            <a:spAutoFit/>
          </a:bodyPr>
          <a:lstStyle/>
          <a:p>
            <a:pPr algn="just"/>
            <a:r>
              <a:rPr lang="en-US" b="1" dirty="0" smtClean="0"/>
              <a:t>Section 269T </a:t>
            </a:r>
            <a:r>
              <a:rPr lang="en-US" dirty="0" smtClean="0"/>
              <a:t>: Any </a:t>
            </a:r>
            <a:r>
              <a:rPr lang="en-US" dirty="0"/>
              <a:t>branch of a banking company or a </a:t>
            </a:r>
            <a:r>
              <a:rPr lang="en-US" dirty="0" smtClean="0"/>
              <a:t>co-operative bank, co-operative </a:t>
            </a:r>
            <a:r>
              <a:rPr lang="en-US" dirty="0"/>
              <a:t>society, </a:t>
            </a:r>
            <a:r>
              <a:rPr lang="en-US" dirty="0" smtClean="0"/>
              <a:t>firm, other company </a:t>
            </a:r>
            <a:r>
              <a:rPr lang="en-US" dirty="0"/>
              <a:t>or other person is not allowed to repay any loan or deposit in cash if </a:t>
            </a:r>
          </a:p>
          <a:p>
            <a:pPr marL="342900" indent="-342900" algn="just">
              <a:buFont typeface="+mj-lt"/>
              <a:buAutoNum type="alphaLcParenR"/>
            </a:pPr>
            <a:r>
              <a:rPr lang="en-US" dirty="0"/>
              <a:t>t</a:t>
            </a:r>
            <a:r>
              <a:rPr lang="en-US" dirty="0" smtClean="0"/>
              <a:t>he </a:t>
            </a:r>
            <a:r>
              <a:rPr lang="en-US" dirty="0"/>
              <a:t>amount of the loan or </a:t>
            </a:r>
            <a:r>
              <a:rPr lang="en-US" dirty="0" smtClean="0"/>
              <a:t>deposit, </a:t>
            </a:r>
            <a:r>
              <a:rPr lang="en-US" b="1" dirty="0" smtClean="0"/>
              <a:t>or</a:t>
            </a:r>
            <a:r>
              <a:rPr lang="en-US" dirty="0" smtClean="0"/>
              <a:t> </a:t>
            </a:r>
          </a:p>
          <a:p>
            <a:pPr marL="342900" indent="-342900" algn="just">
              <a:buFont typeface="+mj-lt"/>
              <a:buAutoNum type="alphaLcParenR"/>
            </a:pPr>
            <a:endParaRPr lang="en-US" dirty="0"/>
          </a:p>
          <a:p>
            <a:pPr marL="342900" indent="-342900" algn="just">
              <a:buFont typeface="+mj-lt"/>
              <a:buAutoNum type="alphaLcParenR"/>
            </a:pPr>
            <a:r>
              <a:rPr lang="en-US" dirty="0" smtClean="0"/>
              <a:t>any amount in relation to transfer of immovable property (even if transfer does not take place) together </a:t>
            </a:r>
            <a:r>
              <a:rPr lang="en-US" dirty="0"/>
              <a:t>with the interest, if any, is Rs.20,000/- or more, </a:t>
            </a:r>
            <a:r>
              <a:rPr lang="en-US" b="1" dirty="0" smtClean="0"/>
              <a:t>or</a:t>
            </a:r>
          </a:p>
          <a:p>
            <a:pPr marL="342900" indent="-342900" algn="just">
              <a:buFont typeface="+mj-lt"/>
              <a:buAutoNum type="alphaLcParenR"/>
            </a:pPr>
            <a:endParaRPr lang="en-US" dirty="0" smtClean="0"/>
          </a:p>
          <a:p>
            <a:pPr marL="342900" indent="-342900" algn="just">
              <a:buFont typeface="+mj-lt"/>
              <a:buAutoNum type="alphaLcParenR"/>
            </a:pPr>
            <a:r>
              <a:rPr lang="en-US" dirty="0" smtClean="0"/>
              <a:t>The </a:t>
            </a:r>
            <a:r>
              <a:rPr lang="en-US" dirty="0"/>
              <a:t>aggregate amount of loans or deposits or specified advance held by such person, either in his own name or jointly with other person on the date of such repayment together with the interest, if any, is Rs.20,000/- or more</a:t>
            </a:r>
            <a:r>
              <a:rPr lang="en-US" dirty="0" smtClean="0"/>
              <a:t>.</a:t>
            </a:r>
          </a:p>
        </p:txBody>
      </p:sp>
      <p:sp>
        <p:nvSpPr>
          <p:cNvPr id="10" name="Slide Number Placeholder 9"/>
          <p:cNvSpPr>
            <a:spLocks noGrp="1"/>
          </p:cNvSpPr>
          <p:nvPr>
            <p:ph type="sldNum" sz="quarter" idx="12"/>
          </p:nvPr>
        </p:nvSpPr>
        <p:spPr/>
        <p:txBody>
          <a:bodyPr/>
          <a:lstStyle/>
          <a:p>
            <a:fld id="{4FAB73BC-B049-4115-A692-8D63A059BFB8}" type="slidenum">
              <a:rPr lang="en-US" smtClean="0"/>
              <a:t>5</a:t>
            </a:fld>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0034" y="1456359"/>
            <a:ext cx="3513749" cy="2883822"/>
          </a:xfrm>
          <a:prstGeom prst="rect">
            <a:avLst/>
          </a:prstGeom>
        </p:spPr>
      </p:pic>
      <p:sp>
        <p:nvSpPr>
          <p:cNvPr id="7" name="TextBox 6"/>
          <p:cNvSpPr txBox="1"/>
          <p:nvPr/>
        </p:nvSpPr>
        <p:spPr>
          <a:xfrm>
            <a:off x="283336" y="4978018"/>
            <a:ext cx="7986699" cy="1477328"/>
          </a:xfrm>
          <a:prstGeom prst="rect">
            <a:avLst/>
          </a:prstGeom>
          <a:noFill/>
        </p:spPr>
        <p:txBody>
          <a:bodyPr wrap="square" rtlCol="0">
            <a:spAutoFit/>
          </a:bodyPr>
          <a:lstStyle/>
          <a:p>
            <a:r>
              <a:rPr lang="en-US" dirty="0"/>
              <a:t>to any person who has made </a:t>
            </a:r>
            <a:endParaRPr lang="en-US" dirty="0" smtClean="0"/>
          </a:p>
          <a:p>
            <a:endParaRPr lang="en-US" dirty="0"/>
          </a:p>
          <a:p>
            <a:pPr marL="342900" indent="-342900">
              <a:buAutoNum type="alphaLcParenR"/>
            </a:pPr>
            <a:r>
              <a:rPr lang="en-US" dirty="0" smtClean="0"/>
              <a:t>the </a:t>
            </a:r>
            <a:r>
              <a:rPr lang="en-US" dirty="0"/>
              <a:t>loan or </a:t>
            </a:r>
            <a:r>
              <a:rPr lang="en-US" dirty="0" smtClean="0"/>
              <a:t>deposit</a:t>
            </a:r>
          </a:p>
          <a:p>
            <a:endParaRPr lang="en-US" dirty="0"/>
          </a:p>
          <a:p>
            <a:r>
              <a:rPr lang="en-US" dirty="0"/>
              <a:t>b)	paid the amount in relation to transfer of immovable property</a:t>
            </a:r>
          </a:p>
        </p:txBody>
      </p:sp>
    </p:spTree>
    <p:extLst>
      <p:ext uri="{BB962C8B-B14F-4D97-AF65-F5344CB8AC3E}">
        <p14:creationId xmlns:p14="http://schemas.microsoft.com/office/powerpoint/2010/main" val="140796316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96214" y="192238"/>
            <a:ext cx="7830355" cy="369332"/>
          </a:xfrm>
          <a:prstGeom prst="rect">
            <a:avLst/>
          </a:prstGeom>
          <a:noFill/>
        </p:spPr>
        <p:txBody>
          <a:bodyPr wrap="square" rtlCol="0">
            <a:spAutoFit/>
          </a:bodyPr>
          <a:lstStyle/>
          <a:p>
            <a:r>
              <a:rPr lang="en-US" b="1" dirty="0" smtClean="0">
                <a:solidFill>
                  <a:schemeClr val="accent2">
                    <a:lumMod val="50000"/>
                  </a:schemeClr>
                </a:solidFill>
              </a:rPr>
              <a:t>Exceptions to this provision include the following:</a:t>
            </a:r>
            <a:endParaRPr lang="en-US" b="1" dirty="0">
              <a:solidFill>
                <a:schemeClr val="accent2">
                  <a:lumMod val="50000"/>
                </a:schemeClr>
              </a:solidFill>
            </a:endParaRPr>
          </a:p>
        </p:txBody>
      </p:sp>
      <p:sp>
        <p:nvSpPr>
          <p:cNvPr id="8" name="TextBox 7"/>
          <p:cNvSpPr txBox="1"/>
          <p:nvPr/>
        </p:nvSpPr>
        <p:spPr>
          <a:xfrm>
            <a:off x="296214" y="787930"/>
            <a:ext cx="10715222" cy="4093428"/>
          </a:xfrm>
          <a:prstGeom prst="rect">
            <a:avLst/>
          </a:prstGeom>
          <a:noFill/>
        </p:spPr>
        <p:txBody>
          <a:bodyPr wrap="square" rtlCol="0">
            <a:spAutoFit/>
          </a:bodyPr>
          <a:lstStyle/>
          <a:p>
            <a:pPr algn="just"/>
            <a:r>
              <a:rPr lang="en-US" sz="2000" dirty="0" smtClean="0"/>
              <a:t>Repayment of any loan or deposit taken or accepted from </a:t>
            </a:r>
          </a:p>
          <a:p>
            <a:pPr algn="just"/>
            <a:endParaRPr lang="en-US" sz="2000" dirty="0" smtClean="0"/>
          </a:p>
          <a:p>
            <a:pPr marL="342900" indent="-342900" algn="just">
              <a:buAutoNum type="alphaLcParenBoth"/>
            </a:pPr>
            <a:r>
              <a:rPr lang="en-US" sz="2000" dirty="0" smtClean="0"/>
              <a:t>Government ;</a:t>
            </a:r>
          </a:p>
          <a:p>
            <a:pPr algn="just"/>
            <a:endParaRPr lang="en-US" sz="2000" dirty="0"/>
          </a:p>
          <a:p>
            <a:pPr marL="342900" indent="-342900" algn="just">
              <a:buAutoNum type="alphaLcParenBoth" startAt="2"/>
            </a:pPr>
            <a:r>
              <a:rPr lang="en-US" sz="2000" dirty="0" smtClean="0"/>
              <a:t>any </a:t>
            </a:r>
            <a:r>
              <a:rPr lang="en-US" sz="2000" dirty="0"/>
              <a:t>banking company, post office savings bank or co-operative </a:t>
            </a:r>
            <a:r>
              <a:rPr lang="en-US" sz="2000" dirty="0" smtClean="0"/>
              <a:t>bank ;</a:t>
            </a:r>
          </a:p>
          <a:p>
            <a:pPr algn="just"/>
            <a:endParaRPr lang="en-US" sz="2000" dirty="0"/>
          </a:p>
          <a:p>
            <a:pPr marL="342900" indent="-342900" algn="just">
              <a:buAutoNum type="alphaLcParenBoth" startAt="3"/>
            </a:pPr>
            <a:r>
              <a:rPr lang="en-US" sz="2000" dirty="0" smtClean="0"/>
              <a:t>any </a:t>
            </a:r>
            <a:r>
              <a:rPr lang="en-US" sz="2000" dirty="0"/>
              <a:t>corporation established by a central, state or provincial </a:t>
            </a:r>
            <a:r>
              <a:rPr lang="en-US" sz="2000" dirty="0" smtClean="0"/>
              <a:t>Act ;</a:t>
            </a:r>
          </a:p>
          <a:p>
            <a:pPr algn="just"/>
            <a:endParaRPr lang="en-US" sz="2000" dirty="0"/>
          </a:p>
          <a:p>
            <a:pPr marL="342900" indent="-342900" algn="just">
              <a:buAutoNum type="alphaLcParenBoth" startAt="4"/>
            </a:pPr>
            <a:r>
              <a:rPr lang="en-US" sz="2000" dirty="0" smtClean="0"/>
              <a:t>any </a:t>
            </a:r>
            <a:r>
              <a:rPr lang="en-US" sz="2000" dirty="0"/>
              <a:t>Government company as defined in clause (45) of section 2 of the Companies </a:t>
            </a:r>
            <a:r>
              <a:rPr lang="en-US" sz="2000" dirty="0" smtClean="0"/>
              <a:t>Act,2013 ;</a:t>
            </a:r>
          </a:p>
          <a:p>
            <a:pPr algn="just"/>
            <a:endParaRPr lang="en-US" sz="2000" dirty="0"/>
          </a:p>
          <a:p>
            <a:pPr algn="just"/>
            <a:r>
              <a:rPr lang="en-US" sz="2000" dirty="0" smtClean="0"/>
              <a:t>(e</a:t>
            </a:r>
            <a:r>
              <a:rPr lang="en-US" sz="2000" dirty="0"/>
              <a:t>) such other institution, association or body or class of institutions, associations or bodies which the Central Government may, by notification in the Official Gazette, specify.</a:t>
            </a:r>
          </a:p>
        </p:txBody>
      </p:sp>
      <p:sp>
        <p:nvSpPr>
          <p:cNvPr id="6" name="TextBox 5"/>
          <p:cNvSpPr txBox="1"/>
          <p:nvPr/>
        </p:nvSpPr>
        <p:spPr>
          <a:xfrm>
            <a:off x="296214" y="5107719"/>
            <a:ext cx="10715222" cy="1323439"/>
          </a:xfrm>
          <a:prstGeom prst="rect">
            <a:avLst/>
          </a:prstGeom>
          <a:noFill/>
        </p:spPr>
        <p:txBody>
          <a:bodyPr wrap="square" rtlCol="0">
            <a:spAutoFit/>
          </a:bodyPr>
          <a:lstStyle/>
          <a:p>
            <a:r>
              <a:rPr lang="en-US" sz="2000" b="1" dirty="0">
                <a:solidFill>
                  <a:schemeClr val="accent2">
                    <a:lumMod val="50000"/>
                  </a:schemeClr>
                </a:solidFill>
              </a:rPr>
              <a:t>Consequences of </a:t>
            </a:r>
            <a:r>
              <a:rPr lang="en-US" sz="2000" b="1" dirty="0" smtClean="0">
                <a:solidFill>
                  <a:schemeClr val="accent2">
                    <a:lumMod val="50000"/>
                  </a:schemeClr>
                </a:solidFill>
              </a:rPr>
              <a:t>violation</a:t>
            </a:r>
            <a:r>
              <a:rPr lang="en-US" sz="2000" b="1" dirty="0">
                <a:solidFill>
                  <a:schemeClr val="accent2">
                    <a:lumMod val="50000"/>
                  </a:schemeClr>
                </a:solidFill>
              </a:rPr>
              <a:t> </a:t>
            </a:r>
            <a:r>
              <a:rPr lang="en-US" sz="2000" b="1" dirty="0" smtClean="0">
                <a:solidFill>
                  <a:schemeClr val="accent2">
                    <a:lumMod val="50000"/>
                  </a:schemeClr>
                </a:solidFill>
              </a:rPr>
              <a:t>:</a:t>
            </a:r>
          </a:p>
          <a:p>
            <a:endParaRPr lang="en-US" sz="2000" b="1" dirty="0"/>
          </a:p>
          <a:p>
            <a:r>
              <a:rPr lang="en-US" sz="2000" dirty="0" smtClean="0"/>
              <a:t>As per section 271E, a penalty </a:t>
            </a:r>
            <a:r>
              <a:rPr lang="en-US" sz="2000" dirty="0"/>
              <a:t>of an amount equal to the amount </a:t>
            </a:r>
            <a:r>
              <a:rPr lang="en-US" sz="2000" dirty="0" smtClean="0"/>
              <a:t>of loan or deposit repaid </a:t>
            </a:r>
            <a:r>
              <a:rPr lang="en-US" sz="2000" dirty="0"/>
              <a:t>in cash will be levied. </a:t>
            </a:r>
          </a:p>
        </p:txBody>
      </p:sp>
      <p:sp>
        <p:nvSpPr>
          <p:cNvPr id="10" name="Slide Number Placeholder 9"/>
          <p:cNvSpPr>
            <a:spLocks noGrp="1"/>
          </p:cNvSpPr>
          <p:nvPr>
            <p:ph type="sldNum" sz="quarter" idx="12"/>
          </p:nvPr>
        </p:nvSpPr>
        <p:spPr/>
        <p:txBody>
          <a:bodyPr/>
          <a:lstStyle/>
          <a:p>
            <a:fld id="{4FAB73BC-B049-4115-A692-8D63A059BFB8}" type="slidenum">
              <a:rPr lang="en-US" smtClean="0"/>
              <a:t>6</a:t>
            </a:fld>
            <a:endParaRPr lang="en-US" dirty="0"/>
          </a:p>
        </p:txBody>
      </p:sp>
    </p:spTree>
    <p:extLst>
      <p:ext uri="{BB962C8B-B14F-4D97-AF65-F5344CB8AC3E}">
        <p14:creationId xmlns:p14="http://schemas.microsoft.com/office/powerpoint/2010/main" val="2200185904"/>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3336" y="341599"/>
            <a:ext cx="5898524" cy="5666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 3. Transactions in Cash</a:t>
            </a:r>
            <a:endParaRPr lang="en-US" dirty="0"/>
          </a:p>
        </p:txBody>
      </p:sp>
      <p:sp>
        <p:nvSpPr>
          <p:cNvPr id="4" name="TextBox 3"/>
          <p:cNvSpPr txBox="1"/>
          <p:nvPr/>
        </p:nvSpPr>
        <p:spPr>
          <a:xfrm>
            <a:off x="283336" y="1056068"/>
            <a:ext cx="11320529" cy="2308324"/>
          </a:xfrm>
          <a:prstGeom prst="rect">
            <a:avLst/>
          </a:prstGeom>
          <a:noFill/>
        </p:spPr>
        <p:txBody>
          <a:bodyPr wrap="square" rtlCol="0">
            <a:spAutoFit/>
          </a:bodyPr>
          <a:lstStyle/>
          <a:p>
            <a:r>
              <a:rPr lang="en-US" b="1" dirty="0" smtClean="0"/>
              <a:t>Section 269ST</a:t>
            </a:r>
            <a:r>
              <a:rPr lang="en-US" dirty="0"/>
              <a:t>: No person is allowed to receive in cash an amount of Rs. 2,00,000 or </a:t>
            </a:r>
            <a:r>
              <a:rPr lang="en-US" dirty="0" smtClean="0"/>
              <a:t>more</a:t>
            </a:r>
          </a:p>
          <a:p>
            <a:r>
              <a:rPr lang="en-US" dirty="0" smtClean="0"/>
              <a:t> </a:t>
            </a:r>
          </a:p>
          <a:p>
            <a:pPr marL="342900" indent="-342900">
              <a:buAutoNum type="alphaLcParenBoth"/>
            </a:pPr>
            <a:r>
              <a:rPr lang="en-US" dirty="0" smtClean="0"/>
              <a:t>in </a:t>
            </a:r>
            <a:r>
              <a:rPr lang="en-US" dirty="0"/>
              <a:t>aggregate from a person in a day; </a:t>
            </a:r>
            <a:r>
              <a:rPr lang="en-US" dirty="0" smtClean="0"/>
              <a:t>or</a:t>
            </a:r>
          </a:p>
          <a:p>
            <a:endParaRPr lang="en-US" dirty="0"/>
          </a:p>
          <a:p>
            <a:pPr marL="342900" indent="-342900">
              <a:buAutoNum type="alphaLcParenBoth" startAt="2"/>
            </a:pPr>
            <a:r>
              <a:rPr lang="en-US" dirty="0" smtClean="0"/>
              <a:t>in </a:t>
            </a:r>
            <a:r>
              <a:rPr lang="en-US" dirty="0"/>
              <a:t>respect of a single transaction; </a:t>
            </a:r>
            <a:r>
              <a:rPr lang="en-US" dirty="0" smtClean="0"/>
              <a:t>or</a:t>
            </a:r>
          </a:p>
          <a:p>
            <a:endParaRPr lang="en-US" dirty="0"/>
          </a:p>
          <a:p>
            <a:r>
              <a:rPr lang="en-US" dirty="0"/>
              <a:t>(</a:t>
            </a:r>
            <a:r>
              <a:rPr lang="en-US" dirty="0" smtClean="0"/>
              <a:t>c) in </a:t>
            </a:r>
            <a:r>
              <a:rPr lang="en-US" dirty="0"/>
              <a:t>respect of transactions relating to one event or occasion from a person,</a:t>
            </a:r>
            <a:endParaRPr lang="en-US" dirty="0" smtClean="0"/>
          </a:p>
          <a:p>
            <a:endParaRPr lang="en-US" dirty="0" smtClean="0"/>
          </a:p>
        </p:txBody>
      </p:sp>
      <p:sp>
        <p:nvSpPr>
          <p:cNvPr id="10" name="Slide Number Placeholder 9"/>
          <p:cNvSpPr>
            <a:spLocks noGrp="1"/>
          </p:cNvSpPr>
          <p:nvPr>
            <p:ph type="sldNum" sz="quarter" idx="12"/>
          </p:nvPr>
        </p:nvSpPr>
        <p:spPr/>
        <p:txBody>
          <a:bodyPr/>
          <a:lstStyle/>
          <a:p>
            <a:fld id="{4FAB73BC-B049-4115-A692-8D63A059BFB8}" type="slidenum">
              <a:rPr lang="en-US" smtClean="0"/>
              <a:t>7</a:t>
            </a:fld>
            <a:endParaRPr lang="en-US" dirty="0"/>
          </a:p>
        </p:txBody>
      </p:sp>
      <p:sp>
        <p:nvSpPr>
          <p:cNvPr id="7" name="TextBox 6"/>
          <p:cNvSpPr txBox="1"/>
          <p:nvPr/>
        </p:nvSpPr>
        <p:spPr>
          <a:xfrm>
            <a:off x="283336" y="3327524"/>
            <a:ext cx="7830355" cy="369332"/>
          </a:xfrm>
          <a:prstGeom prst="rect">
            <a:avLst/>
          </a:prstGeom>
          <a:noFill/>
        </p:spPr>
        <p:txBody>
          <a:bodyPr wrap="square" rtlCol="0">
            <a:spAutoFit/>
          </a:bodyPr>
          <a:lstStyle/>
          <a:p>
            <a:r>
              <a:rPr lang="en-US" b="1" dirty="0" smtClean="0">
                <a:solidFill>
                  <a:schemeClr val="accent2">
                    <a:lumMod val="50000"/>
                  </a:schemeClr>
                </a:solidFill>
              </a:rPr>
              <a:t>Exceptions to this provision include the following:</a:t>
            </a:r>
            <a:endParaRPr lang="en-US" b="1" dirty="0">
              <a:solidFill>
                <a:schemeClr val="accent2">
                  <a:lumMod val="50000"/>
                </a:schemeClr>
              </a:solidFill>
            </a:endParaRPr>
          </a:p>
        </p:txBody>
      </p:sp>
      <p:sp>
        <p:nvSpPr>
          <p:cNvPr id="6" name="TextBox 5"/>
          <p:cNvSpPr txBox="1"/>
          <p:nvPr/>
        </p:nvSpPr>
        <p:spPr>
          <a:xfrm>
            <a:off x="283336" y="3870023"/>
            <a:ext cx="11027792" cy="2862322"/>
          </a:xfrm>
          <a:prstGeom prst="rect">
            <a:avLst/>
          </a:prstGeom>
          <a:noFill/>
        </p:spPr>
        <p:txBody>
          <a:bodyPr wrap="square" rtlCol="0">
            <a:spAutoFit/>
          </a:bodyPr>
          <a:lstStyle/>
          <a:p>
            <a:pPr marL="400050" indent="-400050" algn="just">
              <a:buAutoNum type="romanLcParenBoth"/>
            </a:pPr>
            <a:r>
              <a:rPr lang="en-US" dirty="0" smtClean="0"/>
              <a:t>any receipt by –</a:t>
            </a:r>
          </a:p>
          <a:p>
            <a:pPr algn="just"/>
            <a:endParaRPr lang="en-US" dirty="0" smtClean="0"/>
          </a:p>
          <a:p>
            <a:pPr marL="342900" indent="-342900" algn="just">
              <a:buFont typeface="+mj-lt"/>
              <a:buAutoNum type="alphaLcParenR"/>
            </a:pPr>
            <a:r>
              <a:rPr lang="en-US" dirty="0" smtClean="0"/>
              <a:t>Government</a:t>
            </a:r>
          </a:p>
          <a:p>
            <a:pPr marL="342900" indent="-342900" algn="just">
              <a:buFont typeface="+mj-lt"/>
              <a:buAutoNum type="alphaLcParenR"/>
            </a:pPr>
            <a:r>
              <a:rPr lang="en-US" dirty="0"/>
              <a:t>any banking company, post office savings bank or co-operative bank</a:t>
            </a:r>
            <a:r>
              <a:rPr lang="en-US" dirty="0" smtClean="0"/>
              <a:t>;</a:t>
            </a:r>
          </a:p>
          <a:p>
            <a:pPr algn="just"/>
            <a:endParaRPr lang="en-US" dirty="0" smtClean="0"/>
          </a:p>
          <a:p>
            <a:pPr marL="400050" indent="-400050" algn="just">
              <a:buAutoNum type="romanLcParenBoth" startAt="2"/>
            </a:pPr>
            <a:r>
              <a:rPr lang="en-US" dirty="0" smtClean="0"/>
              <a:t>transactions </a:t>
            </a:r>
            <a:r>
              <a:rPr lang="en-US" dirty="0"/>
              <a:t>of the nature referred to in </a:t>
            </a:r>
            <a:r>
              <a:rPr lang="en-US" b="1" dirty="0"/>
              <a:t>section </a:t>
            </a:r>
            <a:r>
              <a:rPr lang="en-US" b="1" dirty="0" smtClean="0"/>
              <a:t>269SS</a:t>
            </a:r>
            <a:r>
              <a:rPr lang="en-US" dirty="0" smtClean="0"/>
              <a:t>;</a:t>
            </a:r>
          </a:p>
          <a:p>
            <a:pPr marL="400050" indent="-400050" algn="just">
              <a:buAutoNum type="romanLcParenBoth" startAt="2"/>
            </a:pPr>
            <a:endParaRPr lang="en-US" dirty="0" smtClean="0"/>
          </a:p>
          <a:p>
            <a:pPr marL="400050" indent="-400050" algn="just">
              <a:buAutoNum type="romanLcParenBoth" startAt="2"/>
            </a:pPr>
            <a:r>
              <a:rPr lang="en-US" dirty="0"/>
              <a:t>such other persons or class of persons or receipts, which the Central Government may, by notification in the Official Gazette, specify</a:t>
            </a:r>
            <a:r>
              <a:rPr lang="en-US" dirty="0" smtClean="0"/>
              <a:t>.</a:t>
            </a:r>
            <a:endParaRPr lang="en-US" dirty="0"/>
          </a:p>
          <a:p>
            <a:endParaRPr lang="en-US" dirty="0"/>
          </a:p>
        </p:txBody>
      </p:sp>
    </p:spTree>
    <p:extLst>
      <p:ext uri="{BB962C8B-B14F-4D97-AF65-F5344CB8AC3E}">
        <p14:creationId xmlns:p14="http://schemas.microsoft.com/office/powerpoint/2010/main" val="18198340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93183" y="213105"/>
            <a:ext cx="11269014" cy="1323439"/>
          </a:xfrm>
          <a:prstGeom prst="rect">
            <a:avLst/>
          </a:prstGeom>
          <a:noFill/>
        </p:spPr>
        <p:txBody>
          <a:bodyPr wrap="square" rtlCol="0">
            <a:spAutoFit/>
          </a:bodyPr>
          <a:lstStyle/>
          <a:p>
            <a:pPr algn="just"/>
            <a:r>
              <a:rPr lang="en-US" sz="2000" b="1" dirty="0">
                <a:solidFill>
                  <a:schemeClr val="accent2">
                    <a:lumMod val="50000"/>
                  </a:schemeClr>
                </a:solidFill>
              </a:rPr>
              <a:t>Consequences of </a:t>
            </a:r>
            <a:r>
              <a:rPr lang="en-US" sz="2000" b="1" dirty="0" smtClean="0">
                <a:solidFill>
                  <a:schemeClr val="accent2">
                    <a:lumMod val="50000"/>
                  </a:schemeClr>
                </a:solidFill>
              </a:rPr>
              <a:t>violation of Section 269ST: </a:t>
            </a:r>
          </a:p>
          <a:p>
            <a:pPr algn="just"/>
            <a:endParaRPr lang="en-US" sz="2000" b="1" dirty="0">
              <a:solidFill>
                <a:schemeClr val="accent2">
                  <a:lumMod val="50000"/>
                </a:schemeClr>
              </a:solidFill>
            </a:endParaRPr>
          </a:p>
          <a:p>
            <a:pPr algn="just"/>
            <a:r>
              <a:rPr lang="en-US" sz="2000" dirty="0" smtClean="0"/>
              <a:t>As per secti</a:t>
            </a:r>
            <a:r>
              <a:rPr lang="en-US" sz="2000" dirty="0"/>
              <a:t>on </a:t>
            </a:r>
            <a:r>
              <a:rPr lang="en-US" sz="2000" dirty="0" smtClean="0"/>
              <a:t>271DA, a penalty of an amount equal to the amount of such receipt will </a:t>
            </a:r>
            <a:r>
              <a:rPr lang="en-US" sz="2000" dirty="0"/>
              <a:t>be levied. </a:t>
            </a:r>
          </a:p>
        </p:txBody>
      </p:sp>
      <p:sp>
        <p:nvSpPr>
          <p:cNvPr id="10" name="Slide Number Placeholder 9"/>
          <p:cNvSpPr>
            <a:spLocks noGrp="1"/>
          </p:cNvSpPr>
          <p:nvPr>
            <p:ph type="sldNum" sz="quarter" idx="12"/>
          </p:nvPr>
        </p:nvSpPr>
        <p:spPr/>
        <p:txBody>
          <a:bodyPr/>
          <a:lstStyle/>
          <a:p>
            <a:pPr algn="just"/>
            <a:fld id="{4FAB73BC-B049-4115-A692-8D63A059BFB8}" type="slidenum">
              <a:rPr lang="en-US" smtClean="0"/>
              <a:pPr algn="just"/>
              <a:t>8</a:t>
            </a:fld>
            <a:endParaRPr lang="en-US" dirty="0"/>
          </a:p>
        </p:txBody>
      </p:sp>
      <p:sp>
        <p:nvSpPr>
          <p:cNvPr id="3" name="TextBox 2"/>
          <p:cNvSpPr txBox="1"/>
          <p:nvPr/>
        </p:nvSpPr>
        <p:spPr>
          <a:xfrm>
            <a:off x="193183" y="1928928"/>
            <a:ext cx="11359166" cy="4401205"/>
          </a:xfrm>
          <a:prstGeom prst="rect">
            <a:avLst/>
          </a:prstGeom>
          <a:noFill/>
        </p:spPr>
        <p:txBody>
          <a:bodyPr wrap="square" rtlCol="0">
            <a:spAutoFit/>
          </a:bodyPr>
          <a:lstStyle/>
          <a:p>
            <a:pPr algn="just"/>
            <a:r>
              <a:rPr lang="en-US" sz="2000" b="1" dirty="0" smtClean="0"/>
              <a:t>Example:</a:t>
            </a:r>
            <a:r>
              <a:rPr lang="en-US" sz="2000" dirty="0" smtClean="0"/>
              <a:t> X sells goods on credit to Y on 14.08.2021(vide invoice no. 2021-22/104), amount of Rs. 10,42,000. Payment is made by Y as follows: </a:t>
            </a:r>
          </a:p>
          <a:p>
            <a:pPr algn="just"/>
            <a:endParaRPr lang="en-US" sz="2000" dirty="0" smtClean="0"/>
          </a:p>
          <a:p>
            <a:pPr marL="342900" indent="-342900" algn="just">
              <a:buFont typeface="+mj-lt"/>
              <a:buAutoNum type="arabicPeriod"/>
            </a:pPr>
            <a:r>
              <a:rPr lang="en-US" sz="2000" dirty="0" smtClean="0"/>
              <a:t>Payment of Rs. 1,45,000 in cash on 16.08.2021.</a:t>
            </a:r>
          </a:p>
          <a:p>
            <a:pPr marL="342900" indent="-342900" algn="just">
              <a:buFont typeface="+mj-lt"/>
              <a:buAutoNum type="arabicPeriod"/>
            </a:pPr>
            <a:endParaRPr lang="en-US" sz="2000" dirty="0" smtClean="0"/>
          </a:p>
          <a:p>
            <a:pPr marL="342900" indent="-342900" algn="just">
              <a:buFont typeface="+mj-lt"/>
              <a:buAutoNum type="arabicPeriod"/>
            </a:pPr>
            <a:r>
              <a:rPr lang="en-US" sz="2000" dirty="0" smtClean="0"/>
              <a:t>Payment of Rs. 8,00,000 by RTGS on 20.08.2021</a:t>
            </a:r>
          </a:p>
          <a:p>
            <a:pPr marL="342900" indent="-342900" algn="just">
              <a:buFont typeface="+mj-lt"/>
              <a:buAutoNum type="arabicPeriod"/>
            </a:pPr>
            <a:endParaRPr lang="en-US" sz="2000" dirty="0" smtClean="0"/>
          </a:p>
          <a:p>
            <a:pPr marL="342900" indent="-342900" algn="just">
              <a:buFont typeface="+mj-lt"/>
              <a:buAutoNum type="arabicPeriod"/>
            </a:pPr>
            <a:r>
              <a:rPr lang="en-US" sz="2000" dirty="0" smtClean="0"/>
              <a:t>Payment of Rs. 97,000 in cash on 22.08.2021</a:t>
            </a:r>
          </a:p>
          <a:p>
            <a:pPr marL="342900" indent="-342900" algn="just">
              <a:buAutoNum type="arabicPeriod"/>
            </a:pPr>
            <a:endParaRPr lang="en-US" sz="2000" dirty="0"/>
          </a:p>
          <a:p>
            <a:pPr algn="just"/>
            <a:r>
              <a:rPr lang="en-US" sz="2000" dirty="0" smtClean="0"/>
              <a:t>What are the tax consequences of aforesaid payments?</a:t>
            </a:r>
          </a:p>
          <a:p>
            <a:pPr algn="just"/>
            <a:endParaRPr lang="en-US" sz="2000" b="1" dirty="0"/>
          </a:p>
          <a:p>
            <a:pPr algn="just"/>
            <a:r>
              <a:rPr lang="en-US" sz="2000" b="1" dirty="0" smtClean="0"/>
              <a:t>Answer:</a:t>
            </a:r>
            <a:r>
              <a:rPr lang="en-US" sz="2000" dirty="0" smtClean="0"/>
              <a:t> Payment received in cash Rs. 2,42,000. it is covered by section 269ST. </a:t>
            </a:r>
          </a:p>
          <a:p>
            <a:pPr algn="just"/>
            <a:r>
              <a:rPr lang="en-US" sz="2000" dirty="0"/>
              <a:t> </a:t>
            </a:r>
            <a:r>
              <a:rPr lang="en-US" sz="2000" dirty="0" smtClean="0"/>
              <a:t>              </a:t>
            </a:r>
          </a:p>
          <a:p>
            <a:pPr algn="just"/>
            <a:r>
              <a:rPr lang="en-US" sz="2000" dirty="0" smtClean="0"/>
              <a:t>The assessing officer can impose 100% of Rs. 2,42,000 as penalty under section 271DA </a:t>
            </a:r>
            <a:endParaRPr lang="en-US" sz="2000" dirty="0"/>
          </a:p>
        </p:txBody>
      </p:sp>
    </p:spTree>
    <p:extLst>
      <p:ext uri="{BB962C8B-B14F-4D97-AF65-F5344CB8AC3E}">
        <p14:creationId xmlns:p14="http://schemas.microsoft.com/office/powerpoint/2010/main" val="264911276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anim calcmode="lin" valueType="num">
                                      <p:cBhvr>
                                        <p:cTn id="13" dur="2000" fill="hold"/>
                                        <p:tgtEl>
                                          <p:spTgt spid="3"/>
                                        </p:tgtEl>
                                        <p:attrNameLst>
                                          <p:attrName>ppt_w</p:attrName>
                                        </p:attrNameLst>
                                      </p:cBhvr>
                                      <p:tavLst>
                                        <p:tav tm="0" fmla="#ppt_w*sin(2.5*pi*$)">
                                          <p:val>
                                            <p:fltVal val="0"/>
                                          </p:val>
                                        </p:tav>
                                        <p:tav tm="100000">
                                          <p:val>
                                            <p:fltVal val="1"/>
                                          </p:val>
                                        </p:tav>
                                      </p:tavLst>
                                    </p:anim>
                                    <p:anim calcmode="lin" valueType="num">
                                      <p:cBhvr>
                                        <p:cTn id="14" dur="2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3336" y="341599"/>
            <a:ext cx="3103808" cy="5666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 4. Expenditure in Cash</a:t>
            </a:r>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smtClean="0"/>
              <a:t>9</a:t>
            </a:fld>
            <a:endParaRPr lang="en-US" dirty="0"/>
          </a:p>
        </p:txBody>
      </p:sp>
      <p:sp>
        <p:nvSpPr>
          <p:cNvPr id="6" name="TextBox 5"/>
          <p:cNvSpPr txBox="1"/>
          <p:nvPr/>
        </p:nvSpPr>
        <p:spPr>
          <a:xfrm>
            <a:off x="283335" y="1130336"/>
            <a:ext cx="11320529" cy="1477328"/>
          </a:xfrm>
          <a:prstGeom prst="rect">
            <a:avLst/>
          </a:prstGeom>
          <a:noFill/>
        </p:spPr>
        <p:txBody>
          <a:bodyPr wrap="square" rtlCol="0">
            <a:spAutoFit/>
          </a:bodyPr>
          <a:lstStyle/>
          <a:p>
            <a:pPr algn="just"/>
            <a:r>
              <a:rPr lang="en-US" b="1" dirty="0" smtClean="0"/>
              <a:t>Section 40A(3) : </a:t>
            </a:r>
            <a:r>
              <a:rPr lang="en-US" dirty="0" smtClean="0"/>
              <a:t>Any expenditure in respect of which payment or aggregate of payments in excess of Rs. 10,000 is made in cash, 100% of such expenditure will be disallowed.</a:t>
            </a:r>
          </a:p>
          <a:p>
            <a:pPr algn="just"/>
            <a:endParaRPr lang="en-US" dirty="0" smtClean="0"/>
          </a:p>
          <a:p>
            <a:pPr algn="just"/>
            <a:r>
              <a:rPr lang="en-US" dirty="0" smtClean="0"/>
              <a:t>However, where the </a:t>
            </a:r>
            <a:r>
              <a:rPr lang="en-US" dirty="0"/>
              <a:t>payment is made to the transporters for plying, hiring or leasing goods carriages, </a:t>
            </a:r>
            <a:r>
              <a:rPr lang="en-US" dirty="0" smtClean="0"/>
              <a:t>the limit of amount is Rs. 35,000.</a:t>
            </a:r>
            <a:endParaRPr lang="en-US" dirty="0"/>
          </a:p>
        </p:txBody>
      </p:sp>
      <p:sp>
        <p:nvSpPr>
          <p:cNvPr id="7" name="TextBox 6"/>
          <p:cNvSpPr txBox="1"/>
          <p:nvPr/>
        </p:nvSpPr>
        <p:spPr>
          <a:xfrm>
            <a:off x="283335" y="2912930"/>
            <a:ext cx="11270958" cy="646331"/>
          </a:xfrm>
          <a:prstGeom prst="rect">
            <a:avLst/>
          </a:prstGeom>
          <a:noFill/>
        </p:spPr>
        <p:txBody>
          <a:bodyPr wrap="square" rtlCol="0">
            <a:spAutoFit/>
          </a:bodyPr>
          <a:lstStyle/>
          <a:p>
            <a:pPr algn="just"/>
            <a:r>
              <a:rPr lang="en-US" b="1" dirty="0" smtClean="0"/>
              <a:t>Rule 6DD </a:t>
            </a:r>
            <a:r>
              <a:rPr lang="en-US" dirty="0" smtClean="0"/>
              <a:t>prescribes the following circumstances under which no disallowances will be made of the expenditure even if payment exceeding Rs. 10,000 in cash.</a:t>
            </a:r>
            <a:endParaRPr lang="en-US" dirty="0"/>
          </a:p>
        </p:txBody>
      </p:sp>
      <p:sp>
        <p:nvSpPr>
          <p:cNvPr id="8" name="TextBox 7"/>
          <p:cNvSpPr txBox="1"/>
          <p:nvPr/>
        </p:nvSpPr>
        <p:spPr>
          <a:xfrm>
            <a:off x="283335" y="3864528"/>
            <a:ext cx="9173485" cy="2554545"/>
          </a:xfrm>
          <a:prstGeom prst="rect">
            <a:avLst/>
          </a:prstGeom>
          <a:noFill/>
        </p:spPr>
        <p:txBody>
          <a:bodyPr wrap="square" rtlCol="0">
            <a:spAutoFit/>
          </a:bodyPr>
          <a:lstStyle/>
          <a:p>
            <a:pPr marL="342900" indent="-342900">
              <a:buAutoNum type="arabicPeriod"/>
            </a:pPr>
            <a:r>
              <a:rPr lang="en-US" sz="2000" dirty="0"/>
              <a:t>P</a:t>
            </a:r>
            <a:r>
              <a:rPr lang="en-US" sz="2000" dirty="0" smtClean="0"/>
              <a:t>ayment is made to -</a:t>
            </a:r>
          </a:p>
          <a:p>
            <a:endParaRPr lang="en-US" sz="2000" dirty="0" smtClean="0"/>
          </a:p>
          <a:p>
            <a:pPr marL="400050" indent="-400050">
              <a:buFont typeface="+mj-lt"/>
              <a:buAutoNum type="romanLcPeriod"/>
            </a:pPr>
            <a:r>
              <a:rPr lang="en-US" sz="2000" dirty="0" smtClean="0"/>
              <a:t>Reserve bank of India or any banking company </a:t>
            </a:r>
          </a:p>
          <a:p>
            <a:pPr marL="400050" indent="-400050">
              <a:buFont typeface="+mj-lt"/>
              <a:buAutoNum type="romanLcPeriod"/>
            </a:pPr>
            <a:r>
              <a:rPr lang="en-US" sz="2000" dirty="0" smtClean="0"/>
              <a:t>State Bank of India or any subsidiary bank</a:t>
            </a:r>
          </a:p>
          <a:p>
            <a:pPr marL="400050" indent="-400050">
              <a:buFont typeface="+mj-lt"/>
              <a:buAutoNum type="romanLcPeriod"/>
            </a:pPr>
            <a:r>
              <a:rPr lang="en-US" sz="2000" dirty="0" smtClean="0"/>
              <a:t>Co-operative bank or land mortgage bank</a:t>
            </a:r>
          </a:p>
          <a:p>
            <a:pPr marL="400050" indent="-400050">
              <a:buFont typeface="+mj-lt"/>
              <a:buAutoNum type="romanLcPeriod"/>
            </a:pPr>
            <a:r>
              <a:rPr lang="en-US" sz="2000" dirty="0"/>
              <a:t>Any primary agricultural credit society or any primary credit society.</a:t>
            </a:r>
          </a:p>
          <a:p>
            <a:pPr marL="400050" indent="-400050">
              <a:buFont typeface="+mj-lt"/>
              <a:buAutoNum type="romanLcPeriod"/>
            </a:pPr>
            <a:r>
              <a:rPr lang="en-US" sz="2000" dirty="0"/>
              <a:t>LIC of </a:t>
            </a:r>
            <a:r>
              <a:rPr lang="en-US" sz="2000" dirty="0" smtClean="0"/>
              <a:t>India</a:t>
            </a:r>
          </a:p>
        </p:txBody>
      </p:sp>
    </p:spTree>
    <p:extLst>
      <p:ext uri="{BB962C8B-B14F-4D97-AF65-F5344CB8AC3E}">
        <p14:creationId xmlns:p14="http://schemas.microsoft.com/office/powerpoint/2010/main" val="3442655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P spid="7" grpId="0"/>
      <p:bldP spid="8"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Wood Type</Template>
  <TotalTime>1725</TotalTime>
  <Words>2010</Words>
  <Application>Microsoft Office PowerPoint</Application>
  <PresentationFormat>Widescreen</PresentationFormat>
  <Paragraphs>246</Paragraphs>
  <Slides>18</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Bookman Old Style</vt:lpstr>
      <vt:lpstr>Calibri</vt:lpstr>
      <vt:lpstr>Rockwell</vt:lpstr>
      <vt:lpstr>Rockwell Condensed</vt:lpstr>
      <vt:lpstr>Wingdings</vt:lpstr>
      <vt:lpstr>Wood Type</vt:lpstr>
      <vt:lpstr>Complications caused by cash transactions in income tax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Complications caused by cash transactions in income tax</dc:title>
  <dc:creator>Rahul</dc:creator>
  <cp:lastModifiedBy>Rahul</cp:lastModifiedBy>
  <cp:revision>75</cp:revision>
  <cp:lastPrinted>2022-03-27T08:38:49Z</cp:lastPrinted>
  <dcterms:created xsi:type="dcterms:W3CDTF">2022-01-23T08:09:26Z</dcterms:created>
  <dcterms:modified xsi:type="dcterms:W3CDTF">2022-03-27T08:39:29Z</dcterms:modified>
</cp:coreProperties>
</file>