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86" r:id="rId3"/>
    <p:sldId id="257" r:id="rId4"/>
    <p:sldId id="258" r:id="rId5"/>
    <p:sldId id="285" r:id="rId6"/>
    <p:sldId id="259" r:id="rId7"/>
    <p:sldId id="260" r:id="rId8"/>
    <p:sldId id="261" r:id="rId9"/>
    <p:sldId id="262" r:id="rId10"/>
    <p:sldId id="263" r:id="rId11"/>
    <p:sldId id="264" r:id="rId12"/>
    <p:sldId id="265" r:id="rId13"/>
    <p:sldId id="290" r:id="rId14"/>
    <p:sldId id="266" r:id="rId15"/>
    <p:sldId id="267" r:id="rId16"/>
    <p:sldId id="268" r:id="rId17"/>
    <p:sldId id="269" r:id="rId18"/>
    <p:sldId id="270" r:id="rId19"/>
    <p:sldId id="272" r:id="rId20"/>
    <p:sldId id="271" r:id="rId21"/>
    <p:sldId id="287" r:id="rId22"/>
    <p:sldId id="288" r:id="rId23"/>
    <p:sldId id="284" r:id="rId24"/>
    <p:sldId id="28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16" name="Slide Number Placeholder 15"/>
          <p:cNvSpPr>
            <a:spLocks noGrp="1"/>
          </p:cNvSpPr>
          <p:nvPr>
            <p:ph type="sldNum" sz="quarter" idx="11"/>
          </p:nvPr>
        </p:nvSpPr>
        <p:spPr/>
        <p:txBody>
          <a:bodyPr/>
          <a:lstStyle/>
          <a:p>
            <a:fld id="{BF3C8847-6DC8-40A8-ACA0-819612E658D1}"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C8847-6DC8-40A8-ACA0-819612E658D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C8847-6DC8-40A8-ACA0-819612E658D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E71877F1-58D5-4F19-96A2-DAA5E7DE71E8}" type="datetimeFigureOut">
              <a:rPr lang="en-US" smtClean="0"/>
              <a:pPr/>
              <a:t>10/18/2012</a:t>
            </a:fld>
            <a:endParaRPr lang="en-US"/>
          </a:p>
        </p:txBody>
      </p:sp>
      <p:sp>
        <p:nvSpPr>
          <p:cNvPr id="15" name="Slide Number Placeholder 14"/>
          <p:cNvSpPr>
            <a:spLocks noGrp="1"/>
          </p:cNvSpPr>
          <p:nvPr>
            <p:ph type="sldNum" sz="quarter" idx="15"/>
          </p:nvPr>
        </p:nvSpPr>
        <p:spPr/>
        <p:txBody>
          <a:bodyPr/>
          <a:lstStyle>
            <a:lvl1pPr algn="ctr">
              <a:defRPr/>
            </a:lvl1pPr>
          </a:lstStyle>
          <a:p>
            <a:fld id="{BF3C8847-6DC8-40A8-ACA0-819612E658D1}"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C8847-6DC8-40A8-ACA0-819612E658D1}"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C8847-6DC8-40A8-ACA0-819612E658D1}"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F3C8847-6DC8-40A8-ACA0-819612E658D1}"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3C8847-6DC8-40A8-ACA0-819612E658D1}"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3C8847-6DC8-40A8-ACA0-819612E658D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E71877F1-58D5-4F19-96A2-DAA5E7DE71E8}" type="datetimeFigureOut">
              <a:rPr lang="en-US" smtClean="0"/>
              <a:pPr/>
              <a:t>10/18/2012</a:t>
            </a:fld>
            <a:endParaRPr lang="en-US"/>
          </a:p>
        </p:txBody>
      </p:sp>
      <p:sp>
        <p:nvSpPr>
          <p:cNvPr id="9" name="Slide Number Placeholder 8"/>
          <p:cNvSpPr>
            <a:spLocks noGrp="1"/>
          </p:cNvSpPr>
          <p:nvPr>
            <p:ph type="sldNum" sz="quarter" idx="15"/>
          </p:nvPr>
        </p:nvSpPr>
        <p:spPr/>
        <p:txBody>
          <a:bodyPr/>
          <a:lstStyle/>
          <a:p>
            <a:fld id="{BF3C8847-6DC8-40A8-ACA0-819612E658D1}"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E71877F1-58D5-4F19-96A2-DAA5E7DE71E8}" type="datetimeFigureOut">
              <a:rPr lang="en-US" smtClean="0"/>
              <a:pPr/>
              <a:t>10/18/2012</a:t>
            </a:fld>
            <a:endParaRPr lang="en-US"/>
          </a:p>
        </p:txBody>
      </p:sp>
      <p:sp>
        <p:nvSpPr>
          <p:cNvPr id="9" name="Slide Number Placeholder 8"/>
          <p:cNvSpPr>
            <a:spLocks noGrp="1"/>
          </p:cNvSpPr>
          <p:nvPr>
            <p:ph type="sldNum" sz="quarter" idx="11"/>
          </p:nvPr>
        </p:nvSpPr>
        <p:spPr/>
        <p:txBody>
          <a:bodyPr/>
          <a:lstStyle/>
          <a:p>
            <a:fld id="{BF3C8847-6DC8-40A8-ACA0-819612E658D1}"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71877F1-58D5-4F19-96A2-DAA5E7DE71E8}" type="datetimeFigureOut">
              <a:rPr lang="en-US" smtClean="0"/>
              <a:pPr/>
              <a:t>10/18/2012</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F3C8847-6DC8-40A8-ACA0-819612E658D1}"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lstStyle/>
          <a:p>
            <a:r>
              <a:rPr lang="en-US" dirty="0" smtClean="0"/>
              <a:t>BY – </a:t>
            </a:r>
            <a:r>
              <a:rPr lang="en-US" dirty="0" smtClean="0"/>
              <a:t> SAYANTAN  BASU .</a:t>
            </a:r>
            <a:endParaRPr lang="en-US" dirty="0"/>
          </a:p>
        </p:txBody>
      </p:sp>
      <p:sp>
        <p:nvSpPr>
          <p:cNvPr id="2" name="Title 1"/>
          <p:cNvSpPr>
            <a:spLocks noGrp="1"/>
          </p:cNvSpPr>
          <p:nvPr>
            <p:ph type="ctrTitle"/>
          </p:nvPr>
        </p:nvSpPr>
        <p:spPr/>
        <p:txBody>
          <a:bodyPr>
            <a:normAutofit/>
          </a:bodyPr>
          <a:lstStyle/>
          <a:p>
            <a:r>
              <a:rPr lang="en-US" dirty="0" smtClean="0"/>
              <a:t>THE PAYMENT OF WAGES ACT  -  1936</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sz="2400" dirty="0" smtClean="0"/>
          </a:p>
          <a:p>
            <a:pPr>
              <a:buNone/>
            </a:pPr>
            <a:endParaRPr lang="en-US" sz="2400" dirty="0" smtClean="0"/>
          </a:p>
          <a:p>
            <a:pPr>
              <a:buNone/>
            </a:pPr>
            <a:r>
              <a:rPr lang="en-US" sz="2400" dirty="0" smtClean="0"/>
              <a:t>				</a:t>
            </a:r>
            <a:r>
              <a:rPr lang="en-US" sz="2400" dirty="0" smtClean="0"/>
              <a:t>Wages </a:t>
            </a:r>
            <a:r>
              <a:rPr lang="en-US" sz="2400" dirty="0" smtClean="0"/>
              <a:t>to be paid in current coin or currency notes.  All wages shall be paid in current coin or currency notes or in both</a:t>
            </a:r>
            <a:endParaRPr lang="en-US" sz="2400" dirty="0"/>
          </a:p>
        </p:txBody>
      </p:sp>
      <p:sp>
        <p:nvSpPr>
          <p:cNvPr id="2" name="Title 1"/>
          <p:cNvSpPr>
            <a:spLocks noGrp="1"/>
          </p:cNvSpPr>
          <p:nvPr>
            <p:ph type="title"/>
          </p:nvPr>
        </p:nvSpPr>
        <p:spPr>
          <a:xfrm>
            <a:off x="457200" y="304800"/>
            <a:ext cx="8229600" cy="1219200"/>
          </a:xfrm>
        </p:spPr>
        <p:txBody>
          <a:bodyPr>
            <a:noAutofit/>
          </a:bodyPr>
          <a:lstStyle/>
          <a:p>
            <a:r>
              <a:rPr lang="en-US" sz="3600" b="1" u="sng" dirty="0" smtClean="0">
                <a:solidFill>
                  <a:schemeClr val="bg2">
                    <a:lumMod val="75000"/>
                  </a:schemeClr>
                </a:solidFill>
              </a:rPr>
              <a:t>Wages to be paid in current coin or currency notes [sec 6]</a:t>
            </a:r>
            <a:endParaRPr lang="en-US" sz="36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648" y="1600200"/>
            <a:ext cx="8153400" cy="5105400"/>
          </a:xfrm>
        </p:spPr>
        <p:txBody>
          <a:bodyPr>
            <a:normAutofit/>
          </a:bodyPr>
          <a:lstStyle/>
          <a:p>
            <a:pPr>
              <a:buNone/>
            </a:pPr>
            <a:endParaRPr lang="en-US" sz="2400" dirty="0" smtClean="0"/>
          </a:p>
          <a:p>
            <a:pPr>
              <a:buNone/>
            </a:pPr>
            <a:r>
              <a:rPr lang="en-US" sz="2400" dirty="0" smtClean="0"/>
              <a:t>					</a:t>
            </a:r>
            <a:r>
              <a:rPr lang="en-US" sz="2000" dirty="0" smtClean="0"/>
              <a:t>(1) No fine shall be imposed on any employed person save in respect of such acts and omissions on his part as the employer, with the previous approval of the State Government or of the prescribed authority, may have specified by notice under sub-section (2).</a:t>
            </a:r>
          </a:p>
          <a:p>
            <a:pPr>
              <a:buNone/>
            </a:pPr>
            <a:endParaRPr lang="en-US" sz="2000" dirty="0" smtClean="0"/>
          </a:p>
          <a:p>
            <a:pPr>
              <a:buNone/>
            </a:pPr>
            <a:r>
              <a:rPr lang="en-US" sz="2000" dirty="0" smtClean="0"/>
              <a:t>					(2) A notice specifying such acts and omissions shall be exhibited in the prescribed manner on the premises in which the employment is carried on or in the case of person employed upon a railway (otherwise than in a factory), at the prescribed place or places.</a:t>
            </a:r>
          </a:p>
        </p:txBody>
      </p:sp>
      <p:sp>
        <p:nvSpPr>
          <p:cNvPr id="2" name="Title 1"/>
          <p:cNvSpPr>
            <a:spLocks noGrp="1"/>
          </p:cNvSpPr>
          <p:nvPr>
            <p:ph type="title"/>
          </p:nvPr>
        </p:nvSpPr>
        <p:spPr/>
        <p:txBody>
          <a:bodyPr>
            <a:normAutofit/>
          </a:bodyPr>
          <a:lstStyle/>
          <a:p>
            <a:r>
              <a:rPr lang="en-US" sz="4800" b="1" u="sng" dirty="0" smtClean="0">
                <a:solidFill>
                  <a:schemeClr val="bg2">
                    <a:lumMod val="75000"/>
                  </a:schemeClr>
                </a:solidFill>
              </a:rPr>
              <a:t>Fines </a:t>
            </a:r>
            <a:r>
              <a:rPr lang="en-US" sz="4800" b="1" dirty="0" smtClean="0">
                <a:solidFill>
                  <a:schemeClr val="bg2">
                    <a:lumMod val="75000"/>
                  </a:schemeClr>
                </a:solidFill>
              </a:rPr>
              <a:t> [sec 8]</a:t>
            </a:r>
            <a:endParaRPr lang="en-US" sz="4800" b="1"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648" y="1600200"/>
            <a:ext cx="8153400" cy="4953000"/>
          </a:xfrm>
        </p:spPr>
        <p:txBody>
          <a:bodyPr>
            <a:normAutofit/>
          </a:bodyPr>
          <a:lstStyle/>
          <a:p>
            <a:pPr>
              <a:buNone/>
            </a:pPr>
            <a:endParaRPr lang="en-US" sz="2000" dirty="0" smtClean="0"/>
          </a:p>
          <a:p>
            <a:pPr>
              <a:buNone/>
            </a:pPr>
            <a:r>
              <a:rPr lang="en-US" sz="2000" dirty="0" smtClean="0"/>
              <a:t>					(3) No fine shall be imposed on any employed person until he has been given an opportunity of showing cause against the fine, or otherwise than in accordance with such procedure as may be prescribed for the imposition of fines.</a:t>
            </a:r>
          </a:p>
          <a:p>
            <a:pPr>
              <a:buNone/>
            </a:pPr>
            <a:endParaRPr lang="en-US" sz="2000" dirty="0" smtClean="0"/>
          </a:p>
          <a:p>
            <a:pPr>
              <a:buNone/>
            </a:pPr>
            <a:r>
              <a:rPr lang="en-US" sz="2000" dirty="0" smtClean="0"/>
              <a:t>					(4) The total amount of fine which may be imposed in any one wage-period on any employed person shall not exceed an amount equal to [three per cent.] of the wages payable to him in respect of that wage-period.</a:t>
            </a:r>
          </a:p>
          <a:p>
            <a:pPr>
              <a:buNone/>
            </a:pPr>
            <a:endParaRPr lang="en-US" sz="2000" dirty="0" smtClean="0"/>
          </a:p>
          <a:p>
            <a:pPr>
              <a:buNone/>
            </a:pPr>
            <a:r>
              <a:rPr lang="en-US" sz="2000" dirty="0" smtClean="0"/>
              <a:t>					(5) No fine shall be imposed on any employed person who is under the age of fifteen years.</a:t>
            </a:r>
          </a:p>
          <a:p>
            <a:endParaRPr lang="en-US" sz="2000" dirty="0"/>
          </a:p>
        </p:txBody>
      </p:sp>
      <p:sp>
        <p:nvSpPr>
          <p:cNvPr id="2" name="Title 1"/>
          <p:cNvSpPr>
            <a:spLocks noGrp="1"/>
          </p:cNvSpPr>
          <p:nvPr>
            <p:ph type="title"/>
          </p:nvPr>
        </p:nvSpPr>
        <p:spPr/>
        <p:txBody>
          <a:bodyPr>
            <a:normAutofit/>
          </a:bodyPr>
          <a:lstStyle/>
          <a:p>
            <a:r>
              <a:rPr lang="en-US" sz="5400" b="1" u="sng" dirty="0" smtClean="0">
                <a:solidFill>
                  <a:schemeClr val="bg2">
                    <a:lumMod val="75000"/>
                  </a:schemeClr>
                </a:solidFill>
              </a:rPr>
              <a:t>Cont….</a:t>
            </a:r>
            <a:endParaRPr lang="en-US" sz="54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  </a:t>
            </a:r>
          </a:p>
          <a:p>
            <a:pPr>
              <a:buNone/>
            </a:pPr>
            <a:endParaRPr lang="en-US" dirty="0" smtClean="0"/>
          </a:p>
          <a:p>
            <a:pPr>
              <a:buNone/>
            </a:pPr>
            <a:r>
              <a:rPr lang="en-US" dirty="0" smtClean="0"/>
              <a:t> </a:t>
            </a:r>
            <a:r>
              <a:rPr lang="en-US" sz="1800" dirty="0" smtClean="0"/>
              <a:t>Sec 7(1) says that  every payment made by the employed person to the  employer or his agent shall, for the purposes of this Act, be deemed to be deduction from wages.</a:t>
            </a:r>
          </a:p>
          <a:p>
            <a:pPr>
              <a:buNone/>
            </a:pPr>
            <a:r>
              <a:rPr lang="en-US" sz="1800" dirty="0" smtClean="0"/>
              <a:t>    </a:t>
            </a:r>
          </a:p>
          <a:p>
            <a:pPr>
              <a:buNone/>
            </a:pPr>
            <a:endParaRPr lang="en-US" sz="1800" dirty="0" smtClean="0"/>
          </a:p>
          <a:p>
            <a:pPr>
              <a:buNone/>
            </a:pPr>
            <a:r>
              <a:rPr lang="en-US" sz="1800" dirty="0" smtClean="0"/>
              <a:t>    It also lays down that any loss of wages resulting from any imposition, upon a person, shall not be deemed to be a deduction from wages.</a:t>
            </a:r>
            <a:endParaRPr lang="en-US" sz="1800" dirty="0"/>
          </a:p>
        </p:txBody>
      </p:sp>
      <p:sp>
        <p:nvSpPr>
          <p:cNvPr id="3" name="Title 2"/>
          <p:cNvSpPr>
            <a:spLocks noGrp="1"/>
          </p:cNvSpPr>
          <p:nvPr>
            <p:ph type="title"/>
          </p:nvPr>
        </p:nvSpPr>
        <p:spPr>
          <a:xfrm>
            <a:off x="457200" y="152400"/>
            <a:ext cx="8229600" cy="1219200"/>
          </a:xfrm>
        </p:spPr>
        <p:txBody>
          <a:bodyPr>
            <a:normAutofit/>
          </a:bodyPr>
          <a:lstStyle/>
          <a:p>
            <a:r>
              <a:rPr sz="5400" smtClean="0">
                <a:solidFill>
                  <a:schemeClr val="bg2">
                    <a:lumMod val="50000"/>
                  </a:schemeClr>
                </a:solidFill>
              </a:rPr>
              <a:t>Deduction </a:t>
            </a:r>
            <a:r>
              <a:rPr sz="4800" smtClean="0">
                <a:solidFill>
                  <a:schemeClr val="bg2">
                    <a:lumMod val="50000"/>
                  </a:schemeClr>
                </a:solidFill>
              </a:rPr>
              <a:t>[sec 7 to 13]</a:t>
            </a:r>
            <a:endParaRPr lang="en-US" sz="5400"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648" y="1600200"/>
            <a:ext cx="8153400" cy="4953000"/>
          </a:xfrm>
        </p:spPr>
        <p:txBody>
          <a:bodyPr>
            <a:noAutofit/>
          </a:bodyPr>
          <a:lstStyle/>
          <a:p>
            <a:pPr>
              <a:buNone/>
            </a:pPr>
            <a:r>
              <a:rPr lang="en-US" sz="2000" dirty="0" smtClean="0"/>
              <a:t>   </a:t>
            </a:r>
          </a:p>
          <a:p>
            <a:pPr>
              <a:buNone/>
            </a:pPr>
            <a:endParaRPr lang="en-US" sz="2000" dirty="0" smtClean="0"/>
          </a:p>
          <a:p>
            <a:pPr>
              <a:buNone/>
            </a:pPr>
            <a:r>
              <a:rPr lang="en-US" sz="2000" dirty="0" smtClean="0"/>
              <a:t>    					 </a:t>
            </a:r>
            <a:r>
              <a:rPr lang="en-US" sz="2000" dirty="0" smtClean="0">
                <a:solidFill>
                  <a:srgbClr val="00B0F0"/>
                </a:solidFill>
              </a:rPr>
              <a:t>(1)</a:t>
            </a:r>
            <a:r>
              <a:rPr lang="en-US" sz="2000" dirty="0" smtClean="0"/>
              <a:t> Deductions may be made under section 7 only on account of the absence of an employed person from the place or places where, by the terms of his employment, he is required to work, such absence being for the whole or any part of the period during which he is so required to work.</a:t>
            </a:r>
          </a:p>
          <a:p>
            <a:pPr>
              <a:buNone/>
            </a:pPr>
            <a:r>
              <a:rPr lang="en-US" sz="2000" dirty="0" smtClean="0"/>
              <a:t>    </a:t>
            </a:r>
          </a:p>
          <a:p>
            <a:pPr>
              <a:buNone/>
            </a:pPr>
            <a:r>
              <a:rPr lang="en-US" sz="2000" dirty="0" smtClean="0"/>
              <a:t>     				</a:t>
            </a:r>
            <a:r>
              <a:rPr lang="en-US" sz="2000" dirty="0" smtClean="0">
                <a:solidFill>
                  <a:srgbClr val="00B0F0"/>
                </a:solidFill>
              </a:rPr>
              <a:t>(2)</a:t>
            </a:r>
            <a:r>
              <a:rPr lang="en-US" sz="2000" dirty="0" smtClean="0"/>
              <a:t> The amount of such deduction shall in no case bear to the wages payable to the employed person in respect of the wage-period for which the deduction is made a larger proportion than the period for which he was absent bears to the total period, within such wage period, during which by the terms of his employment, he was required to work:</a:t>
            </a:r>
            <a:endParaRPr lang="en-US" sz="2000" dirty="0"/>
          </a:p>
        </p:txBody>
      </p:sp>
      <p:sp>
        <p:nvSpPr>
          <p:cNvPr id="2" name="Title 1"/>
          <p:cNvSpPr>
            <a:spLocks noGrp="1"/>
          </p:cNvSpPr>
          <p:nvPr>
            <p:ph type="title"/>
          </p:nvPr>
        </p:nvSpPr>
        <p:spPr>
          <a:xfrm>
            <a:off x="457200" y="457200"/>
            <a:ext cx="8229600" cy="1219200"/>
          </a:xfrm>
        </p:spPr>
        <p:txBody>
          <a:bodyPr>
            <a:noAutofit/>
          </a:bodyPr>
          <a:lstStyle/>
          <a:p>
            <a:r>
              <a:rPr lang="en-US" sz="4400" b="1" u="sng" dirty="0" smtClean="0">
                <a:solidFill>
                  <a:schemeClr val="bg2">
                    <a:lumMod val="75000"/>
                  </a:schemeClr>
                </a:solidFill>
              </a:rPr>
              <a:t>Deductions for absence from duty.</a:t>
            </a:r>
            <a:endParaRPr lang="en-US" sz="44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dirty="0" smtClean="0"/>
          </a:p>
          <a:p>
            <a:pPr>
              <a:buNone/>
            </a:pPr>
            <a:r>
              <a:rPr lang="en-US" dirty="0" smtClean="0"/>
              <a:t>    			</a:t>
            </a:r>
            <a:r>
              <a:rPr lang="en-US" sz="2000" dirty="0" smtClean="0"/>
              <a:t>A deduction under section 7 shall not exceed the amount of the damage or loss caused to the employer by the neglect or default of the employed person.</a:t>
            </a:r>
          </a:p>
          <a:p>
            <a:pPr>
              <a:buNone/>
            </a:pPr>
            <a:endParaRPr lang="en-US" sz="2000" dirty="0" smtClean="0"/>
          </a:p>
          <a:p>
            <a:endParaRPr lang="en-US" sz="2000" dirty="0" smtClean="0"/>
          </a:p>
          <a:p>
            <a:pPr>
              <a:buNone/>
            </a:pPr>
            <a:r>
              <a:rPr lang="en-US" sz="2000" dirty="0" smtClean="0"/>
              <a:t>				A deduction shall not be made under (2) of section 7 until the employed person has been given an opportunity of showing cause against the deduction, or otherwise than in accordance with such procedure as may be prescribed for the making of such deductions.</a:t>
            </a:r>
          </a:p>
          <a:p>
            <a:endParaRPr lang="en-US" dirty="0"/>
          </a:p>
        </p:txBody>
      </p:sp>
      <p:sp>
        <p:nvSpPr>
          <p:cNvPr id="2" name="Title 1"/>
          <p:cNvSpPr>
            <a:spLocks noGrp="1"/>
          </p:cNvSpPr>
          <p:nvPr>
            <p:ph type="title"/>
          </p:nvPr>
        </p:nvSpPr>
        <p:spPr>
          <a:xfrm>
            <a:off x="457200" y="0"/>
            <a:ext cx="8229600" cy="1219200"/>
          </a:xfrm>
        </p:spPr>
        <p:txBody>
          <a:bodyPr>
            <a:noAutofit/>
          </a:bodyPr>
          <a:lstStyle/>
          <a:p>
            <a:r>
              <a:rPr lang="en-US" sz="4400" b="1" u="sng" dirty="0" smtClean="0">
                <a:solidFill>
                  <a:schemeClr val="bg2">
                    <a:lumMod val="75000"/>
                  </a:schemeClr>
                </a:solidFill>
              </a:rPr>
              <a:t>Deductions for damage or loss.</a:t>
            </a:r>
            <a:endParaRPr lang="en-US" sz="44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p>
          <a:p>
            <a:pPr>
              <a:buNone/>
            </a:pPr>
            <a:endParaRPr lang="en-US" sz="2000" dirty="0" smtClean="0"/>
          </a:p>
          <a:p>
            <a:pPr>
              <a:buNone/>
            </a:pPr>
            <a:endParaRPr lang="en-US" sz="2000" dirty="0" smtClean="0"/>
          </a:p>
          <a:p>
            <a:pPr>
              <a:buNone/>
            </a:pPr>
            <a:endParaRPr lang="en-US" sz="2000" dirty="0" smtClean="0"/>
          </a:p>
          <a:p>
            <a:pPr>
              <a:buNone/>
            </a:pPr>
            <a:r>
              <a:rPr lang="en-US" sz="2000" dirty="0" smtClean="0"/>
              <a:t>					 All such deductions and all realizations thereof shall be recorded in a register to be kept by the person responsible for the payment of wages under section 3 in such form as may be prescribed.</a:t>
            </a:r>
            <a:endParaRPr lang="en-US" sz="2000" dirty="0"/>
          </a:p>
        </p:txBody>
      </p:sp>
      <p:sp>
        <p:nvSpPr>
          <p:cNvPr id="2" name="Title 1"/>
          <p:cNvSpPr>
            <a:spLocks noGrp="1"/>
          </p:cNvSpPr>
          <p:nvPr>
            <p:ph type="title"/>
          </p:nvPr>
        </p:nvSpPr>
        <p:spPr/>
        <p:txBody>
          <a:bodyPr>
            <a:normAutofit/>
          </a:bodyPr>
          <a:lstStyle/>
          <a:p>
            <a:r>
              <a:rPr lang="en-US" sz="4800" b="1" u="sng" dirty="0" smtClean="0">
                <a:solidFill>
                  <a:schemeClr val="bg2">
                    <a:lumMod val="75000"/>
                  </a:schemeClr>
                </a:solidFill>
              </a:rPr>
              <a:t>Cont….</a:t>
            </a:r>
            <a:endParaRPr lang="en-US" sz="48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dirty="0" smtClean="0"/>
          </a:p>
          <a:p>
            <a:pPr>
              <a:buNone/>
            </a:pPr>
            <a:endParaRPr lang="en-US" dirty="0" smtClean="0"/>
          </a:p>
          <a:p>
            <a:pPr>
              <a:buNone/>
            </a:pPr>
            <a:r>
              <a:rPr lang="en-US" dirty="0" smtClean="0"/>
              <a:t>  					 </a:t>
            </a:r>
            <a:r>
              <a:rPr lang="en-US" sz="2000" dirty="0" smtClean="0"/>
              <a:t>A deduction of section 7 shall not be made from the wages of an employed person, unless the house-accommodation amenity or service has been accepted by him, as a term of employment or otherwise, and such deduction shall  not exceed an amount equivalent to the value of the house-accommodation amenity or service supplied .</a:t>
            </a:r>
            <a:endParaRPr lang="en-US" sz="2000" dirty="0"/>
          </a:p>
        </p:txBody>
      </p:sp>
      <p:sp>
        <p:nvSpPr>
          <p:cNvPr id="2" name="Title 1"/>
          <p:cNvSpPr>
            <a:spLocks noGrp="1"/>
          </p:cNvSpPr>
          <p:nvPr>
            <p:ph type="title"/>
          </p:nvPr>
        </p:nvSpPr>
        <p:spPr>
          <a:xfrm>
            <a:off x="457200" y="0"/>
            <a:ext cx="8229600" cy="1219200"/>
          </a:xfrm>
        </p:spPr>
        <p:txBody>
          <a:bodyPr/>
          <a:lstStyle/>
          <a:p>
            <a:r>
              <a:rPr lang="en-US" b="1" u="sng" dirty="0" smtClean="0">
                <a:solidFill>
                  <a:schemeClr val="bg2">
                    <a:lumMod val="75000"/>
                  </a:schemeClr>
                </a:solidFill>
              </a:rPr>
              <a:t>Deductions for services rendered.</a:t>
            </a:r>
            <a:endParaRPr lang="en-US"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648" y="1600200"/>
            <a:ext cx="8153400" cy="5029200"/>
          </a:xfrm>
        </p:spPr>
        <p:txBody>
          <a:bodyPr>
            <a:normAutofit/>
          </a:bodyPr>
          <a:lstStyle/>
          <a:p>
            <a:pPr>
              <a:buNone/>
            </a:pPr>
            <a:r>
              <a:rPr lang="en-US" sz="2000" dirty="0" smtClean="0"/>
              <a:t>    Deductions under section 7 shall be subject to the following conditions, namely:--</a:t>
            </a:r>
          </a:p>
          <a:p>
            <a:pPr>
              <a:buNone/>
            </a:pPr>
            <a:endParaRPr lang="en-US" sz="2000" dirty="0" smtClean="0"/>
          </a:p>
          <a:p>
            <a:pPr marL="514350" indent="-514350">
              <a:buNone/>
            </a:pPr>
            <a:r>
              <a:rPr lang="en-US" sz="2000" dirty="0" smtClean="0"/>
              <a:t>					(a)  recovery of an advance of money given before employment began shall be made from the first payment of wages in respect of a complete wage-period, but no recovery shall be made of such advances given for travelling expenses; </a:t>
            </a:r>
          </a:p>
          <a:p>
            <a:pPr marL="514350" indent="-514350">
              <a:buFont typeface="Wingdings" pitchFamily="2" charset="2"/>
              <a:buChar char="Ø"/>
            </a:pPr>
            <a:r>
              <a:rPr lang="en-US" sz="2000" dirty="0" smtClean="0"/>
              <a:t>       recovery of an advance of money given after employment began shall be subject to such conditions as the State Government may impose;</a:t>
            </a:r>
          </a:p>
          <a:p>
            <a:pPr>
              <a:buNone/>
            </a:pPr>
            <a:r>
              <a:rPr lang="en-US" sz="2000" dirty="0" smtClean="0"/>
              <a:t> 					(b) recovery of advances of wages not already earned shall be subject to any rules made by the State Government regulating the extent to which such advances may be given and the installments by which they may be recovered.</a:t>
            </a:r>
            <a:endParaRPr lang="en-US" sz="2000" dirty="0"/>
          </a:p>
        </p:txBody>
      </p:sp>
      <p:sp>
        <p:nvSpPr>
          <p:cNvPr id="2" name="Title 1"/>
          <p:cNvSpPr>
            <a:spLocks noGrp="1"/>
          </p:cNvSpPr>
          <p:nvPr>
            <p:ph type="title"/>
          </p:nvPr>
        </p:nvSpPr>
        <p:spPr>
          <a:xfrm>
            <a:off x="457200" y="-152400"/>
            <a:ext cx="8229600" cy="1219200"/>
          </a:xfrm>
        </p:spPr>
        <p:txBody>
          <a:bodyPr>
            <a:normAutofit fontScale="90000"/>
          </a:bodyPr>
          <a:lstStyle/>
          <a:p>
            <a:r>
              <a:rPr lang="en-US" b="1" u="sng" dirty="0" smtClean="0">
                <a:solidFill>
                  <a:schemeClr val="bg2">
                    <a:lumMod val="75000"/>
                  </a:schemeClr>
                </a:solidFill>
              </a:rPr>
              <a:t>Deductions for recovery of advances.</a:t>
            </a:r>
            <a:endParaRPr lang="en-US"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sz="2000" dirty="0" smtClean="0"/>
          </a:p>
          <a:p>
            <a:pPr>
              <a:buNone/>
            </a:pPr>
            <a:endParaRPr lang="en-US" sz="2000" dirty="0" smtClean="0"/>
          </a:p>
          <a:p>
            <a:pPr>
              <a:buNone/>
            </a:pPr>
            <a:endParaRPr lang="en-US" sz="2000" dirty="0" smtClean="0"/>
          </a:p>
          <a:p>
            <a:pPr>
              <a:buNone/>
            </a:pPr>
            <a:r>
              <a:rPr lang="en-US" sz="2000" dirty="0" smtClean="0"/>
              <a:t>					Deductions for recovery of loans granted under section 7 shall be subject to any rules made by the State Government regulating the extent to which such loans may be granted and the rate of interest payable thereon.</a:t>
            </a:r>
            <a:endParaRPr lang="en-US" sz="2000" dirty="0"/>
          </a:p>
        </p:txBody>
      </p:sp>
      <p:sp>
        <p:nvSpPr>
          <p:cNvPr id="2" name="Title 1"/>
          <p:cNvSpPr>
            <a:spLocks noGrp="1"/>
          </p:cNvSpPr>
          <p:nvPr>
            <p:ph type="title"/>
          </p:nvPr>
        </p:nvSpPr>
        <p:spPr/>
        <p:txBody>
          <a:bodyPr>
            <a:normAutofit/>
          </a:bodyPr>
          <a:lstStyle/>
          <a:p>
            <a:r>
              <a:rPr lang="en-US" sz="4000" b="1" u="sng" dirty="0" smtClean="0">
                <a:solidFill>
                  <a:schemeClr val="bg2">
                    <a:lumMod val="75000"/>
                  </a:schemeClr>
                </a:solidFill>
              </a:rPr>
              <a:t>Deductions for recovery of loans</a:t>
            </a:r>
            <a:endParaRPr lang="en-US" sz="40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47800"/>
            <a:ext cx="9144000" cy="5257800"/>
          </a:xfrm>
        </p:spPr>
        <p:txBody>
          <a:bodyPr>
            <a:normAutofit/>
          </a:bodyPr>
          <a:lstStyle/>
          <a:p>
            <a:pPr>
              <a:buFont typeface="Wingdings" pitchFamily="2" charset="2"/>
              <a:buChar char="ü"/>
            </a:pPr>
            <a:r>
              <a:rPr lang="en-US" sz="2400" dirty="0" smtClean="0"/>
              <a:t>Chapter 1				Introduction, Objects, </a:t>
            </a:r>
          </a:p>
          <a:p>
            <a:pPr>
              <a:buNone/>
            </a:pPr>
            <a:r>
              <a:rPr lang="en-US" sz="2400" dirty="0" smtClean="0"/>
              <a:t>	(</a:t>
            </a:r>
            <a:r>
              <a:rPr lang="en-US" sz="2400" dirty="0" smtClean="0">
                <a:solidFill>
                  <a:schemeClr val="accent2">
                    <a:lumMod val="60000"/>
                    <a:lumOff val="40000"/>
                  </a:schemeClr>
                </a:solidFill>
              </a:rPr>
              <a:t>section 1 &amp; 2</a:t>
            </a:r>
            <a:r>
              <a:rPr lang="en-US" sz="2400" dirty="0" smtClean="0"/>
              <a:t>)			Applications and 							Definitions</a:t>
            </a:r>
          </a:p>
          <a:p>
            <a:pPr>
              <a:buFont typeface="Wingdings" pitchFamily="2" charset="2"/>
              <a:buChar char="ü"/>
            </a:pPr>
            <a:endParaRPr lang="en-US" sz="800" dirty="0" smtClean="0"/>
          </a:p>
          <a:p>
            <a:pPr>
              <a:buFont typeface="Wingdings" pitchFamily="2" charset="2"/>
              <a:buChar char="ü"/>
            </a:pPr>
            <a:r>
              <a:rPr lang="en-US" sz="2400" dirty="0" smtClean="0"/>
              <a:t>Chapter 2				</a:t>
            </a:r>
            <a:r>
              <a:rPr lang="en-US" sz="2400" dirty="0" smtClean="0">
                <a:solidFill>
                  <a:srgbClr val="92D050"/>
                </a:solidFill>
              </a:rPr>
              <a:t>Payment and</a:t>
            </a:r>
          </a:p>
          <a:p>
            <a:pPr>
              <a:buNone/>
            </a:pPr>
            <a:r>
              <a:rPr lang="en-US" sz="2400" dirty="0" smtClean="0"/>
              <a:t>	(</a:t>
            </a:r>
            <a:r>
              <a:rPr lang="en-US" sz="2400" dirty="0" smtClean="0">
                <a:solidFill>
                  <a:schemeClr val="accent2">
                    <a:lumMod val="60000"/>
                    <a:lumOff val="40000"/>
                  </a:schemeClr>
                </a:solidFill>
              </a:rPr>
              <a:t>section  3 to 13</a:t>
            </a:r>
            <a:r>
              <a:rPr lang="en-US" sz="2400" dirty="0" smtClean="0"/>
              <a:t>)			</a:t>
            </a:r>
            <a:r>
              <a:rPr lang="en-US" sz="2400" dirty="0" smtClean="0">
                <a:solidFill>
                  <a:srgbClr val="92D050"/>
                </a:solidFill>
              </a:rPr>
              <a:t>Deduction of wages</a:t>
            </a:r>
          </a:p>
          <a:p>
            <a:pPr>
              <a:buFont typeface="Wingdings" pitchFamily="2" charset="2"/>
              <a:buChar char="ü"/>
            </a:pPr>
            <a:endParaRPr lang="en-US" sz="800" dirty="0" smtClean="0"/>
          </a:p>
          <a:p>
            <a:pPr>
              <a:buFont typeface="Wingdings" pitchFamily="2" charset="2"/>
              <a:buChar char="ü"/>
            </a:pPr>
            <a:r>
              <a:rPr lang="en-US" sz="2400" dirty="0" smtClean="0"/>
              <a:t>Chapter 3				Authorities under the Act</a:t>
            </a:r>
          </a:p>
          <a:p>
            <a:pPr>
              <a:buNone/>
            </a:pPr>
            <a:r>
              <a:rPr lang="en-US" sz="2400" dirty="0" smtClean="0"/>
              <a:t>    (</a:t>
            </a:r>
            <a:r>
              <a:rPr lang="en-US" sz="2400" dirty="0" smtClean="0">
                <a:solidFill>
                  <a:schemeClr val="accent2">
                    <a:lumMod val="60000"/>
                    <a:lumOff val="40000"/>
                  </a:schemeClr>
                </a:solidFill>
              </a:rPr>
              <a:t>section 14 to 19</a:t>
            </a:r>
            <a:r>
              <a:rPr lang="en-US" sz="2400" dirty="0" smtClean="0"/>
              <a:t>)			</a:t>
            </a:r>
          </a:p>
          <a:p>
            <a:pPr>
              <a:buFont typeface="Wingdings" pitchFamily="2" charset="2"/>
              <a:buChar char="ü"/>
            </a:pPr>
            <a:endParaRPr lang="en-US" sz="800" dirty="0" smtClean="0"/>
          </a:p>
          <a:p>
            <a:pPr>
              <a:buFont typeface="Wingdings" pitchFamily="2" charset="2"/>
              <a:buChar char="ü"/>
            </a:pPr>
            <a:r>
              <a:rPr lang="en-US" sz="2400" dirty="0" smtClean="0"/>
              <a:t>Chapter 4				</a:t>
            </a:r>
            <a:r>
              <a:rPr lang="en-US" sz="2400" dirty="0" smtClean="0">
                <a:solidFill>
                  <a:srgbClr val="92D050"/>
                </a:solidFill>
              </a:rPr>
              <a:t>Miscellaneous</a:t>
            </a:r>
            <a:r>
              <a:rPr lang="en-US" sz="2400" dirty="0" smtClean="0"/>
              <a:t>	</a:t>
            </a:r>
          </a:p>
          <a:p>
            <a:pPr>
              <a:buNone/>
            </a:pPr>
            <a:r>
              <a:rPr lang="en-US" sz="2400" dirty="0" smtClean="0"/>
              <a:t>    (</a:t>
            </a:r>
            <a:r>
              <a:rPr lang="en-US" sz="2400" dirty="0" smtClean="0">
                <a:solidFill>
                  <a:schemeClr val="accent2">
                    <a:lumMod val="60000"/>
                    <a:lumOff val="40000"/>
                  </a:schemeClr>
                </a:solidFill>
              </a:rPr>
              <a:t>section 20 to 26</a:t>
            </a:r>
            <a:r>
              <a:rPr lang="en-US" sz="2400" dirty="0" smtClean="0"/>
              <a:t>)</a:t>
            </a:r>
          </a:p>
          <a:p>
            <a:pPr>
              <a:buFont typeface="Wingdings" pitchFamily="2" charset="2"/>
              <a:buChar char="ü"/>
            </a:pPr>
            <a:endParaRPr lang="en-US" sz="2400" dirty="0" smtClean="0"/>
          </a:p>
          <a:p>
            <a:pPr>
              <a:buNone/>
            </a:pPr>
            <a:endParaRPr lang="en-US" sz="2400" dirty="0" smtClean="0"/>
          </a:p>
        </p:txBody>
      </p:sp>
      <p:sp>
        <p:nvSpPr>
          <p:cNvPr id="2" name="Title 1"/>
          <p:cNvSpPr>
            <a:spLocks noGrp="1"/>
          </p:cNvSpPr>
          <p:nvPr>
            <p:ph type="title"/>
          </p:nvPr>
        </p:nvSpPr>
        <p:spPr>
          <a:xfrm>
            <a:off x="457200" y="-228600"/>
            <a:ext cx="8229600" cy="1219200"/>
          </a:xfrm>
        </p:spPr>
        <p:txBody>
          <a:bodyPr>
            <a:normAutofit/>
          </a:bodyPr>
          <a:lstStyle/>
          <a:p>
            <a:r>
              <a:rPr lang="en-US" sz="4000" b="1" u="sng" dirty="0" smtClean="0">
                <a:solidFill>
                  <a:schemeClr val="bg2">
                    <a:lumMod val="75000"/>
                  </a:schemeClr>
                </a:solidFill>
              </a:rPr>
              <a:t>Contents of the Act</a:t>
            </a:r>
            <a:endParaRPr lang="en-US" sz="40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r>
              <a:rPr lang="en-US" sz="2000" dirty="0" smtClean="0"/>
              <a:t>					Deductions under section 7 shall be subject to such conditions as the State Government may impose.</a:t>
            </a:r>
          </a:p>
        </p:txBody>
      </p:sp>
      <p:sp>
        <p:nvSpPr>
          <p:cNvPr id="2" name="Title 1"/>
          <p:cNvSpPr>
            <a:spLocks noGrp="1"/>
          </p:cNvSpPr>
          <p:nvPr>
            <p:ph type="title"/>
          </p:nvPr>
        </p:nvSpPr>
        <p:spPr/>
        <p:txBody>
          <a:bodyPr>
            <a:noAutofit/>
          </a:bodyPr>
          <a:lstStyle/>
          <a:p>
            <a:r>
              <a:rPr lang="en-US" sz="3200" b="1" u="sng" dirty="0" smtClean="0">
                <a:solidFill>
                  <a:schemeClr val="bg2">
                    <a:lumMod val="75000"/>
                  </a:schemeClr>
                </a:solidFill>
              </a:rPr>
              <a:t>Deductions for payments to co-operative societies and </a:t>
            </a:r>
            <a:r>
              <a:rPr lang="en-US" sz="3600" b="1" u="sng" dirty="0" smtClean="0">
                <a:solidFill>
                  <a:schemeClr val="bg2">
                    <a:lumMod val="75000"/>
                  </a:schemeClr>
                </a:solidFill>
              </a:rPr>
              <a:t>insurance schemes</a:t>
            </a:r>
            <a:endParaRPr lang="en-US" sz="32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81000" y="1143000"/>
            <a:ext cx="8305800" cy="5105400"/>
          </a:xfrm>
        </p:spPr>
        <p:txBody>
          <a:bodyPr/>
          <a:lstStyle/>
          <a:p>
            <a:pPr marL="457200" indent="-457200" algn="l"/>
            <a:r>
              <a:rPr lang="en-US" dirty="0" smtClean="0"/>
              <a:t>                                        </a:t>
            </a:r>
          </a:p>
          <a:p>
            <a:pPr marL="457200" indent="-457200" algn="l"/>
            <a:endParaRPr lang="en-US" sz="2800" dirty="0" smtClean="0">
              <a:solidFill>
                <a:schemeClr val="bg1">
                  <a:lumMod val="95000"/>
                  <a:lumOff val="5000"/>
                </a:schemeClr>
              </a:solidFill>
            </a:endParaRPr>
          </a:p>
          <a:p>
            <a:pPr marL="457200" indent="-457200" algn="l"/>
            <a:endParaRPr lang="en-US" sz="2800" dirty="0" smtClean="0">
              <a:solidFill>
                <a:schemeClr val="bg1">
                  <a:lumMod val="95000"/>
                  <a:lumOff val="5000"/>
                </a:schemeClr>
              </a:solidFill>
            </a:endParaRPr>
          </a:p>
          <a:p>
            <a:pPr marL="457200" indent="-457200" algn="l"/>
            <a:r>
              <a:rPr lang="en-US" sz="2800" dirty="0" smtClean="0">
                <a:solidFill>
                  <a:schemeClr val="bg1">
                    <a:lumMod val="95000"/>
                    <a:lumOff val="5000"/>
                  </a:schemeClr>
                </a:solidFill>
              </a:rPr>
              <a:t> </a:t>
            </a:r>
            <a:r>
              <a:rPr lang="en-US" sz="2800" u="sng" dirty="0" smtClean="0">
                <a:solidFill>
                  <a:schemeClr val="bg1">
                    <a:lumMod val="95000"/>
                    <a:lumOff val="5000"/>
                  </a:schemeClr>
                </a:solidFill>
              </a:rPr>
              <a:t>Inspector</a:t>
            </a:r>
            <a:r>
              <a:rPr lang="en-US" sz="2800" dirty="0" smtClean="0">
                <a:solidFill>
                  <a:schemeClr val="bg1">
                    <a:lumMod val="95000"/>
                    <a:lumOff val="5000"/>
                  </a:schemeClr>
                </a:solidFill>
              </a:rPr>
              <a:t> [sec 14]</a:t>
            </a:r>
          </a:p>
          <a:p>
            <a:pPr marL="457200" indent="-457200" algn="l"/>
            <a:endParaRPr lang="en-US" dirty="0" smtClean="0"/>
          </a:p>
          <a:p>
            <a:pPr marL="457200" indent="-457200" algn="l"/>
            <a:endParaRPr lang="en-US" dirty="0" smtClean="0"/>
          </a:p>
          <a:p>
            <a:pPr marL="457200" indent="-457200" algn="l"/>
            <a:endParaRPr lang="en-US" dirty="0" smtClean="0"/>
          </a:p>
          <a:p>
            <a:pPr marL="457200" indent="-457200" algn="l"/>
            <a:endParaRPr lang="en-US" dirty="0" smtClean="0"/>
          </a:p>
          <a:p>
            <a:pPr marL="914400" lvl="1" indent="-457200" algn="l"/>
            <a:r>
              <a:rPr lang="en-US" sz="1800" dirty="0" smtClean="0"/>
              <a:t>  An Inspector of  factory appointed under sec 8(1) of  Factory Act shall be an Inspector for the purpose of this Act in respect of all factories within the local limits of assigned to him. </a:t>
            </a:r>
          </a:p>
          <a:p>
            <a:pPr marL="914400" lvl="1" indent="-457200" algn="l"/>
            <a:endParaRPr lang="en-US" sz="1800" dirty="0" smtClean="0"/>
          </a:p>
        </p:txBody>
      </p:sp>
      <p:sp>
        <p:nvSpPr>
          <p:cNvPr id="3" name="Title 2"/>
          <p:cNvSpPr>
            <a:spLocks noGrp="1"/>
          </p:cNvSpPr>
          <p:nvPr>
            <p:ph type="ctrTitle"/>
          </p:nvPr>
        </p:nvSpPr>
        <p:spPr>
          <a:xfrm>
            <a:off x="457200" y="-2286000"/>
            <a:ext cx="8305800" cy="3414932"/>
          </a:xfrm>
        </p:spPr>
        <p:txBody>
          <a:bodyPr/>
          <a:lstStyle/>
          <a:p>
            <a:r>
              <a:rPr smtClean="0">
                <a:solidFill>
                  <a:schemeClr val="tx2">
                    <a:lumMod val="10000"/>
                  </a:schemeClr>
                </a:solidFill>
              </a:rPr>
              <a:t>Authorites Under The Act</a:t>
            </a:r>
            <a:endParaRPr lang="en-US" dirty="0">
              <a:solidFill>
                <a:schemeClr val="tx2">
                  <a:lumMod val="1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 </a:t>
            </a:r>
            <a:r>
              <a:rPr lang="en-US" sz="1800" dirty="0" smtClean="0"/>
              <a:t> </a:t>
            </a:r>
          </a:p>
          <a:p>
            <a:pPr>
              <a:buNone/>
            </a:pPr>
            <a:endParaRPr lang="en-US" sz="1800" dirty="0" smtClean="0"/>
          </a:p>
          <a:p>
            <a:pPr>
              <a:buNone/>
            </a:pPr>
            <a:endParaRPr lang="en-US" sz="1800" dirty="0" smtClean="0"/>
          </a:p>
          <a:p>
            <a:pPr>
              <a:buNone/>
            </a:pPr>
            <a:r>
              <a:rPr lang="en-US" sz="1800" dirty="0" smtClean="0"/>
              <a:t>Sec 20(1) of the act makes  contravention of  the provisions of  the Act, by any person responsible for the payment of wages to an employed person, punishable with fine which shall not be less than one thousand five hundred rupees but which may extend to seven thousand five hundred rupees. </a:t>
            </a:r>
            <a:endParaRPr lang="en-US" sz="1800" dirty="0"/>
          </a:p>
        </p:txBody>
      </p:sp>
      <p:sp>
        <p:nvSpPr>
          <p:cNvPr id="3" name="Title 2"/>
          <p:cNvSpPr>
            <a:spLocks noGrp="1"/>
          </p:cNvSpPr>
          <p:nvPr>
            <p:ph type="title"/>
          </p:nvPr>
        </p:nvSpPr>
        <p:spPr/>
        <p:txBody>
          <a:bodyPr>
            <a:normAutofit/>
          </a:bodyPr>
          <a:lstStyle/>
          <a:p>
            <a:r>
              <a:rPr sz="5400" smtClean="0">
                <a:solidFill>
                  <a:schemeClr val="tx2">
                    <a:lumMod val="10000"/>
                  </a:schemeClr>
                </a:solidFill>
              </a:rPr>
              <a:t>Penalities </a:t>
            </a:r>
            <a:r>
              <a:rPr sz="5400" smtClean="0">
                <a:solidFill>
                  <a:schemeClr val="tx2">
                    <a:lumMod val="10000"/>
                  </a:schemeClr>
                </a:solidFill>
              </a:rPr>
              <a:t>[Sec20</a:t>
            </a:r>
            <a:r>
              <a:rPr sz="5400" smtClean="0">
                <a:solidFill>
                  <a:schemeClr val="tx2">
                    <a:lumMod val="10000"/>
                  </a:schemeClr>
                </a:solidFill>
              </a:rPr>
              <a:t>]</a:t>
            </a:r>
            <a:endParaRPr lang="en-US" sz="5400" dirty="0">
              <a:solidFill>
                <a:schemeClr val="tx2">
                  <a:lumMod val="10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r>
              <a:rPr lang="en-US" sz="2000" dirty="0" smtClean="0"/>
              <a:t>					Any contract or agreement, whether made before or after the commencement of this Act, whereby an employed person relinquishes any right conferred by this Act shall be null and void in so far as it purports to deprive him of such right.</a:t>
            </a:r>
          </a:p>
        </p:txBody>
      </p:sp>
      <p:sp>
        <p:nvSpPr>
          <p:cNvPr id="2" name="Title 1"/>
          <p:cNvSpPr>
            <a:spLocks noGrp="1"/>
          </p:cNvSpPr>
          <p:nvPr>
            <p:ph type="title"/>
          </p:nvPr>
        </p:nvSpPr>
        <p:spPr/>
        <p:txBody>
          <a:bodyPr>
            <a:normAutofit/>
          </a:bodyPr>
          <a:lstStyle/>
          <a:p>
            <a:r>
              <a:rPr lang="en-US" sz="4800" u="sng" smtClean="0">
                <a:solidFill>
                  <a:schemeClr val="bg2">
                    <a:lumMod val="75000"/>
                  </a:schemeClr>
                </a:solidFill>
              </a:rPr>
              <a:t>Contracting out [sec 23]</a:t>
            </a:r>
            <a:endParaRPr lang="en-US" sz="4800"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vert="horz"/>
          <a:lstStyle/>
          <a:p>
            <a:endParaRPr lang="en-US" dirty="0" smtClean="0"/>
          </a:p>
          <a:p>
            <a:endParaRPr lang="en-US" dirty="0" smtClean="0"/>
          </a:p>
          <a:p>
            <a:endParaRPr lang="en-US" dirty="0" smtClean="0"/>
          </a:p>
          <a:p>
            <a:pPr>
              <a:buNone/>
            </a:pPr>
            <a:r>
              <a:rPr lang="en-US" dirty="0" smtClean="0"/>
              <a:t>                               </a:t>
            </a:r>
            <a:r>
              <a:rPr lang="en-US" sz="4400" b="1" dirty="0" smtClean="0">
                <a:solidFill>
                  <a:schemeClr val="bg2">
                    <a:lumMod val="50000"/>
                  </a:schemeClr>
                </a:solidFill>
              </a:rPr>
              <a:t>THANK YOU</a:t>
            </a:r>
            <a:endParaRPr lang="en-US" sz="4400" b="1" dirty="0">
              <a:solidFill>
                <a:schemeClr val="bg2">
                  <a:lumMod val="50000"/>
                </a:schemeClr>
              </a:solidFill>
            </a:endParaRPr>
          </a:p>
        </p:txBody>
      </p:sp>
      <p:sp>
        <p:nvSpPr>
          <p:cNvPr id="3" name="Title 2"/>
          <p:cNvSpPr>
            <a:spLocks noGrp="1"/>
          </p:cNvSpPr>
          <p:nvPr>
            <p:ph type="title"/>
          </p:nvPr>
        </p:nvSpPr>
        <p:spPr>
          <a:xfrm>
            <a:off x="457200" y="152400"/>
            <a:ext cx="8229600" cy="6477000"/>
          </a:xfrm>
        </p:spPr>
        <p:txBody>
          <a:bodyPr/>
          <a:lstStyle/>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sz="2000" dirty="0" smtClean="0"/>
          </a:p>
          <a:p>
            <a:pPr>
              <a:buFont typeface="Wingdings" pitchFamily="2" charset="2"/>
              <a:buChar char="q"/>
            </a:pPr>
            <a:r>
              <a:rPr lang="en-US" sz="2000" dirty="0" smtClean="0"/>
              <a:t>1</a:t>
            </a:r>
            <a:r>
              <a:rPr lang="en-US" sz="2800" dirty="0" smtClean="0"/>
              <a:t>. Short title, extent, commencement and application.-</a:t>
            </a:r>
          </a:p>
          <a:p>
            <a:endParaRPr lang="en-US" sz="2800" dirty="0" smtClean="0"/>
          </a:p>
          <a:p>
            <a:pPr>
              <a:buNone/>
            </a:pPr>
            <a:r>
              <a:rPr lang="en-US" sz="2800" dirty="0" smtClean="0"/>
              <a:t>	</a:t>
            </a:r>
            <a:r>
              <a:rPr lang="en-US" sz="2800" dirty="0" smtClean="0"/>
              <a:t>This </a:t>
            </a:r>
            <a:r>
              <a:rPr lang="en-US" sz="2800" dirty="0" smtClean="0"/>
              <a:t>Act may be called the Payment of Wages Act, 1936.</a:t>
            </a:r>
          </a:p>
          <a:p>
            <a:pPr>
              <a:buNone/>
            </a:pPr>
            <a:endParaRPr lang="en-US" sz="2800" dirty="0" smtClean="0"/>
          </a:p>
          <a:p>
            <a:pPr>
              <a:buNone/>
            </a:pPr>
            <a:endParaRPr lang="en-US" sz="2800" dirty="0" smtClean="0"/>
          </a:p>
          <a:p>
            <a:pPr marL="457200" indent="-457200">
              <a:buFont typeface="Wingdings" pitchFamily="2" charset="2"/>
              <a:buChar char="q"/>
            </a:pPr>
            <a:r>
              <a:rPr lang="en-US" sz="2800" dirty="0" smtClean="0"/>
              <a:t>2. It extends to the whole of India.</a:t>
            </a:r>
            <a:endParaRPr lang="en-US" sz="2800" dirty="0"/>
          </a:p>
        </p:txBody>
      </p:sp>
      <p:sp>
        <p:nvSpPr>
          <p:cNvPr id="2" name="Title 1"/>
          <p:cNvSpPr>
            <a:spLocks noGrp="1"/>
          </p:cNvSpPr>
          <p:nvPr>
            <p:ph type="title"/>
          </p:nvPr>
        </p:nvSpPr>
        <p:spPr/>
        <p:txBody>
          <a:bodyPr>
            <a:normAutofit/>
          </a:bodyPr>
          <a:lstStyle/>
          <a:p>
            <a:r>
              <a:rPr lang="en-US" sz="3100" b="1" u="sng" dirty="0" smtClean="0">
                <a:solidFill>
                  <a:schemeClr val="bg2">
                    <a:lumMod val="75000"/>
                  </a:schemeClr>
                </a:solidFill>
              </a:rPr>
              <a:t>Short title, extent, commencement and application.</a:t>
            </a:r>
            <a:endParaRPr lang="en-US"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smtClean="0"/>
              <a:t>  </a:t>
            </a:r>
          </a:p>
          <a:p>
            <a:pPr>
              <a:buNone/>
            </a:pPr>
            <a:r>
              <a:rPr lang="en-US" dirty="0" smtClean="0"/>
              <a:t>	</a:t>
            </a:r>
            <a:r>
              <a:rPr lang="en-US" dirty="0" smtClean="0"/>
              <a:t> </a:t>
            </a:r>
            <a:r>
              <a:rPr lang="en-US" dirty="0" smtClean="0"/>
              <a:t>In this Act, unless there is anything repugnant in the subject or context,</a:t>
            </a:r>
          </a:p>
          <a:p>
            <a:pPr>
              <a:buNone/>
            </a:pPr>
            <a:r>
              <a:rPr lang="en-US" dirty="0" smtClean="0"/>
              <a:t>	</a:t>
            </a:r>
          </a:p>
          <a:p>
            <a:pPr>
              <a:buNone/>
            </a:pPr>
            <a:r>
              <a:rPr lang="en-US" dirty="0" smtClean="0"/>
              <a:t>		 “</a:t>
            </a:r>
            <a:r>
              <a:rPr lang="en-US" dirty="0" smtClean="0">
                <a:solidFill>
                  <a:schemeClr val="accent2">
                    <a:lumMod val="50000"/>
                  </a:schemeClr>
                </a:solidFill>
              </a:rPr>
              <a:t>EMPLOYED PERSON</a:t>
            </a:r>
            <a:r>
              <a:rPr lang="en-US" dirty="0" smtClean="0"/>
              <a:t>" includes the legal representative of a deceased employed person;</a:t>
            </a:r>
          </a:p>
          <a:p>
            <a:pPr>
              <a:buNone/>
            </a:pPr>
            <a:endParaRPr lang="en-US" dirty="0" smtClean="0"/>
          </a:p>
          <a:p>
            <a:pPr>
              <a:buNone/>
            </a:pPr>
            <a:r>
              <a:rPr lang="en-US" dirty="0" smtClean="0"/>
              <a:t>		 “</a:t>
            </a:r>
            <a:r>
              <a:rPr lang="en-US" dirty="0" smtClean="0">
                <a:solidFill>
                  <a:schemeClr val="accent2">
                    <a:lumMod val="50000"/>
                  </a:schemeClr>
                </a:solidFill>
              </a:rPr>
              <a:t>EMPLOYER</a:t>
            </a:r>
            <a:r>
              <a:rPr lang="en-US" dirty="0" smtClean="0"/>
              <a:t>" includes the legal representative of a deceased employer</a:t>
            </a:r>
            <a:endParaRPr lang="en-US" dirty="0"/>
          </a:p>
        </p:txBody>
      </p:sp>
      <p:sp>
        <p:nvSpPr>
          <p:cNvPr id="2" name="Title 1"/>
          <p:cNvSpPr>
            <a:spLocks noGrp="1"/>
          </p:cNvSpPr>
          <p:nvPr>
            <p:ph type="title"/>
          </p:nvPr>
        </p:nvSpPr>
        <p:spPr>
          <a:xfrm>
            <a:off x="457200" y="-228600"/>
            <a:ext cx="8229600" cy="1219200"/>
          </a:xfrm>
        </p:spPr>
        <p:txBody>
          <a:bodyPr>
            <a:normAutofit/>
          </a:bodyPr>
          <a:lstStyle/>
          <a:p>
            <a:r>
              <a:rPr lang="en-US" sz="4400" b="1" u="sng" dirty="0" smtClean="0">
                <a:solidFill>
                  <a:schemeClr val="bg2">
                    <a:lumMod val="75000"/>
                  </a:schemeClr>
                </a:solidFill>
              </a:rPr>
              <a:t>Definitions</a:t>
            </a:r>
            <a:endParaRPr lang="en-US" sz="54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400" dirty="0" smtClean="0"/>
              <a:t> </a:t>
            </a:r>
          </a:p>
          <a:p>
            <a:pPr>
              <a:buNone/>
            </a:pPr>
            <a:endParaRPr lang="en-US" sz="2400" dirty="0" smtClean="0"/>
          </a:p>
          <a:p>
            <a:pPr>
              <a:buNone/>
            </a:pPr>
            <a:r>
              <a:rPr lang="en-US" sz="2400" dirty="0" smtClean="0"/>
              <a:t>                              “</a:t>
            </a:r>
            <a:r>
              <a:rPr lang="en-US" sz="2400" dirty="0" smtClean="0">
                <a:solidFill>
                  <a:schemeClr val="accent2">
                    <a:lumMod val="50000"/>
                  </a:schemeClr>
                </a:solidFill>
              </a:rPr>
              <a:t>WAGES</a:t>
            </a:r>
            <a:r>
              <a:rPr lang="en-US" sz="2400" dirty="0" smtClean="0"/>
              <a:t>” means all remunerations capable of being expressed in terms of money, which would if the terms of the contract of employment, expressed of implied, were full filled, be payable to person employed irrespective of his employment or of work done in such employment and includes house rent allowances.</a:t>
            </a:r>
            <a:endParaRPr lang="en-US" sz="2400" dirty="0"/>
          </a:p>
        </p:txBody>
      </p:sp>
      <p:sp>
        <p:nvSpPr>
          <p:cNvPr id="2" name="Title 1"/>
          <p:cNvSpPr>
            <a:spLocks noGrp="1"/>
          </p:cNvSpPr>
          <p:nvPr>
            <p:ph type="title"/>
          </p:nvPr>
        </p:nvSpPr>
        <p:spPr/>
        <p:txBody>
          <a:bodyPr>
            <a:normAutofit/>
          </a:bodyPr>
          <a:lstStyle/>
          <a:p>
            <a:r>
              <a:rPr lang="en-US" sz="4400" b="1" u="sng" dirty="0" smtClean="0">
                <a:solidFill>
                  <a:schemeClr val="bg2">
                    <a:lumMod val="75000"/>
                  </a:schemeClr>
                </a:solidFill>
              </a:rPr>
              <a:t>Wages [sec 2(vi)]</a:t>
            </a:r>
            <a:endParaRPr lang="en-US" sz="44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r>
              <a:rPr lang="en-US" dirty="0" smtClean="0"/>
              <a:t>    Every employer shall be responsible for the payment to persons employed by him of all wages required to be paid under this Act:</a:t>
            </a:r>
          </a:p>
          <a:p>
            <a:pPr>
              <a:buNone/>
            </a:pPr>
            <a:r>
              <a:rPr lang="en-US" dirty="0" smtClean="0"/>
              <a:t>		Provided that, in the case of persons employed (otherwise than by a contractor</a:t>
            </a:r>
            <a:r>
              <a:rPr lang="en-US" dirty="0" smtClean="0"/>
              <a:t>)—</a:t>
            </a:r>
            <a:endParaRPr lang="en-US" dirty="0" smtClean="0"/>
          </a:p>
          <a:p>
            <a:endParaRPr lang="en-US" dirty="0" smtClean="0"/>
          </a:p>
          <a:p>
            <a:pPr>
              <a:buNone/>
            </a:pPr>
            <a:r>
              <a:rPr lang="en-US" dirty="0" smtClean="0"/>
              <a:t>			(a) in factories, if a person has been named as the manager of the factory under section 7 of the Factories Act, 1948.</a:t>
            </a:r>
          </a:p>
          <a:p>
            <a:endParaRPr lang="en-US" dirty="0" smtClean="0"/>
          </a:p>
          <a:p>
            <a:pPr>
              <a:buNone/>
            </a:pPr>
            <a:r>
              <a:rPr lang="en-US" dirty="0" smtClean="0"/>
              <a:t>			(b) in industrial or other establishments, if there is a person responsible to the employer for the supervision and control of the industrial or other establishments.</a:t>
            </a:r>
          </a:p>
        </p:txBody>
      </p:sp>
      <p:sp>
        <p:nvSpPr>
          <p:cNvPr id="2" name="Title 1"/>
          <p:cNvSpPr>
            <a:spLocks noGrp="1"/>
          </p:cNvSpPr>
          <p:nvPr>
            <p:ph type="title"/>
          </p:nvPr>
        </p:nvSpPr>
        <p:spPr>
          <a:xfrm>
            <a:off x="304800" y="0"/>
            <a:ext cx="8610600" cy="1371600"/>
          </a:xfrm>
        </p:spPr>
        <p:txBody>
          <a:bodyPr>
            <a:noAutofit/>
          </a:bodyPr>
          <a:lstStyle/>
          <a:p>
            <a:r>
              <a:rPr lang="en-US" sz="4000" b="1" u="sng" dirty="0" smtClean="0">
                <a:solidFill>
                  <a:schemeClr val="bg2">
                    <a:lumMod val="75000"/>
                  </a:schemeClr>
                </a:solidFill>
              </a:rPr>
              <a:t/>
            </a:r>
            <a:br>
              <a:rPr lang="en-US" sz="4000" b="1" u="sng" dirty="0" smtClean="0">
                <a:solidFill>
                  <a:schemeClr val="bg2">
                    <a:lumMod val="75000"/>
                  </a:schemeClr>
                </a:solidFill>
              </a:rPr>
            </a:br>
            <a:r>
              <a:rPr lang="en-US" sz="4000" b="1" u="sng" dirty="0" smtClean="0">
                <a:solidFill>
                  <a:schemeClr val="bg2">
                    <a:lumMod val="75000"/>
                  </a:schemeClr>
                </a:solidFill>
              </a:rPr>
              <a:t>Responsibility for payment of wages [sec 3]</a:t>
            </a:r>
            <a:endParaRPr lang="en-US" sz="40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smtClean="0"/>
              <a:t>	</a:t>
            </a:r>
          </a:p>
          <a:p>
            <a:pPr>
              <a:buNone/>
            </a:pPr>
            <a:r>
              <a:rPr lang="en-US" dirty="0" smtClean="0"/>
              <a:t>			</a:t>
            </a:r>
            <a:r>
              <a:rPr lang="en-US" sz="2400" dirty="0" smtClean="0"/>
              <a:t>(c) upon railways (otherwise than in factories), if the employer is the railway administration and the railway administration has nominated a person in this behalf for the local area concerned; </a:t>
            </a:r>
          </a:p>
          <a:p>
            <a:endParaRPr lang="en-US" sz="2400" dirty="0" smtClean="0"/>
          </a:p>
          <a:p>
            <a:endParaRPr lang="en-US" sz="2400" dirty="0" smtClean="0"/>
          </a:p>
          <a:p>
            <a:pPr>
              <a:buNone/>
            </a:pPr>
            <a:r>
              <a:rPr lang="en-US" sz="2400" dirty="0" smtClean="0"/>
              <a:t>            the person so named, the person so responsible to the employer, or the person so nominated, as the case may be, [shall also be responsible] for such payment.</a:t>
            </a:r>
          </a:p>
          <a:p>
            <a:endParaRPr lang="en-US" dirty="0"/>
          </a:p>
        </p:txBody>
      </p:sp>
      <p:sp>
        <p:nvSpPr>
          <p:cNvPr id="2" name="Title 1"/>
          <p:cNvSpPr>
            <a:spLocks noGrp="1"/>
          </p:cNvSpPr>
          <p:nvPr>
            <p:ph type="title"/>
          </p:nvPr>
        </p:nvSpPr>
        <p:spPr>
          <a:xfrm>
            <a:off x="457200" y="0"/>
            <a:ext cx="8229600" cy="1219200"/>
          </a:xfrm>
        </p:spPr>
        <p:txBody>
          <a:bodyPr>
            <a:normAutofit/>
          </a:bodyPr>
          <a:lstStyle/>
          <a:p>
            <a:r>
              <a:rPr lang="en-US" sz="5400" u="sng" dirty="0" smtClean="0">
                <a:solidFill>
                  <a:schemeClr val="bg2">
                    <a:lumMod val="75000"/>
                  </a:schemeClr>
                </a:solidFill>
              </a:rPr>
              <a:t>Contd.</a:t>
            </a:r>
            <a:endParaRPr lang="en-US" sz="5400" u="sng" dirty="0">
              <a:solidFill>
                <a:schemeClr val="bg2">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2400" dirty="0" smtClean="0"/>
              <a:t>Fixation of wage-periods.- </a:t>
            </a:r>
          </a:p>
          <a:p>
            <a:endParaRPr lang="en-US" sz="2400" dirty="0" smtClean="0"/>
          </a:p>
          <a:p>
            <a:pPr>
              <a:buNone/>
            </a:pPr>
            <a:endParaRPr lang="en-US" sz="2400" dirty="0" smtClean="0"/>
          </a:p>
          <a:p>
            <a:pPr>
              <a:buNone/>
            </a:pPr>
            <a:r>
              <a:rPr lang="en-US" sz="2400" dirty="0" smtClean="0"/>
              <a:t>					(1) Every person responsible for the payment of wages under section 3 shall fix periods (in this Act referred to as wage-periods) in respect of which such wages shall be payable.</a:t>
            </a:r>
          </a:p>
          <a:p>
            <a:endParaRPr lang="en-US" sz="2400" dirty="0" smtClean="0"/>
          </a:p>
          <a:p>
            <a:pPr>
              <a:buNone/>
            </a:pPr>
            <a:r>
              <a:rPr lang="en-US" sz="2400" dirty="0" smtClean="0"/>
              <a:t>					(2) No wage-period shall exceed one month.</a:t>
            </a:r>
            <a:endParaRPr lang="en-US" sz="2400" dirty="0"/>
          </a:p>
        </p:txBody>
      </p:sp>
      <p:sp>
        <p:nvSpPr>
          <p:cNvPr id="2" name="Title 1"/>
          <p:cNvSpPr>
            <a:spLocks noGrp="1"/>
          </p:cNvSpPr>
          <p:nvPr>
            <p:ph type="title"/>
          </p:nvPr>
        </p:nvSpPr>
        <p:spPr/>
        <p:txBody>
          <a:bodyPr>
            <a:normAutofit/>
          </a:bodyPr>
          <a:lstStyle/>
          <a:p>
            <a:r>
              <a:rPr lang="en-US" sz="4400" b="1" u="sng" dirty="0" smtClean="0">
                <a:solidFill>
                  <a:schemeClr val="bg2">
                    <a:lumMod val="75000"/>
                  </a:schemeClr>
                </a:solidFill>
              </a:rPr>
              <a:t>Fixation of wage-periods [sec 4]</a:t>
            </a:r>
            <a:endParaRPr lang="en-US" sz="4400" b="1" u="sng" dirty="0">
              <a:solidFill>
                <a:schemeClr val="bg2">
                  <a:lumMod val="75000"/>
                </a:schemeClr>
              </a:solidFill>
            </a:endParaRPr>
          </a:p>
        </p:txBody>
      </p:sp>
    </p:spTree>
  </p:cSld>
  <p:clrMapOvr>
    <a:masterClrMapping/>
  </p:clrMapOvr>
  <p:transition>
    <p:randomBa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648" y="1600200"/>
            <a:ext cx="8153400" cy="4800600"/>
          </a:xfrm>
        </p:spPr>
        <p:txBody>
          <a:bodyPr>
            <a:normAutofit fontScale="92500" lnSpcReduction="10000"/>
          </a:bodyPr>
          <a:lstStyle/>
          <a:p>
            <a:pPr>
              <a:buNone/>
            </a:pPr>
            <a:r>
              <a:rPr lang="en-US" sz="2400" dirty="0" smtClean="0"/>
              <a:t>    Time of payment of wages.- </a:t>
            </a:r>
          </a:p>
          <a:p>
            <a:pPr>
              <a:buNone/>
            </a:pPr>
            <a:r>
              <a:rPr lang="en-US" sz="2400" dirty="0" smtClean="0"/>
              <a:t>					The wages of every person 					employed  upon or in—</a:t>
            </a:r>
          </a:p>
          <a:p>
            <a:endParaRPr lang="en-US" sz="2400" dirty="0" smtClean="0"/>
          </a:p>
          <a:p>
            <a:endParaRPr lang="en-US" sz="2400" dirty="0" smtClean="0"/>
          </a:p>
          <a:p>
            <a:pPr>
              <a:buBlip>
                <a:blip r:embed="rId2"/>
              </a:buBlip>
            </a:pPr>
            <a:r>
              <a:rPr lang="en-US" sz="2400" dirty="0" smtClean="0"/>
              <a:t>            		           </a:t>
            </a:r>
            <a:r>
              <a:rPr lang="en-US" sz="2400" dirty="0" smtClean="0">
                <a:solidFill>
                  <a:srgbClr val="00B0F0"/>
                </a:solidFill>
              </a:rPr>
              <a:t>(a)</a:t>
            </a:r>
            <a:r>
              <a:rPr lang="en-US" sz="2400" dirty="0" smtClean="0"/>
              <a:t> any railway, factory or [industrial or other establishment] upon or in which less than one thousand persons are employed, shall be paid before the expiry of the seventh day,</a:t>
            </a:r>
          </a:p>
          <a:p>
            <a:pPr>
              <a:buNone/>
            </a:pPr>
            <a:r>
              <a:rPr lang="en-US" sz="2400" dirty="0" smtClean="0"/>
              <a:t>  	</a:t>
            </a:r>
          </a:p>
          <a:p>
            <a:pPr>
              <a:buBlip>
                <a:blip r:embed="rId2"/>
              </a:buBlip>
            </a:pPr>
            <a:r>
              <a:rPr lang="en-US" sz="2400" dirty="0" smtClean="0"/>
              <a:t>				</a:t>
            </a:r>
            <a:r>
              <a:rPr lang="en-US" sz="2400" dirty="0" smtClean="0">
                <a:solidFill>
                  <a:srgbClr val="00B0F0"/>
                </a:solidFill>
              </a:rPr>
              <a:t>(b) </a:t>
            </a:r>
            <a:r>
              <a:rPr lang="en-US" sz="2400" dirty="0" smtClean="0"/>
              <a:t>any other railway, factory or [industrial or other establishment], shall be paid before the expiry of the tenth day, after the last day of the wage-period in respect of which the wages are payable.</a:t>
            </a:r>
            <a:endParaRPr lang="en-US" sz="2400" dirty="0"/>
          </a:p>
        </p:txBody>
      </p:sp>
      <p:sp>
        <p:nvSpPr>
          <p:cNvPr id="2" name="Title 1"/>
          <p:cNvSpPr>
            <a:spLocks noGrp="1"/>
          </p:cNvSpPr>
          <p:nvPr>
            <p:ph type="title"/>
          </p:nvPr>
        </p:nvSpPr>
        <p:spPr/>
        <p:txBody>
          <a:bodyPr>
            <a:normAutofit fontScale="90000"/>
          </a:bodyPr>
          <a:lstStyle/>
          <a:p>
            <a:r>
              <a:rPr lang="en-US" sz="4400" b="1" u="sng" dirty="0" smtClean="0">
                <a:solidFill>
                  <a:schemeClr val="bg2">
                    <a:lumMod val="75000"/>
                  </a:schemeClr>
                </a:solidFill>
              </a:rPr>
              <a:t>Time of payment of wages [sec 5]</a:t>
            </a:r>
            <a:endParaRPr lang="en-US" sz="4400" b="1" u="sng" dirty="0">
              <a:solidFill>
                <a:schemeClr val="bg2">
                  <a:lumMod val="75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271</TotalTime>
  <Words>428</Words>
  <Application>Microsoft Office PowerPoint</Application>
  <PresentationFormat>On-screen Show (4:3)</PresentationFormat>
  <Paragraphs>149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Paper</vt:lpstr>
      <vt:lpstr>THE PAYMENT OF WAGES ACT  -  1936</vt:lpstr>
      <vt:lpstr>Contents of the Act</vt:lpstr>
      <vt:lpstr>Short title, extent, commencement and application.</vt:lpstr>
      <vt:lpstr>Definitions</vt:lpstr>
      <vt:lpstr>Wages [sec 2(vi)]</vt:lpstr>
      <vt:lpstr> Responsibility for payment of wages [sec 3]</vt:lpstr>
      <vt:lpstr>Contd.</vt:lpstr>
      <vt:lpstr>Fixation of wage-periods [sec 4]</vt:lpstr>
      <vt:lpstr>Time of payment of wages [sec 5]</vt:lpstr>
      <vt:lpstr>Wages to be paid in current coin or currency notes [sec 6]</vt:lpstr>
      <vt:lpstr>Fines  [sec 8]</vt:lpstr>
      <vt:lpstr>Cont….</vt:lpstr>
      <vt:lpstr>Deduction [sec 7 to 13]</vt:lpstr>
      <vt:lpstr>Deductions for absence from duty.</vt:lpstr>
      <vt:lpstr>Deductions for damage or loss.</vt:lpstr>
      <vt:lpstr>Cont….</vt:lpstr>
      <vt:lpstr>Deductions for services rendered.</vt:lpstr>
      <vt:lpstr>Deductions for recovery of advances.</vt:lpstr>
      <vt:lpstr>Deductions for recovery of loans</vt:lpstr>
      <vt:lpstr>Deductions for payments to co-operative societies and insurance schemes</vt:lpstr>
      <vt:lpstr>Authorites Under The Act</vt:lpstr>
      <vt:lpstr>Penalities [Sec20]</vt:lpstr>
      <vt:lpstr>Contracting out [sec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PAYMENT OF WAGES ACT 1936</dc:title>
  <dc:creator>BAGHEL</dc:creator>
  <cp:lastModifiedBy>ICA</cp:lastModifiedBy>
  <cp:revision>82</cp:revision>
  <dcterms:created xsi:type="dcterms:W3CDTF">2010-11-18T06:59:42Z</dcterms:created>
  <dcterms:modified xsi:type="dcterms:W3CDTF">2012-10-19T05:56:27Z</dcterms:modified>
</cp:coreProperties>
</file>