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540" r:id="rId2"/>
    <p:sldId id="261" r:id="rId3"/>
    <p:sldId id="528" r:id="rId4"/>
    <p:sldId id="541" r:id="rId5"/>
    <p:sldId id="530" r:id="rId6"/>
    <p:sldId id="531" r:id="rId7"/>
    <p:sldId id="532" r:id="rId8"/>
    <p:sldId id="533" r:id="rId9"/>
    <p:sldId id="534" r:id="rId10"/>
    <p:sldId id="535" r:id="rId11"/>
    <p:sldId id="536" r:id="rId12"/>
    <p:sldId id="537" r:id="rId13"/>
    <p:sldId id="538" r:id="rId14"/>
    <p:sldId id="539" r:id="rId15"/>
    <p:sldId id="542" r:id="rId16"/>
    <p:sldId id="543" r:id="rId17"/>
    <p:sldId id="544" r:id="rId18"/>
    <p:sldId id="529" r:id="rId19"/>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BE03FDF-6548-49AB-BEA5-81A08BAC6A6D}">
          <p14:sldIdLst>
            <p14:sldId id="540"/>
            <p14:sldId id="261"/>
            <p14:sldId id="528"/>
            <p14:sldId id="541"/>
            <p14:sldId id="530"/>
            <p14:sldId id="531"/>
            <p14:sldId id="532"/>
            <p14:sldId id="533"/>
            <p14:sldId id="534"/>
            <p14:sldId id="535"/>
            <p14:sldId id="536"/>
            <p14:sldId id="537"/>
            <p14:sldId id="538"/>
            <p14:sldId id="539"/>
            <p14:sldId id="542"/>
            <p14:sldId id="543"/>
            <p14:sldId id="544"/>
            <p14:sldId id="529"/>
          </p14:sldIdLst>
        </p14:section>
        <p14:section name="Untitled Section" id="{8BC0AA05-27C4-45BF-8F68-9E9FFB9D4543}">
          <p14:sldIdLst/>
        </p14:section>
      </p14:sectionLst>
    </p:ext>
    <p:ext uri="{EFAFB233-063F-42B5-8137-9DF3F51BA10A}">
      <p15:sldGuideLst xmlns:p15="http://schemas.microsoft.com/office/powerpoint/2012/main">
        <p15:guide id="1" orient="horz" pos="2136" userDrawn="1">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CC0000"/>
    <a:srgbClr val="FFFF99"/>
    <a:srgbClr val="FF66FF"/>
    <a:srgbClr val="9999FF"/>
    <a:srgbClr val="0000FF"/>
    <a:srgbClr val="FF0066"/>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napToObjects="1">
      <p:cViewPr varScale="1">
        <p:scale>
          <a:sx n="79" d="100"/>
          <a:sy n="79" d="100"/>
        </p:scale>
        <p:origin x="210" y="60"/>
      </p:cViewPr>
      <p:guideLst>
        <p:guide orient="horz" pos="2136"/>
        <p:guide pos="312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8B59CA-FE04-4201-87D7-A1E41ED05AAA}" type="datetimeFigureOut">
              <a:rPr lang="en-US" smtClean="0"/>
              <a:t>2/25/2014</a:t>
            </a:fld>
            <a:endParaRPr lang="en-US"/>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BF3DF1-846B-4468-AAED-8ABC7D6FF74E}" type="slidenum">
              <a:rPr lang="en-US" smtClean="0"/>
              <a:t>‹#›</a:t>
            </a:fld>
            <a:endParaRPr lang="en-US"/>
          </a:p>
        </p:txBody>
      </p:sp>
    </p:spTree>
    <p:extLst>
      <p:ext uri="{BB962C8B-B14F-4D97-AF65-F5344CB8AC3E}">
        <p14:creationId xmlns:p14="http://schemas.microsoft.com/office/powerpoint/2010/main" val="2339280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693991"/>
            <a:ext cx="8420100" cy="1470025"/>
          </a:xfrm>
        </p:spPr>
        <p:txBody>
          <a:bodyPr>
            <a:normAutofit/>
          </a:bodyPr>
          <a:lstStyle>
            <a:lvl1pPr>
              <a:defRPr sz="3200" b="1"/>
            </a:lvl1pPr>
          </a:lstStyle>
          <a:p>
            <a:r>
              <a:rPr lang="en-US" dirty="0" smtClean="0"/>
              <a:t>Click to edit Master title style</a:t>
            </a:r>
            <a:endParaRPr lang="en-US" dirty="0"/>
          </a:p>
        </p:txBody>
      </p:sp>
      <p:sp>
        <p:nvSpPr>
          <p:cNvPr id="3" name="Subtitle 2"/>
          <p:cNvSpPr>
            <a:spLocks noGrp="1"/>
          </p:cNvSpPr>
          <p:nvPr>
            <p:ph type="subTitle" idx="1"/>
          </p:nvPr>
        </p:nvSpPr>
        <p:spPr>
          <a:xfrm>
            <a:off x="742950" y="3866043"/>
            <a:ext cx="8420100" cy="297970"/>
          </a:xfrm>
        </p:spPr>
        <p:txBody>
          <a:bodyPr>
            <a:normAutofit/>
          </a:bodyPr>
          <a:lstStyle>
            <a:lvl1pPr marL="0" indent="0" algn="l">
              <a:buNone/>
              <a:defRPr sz="2000" b="0" i="0">
                <a:solidFill>
                  <a:schemeClr val="tx1">
                    <a:lumMod val="50000"/>
                    <a:lumOff val="50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79998613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5440370"/>
            <a:ext cx="5943600" cy="350837"/>
          </a:xfrm>
        </p:spPr>
        <p:txBody>
          <a:bodyPr anchor="t"/>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941645" y="1686560"/>
            <a:ext cx="5943600" cy="368077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791207"/>
            <a:ext cx="5943600" cy="1020763"/>
          </a:xfrm>
        </p:spPr>
        <p:txBody>
          <a:bodyPr>
            <a:normAutofit/>
          </a:bodyPr>
          <a:lstStyle>
            <a:lvl1pPr marL="0" indent="0">
              <a:buNone/>
              <a:defRPr sz="1200" b="0" i="0">
                <a:latin typeface="Durant Regular"/>
                <a:cs typeface="Durant Regular"/>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185460254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5216766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7"/>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b="0" i="0">
                <a:solidFill>
                  <a:srgbClr val="7F7F7F"/>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359075238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600204"/>
            <a:ext cx="4375150" cy="4525963"/>
          </a:xfrm>
        </p:spPr>
        <p:txBody>
          <a:bodyPr/>
          <a:lstStyle>
            <a:lvl1pPr>
              <a:defRPr sz="2200"/>
            </a:lvl1pPr>
            <a:lvl2pPr>
              <a:defRPr sz="1600"/>
            </a:lvl2pPr>
            <a:lvl3pPr>
              <a:defRPr sz="1400"/>
            </a:lvl3pPr>
            <a:lvl4pPr>
              <a:defRPr sz="1200"/>
            </a:lvl4pPr>
            <a:lvl5pPr>
              <a:defRPr sz="1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035550" y="1600204"/>
            <a:ext cx="4375150" cy="4525963"/>
          </a:xfrm>
        </p:spPr>
        <p:txBody>
          <a:bodyPr/>
          <a:lstStyle>
            <a:lvl1pPr>
              <a:defRPr sz="2200"/>
            </a:lvl1pPr>
            <a:lvl2pPr>
              <a:defRPr sz="1600"/>
            </a:lvl2pPr>
            <a:lvl3pPr>
              <a:defRPr sz="1400"/>
            </a:lvl3pPr>
            <a:lvl4pPr>
              <a:defRPr sz="1200"/>
            </a:lvl4pPr>
            <a:lvl5pPr>
              <a:defRPr sz="1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6150995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1600"/>
            </a:lvl2pPr>
            <a:lvl3pPr>
              <a:defRPr sz="1400"/>
            </a:lvl3pPr>
            <a:lvl4pPr>
              <a:defRPr sz="1200"/>
            </a:lvl4pPr>
            <a:lvl5pPr>
              <a:defRPr sz="1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032114" y="1535113"/>
            <a:ext cx="4378590"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4" y="2174875"/>
            <a:ext cx="4378590" cy="3951288"/>
          </a:xfrm>
        </p:spPr>
        <p:txBody>
          <a:bodyPr/>
          <a:lstStyle>
            <a:lvl1pPr>
              <a:defRPr sz="2400"/>
            </a:lvl1pPr>
            <a:lvl2pPr>
              <a:defRPr sz="1600"/>
            </a:lvl2pPr>
            <a:lvl3pPr>
              <a:defRPr sz="1400"/>
            </a:lvl3pPr>
            <a:lvl4pPr>
              <a:defRPr sz="1200"/>
            </a:lvl4pPr>
            <a:lvl5pPr>
              <a:defRPr sz="1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316568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70409973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795621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48194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0"/>
            <a:ext cx="5712460" cy="1435100"/>
          </a:xfrm>
        </p:spPr>
        <p:txBody>
          <a:bodyPr anchor="ctr"/>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872972" y="1929384"/>
            <a:ext cx="5537729" cy="4378643"/>
          </a:xfr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95300" y="1929384"/>
            <a:ext cx="3259006" cy="437864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181355728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tif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2"/>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0"/>
            <a:ext cx="8915400" cy="10668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95300" y="1600199"/>
            <a:ext cx="8915400" cy="45720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Box 12"/>
          <p:cNvSpPr txBox="1"/>
          <p:nvPr userDrawn="1"/>
        </p:nvSpPr>
        <p:spPr>
          <a:xfrm>
            <a:off x="9183682" y="6214076"/>
            <a:ext cx="341760" cy="246221"/>
          </a:xfrm>
          <a:prstGeom prst="rect">
            <a:avLst/>
          </a:prstGeom>
          <a:noFill/>
        </p:spPr>
        <p:txBody>
          <a:bodyPr wrap="none" rtlCol="0">
            <a:spAutoFit/>
          </a:bodyPr>
          <a:lstStyle/>
          <a:p>
            <a:fld id="{E77C9843-FC4A-2B47-9F57-6601B69F08D7}" type="slidenum">
              <a:rPr lang="en-US" sz="1000" b="0" i="0" smtClean="0">
                <a:solidFill>
                  <a:schemeClr val="tx1">
                    <a:lumMod val="50000"/>
                    <a:lumOff val="50000"/>
                  </a:schemeClr>
                </a:solidFill>
                <a:latin typeface="Arial"/>
                <a:cs typeface="Arial"/>
              </a:rPr>
              <a:t>‹#›</a:t>
            </a:fld>
            <a:endParaRPr lang="en-US" sz="1000" b="0" i="0" dirty="0">
              <a:solidFill>
                <a:schemeClr val="tx1">
                  <a:lumMod val="50000"/>
                  <a:lumOff val="50000"/>
                </a:schemeClr>
              </a:solidFill>
              <a:latin typeface="Arial"/>
              <a:cs typeface="Arial"/>
            </a:endParaRPr>
          </a:p>
        </p:txBody>
      </p:sp>
    </p:spTree>
    <p:extLst>
      <p:ext uri="{BB962C8B-B14F-4D97-AF65-F5344CB8AC3E}">
        <p14:creationId xmlns:p14="http://schemas.microsoft.com/office/powerpoint/2010/main" val="1173995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Lst>
  <p:timing>
    <p:tnLst>
      <p:par>
        <p:cTn id="1" dur="indefinite" restart="never" nodeType="tmRoot"/>
      </p:par>
    </p:tnLst>
  </p:timing>
  <p:txStyles>
    <p:titleStyle>
      <a:lvl1pPr algn="l" defTabSz="457200" rtl="0" eaLnBrk="1" latinLnBrk="0" hangingPunct="1">
        <a:spcBef>
          <a:spcPct val="0"/>
        </a:spcBef>
        <a:buNone/>
        <a:defRPr sz="2000" b="1" i="0" kern="1200" cap="all">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image" Target="../media/image10.jpg"/><Relationship Id="rId11" Type="http://schemas.openxmlformats.org/officeDocument/2006/relationships/image" Target="../media/image15.jpg"/><Relationship Id="rId5" Type="http://schemas.openxmlformats.org/officeDocument/2006/relationships/image" Target="../media/image9.jpg"/><Relationship Id="rId10" Type="http://schemas.openxmlformats.org/officeDocument/2006/relationships/image" Target="../media/image14.jpg"/><Relationship Id="rId4" Type="http://schemas.openxmlformats.org/officeDocument/2006/relationships/image" Target="../media/image8.jpg"/><Relationship Id="rId9" Type="http://schemas.openxmlformats.org/officeDocument/2006/relationships/image" Target="../media/image13.jpg"/></Relationships>
</file>

<file path=ppt/slides/_rels/slide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3"/>
          <p:cNvSpPr txBox="1">
            <a:spLocks/>
          </p:cNvSpPr>
          <p:nvPr/>
        </p:nvSpPr>
        <p:spPr>
          <a:xfrm>
            <a:off x="0" y="1"/>
            <a:ext cx="6255026" cy="9652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endParaRPr lang="en-US" sz="4000" dirty="0">
              <a:latin typeface="Arial" panose="020B0604020202020204" pitchFamily="34" charset="0"/>
              <a:ea typeface="Verdana" panose="020B0604030504040204" pitchFamily="34" charset="0"/>
              <a:cs typeface="Arial" panose="020B06040202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1177" y="4115806"/>
            <a:ext cx="5814824" cy="2742195"/>
          </a:xfrm>
          <a:prstGeom prst="rect">
            <a:avLst/>
          </a:prstGeom>
        </p:spPr>
      </p:pic>
      <p:sp>
        <p:nvSpPr>
          <p:cNvPr id="8" name="Title 13"/>
          <p:cNvSpPr txBox="1">
            <a:spLocks/>
          </p:cNvSpPr>
          <p:nvPr/>
        </p:nvSpPr>
        <p:spPr>
          <a:xfrm>
            <a:off x="152400" y="152401"/>
            <a:ext cx="6255026" cy="9652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endParaRPr lang="en-US" sz="4000" dirty="0">
              <a:latin typeface="Arial" panose="020B0604020202020204" pitchFamily="34" charset="0"/>
              <a:ea typeface="Verdana" panose="020B0604030504040204" pitchFamily="34" charset="0"/>
              <a:cs typeface="Arial" panose="020B0604020202020204" pitchFamily="34"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17601"/>
            <a:ext cx="1908440" cy="1543047"/>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8440" y="2660648"/>
            <a:ext cx="2182737" cy="1455158"/>
          </a:xfrm>
          <a:prstGeom prst="rect">
            <a:avLst/>
          </a:prstGeom>
        </p:spPr>
      </p:pic>
      <p:sp>
        <p:nvSpPr>
          <p:cNvPr id="11" name="Title 13"/>
          <p:cNvSpPr txBox="1">
            <a:spLocks/>
          </p:cNvSpPr>
          <p:nvPr/>
        </p:nvSpPr>
        <p:spPr>
          <a:xfrm>
            <a:off x="120316" y="1"/>
            <a:ext cx="6134710" cy="9652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4000" dirty="0" smtClean="0">
                <a:latin typeface="Arial" panose="020B0604020202020204" pitchFamily="34" charset="0"/>
                <a:ea typeface="Verdana" panose="020B0604030504040204" pitchFamily="34" charset="0"/>
                <a:cs typeface="Arial" panose="020B0604020202020204" pitchFamily="34" charset="0"/>
              </a:rPr>
              <a:t>Knowledge Session</a:t>
            </a:r>
            <a:endParaRPr lang="en-US" sz="4000"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134853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outVertical)">
                                      <p:cBhvr>
                                        <p:cTn id="12" dur="1000"/>
                                        <p:tgtEl>
                                          <p:spTgt spid="9"/>
                                        </p:tgtEl>
                                      </p:cBhvr>
                                    </p:animEffect>
                                  </p:childTnLst>
                                </p:cTn>
                              </p:par>
                            </p:childTnLst>
                          </p:cTn>
                        </p:par>
                        <p:par>
                          <p:cTn id="13" fill="hold">
                            <p:stCondLst>
                              <p:cond delay="1000"/>
                            </p:stCondLst>
                            <p:childTnLst>
                              <p:par>
                                <p:cTn id="14" presetID="16" presetClass="entr" presetSubtype="37"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outVertical)">
                                      <p:cBhvr>
                                        <p:cTn id="16" dur="1000"/>
                                        <p:tgtEl>
                                          <p:spTgt spid="10"/>
                                        </p:tgtEl>
                                      </p:cBhvr>
                                    </p:animEffect>
                                  </p:childTnLst>
                                </p:cTn>
                              </p:par>
                            </p:childTnLst>
                          </p:cTn>
                        </p:par>
                        <p:par>
                          <p:cTn id="17" fill="hold">
                            <p:stCondLst>
                              <p:cond delay="2000"/>
                            </p:stCondLst>
                            <p:childTnLst>
                              <p:par>
                                <p:cTn id="18" presetID="16" presetClass="entr" presetSubtype="37"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outVertical)">
                                      <p:cBhvr>
                                        <p:cTn id="2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3"/>
          <p:cNvSpPr txBox="1">
            <a:spLocks/>
          </p:cNvSpPr>
          <p:nvPr/>
        </p:nvSpPr>
        <p:spPr>
          <a:xfrm>
            <a:off x="0" y="1"/>
            <a:ext cx="6223000" cy="9652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4000" dirty="0" smtClean="0">
                <a:solidFill>
                  <a:prstClr val="black"/>
                </a:solidFill>
              </a:rPr>
              <a:t>Meaning-Relatives</a:t>
            </a:r>
            <a:endParaRPr lang="en-US" sz="4000"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sp>
        <p:nvSpPr>
          <p:cNvPr id="4" name="Rectangle 3"/>
          <p:cNvSpPr txBox="1">
            <a:spLocks noChangeArrowheads="1"/>
          </p:cNvSpPr>
          <p:nvPr/>
        </p:nvSpPr>
        <p:spPr>
          <a:xfrm>
            <a:off x="38100" y="1104901"/>
            <a:ext cx="9779000" cy="4525963"/>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5" name="Rectangle 3"/>
          <p:cNvSpPr txBox="1">
            <a:spLocks noChangeArrowheads="1"/>
          </p:cNvSpPr>
          <p:nvPr/>
        </p:nvSpPr>
        <p:spPr>
          <a:xfrm>
            <a:off x="38100" y="11049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6" name="Rectangle 3"/>
          <p:cNvSpPr txBox="1">
            <a:spLocks noChangeArrowheads="1"/>
          </p:cNvSpPr>
          <p:nvPr/>
        </p:nvSpPr>
        <p:spPr>
          <a:xfrm>
            <a:off x="190500" y="12573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10" name="Rectangle 3"/>
          <p:cNvSpPr txBox="1">
            <a:spLocks noChangeArrowheads="1"/>
          </p:cNvSpPr>
          <p:nvPr/>
        </p:nvSpPr>
        <p:spPr bwMode="auto">
          <a:xfrm>
            <a:off x="102268" y="1104902"/>
            <a:ext cx="9563100" cy="5613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00">
              <a:lnSpc>
                <a:spcPct val="90000"/>
              </a:lnSpc>
              <a:buNone/>
            </a:pPr>
            <a:endParaRPr lang="en-US" sz="2200" dirty="0" smtClean="0">
              <a:solidFill>
                <a:prstClr val="black"/>
              </a:solidFill>
              <a:latin typeface="Arial" panose="020B0604020202020204" pitchFamily="34" charset="0"/>
              <a:cs typeface="Arial" panose="020B0604020202020204" pitchFamily="34" charset="0"/>
            </a:endParaRPr>
          </a:p>
          <a:p>
            <a:pPr marL="0" indent="0" defTabSz="914400">
              <a:lnSpc>
                <a:spcPct val="90000"/>
              </a:lnSpc>
              <a:buNone/>
            </a:pPr>
            <a:r>
              <a:rPr lang="en-US" sz="2200" b="1" u="sng" dirty="0" smtClean="0">
                <a:solidFill>
                  <a:prstClr val="black"/>
                </a:solidFill>
                <a:latin typeface="Arial" panose="020B0604020202020204" pitchFamily="34" charset="0"/>
                <a:cs typeface="Arial" panose="020B0604020202020204" pitchFamily="34" charset="0"/>
              </a:rPr>
              <a:t>Explanation </a:t>
            </a:r>
            <a:r>
              <a:rPr lang="en-US" sz="2200" b="1" u="sng" dirty="0">
                <a:solidFill>
                  <a:prstClr val="black"/>
                </a:solidFill>
                <a:latin typeface="Arial" panose="020B0604020202020204" pitchFamily="34" charset="0"/>
                <a:cs typeface="Arial" panose="020B0604020202020204" pitchFamily="34" charset="0"/>
              </a:rPr>
              <a:t>to clause (vi) of sub-section (2) of </a:t>
            </a:r>
            <a:r>
              <a:rPr lang="en-US" sz="2200" b="1" u="sng" dirty="0" smtClean="0">
                <a:solidFill>
                  <a:prstClr val="black"/>
                </a:solidFill>
                <a:latin typeface="Arial" panose="020B0604020202020204" pitchFamily="34" charset="0"/>
                <a:cs typeface="Arial" panose="020B0604020202020204" pitchFamily="34" charset="0"/>
              </a:rPr>
              <a:t>section 56</a:t>
            </a:r>
          </a:p>
          <a:p>
            <a:pPr marL="514350" indent="-514350" defTabSz="914400">
              <a:buFont typeface="+mj-lt"/>
              <a:buAutoNum type="romanUcPeriod"/>
            </a:pPr>
            <a:r>
              <a:rPr lang="en-US" sz="2200" dirty="0" smtClean="0">
                <a:solidFill>
                  <a:prstClr val="black"/>
                </a:solidFill>
                <a:latin typeface="Arial" panose="020B0604020202020204" pitchFamily="34" charset="0"/>
                <a:cs typeface="Arial" panose="020B0604020202020204" pitchFamily="34" charset="0"/>
              </a:rPr>
              <a:t>Spouse</a:t>
            </a:r>
            <a:endParaRPr lang="en-US" sz="2200" dirty="0">
              <a:solidFill>
                <a:prstClr val="black"/>
              </a:solidFill>
              <a:latin typeface="Arial" panose="020B0604020202020204" pitchFamily="34" charset="0"/>
              <a:cs typeface="Arial" panose="020B0604020202020204" pitchFamily="34" charset="0"/>
            </a:endParaRPr>
          </a:p>
          <a:p>
            <a:pPr marL="514350" indent="-514350" defTabSz="914400">
              <a:buFont typeface="+mj-lt"/>
              <a:buAutoNum type="romanUcPeriod"/>
            </a:pPr>
            <a:r>
              <a:rPr lang="en-US" sz="2200" dirty="0" smtClean="0">
                <a:solidFill>
                  <a:prstClr val="black"/>
                </a:solidFill>
                <a:latin typeface="Arial" panose="020B0604020202020204" pitchFamily="34" charset="0"/>
                <a:cs typeface="Arial" panose="020B0604020202020204" pitchFamily="34" charset="0"/>
              </a:rPr>
              <a:t>Brothers </a:t>
            </a:r>
            <a:r>
              <a:rPr lang="en-US" sz="2200" dirty="0">
                <a:solidFill>
                  <a:prstClr val="black"/>
                </a:solidFill>
                <a:latin typeface="Arial" panose="020B0604020202020204" pitchFamily="34" charset="0"/>
                <a:cs typeface="Arial" panose="020B0604020202020204" pitchFamily="34" charset="0"/>
              </a:rPr>
              <a:t>or </a:t>
            </a:r>
            <a:r>
              <a:rPr lang="en-US" sz="2200" dirty="0" smtClean="0">
                <a:solidFill>
                  <a:prstClr val="black"/>
                </a:solidFill>
                <a:latin typeface="Arial" panose="020B0604020202020204" pitchFamily="34" charset="0"/>
                <a:cs typeface="Arial" panose="020B0604020202020204" pitchFamily="34" charset="0"/>
              </a:rPr>
              <a:t>Sisters</a:t>
            </a:r>
            <a:endParaRPr lang="en-US" sz="2200" dirty="0">
              <a:solidFill>
                <a:prstClr val="black"/>
              </a:solidFill>
              <a:latin typeface="Arial" panose="020B0604020202020204" pitchFamily="34" charset="0"/>
              <a:cs typeface="Arial" panose="020B0604020202020204" pitchFamily="34" charset="0"/>
            </a:endParaRPr>
          </a:p>
          <a:p>
            <a:pPr marL="514350" indent="-514350" defTabSz="914400">
              <a:buFont typeface="+mj-lt"/>
              <a:buAutoNum type="romanUcPeriod"/>
            </a:pPr>
            <a:r>
              <a:rPr lang="en-US" sz="2200" dirty="0" smtClean="0">
                <a:solidFill>
                  <a:prstClr val="black"/>
                </a:solidFill>
                <a:latin typeface="Arial" panose="020B0604020202020204" pitchFamily="34" charset="0"/>
                <a:cs typeface="Arial" panose="020B0604020202020204" pitchFamily="34" charset="0"/>
              </a:rPr>
              <a:t>Brothers </a:t>
            </a:r>
            <a:r>
              <a:rPr lang="en-US" sz="2200" dirty="0">
                <a:solidFill>
                  <a:prstClr val="black"/>
                </a:solidFill>
                <a:latin typeface="Arial" panose="020B0604020202020204" pitchFamily="34" charset="0"/>
                <a:cs typeface="Arial" panose="020B0604020202020204" pitchFamily="34" charset="0"/>
              </a:rPr>
              <a:t>or </a:t>
            </a:r>
            <a:r>
              <a:rPr lang="en-US" sz="2200" dirty="0" smtClean="0">
                <a:solidFill>
                  <a:prstClr val="black"/>
                </a:solidFill>
                <a:latin typeface="Arial" panose="020B0604020202020204" pitchFamily="34" charset="0"/>
                <a:cs typeface="Arial" panose="020B0604020202020204" pitchFamily="34" charset="0"/>
              </a:rPr>
              <a:t>Sisters </a:t>
            </a:r>
            <a:r>
              <a:rPr lang="en-US" sz="2200" dirty="0">
                <a:solidFill>
                  <a:prstClr val="black"/>
                </a:solidFill>
                <a:latin typeface="Arial" panose="020B0604020202020204" pitchFamily="34" charset="0"/>
                <a:cs typeface="Arial" panose="020B0604020202020204" pitchFamily="34" charset="0"/>
              </a:rPr>
              <a:t>of the </a:t>
            </a:r>
            <a:r>
              <a:rPr lang="en-US" sz="2200" dirty="0" smtClean="0">
                <a:solidFill>
                  <a:prstClr val="black"/>
                </a:solidFill>
                <a:latin typeface="Arial" panose="020B0604020202020204" pitchFamily="34" charset="0"/>
                <a:cs typeface="Arial" panose="020B0604020202020204" pitchFamily="34" charset="0"/>
              </a:rPr>
              <a:t>spouse</a:t>
            </a:r>
            <a:endParaRPr lang="en-US" sz="2200" dirty="0">
              <a:solidFill>
                <a:prstClr val="black"/>
              </a:solidFill>
              <a:latin typeface="Arial" panose="020B0604020202020204" pitchFamily="34" charset="0"/>
              <a:cs typeface="Arial" panose="020B0604020202020204" pitchFamily="34" charset="0"/>
            </a:endParaRPr>
          </a:p>
          <a:p>
            <a:pPr marL="514350" indent="-514350" defTabSz="914400">
              <a:buFont typeface="+mj-lt"/>
              <a:buAutoNum type="romanUcPeriod"/>
            </a:pPr>
            <a:r>
              <a:rPr lang="en-US" sz="2200" dirty="0" smtClean="0">
                <a:solidFill>
                  <a:prstClr val="black"/>
                </a:solidFill>
                <a:latin typeface="Arial" panose="020B0604020202020204" pitchFamily="34" charset="0"/>
                <a:cs typeface="Arial" panose="020B0604020202020204" pitchFamily="34" charset="0"/>
              </a:rPr>
              <a:t>Brothers </a:t>
            </a:r>
            <a:r>
              <a:rPr lang="en-US" sz="2200" dirty="0">
                <a:solidFill>
                  <a:prstClr val="black"/>
                </a:solidFill>
                <a:latin typeface="Arial" panose="020B0604020202020204" pitchFamily="34" charset="0"/>
                <a:cs typeface="Arial" panose="020B0604020202020204" pitchFamily="34" charset="0"/>
              </a:rPr>
              <a:t>or </a:t>
            </a:r>
            <a:r>
              <a:rPr lang="en-US" sz="2200" dirty="0" smtClean="0">
                <a:solidFill>
                  <a:prstClr val="black"/>
                </a:solidFill>
                <a:latin typeface="Arial" panose="020B0604020202020204" pitchFamily="34" charset="0"/>
                <a:cs typeface="Arial" panose="020B0604020202020204" pitchFamily="34" charset="0"/>
              </a:rPr>
              <a:t>Sisters </a:t>
            </a:r>
            <a:r>
              <a:rPr lang="en-US" sz="2200" dirty="0">
                <a:solidFill>
                  <a:prstClr val="black"/>
                </a:solidFill>
                <a:latin typeface="Arial" panose="020B0604020202020204" pitchFamily="34" charset="0"/>
                <a:cs typeface="Arial" panose="020B0604020202020204" pitchFamily="34" charset="0"/>
              </a:rPr>
              <a:t>of either of the parents of the </a:t>
            </a:r>
            <a:r>
              <a:rPr lang="en-US" sz="2200" dirty="0" smtClean="0">
                <a:solidFill>
                  <a:prstClr val="black"/>
                </a:solidFill>
                <a:latin typeface="Arial" panose="020B0604020202020204" pitchFamily="34" charset="0"/>
                <a:cs typeface="Arial" panose="020B0604020202020204" pitchFamily="34" charset="0"/>
              </a:rPr>
              <a:t>individual</a:t>
            </a:r>
          </a:p>
          <a:p>
            <a:pPr marL="514350" indent="-514350" defTabSz="914400">
              <a:buFont typeface="+mj-lt"/>
              <a:buAutoNum type="romanUcPeriod"/>
            </a:pPr>
            <a:r>
              <a:rPr lang="en-US" sz="2200" dirty="0" smtClean="0">
                <a:solidFill>
                  <a:prstClr val="black"/>
                </a:solidFill>
                <a:latin typeface="Arial" panose="020B0604020202020204" pitchFamily="34" charset="0"/>
                <a:cs typeface="Arial" panose="020B0604020202020204" pitchFamily="34" charset="0"/>
              </a:rPr>
              <a:t>Parents</a:t>
            </a:r>
          </a:p>
          <a:p>
            <a:pPr marL="514350" indent="-514350" defTabSz="914400">
              <a:buFont typeface="+mj-lt"/>
              <a:buAutoNum type="romanUcPeriod"/>
            </a:pPr>
            <a:r>
              <a:rPr lang="en-US" sz="2200" dirty="0" smtClean="0">
                <a:solidFill>
                  <a:prstClr val="black"/>
                </a:solidFill>
                <a:latin typeface="Arial" panose="020B0604020202020204" pitchFamily="34" charset="0"/>
                <a:cs typeface="Arial" panose="020B0604020202020204" pitchFamily="34" charset="0"/>
              </a:rPr>
              <a:t>Parents of spouse</a:t>
            </a:r>
            <a:endParaRPr lang="en-US" sz="2200" dirty="0">
              <a:solidFill>
                <a:prstClr val="black"/>
              </a:solidFill>
              <a:latin typeface="Arial" panose="020B0604020202020204" pitchFamily="34" charset="0"/>
              <a:cs typeface="Arial" panose="020B0604020202020204" pitchFamily="34" charset="0"/>
            </a:endParaRPr>
          </a:p>
          <a:p>
            <a:pPr marL="514350" indent="-514350" defTabSz="914400">
              <a:buFont typeface="+mj-lt"/>
              <a:buAutoNum type="romanUcPeriod"/>
            </a:pPr>
            <a:r>
              <a:rPr lang="en-US" sz="2200" dirty="0" smtClean="0">
                <a:solidFill>
                  <a:prstClr val="black"/>
                </a:solidFill>
                <a:latin typeface="Arial" panose="020B0604020202020204" pitchFamily="34" charset="0"/>
                <a:cs typeface="Arial" panose="020B0604020202020204" pitchFamily="34" charset="0"/>
              </a:rPr>
              <a:t>Lineal </a:t>
            </a:r>
            <a:r>
              <a:rPr lang="en-US" sz="2200" dirty="0">
                <a:solidFill>
                  <a:prstClr val="black"/>
                </a:solidFill>
                <a:latin typeface="Arial" panose="020B0604020202020204" pitchFamily="34" charset="0"/>
                <a:cs typeface="Arial" panose="020B0604020202020204" pitchFamily="34" charset="0"/>
              </a:rPr>
              <a:t>ascendant or descendant of the </a:t>
            </a:r>
            <a:r>
              <a:rPr lang="en-US" sz="2200" dirty="0" smtClean="0">
                <a:solidFill>
                  <a:prstClr val="black"/>
                </a:solidFill>
                <a:latin typeface="Arial" panose="020B0604020202020204" pitchFamily="34" charset="0"/>
                <a:cs typeface="Arial" panose="020B0604020202020204" pitchFamily="34" charset="0"/>
              </a:rPr>
              <a:t>individual</a:t>
            </a:r>
            <a:endParaRPr lang="en-US" sz="2200" dirty="0">
              <a:solidFill>
                <a:prstClr val="black"/>
              </a:solidFill>
              <a:latin typeface="Arial" panose="020B0604020202020204" pitchFamily="34" charset="0"/>
              <a:cs typeface="Arial" panose="020B0604020202020204" pitchFamily="34" charset="0"/>
            </a:endParaRPr>
          </a:p>
          <a:p>
            <a:pPr marL="514350" indent="-514350" defTabSz="914400">
              <a:buFont typeface="+mj-lt"/>
              <a:buAutoNum type="romanUcPeriod"/>
            </a:pPr>
            <a:r>
              <a:rPr lang="en-US" sz="2200" dirty="0" smtClean="0">
                <a:solidFill>
                  <a:prstClr val="black"/>
                </a:solidFill>
                <a:latin typeface="Arial" panose="020B0604020202020204" pitchFamily="34" charset="0"/>
                <a:cs typeface="Arial" panose="020B0604020202020204" pitchFamily="34" charset="0"/>
              </a:rPr>
              <a:t>Lineal </a:t>
            </a:r>
            <a:r>
              <a:rPr lang="en-US" sz="2200" dirty="0">
                <a:solidFill>
                  <a:prstClr val="black"/>
                </a:solidFill>
                <a:latin typeface="Arial" panose="020B0604020202020204" pitchFamily="34" charset="0"/>
                <a:cs typeface="Arial" panose="020B0604020202020204" pitchFamily="34" charset="0"/>
              </a:rPr>
              <a:t>ascendant or descendant of the </a:t>
            </a:r>
            <a:r>
              <a:rPr lang="en-US" sz="2200" dirty="0" smtClean="0">
                <a:solidFill>
                  <a:prstClr val="black"/>
                </a:solidFill>
                <a:latin typeface="Arial" panose="020B0604020202020204" pitchFamily="34" charset="0"/>
                <a:cs typeface="Arial" panose="020B0604020202020204" pitchFamily="34" charset="0"/>
              </a:rPr>
              <a:t>spouse of the individual</a:t>
            </a:r>
            <a:endParaRPr lang="en-US" sz="2200" dirty="0">
              <a:solidFill>
                <a:prstClr val="black"/>
              </a:solidFill>
              <a:latin typeface="Arial" panose="020B0604020202020204" pitchFamily="34" charset="0"/>
              <a:cs typeface="Arial" panose="020B0604020202020204" pitchFamily="34" charset="0"/>
            </a:endParaRPr>
          </a:p>
          <a:p>
            <a:pPr marL="514350" indent="-514350" defTabSz="914400">
              <a:buFont typeface="+mj-lt"/>
              <a:buAutoNum type="romanUcPeriod"/>
            </a:pPr>
            <a:r>
              <a:rPr lang="en-US" sz="2200" dirty="0">
                <a:solidFill>
                  <a:prstClr val="black"/>
                </a:solidFill>
                <a:latin typeface="Arial" panose="020B0604020202020204" pitchFamily="34" charset="0"/>
                <a:cs typeface="Arial" panose="020B0604020202020204" pitchFamily="34" charset="0"/>
              </a:rPr>
              <a:t>S</a:t>
            </a:r>
            <a:r>
              <a:rPr lang="en-US" sz="2200" dirty="0" smtClean="0">
                <a:solidFill>
                  <a:prstClr val="black"/>
                </a:solidFill>
                <a:latin typeface="Arial" panose="020B0604020202020204" pitchFamily="34" charset="0"/>
                <a:cs typeface="Arial" panose="020B0604020202020204" pitchFamily="34" charset="0"/>
              </a:rPr>
              <a:t>pouse </a:t>
            </a:r>
            <a:r>
              <a:rPr lang="en-US" sz="2200" dirty="0">
                <a:solidFill>
                  <a:prstClr val="black"/>
                </a:solidFill>
                <a:latin typeface="Arial" panose="020B0604020202020204" pitchFamily="34" charset="0"/>
                <a:cs typeface="Arial" panose="020B0604020202020204" pitchFamily="34" charset="0"/>
              </a:rPr>
              <a:t>of the person referred to in clauses (ii) to (vi);</a:t>
            </a:r>
            <a:endParaRPr lang="en-US" sz="2200" dirty="0" smtClean="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2570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outVertical)">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3"/>
          <p:cNvSpPr txBox="1">
            <a:spLocks/>
          </p:cNvSpPr>
          <p:nvPr/>
        </p:nvSpPr>
        <p:spPr>
          <a:xfrm>
            <a:off x="0" y="1"/>
            <a:ext cx="6388768" cy="9652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3950" dirty="0" smtClean="0">
                <a:solidFill>
                  <a:prstClr val="black"/>
                </a:solidFill>
              </a:rPr>
              <a:t>Taxability u/s 56(2)(vii)</a:t>
            </a:r>
            <a:endParaRPr lang="en-US" sz="3950"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sp>
        <p:nvSpPr>
          <p:cNvPr id="4" name="Rectangle 3"/>
          <p:cNvSpPr txBox="1">
            <a:spLocks noChangeArrowheads="1"/>
          </p:cNvSpPr>
          <p:nvPr/>
        </p:nvSpPr>
        <p:spPr>
          <a:xfrm>
            <a:off x="38100" y="1104901"/>
            <a:ext cx="9779000" cy="4525963"/>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5" name="Rectangle 3"/>
          <p:cNvSpPr txBox="1">
            <a:spLocks noChangeArrowheads="1"/>
          </p:cNvSpPr>
          <p:nvPr/>
        </p:nvSpPr>
        <p:spPr>
          <a:xfrm>
            <a:off x="38100" y="11049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6" name="Rectangle 3"/>
          <p:cNvSpPr txBox="1">
            <a:spLocks noChangeArrowheads="1"/>
          </p:cNvSpPr>
          <p:nvPr/>
        </p:nvSpPr>
        <p:spPr>
          <a:xfrm>
            <a:off x="190500" y="12573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1982885138"/>
              </p:ext>
            </p:extLst>
          </p:nvPr>
        </p:nvGraphicFramePr>
        <p:xfrm>
          <a:off x="38100" y="1104899"/>
          <a:ext cx="9778999" cy="5656848"/>
        </p:xfrm>
        <a:graphic>
          <a:graphicData uri="http://schemas.openxmlformats.org/drawingml/2006/table">
            <a:tbl>
              <a:tblPr/>
              <a:tblGrid>
                <a:gridCol w="2056744"/>
                <a:gridCol w="2128240"/>
                <a:gridCol w="5594015"/>
              </a:tblGrid>
              <a:tr h="534610">
                <a:tc>
                  <a:txBody>
                    <a:bodyPr/>
                    <a:lstStyle/>
                    <a:p>
                      <a:pPr algn="ctr" rtl="0" fontAlgn="ctr"/>
                      <a:r>
                        <a:rPr lang="en-US" sz="1800" b="1" i="0" u="none" strike="noStrike" dirty="0">
                          <a:solidFill>
                            <a:srgbClr val="000000"/>
                          </a:solidFill>
                          <a:effectLst/>
                          <a:latin typeface="Arial" panose="020B0604020202020204" pitchFamily="34" charset="0"/>
                        </a:rPr>
                        <a:t>Nature of Assets</a:t>
                      </a:r>
                      <a:r>
                        <a:rPr lang="en-US" sz="1800" b="0" i="0" u="none" strike="noStrike" dirty="0">
                          <a:solidFill>
                            <a:srgbClr val="000000"/>
                          </a:solidFill>
                          <a:effectLst/>
                          <a:latin typeface="Arial" panose="020B0604020202020204" pitchFamily="34" charset="0"/>
                        </a:rPr>
                        <a:t> </a:t>
                      </a:r>
                      <a:endParaRPr lang="en-US" sz="1800" b="1"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800" b="1" i="0" u="none" strike="noStrike">
                          <a:solidFill>
                            <a:srgbClr val="000000"/>
                          </a:solidFill>
                          <a:effectLst/>
                          <a:latin typeface="Arial" panose="020B0604020202020204" pitchFamily="34" charset="0"/>
                        </a:rPr>
                        <a:t>Particulars</a:t>
                      </a:r>
                      <a:r>
                        <a:rPr lang="en-US" sz="1800" b="0" i="0" u="none" strike="noStrike">
                          <a:solidFill>
                            <a:srgbClr val="000000"/>
                          </a:solidFill>
                          <a:effectLst/>
                          <a:latin typeface="Arial" panose="020B0604020202020204" pitchFamily="34" charset="0"/>
                        </a:rPr>
                        <a:t> </a:t>
                      </a:r>
                      <a:endParaRPr lang="en-US" sz="1800" b="1" i="0" u="none" strike="noStrike">
                        <a:solidFill>
                          <a:srgbClr val="000000"/>
                        </a:solidFill>
                        <a:effectLst/>
                        <a:latin typeface="Arial" panose="020B06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800" b="1" i="0" u="none" strike="noStrike" dirty="0">
                          <a:solidFill>
                            <a:srgbClr val="000000"/>
                          </a:solidFill>
                          <a:effectLst/>
                          <a:latin typeface="Arial" panose="020B0604020202020204" pitchFamily="34" charset="0"/>
                        </a:rPr>
                        <a:t>Value Taxable</a:t>
                      </a:r>
                      <a:r>
                        <a:rPr lang="en-US" sz="1800" b="0" i="0" u="none" strike="noStrike" dirty="0">
                          <a:solidFill>
                            <a:srgbClr val="000000"/>
                          </a:solidFill>
                          <a:effectLst/>
                          <a:latin typeface="Arial" panose="020B0604020202020204" pitchFamily="34" charset="0"/>
                        </a:rPr>
                        <a:t> </a:t>
                      </a:r>
                      <a:endParaRPr lang="en-US" sz="1800" b="1"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01914">
                <a:tc>
                  <a:txBody>
                    <a:bodyPr/>
                    <a:lstStyle/>
                    <a:p>
                      <a:pPr algn="l" rtl="0" fontAlgn="ctr"/>
                      <a:r>
                        <a:rPr lang="en-US" sz="1600" b="0" i="0" u="none" strike="noStrike">
                          <a:solidFill>
                            <a:srgbClr val="000000"/>
                          </a:solidFill>
                          <a:effectLst/>
                          <a:latin typeface="Arial" panose="020B0604020202020204" pitchFamily="34" charset="0"/>
                        </a:rPr>
                        <a:t>Sum of Money </a:t>
                      </a:r>
                    </a:p>
                  </a:txBody>
                  <a:tcPr marL="4572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Arial" panose="020B0604020202020204" pitchFamily="34" charset="0"/>
                        </a:rPr>
                        <a:t>Without consideration </a:t>
                      </a:r>
                    </a:p>
                  </a:txBody>
                  <a:tcPr marL="4572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1" i="0" u="sng" strike="noStrike">
                          <a:solidFill>
                            <a:srgbClr val="000000"/>
                          </a:solidFill>
                          <a:effectLst/>
                          <a:latin typeface="Arial" panose="020B0604020202020204" pitchFamily="34" charset="0"/>
                        </a:rPr>
                        <a:t>Whole  amount </a:t>
                      </a:r>
                      <a:r>
                        <a:rPr lang="en-US" sz="1600" b="0" i="0" u="none" strike="noStrike">
                          <a:solidFill>
                            <a:srgbClr val="000000"/>
                          </a:solidFill>
                          <a:effectLst/>
                          <a:latin typeface="Arial" panose="020B0604020202020204" pitchFamily="34" charset="0"/>
                        </a:rPr>
                        <a:t> if  same  exceedsRs.50,000</a:t>
                      </a:r>
                      <a:endParaRPr lang="en-US" sz="1600" b="1" i="0" u="sng" strike="noStrike">
                        <a:solidFill>
                          <a:srgbClr val="000000"/>
                        </a:solidFill>
                        <a:effectLst/>
                        <a:latin typeface="Arial" panose="020B0604020202020204" pitchFamily="34" charset="0"/>
                      </a:endParaRPr>
                    </a:p>
                  </a:txBody>
                  <a:tcPr marL="4572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6523">
                <a:tc>
                  <a:txBody>
                    <a:bodyPr/>
                    <a:lstStyle/>
                    <a:p>
                      <a:pPr algn="l" rtl="0" fontAlgn="ctr"/>
                      <a:r>
                        <a:rPr lang="en-US" sz="1600" b="0" i="0" u="none" strike="noStrike">
                          <a:solidFill>
                            <a:srgbClr val="000000"/>
                          </a:solidFill>
                          <a:effectLst/>
                          <a:latin typeface="Arial" panose="020B0604020202020204" pitchFamily="34" charset="0"/>
                        </a:rPr>
                        <a:t>Immovable property </a:t>
                      </a:r>
                    </a:p>
                  </a:txBody>
                  <a:tcPr marL="4572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dirty="0">
                          <a:solidFill>
                            <a:srgbClr val="000000"/>
                          </a:solidFill>
                          <a:effectLst/>
                          <a:latin typeface="Arial" panose="020B0604020202020204" pitchFamily="34" charset="0"/>
                        </a:rPr>
                        <a:t>Without consideration </a:t>
                      </a:r>
                    </a:p>
                  </a:txBody>
                  <a:tcPr marL="4572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1" i="0" u="sng" strike="noStrike" dirty="0">
                          <a:solidFill>
                            <a:srgbClr val="000000"/>
                          </a:solidFill>
                          <a:effectLst/>
                          <a:latin typeface="Arial" panose="020B0604020202020204" pitchFamily="34" charset="0"/>
                        </a:rPr>
                        <a:t>Whole amount</a:t>
                      </a:r>
                      <a:r>
                        <a:rPr lang="en-US" sz="1600" b="0" i="0" u="none" strike="noStrike" dirty="0">
                          <a:solidFill>
                            <a:srgbClr val="000000"/>
                          </a:solidFill>
                          <a:effectLst/>
                          <a:latin typeface="Arial" panose="020B0604020202020204" pitchFamily="34" charset="0"/>
                        </a:rPr>
                        <a:t> of the </a:t>
                      </a:r>
                      <a:r>
                        <a:rPr lang="en-US" sz="1600" b="1" i="0" u="sng" strike="noStrike" dirty="0">
                          <a:solidFill>
                            <a:srgbClr val="000000"/>
                          </a:solidFill>
                          <a:effectLst/>
                          <a:latin typeface="Arial" panose="020B0604020202020204" pitchFamily="34" charset="0"/>
                        </a:rPr>
                        <a:t>stamp duty value </a:t>
                      </a:r>
                      <a:r>
                        <a:rPr lang="en-US" sz="1600" b="0" i="0" u="none" strike="noStrike" dirty="0">
                          <a:solidFill>
                            <a:srgbClr val="000000"/>
                          </a:solidFill>
                          <a:effectLst/>
                          <a:latin typeface="Arial" panose="020B0604020202020204" pitchFamily="34" charset="0"/>
                        </a:rPr>
                        <a:t>  of   the   property, if exceeds Rs.50,000</a:t>
                      </a:r>
                      <a:endParaRPr lang="en-US" sz="1600" b="1" i="0" u="sng" strike="noStrike" dirty="0">
                        <a:solidFill>
                          <a:srgbClr val="000000"/>
                        </a:solidFill>
                        <a:effectLst/>
                        <a:latin typeface="Arial" panose="020B0604020202020204" pitchFamily="34" charset="0"/>
                      </a:endParaRPr>
                    </a:p>
                  </a:txBody>
                  <a:tcPr marL="4572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01914">
                <a:tc>
                  <a:txBody>
                    <a:bodyPr/>
                    <a:lstStyle/>
                    <a:p>
                      <a:pPr algn="l" rtl="0" fontAlgn="ctr"/>
                      <a:r>
                        <a:rPr lang="en-US" sz="1600" b="0" i="0" u="none" strike="noStrike">
                          <a:solidFill>
                            <a:srgbClr val="000000"/>
                          </a:solidFill>
                          <a:effectLst/>
                          <a:latin typeface="Arial" panose="020B0604020202020204" pitchFamily="34" charset="0"/>
                        </a:rPr>
                        <a:t>Any  specified  property, other than immovable property</a:t>
                      </a:r>
                    </a:p>
                  </a:txBody>
                  <a:tcPr marL="4572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Arial" panose="020B0604020202020204" pitchFamily="34" charset="0"/>
                        </a:rPr>
                        <a:t>Without consideration </a:t>
                      </a:r>
                    </a:p>
                  </a:txBody>
                  <a:tcPr marL="4572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a:solidFill>
                            <a:srgbClr val="000000"/>
                          </a:solidFill>
                          <a:effectLst/>
                          <a:latin typeface="Arial" panose="020B0604020202020204" pitchFamily="34" charset="0"/>
                        </a:rPr>
                        <a:t>the  aggregate  </a:t>
                      </a:r>
                      <a:r>
                        <a:rPr lang="en-US" sz="1600" b="1" i="0" u="sng" strike="noStrike">
                          <a:solidFill>
                            <a:srgbClr val="000000"/>
                          </a:solidFill>
                          <a:effectLst/>
                          <a:latin typeface="Arial" panose="020B0604020202020204" pitchFamily="34" charset="0"/>
                        </a:rPr>
                        <a:t>fair  market</a:t>
                      </a:r>
                      <a:r>
                        <a:rPr lang="en-US" sz="1600" b="0" i="0" u="none" strike="noStrike">
                          <a:solidFill>
                            <a:srgbClr val="000000"/>
                          </a:solidFill>
                          <a:effectLst/>
                          <a:latin typeface="Arial" panose="020B0604020202020204" pitchFamily="34" charset="0"/>
                        </a:rPr>
                        <a:t>  value of which exceeds Rs.50,000, the </a:t>
                      </a:r>
                      <a:r>
                        <a:rPr lang="en-US" sz="1600" b="1" i="0" u="sng" strike="noStrike">
                          <a:solidFill>
                            <a:srgbClr val="000000"/>
                          </a:solidFill>
                          <a:effectLst/>
                          <a:latin typeface="Arial" panose="020B0604020202020204" pitchFamily="34" charset="0"/>
                        </a:rPr>
                        <a:t>whole</a:t>
                      </a:r>
                      <a:r>
                        <a:rPr lang="en-US" sz="1600" b="0" i="0" u="none" strike="noStrike">
                          <a:solidFill>
                            <a:srgbClr val="000000"/>
                          </a:solidFill>
                          <a:effectLst/>
                          <a:latin typeface="Arial" panose="020B0604020202020204" pitchFamily="34" charset="0"/>
                        </a:rPr>
                        <a:t> of the    aggregate fair market value of such property</a:t>
                      </a:r>
                    </a:p>
                  </a:txBody>
                  <a:tcPr marL="4572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69220">
                <a:tc>
                  <a:txBody>
                    <a:bodyPr/>
                    <a:lstStyle/>
                    <a:p>
                      <a:pPr algn="l" rtl="0" fontAlgn="ctr"/>
                      <a:r>
                        <a:rPr lang="en-US" sz="1600" b="0" i="0" u="none" strike="noStrike">
                          <a:solidFill>
                            <a:srgbClr val="000000"/>
                          </a:solidFill>
                          <a:effectLst/>
                          <a:latin typeface="Arial" panose="020B0604020202020204" pitchFamily="34" charset="0"/>
                        </a:rPr>
                        <a:t>Immovable property </a:t>
                      </a:r>
                    </a:p>
                  </a:txBody>
                  <a:tcPr marL="4572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Arial" panose="020B0604020202020204" pitchFamily="34" charset="0"/>
                        </a:rPr>
                        <a:t>Inadequate consideration </a:t>
                      </a:r>
                    </a:p>
                  </a:txBody>
                  <a:tcPr marL="4572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smtClean="0">
                          <a:solidFill>
                            <a:srgbClr val="000000"/>
                          </a:solidFill>
                          <a:effectLst/>
                          <a:latin typeface="Arial" panose="020B0604020202020204" pitchFamily="34" charset="0"/>
                        </a:rPr>
                        <a:t>Stamp duty</a:t>
                      </a:r>
                      <a:r>
                        <a:rPr lang="en-US" sz="1600" b="0" i="0" u="none" strike="noStrike" baseline="0" dirty="0" smtClean="0">
                          <a:solidFill>
                            <a:srgbClr val="000000"/>
                          </a:solidFill>
                          <a:effectLst/>
                          <a:latin typeface="Arial" panose="020B0604020202020204" pitchFamily="34" charset="0"/>
                        </a:rPr>
                        <a:t> value - Consideration &gt; 50K</a:t>
                      </a:r>
                    </a:p>
                    <a:p>
                      <a:pPr algn="l" rtl="0" fontAlgn="ctr"/>
                      <a:r>
                        <a:rPr lang="en-US" sz="1600" b="0" i="0" u="none" strike="noStrike" baseline="0" dirty="0" smtClean="0">
                          <a:solidFill>
                            <a:srgbClr val="000000"/>
                          </a:solidFill>
                          <a:effectLst/>
                          <a:latin typeface="Arial" panose="020B0604020202020204" pitchFamily="34" charset="0"/>
                        </a:rPr>
                        <a:t>Stamp duty value - Consideration = Income</a:t>
                      </a:r>
                      <a:endParaRPr lang="en-US" sz="1600" b="0" i="0" u="none" strike="noStrike" dirty="0">
                        <a:solidFill>
                          <a:srgbClr val="000000"/>
                        </a:solidFill>
                        <a:effectLst/>
                        <a:latin typeface="Arial" panose="020B0604020202020204" pitchFamily="34" charset="0"/>
                      </a:endParaRPr>
                    </a:p>
                  </a:txBody>
                  <a:tcPr marL="4572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12667">
                <a:tc>
                  <a:txBody>
                    <a:bodyPr/>
                    <a:lstStyle/>
                    <a:p>
                      <a:pPr algn="l" rtl="0" fontAlgn="ctr"/>
                      <a:r>
                        <a:rPr lang="en-US" sz="1600" b="0" i="0" u="none" strike="noStrike">
                          <a:solidFill>
                            <a:srgbClr val="000000"/>
                          </a:solidFill>
                          <a:effectLst/>
                          <a:latin typeface="Arial" panose="020B0604020202020204" pitchFamily="34" charset="0"/>
                        </a:rPr>
                        <a:t>Any  specified  property, other than immovable property</a:t>
                      </a:r>
                    </a:p>
                  </a:txBody>
                  <a:tcPr marL="4572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a:solidFill>
                            <a:srgbClr val="000000"/>
                          </a:solidFill>
                          <a:effectLst/>
                          <a:latin typeface="Arial" panose="020B0604020202020204" pitchFamily="34" charset="0"/>
                        </a:rPr>
                        <a:t>Inadequate consideration </a:t>
                      </a:r>
                    </a:p>
                  </a:txBody>
                  <a:tcPr marL="4572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smtClean="0">
                          <a:solidFill>
                            <a:srgbClr val="000000"/>
                          </a:solidFill>
                          <a:effectLst/>
                          <a:latin typeface="Arial" panose="020B0604020202020204" pitchFamily="34" charset="0"/>
                        </a:rPr>
                        <a:t>FMV-Consideration</a:t>
                      </a:r>
                      <a:r>
                        <a:rPr lang="en-US" sz="1600" b="0" i="0" u="none" strike="noStrike" baseline="0" dirty="0" smtClean="0">
                          <a:solidFill>
                            <a:srgbClr val="000000"/>
                          </a:solidFill>
                          <a:effectLst/>
                          <a:latin typeface="Arial" panose="020B0604020202020204" pitchFamily="34" charset="0"/>
                        </a:rPr>
                        <a:t> &gt; 50K</a:t>
                      </a:r>
                    </a:p>
                    <a:p>
                      <a:pPr algn="l" rtl="0" fontAlgn="ctr"/>
                      <a:r>
                        <a:rPr lang="en-US" sz="1600" b="0" i="0" u="none" strike="noStrike" baseline="0" dirty="0" smtClean="0">
                          <a:solidFill>
                            <a:srgbClr val="000000"/>
                          </a:solidFill>
                          <a:effectLst/>
                          <a:latin typeface="Arial" panose="020B0604020202020204" pitchFamily="34" charset="0"/>
                        </a:rPr>
                        <a:t>FMV – Consideration = Income</a:t>
                      </a:r>
                      <a:endParaRPr lang="en-US" sz="1600" b="0" i="0" u="none" strike="noStrike" dirty="0">
                        <a:solidFill>
                          <a:srgbClr val="000000"/>
                        </a:solidFill>
                        <a:effectLst/>
                        <a:latin typeface="Arial" panose="020B0604020202020204" pitchFamily="34" charset="0"/>
                      </a:endParaRPr>
                    </a:p>
                  </a:txBody>
                  <a:tcPr marL="4572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709292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outVertical)">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3"/>
          <p:cNvSpPr txBox="1">
            <a:spLocks/>
          </p:cNvSpPr>
          <p:nvPr/>
        </p:nvSpPr>
        <p:spPr>
          <a:xfrm>
            <a:off x="0" y="1"/>
            <a:ext cx="7700212" cy="9652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4000" dirty="0" smtClean="0">
                <a:solidFill>
                  <a:prstClr val="black"/>
                </a:solidFill>
              </a:rPr>
              <a:t>Shares as gift</a:t>
            </a:r>
            <a:endParaRPr lang="en-US" sz="4000"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sp>
        <p:nvSpPr>
          <p:cNvPr id="4" name="Rectangle 3"/>
          <p:cNvSpPr txBox="1">
            <a:spLocks noChangeArrowheads="1"/>
          </p:cNvSpPr>
          <p:nvPr/>
        </p:nvSpPr>
        <p:spPr>
          <a:xfrm>
            <a:off x="38100" y="1104901"/>
            <a:ext cx="9779000" cy="4525963"/>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5" name="Rectangle 3"/>
          <p:cNvSpPr txBox="1">
            <a:spLocks noChangeArrowheads="1"/>
          </p:cNvSpPr>
          <p:nvPr/>
        </p:nvSpPr>
        <p:spPr>
          <a:xfrm>
            <a:off x="38100" y="11049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6" name="Rectangle 3"/>
          <p:cNvSpPr txBox="1">
            <a:spLocks noChangeArrowheads="1"/>
          </p:cNvSpPr>
          <p:nvPr/>
        </p:nvSpPr>
        <p:spPr>
          <a:xfrm>
            <a:off x="190500" y="12573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10" name="Rectangle 3"/>
          <p:cNvSpPr txBox="1">
            <a:spLocks noChangeArrowheads="1"/>
          </p:cNvSpPr>
          <p:nvPr/>
        </p:nvSpPr>
        <p:spPr>
          <a:xfrm>
            <a:off x="38100" y="1104902"/>
            <a:ext cx="9779000" cy="5613398"/>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buNone/>
            </a:pPr>
            <a:r>
              <a:rPr lang="en-US" sz="2400" u="sng" dirty="0"/>
              <a:t>Section 56(2) (</a:t>
            </a:r>
            <a:r>
              <a:rPr lang="en-US" sz="2400" u="sng" dirty="0" err="1" smtClean="0"/>
              <a:t>viia</a:t>
            </a:r>
            <a:r>
              <a:rPr lang="en-US" sz="2200" b="0" u="sng" dirty="0" smtClean="0"/>
              <a:t>) </a:t>
            </a:r>
            <a:r>
              <a:rPr lang="en-US" sz="2200" u="sng" dirty="0" smtClean="0">
                <a:solidFill>
                  <a:srgbClr val="000000"/>
                </a:solidFill>
              </a:rPr>
              <a:t>w.e.f.1.6.10</a:t>
            </a:r>
            <a:endParaRPr lang="en-US" sz="2200" u="sng" dirty="0" smtClean="0"/>
          </a:p>
          <a:p>
            <a:pPr marL="0" indent="0">
              <a:lnSpc>
                <a:spcPct val="90000"/>
              </a:lnSpc>
              <a:buNone/>
            </a:pPr>
            <a:endParaRPr lang="en-US" sz="2200" b="0" dirty="0" smtClean="0"/>
          </a:p>
          <a:p>
            <a:pPr>
              <a:lnSpc>
                <a:spcPct val="90000"/>
              </a:lnSpc>
              <a:buFont typeface="Wingdings" panose="05000000000000000000" pitchFamily="2" charset="2"/>
              <a:buChar char="Ø"/>
            </a:pPr>
            <a:r>
              <a:rPr lang="en-US" sz="2200" b="0" dirty="0" smtClean="0"/>
              <a:t>Firm, LLP, Pvt. Ltd. Co. and unlisted Public Limited Company</a:t>
            </a:r>
          </a:p>
          <a:p>
            <a:pPr>
              <a:lnSpc>
                <a:spcPct val="90000"/>
              </a:lnSpc>
              <a:buFont typeface="Wingdings" panose="05000000000000000000" pitchFamily="2" charset="2"/>
              <a:buChar char="Ø"/>
            </a:pPr>
            <a:r>
              <a:rPr lang="en-US" sz="2200" b="0" dirty="0" smtClean="0"/>
              <a:t>Receives shares of Pvt. Ltd. Co. or Public unlisted Co. without consideration / inadequate consideration</a:t>
            </a:r>
          </a:p>
          <a:p>
            <a:pPr>
              <a:lnSpc>
                <a:spcPct val="90000"/>
              </a:lnSpc>
              <a:buFont typeface="Wingdings" panose="05000000000000000000" pitchFamily="2" charset="2"/>
              <a:buChar char="Ø"/>
            </a:pPr>
            <a:r>
              <a:rPr lang="en-US" sz="2200" b="0" dirty="0" smtClean="0"/>
              <a:t>Sec 56(2) is applicable.</a:t>
            </a:r>
          </a:p>
          <a:p>
            <a:pPr>
              <a:lnSpc>
                <a:spcPct val="90000"/>
              </a:lnSpc>
              <a:buFont typeface="Wingdings" panose="05000000000000000000" pitchFamily="2" charset="2"/>
              <a:buChar char="Ø"/>
            </a:pPr>
            <a:r>
              <a:rPr lang="en-US" sz="2200" b="0" dirty="0" smtClean="0"/>
              <a:t>Value to be considered is </a:t>
            </a:r>
            <a:r>
              <a:rPr lang="en-US" sz="2200" u="sng" dirty="0" smtClean="0"/>
              <a:t>FMV</a:t>
            </a:r>
            <a:r>
              <a:rPr lang="en-US" sz="2200" b="0" dirty="0" smtClean="0"/>
              <a:t> as on </a:t>
            </a:r>
            <a:r>
              <a:rPr lang="en-US" sz="2200" u="sng" dirty="0" smtClean="0"/>
              <a:t>transfer date</a:t>
            </a:r>
          </a:p>
          <a:p>
            <a:pPr>
              <a:lnSpc>
                <a:spcPct val="90000"/>
              </a:lnSpc>
              <a:buFont typeface="Wingdings" panose="05000000000000000000" pitchFamily="2" charset="2"/>
              <a:buChar char="Ø"/>
            </a:pPr>
            <a:r>
              <a:rPr lang="en-US" sz="2200" b="0" dirty="0" smtClean="0"/>
              <a:t>Determination of FMV as per Rule11U &amp;11UA-notification No.23/2010 dated 08.04.2010.    </a:t>
            </a:r>
            <a:endParaRPr lang="en-US" sz="2200" b="0" dirty="0"/>
          </a:p>
        </p:txBody>
      </p:sp>
    </p:spTree>
    <p:extLst>
      <p:ext uri="{BB962C8B-B14F-4D97-AF65-F5344CB8AC3E}">
        <p14:creationId xmlns:p14="http://schemas.microsoft.com/office/powerpoint/2010/main" val="2554992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outVertical)">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3"/>
          <p:cNvSpPr txBox="1">
            <a:spLocks/>
          </p:cNvSpPr>
          <p:nvPr/>
        </p:nvSpPr>
        <p:spPr>
          <a:xfrm>
            <a:off x="0" y="1"/>
            <a:ext cx="7700212" cy="9652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4000" dirty="0" smtClean="0">
                <a:solidFill>
                  <a:prstClr val="black"/>
                </a:solidFill>
              </a:rPr>
              <a:t>Valuation rules</a:t>
            </a:r>
            <a:endParaRPr lang="en-US" sz="4000"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sp>
        <p:nvSpPr>
          <p:cNvPr id="5" name="Rectangle 3"/>
          <p:cNvSpPr txBox="1">
            <a:spLocks noChangeArrowheads="1"/>
          </p:cNvSpPr>
          <p:nvPr/>
        </p:nvSpPr>
        <p:spPr>
          <a:xfrm>
            <a:off x="38100" y="11049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3" name="Rectangle 2"/>
          <p:cNvSpPr/>
          <p:nvPr/>
        </p:nvSpPr>
        <p:spPr>
          <a:xfrm>
            <a:off x="68875" y="1115739"/>
            <a:ext cx="9779000" cy="5632311"/>
          </a:xfrm>
          <a:prstGeom prst="rect">
            <a:avLst/>
          </a:prstGeom>
        </p:spPr>
        <p:txBody>
          <a:bodyPr wrap="square">
            <a:spAutoFit/>
          </a:bodyPr>
          <a:lstStyle/>
          <a:p>
            <a:pPr marL="609600" indent="-609600">
              <a:lnSpc>
                <a:spcPct val="150000"/>
              </a:lnSpc>
            </a:pPr>
            <a:r>
              <a:rPr lang="en-US" sz="2000" b="1" dirty="0" smtClean="0">
                <a:solidFill>
                  <a:prstClr val="black"/>
                </a:solidFill>
              </a:rPr>
              <a:t>Valuation Rules – 11U &amp; 11UA</a:t>
            </a:r>
            <a:endParaRPr lang="en-US" sz="2000" b="1" dirty="0" smtClean="0"/>
          </a:p>
          <a:p>
            <a:pPr marL="609600" indent="-609600">
              <a:lnSpc>
                <a:spcPct val="150000"/>
              </a:lnSpc>
            </a:pPr>
            <a:r>
              <a:rPr lang="en-US" sz="2000" dirty="0" smtClean="0"/>
              <a:t>Valuation of </a:t>
            </a:r>
            <a:r>
              <a:rPr lang="en-US" sz="2000" u="sng" dirty="0" err="1" smtClean="0"/>
              <a:t>Jewellery</a:t>
            </a:r>
            <a:r>
              <a:rPr lang="en-US" sz="2000" u="sng" dirty="0" smtClean="0"/>
              <a:t>, archeological collections, drawings, paintings, bullions</a:t>
            </a:r>
            <a:r>
              <a:rPr lang="en-US" sz="2000" dirty="0" smtClean="0"/>
              <a:t> </a:t>
            </a:r>
            <a:r>
              <a:rPr lang="en-US" sz="2000" dirty="0" err="1" smtClean="0"/>
              <a:t>etc</a:t>
            </a:r>
            <a:r>
              <a:rPr lang="en-US" sz="2000" dirty="0" smtClean="0"/>
              <a:t>:</a:t>
            </a:r>
          </a:p>
          <a:p>
            <a:pPr marL="285750" indent="-285750">
              <a:lnSpc>
                <a:spcPct val="150000"/>
              </a:lnSpc>
              <a:buFont typeface="Wingdings" panose="05000000000000000000" pitchFamily="2" charset="2"/>
              <a:buChar char="Ø"/>
            </a:pPr>
            <a:r>
              <a:rPr lang="en-US" sz="2000" u="sng" dirty="0" smtClean="0"/>
              <a:t>Price</a:t>
            </a:r>
            <a:r>
              <a:rPr lang="en-US" sz="2000" dirty="0" smtClean="0"/>
              <a:t> it would fetch if sold in </a:t>
            </a:r>
            <a:r>
              <a:rPr lang="en-US" sz="2000" u="sng" dirty="0" smtClean="0"/>
              <a:t>open market</a:t>
            </a:r>
            <a:r>
              <a:rPr lang="en-US" sz="2000" dirty="0" smtClean="0"/>
              <a:t> </a:t>
            </a:r>
          </a:p>
          <a:p>
            <a:pPr marL="285750" indent="-285750">
              <a:lnSpc>
                <a:spcPct val="150000"/>
              </a:lnSpc>
              <a:buFont typeface="Wingdings" panose="05000000000000000000" pitchFamily="2" charset="2"/>
              <a:buChar char="Ø"/>
            </a:pPr>
            <a:r>
              <a:rPr lang="en-US" sz="2000" u="sng" dirty="0" smtClean="0"/>
              <a:t>Invoice value</a:t>
            </a:r>
            <a:r>
              <a:rPr lang="en-US" sz="2000" dirty="0" smtClean="0"/>
              <a:t> if purchased from </a:t>
            </a:r>
            <a:r>
              <a:rPr lang="en-US" sz="2000" u="sng" dirty="0" smtClean="0"/>
              <a:t>registered dealer </a:t>
            </a:r>
          </a:p>
          <a:p>
            <a:pPr marL="285750" indent="-285750">
              <a:lnSpc>
                <a:spcPct val="150000"/>
              </a:lnSpc>
              <a:buFont typeface="Wingdings" panose="05000000000000000000" pitchFamily="2" charset="2"/>
              <a:buChar char="Ø"/>
            </a:pPr>
            <a:r>
              <a:rPr lang="en-US" sz="2000" u="sng" dirty="0" smtClean="0"/>
              <a:t>Report</a:t>
            </a:r>
            <a:r>
              <a:rPr lang="en-US" sz="2000" dirty="0" smtClean="0"/>
              <a:t> from registered </a:t>
            </a:r>
            <a:r>
              <a:rPr lang="en-US" sz="2000" dirty="0" err="1" smtClean="0"/>
              <a:t>valuer</a:t>
            </a:r>
            <a:endParaRPr lang="en-US" sz="2000" dirty="0" smtClean="0"/>
          </a:p>
          <a:p>
            <a:pPr marL="609600" indent="-609600">
              <a:lnSpc>
                <a:spcPct val="150000"/>
              </a:lnSpc>
            </a:pPr>
            <a:r>
              <a:rPr lang="en-US" sz="2000" dirty="0" smtClean="0"/>
              <a:t>Valuation </a:t>
            </a:r>
            <a:r>
              <a:rPr lang="en-US" sz="2000" dirty="0"/>
              <a:t>of </a:t>
            </a:r>
            <a:r>
              <a:rPr lang="en-US" sz="2000" u="sng" dirty="0"/>
              <a:t>shares &amp; </a:t>
            </a:r>
            <a:r>
              <a:rPr lang="en-US" sz="2000" u="sng" dirty="0" smtClean="0"/>
              <a:t>securities</a:t>
            </a:r>
            <a:r>
              <a:rPr lang="en-US" sz="2000" dirty="0" smtClean="0"/>
              <a:t>-</a:t>
            </a:r>
          </a:p>
          <a:p>
            <a:pPr marL="285750" indent="-285750">
              <a:lnSpc>
                <a:spcPct val="150000"/>
              </a:lnSpc>
              <a:buFont typeface="Wingdings" panose="05000000000000000000" pitchFamily="2" charset="2"/>
              <a:buChar char="Ø"/>
            </a:pPr>
            <a:r>
              <a:rPr lang="en-US" sz="2000" dirty="0" smtClean="0"/>
              <a:t>Purchase </a:t>
            </a:r>
            <a:r>
              <a:rPr lang="en-US" sz="2000" dirty="0"/>
              <a:t>of </a:t>
            </a:r>
            <a:r>
              <a:rPr lang="en-US" sz="2000" u="sng" dirty="0"/>
              <a:t>quoted shares</a:t>
            </a:r>
            <a:r>
              <a:rPr lang="en-US" sz="2000" dirty="0"/>
              <a:t> through </a:t>
            </a:r>
            <a:r>
              <a:rPr lang="en-US" sz="2000" dirty="0" smtClean="0"/>
              <a:t>recognized </a:t>
            </a:r>
            <a:r>
              <a:rPr lang="en-US" sz="2000" dirty="0"/>
              <a:t>stock exchange </a:t>
            </a:r>
            <a:r>
              <a:rPr lang="en-US" sz="2000" u="sng" dirty="0"/>
              <a:t>transaction value</a:t>
            </a:r>
            <a:r>
              <a:rPr lang="en-US" sz="2000" dirty="0"/>
              <a:t> recorded at stock exchange</a:t>
            </a:r>
          </a:p>
          <a:p>
            <a:pPr marL="285750" indent="-285750">
              <a:lnSpc>
                <a:spcPct val="150000"/>
              </a:lnSpc>
              <a:buFont typeface="Wingdings" panose="05000000000000000000" pitchFamily="2" charset="2"/>
              <a:buChar char="Ø"/>
            </a:pPr>
            <a:r>
              <a:rPr lang="en-US" sz="2000" dirty="0" smtClean="0"/>
              <a:t>Other </a:t>
            </a:r>
            <a:r>
              <a:rPr lang="en-US" sz="2000" dirty="0"/>
              <a:t>than </a:t>
            </a:r>
            <a:r>
              <a:rPr lang="en-US" sz="2000" dirty="0" smtClean="0"/>
              <a:t>above, </a:t>
            </a:r>
            <a:r>
              <a:rPr lang="en-US" sz="2000" u="sng" dirty="0"/>
              <a:t>lowest price quoted on the stock exchange on valuation date</a:t>
            </a:r>
            <a:r>
              <a:rPr lang="en-US" sz="2000" dirty="0"/>
              <a:t> or the </a:t>
            </a:r>
            <a:r>
              <a:rPr lang="en-US" sz="2000" u="sng" dirty="0"/>
              <a:t>lowest price quoted on immediately preceding date</a:t>
            </a:r>
            <a:r>
              <a:rPr lang="en-US" sz="2000" dirty="0"/>
              <a:t> if there is no quotation on valuation date</a:t>
            </a:r>
          </a:p>
          <a:p>
            <a:pPr marL="285750" indent="-285750">
              <a:lnSpc>
                <a:spcPct val="150000"/>
              </a:lnSpc>
              <a:buFont typeface="Wingdings" panose="05000000000000000000" pitchFamily="2" charset="2"/>
              <a:buChar char="Ø"/>
            </a:pPr>
            <a:r>
              <a:rPr lang="en-US" sz="2000" u="sng" dirty="0"/>
              <a:t>FMV</a:t>
            </a:r>
            <a:r>
              <a:rPr lang="en-US" sz="2000" dirty="0"/>
              <a:t> of </a:t>
            </a:r>
            <a:r>
              <a:rPr lang="en-US" sz="2000" u="sng" dirty="0"/>
              <a:t>unquoted shares</a:t>
            </a:r>
            <a:r>
              <a:rPr lang="en-US" sz="2000" dirty="0"/>
              <a:t> as per prescribed </a:t>
            </a:r>
            <a:r>
              <a:rPr lang="en-US" sz="2000" dirty="0" smtClean="0"/>
              <a:t>formula.</a:t>
            </a:r>
          </a:p>
        </p:txBody>
      </p:sp>
    </p:spTree>
    <p:extLst>
      <p:ext uri="{BB962C8B-B14F-4D97-AF65-F5344CB8AC3E}">
        <p14:creationId xmlns:p14="http://schemas.microsoft.com/office/powerpoint/2010/main" val="105733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outVertical)">
                                      <p:cBhvr>
                                        <p:cTn id="12" dur="1000"/>
                                        <p:tgtEl>
                                          <p:spTgt spid="3">
                                            <p:txEl>
                                              <p:pRg st="0" end="0"/>
                                            </p:txEl>
                                          </p:spTgt>
                                        </p:tgtEl>
                                      </p:cBhvr>
                                    </p:animEffect>
                                  </p:childTnLst>
                                </p:cTn>
                              </p:par>
                            </p:childTnLst>
                          </p:cTn>
                        </p:par>
                        <p:par>
                          <p:cTn id="13" fill="hold">
                            <p:stCondLst>
                              <p:cond delay="1000"/>
                            </p:stCondLst>
                            <p:childTnLst>
                              <p:par>
                                <p:cTn id="14" presetID="16" presetClass="entr" presetSubtype="37" fill="hold"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arn(outVertical)">
                                      <p:cBhvr>
                                        <p:cTn id="16" dur="1000"/>
                                        <p:tgtEl>
                                          <p:spTgt spid="3">
                                            <p:txEl>
                                              <p:pRg st="1" end="1"/>
                                            </p:txEl>
                                          </p:spTgt>
                                        </p:tgtEl>
                                      </p:cBhvr>
                                    </p:animEffect>
                                  </p:childTnLst>
                                </p:cTn>
                              </p:par>
                              <p:par>
                                <p:cTn id="17" presetID="16" presetClass="entr" presetSubtype="37"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arn(outVertical)">
                                      <p:cBhvr>
                                        <p:cTn id="19" dur="1000"/>
                                        <p:tgtEl>
                                          <p:spTgt spid="3">
                                            <p:txEl>
                                              <p:pRg st="2" end="2"/>
                                            </p:txEl>
                                          </p:spTgt>
                                        </p:tgtEl>
                                      </p:cBhvr>
                                    </p:animEffect>
                                  </p:childTnLst>
                                </p:cTn>
                              </p:par>
                              <p:par>
                                <p:cTn id="20" presetID="16" presetClass="entr" presetSubtype="37"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outVertical)">
                                      <p:cBhvr>
                                        <p:cTn id="22" dur="1000"/>
                                        <p:tgtEl>
                                          <p:spTgt spid="3">
                                            <p:txEl>
                                              <p:pRg st="3" end="3"/>
                                            </p:txEl>
                                          </p:spTgt>
                                        </p:tgtEl>
                                      </p:cBhvr>
                                    </p:animEffect>
                                  </p:childTnLst>
                                </p:cTn>
                              </p:par>
                              <p:par>
                                <p:cTn id="23" presetID="16" presetClass="entr" presetSubtype="37"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arn(outVertical)">
                                      <p:cBhvr>
                                        <p:cTn id="25" dur="10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arn(outVertical)">
                                      <p:cBhvr>
                                        <p:cTn id="30" dur="1000"/>
                                        <p:tgtEl>
                                          <p:spTgt spid="3">
                                            <p:txEl>
                                              <p:pRg st="5" end="5"/>
                                            </p:txEl>
                                          </p:spTgt>
                                        </p:tgtEl>
                                      </p:cBhvr>
                                    </p:animEffect>
                                  </p:childTnLst>
                                </p:cTn>
                              </p:par>
                            </p:childTnLst>
                          </p:cTn>
                        </p:par>
                        <p:par>
                          <p:cTn id="31" fill="hold">
                            <p:stCondLst>
                              <p:cond delay="1000"/>
                            </p:stCondLst>
                            <p:childTnLst>
                              <p:par>
                                <p:cTn id="32" presetID="16" presetClass="entr" presetSubtype="37" fill="hold" nodeType="after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barn(outVertical)">
                                      <p:cBhvr>
                                        <p:cTn id="34" dur="1000"/>
                                        <p:tgtEl>
                                          <p:spTgt spid="3">
                                            <p:txEl>
                                              <p:pRg st="6" end="6"/>
                                            </p:txEl>
                                          </p:spTgt>
                                        </p:tgtEl>
                                      </p:cBhvr>
                                    </p:animEffect>
                                  </p:childTnLst>
                                </p:cTn>
                              </p:par>
                              <p:par>
                                <p:cTn id="35" presetID="16" presetClass="entr" presetSubtype="37"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arn(outVertical)">
                                      <p:cBhvr>
                                        <p:cTn id="37" dur="1000"/>
                                        <p:tgtEl>
                                          <p:spTgt spid="3">
                                            <p:txEl>
                                              <p:pRg st="7" end="7"/>
                                            </p:txEl>
                                          </p:spTgt>
                                        </p:tgtEl>
                                      </p:cBhvr>
                                    </p:animEffect>
                                  </p:childTnLst>
                                </p:cTn>
                              </p:par>
                              <p:par>
                                <p:cTn id="38" presetID="16" presetClass="entr" presetSubtype="37" fill="hold" nodeType="with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barn(outVertical)">
                                      <p:cBhvr>
                                        <p:cTn id="40"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3"/>
          <p:cNvSpPr txBox="1">
            <a:spLocks/>
          </p:cNvSpPr>
          <p:nvPr/>
        </p:nvSpPr>
        <p:spPr>
          <a:xfrm>
            <a:off x="0" y="1"/>
            <a:ext cx="7700212" cy="9652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4000" dirty="0" smtClean="0">
                <a:solidFill>
                  <a:prstClr val="black"/>
                </a:solidFill>
              </a:rPr>
              <a:t>Specific Issues</a:t>
            </a:r>
            <a:endParaRPr lang="en-US" sz="4000"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sp>
        <p:nvSpPr>
          <p:cNvPr id="4" name="Rectangle 3"/>
          <p:cNvSpPr txBox="1">
            <a:spLocks noChangeArrowheads="1"/>
          </p:cNvSpPr>
          <p:nvPr/>
        </p:nvSpPr>
        <p:spPr>
          <a:xfrm>
            <a:off x="38100" y="1104901"/>
            <a:ext cx="9779000" cy="4525963"/>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5" name="Rectangle 3"/>
          <p:cNvSpPr txBox="1">
            <a:spLocks noChangeArrowheads="1"/>
          </p:cNvSpPr>
          <p:nvPr/>
        </p:nvSpPr>
        <p:spPr>
          <a:xfrm>
            <a:off x="38100" y="11049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7" name="Rectangle 6"/>
          <p:cNvSpPr/>
          <p:nvPr/>
        </p:nvSpPr>
        <p:spPr>
          <a:xfrm>
            <a:off x="38100" y="1104900"/>
            <a:ext cx="9779000" cy="6247864"/>
          </a:xfrm>
          <a:prstGeom prst="rect">
            <a:avLst/>
          </a:prstGeom>
        </p:spPr>
        <p:txBody>
          <a:bodyPr wrap="square">
            <a:spAutoFit/>
          </a:bodyPr>
          <a:lstStyle/>
          <a:p>
            <a:pPr marL="285750" indent="-285750">
              <a:buFont typeface="Wingdings" panose="05000000000000000000" pitchFamily="2" charset="2"/>
              <a:buChar char="Ø"/>
            </a:pPr>
            <a:r>
              <a:rPr lang="en-US" sz="1600" dirty="0">
                <a:solidFill>
                  <a:srgbClr val="000000"/>
                </a:solidFill>
                <a:latin typeface="Arial" panose="020B0604020202020204" pitchFamily="34" charset="0"/>
                <a:cs typeface="Arial" panose="020B0604020202020204" pitchFamily="34" charset="0"/>
              </a:rPr>
              <a:t>An individual or HUF </a:t>
            </a:r>
            <a:r>
              <a:rPr lang="en-US" sz="1600" dirty="0" smtClean="0">
                <a:solidFill>
                  <a:srgbClr val="000000"/>
                </a:solidFill>
                <a:latin typeface="Arial" panose="020B0604020202020204" pitchFamily="34" charset="0"/>
                <a:cs typeface="Arial" panose="020B0604020202020204" pitchFamily="34" charset="0"/>
              </a:rPr>
              <a:t>receiving </a:t>
            </a:r>
            <a:r>
              <a:rPr lang="en-US" sz="1600" dirty="0">
                <a:solidFill>
                  <a:srgbClr val="000000"/>
                </a:solidFill>
                <a:latin typeface="Arial" panose="020B0604020202020204" pitchFamily="34" charset="0"/>
                <a:cs typeface="Arial" panose="020B0604020202020204" pitchFamily="34" charset="0"/>
              </a:rPr>
              <a:t>gifts during the assessment year needs to disclose it in the income tax return under the head Income from other sources</a:t>
            </a:r>
            <a:r>
              <a:rPr lang="en-US" sz="1600" dirty="0" smtClean="0">
                <a:solidFill>
                  <a:srgbClr val="000000"/>
                </a:solidFill>
                <a:latin typeface="Arial" panose="020B0604020202020204" pitchFamily="34" charset="0"/>
                <a:cs typeface="Arial" panose="020B0604020202020204" pitchFamily="34" charset="0"/>
              </a:rPr>
              <a:t>.</a:t>
            </a:r>
          </a:p>
          <a:p>
            <a:pPr marL="285750" indent="-285750">
              <a:buFont typeface="Wingdings" panose="05000000000000000000" pitchFamily="2" charset="2"/>
              <a:buChar char="Ø"/>
            </a:pPr>
            <a:endParaRPr lang="en-US" sz="1600" dirty="0" smtClean="0">
              <a:solidFill>
                <a:srgbClr val="00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dirty="0">
                <a:solidFill>
                  <a:srgbClr val="000000"/>
                </a:solidFill>
                <a:latin typeface="Arial" panose="020B0604020202020204" pitchFamily="34" charset="0"/>
                <a:cs typeface="Arial" panose="020B0604020202020204" pitchFamily="34" charset="0"/>
              </a:rPr>
              <a:t>Gift from HUF to </a:t>
            </a:r>
            <a:r>
              <a:rPr lang="en-US" sz="1600" dirty="0" smtClean="0">
                <a:solidFill>
                  <a:srgbClr val="000000"/>
                </a:solidFill>
                <a:latin typeface="Arial" panose="020B0604020202020204" pitchFamily="34" charset="0"/>
                <a:cs typeface="Arial" panose="020B0604020202020204" pitchFamily="34" charset="0"/>
              </a:rPr>
              <a:t>Members – No exemption, HUF is not a relative of the member.</a:t>
            </a:r>
          </a:p>
          <a:p>
            <a:pPr marL="285750" indent="-285750">
              <a:buFont typeface="Wingdings" panose="05000000000000000000" pitchFamily="2" charset="2"/>
              <a:buChar char="Ø"/>
            </a:pPr>
            <a:endParaRPr lang="en-US" sz="1600" dirty="0">
              <a:solidFill>
                <a:srgbClr val="00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dirty="0">
                <a:solidFill>
                  <a:srgbClr val="000000"/>
                </a:solidFill>
                <a:latin typeface="Arial" panose="020B0604020202020204" pitchFamily="34" charset="0"/>
                <a:cs typeface="Arial" panose="020B0604020202020204" pitchFamily="34" charset="0"/>
              </a:rPr>
              <a:t>Gift from members to </a:t>
            </a:r>
            <a:r>
              <a:rPr lang="en-US" sz="1600" dirty="0" smtClean="0">
                <a:solidFill>
                  <a:srgbClr val="000000"/>
                </a:solidFill>
                <a:latin typeface="Arial" panose="020B0604020202020204" pitchFamily="34" charset="0"/>
                <a:cs typeface="Arial" panose="020B0604020202020204" pitchFamily="34" charset="0"/>
              </a:rPr>
              <a:t>HUF - </a:t>
            </a:r>
            <a:r>
              <a:rPr lang="en-US" sz="1600" dirty="0">
                <a:solidFill>
                  <a:srgbClr val="000000"/>
                </a:solidFill>
                <a:latin typeface="Arial" panose="020B0604020202020204" pitchFamily="34" charset="0"/>
                <a:cs typeface="Arial" panose="020B0604020202020204" pitchFamily="34" charset="0"/>
              </a:rPr>
              <a:t>No exemption</a:t>
            </a:r>
            <a:r>
              <a:rPr lang="en-US" sz="1600" dirty="0" smtClean="0">
                <a:solidFill>
                  <a:srgbClr val="000000"/>
                </a:solidFill>
                <a:latin typeface="Arial" panose="020B0604020202020204" pitchFamily="34" charset="0"/>
                <a:cs typeface="Arial" panose="020B0604020202020204" pitchFamily="34" charset="0"/>
              </a:rPr>
              <a:t>, members are not the relative of HUF.</a:t>
            </a:r>
          </a:p>
          <a:p>
            <a:endParaRPr lang="en-US" sz="1600" b="1" u="sng" dirty="0" smtClean="0">
              <a:solidFill>
                <a:srgbClr val="00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u="sng" dirty="0" smtClean="0">
                <a:solidFill>
                  <a:srgbClr val="000000"/>
                </a:solidFill>
                <a:latin typeface="Arial" panose="020B0604020202020204" pitchFamily="34" charset="0"/>
                <a:cs typeface="Arial" panose="020B0604020202020204" pitchFamily="34" charset="0"/>
              </a:rPr>
              <a:t>Immovable Property: Effective date of </a:t>
            </a:r>
            <a:r>
              <a:rPr lang="en-US" sz="1600" b="1" u="sng" dirty="0">
                <a:solidFill>
                  <a:srgbClr val="000000"/>
                </a:solidFill>
                <a:latin typeface="Arial" panose="020B0604020202020204" pitchFamily="34" charset="0"/>
                <a:cs typeface="Arial" panose="020B0604020202020204" pitchFamily="34" charset="0"/>
              </a:rPr>
              <a:t>donation &amp; Receipt of Property</a:t>
            </a:r>
          </a:p>
          <a:p>
            <a:r>
              <a:rPr lang="en-US" sz="1600" dirty="0">
                <a:latin typeface="Arial" panose="020B0604020202020204" pitchFamily="34" charset="0"/>
                <a:cs typeface="Arial" panose="020B0604020202020204" pitchFamily="34" charset="0"/>
              </a:rPr>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Sec 17 (1)(a) of The Indian Registration Act,1908 – </a:t>
            </a:r>
            <a:r>
              <a:rPr lang="en-US" sz="1600" u="sng" dirty="0">
                <a:latin typeface="Arial" panose="020B0604020202020204" pitchFamily="34" charset="0"/>
                <a:cs typeface="Arial" panose="020B0604020202020204" pitchFamily="34" charset="0"/>
              </a:rPr>
              <a:t>Registration required</a:t>
            </a:r>
            <a:r>
              <a:rPr lang="en-US" sz="1600" dirty="0" smtClean="0">
                <a:latin typeface="Arial" panose="020B0604020202020204" pitchFamily="34" charset="0"/>
                <a:cs typeface="Arial" panose="020B0604020202020204" pitchFamily="34" charset="0"/>
              </a:rPr>
              <a:t>.</a:t>
            </a:r>
          </a:p>
          <a:p>
            <a:r>
              <a:rPr lang="en-US" sz="1600" dirty="0">
                <a:latin typeface="Arial" panose="020B0604020202020204" pitchFamily="34" charset="0"/>
                <a:cs typeface="Arial" panose="020B0604020202020204" pitchFamily="34" charset="0"/>
              </a:rPr>
              <a:t>Sec 47 of The Indian Registration Act,1908 – The documents operates from the </a:t>
            </a:r>
            <a:r>
              <a:rPr lang="en-US" sz="1600" u="sng" dirty="0">
                <a:latin typeface="Arial" panose="020B0604020202020204" pitchFamily="34" charset="0"/>
                <a:cs typeface="Arial" panose="020B0604020202020204" pitchFamily="34" charset="0"/>
              </a:rPr>
              <a:t>date of execution</a:t>
            </a:r>
            <a:r>
              <a:rPr lang="en-US" sz="1600" dirty="0">
                <a:latin typeface="Arial" panose="020B0604020202020204" pitchFamily="34" charset="0"/>
                <a:cs typeface="Arial" panose="020B0604020202020204" pitchFamily="34" charset="0"/>
              </a:rPr>
              <a:t> and not from the date of registration</a:t>
            </a:r>
            <a:r>
              <a:rPr lang="en-US" sz="1600" dirty="0" smtClean="0">
                <a:latin typeface="Arial" panose="020B0604020202020204" pitchFamily="34" charset="0"/>
                <a:cs typeface="Arial" panose="020B0604020202020204" pitchFamily="34" charset="0"/>
              </a:rPr>
              <a:t>.</a:t>
            </a:r>
            <a:endParaRPr lang="en-US" sz="1600" b="1" i="1" dirty="0" smtClean="0">
              <a:latin typeface="Arial" panose="020B0604020202020204" pitchFamily="34" charset="0"/>
              <a:cs typeface="Arial" panose="020B0604020202020204" pitchFamily="34" charset="0"/>
            </a:endParaRPr>
          </a:p>
          <a:p>
            <a:r>
              <a:rPr lang="en-US" sz="1600" b="1" i="1" dirty="0" smtClean="0">
                <a:latin typeface="Arial" panose="020B0604020202020204" pitchFamily="34" charset="0"/>
                <a:cs typeface="Arial" panose="020B0604020202020204" pitchFamily="34" charset="0"/>
              </a:rPr>
              <a:t>[T </a:t>
            </a:r>
            <a:r>
              <a:rPr lang="en-US" sz="1600" b="1" i="1" dirty="0">
                <a:latin typeface="Arial" panose="020B0604020202020204" pitchFamily="34" charset="0"/>
                <a:cs typeface="Arial" panose="020B0604020202020204" pitchFamily="34" charset="0"/>
              </a:rPr>
              <a:t>V </a:t>
            </a:r>
            <a:r>
              <a:rPr lang="en-US" sz="1600" b="1" i="1" dirty="0" err="1">
                <a:latin typeface="Arial" panose="020B0604020202020204" pitchFamily="34" charset="0"/>
                <a:cs typeface="Arial" panose="020B0604020202020204" pitchFamily="34" charset="0"/>
              </a:rPr>
              <a:t>Kalyanasundaram</a:t>
            </a:r>
            <a:r>
              <a:rPr lang="en-US" sz="1600" b="1" i="1" dirty="0">
                <a:latin typeface="Arial" panose="020B0604020202020204" pitchFamily="34" charset="0"/>
                <a:cs typeface="Arial" panose="020B0604020202020204" pitchFamily="34" charset="0"/>
              </a:rPr>
              <a:t> Pillai </a:t>
            </a:r>
            <a:r>
              <a:rPr lang="en-US" sz="1600" b="1" i="1" dirty="0" err="1">
                <a:latin typeface="Arial" panose="020B0604020202020204" pitchFamily="34" charset="0"/>
                <a:cs typeface="Arial" panose="020B0604020202020204" pitchFamily="34" charset="0"/>
              </a:rPr>
              <a:t>Vs</a:t>
            </a:r>
            <a:r>
              <a:rPr lang="en-US" sz="1600" b="1" i="1" dirty="0">
                <a:latin typeface="Arial" panose="020B0604020202020204" pitchFamily="34" charset="0"/>
                <a:cs typeface="Arial" panose="020B0604020202020204" pitchFamily="34" charset="0"/>
              </a:rPr>
              <a:t> </a:t>
            </a:r>
            <a:r>
              <a:rPr lang="en-US" sz="1600" b="1" i="1" dirty="0" err="1">
                <a:latin typeface="Arial" panose="020B0604020202020204" pitchFamily="34" charset="0"/>
                <a:cs typeface="Arial" panose="020B0604020202020204" pitchFamily="34" charset="0"/>
              </a:rPr>
              <a:t>Karuppa</a:t>
            </a:r>
            <a:r>
              <a:rPr lang="en-US" sz="1600" b="1" i="1" dirty="0">
                <a:latin typeface="Arial" panose="020B0604020202020204" pitchFamily="34" charset="0"/>
                <a:cs typeface="Arial" panose="020B0604020202020204" pitchFamily="34" charset="0"/>
              </a:rPr>
              <a:t> </a:t>
            </a:r>
            <a:r>
              <a:rPr lang="en-US" sz="1600" b="1" i="1" dirty="0" err="1">
                <a:latin typeface="Arial" panose="020B0604020202020204" pitchFamily="34" charset="0"/>
                <a:cs typeface="Arial" panose="020B0604020202020204" pitchFamily="34" charset="0"/>
              </a:rPr>
              <a:t>Mooppanar</a:t>
            </a:r>
            <a:r>
              <a:rPr lang="en-US" sz="1600" b="1" i="1" dirty="0">
                <a:latin typeface="Arial" panose="020B0604020202020204" pitchFamily="34" charset="0"/>
                <a:cs typeface="Arial" panose="020B0604020202020204" pitchFamily="34" charset="0"/>
              </a:rPr>
              <a:t> AIR 1927 </a:t>
            </a:r>
            <a:r>
              <a:rPr lang="en-US" sz="1600" b="1" i="1" dirty="0" smtClean="0">
                <a:latin typeface="Arial" panose="020B0604020202020204" pitchFamily="34" charset="0"/>
                <a:cs typeface="Arial" panose="020B0604020202020204" pitchFamily="34" charset="0"/>
              </a:rPr>
              <a:t>PC]</a:t>
            </a:r>
          </a:p>
          <a:p>
            <a:endParaRPr lang="en-US" sz="1600" i="1" dirty="0" smtClean="0">
              <a:latin typeface="Arial" panose="020B0604020202020204" pitchFamily="34" charset="0"/>
              <a:cs typeface="Arial" panose="020B0604020202020204" pitchFamily="34" charset="0"/>
            </a:endParaRPr>
          </a:p>
          <a:p>
            <a:r>
              <a:rPr lang="en-US" sz="1600" i="1" dirty="0" smtClean="0">
                <a:latin typeface="Arial" panose="020B0604020202020204" pitchFamily="34" charset="0"/>
                <a:cs typeface="Arial" panose="020B0604020202020204" pitchFamily="34" charset="0"/>
              </a:rPr>
              <a:t>When </a:t>
            </a:r>
            <a:r>
              <a:rPr lang="en-US" sz="1600" i="1" dirty="0">
                <a:latin typeface="Arial" panose="020B0604020202020204" pitchFamily="34" charset="0"/>
                <a:cs typeface="Arial" panose="020B0604020202020204" pitchFamily="34" charset="0"/>
              </a:rPr>
              <a:t>the instrument of gift has been handed over by the donor to the </a:t>
            </a:r>
            <a:r>
              <a:rPr lang="en-US" sz="1600" i="1" dirty="0" err="1">
                <a:latin typeface="Arial" panose="020B0604020202020204" pitchFamily="34" charset="0"/>
                <a:cs typeface="Arial" panose="020B0604020202020204" pitchFamily="34" charset="0"/>
              </a:rPr>
              <a:t>donee</a:t>
            </a:r>
            <a:r>
              <a:rPr lang="en-US" sz="1600" i="1" dirty="0">
                <a:latin typeface="Arial" panose="020B0604020202020204" pitchFamily="34" charset="0"/>
                <a:cs typeface="Arial" panose="020B0604020202020204" pitchFamily="34" charset="0"/>
              </a:rPr>
              <a:t> and accepted by him, the former has done every thing in his power to complete the donation and to make it effective. Registration does not depend upon his consent but is the act of an officer appointed by law for the purpose. The Privy Council took the view that </a:t>
            </a:r>
            <a:r>
              <a:rPr lang="en-US" sz="1600" i="1" u="sng" dirty="0">
                <a:latin typeface="Arial" panose="020B0604020202020204" pitchFamily="34" charset="0"/>
                <a:cs typeface="Arial" panose="020B0604020202020204" pitchFamily="34" charset="0"/>
              </a:rPr>
              <a:t>the transaction of gift was complete on the date on which the document was executed and not on the date on which it was subsequently registered</a:t>
            </a:r>
            <a:r>
              <a:rPr lang="en-US" sz="1600" i="1" dirty="0">
                <a:latin typeface="Arial" panose="020B0604020202020204" pitchFamily="34" charset="0"/>
                <a:cs typeface="Arial" panose="020B0604020202020204" pitchFamily="34" charset="0"/>
              </a:rPr>
              <a:t>. </a:t>
            </a:r>
            <a:endParaRPr lang="en-US" sz="1600" i="1" dirty="0" smtClean="0">
              <a:latin typeface="Arial" panose="020B0604020202020204" pitchFamily="34" charset="0"/>
              <a:cs typeface="Arial" panose="020B0604020202020204" pitchFamily="34" charset="0"/>
            </a:endParaRPr>
          </a:p>
          <a:p>
            <a:endParaRPr lang="en-US" sz="1600" i="1"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dirty="0" smtClean="0">
                <a:latin typeface="Arial" panose="020B0604020202020204" pitchFamily="34" charset="0"/>
                <a:cs typeface="Arial" panose="020B0604020202020204" pitchFamily="34" charset="0"/>
              </a:rPr>
              <a:t>Credit Card Swipes</a:t>
            </a:r>
          </a:p>
          <a:p>
            <a:pPr marL="285750" indent="-285750">
              <a:buFont typeface="Wingdings" panose="05000000000000000000" pitchFamily="2" charset="2"/>
              <a:buChar char="Ø"/>
            </a:pPr>
            <a:endParaRPr lang="en-US" sz="1600"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dirty="0" smtClean="0">
                <a:latin typeface="Arial" panose="020B0604020202020204" pitchFamily="34" charset="0"/>
                <a:cs typeface="Arial" panose="020B0604020202020204" pitchFamily="34" charset="0"/>
              </a:rPr>
              <a:t>Registration of gifts</a:t>
            </a:r>
            <a:endParaRPr lang="en-US" sz="1600" dirty="0">
              <a:latin typeface="Arial" panose="020B0604020202020204" pitchFamily="34" charset="0"/>
              <a:cs typeface="Arial" panose="020B0604020202020204" pitchFamily="34" charset="0"/>
            </a:endParaRPr>
          </a:p>
          <a:p>
            <a:endParaRPr lang="en-US" sz="1600" i="1" dirty="0" smtClean="0">
              <a:solidFill>
                <a:srgbClr val="004080"/>
              </a:solidFill>
              <a:latin typeface="Arial" panose="020B0604020202020204" pitchFamily="34" charset="0"/>
              <a:cs typeface="Arial" panose="020B0604020202020204" pitchFamily="34" charset="0"/>
            </a:endParaRPr>
          </a:p>
          <a:p>
            <a:endParaRPr lang="en-US" sz="1600" dirty="0">
              <a:solidFill>
                <a:srgbClr val="004080"/>
              </a:solidFill>
              <a:latin typeface="Lucida Grande"/>
            </a:endParaRPr>
          </a:p>
        </p:txBody>
      </p:sp>
    </p:spTree>
    <p:extLst>
      <p:ext uri="{BB962C8B-B14F-4D97-AF65-F5344CB8AC3E}">
        <p14:creationId xmlns:p14="http://schemas.microsoft.com/office/powerpoint/2010/main" val="317536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arn(outVertical)">
                                      <p:cBhvr>
                                        <p:cTn id="12" dur="10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outVertical)">
                                      <p:cBhvr>
                                        <p:cTn id="17" dur="1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barn(outVertical)">
                                      <p:cBhvr>
                                        <p:cTn id="22" dur="10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Effect transition="in" filter="barn(outVertical)">
                                      <p:cBhvr>
                                        <p:cTn id="27" dur="1000"/>
                                        <p:tgtEl>
                                          <p:spTgt spid="7">
                                            <p:txEl>
                                              <p:pRg st="6" end="6"/>
                                            </p:txEl>
                                          </p:spTgt>
                                        </p:tgtEl>
                                      </p:cBhvr>
                                    </p:animEffect>
                                  </p:childTnLst>
                                </p:cTn>
                              </p:par>
                              <p:par>
                                <p:cTn id="28" presetID="16" presetClass="entr" presetSubtype="37" fill="hold" nodeType="withEffect">
                                  <p:stCondLst>
                                    <p:cond delay="0"/>
                                  </p:stCondLst>
                                  <p:childTnLst>
                                    <p:set>
                                      <p:cBhvr>
                                        <p:cTn id="29" dur="1" fill="hold">
                                          <p:stCondLst>
                                            <p:cond delay="0"/>
                                          </p:stCondLst>
                                        </p:cTn>
                                        <p:tgtEl>
                                          <p:spTgt spid="7">
                                            <p:txEl>
                                              <p:pRg st="7" end="7"/>
                                            </p:txEl>
                                          </p:spTgt>
                                        </p:tgtEl>
                                        <p:attrNameLst>
                                          <p:attrName>style.visibility</p:attrName>
                                        </p:attrNameLst>
                                      </p:cBhvr>
                                      <p:to>
                                        <p:strVal val="visible"/>
                                      </p:to>
                                    </p:set>
                                    <p:animEffect transition="in" filter="barn(outVertical)">
                                      <p:cBhvr>
                                        <p:cTn id="30" dur="1000"/>
                                        <p:tgtEl>
                                          <p:spTgt spid="7">
                                            <p:txEl>
                                              <p:pRg st="7" end="7"/>
                                            </p:txEl>
                                          </p:spTgt>
                                        </p:tgtEl>
                                      </p:cBhvr>
                                    </p:animEffect>
                                  </p:childTnLst>
                                </p:cTn>
                              </p:par>
                              <p:par>
                                <p:cTn id="31" presetID="16" presetClass="entr" presetSubtype="37" fill="hold" nodeType="withEffect">
                                  <p:stCondLst>
                                    <p:cond delay="0"/>
                                  </p:stCondLst>
                                  <p:childTnLst>
                                    <p:set>
                                      <p:cBhvr>
                                        <p:cTn id="32" dur="1" fill="hold">
                                          <p:stCondLst>
                                            <p:cond delay="0"/>
                                          </p:stCondLst>
                                        </p:cTn>
                                        <p:tgtEl>
                                          <p:spTgt spid="7">
                                            <p:txEl>
                                              <p:pRg st="8" end="8"/>
                                            </p:txEl>
                                          </p:spTgt>
                                        </p:tgtEl>
                                        <p:attrNameLst>
                                          <p:attrName>style.visibility</p:attrName>
                                        </p:attrNameLst>
                                      </p:cBhvr>
                                      <p:to>
                                        <p:strVal val="visible"/>
                                      </p:to>
                                    </p:set>
                                    <p:animEffect transition="in" filter="barn(outVertical)">
                                      <p:cBhvr>
                                        <p:cTn id="33" dur="1000"/>
                                        <p:tgtEl>
                                          <p:spTgt spid="7">
                                            <p:txEl>
                                              <p:pRg st="8" end="8"/>
                                            </p:txEl>
                                          </p:spTgt>
                                        </p:tgtEl>
                                      </p:cBhvr>
                                    </p:animEffect>
                                  </p:childTnLst>
                                </p:cTn>
                              </p:par>
                              <p:par>
                                <p:cTn id="34" presetID="16" presetClass="entr" presetSubtype="37" fill="hold" nodeType="withEffect">
                                  <p:stCondLst>
                                    <p:cond delay="0"/>
                                  </p:stCondLst>
                                  <p:childTnLst>
                                    <p:set>
                                      <p:cBhvr>
                                        <p:cTn id="35" dur="1" fill="hold">
                                          <p:stCondLst>
                                            <p:cond delay="0"/>
                                          </p:stCondLst>
                                        </p:cTn>
                                        <p:tgtEl>
                                          <p:spTgt spid="7">
                                            <p:txEl>
                                              <p:pRg st="9" end="9"/>
                                            </p:txEl>
                                          </p:spTgt>
                                        </p:tgtEl>
                                        <p:attrNameLst>
                                          <p:attrName>style.visibility</p:attrName>
                                        </p:attrNameLst>
                                      </p:cBhvr>
                                      <p:to>
                                        <p:strVal val="visible"/>
                                      </p:to>
                                    </p:set>
                                    <p:animEffect transition="in" filter="barn(outVertical)">
                                      <p:cBhvr>
                                        <p:cTn id="36" dur="1000"/>
                                        <p:tgtEl>
                                          <p:spTgt spid="7">
                                            <p:txEl>
                                              <p:pRg st="9" end="9"/>
                                            </p:txEl>
                                          </p:spTgt>
                                        </p:tgtEl>
                                      </p:cBhvr>
                                    </p:animEffect>
                                  </p:childTnLst>
                                </p:cTn>
                              </p:par>
                              <p:par>
                                <p:cTn id="37" presetID="16" presetClass="entr" presetSubtype="37" fill="hold" nodeType="withEffect">
                                  <p:stCondLst>
                                    <p:cond delay="0"/>
                                  </p:stCondLst>
                                  <p:childTnLst>
                                    <p:set>
                                      <p:cBhvr>
                                        <p:cTn id="38" dur="1" fill="hold">
                                          <p:stCondLst>
                                            <p:cond delay="0"/>
                                          </p:stCondLst>
                                        </p:cTn>
                                        <p:tgtEl>
                                          <p:spTgt spid="7">
                                            <p:txEl>
                                              <p:pRg st="11" end="11"/>
                                            </p:txEl>
                                          </p:spTgt>
                                        </p:tgtEl>
                                        <p:attrNameLst>
                                          <p:attrName>style.visibility</p:attrName>
                                        </p:attrNameLst>
                                      </p:cBhvr>
                                      <p:to>
                                        <p:strVal val="visible"/>
                                      </p:to>
                                    </p:set>
                                    <p:animEffect transition="in" filter="barn(outVertical)">
                                      <p:cBhvr>
                                        <p:cTn id="39" dur="1000"/>
                                        <p:tgtEl>
                                          <p:spTgt spid="7">
                                            <p:txEl>
                                              <p:pRg st="11" end="1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37" fill="hold" nodeType="clickEffect">
                                  <p:stCondLst>
                                    <p:cond delay="0"/>
                                  </p:stCondLst>
                                  <p:childTnLst>
                                    <p:set>
                                      <p:cBhvr>
                                        <p:cTn id="43" dur="1" fill="hold">
                                          <p:stCondLst>
                                            <p:cond delay="0"/>
                                          </p:stCondLst>
                                        </p:cTn>
                                        <p:tgtEl>
                                          <p:spTgt spid="7">
                                            <p:txEl>
                                              <p:pRg st="13" end="13"/>
                                            </p:txEl>
                                          </p:spTgt>
                                        </p:tgtEl>
                                        <p:attrNameLst>
                                          <p:attrName>style.visibility</p:attrName>
                                        </p:attrNameLst>
                                      </p:cBhvr>
                                      <p:to>
                                        <p:strVal val="visible"/>
                                      </p:to>
                                    </p:set>
                                    <p:animEffect transition="in" filter="barn(outVertical)">
                                      <p:cBhvr>
                                        <p:cTn id="44" dur="1000"/>
                                        <p:tgtEl>
                                          <p:spTgt spid="7">
                                            <p:txEl>
                                              <p:pRg st="13" end="1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37" fill="hold" nodeType="clickEffect">
                                  <p:stCondLst>
                                    <p:cond delay="0"/>
                                  </p:stCondLst>
                                  <p:childTnLst>
                                    <p:set>
                                      <p:cBhvr>
                                        <p:cTn id="48" dur="1" fill="hold">
                                          <p:stCondLst>
                                            <p:cond delay="0"/>
                                          </p:stCondLst>
                                        </p:cTn>
                                        <p:tgtEl>
                                          <p:spTgt spid="7">
                                            <p:txEl>
                                              <p:pRg st="15" end="15"/>
                                            </p:txEl>
                                          </p:spTgt>
                                        </p:tgtEl>
                                        <p:attrNameLst>
                                          <p:attrName>style.visibility</p:attrName>
                                        </p:attrNameLst>
                                      </p:cBhvr>
                                      <p:to>
                                        <p:strVal val="visible"/>
                                      </p:to>
                                    </p:set>
                                    <p:animEffect transition="in" filter="barn(outVertical)">
                                      <p:cBhvr>
                                        <p:cTn id="49" dur="1000"/>
                                        <p:tgtEl>
                                          <p:spTgt spid="7">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3"/>
          <p:cNvSpPr txBox="1">
            <a:spLocks/>
          </p:cNvSpPr>
          <p:nvPr/>
        </p:nvSpPr>
        <p:spPr>
          <a:xfrm>
            <a:off x="0" y="1"/>
            <a:ext cx="7700212" cy="9652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4000" dirty="0" smtClean="0">
                <a:solidFill>
                  <a:prstClr val="black"/>
                </a:solidFill>
              </a:rPr>
              <a:t>Recapitulation</a:t>
            </a:r>
            <a:endParaRPr lang="en-US" sz="4000"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sp>
        <p:nvSpPr>
          <p:cNvPr id="4" name="Rectangle 3"/>
          <p:cNvSpPr txBox="1">
            <a:spLocks noChangeArrowheads="1"/>
          </p:cNvSpPr>
          <p:nvPr/>
        </p:nvSpPr>
        <p:spPr>
          <a:xfrm>
            <a:off x="38100" y="1104901"/>
            <a:ext cx="9779000" cy="4525963"/>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5" name="Rectangle 3"/>
          <p:cNvSpPr txBox="1">
            <a:spLocks noChangeArrowheads="1"/>
          </p:cNvSpPr>
          <p:nvPr/>
        </p:nvSpPr>
        <p:spPr>
          <a:xfrm>
            <a:off x="38100" y="11049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6" name="Rectangle 5"/>
          <p:cNvSpPr/>
          <p:nvPr/>
        </p:nvSpPr>
        <p:spPr>
          <a:xfrm>
            <a:off x="38100" y="1104900"/>
            <a:ext cx="9779000" cy="5539978"/>
          </a:xfrm>
          <a:prstGeom prst="rect">
            <a:avLst/>
          </a:prstGeom>
        </p:spPr>
        <p:txBody>
          <a:bodyPr wrap="square">
            <a:spAutoFit/>
          </a:bodyPr>
          <a:lstStyle/>
          <a:p>
            <a:pPr marL="342900" indent="-342900">
              <a:lnSpc>
                <a:spcPct val="150000"/>
              </a:lnSpc>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Gift – Definition</a:t>
            </a:r>
          </a:p>
          <a:p>
            <a:pPr marL="342900" indent="-342900">
              <a:lnSpc>
                <a:spcPct val="150000"/>
              </a:lnSpc>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Preamble &amp; History</a:t>
            </a:r>
          </a:p>
          <a:p>
            <a:pPr marL="342900" indent="-342900">
              <a:lnSpc>
                <a:spcPct val="150000"/>
              </a:lnSpc>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Object</a:t>
            </a:r>
          </a:p>
          <a:p>
            <a:pPr marL="342900" indent="-342900">
              <a:lnSpc>
                <a:spcPct val="150000"/>
              </a:lnSpc>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Applicability</a:t>
            </a:r>
          </a:p>
          <a:p>
            <a:pPr marL="342900" indent="-342900">
              <a:lnSpc>
                <a:spcPct val="150000"/>
              </a:lnSpc>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Meaning of Specified Property</a:t>
            </a:r>
          </a:p>
          <a:p>
            <a:pPr marL="342900" indent="-342900">
              <a:lnSpc>
                <a:spcPct val="150000"/>
              </a:lnSpc>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Meaning of Relatives</a:t>
            </a:r>
          </a:p>
          <a:p>
            <a:pPr marL="342900" indent="-342900">
              <a:lnSpc>
                <a:spcPct val="150000"/>
              </a:lnSpc>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Non Applicability</a:t>
            </a:r>
          </a:p>
          <a:p>
            <a:pPr marL="342900" indent="-342900">
              <a:lnSpc>
                <a:spcPct val="150000"/>
              </a:lnSpc>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Taxability</a:t>
            </a:r>
          </a:p>
          <a:p>
            <a:pPr marL="342900" indent="-342900">
              <a:lnSpc>
                <a:spcPct val="150000"/>
              </a:lnSpc>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Valuation Rules</a:t>
            </a:r>
          </a:p>
          <a:p>
            <a:pPr marL="342900" indent="-342900">
              <a:lnSpc>
                <a:spcPct val="150000"/>
              </a:lnSpc>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Specific Issues</a:t>
            </a:r>
          </a:p>
          <a:p>
            <a:endParaRPr lang="en-US" dirty="0" smtClean="0">
              <a:solidFill>
                <a:srgbClr val="004080"/>
              </a:solidFill>
              <a:latin typeface="Lucida Grande"/>
            </a:endParaRPr>
          </a:p>
          <a:p>
            <a:endParaRPr lang="en-US" dirty="0" smtClean="0">
              <a:solidFill>
                <a:srgbClr val="004080"/>
              </a:solidFill>
              <a:latin typeface="Lucida Grande"/>
            </a:endParaRPr>
          </a:p>
          <a:p>
            <a:endParaRPr lang="en-US" dirty="0">
              <a:solidFill>
                <a:srgbClr val="004080"/>
              </a:solidFill>
              <a:latin typeface="Lucida Grande"/>
            </a:endParaRPr>
          </a:p>
        </p:txBody>
      </p:sp>
    </p:spTree>
    <p:extLst>
      <p:ext uri="{BB962C8B-B14F-4D97-AF65-F5344CB8AC3E}">
        <p14:creationId xmlns:p14="http://schemas.microsoft.com/office/powerpoint/2010/main" val="2884197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outVertical)">
                                      <p:cBhvr>
                                        <p:cTn id="12" dur="1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barn(outVertical)">
                                      <p:cBhvr>
                                        <p:cTn id="17" dur="10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barn(outVertical)">
                                      <p:cBhvr>
                                        <p:cTn id="22" dur="10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barn(outVertical)">
                                      <p:cBhvr>
                                        <p:cTn id="27" dur="10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barn(outVertical)">
                                      <p:cBhvr>
                                        <p:cTn id="32" dur="10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barn(outVertical)">
                                      <p:cBhvr>
                                        <p:cTn id="37" dur="1000"/>
                                        <p:tgtEl>
                                          <p:spTgt spid="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37" fill="hold"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barn(outVertical)">
                                      <p:cBhvr>
                                        <p:cTn id="42" dur="1000"/>
                                        <p:tgtEl>
                                          <p:spTgt spid="6">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37" fill="hold" nodeType="click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animEffect transition="in" filter="barn(outVertical)">
                                      <p:cBhvr>
                                        <p:cTn id="47" dur="1000"/>
                                        <p:tgtEl>
                                          <p:spTgt spid="6">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37" fill="hold" nodeType="clickEffect">
                                  <p:stCondLst>
                                    <p:cond delay="0"/>
                                  </p:stCondLst>
                                  <p:childTnLst>
                                    <p:set>
                                      <p:cBhvr>
                                        <p:cTn id="51" dur="1" fill="hold">
                                          <p:stCondLst>
                                            <p:cond delay="0"/>
                                          </p:stCondLst>
                                        </p:cTn>
                                        <p:tgtEl>
                                          <p:spTgt spid="6">
                                            <p:txEl>
                                              <p:pRg st="8" end="8"/>
                                            </p:txEl>
                                          </p:spTgt>
                                        </p:tgtEl>
                                        <p:attrNameLst>
                                          <p:attrName>style.visibility</p:attrName>
                                        </p:attrNameLst>
                                      </p:cBhvr>
                                      <p:to>
                                        <p:strVal val="visible"/>
                                      </p:to>
                                    </p:set>
                                    <p:animEffect transition="in" filter="barn(outVertical)">
                                      <p:cBhvr>
                                        <p:cTn id="52" dur="1000"/>
                                        <p:tgtEl>
                                          <p:spTgt spid="6">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37" fill="hold" nodeType="clickEffect">
                                  <p:stCondLst>
                                    <p:cond delay="0"/>
                                  </p:stCondLst>
                                  <p:childTnLst>
                                    <p:set>
                                      <p:cBhvr>
                                        <p:cTn id="56" dur="1" fill="hold">
                                          <p:stCondLst>
                                            <p:cond delay="0"/>
                                          </p:stCondLst>
                                        </p:cTn>
                                        <p:tgtEl>
                                          <p:spTgt spid="6">
                                            <p:txEl>
                                              <p:pRg st="9" end="9"/>
                                            </p:txEl>
                                          </p:spTgt>
                                        </p:tgtEl>
                                        <p:attrNameLst>
                                          <p:attrName>style.visibility</p:attrName>
                                        </p:attrNameLst>
                                      </p:cBhvr>
                                      <p:to>
                                        <p:strVal val="visible"/>
                                      </p:to>
                                    </p:set>
                                    <p:animEffect transition="in" filter="barn(outVertical)">
                                      <p:cBhvr>
                                        <p:cTn id="57" dur="10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3"/>
          <p:cNvSpPr txBox="1">
            <a:spLocks/>
          </p:cNvSpPr>
          <p:nvPr/>
        </p:nvSpPr>
        <p:spPr>
          <a:xfrm>
            <a:off x="0" y="1"/>
            <a:ext cx="7700212" cy="9652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4000" dirty="0" smtClean="0">
                <a:solidFill>
                  <a:prstClr val="black"/>
                </a:solidFill>
              </a:rPr>
              <a:t>Question???</a:t>
            </a:r>
            <a:endParaRPr lang="en-US" sz="4000"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sp>
        <p:nvSpPr>
          <p:cNvPr id="4" name="Rectangle 3"/>
          <p:cNvSpPr txBox="1">
            <a:spLocks noChangeArrowheads="1"/>
          </p:cNvSpPr>
          <p:nvPr/>
        </p:nvSpPr>
        <p:spPr>
          <a:xfrm>
            <a:off x="38100" y="1104901"/>
            <a:ext cx="9779000" cy="4525963"/>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5" name="Rectangle 3"/>
          <p:cNvSpPr txBox="1">
            <a:spLocks noChangeArrowheads="1"/>
          </p:cNvSpPr>
          <p:nvPr/>
        </p:nvSpPr>
        <p:spPr>
          <a:xfrm>
            <a:off x="38100" y="11049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6791" y="2015438"/>
            <a:ext cx="4389120" cy="3514796"/>
          </a:xfrm>
          <a:prstGeom prst="rect">
            <a:avLst/>
          </a:prstGeom>
        </p:spPr>
      </p:pic>
    </p:spTree>
    <p:extLst>
      <p:ext uri="{BB962C8B-B14F-4D97-AF65-F5344CB8AC3E}">
        <p14:creationId xmlns:p14="http://schemas.microsoft.com/office/powerpoint/2010/main" val="771473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000"/>
                                        <p:tgtEl>
                                          <p:spTgt spid="2"/>
                                        </p:tgtEl>
                                      </p:cBhvr>
                                    </p:animEffect>
                                  </p:childTnLst>
                                </p:cTn>
                              </p:par>
                            </p:childTnLst>
                          </p:cTn>
                        </p:par>
                        <p:par>
                          <p:cTn id="8" fill="hold">
                            <p:stCondLst>
                              <p:cond delay="1000"/>
                            </p:stCondLst>
                            <p:childTnLst>
                              <p:par>
                                <p:cTn id="9" presetID="16" presetClass="entr" presetSubtype="37"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outVertical)">
                                      <p:cBhvr>
                                        <p:cTn id="1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3"/>
          <p:cNvSpPr txBox="1">
            <a:spLocks/>
          </p:cNvSpPr>
          <p:nvPr/>
        </p:nvSpPr>
        <p:spPr>
          <a:xfrm>
            <a:off x="0" y="1"/>
            <a:ext cx="7700212" cy="9652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4000" dirty="0" err="1" smtClean="0">
                <a:solidFill>
                  <a:prstClr val="black"/>
                </a:solidFill>
              </a:rPr>
              <a:t>Pathshala</a:t>
            </a:r>
            <a:r>
              <a:rPr lang="en-US" sz="4000" dirty="0" smtClean="0">
                <a:solidFill>
                  <a:prstClr val="black"/>
                </a:solidFill>
              </a:rPr>
              <a:t> game</a:t>
            </a:r>
            <a:endParaRPr lang="en-US" sz="4000"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sp>
        <p:nvSpPr>
          <p:cNvPr id="4" name="Rectangle 3"/>
          <p:cNvSpPr txBox="1">
            <a:spLocks noChangeArrowheads="1"/>
          </p:cNvSpPr>
          <p:nvPr/>
        </p:nvSpPr>
        <p:spPr>
          <a:xfrm>
            <a:off x="38100" y="1104901"/>
            <a:ext cx="9779000" cy="4525963"/>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5" name="Rectangle 3"/>
          <p:cNvSpPr txBox="1">
            <a:spLocks noChangeArrowheads="1"/>
          </p:cNvSpPr>
          <p:nvPr/>
        </p:nvSpPr>
        <p:spPr>
          <a:xfrm>
            <a:off x="38100" y="11049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3" name="Rectangle 2"/>
          <p:cNvSpPr/>
          <p:nvPr/>
        </p:nvSpPr>
        <p:spPr>
          <a:xfrm>
            <a:off x="38100" y="1104902"/>
            <a:ext cx="9779000" cy="6357446"/>
          </a:xfrm>
          <a:prstGeom prst="rect">
            <a:avLst/>
          </a:prstGeom>
        </p:spPr>
        <p:txBody>
          <a:bodyPr wrap="square">
            <a:spAutoFit/>
          </a:bodyPr>
          <a:lstStyle/>
          <a:p>
            <a:r>
              <a:rPr lang="en-US" sz="1500" dirty="0">
                <a:latin typeface="Arial" panose="020B0604020202020204" pitchFamily="34" charset="0"/>
                <a:cs typeface="Arial" panose="020B0604020202020204" pitchFamily="34" charset="0"/>
              </a:rPr>
              <a:t>Q 1. Gifts received by Mr. </a:t>
            </a:r>
            <a:r>
              <a:rPr lang="en-US" sz="1500" dirty="0" smtClean="0">
                <a:latin typeface="Arial" panose="020B0604020202020204" pitchFamily="34" charset="0"/>
                <a:cs typeface="Arial" panose="020B0604020202020204" pitchFamily="34" charset="0"/>
              </a:rPr>
              <a:t>S </a:t>
            </a:r>
            <a:r>
              <a:rPr lang="en-US" sz="1500" dirty="0">
                <a:latin typeface="Arial" panose="020B0604020202020204" pitchFamily="34" charset="0"/>
                <a:cs typeface="Arial" panose="020B0604020202020204" pitchFamily="34" charset="0"/>
              </a:rPr>
              <a:t>during the year </a:t>
            </a:r>
            <a:r>
              <a:rPr lang="en-US" sz="1500" dirty="0" smtClean="0">
                <a:latin typeface="Arial" panose="020B0604020202020204" pitchFamily="34" charset="0"/>
                <a:cs typeface="Arial" panose="020B0604020202020204" pitchFamily="34" charset="0"/>
              </a:rPr>
              <a:t>2012-13.</a:t>
            </a:r>
            <a:r>
              <a:rPr lang="en-US" sz="1500" dirty="0">
                <a:latin typeface="Arial" panose="020B0604020202020204" pitchFamily="34" charset="0"/>
                <a:cs typeface="Arial" panose="020B0604020202020204" pitchFamily="34" charset="0"/>
              </a:rPr>
              <a:t> Taxable or not?</a:t>
            </a:r>
          </a:p>
          <a:p>
            <a:endParaRPr lang="en-US" sz="1500" dirty="0">
              <a:latin typeface="Arial" panose="020B0604020202020204" pitchFamily="34" charset="0"/>
              <a:cs typeface="Arial" panose="020B0604020202020204" pitchFamily="34" charset="0"/>
            </a:endParaRPr>
          </a:p>
          <a:p>
            <a:pPr marL="285750" lvl="0" indent="-285750">
              <a:buFont typeface="Wingdings" panose="05000000000000000000" pitchFamily="2" charset="2"/>
              <a:buChar char="Ø"/>
            </a:pPr>
            <a:r>
              <a:rPr lang="en-US" sz="1500" dirty="0">
                <a:latin typeface="Arial" panose="020B0604020202020204" pitchFamily="34" charset="0"/>
                <a:cs typeface="Arial" panose="020B0604020202020204" pitchFamily="34" charset="0"/>
              </a:rPr>
              <a:t>From Mr. A – </a:t>
            </a:r>
            <a:r>
              <a:rPr lang="en-US" sz="1500" dirty="0" err="1">
                <a:latin typeface="Arial" panose="020B0604020202020204" pitchFamily="34" charset="0"/>
                <a:cs typeface="Arial" panose="020B0604020202020204" pitchFamily="34" charset="0"/>
              </a:rPr>
              <a:t>Rs</a:t>
            </a:r>
            <a:r>
              <a:rPr lang="en-US" sz="1500" dirty="0">
                <a:latin typeface="Arial" panose="020B0604020202020204" pitchFamily="34" charset="0"/>
                <a:cs typeface="Arial" panose="020B0604020202020204" pitchFamily="34" charset="0"/>
              </a:rPr>
              <a:t>. 25,000</a:t>
            </a:r>
          </a:p>
          <a:p>
            <a:pPr marL="285750" lvl="0" indent="-285750">
              <a:buFont typeface="Wingdings" panose="05000000000000000000" pitchFamily="2" charset="2"/>
              <a:buChar char="Ø"/>
            </a:pPr>
            <a:r>
              <a:rPr lang="en-US" sz="1500" dirty="0">
                <a:latin typeface="Arial" panose="020B0604020202020204" pitchFamily="34" charset="0"/>
                <a:cs typeface="Arial" panose="020B0604020202020204" pitchFamily="34" charset="0"/>
              </a:rPr>
              <a:t>From Mr. B – </a:t>
            </a:r>
            <a:r>
              <a:rPr lang="en-US" sz="1500" dirty="0" err="1">
                <a:latin typeface="Arial" panose="020B0604020202020204" pitchFamily="34" charset="0"/>
                <a:cs typeface="Arial" panose="020B0604020202020204" pitchFamily="34" charset="0"/>
              </a:rPr>
              <a:t>Rs</a:t>
            </a:r>
            <a:r>
              <a:rPr lang="en-US" sz="1500" dirty="0">
                <a:latin typeface="Arial" panose="020B0604020202020204" pitchFamily="34" charset="0"/>
                <a:cs typeface="Arial" panose="020B0604020202020204" pitchFamily="34" charset="0"/>
              </a:rPr>
              <a:t>. 35,000</a:t>
            </a:r>
          </a:p>
          <a:p>
            <a:r>
              <a:rPr lang="en-US" sz="1500" dirty="0">
                <a:latin typeface="Arial" panose="020B0604020202020204" pitchFamily="34" charset="0"/>
                <a:cs typeface="Arial" panose="020B0604020202020204" pitchFamily="34" charset="0"/>
              </a:rPr>
              <a:t> </a:t>
            </a:r>
          </a:p>
          <a:p>
            <a:r>
              <a:rPr lang="en-US" sz="1500" b="1" dirty="0" err="1" smtClean="0">
                <a:solidFill>
                  <a:srgbClr val="00B050"/>
                </a:solidFill>
                <a:latin typeface="Arial" panose="020B0604020202020204" pitchFamily="34" charset="0"/>
                <a:cs typeface="Arial" panose="020B0604020202020204" pitchFamily="34" charset="0"/>
              </a:rPr>
              <a:t>Ans</a:t>
            </a:r>
            <a:r>
              <a:rPr lang="en-US" sz="1500" b="1" dirty="0" smtClean="0">
                <a:solidFill>
                  <a:srgbClr val="00B050"/>
                </a:solidFill>
                <a:latin typeface="Arial" panose="020B0604020202020204" pitchFamily="34" charset="0"/>
                <a:cs typeface="Arial" panose="020B0604020202020204" pitchFamily="34" charset="0"/>
              </a:rPr>
              <a:t>:</a:t>
            </a:r>
            <a:r>
              <a:rPr lang="en-US" sz="1500" dirty="0" smtClean="0">
                <a:latin typeface="Arial" panose="020B0604020202020204" pitchFamily="34" charset="0"/>
                <a:cs typeface="Arial" panose="020B0604020202020204" pitchFamily="34" charset="0"/>
              </a:rPr>
              <a:t> </a:t>
            </a:r>
            <a:r>
              <a:rPr lang="en-US" sz="1500" b="1" dirty="0" smtClean="0">
                <a:solidFill>
                  <a:srgbClr val="002060"/>
                </a:solidFill>
                <a:latin typeface="Arial" panose="020B0604020202020204" pitchFamily="34" charset="0"/>
                <a:cs typeface="Arial" panose="020B0604020202020204" pitchFamily="34" charset="0"/>
              </a:rPr>
              <a:t>Taxable</a:t>
            </a:r>
            <a:r>
              <a:rPr lang="en-US" sz="1500" b="1" dirty="0">
                <a:solidFill>
                  <a:srgbClr val="002060"/>
                </a:solidFill>
                <a:latin typeface="Arial" panose="020B0604020202020204" pitchFamily="34" charset="0"/>
                <a:cs typeface="Arial" panose="020B0604020202020204" pitchFamily="34" charset="0"/>
              </a:rPr>
              <a:t>. Aggregate of gifts received during the year from various persons.</a:t>
            </a:r>
          </a:p>
          <a:p>
            <a:r>
              <a:rPr lang="en-US" sz="1500" dirty="0">
                <a:latin typeface="Arial" panose="020B0604020202020204" pitchFamily="34" charset="0"/>
                <a:cs typeface="Arial" panose="020B0604020202020204" pitchFamily="34" charset="0"/>
              </a:rPr>
              <a:t> </a:t>
            </a:r>
          </a:p>
          <a:p>
            <a:r>
              <a:rPr lang="en-US" sz="1500" dirty="0">
                <a:latin typeface="Arial" panose="020B0604020202020204" pitchFamily="34" charset="0"/>
                <a:cs typeface="Arial" panose="020B0604020202020204" pitchFamily="34" charset="0"/>
              </a:rPr>
              <a:t>Q 2. Gifts valuing </a:t>
            </a:r>
            <a:r>
              <a:rPr lang="en-US" sz="1500" dirty="0" err="1">
                <a:latin typeface="Arial" panose="020B0604020202020204" pitchFamily="34" charset="0"/>
                <a:cs typeface="Arial" panose="020B0604020202020204" pitchFamily="34" charset="0"/>
              </a:rPr>
              <a:t>Rs</a:t>
            </a:r>
            <a:r>
              <a:rPr lang="en-US" sz="1500" dirty="0">
                <a:latin typeface="Arial" panose="020B0604020202020204" pitchFamily="34" charset="0"/>
                <a:cs typeface="Arial" panose="020B0604020202020204" pitchFamily="34" charset="0"/>
              </a:rPr>
              <a:t>. 60K received from a relative on birthday. Taxable?</a:t>
            </a:r>
          </a:p>
          <a:p>
            <a:r>
              <a:rPr lang="en-US" sz="1500" dirty="0">
                <a:latin typeface="Arial" panose="020B0604020202020204" pitchFamily="34" charset="0"/>
                <a:cs typeface="Arial" panose="020B0604020202020204" pitchFamily="34" charset="0"/>
              </a:rPr>
              <a:t> </a:t>
            </a:r>
          </a:p>
          <a:p>
            <a:r>
              <a:rPr lang="en-US" sz="1500" b="1" dirty="0" err="1" smtClean="0">
                <a:solidFill>
                  <a:srgbClr val="00B050"/>
                </a:solidFill>
                <a:latin typeface="Arial" panose="020B0604020202020204" pitchFamily="34" charset="0"/>
                <a:cs typeface="Arial" panose="020B0604020202020204" pitchFamily="34" charset="0"/>
              </a:rPr>
              <a:t>Ans</a:t>
            </a:r>
            <a:r>
              <a:rPr lang="en-US" sz="1500" b="1" dirty="0" smtClean="0">
                <a:solidFill>
                  <a:srgbClr val="00B050"/>
                </a:solidFill>
                <a:latin typeface="Arial" panose="020B0604020202020204" pitchFamily="34" charset="0"/>
                <a:cs typeface="Arial" panose="020B0604020202020204" pitchFamily="34" charset="0"/>
              </a:rPr>
              <a:t>:</a:t>
            </a:r>
            <a:r>
              <a:rPr lang="en-US" sz="1500" dirty="0" smtClean="0">
                <a:latin typeface="Arial" panose="020B0604020202020204" pitchFamily="34" charset="0"/>
                <a:cs typeface="Arial" panose="020B0604020202020204" pitchFamily="34" charset="0"/>
              </a:rPr>
              <a:t> </a:t>
            </a:r>
            <a:r>
              <a:rPr lang="en-US" sz="1500" b="1" dirty="0" smtClean="0">
                <a:solidFill>
                  <a:srgbClr val="002060"/>
                </a:solidFill>
                <a:latin typeface="Arial" panose="020B0604020202020204" pitchFamily="34" charset="0"/>
                <a:cs typeface="Arial" panose="020B0604020202020204" pitchFamily="34" charset="0"/>
              </a:rPr>
              <a:t>Not </a:t>
            </a:r>
            <a:r>
              <a:rPr lang="en-US" sz="1500" b="1" dirty="0">
                <a:solidFill>
                  <a:srgbClr val="002060"/>
                </a:solidFill>
                <a:latin typeface="Arial" panose="020B0604020202020204" pitchFamily="34" charset="0"/>
                <a:cs typeface="Arial" panose="020B0604020202020204" pitchFamily="34" charset="0"/>
              </a:rPr>
              <a:t>taxable. Received from any relative on any occasions.</a:t>
            </a:r>
          </a:p>
          <a:p>
            <a:r>
              <a:rPr lang="en-US" sz="1500" dirty="0">
                <a:latin typeface="Arial" panose="020B0604020202020204" pitchFamily="34" charset="0"/>
                <a:cs typeface="Arial" panose="020B0604020202020204" pitchFamily="34" charset="0"/>
              </a:rPr>
              <a:t> </a:t>
            </a:r>
          </a:p>
          <a:p>
            <a:r>
              <a:rPr lang="en-US" sz="1500" dirty="0">
                <a:latin typeface="Arial" panose="020B0604020202020204" pitchFamily="34" charset="0"/>
                <a:cs typeface="Arial" panose="020B0604020202020204" pitchFamily="34" charset="0"/>
              </a:rPr>
              <a:t> </a:t>
            </a:r>
            <a:r>
              <a:rPr lang="en-US" sz="1500" dirty="0" smtClean="0">
                <a:latin typeface="Arial" panose="020B0604020202020204" pitchFamily="34" charset="0"/>
                <a:cs typeface="Arial" panose="020B0604020202020204" pitchFamily="34" charset="0"/>
              </a:rPr>
              <a:t>Q </a:t>
            </a:r>
            <a:r>
              <a:rPr lang="en-US" sz="1500" dirty="0">
                <a:latin typeface="Arial" panose="020B0604020202020204" pitchFamily="34" charset="0"/>
                <a:cs typeface="Arial" panose="020B0604020202020204" pitchFamily="34" charset="0"/>
              </a:rPr>
              <a:t>3. Gifts valuing </a:t>
            </a:r>
            <a:r>
              <a:rPr lang="en-US" sz="1500" dirty="0" err="1">
                <a:latin typeface="Arial" panose="020B0604020202020204" pitchFamily="34" charset="0"/>
                <a:cs typeface="Arial" panose="020B0604020202020204" pitchFamily="34" charset="0"/>
              </a:rPr>
              <a:t>Rs</a:t>
            </a:r>
            <a:r>
              <a:rPr lang="en-US" sz="1500" dirty="0">
                <a:latin typeface="Arial" panose="020B0604020202020204" pitchFamily="34" charset="0"/>
                <a:cs typeface="Arial" panose="020B0604020202020204" pitchFamily="34" charset="0"/>
              </a:rPr>
              <a:t>. 60K received from a non-relative on marriage. Taxable?</a:t>
            </a:r>
          </a:p>
          <a:p>
            <a:r>
              <a:rPr lang="en-US" sz="1500" dirty="0">
                <a:latin typeface="Arial" panose="020B0604020202020204" pitchFamily="34" charset="0"/>
                <a:cs typeface="Arial" panose="020B0604020202020204" pitchFamily="34" charset="0"/>
              </a:rPr>
              <a:t> </a:t>
            </a:r>
          </a:p>
          <a:p>
            <a:r>
              <a:rPr lang="en-US" sz="1500" b="1" dirty="0" err="1" smtClean="0">
                <a:solidFill>
                  <a:srgbClr val="00B050"/>
                </a:solidFill>
                <a:latin typeface="Arial" panose="020B0604020202020204" pitchFamily="34" charset="0"/>
                <a:cs typeface="Arial" panose="020B0604020202020204" pitchFamily="34" charset="0"/>
              </a:rPr>
              <a:t>Ans</a:t>
            </a:r>
            <a:r>
              <a:rPr lang="en-US" sz="1500" b="1" dirty="0" smtClean="0">
                <a:solidFill>
                  <a:srgbClr val="00B050"/>
                </a:solidFill>
                <a:latin typeface="Arial" panose="020B0604020202020204" pitchFamily="34" charset="0"/>
                <a:cs typeface="Arial" panose="020B0604020202020204" pitchFamily="34" charset="0"/>
              </a:rPr>
              <a:t>:</a:t>
            </a:r>
            <a:r>
              <a:rPr lang="en-US" sz="1500" dirty="0" smtClean="0">
                <a:latin typeface="Arial" panose="020B0604020202020204" pitchFamily="34" charset="0"/>
                <a:cs typeface="Arial" panose="020B0604020202020204" pitchFamily="34" charset="0"/>
              </a:rPr>
              <a:t> </a:t>
            </a:r>
            <a:r>
              <a:rPr lang="en-US" sz="1500" b="1" dirty="0" smtClean="0">
                <a:solidFill>
                  <a:srgbClr val="002060"/>
                </a:solidFill>
                <a:latin typeface="Arial" panose="020B0604020202020204" pitchFamily="34" charset="0"/>
                <a:cs typeface="Arial" panose="020B0604020202020204" pitchFamily="34" charset="0"/>
              </a:rPr>
              <a:t>Not </a:t>
            </a:r>
            <a:r>
              <a:rPr lang="en-US" sz="1500" b="1" dirty="0">
                <a:solidFill>
                  <a:srgbClr val="002060"/>
                </a:solidFill>
                <a:latin typeface="Arial" panose="020B0604020202020204" pitchFamily="34" charset="0"/>
                <a:cs typeface="Arial" panose="020B0604020202020204" pitchFamily="34" charset="0"/>
              </a:rPr>
              <a:t>taxable. Received on marriage from anyone.</a:t>
            </a:r>
          </a:p>
          <a:p>
            <a:r>
              <a:rPr lang="en-US" sz="1500" dirty="0">
                <a:latin typeface="Arial" panose="020B0604020202020204" pitchFamily="34" charset="0"/>
                <a:cs typeface="Arial" panose="020B0604020202020204" pitchFamily="34" charset="0"/>
              </a:rPr>
              <a:t> </a:t>
            </a:r>
          </a:p>
          <a:p>
            <a:r>
              <a:rPr lang="en-US" sz="1500" dirty="0">
                <a:latin typeface="Arial" panose="020B0604020202020204" pitchFamily="34" charset="0"/>
                <a:cs typeface="Arial" panose="020B0604020202020204" pitchFamily="34" charset="0"/>
              </a:rPr>
              <a:t>Q 4. Gifts valuing </a:t>
            </a:r>
            <a:r>
              <a:rPr lang="en-US" sz="1500" dirty="0" err="1">
                <a:latin typeface="Arial" panose="020B0604020202020204" pitchFamily="34" charset="0"/>
                <a:cs typeface="Arial" panose="020B0604020202020204" pitchFamily="34" charset="0"/>
              </a:rPr>
              <a:t>Rs</a:t>
            </a:r>
            <a:r>
              <a:rPr lang="en-US" sz="1500" dirty="0">
                <a:latin typeface="Arial" panose="020B0604020202020204" pitchFamily="34" charset="0"/>
                <a:cs typeface="Arial" panose="020B0604020202020204" pitchFamily="34" charset="0"/>
              </a:rPr>
              <a:t>. 60K received from a non-relative on marriage. Taxable?</a:t>
            </a:r>
          </a:p>
          <a:p>
            <a:r>
              <a:rPr lang="en-US" sz="1500" dirty="0">
                <a:latin typeface="Arial" panose="020B0604020202020204" pitchFamily="34" charset="0"/>
                <a:cs typeface="Arial" panose="020B0604020202020204" pitchFamily="34" charset="0"/>
              </a:rPr>
              <a:t> </a:t>
            </a:r>
          </a:p>
          <a:p>
            <a:r>
              <a:rPr lang="en-US" sz="1500" b="1" dirty="0" err="1" smtClean="0">
                <a:solidFill>
                  <a:srgbClr val="00B050"/>
                </a:solidFill>
                <a:latin typeface="Arial" panose="020B0604020202020204" pitchFamily="34" charset="0"/>
                <a:cs typeface="Arial" panose="020B0604020202020204" pitchFamily="34" charset="0"/>
              </a:rPr>
              <a:t>Ans</a:t>
            </a:r>
            <a:r>
              <a:rPr lang="en-US" sz="1500" b="1" dirty="0" smtClean="0">
                <a:solidFill>
                  <a:srgbClr val="00B050"/>
                </a:solidFill>
                <a:latin typeface="Arial" panose="020B0604020202020204" pitchFamily="34" charset="0"/>
                <a:cs typeface="Arial" panose="020B0604020202020204" pitchFamily="34" charset="0"/>
              </a:rPr>
              <a:t>:</a:t>
            </a:r>
            <a:r>
              <a:rPr lang="en-US" sz="1500" dirty="0" smtClean="0">
                <a:latin typeface="Arial" panose="020B0604020202020204" pitchFamily="34" charset="0"/>
                <a:cs typeface="Arial" panose="020B0604020202020204" pitchFamily="34" charset="0"/>
              </a:rPr>
              <a:t> </a:t>
            </a:r>
            <a:r>
              <a:rPr lang="en-US" sz="1500" b="1" dirty="0" smtClean="0">
                <a:solidFill>
                  <a:srgbClr val="002060"/>
                </a:solidFill>
                <a:latin typeface="Arial" panose="020B0604020202020204" pitchFamily="34" charset="0"/>
                <a:cs typeface="Arial" panose="020B0604020202020204" pitchFamily="34" charset="0"/>
              </a:rPr>
              <a:t>Not </a:t>
            </a:r>
            <a:r>
              <a:rPr lang="en-US" sz="1500" b="1" dirty="0">
                <a:solidFill>
                  <a:srgbClr val="002060"/>
                </a:solidFill>
                <a:latin typeface="Arial" panose="020B0604020202020204" pitchFamily="34" charset="0"/>
                <a:cs typeface="Arial" panose="020B0604020202020204" pitchFamily="34" charset="0"/>
              </a:rPr>
              <a:t>taxable. Received on marriage from anyone</a:t>
            </a:r>
            <a:r>
              <a:rPr lang="en-US" sz="1500" b="1" dirty="0" smtClean="0">
                <a:solidFill>
                  <a:srgbClr val="002060"/>
                </a:solidFill>
                <a:latin typeface="Arial" panose="020B0604020202020204" pitchFamily="34" charset="0"/>
                <a:cs typeface="Arial" panose="020B0604020202020204" pitchFamily="34" charset="0"/>
              </a:rPr>
              <a:t>.</a:t>
            </a:r>
          </a:p>
          <a:p>
            <a:endParaRPr lang="en-US" sz="1500" dirty="0" smtClean="0">
              <a:latin typeface="Arial" panose="020B0604020202020204" pitchFamily="34" charset="0"/>
              <a:cs typeface="Arial" panose="020B0604020202020204" pitchFamily="34" charset="0"/>
            </a:endParaRPr>
          </a:p>
          <a:p>
            <a:r>
              <a:rPr lang="en-US" sz="1500" dirty="0">
                <a:latin typeface="Arial" panose="020B0604020202020204" pitchFamily="34" charset="0"/>
                <a:cs typeface="Arial" panose="020B0604020202020204" pitchFamily="34" charset="0"/>
              </a:rPr>
              <a:t>Q </a:t>
            </a:r>
            <a:r>
              <a:rPr lang="en-US" sz="1500" dirty="0" smtClean="0">
                <a:latin typeface="Arial" panose="020B0604020202020204" pitchFamily="34" charset="0"/>
                <a:cs typeface="Arial" panose="020B0604020202020204" pitchFamily="34" charset="0"/>
              </a:rPr>
              <a:t>5. </a:t>
            </a:r>
            <a:r>
              <a:rPr lang="en-US" sz="1500" dirty="0">
                <a:latin typeface="Arial" panose="020B0604020202020204" pitchFamily="34" charset="0"/>
                <a:cs typeface="Arial" panose="020B0604020202020204" pitchFamily="34" charset="0"/>
              </a:rPr>
              <a:t>Gifts </a:t>
            </a:r>
            <a:r>
              <a:rPr lang="en-US" sz="1500" dirty="0" smtClean="0">
                <a:latin typeface="Arial" panose="020B0604020202020204" pitchFamily="34" charset="0"/>
                <a:cs typeface="Arial" panose="020B0604020202020204" pitchFamily="34" charset="0"/>
              </a:rPr>
              <a:t>received from sister’s daughter. Exempt?</a:t>
            </a:r>
            <a:endParaRPr lang="en-US" sz="1500" dirty="0">
              <a:latin typeface="Arial" panose="020B0604020202020204" pitchFamily="34" charset="0"/>
              <a:cs typeface="Arial" panose="020B0604020202020204" pitchFamily="34" charset="0"/>
            </a:endParaRPr>
          </a:p>
          <a:p>
            <a:r>
              <a:rPr lang="en-US" sz="1500" dirty="0">
                <a:latin typeface="Arial" panose="020B0604020202020204" pitchFamily="34" charset="0"/>
                <a:cs typeface="Arial" panose="020B0604020202020204" pitchFamily="34" charset="0"/>
              </a:rPr>
              <a:t> </a:t>
            </a:r>
          </a:p>
          <a:p>
            <a:r>
              <a:rPr lang="en-US" sz="1500" b="1" dirty="0" err="1">
                <a:solidFill>
                  <a:srgbClr val="00B050"/>
                </a:solidFill>
                <a:latin typeface="Arial" panose="020B0604020202020204" pitchFamily="34" charset="0"/>
                <a:cs typeface="Arial" panose="020B0604020202020204" pitchFamily="34" charset="0"/>
              </a:rPr>
              <a:t>Ans</a:t>
            </a:r>
            <a:r>
              <a:rPr lang="en-US" sz="1500" b="1" dirty="0">
                <a:solidFill>
                  <a:srgbClr val="00B050"/>
                </a:solidFill>
                <a:latin typeface="Arial" panose="020B0604020202020204" pitchFamily="34" charset="0"/>
                <a:cs typeface="Arial" panose="020B0604020202020204" pitchFamily="34" charset="0"/>
              </a:rPr>
              <a:t>:</a:t>
            </a:r>
            <a:r>
              <a:rPr lang="en-US" sz="1500" dirty="0">
                <a:latin typeface="Arial" panose="020B0604020202020204" pitchFamily="34" charset="0"/>
                <a:cs typeface="Arial" panose="020B0604020202020204" pitchFamily="34" charset="0"/>
              </a:rPr>
              <a:t> </a:t>
            </a:r>
            <a:r>
              <a:rPr lang="en-US" sz="1500" b="1" dirty="0" smtClean="0">
                <a:solidFill>
                  <a:srgbClr val="002060"/>
                </a:solidFill>
                <a:latin typeface="Arial" panose="020B0604020202020204" pitchFamily="34" charset="0"/>
                <a:cs typeface="Arial" panose="020B0604020202020204" pitchFamily="34" charset="0"/>
              </a:rPr>
              <a:t>No. Sister’s daughter does not come under relatives definition.</a:t>
            </a:r>
            <a:endParaRPr lang="en-US" sz="1500" b="1" dirty="0">
              <a:solidFill>
                <a:srgbClr val="002060"/>
              </a:solidFill>
              <a:latin typeface="Arial" panose="020B0604020202020204" pitchFamily="34" charset="0"/>
              <a:cs typeface="Arial" panose="020B0604020202020204" pitchFamily="34" charset="0"/>
            </a:endParaRPr>
          </a:p>
          <a:p>
            <a:endParaRPr lang="en-US" sz="1500" dirty="0">
              <a:latin typeface="Arial" panose="020B0604020202020204" pitchFamily="34" charset="0"/>
              <a:cs typeface="Arial" panose="020B0604020202020204" pitchFamily="34" charset="0"/>
            </a:endParaRPr>
          </a:p>
          <a:p>
            <a:endParaRPr lang="en-US" sz="1500" dirty="0" smtClean="0">
              <a:latin typeface="Arial" panose="020B0604020202020204" pitchFamily="34" charset="0"/>
              <a:cs typeface="Arial" panose="020B0604020202020204" pitchFamily="34" charset="0"/>
            </a:endParaRPr>
          </a:p>
          <a:p>
            <a:endParaRPr lang="en-US" sz="1500" dirty="0">
              <a:latin typeface="Arial" panose="020B0604020202020204" pitchFamily="34" charset="0"/>
              <a:cs typeface="Arial" panose="020B0604020202020204" pitchFamily="34" charset="0"/>
            </a:endParaRPr>
          </a:p>
          <a:p>
            <a:endParaRPr lang="en-US" sz="1500" dirty="0">
              <a:latin typeface="Arial" panose="020B0604020202020204" pitchFamily="34" charset="0"/>
              <a:cs typeface="Arial" panose="020B0604020202020204" pitchFamily="34" charset="0"/>
            </a:endParaRPr>
          </a:p>
          <a:p>
            <a:pPr>
              <a:lnSpc>
                <a:spcPct val="107000"/>
              </a:lnSpc>
            </a:pP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68827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outVertical)">
                                      <p:cBhvr>
                                        <p:cTn id="12" dur="1000"/>
                                        <p:tgtEl>
                                          <p:spTgt spid="3">
                                            <p:txEl>
                                              <p:pRg st="0" end="0"/>
                                            </p:txEl>
                                          </p:spTgt>
                                        </p:tgtEl>
                                      </p:cBhvr>
                                    </p:animEffect>
                                  </p:childTnLst>
                                </p:cTn>
                              </p:par>
                              <p:par>
                                <p:cTn id="13" presetID="16" presetClass="entr" presetSubtype="37"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outVertical)">
                                      <p:cBhvr>
                                        <p:cTn id="15" dur="1000"/>
                                        <p:tgtEl>
                                          <p:spTgt spid="3">
                                            <p:txEl>
                                              <p:pRg st="2" end="2"/>
                                            </p:txEl>
                                          </p:spTgt>
                                        </p:tgtEl>
                                      </p:cBhvr>
                                    </p:animEffect>
                                  </p:childTnLst>
                                </p:cTn>
                              </p:par>
                              <p:par>
                                <p:cTn id="16" presetID="16" presetClass="entr" presetSubtype="37"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outVertical)">
                                      <p:cBhvr>
                                        <p:cTn id="18" dur="1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37"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barn(outVertical)">
                                      <p:cBhvr>
                                        <p:cTn id="23" dur="10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37" fill="hold"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arn(outVertical)">
                                      <p:cBhvr>
                                        <p:cTn id="28" dur="1000"/>
                                        <p:tgtEl>
                                          <p:spTgt spid="3">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37"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barn(outVertical)">
                                      <p:cBhvr>
                                        <p:cTn id="33" dur="1000"/>
                                        <p:tgtEl>
                                          <p:spTgt spid="3">
                                            <p:txEl>
                                              <p:pRg st="9" end="9"/>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barn(outVertical)">
                                      <p:cBhvr>
                                        <p:cTn id="38" dur="1000"/>
                                        <p:tgtEl>
                                          <p:spTgt spid="3">
                                            <p:txEl>
                                              <p:pRg st="11" end="1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37" fill="hold" nodeType="click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animEffect transition="in" filter="barn(outVertical)">
                                      <p:cBhvr>
                                        <p:cTn id="43" dur="1000"/>
                                        <p:tgtEl>
                                          <p:spTgt spid="3">
                                            <p:txEl>
                                              <p:pRg st="13" end="1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37" fill="hold" nodeType="clickEffect">
                                  <p:stCondLst>
                                    <p:cond delay="0"/>
                                  </p:stCondLst>
                                  <p:childTnLst>
                                    <p:set>
                                      <p:cBhvr>
                                        <p:cTn id="47" dur="1" fill="hold">
                                          <p:stCondLst>
                                            <p:cond delay="0"/>
                                          </p:stCondLst>
                                        </p:cTn>
                                        <p:tgtEl>
                                          <p:spTgt spid="3">
                                            <p:txEl>
                                              <p:pRg st="15" end="15"/>
                                            </p:txEl>
                                          </p:spTgt>
                                        </p:tgtEl>
                                        <p:attrNameLst>
                                          <p:attrName>style.visibility</p:attrName>
                                        </p:attrNameLst>
                                      </p:cBhvr>
                                      <p:to>
                                        <p:strVal val="visible"/>
                                      </p:to>
                                    </p:set>
                                    <p:animEffect transition="in" filter="barn(outVertical)">
                                      <p:cBhvr>
                                        <p:cTn id="48" dur="1000"/>
                                        <p:tgtEl>
                                          <p:spTgt spid="3">
                                            <p:txEl>
                                              <p:pRg st="15" end="15"/>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37" fill="hold" nodeType="clickEffect">
                                  <p:stCondLst>
                                    <p:cond delay="0"/>
                                  </p:stCondLst>
                                  <p:childTnLst>
                                    <p:set>
                                      <p:cBhvr>
                                        <p:cTn id="52" dur="1" fill="hold">
                                          <p:stCondLst>
                                            <p:cond delay="0"/>
                                          </p:stCondLst>
                                        </p:cTn>
                                        <p:tgtEl>
                                          <p:spTgt spid="3">
                                            <p:txEl>
                                              <p:pRg st="17" end="17"/>
                                            </p:txEl>
                                          </p:spTgt>
                                        </p:tgtEl>
                                        <p:attrNameLst>
                                          <p:attrName>style.visibility</p:attrName>
                                        </p:attrNameLst>
                                      </p:cBhvr>
                                      <p:to>
                                        <p:strVal val="visible"/>
                                      </p:to>
                                    </p:set>
                                    <p:animEffect transition="in" filter="barn(outVertical)">
                                      <p:cBhvr>
                                        <p:cTn id="53" dur="1000"/>
                                        <p:tgtEl>
                                          <p:spTgt spid="3">
                                            <p:txEl>
                                              <p:pRg st="17" end="1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37" fill="hold" nodeType="clickEffect">
                                  <p:stCondLst>
                                    <p:cond delay="0"/>
                                  </p:stCondLst>
                                  <p:childTnLst>
                                    <p:set>
                                      <p:cBhvr>
                                        <p:cTn id="57" dur="1" fill="hold">
                                          <p:stCondLst>
                                            <p:cond delay="0"/>
                                          </p:stCondLst>
                                        </p:cTn>
                                        <p:tgtEl>
                                          <p:spTgt spid="3">
                                            <p:txEl>
                                              <p:pRg st="19" end="19"/>
                                            </p:txEl>
                                          </p:spTgt>
                                        </p:tgtEl>
                                        <p:attrNameLst>
                                          <p:attrName>style.visibility</p:attrName>
                                        </p:attrNameLst>
                                      </p:cBhvr>
                                      <p:to>
                                        <p:strVal val="visible"/>
                                      </p:to>
                                    </p:set>
                                    <p:animEffect transition="in" filter="barn(outVertical)">
                                      <p:cBhvr>
                                        <p:cTn id="58" dur="1000"/>
                                        <p:tgtEl>
                                          <p:spTgt spid="3">
                                            <p:txEl>
                                              <p:pRg st="19" end="1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37" fill="hold" nodeType="clickEffect">
                                  <p:stCondLst>
                                    <p:cond delay="0"/>
                                  </p:stCondLst>
                                  <p:childTnLst>
                                    <p:set>
                                      <p:cBhvr>
                                        <p:cTn id="62" dur="1" fill="hold">
                                          <p:stCondLst>
                                            <p:cond delay="0"/>
                                          </p:stCondLst>
                                        </p:cTn>
                                        <p:tgtEl>
                                          <p:spTgt spid="3">
                                            <p:txEl>
                                              <p:pRg st="21" end="21"/>
                                            </p:txEl>
                                          </p:spTgt>
                                        </p:tgtEl>
                                        <p:attrNameLst>
                                          <p:attrName>style.visibility</p:attrName>
                                        </p:attrNameLst>
                                      </p:cBhvr>
                                      <p:to>
                                        <p:strVal val="visible"/>
                                      </p:to>
                                    </p:set>
                                    <p:animEffect transition="in" filter="barn(outVertical)">
                                      <p:cBhvr>
                                        <p:cTn id="63" dur="1000"/>
                                        <p:tgtEl>
                                          <p:spTgt spid="3">
                                            <p:txEl>
                                              <p:pRg st="21" end="2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2987"/>
            <a:ext cx="9901128" cy="5544158"/>
          </a:xfrm>
          <a:prstGeom prst="rect">
            <a:avLst/>
          </a:prstGeom>
        </p:spPr>
      </p:pic>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74114"/>
          <a:stretch/>
        </p:blipFill>
        <p:spPr bwMode="auto">
          <a:xfrm>
            <a:off x="-4872" y="0"/>
            <a:ext cx="9906000" cy="1042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750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ctrTitle"/>
          </p:nvPr>
        </p:nvSpPr>
        <p:spPr>
          <a:xfrm>
            <a:off x="0" y="1"/>
            <a:ext cx="6255026" cy="965200"/>
          </a:xfrm>
        </p:spPr>
        <p:txBody>
          <a:bodyPr>
            <a:normAutofit/>
          </a:bodyPr>
          <a:lstStyle/>
          <a:p>
            <a:r>
              <a:rPr lang="en-US" sz="4000" dirty="0" smtClean="0">
                <a:latin typeface="Arial" panose="020B0604020202020204" pitchFamily="34" charset="0"/>
                <a:ea typeface="Verdana" panose="020B0604030504040204" pitchFamily="34" charset="0"/>
                <a:cs typeface="Arial" panose="020B0604020202020204" pitchFamily="34" charset="0"/>
              </a:rPr>
              <a:t>Taxation of Gifts</a:t>
            </a:r>
            <a:endParaRPr lang="en-US" sz="4000" dirty="0">
              <a:latin typeface="Arial" panose="020B0604020202020204" pitchFamily="34" charset="0"/>
              <a:ea typeface="Verdana" panose="020B0604030504040204" pitchFamily="34" charset="0"/>
              <a:cs typeface="Arial" panose="020B0604020202020204" pitchFamily="34" charset="0"/>
            </a:endParaRPr>
          </a:p>
        </p:txBody>
      </p:sp>
      <p:pic>
        <p:nvPicPr>
          <p:cNvPr id="26" name="Picture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91932"/>
            <a:ext cx="9905999" cy="5766067"/>
          </a:xfrm>
          <a:prstGeom prst="rect">
            <a:avLst/>
          </a:prstGeom>
        </p:spPr>
      </p:pic>
    </p:spTree>
    <p:extLst>
      <p:ext uri="{BB962C8B-B14F-4D97-AF65-F5344CB8AC3E}">
        <p14:creationId xmlns:p14="http://schemas.microsoft.com/office/powerpoint/2010/main" val="2444464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outVertical)">
                                      <p:cBhvr>
                                        <p:cTn id="7" dur="1000"/>
                                        <p:tgtEl>
                                          <p:spTgt spid="14"/>
                                        </p:tgtEl>
                                      </p:cBhvr>
                                    </p:animEffect>
                                  </p:childTnLst>
                                </p:cTn>
                              </p:par>
                            </p:childTnLst>
                          </p:cTn>
                        </p:par>
                        <p:par>
                          <p:cTn id="8" fill="hold">
                            <p:stCondLst>
                              <p:cond delay="1000"/>
                            </p:stCondLst>
                            <p:childTnLst>
                              <p:par>
                                <p:cTn id="9" presetID="16" presetClass="entr" presetSubtype="37"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barn(outVertical)">
                                      <p:cBhvr>
                                        <p:cTn id="11"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3"/>
          <p:cNvSpPr txBox="1">
            <a:spLocks/>
          </p:cNvSpPr>
          <p:nvPr/>
        </p:nvSpPr>
        <p:spPr>
          <a:xfrm>
            <a:off x="0" y="1"/>
            <a:ext cx="6255026" cy="9652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endParaRPr lang="en-US" sz="4000" dirty="0">
              <a:latin typeface="Arial" panose="020B0604020202020204" pitchFamily="34" charset="0"/>
              <a:ea typeface="Verdana" panose="020B0604030504040204" pitchFamily="34" charset="0"/>
              <a:cs typeface="Arial" panose="020B0604020202020204" pitchFamily="34" charset="0"/>
            </a:endParaRPr>
          </a:p>
        </p:txBody>
      </p:sp>
      <p:sp>
        <p:nvSpPr>
          <p:cNvPr id="10" name="Title 13"/>
          <p:cNvSpPr txBox="1">
            <a:spLocks/>
          </p:cNvSpPr>
          <p:nvPr/>
        </p:nvSpPr>
        <p:spPr>
          <a:xfrm>
            <a:off x="0" y="1"/>
            <a:ext cx="6255026" cy="965200"/>
          </a:xfrm>
          <a:prstGeom prst="rect">
            <a:avLst/>
          </a:prstGeom>
        </p:spPr>
        <p:txBody>
          <a:bodyPr>
            <a:norm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4000" dirty="0" smtClean="0">
                <a:latin typeface="Arial" panose="020B0604020202020204" pitchFamily="34" charset="0"/>
                <a:ea typeface="Verdana" panose="020B0604030504040204" pitchFamily="34" charset="0"/>
                <a:cs typeface="Arial" panose="020B0604020202020204" pitchFamily="34" charset="0"/>
              </a:rPr>
              <a:t>Gifts</a:t>
            </a:r>
            <a:endParaRPr lang="en-US" sz="4000" dirty="0">
              <a:latin typeface="Arial" panose="020B0604020202020204" pitchFamily="34" charset="0"/>
              <a:ea typeface="Verdana" panose="020B0604030504040204" pitchFamily="34" charset="0"/>
              <a:cs typeface="Arial" panose="020B0604020202020204" pitchFamily="34"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 y="1106825"/>
            <a:ext cx="3561354" cy="1998306"/>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146" y="1104502"/>
            <a:ext cx="2991854" cy="2000628"/>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933801"/>
            <a:ext cx="3561348" cy="1924199"/>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4146" y="4933801"/>
            <a:ext cx="2991853" cy="1924199"/>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14146" y="3134031"/>
            <a:ext cx="2991854" cy="1799769"/>
          </a:xfrm>
          <a:prstGeom prst="rect">
            <a:avLst/>
          </a:prstGeom>
        </p:spPr>
      </p:pic>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 y="3105131"/>
            <a:ext cx="3561357" cy="1828670"/>
          </a:xfrm>
          <a:prstGeom prst="rect">
            <a:avLst/>
          </a:prstGeom>
        </p:spPr>
      </p:pic>
      <p:pic>
        <p:nvPicPr>
          <p:cNvPr id="18" name="Picture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61348" y="1104501"/>
            <a:ext cx="3352798" cy="2000629"/>
          </a:xfrm>
          <a:prstGeom prst="rect">
            <a:avLst/>
          </a:prstGeom>
        </p:spPr>
      </p:pic>
      <p:pic>
        <p:nvPicPr>
          <p:cNvPr id="20" name="Picture 1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61347" y="4933801"/>
            <a:ext cx="3352799" cy="1915387"/>
          </a:xfrm>
          <a:prstGeom prst="rect">
            <a:avLst/>
          </a:prstGeom>
        </p:spPr>
      </p:pic>
      <p:pic>
        <p:nvPicPr>
          <p:cNvPr id="26" name="Picture 2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61811" y="3134031"/>
            <a:ext cx="1652335" cy="1799769"/>
          </a:xfrm>
          <a:prstGeom prst="rect">
            <a:avLst/>
          </a:prstGeom>
        </p:spPr>
      </p:pic>
      <p:pic>
        <p:nvPicPr>
          <p:cNvPr id="27" name="Picture 2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61348" y="3134031"/>
            <a:ext cx="1700463" cy="1799769"/>
          </a:xfrm>
          <a:prstGeom prst="rect">
            <a:avLst/>
          </a:prstGeom>
        </p:spPr>
      </p:pic>
    </p:spTree>
    <p:extLst>
      <p:ext uri="{BB962C8B-B14F-4D97-AF65-F5344CB8AC3E}">
        <p14:creationId xmlns:p14="http://schemas.microsoft.com/office/powerpoint/2010/main" val="4030570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outVertical)">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outVertical)">
                                      <p:cBhvr>
                                        <p:cTn id="17" dur="1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outVertical)">
                                      <p:cBhvr>
                                        <p:cTn id="22" dur="1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arn(outVertical)">
                                      <p:cBhvr>
                                        <p:cTn id="27" dur="10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outVertical)">
                                      <p:cBhvr>
                                        <p:cTn id="32" dur="10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outVertical)">
                                      <p:cBhvr>
                                        <p:cTn id="37" dur="10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37"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arn(outVertical)">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37"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arn(outVertical)">
                                      <p:cBhvr>
                                        <p:cTn id="47" dur="10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37" fill="hold"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barn(outVertical)">
                                      <p:cBhvr>
                                        <p:cTn id="52" dur="1000"/>
                                        <p:tgtEl>
                                          <p:spTgt spid="27"/>
                                        </p:tgtEl>
                                      </p:cBhvr>
                                    </p:animEffect>
                                  </p:childTnLst>
                                </p:cTn>
                              </p:par>
                              <p:par>
                                <p:cTn id="53" presetID="16" presetClass="entr" presetSubtype="37" fill="hold"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barn(outVertical)">
                                      <p:cBhvr>
                                        <p:cTn id="55"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sz="half" idx="2"/>
          </p:nvPr>
        </p:nvSpPr>
        <p:spPr>
          <a:xfrm>
            <a:off x="0" y="1092200"/>
            <a:ext cx="5486400" cy="5753100"/>
          </a:xfrm>
        </p:spPr>
        <p:txBody>
          <a:bodyPr/>
          <a:lstStyle/>
          <a:p>
            <a:pPr marL="342900" indent="-342900">
              <a:buFont typeface="Wingdings" panose="05000000000000000000" pitchFamily="2" charset="2"/>
              <a:buChar char="Ø"/>
            </a:pPr>
            <a:r>
              <a:rPr lang="en-US" sz="2200" b="0" dirty="0" smtClean="0"/>
              <a:t>No definition under the Income Tax Act</a:t>
            </a:r>
          </a:p>
          <a:p>
            <a:pPr marL="342900" indent="-342900">
              <a:buFont typeface="Wingdings" panose="05000000000000000000" pitchFamily="2" charset="2"/>
              <a:buChar char="Ø"/>
            </a:pPr>
            <a:r>
              <a:rPr lang="en-US" sz="2200" b="0" dirty="0" smtClean="0"/>
              <a:t>U/S 122 of TP Act:</a:t>
            </a:r>
          </a:p>
          <a:p>
            <a:r>
              <a:rPr lang="en-US" sz="2200" b="0" i="1" dirty="0"/>
              <a:t>“Gift is the transfer of certain existing </a:t>
            </a:r>
            <a:r>
              <a:rPr lang="en-US" sz="2200" b="0" i="1" u="sng" dirty="0"/>
              <a:t>movable or immovable property</a:t>
            </a:r>
            <a:r>
              <a:rPr lang="en-US" sz="2200" b="0" i="1" dirty="0"/>
              <a:t> made voluntarily and </a:t>
            </a:r>
            <a:r>
              <a:rPr lang="en-US" sz="2200" b="0" i="1" u="sng" dirty="0"/>
              <a:t>without consideration</a:t>
            </a:r>
            <a:r>
              <a:rPr lang="en-US" sz="2200" b="0" i="1" dirty="0"/>
              <a:t> by one person called the Donor to another called the </a:t>
            </a:r>
            <a:r>
              <a:rPr lang="en-US" sz="2200" b="0" i="1" dirty="0" err="1"/>
              <a:t>Donee</a:t>
            </a:r>
            <a:r>
              <a:rPr lang="en-US" sz="2200" b="0" i="1" dirty="0"/>
              <a:t> and accepted by or on behalf of the </a:t>
            </a:r>
            <a:r>
              <a:rPr lang="en-US" sz="2200" b="0" i="1" dirty="0" err="1"/>
              <a:t>Donee</a:t>
            </a:r>
            <a:r>
              <a:rPr lang="en-US" sz="2200" b="0" i="1" dirty="0"/>
              <a:t>.” </a:t>
            </a:r>
          </a:p>
          <a:p>
            <a:endParaRPr lang="en-US" sz="2200" dirty="0" smtClean="0"/>
          </a:p>
          <a:p>
            <a:endParaRPr lang="en-US" sz="2200" dirty="0"/>
          </a:p>
          <a:p>
            <a:endParaRPr lang="en-US" dirty="0"/>
          </a:p>
        </p:txBody>
      </p:sp>
      <p:sp>
        <p:nvSpPr>
          <p:cNvPr id="16" name="Title 13"/>
          <p:cNvSpPr txBox="1">
            <a:spLocks/>
          </p:cNvSpPr>
          <p:nvPr/>
        </p:nvSpPr>
        <p:spPr>
          <a:xfrm>
            <a:off x="0" y="1"/>
            <a:ext cx="6255026" cy="9652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4000" dirty="0" smtClean="0">
                <a:solidFill>
                  <a:prstClr val="black"/>
                </a:solidFill>
                <a:latin typeface="Arial" panose="020B0604020202020204" pitchFamily="34" charset="0"/>
                <a:ea typeface="Verdana" panose="020B0604030504040204" pitchFamily="34" charset="0"/>
                <a:cs typeface="Arial" panose="020B0604020202020204" pitchFamily="34" charset="0"/>
              </a:rPr>
              <a:t>Gift - definition</a:t>
            </a:r>
            <a:endParaRPr lang="en-US" sz="4000"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99221" y="1092200"/>
            <a:ext cx="3914274" cy="3310397"/>
          </a:xfrm>
        </p:spPr>
      </p:pic>
    </p:spTree>
    <p:extLst>
      <p:ext uri="{BB962C8B-B14F-4D97-AF65-F5344CB8AC3E}">
        <p14:creationId xmlns:p14="http://schemas.microsoft.com/office/powerpoint/2010/main" val="61963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Vertical)">
                                      <p:cBhvr>
                                        <p:cTn id="7" dur="1000"/>
                                        <p:tgtEl>
                                          <p:spTgt spid="16"/>
                                        </p:tgtEl>
                                      </p:cBhvr>
                                    </p:animEffect>
                                  </p:childTnLst>
                                </p:cTn>
                              </p:par>
                            </p:childTnLst>
                          </p:cTn>
                        </p:par>
                        <p:par>
                          <p:cTn id="8" fill="hold">
                            <p:stCondLst>
                              <p:cond delay="1000"/>
                            </p:stCondLst>
                            <p:childTnLst>
                              <p:par>
                                <p:cTn id="9" presetID="16" presetClass="entr" presetSubtype="37"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1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3"/>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3"/>
          <p:cNvSpPr txBox="1">
            <a:spLocks/>
          </p:cNvSpPr>
          <p:nvPr/>
        </p:nvSpPr>
        <p:spPr>
          <a:xfrm>
            <a:off x="0" y="1"/>
            <a:ext cx="6255026" cy="965200"/>
          </a:xfrm>
          <a:prstGeom prst="rect">
            <a:avLst/>
          </a:prstGeom>
        </p:spPr>
        <p:txBody>
          <a:bodyPr vert="horz" lIns="91440" tIns="45720" rIns="91440" bIns="45720" rtlCol="0" anchor="ctr">
            <a:normAutofit fontScale="92500"/>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4000" dirty="0"/>
              <a:t>HISTORY AND PREAMBLE</a:t>
            </a:r>
            <a:endParaRPr lang="en-US" sz="4000" dirty="0">
              <a:latin typeface="Arial" panose="020B0604020202020204" pitchFamily="34" charset="0"/>
              <a:ea typeface="Verdana" panose="020B0604030504040204" pitchFamily="34" charset="0"/>
              <a:cs typeface="Arial" panose="020B0604020202020204" pitchFamily="34" charset="0"/>
            </a:endParaRPr>
          </a:p>
        </p:txBody>
      </p:sp>
      <p:sp>
        <p:nvSpPr>
          <p:cNvPr id="4" name="Rectangle 3"/>
          <p:cNvSpPr txBox="1">
            <a:spLocks noChangeArrowheads="1"/>
          </p:cNvSpPr>
          <p:nvPr/>
        </p:nvSpPr>
        <p:spPr>
          <a:xfrm>
            <a:off x="38100" y="11049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None/>
            </a:pPr>
            <a:r>
              <a:rPr lang="en-US" sz="2200" b="0" dirty="0" smtClean="0"/>
              <a:t>Gift tax introduced in 1958 and abolished in 1998. Reintroduced in 2004.</a:t>
            </a:r>
          </a:p>
          <a:p>
            <a:pPr>
              <a:lnSpc>
                <a:spcPct val="200000"/>
              </a:lnSpc>
              <a:buFont typeface="Wingdings" panose="05000000000000000000" pitchFamily="2" charset="2"/>
              <a:buChar char="Ø"/>
            </a:pPr>
            <a:r>
              <a:rPr lang="en-US" sz="2200" b="0" dirty="0" smtClean="0"/>
              <a:t>Gift Tax Act,1958 in existence up to 30</a:t>
            </a:r>
            <a:r>
              <a:rPr lang="en-US" sz="2200" b="0" baseline="30000" dirty="0" smtClean="0"/>
              <a:t>th</a:t>
            </a:r>
            <a:r>
              <a:rPr lang="en-US" sz="2200" b="0" dirty="0" smtClean="0"/>
              <a:t> September 1998.</a:t>
            </a:r>
          </a:p>
          <a:p>
            <a:pPr>
              <a:lnSpc>
                <a:spcPct val="200000"/>
              </a:lnSpc>
              <a:buFont typeface="Wingdings" panose="05000000000000000000" pitchFamily="2" charset="2"/>
              <a:buChar char="Ø"/>
            </a:pPr>
            <a:r>
              <a:rPr lang="en-US" sz="2200" b="0" dirty="0" smtClean="0"/>
              <a:t>Section 56(2)(v) from 01.09.2004 by Finance (No.2) Act, 2004.</a:t>
            </a:r>
          </a:p>
          <a:p>
            <a:pPr>
              <a:lnSpc>
                <a:spcPct val="200000"/>
              </a:lnSpc>
              <a:buFont typeface="Wingdings" panose="05000000000000000000" pitchFamily="2" charset="2"/>
              <a:buChar char="Ø"/>
            </a:pPr>
            <a:r>
              <a:rPr lang="en-US" sz="2200" b="0" dirty="0" smtClean="0"/>
              <a:t>Section 56(2)(vi) from 01.04.2006 by Taxation Laws (Amend.) Act,2006.</a:t>
            </a:r>
          </a:p>
          <a:p>
            <a:pPr>
              <a:lnSpc>
                <a:spcPct val="200000"/>
              </a:lnSpc>
              <a:buFont typeface="Wingdings" panose="05000000000000000000" pitchFamily="2" charset="2"/>
              <a:buChar char="Ø"/>
            </a:pPr>
            <a:r>
              <a:rPr lang="en-US" sz="2200" b="0" dirty="0" smtClean="0"/>
              <a:t>Section 56(2)(vii) from 01.10.2009 by Finance (No.2) Act, 2009.</a:t>
            </a:r>
          </a:p>
          <a:p>
            <a:pPr>
              <a:lnSpc>
                <a:spcPct val="200000"/>
              </a:lnSpc>
              <a:buFont typeface="Wingdings" panose="05000000000000000000" pitchFamily="2" charset="2"/>
              <a:buChar char="Ø"/>
            </a:pPr>
            <a:r>
              <a:rPr lang="en-US" sz="2200" b="0" dirty="0" smtClean="0"/>
              <a:t>Section 56(2)(</a:t>
            </a:r>
            <a:r>
              <a:rPr lang="en-US" sz="2200" b="0" dirty="0" err="1" smtClean="0"/>
              <a:t>viia</a:t>
            </a:r>
            <a:r>
              <a:rPr lang="en-US" sz="2200" b="0" dirty="0" smtClean="0"/>
              <a:t>) from 01.06.2010 by Finance Act, 2010.</a:t>
            </a:r>
          </a:p>
          <a:p>
            <a:pPr>
              <a:lnSpc>
                <a:spcPct val="200000"/>
              </a:lnSpc>
              <a:buFont typeface="Wingdings" panose="05000000000000000000" pitchFamily="2" charset="2"/>
              <a:buChar char="Ø"/>
            </a:pPr>
            <a:r>
              <a:rPr lang="en-US" sz="2200" b="0" dirty="0"/>
              <a:t>Section 56(2)(</a:t>
            </a:r>
            <a:r>
              <a:rPr lang="en-US" sz="2200" b="0" dirty="0" err="1"/>
              <a:t>viia</a:t>
            </a:r>
            <a:r>
              <a:rPr lang="en-US" sz="2200" b="0" dirty="0"/>
              <a:t>) from </a:t>
            </a:r>
            <a:r>
              <a:rPr lang="en-US" sz="2200" b="0" dirty="0" smtClean="0"/>
              <a:t>01.04.2010 </a:t>
            </a:r>
            <a:r>
              <a:rPr lang="en-US" sz="2200" b="0" dirty="0"/>
              <a:t>by Finance (No. 2) Act, 2009.</a:t>
            </a:r>
          </a:p>
        </p:txBody>
      </p:sp>
    </p:spTree>
    <p:extLst>
      <p:ext uri="{BB962C8B-B14F-4D97-AF65-F5344CB8AC3E}">
        <p14:creationId xmlns:p14="http://schemas.microsoft.com/office/powerpoint/2010/main" val="180273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outVertical)">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3"/>
          <p:cNvSpPr txBox="1">
            <a:spLocks/>
          </p:cNvSpPr>
          <p:nvPr/>
        </p:nvSpPr>
        <p:spPr>
          <a:xfrm>
            <a:off x="0" y="1"/>
            <a:ext cx="6223000" cy="9652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4000" dirty="0" smtClean="0">
                <a:solidFill>
                  <a:prstClr val="black"/>
                </a:solidFill>
              </a:rPr>
              <a:t>Object - taxing Gifts</a:t>
            </a:r>
            <a:endParaRPr lang="en-US" sz="4000"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sp>
        <p:nvSpPr>
          <p:cNvPr id="4" name="Rectangle 3"/>
          <p:cNvSpPr txBox="1">
            <a:spLocks noChangeArrowheads="1"/>
          </p:cNvSpPr>
          <p:nvPr/>
        </p:nvSpPr>
        <p:spPr>
          <a:xfrm>
            <a:off x="38100" y="1104901"/>
            <a:ext cx="9779000" cy="4525963"/>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5" name="Rectangle 3"/>
          <p:cNvSpPr txBox="1">
            <a:spLocks noChangeArrowheads="1"/>
          </p:cNvSpPr>
          <p:nvPr/>
        </p:nvSpPr>
        <p:spPr>
          <a:xfrm>
            <a:off x="38100" y="11049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None/>
            </a:pPr>
            <a:endParaRPr lang="en-US" sz="2200" b="0" dirty="0"/>
          </a:p>
        </p:txBody>
      </p:sp>
      <p:sp>
        <p:nvSpPr>
          <p:cNvPr id="6" name="Rectangle 3"/>
          <p:cNvSpPr txBox="1">
            <a:spLocks noChangeArrowheads="1"/>
          </p:cNvSpPr>
          <p:nvPr/>
        </p:nvSpPr>
        <p:spPr>
          <a:xfrm>
            <a:off x="190500" y="12573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None/>
            </a:pPr>
            <a:endParaRPr lang="en-US" sz="2200" b="0" dirty="0"/>
          </a:p>
        </p:txBody>
      </p:sp>
      <p:sp>
        <p:nvSpPr>
          <p:cNvPr id="10" name="Rectangle 3"/>
          <p:cNvSpPr txBox="1">
            <a:spLocks noChangeArrowheads="1"/>
          </p:cNvSpPr>
          <p:nvPr/>
        </p:nvSpPr>
        <p:spPr bwMode="auto">
          <a:xfrm>
            <a:off x="114300" y="1104902"/>
            <a:ext cx="9563100" cy="5613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lnSpc>
                <a:spcPct val="90000"/>
              </a:lnSpc>
              <a:buFont typeface="Wingdings" panose="05000000000000000000" pitchFamily="2" charset="2"/>
              <a:buChar char="Ø"/>
            </a:pPr>
            <a:r>
              <a:rPr kumimoji="0" lang="en-US" sz="2200" b="1" i="0" u="sng" strike="noStrike" kern="1200" cap="none" spc="0" normalizeH="0" baseline="0" noProof="0" dirty="0" smtClean="0">
                <a:ln>
                  <a:noFill/>
                </a:ln>
                <a:solidFill>
                  <a:srgbClr val="000000"/>
                </a:solidFill>
                <a:effectLst/>
                <a:uLnTx/>
                <a:uFillTx/>
                <a:latin typeface="Arial"/>
              </a:rPr>
              <a:t>CBDT Circular No. 5/2005 dated 15.07.2005</a:t>
            </a:r>
          </a:p>
          <a:p>
            <a:pPr defTabSz="914400">
              <a:lnSpc>
                <a:spcPct val="90000"/>
              </a:lnSpc>
              <a:buFont typeface="Wingdings" panose="05000000000000000000" pitchFamily="2" charset="2"/>
              <a:buChar char="Ø"/>
            </a:pPr>
            <a:endParaRPr kumimoji="0" lang="en-US" sz="2200" b="0" i="0" u="none" strike="noStrike" kern="1200" cap="none" spc="0" normalizeH="0" baseline="0" noProof="0" dirty="0" smtClean="0">
              <a:ln>
                <a:noFill/>
              </a:ln>
              <a:solidFill>
                <a:srgbClr val="000000"/>
              </a:solidFill>
              <a:effectLst/>
              <a:uLnTx/>
              <a:uFillTx/>
              <a:latin typeface="Arial"/>
            </a:endParaRPr>
          </a:p>
          <a:p>
            <a:pPr marL="0" indent="0" defTabSz="914400">
              <a:lnSpc>
                <a:spcPct val="90000"/>
              </a:lnSpc>
              <a:buNone/>
            </a:pPr>
            <a:r>
              <a:rPr kumimoji="0" lang="en-US" sz="2200" b="0" i="1" u="none" strike="noStrike" kern="1200" cap="none" spc="0" normalizeH="0" baseline="0" noProof="0" dirty="0" smtClean="0">
                <a:ln>
                  <a:noFill/>
                </a:ln>
                <a:solidFill>
                  <a:srgbClr val="000000"/>
                </a:solidFill>
                <a:effectLst/>
                <a:uLnTx/>
                <a:uFillTx/>
                <a:latin typeface="Arial"/>
              </a:rPr>
              <a:t>“In order </a:t>
            </a:r>
            <a:r>
              <a:rPr kumimoji="0" lang="en-US" sz="2200" b="1" i="1" u="sng" strike="noStrike" kern="1200" cap="none" spc="0" normalizeH="0" baseline="0" noProof="0" dirty="0" smtClean="0">
                <a:ln>
                  <a:noFill/>
                </a:ln>
                <a:solidFill>
                  <a:srgbClr val="000000"/>
                </a:solidFill>
                <a:effectLst/>
                <a:uLnTx/>
                <a:uFillTx/>
                <a:latin typeface="Arial"/>
              </a:rPr>
              <a:t>to curb bogus capital building</a:t>
            </a:r>
            <a:r>
              <a:rPr kumimoji="0" lang="en-US" sz="2200" b="0" i="1" u="none" strike="noStrike" kern="1200" cap="none" spc="0" normalizeH="0" baseline="0" noProof="0" dirty="0" smtClean="0">
                <a:ln>
                  <a:noFill/>
                </a:ln>
                <a:solidFill>
                  <a:srgbClr val="000000"/>
                </a:solidFill>
                <a:effectLst/>
                <a:uLnTx/>
                <a:uFillTx/>
                <a:latin typeface="Arial"/>
              </a:rPr>
              <a:t> and </a:t>
            </a:r>
            <a:r>
              <a:rPr kumimoji="0" lang="en-US" sz="2200" b="1" i="1" u="sng" strike="noStrike" kern="1200" cap="none" spc="0" normalizeH="0" baseline="0" noProof="0" dirty="0" smtClean="0">
                <a:ln>
                  <a:noFill/>
                </a:ln>
                <a:solidFill>
                  <a:srgbClr val="000000"/>
                </a:solidFill>
                <a:effectLst/>
                <a:uLnTx/>
                <a:uFillTx/>
                <a:latin typeface="Arial"/>
              </a:rPr>
              <a:t>money laundering</a:t>
            </a:r>
            <a:r>
              <a:rPr kumimoji="0" lang="en-US" sz="2200" b="0" i="1" u="none" strike="noStrike" kern="1200" cap="none" spc="0" normalizeH="0" baseline="0" noProof="0" dirty="0" smtClean="0">
                <a:ln>
                  <a:noFill/>
                </a:ln>
                <a:solidFill>
                  <a:srgbClr val="000000"/>
                </a:solidFill>
                <a:effectLst/>
                <a:uLnTx/>
                <a:uFillTx/>
                <a:latin typeface="Arial"/>
              </a:rPr>
              <a:t> a sub section has been inserted in section 56 to provide that any sum received without consideration on or after 1</a:t>
            </a:r>
            <a:r>
              <a:rPr kumimoji="0" lang="en-US" sz="2200" b="0" i="1" u="none" strike="noStrike" kern="1200" cap="none" spc="0" normalizeH="0" baseline="30000" noProof="0" dirty="0" smtClean="0">
                <a:ln>
                  <a:noFill/>
                </a:ln>
                <a:solidFill>
                  <a:srgbClr val="000000"/>
                </a:solidFill>
                <a:effectLst/>
                <a:uLnTx/>
                <a:uFillTx/>
                <a:latin typeface="Arial"/>
              </a:rPr>
              <a:t>st</a:t>
            </a:r>
            <a:r>
              <a:rPr kumimoji="0" lang="en-US" sz="2200" b="0" i="1" u="none" strike="noStrike" kern="1200" cap="none" spc="0" normalizeH="0" baseline="0" noProof="0" dirty="0" smtClean="0">
                <a:ln>
                  <a:noFill/>
                </a:ln>
                <a:solidFill>
                  <a:srgbClr val="000000"/>
                </a:solidFill>
                <a:effectLst/>
                <a:uLnTx/>
                <a:uFillTx/>
                <a:latin typeface="Arial"/>
              </a:rPr>
              <a:t> Sept. 2004…………”</a:t>
            </a:r>
          </a:p>
          <a:p>
            <a:pPr defTabSz="914400">
              <a:lnSpc>
                <a:spcPct val="90000"/>
              </a:lnSpc>
              <a:buFont typeface="Wingdings" panose="05000000000000000000" pitchFamily="2" charset="2"/>
              <a:buChar char="Ø"/>
            </a:pPr>
            <a:endParaRPr kumimoji="0" lang="en-US" sz="2200" b="0" i="1" u="none" strike="noStrike" kern="1200" cap="none" spc="0" normalizeH="0" baseline="0" noProof="0" dirty="0" smtClean="0">
              <a:ln>
                <a:noFill/>
              </a:ln>
              <a:solidFill>
                <a:srgbClr val="000000"/>
              </a:solidFill>
              <a:effectLst/>
              <a:uLnTx/>
              <a:uFillTx/>
              <a:latin typeface="Arial"/>
            </a:endParaRPr>
          </a:p>
          <a:p>
            <a:pPr defTabSz="914400">
              <a:lnSpc>
                <a:spcPct val="90000"/>
              </a:lnSpc>
              <a:buFont typeface="Wingdings" panose="05000000000000000000" pitchFamily="2" charset="2"/>
              <a:buChar char="Ø"/>
            </a:pPr>
            <a:r>
              <a:rPr kumimoji="0" lang="en-US" sz="2200" b="0" i="0" u="none" strike="noStrike" kern="1200" cap="none" spc="0" normalizeH="0" baseline="0" noProof="0" dirty="0" smtClean="0">
                <a:ln>
                  <a:noFill/>
                </a:ln>
                <a:solidFill>
                  <a:srgbClr val="000000"/>
                </a:solidFill>
                <a:effectLst/>
                <a:uLnTx/>
                <a:uFillTx/>
                <a:latin typeface="Arial"/>
              </a:rPr>
              <a:t>If the amount so received exceeds the limit specified, the whole of the amount shall become taxable.</a:t>
            </a:r>
          </a:p>
          <a:p>
            <a:pPr defTabSz="914400">
              <a:lnSpc>
                <a:spcPct val="90000"/>
              </a:lnSpc>
              <a:buFont typeface="Wingdings" panose="05000000000000000000" pitchFamily="2" charset="2"/>
              <a:buChar char="Ø"/>
            </a:pPr>
            <a:endParaRPr kumimoji="0" lang="en-US" sz="2200" b="0" i="0" u="none" strike="noStrike" kern="1200" cap="none" spc="0" normalizeH="0" baseline="0" noProof="0" dirty="0" smtClean="0">
              <a:ln>
                <a:noFill/>
              </a:ln>
              <a:solidFill>
                <a:srgbClr val="000000"/>
              </a:solidFill>
              <a:effectLst/>
              <a:uLnTx/>
              <a:uFillTx/>
              <a:latin typeface="Arial"/>
            </a:endParaRPr>
          </a:p>
          <a:p>
            <a:pPr defTabSz="914400">
              <a:lnSpc>
                <a:spcPct val="90000"/>
              </a:lnSpc>
              <a:buFont typeface="Wingdings" panose="05000000000000000000" pitchFamily="2" charset="2"/>
              <a:buChar char="Ø"/>
            </a:pPr>
            <a:r>
              <a:rPr kumimoji="0" lang="en-US" sz="2200" b="0" i="0" u="none" strike="noStrike" kern="1200" cap="none" spc="0" normalizeH="0" baseline="0" noProof="0" dirty="0" smtClean="0">
                <a:ln>
                  <a:noFill/>
                </a:ln>
                <a:solidFill>
                  <a:srgbClr val="000000"/>
                </a:solidFill>
                <a:effectLst/>
                <a:uLnTx/>
                <a:uFillTx/>
                <a:latin typeface="Arial"/>
              </a:rPr>
              <a:t>Section 2 (24) </a:t>
            </a:r>
            <a:r>
              <a:rPr kumimoji="0" lang="en-US" sz="2200" b="1" i="0" u="sng" strike="noStrike" kern="1200" cap="none" spc="0" normalizeH="0" baseline="0" noProof="0" dirty="0" smtClean="0">
                <a:ln>
                  <a:noFill/>
                </a:ln>
                <a:solidFill>
                  <a:srgbClr val="000000"/>
                </a:solidFill>
                <a:effectLst/>
                <a:uLnTx/>
                <a:uFillTx/>
                <a:latin typeface="Arial"/>
              </a:rPr>
              <a:t>Definition of Income amended</a:t>
            </a:r>
            <a:r>
              <a:rPr kumimoji="0" lang="en-US" sz="2200" b="0" i="0" u="none" strike="noStrike" kern="1200" cap="none" spc="0" normalizeH="0" baseline="0" noProof="0" dirty="0" smtClean="0">
                <a:ln>
                  <a:noFill/>
                </a:ln>
                <a:solidFill>
                  <a:srgbClr val="000000"/>
                </a:solidFill>
                <a:effectLst/>
                <a:uLnTx/>
                <a:uFillTx/>
                <a:latin typeface="Arial"/>
              </a:rPr>
              <a:t> to include the Income referred in 56(2)(v).     </a:t>
            </a:r>
          </a:p>
        </p:txBody>
      </p:sp>
    </p:spTree>
    <p:extLst>
      <p:ext uri="{BB962C8B-B14F-4D97-AF65-F5344CB8AC3E}">
        <p14:creationId xmlns:p14="http://schemas.microsoft.com/office/powerpoint/2010/main" val="1852182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outVertical)">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3"/>
          <p:cNvSpPr txBox="1">
            <a:spLocks/>
          </p:cNvSpPr>
          <p:nvPr/>
        </p:nvSpPr>
        <p:spPr>
          <a:xfrm>
            <a:off x="0" y="1"/>
            <a:ext cx="6223000" cy="9652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4000" dirty="0" smtClean="0">
                <a:solidFill>
                  <a:prstClr val="black"/>
                </a:solidFill>
              </a:rPr>
              <a:t>APPLICABILITY</a:t>
            </a:r>
            <a:endParaRPr lang="en-US" sz="4000"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sp>
        <p:nvSpPr>
          <p:cNvPr id="4" name="Rectangle 3"/>
          <p:cNvSpPr txBox="1">
            <a:spLocks noChangeArrowheads="1"/>
          </p:cNvSpPr>
          <p:nvPr/>
        </p:nvSpPr>
        <p:spPr>
          <a:xfrm>
            <a:off x="38100" y="1104901"/>
            <a:ext cx="9779000" cy="4525963"/>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5" name="Rectangle 3"/>
          <p:cNvSpPr txBox="1">
            <a:spLocks noChangeArrowheads="1"/>
          </p:cNvSpPr>
          <p:nvPr/>
        </p:nvSpPr>
        <p:spPr>
          <a:xfrm>
            <a:off x="38100" y="11049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6" name="Rectangle 3"/>
          <p:cNvSpPr txBox="1">
            <a:spLocks noChangeArrowheads="1"/>
          </p:cNvSpPr>
          <p:nvPr/>
        </p:nvSpPr>
        <p:spPr>
          <a:xfrm>
            <a:off x="190500" y="12573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10" name="Rectangle 3"/>
          <p:cNvSpPr txBox="1">
            <a:spLocks noChangeArrowheads="1"/>
          </p:cNvSpPr>
          <p:nvPr/>
        </p:nvSpPr>
        <p:spPr bwMode="auto">
          <a:xfrm>
            <a:off x="114300" y="1104902"/>
            <a:ext cx="9563100" cy="5613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lnSpc>
                <a:spcPct val="90000"/>
              </a:lnSpc>
              <a:buFont typeface="Wingdings" panose="05000000000000000000" pitchFamily="2" charset="2"/>
              <a:buChar char="Ø"/>
            </a:pPr>
            <a:endParaRPr lang="en-US" sz="2200" dirty="0" smtClean="0">
              <a:solidFill>
                <a:srgbClr val="000000"/>
              </a:solidFill>
              <a:latin typeface="Arial"/>
            </a:endParaRPr>
          </a:p>
        </p:txBody>
      </p:sp>
      <p:sp>
        <p:nvSpPr>
          <p:cNvPr id="7" name="Rectangle 3"/>
          <p:cNvSpPr txBox="1">
            <a:spLocks noChangeArrowheads="1"/>
          </p:cNvSpPr>
          <p:nvPr/>
        </p:nvSpPr>
        <p:spPr>
          <a:xfrm>
            <a:off x="114300" y="1104902"/>
            <a:ext cx="9702800" cy="5613398"/>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u="sng" dirty="0" smtClean="0"/>
              <a:t>Section </a:t>
            </a:r>
            <a:r>
              <a:rPr lang="en-US" sz="2400" u="sng" dirty="0"/>
              <a:t>56(2)(vii</a:t>
            </a:r>
            <a:r>
              <a:rPr lang="en-US" sz="2400" u="sng" dirty="0" smtClean="0"/>
              <a:t>)</a:t>
            </a:r>
          </a:p>
          <a:p>
            <a:pPr marL="0" indent="0">
              <a:buNone/>
            </a:pPr>
            <a:endParaRPr lang="en-US" sz="2200" u="sng" dirty="0" smtClean="0"/>
          </a:p>
          <a:p>
            <a:pPr>
              <a:buFont typeface="Wingdings" panose="05000000000000000000" pitchFamily="2" charset="2"/>
              <a:buChar char="Ø"/>
            </a:pPr>
            <a:r>
              <a:rPr lang="en-US" sz="2200" b="0" dirty="0" err="1" smtClean="0"/>
              <a:t>w.e.f</a:t>
            </a:r>
            <a:r>
              <a:rPr lang="en-US" sz="2200" b="0" dirty="0" smtClean="0"/>
              <a:t>. 01.10.2009 </a:t>
            </a:r>
          </a:p>
          <a:p>
            <a:pPr>
              <a:buFont typeface="Wingdings" panose="05000000000000000000" pitchFamily="2" charset="2"/>
              <a:buChar char="Ø"/>
            </a:pPr>
            <a:r>
              <a:rPr lang="en-US" sz="2200" b="0" dirty="0"/>
              <a:t>Any </a:t>
            </a:r>
            <a:r>
              <a:rPr lang="en-US" sz="2200" b="0" dirty="0" smtClean="0"/>
              <a:t>gift</a:t>
            </a:r>
          </a:p>
          <a:p>
            <a:pPr>
              <a:buFont typeface="Wingdings" panose="05000000000000000000" pitchFamily="2" charset="2"/>
              <a:buChar char="Ø"/>
            </a:pPr>
            <a:r>
              <a:rPr lang="en-US" sz="2200" b="0" dirty="0" smtClean="0"/>
              <a:t>Received by an individual or HUF in a year</a:t>
            </a:r>
          </a:p>
          <a:p>
            <a:pPr>
              <a:buFont typeface="Wingdings" panose="05000000000000000000" pitchFamily="2" charset="2"/>
              <a:buChar char="Ø"/>
            </a:pPr>
            <a:r>
              <a:rPr lang="en-US" sz="2200" b="0" dirty="0" smtClean="0"/>
              <a:t>In the form of any sum of money (cash/Cheque/DD) or specified property </a:t>
            </a:r>
          </a:p>
          <a:p>
            <a:pPr>
              <a:buFont typeface="Wingdings" panose="05000000000000000000" pitchFamily="2" charset="2"/>
              <a:buChar char="Ø"/>
            </a:pPr>
            <a:r>
              <a:rPr lang="en-US" sz="2200" b="0" dirty="0" smtClean="0"/>
              <a:t>In excess of </a:t>
            </a:r>
            <a:r>
              <a:rPr lang="en-US" sz="2200" b="0" dirty="0" err="1" smtClean="0"/>
              <a:t>Rs</a:t>
            </a:r>
            <a:r>
              <a:rPr lang="en-US" sz="2200" b="0" dirty="0" smtClean="0"/>
              <a:t>. 50,000</a:t>
            </a:r>
          </a:p>
          <a:p>
            <a:pPr>
              <a:buFont typeface="Wingdings" panose="05000000000000000000" pitchFamily="2" charset="2"/>
              <a:buChar char="Ø"/>
            </a:pPr>
            <a:r>
              <a:rPr lang="en-US" sz="2200" b="0" dirty="0" smtClean="0"/>
              <a:t>The whole amount is chargeable to tax.</a:t>
            </a:r>
          </a:p>
          <a:p>
            <a:pPr>
              <a:buFont typeface="Wingdings" panose="05000000000000000000" pitchFamily="2" charset="2"/>
              <a:buChar char="Ø"/>
            </a:pPr>
            <a:r>
              <a:rPr lang="en-US" sz="2200" b="0" dirty="0" smtClean="0"/>
              <a:t>Subject to exemption/exception clause relating to relatives or occasions.</a:t>
            </a:r>
          </a:p>
        </p:txBody>
      </p:sp>
    </p:spTree>
    <p:extLst>
      <p:ext uri="{BB962C8B-B14F-4D97-AF65-F5344CB8AC3E}">
        <p14:creationId xmlns:p14="http://schemas.microsoft.com/office/powerpoint/2010/main" val="178509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outVertical)">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3"/>
          <p:cNvSpPr txBox="1">
            <a:spLocks/>
          </p:cNvSpPr>
          <p:nvPr/>
        </p:nvSpPr>
        <p:spPr>
          <a:xfrm>
            <a:off x="0" y="1"/>
            <a:ext cx="6223000" cy="9652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4000" dirty="0" smtClean="0">
                <a:solidFill>
                  <a:prstClr val="black"/>
                </a:solidFill>
              </a:rPr>
              <a:t>Specified property</a:t>
            </a:r>
            <a:endParaRPr lang="en-US" sz="4000"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sp>
        <p:nvSpPr>
          <p:cNvPr id="4" name="Rectangle 3"/>
          <p:cNvSpPr txBox="1">
            <a:spLocks noChangeArrowheads="1"/>
          </p:cNvSpPr>
          <p:nvPr/>
        </p:nvSpPr>
        <p:spPr>
          <a:xfrm>
            <a:off x="38100" y="1104901"/>
            <a:ext cx="9779000" cy="4525963"/>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5" name="Rectangle 3"/>
          <p:cNvSpPr txBox="1">
            <a:spLocks noChangeArrowheads="1"/>
          </p:cNvSpPr>
          <p:nvPr/>
        </p:nvSpPr>
        <p:spPr>
          <a:xfrm>
            <a:off x="38100" y="11049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6" name="Rectangle 3"/>
          <p:cNvSpPr txBox="1">
            <a:spLocks noChangeArrowheads="1"/>
          </p:cNvSpPr>
          <p:nvPr/>
        </p:nvSpPr>
        <p:spPr>
          <a:xfrm>
            <a:off x="190500" y="12573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10" name="Rectangle 3"/>
          <p:cNvSpPr txBox="1">
            <a:spLocks noChangeArrowheads="1"/>
          </p:cNvSpPr>
          <p:nvPr/>
        </p:nvSpPr>
        <p:spPr bwMode="auto">
          <a:xfrm>
            <a:off x="114300" y="1104902"/>
            <a:ext cx="9563100" cy="5613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defTabSz="914400">
              <a:lnSpc>
                <a:spcPct val="90000"/>
              </a:lnSpc>
              <a:buFont typeface="Wingdings" panose="05000000000000000000" pitchFamily="2" charset="2"/>
              <a:buChar char="Ø"/>
            </a:pPr>
            <a:endParaRPr lang="en-US" sz="2200" dirty="0" smtClean="0">
              <a:latin typeface="Arial" panose="020B0604020202020204" pitchFamily="34" charset="0"/>
            </a:endParaRPr>
          </a:p>
          <a:p>
            <a:pPr lvl="0" defTabSz="914400">
              <a:lnSpc>
                <a:spcPct val="90000"/>
              </a:lnSpc>
              <a:buFont typeface="Wingdings" panose="05000000000000000000" pitchFamily="2" charset="2"/>
              <a:buChar char="Ø"/>
            </a:pPr>
            <a:r>
              <a:rPr lang="en-US" sz="2200" dirty="0" smtClean="0">
                <a:latin typeface="Arial" panose="020B0604020202020204" pitchFamily="34" charset="0"/>
              </a:rPr>
              <a:t>Immovable </a:t>
            </a:r>
            <a:r>
              <a:rPr lang="en-US" sz="2200" dirty="0">
                <a:latin typeface="Arial" panose="020B0604020202020204" pitchFamily="34" charset="0"/>
              </a:rPr>
              <a:t>property being land or building or both </a:t>
            </a:r>
          </a:p>
          <a:p>
            <a:pPr lvl="0" defTabSz="914400">
              <a:lnSpc>
                <a:spcPct val="90000"/>
              </a:lnSpc>
              <a:buFont typeface="Wingdings" panose="05000000000000000000" pitchFamily="2" charset="2"/>
              <a:buChar char="Ø"/>
            </a:pPr>
            <a:r>
              <a:rPr lang="en-US" sz="2200" dirty="0">
                <a:latin typeface="Arial" panose="020B0604020202020204" pitchFamily="34" charset="0"/>
              </a:rPr>
              <a:t>Shares and securities </a:t>
            </a:r>
          </a:p>
          <a:p>
            <a:pPr defTabSz="914400">
              <a:lnSpc>
                <a:spcPct val="90000"/>
              </a:lnSpc>
              <a:buFont typeface="Wingdings" panose="05000000000000000000" pitchFamily="2" charset="2"/>
              <a:buChar char="Ø"/>
            </a:pPr>
            <a:r>
              <a:rPr lang="en-US" sz="2200" dirty="0" err="1" smtClean="0">
                <a:latin typeface="Arial" panose="020B0604020202020204" pitchFamily="34" charset="0"/>
              </a:rPr>
              <a:t>Jewellery</a:t>
            </a:r>
            <a:endParaRPr lang="en-US" sz="2200" dirty="0" smtClean="0">
              <a:latin typeface="Arial" panose="020B0604020202020204" pitchFamily="34" charset="0"/>
            </a:endParaRPr>
          </a:p>
          <a:p>
            <a:pPr lvl="0" defTabSz="914400">
              <a:lnSpc>
                <a:spcPct val="90000"/>
              </a:lnSpc>
              <a:buFont typeface="Wingdings" panose="05000000000000000000" pitchFamily="2" charset="2"/>
              <a:buChar char="Ø"/>
            </a:pPr>
            <a:r>
              <a:rPr lang="en-US" sz="2200" dirty="0">
                <a:latin typeface="Arial" panose="020B0604020202020204" pitchFamily="34" charset="0"/>
              </a:rPr>
              <a:t>Archaeological collections </a:t>
            </a:r>
          </a:p>
          <a:p>
            <a:pPr defTabSz="914400">
              <a:lnSpc>
                <a:spcPct val="90000"/>
              </a:lnSpc>
              <a:buFont typeface="Wingdings" panose="05000000000000000000" pitchFamily="2" charset="2"/>
              <a:buChar char="Ø"/>
            </a:pPr>
            <a:r>
              <a:rPr lang="en-US" sz="2200" dirty="0" smtClean="0">
                <a:latin typeface="Arial" panose="020B0604020202020204" pitchFamily="34" charset="0"/>
              </a:rPr>
              <a:t>Drawings</a:t>
            </a:r>
          </a:p>
          <a:p>
            <a:pPr defTabSz="914400">
              <a:lnSpc>
                <a:spcPct val="90000"/>
              </a:lnSpc>
              <a:buFont typeface="Wingdings" panose="05000000000000000000" pitchFamily="2" charset="2"/>
              <a:buChar char="Ø"/>
            </a:pPr>
            <a:r>
              <a:rPr lang="en-US" sz="2200" dirty="0" smtClean="0">
                <a:latin typeface="Arial" panose="020B0604020202020204" pitchFamily="34" charset="0"/>
              </a:rPr>
              <a:t>Paintings</a:t>
            </a:r>
          </a:p>
          <a:p>
            <a:pPr defTabSz="914400">
              <a:lnSpc>
                <a:spcPct val="90000"/>
              </a:lnSpc>
              <a:buFont typeface="Wingdings" panose="05000000000000000000" pitchFamily="2" charset="2"/>
              <a:buChar char="Ø"/>
            </a:pPr>
            <a:r>
              <a:rPr lang="en-US" sz="2200" dirty="0" smtClean="0">
                <a:latin typeface="Arial" panose="020B0604020202020204" pitchFamily="34" charset="0"/>
              </a:rPr>
              <a:t>Sculptures</a:t>
            </a:r>
          </a:p>
          <a:p>
            <a:pPr lvl="0" defTabSz="914400">
              <a:lnSpc>
                <a:spcPct val="90000"/>
              </a:lnSpc>
              <a:buFont typeface="Wingdings" panose="05000000000000000000" pitchFamily="2" charset="2"/>
              <a:buChar char="Ø"/>
            </a:pPr>
            <a:r>
              <a:rPr lang="en-US" sz="2200" dirty="0">
                <a:latin typeface="Arial" panose="020B0604020202020204" pitchFamily="34" charset="0"/>
              </a:rPr>
              <a:t>Any work of art (or)</a:t>
            </a:r>
          </a:p>
          <a:p>
            <a:pPr lvl="0" defTabSz="914400">
              <a:lnSpc>
                <a:spcPct val="90000"/>
              </a:lnSpc>
              <a:buFont typeface="Wingdings" panose="05000000000000000000" pitchFamily="2" charset="2"/>
              <a:buChar char="Ø"/>
            </a:pPr>
            <a:r>
              <a:rPr lang="en-US" sz="2200" dirty="0">
                <a:latin typeface="Arial" panose="020B0604020202020204" pitchFamily="34" charset="0"/>
              </a:rPr>
              <a:t>Bullion [</a:t>
            </a:r>
            <a:r>
              <a:rPr lang="en-US" sz="2200" dirty="0" err="1">
                <a:latin typeface="Arial" panose="020B0604020202020204" pitchFamily="34" charset="0"/>
              </a:rPr>
              <a:t>w.e.f</a:t>
            </a:r>
            <a:r>
              <a:rPr lang="en-US" sz="2200" dirty="0">
                <a:latin typeface="Arial" panose="020B0604020202020204" pitchFamily="34" charset="0"/>
              </a:rPr>
              <a:t>. 1.6.2010] </a:t>
            </a:r>
          </a:p>
          <a:p>
            <a:pPr defTabSz="914400">
              <a:lnSpc>
                <a:spcPct val="90000"/>
              </a:lnSpc>
              <a:buFont typeface="Wingdings" panose="05000000000000000000" pitchFamily="2" charset="2"/>
              <a:buChar char="Ø"/>
            </a:pPr>
            <a:endParaRPr lang="en-US" sz="2200" dirty="0" smtClean="0">
              <a:solidFill>
                <a:srgbClr val="000000"/>
              </a:solidFill>
              <a:latin typeface="Arial"/>
            </a:endParaRPr>
          </a:p>
        </p:txBody>
      </p:sp>
    </p:spTree>
    <p:extLst>
      <p:ext uri="{BB962C8B-B14F-4D97-AF65-F5344CB8AC3E}">
        <p14:creationId xmlns:p14="http://schemas.microsoft.com/office/powerpoint/2010/main" val="724152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arn(outVertical)">
                                      <p:cBhvr>
                                        <p:cTn id="12" dur="1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arn(outVertical)">
                                      <p:cBhvr>
                                        <p:cTn id="17" dur="10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barn(outVertical)">
                                      <p:cBhvr>
                                        <p:cTn id="22" dur="10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barn(outVertical)">
                                      <p:cBhvr>
                                        <p:cTn id="27" dur="10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barn(outVertical)">
                                      <p:cBhvr>
                                        <p:cTn id="32" dur="10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grpId="0"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barn(outVertical)">
                                      <p:cBhvr>
                                        <p:cTn id="37" dur="1000"/>
                                        <p:tgtEl>
                                          <p:spTgt spid="1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37" fill="hold" grpId="0" nodeType="clickEffect">
                                  <p:stCondLst>
                                    <p:cond delay="0"/>
                                  </p:stCondLst>
                                  <p:childTnLst>
                                    <p:set>
                                      <p:cBhvr>
                                        <p:cTn id="41" dur="1" fill="hold">
                                          <p:stCondLst>
                                            <p:cond delay="0"/>
                                          </p:stCondLst>
                                        </p:cTn>
                                        <p:tgtEl>
                                          <p:spTgt spid="10">
                                            <p:txEl>
                                              <p:pRg st="7" end="7"/>
                                            </p:txEl>
                                          </p:spTgt>
                                        </p:tgtEl>
                                        <p:attrNameLst>
                                          <p:attrName>style.visibility</p:attrName>
                                        </p:attrNameLst>
                                      </p:cBhvr>
                                      <p:to>
                                        <p:strVal val="visible"/>
                                      </p:to>
                                    </p:set>
                                    <p:animEffect transition="in" filter="barn(outVertical)">
                                      <p:cBhvr>
                                        <p:cTn id="42" dur="1000"/>
                                        <p:tgtEl>
                                          <p:spTgt spid="10">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37" fill="hold" grpId="0" nodeType="clickEffect">
                                  <p:stCondLst>
                                    <p:cond delay="0"/>
                                  </p:stCondLst>
                                  <p:childTnLst>
                                    <p:set>
                                      <p:cBhvr>
                                        <p:cTn id="46" dur="1" fill="hold">
                                          <p:stCondLst>
                                            <p:cond delay="0"/>
                                          </p:stCondLst>
                                        </p:cTn>
                                        <p:tgtEl>
                                          <p:spTgt spid="10">
                                            <p:txEl>
                                              <p:pRg st="8" end="8"/>
                                            </p:txEl>
                                          </p:spTgt>
                                        </p:tgtEl>
                                        <p:attrNameLst>
                                          <p:attrName>style.visibility</p:attrName>
                                        </p:attrNameLst>
                                      </p:cBhvr>
                                      <p:to>
                                        <p:strVal val="visible"/>
                                      </p:to>
                                    </p:set>
                                    <p:animEffect transition="in" filter="barn(outVertical)">
                                      <p:cBhvr>
                                        <p:cTn id="47" dur="1000"/>
                                        <p:tgtEl>
                                          <p:spTgt spid="10">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37" fill="hold" grpId="0" nodeType="clickEffect">
                                  <p:stCondLst>
                                    <p:cond delay="0"/>
                                  </p:stCondLst>
                                  <p:childTnLst>
                                    <p:set>
                                      <p:cBhvr>
                                        <p:cTn id="51" dur="1" fill="hold">
                                          <p:stCondLst>
                                            <p:cond delay="0"/>
                                          </p:stCondLst>
                                        </p:cTn>
                                        <p:tgtEl>
                                          <p:spTgt spid="10">
                                            <p:txEl>
                                              <p:pRg st="9" end="9"/>
                                            </p:txEl>
                                          </p:spTgt>
                                        </p:tgtEl>
                                        <p:attrNameLst>
                                          <p:attrName>style.visibility</p:attrName>
                                        </p:attrNameLst>
                                      </p:cBhvr>
                                      <p:to>
                                        <p:strVal val="visible"/>
                                      </p:to>
                                    </p:set>
                                    <p:animEffect transition="in" filter="barn(outVertical)">
                                      <p:cBhvr>
                                        <p:cTn id="52" dur="1000"/>
                                        <p:tgtEl>
                                          <p:spTgt spid="1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build="p" advAuto="100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3"/>
          <p:cNvSpPr txBox="1">
            <a:spLocks/>
          </p:cNvSpPr>
          <p:nvPr/>
        </p:nvSpPr>
        <p:spPr>
          <a:xfrm>
            <a:off x="0" y="1"/>
            <a:ext cx="6223000" cy="9652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2000" b="1" i="0" kern="1200" cap="all">
                <a:solidFill>
                  <a:schemeClr val="tx1"/>
                </a:solidFill>
                <a:latin typeface="Arial"/>
                <a:ea typeface="+mj-ea"/>
                <a:cs typeface="Arial"/>
              </a:defRPr>
            </a:lvl1pPr>
          </a:lstStyle>
          <a:p>
            <a:r>
              <a:rPr lang="en-US" sz="4000" dirty="0" smtClean="0">
                <a:solidFill>
                  <a:prstClr val="black"/>
                </a:solidFill>
              </a:rPr>
              <a:t>Non Applicability </a:t>
            </a:r>
            <a:endParaRPr lang="en-US" sz="4000" dirty="0">
              <a:solidFill>
                <a:prstClr val="black"/>
              </a:solidFill>
              <a:latin typeface="Arial" panose="020B0604020202020204" pitchFamily="34" charset="0"/>
              <a:ea typeface="Verdana" panose="020B0604030504040204" pitchFamily="34" charset="0"/>
              <a:cs typeface="Arial" panose="020B0604020202020204" pitchFamily="34" charset="0"/>
            </a:endParaRPr>
          </a:p>
        </p:txBody>
      </p:sp>
      <p:sp>
        <p:nvSpPr>
          <p:cNvPr id="4" name="Rectangle 3"/>
          <p:cNvSpPr txBox="1">
            <a:spLocks noChangeArrowheads="1"/>
          </p:cNvSpPr>
          <p:nvPr/>
        </p:nvSpPr>
        <p:spPr>
          <a:xfrm>
            <a:off x="38100" y="1104901"/>
            <a:ext cx="9779000" cy="4525963"/>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5" name="Rectangle 3"/>
          <p:cNvSpPr txBox="1">
            <a:spLocks noChangeArrowheads="1"/>
          </p:cNvSpPr>
          <p:nvPr/>
        </p:nvSpPr>
        <p:spPr>
          <a:xfrm>
            <a:off x="38100" y="11049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6" name="Rectangle 3"/>
          <p:cNvSpPr txBox="1">
            <a:spLocks noChangeArrowheads="1"/>
          </p:cNvSpPr>
          <p:nvPr/>
        </p:nvSpPr>
        <p:spPr>
          <a:xfrm>
            <a:off x="190500" y="1257301"/>
            <a:ext cx="9779000" cy="5613399"/>
          </a:xfrm>
          <a:prstGeom prst="rect">
            <a:avLst/>
          </a:prstGeom>
        </p:spPr>
        <p:txBody>
          <a:bodyPr/>
          <a:lstStyle>
            <a:lvl1pPr marL="342900" indent="-342900" algn="l" defTabSz="457200" rtl="0" eaLnBrk="1" latinLnBrk="0" hangingPunct="1">
              <a:spcBef>
                <a:spcPct val="20000"/>
              </a:spcBef>
              <a:buFont typeface="Arial"/>
              <a:buChar char="•"/>
              <a:defRPr sz="2600" b="1" i="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200" b="0" i="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b="0" i="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b="0" i="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1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200000"/>
              </a:lnSpc>
              <a:buFont typeface="Arial"/>
              <a:buNone/>
            </a:pPr>
            <a:endParaRPr lang="en-US" sz="2200" b="0" dirty="0">
              <a:solidFill>
                <a:prstClr val="black"/>
              </a:solidFill>
            </a:endParaRPr>
          </a:p>
        </p:txBody>
      </p:sp>
      <p:sp>
        <p:nvSpPr>
          <p:cNvPr id="10" name="Rectangle 3"/>
          <p:cNvSpPr txBox="1">
            <a:spLocks noChangeArrowheads="1"/>
          </p:cNvSpPr>
          <p:nvPr/>
        </p:nvSpPr>
        <p:spPr bwMode="auto">
          <a:xfrm>
            <a:off x="102268" y="1104902"/>
            <a:ext cx="9563100" cy="5613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lnSpc>
                <a:spcPct val="90000"/>
              </a:lnSpc>
              <a:buFont typeface="Wingdings" panose="05000000000000000000" pitchFamily="2" charset="2"/>
              <a:buChar char="Ø"/>
            </a:pPr>
            <a:endParaRPr lang="en-US" sz="2200" dirty="0" smtClean="0">
              <a:latin typeface="Arial" panose="020B0604020202020204" pitchFamily="34" charset="0"/>
              <a:cs typeface="Arial" panose="020B0604020202020204" pitchFamily="34" charset="0"/>
            </a:endParaRPr>
          </a:p>
          <a:p>
            <a:pPr defTabSz="914400">
              <a:lnSpc>
                <a:spcPct val="90000"/>
              </a:lnSpc>
              <a:buFont typeface="Wingdings" panose="05000000000000000000" pitchFamily="2" charset="2"/>
              <a:buChar char="Ø"/>
            </a:pPr>
            <a:r>
              <a:rPr lang="en-US" sz="2200" dirty="0" smtClean="0">
                <a:latin typeface="Arial" panose="020B0604020202020204" pitchFamily="34" charset="0"/>
                <a:cs typeface="Arial" panose="020B0604020202020204" pitchFamily="34" charset="0"/>
              </a:rPr>
              <a:t>Received from any relative</a:t>
            </a:r>
          </a:p>
          <a:p>
            <a:pPr defTabSz="914400">
              <a:lnSpc>
                <a:spcPct val="90000"/>
              </a:lnSpc>
              <a:buFont typeface="Wingdings" panose="05000000000000000000" pitchFamily="2" charset="2"/>
              <a:buChar char="Ø"/>
            </a:pPr>
            <a:r>
              <a:rPr lang="en-US" sz="2400" dirty="0"/>
              <a:t>On the occasion of marriage </a:t>
            </a:r>
          </a:p>
          <a:p>
            <a:pPr defTabSz="914400">
              <a:lnSpc>
                <a:spcPct val="90000"/>
              </a:lnSpc>
              <a:buFont typeface="Wingdings" panose="05000000000000000000" pitchFamily="2" charset="2"/>
              <a:buChar char="Ø"/>
            </a:pPr>
            <a:r>
              <a:rPr lang="en-US" sz="2400" dirty="0"/>
              <a:t>Under a will/inheritance </a:t>
            </a:r>
          </a:p>
          <a:p>
            <a:pPr defTabSz="914400">
              <a:lnSpc>
                <a:spcPct val="90000"/>
              </a:lnSpc>
              <a:buFont typeface="Wingdings" panose="05000000000000000000" pitchFamily="2" charset="2"/>
              <a:buChar char="Ø"/>
            </a:pPr>
            <a:r>
              <a:rPr lang="en-US" sz="2200" dirty="0" smtClean="0">
                <a:latin typeface="Arial" panose="020B0604020202020204" pitchFamily="34" charset="0"/>
                <a:cs typeface="Arial" panose="020B0604020202020204" pitchFamily="34" charset="0"/>
              </a:rPr>
              <a:t>In </a:t>
            </a:r>
            <a:r>
              <a:rPr lang="en-US" sz="2200" dirty="0">
                <a:latin typeface="Arial" panose="020B0604020202020204" pitchFamily="34" charset="0"/>
                <a:cs typeface="Arial" panose="020B0604020202020204" pitchFamily="34" charset="0"/>
              </a:rPr>
              <a:t>contemplation of death of the payer or </a:t>
            </a:r>
            <a:r>
              <a:rPr lang="en-US" sz="2200" dirty="0" smtClean="0">
                <a:latin typeface="Arial" panose="020B0604020202020204" pitchFamily="34" charset="0"/>
                <a:cs typeface="Arial" panose="020B0604020202020204" pitchFamily="34" charset="0"/>
              </a:rPr>
              <a:t>donor</a:t>
            </a:r>
          </a:p>
          <a:p>
            <a:pPr defTabSz="914400">
              <a:lnSpc>
                <a:spcPct val="90000"/>
              </a:lnSpc>
              <a:buFont typeface="Wingdings" panose="05000000000000000000" pitchFamily="2" charset="2"/>
              <a:buChar char="Ø"/>
            </a:pPr>
            <a:r>
              <a:rPr lang="en-US" sz="2200" dirty="0">
                <a:solidFill>
                  <a:srgbClr val="000000"/>
                </a:solidFill>
                <a:latin typeface="Arial" panose="020B0604020202020204" pitchFamily="34" charset="0"/>
                <a:cs typeface="Arial" panose="020B0604020202020204" pitchFamily="34" charset="0"/>
              </a:rPr>
              <a:t>F</a:t>
            </a:r>
            <a:r>
              <a:rPr lang="en-US" sz="2200" dirty="0" smtClean="0">
                <a:solidFill>
                  <a:srgbClr val="000000"/>
                </a:solidFill>
                <a:latin typeface="Arial" panose="020B0604020202020204" pitchFamily="34" charset="0"/>
                <a:cs typeface="Arial" panose="020B0604020202020204" pitchFamily="34" charset="0"/>
              </a:rPr>
              <a:t>rom </a:t>
            </a:r>
            <a:r>
              <a:rPr lang="en-US" sz="2200" dirty="0">
                <a:solidFill>
                  <a:srgbClr val="000000"/>
                </a:solidFill>
                <a:latin typeface="Arial" panose="020B0604020202020204" pitchFamily="34" charset="0"/>
                <a:cs typeface="Arial" panose="020B0604020202020204" pitchFamily="34" charset="0"/>
              </a:rPr>
              <a:t>any local authority as defined in the Explanation to clause (20) of section </a:t>
            </a:r>
            <a:r>
              <a:rPr lang="en-US" sz="2200" dirty="0" smtClean="0">
                <a:solidFill>
                  <a:srgbClr val="000000"/>
                </a:solidFill>
                <a:latin typeface="Arial" panose="020B0604020202020204" pitchFamily="34" charset="0"/>
                <a:cs typeface="Arial" panose="020B0604020202020204" pitchFamily="34" charset="0"/>
              </a:rPr>
              <a:t>10</a:t>
            </a:r>
          </a:p>
          <a:p>
            <a:pPr defTabSz="914400">
              <a:lnSpc>
                <a:spcPct val="90000"/>
              </a:lnSpc>
              <a:buFont typeface="Wingdings" panose="05000000000000000000" pitchFamily="2" charset="2"/>
              <a:buChar char="Ø"/>
            </a:pPr>
            <a:r>
              <a:rPr lang="en-US" sz="2200" dirty="0" smtClean="0">
                <a:solidFill>
                  <a:srgbClr val="000000"/>
                </a:solidFill>
                <a:latin typeface="Arial" panose="020B0604020202020204" pitchFamily="34" charset="0"/>
                <a:cs typeface="Arial" panose="020B0604020202020204" pitchFamily="34" charset="0"/>
              </a:rPr>
              <a:t>From </a:t>
            </a:r>
            <a:r>
              <a:rPr lang="en-US" sz="2200" dirty="0">
                <a:solidFill>
                  <a:srgbClr val="000000"/>
                </a:solidFill>
                <a:latin typeface="Arial" panose="020B0604020202020204" pitchFamily="34" charset="0"/>
                <a:cs typeface="Arial" panose="020B0604020202020204" pitchFamily="34" charset="0"/>
              </a:rPr>
              <a:t>any </a:t>
            </a:r>
            <a:r>
              <a:rPr lang="en-US" sz="2200" dirty="0" smtClean="0">
                <a:solidFill>
                  <a:srgbClr val="000000"/>
                </a:solidFill>
                <a:latin typeface="Arial" panose="020B0604020202020204" pitchFamily="34" charset="0"/>
                <a:cs typeface="Arial" panose="020B0604020202020204" pitchFamily="34" charset="0"/>
              </a:rPr>
              <a:t>fund/foundation/university/other </a:t>
            </a:r>
            <a:r>
              <a:rPr lang="en-US" sz="2200" dirty="0">
                <a:solidFill>
                  <a:srgbClr val="000000"/>
                </a:solidFill>
                <a:latin typeface="Arial" panose="020B0604020202020204" pitchFamily="34" charset="0"/>
                <a:cs typeface="Arial" panose="020B0604020202020204" pitchFamily="34" charset="0"/>
              </a:rPr>
              <a:t>educational </a:t>
            </a:r>
            <a:r>
              <a:rPr lang="en-US" sz="2200" dirty="0" smtClean="0">
                <a:solidFill>
                  <a:srgbClr val="000000"/>
                </a:solidFill>
                <a:latin typeface="Arial" panose="020B0604020202020204" pitchFamily="34" charset="0"/>
                <a:cs typeface="Arial" panose="020B0604020202020204" pitchFamily="34" charset="0"/>
              </a:rPr>
              <a:t>institution/hospital/ other </a:t>
            </a:r>
            <a:r>
              <a:rPr lang="en-US" sz="2200" dirty="0">
                <a:solidFill>
                  <a:srgbClr val="000000"/>
                </a:solidFill>
                <a:latin typeface="Arial" panose="020B0604020202020204" pitchFamily="34" charset="0"/>
                <a:cs typeface="Arial" panose="020B0604020202020204" pitchFamily="34" charset="0"/>
              </a:rPr>
              <a:t>medical </a:t>
            </a:r>
            <a:r>
              <a:rPr lang="en-US" sz="2200" dirty="0" smtClean="0">
                <a:solidFill>
                  <a:srgbClr val="000000"/>
                </a:solidFill>
                <a:latin typeface="Arial" panose="020B0604020202020204" pitchFamily="34" charset="0"/>
                <a:cs typeface="Arial" panose="020B0604020202020204" pitchFamily="34" charset="0"/>
              </a:rPr>
              <a:t>institution/any </a:t>
            </a:r>
            <a:r>
              <a:rPr lang="en-US" sz="2200" dirty="0">
                <a:solidFill>
                  <a:srgbClr val="000000"/>
                </a:solidFill>
                <a:latin typeface="Arial" panose="020B0604020202020204" pitchFamily="34" charset="0"/>
                <a:cs typeface="Arial" panose="020B0604020202020204" pitchFamily="34" charset="0"/>
              </a:rPr>
              <a:t>trust or institution referred to in clause (23C) of section </a:t>
            </a:r>
            <a:r>
              <a:rPr lang="en-US" sz="2200" dirty="0" smtClean="0">
                <a:solidFill>
                  <a:srgbClr val="000000"/>
                </a:solidFill>
                <a:latin typeface="Arial" panose="020B0604020202020204" pitchFamily="34" charset="0"/>
                <a:cs typeface="Arial" panose="020B0604020202020204" pitchFamily="34" charset="0"/>
              </a:rPr>
              <a:t>10</a:t>
            </a:r>
          </a:p>
          <a:p>
            <a:pPr defTabSz="914400">
              <a:lnSpc>
                <a:spcPct val="90000"/>
              </a:lnSpc>
              <a:buFont typeface="Wingdings" panose="05000000000000000000" pitchFamily="2" charset="2"/>
              <a:buChar char="Ø"/>
            </a:pPr>
            <a:r>
              <a:rPr lang="en-US" sz="2200" dirty="0" smtClean="0">
                <a:solidFill>
                  <a:srgbClr val="000000"/>
                </a:solidFill>
                <a:latin typeface="Arial" panose="020B0604020202020204" pitchFamily="34" charset="0"/>
                <a:cs typeface="Arial" panose="020B0604020202020204" pitchFamily="34" charset="0"/>
              </a:rPr>
              <a:t>From </a:t>
            </a:r>
            <a:r>
              <a:rPr lang="en-US" sz="2200" dirty="0">
                <a:solidFill>
                  <a:srgbClr val="000000"/>
                </a:solidFill>
                <a:latin typeface="Arial" panose="020B0604020202020204" pitchFamily="34" charset="0"/>
                <a:cs typeface="Arial" panose="020B0604020202020204" pitchFamily="34" charset="0"/>
              </a:rPr>
              <a:t>any trust or institution registered under section 12AA.</a:t>
            </a:r>
            <a:endParaRPr lang="en-US" sz="2200" dirty="0" smtClean="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4314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arn(outVertical)">
                                      <p:cBhvr>
                                        <p:cTn id="12" dur="1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arn(outVertical)">
                                      <p:cBhvr>
                                        <p:cTn id="17" dur="10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barn(outVertical)">
                                      <p:cBhvr>
                                        <p:cTn id="22" dur="10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barn(outVertical)">
                                      <p:cBhvr>
                                        <p:cTn id="27" dur="10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barn(outVertical)">
                                      <p:cBhvr>
                                        <p:cTn id="32" dur="10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grpId="0"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barn(outVertical)">
                                      <p:cBhvr>
                                        <p:cTn id="37" dur="1000"/>
                                        <p:tgtEl>
                                          <p:spTgt spid="1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37" fill="hold" grpId="0" nodeType="clickEffect">
                                  <p:stCondLst>
                                    <p:cond delay="0"/>
                                  </p:stCondLst>
                                  <p:childTnLst>
                                    <p:set>
                                      <p:cBhvr>
                                        <p:cTn id="41" dur="1" fill="hold">
                                          <p:stCondLst>
                                            <p:cond delay="0"/>
                                          </p:stCondLst>
                                        </p:cTn>
                                        <p:tgtEl>
                                          <p:spTgt spid="10">
                                            <p:txEl>
                                              <p:pRg st="7" end="7"/>
                                            </p:txEl>
                                          </p:spTgt>
                                        </p:tgtEl>
                                        <p:attrNameLst>
                                          <p:attrName>style.visibility</p:attrName>
                                        </p:attrNameLst>
                                      </p:cBhvr>
                                      <p:to>
                                        <p:strVal val="visible"/>
                                      </p:to>
                                    </p:set>
                                    <p:animEffect transition="in" filter="barn(outVertical)">
                                      <p:cBhvr>
                                        <p:cTn id="42" dur="1000"/>
                                        <p:tgtEl>
                                          <p:spTgt spid="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15031</TotalTime>
  <Words>901</Words>
  <Application>Microsoft Office PowerPoint</Application>
  <PresentationFormat>A4 Paper (210x297 mm)</PresentationFormat>
  <Paragraphs>161</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Durant Regular</vt:lpstr>
      <vt:lpstr>Lucida Grande</vt:lpstr>
      <vt:lpstr>Verdana</vt:lpstr>
      <vt:lpstr>Wingdings</vt:lpstr>
      <vt:lpstr>Office Theme</vt:lpstr>
      <vt:lpstr>PowerPoint Presentation</vt:lpstr>
      <vt:lpstr>Taxation of Gifts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Goodby, Silverstein &amp; Partners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GSP User</dc:creator>
  <cp:lastModifiedBy>Vijay Prakash</cp:lastModifiedBy>
  <cp:revision>791</cp:revision>
  <cp:lastPrinted>2013-01-28T19:35:06Z</cp:lastPrinted>
  <dcterms:created xsi:type="dcterms:W3CDTF">2013-01-15T18:52:50Z</dcterms:created>
  <dcterms:modified xsi:type="dcterms:W3CDTF">2014-02-25T09:36:31Z</dcterms:modified>
</cp:coreProperties>
</file>