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7E24"/>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5852F72-BEE9-481B-B54E-F04E1C380010}" type="datetimeFigureOut">
              <a:rPr lang="en-US" smtClean="0"/>
              <a:pPr/>
              <a:t>12/18/2009</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6562EC35-FE03-4958-B206-C97C00972ECC}"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5852F72-BEE9-481B-B54E-F04E1C380010}" type="datetimeFigureOut">
              <a:rPr lang="en-US" smtClean="0"/>
              <a:pPr/>
              <a:t>12/18/2009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62EC35-FE03-4958-B206-C97C00972EC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6562EC35-FE03-4958-B206-C97C00972ECC}"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5852F72-BEE9-481B-B54E-F04E1C380010}" type="datetimeFigureOut">
              <a:rPr lang="en-US" smtClean="0"/>
              <a:pPr/>
              <a:t>12/18/2009</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5852F72-BEE9-481B-B54E-F04E1C380010}" type="datetimeFigureOut">
              <a:rPr lang="en-US" smtClean="0"/>
              <a:pPr/>
              <a:t>12/18/2009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6562EC35-FE03-4958-B206-C97C00972ECC}"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15852F72-BEE9-481B-B54E-F04E1C380010}" type="datetimeFigureOut">
              <a:rPr lang="en-US" smtClean="0"/>
              <a:pPr/>
              <a:t>12/18/2009</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6562EC35-FE03-4958-B206-C97C00972ECC}"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15852F72-BEE9-481B-B54E-F04E1C380010}" type="datetimeFigureOut">
              <a:rPr lang="en-US" smtClean="0"/>
              <a:pPr/>
              <a:t>12/18/2009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62EC35-FE03-4958-B206-C97C00972ECC}"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5852F72-BEE9-481B-B54E-F04E1C380010}" type="datetimeFigureOut">
              <a:rPr lang="en-US" smtClean="0"/>
              <a:pPr/>
              <a:t>12/18/2009</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6562EC35-FE03-4958-B206-C97C00972ECC}"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5852F72-BEE9-481B-B54E-F04E1C380010}" type="datetimeFigureOut">
              <a:rPr lang="en-US" smtClean="0"/>
              <a:pPr/>
              <a:t>12/18/2009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6562EC35-FE03-4958-B206-C97C00972EC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15852F72-BEE9-481B-B54E-F04E1C380010}" type="datetimeFigureOut">
              <a:rPr lang="en-US" smtClean="0"/>
              <a:pPr/>
              <a:t>12/18/2009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6562EC35-FE03-4958-B206-C97C00972EC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6562EC35-FE03-4958-B206-C97C00972ECC}"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15852F72-BEE9-481B-B54E-F04E1C380010}" type="datetimeFigureOut">
              <a:rPr lang="en-US" smtClean="0"/>
              <a:pPr/>
              <a:t>12/18/2009</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6562EC35-FE03-4958-B206-C97C00972ECC}"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15852F72-BEE9-481B-B54E-F04E1C380010}" type="datetimeFigureOut">
              <a:rPr lang="en-US" smtClean="0"/>
              <a:pPr/>
              <a:t>12/18/2009</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15852F72-BEE9-481B-B54E-F04E1C380010}" type="datetimeFigureOut">
              <a:rPr lang="en-US" smtClean="0"/>
              <a:pPr/>
              <a:t>12/18/2009</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6562EC35-FE03-4958-B206-C97C00972ECC}"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solidFill>
                  <a:srgbClr val="002060"/>
                </a:solidFill>
              </a:rPr>
              <a:t>Tally.ERP9</a:t>
            </a:r>
            <a:endParaRPr lang="en-US"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Distributors &amp; Wholesalers/ Traders</a:t>
            </a:r>
            <a:endParaRPr lang="en-US" dirty="0"/>
          </a:p>
        </p:txBody>
      </p:sp>
      <p:sp>
        <p:nvSpPr>
          <p:cNvPr id="3" name="Content Placeholder 2"/>
          <p:cNvSpPr>
            <a:spLocks noGrp="1"/>
          </p:cNvSpPr>
          <p:nvPr>
            <p:ph sz="quarter" idx="1"/>
          </p:nvPr>
        </p:nvSpPr>
        <p:spPr/>
        <p:txBody>
          <a:bodyPr>
            <a:normAutofit fontScale="77500" lnSpcReduction="20000"/>
          </a:bodyPr>
          <a:lstStyle/>
          <a:p>
            <a:pPr>
              <a:buNone/>
            </a:pPr>
            <a:r>
              <a:rPr lang="en-US" dirty="0" smtClean="0"/>
              <a:t/>
            </a:r>
            <a:br>
              <a:rPr lang="en-US" dirty="0" smtClean="0"/>
            </a:br>
            <a:r>
              <a:rPr lang="en-US" b="1" dirty="0" smtClean="0"/>
              <a:t>Distributors &amp; Wholesalers :</a:t>
            </a:r>
            <a:r>
              <a:rPr lang="en-US" dirty="0" smtClean="0"/>
              <a:t/>
            </a:r>
            <a:br>
              <a:rPr lang="en-US" dirty="0" smtClean="0"/>
            </a:br>
            <a:r>
              <a:rPr lang="en-US" dirty="0" smtClean="0"/>
              <a:t>• Multiple price lists, with effective dates of applicability </a:t>
            </a:r>
            <a:br>
              <a:rPr lang="en-US" dirty="0" smtClean="0"/>
            </a:br>
            <a:r>
              <a:rPr lang="en-US" dirty="0" smtClean="0"/>
              <a:t>• Use multiple units of measure (say KG's &amp; grams) </a:t>
            </a:r>
            <a:br>
              <a:rPr lang="en-US" dirty="0" smtClean="0"/>
            </a:br>
            <a:r>
              <a:rPr lang="en-US" dirty="0" smtClean="0"/>
              <a:t>• Dual units of measure (say KG's and bags, to support variations as happens in commodities) </a:t>
            </a:r>
            <a:br>
              <a:rPr lang="en-US" dirty="0" smtClean="0"/>
            </a:br>
            <a:r>
              <a:rPr lang="en-US" dirty="0" smtClean="0"/>
              <a:t/>
            </a:r>
            <a:br>
              <a:rPr lang="en-US" dirty="0" smtClean="0"/>
            </a:br>
            <a:r>
              <a:rPr lang="en-US" b="1" dirty="0" smtClean="0"/>
              <a:t>Traders: </a:t>
            </a:r>
            <a:r>
              <a:rPr lang="en-US" dirty="0" smtClean="0"/>
              <a:t/>
            </a:r>
            <a:br>
              <a:rPr lang="en-US" dirty="0" smtClean="0"/>
            </a:br>
            <a:r>
              <a:rPr lang="en-US" dirty="0" smtClean="0"/>
              <a:t/>
            </a:r>
            <a:br>
              <a:rPr lang="en-US" dirty="0" smtClean="0"/>
            </a:br>
            <a:r>
              <a:rPr lang="en-US" dirty="0" smtClean="0"/>
              <a:t>• High speed billing, with support for POS printers </a:t>
            </a:r>
            <a:br>
              <a:rPr lang="en-US" dirty="0" smtClean="0"/>
            </a:br>
            <a:r>
              <a:rPr lang="en-US" dirty="0" smtClean="0"/>
              <a:t>• Bar code support </a:t>
            </a:r>
            <a:br>
              <a:rPr lang="en-US" dirty="0" smtClean="0"/>
            </a:br>
            <a:r>
              <a:rPr lang="en-US" dirty="0" smtClean="0"/>
              <a:t>• Automatic application of taxes </a:t>
            </a:r>
            <a:br>
              <a:rPr lang="en-US" dirty="0" smtClean="0"/>
            </a:br>
            <a:r>
              <a:rPr lang="en-US" dirty="0" smtClean="0"/>
              <a:t>• Service billing &amp; service tax </a:t>
            </a:r>
            <a:br>
              <a:rPr lang="en-US" dirty="0" smtClean="0"/>
            </a:br>
            <a:r>
              <a:rPr lang="en-US" dirty="0" smtClean="0"/>
              <a:t>• Integrated sales return in bills </a:t>
            </a:r>
            <a:br>
              <a:rPr lang="en-US" dirty="0" smtClean="0"/>
            </a:br>
            <a:r>
              <a:rPr lang="en-US" dirty="0" smtClean="0"/>
              <a:t>• Print bills (and any other document) in the customers language </a:t>
            </a:r>
            <a:br>
              <a:rPr lang="en-US" dirty="0" smtClean="0"/>
            </a:b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Comparison of Software</a:t>
            </a:r>
            <a:endParaRPr lang="en-US" dirty="0"/>
          </a:p>
        </p:txBody>
      </p:sp>
      <p:graphicFrame>
        <p:nvGraphicFramePr>
          <p:cNvPr id="4" name="Content Placeholder 3"/>
          <p:cNvGraphicFramePr>
            <a:graphicFrameLocks noGrp="1"/>
          </p:cNvGraphicFramePr>
          <p:nvPr>
            <p:ph sz="quarter" idx="1"/>
          </p:nvPr>
        </p:nvGraphicFramePr>
        <p:xfrm>
          <a:off x="301625" y="1527175"/>
          <a:ext cx="8504238" cy="2225040"/>
        </p:xfrm>
        <a:graphic>
          <a:graphicData uri="http://schemas.openxmlformats.org/drawingml/2006/table">
            <a:tbl>
              <a:tblPr firstRow="1" bandRow="1">
                <a:tableStyleId>{5C22544A-7EE6-4342-B048-85BDC9FD1C3A}</a:tableStyleId>
              </a:tblPr>
              <a:tblGrid>
                <a:gridCol w="2834746"/>
                <a:gridCol w="2834746"/>
                <a:gridCol w="2834746"/>
              </a:tblGrid>
              <a:tr h="370840">
                <a:tc>
                  <a:txBody>
                    <a:bodyPr/>
                    <a:lstStyle/>
                    <a:p>
                      <a:r>
                        <a:rPr lang="en-US" dirty="0" smtClean="0"/>
                        <a:t>Software</a:t>
                      </a:r>
                      <a:endParaRPr lang="en-US" dirty="0"/>
                    </a:p>
                  </a:txBody>
                  <a:tcPr marL="94492" marR="94492"/>
                </a:tc>
                <a:tc>
                  <a:txBody>
                    <a:bodyPr/>
                    <a:lstStyle/>
                    <a:p>
                      <a:r>
                        <a:rPr lang="en-US" dirty="0" smtClean="0"/>
                        <a:t>Single user</a:t>
                      </a:r>
                      <a:endParaRPr lang="en-US" dirty="0"/>
                    </a:p>
                  </a:txBody>
                  <a:tcPr marL="94492" marR="94492"/>
                </a:tc>
                <a:tc>
                  <a:txBody>
                    <a:bodyPr/>
                    <a:lstStyle/>
                    <a:p>
                      <a:r>
                        <a:rPr lang="en-US" dirty="0" smtClean="0"/>
                        <a:t>Multi user </a:t>
                      </a:r>
                      <a:endParaRPr lang="en-US" dirty="0"/>
                    </a:p>
                  </a:txBody>
                  <a:tcPr marL="94492" marR="94492"/>
                </a:tc>
              </a:tr>
              <a:tr h="370840">
                <a:tc>
                  <a:txBody>
                    <a:bodyPr/>
                    <a:lstStyle/>
                    <a:p>
                      <a:r>
                        <a:rPr lang="en-US" dirty="0" smtClean="0"/>
                        <a:t>Busy</a:t>
                      </a:r>
                      <a:endParaRPr lang="en-US" dirty="0"/>
                    </a:p>
                  </a:txBody>
                  <a:tcPr marL="94492" marR="94492"/>
                </a:tc>
                <a:tc>
                  <a:txBody>
                    <a:bodyPr/>
                    <a:lstStyle/>
                    <a:p>
                      <a:r>
                        <a:rPr lang="en-US" dirty="0" smtClean="0"/>
                        <a:t>11880</a:t>
                      </a:r>
                      <a:endParaRPr lang="en-US" dirty="0"/>
                    </a:p>
                  </a:txBody>
                  <a:tcPr marL="94492" marR="94492"/>
                </a:tc>
                <a:tc>
                  <a:txBody>
                    <a:bodyPr/>
                    <a:lstStyle/>
                    <a:p>
                      <a:r>
                        <a:rPr lang="en-US" dirty="0" smtClean="0"/>
                        <a:t>29770 (unlimited user)</a:t>
                      </a:r>
                      <a:endParaRPr lang="en-US" dirty="0"/>
                    </a:p>
                  </a:txBody>
                  <a:tcPr marL="94492" marR="94492"/>
                </a:tc>
              </a:tr>
              <a:tr h="370840">
                <a:tc>
                  <a:txBody>
                    <a:bodyPr/>
                    <a:lstStyle/>
                    <a:p>
                      <a:r>
                        <a:rPr lang="en-US" dirty="0" smtClean="0"/>
                        <a:t>Miracle</a:t>
                      </a:r>
                      <a:endParaRPr lang="en-US" dirty="0"/>
                    </a:p>
                  </a:txBody>
                  <a:tcPr marL="94492" marR="94492"/>
                </a:tc>
                <a:tc>
                  <a:txBody>
                    <a:bodyPr/>
                    <a:lstStyle/>
                    <a:p>
                      <a:r>
                        <a:rPr lang="en-US" dirty="0" smtClean="0"/>
                        <a:t>13500</a:t>
                      </a:r>
                      <a:endParaRPr lang="en-US" dirty="0"/>
                    </a:p>
                  </a:txBody>
                  <a:tcPr marL="94492" marR="94492"/>
                </a:tc>
                <a:tc>
                  <a:txBody>
                    <a:bodyPr/>
                    <a:lstStyle/>
                    <a:p>
                      <a:r>
                        <a:rPr lang="en-US" dirty="0" smtClean="0"/>
                        <a:t>27000 (unlimited user)</a:t>
                      </a:r>
                      <a:endParaRPr lang="en-US" dirty="0"/>
                    </a:p>
                  </a:txBody>
                  <a:tcPr marL="94492" marR="94492"/>
                </a:tc>
              </a:tr>
              <a:tr h="370840">
                <a:tc>
                  <a:txBody>
                    <a:bodyPr/>
                    <a:lstStyle/>
                    <a:p>
                      <a:r>
                        <a:rPr lang="en-US" dirty="0" smtClean="0"/>
                        <a:t>Focus</a:t>
                      </a:r>
                      <a:endParaRPr lang="en-US" dirty="0"/>
                    </a:p>
                  </a:txBody>
                  <a:tcPr marL="94492" marR="94492"/>
                </a:tc>
                <a:tc>
                  <a:txBody>
                    <a:bodyPr/>
                    <a:lstStyle/>
                    <a:p>
                      <a:r>
                        <a:rPr lang="en-US" dirty="0" smtClean="0"/>
                        <a:t>33,000</a:t>
                      </a:r>
                      <a:endParaRPr lang="en-US" dirty="0"/>
                    </a:p>
                  </a:txBody>
                  <a:tcPr marL="94492" marR="94492"/>
                </a:tc>
                <a:tc>
                  <a:txBody>
                    <a:bodyPr/>
                    <a:lstStyle/>
                    <a:p>
                      <a:r>
                        <a:rPr lang="en-US" dirty="0" smtClean="0"/>
                        <a:t>2500 per unit</a:t>
                      </a:r>
                      <a:endParaRPr lang="en-US" dirty="0"/>
                    </a:p>
                  </a:txBody>
                  <a:tcPr marL="94492" marR="94492"/>
                </a:tc>
              </a:tr>
              <a:tr h="370840">
                <a:tc>
                  <a:txBody>
                    <a:bodyPr/>
                    <a:lstStyle/>
                    <a:p>
                      <a:r>
                        <a:rPr lang="en-US" dirty="0" smtClean="0"/>
                        <a:t>Tally</a:t>
                      </a:r>
                      <a:endParaRPr lang="en-US" dirty="0"/>
                    </a:p>
                  </a:txBody>
                  <a:tcPr marL="94492" marR="94492"/>
                </a:tc>
                <a:tc>
                  <a:txBody>
                    <a:bodyPr/>
                    <a:lstStyle/>
                    <a:p>
                      <a:r>
                        <a:rPr lang="en-US" dirty="0" smtClean="0"/>
                        <a:t>13,500</a:t>
                      </a:r>
                      <a:endParaRPr lang="en-US" dirty="0"/>
                    </a:p>
                  </a:txBody>
                  <a:tcPr marL="94492" marR="94492"/>
                </a:tc>
                <a:tc>
                  <a:txBody>
                    <a:bodyPr/>
                    <a:lstStyle/>
                    <a:p>
                      <a:r>
                        <a:rPr lang="en-US" dirty="0" smtClean="0"/>
                        <a:t>40500(unlimited</a:t>
                      </a:r>
                      <a:r>
                        <a:rPr lang="en-US" baseline="0" dirty="0" smtClean="0"/>
                        <a:t> user)</a:t>
                      </a:r>
                      <a:endParaRPr lang="en-US" dirty="0"/>
                    </a:p>
                  </a:txBody>
                  <a:tcPr marL="94492" marR="94492"/>
                </a:tc>
              </a:tr>
              <a:tr h="370840">
                <a:tc>
                  <a:txBody>
                    <a:bodyPr/>
                    <a:lstStyle/>
                    <a:p>
                      <a:r>
                        <a:rPr lang="en-US" dirty="0" smtClean="0"/>
                        <a:t>Wings</a:t>
                      </a:r>
                      <a:endParaRPr lang="en-US" dirty="0"/>
                    </a:p>
                  </a:txBody>
                  <a:tcPr marL="94492" marR="94492"/>
                </a:tc>
                <a:tc>
                  <a:txBody>
                    <a:bodyPr/>
                    <a:lstStyle/>
                    <a:p>
                      <a:r>
                        <a:rPr lang="en-US" dirty="0" smtClean="0"/>
                        <a:t>15000</a:t>
                      </a:r>
                      <a:endParaRPr lang="en-US" dirty="0"/>
                    </a:p>
                  </a:txBody>
                  <a:tcPr marL="94492" marR="94492"/>
                </a:tc>
                <a:tc>
                  <a:txBody>
                    <a:bodyPr/>
                    <a:lstStyle/>
                    <a:p>
                      <a:r>
                        <a:rPr lang="en-US" dirty="0" smtClean="0"/>
                        <a:t>25,000 (five user)</a:t>
                      </a:r>
                      <a:endParaRPr lang="en-US" dirty="0"/>
                    </a:p>
                  </a:txBody>
                  <a:tcPr marL="94492" marR="94492"/>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Accounting Packages</a:t>
            </a:r>
            <a:endParaRPr lang="en-US" dirty="0"/>
          </a:p>
        </p:txBody>
      </p:sp>
      <p:sp>
        <p:nvSpPr>
          <p:cNvPr id="3" name="Content Placeholder 2"/>
          <p:cNvSpPr>
            <a:spLocks noGrp="1"/>
          </p:cNvSpPr>
          <p:nvPr>
            <p:ph sz="quarter" idx="1"/>
          </p:nvPr>
        </p:nvSpPr>
        <p:spPr/>
        <p:txBody>
          <a:bodyPr/>
          <a:lstStyle/>
          <a:p>
            <a:r>
              <a:rPr lang="en-US" dirty="0" smtClean="0"/>
              <a:t>What is accounting software?</a:t>
            </a:r>
          </a:p>
          <a:p>
            <a:pPr>
              <a:buNone/>
            </a:pPr>
            <a:r>
              <a:rPr lang="en-US" dirty="0" smtClean="0"/>
              <a:t>It is a system that carries out mechanical operations in accounting process.</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Tally Versions</a:t>
            </a:r>
            <a:endParaRPr lang="en-US" dirty="0"/>
          </a:p>
        </p:txBody>
      </p:sp>
      <p:graphicFrame>
        <p:nvGraphicFramePr>
          <p:cNvPr id="4" name="Content Placeholder 3"/>
          <p:cNvGraphicFramePr>
            <a:graphicFrameLocks noGrp="1"/>
          </p:cNvGraphicFramePr>
          <p:nvPr>
            <p:ph sz="quarter" idx="1"/>
          </p:nvPr>
        </p:nvGraphicFramePr>
        <p:xfrm>
          <a:off x="301625" y="1527175"/>
          <a:ext cx="8504238" cy="4516120"/>
        </p:xfrm>
        <a:graphic>
          <a:graphicData uri="http://schemas.openxmlformats.org/drawingml/2006/table">
            <a:tbl>
              <a:tblPr firstRow="1" bandRow="1">
                <a:tableStyleId>{5C22544A-7EE6-4342-B048-85BDC9FD1C3A}</a:tableStyleId>
              </a:tblPr>
              <a:tblGrid>
                <a:gridCol w="2834746"/>
                <a:gridCol w="2834746"/>
                <a:gridCol w="2834746"/>
              </a:tblGrid>
              <a:tr h="370840">
                <a:tc>
                  <a:txBody>
                    <a:bodyPr/>
                    <a:lstStyle/>
                    <a:p>
                      <a:r>
                        <a:rPr lang="en-US" dirty="0" smtClean="0"/>
                        <a:t>Tally</a:t>
                      </a:r>
                      <a:r>
                        <a:rPr lang="en-US" baseline="0" dirty="0" smtClean="0"/>
                        <a:t> Versions</a:t>
                      </a:r>
                      <a:endParaRPr lang="en-US" dirty="0"/>
                    </a:p>
                  </a:txBody>
                  <a:tcPr marL="94492" marR="94492"/>
                </a:tc>
                <a:tc>
                  <a:txBody>
                    <a:bodyPr/>
                    <a:lstStyle/>
                    <a:p>
                      <a:r>
                        <a:rPr lang="en-US" dirty="0" smtClean="0"/>
                        <a:t>Year</a:t>
                      </a:r>
                      <a:endParaRPr lang="en-US" dirty="0"/>
                    </a:p>
                  </a:txBody>
                  <a:tcPr marL="94492" marR="94492"/>
                </a:tc>
                <a:tc>
                  <a:txBody>
                    <a:bodyPr/>
                    <a:lstStyle/>
                    <a:p>
                      <a:r>
                        <a:rPr lang="en-US" dirty="0" smtClean="0"/>
                        <a:t>Features</a:t>
                      </a:r>
                      <a:endParaRPr lang="en-US" dirty="0"/>
                    </a:p>
                  </a:txBody>
                  <a:tcPr marL="94492" marR="94492"/>
                </a:tc>
              </a:tr>
              <a:tr h="370840">
                <a:tc>
                  <a:txBody>
                    <a:bodyPr/>
                    <a:lstStyle/>
                    <a:p>
                      <a:r>
                        <a:rPr lang="en-US" dirty="0" smtClean="0"/>
                        <a:t>Tally 4</a:t>
                      </a:r>
                      <a:endParaRPr lang="en-US" dirty="0"/>
                    </a:p>
                  </a:txBody>
                  <a:tcPr marL="94492" marR="94492"/>
                </a:tc>
                <a:tc>
                  <a:txBody>
                    <a:bodyPr/>
                    <a:lstStyle/>
                    <a:p>
                      <a:r>
                        <a:rPr lang="en-US" dirty="0" smtClean="0"/>
                        <a:t>1986</a:t>
                      </a:r>
                      <a:endParaRPr lang="en-US" dirty="0"/>
                    </a:p>
                  </a:txBody>
                  <a:tcPr marL="94492" marR="94492"/>
                </a:tc>
                <a:tc>
                  <a:txBody>
                    <a:bodyPr/>
                    <a:lstStyle/>
                    <a:p>
                      <a:r>
                        <a:rPr lang="en-US" dirty="0" smtClean="0"/>
                        <a:t>Basic Accounting</a:t>
                      </a:r>
                      <a:endParaRPr lang="en-US" dirty="0"/>
                    </a:p>
                  </a:txBody>
                  <a:tcPr marL="94492" marR="94492"/>
                </a:tc>
              </a:tr>
              <a:tr h="370840">
                <a:tc>
                  <a:txBody>
                    <a:bodyPr/>
                    <a:lstStyle/>
                    <a:p>
                      <a:r>
                        <a:rPr lang="en-US" dirty="0" smtClean="0"/>
                        <a:t>Tally 4.5</a:t>
                      </a:r>
                      <a:endParaRPr lang="en-US" dirty="0"/>
                    </a:p>
                  </a:txBody>
                  <a:tcPr marL="94492" marR="94492"/>
                </a:tc>
                <a:tc>
                  <a:txBody>
                    <a:bodyPr/>
                    <a:lstStyle/>
                    <a:p>
                      <a:r>
                        <a:rPr lang="en-US" dirty="0" smtClean="0"/>
                        <a:t>1988</a:t>
                      </a:r>
                      <a:endParaRPr lang="en-US" dirty="0"/>
                    </a:p>
                  </a:txBody>
                  <a:tcPr marL="94492" marR="94492"/>
                </a:tc>
                <a:tc>
                  <a:txBody>
                    <a:bodyPr/>
                    <a:lstStyle/>
                    <a:p>
                      <a:r>
                        <a:rPr lang="en-US" dirty="0" smtClean="0"/>
                        <a:t>Basic Accounting</a:t>
                      </a:r>
                      <a:endParaRPr lang="en-US" dirty="0"/>
                    </a:p>
                  </a:txBody>
                  <a:tcPr marL="94492" marR="94492"/>
                </a:tc>
              </a:tr>
              <a:tr h="370840">
                <a:tc>
                  <a:txBody>
                    <a:bodyPr/>
                    <a:lstStyle/>
                    <a:p>
                      <a:r>
                        <a:rPr lang="en-US" dirty="0" smtClean="0"/>
                        <a:t>Tally 5</a:t>
                      </a:r>
                      <a:endParaRPr lang="en-US" dirty="0"/>
                    </a:p>
                  </a:txBody>
                  <a:tcPr marL="94492" marR="94492"/>
                </a:tc>
                <a:tc>
                  <a:txBody>
                    <a:bodyPr/>
                    <a:lstStyle/>
                    <a:p>
                      <a:r>
                        <a:rPr lang="en-US" dirty="0" smtClean="0"/>
                        <a:t>1995</a:t>
                      </a:r>
                      <a:endParaRPr lang="en-US" dirty="0"/>
                    </a:p>
                  </a:txBody>
                  <a:tcPr marL="94492" marR="94492"/>
                </a:tc>
                <a:tc>
                  <a:txBody>
                    <a:bodyPr/>
                    <a:lstStyle/>
                    <a:p>
                      <a:r>
                        <a:rPr lang="en-US" dirty="0" smtClean="0"/>
                        <a:t>Window based</a:t>
                      </a:r>
                      <a:endParaRPr lang="en-US" dirty="0"/>
                    </a:p>
                  </a:txBody>
                  <a:tcPr marL="94492" marR="94492"/>
                </a:tc>
              </a:tr>
              <a:tr h="370840">
                <a:tc>
                  <a:txBody>
                    <a:bodyPr/>
                    <a:lstStyle/>
                    <a:p>
                      <a:r>
                        <a:rPr lang="en-US" dirty="0" smtClean="0"/>
                        <a:t>Tally 5.4</a:t>
                      </a:r>
                      <a:endParaRPr lang="en-US" dirty="0"/>
                    </a:p>
                  </a:txBody>
                  <a:tcPr marL="94492" marR="94492"/>
                </a:tc>
                <a:tc>
                  <a:txBody>
                    <a:bodyPr/>
                    <a:lstStyle/>
                    <a:p>
                      <a:r>
                        <a:rPr lang="en-US" dirty="0" smtClean="0"/>
                        <a:t>1996</a:t>
                      </a:r>
                      <a:endParaRPr lang="en-US" dirty="0"/>
                    </a:p>
                  </a:txBody>
                  <a:tcPr marL="94492" marR="94492"/>
                </a:tc>
                <a:tc>
                  <a:txBody>
                    <a:bodyPr/>
                    <a:lstStyle/>
                    <a:p>
                      <a:r>
                        <a:rPr lang="en-US" dirty="0" smtClean="0"/>
                        <a:t>Inventory</a:t>
                      </a:r>
                      <a:endParaRPr lang="en-US" dirty="0"/>
                    </a:p>
                  </a:txBody>
                  <a:tcPr marL="94492" marR="94492"/>
                </a:tc>
              </a:tr>
              <a:tr h="370840">
                <a:tc>
                  <a:txBody>
                    <a:bodyPr/>
                    <a:lstStyle/>
                    <a:p>
                      <a:r>
                        <a:rPr lang="en-US" dirty="0" smtClean="0"/>
                        <a:t>Tally 6.3</a:t>
                      </a:r>
                      <a:endParaRPr lang="en-US" dirty="0"/>
                    </a:p>
                  </a:txBody>
                  <a:tcPr marL="94492" marR="94492"/>
                </a:tc>
                <a:tc>
                  <a:txBody>
                    <a:bodyPr/>
                    <a:lstStyle/>
                    <a:p>
                      <a:r>
                        <a:rPr lang="en-US" dirty="0" smtClean="0"/>
                        <a:t>1998</a:t>
                      </a:r>
                      <a:endParaRPr lang="en-US" dirty="0"/>
                    </a:p>
                  </a:txBody>
                  <a:tcPr marL="94492" marR="94492"/>
                </a:tc>
                <a:tc>
                  <a:txBody>
                    <a:bodyPr/>
                    <a:lstStyle/>
                    <a:p>
                      <a:r>
                        <a:rPr lang="en-US" dirty="0" smtClean="0"/>
                        <a:t>Hardware Lock</a:t>
                      </a:r>
                      <a:endParaRPr lang="en-US" dirty="0"/>
                    </a:p>
                  </a:txBody>
                  <a:tcPr marL="94492" marR="94492"/>
                </a:tc>
              </a:tr>
              <a:tr h="370840">
                <a:tc>
                  <a:txBody>
                    <a:bodyPr/>
                    <a:lstStyle/>
                    <a:p>
                      <a:r>
                        <a:rPr lang="en-US" dirty="0" smtClean="0"/>
                        <a:t>Tally</a:t>
                      </a:r>
                      <a:r>
                        <a:rPr lang="en-US" baseline="0" dirty="0" smtClean="0"/>
                        <a:t> 7.2</a:t>
                      </a:r>
                      <a:endParaRPr lang="en-US" dirty="0"/>
                    </a:p>
                  </a:txBody>
                  <a:tcPr marL="94492" marR="94492"/>
                </a:tc>
                <a:tc>
                  <a:txBody>
                    <a:bodyPr/>
                    <a:lstStyle/>
                    <a:p>
                      <a:r>
                        <a:rPr lang="en-US" dirty="0" smtClean="0"/>
                        <a:t>2000</a:t>
                      </a:r>
                      <a:endParaRPr lang="en-US" dirty="0"/>
                    </a:p>
                  </a:txBody>
                  <a:tcPr marL="94492" marR="94492"/>
                </a:tc>
                <a:tc>
                  <a:txBody>
                    <a:bodyPr/>
                    <a:lstStyle/>
                    <a:p>
                      <a:r>
                        <a:rPr lang="en-US" dirty="0" smtClean="0"/>
                        <a:t>VAT, Service Tax, TDS</a:t>
                      </a:r>
                      <a:endParaRPr lang="en-US" dirty="0"/>
                    </a:p>
                  </a:txBody>
                  <a:tcPr marL="94492" marR="94492"/>
                </a:tc>
              </a:tr>
              <a:tr h="370840">
                <a:tc>
                  <a:txBody>
                    <a:bodyPr/>
                    <a:lstStyle/>
                    <a:p>
                      <a:r>
                        <a:rPr lang="en-US" dirty="0" smtClean="0"/>
                        <a:t>Tally 8.1</a:t>
                      </a:r>
                      <a:endParaRPr lang="en-US" dirty="0"/>
                    </a:p>
                  </a:txBody>
                  <a:tcPr marL="94492" marR="94492"/>
                </a:tc>
                <a:tc>
                  <a:txBody>
                    <a:bodyPr/>
                    <a:lstStyle/>
                    <a:p>
                      <a:r>
                        <a:rPr lang="en-US" dirty="0" smtClean="0"/>
                        <a:t>2007</a:t>
                      </a:r>
                      <a:endParaRPr lang="en-US" dirty="0"/>
                    </a:p>
                  </a:txBody>
                  <a:tcPr marL="94492" marR="94492"/>
                </a:tc>
                <a:tc>
                  <a:txBody>
                    <a:bodyPr/>
                    <a:lstStyle/>
                    <a:p>
                      <a:r>
                        <a:rPr lang="en-US" dirty="0" smtClean="0"/>
                        <a:t>Multilanguage , FBT , Excise</a:t>
                      </a:r>
                      <a:endParaRPr lang="en-US" dirty="0"/>
                    </a:p>
                  </a:txBody>
                  <a:tcPr marL="94492" marR="94492"/>
                </a:tc>
              </a:tr>
              <a:tr h="370840">
                <a:tc>
                  <a:txBody>
                    <a:bodyPr/>
                    <a:lstStyle/>
                    <a:p>
                      <a:r>
                        <a:rPr lang="en-US" dirty="0" smtClean="0"/>
                        <a:t>Tally 9</a:t>
                      </a:r>
                      <a:endParaRPr lang="en-US" dirty="0"/>
                    </a:p>
                  </a:txBody>
                  <a:tcPr marL="94492" marR="94492"/>
                </a:tc>
                <a:tc>
                  <a:txBody>
                    <a:bodyPr/>
                    <a:lstStyle/>
                    <a:p>
                      <a:r>
                        <a:rPr lang="en-US" dirty="0" smtClean="0"/>
                        <a:t>2008</a:t>
                      </a:r>
                      <a:endParaRPr lang="en-US" dirty="0"/>
                    </a:p>
                  </a:txBody>
                  <a:tcPr marL="94492" marR="94492"/>
                </a:tc>
                <a:tc>
                  <a:txBody>
                    <a:bodyPr/>
                    <a:lstStyle/>
                    <a:p>
                      <a:r>
                        <a:rPr lang="en-US" dirty="0" smtClean="0"/>
                        <a:t>International </a:t>
                      </a:r>
                      <a:r>
                        <a:rPr lang="en-US" baseline="0" dirty="0" smtClean="0"/>
                        <a:t> Taxation, payroll</a:t>
                      </a:r>
                      <a:endParaRPr lang="en-US" dirty="0"/>
                    </a:p>
                  </a:txBody>
                  <a:tcPr marL="94492" marR="94492"/>
                </a:tc>
              </a:tr>
              <a:tr h="370840">
                <a:tc>
                  <a:txBody>
                    <a:bodyPr/>
                    <a:lstStyle/>
                    <a:p>
                      <a:r>
                        <a:rPr lang="en-US" dirty="0" smtClean="0"/>
                        <a:t>Tally.ERP9</a:t>
                      </a:r>
                      <a:endParaRPr lang="en-US" dirty="0"/>
                    </a:p>
                  </a:txBody>
                  <a:tcPr marL="94492" marR="94492"/>
                </a:tc>
                <a:tc>
                  <a:txBody>
                    <a:bodyPr/>
                    <a:lstStyle/>
                    <a:p>
                      <a:r>
                        <a:rPr lang="en-US" dirty="0" smtClean="0"/>
                        <a:t>12</a:t>
                      </a:r>
                      <a:r>
                        <a:rPr lang="en-US" baseline="30000" dirty="0" smtClean="0"/>
                        <a:t>th</a:t>
                      </a:r>
                      <a:r>
                        <a:rPr lang="en-US" dirty="0" smtClean="0"/>
                        <a:t> March 2009</a:t>
                      </a:r>
                      <a:endParaRPr lang="en-US" dirty="0"/>
                    </a:p>
                  </a:txBody>
                  <a:tcPr marL="94492" marR="94492"/>
                </a:tc>
                <a:tc>
                  <a:txBody>
                    <a:bodyPr/>
                    <a:lstStyle/>
                    <a:p>
                      <a:r>
                        <a:rPr lang="en-US" dirty="0" smtClean="0"/>
                        <a:t>Excise for manufacturers remote login</a:t>
                      </a:r>
                      <a:endParaRPr lang="en-US" dirty="0"/>
                    </a:p>
                  </a:txBody>
                  <a:tcPr marL="94492" marR="94492"/>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Advantages of Tally.ERP 9: </a:t>
            </a:r>
            <a:endParaRPr lang="en-US" dirty="0"/>
          </a:p>
        </p:txBody>
      </p:sp>
      <p:sp>
        <p:nvSpPr>
          <p:cNvPr id="3" name="Content Placeholder 2"/>
          <p:cNvSpPr>
            <a:spLocks noGrp="1"/>
          </p:cNvSpPr>
          <p:nvPr>
            <p:ph sz="quarter" idx="1"/>
          </p:nvPr>
        </p:nvSpPr>
        <p:spPr/>
        <p:txBody>
          <a:bodyPr/>
          <a:lstStyle/>
          <a:p>
            <a:pPr>
              <a:buNone/>
            </a:pPr>
            <a:r>
              <a:rPr lang="en-US" dirty="0" smtClean="0"/>
              <a:t>• Powerful remote capabilities that boost collaboration </a:t>
            </a:r>
          </a:p>
          <a:p>
            <a:pPr>
              <a:buNone/>
            </a:pPr>
            <a:r>
              <a:rPr lang="en-US" dirty="0" smtClean="0"/>
              <a:t>• Easy to find qualified personnel </a:t>
            </a:r>
          </a:p>
          <a:p>
            <a:pPr>
              <a:buNone/>
            </a:pPr>
            <a:r>
              <a:rPr lang="en-US" dirty="0" smtClean="0"/>
              <a:t>• Easy to customize </a:t>
            </a:r>
          </a:p>
          <a:p>
            <a:pPr>
              <a:buNone/>
            </a:pPr>
            <a:r>
              <a:rPr lang="en-US" dirty="0" smtClean="0"/>
              <a:t>• Low cost of ownership via quick implementation, Tally Integrator, Support Centre…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Functions &amp; Features:</a:t>
            </a:r>
            <a:endParaRPr lang="en-US" dirty="0"/>
          </a:p>
        </p:txBody>
      </p:sp>
      <p:sp>
        <p:nvSpPr>
          <p:cNvPr id="3" name="Content Placeholder 2"/>
          <p:cNvSpPr>
            <a:spLocks noGrp="1"/>
          </p:cNvSpPr>
          <p:nvPr>
            <p:ph sz="quarter" idx="1"/>
          </p:nvPr>
        </p:nvSpPr>
        <p:spPr/>
        <p:txBody>
          <a:bodyPr>
            <a:normAutofit fontScale="70000" lnSpcReduction="20000"/>
          </a:bodyPr>
          <a:lstStyle/>
          <a:p>
            <a:r>
              <a:rPr lang="en-US" b="1" dirty="0" smtClean="0"/>
              <a:t>Accounting</a:t>
            </a:r>
          </a:p>
          <a:p>
            <a:r>
              <a:rPr lang="en-US" b="1" dirty="0" smtClean="0"/>
              <a:t>Financial Management &amp; Controls </a:t>
            </a:r>
          </a:p>
          <a:p>
            <a:r>
              <a:rPr lang="en-US" b="1" dirty="0" smtClean="0"/>
              <a:t>Inventory Accounting &amp; Management</a:t>
            </a:r>
          </a:p>
          <a:p>
            <a:r>
              <a:rPr lang="en-US" b="1" dirty="0" smtClean="0"/>
              <a:t>Manufacturers: </a:t>
            </a:r>
          </a:p>
          <a:p>
            <a:r>
              <a:rPr lang="en-US" b="1" dirty="0" smtClean="0"/>
              <a:t>Distributors &amp; Wholesalers: </a:t>
            </a:r>
          </a:p>
          <a:p>
            <a:r>
              <a:rPr lang="en-US" b="1" dirty="0" smtClean="0"/>
              <a:t>Traders: </a:t>
            </a:r>
          </a:p>
          <a:p>
            <a:r>
              <a:rPr lang="en-US" b="1" dirty="0" smtClean="0"/>
              <a:t>Common: </a:t>
            </a:r>
          </a:p>
          <a:p>
            <a:r>
              <a:rPr lang="en-US" b="1" dirty="0" smtClean="0"/>
              <a:t>Purchases &amp; Payables: from Order to Payment</a:t>
            </a:r>
          </a:p>
          <a:p>
            <a:r>
              <a:rPr lang="en-US" b="1" dirty="0" smtClean="0"/>
              <a:t>Sales &amp; Receivables: from Order to Receipt</a:t>
            </a:r>
          </a:p>
          <a:p>
            <a:r>
              <a:rPr lang="en-US" b="1" dirty="0" smtClean="0"/>
              <a:t>Multi-company </a:t>
            </a:r>
          </a:p>
          <a:p>
            <a:r>
              <a:rPr lang="en-US" b="1" dirty="0" smtClean="0"/>
              <a:t>Multi-Period </a:t>
            </a:r>
          </a:p>
          <a:p>
            <a:r>
              <a:rPr lang="en-US" b="1" dirty="0" smtClean="0"/>
              <a:t>Multi-Cost/Profit </a:t>
            </a:r>
            <a:r>
              <a:rPr lang="en-US" b="1" dirty="0" err="1" smtClean="0"/>
              <a:t>Centres</a:t>
            </a:r>
            <a:r>
              <a:rPr lang="en-US" b="1" dirty="0" smtClean="0"/>
              <a:t> </a:t>
            </a:r>
          </a:p>
          <a:p>
            <a:r>
              <a:rPr lang="en-US" b="1" dirty="0" smtClean="0"/>
              <a:t>Multi-units</a:t>
            </a:r>
          </a:p>
          <a:p>
            <a:r>
              <a:rPr lang="en-US" b="1" dirty="0" smtClean="0"/>
              <a:t>Multi-Location Inventory</a:t>
            </a:r>
          </a:p>
          <a:p>
            <a:r>
              <a:rPr lang="en-US" b="1" dirty="0" smtClean="0"/>
              <a:t>Multi-Budgets &amp; Scenarios</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b="1" dirty="0" smtClean="0"/>
              <a:t>Accounting</a:t>
            </a:r>
            <a:endParaRPr lang="en-US" dirty="0"/>
          </a:p>
        </p:txBody>
      </p:sp>
      <p:sp>
        <p:nvSpPr>
          <p:cNvPr id="3" name="Content Placeholder 2"/>
          <p:cNvSpPr>
            <a:spLocks noGrp="1"/>
          </p:cNvSpPr>
          <p:nvPr>
            <p:ph sz="quarter" idx="1"/>
          </p:nvPr>
        </p:nvSpPr>
        <p:spPr>
          <a:xfrm>
            <a:off x="457200" y="1143000"/>
            <a:ext cx="8229600" cy="4983163"/>
          </a:xfrm>
        </p:spPr>
        <p:txBody>
          <a:bodyPr>
            <a:noAutofit/>
          </a:bodyPr>
          <a:lstStyle/>
          <a:p>
            <a:r>
              <a:rPr lang="en-US" sz="1400" dirty="0" smtClean="0"/>
              <a:t>All your accounting requirements are supported. And more. Accounting, also known as bookkeeping, is the recording and classifying of financial transactions into the books of accounts and associated registers. </a:t>
            </a:r>
            <a:br>
              <a:rPr lang="en-US" sz="1400" dirty="0" smtClean="0"/>
            </a:br>
            <a:r>
              <a:rPr lang="en-US" sz="1400" dirty="0" smtClean="0"/>
              <a:t>Let us look at the some of the 'needs' for which businesses maintain books of accounts: </a:t>
            </a:r>
            <a:br>
              <a:rPr lang="en-US" sz="1400" dirty="0" smtClean="0"/>
            </a:br>
            <a:r>
              <a:rPr lang="en-US" sz="1400" dirty="0" smtClean="0"/>
              <a:t>• To fulfill legal requirements - records as per standards and practices </a:t>
            </a:r>
            <a:br>
              <a:rPr lang="en-US" sz="1400" dirty="0" smtClean="0"/>
            </a:br>
            <a:r>
              <a:rPr lang="en-US" sz="1400" dirty="0" smtClean="0"/>
              <a:t>• To pay taxes to various bodies - statutory needs </a:t>
            </a:r>
            <a:br>
              <a:rPr lang="en-US" sz="1400" dirty="0" smtClean="0"/>
            </a:br>
            <a:r>
              <a:rPr lang="en-US" sz="1400" dirty="0" smtClean="0"/>
              <a:t>• Keep the business running - manage receivables &amp; payables, cash, bank... </a:t>
            </a:r>
            <a:br>
              <a:rPr lang="en-US" sz="1400" dirty="0" smtClean="0"/>
            </a:br>
            <a:r>
              <a:rPr lang="en-US" sz="1400" dirty="0" smtClean="0"/>
              <a:t>• Keep a watch on the pulse of the </a:t>
            </a:r>
            <a:r>
              <a:rPr lang="en-US" sz="1400" dirty="0" err="1" smtClean="0"/>
              <a:t>organisation</a:t>
            </a:r>
            <a:r>
              <a:rPr lang="en-US" sz="1400" dirty="0" smtClean="0"/>
              <a:t> - key performance indicators </a:t>
            </a:r>
            <a:br>
              <a:rPr lang="en-US" sz="1400" dirty="0" smtClean="0"/>
            </a:br>
            <a:r>
              <a:rPr lang="en-US" sz="1400" dirty="0" smtClean="0"/>
              <a:t>• Respond to queries - to locate the right transaction immediately </a:t>
            </a:r>
            <a:br>
              <a:rPr lang="en-US" sz="1400" dirty="0" smtClean="0"/>
            </a:br>
            <a:r>
              <a:rPr lang="en-US" sz="1400" dirty="0" smtClean="0"/>
              <a:t/>
            </a:r>
            <a:br>
              <a:rPr lang="en-US" sz="1400" dirty="0" smtClean="0"/>
            </a:br>
            <a:r>
              <a:rPr lang="en-US" sz="1400" dirty="0" smtClean="0"/>
              <a:t>We have been perfecting this 'simple' recording - accounting - from over twenty years. All this to deliver better, faster and more flexible ways to fulfill your needs, not just maintain books of accounts. A few examples will illustrate: </a:t>
            </a:r>
            <a:br>
              <a:rPr lang="en-US" sz="1400" dirty="0" smtClean="0"/>
            </a:br>
            <a:r>
              <a:rPr lang="en-US" sz="1400" dirty="0" smtClean="0"/>
              <a:t/>
            </a:r>
            <a:br>
              <a:rPr lang="en-US" sz="1400" dirty="0" smtClean="0"/>
            </a:br>
            <a:r>
              <a:rPr lang="en-US" sz="1400" dirty="0" smtClean="0"/>
              <a:t>• With the entry of a voucher (this is what we call all accounting transactions) all books of  accounts, all reports, all totals &amp; sub-totals are updated instantly. There is nothing more that  needs to be done - whether you are inserting a forgotten entry, or correcting one </a:t>
            </a:r>
            <a:br>
              <a:rPr lang="en-US" sz="1400" dirty="0" smtClean="0"/>
            </a:br>
            <a:r>
              <a:rPr lang="en-US" sz="1400" dirty="0" smtClean="0"/>
              <a:t>• Taxation requirements of all the states of India are available, in the prescribed formats </a:t>
            </a:r>
            <a:br>
              <a:rPr lang="en-US" sz="1400" dirty="0" smtClean="0"/>
            </a:br>
            <a:r>
              <a:rPr lang="en-US" sz="1400" dirty="0" smtClean="0"/>
              <a:t>• Supporting tasks like reminder letters, delayed interest, ageing, bank reconciliation </a:t>
            </a:r>
            <a:br>
              <a:rPr lang="en-US" sz="1400" dirty="0" smtClean="0"/>
            </a:br>
            <a:r>
              <a:rPr lang="en-US" sz="1400" dirty="0" smtClean="0"/>
              <a:t>• One single dashboard to look at all important business ratios </a:t>
            </a:r>
            <a:br>
              <a:rPr lang="en-US" sz="1400" dirty="0" smtClean="0"/>
            </a:br>
            <a:r>
              <a:rPr lang="en-US" sz="1400" dirty="0" smtClean="0"/>
              <a:t>• Drill down from any report, even the Balance Sheet, right to any voucher or filter and search </a:t>
            </a:r>
            <a:br>
              <a:rPr lang="en-US" sz="1400" dirty="0" smtClean="0"/>
            </a:br>
            <a:r>
              <a:rPr lang="en-US" sz="1400" dirty="0" smtClean="0"/>
              <a:t>• Data entry in the language of the users choice - and report in any other language (from the  languages supported) </a:t>
            </a:r>
            <a:br>
              <a:rPr lang="en-US" sz="1400" dirty="0" smtClean="0"/>
            </a:br>
            <a:r>
              <a:rPr lang="en-US" sz="1400" dirty="0" smtClean="0"/>
              <a:t>• Mark vouchers that are draft as 'optional' and convert these to final- with one button click </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Financial Management &amp; Controls </a:t>
            </a:r>
            <a:endParaRPr lang="en-US" dirty="0"/>
          </a:p>
        </p:txBody>
      </p:sp>
      <p:sp>
        <p:nvSpPr>
          <p:cNvPr id="3" name="Content Placeholder 2"/>
          <p:cNvSpPr>
            <a:spLocks noGrp="1"/>
          </p:cNvSpPr>
          <p:nvPr>
            <p:ph sz="quarter" idx="1"/>
          </p:nvPr>
        </p:nvSpPr>
        <p:spPr>
          <a:xfrm>
            <a:off x="457200" y="1524000"/>
            <a:ext cx="8229600" cy="4602163"/>
          </a:xfrm>
        </p:spPr>
        <p:txBody>
          <a:bodyPr>
            <a:noAutofit/>
          </a:bodyPr>
          <a:lstStyle/>
          <a:p>
            <a:r>
              <a:rPr lang="en-US" sz="1600" dirty="0" smtClean="0"/>
              <a:t>Tally.ERP 9 comes with rich features &amp; financial reports that give you the necessary management and control of your business. A few of these are listed below: </a:t>
            </a:r>
            <a:br>
              <a:rPr lang="en-US" sz="1600" dirty="0" smtClean="0"/>
            </a:br>
            <a:r>
              <a:rPr lang="en-US" sz="1600" dirty="0" smtClean="0"/>
              <a:t/>
            </a:r>
            <a:br>
              <a:rPr lang="en-US" sz="1600" dirty="0" smtClean="0"/>
            </a:br>
            <a:r>
              <a:rPr lang="en-US" sz="1600" dirty="0" smtClean="0"/>
              <a:t>• Funds Flow &amp; Cash Flow reports – help you locate bottlenecks </a:t>
            </a:r>
            <a:br>
              <a:rPr lang="en-US" sz="1600" dirty="0" smtClean="0"/>
            </a:br>
            <a:r>
              <a:rPr lang="en-US" sz="1600" dirty="0" smtClean="0"/>
              <a:t/>
            </a:r>
            <a:br>
              <a:rPr lang="en-US" sz="1600" dirty="0" smtClean="0"/>
            </a:br>
            <a:r>
              <a:rPr lang="en-US" sz="1600" dirty="0" smtClean="0"/>
              <a:t>• Bank reconciliation - keeps your bank books in sync, and identify unclear instruments </a:t>
            </a:r>
            <a:br>
              <a:rPr lang="en-US" sz="1600" dirty="0" smtClean="0"/>
            </a:br>
            <a:r>
              <a:rPr lang="en-US" sz="1600" dirty="0" smtClean="0"/>
              <a:t/>
            </a:r>
            <a:br>
              <a:rPr lang="en-US" sz="1600" dirty="0" smtClean="0"/>
            </a:br>
            <a:r>
              <a:rPr lang="en-US" sz="1600" dirty="0" smtClean="0"/>
              <a:t>• Customer Credit Limits - to limit risk of default and large losses </a:t>
            </a:r>
            <a:br>
              <a:rPr lang="en-US" sz="1600" dirty="0" smtClean="0"/>
            </a:br>
            <a:r>
              <a:rPr lang="en-US" sz="1600" dirty="0" smtClean="0"/>
              <a:t/>
            </a:r>
            <a:br>
              <a:rPr lang="en-US" sz="1600" dirty="0" smtClean="0"/>
            </a:br>
            <a:r>
              <a:rPr lang="en-US" sz="1600" dirty="0" smtClean="0"/>
              <a:t>• Budgets - keep tabs on projected expenses against </a:t>
            </a:r>
            <a:r>
              <a:rPr lang="en-US" sz="1600" dirty="0" err="1" smtClean="0"/>
              <a:t>actuals</a:t>
            </a:r>
            <a:r>
              <a:rPr lang="en-US" sz="1600" dirty="0" smtClean="0"/>
              <a:t> </a:t>
            </a:r>
            <a:br>
              <a:rPr lang="en-US" sz="1600" dirty="0" smtClean="0"/>
            </a:br>
            <a:r>
              <a:rPr lang="en-US" sz="1600" dirty="0" smtClean="0"/>
              <a:t/>
            </a:r>
            <a:br>
              <a:rPr lang="en-US" sz="1600" dirty="0" smtClean="0"/>
            </a:br>
            <a:r>
              <a:rPr lang="en-US" sz="1600" dirty="0" smtClean="0"/>
              <a:t>• Mark vouchers post dated - these will reflect into the books of accounts only on/after that date </a:t>
            </a:r>
            <a:br>
              <a:rPr lang="en-US" sz="1600" dirty="0" smtClean="0"/>
            </a:br>
            <a:r>
              <a:rPr lang="en-US" sz="1600" dirty="0" smtClean="0"/>
              <a:t/>
            </a:r>
            <a:br>
              <a:rPr lang="en-US" sz="1600" dirty="0" smtClean="0"/>
            </a:br>
            <a:r>
              <a:rPr lang="en-US" sz="1600" dirty="0" smtClean="0"/>
              <a:t>• For needs where reports have to consider a transaction that has not happened (say salaries  for this month that get paid the next month) vouchers (called 'reversing journals') can be  marked to 'disappear' for reports post a specific date </a:t>
            </a:r>
            <a:br>
              <a:rPr lang="en-US" sz="1600" dirty="0" smtClean="0"/>
            </a:br>
            <a:r>
              <a:rPr lang="en-US" sz="1600" dirty="0" smtClean="0"/>
              <a:t/>
            </a:r>
            <a:br>
              <a:rPr lang="en-US" sz="1600" dirty="0" smtClean="0"/>
            </a:br>
            <a:endParaRPr lang="en-US" sz="1600" dirty="0" smtClean="0"/>
          </a:p>
          <a:p>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Inventory Accounting &amp; Management</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smtClean="0"/>
              <a:t>If you deal in goods, of any type, you'll appreciate the Inventory capabilities in Tally.ERP 9. </a:t>
            </a:r>
            <a:br>
              <a:rPr lang="en-US" dirty="0" smtClean="0"/>
            </a:br>
            <a:r>
              <a:rPr lang="en-US" dirty="0" smtClean="0"/>
              <a:t/>
            </a:r>
            <a:br>
              <a:rPr lang="en-US" dirty="0" smtClean="0"/>
            </a:br>
            <a:r>
              <a:rPr lang="en-US" dirty="0" smtClean="0"/>
              <a:t>You can comprehensively record all types of inventory transactions, using goods receipt notes, delivery notes, stock journals, manufacturing journals and physical stock journals. All stock movements are fully recorded and maintained in stock registers. </a:t>
            </a:r>
            <a:br>
              <a:rPr lang="en-US" dirty="0" smtClean="0"/>
            </a:br>
            <a:r>
              <a:rPr lang="en-US" dirty="0" smtClean="0"/>
              <a:t/>
            </a:r>
            <a:br>
              <a:rPr lang="en-US" dirty="0" smtClean="0"/>
            </a:br>
            <a:r>
              <a:rPr lang="en-US" dirty="0" smtClean="0"/>
              <a:t>Developed for all manufacturers, distributors, wholesalers or traders a small list of features are briefly described below: </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Manufacturers: </a:t>
            </a:r>
            <a:endParaRPr lang="en-US" dirty="0"/>
          </a:p>
        </p:txBody>
      </p:sp>
      <p:sp>
        <p:nvSpPr>
          <p:cNvPr id="3" name="Content Placeholder 2"/>
          <p:cNvSpPr>
            <a:spLocks noGrp="1"/>
          </p:cNvSpPr>
          <p:nvPr>
            <p:ph sz="quarter" idx="1"/>
          </p:nvPr>
        </p:nvSpPr>
        <p:spPr/>
        <p:txBody>
          <a:bodyPr>
            <a:normAutofit/>
          </a:bodyPr>
          <a:lstStyle/>
          <a:p>
            <a:pPr>
              <a:buNone/>
            </a:pPr>
            <a:r>
              <a:rPr lang="en-US" dirty="0" smtClean="0"/>
              <a:t>• Bill of materials and Manufacturing Journals, to record material conversions </a:t>
            </a:r>
            <a:br>
              <a:rPr lang="en-US" dirty="0" smtClean="0"/>
            </a:br>
            <a:r>
              <a:rPr lang="en-US" dirty="0" smtClean="0"/>
              <a:t>• Compound bill of materials support, for units that contain assemblies </a:t>
            </a:r>
            <a:br>
              <a:rPr lang="en-US" dirty="0" smtClean="0"/>
            </a:br>
            <a:r>
              <a:rPr lang="en-US" dirty="0" smtClean="0"/>
              <a:t>• Multiple locations (</a:t>
            </a:r>
            <a:r>
              <a:rPr lang="en-US" dirty="0" err="1" smtClean="0"/>
              <a:t>godowns</a:t>
            </a:r>
            <a:r>
              <a:rPr lang="en-US" dirty="0" smtClean="0"/>
              <a:t>) </a:t>
            </a:r>
            <a:br>
              <a:rPr lang="en-US" dirty="0" smtClean="0"/>
            </a:br>
            <a:r>
              <a:rPr lang="en-US" dirty="0" smtClean="0"/>
              <a:t>• Excise for manufacturers, including all documentation and invoice </a:t>
            </a:r>
            <a:br>
              <a:rPr lang="en-US" dirty="0" smtClean="0"/>
            </a:br>
            <a:r>
              <a:rPr lang="en-US" dirty="0" smtClean="0"/>
              <a:t>• Costing for jobs </a:t>
            </a:r>
            <a:endParaRPr 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43</TotalTime>
  <Words>317</Words>
  <Application>Microsoft Office PowerPoint</Application>
  <PresentationFormat>On-screen Show (4:3)</PresentationFormat>
  <Paragraphs>85</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Civic</vt:lpstr>
      <vt:lpstr>Tally.ERP9</vt:lpstr>
      <vt:lpstr> Accounting Packages</vt:lpstr>
      <vt:lpstr>Tally Versions</vt:lpstr>
      <vt:lpstr>Advantages of Tally.ERP 9: </vt:lpstr>
      <vt:lpstr>Functions &amp; Features:</vt:lpstr>
      <vt:lpstr>Accounting</vt:lpstr>
      <vt:lpstr>Financial Management &amp; Controls </vt:lpstr>
      <vt:lpstr>Inventory Accounting &amp; Management</vt:lpstr>
      <vt:lpstr>Manufacturers: </vt:lpstr>
      <vt:lpstr>Distributors &amp; Wholesalers/ Traders</vt:lpstr>
      <vt:lpstr>Comparison of Software</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TALLY ERP9</dc:title>
  <dc:creator>SolapurCABrach</dc:creator>
  <cp:lastModifiedBy>SolapurCABrach</cp:lastModifiedBy>
  <cp:revision>6</cp:revision>
  <dcterms:created xsi:type="dcterms:W3CDTF">2009-12-16T11:01:16Z</dcterms:created>
  <dcterms:modified xsi:type="dcterms:W3CDTF">2009-12-18T08:26:05Z</dcterms:modified>
</cp:coreProperties>
</file>