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9" r:id="rId1"/>
  </p:sldMasterIdLst>
  <p:notesMasterIdLst>
    <p:notesMasterId r:id="rId15"/>
  </p:notesMasterIdLst>
  <p:sldIdLst>
    <p:sldId id="272" r:id="rId2"/>
    <p:sldId id="257" r:id="rId3"/>
    <p:sldId id="258" r:id="rId4"/>
    <p:sldId id="259" r:id="rId5"/>
    <p:sldId id="260" r:id="rId6"/>
    <p:sldId id="261" r:id="rId7"/>
    <p:sldId id="270" r:id="rId8"/>
    <p:sldId id="263" r:id="rId9"/>
    <p:sldId id="265" r:id="rId10"/>
    <p:sldId id="266" r:id="rId11"/>
    <p:sldId id="271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480C4383-F446-4870-8EFB-4914DAE09517}" type="datetimeFigureOut">
              <a:rPr lang="en-US"/>
              <a:pPr>
                <a:defRPr/>
              </a:pPr>
              <a:t>10/19/2012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2D07562A-643B-43E5-BD9E-1A079FAB6A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reeform 4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Dr. M.latha Natarajan</a:t>
            </a:r>
          </a:p>
        </p:txBody>
      </p:sp>
      <p:sp>
        <p:nvSpPr>
          <p:cNvPr id="8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3A5A9-798E-4AB9-BF4F-633D8C10AF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Dr. M.latha Natarajan</a:t>
            </a: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F72FD5-B93C-4B23-9F15-52FAB00AD1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Dr. M.latha Natarajan</a:t>
            </a: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A3E58-AA3E-486B-83AD-08C580099B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Dr. M.latha Natarajan</a:t>
            </a: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02EAE-C626-4449-AA14-0CBE26A6C4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reeform 4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Dr. M.latha Natarajan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61389-A5FC-4495-82AB-BEF47D427D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Dr. M.latha Natarajan</a:t>
            </a: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D36094-DF18-4FEB-A103-3937AE936A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Dr. M.latha Natarajan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1F0692-EEEE-453C-816C-A4148CECF5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/>
          <a:lstStyle>
            <a:lvl1pPr algn="l">
              <a:defRPr sz="4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Dr. M.latha Natarajan</a:t>
            </a:r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AB1978-C167-4414-AFFB-540C0D9D06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Dr. M.latha Natarajan</a:t>
            </a: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E373A-251A-456F-86F2-604776D407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Dr. M.latha Natarajan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575" y="6421438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31189D-9360-4674-B706-5AE389AE6A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by Dr. M.latha Natarajan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EFA92-9DF8-4E2D-9B05-83A65137D1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 smtClean="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by Dr. M.latha Natarajan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 smtClean="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F224F302-E5C2-4C9F-B0BD-038A79B864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2" r:id="rId1"/>
    <p:sldLayoutId id="2147483786" r:id="rId2"/>
    <p:sldLayoutId id="2147483793" r:id="rId3"/>
    <p:sldLayoutId id="2147483787" r:id="rId4"/>
    <p:sldLayoutId id="2147483794" r:id="rId5"/>
    <p:sldLayoutId id="2147483788" r:id="rId6"/>
    <p:sldLayoutId id="2147483789" r:id="rId7"/>
    <p:sldLayoutId id="2147483795" r:id="rId8"/>
    <p:sldLayoutId id="2147483796" r:id="rId9"/>
    <p:sldLayoutId id="2147483790" r:id="rId10"/>
    <p:sldLayoutId id="2147483791" r:id="rId11"/>
  </p:sldLayoutIdLst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9pPr>
    </p:titleStyle>
    <p:bodyStyle>
      <a:lvl1pPr marL="419100" indent="-3825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55588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 charset="0"/>
        <a:buChar char="○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36538" algn="l" rtl="0" fontAlgn="base">
        <a:spcBef>
          <a:spcPct val="20000"/>
        </a:spcBef>
        <a:spcAft>
          <a:spcPct val="0"/>
        </a:spcAft>
        <a:buClr>
          <a:srgbClr val="8D89A4"/>
        </a:buClr>
        <a:buSzPct val="9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89075" indent="-182563" algn="l" rtl="0" fontAlgn="base">
        <a:spcBef>
          <a:spcPct val="20000"/>
        </a:spcBef>
        <a:spcAft>
          <a:spcPct val="0"/>
        </a:spcAft>
        <a:buClr>
          <a:srgbClr val="748560"/>
        </a:buClr>
        <a:buSzPct val="100000"/>
        <a:buFont typeface="Arial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163762"/>
          </a:xfrm>
        </p:spPr>
        <p:txBody>
          <a:bodyPr/>
          <a:lstStyle/>
          <a:p>
            <a:r>
              <a:rPr lang="en-US" sz="2800" i="1" dirty="0" smtClean="0">
                <a:solidFill>
                  <a:srgbClr val="FF66CC"/>
                </a:solidFill>
              </a:rPr>
              <a:t>THE EMPLOYEES’ PROVIDENT FUNDS AND MISCELLANEOUS PROVISIONS ACT,1952</a:t>
            </a:r>
            <a:endParaRPr lang="en-US" sz="28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638800"/>
            <a:ext cx="7467600" cy="4873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A  SHORT  GUIDE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BY   CA . SAYANTAN  BASU 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991600" cy="990600"/>
          </a:xfrm>
        </p:spPr>
        <p:txBody>
          <a:bodyPr/>
          <a:lstStyle/>
          <a:p>
            <a:r>
              <a:rPr lang="en-US" sz="3200" smtClean="0"/>
              <a:t>Recovery of moneys by employer and contractors</a:t>
            </a:r>
          </a:p>
        </p:txBody>
      </p:sp>
      <p:sp>
        <p:nvSpPr>
          <p:cNvPr id="1536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28600" y="1219200"/>
            <a:ext cx="8613775" cy="5410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b="1" smtClean="0"/>
              <a:t>Fund to be recognised under the Indian income-tax act,1961</a:t>
            </a:r>
          </a:p>
          <a:p>
            <a:pPr>
              <a:lnSpc>
                <a:spcPct val="90000"/>
              </a:lnSpc>
            </a:pPr>
            <a:r>
              <a:rPr lang="en-US" sz="2400" b="1" smtClean="0"/>
              <a:t>Protection against attachment</a:t>
            </a:r>
            <a:r>
              <a:rPr lang="en-US" sz="2400" smtClean="0"/>
              <a:t> (after death of employee nominee can apply for the claims such as p.f .pension)</a:t>
            </a:r>
          </a:p>
          <a:p>
            <a:pPr>
              <a:lnSpc>
                <a:spcPct val="90000"/>
              </a:lnSpc>
            </a:pPr>
            <a:r>
              <a:rPr lang="en-US" sz="2400" b="1" smtClean="0"/>
              <a:t>Priority of payment of contributions over other debts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en-US" sz="2400" b="1" smtClean="0"/>
              <a:t>In the case of winding up or insolvent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b="1" smtClean="0"/>
              <a:t>		-any contribution payable by the employer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b="1" smtClean="0"/>
              <a:t>		-any contribution towards family pension scheme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b="1" smtClean="0"/>
              <a:t>		-any contribution to the insurance fund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b="1" smtClean="0"/>
              <a:t>		-any charges payable to the govt.</a:t>
            </a:r>
          </a:p>
          <a:p>
            <a:pPr>
              <a:lnSpc>
                <a:spcPct val="90000"/>
              </a:lnSpc>
            </a:pPr>
            <a:r>
              <a:rPr lang="en-US" sz="2400" b="1" smtClean="0"/>
              <a:t>Employer not to reduce wages</a:t>
            </a:r>
            <a:r>
              <a:rPr lang="en-US" sz="2400" smtClean="0"/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- The employer do not have any rights to reduce the total quantum of benefits ; old-age pension and life insurance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by Dr. M.latha Natarajan</a:t>
            </a:r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1625" y="304800"/>
            <a:ext cx="8540750" cy="6553200"/>
          </a:xfrm>
        </p:spPr>
        <p:txBody>
          <a:bodyPr/>
          <a:lstStyle/>
          <a:p>
            <a:r>
              <a:rPr lang="en-US" b="1" smtClean="0"/>
              <a:t>Inspectors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-appointed by central govt.</a:t>
            </a:r>
          </a:p>
          <a:p>
            <a:r>
              <a:rPr lang="en-US" b="1" smtClean="0"/>
              <a:t>Powers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-inquiring into the correctness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-ascertaining the provisions of the act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-ascertaining applications of p.f., insurance schemes of the establishment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-rights to enquire the employer also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-at any reasonable time rights to enter the establishment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-to make copies of records and registers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by Dr. M.latha Natarajan</a:t>
            </a:r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10588" cy="685800"/>
          </a:xfrm>
        </p:spPr>
        <p:txBody>
          <a:bodyPr/>
          <a:lstStyle/>
          <a:p>
            <a:r>
              <a:rPr lang="en-US" sz="3200" b="1" smtClean="0"/>
              <a:t>MISCELLANEOUS</a:t>
            </a:r>
          </a:p>
        </p:txBody>
      </p:sp>
      <p:sp>
        <p:nvSpPr>
          <p:cNvPr id="2355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1625" y="990600"/>
            <a:ext cx="8540750" cy="5638800"/>
          </a:xfrm>
        </p:spPr>
        <p:txBody>
          <a:bodyPr>
            <a:normAutofit lnSpcReduction="10000"/>
          </a:bodyPr>
          <a:lstStyle/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en-US" sz="2400" b="1"/>
              <a:t>Special provisions relating to existing provident funds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en-US" sz="2400" b="1"/>
              <a:t>Act not to apply to certain establishments</a:t>
            </a:r>
          </a:p>
          <a:p>
            <a:pPr marL="420624" indent="-384048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/>
              <a:t>*Cooperative societies </a:t>
            </a:r>
          </a:p>
          <a:p>
            <a:pPr marL="420624" indent="-384048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/>
              <a:t>* Any other establishments newly set up, until the expiry of a period 3 years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en-US" sz="2400" b="1"/>
              <a:t>Authorising certain employers to maintain provident fund accounts</a:t>
            </a:r>
            <a:r>
              <a:rPr lang="en-US" sz="2400"/>
              <a:t> </a:t>
            </a:r>
          </a:p>
          <a:p>
            <a:pPr marL="420624" indent="-384048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/>
              <a:t>– 100 or more employees</a:t>
            </a:r>
          </a:p>
          <a:p>
            <a:pPr marL="420624" indent="-384048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/>
              <a:t>-obligation by the employer</a:t>
            </a:r>
          </a:p>
          <a:p>
            <a:pPr marL="420624" indent="-384048"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/>
              <a:t>-cancellation of authorisation:- any information fails, employer commits any offence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en-US" sz="2400" b="1"/>
              <a:t>Power to exempt</a:t>
            </a:r>
            <a:r>
              <a:rPr lang="en-US" sz="2400"/>
              <a:t> – the notifications granting such employments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en-US" sz="2400" b="1"/>
              <a:t>Transfer of accounts</a:t>
            </a:r>
            <a:r>
              <a:rPr lang="en-US" sz="2400"/>
              <a:t> – re-employment</a:t>
            </a:r>
          </a:p>
          <a:p>
            <a:pPr marL="420624" indent="-384048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40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by Dr. M.latha Natarajan</a:t>
            </a:r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4800" y="762000"/>
            <a:ext cx="8540750" cy="5718175"/>
          </a:xfrm>
        </p:spPr>
        <p:txBody>
          <a:bodyPr/>
          <a:lstStyle/>
          <a:p>
            <a:pPr>
              <a:tabLst>
                <a:tab pos="406400" algn="l"/>
              </a:tabLst>
            </a:pPr>
            <a:r>
              <a:rPr lang="en-US" smtClean="0"/>
              <a:t>Penalties</a:t>
            </a:r>
          </a:p>
          <a:p>
            <a:pPr>
              <a:buFont typeface="Wingdings" pitchFamily="2" charset="2"/>
              <a:buNone/>
              <a:tabLst>
                <a:tab pos="406400" algn="l"/>
              </a:tabLst>
            </a:pPr>
            <a:r>
              <a:rPr lang="en-US" smtClean="0"/>
              <a:t>-</a:t>
            </a:r>
            <a:r>
              <a:rPr lang="en-US" sz="2800" smtClean="0"/>
              <a:t>If any person knowingly makes any false statement</a:t>
            </a:r>
          </a:p>
          <a:p>
            <a:pPr>
              <a:buFontTx/>
              <a:buChar char="-"/>
              <a:tabLst>
                <a:tab pos="406400" algn="l"/>
              </a:tabLst>
            </a:pPr>
            <a:r>
              <a:rPr lang="en-US" sz="2800" smtClean="0"/>
              <a:t>Makes any false representation</a:t>
            </a:r>
          </a:p>
          <a:p>
            <a:pPr>
              <a:buFontTx/>
              <a:buNone/>
              <a:tabLst>
                <a:tab pos="406400" algn="l"/>
              </a:tabLst>
            </a:pPr>
            <a:r>
              <a:rPr lang="en-US" sz="2800" smtClean="0"/>
              <a:t>			       *Imprisonment from a term to 1 year</a:t>
            </a:r>
          </a:p>
          <a:p>
            <a:pPr marL="1085850" lvl="4" indent="457200">
              <a:buFontTx/>
              <a:buNone/>
              <a:tabLst>
                <a:tab pos="406400" algn="l"/>
              </a:tabLst>
            </a:pPr>
            <a:r>
              <a:rPr lang="en-US" sz="2800" smtClean="0"/>
              <a:t>*Or with a fine Rs.5,000</a:t>
            </a:r>
          </a:p>
          <a:p>
            <a:pPr marL="1085850" lvl="4" indent="457200">
              <a:buFontTx/>
              <a:buNone/>
              <a:tabLst>
                <a:tab pos="406400" algn="l"/>
              </a:tabLst>
            </a:pPr>
            <a:r>
              <a:rPr lang="en-US" sz="2800" smtClean="0"/>
              <a:t>*or with both</a:t>
            </a:r>
          </a:p>
          <a:p>
            <a:pPr marL="1085850" lvl="4" indent="457200">
              <a:buFontTx/>
              <a:buNone/>
              <a:tabLst>
                <a:tab pos="406400" algn="l"/>
              </a:tabLst>
            </a:pPr>
            <a:r>
              <a:rPr lang="en-US" sz="2800" smtClean="0"/>
              <a:t>*1 year and a fine of Rs.10,000 in case of</a:t>
            </a:r>
          </a:p>
          <a:p>
            <a:pPr marL="1085850" lvl="4" indent="457200">
              <a:buFontTx/>
              <a:buNone/>
              <a:tabLst>
                <a:tab pos="406400" algn="l"/>
              </a:tabLst>
            </a:pPr>
            <a:r>
              <a:rPr lang="en-US" sz="2800" smtClean="0"/>
              <a:t>default to payment of the employees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by Dr. M.latha Natarajan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152400" y="152400"/>
            <a:ext cx="8839200" cy="9906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200" dirty="0">
                <a:solidFill>
                  <a:srgbClr val="FF66CC"/>
                </a:solidFill>
              </a:rPr>
              <a:t>THE EMPLOYEES’ PROVIDENT FUNDS AND MISCELLANEOUS PROVISIONS ACT,1952</a:t>
            </a:r>
          </a:p>
        </p:txBody>
      </p:sp>
      <p:sp>
        <p:nvSpPr>
          <p:cNvPr id="7171" name="Rectangle 6"/>
          <p:cNvSpPr>
            <a:spLocks noGrp="1" noRot="1" noChangeArrowheads="1"/>
          </p:cNvSpPr>
          <p:nvPr>
            <p:ph idx="1"/>
          </p:nvPr>
        </p:nvSpPr>
        <p:spPr>
          <a:xfrm>
            <a:off x="152400" y="1524000"/>
            <a:ext cx="8839200" cy="5181600"/>
          </a:xfrm>
        </p:spPr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en-US" sz="2800" b="1" u="sng" smtClean="0"/>
              <a:t>Application of the Act</a:t>
            </a:r>
          </a:p>
          <a:p>
            <a:pPr marL="609600" indent="-609600">
              <a:buFont typeface="Wingdings" pitchFamily="2" charset="2"/>
              <a:buNone/>
            </a:pPr>
            <a:r>
              <a:rPr lang="en-US" sz="2800" smtClean="0"/>
              <a:t>The act extends to the whole of India [sec .1(2)]</a:t>
            </a:r>
          </a:p>
          <a:p>
            <a:pPr marL="609600" indent="-609600">
              <a:buFont typeface="Wingdings" pitchFamily="2" charset="2"/>
              <a:buNone/>
            </a:pPr>
            <a:r>
              <a:rPr lang="en-US" sz="2800" smtClean="0"/>
              <a:t>To every establishment which is a factory engaged in any industry specified in schedule I and in which 20 or more persons are employed [sec. 1(3) (a)], and </a:t>
            </a:r>
          </a:p>
          <a:p>
            <a:pPr marL="609600" indent="-609600">
              <a:buFont typeface="Wingdings" pitchFamily="2" charset="2"/>
              <a:buAutoNum type="alphaLcParenBoth"/>
            </a:pPr>
            <a:r>
              <a:rPr lang="en-US" sz="2800" smtClean="0"/>
              <a:t>To any other establishment employing 20 or more persons or class of such establishments which the central government may, by notification in the official gazette, specify in this behalf [sec. 1(3) (b)].</a:t>
            </a:r>
          </a:p>
          <a:p>
            <a:pPr marL="609600" indent="-609600">
              <a:buFont typeface="Wingdings" pitchFamily="2" charset="2"/>
              <a:buNone/>
            </a:pPr>
            <a:r>
              <a:rPr lang="en-US" sz="2400" smtClean="0"/>
              <a:t>      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by Dr. M.latha Natarajan</a:t>
            </a: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0" name="Rectangle 6"/>
          <p:cNvSpPr>
            <a:spLocks noGrp="1" noRot="1" noChangeArrowheads="1"/>
          </p:cNvSpPr>
          <p:nvPr>
            <p:ph idx="1"/>
          </p:nvPr>
        </p:nvSpPr>
        <p:spPr>
          <a:xfrm>
            <a:off x="152400" y="152400"/>
            <a:ext cx="8839200" cy="6477000"/>
          </a:xfrm>
        </p:spPr>
        <p:txBody>
          <a:bodyPr>
            <a:normAutofit lnSpcReduction="10000"/>
          </a:bodyPr>
          <a:lstStyle/>
          <a:p>
            <a:pPr marL="420624" indent="-384048" fontAlgn="auto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z="2800"/>
              <a:t>Powers to apply act to an establishment which has a common provident fund with another establishment.</a:t>
            </a:r>
          </a:p>
          <a:p>
            <a:pPr marL="420624" indent="-384048" fontAlgn="auto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z="2800"/>
              <a:t>Power to add to Schedule I</a:t>
            </a:r>
          </a:p>
          <a:p>
            <a:pPr marL="420624" indent="-384048" fontAlgn="auto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z="2800"/>
              <a:t>Establishment to include all departments and branches.</a:t>
            </a:r>
          </a:p>
          <a:p>
            <a:pPr marL="420624" indent="-384048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800" b="1" u="sng"/>
              <a:t>Definitions</a:t>
            </a:r>
          </a:p>
          <a:p>
            <a:pPr marL="420624" indent="-384048" fontAlgn="auto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z="2800"/>
              <a:t>Appropriate government [sec. 2(a)]</a:t>
            </a:r>
          </a:p>
          <a:p>
            <a:pPr marL="420624" indent="-384048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800"/>
              <a:t>	- central or state govt.</a:t>
            </a:r>
          </a:p>
          <a:p>
            <a:pPr marL="420624" indent="-384048" fontAlgn="auto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z="2800"/>
              <a:t>Authorised officer [sec. 2(aa)]</a:t>
            </a:r>
          </a:p>
          <a:p>
            <a:pPr marL="420624" indent="-384048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en-US" sz="2800"/>
              <a:t>	- Central P.F. Commissioner  </a:t>
            </a:r>
          </a:p>
          <a:p>
            <a:pPr marL="420624" indent="-384048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en-US" sz="2800"/>
              <a:t>	- Additional Central P.F. Commissioner</a:t>
            </a:r>
          </a:p>
          <a:p>
            <a:pPr marL="420624" indent="-384048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en-US" sz="2800"/>
              <a:t>	- Deputy Central P.F. Commissioner</a:t>
            </a:r>
          </a:p>
          <a:p>
            <a:pPr marL="420624" indent="-384048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en-US" sz="2800"/>
              <a:t>	- Regional Central P.F. Commissioner </a:t>
            </a:r>
          </a:p>
          <a:p>
            <a:pPr marL="420624" indent="-384048" fontAlgn="auto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z="2800"/>
              <a:t>Basic wages [sec. 2(b)]</a:t>
            </a:r>
          </a:p>
          <a:p>
            <a:pPr marL="420624" indent="-384048" fontAlgn="auto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endParaRPr lang="en-US" sz="2800"/>
          </a:p>
          <a:p>
            <a:pPr marL="420624" indent="-384048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en-US" b="1" u="sn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by Dr. M.latha Natarajan</a:t>
            </a: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52400" y="152400"/>
            <a:ext cx="8839200" cy="6553200"/>
          </a:xfrm>
        </p:spPr>
        <p:txBody>
          <a:bodyPr/>
          <a:lstStyle/>
          <a:p>
            <a:r>
              <a:rPr lang="en-US" sz="2400" smtClean="0"/>
              <a:t>Contribution [sec. 2(c)]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	-employee &amp; employer contribution towards P.F</a:t>
            </a:r>
          </a:p>
          <a:p>
            <a:r>
              <a:rPr lang="en-US" sz="2400" smtClean="0"/>
              <a:t>Controlled industry [sec. 2(d)]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	-All the industries specified in the First schedule of the industries Act 1951.</a:t>
            </a:r>
          </a:p>
          <a:p>
            <a:r>
              <a:rPr lang="en-US" sz="2400" smtClean="0"/>
              <a:t>Employer [sec. 2(e)]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	- owner or the occupier of the factory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	- the authority who have ultimate control over the affairs.</a:t>
            </a:r>
          </a:p>
          <a:p>
            <a:r>
              <a:rPr lang="en-US" sz="2400" smtClean="0"/>
              <a:t>Employee [sec. 2(f)]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	-who is employed directly or through agent.</a:t>
            </a:r>
          </a:p>
          <a:p>
            <a:r>
              <a:rPr lang="en-US" sz="2400" smtClean="0"/>
              <a:t>Exempted employee [sec. 2(ff)]</a:t>
            </a:r>
          </a:p>
          <a:p>
            <a:r>
              <a:rPr lang="en-US" sz="2400" smtClean="0"/>
              <a:t>Exempted establishment [sec. 2(fff)]</a:t>
            </a:r>
          </a:p>
          <a:p>
            <a:r>
              <a:rPr lang="en-US" sz="2400" smtClean="0"/>
              <a:t>Factory</a:t>
            </a:r>
            <a:r>
              <a:rPr lang="en-US" smtClean="0"/>
              <a:t> </a:t>
            </a:r>
            <a:r>
              <a:rPr lang="en-US" sz="2400" smtClean="0"/>
              <a:t>[sec. 2(g)] </a:t>
            </a:r>
          </a:p>
          <a:p>
            <a:pPr>
              <a:buFont typeface="Wingdings" pitchFamily="2" charset="2"/>
              <a:buNone/>
            </a:pPr>
            <a:r>
              <a:rPr lang="en-US" sz="2400" smtClean="0"/>
              <a:t>  – Premises, manufacturing process</a:t>
            </a:r>
          </a:p>
          <a:p>
            <a:endParaRPr lang="en-US" sz="240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by Dr. M.latha Natarajan</a:t>
            </a: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52400" y="152400"/>
            <a:ext cx="8839200" cy="6324600"/>
          </a:xfrm>
        </p:spPr>
        <p:txBody>
          <a:bodyPr>
            <a:normAutofit lnSpcReduction="10000"/>
          </a:bodyPr>
          <a:lstStyle/>
          <a:p>
            <a:pPr marL="420624" indent="-384048" fontAlgn="auto">
              <a:lnSpc>
                <a:spcPct val="8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z="2800"/>
              <a:t>Family pension Fund [sec. 2(h)]</a:t>
            </a:r>
          </a:p>
          <a:p>
            <a:pPr marL="420624" indent="-384048" fontAlgn="auto">
              <a:lnSpc>
                <a:spcPct val="8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z="2800"/>
              <a:t>Industry [sec. 2(i)]</a:t>
            </a:r>
          </a:p>
          <a:p>
            <a:pPr marL="420624" indent="-384048" fontAlgn="auto">
              <a:lnSpc>
                <a:spcPct val="8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z="2800"/>
              <a:t>Manufacture or manufacturing process [sec. 2(i-c)]</a:t>
            </a:r>
          </a:p>
          <a:p>
            <a:pPr marL="420624" indent="-384048" fontAlgn="auto">
              <a:lnSpc>
                <a:spcPct val="8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z="2800"/>
              <a:t>Member [sec. 2(j)]</a:t>
            </a:r>
          </a:p>
          <a:p>
            <a:pPr marL="420624" indent="-384048" fontAlgn="auto">
              <a:lnSpc>
                <a:spcPct val="8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z="2800"/>
              <a:t>Occupier of a factory [sec. 2(k)]</a:t>
            </a:r>
          </a:p>
          <a:p>
            <a:pPr marL="420624" indent="-384048"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800"/>
              <a:t>	-who has ultimate control over the affairs of the factory</a:t>
            </a:r>
          </a:p>
          <a:p>
            <a:pPr marL="420624" indent="-384048" fontAlgn="auto">
              <a:lnSpc>
                <a:spcPct val="8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z="2800"/>
              <a:t>Pension fund [sec. 2(kA)]</a:t>
            </a:r>
          </a:p>
          <a:p>
            <a:pPr marL="420624" indent="-384048" fontAlgn="auto">
              <a:lnSpc>
                <a:spcPct val="8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z="2800"/>
              <a:t>Pension scheme [sec. 2(kB)]</a:t>
            </a:r>
          </a:p>
          <a:p>
            <a:pPr marL="420624" indent="-384048" fontAlgn="auto">
              <a:lnSpc>
                <a:spcPct val="8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z="2800"/>
              <a:t>Recovery officer [sec. 2(kb)]</a:t>
            </a:r>
          </a:p>
          <a:p>
            <a:pPr marL="420624" indent="-384048"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800"/>
              <a:t>	-any officer of the central govt., state govt. or  the Board of Trustees; notification under official gazette.</a:t>
            </a:r>
          </a:p>
          <a:p>
            <a:pPr marL="420624" indent="-384048" fontAlgn="auto">
              <a:lnSpc>
                <a:spcPct val="8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z="2800"/>
              <a:t>Superannuation [sec. 2(ll)]</a:t>
            </a:r>
          </a:p>
          <a:p>
            <a:pPr marL="420624" indent="-384048" fontAlgn="auto">
              <a:lnSpc>
                <a:spcPct val="8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en-US" sz="2800"/>
              <a:t>Tribunal [sec. 2(m)]</a:t>
            </a:r>
          </a:p>
          <a:p>
            <a:pPr marL="420624" indent="-384048"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800"/>
              <a:t>	- the employees Provident Funds Appellate Tribunal</a:t>
            </a:r>
          </a:p>
          <a:p>
            <a:pPr marL="420624" indent="-384048" fontAlgn="auto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800"/>
              <a:t>     Constituted under law.</a:t>
            </a:r>
          </a:p>
          <a:p>
            <a:pPr marL="420624" indent="-384048" fontAlgn="auto">
              <a:lnSpc>
                <a:spcPct val="80000"/>
              </a:lnSpc>
              <a:spcAft>
                <a:spcPts val="0"/>
              </a:spcAft>
              <a:buFont typeface="Wingdings 2"/>
              <a:buChar char=""/>
              <a:defRPr/>
            </a:pPr>
            <a:endParaRPr lang="en-US" sz="2800"/>
          </a:p>
          <a:p>
            <a:pPr marL="420624" indent="-384048" fontAlgn="auto">
              <a:lnSpc>
                <a:spcPct val="80000"/>
              </a:lnSpc>
              <a:spcAft>
                <a:spcPts val="0"/>
              </a:spcAft>
              <a:buFont typeface="Wingdings 2"/>
              <a:buChar char=""/>
              <a:defRPr/>
            </a:pPr>
            <a:endParaRPr lang="en-US" sz="280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by Dr. M.latha Natarajan</a:t>
            </a: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152400"/>
            <a:ext cx="8510588" cy="609600"/>
          </a:xfrm>
        </p:spPr>
        <p:txBody>
          <a:bodyPr/>
          <a:lstStyle/>
          <a:p>
            <a:r>
              <a:rPr lang="en-US" sz="3200" smtClean="0"/>
              <a:t>Administration of the schemes</a:t>
            </a:r>
          </a:p>
        </p:txBody>
      </p:sp>
      <p:sp>
        <p:nvSpPr>
          <p:cNvPr id="1126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0" y="838200"/>
            <a:ext cx="8842375" cy="5791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smtClean="0"/>
              <a:t>Central board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	- A chairman and a Vice-chairman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	-Central P.F. commissioner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	-15persons appointed by central govt.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	-15 persons appointed by sate govt.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	-10 persons representing employers and 10 persons representing employees</a:t>
            </a:r>
          </a:p>
          <a:p>
            <a:pPr>
              <a:lnSpc>
                <a:spcPct val="90000"/>
              </a:lnSpc>
            </a:pPr>
            <a:r>
              <a:rPr lang="en-US" sz="2400" smtClean="0"/>
              <a:t>Executive committee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- A chairman. 10 persons each by central and state govt., 3 persons each from representing employees and employers.</a:t>
            </a:r>
          </a:p>
          <a:p>
            <a:pPr>
              <a:lnSpc>
                <a:spcPct val="90000"/>
              </a:lnSpc>
            </a:pPr>
            <a:r>
              <a:rPr lang="en-US" sz="2400" smtClean="0"/>
              <a:t>State board</a:t>
            </a:r>
          </a:p>
          <a:p>
            <a:pPr>
              <a:lnSpc>
                <a:spcPct val="90000"/>
              </a:lnSpc>
            </a:pPr>
            <a:r>
              <a:rPr lang="en-US" sz="2400" smtClean="0"/>
              <a:t>Appointment of officers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/>
              <a:t>- Appointment of financial advisor, chief account officer, union public service commission.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by Dr. M.latha Natarajan</a:t>
            </a: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52400" y="228600"/>
            <a:ext cx="8659813" cy="1600200"/>
          </a:xfrm>
        </p:spPr>
        <p:txBody>
          <a:bodyPr/>
          <a:lstStyle/>
          <a:p>
            <a:pPr>
              <a:tabLst>
                <a:tab pos="7658100" algn="l"/>
              </a:tabLst>
            </a:pPr>
            <a:r>
              <a:rPr lang="en-US" sz="2800" smtClean="0"/>
              <a:t>DETERMINATION OF MONEYS DUE FROM</a:t>
            </a:r>
            <a:br>
              <a:rPr lang="en-US" sz="2800" smtClean="0"/>
            </a:br>
            <a:r>
              <a:rPr lang="en-US" sz="2800" smtClean="0"/>
              <a:t>EMPLOYERS,THEIR RECOVERY AND EMPLOYEES’ PROVIDENT FUNDS APPELATE TRIBUNAL</a:t>
            </a:r>
          </a:p>
        </p:txBody>
      </p:sp>
      <p:sp>
        <p:nvSpPr>
          <p:cNvPr id="1229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52400" y="1905000"/>
            <a:ext cx="8839200" cy="495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smtClean="0"/>
              <a:t>Setting up an independent machinery for recovery of the outstanding amount of provident fund</a:t>
            </a:r>
          </a:p>
          <a:p>
            <a:pPr>
              <a:lnSpc>
                <a:spcPct val="80000"/>
              </a:lnSpc>
            </a:pPr>
            <a:r>
              <a:rPr lang="en-US" sz="2400" smtClean="0"/>
              <a:t>Determination of money dues from employer (sec 7(a))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	- in a case where a disputes arises	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	-determining the due amount from any employer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	* Central P.F. Commissioner,  - Additional Central P.F. Commissioner, - Deputy Central P.F. Commissioner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 smtClean="0"/>
              <a:t>	- Regional Central P.F. Commissioner :-&gt; rights t conduct enquiry and make necessary claim from the employer</a:t>
            </a:r>
          </a:p>
          <a:p>
            <a:pPr>
              <a:lnSpc>
                <a:spcPct val="80000"/>
              </a:lnSpc>
            </a:pPr>
            <a:r>
              <a:rPr lang="en-US" sz="2400" smtClean="0"/>
              <a:t>Review of orders passed under Sec. 7-A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	- The officer made some mistake or error apparent on the face to the record.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     - Review his order  if he is satisfied.</a:t>
            </a:r>
          </a:p>
          <a:p>
            <a:pPr>
              <a:lnSpc>
                <a:spcPct val="80000"/>
              </a:lnSpc>
            </a:pPr>
            <a:r>
              <a:rPr lang="en-US" sz="2400" smtClean="0"/>
              <a:t>Determination of escaped amount (sec 7-C</a:t>
            </a:r>
            <a:r>
              <a:rPr lang="en-US" sz="2000" smtClean="0"/>
              <a:t>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sz="2000" smtClean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by Dr. M.latha Natarajan</a:t>
            </a:r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52400" y="152400"/>
            <a:ext cx="8991600" cy="65532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b="1" u="sng" smtClean="0"/>
              <a:t>Employees’ provident Funds Appellate Tribunal</a:t>
            </a:r>
            <a:r>
              <a:rPr lang="en-US" sz="2400" b="1" smtClean="0"/>
              <a:t> (secs.7-D)</a:t>
            </a:r>
          </a:p>
          <a:p>
            <a:pPr>
              <a:lnSpc>
                <a:spcPct val="80000"/>
              </a:lnSpc>
            </a:pPr>
            <a:r>
              <a:rPr lang="en-US" sz="2400" b="1" smtClean="0"/>
              <a:t>Constitution of appellate tribunal (sec. 7-D)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- membership; 1 person appointed by central govt.</a:t>
            </a:r>
          </a:p>
          <a:p>
            <a:pPr>
              <a:lnSpc>
                <a:spcPct val="80000"/>
              </a:lnSpc>
            </a:pPr>
            <a:r>
              <a:rPr lang="en-US" sz="2400" b="1" smtClean="0"/>
              <a:t>Term of office</a:t>
            </a:r>
            <a:r>
              <a:rPr lang="en-US" sz="2400" smtClean="0"/>
              <a:t> (sec 7-E); act as a presiding officer</a:t>
            </a:r>
          </a:p>
          <a:p>
            <a:pPr>
              <a:lnSpc>
                <a:spcPct val="80000"/>
              </a:lnSpc>
            </a:pPr>
            <a:r>
              <a:rPr lang="en-US" sz="2400" b="1" smtClean="0"/>
              <a:t>Appeals to tribunal</a:t>
            </a:r>
            <a:r>
              <a:rPr lang="en-US" sz="2400" smtClean="0"/>
              <a:t> (sec 7-I); dealing with dues from employer</a:t>
            </a:r>
          </a:p>
          <a:p>
            <a:pPr>
              <a:lnSpc>
                <a:spcPct val="80000"/>
              </a:lnSpc>
            </a:pPr>
            <a:r>
              <a:rPr lang="en-US" sz="2400" smtClean="0"/>
              <a:t> </a:t>
            </a:r>
            <a:r>
              <a:rPr lang="en-US" sz="2400" b="1" smtClean="0"/>
              <a:t>Orders of tribunal (sec 7-L)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en-US" sz="2400" smtClean="0"/>
              <a:t>Ratification of mistakes 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en-US" sz="2400" smtClean="0"/>
              <a:t>opportunity of hearing the employer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en-US" sz="2400" smtClean="0"/>
              <a:t>A copy of order to be sent to parties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en-US" sz="2400" smtClean="0"/>
              <a:t>order of tribunal not to be questionable</a:t>
            </a:r>
          </a:p>
          <a:p>
            <a:pPr>
              <a:lnSpc>
                <a:spcPct val="80000"/>
              </a:lnSpc>
            </a:pPr>
            <a:r>
              <a:rPr lang="en-US" sz="2400" b="1" smtClean="0"/>
              <a:t>Filling up of vacancies (sec 7-M)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	-vacancy occurs in the office of the presiding officer of a tribunal, the central govt. shall appoint another person.</a:t>
            </a:r>
          </a:p>
          <a:p>
            <a:pPr>
              <a:lnSpc>
                <a:spcPct val="80000"/>
              </a:lnSpc>
            </a:pPr>
            <a:r>
              <a:rPr lang="en-US" sz="2400" b="1" smtClean="0"/>
              <a:t>Interest payable by the employer (sec 7-Q)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- 12% of interest per annum</a:t>
            </a:r>
            <a:r>
              <a:rPr lang="en-US" sz="2000" smtClean="0"/>
              <a:t> </a:t>
            </a:r>
            <a:r>
              <a:rPr lang="en-US" sz="2400" smtClean="0"/>
              <a:t>; ,if any due from the employer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1800" smtClean="0"/>
              <a:t>        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sz="180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by Dr. M.latha Natarajan</a:t>
            </a: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85800" y="0"/>
            <a:ext cx="8458200" cy="4572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tabLst>
                <a:tab pos="7145338" algn="l"/>
              </a:tabLst>
              <a:defRPr/>
            </a:pPr>
            <a:r>
              <a:rPr lang="en-US" sz="3200"/>
              <a:t>Recovery of moneys due from employers</a:t>
            </a:r>
          </a:p>
        </p:txBody>
      </p:sp>
      <p:sp>
        <p:nvSpPr>
          <p:cNvPr id="1433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1625" y="838200"/>
            <a:ext cx="8540750" cy="5791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b="1" smtClean="0"/>
              <a:t>Modes of recovery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-any contributions payable to the employees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-Damages recovery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-any charges payable by the employer to the govt.</a:t>
            </a:r>
          </a:p>
          <a:p>
            <a:pPr>
              <a:lnSpc>
                <a:spcPct val="80000"/>
              </a:lnSpc>
            </a:pPr>
            <a:r>
              <a:rPr lang="en-US" sz="2400" b="1" smtClean="0"/>
              <a:t>Issues of certificate to the recovery officer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-Sale of the movable or immovable property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-arrest of the employer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smtClean="0"/>
              <a:t>-the authorised officer have to produce the related documents </a:t>
            </a:r>
          </a:p>
          <a:p>
            <a:pPr>
              <a:lnSpc>
                <a:spcPct val="80000"/>
              </a:lnSpc>
            </a:pPr>
            <a:r>
              <a:rPr lang="en-US" sz="2400" b="1" smtClean="0"/>
              <a:t>Validity of certificate and amendment thereof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en-US" sz="2400" smtClean="0"/>
              <a:t>Certification about disputes and corrections of the amount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en-US" sz="2400" smtClean="0"/>
              <a:t> the recovery officer have to produce no objection certificate after all verifications.</a:t>
            </a:r>
          </a:p>
          <a:p>
            <a:pPr>
              <a:lnSpc>
                <a:spcPct val="80000"/>
              </a:lnSpc>
            </a:pPr>
            <a:r>
              <a:rPr lang="en-US" sz="2400" b="1" smtClean="0"/>
              <a:t>Stay of proceedings under certificate and amendment or withdrawal thereof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b="1" smtClean="0"/>
              <a:t>– </a:t>
            </a:r>
            <a:r>
              <a:rPr lang="en-US" sz="2400" smtClean="0"/>
              <a:t>any amount of payment and time granted for payment.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by Dr. M.latha Natarajan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317</TotalTime>
  <Words>697</Words>
  <Application>Microsoft Office PowerPoint</Application>
  <PresentationFormat>On-screen Show (4:3)</PresentationFormat>
  <Paragraphs>151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Franklin Gothic Book</vt:lpstr>
      <vt:lpstr>Wingdings 2</vt:lpstr>
      <vt:lpstr>Calibri</vt:lpstr>
      <vt:lpstr>Wingdings</vt:lpstr>
      <vt:lpstr>Technic</vt:lpstr>
      <vt:lpstr>THE EMPLOYEES’ PROVIDENT FUNDS AND MISCELLANEOUS PROVISIONS ACT,1952</vt:lpstr>
      <vt:lpstr>THE EMPLOYEES’ PROVIDENT FUNDS AND MISCELLANEOUS PROVISIONS ACT,1952</vt:lpstr>
      <vt:lpstr>Slide 3</vt:lpstr>
      <vt:lpstr>Slide 4</vt:lpstr>
      <vt:lpstr>Slide 5</vt:lpstr>
      <vt:lpstr>Administration of the schemes</vt:lpstr>
      <vt:lpstr>DETERMINATION OF MONEYS DUE FROM EMPLOYERS,THEIR RECOVERY AND EMPLOYEES’ PROVIDENT FUNDS APPELATE TRIBUNAL</vt:lpstr>
      <vt:lpstr>Slide 8</vt:lpstr>
      <vt:lpstr>Recovery of moneys due from employers</vt:lpstr>
      <vt:lpstr>Recovery of moneys by employer and contractors</vt:lpstr>
      <vt:lpstr>Slide 11</vt:lpstr>
      <vt:lpstr>MISCELLANEOUS</vt:lpstr>
      <vt:lpstr>Slide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THE EMPLOYEES’ PROVIDENT FUNDS AND MISCELLANEOUS PROVISIONS ACT,1952</dc:title>
  <dc:creator>LAPTOP</dc:creator>
  <cp:lastModifiedBy>ICA</cp:lastModifiedBy>
  <cp:revision>38</cp:revision>
  <dcterms:created xsi:type="dcterms:W3CDTF">2008-11-02T13:52:54Z</dcterms:created>
  <dcterms:modified xsi:type="dcterms:W3CDTF">2012-10-19T08:14:15Z</dcterms:modified>
</cp:coreProperties>
</file>