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38"/>
  </p:notesMasterIdLst>
  <p:handoutMasterIdLst>
    <p:handoutMasterId r:id="rId39"/>
  </p:handoutMasterIdLst>
  <p:sldIdLst>
    <p:sldId id="256" r:id="rId2"/>
    <p:sldId id="257" r:id="rId3"/>
    <p:sldId id="258" r:id="rId4"/>
    <p:sldId id="293" r:id="rId5"/>
    <p:sldId id="260" r:id="rId6"/>
    <p:sldId id="261" r:id="rId7"/>
    <p:sldId id="281" r:id="rId8"/>
    <p:sldId id="262" r:id="rId9"/>
    <p:sldId id="291" r:id="rId10"/>
    <p:sldId id="282" r:id="rId11"/>
    <p:sldId id="283" r:id="rId12"/>
    <p:sldId id="263" r:id="rId13"/>
    <p:sldId id="292" r:id="rId14"/>
    <p:sldId id="264" r:id="rId15"/>
    <p:sldId id="288" r:id="rId16"/>
    <p:sldId id="287" r:id="rId17"/>
    <p:sldId id="286" r:id="rId18"/>
    <p:sldId id="285" r:id="rId19"/>
    <p:sldId id="284" r:id="rId20"/>
    <p:sldId id="289" r:id="rId21"/>
    <p:sldId id="269" r:id="rId22"/>
    <p:sldId id="268" r:id="rId23"/>
    <p:sldId id="267" r:id="rId24"/>
    <p:sldId id="266" r:id="rId25"/>
    <p:sldId id="290" r:id="rId26"/>
    <p:sldId id="265" r:id="rId27"/>
    <p:sldId id="273" r:id="rId28"/>
    <p:sldId id="272" r:id="rId29"/>
    <p:sldId id="271" r:id="rId30"/>
    <p:sldId id="270" r:id="rId31"/>
    <p:sldId id="275" r:id="rId32"/>
    <p:sldId id="274" r:id="rId33"/>
    <p:sldId id="277" r:id="rId34"/>
    <p:sldId id="276" r:id="rId35"/>
    <p:sldId id="279" r:id="rId36"/>
    <p:sldId id="280"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600" autoAdjust="0"/>
    <p:restoredTop sz="94660"/>
  </p:normalViewPr>
  <p:slideViewPr>
    <p:cSldViewPr>
      <p:cViewPr varScale="1">
        <p:scale>
          <a:sx n="72" d="100"/>
          <a:sy n="72" d="100"/>
        </p:scale>
        <p:origin x="-114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62ED99C-B348-4EAF-9297-91A1F9CA762D}" type="datetimeFigureOut">
              <a:rPr lang="en-US" smtClean="0"/>
              <a:pPr/>
              <a:t>10/19/2013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Copyrights with S. Goyal &amp; Associates</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7BC131B-5B1D-4022-B288-B92ACEADD204}" type="slidenum">
              <a:rPr lang="en-US" smtClean="0"/>
              <a:pPr/>
              <a:t>‹#›</a:t>
            </a:fld>
            <a:endParaRPr lang="en-US"/>
          </a:p>
        </p:txBody>
      </p:sp>
    </p:spTree>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A70FD0-779A-4D0B-94FC-4BC32C1D06A2}" type="datetimeFigureOut">
              <a:rPr lang="en-US" smtClean="0"/>
              <a:pPr/>
              <a:t>10/19/2013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Copyrights with S. Goyal &amp; Associates</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70171A-E389-4C78-9D0B-8E2536C2DD7C}" type="slidenum">
              <a:rPr lang="en-US" smtClean="0"/>
              <a:pPr/>
              <a:t>‹#›</a:t>
            </a:fld>
            <a:endParaRPr lang="en-US"/>
          </a:p>
        </p:txBody>
      </p:sp>
    </p:spTree>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r>
              <a:rPr lang="en-US" smtClean="0"/>
              <a:t>Copyrights with S. Goyal &amp; Associates</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Footer Placeholder 4"/>
          <p:cNvSpPr>
            <a:spLocks noGrp="1"/>
          </p:cNvSpPr>
          <p:nvPr>
            <p:ph type="ftr" sz="quarter" idx="10"/>
          </p:nvPr>
        </p:nvSpPr>
        <p:spPr/>
        <p:txBody>
          <a:bodyPr/>
          <a:lstStyle/>
          <a:p>
            <a:r>
              <a:rPr lang="en-US" smtClean="0"/>
              <a:t>Copyrights with S. Goyal &amp; Associates</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C2113924-754D-4947-8FDB-5644CEF66128}" type="datetime1">
              <a:rPr lang="en-US" smtClean="0"/>
              <a:pPr/>
              <a:t>10/19/2013</a:t>
            </a:fld>
            <a:endParaRPr lang="en-US"/>
          </a:p>
        </p:txBody>
      </p:sp>
      <p:sp>
        <p:nvSpPr>
          <p:cNvPr id="17" name="Footer Placeholder 16"/>
          <p:cNvSpPr>
            <a:spLocks noGrp="1"/>
          </p:cNvSpPr>
          <p:nvPr>
            <p:ph type="ftr" sz="quarter" idx="11"/>
          </p:nvPr>
        </p:nvSpPr>
        <p:spPr>
          <a:xfrm>
            <a:off x="5410200" y="4205288"/>
            <a:ext cx="1295400" cy="457200"/>
          </a:xfrm>
        </p:spPr>
        <p:txBody>
          <a:bodyPr/>
          <a:lstStyle/>
          <a:p>
            <a:r>
              <a:rPr lang="en-US" smtClean="0"/>
              <a:t>Copyrights with S.Goyal &amp; Associates</a:t>
            </a:r>
            <a:endParaRPr lang="en-US"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16754CE-FCD1-4530-99AC-B02528B8226B}" type="datetime1">
              <a:rPr lang="en-US" smtClean="0"/>
              <a:pPr/>
              <a:t>10/19/2013</a:t>
            </a:fld>
            <a:endParaRPr lang="en-US"/>
          </a:p>
        </p:txBody>
      </p:sp>
      <p:sp>
        <p:nvSpPr>
          <p:cNvPr id="5" name="Footer Placeholder 4"/>
          <p:cNvSpPr>
            <a:spLocks noGrp="1"/>
          </p:cNvSpPr>
          <p:nvPr>
            <p:ph type="ftr" sz="quarter" idx="11"/>
          </p:nvPr>
        </p:nvSpPr>
        <p:spPr/>
        <p:txBody>
          <a:bodyPr/>
          <a:lstStyle/>
          <a:p>
            <a:r>
              <a:rPr lang="en-US" smtClean="0"/>
              <a:t>Copyrights with S.Goyal &amp; Associates</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A05247F-DAAA-4EBB-B86C-91FDE7CEBDAB}" type="datetime1">
              <a:rPr lang="en-US" smtClean="0"/>
              <a:pPr/>
              <a:t>10/19/2013</a:t>
            </a:fld>
            <a:endParaRPr lang="en-US"/>
          </a:p>
        </p:txBody>
      </p:sp>
      <p:sp>
        <p:nvSpPr>
          <p:cNvPr id="5" name="Footer Placeholder 4"/>
          <p:cNvSpPr>
            <a:spLocks noGrp="1"/>
          </p:cNvSpPr>
          <p:nvPr>
            <p:ph type="ftr" sz="quarter" idx="11"/>
          </p:nvPr>
        </p:nvSpPr>
        <p:spPr/>
        <p:txBody>
          <a:bodyPr/>
          <a:lstStyle/>
          <a:p>
            <a:r>
              <a:rPr lang="en-US" smtClean="0"/>
              <a:t>Copyrights with S.Goyal &amp; Associates</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6BF194-964A-4C26-AAD4-0270DBE5D1D4}" type="datetime1">
              <a:rPr lang="en-US" smtClean="0"/>
              <a:pPr/>
              <a:t>10/19/2013</a:t>
            </a:fld>
            <a:endParaRPr lang="en-US"/>
          </a:p>
        </p:txBody>
      </p:sp>
      <p:sp>
        <p:nvSpPr>
          <p:cNvPr id="5" name="Footer Placeholder 4"/>
          <p:cNvSpPr>
            <a:spLocks noGrp="1"/>
          </p:cNvSpPr>
          <p:nvPr>
            <p:ph type="ftr" sz="quarter" idx="11"/>
          </p:nvPr>
        </p:nvSpPr>
        <p:spPr/>
        <p:txBody>
          <a:bodyPr/>
          <a:lstStyle/>
          <a:p>
            <a:r>
              <a:rPr lang="en-US" smtClean="0"/>
              <a:t>Copyrights with S.Goyal &amp; Associates</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CCA3919-1824-467F-98BB-051D316773C1}" type="datetime1">
              <a:rPr lang="en-US" smtClean="0"/>
              <a:pPr/>
              <a:t>10/19/2013</a:t>
            </a:fld>
            <a:endParaRPr lang="en-US"/>
          </a:p>
        </p:txBody>
      </p:sp>
      <p:sp>
        <p:nvSpPr>
          <p:cNvPr id="5" name="Footer Placeholder 4"/>
          <p:cNvSpPr>
            <a:spLocks noGrp="1"/>
          </p:cNvSpPr>
          <p:nvPr>
            <p:ph type="ftr" sz="quarter" idx="11"/>
          </p:nvPr>
        </p:nvSpPr>
        <p:spPr/>
        <p:txBody>
          <a:bodyPr/>
          <a:lstStyle/>
          <a:p>
            <a:r>
              <a:rPr lang="en-US" smtClean="0"/>
              <a:t>Copyrights with S.Goyal &amp; Associates</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8FEF561-D02D-498D-A1AA-B1812247D504}" type="datetime1">
              <a:rPr lang="en-US" smtClean="0"/>
              <a:pPr/>
              <a:t>10/19/2013</a:t>
            </a:fld>
            <a:endParaRPr lang="en-US"/>
          </a:p>
        </p:txBody>
      </p:sp>
      <p:sp>
        <p:nvSpPr>
          <p:cNvPr id="6" name="Footer Placeholder 5"/>
          <p:cNvSpPr>
            <a:spLocks noGrp="1"/>
          </p:cNvSpPr>
          <p:nvPr>
            <p:ph type="ftr" sz="quarter" idx="11"/>
          </p:nvPr>
        </p:nvSpPr>
        <p:spPr/>
        <p:txBody>
          <a:bodyPr/>
          <a:lstStyle/>
          <a:p>
            <a:r>
              <a:rPr lang="en-US" smtClean="0"/>
              <a:t>Copyrights with S.Goyal &amp; Associates</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DB5EAA0C-52FE-4121-B9E9-BFE744B65E61}" type="datetime1">
              <a:rPr lang="en-US" smtClean="0"/>
              <a:pPr/>
              <a:t>10/19/2013</a:t>
            </a:fld>
            <a:endParaRPr lang="en-US"/>
          </a:p>
        </p:txBody>
      </p:sp>
      <p:sp>
        <p:nvSpPr>
          <p:cNvPr id="27" name="Slide Number Placeholder 26"/>
          <p:cNvSpPr>
            <a:spLocks noGrp="1"/>
          </p:cNvSpPr>
          <p:nvPr>
            <p:ph type="sldNum" sz="quarter" idx="11"/>
          </p:nvPr>
        </p:nvSpPr>
        <p:spPr/>
        <p:txBody>
          <a:bodyPr rtlCol="0"/>
          <a:lstStyle/>
          <a:p>
            <a:fld id="{B6F15528-21DE-4FAA-801E-634DDDAF4B2B}" type="slidenum">
              <a:rPr lang="en-US" smtClean="0"/>
              <a:pPr/>
              <a:t>‹#›</a:t>
            </a:fld>
            <a:endParaRPr lang="en-US"/>
          </a:p>
        </p:txBody>
      </p:sp>
      <p:sp>
        <p:nvSpPr>
          <p:cNvPr id="28" name="Footer Placeholder 27"/>
          <p:cNvSpPr>
            <a:spLocks noGrp="1"/>
          </p:cNvSpPr>
          <p:nvPr>
            <p:ph type="ftr" sz="quarter" idx="12"/>
          </p:nvPr>
        </p:nvSpPr>
        <p:spPr/>
        <p:txBody>
          <a:bodyPr rtlCol="0"/>
          <a:lstStyle/>
          <a:p>
            <a:r>
              <a:rPr lang="en-US" smtClean="0"/>
              <a:t>Copyrights with S.Goyal &amp; Associates</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1794633A-1DA6-4081-ADD9-B4F8D4315643}" type="datetime1">
              <a:rPr lang="en-US" smtClean="0"/>
              <a:pPr/>
              <a:t>10/19/2013</a:t>
            </a:fld>
            <a:endParaRPr lang="en-US"/>
          </a:p>
        </p:txBody>
      </p:sp>
      <p:sp>
        <p:nvSpPr>
          <p:cNvPr id="4" name="Footer Placeholder 3"/>
          <p:cNvSpPr>
            <a:spLocks noGrp="1"/>
          </p:cNvSpPr>
          <p:nvPr>
            <p:ph type="ftr" sz="quarter" idx="11"/>
          </p:nvPr>
        </p:nvSpPr>
        <p:spPr>
          <a:xfrm>
            <a:off x="5257800" y="612648"/>
            <a:ext cx="1325880" cy="457200"/>
          </a:xfrm>
        </p:spPr>
        <p:txBody>
          <a:bodyPr/>
          <a:lstStyle/>
          <a:p>
            <a:r>
              <a:rPr lang="en-US" smtClean="0"/>
              <a:t>Copyrights with S.Goyal &amp; Associates</a:t>
            </a:r>
            <a:endParaRPr lang="en-US" dirty="0"/>
          </a:p>
        </p:txBody>
      </p:sp>
      <p:sp>
        <p:nvSpPr>
          <p:cNvPr id="5" name="Slide Number Placeholder 4"/>
          <p:cNvSpPr>
            <a:spLocks noGrp="1"/>
          </p:cNvSpPr>
          <p:nvPr>
            <p:ph type="sldNum" sz="quarter" idx="12"/>
          </p:nvPr>
        </p:nvSpPr>
        <p:spPr>
          <a:xfrm>
            <a:off x="8174736" y="2272"/>
            <a:ext cx="762000" cy="365760"/>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414BC5-2A9D-40E3-AAE7-0FE89E926BB6}" type="datetime1">
              <a:rPr lang="en-US" smtClean="0"/>
              <a:pPr/>
              <a:t>10/19/2013</a:t>
            </a:fld>
            <a:endParaRPr lang="en-US"/>
          </a:p>
        </p:txBody>
      </p:sp>
      <p:sp>
        <p:nvSpPr>
          <p:cNvPr id="3" name="Footer Placeholder 2"/>
          <p:cNvSpPr>
            <a:spLocks noGrp="1"/>
          </p:cNvSpPr>
          <p:nvPr>
            <p:ph type="ftr" sz="quarter" idx="11"/>
          </p:nvPr>
        </p:nvSpPr>
        <p:spPr/>
        <p:txBody>
          <a:bodyPr/>
          <a:lstStyle/>
          <a:p>
            <a:r>
              <a:rPr lang="en-US" smtClean="0"/>
              <a:t>Copyrights with S.Goyal &amp; Associates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3D24AE3-6B1A-4A29-A530-1F8CAD0CCF91}" type="datetime1">
              <a:rPr lang="en-US" smtClean="0"/>
              <a:pPr/>
              <a:t>10/19/2013</a:t>
            </a:fld>
            <a:endParaRPr lang="en-US"/>
          </a:p>
        </p:txBody>
      </p:sp>
      <p:sp>
        <p:nvSpPr>
          <p:cNvPr id="6" name="Footer Placeholder 5"/>
          <p:cNvSpPr>
            <a:spLocks noGrp="1"/>
          </p:cNvSpPr>
          <p:nvPr>
            <p:ph type="ftr" sz="quarter" idx="11"/>
          </p:nvPr>
        </p:nvSpPr>
        <p:spPr/>
        <p:txBody>
          <a:bodyPr/>
          <a:lstStyle/>
          <a:p>
            <a:r>
              <a:rPr lang="en-US" smtClean="0"/>
              <a:t>Copyrights with S.Goyal &amp; Associates</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B43CE0-6E32-4065-BD54-535333DA46F8}" type="datetime1">
              <a:rPr lang="en-US" smtClean="0"/>
              <a:pPr/>
              <a:t>10/19/2013</a:t>
            </a:fld>
            <a:endParaRPr lang="en-US"/>
          </a:p>
        </p:txBody>
      </p:sp>
      <p:sp>
        <p:nvSpPr>
          <p:cNvPr id="6" name="Footer Placeholder 5"/>
          <p:cNvSpPr>
            <a:spLocks noGrp="1"/>
          </p:cNvSpPr>
          <p:nvPr>
            <p:ph type="ftr" sz="quarter" idx="11"/>
          </p:nvPr>
        </p:nvSpPr>
        <p:spPr/>
        <p:txBody>
          <a:bodyPr/>
          <a:lstStyle/>
          <a:p>
            <a:r>
              <a:rPr lang="en-US" smtClean="0"/>
              <a:t>Copyrights with S.Goyal &amp; Associates</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F224E7B8-D8AD-4869-BB4E-D8538465FAD1}" type="datetime1">
              <a:rPr lang="en-US" smtClean="0"/>
              <a:pPr/>
              <a:t>10/19/2013</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r>
              <a:rPr lang="en-US" smtClean="0"/>
              <a:t>Copyrights with S.Goyal &amp; Associates</a:t>
            </a:r>
            <a:endParaRPr lang="en-US" dirty="0"/>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1">
                <a:tint val="55000"/>
                <a:satMod val="300000"/>
              </a:schemeClr>
            </a:gs>
            <a:gs pos="40000">
              <a:schemeClr val="bg1">
                <a:tint val="65000"/>
                <a:satMod val="300000"/>
              </a:schemeClr>
            </a:gs>
            <a:gs pos="100000">
              <a:schemeClr val="bg1">
                <a:shade val="65000"/>
                <a:satMod val="300000"/>
              </a:schemeClr>
            </a:gs>
          </a:gsLst>
          <a:path path="circle">
            <a:fillToRect l="95000" t="-106500" r="5000" b="206500"/>
          </a:path>
        </a:gradFill>
        <a:effectLst/>
      </p:bgPr>
    </p:bg>
    <p:spTree>
      <p:nvGrpSpPr>
        <p:cNvPr id="1" name=""/>
        <p:cNvGrpSpPr/>
        <p:nvPr/>
      </p:nvGrpSpPr>
      <p:grpSpPr>
        <a:xfrm>
          <a:off x="0" y="0"/>
          <a:ext cx="0" cy="0"/>
          <a:chOff x="0" y="0"/>
          <a:chExt cx="0" cy="0"/>
        </a:xfrm>
      </p:grpSpPr>
      <p:sp>
        <p:nvSpPr>
          <p:cNvPr id="5" name="Rectangle 2"/>
          <p:cNvSpPr>
            <a:spLocks noGrp="1" noChangeArrowheads="1"/>
          </p:cNvSpPr>
          <p:nvPr>
            <p:ph type="subTitle" idx="1"/>
          </p:nvPr>
        </p:nvSpPr>
        <p:spPr>
          <a:xfrm>
            <a:off x="0" y="609600"/>
            <a:ext cx="9144000" cy="2895600"/>
          </a:xfrm>
          <a:prstGeom prst="rect">
            <a:avLst/>
          </a:prstGeom>
        </p:spPr>
        <p:txBody>
          <a:bodyPr anchor="ctr">
            <a:normAutofit/>
          </a:bodyPr>
          <a:lstStyle/>
          <a:p>
            <a:pPr marL="0" marR="0" lvl="0" indent="0" algn="ctr" fontAlgn="auto">
              <a:lnSpc>
                <a:spcPts val="3238"/>
              </a:lnSpc>
              <a:spcBef>
                <a:spcPts val="0"/>
              </a:spcBef>
              <a:spcAft>
                <a:spcPts val="0"/>
              </a:spcAft>
              <a:buClrTx/>
              <a:buSzTx/>
              <a:buFontTx/>
              <a:buNone/>
              <a:tabLst/>
              <a:defRPr/>
            </a:pPr>
            <a:r>
              <a:rPr lang="en-IN" sz="3600" dirty="0" smtClean="0">
                <a:ln w="10160">
                  <a:solidFill>
                    <a:schemeClr val="accent1"/>
                  </a:solidFill>
                  <a:prstDash val="solid"/>
                </a:ln>
                <a:solidFill>
                  <a:srgbClr val="FFFFFF"/>
                </a:solidFill>
                <a:effectLst>
                  <a:outerShdw blurRad="60007" dist="200025" dir="15000000" sy="30000" kx="-1800000" algn="bl" rotWithShape="0">
                    <a:prstClr val="black">
                      <a:alpha val="32000"/>
                    </a:prstClr>
                  </a:outerShdw>
                </a:effectLst>
                <a:latin typeface="Arial Black" pitchFamily="34" charset="0"/>
                <a:cs typeface="Aharoni" pitchFamily="2" charset="-79"/>
              </a:rPr>
              <a:t>Specified Domestic Transactions </a:t>
            </a:r>
          </a:p>
          <a:p>
            <a:pPr marL="0" marR="0" lvl="0" indent="0" algn="ctr" fontAlgn="auto">
              <a:lnSpc>
                <a:spcPts val="3238"/>
              </a:lnSpc>
              <a:spcBef>
                <a:spcPts val="0"/>
              </a:spcBef>
              <a:spcAft>
                <a:spcPts val="0"/>
              </a:spcAft>
              <a:buClrTx/>
              <a:buSzTx/>
              <a:buFontTx/>
              <a:buNone/>
              <a:tabLst/>
              <a:defRPr/>
            </a:pPr>
            <a:endParaRPr lang="en-IN" sz="3600" dirty="0" smtClean="0">
              <a:ln w="10160">
                <a:solidFill>
                  <a:schemeClr val="accent1"/>
                </a:solidFill>
                <a:prstDash val="solid"/>
              </a:ln>
              <a:solidFill>
                <a:srgbClr val="FFFFFF"/>
              </a:solidFill>
              <a:effectLst>
                <a:outerShdw blurRad="60007" dist="200025" dir="15000000" sy="30000" kx="-1800000" algn="bl" rotWithShape="0">
                  <a:prstClr val="black">
                    <a:alpha val="32000"/>
                  </a:prstClr>
                </a:outerShdw>
              </a:effectLst>
              <a:latin typeface="Arial Black" pitchFamily="34" charset="0"/>
              <a:cs typeface="Aharoni" pitchFamily="2" charset="-79"/>
            </a:endParaRPr>
          </a:p>
          <a:p>
            <a:pPr marL="0" marR="0" lvl="0" indent="0" algn="ctr" fontAlgn="auto">
              <a:lnSpc>
                <a:spcPts val="3238"/>
              </a:lnSpc>
              <a:spcBef>
                <a:spcPts val="0"/>
              </a:spcBef>
              <a:spcAft>
                <a:spcPts val="0"/>
              </a:spcAft>
              <a:buClrTx/>
              <a:buSzTx/>
              <a:buFontTx/>
              <a:buNone/>
              <a:tabLst/>
              <a:defRPr/>
            </a:pPr>
            <a:r>
              <a:rPr lang="en-IN" sz="3600" dirty="0" smtClean="0">
                <a:ln w="10160">
                  <a:solidFill>
                    <a:schemeClr val="accent1"/>
                  </a:solidFill>
                  <a:prstDash val="solid"/>
                </a:ln>
                <a:solidFill>
                  <a:srgbClr val="FFFFFF"/>
                </a:solidFill>
                <a:effectLst>
                  <a:outerShdw blurRad="60007" dist="200025" dir="15000000" sy="30000" kx="-1800000" algn="bl" rotWithShape="0">
                    <a:prstClr val="black">
                      <a:alpha val="32000"/>
                    </a:prstClr>
                  </a:outerShdw>
                </a:effectLst>
                <a:latin typeface="Arial Black" pitchFamily="34" charset="0"/>
                <a:cs typeface="Aharoni" pitchFamily="2" charset="-79"/>
              </a:rPr>
              <a:t>(Domestic Transfer Pricing)</a:t>
            </a:r>
            <a:endParaRPr kumimoji="0" lang="en-US" sz="3600" b="0" i="0" u="none" strike="noStrike" kern="0" cap="none" spc="0" normalizeH="0" baseline="0" noProof="0" dirty="0" smtClean="0">
              <a:ln>
                <a:noFill/>
              </a:ln>
              <a:solidFill>
                <a:sysClr val="windowText" lastClr="000000"/>
              </a:solidFill>
              <a:effectLst/>
              <a:uLnTx/>
              <a:uFillTx/>
            </a:endParaRPr>
          </a:p>
        </p:txBody>
      </p:sp>
      <p:sp>
        <p:nvSpPr>
          <p:cNvPr id="8" name="Rectangle 7"/>
          <p:cNvSpPr/>
          <p:nvPr/>
        </p:nvSpPr>
        <p:spPr>
          <a:xfrm>
            <a:off x="228600" y="4419601"/>
            <a:ext cx="8686800" cy="2246769"/>
          </a:xfrm>
          <a:prstGeom prst="rect">
            <a:avLst/>
          </a:prstGeom>
        </p:spPr>
        <p:style>
          <a:lnRef idx="1">
            <a:schemeClr val="dk1"/>
          </a:lnRef>
          <a:fillRef idx="2">
            <a:schemeClr val="dk1"/>
          </a:fillRef>
          <a:effectRef idx="1">
            <a:schemeClr val="dk1"/>
          </a:effectRef>
          <a:fontRef idx="minor">
            <a:schemeClr val="dk1"/>
          </a:fontRef>
        </p:style>
        <p:txBody>
          <a:bodyPr wrap="square" lIns="91440" tIns="45720" rIns="91440" bIns="45720">
            <a:spAutoFit/>
          </a:bodyPr>
          <a:lstStyle/>
          <a:p>
            <a:pPr algn="r"/>
            <a:r>
              <a:rPr lang="en-US" sz="2800" dirty="0" smtClean="0">
                <a:ln w="10160">
                  <a:solidFill>
                    <a:schemeClr val="accent1"/>
                  </a:solidFill>
                  <a:prstDash val="solid"/>
                </a:ln>
                <a:solidFill>
                  <a:srgbClr val="002060"/>
                </a:solidFill>
                <a:effectLst>
                  <a:outerShdw blurRad="60007" dist="200025" dir="15000000" sy="30000" kx="-1800000" algn="bl" rotWithShape="0">
                    <a:prstClr val="black">
                      <a:alpha val="32000"/>
                    </a:prstClr>
                  </a:outerShdw>
                </a:effectLst>
                <a:latin typeface="Arial Black" pitchFamily="34" charset="0"/>
                <a:cs typeface="Aharoni" pitchFamily="2" charset="-79"/>
              </a:rPr>
              <a:t>By:</a:t>
            </a:r>
          </a:p>
          <a:p>
            <a:pPr algn="r"/>
            <a:r>
              <a:rPr lang="en-US" sz="2800" dirty="0" smtClean="0">
                <a:ln w="10160">
                  <a:solidFill>
                    <a:schemeClr val="accent1"/>
                  </a:solidFill>
                  <a:prstDash val="solid"/>
                </a:ln>
                <a:solidFill>
                  <a:srgbClr val="002060"/>
                </a:solidFill>
                <a:effectLst>
                  <a:outerShdw blurRad="60007" dist="200025" dir="15000000" sy="30000" kx="-1800000" algn="bl" rotWithShape="0">
                    <a:prstClr val="black">
                      <a:alpha val="32000"/>
                    </a:prstClr>
                  </a:outerShdw>
                </a:effectLst>
                <a:latin typeface="Arial Black" pitchFamily="34" charset="0"/>
                <a:cs typeface="Aharoni" pitchFamily="2" charset="-79"/>
              </a:rPr>
              <a:t>CA. Vikas Goyal</a:t>
            </a:r>
          </a:p>
          <a:p>
            <a:pPr algn="r"/>
            <a:endParaRPr lang="en-US" sz="2800" dirty="0" smtClean="0">
              <a:ln w="10160">
                <a:solidFill>
                  <a:schemeClr val="accent1"/>
                </a:solidFill>
                <a:prstDash val="solid"/>
              </a:ln>
              <a:solidFill>
                <a:srgbClr val="002060"/>
              </a:solidFill>
              <a:effectLst>
                <a:outerShdw blurRad="60007" dist="200025" dir="15000000" sy="30000" kx="-1800000" algn="bl" rotWithShape="0">
                  <a:prstClr val="black">
                    <a:alpha val="32000"/>
                  </a:prstClr>
                </a:outerShdw>
              </a:effectLst>
              <a:latin typeface="Arial Black" pitchFamily="34" charset="0"/>
              <a:cs typeface="Aharoni" pitchFamily="2" charset="-79"/>
            </a:endParaRPr>
          </a:p>
          <a:p>
            <a:pPr algn="r"/>
            <a:r>
              <a:rPr lang="en-US" sz="2800" dirty="0" smtClean="0">
                <a:ln w="10160">
                  <a:solidFill>
                    <a:schemeClr val="accent1"/>
                  </a:solidFill>
                  <a:prstDash val="solid"/>
                </a:ln>
                <a:solidFill>
                  <a:srgbClr val="002060"/>
                </a:solidFill>
                <a:effectLst>
                  <a:outerShdw blurRad="60007" dist="200025" dir="15000000" sy="30000" kx="-1800000" algn="bl" rotWithShape="0">
                    <a:prstClr val="black">
                      <a:alpha val="32000"/>
                    </a:prstClr>
                  </a:outerShdw>
                </a:effectLst>
                <a:latin typeface="Arial Black" pitchFamily="34" charset="0"/>
                <a:cs typeface="Aharoni" pitchFamily="2" charset="-79"/>
              </a:rPr>
              <a:t>S. Goyal &amp; Associates</a:t>
            </a:r>
            <a:br>
              <a:rPr lang="en-US" sz="2800" dirty="0" smtClean="0">
                <a:ln w="10160">
                  <a:solidFill>
                    <a:schemeClr val="accent1"/>
                  </a:solidFill>
                  <a:prstDash val="solid"/>
                </a:ln>
                <a:solidFill>
                  <a:srgbClr val="002060"/>
                </a:solidFill>
                <a:effectLst>
                  <a:outerShdw blurRad="60007" dist="200025" dir="15000000" sy="30000" kx="-1800000" algn="bl" rotWithShape="0">
                    <a:prstClr val="black">
                      <a:alpha val="32000"/>
                    </a:prstClr>
                  </a:outerShdw>
                </a:effectLst>
                <a:latin typeface="Arial Black" pitchFamily="34" charset="0"/>
                <a:cs typeface="Aharoni" pitchFamily="2" charset="-79"/>
              </a:rPr>
            </a:br>
            <a:r>
              <a:rPr lang="en-US" sz="2400" dirty="0" smtClean="0">
                <a:ln w="10160">
                  <a:solidFill>
                    <a:schemeClr val="accent1"/>
                  </a:solidFill>
                  <a:prstDash val="solid"/>
                </a:ln>
                <a:solidFill>
                  <a:srgbClr val="002060"/>
                </a:solidFill>
                <a:effectLst>
                  <a:outerShdw blurRad="60007" dist="200025" dir="15000000" sy="30000" kx="-1800000" algn="bl" rotWithShape="0">
                    <a:prstClr val="black">
                      <a:alpha val="32000"/>
                    </a:prstClr>
                  </a:outerShdw>
                </a:effectLst>
                <a:latin typeface="Arial Black" pitchFamily="34" charset="0"/>
                <a:cs typeface="Aharoni" pitchFamily="2" charset="-79"/>
              </a:rPr>
              <a:t>Chartered Accountants</a:t>
            </a:r>
            <a:endParaRPr lang="en-US" sz="2400" dirty="0">
              <a:ln w="10160">
                <a:solidFill>
                  <a:schemeClr val="accent1"/>
                </a:solidFill>
                <a:prstDash val="solid"/>
              </a:ln>
              <a:solidFill>
                <a:srgbClr val="002060"/>
              </a:solidFill>
              <a:effectLst>
                <a:outerShdw blurRad="60007" dist="200025" dir="15000000" sy="30000" kx="-1800000" algn="bl" rotWithShape="0">
                  <a:prstClr val="black">
                    <a:alpha val="32000"/>
                  </a:prstClr>
                </a:outerShdw>
              </a:effectLst>
              <a:latin typeface="Arial Black"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subTitle" idx="1"/>
          </p:nvPr>
        </p:nvSpPr>
        <p:spPr>
          <a:xfrm>
            <a:off x="832104" y="609600"/>
            <a:ext cx="7854696" cy="2334064"/>
          </a:xfrm>
          <a:prstGeom prst="rect">
            <a:avLst/>
          </a:prstGeom>
        </p:spPr>
        <p:txBody>
          <a:bodyPr anchor="ctr">
            <a:normAutofit/>
          </a:bodyPr>
          <a:lstStyle/>
          <a:p>
            <a:pPr marR="0" lvl="0" algn="ctr">
              <a:lnSpc>
                <a:spcPts val="3238"/>
              </a:lnSpc>
              <a:spcBef>
                <a:spcPts val="0"/>
              </a:spcBef>
              <a:buClrTx/>
              <a:buSzTx/>
            </a:pPr>
            <a:r>
              <a:rPr lang="en-US" sz="5400" dirty="0" smtClean="0">
                <a:ln w="10160">
                  <a:solidFill>
                    <a:schemeClr val="accent1"/>
                  </a:solidFill>
                  <a:prstDash val="solid"/>
                </a:ln>
                <a:solidFill>
                  <a:srgbClr val="FFFFFF"/>
                </a:solidFill>
                <a:effectLst>
                  <a:outerShdw blurRad="60007" dist="200025" dir="15000000" sy="30000" kx="-1800000" algn="bl" rotWithShape="0">
                    <a:prstClr val="black">
                      <a:alpha val="32000"/>
                    </a:prstClr>
                  </a:outerShdw>
                </a:effectLst>
                <a:latin typeface="Aharoni" pitchFamily="2" charset="-79"/>
                <a:cs typeface="Aharoni" pitchFamily="2" charset="-79"/>
              </a:rPr>
              <a:t>SDTs - Payments to </a:t>
            </a:r>
          </a:p>
          <a:p>
            <a:pPr marR="0" lvl="0" algn="ctr">
              <a:lnSpc>
                <a:spcPts val="3238"/>
              </a:lnSpc>
              <a:spcBef>
                <a:spcPts val="0"/>
              </a:spcBef>
              <a:buClrTx/>
              <a:buSzTx/>
            </a:pPr>
            <a:endParaRPr lang="en-US" sz="5400" dirty="0" smtClean="0">
              <a:ln w="10160">
                <a:solidFill>
                  <a:schemeClr val="accent1"/>
                </a:solidFill>
                <a:prstDash val="solid"/>
              </a:ln>
              <a:solidFill>
                <a:srgbClr val="FFFFFF"/>
              </a:solidFill>
              <a:effectLst>
                <a:outerShdw blurRad="60007" dist="200025" dir="15000000" sy="30000" kx="-1800000" algn="bl" rotWithShape="0">
                  <a:prstClr val="black">
                    <a:alpha val="32000"/>
                  </a:prstClr>
                </a:outerShdw>
              </a:effectLst>
              <a:latin typeface="Aharoni" pitchFamily="2" charset="-79"/>
              <a:cs typeface="Aharoni" pitchFamily="2" charset="-79"/>
            </a:endParaRPr>
          </a:p>
          <a:p>
            <a:pPr marR="0" lvl="0" algn="ctr">
              <a:lnSpc>
                <a:spcPts val="3238"/>
              </a:lnSpc>
              <a:spcBef>
                <a:spcPts val="0"/>
              </a:spcBef>
              <a:buClrTx/>
              <a:buSzTx/>
            </a:pPr>
            <a:r>
              <a:rPr lang="en-US" sz="5400" dirty="0" smtClean="0">
                <a:ln w="10160">
                  <a:solidFill>
                    <a:schemeClr val="accent1"/>
                  </a:solidFill>
                  <a:prstDash val="solid"/>
                </a:ln>
                <a:solidFill>
                  <a:srgbClr val="FFFFFF"/>
                </a:solidFill>
                <a:effectLst>
                  <a:outerShdw blurRad="60007" dist="200025" dir="15000000" sy="30000" kx="-1800000" algn="bl" rotWithShape="0">
                    <a:prstClr val="black">
                      <a:alpha val="32000"/>
                    </a:prstClr>
                  </a:outerShdw>
                </a:effectLst>
                <a:latin typeface="Aharoni" pitchFamily="2" charset="-79"/>
                <a:cs typeface="Aharoni" pitchFamily="2" charset="-79"/>
              </a:rPr>
              <a:t>related parties</a:t>
            </a:r>
            <a:endParaRPr lang="en-US" sz="4800" b="1" dirty="0" smtClean="0">
              <a:effectLst>
                <a:outerShdw blurRad="31750" dist="25400" dir="5400000" algn="tl" rotWithShape="0">
                  <a:srgbClr val="000000">
                    <a:alpha val="25000"/>
                  </a:srgbClr>
                </a:outerShdw>
              </a:effectLst>
              <a:latin typeface="Aharoni" pitchFamily="2" charset="-79"/>
              <a:ea typeface="+mj-ea"/>
              <a:cs typeface="Aharoni" pitchFamily="2" charset="-79"/>
            </a:endParaRPr>
          </a:p>
        </p:txBody>
      </p:sp>
      <p:sp>
        <p:nvSpPr>
          <p:cNvPr id="6" name="Rectangle 5"/>
          <p:cNvSpPr/>
          <p:nvPr/>
        </p:nvSpPr>
        <p:spPr>
          <a:xfrm>
            <a:off x="2209800" y="4854714"/>
            <a:ext cx="4806124" cy="707886"/>
          </a:xfrm>
          <a:prstGeom prst="rect">
            <a:avLst/>
          </a:prstGeom>
        </p:spPr>
        <p:txBody>
          <a:bodyPr wrap="none">
            <a:spAutoFit/>
          </a:bodyPr>
          <a:lstStyle/>
          <a:p>
            <a:pPr algn="ctr"/>
            <a:r>
              <a:rPr lang="en-US" sz="4000" b="1" dirty="0" smtClean="0">
                <a:effectLst>
                  <a:outerShdw blurRad="38100" dist="25400" dir="5400000" algn="tl" rotWithShape="0">
                    <a:srgbClr val="000000">
                      <a:alpha val="43000"/>
                    </a:srgbClr>
                  </a:outerShdw>
                </a:effectLst>
                <a:latin typeface="+mj-lt"/>
                <a:ea typeface="+mj-ea"/>
                <a:cs typeface="+mj-cs"/>
              </a:rPr>
              <a:t>[Section 40A(2)(b)]</a:t>
            </a:r>
          </a:p>
        </p:txBody>
      </p:sp>
    </p:spTree>
  </p:cSld>
  <p:clrMapOvr>
    <a:masterClrMapping/>
  </p:clrMapOvr>
  <p:transition>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
        <p:nvSpPr>
          <p:cNvPr id="5" name="Rectangle 4"/>
          <p:cNvSpPr>
            <a:spLocks noGrp="1" noChangeArrowheads="1"/>
          </p:cNvSpPr>
          <p:nvPr>
            <p:ph type="title"/>
          </p:nvPr>
        </p:nvSpPr>
        <p:spPr>
          <a:xfrm>
            <a:off x="533400" y="304800"/>
            <a:ext cx="8229600" cy="1066800"/>
          </a:xfrm>
        </p:spPr>
        <p:txBody>
          <a:bodyPr>
            <a:noAutofit/>
          </a:bodyPr>
          <a:lstStyle/>
          <a:p>
            <a:pPr eaLnBrk="1" hangingPunct="1"/>
            <a:r>
              <a:rPr lang="en-US" sz="2800" dirty="0" smtClean="0"/>
              <a:t>Section 40A(2)(b) – only expenditure covered</a:t>
            </a:r>
          </a:p>
        </p:txBody>
      </p:sp>
      <p:sp>
        <p:nvSpPr>
          <p:cNvPr id="6" name="Rectangle 3"/>
          <p:cNvSpPr>
            <a:spLocks noChangeArrowheads="1"/>
          </p:cNvSpPr>
          <p:nvPr/>
        </p:nvSpPr>
        <p:spPr bwMode="auto">
          <a:xfrm>
            <a:off x="369888" y="1600200"/>
            <a:ext cx="8545512" cy="4140236"/>
          </a:xfrm>
          <a:prstGeom prst="rect">
            <a:avLst/>
          </a:prstGeom>
          <a:noFill/>
          <a:ln w="9525" algn="ctr">
            <a:noFill/>
            <a:round/>
            <a:headEnd/>
            <a:tailEnd/>
          </a:ln>
        </p:spPr>
        <p:txBody>
          <a:bodyPr lIns="0" tIns="0" rIns="0" bIns="0">
            <a:spAutoFit/>
          </a:bodyPr>
          <a:lstStyle/>
          <a:p>
            <a:pPr marL="228600" indent="-228600" fontAlgn="base">
              <a:lnSpc>
                <a:spcPct val="114000"/>
              </a:lnSpc>
              <a:spcBef>
                <a:spcPct val="0"/>
              </a:spcBef>
              <a:spcAft>
                <a:spcPct val="0"/>
              </a:spcAft>
              <a:defRPr/>
            </a:pPr>
            <a:r>
              <a:rPr lang="en-IN" sz="2000" b="1" u="sng" dirty="0" smtClean="0"/>
              <a:t>The Section: </a:t>
            </a:r>
          </a:p>
          <a:p>
            <a:pPr marL="228600" indent="-228600" fontAlgn="base">
              <a:lnSpc>
                <a:spcPct val="114000"/>
              </a:lnSpc>
              <a:spcBef>
                <a:spcPct val="0"/>
              </a:spcBef>
              <a:spcAft>
                <a:spcPct val="0"/>
              </a:spcAft>
              <a:buFont typeface="Wingdings" pitchFamily="2" charset="2"/>
              <a:buChar char="Ø"/>
              <a:defRPr/>
            </a:pPr>
            <a:endParaRPr lang="en-IN" sz="1600" dirty="0" smtClean="0"/>
          </a:p>
          <a:p>
            <a:pPr marL="228600" indent="-228600" fontAlgn="base">
              <a:lnSpc>
                <a:spcPct val="114000"/>
              </a:lnSpc>
              <a:spcBef>
                <a:spcPct val="0"/>
              </a:spcBef>
              <a:spcAft>
                <a:spcPct val="0"/>
              </a:spcAft>
              <a:buFont typeface="Wingdings" pitchFamily="2" charset="2"/>
              <a:buChar char="Ø"/>
              <a:defRPr/>
            </a:pPr>
            <a:r>
              <a:rPr lang="en-IN" sz="2000" dirty="0" smtClean="0"/>
              <a:t>Refers </a:t>
            </a:r>
            <a:r>
              <a:rPr lang="en-IN" sz="2000" u="sng" dirty="0" smtClean="0"/>
              <a:t>only</a:t>
            </a:r>
            <a:r>
              <a:rPr lang="en-IN" sz="2000" dirty="0" smtClean="0"/>
              <a:t> to </a:t>
            </a:r>
            <a:r>
              <a:rPr lang="en-IN" sz="2000" b="1" dirty="0" smtClean="0"/>
              <a:t>‘expenditure’</a:t>
            </a:r>
            <a:r>
              <a:rPr lang="en-IN" sz="2000" dirty="0" smtClean="0"/>
              <a:t> incurred in payments made or to be made to persons specified under Section 40A(2)(b)</a:t>
            </a:r>
          </a:p>
          <a:p>
            <a:pPr marL="228600" indent="-228600" fontAlgn="base">
              <a:lnSpc>
                <a:spcPct val="114000"/>
              </a:lnSpc>
              <a:spcBef>
                <a:spcPct val="0"/>
              </a:spcBef>
              <a:spcAft>
                <a:spcPct val="0"/>
              </a:spcAft>
              <a:buFont typeface="Wingdings" pitchFamily="2" charset="2"/>
              <a:buChar char="Ø"/>
              <a:defRPr/>
            </a:pPr>
            <a:endParaRPr lang="en-IN" sz="2000" dirty="0" smtClean="0"/>
          </a:p>
          <a:p>
            <a:pPr marL="228600" indent="-228600" fontAlgn="base">
              <a:lnSpc>
                <a:spcPct val="114000"/>
              </a:lnSpc>
              <a:spcBef>
                <a:spcPct val="0"/>
              </a:spcBef>
              <a:spcAft>
                <a:spcPct val="0"/>
              </a:spcAft>
              <a:buFont typeface="Wingdings" pitchFamily="2" charset="2"/>
              <a:buChar char="Ø"/>
              <a:defRPr/>
            </a:pPr>
            <a:r>
              <a:rPr lang="en-IN" sz="2000" dirty="0" smtClean="0"/>
              <a:t>Does not refer to any ‘income’ </a:t>
            </a:r>
          </a:p>
          <a:p>
            <a:pPr marL="228600" indent="-228600" fontAlgn="base">
              <a:lnSpc>
                <a:spcPct val="114000"/>
              </a:lnSpc>
              <a:spcBef>
                <a:spcPct val="0"/>
              </a:spcBef>
              <a:spcAft>
                <a:spcPct val="0"/>
              </a:spcAft>
              <a:buFont typeface="Wingdings" pitchFamily="2" charset="2"/>
              <a:buChar char="Ø"/>
              <a:defRPr/>
            </a:pPr>
            <a:endParaRPr lang="en-IN" sz="2000" dirty="0" smtClean="0"/>
          </a:p>
          <a:p>
            <a:pPr marL="228600" indent="-228600" fontAlgn="base">
              <a:lnSpc>
                <a:spcPct val="114000"/>
              </a:lnSpc>
              <a:spcBef>
                <a:spcPct val="0"/>
              </a:spcBef>
              <a:spcAft>
                <a:spcPct val="0"/>
              </a:spcAft>
              <a:buFont typeface="Wingdings" pitchFamily="2" charset="2"/>
              <a:buChar char="Ø"/>
              <a:defRPr/>
            </a:pPr>
            <a:r>
              <a:rPr lang="en-IN" sz="2000" dirty="0" smtClean="0"/>
              <a:t>Expenditure by one group entity is income for another group entity - arms length analysis may consider both transacting parties </a:t>
            </a:r>
          </a:p>
          <a:p>
            <a:pPr marL="228600" indent="-228600" fontAlgn="base">
              <a:lnSpc>
                <a:spcPct val="114000"/>
              </a:lnSpc>
              <a:spcBef>
                <a:spcPct val="0"/>
              </a:spcBef>
              <a:spcAft>
                <a:spcPct val="0"/>
              </a:spcAft>
              <a:buFont typeface="Wingdings" pitchFamily="2" charset="2"/>
              <a:buChar char="Ø"/>
              <a:defRPr/>
            </a:pPr>
            <a:endParaRPr lang="en-IN" sz="2000" dirty="0" smtClean="0"/>
          </a:p>
          <a:p>
            <a:pPr marL="228600" indent="-228600" fontAlgn="base">
              <a:lnSpc>
                <a:spcPct val="114000"/>
              </a:lnSpc>
              <a:spcBef>
                <a:spcPct val="0"/>
              </a:spcBef>
              <a:spcAft>
                <a:spcPct val="0"/>
              </a:spcAft>
              <a:buFont typeface="Wingdings" pitchFamily="2" charset="2"/>
              <a:buChar char="Ø"/>
              <a:defRPr/>
            </a:pPr>
            <a:r>
              <a:rPr lang="en-IN" sz="2000" dirty="0" smtClean="0"/>
              <a:t>Only the entity incurring the expense will need to complete the prescribed compliances. </a:t>
            </a:r>
            <a:endParaRPr lang="en-US" sz="2000" dirty="0" smtClean="0"/>
          </a:p>
        </p:txBody>
      </p:sp>
      <p:sp>
        <p:nvSpPr>
          <p:cNvPr id="7" name="Rectangle 46"/>
          <p:cNvSpPr>
            <a:spLocks noChangeArrowheads="1"/>
          </p:cNvSpPr>
          <p:nvPr/>
        </p:nvSpPr>
        <p:spPr bwMode="auto">
          <a:xfrm>
            <a:off x="304800" y="5791200"/>
            <a:ext cx="8763000" cy="587853"/>
          </a:xfrm>
          <a:prstGeom prst="rect">
            <a:avLst/>
          </a:prstGeom>
          <a:solidFill>
            <a:schemeClr val="tx1">
              <a:lumMod val="65000"/>
              <a:lumOff val="3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lnSpc>
                <a:spcPct val="115000"/>
              </a:lnSpc>
              <a:spcBef>
                <a:spcPct val="0"/>
              </a:spcBef>
              <a:spcAft>
                <a:spcPct val="0"/>
              </a:spcAft>
              <a:buSzPct val="120000"/>
              <a:defRPr/>
            </a:pPr>
            <a:r>
              <a:rPr lang="en-US" sz="2000" b="1" dirty="0" smtClean="0">
                <a:solidFill>
                  <a:srgbClr val="FFFFFF"/>
                </a:solidFill>
              </a:rPr>
              <a:t>Capital expenditure and Availing of free services – debatable</a:t>
            </a:r>
          </a:p>
        </p:txBody>
      </p:sp>
      <p:cxnSp>
        <p:nvCxnSpPr>
          <p:cNvPr id="8" name="Straight Connector 7"/>
          <p:cNvCxnSpPr/>
          <p:nvPr/>
        </p:nvCxnSpPr>
        <p:spPr>
          <a:xfrm>
            <a:off x="457200" y="12192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9"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62000"/>
          </a:xfrm>
        </p:spPr>
        <p:txBody>
          <a:bodyPr>
            <a:normAutofit/>
          </a:bodyPr>
          <a:lstStyle/>
          <a:p>
            <a:r>
              <a:rPr lang="en-US" sz="2800" dirty="0" smtClean="0"/>
              <a:t>Who are the specified persons - Section 40A(2)(b) </a:t>
            </a:r>
            <a:endParaRPr lang="en-US" sz="2800" dirty="0"/>
          </a:p>
        </p:txBody>
      </p:sp>
      <p:sp>
        <p:nvSpPr>
          <p:cNvPr id="3" name="Content Placeholder 2"/>
          <p:cNvSpPr>
            <a:spLocks noGrp="1"/>
          </p:cNvSpPr>
          <p:nvPr>
            <p:ph idx="1"/>
          </p:nvPr>
        </p:nvSpPr>
        <p:spPr>
          <a:xfrm>
            <a:off x="228600" y="1143000"/>
            <a:ext cx="8763000" cy="5181600"/>
          </a:xfrm>
        </p:spPr>
        <p:txBody>
          <a:bodyPr>
            <a:noAutofit/>
          </a:bodyPr>
          <a:lstStyle/>
          <a:p>
            <a:pPr marL="273050" indent="-273050" algn="just">
              <a:spcBef>
                <a:spcPct val="50000"/>
              </a:spcBef>
              <a:buSzPct val="120000"/>
              <a:defRPr/>
            </a:pPr>
            <a:r>
              <a:rPr lang="en-US" sz="1600" b="1" u="sng" dirty="0" smtClean="0"/>
              <a:t>Section 40A(2)(b) - list of persons/ entities to be treated as related parties/ specified persons</a:t>
            </a:r>
          </a:p>
          <a:p>
            <a:pPr marL="355600" indent="-260350">
              <a:lnSpc>
                <a:spcPct val="150000"/>
              </a:lnSpc>
              <a:buSzPct val="120000"/>
              <a:buFont typeface="Wingdings" pitchFamily="2" charset="2"/>
              <a:buChar char="Ø"/>
              <a:defRPr/>
            </a:pPr>
            <a:r>
              <a:rPr lang="en-IN" sz="1600" dirty="0" smtClean="0"/>
              <a:t>Specified persons having </a:t>
            </a:r>
            <a:r>
              <a:rPr lang="en-IN" sz="1600" b="1" u="sng" dirty="0" smtClean="0"/>
              <a:t>substantial interest </a:t>
            </a:r>
            <a:r>
              <a:rPr lang="en-IN" sz="1600" dirty="0" smtClean="0"/>
              <a:t>( i.e. more than 20% voting power or share in profits) in taxpayer’s business and vice-versa covered </a:t>
            </a:r>
          </a:p>
          <a:p>
            <a:pPr marL="355600" indent="-260350">
              <a:lnSpc>
                <a:spcPct val="150000"/>
              </a:lnSpc>
              <a:buSzPct val="120000"/>
              <a:buFont typeface="Wingdings" pitchFamily="2" charset="2"/>
              <a:buChar char="Ø"/>
              <a:defRPr/>
            </a:pPr>
            <a:r>
              <a:rPr lang="en-IN" sz="1600" dirty="0" smtClean="0"/>
              <a:t>Scope expanded to include sister concerns</a:t>
            </a:r>
          </a:p>
          <a:p>
            <a:pPr marL="355600" indent="-260350">
              <a:lnSpc>
                <a:spcPct val="150000"/>
              </a:lnSpc>
              <a:buSzPct val="120000"/>
              <a:buNone/>
              <a:defRPr/>
            </a:pPr>
            <a:endParaRPr lang="en-IN" sz="1600" dirty="0" smtClean="0"/>
          </a:p>
          <a:p>
            <a:pPr>
              <a:defRPr/>
            </a:pPr>
            <a:r>
              <a:rPr lang="en-US" sz="1600" b="1" u="sng" dirty="0" smtClean="0"/>
              <a:t>Illustrative list of entities/ persons that may be included for a corporate taxpayer (</a:t>
            </a:r>
            <a:r>
              <a:rPr lang="en-US" sz="1600" b="1" i="1" u="sng" dirty="0" smtClean="0"/>
              <a:t>not an exhaustive list</a:t>
            </a:r>
            <a:r>
              <a:rPr lang="en-US" sz="1600" b="1" u="sng" dirty="0" smtClean="0"/>
              <a:t>) - if the relationship exists  </a:t>
            </a:r>
            <a:r>
              <a:rPr lang="en-US" sz="1600" b="1" i="1" u="sng" dirty="0" smtClean="0"/>
              <a:t>AT ANY TIME DURING THE YEAR:</a:t>
            </a:r>
            <a:endParaRPr lang="en-IN" sz="1600" b="1" i="1" u="sng" dirty="0" smtClean="0"/>
          </a:p>
          <a:p>
            <a:pPr marL="438150" indent="-342900">
              <a:buFont typeface="+mj-lt"/>
              <a:buAutoNum type="alphaLcParenR"/>
              <a:defRPr/>
            </a:pPr>
            <a:r>
              <a:rPr lang="en-US" sz="1600" dirty="0" smtClean="0"/>
              <a:t>those holding 20% or more equity in the tax payer;</a:t>
            </a:r>
            <a:endParaRPr lang="en-IN" sz="1600" dirty="0" smtClean="0"/>
          </a:p>
          <a:p>
            <a:pPr marL="438150" indent="-342900">
              <a:buFont typeface="+mj-lt"/>
              <a:buAutoNum type="alphaLcParenR"/>
              <a:defRPr/>
            </a:pPr>
            <a:r>
              <a:rPr lang="en-US" sz="1600" dirty="0" smtClean="0"/>
              <a:t>companies whose 20% or more shares are held by such a company that holds more than 20% equity in the tax payer;</a:t>
            </a:r>
            <a:endParaRPr lang="en-IN" sz="1600" dirty="0" smtClean="0"/>
          </a:p>
          <a:p>
            <a:pPr marL="438150" indent="-342900">
              <a:buFont typeface="+mj-lt"/>
              <a:buAutoNum type="alphaLcParenR"/>
              <a:defRPr/>
            </a:pPr>
            <a:r>
              <a:rPr lang="en-US" sz="1600" dirty="0" smtClean="0"/>
              <a:t>those companies in which the tax payer holds 20% or more equity;</a:t>
            </a:r>
            <a:endParaRPr lang="en-IN" sz="1600" dirty="0" smtClean="0"/>
          </a:p>
          <a:p>
            <a:pPr marL="438150" indent="-342900">
              <a:buFont typeface="+mj-lt"/>
              <a:buAutoNum type="alphaLcParenR"/>
              <a:defRPr/>
            </a:pPr>
            <a:r>
              <a:rPr lang="en-US" sz="1600" dirty="0" smtClean="0"/>
              <a:t>Directors of tax payer company, and relatives of such Directors;</a:t>
            </a:r>
            <a:endParaRPr lang="en-IN" sz="1600" dirty="0" smtClean="0"/>
          </a:p>
          <a:p>
            <a:pPr marL="438150" indent="-342900">
              <a:buFont typeface="+mj-lt"/>
              <a:buAutoNum type="alphaLcParenR"/>
              <a:defRPr/>
            </a:pPr>
            <a:r>
              <a:rPr lang="en-US" sz="1600" dirty="0" smtClean="0"/>
              <a:t>Directors of companies in category (a) above; and relatives of such Directors;</a:t>
            </a:r>
            <a:endParaRPr lang="en-IN" sz="1600" dirty="0" smtClean="0"/>
          </a:p>
          <a:p>
            <a:pPr marL="438150" indent="-342900">
              <a:buFont typeface="+mj-lt"/>
              <a:buAutoNum type="alphaLcParenR"/>
              <a:defRPr/>
            </a:pPr>
            <a:r>
              <a:rPr lang="en-US" sz="1600" dirty="0" smtClean="0"/>
              <a:t>If an individual holds 20% or more equity in the tax payer, then relatives of such an individual; all other companies where such individual is a Director; all other Directors of such a company, and relatives of all such Directors; etc</a:t>
            </a:r>
            <a:endParaRPr lang="en-US" sz="16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cxnSp>
        <p:nvCxnSpPr>
          <p:cNvPr id="5" name="Straight Connector 4"/>
          <p:cNvCxnSpPr/>
          <p:nvPr/>
        </p:nvCxnSpPr>
        <p:spPr>
          <a:xfrm>
            <a:off x="533400" y="10668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7"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066800"/>
          </a:xfrm>
        </p:spPr>
        <p:txBody>
          <a:bodyPr>
            <a:normAutofit fontScale="90000"/>
          </a:bodyPr>
          <a:lstStyle/>
          <a:p>
            <a:r>
              <a:rPr lang="en-US" dirty="0" smtClean="0"/>
              <a:t>Illustration: </a:t>
            </a:r>
            <a:br>
              <a:rPr lang="en-US" dirty="0" smtClean="0"/>
            </a:br>
            <a:endParaRPr lang="en-US" dirty="0"/>
          </a:p>
        </p:txBody>
      </p:sp>
      <p:sp>
        <p:nvSpPr>
          <p:cNvPr id="3" name="Content Placeholder 2"/>
          <p:cNvSpPr>
            <a:spLocks noGrp="1"/>
          </p:cNvSpPr>
          <p:nvPr>
            <p:ph idx="1"/>
          </p:nvPr>
        </p:nvSpPr>
        <p:spPr>
          <a:xfrm>
            <a:off x="304800" y="1295400"/>
            <a:ext cx="8382000" cy="4800600"/>
          </a:xfrm>
        </p:spPr>
        <p:txBody>
          <a:bodyPr>
            <a:normAutofit fontScale="62500" lnSpcReduction="20000"/>
          </a:bodyPr>
          <a:lstStyle/>
          <a:p>
            <a:pPr>
              <a:buNone/>
            </a:pPr>
            <a:r>
              <a:rPr lang="en-US" sz="3200" dirty="0" smtClean="0"/>
              <a:t>Payments by ABC Ltd to the following persons will be covered, if the </a:t>
            </a:r>
          </a:p>
          <a:p>
            <a:pPr>
              <a:buNone/>
            </a:pPr>
            <a:r>
              <a:rPr lang="en-US" sz="3200" dirty="0" smtClean="0"/>
              <a:t>relationship exists </a:t>
            </a:r>
            <a:r>
              <a:rPr lang="en-US" sz="3200" u="sng" dirty="0" smtClean="0"/>
              <a:t>at any time during the previous year</a:t>
            </a:r>
            <a:r>
              <a:rPr lang="en-US" sz="3200" dirty="0" smtClean="0"/>
              <a:t>, where:</a:t>
            </a:r>
          </a:p>
          <a:p>
            <a:pPr>
              <a:buNone/>
            </a:pPr>
            <a:endParaRPr lang="en-US" sz="3200" dirty="0" smtClean="0"/>
          </a:p>
          <a:p>
            <a:pPr marL="624078" lvl="0" indent="-514350">
              <a:buFont typeface="+mj-lt"/>
              <a:buAutoNum type="arabicPeriod"/>
            </a:pPr>
            <a:r>
              <a:rPr lang="en-US" sz="3200" dirty="0" smtClean="0"/>
              <a:t>Any company in which ABC Ltd has 20% or more voting  rights, </a:t>
            </a:r>
          </a:p>
          <a:p>
            <a:pPr marL="624078" lvl="0" indent="-514350">
              <a:buFont typeface="+mj-lt"/>
              <a:buAutoNum type="arabicPeriod"/>
            </a:pPr>
            <a:r>
              <a:rPr lang="en-US" sz="3200" dirty="0" smtClean="0"/>
              <a:t>A company, XYZ Ltd, has 20% or more voting power in ABC Ltd, </a:t>
            </a:r>
          </a:p>
          <a:p>
            <a:pPr marL="624078" lvl="0" indent="-514350">
              <a:buFont typeface="+mj-lt"/>
              <a:buAutoNum type="arabicPeriod"/>
            </a:pPr>
            <a:r>
              <a:rPr lang="en-US" sz="3200" dirty="0" smtClean="0"/>
              <a:t>A company in which above-mentioned XYZ Ltd has 20% or more voting power, </a:t>
            </a:r>
          </a:p>
          <a:p>
            <a:pPr marL="624078" lvl="0" indent="-514350">
              <a:buFont typeface="+mj-lt"/>
              <a:buAutoNum type="arabicPeriod"/>
            </a:pPr>
            <a:r>
              <a:rPr lang="en-US" sz="3200" dirty="0" smtClean="0"/>
              <a:t>Any company of which a director has 20% or more voting rights in ABC Ltd, </a:t>
            </a:r>
          </a:p>
          <a:p>
            <a:pPr marL="624078" lvl="0" indent="-514350">
              <a:buFont typeface="+mj-lt"/>
              <a:buAutoNum type="arabicPeriod"/>
            </a:pPr>
            <a:r>
              <a:rPr lang="en-US" sz="3200" dirty="0" smtClean="0"/>
              <a:t>Any company in which a director of ABC Ltd has 20% or more voting rights, </a:t>
            </a:r>
          </a:p>
          <a:p>
            <a:pPr marL="624078" lvl="0" indent="-514350">
              <a:buFont typeface="+mj-lt"/>
              <a:buAutoNum type="arabicPeriod"/>
            </a:pPr>
            <a:r>
              <a:rPr lang="en-US" sz="3200" dirty="0" smtClean="0"/>
              <a:t>Any Director of ABC Ltd or XYZ Ltd and his/her relative, </a:t>
            </a:r>
          </a:p>
          <a:p>
            <a:pPr marL="624078" lvl="0" indent="-514350">
              <a:buFont typeface="+mj-lt"/>
              <a:buAutoNum type="arabicPeriod"/>
            </a:pPr>
            <a:r>
              <a:rPr lang="en-US" sz="3200" dirty="0" smtClean="0"/>
              <a:t>Any Individual having 20% or more voting rights in ABC Ltd or any relative of  such individual </a:t>
            </a:r>
          </a:p>
          <a:p>
            <a:pPr marL="624078" indent="-514350">
              <a:buNone/>
            </a:pPr>
            <a:endParaRPr lang="en-US" sz="3200" dirty="0" smtClean="0"/>
          </a:p>
          <a:p>
            <a:pPr marL="624078" indent="-514350">
              <a:buNone/>
            </a:pPr>
            <a:r>
              <a:rPr lang="en-US" sz="3200" dirty="0" smtClean="0"/>
              <a:t>Further, related party also includes a company having the same parent </a:t>
            </a:r>
          </a:p>
          <a:p>
            <a:pPr marL="624078" indent="-514350">
              <a:buNone/>
            </a:pPr>
            <a:r>
              <a:rPr lang="en-US" sz="3200" dirty="0" smtClean="0"/>
              <a:t>company. </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cxnSp>
        <p:nvCxnSpPr>
          <p:cNvPr id="5" name="Straight Connector 4"/>
          <p:cNvCxnSpPr/>
          <p:nvPr/>
        </p:nvCxnSpPr>
        <p:spPr>
          <a:xfrm>
            <a:off x="533400" y="10668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6"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
        <p:nvSpPr>
          <p:cNvPr id="5" name="Rectangle 4"/>
          <p:cNvSpPr>
            <a:spLocks noGrp="1" noChangeArrowheads="1"/>
          </p:cNvSpPr>
          <p:nvPr>
            <p:ph type="title"/>
          </p:nvPr>
        </p:nvSpPr>
        <p:spPr>
          <a:xfrm>
            <a:off x="228600" y="152400"/>
            <a:ext cx="8229600" cy="1066800"/>
          </a:xfrm>
        </p:spPr>
        <p:txBody>
          <a:bodyPr/>
          <a:lstStyle/>
          <a:p>
            <a:pPr eaLnBrk="1" hangingPunct="1"/>
            <a:r>
              <a:rPr lang="en-US" sz="2400" dirty="0" smtClean="0"/>
              <a:t>Section 40 A(2)(b) – Illustrative chart</a:t>
            </a:r>
          </a:p>
        </p:txBody>
      </p:sp>
      <p:sp>
        <p:nvSpPr>
          <p:cNvPr id="6" name="Rectangle 5"/>
          <p:cNvSpPr/>
          <p:nvPr/>
        </p:nvSpPr>
        <p:spPr>
          <a:xfrm>
            <a:off x="838200" y="5029200"/>
            <a:ext cx="6172200" cy="3810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t>Assesee Company</a:t>
            </a:r>
            <a:endParaRPr lang="en-IN" sz="1600" b="1" dirty="0"/>
          </a:p>
        </p:txBody>
      </p:sp>
      <p:sp>
        <p:nvSpPr>
          <p:cNvPr id="7" name="Rectangle 6"/>
          <p:cNvSpPr/>
          <p:nvPr/>
        </p:nvSpPr>
        <p:spPr>
          <a:xfrm>
            <a:off x="8077200" y="3733800"/>
            <a:ext cx="914400" cy="304800"/>
          </a:xfrm>
          <a:prstGeom prst="rect">
            <a:avLst/>
          </a:prstGeom>
          <a:solidFill>
            <a:schemeClr val="accent1">
              <a:lumMod val="50000"/>
              <a:lumOff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Company</a:t>
            </a:r>
            <a:endParaRPr lang="en-IN" sz="1100" b="1" dirty="0">
              <a:solidFill>
                <a:schemeClr val="tx1"/>
              </a:solidFill>
            </a:endParaRPr>
          </a:p>
        </p:txBody>
      </p:sp>
      <p:sp>
        <p:nvSpPr>
          <p:cNvPr id="8" name="Rectangle 7"/>
          <p:cNvSpPr/>
          <p:nvPr/>
        </p:nvSpPr>
        <p:spPr>
          <a:xfrm>
            <a:off x="8077200" y="4572000"/>
            <a:ext cx="990600" cy="304800"/>
          </a:xfrm>
          <a:prstGeom prst="rect">
            <a:avLst/>
          </a:prstGeom>
          <a:solidFill>
            <a:schemeClr val="accent1">
              <a:lumMod val="50000"/>
              <a:lumOff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Company</a:t>
            </a:r>
            <a:endParaRPr lang="en-IN" sz="1100" b="1" dirty="0">
              <a:solidFill>
                <a:schemeClr val="tx1"/>
              </a:solidFill>
            </a:endParaRPr>
          </a:p>
        </p:txBody>
      </p:sp>
      <p:sp>
        <p:nvSpPr>
          <p:cNvPr id="9" name="TextBox 15"/>
          <p:cNvSpPr txBox="1">
            <a:spLocks noChangeArrowheads="1"/>
          </p:cNvSpPr>
          <p:nvPr/>
        </p:nvSpPr>
        <p:spPr bwMode="auto">
          <a:xfrm>
            <a:off x="7696200" y="4191000"/>
            <a:ext cx="609600" cy="276225"/>
          </a:xfrm>
          <a:prstGeom prst="rect">
            <a:avLst/>
          </a:prstGeom>
          <a:noFill/>
          <a:ln w="9525">
            <a:noFill/>
            <a:miter lim="800000"/>
            <a:headEnd/>
            <a:tailEnd/>
          </a:ln>
        </p:spPr>
        <p:txBody>
          <a:bodyPr>
            <a:spAutoFit/>
          </a:bodyPr>
          <a:lstStyle/>
          <a:p>
            <a:r>
              <a:rPr lang="en-US" sz="1200" b="1"/>
              <a:t>20%</a:t>
            </a:r>
            <a:endParaRPr lang="en-IN" sz="1200" b="1"/>
          </a:p>
        </p:txBody>
      </p:sp>
      <p:sp>
        <p:nvSpPr>
          <p:cNvPr id="10" name="Rectangle 9"/>
          <p:cNvSpPr/>
          <p:nvPr/>
        </p:nvSpPr>
        <p:spPr>
          <a:xfrm>
            <a:off x="838200" y="4267200"/>
            <a:ext cx="1143000" cy="304800"/>
          </a:xfrm>
          <a:prstGeom prst="rect">
            <a:avLst/>
          </a:prstGeom>
          <a:solidFill>
            <a:schemeClr val="accent1">
              <a:lumMod val="50000"/>
              <a:lumOff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Director</a:t>
            </a:r>
            <a:endParaRPr lang="en-IN" sz="1100" b="1" dirty="0">
              <a:solidFill>
                <a:schemeClr val="tx1"/>
              </a:solidFill>
            </a:endParaRPr>
          </a:p>
        </p:txBody>
      </p:sp>
      <p:sp>
        <p:nvSpPr>
          <p:cNvPr id="11" name="Rectangle 10"/>
          <p:cNvSpPr/>
          <p:nvPr/>
        </p:nvSpPr>
        <p:spPr>
          <a:xfrm>
            <a:off x="990600" y="3429000"/>
            <a:ext cx="838200" cy="304800"/>
          </a:xfrm>
          <a:prstGeom prst="rect">
            <a:avLst/>
          </a:prstGeom>
          <a:solidFill>
            <a:schemeClr val="accent1">
              <a:lumMod val="50000"/>
              <a:lumOff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Relative</a:t>
            </a:r>
            <a:endParaRPr lang="en-IN" sz="1100" b="1" dirty="0">
              <a:solidFill>
                <a:schemeClr val="tx1"/>
              </a:solidFill>
            </a:endParaRPr>
          </a:p>
        </p:txBody>
      </p:sp>
      <p:cxnSp>
        <p:nvCxnSpPr>
          <p:cNvPr id="12" name="Straight Arrow Connector 11"/>
          <p:cNvCxnSpPr/>
          <p:nvPr/>
        </p:nvCxnSpPr>
        <p:spPr>
          <a:xfrm>
            <a:off x="1371600" y="3733800"/>
            <a:ext cx="0" cy="533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371600" y="4572000"/>
            <a:ext cx="0" cy="4572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2057400" y="4267200"/>
            <a:ext cx="1752600" cy="228600"/>
          </a:xfrm>
          <a:prstGeom prst="rect">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t>Individual</a:t>
            </a:r>
            <a:endParaRPr lang="en-IN" sz="1100" b="1" dirty="0"/>
          </a:p>
        </p:txBody>
      </p:sp>
      <p:sp>
        <p:nvSpPr>
          <p:cNvPr id="15" name="Rectangle 14"/>
          <p:cNvSpPr/>
          <p:nvPr/>
        </p:nvSpPr>
        <p:spPr>
          <a:xfrm>
            <a:off x="2514600" y="3429000"/>
            <a:ext cx="838200" cy="304800"/>
          </a:xfrm>
          <a:prstGeom prst="rect">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b="1" dirty="0"/>
              <a:t>Relative</a:t>
            </a:r>
            <a:endParaRPr lang="en-IN" sz="1000" b="1" dirty="0"/>
          </a:p>
        </p:txBody>
      </p:sp>
      <p:cxnSp>
        <p:nvCxnSpPr>
          <p:cNvPr id="16" name="Straight Arrow Connector 15"/>
          <p:cNvCxnSpPr/>
          <p:nvPr/>
        </p:nvCxnSpPr>
        <p:spPr>
          <a:xfrm>
            <a:off x="2971800" y="3733800"/>
            <a:ext cx="0" cy="533400"/>
          </a:xfrm>
          <a:prstGeom prst="straightConnector1">
            <a:avLst/>
          </a:prstGeom>
          <a:ln w="28575">
            <a:prstDash val="solid"/>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667000" y="4495800"/>
            <a:ext cx="0" cy="533400"/>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304800" y="1676400"/>
            <a:ext cx="1295400" cy="381000"/>
          </a:xfrm>
          <a:prstGeom prst="rect">
            <a:avLst/>
          </a:prstGeom>
          <a:solidFill>
            <a:schemeClr val="accent1">
              <a:lumMod val="50000"/>
              <a:lumOff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All Directors of such Company</a:t>
            </a:r>
            <a:endParaRPr lang="en-IN" sz="1100" b="1" dirty="0">
              <a:solidFill>
                <a:schemeClr val="tx1"/>
              </a:solidFill>
            </a:endParaRPr>
          </a:p>
        </p:txBody>
      </p:sp>
      <p:sp>
        <p:nvSpPr>
          <p:cNvPr id="19" name="TextBox 46"/>
          <p:cNvSpPr txBox="1">
            <a:spLocks noChangeArrowheads="1"/>
          </p:cNvSpPr>
          <p:nvPr/>
        </p:nvSpPr>
        <p:spPr bwMode="auto">
          <a:xfrm>
            <a:off x="2743200" y="4648200"/>
            <a:ext cx="609600" cy="261938"/>
          </a:xfrm>
          <a:prstGeom prst="rect">
            <a:avLst/>
          </a:prstGeom>
          <a:noFill/>
          <a:ln w="9525">
            <a:noFill/>
            <a:miter lim="800000"/>
            <a:headEnd/>
            <a:tailEnd/>
          </a:ln>
        </p:spPr>
        <p:txBody>
          <a:bodyPr>
            <a:spAutoFit/>
          </a:bodyPr>
          <a:lstStyle/>
          <a:p>
            <a:r>
              <a:rPr lang="en-US" sz="1100" b="1"/>
              <a:t>20%</a:t>
            </a:r>
            <a:endParaRPr lang="en-IN" sz="1100" b="1"/>
          </a:p>
        </p:txBody>
      </p:sp>
      <p:sp>
        <p:nvSpPr>
          <p:cNvPr id="20" name="Rectangle 19"/>
          <p:cNvSpPr/>
          <p:nvPr/>
        </p:nvSpPr>
        <p:spPr>
          <a:xfrm>
            <a:off x="3048000" y="2438400"/>
            <a:ext cx="1676400" cy="533400"/>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AOPs in which individual is a Member</a:t>
            </a:r>
            <a:endParaRPr lang="en-IN" sz="1100" b="1" dirty="0">
              <a:solidFill>
                <a:schemeClr val="tx1"/>
              </a:solidFill>
            </a:endParaRPr>
          </a:p>
        </p:txBody>
      </p:sp>
      <p:sp>
        <p:nvSpPr>
          <p:cNvPr id="21" name="Rectangle 20"/>
          <p:cNvSpPr/>
          <p:nvPr/>
        </p:nvSpPr>
        <p:spPr>
          <a:xfrm>
            <a:off x="3276600" y="1676400"/>
            <a:ext cx="1295400" cy="381000"/>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All Members of such AOP</a:t>
            </a:r>
            <a:endParaRPr lang="en-IN" sz="1100" b="1" dirty="0">
              <a:solidFill>
                <a:schemeClr val="tx1"/>
              </a:solidFill>
            </a:endParaRPr>
          </a:p>
        </p:txBody>
      </p:sp>
      <p:sp>
        <p:nvSpPr>
          <p:cNvPr id="22" name="Rectangle 21"/>
          <p:cNvSpPr/>
          <p:nvPr/>
        </p:nvSpPr>
        <p:spPr>
          <a:xfrm>
            <a:off x="1905000" y="2362200"/>
            <a:ext cx="1066800" cy="685800"/>
          </a:xfrm>
          <a:prstGeom prst="rect">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accent1"/>
                </a:solidFill>
              </a:rPr>
              <a:t>Firms in which individual is Partner</a:t>
            </a:r>
            <a:endParaRPr lang="en-IN" sz="1100" b="1" dirty="0">
              <a:solidFill>
                <a:schemeClr val="accent1"/>
              </a:solidFill>
            </a:endParaRPr>
          </a:p>
        </p:txBody>
      </p:sp>
      <p:sp>
        <p:nvSpPr>
          <p:cNvPr id="23" name="Rectangle 22"/>
          <p:cNvSpPr/>
          <p:nvPr/>
        </p:nvSpPr>
        <p:spPr>
          <a:xfrm>
            <a:off x="1676400" y="1676400"/>
            <a:ext cx="1447800" cy="381000"/>
          </a:xfrm>
          <a:prstGeom prst="rect">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accent1"/>
                </a:solidFill>
              </a:rPr>
              <a:t>All Partners of such Firm</a:t>
            </a:r>
            <a:endParaRPr lang="en-IN" sz="1100" b="1" dirty="0">
              <a:solidFill>
                <a:schemeClr val="accent1"/>
              </a:solidFill>
            </a:endParaRPr>
          </a:p>
        </p:txBody>
      </p:sp>
      <p:sp>
        <p:nvSpPr>
          <p:cNvPr id="24" name="Rectangle 23"/>
          <p:cNvSpPr/>
          <p:nvPr/>
        </p:nvSpPr>
        <p:spPr>
          <a:xfrm>
            <a:off x="4800600" y="2438400"/>
            <a:ext cx="1447800" cy="533400"/>
          </a:xfrm>
          <a:prstGeom prst="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HUFs in which individual is a Member</a:t>
            </a:r>
            <a:endParaRPr lang="en-IN" sz="1100" b="1" dirty="0">
              <a:solidFill>
                <a:schemeClr val="tx1"/>
              </a:solidFill>
            </a:endParaRPr>
          </a:p>
        </p:txBody>
      </p:sp>
      <p:sp>
        <p:nvSpPr>
          <p:cNvPr id="25" name="Rectangle 24"/>
          <p:cNvSpPr/>
          <p:nvPr/>
        </p:nvSpPr>
        <p:spPr>
          <a:xfrm>
            <a:off x="4800600" y="1676400"/>
            <a:ext cx="1295400" cy="381000"/>
          </a:xfrm>
          <a:prstGeom prst="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All Members of such HUF</a:t>
            </a:r>
            <a:endParaRPr lang="en-IN" sz="1100" b="1" dirty="0">
              <a:solidFill>
                <a:schemeClr val="tx1"/>
              </a:solidFill>
            </a:endParaRPr>
          </a:p>
        </p:txBody>
      </p:sp>
      <p:sp>
        <p:nvSpPr>
          <p:cNvPr id="26" name="Rectangle 25"/>
          <p:cNvSpPr/>
          <p:nvPr/>
        </p:nvSpPr>
        <p:spPr>
          <a:xfrm>
            <a:off x="4038600" y="4495800"/>
            <a:ext cx="685800" cy="304800"/>
          </a:xfrm>
          <a:prstGeom prst="rect">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accent1"/>
                </a:solidFill>
              </a:rPr>
              <a:t>Firm</a:t>
            </a:r>
            <a:endParaRPr lang="en-IN" sz="1100" b="1" dirty="0">
              <a:solidFill>
                <a:schemeClr val="accent1"/>
              </a:solidFill>
            </a:endParaRPr>
          </a:p>
        </p:txBody>
      </p:sp>
      <p:sp>
        <p:nvSpPr>
          <p:cNvPr id="27" name="Rectangle 26"/>
          <p:cNvSpPr/>
          <p:nvPr/>
        </p:nvSpPr>
        <p:spPr>
          <a:xfrm>
            <a:off x="4876800" y="4495800"/>
            <a:ext cx="685800" cy="304800"/>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AOP</a:t>
            </a:r>
            <a:endParaRPr lang="en-IN" sz="1100" b="1" dirty="0">
              <a:solidFill>
                <a:schemeClr val="tx1"/>
              </a:solidFill>
            </a:endParaRPr>
          </a:p>
        </p:txBody>
      </p:sp>
      <p:sp>
        <p:nvSpPr>
          <p:cNvPr id="28" name="Rectangle 27"/>
          <p:cNvSpPr/>
          <p:nvPr/>
        </p:nvSpPr>
        <p:spPr>
          <a:xfrm>
            <a:off x="5715000" y="4495800"/>
            <a:ext cx="685800" cy="304800"/>
          </a:xfrm>
          <a:prstGeom prst="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HUF</a:t>
            </a:r>
            <a:endParaRPr lang="en-IN" sz="1100" b="1" dirty="0">
              <a:solidFill>
                <a:schemeClr val="tx1"/>
              </a:solidFill>
            </a:endParaRPr>
          </a:p>
        </p:txBody>
      </p:sp>
      <p:sp>
        <p:nvSpPr>
          <p:cNvPr id="29" name="TextBox 109"/>
          <p:cNvSpPr txBox="1">
            <a:spLocks noChangeArrowheads="1"/>
          </p:cNvSpPr>
          <p:nvPr/>
        </p:nvSpPr>
        <p:spPr bwMode="auto">
          <a:xfrm>
            <a:off x="4267200" y="4752975"/>
            <a:ext cx="609600" cy="261938"/>
          </a:xfrm>
          <a:prstGeom prst="rect">
            <a:avLst/>
          </a:prstGeom>
          <a:noFill/>
          <a:ln w="9525">
            <a:noFill/>
            <a:miter lim="800000"/>
            <a:headEnd/>
            <a:tailEnd/>
          </a:ln>
        </p:spPr>
        <p:txBody>
          <a:bodyPr>
            <a:spAutoFit/>
          </a:bodyPr>
          <a:lstStyle/>
          <a:p>
            <a:r>
              <a:rPr lang="en-US" sz="1100" b="1"/>
              <a:t>20%</a:t>
            </a:r>
            <a:endParaRPr lang="en-IN" sz="1100" b="1"/>
          </a:p>
        </p:txBody>
      </p:sp>
      <p:sp>
        <p:nvSpPr>
          <p:cNvPr id="30" name="Rectangle 29"/>
          <p:cNvSpPr/>
          <p:nvPr/>
        </p:nvSpPr>
        <p:spPr>
          <a:xfrm>
            <a:off x="3810000" y="3276600"/>
            <a:ext cx="838200" cy="381000"/>
          </a:xfrm>
          <a:prstGeom prst="rect">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accent1"/>
                </a:solidFill>
              </a:rPr>
              <a:t>Relative</a:t>
            </a:r>
            <a:endParaRPr lang="en-IN" sz="1100" b="1" dirty="0">
              <a:solidFill>
                <a:schemeClr val="accent1"/>
              </a:solidFill>
            </a:endParaRPr>
          </a:p>
        </p:txBody>
      </p:sp>
      <p:cxnSp>
        <p:nvCxnSpPr>
          <p:cNvPr id="31" name="Straight Arrow Connector 30"/>
          <p:cNvCxnSpPr/>
          <p:nvPr/>
        </p:nvCxnSpPr>
        <p:spPr>
          <a:xfrm flipH="1">
            <a:off x="381000" y="3886200"/>
            <a:ext cx="9906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505200" y="3200400"/>
            <a:ext cx="0" cy="1066800"/>
          </a:xfrm>
          <a:prstGeom prst="straightConnector1">
            <a:avLst/>
          </a:prstGeom>
          <a:ln w="28575">
            <a:prstDash val="solid"/>
            <a:tailEnd type="arrow"/>
          </a:ln>
        </p:spPr>
        <p:style>
          <a:lnRef idx="1">
            <a:schemeClr val="accent1"/>
          </a:lnRef>
          <a:fillRef idx="0">
            <a:schemeClr val="accent1"/>
          </a:fillRef>
          <a:effectRef idx="0">
            <a:schemeClr val="accent1"/>
          </a:effectRef>
          <a:fontRef idx="minor">
            <a:schemeClr val="tx1"/>
          </a:fontRef>
        </p:style>
      </p:cxnSp>
      <p:sp>
        <p:nvSpPr>
          <p:cNvPr id="33" name="TextBox 165"/>
          <p:cNvSpPr txBox="1">
            <a:spLocks noChangeArrowheads="1"/>
          </p:cNvSpPr>
          <p:nvPr/>
        </p:nvSpPr>
        <p:spPr bwMode="auto">
          <a:xfrm>
            <a:off x="457200" y="4572000"/>
            <a:ext cx="609600" cy="261938"/>
          </a:xfrm>
          <a:prstGeom prst="rect">
            <a:avLst/>
          </a:prstGeom>
          <a:noFill/>
          <a:ln w="9525">
            <a:noFill/>
            <a:miter lim="800000"/>
            <a:headEnd/>
            <a:tailEnd/>
          </a:ln>
        </p:spPr>
        <p:txBody>
          <a:bodyPr>
            <a:spAutoFit/>
          </a:bodyPr>
          <a:lstStyle/>
          <a:p>
            <a:r>
              <a:rPr lang="en-US" sz="1100" b="1"/>
              <a:t>20%</a:t>
            </a:r>
            <a:endParaRPr lang="en-IN" sz="1100" b="1"/>
          </a:p>
        </p:txBody>
      </p:sp>
      <p:sp>
        <p:nvSpPr>
          <p:cNvPr id="34" name="TextBox 166"/>
          <p:cNvSpPr txBox="1">
            <a:spLocks noChangeArrowheads="1"/>
          </p:cNvSpPr>
          <p:nvPr/>
        </p:nvSpPr>
        <p:spPr bwMode="auto">
          <a:xfrm>
            <a:off x="457200" y="3581400"/>
            <a:ext cx="609600" cy="261938"/>
          </a:xfrm>
          <a:prstGeom prst="rect">
            <a:avLst/>
          </a:prstGeom>
          <a:noFill/>
          <a:ln w="9525">
            <a:noFill/>
            <a:miter lim="800000"/>
            <a:headEnd/>
            <a:tailEnd/>
          </a:ln>
        </p:spPr>
        <p:txBody>
          <a:bodyPr>
            <a:spAutoFit/>
          </a:bodyPr>
          <a:lstStyle/>
          <a:p>
            <a:r>
              <a:rPr lang="en-US" sz="1100" b="1"/>
              <a:t>20%</a:t>
            </a:r>
            <a:endParaRPr lang="en-IN" sz="1100" b="1"/>
          </a:p>
        </p:txBody>
      </p:sp>
      <p:sp>
        <p:nvSpPr>
          <p:cNvPr id="35" name="Rectangle 34"/>
          <p:cNvSpPr/>
          <p:nvPr/>
        </p:nvSpPr>
        <p:spPr>
          <a:xfrm>
            <a:off x="4724400" y="3276600"/>
            <a:ext cx="914400" cy="381000"/>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Relative</a:t>
            </a:r>
            <a:endParaRPr lang="en-IN" sz="1100" b="1" dirty="0">
              <a:solidFill>
                <a:schemeClr val="tx1"/>
              </a:solidFill>
            </a:endParaRPr>
          </a:p>
        </p:txBody>
      </p:sp>
      <p:sp>
        <p:nvSpPr>
          <p:cNvPr id="36" name="Rectangle 35"/>
          <p:cNvSpPr/>
          <p:nvPr/>
        </p:nvSpPr>
        <p:spPr>
          <a:xfrm>
            <a:off x="5715000" y="3276600"/>
            <a:ext cx="914400" cy="381000"/>
          </a:xfrm>
          <a:prstGeom prst="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Relative</a:t>
            </a:r>
            <a:endParaRPr lang="en-IN" sz="1100" b="1" dirty="0">
              <a:solidFill>
                <a:schemeClr val="tx1"/>
              </a:solidFill>
            </a:endParaRPr>
          </a:p>
        </p:txBody>
      </p:sp>
      <p:cxnSp>
        <p:nvCxnSpPr>
          <p:cNvPr id="37" name="Straight Arrow Connector 36"/>
          <p:cNvCxnSpPr/>
          <p:nvPr/>
        </p:nvCxnSpPr>
        <p:spPr>
          <a:xfrm>
            <a:off x="6096000" y="36576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3886200" y="3886200"/>
            <a:ext cx="838200" cy="381000"/>
          </a:xfrm>
          <a:prstGeom prst="rect">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accent1"/>
                </a:solidFill>
              </a:rPr>
              <a:t>Partner</a:t>
            </a:r>
            <a:endParaRPr lang="en-IN" sz="1100" b="1" dirty="0">
              <a:solidFill>
                <a:schemeClr val="accent1"/>
              </a:solidFill>
            </a:endParaRPr>
          </a:p>
        </p:txBody>
      </p:sp>
      <p:cxnSp>
        <p:nvCxnSpPr>
          <p:cNvPr id="39" name="Straight Arrow Connector 38"/>
          <p:cNvCxnSpPr/>
          <p:nvPr/>
        </p:nvCxnSpPr>
        <p:spPr>
          <a:xfrm>
            <a:off x="4267200" y="36576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4267200" y="48006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4267200" y="42672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2" name="TextBox 109"/>
          <p:cNvSpPr txBox="1">
            <a:spLocks noChangeArrowheads="1"/>
          </p:cNvSpPr>
          <p:nvPr/>
        </p:nvSpPr>
        <p:spPr bwMode="auto">
          <a:xfrm>
            <a:off x="5181600" y="4752975"/>
            <a:ext cx="609600" cy="261938"/>
          </a:xfrm>
          <a:prstGeom prst="rect">
            <a:avLst/>
          </a:prstGeom>
          <a:noFill/>
          <a:ln w="9525">
            <a:noFill/>
            <a:miter lim="800000"/>
            <a:headEnd/>
            <a:tailEnd/>
          </a:ln>
        </p:spPr>
        <p:txBody>
          <a:bodyPr>
            <a:spAutoFit/>
          </a:bodyPr>
          <a:lstStyle/>
          <a:p>
            <a:r>
              <a:rPr lang="en-US" sz="1100" b="1"/>
              <a:t>20%</a:t>
            </a:r>
            <a:endParaRPr lang="en-IN" sz="1100" b="1"/>
          </a:p>
        </p:txBody>
      </p:sp>
      <p:cxnSp>
        <p:nvCxnSpPr>
          <p:cNvPr id="43" name="Straight Arrow Connector 42"/>
          <p:cNvCxnSpPr/>
          <p:nvPr/>
        </p:nvCxnSpPr>
        <p:spPr>
          <a:xfrm>
            <a:off x="5181600" y="48006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4" name="TextBox 109"/>
          <p:cNvSpPr txBox="1">
            <a:spLocks noChangeArrowheads="1"/>
          </p:cNvSpPr>
          <p:nvPr/>
        </p:nvSpPr>
        <p:spPr bwMode="auto">
          <a:xfrm>
            <a:off x="6019800" y="4752975"/>
            <a:ext cx="609600" cy="261938"/>
          </a:xfrm>
          <a:prstGeom prst="rect">
            <a:avLst/>
          </a:prstGeom>
          <a:noFill/>
          <a:ln w="9525">
            <a:noFill/>
            <a:miter lim="800000"/>
            <a:headEnd/>
            <a:tailEnd/>
          </a:ln>
        </p:spPr>
        <p:txBody>
          <a:bodyPr>
            <a:spAutoFit/>
          </a:bodyPr>
          <a:lstStyle/>
          <a:p>
            <a:r>
              <a:rPr lang="en-US" sz="1100" b="1"/>
              <a:t>20%</a:t>
            </a:r>
            <a:endParaRPr lang="en-IN" sz="1100" b="1"/>
          </a:p>
        </p:txBody>
      </p:sp>
      <p:cxnSp>
        <p:nvCxnSpPr>
          <p:cNvPr id="45" name="Straight Arrow Connector 44"/>
          <p:cNvCxnSpPr/>
          <p:nvPr/>
        </p:nvCxnSpPr>
        <p:spPr>
          <a:xfrm>
            <a:off x="6019800" y="48006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4800600" y="3886200"/>
            <a:ext cx="838200" cy="381000"/>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Member</a:t>
            </a:r>
            <a:endParaRPr lang="en-IN" sz="1100" b="1" dirty="0">
              <a:solidFill>
                <a:schemeClr val="tx1"/>
              </a:solidFill>
            </a:endParaRPr>
          </a:p>
        </p:txBody>
      </p:sp>
      <p:sp>
        <p:nvSpPr>
          <p:cNvPr id="47" name="Rectangle 46"/>
          <p:cNvSpPr/>
          <p:nvPr/>
        </p:nvSpPr>
        <p:spPr>
          <a:xfrm>
            <a:off x="5791200" y="3886200"/>
            <a:ext cx="838200" cy="381000"/>
          </a:xfrm>
          <a:prstGeom prst="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Member</a:t>
            </a:r>
            <a:endParaRPr lang="en-IN" sz="1100" b="1" dirty="0">
              <a:solidFill>
                <a:schemeClr val="tx1"/>
              </a:solidFill>
            </a:endParaRPr>
          </a:p>
        </p:txBody>
      </p:sp>
      <p:cxnSp>
        <p:nvCxnSpPr>
          <p:cNvPr id="48" name="Straight Arrow Connector 47"/>
          <p:cNvCxnSpPr/>
          <p:nvPr/>
        </p:nvCxnSpPr>
        <p:spPr>
          <a:xfrm>
            <a:off x="5181600" y="36576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6019800" y="42672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5181600" y="42672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8610600" y="3200400"/>
            <a:ext cx="0" cy="533400"/>
          </a:xfrm>
          <a:prstGeom prst="straightConnector1">
            <a:avLst/>
          </a:prstGeom>
          <a:ln w="28575">
            <a:prstDash val="solid"/>
            <a:tailEnd type="arrow"/>
          </a:ln>
        </p:spPr>
        <p:style>
          <a:lnRef idx="1">
            <a:schemeClr val="accent1"/>
          </a:lnRef>
          <a:fillRef idx="0">
            <a:schemeClr val="accent1"/>
          </a:fillRef>
          <a:effectRef idx="0">
            <a:schemeClr val="accent1"/>
          </a:effectRef>
          <a:fontRef idx="minor">
            <a:schemeClr val="tx1"/>
          </a:fontRef>
        </p:style>
      </p:cxnSp>
      <p:sp>
        <p:nvSpPr>
          <p:cNvPr id="52" name="Rectangle 51"/>
          <p:cNvSpPr/>
          <p:nvPr/>
        </p:nvSpPr>
        <p:spPr>
          <a:xfrm>
            <a:off x="8153400" y="2895600"/>
            <a:ext cx="914400" cy="304800"/>
          </a:xfrm>
          <a:prstGeom prst="rect">
            <a:avLst/>
          </a:prstGeom>
          <a:solidFill>
            <a:schemeClr val="accent1">
              <a:lumMod val="50000"/>
              <a:lumOff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Director</a:t>
            </a:r>
            <a:endParaRPr lang="en-IN" sz="1100" b="1" dirty="0">
              <a:solidFill>
                <a:schemeClr val="tx1"/>
              </a:solidFill>
            </a:endParaRPr>
          </a:p>
        </p:txBody>
      </p:sp>
      <p:sp>
        <p:nvSpPr>
          <p:cNvPr id="53" name="Rectangle 52"/>
          <p:cNvSpPr/>
          <p:nvPr/>
        </p:nvSpPr>
        <p:spPr>
          <a:xfrm>
            <a:off x="8153400" y="2057400"/>
            <a:ext cx="838200" cy="304800"/>
          </a:xfrm>
          <a:prstGeom prst="rect">
            <a:avLst/>
          </a:prstGeom>
          <a:solidFill>
            <a:schemeClr val="accent1">
              <a:lumMod val="50000"/>
              <a:lumOff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Relative</a:t>
            </a:r>
            <a:endParaRPr lang="en-IN" sz="1100" b="1" dirty="0">
              <a:solidFill>
                <a:schemeClr val="tx1"/>
              </a:solidFill>
            </a:endParaRPr>
          </a:p>
        </p:txBody>
      </p:sp>
      <p:cxnSp>
        <p:nvCxnSpPr>
          <p:cNvPr id="54" name="Straight Arrow Connector 53"/>
          <p:cNvCxnSpPr/>
          <p:nvPr/>
        </p:nvCxnSpPr>
        <p:spPr>
          <a:xfrm>
            <a:off x="8610600" y="2362200"/>
            <a:ext cx="0" cy="533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6705600" y="4495800"/>
            <a:ext cx="685800" cy="304800"/>
          </a:xfrm>
          <a:prstGeom prst="rect">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BOI</a:t>
            </a:r>
            <a:endParaRPr lang="en-IN" sz="1100" b="1" dirty="0">
              <a:solidFill>
                <a:schemeClr val="tx1"/>
              </a:solidFill>
            </a:endParaRPr>
          </a:p>
        </p:txBody>
      </p:sp>
      <p:sp>
        <p:nvSpPr>
          <p:cNvPr id="56" name="Rectangle 55"/>
          <p:cNvSpPr/>
          <p:nvPr/>
        </p:nvSpPr>
        <p:spPr>
          <a:xfrm>
            <a:off x="6705600" y="3276600"/>
            <a:ext cx="914400" cy="381000"/>
          </a:xfrm>
          <a:prstGeom prst="rect">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Relative</a:t>
            </a:r>
            <a:endParaRPr lang="en-IN" sz="1100" b="1" dirty="0">
              <a:solidFill>
                <a:schemeClr val="tx1"/>
              </a:solidFill>
            </a:endParaRPr>
          </a:p>
        </p:txBody>
      </p:sp>
      <p:sp>
        <p:nvSpPr>
          <p:cNvPr id="57" name="Rectangle 56"/>
          <p:cNvSpPr/>
          <p:nvPr/>
        </p:nvSpPr>
        <p:spPr>
          <a:xfrm>
            <a:off x="6781800" y="3886200"/>
            <a:ext cx="838200" cy="381000"/>
          </a:xfrm>
          <a:prstGeom prst="rect">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Member</a:t>
            </a:r>
            <a:endParaRPr lang="en-IN" sz="1100" b="1" dirty="0">
              <a:solidFill>
                <a:schemeClr val="tx1"/>
              </a:solidFill>
            </a:endParaRPr>
          </a:p>
        </p:txBody>
      </p:sp>
      <p:cxnSp>
        <p:nvCxnSpPr>
          <p:cNvPr id="58" name="Straight Arrow Connector 57"/>
          <p:cNvCxnSpPr/>
          <p:nvPr/>
        </p:nvCxnSpPr>
        <p:spPr>
          <a:xfrm>
            <a:off x="7162800" y="36576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7162800" y="42672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H="1">
            <a:off x="6858000" y="4800600"/>
            <a:ext cx="7620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61" name="TextBox 155"/>
          <p:cNvSpPr txBox="1">
            <a:spLocks noChangeArrowheads="1"/>
          </p:cNvSpPr>
          <p:nvPr/>
        </p:nvSpPr>
        <p:spPr bwMode="auto">
          <a:xfrm>
            <a:off x="6934200" y="4800600"/>
            <a:ext cx="609600" cy="261938"/>
          </a:xfrm>
          <a:prstGeom prst="rect">
            <a:avLst/>
          </a:prstGeom>
          <a:noFill/>
          <a:ln w="9525">
            <a:noFill/>
            <a:miter lim="800000"/>
            <a:headEnd/>
            <a:tailEnd/>
          </a:ln>
        </p:spPr>
        <p:txBody>
          <a:bodyPr>
            <a:spAutoFit/>
          </a:bodyPr>
          <a:lstStyle/>
          <a:p>
            <a:r>
              <a:rPr lang="en-US" sz="1100" b="1"/>
              <a:t>20%</a:t>
            </a:r>
            <a:endParaRPr lang="en-IN" sz="1100" b="1"/>
          </a:p>
        </p:txBody>
      </p:sp>
      <p:cxnSp>
        <p:nvCxnSpPr>
          <p:cNvPr id="62" name="Straight Arrow Connector 61"/>
          <p:cNvCxnSpPr/>
          <p:nvPr/>
        </p:nvCxnSpPr>
        <p:spPr>
          <a:xfrm>
            <a:off x="5486400" y="29718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a:off x="914400" y="2057400"/>
            <a:ext cx="0" cy="3810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6324600" y="1676400"/>
            <a:ext cx="1143000" cy="381000"/>
          </a:xfrm>
          <a:prstGeom prst="rect">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All Members of such BOI</a:t>
            </a:r>
            <a:endParaRPr lang="en-IN" sz="1100" b="1" dirty="0">
              <a:solidFill>
                <a:schemeClr val="tx1"/>
              </a:solidFill>
            </a:endParaRPr>
          </a:p>
        </p:txBody>
      </p:sp>
      <p:sp>
        <p:nvSpPr>
          <p:cNvPr id="65" name="Rectangle 64"/>
          <p:cNvSpPr/>
          <p:nvPr/>
        </p:nvSpPr>
        <p:spPr>
          <a:xfrm>
            <a:off x="6400800" y="2438400"/>
            <a:ext cx="1295400" cy="533400"/>
          </a:xfrm>
          <a:prstGeom prst="rect">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BOIs in which individual is a Member</a:t>
            </a:r>
            <a:endParaRPr lang="en-IN" sz="1100" b="1" dirty="0">
              <a:solidFill>
                <a:schemeClr val="tx1"/>
              </a:solidFill>
            </a:endParaRPr>
          </a:p>
        </p:txBody>
      </p:sp>
      <p:cxnSp>
        <p:nvCxnSpPr>
          <p:cNvPr id="66" name="Straight Arrow Connector 65"/>
          <p:cNvCxnSpPr/>
          <p:nvPr/>
        </p:nvCxnSpPr>
        <p:spPr>
          <a:xfrm>
            <a:off x="2438400" y="2057400"/>
            <a:ext cx="0" cy="3048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3886200" y="2057400"/>
            <a:ext cx="0" cy="3810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5486400" y="2057400"/>
            <a:ext cx="0" cy="3810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7010400" y="2057400"/>
            <a:ext cx="0" cy="3810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a:off x="7162800" y="29718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a:off x="8610600" y="4038600"/>
            <a:ext cx="0" cy="533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2438400" y="3200400"/>
            <a:ext cx="47244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3962400" y="29718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a:off x="2438400" y="3048000"/>
            <a:ext cx="0" cy="152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a:off x="2743200" y="57150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a:off x="1676400" y="57150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a:off x="381000" y="57150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381000" y="5715000"/>
            <a:ext cx="23622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457200" y="3886200"/>
            <a:ext cx="0" cy="18288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flipH="1">
            <a:off x="533400" y="4572000"/>
            <a:ext cx="381000" cy="11430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flipH="1">
            <a:off x="7772400" y="3886200"/>
            <a:ext cx="3048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a:off x="7772400" y="3886200"/>
            <a:ext cx="0" cy="1295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flipH="1">
            <a:off x="7010400" y="5181600"/>
            <a:ext cx="7620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a:off x="1676400" y="2971800"/>
            <a:ext cx="609600" cy="1295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a:off x="1524000" y="5410200"/>
            <a:ext cx="0" cy="3048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86" name="TextBox 46"/>
          <p:cNvSpPr txBox="1">
            <a:spLocks noChangeArrowheads="1"/>
          </p:cNvSpPr>
          <p:nvPr/>
        </p:nvSpPr>
        <p:spPr bwMode="auto">
          <a:xfrm>
            <a:off x="1524000" y="5376863"/>
            <a:ext cx="609600" cy="261937"/>
          </a:xfrm>
          <a:prstGeom prst="rect">
            <a:avLst/>
          </a:prstGeom>
          <a:noFill/>
          <a:ln w="9525">
            <a:noFill/>
            <a:miter lim="800000"/>
            <a:headEnd/>
            <a:tailEnd/>
          </a:ln>
        </p:spPr>
        <p:txBody>
          <a:bodyPr>
            <a:spAutoFit/>
          </a:bodyPr>
          <a:lstStyle/>
          <a:p>
            <a:r>
              <a:rPr lang="en-US" sz="1100" b="1"/>
              <a:t>20%</a:t>
            </a:r>
            <a:endParaRPr lang="en-IN" sz="1100" b="1"/>
          </a:p>
        </p:txBody>
      </p:sp>
      <p:cxnSp>
        <p:nvCxnSpPr>
          <p:cNvPr id="87" name="Straight Arrow Connector 86"/>
          <p:cNvCxnSpPr/>
          <p:nvPr/>
        </p:nvCxnSpPr>
        <p:spPr>
          <a:xfrm>
            <a:off x="914400" y="1524000"/>
            <a:ext cx="0" cy="152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a:off x="2362200" y="1524000"/>
            <a:ext cx="0" cy="152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a:off x="3886200" y="1524000"/>
            <a:ext cx="0" cy="152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a:off x="5410200" y="1524000"/>
            <a:ext cx="0" cy="152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a:off x="6858000" y="1524000"/>
            <a:ext cx="0" cy="152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92" name="Rectangle 91"/>
          <p:cNvSpPr/>
          <p:nvPr/>
        </p:nvSpPr>
        <p:spPr>
          <a:xfrm>
            <a:off x="457200" y="1143000"/>
            <a:ext cx="914400" cy="381000"/>
          </a:xfrm>
          <a:prstGeom prst="rect">
            <a:avLst/>
          </a:prstGeom>
          <a:solidFill>
            <a:schemeClr val="accent1">
              <a:lumMod val="50000"/>
              <a:lumOff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Relative</a:t>
            </a:r>
            <a:endParaRPr lang="en-IN" sz="1100" b="1" dirty="0">
              <a:solidFill>
                <a:schemeClr val="tx1"/>
              </a:solidFill>
            </a:endParaRPr>
          </a:p>
        </p:txBody>
      </p:sp>
      <p:sp>
        <p:nvSpPr>
          <p:cNvPr id="93" name="Rectangle 92"/>
          <p:cNvSpPr/>
          <p:nvPr/>
        </p:nvSpPr>
        <p:spPr>
          <a:xfrm>
            <a:off x="1905000" y="1143000"/>
            <a:ext cx="914400" cy="381000"/>
          </a:xfrm>
          <a:prstGeom prst="rect">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accent1"/>
                </a:solidFill>
              </a:rPr>
              <a:t>Relative</a:t>
            </a:r>
            <a:endParaRPr lang="en-IN" sz="1100" b="1" dirty="0">
              <a:solidFill>
                <a:schemeClr val="accent1"/>
              </a:solidFill>
            </a:endParaRPr>
          </a:p>
        </p:txBody>
      </p:sp>
      <p:sp>
        <p:nvSpPr>
          <p:cNvPr id="94" name="Rectangle 93"/>
          <p:cNvSpPr/>
          <p:nvPr/>
        </p:nvSpPr>
        <p:spPr>
          <a:xfrm>
            <a:off x="3429000" y="1143000"/>
            <a:ext cx="914400" cy="381000"/>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Relative</a:t>
            </a:r>
            <a:endParaRPr lang="en-IN" sz="1100" b="1" dirty="0">
              <a:solidFill>
                <a:schemeClr val="tx1"/>
              </a:solidFill>
            </a:endParaRPr>
          </a:p>
        </p:txBody>
      </p:sp>
      <p:sp>
        <p:nvSpPr>
          <p:cNvPr id="95" name="Rectangle 94"/>
          <p:cNvSpPr/>
          <p:nvPr/>
        </p:nvSpPr>
        <p:spPr>
          <a:xfrm>
            <a:off x="4953000" y="1143000"/>
            <a:ext cx="914400" cy="381000"/>
          </a:xfrm>
          <a:prstGeom prst="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Relative</a:t>
            </a:r>
            <a:endParaRPr lang="en-IN" sz="1100" b="1" dirty="0">
              <a:solidFill>
                <a:schemeClr val="tx1"/>
              </a:solidFill>
            </a:endParaRPr>
          </a:p>
        </p:txBody>
      </p:sp>
      <p:sp>
        <p:nvSpPr>
          <p:cNvPr id="96" name="Rectangle 95"/>
          <p:cNvSpPr/>
          <p:nvPr/>
        </p:nvSpPr>
        <p:spPr>
          <a:xfrm>
            <a:off x="6400800" y="1143000"/>
            <a:ext cx="914400" cy="381000"/>
          </a:xfrm>
          <a:prstGeom prst="rect">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solidFill>
                  <a:schemeClr val="tx1"/>
                </a:solidFill>
              </a:rPr>
              <a:t>Relative</a:t>
            </a:r>
            <a:endParaRPr lang="en-IN" sz="1100" b="1" dirty="0">
              <a:solidFill>
                <a:schemeClr val="tx1"/>
              </a:solidFill>
            </a:endParaRPr>
          </a:p>
        </p:txBody>
      </p:sp>
      <p:sp>
        <p:nvSpPr>
          <p:cNvPr id="97" name="Rectangle 96"/>
          <p:cNvSpPr/>
          <p:nvPr/>
        </p:nvSpPr>
        <p:spPr>
          <a:xfrm>
            <a:off x="152400" y="5943600"/>
            <a:ext cx="914400" cy="381000"/>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50" b="1" dirty="0"/>
              <a:t>Company</a:t>
            </a:r>
          </a:p>
        </p:txBody>
      </p:sp>
      <p:sp>
        <p:nvSpPr>
          <p:cNvPr id="98" name="Rectangle 97"/>
          <p:cNvSpPr/>
          <p:nvPr/>
        </p:nvSpPr>
        <p:spPr>
          <a:xfrm>
            <a:off x="1219200" y="5943600"/>
            <a:ext cx="914400" cy="381000"/>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50" b="1" dirty="0"/>
              <a:t>AOP</a:t>
            </a:r>
          </a:p>
        </p:txBody>
      </p:sp>
      <p:sp>
        <p:nvSpPr>
          <p:cNvPr id="99" name="Rectangle 98"/>
          <p:cNvSpPr/>
          <p:nvPr/>
        </p:nvSpPr>
        <p:spPr>
          <a:xfrm>
            <a:off x="2286000" y="5943600"/>
            <a:ext cx="914400" cy="381000"/>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50" b="1" dirty="0"/>
              <a:t>Firm</a:t>
            </a:r>
          </a:p>
        </p:txBody>
      </p:sp>
      <p:sp>
        <p:nvSpPr>
          <p:cNvPr id="106" name="Rectangle 105"/>
          <p:cNvSpPr/>
          <p:nvPr/>
        </p:nvSpPr>
        <p:spPr>
          <a:xfrm>
            <a:off x="152400" y="2438400"/>
            <a:ext cx="1524000" cy="533400"/>
          </a:xfrm>
          <a:prstGeom prst="rect">
            <a:avLst/>
          </a:prstGeom>
          <a:solidFill>
            <a:schemeClr val="accent1">
              <a:lumMod val="50000"/>
              <a:lumOff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schemeClr val="tx1"/>
                </a:solidFill>
              </a:rPr>
              <a:t>Companies in which individual is a Director</a:t>
            </a:r>
            <a:endParaRPr lang="en-IN" sz="1200" b="1" dirty="0">
              <a:solidFill>
                <a:schemeClr val="tx1"/>
              </a:solidFill>
            </a:endParaRPr>
          </a:p>
        </p:txBody>
      </p:sp>
      <p:sp>
        <p:nvSpPr>
          <p:cNvPr id="107" name="TextBox 155"/>
          <p:cNvSpPr txBox="1">
            <a:spLocks noChangeArrowheads="1"/>
          </p:cNvSpPr>
          <p:nvPr/>
        </p:nvSpPr>
        <p:spPr bwMode="auto">
          <a:xfrm>
            <a:off x="8534400" y="4067175"/>
            <a:ext cx="609600" cy="276225"/>
          </a:xfrm>
          <a:prstGeom prst="rect">
            <a:avLst/>
          </a:prstGeom>
          <a:noFill/>
          <a:ln w="9525">
            <a:noFill/>
            <a:miter lim="800000"/>
            <a:headEnd/>
            <a:tailEnd/>
          </a:ln>
        </p:spPr>
        <p:txBody>
          <a:bodyPr>
            <a:spAutoFit/>
          </a:bodyPr>
          <a:lstStyle/>
          <a:p>
            <a:r>
              <a:rPr lang="en-US" sz="1200" b="1" dirty="0"/>
              <a:t>20%</a:t>
            </a:r>
            <a:endParaRPr lang="en-IN" sz="1200" b="1" dirty="0"/>
          </a:p>
        </p:txBody>
      </p:sp>
      <p:sp>
        <p:nvSpPr>
          <p:cNvPr id="108" name="TextBox 117"/>
          <p:cNvSpPr txBox="1">
            <a:spLocks noChangeArrowheads="1"/>
          </p:cNvSpPr>
          <p:nvPr/>
        </p:nvSpPr>
        <p:spPr bwMode="auto">
          <a:xfrm>
            <a:off x="4191000" y="5638800"/>
            <a:ext cx="4724400" cy="1092607"/>
          </a:xfrm>
          <a:prstGeom prst="rect">
            <a:avLst/>
          </a:prstGeom>
          <a:noFill/>
          <a:ln w="9525">
            <a:noFill/>
            <a:miter lim="800000"/>
            <a:headEnd/>
            <a:tailEnd/>
          </a:ln>
        </p:spPr>
        <p:txBody>
          <a:bodyPr wrap="square">
            <a:spAutoFit/>
          </a:bodyPr>
          <a:lstStyle/>
          <a:p>
            <a:pPr algn="just"/>
            <a:r>
              <a:rPr lang="en-IN" sz="1300" b="1" i="1" u="sng" dirty="0">
                <a:solidFill>
                  <a:schemeClr val="accent1"/>
                </a:solidFill>
              </a:rPr>
              <a:t>Circular No. 6-P, dated 6 July 1968  </a:t>
            </a:r>
            <a:r>
              <a:rPr lang="en-IN" sz="1300" b="1" i="1" dirty="0">
                <a:solidFill>
                  <a:schemeClr val="accent1"/>
                </a:solidFill>
              </a:rPr>
              <a:t>refers to </a:t>
            </a:r>
            <a:r>
              <a:rPr lang="en-US" sz="1300" b="1" i="1" dirty="0">
                <a:solidFill>
                  <a:schemeClr val="accent1"/>
                </a:solidFill>
              </a:rPr>
              <a:t>direct and indirect relationship</a:t>
            </a:r>
          </a:p>
          <a:p>
            <a:pPr algn="just"/>
            <a:r>
              <a:rPr lang="en-US" sz="1300" b="1" i="1" u="sng" dirty="0">
                <a:solidFill>
                  <a:schemeClr val="accent1"/>
                </a:solidFill>
              </a:rPr>
              <a:t>“Relative” </a:t>
            </a:r>
            <a:r>
              <a:rPr lang="en-US" sz="1300" b="1" i="1" dirty="0">
                <a:solidFill>
                  <a:schemeClr val="accent1"/>
                </a:solidFill>
              </a:rPr>
              <a:t>-  in relation to an individual, the husband, wife, brother or sister or any lineal ascendant or descendant of that individual</a:t>
            </a:r>
            <a:endParaRPr lang="en-IN" sz="1300" b="1" i="1" dirty="0">
              <a:solidFill>
                <a:schemeClr val="accent1"/>
              </a:solidFill>
            </a:endParaRPr>
          </a:p>
        </p:txBody>
      </p:sp>
      <p:cxnSp>
        <p:nvCxnSpPr>
          <p:cNvPr id="109" name="Straight Connector 108"/>
          <p:cNvCxnSpPr/>
          <p:nvPr/>
        </p:nvCxnSpPr>
        <p:spPr>
          <a:xfrm>
            <a:off x="304800" y="9144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1"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sp>
        <p:nvSpPr>
          <p:cNvPr id="9" name="Rectangle 4"/>
          <p:cNvSpPr txBox="1">
            <a:spLocks noGrp="1" noChangeArrowheads="1"/>
          </p:cNvSpPr>
          <p:nvPr>
            <p:ph type="title"/>
          </p:nvPr>
        </p:nvSpPr>
        <p:spPr bwMode="auto">
          <a:xfrm>
            <a:off x="533400" y="228600"/>
            <a:ext cx="8229600" cy="1066800"/>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400" dirty="0" smtClean="0"/>
              <a:t>Indirect interest illustrated </a:t>
            </a:r>
            <a:endParaRPr lang="en-IN" sz="2400" dirty="0" smtClean="0"/>
          </a:p>
        </p:txBody>
      </p:sp>
      <p:sp>
        <p:nvSpPr>
          <p:cNvPr id="11" name="Rectangle 4"/>
          <p:cNvSpPr>
            <a:spLocks noChangeArrowheads="1"/>
          </p:cNvSpPr>
          <p:nvPr/>
        </p:nvSpPr>
        <p:spPr bwMode="auto">
          <a:xfrm>
            <a:off x="152400" y="3429000"/>
            <a:ext cx="1752600" cy="1447800"/>
          </a:xfrm>
          <a:prstGeom prst="rect">
            <a:avLst/>
          </a:prstGeom>
          <a:solidFill>
            <a:schemeClr val="bg1">
              <a:lumMod val="75000"/>
            </a:schemeClr>
          </a:solidFill>
          <a:ln w="25400" algn="ctr">
            <a:noFill/>
            <a:miter lim="800000"/>
            <a:headEnd/>
            <a:tailEnd/>
          </a:ln>
          <a:effectLst/>
        </p:spPr>
        <p:txBody>
          <a:bodyPr tIns="91440" bIns="91440" anchor="ctr" anchorCtr="0"/>
          <a:lstStyle/>
          <a:p>
            <a:pPr marL="0" lvl="1" algn="ctr" eaLnBrk="0" fontAlgn="base" hangingPunct="0">
              <a:spcBef>
                <a:spcPts val="600"/>
              </a:spcBef>
              <a:spcAft>
                <a:spcPts val="500"/>
              </a:spcAft>
              <a:buClr>
                <a:srgbClr val="000000"/>
              </a:buClr>
              <a:buSzPct val="125000"/>
              <a:defRPr/>
            </a:pPr>
            <a:r>
              <a:rPr lang="en-US" sz="1400" b="1" dirty="0" smtClean="0">
                <a:cs typeface="Times New Roman" pitchFamily="18" charset="0"/>
              </a:rPr>
              <a:t>Coverage - Substantial direct and indirect interest?</a:t>
            </a:r>
            <a:endParaRPr lang="en-US" sz="1400" b="1" dirty="0"/>
          </a:p>
        </p:txBody>
      </p:sp>
      <p:sp>
        <p:nvSpPr>
          <p:cNvPr id="12" name="Rectangle 4"/>
          <p:cNvSpPr>
            <a:spLocks noChangeArrowheads="1"/>
          </p:cNvSpPr>
          <p:nvPr/>
        </p:nvSpPr>
        <p:spPr bwMode="auto">
          <a:xfrm>
            <a:off x="152400" y="1600200"/>
            <a:ext cx="1752600" cy="1374618"/>
          </a:xfrm>
          <a:prstGeom prst="rect">
            <a:avLst/>
          </a:prstGeom>
          <a:solidFill>
            <a:schemeClr val="tx1">
              <a:lumMod val="65000"/>
              <a:lumOff val="35000"/>
            </a:schemeClr>
          </a:solidFill>
          <a:ln w="25400" algn="ctr">
            <a:noFill/>
            <a:miter lim="800000"/>
            <a:headEnd/>
            <a:tailEnd/>
          </a:ln>
          <a:effectLst/>
        </p:spPr>
        <p:txBody>
          <a:bodyPr tIns="91440" bIns="91440" anchor="ctr" anchorCtr="0"/>
          <a:lstStyle/>
          <a:p>
            <a:pPr marL="0" lvl="1" algn="ctr" eaLnBrk="0" fontAlgn="base" hangingPunct="0">
              <a:spcBef>
                <a:spcPts val="600"/>
              </a:spcBef>
              <a:spcAft>
                <a:spcPts val="500"/>
              </a:spcAft>
              <a:buClr>
                <a:srgbClr val="000000"/>
              </a:buClr>
              <a:buSzPct val="125000"/>
              <a:defRPr/>
            </a:pPr>
            <a:r>
              <a:rPr lang="en-US" sz="1600" b="1" dirty="0" smtClean="0">
                <a:solidFill>
                  <a:schemeClr val="bg1"/>
                </a:solidFill>
                <a:cs typeface="Times New Roman" pitchFamily="18" charset="0"/>
              </a:rPr>
              <a:t>Transactions between sister concerns now covered</a:t>
            </a:r>
          </a:p>
        </p:txBody>
      </p:sp>
      <p:cxnSp>
        <p:nvCxnSpPr>
          <p:cNvPr id="13" name="Straight Arrow Connector 12"/>
          <p:cNvCxnSpPr/>
          <p:nvPr/>
        </p:nvCxnSpPr>
        <p:spPr bwMode="auto">
          <a:xfrm>
            <a:off x="1028701" y="3048000"/>
            <a:ext cx="0" cy="289810"/>
          </a:xfrm>
          <a:prstGeom prst="straightConnector1">
            <a:avLst/>
          </a:prstGeom>
          <a:ln>
            <a:solidFill>
              <a:srgbClr val="8E258D"/>
            </a:solidFill>
            <a:headEnd type="none" w="med" len="med"/>
            <a:tailEnd type="arrow"/>
          </a:ln>
        </p:spPr>
        <p:style>
          <a:lnRef idx="3">
            <a:schemeClr val="accent4"/>
          </a:lnRef>
          <a:fillRef idx="0">
            <a:schemeClr val="accent4"/>
          </a:fillRef>
          <a:effectRef idx="2">
            <a:schemeClr val="accent4"/>
          </a:effectRef>
          <a:fontRef idx="minor">
            <a:schemeClr val="tx1"/>
          </a:fontRef>
        </p:style>
      </p:cxnSp>
      <p:sp>
        <p:nvSpPr>
          <p:cNvPr id="14" name="TextBox 13"/>
          <p:cNvSpPr txBox="1"/>
          <p:nvPr/>
        </p:nvSpPr>
        <p:spPr>
          <a:xfrm>
            <a:off x="2286000" y="1780401"/>
            <a:ext cx="1217000" cy="276999"/>
          </a:xfrm>
          <a:prstGeom prst="rect">
            <a:avLst/>
          </a:prstGeom>
          <a:noFill/>
        </p:spPr>
        <p:txBody>
          <a:bodyPr wrap="none" rtlCol="0">
            <a:spAutoFit/>
          </a:bodyPr>
          <a:lstStyle/>
          <a:p>
            <a:r>
              <a:rPr lang="en-US" sz="1200" b="1" dirty="0" smtClean="0">
                <a:solidFill>
                  <a:srgbClr val="00338D"/>
                </a:solidFill>
              </a:rPr>
              <a:t>Direct Interest</a:t>
            </a:r>
            <a:endParaRPr lang="en-US" sz="1200" b="1" dirty="0">
              <a:solidFill>
                <a:srgbClr val="00338D"/>
              </a:solidFill>
            </a:endParaRPr>
          </a:p>
        </p:txBody>
      </p:sp>
      <p:sp>
        <p:nvSpPr>
          <p:cNvPr id="15" name="TextBox 14"/>
          <p:cNvSpPr txBox="1"/>
          <p:nvPr/>
        </p:nvSpPr>
        <p:spPr>
          <a:xfrm>
            <a:off x="2286000" y="2667000"/>
            <a:ext cx="1338828" cy="276999"/>
          </a:xfrm>
          <a:prstGeom prst="rect">
            <a:avLst/>
          </a:prstGeom>
          <a:noFill/>
        </p:spPr>
        <p:txBody>
          <a:bodyPr wrap="none" rtlCol="0">
            <a:spAutoFit/>
          </a:bodyPr>
          <a:lstStyle/>
          <a:p>
            <a:r>
              <a:rPr lang="en-US" sz="1200" b="1" dirty="0" smtClean="0">
                <a:solidFill>
                  <a:schemeClr val="accent1"/>
                </a:solidFill>
              </a:rPr>
              <a:t>Indirect Interest</a:t>
            </a:r>
            <a:endParaRPr lang="en-US" sz="1200" b="1" dirty="0">
              <a:solidFill>
                <a:schemeClr val="accent1"/>
              </a:solidFill>
            </a:endParaRPr>
          </a:p>
        </p:txBody>
      </p:sp>
      <p:cxnSp>
        <p:nvCxnSpPr>
          <p:cNvPr id="16" name="Straight Connector 15"/>
          <p:cNvCxnSpPr/>
          <p:nvPr/>
        </p:nvCxnSpPr>
        <p:spPr bwMode="auto">
          <a:xfrm>
            <a:off x="5285853" y="1855474"/>
            <a:ext cx="685800" cy="0"/>
          </a:xfrm>
          <a:prstGeom prst="line">
            <a:avLst/>
          </a:prstGeom>
          <a:ln w="12700">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7" name="Straight Arrow Connector 16"/>
          <p:cNvCxnSpPr/>
          <p:nvPr/>
        </p:nvCxnSpPr>
        <p:spPr bwMode="auto">
          <a:xfrm>
            <a:off x="5973580" y="1855474"/>
            <a:ext cx="0" cy="293570"/>
          </a:xfrm>
          <a:prstGeom prst="straightConnector1">
            <a:avLst/>
          </a:prstGeom>
          <a:ln w="12700">
            <a:headEnd type="none" w="med" len="med"/>
            <a:tailEnd type="arrow"/>
          </a:ln>
        </p:spPr>
        <p:style>
          <a:lnRef idx="2">
            <a:schemeClr val="dk1"/>
          </a:lnRef>
          <a:fillRef idx="0">
            <a:schemeClr val="dk1"/>
          </a:fillRef>
          <a:effectRef idx="1">
            <a:schemeClr val="dk1"/>
          </a:effectRef>
          <a:fontRef idx="minor">
            <a:schemeClr val="tx1"/>
          </a:fontRef>
        </p:style>
      </p:cxnSp>
      <p:cxnSp>
        <p:nvCxnSpPr>
          <p:cNvPr id="18" name="Straight Connector 17"/>
          <p:cNvCxnSpPr/>
          <p:nvPr/>
        </p:nvCxnSpPr>
        <p:spPr bwMode="auto">
          <a:xfrm>
            <a:off x="5272790" y="1610831"/>
            <a:ext cx="0" cy="256032"/>
          </a:xfrm>
          <a:prstGeom prst="line">
            <a:avLst/>
          </a:prstGeom>
          <a:ln w="12700">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9" name="Straight Arrow Connector 18"/>
          <p:cNvCxnSpPr/>
          <p:nvPr/>
        </p:nvCxnSpPr>
        <p:spPr bwMode="auto">
          <a:xfrm>
            <a:off x="4572000" y="1865902"/>
            <a:ext cx="0" cy="293570"/>
          </a:xfrm>
          <a:prstGeom prst="straightConnector1">
            <a:avLst/>
          </a:prstGeom>
          <a:ln w="12700">
            <a:headEnd type="none" w="med" len="med"/>
            <a:tailEnd type="arrow"/>
          </a:ln>
        </p:spPr>
        <p:style>
          <a:lnRef idx="2">
            <a:schemeClr val="dk1"/>
          </a:lnRef>
          <a:fillRef idx="0">
            <a:schemeClr val="dk1"/>
          </a:fillRef>
          <a:effectRef idx="1">
            <a:schemeClr val="dk1"/>
          </a:effectRef>
          <a:fontRef idx="minor">
            <a:schemeClr val="tx1"/>
          </a:fontRef>
        </p:style>
      </p:cxnSp>
      <p:cxnSp>
        <p:nvCxnSpPr>
          <p:cNvPr id="20" name="Straight Connector 19"/>
          <p:cNvCxnSpPr/>
          <p:nvPr/>
        </p:nvCxnSpPr>
        <p:spPr bwMode="auto">
          <a:xfrm>
            <a:off x="4573927" y="1855474"/>
            <a:ext cx="685800" cy="0"/>
          </a:xfrm>
          <a:prstGeom prst="line">
            <a:avLst/>
          </a:prstGeom>
          <a:ln w="12700">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21" name="TextBox 20"/>
          <p:cNvSpPr txBox="1"/>
          <p:nvPr/>
        </p:nvSpPr>
        <p:spPr>
          <a:xfrm>
            <a:off x="5135380" y="1336012"/>
            <a:ext cx="287258" cy="276999"/>
          </a:xfrm>
          <a:prstGeom prst="rect">
            <a:avLst/>
          </a:prstGeom>
          <a:solidFill>
            <a:srgbClr val="BDB694"/>
          </a:solidFill>
          <a:ln>
            <a:solidFill>
              <a:schemeClr val="tx1"/>
            </a:solidFill>
          </a:ln>
        </p:spPr>
        <p:txBody>
          <a:bodyPr wrap="none" rtlCol="0">
            <a:spAutoFit/>
          </a:bodyPr>
          <a:lstStyle/>
          <a:p>
            <a:r>
              <a:rPr lang="en-US" sz="1200" b="1" dirty="0" smtClean="0"/>
              <a:t>X</a:t>
            </a:r>
            <a:endParaRPr lang="en-US" sz="1200" b="1" dirty="0"/>
          </a:p>
        </p:txBody>
      </p:sp>
      <p:sp>
        <p:nvSpPr>
          <p:cNvPr id="22" name="TextBox 21"/>
          <p:cNvSpPr txBox="1"/>
          <p:nvPr/>
        </p:nvSpPr>
        <p:spPr>
          <a:xfrm>
            <a:off x="4419600" y="2159222"/>
            <a:ext cx="372218" cy="276999"/>
          </a:xfrm>
          <a:prstGeom prst="rect">
            <a:avLst/>
          </a:prstGeom>
          <a:solidFill>
            <a:srgbClr val="BDB694"/>
          </a:solidFill>
          <a:ln>
            <a:solidFill>
              <a:schemeClr val="tx1"/>
            </a:solidFill>
          </a:ln>
        </p:spPr>
        <p:txBody>
          <a:bodyPr wrap="none" rtlCol="0">
            <a:spAutoFit/>
          </a:bodyPr>
          <a:lstStyle/>
          <a:p>
            <a:r>
              <a:rPr lang="en-US" sz="1200" b="1" dirty="0" smtClean="0"/>
              <a:t>X1</a:t>
            </a:r>
            <a:endParaRPr lang="en-US" sz="1200" b="1" dirty="0"/>
          </a:p>
        </p:txBody>
      </p:sp>
      <p:sp>
        <p:nvSpPr>
          <p:cNvPr id="23" name="TextBox 22"/>
          <p:cNvSpPr txBox="1"/>
          <p:nvPr/>
        </p:nvSpPr>
        <p:spPr>
          <a:xfrm>
            <a:off x="5814972" y="2161401"/>
            <a:ext cx="372218" cy="276999"/>
          </a:xfrm>
          <a:prstGeom prst="rect">
            <a:avLst/>
          </a:prstGeom>
          <a:solidFill>
            <a:srgbClr val="BDB694"/>
          </a:solidFill>
          <a:ln>
            <a:solidFill>
              <a:schemeClr val="tx1"/>
            </a:solidFill>
          </a:ln>
        </p:spPr>
        <p:txBody>
          <a:bodyPr wrap="none" rtlCol="0">
            <a:spAutoFit/>
          </a:bodyPr>
          <a:lstStyle/>
          <a:p>
            <a:r>
              <a:rPr lang="en-US" sz="1200" b="1" dirty="0" smtClean="0"/>
              <a:t>X2</a:t>
            </a:r>
            <a:endParaRPr lang="en-US" sz="1200" b="1" dirty="0"/>
          </a:p>
        </p:txBody>
      </p:sp>
      <p:cxnSp>
        <p:nvCxnSpPr>
          <p:cNvPr id="24" name="Straight Connector 23"/>
          <p:cNvCxnSpPr/>
          <p:nvPr/>
        </p:nvCxnSpPr>
        <p:spPr bwMode="auto">
          <a:xfrm>
            <a:off x="2286000" y="2590800"/>
            <a:ext cx="6035040" cy="0"/>
          </a:xfrm>
          <a:prstGeom prst="line">
            <a:avLst/>
          </a:prstGeom>
          <a:noFill/>
          <a:ln w="12700" cap="flat" cmpd="sng" algn="ctr">
            <a:solidFill>
              <a:srgbClr val="C00000"/>
            </a:solidFill>
            <a:prstDash val="lgDash"/>
            <a:round/>
            <a:headEnd type="none" w="med" len="med"/>
            <a:tailEnd type="none" w="med" len="med"/>
          </a:ln>
          <a:effectLst/>
        </p:spPr>
      </p:cxnSp>
      <p:cxnSp>
        <p:nvCxnSpPr>
          <p:cNvPr id="25" name="Straight Connector 24"/>
          <p:cNvCxnSpPr/>
          <p:nvPr/>
        </p:nvCxnSpPr>
        <p:spPr bwMode="auto">
          <a:xfrm>
            <a:off x="5547610" y="3125771"/>
            <a:ext cx="0" cy="274320"/>
          </a:xfrm>
          <a:prstGeom prst="line">
            <a:avLst/>
          </a:prstGeom>
          <a:noFill/>
          <a:ln w="12700" cap="flat" cmpd="sng" algn="ctr">
            <a:solidFill>
              <a:schemeClr val="tx1"/>
            </a:solidFill>
            <a:prstDash val="solid"/>
            <a:round/>
            <a:headEnd type="none" w="med" len="med"/>
            <a:tailEnd type="none" w="med" len="med"/>
          </a:ln>
          <a:effectLst/>
        </p:spPr>
      </p:cxnSp>
      <p:sp>
        <p:nvSpPr>
          <p:cNvPr id="26" name="TextBox 25"/>
          <p:cNvSpPr txBox="1"/>
          <p:nvPr/>
        </p:nvSpPr>
        <p:spPr>
          <a:xfrm>
            <a:off x="5411450" y="2833782"/>
            <a:ext cx="287258" cy="276999"/>
          </a:xfrm>
          <a:prstGeom prst="rect">
            <a:avLst/>
          </a:prstGeom>
          <a:solidFill>
            <a:srgbClr val="BABBBC"/>
          </a:solidFill>
          <a:ln>
            <a:solidFill>
              <a:schemeClr val="tx1"/>
            </a:solidFill>
          </a:ln>
        </p:spPr>
        <p:txBody>
          <a:bodyPr wrap="none" rtlCol="0">
            <a:spAutoFit/>
          </a:bodyPr>
          <a:lstStyle/>
          <a:p>
            <a:r>
              <a:rPr lang="en-US" sz="1200" b="1" dirty="0" smtClean="0"/>
              <a:t>X</a:t>
            </a:r>
            <a:endParaRPr lang="en-US" sz="1200" b="1" dirty="0"/>
          </a:p>
        </p:txBody>
      </p:sp>
      <p:cxnSp>
        <p:nvCxnSpPr>
          <p:cNvPr id="27" name="Straight Connector 26"/>
          <p:cNvCxnSpPr/>
          <p:nvPr/>
        </p:nvCxnSpPr>
        <p:spPr bwMode="auto">
          <a:xfrm>
            <a:off x="3759991" y="3436143"/>
            <a:ext cx="3555209" cy="0"/>
          </a:xfrm>
          <a:prstGeom prst="line">
            <a:avLst/>
          </a:prstGeom>
          <a:noFill/>
          <a:ln w="9525" cap="flat" cmpd="sng" algn="ctr">
            <a:solidFill>
              <a:schemeClr val="tx1"/>
            </a:solidFill>
            <a:prstDash val="solid"/>
            <a:round/>
            <a:headEnd type="none" w="med" len="med"/>
            <a:tailEnd type="none" w="med" len="med"/>
          </a:ln>
          <a:effectLst/>
        </p:spPr>
      </p:cxnSp>
      <p:cxnSp>
        <p:nvCxnSpPr>
          <p:cNvPr id="28" name="Straight Arrow Connector 27"/>
          <p:cNvCxnSpPr/>
          <p:nvPr/>
        </p:nvCxnSpPr>
        <p:spPr bwMode="auto">
          <a:xfrm>
            <a:off x="7343930" y="3438990"/>
            <a:ext cx="0" cy="274320"/>
          </a:xfrm>
          <a:prstGeom prst="straightConnector1">
            <a:avLst/>
          </a:prstGeom>
          <a:noFill/>
          <a:ln w="12700" cap="flat" cmpd="sng" algn="ctr">
            <a:solidFill>
              <a:schemeClr val="tx1"/>
            </a:solidFill>
            <a:prstDash val="solid"/>
            <a:round/>
            <a:headEnd type="none" w="med" len="med"/>
            <a:tailEnd type="arrow"/>
          </a:ln>
          <a:effectLst/>
        </p:spPr>
      </p:cxnSp>
      <p:cxnSp>
        <p:nvCxnSpPr>
          <p:cNvPr id="29" name="Straight Arrow Connector 28"/>
          <p:cNvCxnSpPr/>
          <p:nvPr/>
        </p:nvCxnSpPr>
        <p:spPr bwMode="auto">
          <a:xfrm>
            <a:off x="3762530" y="3440240"/>
            <a:ext cx="0" cy="274320"/>
          </a:xfrm>
          <a:prstGeom prst="straightConnector1">
            <a:avLst/>
          </a:prstGeom>
          <a:noFill/>
          <a:ln w="12700" cap="flat" cmpd="sng" algn="ctr">
            <a:solidFill>
              <a:schemeClr val="tx1"/>
            </a:solidFill>
            <a:prstDash val="solid"/>
            <a:round/>
            <a:headEnd type="none" w="med" len="med"/>
            <a:tailEnd type="arrow"/>
          </a:ln>
          <a:effectLst/>
        </p:spPr>
      </p:cxnSp>
      <p:sp>
        <p:nvSpPr>
          <p:cNvPr id="30" name="TextBox 29"/>
          <p:cNvSpPr txBox="1"/>
          <p:nvPr/>
        </p:nvSpPr>
        <p:spPr>
          <a:xfrm>
            <a:off x="3575192" y="3730371"/>
            <a:ext cx="372218" cy="276999"/>
          </a:xfrm>
          <a:prstGeom prst="rect">
            <a:avLst/>
          </a:prstGeom>
          <a:solidFill>
            <a:srgbClr val="BABBBC"/>
          </a:solidFill>
          <a:ln>
            <a:solidFill>
              <a:schemeClr val="tx1"/>
            </a:solidFill>
          </a:ln>
        </p:spPr>
        <p:txBody>
          <a:bodyPr wrap="none" rtlCol="0">
            <a:spAutoFit/>
          </a:bodyPr>
          <a:lstStyle/>
          <a:p>
            <a:r>
              <a:rPr lang="en-US" sz="1200" b="1" dirty="0" smtClean="0"/>
              <a:t>X1</a:t>
            </a:r>
            <a:endParaRPr lang="en-US" sz="1200" b="1" dirty="0"/>
          </a:p>
        </p:txBody>
      </p:sp>
      <p:sp>
        <p:nvSpPr>
          <p:cNvPr id="31" name="TextBox 30"/>
          <p:cNvSpPr txBox="1"/>
          <p:nvPr/>
        </p:nvSpPr>
        <p:spPr>
          <a:xfrm>
            <a:off x="7131570" y="3748790"/>
            <a:ext cx="372218" cy="276999"/>
          </a:xfrm>
          <a:prstGeom prst="rect">
            <a:avLst/>
          </a:prstGeom>
          <a:solidFill>
            <a:srgbClr val="BABBBC"/>
          </a:solidFill>
          <a:ln>
            <a:solidFill>
              <a:schemeClr val="tx1"/>
            </a:solidFill>
          </a:ln>
        </p:spPr>
        <p:txBody>
          <a:bodyPr wrap="none" rtlCol="0">
            <a:spAutoFit/>
          </a:bodyPr>
          <a:lstStyle/>
          <a:p>
            <a:r>
              <a:rPr lang="en-US" sz="1200" b="1" dirty="0" smtClean="0"/>
              <a:t>X2</a:t>
            </a:r>
            <a:endParaRPr lang="en-US" sz="1200" b="1" dirty="0"/>
          </a:p>
        </p:txBody>
      </p:sp>
      <p:cxnSp>
        <p:nvCxnSpPr>
          <p:cNvPr id="32" name="Straight Connector 31"/>
          <p:cNvCxnSpPr/>
          <p:nvPr/>
        </p:nvCxnSpPr>
        <p:spPr bwMode="auto">
          <a:xfrm>
            <a:off x="3762530" y="4017610"/>
            <a:ext cx="0" cy="325790"/>
          </a:xfrm>
          <a:prstGeom prst="line">
            <a:avLst/>
          </a:prstGeom>
          <a:noFill/>
          <a:ln w="12700" cap="flat" cmpd="sng" algn="ctr">
            <a:solidFill>
              <a:schemeClr val="tx1"/>
            </a:solidFill>
            <a:prstDash val="solid"/>
            <a:round/>
            <a:headEnd type="none" w="med" len="med"/>
            <a:tailEnd type="none" w="med" len="med"/>
          </a:ln>
          <a:effectLst/>
        </p:spPr>
      </p:cxnSp>
      <p:cxnSp>
        <p:nvCxnSpPr>
          <p:cNvPr id="33" name="Straight Connector 32"/>
          <p:cNvCxnSpPr/>
          <p:nvPr/>
        </p:nvCxnSpPr>
        <p:spPr bwMode="auto">
          <a:xfrm>
            <a:off x="2971800" y="4352753"/>
            <a:ext cx="1638484" cy="0"/>
          </a:xfrm>
          <a:prstGeom prst="line">
            <a:avLst/>
          </a:prstGeom>
          <a:noFill/>
          <a:ln w="12700" cap="flat" cmpd="sng" algn="ctr">
            <a:solidFill>
              <a:schemeClr val="tx1"/>
            </a:solidFill>
            <a:prstDash val="solid"/>
            <a:round/>
            <a:headEnd type="none" w="med" len="med"/>
            <a:tailEnd type="none" w="med" len="med"/>
          </a:ln>
          <a:effectLst/>
        </p:spPr>
      </p:cxnSp>
      <p:cxnSp>
        <p:nvCxnSpPr>
          <p:cNvPr id="34" name="Straight Arrow Connector 33"/>
          <p:cNvCxnSpPr/>
          <p:nvPr/>
        </p:nvCxnSpPr>
        <p:spPr bwMode="auto">
          <a:xfrm>
            <a:off x="4609978" y="4343928"/>
            <a:ext cx="0" cy="225482"/>
          </a:xfrm>
          <a:prstGeom prst="straightConnector1">
            <a:avLst/>
          </a:prstGeom>
          <a:noFill/>
          <a:ln w="12700" cap="flat" cmpd="sng" algn="ctr">
            <a:solidFill>
              <a:schemeClr val="tx1"/>
            </a:solidFill>
            <a:prstDash val="solid"/>
            <a:round/>
            <a:headEnd type="none" w="med" len="med"/>
            <a:tailEnd type="arrow"/>
          </a:ln>
          <a:effectLst/>
        </p:spPr>
      </p:cxnSp>
      <p:cxnSp>
        <p:nvCxnSpPr>
          <p:cNvPr id="35" name="Straight Arrow Connector 34"/>
          <p:cNvCxnSpPr/>
          <p:nvPr/>
        </p:nvCxnSpPr>
        <p:spPr bwMode="auto">
          <a:xfrm>
            <a:off x="2982115" y="4359946"/>
            <a:ext cx="0" cy="225482"/>
          </a:xfrm>
          <a:prstGeom prst="straightConnector1">
            <a:avLst/>
          </a:prstGeom>
          <a:noFill/>
          <a:ln w="12700" cap="flat" cmpd="sng" algn="ctr">
            <a:solidFill>
              <a:schemeClr val="tx1"/>
            </a:solidFill>
            <a:prstDash val="solid"/>
            <a:round/>
            <a:headEnd type="none" w="med" len="med"/>
            <a:tailEnd type="arrow"/>
          </a:ln>
          <a:effectLst/>
        </p:spPr>
      </p:cxnSp>
      <p:sp>
        <p:nvSpPr>
          <p:cNvPr id="36" name="TextBox 35"/>
          <p:cNvSpPr txBox="1"/>
          <p:nvPr/>
        </p:nvSpPr>
        <p:spPr>
          <a:xfrm>
            <a:off x="2850630" y="4611095"/>
            <a:ext cx="372218" cy="276999"/>
          </a:xfrm>
          <a:prstGeom prst="rect">
            <a:avLst/>
          </a:prstGeom>
          <a:solidFill>
            <a:srgbClr val="BABBBC"/>
          </a:solidFill>
          <a:ln>
            <a:solidFill>
              <a:schemeClr val="tx1"/>
            </a:solidFill>
          </a:ln>
        </p:spPr>
        <p:txBody>
          <a:bodyPr wrap="none" rtlCol="0">
            <a:spAutoFit/>
          </a:bodyPr>
          <a:lstStyle/>
          <a:p>
            <a:r>
              <a:rPr lang="en-US" sz="1200" b="1" dirty="0" smtClean="0"/>
              <a:t>X3</a:t>
            </a:r>
            <a:endParaRPr lang="en-US" sz="1200" b="1" dirty="0"/>
          </a:p>
        </p:txBody>
      </p:sp>
      <p:sp>
        <p:nvSpPr>
          <p:cNvPr id="37" name="TextBox 36"/>
          <p:cNvSpPr txBox="1"/>
          <p:nvPr/>
        </p:nvSpPr>
        <p:spPr>
          <a:xfrm>
            <a:off x="4478493" y="4612886"/>
            <a:ext cx="372218" cy="276999"/>
          </a:xfrm>
          <a:prstGeom prst="rect">
            <a:avLst/>
          </a:prstGeom>
          <a:solidFill>
            <a:srgbClr val="BABBBC"/>
          </a:solidFill>
          <a:ln>
            <a:solidFill>
              <a:schemeClr val="tx1"/>
            </a:solidFill>
          </a:ln>
        </p:spPr>
        <p:txBody>
          <a:bodyPr wrap="none" rtlCol="0">
            <a:spAutoFit/>
          </a:bodyPr>
          <a:lstStyle/>
          <a:p>
            <a:r>
              <a:rPr lang="en-US" sz="1200" b="1" dirty="0" smtClean="0"/>
              <a:t>X4</a:t>
            </a:r>
            <a:endParaRPr lang="en-US" sz="1200" b="1" dirty="0"/>
          </a:p>
        </p:txBody>
      </p:sp>
      <p:cxnSp>
        <p:nvCxnSpPr>
          <p:cNvPr id="38" name="Straight Connector 37"/>
          <p:cNvCxnSpPr/>
          <p:nvPr/>
        </p:nvCxnSpPr>
        <p:spPr bwMode="auto">
          <a:xfrm>
            <a:off x="2466978" y="5152516"/>
            <a:ext cx="1161288" cy="0"/>
          </a:xfrm>
          <a:prstGeom prst="line">
            <a:avLst/>
          </a:prstGeom>
          <a:noFill/>
          <a:ln w="12700" cap="flat" cmpd="sng" algn="ctr">
            <a:solidFill>
              <a:schemeClr val="tx1"/>
            </a:solidFill>
            <a:prstDash val="solid"/>
            <a:round/>
            <a:headEnd type="none" w="med" len="med"/>
            <a:tailEnd type="none" w="med" len="med"/>
          </a:ln>
          <a:effectLst/>
        </p:spPr>
      </p:cxnSp>
      <p:cxnSp>
        <p:nvCxnSpPr>
          <p:cNvPr id="39" name="Straight Arrow Connector 38"/>
          <p:cNvCxnSpPr/>
          <p:nvPr/>
        </p:nvCxnSpPr>
        <p:spPr bwMode="auto">
          <a:xfrm>
            <a:off x="3630861" y="5145373"/>
            <a:ext cx="0" cy="214191"/>
          </a:xfrm>
          <a:prstGeom prst="straightConnector1">
            <a:avLst/>
          </a:prstGeom>
          <a:noFill/>
          <a:ln w="12700" cap="flat" cmpd="sng" algn="ctr">
            <a:solidFill>
              <a:schemeClr val="tx1"/>
            </a:solidFill>
            <a:prstDash val="solid"/>
            <a:round/>
            <a:headEnd type="none" w="med" len="med"/>
            <a:tailEnd type="arrow"/>
          </a:ln>
          <a:effectLst/>
        </p:spPr>
      </p:cxnSp>
      <p:cxnSp>
        <p:nvCxnSpPr>
          <p:cNvPr id="40" name="Straight Arrow Connector 39"/>
          <p:cNvCxnSpPr/>
          <p:nvPr/>
        </p:nvCxnSpPr>
        <p:spPr bwMode="auto">
          <a:xfrm>
            <a:off x="2470769" y="5158053"/>
            <a:ext cx="0" cy="214191"/>
          </a:xfrm>
          <a:prstGeom prst="straightConnector1">
            <a:avLst/>
          </a:prstGeom>
          <a:noFill/>
          <a:ln w="12700" cap="flat" cmpd="sng" algn="ctr">
            <a:solidFill>
              <a:schemeClr val="tx1"/>
            </a:solidFill>
            <a:prstDash val="solid"/>
            <a:round/>
            <a:headEnd type="none" w="med" len="med"/>
            <a:tailEnd type="arrow"/>
          </a:ln>
          <a:effectLst/>
        </p:spPr>
      </p:cxnSp>
      <p:sp>
        <p:nvSpPr>
          <p:cNvPr id="41" name="TextBox 40"/>
          <p:cNvSpPr txBox="1"/>
          <p:nvPr/>
        </p:nvSpPr>
        <p:spPr>
          <a:xfrm>
            <a:off x="2332220" y="5384589"/>
            <a:ext cx="372218" cy="276999"/>
          </a:xfrm>
          <a:prstGeom prst="rect">
            <a:avLst/>
          </a:prstGeom>
          <a:solidFill>
            <a:srgbClr val="BABBBC"/>
          </a:solidFill>
          <a:ln>
            <a:solidFill>
              <a:schemeClr val="tx1"/>
            </a:solidFill>
          </a:ln>
        </p:spPr>
        <p:txBody>
          <a:bodyPr wrap="none" rtlCol="0">
            <a:spAutoFit/>
          </a:bodyPr>
          <a:lstStyle/>
          <a:p>
            <a:r>
              <a:rPr lang="en-US" sz="1200" b="1" dirty="0" smtClean="0"/>
              <a:t>X5</a:t>
            </a:r>
            <a:endParaRPr lang="en-US" sz="1200" b="1" dirty="0"/>
          </a:p>
        </p:txBody>
      </p:sp>
      <p:sp>
        <p:nvSpPr>
          <p:cNvPr id="42" name="TextBox 41"/>
          <p:cNvSpPr txBox="1"/>
          <p:nvPr/>
        </p:nvSpPr>
        <p:spPr>
          <a:xfrm>
            <a:off x="3487174" y="5386290"/>
            <a:ext cx="372218" cy="276999"/>
          </a:xfrm>
          <a:prstGeom prst="rect">
            <a:avLst/>
          </a:prstGeom>
          <a:solidFill>
            <a:srgbClr val="BABBBC"/>
          </a:solidFill>
          <a:ln>
            <a:solidFill>
              <a:schemeClr val="tx1"/>
            </a:solidFill>
          </a:ln>
        </p:spPr>
        <p:txBody>
          <a:bodyPr wrap="none" rtlCol="0">
            <a:spAutoFit/>
          </a:bodyPr>
          <a:lstStyle/>
          <a:p>
            <a:r>
              <a:rPr lang="en-US" sz="1200" b="1" dirty="0" smtClean="0"/>
              <a:t>X6</a:t>
            </a:r>
            <a:endParaRPr lang="en-US" sz="1200" b="1" dirty="0"/>
          </a:p>
        </p:txBody>
      </p:sp>
      <p:cxnSp>
        <p:nvCxnSpPr>
          <p:cNvPr id="43" name="Straight Connector 42"/>
          <p:cNvCxnSpPr/>
          <p:nvPr/>
        </p:nvCxnSpPr>
        <p:spPr bwMode="auto">
          <a:xfrm>
            <a:off x="3018020" y="4870550"/>
            <a:ext cx="0" cy="274320"/>
          </a:xfrm>
          <a:prstGeom prst="line">
            <a:avLst/>
          </a:prstGeom>
          <a:noFill/>
          <a:ln w="12700" cap="flat" cmpd="sng" algn="ctr">
            <a:solidFill>
              <a:schemeClr val="tx1"/>
            </a:solidFill>
            <a:prstDash val="solid"/>
            <a:round/>
            <a:headEnd type="none" w="med" len="med"/>
            <a:tailEnd type="none" w="med" len="med"/>
          </a:ln>
          <a:effectLst/>
        </p:spPr>
      </p:cxnSp>
      <p:cxnSp>
        <p:nvCxnSpPr>
          <p:cNvPr id="44" name="Straight Arrow Connector 43"/>
          <p:cNvCxnSpPr/>
          <p:nvPr/>
        </p:nvCxnSpPr>
        <p:spPr bwMode="auto">
          <a:xfrm>
            <a:off x="5234238" y="5161613"/>
            <a:ext cx="0" cy="214191"/>
          </a:xfrm>
          <a:prstGeom prst="straightConnector1">
            <a:avLst/>
          </a:prstGeom>
          <a:noFill/>
          <a:ln w="12700" cap="flat" cmpd="sng" algn="ctr">
            <a:solidFill>
              <a:schemeClr val="tx1"/>
            </a:solidFill>
            <a:prstDash val="solid"/>
            <a:round/>
            <a:headEnd type="none" w="med" len="med"/>
            <a:tailEnd type="arrow"/>
          </a:ln>
          <a:effectLst/>
        </p:spPr>
      </p:cxnSp>
      <p:cxnSp>
        <p:nvCxnSpPr>
          <p:cNvPr id="45" name="Straight Arrow Connector 44"/>
          <p:cNvCxnSpPr/>
          <p:nvPr/>
        </p:nvCxnSpPr>
        <p:spPr bwMode="auto">
          <a:xfrm>
            <a:off x="4087209" y="5174293"/>
            <a:ext cx="0" cy="214191"/>
          </a:xfrm>
          <a:prstGeom prst="straightConnector1">
            <a:avLst/>
          </a:prstGeom>
          <a:noFill/>
          <a:ln w="12700" cap="flat" cmpd="sng" algn="ctr">
            <a:solidFill>
              <a:schemeClr val="tx1"/>
            </a:solidFill>
            <a:prstDash val="solid"/>
            <a:round/>
            <a:headEnd type="none" w="med" len="med"/>
            <a:tailEnd type="arrow"/>
          </a:ln>
          <a:effectLst/>
        </p:spPr>
      </p:cxnSp>
      <p:cxnSp>
        <p:nvCxnSpPr>
          <p:cNvPr id="46" name="Straight Connector 45"/>
          <p:cNvCxnSpPr/>
          <p:nvPr/>
        </p:nvCxnSpPr>
        <p:spPr bwMode="auto">
          <a:xfrm>
            <a:off x="4079411" y="5168756"/>
            <a:ext cx="1161288" cy="0"/>
          </a:xfrm>
          <a:prstGeom prst="line">
            <a:avLst/>
          </a:prstGeom>
          <a:noFill/>
          <a:ln w="12700" cap="flat" cmpd="sng" algn="ctr">
            <a:solidFill>
              <a:schemeClr val="tx1"/>
            </a:solidFill>
            <a:prstDash val="solid"/>
            <a:round/>
            <a:headEnd type="none" w="med" len="med"/>
            <a:tailEnd type="none" w="med" len="med"/>
          </a:ln>
          <a:effectLst/>
        </p:spPr>
      </p:cxnSp>
      <p:sp>
        <p:nvSpPr>
          <p:cNvPr id="47" name="TextBox 46"/>
          <p:cNvSpPr txBox="1"/>
          <p:nvPr/>
        </p:nvSpPr>
        <p:spPr>
          <a:xfrm>
            <a:off x="3948660" y="5400829"/>
            <a:ext cx="372218" cy="276999"/>
          </a:xfrm>
          <a:prstGeom prst="rect">
            <a:avLst/>
          </a:prstGeom>
          <a:solidFill>
            <a:srgbClr val="BABBBC"/>
          </a:solidFill>
          <a:ln>
            <a:solidFill>
              <a:schemeClr val="tx1"/>
            </a:solidFill>
          </a:ln>
        </p:spPr>
        <p:txBody>
          <a:bodyPr wrap="none" rtlCol="0">
            <a:spAutoFit/>
          </a:bodyPr>
          <a:lstStyle/>
          <a:p>
            <a:r>
              <a:rPr lang="en-US" sz="1200" b="1" dirty="0" smtClean="0"/>
              <a:t>X7</a:t>
            </a:r>
            <a:endParaRPr lang="en-US" sz="1200" b="1" dirty="0"/>
          </a:p>
        </p:txBody>
      </p:sp>
      <p:sp>
        <p:nvSpPr>
          <p:cNvPr id="48" name="TextBox 47"/>
          <p:cNvSpPr txBox="1"/>
          <p:nvPr/>
        </p:nvSpPr>
        <p:spPr>
          <a:xfrm>
            <a:off x="5103614" y="5402530"/>
            <a:ext cx="372218" cy="276999"/>
          </a:xfrm>
          <a:prstGeom prst="rect">
            <a:avLst/>
          </a:prstGeom>
          <a:solidFill>
            <a:srgbClr val="BABBBC"/>
          </a:solidFill>
          <a:ln>
            <a:solidFill>
              <a:schemeClr val="tx1"/>
            </a:solidFill>
          </a:ln>
        </p:spPr>
        <p:txBody>
          <a:bodyPr wrap="none" rtlCol="0">
            <a:spAutoFit/>
          </a:bodyPr>
          <a:lstStyle/>
          <a:p>
            <a:r>
              <a:rPr lang="en-US" sz="1200" b="1" dirty="0" smtClean="0"/>
              <a:t>X8</a:t>
            </a:r>
            <a:endParaRPr lang="en-US" sz="1200" b="1" dirty="0"/>
          </a:p>
        </p:txBody>
      </p:sp>
      <p:cxnSp>
        <p:nvCxnSpPr>
          <p:cNvPr id="49" name="Straight Connector 48"/>
          <p:cNvCxnSpPr/>
          <p:nvPr/>
        </p:nvCxnSpPr>
        <p:spPr bwMode="auto">
          <a:xfrm>
            <a:off x="4648200" y="4886790"/>
            <a:ext cx="0" cy="274320"/>
          </a:xfrm>
          <a:prstGeom prst="line">
            <a:avLst/>
          </a:prstGeom>
          <a:noFill/>
          <a:ln w="12700" cap="flat" cmpd="sng" algn="ctr">
            <a:solidFill>
              <a:schemeClr val="tx1"/>
            </a:solidFill>
            <a:prstDash val="solid"/>
            <a:round/>
            <a:headEnd type="none" w="med" len="med"/>
            <a:tailEnd type="none" w="med" len="med"/>
          </a:ln>
          <a:effectLst/>
        </p:spPr>
      </p:cxnSp>
      <p:cxnSp>
        <p:nvCxnSpPr>
          <p:cNvPr id="50" name="Straight Connector 49"/>
          <p:cNvCxnSpPr/>
          <p:nvPr/>
        </p:nvCxnSpPr>
        <p:spPr bwMode="auto">
          <a:xfrm flipV="1">
            <a:off x="2119860" y="1600200"/>
            <a:ext cx="0" cy="381000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51" name="Straight Connector 50"/>
          <p:cNvCxnSpPr/>
          <p:nvPr/>
        </p:nvCxnSpPr>
        <p:spPr bwMode="auto">
          <a:xfrm>
            <a:off x="1905000" y="4152900"/>
            <a:ext cx="182880" cy="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52" name="Straight Connector 51"/>
          <p:cNvCxnSpPr/>
          <p:nvPr/>
        </p:nvCxnSpPr>
        <p:spPr bwMode="auto">
          <a:xfrm>
            <a:off x="2118610" y="5410200"/>
            <a:ext cx="152400" cy="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53" name="Straight Connector 52"/>
          <p:cNvCxnSpPr/>
          <p:nvPr/>
        </p:nvCxnSpPr>
        <p:spPr bwMode="auto">
          <a:xfrm>
            <a:off x="2119860" y="1600200"/>
            <a:ext cx="153650" cy="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54" name="Straight Connector 53"/>
          <p:cNvCxnSpPr/>
          <p:nvPr/>
        </p:nvCxnSpPr>
        <p:spPr bwMode="auto">
          <a:xfrm>
            <a:off x="7312700" y="4040100"/>
            <a:ext cx="0" cy="301876"/>
          </a:xfrm>
          <a:prstGeom prst="line">
            <a:avLst/>
          </a:prstGeom>
          <a:noFill/>
          <a:ln w="12700" cap="flat" cmpd="sng" algn="ctr">
            <a:solidFill>
              <a:schemeClr val="tx1"/>
            </a:solidFill>
            <a:prstDash val="solid"/>
            <a:round/>
            <a:headEnd type="none" w="med" len="med"/>
            <a:tailEnd type="none" w="med" len="med"/>
          </a:ln>
          <a:effectLst/>
        </p:spPr>
      </p:cxnSp>
      <p:cxnSp>
        <p:nvCxnSpPr>
          <p:cNvPr id="55" name="Straight Connector 54"/>
          <p:cNvCxnSpPr/>
          <p:nvPr/>
        </p:nvCxnSpPr>
        <p:spPr bwMode="auto">
          <a:xfrm>
            <a:off x="7083062" y="4360253"/>
            <a:ext cx="1077392" cy="0"/>
          </a:xfrm>
          <a:prstGeom prst="line">
            <a:avLst/>
          </a:prstGeom>
          <a:noFill/>
          <a:ln w="12700" cap="flat" cmpd="sng" algn="ctr">
            <a:solidFill>
              <a:schemeClr val="tx1"/>
            </a:solidFill>
            <a:prstDash val="solid"/>
            <a:round/>
            <a:headEnd type="none" w="med" len="med"/>
            <a:tailEnd type="none" w="med" len="med"/>
          </a:ln>
          <a:effectLst/>
        </p:spPr>
      </p:cxnSp>
      <p:cxnSp>
        <p:nvCxnSpPr>
          <p:cNvPr id="56" name="Straight Arrow Connector 55"/>
          <p:cNvCxnSpPr/>
          <p:nvPr/>
        </p:nvCxnSpPr>
        <p:spPr bwMode="auto">
          <a:xfrm>
            <a:off x="8160148" y="4366418"/>
            <a:ext cx="0" cy="225482"/>
          </a:xfrm>
          <a:prstGeom prst="straightConnector1">
            <a:avLst/>
          </a:prstGeom>
          <a:noFill/>
          <a:ln w="9525" cap="flat" cmpd="sng" algn="ctr">
            <a:solidFill>
              <a:schemeClr val="tx1"/>
            </a:solidFill>
            <a:prstDash val="solid"/>
            <a:round/>
            <a:headEnd type="none" w="med" len="med"/>
            <a:tailEnd type="arrow"/>
          </a:ln>
          <a:effectLst/>
        </p:spPr>
      </p:cxnSp>
      <p:cxnSp>
        <p:nvCxnSpPr>
          <p:cNvPr id="57" name="Straight Arrow Connector 56"/>
          <p:cNvCxnSpPr/>
          <p:nvPr/>
        </p:nvCxnSpPr>
        <p:spPr bwMode="auto">
          <a:xfrm>
            <a:off x="6532285" y="4382436"/>
            <a:ext cx="0" cy="225482"/>
          </a:xfrm>
          <a:prstGeom prst="straightConnector1">
            <a:avLst/>
          </a:prstGeom>
          <a:noFill/>
          <a:ln w="12700" cap="flat" cmpd="sng" algn="ctr">
            <a:solidFill>
              <a:schemeClr val="tx1"/>
            </a:solidFill>
            <a:prstDash val="solid"/>
            <a:round/>
            <a:headEnd type="none" w="med" len="med"/>
            <a:tailEnd type="arrow"/>
          </a:ln>
          <a:effectLst/>
        </p:spPr>
      </p:cxnSp>
      <p:cxnSp>
        <p:nvCxnSpPr>
          <p:cNvPr id="58" name="Straight Connector 57"/>
          <p:cNvCxnSpPr/>
          <p:nvPr/>
        </p:nvCxnSpPr>
        <p:spPr bwMode="auto">
          <a:xfrm>
            <a:off x="6531303" y="4366418"/>
            <a:ext cx="538696" cy="0"/>
          </a:xfrm>
          <a:prstGeom prst="line">
            <a:avLst/>
          </a:prstGeom>
          <a:noFill/>
          <a:ln w="12700" cap="flat" cmpd="sng" algn="ctr">
            <a:solidFill>
              <a:schemeClr val="tx1"/>
            </a:solidFill>
            <a:prstDash val="solid"/>
            <a:round/>
            <a:headEnd type="none" w="med" len="med"/>
            <a:tailEnd type="none" w="med" len="med"/>
          </a:ln>
          <a:effectLst/>
        </p:spPr>
      </p:cxnSp>
      <p:sp>
        <p:nvSpPr>
          <p:cNvPr id="59" name="TextBox 58"/>
          <p:cNvSpPr txBox="1"/>
          <p:nvPr/>
        </p:nvSpPr>
        <p:spPr>
          <a:xfrm>
            <a:off x="6400800" y="4633585"/>
            <a:ext cx="372218" cy="276999"/>
          </a:xfrm>
          <a:prstGeom prst="rect">
            <a:avLst/>
          </a:prstGeom>
          <a:solidFill>
            <a:srgbClr val="BABBBC"/>
          </a:solidFill>
          <a:ln>
            <a:solidFill>
              <a:schemeClr val="tx1"/>
            </a:solidFill>
          </a:ln>
        </p:spPr>
        <p:txBody>
          <a:bodyPr wrap="none" rtlCol="0">
            <a:spAutoFit/>
          </a:bodyPr>
          <a:lstStyle/>
          <a:p>
            <a:r>
              <a:rPr lang="en-US" sz="1200" b="1" dirty="0" smtClean="0"/>
              <a:t>X3</a:t>
            </a:r>
            <a:endParaRPr lang="en-US" sz="1200" b="1" dirty="0"/>
          </a:p>
        </p:txBody>
      </p:sp>
      <p:sp>
        <p:nvSpPr>
          <p:cNvPr id="60" name="TextBox 59"/>
          <p:cNvSpPr txBox="1"/>
          <p:nvPr/>
        </p:nvSpPr>
        <p:spPr>
          <a:xfrm>
            <a:off x="8028663" y="4635376"/>
            <a:ext cx="372218" cy="276999"/>
          </a:xfrm>
          <a:prstGeom prst="rect">
            <a:avLst/>
          </a:prstGeom>
          <a:solidFill>
            <a:srgbClr val="BABBBC"/>
          </a:solidFill>
          <a:ln>
            <a:solidFill>
              <a:schemeClr val="tx1"/>
            </a:solidFill>
          </a:ln>
        </p:spPr>
        <p:txBody>
          <a:bodyPr wrap="none" rtlCol="0">
            <a:spAutoFit/>
          </a:bodyPr>
          <a:lstStyle/>
          <a:p>
            <a:r>
              <a:rPr lang="en-US" sz="1200" b="1" dirty="0" smtClean="0"/>
              <a:t>X4</a:t>
            </a:r>
            <a:endParaRPr lang="en-US" sz="1200" b="1" dirty="0"/>
          </a:p>
        </p:txBody>
      </p:sp>
      <p:cxnSp>
        <p:nvCxnSpPr>
          <p:cNvPr id="61" name="Straight Connector 60"/>
          <p:cNvCxnSpPr/>
          <p:nvPr/>
        </p:nvCxnSpPr>
        <p:spPr bwMode="auto">
          <a:xfrm>
            <a:off x="6554765" y="5166610"/>
            <a:ext cx="567639" cy="0"/>
          </a:xfrm>
          <a:prstGeom prst="line">
            <a:avLst/>
          </a:prstGeom>
          <a:noFill/>
          <a:ln w="12700" cap="flat" cmpd="sng" algn="ctr">
            <a:solidFill>
              <a:schemeClr val="tx1"/>
            </a:solidFill>
            <a:prstDash val="solid"/>
            <a:round/>
            <a:headEnd type="none" w="med" len="med"/>
            <a:tailEnd type="none" w="med" len="med"/>
          </a:ln>
          <a:effectLst/>
        </p:spPr>
      </p:cxnSp>
      <p:cxnSp>
        <p:nvCxnSpPr>
          <p:cNvPr id="62" name="Straight Arrow Connector 61"/>
          <p:cNvCxnSpPr/>
          <p:nvPr/>
        </p:nvCxnSpPr>
        <p:spPr bwMode="auto">
          <a:xfrm>
            <a:off x="7134812" y="5166610"/>
            <a:ext cx="0" cy="214191"/>
          </a:xfrm>
          <a:prstGeom prst="straightConnector1">
            <a:avLst/>
          </a:prstGeom>
          <a:noFill/>
          <a:ln w="12700" cap="flat" cmpd="sng" algn="ctr">
            <a:solidFill>
              <a:schemeClr val="tx1"/>
            </a:solidFill>
            <a:prstDash val="solid"/>
            <a:round/>
            <a:headEnd type="none" w="med" len="med"/>
            <a:tailEnd type="arrow"/>
          </a:ln>
          <a:effectLst/>
        </p:spPr>
      </p:cxnSp>
      <p:cxnSp>
        <p:nvCxnSpPr>
          <p:cNvPr id="63" name="Straight Arrow Connector 62"/>
          <p:cNvCxnSpPr/>
          <p:nvPr/>
        </p:nvCxnSpPr>
        <p:spPr bwMode="auto">
          <a:xfrm>
            <a:off x="5974719" y="5179290"/>
            <a:ext cx="0" cy="214191"/>
          </a:xfrm>
          <a:prstGeom prst="straightConnector1">
            <a:avLst/>
          </a:prstGeom>
          <a:noFill/>
          <a:ln w="12700" cap="flat" cmpd="sng" algn="ctr">
            <a:solidFill>
              <a:schemeClr val="tx1"/>
            </a:solidFill>
            <a:prstDash val="solid"/>
            <a:round/>
            <a:headEnd type="none" w="med" len="med"/>
            <a:tailEnd type="arrow"/>
          </a:ln>
          <a:effectLst/>
        </p:spPr>
      </p:cxnSp>
      <p:cxnSp>
        <p:nvCxnSpPr>
          <p:cNvPr id="64" name="Straight Connector 63"/>
          <p:cNvCxnSpPr/>
          <p:nvPr/>
        </p:nvCxnSpPr>
        <p:spPr bwMode="auto">
          <a:xfrm>
            <a:off x="5987127" y="5166610"/>
            <a:ext cx="567639" cy="0"/>
          </a:xfrm>
          <a:prstGeom prst="line">
            <a:avLst/>
          </a:prstGeom>
          <a:noFill/>
          <a:ln w="12700" cap="flat" cmpd="sng" algn="ctr">
            <a:solidFill>
              <a:schemeClr val="tx1"/>
            </a:solidFill>
            <a:prstDash val="solid"/>
            <a:round/>
            <a:headEnd type="none" w="med" len="med"/>
            <a:tailEnd type="none" w="med" len="med"/>
          </a:ln>
          <a:effectLst/>
        </p:spPr>
      </p:cxnSp>
      <p:sp>
        <p:nvSpPr>
          <p:cNvPr id="65" name="TextBox 64"/>
          <p:cNvSpPr txBox="1"/>
          <p:nvPr/>
        </p:nvSpPr>
        <p:spPr>
          <a:xfrm>
            <a:off x="5836170" y="5405826"/>
            <a:ext cx="372218" cy="276999"/>
          </a:xfrm>
          <a:prstGeom prst="rect">
            <a:avLst/>
          </a:prstGeom>
          <a:solidFill>
            <a:srgbClr val="BABBBC"/>
          </a:solidFill>
          <a:ln>
            <a:solidFill>
              <a:schemeClr val="tx1"/>
            </a:solidFill>
          </a:ln>
        </p:spPr>
        <p:txBody>
          <a:bodyPr wrap="none" rtlCol="0">
            <a:spAutoFit/>
          </a:bodyPr>
          <a:lstStyle/>
          <a:p>
            <a:r>
              <a:rPr lang="en-US" sz="1200" b="1" dirty="0" smtClean="0"/>
              <a:t>X5</a:t>
            </a:r>
            <a:endParaRPr lang="en-US" sz="1200" b="1" dirty="0"/>
          </a:p>
        </p:txBody>
      </p:sp>
      <p:sp>
        <p:nvSpPr>
          <p:cNvPr id="66" name="TextBox 65"/>
          <p:cNvSpPr txBox="1"/>
          <p:nvPr/>
        </p:nvSpPr>
        <p:spPr>
          <a:xfrm>
            <a:off x="6991124" y="5407528"/>
            <a:ext cx="372218" cy="276999"/>
          </a:xfrm>
          <a:prstGeom prst="rect">
            <a:avLst/>
          </a:prstGeom>
          <a:solidFill>
            <a:srgbClr val="BABBBC"/>
          </a:solidFill>
          <a:ln>
            <a:solidFill>
              <a:schemeClr val="tx1"/>
            </a:solidFill>
          </a:ln>
        </p:spPr>
        <p:txBody>
          <a:bodyPr wrap="none" rtlCol="0">
            <a:spAutoFit/>
          </a:bodyPr>
          <a:lstStyle/>
          <a:p>
            <a:r>
              <a:rPr lang="en-US" sz="1200" b="1" dirty="0" smtClean="0"/>
              <a:t>X6</a:t>
            </a:r>
            <a:endParaRPr lang="en-US" sz="1200" b="1" dirty="0"/>
          </a:p>
        </p:txBody>
      </p:sp>
      <p:cxnSp>
        <p:nvCxnSpPr>
          <p:cNvPr id="67" name="Straight Connector 66"/>
          <p:cNvCxnSpPr/>
          <p:nvPr/>
        </p:nvCxnSpPr>
        <p:spPr bwMode="auto">
          <a:xfrm>
            <a:off x="6553200" y="4876800"/>
            <a:ext cx="0" cy="274320"/>
          </a:xfrm>
          <a:prstGeom prst="line">
            <a:avLst/>
          </a:prstGeom>
          <a:noFill/>
          <a:ln w="9525" cap="flat" cmpd="sng" algn="ctr">
            <a:solidFill>
              <a:schemeClr val="tx1"/>
            </a:solidFill>
            <a:prstDash val="solid"/>
            <a:round/>
            <a:headEnd type="none" w="med" len="med"/>
            <a:tailEnd type="none" w="med" len="med"/>
          </a:ln>
          <a:effectLst/>
        </p:spPr>
      </p:cxnSp>
      <p:cxnSp>
        <p:nvCxnSpPr>
          <p:cNvPr id="68" name="Straight Connector 67"/>
          <p:cNvCxnSpPr/>
          <p:nvPr/>
        </p:nvCxnSpPr>
        <p:spPr bwMode="auto">
          <a:xfrm>
            <a:off x="8169235" y="5166610"/>
            <a:ext cx="567639" cy="0"/>
          </a:xfrm>
          <a:prstGeom prst="line">
            <a:avLst/>
          </a:prstGeom>
          <a:noFill/>
          <a:ln w="12700" cap="flat" cmpd="sng" algn="ctr">
            <a:solidFill>
              <a:schemeClr val="tx1"/>
            </a:solidFill>
            <a:prstDash val="solid"/>
            <a:round/>
            <a:headEnd type="none" w="med" len="med"/>
            <a:tailEnd type="none" w="med" len="med"/>
          </a:ln>
          <a:effectLst/>
        </p:spPr>
      </p:cxnSp>
      <p:cxnSp>
        <p:nvCxnSpPr>
          <p:cNvPr id="69" name="Straight Arrow Connector 68"/>
          <p:cNvCxnSpPr/>
          <p:nvPr/>
        </p:nvCxnSpPr>
        <p:spPr bwMode="auto">
          <a:xfrm>
            <a:off x="8736262" y="5166610"/>
            <a:ext cx="0" cy="214191"/>
          </a:xfrm>
          <a:prstGeom prst="straightConnector1">
            <a:avLst/>
          </a:prstGeom>
          <a:noFill/>
          <a:ln w="12700" cap="flat" cmpd="sng" algn="ctr">
            <a:solidFill>
              <a:schemeClr val="tx1"/>
            </a:solidFill>
            <a:prstDash val="solid"/>
            <a:round/>
            <a:headEnd type="none" w="med" len="med"/>
            <a:tailEnd type="arrow"/>
          </a:ln>
          <a:effectLst/>
        </p:spPr>
      </p:cxnSp>
      <p:cxnSp>
        <p:nvCxnSpPr>
          <p:cNvPr id="70" name="Straight Arrow Connector 69"/>
          <p:cNvCxnSpPr/>
          <p:nvPr/>
        </p:nvCxnSpPr>
        <p:spPr bwMode="auto">
          <a:xfrm>
            <a:off x="7576169" y="5179290"/>
            <a:ext cx="0" cy="214191"/>
          </a:xfrm>
          <a:prstGeom prst="straightConnector1">
            <a:avLst/>
          </a:prstGeom>
          <a:noFill/>
          <a:ln w="12700" cap="flat" cmpd="sng" algn="ctr">
            <a:solidFill>
              <a:schemeClr val="tx1"/>
            </a:solidFill>
            <a:prstDash val="solid"/>
            <a:round/>
            <a:headEnd type="none" w="med" len="med"/>
            <a:tailEnd type="arrow"/>
          </a:ln>
          <a:effectLst/>
        </p:spPr>
      </p:cxnSp>
      <p:cxnSp>
        <p:nvCxnSpPr>
          <p:cNvPr id="71" name="Straight Connector 70"/>
          <p:cNvCxnSpPr/>
          <p:nvPr/>
        </p:nvCxnSpPr>
        <p:spPr bwMode="auto">
          <a:xfrm>
            <a:off x="7588577" y="5166610"/>
            <a:ext cx="567639" cy="0"/>
          </a:xfrm>
          <a:prstGeom prst="line">
            <a:avLst/>
          </a:prstGeom>
          <a:noFill/>
          <a:ln w="12700" cap="flat" cmpd="sng" algn="ctr">
            <a:solidFill>
              <a:schemeClr val="tx1"/>
            </a:solidFill>
            <a:prstDash val="solid"/>
            <a:round/>
            <a:headEnd type="none" w="med" len="med"/>
            <a:tailEnd type="none" w="med" len="med"/>
          </a:ln>
          <a:effectLst/>
        </p:spPr>
      </p:cxnSp>
      <p:sp>
        <p:nvSpPr>
          <p:cNvPr id="72" name="TextBox 71"/>
          <p:cNvSpPr txBox="1"/>
          <p:nvPr/>
        </p:nvSpPr>
        <p:spPr>
          <a:xfrm>
            <a:off x="7437620" y="5405826"/>
            <a:ext cx="372218" cy="276999"/>
          </a:xfrm>
          <a:prstGeom prst="rect">
            <a:avLst/>
          </a:prstGeom>
          <a:solidFill>
            <a:srgbClr val="BABBBC"/>
          </a:solidFill>
          <a:ln>
            <a:solidFill>
              <a:schemeClr val="tx1"/>
            </a:solidFill>
          </a:ln>
        </p:spPr>
        <p:txBody>
          <a:bodyPr wrap="none" rtlCol="0">
            <a:spAutoFit/>
          </a:bodyPr>
          <a:lstStyle/>
          <a:p>
            <a:r>
              <a:rPr lang="en-US" sz="1200" b="1" dirty="0" smtClean="0"/>
              <a:t>X7</a:t>
            </a:r>
            <a:endParaRPr lang="en-US" sz="1200" b="1" dirty="0"/>
          </a:p>
        </p:txBody>
      </p:sp>
      <p:sp>
        <p:nvSpPr>
          <p:cNvPr id="73" name="TextBox 72"/>
          <p:cNvSpPr txBox="1"/>
          <p:nvPr/>
        </p:nvSpPr>
        <p:spPr>
          <a:xfrm>
            <a:off x="8592574" y="5407528"/>
            <a:ext cx="372218" cy="276999"/>
          </a:xfrm>
          <a:prstGeom prst="rect">
            <a:avLst/>
          </a:prstGeom>
          <a:solidFill>
            <a:srgbClr val="BABBBC"/>
          </a:solidFill>
          <a:ln>
            <a:solidFill>
              <a:schemeClr val="tx1"/>
            </a:solidFill>
          </a:ln>
        </p:spPr>
        <p:txBody>
          <a:bodyPr wrap="none" rtlCol="0">
            <a:spAutoFit/>
          </a:bodyPr>
          <a:lstStyle/>
          <a:p>
            <a:r>
              <a:rPr lang="en-US" sz="1200" b="1" dirty="0" smtClean="0"/>
              <a:t>X8</a:t>
            </a:r>
            <a:endParaRPr lang="en-US" sz="1200" b="1" dirty="0"/>
          </a:p>
        </p:txBody>
      </p:sp>
      <p:cxnSp>
        <p:nvCxnSpPr>
          <p:cNvPr id="74" name="Straight Connector 73"/>
          <p:cNvCxnSpPr/>
          <p:nvPr/>
        </p:nvCxnSpPr>
        <p:spPr bwMode="auto">
          <a:xfrm>
            <a:off x="8183380" y="4893040"/>
            <a:ext cx="0" cy="274320"/>
          </a:xfrm>
          <a:prstGeom prst="line">
            <a:avLst/>
          </a:prstGeom>
          <a:noFill/>
          <a:ln w="12700" cap="flat" cmpd="sng" algn="ctr">
            <a:solidFill>
              <a:schemeClr val="tx1"/>
            </a:solidFill>
            <a:prstDash val="solid"/>
            <a:round/>
            <a:headEnd type="none" w="med" len="med"/>
            <a:tailEnd type="none" w="med" len="med"/>
          </a:ln>
          <a:effectLst/>
        </p:spPr>
      </p:cxnSp>
      <p:sp>
        <p:nvSpPr>
          <p:cNvPr id="75"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cxnSp>
        <p:nvCxnSpPr>
          <p:cNvPr id="76" name="Straight Connector 75"/>
          <p:cNvCxnSpPr/>
          <p:nvPr/>
        </p:nvCxnSpPr>
        <p:spPr>
          <a:xfrm>
            <a:off x="304800" y="914400"/>
            <a:ext cx="79248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sp>
        <p:nvSpPr>
          <p:cNvPr id="5" name="Rectangle 4"/>
          <p:cNvSpPr>
            <a:spLocks noGrp="1" noChangeArrowheads="1"/>
          </p:cNvSpPr>
          <p:nvPr>
            <p:ph type="title"/>
          </p:nvPr>
        </p:nvSpPr>
        <p:spPr>
          <a:xfrm>
            <a:off x="457200" y="381000"/>
            <a:ext cx="8229600" cy="1066800"/>
          </a:xfrm>
        </p:spPr>
        <p:txBody>
          <a:bodyPr>
            <a:normAutofit/>
          </a:bodyPr>
          <a:lstStyle/>
          <a:p>
            <a:r>
              <a:rPr lang="en-US" sz="2400" dirty="0" smtClean="0"/>
              <a:t>Specified persons under Section 40A(2)(b)… </a:t>
            </a:r>
            <a:endParaRPr lang="en-IN" sz="2400" dirty="0" smtClean="0"/>
          </a:p>
        </p:txBody>
      </p:sp>
      <p:sp>
        <p:nvSpPr>
          <p:cNvPr id="7" name="TextBox 6"/>
          <p:cNvSpPr txBox="1"/>
          <p:nvPr/>
        </p:nvSpPr>
        <p:spPr>
          <a:xfrm>
            <a:off x="152400" y="1454259"/>
            <a:ext cx="8915400" cy="907941"/>
          </a:xfrm>
          <a:prstGeom prst="rect">
            <a:avLst/>
          </a:prstGeom>
          <a:noFill/>
        </p:spPr>
        <p:txBody>
          <a:bodyPr>
            <a:spAutoFit/>
          </a:bodyPr>
          <a:lstStyle/>
          <a:p>
            <a:pPr marL="273050" indent="-273050" algn="just" fontAlgn="base">
              <a:spcBef>
                <a:spcPct val="50000"/>
              </a:spcBef>
              <a:spcAft>
                <a:spcPct val="0"/>
              </a:spcAft>
              <a:buSzPct val="120000"/>
              <a:defRPr/>
            </a:pPr>
            <a:r>
              <a:rPr lang="en-US" sz="1600" b="1" dirty="0" smtClean="0">
                <a:solidFill>
                  <a:srgbClr val="002060"/>
                </a:solidFill>
              </a:rPr>
              <a:t>	</a:t>
            </a:r>
            <a:r>
              <a:rPr lang="en-US" sz="1600" b="1" u="sng" dirty="0" smtClean="0">
                <a:solidFill>
                  <a:srgbClr val="002060"/>
                </a:solidFill>
              </a:rPr>
              <a:t>Section 40A(2)(b) – amounts paid / payable by </a:t>
            </a:r>
            <a:r>
              <a:rPr lang="en-US" sz="1600" b="1" u="sng" dirty="0" err="1" smtClean="0">
                <a:solidFill>
                  <a:srgbClr val="002060"/>
                </a:solidFill>
              </a:rPr>
              <a:t>assessee</a:t>
            </a:r>
            <a:r>
              <a:rPr lang="en-US" sz="1600" b="1" u="sng" dirty="0" smtClean="0">
                <a:solidFill>
                  <a:srgbClr val="002060"/>
                </a:solidFill>
              </a:rPr>
              <a:t> company (say ABC Ltd) to:…</a:t>
            </a:r>
          </a:p>
          <a:p>
            <a:pPr marL="273050" indent="-273050" algn="just" fontAlgn="base">
              <a:spcBef>
                <a:spcPct val="50000"/>
              </a:spcBef>
              <a:spcAft>
                <a:spcPct val="0"/>
              </a:spcAft>
              <a:buSzPct val="120000"/>
              <a:defRPr/>
            </a:pPr>
            <a:endParaRPr lang="en-US" sz="1400" b="1" u="sng" dirty="0" smtClean="0">
              <a:solidFill>
                <a:srgbClr val="002060"/>
              </a:solidFill>
            </a:endParaRPr>
          </a:p>
        </p:txBody>
      </p:sp>
      <p:sp>
        <p:nvSpPr>
          <p:cNvPr id="8" name="Rectangle 3"/>
          <p:cNvSpPr>
            <a:spLocks noChangeArrowheads="1"/>
          </p:cNvSpPr>
          <p:nvPr/>
        </p:nvSpPr>
        <p:spPr bwMode="auto">
          <a:xfrm>
            <a:off x="217488" y="1737985"/>
            <a:ext cx="8545512" cy="4616648"/>
          </a:xfrm>
          <a:prstGeom prst="rect">
            <a:avLst/>
          </a:prstGeom>
          <a:noFill/>
          <a:ln w="9525" algn="ctr">
            <a:noFill/>
            <a:round/>
            <a:headEnd/>
            <a:tailEnd/>
          </a:ln>
        </p:spPr>
        <p:txBody>
          <a:bodyPr wrap="square" lIns="0" tIns="0" rIns="0" bIns="0">
            <a:spAutoFit/>
          </a:bodyPr>
          <a:lstStyle/>
          <a:p>
            <a:pPr marL="400050" indent="-336550" algn="just" fontAlgn="base">
              <a:spcAft>
                <a:spcPct val="0"/>
              </a:spcAft>
              <a:buFont typeface="+mj-lt"/>
              <a:buAutoNum type="romanLcPeriod"/>
              <a:defRPr/>
            </a:pPr>
            <a:endParaRPr lang="en-US" sz="1500" dirty="0" smtClean="0"/>
          </a:p>
          <a:p>
            <a:pPr marL="400050" indent="-336550" algn="just" fontAlgn="base">
              <a:spcAft>
                <a:spcPct val="0"/>
              </a:spcAft>
              <a:buFont typeface="+mj-lt"/>
              <a:buAutoNum type="romanLcPeriod"/>
              <a:defRPr/>
            </a:pPr>
            <a:endParaRPr lang="en-US" sz="1500" dirty="0" smtClean="0"/>
          </a:p>
          <a:p>
            <a:pPr marL="400050" indent="-336550" algn="just" fontAlgn="base">
              <a:spcAft>
                <a:spcPct val="0"/>
              </a:spcAft>
              <a:buFont typeface="+mj-lt"/>
              <a:buAutoNum type="romanLcPeriod"/>
              <a:defRPr/>
            </a:pPr>
            <a:r>
              <a:rPr lang="en-US" sz="1500" dirty="0" smtClean="0"/>
              <a:t>directors of ABC Ltd.</a:t>
            </a:r>
          </a:p>
          <a:p>
            <a:pPr marL="400050" indent="-336550" algn="just" fontAlgn="base">
              <a:spcAft>
                <a:spcPct val="0"/>
              </a:spcAft>
              <a:buFont typeface="+mj-lt"/>
              <a:buAutoNum type="romanLcPeriod"/>
              <a:defRPr/>
            </a:pPr>
            <a:r>
              <a:rPr lang="en-US" sz="1500" dirty="0" smtClean="0"/>
              <a:t>any relative* of any director of ABC Ltd.</a:t>
            </a:r>
          </a:p>
          <a:p>
            <a:pPr marL="400050" indent="-336550" algn="just" fontAlgn="base">
              <a:spcAft>
                <a:spcPct val="0"/>
              </a:spcAft>
              <a:buFont typeface="+mj-lt"/>
              <a:buAutoNum type="romanLcPeriod"/>
              <a:defRPr/>
            </a:pPr>
            <a:endParaRPr lang="en-US" sz="1500" dirty="0" smtClean="0"/>
          </a:p>
          <a:p>
            <a:pPr marL="400050" indent="-336550" algn="just" fontAlgn="base">
              <a:spcAft>
                <a:spcPct val="0"/>
              </a:spcAft>
              <a:buFont typeface="+mj-lt"/>
              <a:buAutoNum type="romanLcPeriod"/>
              <a:defRPr/>
            </a:pPr>
            <a:endParaRPr lang="en-US" sz="1500" dirty="0" smtClean="0"/>
          </a:p>
          <a:p>
            <a:pPr marL="400050" indent="-336550" algn="just" fontAlgn="base">
              <a:spcAft>
                <a:spcPct val="0"/>
              </a:spcAft>
              <a:buFont typeface="+mj-lt"/>
              <a:buAutoNum type="romanLcPeriod"/>
              <a:defRPr/>
            </a:pPr>
            <a:endParaRPr lang="en-US" sz="1500" dirty="0" smtClean="0"/>
          </a:p>
          <a:p>
            <a:pPr marL="400050" indent="-336550" algn="just" fontAlgn="base">
              <a:spcAft>
                <a:spcPct val="0"/>
              </a:spcAft>
              <a:buFont typeface="+mj-lt"/>
              <a:buAutoNum type="romanLcPeriod"/>
              <a:defRPr/>
            </a:pPr>
            <a:endParaRPr lang="en-US" sz="1500" dirty="0" smtClean="0"/>
          </a:p>
          <a:p>
            <a:pPr marL="400050" indent="-336550" algn="just" fontAlgn="base">
              <a:spcAft>
                <a:spcPct val="0"/>
              </a:spcAft>
              <a:defRPr/>
            </a:pPr>
            <a:endParaRPr lang="en-US" sz="1500" dirty="0" smtClean="0"/>
          </a:p>
          <a:p>
            <a:pPr marL="400050" indent="-336550" algn="just" fontAlgn="base">
              <a:spcAft>
                <a:spcPct val="0"/>
              </a:spcAft>
              <a:buFont typeface="+mj-lt"/>
              <a:buAutoNum type="romanLcPeriod"/>
              <a:defRPr/>
            </a:pPr>
            <a:endParaRPr lang="en-US" sz="1500" dirty="0" smtClean="0"/>
          </a:p>
          <a:p>
            <a:pPr marL="400050" indent="-336550" algn="just" fontAlgn="base">
              <a:spcAft>
                <a:spcPct val="0"/>
              </a:spcAft>
              <a:buFont typeface="+mj-lt"/>
              <a:buAutoNum type="romanLcPeriod"/>
              <a:defRPr/>
            </a:pPr>
            <a:endParaRPr lang="en-US" sz="1500" dirty="0" smtClean="0"/>
          </a:p>
          <a:p>
            <a:pPr marL="400050" indent="-336550" algn="just" fontAlgn="base">
              <a:spcAft>
                <a:spcPct val="0"/>
              </a:spcAft>
              <a:buFont typeface="+mj-lt"/>
              <a:buAutoNum type="romanLcPeriod"/>
              <a:defRPr/>
            </a:pPr>
            <a:endParaRPr lang="en-US" sz="1500" dirty="0" smtClean="0"/>
          </a:p>
          <a:p>
            <a:pPr marL="400050" indent="-336550" algn="just" fontAlgn="base">
              <a:spcAft>
                <a:spcPct val="0"/>
              </a:spcAft>
              <a:buFont typeface="+mj-lt"/>
              <a:buAutoNum type="romanLcPeriod"/>
              <a:defRPr/>
            </a:pPr>
            <a:endParaRPr lang="en-US" sz="1500" dirty="0" smtClean="0"/>
          </a:p>
          <a:p>
            <a:pPr marL="400050" indent="-336550" algn="just" fontAlgn="base">
              <a:spcAft>
                <a:spcPct val="0"/>
              </a:spcAft>
              <a:buFont typeface="+mj-lt"/>
              <a:buAutoNum type="romanLcPeriod"/>
              <a:defRPr/>
            </a:pPr>
            <a:endParaRPr lang="en-US" sz="1500" dirty="0" smtClean="0"/>
          </a:p>
          <a:p>
            <a:pPr marL="400050" indent="-336550" algn="just" fontAlgn="base">
              <a:spcAft>
                <a:spcPct val="0"/>
              </a:spcAft>
              <a:buFont typeface="+mj-lt"/>
              <a:buAutoNum type="romanLcPeriod"/>
              <a:defRPr/>
            </a:pPr>
            <a:endParaRPr lang="en-US" sz="1500" dirty="0" smtClean="0"/>
          </a:p>
          <a:p>
            <a:pPr marL="400050" indent="-336550" algn="just" fontAlgn="base">
              <a:spcAft>
                <a:spcPct val="0"/>
              </a:spcAft>
              <a:buFont typeface="+mj-lt"/>
              <a:buAutoNum type="romanLcPeriod"/>
              <a:defRPr/>
            </a:pPr>
            <a:endParaRPr lang="en-US" sz="1500" dirty="0" smtClean="0"/>
          </a:p>
          <a:p>
            <a:pPr marL="342900" indent="-342900" algn="just" fontAlgn="base">
              <a:spcAft>
                <a:spcPct val="0"/>
              </a:spcAft>
              <a:tabLst>
                <a:tab pos="228600" algn="l"/>
              </a:tabLst>
              <a:defRPr/>
            </a:pPr>
            <a:r>
              <a:rPr lang="en-US" sz="1000" b="1" i="1" dirty="0" smtClean="0"/>
              <a:t>	</a:t>
            </a:r>
            <a:r>
              <a:rPr lang="en-US" sz="1200" b="1" i="1" dirty="0" smtClean="0"/>
              <a:t>* As per section 2(41) of the Act, relative in relation to an individual, means the husband, wife, brother, or sister or any lineal ascendant or descendant of that individual</a:t>
            </a: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endParaRPr lang="en-IN" sz="1000" b="1" i="1" dirty="0">
              <a:solidFill>
                <a:srgbClr val="002060"/>
              </a:solidFill>
            </a:endParaRPr>
          </a:p>
          <a:p>
            <a:pPr marL="231775" indent="-180975" algn="just" fontAlgn="base">
              <a:spcBef>
                <a:spcPct val="0"/>
              </a:spcBef>
              <a:spcAft>
                <a:spcPct val="0"/>
              </a:spcAft>
              <a:buFont typeface="Arial" charset="0"/>
              <a:buChar char="•"/>
              <a:defRPr/>
            </a:pPr>
            <a:endParaRPr lang="en-US" sz="1400" dirty="0">
              <a:solidFill>
                <a:srgbClr val="002060"/>
              </a:solidFill>
            </a:endParaRPr>
          </a:p>
        </p:txBody>
      </p:sp>
      <p:grpSp>
        <p:nvGrpSpPr>
          <p:cNvPr id="9" name="Group 8"/>
          <p:cNvGrpSpPr/>
          <p:nvPr/>
        </p:nvGrpSpPr>
        <p:grpSpPr>
          <a:xfrm>
            <a:off x="2819400" y="3124200"/>
            <a:ext cx="2362200" cy="1600200"/>
            <a:chOff x="2209800" y="2438400"/>
            <a:chExt cx="2362200" cy="1600200"/>
          </a:xfrm>
        </p:grpSpPr>
        <p:sp>
          <p:nvSpPr>
            <p:cNvPr id="10" name="Rectangle 9"/>
            <p:cNvSpPr/>
            <p:nvPr/>
          </p:nvSpPr>
          <p:spPr>
            <a:xfrm>
              <a:off x="2209800" y="2438400"/>
              <a:ext cx="2362200" cy="3810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600" b="1" dirty="0" smtClean="0">
                  <a:solidFill>
                    <a:srgbClr val="FFFFFF"/>
                  </a:solidFill>
                </a:rPr>
                <a:t>ABC Ltd</a:t>
              </a:r>
              <a:endParaRPr lang="en-IN" sz="1600" b="1" dirty="0">
                <a:solidFill>
                  <a:srgbClr val="FFFFFF"/>
                </a:solidFill>
              </a:endParaRPr>
            </a:p>
          </p:txBody>
        </p:sp>
        <p:sp>
          <p:nvSpPr>
            <p:cNvPr id="11" name="Rectangle 10"/>
            <p:cNvSpPr/>
            <p:nvPr/>
          </p:nvSpPr>
          <p:spPr>
            <a:xfrm>
              <a:off x="2794000" y="3124200"/>
              <a:ext cx="1143000" cy="3048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600" b="1" dirty="0">
                  <a:solidFill>
                    <a:srgbClr val="FFFFFF"/>
                  </a:solidFill>
                </a:rPr>
                <a:t>Director</a:t>
              </a:r>
              <a:endParaRPr lang="en-IN" sz="1600" b="1" dirty="0">
                <a:solidFill>
                  <a:srgbClr val="FFFFFF"/>
                </a:solidFill>
              </a:endParaRPr>
            </a:p>
          </p:txBody>
        </p:sp>
        <p:sp>
          <p:nvSpPr>
            <p:cNvPr id="12" name="Rectangle 11"/>
            <p:cNvSpPr/>
            <p:nvPr/>
          </p:nvSpPr>
          <p:spPr>
            <a:xfrm>
              <a:off x="2794000" y="3733800"/>
              <a:ext cx="1143000" cy="3048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600" b="1" dirty="0">
                  <a:solidFill>
                    <a:srgbClr val="FFFFFF"/>
                  </a:solidFill>
                </a:rPr>
                <a:t>Relative</a:t>
              </a:r>
              <a:endParaRPr lang="en-IN" sz="1600" b="1" dirty="0">
                <a:solidFill>
                  <a:srgbClr val="FFFFFF"/>
                </a:solidFill>
              </a:endParaRPr>
            </a:p>
          </p:txBody>
        </p:sp>
        <p:cxnSp>
          <p:nvCxnSpPr>
            <p:cNvPr id="13" name="Straight Arrow Connector 12"/>
            <p:cNvCxnSpPr/>
            <p:nvPr/>
          </p:nvCxnSpPr>
          <p:spPr>
            <a:xfrm flipV="1">
              <a:off x="3352800" y="3429000"/>
              <a:ext cx="0" cy="3048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3352800" y="2819400"/>
              <a:ext cx="0" cy="3048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grpSp>
      <p:sp>
        <p:nvSpPr>
          <p:cNvPr id="15"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
        <p:nvSpPr>
          <p:cNvPr id="6" name="Rectangle 4"/>
          <p:cNvSpPr txBox="1">
            <a:spLocks noGrp="1" noChangeArrowheads="1"/>
          </p:cNvSpPr>
          <p:nvPr>
            <p:ph type="title"/>
          </p:nvPr>
        </p:nvSpPr>
        <p:spPr bwMode="auto">
          <a:xfrm>
            <a:off x="457200" y="304800"/>
            <a:ext cx="8229600" cy="1066800"/>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400" dirty="0" smtClean="0"/>
              <a:t>…Specified persons under Section 40A(2)(b)… </a:t>
            </a:r>
            <a:endParaRPr lang="en-IN" sz="2400" dirty="0" smtClean="0"/>
          </a:p>
        </p:txBody>
      </p:sp>
      <p:sp>
        <p:nvSpPr>
          <p:cNvPr id="7" name="TextBox 6"/>
          <p:cNvSpPr txBox="1"/>
          <p:nvPr/>
        </p:nvSpPr>
        <p:spPr>
          <a:xfrm>
            <a:off x="152400" y="1395680"/>
            <a:ext cx="8915400" cy="661720"/>
          </a:xfrm>
          <a:prstGeom prst="rect">
            <a:avLst/>
          </a:prstGeom>
          <a:noFill/>
        </p:spPr>
        <p:txBody>
          <a:bodyPr>
            <a:spAutoFit/>
          </a:bodyPr>
          <a:lstStyle/>
          <a:p>
            <a:pPr marL="273050" indent="-273050" algn="just" fontAlgn="base">
              <a:spcBef>
                <a:spcPct val="50000"/>
              </a:spcBef>
              <a:spcAft>
                <a:spcPct val="0"/>
              </a:spcAft>
              <a:buSzPct val="120000"/>
              <a:defRPr/>
            </a:pPr>
            <a:r>
              <a:rPr lang="en-US" sz="1600" b="1" u="sng" dirty="0" smtClean="0">
                <a:solidFill>
                  <a:srgbClr val="002060"/>
                </a:solidFill>
              </a:rPr>
              <a:t>…Section 40A(2)(b) - amounts paid / payable by ABC Ltd to:…</a:t>
            </a:r>
          </a:p>
          <a:p>
            <a:pPr marL="273050" indent="-273050" algn="just" fontAlgn="base">
              <a:spcBef>
                <a:spcPct val="50000"/>
              </a:spcBef>
              <a:spcAft>
                <a:spcPct val="0"/>
              </a:spcAft>
              <a:buSzPct val="120000"/>
              <a:defRPr/>
            </a:pPr>
            <a:endParaRPr lang="en-US" sz="1400" b="1" u="sng" dirty="0" smtClean="0">
              <a:solidFill>
                <a:srgbClr val="002060"/>
              </a:solidFill>
            </a:endParaRPr>
          </a:p>
        </p:txBody>
      </p:sp>
      <p:sp>
        <p:nvSpPr>
          <p:cNvPr id="8" name="Rectangle 3"/>
          <p:cNvSpPr>
            <a:spLocks noChangeArrowheads="1"/>
          </p:cNvSpPr>
          <p:nvPr/>
        </p:nvSpPr>
        <p:spPr bwMode="auto">
          <a:xfrm>
            <a:off x="217488" y="1938784"/>
            <a:ext cx="8545512" cy="4385816"/>
          </a:xfrm>
          <a:prstGeom prst="rect">
            <a:avLst/>
          </a:prstGeom>
          <a:noFill/>
          <a:ln w="9525" algn="ctr">
            <a:noFill/>
            <a:round/>
            <a:headEnd/>
            <a:tailEnd/>
          </a:ln>
        </p:spPr>
        <p:txBody>
          <a:bodyPr lIns="0" tIns="0" rIns="0" bIns="0">
            <a:spAutoFit/>
          </a:bodyPr>
          <a:lstStyle/>
          <a:p>
            <a:pPr marL="400050" indent="-336550" algn="just" fontAlgn="base">
              <a:spcAft>
                <a:spcPct val="0"/>
              </a:spcAft>
              <a:buFont typeface="+mj-lt"/>
              <a:buAutoNum type="romanLcPeriod" startAt="3"/>
              <a:tabLst>
                <a:tab pos="406400" algn="l"/>
              </a:tabLst>
              <a:defRPr/>
            </a:pPr>
            <a:r>
              <a:rPr lang="en-US" sz="1500" dirty="0" smtClean="0">
                <a:solidFill>
                  <a:srgbClr val="002060"/>
                </a:solidFill>
              </a:rPr>
              <a:t>individuals owning 20% or more equity** in ABC Ltd.</a:t>
            </a:r>
          </a:p>
          <a:p>
            <a:pPr marL="400050" indent="-336550" algn="just" fontAlgn="base">
              <a:spcAft>
                <a:spcPct val="0"/>
              </a:spcAft>
              <a:buFont typeface="+mj-lt"/>
              <a:buAutoNum type="romanLcPeriod" startAt="3"/>
              <a:defRPr/>
            </a:pPr>
            <a:r>
              <a:rPr lang="en-US" sz="1500" dirty="0" smtClean="0">
                <a:solidFill>
                  <a:srgbClr val="002060"/>
                </a:solidFill>
              </a:rPr>
              <a:t>any relative of the aforesaid individual.</a:t>
            </a:r>
          </a:p>
          <a:p>
            <a:pPr marL="400050" indent="-336550" algn="just" fontAlgn="base">
              <a:spcAft>
                <a:spcPct val="0"/>
              </a:spcAft>
              <a:buFont typeface="+mj-lt"/>
              <a:buAutoNum type="romanLcPeriod" startAt="3"/>
              <a:defRPr/>
            </a:pPr>
            <a:endParaRPr lang="en-US" sz="1500" dirty="0" smtClean="0">
              <a:solidFill>
                <a:srgbClr val="002060"/>
              </a:solidFill>
            </a:endParaRPr>
          </a:p>
          <a:p>
            <a:pPr marL="400050" indent="-336550" algn="just" fontAlgn="base">
              <a:spcAft>
                <a:spcPct val="0"/>
              </a:spcAft>
              <a:defRPr/>
            </a:pPr>
            <a:endParaRPr lang="en-US" sz="1200" b="1" i="1" dirty="0" smtClean="0">
              <a:solidFill>
                <a:srgbClr val="002060"/>
              </a:solidFill>
            </a:endParaRP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r>
              <a:rPr lang="en-US" sz="1200" b="1" i="1" dirty="0" smtClean="0">
                <a:solidFill>
                  <a:srgbClr val="002060"/>
                </a:solidFill>
              </a:rPr>
              <a:t>	</a:t>
            </a: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r>
              <a:rPr lang="en-US" sz="1200" b="1" i="1" dirty="0" smtClean="0">
                <a:solidFill>
                  <a:srgbClr val="002060"/>
                </a:solidFill>
              </a:rPr>
              <a:t>	** </a:t>
            </a:r>
            <a:r>
              <a:rPr lang="en-IN" sz="1200" b="1" i="1" dirty="0" smtClean="0">
                <a:solidFill>
                  <a:srgbClr val="002060"/>
                </a:solidFill>
              </a:rPr>
              <a:t>Circular No. 6-P, dated 6 July 1968  refers to </a:t>
            </a:r>
            <a:r>
              <a:rPr lang="en-US" sz="1200" b="1" i="1" dirty="0" smtClean="0">
                <a:solidFill>
                  <a:srgbClr val="002060"/>
                </a:solidFill>
              </a:rPr>
              <a:t>direct and indirect relationship</a:t>
            </a:r>
          </a:p>
          <a:p>
            <a:pPr marL="234950" indent="-234950" algn="just" fontAlgn="base">
              <a:spcAft>
                <a:spcPct val="0"/>
              </a:spcAft>
              <a:tabLst>
                <a:tab pos="342900" algn="l"/>
              </a:tabLst>
              <a:defRPr/>
            </a:pPr>
            <a:endParaRPr lang="en-US" sz="1200" b="1" i="1" dirty="0" smtClean="0">
              <a:solidFill>
                <a:srgbClr val="002060"/>
              </a:solidFill>
            </a:endParaRPr>
          </a:p>
          <a:p>
            <a:pPr marL="234950" indent="-234950" algn="just" fontAlgn="base">
              <a:spcAft>
                <a:spcPct val="0"/>
              </a:spcAft>
              <a:tabLst>
                <a:tab pos="342900" algn="l"/>
              </a:tabLst>
              <a:defRPr/>
            </a:pPr>
            <a:endParaRPr lang="en-IN" sz="1000" b="1" i="1" dirty="0">
              <a:solidFill>
                <a:srgbClr val="002060"/>
              </a:solidFill>
            </a:endParaRPr>
          </a:p>
          <a:p>
            <a:pPr marL="231775" indent="-180975" algn="just" fontAlgn="base">
              <a:spcBef>
                <a:spcPct val="0"/>
              </a:spcBef>
              <a:spcAft>
                <a:spcPct val="0"/>
              </a:spcAft>
              <a:buFont typeface="Arial" charset="0"/>
              <a:buChar char="•"/>
              <a:defRPr/>
            </a:pPr>
            <a:endParaRPr lang="en-US" sz="1400" dirty="0">
              <a:solidFill>
                <a:srgbClr val="002060"/>
              </a:solidFill>
            </a:endParaRPr>
          </a:p>
        </p:txBody>
      </p:sp>
      <p:grpSp>
        <p:nvGrpSpPr>
          <p:cNvPr id="9" name="Group 8"/>
          <p:cNvGrpSpPr/>
          <p:nvPr/>
        </p:nvGrpSpPr>
        <p:grpSpPr>
          <a:xfrm>
            <a:off x="2286000" y="2819400"/>
            <a:ext cx="2362200" cy="1600200"/>
            <a:chOff x="2209800" y="2438400"/>
            <a:chExt cx="2362200" cy="1600200"/>
          </a:xfrm>
        </p:grpSpPr>
        <p:sp>
          <p:nvSpPr>
            <p:cNvPr id="10" name="Rectangle 9"/>
            <p:cNvSpPr/>
            <p:nvPr/>
          </p:nvSpPr>
          <p:spPr>
            <a:xfrm>
              <a:off x="2209800" y="2438400"/>
              <a:ext cx="2362200" cy="3810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600" b="1" dirty="0" smtClean="0">
                  <a:solidFill>
                    <a:srgbClr val="FFFFFF"/>
                  </a:solidFill>
                </a:rPr>
                <a:t>ABC Ltd</a:t>
              </a:r>
              <a:endParaRPr lang="en-IN" sz="1600" b="1" dirty="0">
                <a:solidFill>
                  <a:srgbClr val="FFFFFF"/>
                </a:solidFill>
              </a:endParaRPr>
            </a:p>
          </p:txBody>
        </p:sp>
        <p:sp>
          <p:nvSpPr>
            <p:cNvPr id="11" name="Rectangle 10"/>
            <p:cNvSpPr/>
            <p:nvPr/>
          </p:nvSpPr>
          <p:spPr>
            <a:xfrm>
              <a:off x="2667000" y="3124200"/>
              <a:ext cx="1498600" cy="3048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600" b="1" dirty="0" smtClean="0">
                  <a:solidFill>
                    <a:srgbClr val="FFFFFF"/>
                  </a:solidFill>
                </a:rPr>
                <a:t>Individual</a:t>
              </a:r>
              <a:endParaRPr lang="en-IN" sz="1600" b="1" dirty="0">
                <a:solidFill>
                  <a:srgbClr val="FFFFFF"/>
                </a:solidFill>
              </a:endParaRPr>
            </a:p>
          </p:txBody>
        </p:sp>
        <p:sp>
          <p:nvSpPr>
            <p:cNvPr id="12" name="Rectangle 11"/>
            <p:cNvSpPr/>
            <p:nvPr/>
          </p:nvSpPr>
          <p:spPr>
            <a:xfrm>
              <a:off x="2794000" y="3733800"/>
              <a:ext cx="1143000" cy="3048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600" b="1" dirty="0">
                  <a:solidFill>
                    <a:srgbClr val="FFFFFF"/>
                  </a:solidFill>
                </a:rPr>
                <a:t>Relative</a:t>
              </a:r>
              <a:endParaRPr lang="en-IN" sz="1600" b="1" dirty="0">
                <a:solidFill>
                  <a:srgbClr val="FFFFFF"/>
                </a:solidFill>
              </a:endParaRPr>
            </a:p>
          </p:txBody>
        </p:sp>
        <p:cxnSp>
          <p:nvCxnSpPr>
            <p:cNvPr id="13" name="Straight Arrow Connector 12"/>
            <p:cNvCxnSpPr/>
            <p:nvPr/>
          </p:nvCxnSpPr>
          <p:spPr>
            <a:xfrm flipV="1">
              <a:off x="3352800" y="3429000"/>
              <a:ext cx="0" cy="3048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365500" y="2819400"/>
              <a:ext cx="0" cy="3048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grpSp>
      <p:sp>
        <p:nvSpPr>
          <p:cNvPr id="15"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
        <p:nvSpPr>
          <p:cNvPr id="5" name="Rectangle 4"/>
          <p:cNvSpPr txBox="1">
            <a:spLocks noChangeArrowheads="1"/>
          </p:cNvSpPr>
          <p:nvPr/>
        </p:nvSpPr>
        <p:spPr bwMode="auto">
          <a:xfrm>
            <a:off x="457200" y="304800"/>
            <a:ext cx="8229600" cy="1066800"/>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chemeClr val="tx2"/>
                </a:solidFill>
                <a:effectLst/>
                <a:uLnTx/>
                <a:uFillTx/>
                <a:latin typeface="+mj-lt"/>
                <a:ea typeface="+mj-ea"/>
                <a:cs typeface="+mj-cs"/>
              </a:rPr>
              <a:t>…Specified persons under Section 40A(2)(b)… </a:t>
            </a:r>
            <a:endParaRPr kumimoji="0" lang="en-IN" sz="2400" b="0" i="0" u="none" strike="noStrike" kern="1200" cap="none" spc="0" normalizeH="0" baseline="0" noProof="0" dirty="0" smtClean="0">
              <a:ln>
                <a:noFill/>
              </a:ln>
              <a:solidFill>
                <a:schemeClr val="tx2"/>
              </a:solidFill>
              <a:effectLst/>
              <a:uLnTx/>
              <a:uFillTx/>
              <a:latin typeface="+mj-lt"/>
              <a:ea typeface="+mj-ea"/>
              <a:cs typeface="+mj-cs"/>
            </a:endParaRPr>
          </a:p>
        </p:txBody>
      </p:sp>
      <p:sp>
        <p:nvSpPr>
          <p:cNvPr id="6" name="Rectangle 3"/>
          <p:cNvSpPr>
            <a:spLocks noChangeArrowheads="1"/>
          </p:cNvSpPr>
          <p:nvPr/>
        </p:nvSpPr>
        <p:spPr bwMode="auto">
          <a:xfrm>
            <a:off x="293688" y="1661785"/>
            <a:ext cx="8545512" cy="1615827"/>
          </a:xfrm>
          <a:prstGeom prst="rect">
            <a:avLst/>
          </a:prstGeom>
          <a:noFill/>
          <a:ln w="9525" algn="ctr">
            <a:noFill/>
            <a:round/>
            <a:headEnd/>
            <a:tailEnd/>
          </a:ln>
        </p:spPr>
        <p:txBody>
          <a:bodyPr lIns="0" tIns="0" rIns="0" bIns="0">
            <a:spAutoFit/>
          </a:bodyPr>
          <a:lstStyle/>
          <a:p>
            <a:pPr marL="406400" indent="-342900" algn="just" fontAlgn="base">
              <a:spcAft>
                <a:spcPct val="0"/>
              </a:spcAft>
              <a:buFont typeface="+mj-lt"/>
              <a:buAutoNum type="romanLcPeriod" startAt="5"/>
              <a:defRPr/>
            </a:pPr>
            <a:r>
              <a:rPr lang="en-US" sz="1500" dirty="0" smtClean="0">
                <a:solidFill>
                  <a:srgbClr val="002060"/>
                </a:solidFill>
              </a:rPr>
              <a:t>a company (say X1), firm, association of persons or Hindu undivided family owning 20% or more equity in ABC Ltd.</a:t>
            </a:r>
          </a:p>
          <a:p>
            <a:pPr marL="400050" indent="-336550" algn="just" fontAlgn="base">
              <a:spcAft>
                <a:spcPct val="0"/>
              </a:spcAft>
              <a:buFont typeface="+mj-lt"/>
              <a:buAutoNum type="romanLcPeriod" startAt="5"/>
              <a:defRPr/>
            </a:pPr>
            <a:r>
              <a:rPr lang="en-US" sz="1500" dirty="0" smtClean="0">
                <a:solidFill>
                  <a:srgbClr val="002060"/>
                </a:solidFill>
              </a:rPr>
              <a:t>any company (say X2) in which the aforesaid company (mentioned in point (v)) owns 20% or more equity.</a:t>
            </a:r>
          </a:p>
          <a:p>
            <a:pPr marL="400050" indent="-336550" algn="just" fontAlgn="base">
              <a:spcAft>
                <a:spcPct val="0"/>
              </a:spcAft>
              <a:buFont typeface="+mj-lt"/>
              <a:buAutoNum type="romanLcPeriod" startAt="5"/>
              <a:defRPr/>
            </a:pPr>
            <a:r>
              <a:rPr lang="en-US" sz="1500" dirty="0" smtClean="0">
                <a:solidFill>
                  <a:srgbClr val="002060"/>
                </a:solidFill>
              </a:rPr>
              <a:t>any director, partner or member of the aforesaid company (X1), firm, association of persons or Hindu undivided family (mentioned in point (v)).</a:t>
            </a:r>
          </a:p>
          <a:p>
            <a:pPr marL="400050" indent="-336550" algn="just" fontAlgn="base">
              <a:spcAft>
                <a:spcPct val="0"/>
              </a:spcAft>
              <a:buFont typeface="+mj-lt"/>
              <a:buAutoNum type="romanLcPeriod" startAt="5"/>
              <a:defRPr/>
            </a:pPr>
            <a:r>
              <a:rPr lang="en-US" sz="1500" dirty="0" smtClean="0">
                <a:solidFill>
                  <a:srgbClr val="002060"/>
                </a:solidFill>
              </a:rPr>
              <a:t>any relative of the aforesaid director, partner or member (mentioned in point (vii)).</a:t>
            </a:r>
          </a:p>
        </p:txBody>
      </p:sp>
      <p:sp>
        <p:nvSpPr>
          <p:cNvPr id="50" name="TextBox 49"/>
          <p:cNvSpPr txBox="1"/>
          <p:nvPr/>
        </p:nvSpPr>
        <p:spPr>
          <a:xfrm>
            <a:off x="228600" y="1319480"/>
            <a:ext cx="8915400" cy="661720"/>
          </a:xfrm>
          <a:prstGeom prst="rect">
            <a:avLst/>
          </a:prstGeom>
          <a:noFill/>
        </p:spPr>
        <p:txBody>
          <a:bodyPr>
            <a:spAutoFit/>
          </a:bodyPr>
          <a:lstStyle/>
          <a:p>
            <a:pPr marL="273050" indent="-273050" algn="just" fontAlgn="base">
              <a:spcBef>
                <a:spcPct val="50000"/>
              </a:spcBef>
              <a:spcAft>
                <a:spcPct val="0"/>
              </a:spcAft>
              <a:buSzPct val="120000"/>
              <a:defRPr/>
            </a:pPr>
            <a:r>
              <a:rPr lang="en-US" sz="1600" b="1" u="sng" dirty="0" smtClean="0">
                <a:solidFill>
                  <a:srgbClr val="002060"/>
                </a:solidFill>
              </a:rPr>
              <a:t>…Section 40A(2)(b) - amounts paid / payable by ABC Ltd to:…</a:t>
            </a:r>
          </a:p>
          <a:p>
            <a:pPr marL="273050" indent="-273050" algn="just" fontAlgn="base">
              <a:spcBef>
                <a:spcPct val="50000"/>
              </a:spcBef>
              <a:spcAft>
                <a:spcPct val="0"/>
              </a:spcAft>
              <a:buSzPct val="120000"/>
              <a:defRPr/>
            </a:pPr>
            <a:endParaRPr lang="en-US" sz="1400" b="1" u="sng" dirty="0" smtClean="0">
              <a:solidFill>
                <a:srgbClr val="002060"/>
              </a:solidFill>
            </a:endParaRPr>
          </a:p>
        </p:txBody>
      </p:sp>
      <p:sp>
        <p:nvSpPr>
          <p:cNvPr id="161" name="Rectangle 160"/>
          <p:cNvSpPr/>
          <p:nvPr/>
        </p:nvSpPr>
        <p:spPr>
          <a:xfrm>
            <a:off x="1447800" y="3657600"/>
            <a:ext cx="990600" cy="3810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Relative</a:t>
            </a:r>
            <a:endParaRPr lang="en-IN" sz="1200" b="1" dirty="0">
              <a:solidFill>
                <a:srgbClr val="FFFFFF"/>
              </a:solidFill>
            </a:endParaRPr>
          </a:p>
        </p:txBody>
      </p:sp>
      <p:sp>
        <p:nvSpPr>
          <p:cNvPr id="162" name="Rectangle 161"/>
          <p:cNvSpPr/>
          <p:nvPr/>
        </p:nvSpPr>
        <p:spPr>
          <a:xfrm>
            <a:off x="2514600" y="3657600"/>
            <a:ext cx="914400" cy="3810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Relative</a:t>
            </a:r>
            <a:endParaRPr lang="en-IN" sz="1200" b="1" dirty="0">
              <a:solidFill>
                <a:srgbClr val="FFFFFF"/>
              </a:solidFill>
            </a:endParaRPr>
          </a:p>
        </p:txBody>
      </p:sp>
      <p:sp>
        <p:nvSpPr>
          <p:cNvPr id="163" name="Rectangle 162"/>
          <p:cNvSpPr/>
          <p:nvPr/>
        </p:nvSpPr>
        <p:spPr>
          <a:xfrm>
            <a:off x="3505200" y="3657600"/>
            <a:ext cx="914400" cy="3810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Relative</a:t>
            </a:r>
            <a:endParaRPr lang="en-IN" sz="1200" b="1" dirty="0">
              <a:solidFill>
                <a:srgbClr val="FFFFFF"/>
              </a:solidFill>
            </a:endParaRPr>
          </a:p>
        </p:txBody>
      </p:sp>
      <p:sp>
        <p:nvSpPr>
          <p:cNvPr id="164" name="Rectangle 163"/>
          <p:cNvSpPr/>
          <p:nvPr/>
        </p:nvSpPr>
        <p:spPr>
          <a:xfrm>
            <a:off x="5562600" y="3657600"/>
            <a:ext cx="914400" cy="3810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Relative</a:t>
            </a:r>
            <a:endParaRPr lang="en-IN" sz="1200" b="1" dirty="0">
              <a:solidFill>
                <a:srgbClr val="FFFFFF"/>
              </a:solidFill>
            </a:endParaRPr>
          </a:p>
        </p:txBody>
      </p:sp>
      <p:sp>
        <p:nvSpPr>
          <p:cNvPr id="165" name="Rectangle 164"/>
          <p:cNvSpPr/>
          <p:nvPr/>
        </p:nvSpPr>
        <p:spPr>
          <a:xfrm>
            <a:off x="4495800" y="3657600"/>
            <a:ext cx="914400" cy="3810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Relative</a:t>
            </a:r>
            <a:endParaRPr lang="en-IN" sz="1200" b="1" dirty="0">
              <a:solidFill>
                <a:srgbClr val="FFFFFF"/>
              </a:solidFill>
            </a:endParaRPr>
          </a:p>
        </p:txBody>
      </p:sp>
      <p:sp>
        <p:nvSpPr>
          <p:cNvPr id="166" name="Rectangle 165"/>
          <p:cNvSpPr/>
          <p:nvPr/>
        </p:nvSpPr>
        <p:spPr>
          <a:xfrm>
            <a:off x="1447800" y="4267200"/>
            <a:ext cx="990600" cy="3810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Partner</a:t>
            </a:r>
            <a:endParaRPr lang="en-IN" sz="1200" b="1" dirty="0">
              <a:solidFill>
                <a:srgbClr val="FFFFFF"/>
              </a:solidFill>
            </a:endParaRPr>
          </a:p>
        </p:txBody>
      </p:sp>
      <p:sp>
        <p:nvSpPr>
          <p:cNvPr id="169" name="Rectangle 168"/>
          <p:cNvSpPr/>
          <p:nvPr/>
        </p:nvSpPr>
        <p:spPr>
          <a:xfrm>
            <a:off x="5562600" y="4241800"/>
            <a:ext cx="914400" cy="3810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Director</a:t>
            </a:r>
            <a:endParaRPr lang="en-IN" sz="1200" b="1" dirty="0">
              <a:solidFill>
                <a:srgbClr val="FFFFFF"/>
              </a:solidFill>
            </a:endParaRPr>
          </a:p>
        </p:txBody>
      </p:sp>
      <p:sp>
        <p:nvSpPr>
          <p:cNvPr id="170" name="Rectangle 169"/>
          <p:cNvSpPr/>
          <p:nvPr/>
        </p:nvSpPr>
        <p:spPr>
          <a:xfrm>
            <a:off x="4495800" y="4267200"/>
            <a:ext cx="914400" cy="3810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Member</a:t>
            </a:r>
            <a:endParaRPr lang="en-IN" sz="1200" b="1" dirty="0">
              <a:solidFill>
                <a:srgbClr val="FFFFFF"/>
              </a:solidFill>
            </a:endParaRPr>
          </a:p>
        </p:txBody>
      </p:sp>
      <p:sp>
        <p:nvSpPr>
          <p:cNvPr id="176" name="Rectangle 175"/>
          <p:cNvSpPr/>
          <p:nvPr/>
        </p:nvSpPr>
        <p:spPr>
          <a:xfrm>
            <a:off x="3505200" y="4267200"/>
            <a:ext cx="914400" cy="3810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Member</a:t>
            </a:r>
            <a:endParaRPr lang="en-IN" sz="1200" b="1" dirty="0">
              <a:solidFill>
                <a:srgbClr val="FFFFFF"/>
              </a:solidFill>
            </a:endParaRPr>
          </a:p>
        </p:txBody>
      </p:sp>
      <p:sp>
        <p:nvSpPr>
          <p:cNvPr id="177" name="Rectangle 176"/>
          <p:cNvSpPr/>
          <p:nvPr/>
        </p:nvSpPr>
        <p:spPr>
          <a:xfrm>
            <a:off x="2514600" y="4267200"/>
            <a:ext cx="914400" cy="3810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Member</a:t>
            </a:r>
            <a:endParaRPr lang="en-IN" sz="1200" b="1" dirty="0">
              <a:solidFill>
                <a:srgbClr val="FFFFFF"/>
              </a:solidFill>
            </a:endParaRPr>
          </a:p>
        </p:txBody>
      </p:sp>
      <p:cxnSp>
        <p:nvCxnSpPr>
          <p:cNvPr id="178" name="Straight Arrow Connector 177"/>
          <p:cNvCxnSpPr/>
          <p:nvPr/>
        </p:nvCxnSpPr>
        <p:spPr>
          <a:xfrm>
            <a:off x="5981700" y="4038600"/>
            <a:ext cx="0" cy="2286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179" name="Straight Arrow Connector 178"/>
          <p:cNvCxnSpPr/>
          <p:nvPr/>
        </p:nvCxnSpPr>
        <p:spPr>
          <a:xfrm>
            <a:off x="4953000" y="4038600"/>
            <a:ext cx="0" cy="2286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180" name="Straight Arrow Connector 179"/>
          <p:cNvCxnSpPr/>
          <p:nvPr/>
        </p:nvCxnSpPr>
        <p:spPr>
          <a:xfrm>
            <a:off x="3962400" y="4038600"/>
            <a:ext cx="0" cy="2286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181" name="Straight Arrow Connector 180"/>
          <p:cNvCxnSpPr/>
          <p:nvPr/>
        </p:nvCxnSpPr>
        <p:spPr>
          <a:xfrm>
            <a:off x="2971800" y="4038600"/>
            <a:ext cx="0" cy="2286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182" name="Straight Arrow Connector 181"/>
          <p:cNvCxnSpPr/>
          <p:nvPr/>
        </p:nvCxnSpPr>
        <p:spPr>
          <a:xfrm>
            <a:off x="1981200" y="4038600"/>
            <a:ext cx="0" cy="2286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sp>
        <p:nvSpPr>
          <p:cNvPr id="183" name="Rectangle 182"/>
          <p:cNvSpPr/>
          <p:nvPr/>
        </p:nvSpPr>
        <p:spPr>
          <a:xfrm>
            <a:off x="1828800" y="5410200"/>
            <a:ext cx="2971800" cy="3048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smtClean="0">
                <a:solidFill>
                  <a:srgbClr val="FFFFFF"/>
                </a:solidFill>
              </a:rPr>
              <a:t>ABC Ltd</a:t>
            </a:r>
            <a:endParaRPr lang="en-IN" sz="1200" b="1" dirty="0">
              <a:solidFill>
                <a:srgbClr val="FFFFFF"/>
              </a:solidFill>
            </a:endParaRPr>
          </a:p>
        </p:txBody>
      </p:sp>
      <p:sp>
        <p:nvSpPr>
          <p:cNvPr id="184" name="Rectangle 183"/>
          <p:cNvSpPr/>
          <p:nvPr/>
        </p:nvSpPr>
        <p:spPr>
          <a:xfrm>
            <a:off x="5562600" y="5410200"/>
            <a:ext cx="914400" cy="3048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smtClean="0">
                <a:solidFill>
                  <a:srgbClr val="FFFFFF"/>
                </a:solidFill>
              </a:rPr>
              <a:t>X1</a:t>
            </a:r>
            <a:endParaRPr lang="en-IN" sz="1200" b="1" dirty="0">
              <a:solidFill>
                <a:srgbClr val="FFFFFF"/>
              </a:solidFill>
            </a:endParaRPr>
          </a:p>
        </p:txBody>
      </p:sp>
      <p:sp>
        <p:nvSpPr>
          <p:cNvPr id="185" name="Rectangle 184"/>
          <p:cNvSpPr/>
          <p:nvPr/>
        </p:nvSpPr>
        <p:spPr>
          <a:xfrm>
            <a:off x="5537200" y="6019800"/>
            <a:ext cx="990600" cy="3048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smtClean="0">
                <a:solidFill>
                  <a:srgbClr val="FFFFFF"/>
                </a:solidFill>
              </a:rPr>
              <a:t>X2</a:t>
            </a:r>
            <a:endParaRPr lang="en-IN" sz="1200" b="1" dirty="0">
              <a:solidFill>
                <a:srgbClr val="FFFFFF"/>
              </a:solidFill>
            </a:endParaRPr>
          </a:p>
        </p:txBody>
      </p:sp>
      <p:sp>
        <p:nvSpPr>
          <p:cNvPr id="186" name="TextBox 15"/>
          <p:cNvSpPr txBox="1">
            <a:spLocks noChangeArrowheads="1"/>
          </p:cNvSpPr>
          <p:nvPr/>
        </p:nvSpPr>
        <p:spPr bwMode="auto">
          <a:xfrm>
            <a:off x="5029200" y="5562600"/>
            <a:ext cx="609600" cy="276999"/>
          </a:xfrm>
          <a:prstGeom prst="rect">
            <a:avLst/>
          </a:prstGeom>
          <a:noFill/>
          <a:ln w="9525">
            <a:noFill/>
            <a:miter lim="800000"/>
            <a:headEnd/>
            <a:tailEnd/>
          </a:ln>
        </p:spPr>
        <p:txBody>
          <a:bodyPr>
            <a:spAutoFit/>
          </a:bodyPr>
          <a:lstStyle/>
          <a:p>
            <a:pPr fontAlgn="base">
              <a:spcBef>
                <a:spcPct val="0"/>
              </a:spcBef>
              <a:spcAft>
                <a:spcPct val="0"/>
              </a:spcAft>
            </a:pPr>
            <a:r>
              <a:rPr lang="en-US" sz="1200" b="1" dirty="0" smtClean="0">
                <a:solidFill>
                  <a:srgbClr val="000000"/>
                </a:solidFill>
              </a:rPr>
              <a:t>20%</a:t>
            </a:r>
            <a:endParaRPr lang="en-IN" sz="1200" b="1" dirty="0" smtClean="0">
              <a:solidFill>
                <a:srgbClr val="000000"/>
              </a:solidFill>
            </a:endParaRPr>
          </a:p>
        </p:txBody>
      </p:sp>
      <p:sp>
        <p:nvSpPr>
          <p:cNvPr id="187" name="Rectangle 186"/>
          <p:cNvSpPr/>
          <p:nvPr/>
        </p:nvSpPr>
        <p:spPr>
          <a:xfrm>
            <a:off x="1676400" y="4876800"/>
            <a:ext cx="685800" cy="3048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Firm</a:t>
            </a:r>
            <a:endParaRPr lang="en-IN" sz="1200" b="1" dirty="0">
              <a:solidFill>
                <a:srgbClr val="FFFFFF"/>
              </a:solidFill>
            </a:endParaRPr>
          </a:p>
        </p:txBody>
      </p:sp>
      <p:sp>
        <p:nvSpPr>
          <p:cNvPr id="188" name="Rectangle 187"/>
          <p:cNvSpPr/>
          <p:nvPr/>
        </p:nvSpPr>
        <p:spPr>
          <a:xfrm>
            <a:off x="2667000" y="4876800"/>
            <a:ext cx="685800" cy="3048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AOP</a:t>
            </a:r>
            <a:endParaRPr lang="en-IN" sz="1200" b="1" dirty="0">
              <a:solidFill>
                <a:srgbClr val="FFFFFF"/>
              </a:solidFill>
            </a:endParaRPr>
          </a:p>
        </p:txBody>
      </p:sp>
      <p:sp>
        <p:nvSpPr>
          <p:cNvPr id="189" name="Rectangle 188"/>
          <p:cNvSpPr/>
          <p:nvPr/>
        </p:nvSpPr>
        <p:spPr>
          <a:xfrm>
            <a:off x="3581400" y="4876800"/>
            <a:ext cx="685800" cy="3048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HUF</a:t>
            </a:r>
            <a:endParaRPr lang="en-IN" sz="1200" b="1" dirty="0">
              <a:solidFill>
                <a:srgbClr val="FFFFFF"/>
              </a:solidFill>
            </a:endParaRPr>
          </a:p>
        </p:txBody>
      </p:sp>
      <p:sp>
        <p:nvSpPr>
          <p:cNvPr id="190" name="TextBox 109"/>
          <p:cNvSpPr txBox="1">
            <a:spLocks noChangeArrowheads="1"/>
          </p:cNvSpPr>
          <p:nvPr/>
        </p:nvSpPr>
        <p:spPr bwMode="auto">
          <a:xfrm>
            <a:off x="2057400" y="5133975"/>
            <a:ext cx="609600" cy="276999"/>
          </a:xfrm>
          <a:prstGeom prst="rect">
            <a:avLst/>
          </a:prstGeom>
          <a:noFill/>
          <a:ln w="9525">
            <a:noFill/>
            <a:miter lim="800000"/>
            <a:headEnd/>
            <a:tailEnd/>
          </a:ln>
        </p:spPr>
        <p:txBody>
          <a:bodyPr>
            <a:spAutoFit/>
          </a:bodyPr>
          <a:lstStyle/>
          <a:p>
            <a:pPr fontAlgn="base">
              <a:spcBef>
                <a:spcPct val="0"/>
              </a:spcBef>
              <a:spcAft>
                <a:spcPct val="0"/>
              </a:spcAft>
            </a:pPr>
            <a:r>
              <a:rPr lang="en-US" sz="1200" b="1" smtClean="0">
                <a:solidFill>
                  <a:srgbClr val="000000"/>
                </a:solidFill>
              </a:rPr>
              <a:t>20%</a:t>
            </a:r>
            <a:endParaRPr lang="en-IN" sz="1200" b="1" smtClean="0">
              <a:solidFill>
                <a:srgbClr val="000000"/>
              </a:solidFill>
            </a:endParaRPr>
          </a:p>
        </p:txBody>
      </p:sp>
      <p:cxnSp>
        <p:nvCxnSpPr>
          <p:cNvPr id="191" name="Straight Arrow Connector 190"/>
          <p:cNvCxnSpPr/>
          <p:nvPr/>
        </p:nvCxnSpPr>
        <p:spPr>
          <a:xfrm>
            <a:off x="2057400" y="51816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92" name="TextBox 109"/>
          <p:cNvSpPr txBox="1">
            <a:spLocks noChangeArrowheads="1"/>
          </p:cNvSpPr>
          <p:nvPr/>
        </p:nvSpPr>
        <p:spPr bwMode="auto">
          <a:xfrm>
            <a:off x="2971800" y="5133975"/>
            <a:ext cx="609600" cy="276999"/>
          </a:xfrm>
          <a:prstGeom prst="rect">
            <a:avLst/>
          </a:prstGeom>
          <a:noFill/>
          <a:ln w="9525">
            <a:noFill/>
            <a:miter lim="800000"/>
            <a:headEnd/>
            <a:tailEnd/>
          </a:ln>
        </p:spPr>
        <p:txBody>
          <a:bodyPr>
            <a:spAutoFit/>
          </a:bodyPr>
          <a:lstStyle/>
          <a:p>
            <a:pPr fontAlgn="base">
              <a:spcBef>
                <a:spcPct val="0"/>
              </a:spcBef>
              <a:spcAft>
                <a:spcPct val="0"/>
              </a:spcAft>
              <a:defRPr/>
            </a:pPr>
            <a:r>
              <a:rPr lang="en-US" sz="1200" b="1" smtClean="0">
                <a:solidFill>
                  <a:srgbClr val="000000"/>
                </a:solidFill>
              </a:rPr>
              <a:t>20%</a:t>
            </a:r>
            <a:endParaRPr lang="en-IN" sz="1200" b="1" smtClean="0">
              <a:solidFill>
                <a:srgbClr val="000000"/>
              </a:solidFill>
            </a:endParaRPr>
          </a:p>
        </p:txBody>
      </p:sp>
      <p:cxnSp>
        <p:nvCxnSpPr>
          <p:cNvPr id="193" name="Straight Arrow Connector 192"/>
          <p:cNvCxnSpPr/>
          <p:nvPr/>
        </p:nvCxnSpPr>
        <p:spPr>
          <a:xfrm>
            <a:off x="2971800" y="51816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94" name="TextBox 109"/>
          <p:cNvSpPr txBox="1">
            <a:spLocks noChangeArrowheads="1"/>
          </p:cNvSpPr>
          <p:nvPr/>
        </p:nvSpPr>
        <p:spPr bwMode="auto">
          <a:xfrm>
            <a:off x="3810000" y="5133975"/>
            <a:ext cx="609600" cy="276999"/>
          </a:xfrm>
          <a:prstGeom prst="rect">
            <a:avLst/>
          </a:prstGeom>
          <a:noFill/>
          <a:ln w="9525">
            <a:noFill/>
            <a:miter lim="800000"/>
            <a:headEnd/>
            <a:tailEnd/>
          </a:ln>
        </p:spPr>
        <p:txBody>
          <a:bodyPr>
            <a:spAutoFit/>
          </a:bodyPr>
          <a:lstStyle/>
          <a:p>
            <a:pPr fontAlgn="base">
              <a:spcBef>
                <a:spcPct val="0"/>
              </a:spcBef>
              <a:spcAft>
                <a:spcPct val="0"/>
              </a:spcAft>
            </a:pPr>
            <a:r>
              <a:rPr lang="en-US" sz="1200" b="1" smtClean="0">
                <a:solidFill>
                  <a:srgbClr val="000000"/>
                </a:solidFill>
              </a:rPr>
              <a:t>20%</a:t>
            </a:r>
            <a:endParaRPr lang="en-IN" sz="1200" b="1" smtClean="0">
              <a:solidFill>
                <a:srgbClr val="000000"/>
              </a:solidFill>
            </a:endParaRPr>
          </a:p>
        </p:txBody>
      </p:sp>
      <p:cxnSp>
        <p:nvCxnSpPr>
          <p:cNvPr id="195" name="Straight Arrow Connector 194"/>
          <p:cNvCxnSpPr/>
          <p:nvPr/>
        </p:nvCxnSpPr>
        <p:spPr>
          <a:xfrm>
            <a:off x="3810000" y="51816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96" name="Straight Arrow Connector 195"/>
          <p:cNvCxnSpPr>
            <a:endCxn id="184" idx="0"/>
          </p:cNvCxnSpPr>
          <p:nvPr/>
        </p:nvCxnSpPr>
        <p:spPr>
          <a:xfrm>
            <a:off x="6019800" y="4648200"/>
            <a:ext cx="0" cy="762000"/>
          </a:xfrm>
          <a:prstGeom prst="straightConnector1">
            <a:avLst/>
          </a:prstGeom>
          <a:ln w="28575">
            <a:prstDash val="solid"/>
            <a:headEnd type="arrow"/>
            <a:tailEnd type="none"/>
          </a:ln>
        </p:spPr>
        <p:style>
          <a:lnRef idx="1">
            <a:schemeClr val="accent1"/>
          </a:lnRef>
          <a:fillRef idx="0">
            <a:schemeClr val="accent1"/>
          </a:fillRef>
          <a:effectRef idx="0">
            <a:schemeClr val="accent1"/>
          </a:effectRef>
          <a:fontRef idx="minor">
            <a:schemeClr val="tx1"/>
          </a:fontRef>
        </p:style>
      </p:cxnSp>
      <p:sp>
        <p:nvSpPr>
          <p:cNvPr id="197" name="Rectangle 196"/>
          <p:cNvSpPr/>
          <p:nvPr/>
        </p:nvSpPr>
        <p:spPr>
          <a:xfrm>
            <a:off x="4610100" y="4876800"/>
            <a:ext cx="685800" cy="304800"/>
          </a:xfrm>
          <a:prstGeom prst="rect">
            <a:avLst/>
          </a:prstGeom>
          <a:solidFill>
            <a:schemeClr val="accent1"/>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BOI</a:t>
            </a:r>
            <a:endParaRPr lang="en-IN" sz="1200" b="1" dirty="0">
              <a:solidFill>
                <a:srgbClr val="FFFFFF"/>
              </a:solidFill>
            </a:endParaRPr>
          </a:p>
        </p:txBody>
      </p:sp>
      <p:sp>
        <p:nvSpPr>
          <p:cNvPr id="198" name="TextBox 155"/>
          <p:cNvSpPr txBox="1">
            <a:spLocks noChangeArrowheads="1"/>
          </p:cNvSpPr>
          <p:nvPr/>
        </p:nvSpPr>
        <p:spPr bwMode="auto">
          <a:xfrm>
            <a:off x="4724400" y="5181600"/>
            <a:ext cx="609600" cy="276999"/>
          </a:xfrm>
          <a:prstGeom prst="rect">
            <a:avLst/>
          </a:prstGeom>
          <a:noFill/>
          <a:ln w="9525">
            <a:noFill/>
            <a:miter lim="800000"/>
            <a:headEnd/>
            <a:tailEnd/>
          </a:ln>
        </p:spPr>
        <p:txBody>
          <a:bodyPr>
            <a:spAutoFit/>
          </a:bodyPr>
          <a:lstStyle/>
          <a:p>
            <a:pPr fontAlgn="base">
              <a:spcBef>
                <a:spcPct val="0"/>
              </a:spcBef>
              <a:spcAft>
                <a:spcPct val="0"/>
              </a:spcAft>
            </a:pPr>
            <a:r>
              <a:rPr lang="en-US" sz="1200" b="1" smtClean="0">
                <a:solidFill>
                  <a:srgbClr val="000000"/>
                </a:solidFill>
              </a:rPr>
              <a:t>20%</a:t>
            </a:r>
            <a:endParaRPr lang="en-IN" sz="1200" b="1" smtClean="0">
              <a:solidFill>
                <a:srgbClr val="000000"/>
              </a:solidFill>
            </a:endParaRPr>
          </a:p>
        </p:txBody>
      </p:sp>
      <p:cxnSp>
        <p:nvCxnSpPr>
          <p:cNvPr id="199" name="Straight Arrow Connector 198"/>
          <p:cNvCxnSpPr/>
          <p:nvPr/>
        </p:nvCxnSpPr>
        <p:spPr>
          <a:xfrm>
            <a:off x="6019800" y="5715000"/>
            <a:ext cx="0" cy="3048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00" name="Straight Arrow Connector 199"/>
          <p:cNvCxnSpPr/>
          <p:nvPr/>
        </p:nvCxnSpPr>
        <p:spPr>
          <a:xfrm flipH="1">
            <a:off x="4800600" y="5562600"/>
            <a:ext cx="7620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01" name="Straight Arrow Connector 200"/>
          <p:cNvCxnSpPr/>
          <p:nvPr/>
        </p:nvCxnSpPr>
        <p:spPr>
          <a:xfrm>
            <a:off x="4724400" y="51816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21" name="TextBox 155"/>
          <p:cNvSpPr txBox="1">
            <a:spLocks noChangeArrowheads="1"/>
          </p:cNvSpPr>
          <p:nvPr/>
        </p:nvSpPr>
        <p:spPr bwMode="auto">
          <a:xfrm>
            <a:off x="6019800" y="5666601"/>
            <a:ext cx="609600" cy="276999"/>
          </a:xfrm>
          <a:prstGeom prst="rect">
            <a:avLst/>
          </a:prstGeom>
          <a:noFill/>
          <a:ln w="9525">
            <a:noFill/>
            <a:miter lim="800000"/>
            <a:headEnd/>
            <a:tailEnd/>
          </a:ln>
        </p:spPr>
        <p:txBody>
          <a:bodyPr>
            <a:spAutoFit/>
          </a:bodyPr>
          <a:lstStyle/>
          <a:p>
            <a:pPr fontAlgn="base">
              <a:spcBef>
                <a:spcPct val="0"/>
              </a:spcBef>
              <a:spcAft>
                <a:spcPct val="0"/>
              </a:spcAft>
            </a:pPr>
            <a:r>
              <a:rPr lang="en-US" sz="1200" b="1" dirty="0" smtClean="0">
                <a:solidFill>
                  <a:srgbClr val="000000"/>
                </a:solidFill>
              </a:rPr>
              <a:t>20%</a:t>
            </a:r>
            <a:endParaRPr lang="en-IN" sz="1200" b="1" dirty="0" smtClean="0">
              <a:solidFill>
                <a:srgbClr val="000000"/>
              </a:solidFill>
            </a:endParaRPr>
          </a:p>
        </p:txBody>
      </p:sp>
      <p:cxnSp>
        <p:nvCxnSpPr>
          <p:cNvPr id="222" name="Straight Arrow Connector 221"/>
          <p:cNvCxnSpPr/>
          <p:nvPr/>
        </p:nvCxnSpPr>
        <p:spPr>
          <a:xfrm>
            <a:off x="1981200" y="4648200"/>
            <a:ext cx="0" cy="2286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223" name="Straight Arrow Connector 222"/>
          <p:cNvCxnSpPr/>
          <p:nvPr/>
        </p:nvCxnSpPr>
        <p:spPr>
          <a:xfrm>
            <a:off x="2971800" y="4648200"/>
            <a:ext cx="0" cy="2286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224" name="Straight Arrow Connector 223"/>
          <p:cNvCxnSpPr/>
          <p:nvPr/>
        </p:nvCxnSpPr>
        <p:spPr>
          <a:xfrm>
            <a:off x="3962400" y="4648200"/>
            <a:ext cx="0" cy="2286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225" name="Straight Arrow Connector 224"/>
          <p:cNvCxnSpPr/>
          <p:nvPr/>
        </p:nvCxnSpPr>
        <p:spPr>
          <a:xfrm>
            <a:off x="4953000" y="4648200"/>
            <a:ext cx="0" cy="2286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sp>
        <p:nvSpPr>
          <p:cNvPr id="45"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
        <p:nvSpPr>
          <p:cNvPr id="5" name="Rectangle 4"/>
          <p:cNvSpPr txBox="1">
            <a:spLocks noGrp="1" noChangeArrowheads="1"/>
          </p:cNvSpPr>
          <p:nvPr>
            <p:ph type="title"/>
          </p:nvPr>
        </p:nvSpPr>
        <p:spPr bwMode="auto">
          <a:xfrm>
            <a:off x="457200" y="304800"/>
            <a:ext cx="8229600" cy="1066800"/>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schemeClr val="tx2"/>
                </a:solidFill>
                <a:effectLst/>
                <a:uLnTx/>
                <a:uFillTx/>
                <a:latin typeface="+mj-lt"/>
                <a:ea typeface="+mj-ea"/>
                <a:cs typeface="+mj-cs"/>
              </a:rPr>
              <a:t>…Specified persons under Section 40A(2)(b)… </a:t>
            </a:r>
            <a:endParaRPr kumimoji="0" lang="en-IN" sz="2400" b="0" i="0" u="none" strike="noStrike" kern="1200" cap="none" spc="0" normalizeH="0" baseline="0" noProof="0" dirty="0" smtClean="0">
              <a:ln>
                <a:noFill/>
              </a:ln>
              <a:solidFill>
                <a:schemeClr val="tx2"/>
              </a:solidFill>
              <a:effectLst/>
              <a:uLnTx/>
              <a:uFillTx/>
              <a:latin typeface="+mj-lt"/>
              <a:ea typeface="+mj-ea"/>
              <a:cs typeface="+mj-cs"/>
            </a:endParaRPr>
          </a:p>
        </p:txBody>
      </p:sp>
      <p:sp>
        <p:nvSpPr>
          <p:cNvPr id="6" name="Text Box 4"/>
          <p:cNvSpPr txBox="1">
            <a:spLocks noChangeArrowheads="1"/>
          </p:cNvSpPr>
          <p:nvPr>
            <p:custDataLst>
              <p:tags r:id="rId1"/>
            </p:custDataLst>
          </p:nvPr>
        </p:nvSpPr>
        <p:spPr bwMode="auto">
          <a:xfrm>
            <a:off x="444500" y="3200400"/>
            <a:ext cx="8470900" cy="3200400"/>
          </a:xfrm>
          <a:prstGeom prst="rect">
            <a:avLst/>
          </a:prstGeom>
          <a:noFill/>
          <a:ln w="9525" algn="ctr">
            <a:noFill/>
            <a:miter lim="800000"/>
            <a:headEnd/>
            <a:tailEnd/>
          </a:ln>
        </p:spPr>
        <p:txBody>
          <a:bodyPr tIns="91440" bIns="91440"/>
          <a:lstStyle/>
          <a:p>
            <a:pPr marL="381000" indent="-381000" algn="just" defTabSz="785813" eaLnBrk="0" fontAlgn="base" hangingPunct="0">
              <a:lnSpc>
                <a:spcPct val="135000"/>
              </a:lnSpc>
              <a:spcBef>
                <a:spcPct val="100000"/>
              </a:spcBef>
              <a:spcAft>
                <a:spcPct val="10000"/>
              </a:spcAft>
              <a:buClr>
                <a:srgbClr val="0C2D83"/>
              </a:buClr>
              <a:buSzPct val="80000"/>
            </a:pPr>
            <a:endParaRPr lang="en-US" sz="1400" smtClean="0">
              <a:solidFill>
                <a:srgbClr val="002060"/>
              </a:solidFill>
            </a:endParaRPr>
          </a:p>
          <a:p>
            <a:pPr marL="520700" lvl="1" indent="-177800" defTabSz="785813" fontAlgn="base">
              <a:lnSpc>
                <a:spcPct val="135000"/>
              </a:lnSpc>
              <a:spcBef>
                <a:spcPct val="0"/>
              </a:spcBef>
              <a:spcAft>
                <a:spcPct val="25000"/>
              </a:spcAft>
              <a:buClr>
                <a:srgbClr val="000000"/>
              </a:buClr>
              <a:buFont typeface="Arial" charset="0"/>
              <a:buChar char="–"/>
            </a:pPr>
            <a:endParaRPr lang="en-US" sz="1400" smtClean="0">
              <a:solidFill>
                <a:srgbClr val="002060"/>
              </a:solidFill>
            </a:endParaRPr>
          </a:p>
          <a:p>
            <a:pPr marL="520700" lvl="1" indent="-177800" defTabSz="785813" fontAlgn="base">
              <a:lnSpc>
                <a:spcPct val="135000"/>
              </a:lnSpc>
              <a:spcBef>
                <a:spcPct val="0"/>
              </a:spcBef>
              <a:spcAft>
                <a:spcPct val="25000"/>
              </a:spcAft>
              <a:buClr>
                <a:srgbClr val="000000"/>
              </a:buClr>
              <a:buFont typeface="Arial" charset="0"/>
              <a:buChar char="–"/>
            </a:pPr>
            <a:endParaRPr lang="en-US" sz="1400" smtClean="0">
              <a:solidFill>
                <a:srgbClr val="002060"/>
              </a:solidFill>
            </a:endParaRPr>
          </a:p>
        </p:txBody>
      </p:sp>
      <p:sp>
        <p:nvSpPr>
          <p:cNvPr id="7" name="Rectangle 3"/>
          <p:cNvSpPr>
            <a:spLocks noChangeArrowheads="1"/>
          </p:cNvSpPr>
          <p:nvPr/>
        </p:nvSpPr>
        <p:spPr bwMode="auto">
          <a:xfrm>
            <a:off x="269875" y="1827212"/>
            <a:ext cx="8545512" cy="1815882"/>
          </a:xfrm>
          <a:prstGeom prst="rect">
            <a:avLst/>
          </a:prstGeom>
          <a:noFill/>
          <a:ln w="9525" algn="ctr">
            <a:noFill/>
            <a:round/>
            <a:headEnd/>
            <a:tailEnd/>
          </a:ln>
        </p:spPr>
        <p:txBody>
          <a:bodyPr lIns="0" tIns="0" rIns="0" bIns="0">
            <a:spAutoFit/>
          </a:bodyPr>
          <a:lstStyle/>
          <a:p>
            <a:pPr marL="463550" indent="-400050" algn="just" fontAlgn="base">
              <a:spcAft>
                <a:spcPct val="0"/>
              </a:spcAft>
              <a:buFont typeface="+mj-lt"/>
              <a:buAutoNum type="romanLcPeriod" startAt="9"/>
              <a:defRPr/>
            </a:pPr>
            <a:r>
              <a:rPr lang="en-US" sz="1500" dirty="0" smtClean="0">
                <a:solidFill>
                  <a:srgbClr val="002060"/>
                </a:solidFill>
              </a:rPr>
              <a:t>a company (say X3), firm, association of persons or Hindu undivided family of which any director, partner or member owns 20% or more equity in ABC Ltd.</a:t>
            </a:r>
          </a:p>
          <a:p>
            <a:pPr marL="400050" indent="-336550" algn="just" fontAlgn="base">
              <a:spcAft>
                <a:spcPct val="0"/>
              </a:spcAft>
              <a:buFont typeface="+mj-lt"/>
              <a:buAutoNum type="romanLcPeriod" startAt="9"/>
              <a:defRPr/>
            </a:pPr>
            <a:r>
              <a:rPr lang="en-US" sz="1500" dirty="0" smtClean="0">
                <a:solidFill>
                  <a:srgbClr val="002060"/>
                </a:solidFill>
              </a:rPr>
              <a:t>any director, partner or member of the aforesaid company (X3), firm, association of persons or Hindu undivided family (mentioned in point (ix)).</a:t>
            </a:r>
          </a:p>
          <a:p>
            <a:pPr marL="400050" indent="-336550" algn="just" fontAlgn="base">
              <a:spcAft>
                <a:spcPct val="0"/>
              </a:spcAft>
              <a:buFont typeface="+mj-lt"/>
              <a:buAutoNum type="romanLcPeriod" startAt="9"/>
              <a:defRPr/>
            </a:pPr>
            <a:r>
              <a:rPr lang="en-US" sz="1500" dirty="0" smtClean="0">
                <a:solidFill>
                  <a:srgbClr val="002060"/>
                </a:solidFill>
              </a:rPr>
              <a:t>any relative of the aforesaid director, partner or member (mentioned in point (x)).</a:t>
            </a:r>
          </a:p>
          <a:p>
            <a:pPr marL="400050" indent="-336550" algn="just" fontAlgn="base">
              <a:spcAft>
                <a:spcPct val="0"/>
              </a:spcAft>
              <a:buFont typeface="+mj-lt"/>
              <a:buAutoNum type="romanLcPeriod" startAt="9"/>
              <a:defRPr/>
            </a:pPr>
            <a:endParaRPr lang="en-US" sz="1500" dirty="0" smtClean="0">
              <a:solidFill>
                <a:srgbClr val="002060"/>
              </a:solidFill>
            </a:endParaRPr>
          </a:p>
          <a:p>
            <a:pPr marL="234950" indent="-234950" algn="just" fontAlgn="base">
              <a:spcAft>
                <a:spcPct val="0"/>
              </a:spcAft>
              <a:buFont typeface="Wingdings" pitchFamily="2" charset="2"/>
              <a:buChar char="Ø"/>
              <a:defRPr/>
            </a:pPr>
            <a:endParaRPr lang="en-IN" sz="1400" dirty="0">
              <a:solidFill>
                <a:srgbClr val="002060"/>
              </a:solidFill>
            </a:endParaRPr>
          </a:p>
          <a:p>
            <a:pPr marL="231775" indent="-180975" algn="just" fontAlgn="base">
              <a:spcBef>
                <a:spcPct val="0"/>
              </a:spcBef>
              <a:spcAft>
                <a:spcPct val="0"/>
              </a:spcAft>
              <a:buFont typeface="Arial" charset="0"/>
              <a:buChar char="•"/>
              <a:defRPr/>
            </a:pPr>
            <a:endParaRPr lang="en-US" sz="1400" dirty="0">
              <a:solidFill>
                <a:srgbClr val="002060"/>
              </a:solidFill>
            </a:endParaRPr>
          </a:p>
        </p:txBody>
      </p:sp>
      <p:sp>
        <p:nvSpPr>
          <p:cNvPr id="8" name="Rectangle 7"/>
          <p:cNvSpPr/>
          <p:nvPr/>
        </p:nvSpPr>
        <p:spPr>
          <a:xfrm>
            <a:off x="2833687" y="5943600"/>
            <a:ext cx="1752600" cy="3048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Individual</a:t>
            </a:r>
            <a:endParaRPr lang="en-IN" sz="1200" b="1" dirty="0">
              <a:solidFill>
                <a:srgbClr val="FFFFFF"/>
              </a:solidFill>
            </a:endParaRPr>
          </a:p>
        </p:txBody>
      </p:sp>
      <p:sp>
        <p:nvSpPr>
          <p:cNvPr id="9" name="Rectangle 8"/>
          <p:cNvSpPr/>
          <p:nvPr/>
        </p:nvSpPr>
        <p:spPr>
          <a:xfrm>
            <a:off x="381000" y="4876800"/>
            <a:ext cx="1319213" cy="5334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smtClean="0">
                <a:solidFill>
                  <a:srgbClr val="FFFFFF"/>
                </a:solidFill>
              </a:rPr>
              <a:t>X3</a:t>
            </a:r>
            <a:endParaRPr lang="en-IN" sz="1200" b="1" dirty="0">
              <a:solidFill>
                <a:srgbClr val="FFFFFF"/>
              </a:solidFill>
            </a:endParaRPr>
          </a:p>
        </p:txBody>
      </p:sp>
      <p:sp>
        <p:nvSpPr>
          <p:cNvPr id="10" name="Rectangle 9"/>
          <p:cNvSpPr/>
          <p:nvPr/>
        </p:nvSpPr>
        <p:spPr>
          <a:xfrm>
            <a:off x="509587" y="4114800"/>
            <a:ext cx="1295400" cy="3810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smtClean="0">
                <a:solidFill>
                  <a:srgbClr val="FFFFFF"/>
                </a:solidFill>
              </a:rPr>
              <a:t>All Directors </a:t>
            </a:r>
            <a:r>
              <a:rPr lang="en-US" sz="1200" b="1" dirty="0">
                <a:solidFill>
                  <a:srgbClr val="FFFFFF"/>
                </a:solidFill>
              </a:rPr>
              <a:t>of </a:t>
            </a:r>
            <a:r>
              <a:rPr lang="en-US" sz="1200" b="1" dirty="0" smtClean="0">
                <a:solidFill>
                  <a:srgbClr val="FFFFFF"/>
                </a:solidFill>
              </a:rPr>
              <a:t>X3</a:t>
            </a:r>
            <a:endParaRPr lang="en-IN" sz="1200" b="1" dirty="0">
              <a:solidFill>
                <a:srgbClr val="FFFFFF"/>
              </a:solidFill>
            </a:endParaRPr>
          </a:p>
        </p:txBody>
      </p:sp>
      <p:sp>
        <p:nvSpPr>
          <p:cNvPr id="11" name="Rectangle 10"/>
          <p:cNvSpPr/>
          <p:nvPr/>
        </p:nvSpPr>
        <p:spPr>
          <a:xfrm>
            <a:off x="3252787" y="4800600"/>
            <a:ext cx="1676400" cy="6096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AOPs in which individual is a Member</a:t>
            </a:r>
            <a:endParaRPr lang="en-IN" sz="1200" b="1" dirty="0">
              <a:solidFill>
                <a:srgbClr val="FFFFFF"/>
              </a:solidFill>
            </a:endParaRPr>
          </a:p>
        </p:txBody>
      </p:sp>
      <p:sp>
        <p:nvSpPr>
          <p:cNvPr id="12" name="Rectangle 11"/>
          <p:cNvSpPr/>
          <p:nvPr/>
        </p:nvSpPr>
        <p:spPr>
          <a:xfrm>
            <a:off x="3481387" y="4114800"/>
            <a:ext cx="1295400" cy="3810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All Members of such AOP</a:t>
            </a:r>
            <a:endParaRPr lang="en-IN" sz="1200" b="1" dirty="0">
              <a:solidFill>
                <a:srgbClr val="FFFFFF"/>
              </a:solidFill>
            </a:endParaRPr>
          </a:p>
        </p:txBody>
      </p:sp>
      <p:sp>
        <p:nvSpPr>
          <p:cNvPr id="13" name="Rectangle 12"/>
          <p:cNvSpPr/>
          <p:nvPr/>
        </p:nvSpPr>
        <p:spPr>
          <a:xfrm>
            <a:off x="1828800" y="4800600"/>
            <a:ext cx="1347787" cy="6858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Firms in which individual is Partner</a:t>
            </a:r>
            <a:endParaRPr lang="en-IN" sz="1200" b="1" dirty="0">
              <a:solidFill>
                <a:srgbClr val="FFFFFF"/>
              </a:solidFill>
            </a:endParaRPr>
          </a:p>
        </p:txBody>
      </p:sp>
      <p:sp>
        <p:nvSpPr>
          <p:cNvPr id="14" name="Rectangle 13"/>
          <p:cNvSpPr/>
          <p:nvPr/>
        </p:nvSpPr>
        <p:spPr>
          <a:xfrm>
            <a:off x="1881187" y="4114800"/>
            <a:ext cx="1447800" cy="3810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All Partners of such Firm</a:t>
            </a:r>
            <a:endParaRPr lang="en-IN" sz="1200" b="1" dirty="0">
              <a:solidFill>
                <a:srgbClr val="FFFFFF"/>
              </a:solidFill>
            </a:endParaRPr>
          </a:p>
        </p:txBody>
      </p:sp>
      <p:sp>
        <p:nvSpPr>
          <p:cNvPr id="15" name="Rectangle 14"/>
          <p:cNvSpPr/>
          <p:nvPr/>
        </p:nvSpPr>
        <p:spPr>
          <a:xfrm>
            <a:off x="5005387" y="4800600"/>
            <a:ext cx="1447800" cy="6096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HUFs in which individual is a Member</a:t>
            </a:r>
            <a:endParaRPr lang="en-IN" sz="1200" b="1" dirty="0">
              <a:solidFill>
                <a:srgbClr val="FFFFFF"/>
              </a:solidFill>
            </a:endParaRPr>
          </a:p>
        </p:txBody>
      </p:sp>
      <p:sp>
        <p:nvSpPr>
          <p:cNvPr id="16" name="Rectangle 15"/>
          <p:cNvSpPr/>
          <p:nvPr/>
        </p:nvSpPr>
        <p:spPr>
          <a:xfrm>
            <a:off x="5005387" y="4114800"/>
            <a:ext cx="1295400" cy="3810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All Members of such HUF</a:t>
            </a:r>
            <a:endParaRPr lang="en-IN" sz="1200" b="1" dirty="0">
              <a:solidFill>
                <a:srgbClr val="FFFFFF"/>
              </a:solidFill>
            </a:endParaRPr>
          </a:p>
        </p:txBody>
      </p:sp>
      <p:cxnSp>
        <p:nvCxnSpPr>
          <p:cNvPr id="17" name="Straight Arrow Connector 16"/>
          <p:cNvCxnSpPr/>
          <p:nvPr/>
        </p:nvCxnSpPr>
        <p:spPr>
          <a:xfrm>
            <a:off x="3709987" y="5638800"/>
            <a:ext cx="0" cy="304800"/>
          </a:xfrm>
          <a:prstGeom prst="straightConnector1">
            <a:avLst/>
          </a:prstGeom>
          <a:ln w="28575">
            <a:prstDash val="solid"/>
            <a:headEnd type="arrow"/>
            <a:tailEnd type="non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119187" y="4495800"/>
            <a:ext cx="0" cy="3810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6529386" y="4114800"/>
            <a:ext cx="1395413" cy="3810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All Members of such BOI</a:t>
            </a:r>
            <a:endParaRPr lang="en-IN" sz="1200" b="1" dirty="0">
              <a:solidFill>
                <a:srgbClr val="FFFFFF"/>
              </a:solidFill>
            </a:endParaRPr>
          </a:p>
        </p:txBody>
      </p:sp>
      <p:sp>
        <p:nvSpPr>
          <p:cNvPr id="20" name="Rectangle 19"/>
          <p:cNvSpPr/>
          <p:nvPr/>
        </p:nvSpPr>
        <p:spPr>
          <a:xfrm>
            <a:off x="6605587" y="4800600"/>
            <a:ext cx="1295400" cy="6096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BOIs in which individual is a Member</a:t>
            </a:r>
            <a:endParaRPr lang="en-IN" sz="1200" b="1" dirty="0">
              <a:solidFill>
                <a:srgbClr val="FFFFFF"/>
              </a:solidFill>
            </a:endParaRPr>
          </a:p>
        </p:txBody>
      </p:sp>
      <p:cxnSp>
        <p:nvCxnSpPr>
          <p:cNvPr id="21" name="Straight Arrow Connector 20"/>
          <p:cNvCxnSpPr/>
          <p:nvPr/>
        </p:nvCxnSpPr>
        <p:spPr>
          <a:xfrm>
            <a:off x="2566987" y="4495800"/>
            <a:ext cx="0" cy="3048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119187" y="5638800"/>
            <a:ext cx="6043613" cy="1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2643187" y="5486400"/>
            <a:ext cx="0" cy="1524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661987" y="3581400"/>
            <a:ext cx="914400" cy="3810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Relative</a:t>
            </a:r>
            <a:endParaRPr lang="en-IN" sz="1200" b="1" dirty="0">
              <a:solidFill>
                <a:srgbClr val="FFFFFF"/>
              </a:solidFill>
            </a:endParaRPr>
          </a:p>
        </p:txBody>
      </p:sp>
      <p:cxnSp>
        <p:nvCxnSpPr>
          <p:cNvPr id="25" name="Straight Arrow Connector 24"/>
          <p:cNvCxnSpPr/>
          <p:nvPr/>
        </p:nvCxnSpPr>
        <p:spPr>
          <a:xfrm>
            <a:off x="1119187" y="3962400"/>
            <a:ext cx="0" cy="1524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2109787" y="3581400"/>
            <a:ext cx="914400" cy="3810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Relative</a:t>
            </a:r>
            <a:endParaRPr lang="en-IN" sz="1200" b="1" dirty="0">
              <a:solidFill>
                <a:srgbClr val="FFFFFF"/>
              </a:solidFill>
            </a:endParaRPr>
          </a:p>
        </p:txBody>
      </p:sp>
      <p:sp>
        <p:nvSpPr>
          <p:cNvPr id="27" name="Rectangle 26"/>
          <p:cNvSpPr/>
          <p:nvPr/>
        </p:nvSpPr>
        <p:spPr>
          <a:xfrm>
            <a:off x="3633787" y="3581400"/>
            <a:ext cx="914400" cy="3810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Relative</a:t>
            </a:r>
            <a:endParaRPr lang="en-IN" sz="1200" b="1" dirty="0">
              <a:solidFill>
                <a:srgbClr val="FFFFFF"/>
              </a:solidFill>
            </a:endParaRPr>
          </a:p>
        </p:txBody>
      </p:sp>
      <p:sp>
        <p:nvSpPr>
          <p:cNvPr id="28" name="Rectangle 27"/>
          <p:cNvSpPr/>
          <p:nvPr/>
        </p:nvSpPr>
        <p:spPr>
          <a:xfrm>
            <a:off x="5157787" y="3581400"/>
            <a:ext cx="914400" cy="3810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Relative</a:t>
            </a:r>
            <a:endParaRPr lang="en-IN" sz="1200" b="1" dirty="0">
              <a:solidFill>
                <a:srgbClr val="FFFFFF"/>
              </a:solidFill>
            </a:endParaRPr>
          </a:p>
        </p:txBody>
      </p:sp>
      <p:sp>
        <p:nvSpPr>
          <p:cNvPr id="29" name="Rectangle 28"/>
          <p:cNvSpPr/>
          <p:nvPr/>
        </p:nvSpPr>
        <p:spPr>
          <a:xfrm>
            <a:off x="6681787" y="3581400"/>
            <a:ext cx="914400" cy="3810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Relative</a:t>
            </a:r>
            <a:endParaRPr lang="en-IN" sz="1200" b="1" dirty="0">
              <a:solidFill>
                <a:srgbClr val="FFFFFF"/>
              </a:solidFill>
            </a:endParaRPr>
          </a:p>
        </p:txBody>
      </p:sp>
      <p:cxnSp>
        <p:nvCxnSpPr>
          <p:cNvPr id="30" name="Straight Arrow Connector 29"/>
          <p:cNvCxnSpPr/>
          <p:nvPr/>
        </p:nvCxnSpPr>
        <p:spPr>
          <a:xfrm>
            <a:off x="2566987" y="3962400"/>
            <a:ext cx="0" cy="1524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4090987" y="4495800"/>
            <a:ext cx="0" cy="3810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4090987" y="5410200"/>
            <a:ext cx="0" cy="2286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4090987" y="3962400"/>
            <a:ext cx="0" cy="1524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5614987" y="3962400"/>
            <a:ext cx="0" cy="1524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5310187" y="5943600"/>
            <a:ext cx="2133600" cy="304800"/>
          </a:xfrm>
          <a:prstGeom prst="rect">
            <a:avLst/>
          </a:prstGeom>
          <a:solidFill>
            <a:schemeClr val="tx1">
              <a:lumMod val="75000"/>
              <a:lumOff val="2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smtClean="0">
                <a:solidFill>
                  <a:srgbClr val="FFFFFF"/>
                </a:solidFill>
              </a:rPr>
              <a:t>ABC Ltd</a:t>
            </a:r>
            <a:endParaRPr lang="en-IN" sz="1200" b="1" dirty="0">
              <a:solidFill>
                <a:srgbClr val="FFFFFF"/>
              </a:solidFill>
            </a:endParaRPr>
          </a:p>
        </p:txBody>
      </p:sp>
      <p:cxnSp>
        <p:nvCxnSpPr>
          <p:cNvPr id="44" name="Straight Arrow Connector 43"/>
          <p:cNvCxnSpPr/>
          <p:nvPr/>
        </p:nvCxnSpPr>
        <p:spPr>
          <a:xfrm>
            <a:off x="1119187" y="5410200"/>
            <a:ext cx="0" cy="2286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sp>
        <p:nvSpPr>
          <p:cNvPr id="45" name="TextBox 15"/>
          <p:cNvSpPr txBox="1">
            <a:spLocks noChangeArrowheads="1"/>
          </p:cNvSpPr>
          <p:nvPr/>
        </p:nvSpPr>
        <p:spPr bwMode="auto">
          <a:xfrm>
            <a:off x="4648200" y="6123801"/>
            <a:ext cx="609600" cy="276999"/>
          </a:xfrm>
          <a:prstGeom prst="rect">
            <a:avLst/>
          </a:prstGeom>
          <a:solidFill>
            <a:schemeClr val="bg1"/>
          </a:solidFill>
          <a:ln w="9525">
            <a:noFill/>
            <a:miter lim="800000"/>
            <a:headEnd/>
            <a:tailEnd/>
          </a:ln>
        </p:spPr>
        <p:txBody>
          <a:bodyPr>
            <a:spAutoFit/>
          </a:bodyPr>
          <a:lstStyle/>
          <a:p>
            <a:pPr fontAlgn="base">
              <a:spcBef>
                <a:spcPct val="0"/>
              </a:spcBef>
              <a:spcAft>
                <a:spcPct val="0"/>
              </a:spcAft>
            </a:pPr>
            <a:r>
              <a:rPr lang="en-US" sz="1200" b="1" dirty="0" smtClean="0">
                <a:solidFill>
                  <a:srgbClr val="000000"/>
                </a:solidFill>
              </a:rPr>
              <a:t>20%</a:t>
            </a:r>
            <a:endParaRPr lang="en-IN" sz="1200" b="1" dirty="0" smtClean="0">
              <a:solidFill>
                <a:srgbClr val="000000"/>
              </a:solidFill>
            </a:endParaRPr>
          </a:p>
        </p:txBody>
      </p:sp>
      <p:cxnSp>
        <p:nvCxnSpPr>
          <p:cNvPr id="46" name="Straight Arrow Connector 45"/>
          <p:cNvCxnSpPr/>
          <p:nvPr/>
        </p:nvCxnSpPr>
        <p:spPr>
          <a:xfrm flipH="1">
            <a:off x="4548187" y="6085701"/>
            <a:ext cx="762000" cy="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228600" y="1395680"/>
            <a:ext cx="8915400" cy="661720"/>
          </a:xfrm>
          <a:prstGeom prst="rect">
            <a:avLst/>
          </a:prstGeom>
          <a:noFill/>
        </p:spPr>
        <p:txBody>
          <a:bodyPr>
            <a:spAutoFit/>
          </a:bodyPr>
          <a:lstStyle/>
          <a:p>
            <a:pPr marL="273050" indent="-273050" algn="just" fontAlgn="base">
              <a:spcBef>
                <a:spcPct val="50000"/>
              </a:spcBef>
              <a:spcAft>
                <a:spcPct val="0"/>
              </a:spcAft>
              <a:buSzPct val="120000"/>
              <a:defRPr/>
            </a:pPr>
            <a:r>
              <a:rPr lang="en-US" sz="1600" b="1" u="sng" dirty="0" smtClean="0">
                <a:solidFill>
                  <a:srgbClr val="002060"/>
                </a:solidFill>
              </a:rPr>
              <a:t>….Section 40A(2)(b) - amounts paid / payable by ABC Ltd to:…</a:t>
            </a:r>
          </a:p>
          <a:p>
            <a:pPr marL="273050" indent="-273050" algn="just" fontAlgn="base">
              <a:spcBef>
                <a:spcPct val="50000"/>
              </a:spcBef>
              <a:spcAft>
                <a:spcPct val="0"/>
              </a:spcAft>
              <a:buSzPct val="120000"/>
              <a:defRPr/>
            </a:pPr>
            <a:endParaRPr lang="en-US" sz="1400" b="1" u="sng" dirty="0" smtClean="0">
              <a:solidFill>
                <a:srgbClr val="002060"/>
              </a:solidFill>
            </a:endParaRPr>
          </a:p>
        </p:txBody>
      </p:sp>
      <p:cxnSp>
        <p:nvCxnSpPr>
          <p:cNvPr id="48" name="Straight Arrow Connector 47"/>
          <p:cNvCxnSpPr/>
          <p:nvPr/>
        </p:nvCxnSpPr>
        <p:spPr>
          <a:xfrm>
            <a:off x="7162800" y="3962400"/>
            <a:ext cx="0" cy="1524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5638800" y="4495800"/>
            <a:ext cx="0" cy="3810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7162800" y="4495800"/>
            <a:ext cx="0" cy="3810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7162800" y="5410200"/>
            <a:ext cx="0" cy="2286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5638800" y="5410200"/>
            <a:ext cx="0" cy="2286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sp>
        <p:nvSpPr>
          <p:cNvPr id="54"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66800"/>
          </a:xfrm>
        </p:spPr>
        <p:txBody>
          <a:bodyPr/>
          <a:lstStyle/>
          <a:p>
            <a:r>
              <a:rPr lang="en-US" sz="5400" dirty="0" smtClean="0"/>
              <a:t>Agenda</a:t>
            </a:r>
            <a:endParaRPr lang="en-US" dirty="0"/>
          </a:p>
        </p:txBody>
      </p:sp>
      <p:sp>
        <p:nvSpPr>
          <p:cNvPr id="3" name="Content Placeholder 2"/>
          <p:cNvSpPr>
            <a:spLocks noGrp="1"/>
          </p:cNvSpPr>
          <p:nvPr>
            <p:ph idx="1"/>
          </p:nvPr>
        </p:nvSpPr>
        <p:spPr>
          <a:xfrm>
            <a:off x="381000" y="2133600"/>
            <a:ext cx="5181600" cy="4389120"/>
          </a:xfrm>
        </p:spPr>
        <p:txBody>
          <a:bodyPr/>
          <a:lstStyle/>
          <a:p>
            <a:pPr fontAlgn="base"/>
            <a:r>
              <a:rPr lang="en-US" b="1" dirty="0" smtClean="0"/>
              <a:t>Transfer Pricing – Concept</a:t>
            </a:r>
            <a:endParaRPr lang="en-US" dirty="0" smtClean="0"/>
          </a:p>
          <a:p>
            <a:pPr fontAlgn="base"/>
            <a:r>
              <a:rPr lang="en-IN" b="1" dirty="0" smtClean="0"/>
              <a:t>Domestic Transactions  - What Has Changed</a:t>
            </a:r>
            <a:endParaRPr lang="en-US" b="1" dirty="0" smtClean="0"/>
          </a:p>
          <a:p>
            <a:r>
              <a:rPr lang="en-US" b="1" dirty="0" smtClean="0"/>
              <a:t>Specified Domestic Transactions</a:t>
            </a:r>
            <a:endParaRPr lang="en-US" dirty="0" smtClean="0"/>
          </a:p>
          <a:p>
            <a:pPr fontAlgn="ctr"/>
            <a:r>
              <a:rPr lang="en-US" b="1" dirty="0" smtClean="0"/>
              <a:t>Key TP Audit Issues</a:t>
            </a:r>
            <a:endParaRPr lang="en-US" dirty="0" smtClean="0"/>
          </a:p>
          <a:p>
            <a:pPr fontAlgn="base"/>
            <a:r>
              <a:rPr lang="en-IN" b="1" dirty="0" smtClean="0"/>
              <a:t>Way Forward</a:t>
            </a:r>
          </a:p>
          <a:p>
            <a:endParaRPr lang="en-US"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2</a:t>
            </a:fld>
            <a:endParaRPr lang="en-US"/>
          </a:p>
        </p:txBody>
      </p:sp>
      <p:pic>
        <p:nvPicPr>
          <p:cNvPr id="4" name="Picture 10"/>
          <p:cNvPicPr>
            <a:picLocks noChangeAspect="1" noChangeArrowheads="1"/>
          </p:cNvPicPr>
          <p:nvPr/>
        </p:nvPicPr>
        <p:blipFill>
          <a:blip r:embed="rId3"/>
          <a:srcRect t="8456"/>
          <a:stretch>
            <a:fillRect/>
          </a:stretch>
        </p:blipFill>
        <p:spPr bwMode="auto">
          <a:xfrm>
            <a:off x="5410200" y="1752600"/>
            <a:ext cx="3429000" cy="4419600"/>
          </a:xfrm>
          <a:prstGeom prst="rect">
            <a:avLst/>
          </a:prstGeom>
          <a:noFill/>
          <a:ln w="9525">
            <a:noFill/>
            <a:miter lim="800000"/>
            <a:headEnd/>
            <a:tailEnd/>
          </a:ln>
        </p:spPr>
      </p:pic>
      <p:cxnSp>
        <p:nvCxnSpPr>
          <p:cNvPr id="7" name="Straight Connector 6"/>
          <p:cNvCxnSpPr/>
          <p:nvPr/>
        </p:nvCxnSpPr>
        <p:spPr>
          <a:xfrm>
            <a:off x="533400" y="13716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0"/>
          </a:xfrm>
        </p:spPr>
        <p:txBody>
          <a:bodyPr>
            <a:normAutofit/>
          </a:bodyPr>
          <a:lstStyle/>
          <a:p>
            <a:pPr lvl="0"/>
            <a:r>
              <a:rPr lang="en-US" sz="2400" dirty="0" smtClean="0"/>
              <a:t>…Specified persons under Section 40A(2)(b) </a:t>
            </a:r>
            <a:r>
              <a:rPr lang="en-IN" sz="2400" dirty="0" smtClean="0"/>
              <a:t/>
            </a:r>
            <a:br>
              <a:rPr lang="en-IN" sz="2400" dirty="0" smtClean="0"/>
            </a:br>
            <a:endParaRPr lang="en-US" sz="24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
        <p:nvSpPr>
          <p:cNvPr id="5" name="Rectangle 3"/>
          <p:cNvSpPr>
            <a:spLocks noChangeArrowheads="1"/>
          </p:cNvSpPr>
          <p:nvPr/>
        </p:nvSpPr>
        <p:spPr bwMode="auto">
          <a:xfrm>
            <a:off x="293688" y="1827212"/>
            <a:ext cx="8545512" cy="1815882"/>
          </a:xfrm>
          <a:prstGeom prst="rect">
            <a:avLst/>
          </a:prstGeom>
          <a:noFill/>
          <a:ln w="9525" algn="ctr">
            <a:noFill/>
            <a:round/>
            <a:headEnd/>
            <a:tailEnd/>
          </a:ln>
        </p:spPr>
        <p:txBody>
          <a:bodyPr lIns="0" tIns="0" rIns="0" bIns="0">
            <a:spAutoFit/>
          </a:bodyPr>
          <a:lstStyle/>
          <a:p>
            <a:pPr marL="406400" indent="-342900" algn="just" fontAlgn="base">
              <a:spcAft>
                <a:spcPct val="0"/>
              </a:spcAft>
              <a:buFont typeface="+mj-lt"/>
              <a:buAutoNum type="romanLcPeriod" startAt="12"/>
              <a:defRPr/>
            </a:pPr>
            <a:r>
              <a:rPr lang="en-US" sz="1500" dirty="0" smtClean="0">
                <a:solidFill>
                  <a:srgbClr val="002060"/>
                </a:solidFill>
              </a:rPr>
              <a:t>any person (including a Company – say X4) carrying on business or profession in which ABC Ltd owns 20% or more equity.</a:t>
            </a:r>
          </a:p>
          <a:p>
            <a:pPr marL="400050" indent="-336550" algn="just" fontAlgn="base">
              <a:spcAft>
                <a:spcPct val="0"/>
              </a:spcAft>
              <a:buFont typeface="+mj-lt"/>
              <a:buAutoNum type="romanLcPeriod" startAt="12"/>
              <a:defRPr/>
            </a:pPr>
            <a:r>
              <a:rPr lang="en-US" sz="1500" dirty="0" smtClean="0">
                <a:solidFill>
                  <a:srgbClr val="002060"/>
                </a:solidFill>
              </a:rPr>
              <a:t>any person (including a Company – say X4) carrying on business or profession in which any director of ABC Ltd owns 20% or more equity.</a:t>
            </a:r>
          </a:p>
          <a:p>
            <a:pPr marL="400050" indent="-336550" algn="just" fontAlgn="base">
              <a:spcAft>
                <a:spcPct val="0"/>
              </a:spcAft>
              <a:buFont typeface="+mj-lt"/>
              <a:buAutoNum type="romanLcPeriod" startAt="12"/>
              <a:defRPr/>
            </a:pPr>
            <a:r>
              <a:rPr lang="en-US" sz="1500" dirty="0" smtClean="0">
                <a:solidFill>
                  <a:srgbClr val="002060"/>
                </a:solidFill>
              </a:rPr>
              <a:t>any person (including a Company – say X4) carrying on business or profession in which any relative of any director of ABC Ltd owns 20% or more equity.</a:t>
            </a:r>
          </a:p>
          <a:p>
            <a:pPr marL="234950" indent="-234950" algn="just" fontAlgn="base">
              <a:spcAft>
                <a:spcPct val="0"/>
              </a:spcAft>
              <a:buFont typeface="Wingdings" pitchFamily="2" charset="2"/>
              <a:buChar char="Ø"/>
              <a:defRPr/>
            </a:pPr>
            <a:endParaRPr lang="en-IN" sz="1400" dirty="0">
              <a:solidFill>
                <a:srgbClr val="002060"/>
              </a:solidFill>
            </a:endParaRPr>
          </a:p>
          <a:p>
            <a:pPr marL="231775" indent="-180975" algn="just" fontAlgn="base">
              <a:spcBef>
                <a:spcPct val="0"/>
              </a:spcBef>
              <a:spcAft>
                <a:spcPct val="0"/>
              </a:spcAft>
              <a:buFont typeface="Arial" charset="0"/>
              <a:buChar char="•"/>
              <a:defRPr/>
            </a:pPr>
            <a:endParaRPr lang="en-US" sz="1400" dirty="0">
              <a:solidFill>
                <a:srgbClr val="002060"/>
              </a:solidFill>
            </a:endParaRPr>
          </a:p>
        </p:txBody>
      </p:sp>
      <p:sp>
        <p:nvSpPr>
          <p:cNvPr id="6" name="Rectangle 5"/>
          <p:cNvSpPr/>
          <p:nvPr/>
        </p:nvSpPr>
        <p:spPr>
          <a:xfrm>
            <a:off x="4724400" y="3810000"/>
            <a:ext cx="1371600" cy="381000"/>
          </a:xfrm>
          <a:prstGeom prst="rect">
            <a:avLst/>
          </a:prstGeom>
          <a:solidFill>
            <a:schemeClr val="tx1">
              <a:lumMod val="65000"/>
              <a:lumOff val="3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smtClean="0">
                <a:solidFill>
                  <a:srgbClr val="FFFFFF"/>
                </a:solidFill>
                <a:latin typeface="Arial" pitchFamily="34" charset="0"/>
                <a:cs typeface="Arial" pitchFamily="34" charset="0"/>
              </a:rPr>
              <a:t>Director</a:t>
            </a:r>
            <a:endParaRPr lang="en-IN" sz="1200" b="1" dirty="0">
              <a:solidFill>
                <a:srgbClr val="FFFFFF"/>
              </a:solidFill>
              <a:latin typeface="Arial" pitchFamily="34" charset="0"/>
              <a:cs typeface="Arial" pitchFamily="34" charset="0"/>
            </a:endParaRPr>
          </a:p>
        </p:txBody>
      </p:sp>
      <p:sp>
        <p:nvSpPr>
          <p:cNvPr id="7" name="Rectangle 6"/>
          <p:cNvSpPr/>
          <p:nvPr/>
        </p:nvSpPr>
        <p:spPr>
          <a:xfrm>
            <a:off x="6400800" y="3810000"/>
            <a:ext cx="838200" cy="381000"/>
          </a:xfrm>
          <a:prstGeom prst="rect">
            <a:avLst/>
          </a:prstGeom>
          <a:solidFill>
            <a:schemeClr val="tx1">
              <a:lumMod val="65000"/>
              <a:lumOff val="3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Relative</a:t>
            </a:r>
            <a:endParaRPr lang="en-IN" sz="1200" b="1" dirty="0">
              <a:solidFill>
                <a:srgbClr val="FFFFFF"/>
              </a:solidFill>
            </a:endParaRPr>
          </a:p>
        </p:txBody>
      </p:sp>
      <p:sp>
        <p:nvSpPr>
          <p:cNvPr id="8" name="Rectangle 7"/>
          <p:cNvSpPr/>
          <p:nvPr/>
        </p:nvSpPr>
        <p:spPr>
          <a:xfrm>
            <a:off x="4114800" y="5867400"/>
            <a:ext cx="914400" cy="381000"/>
          </a:xfrm>
          <a:prstGeom prst="rect">
            <a:avLst/>
          </a:prstGeom>
          <a:solidFill>
            <a:schemeClr val="tx1">
              <a:lumMod val="65000"/>
              <a:lumOff val="3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smtClean="0">
                <a:solidFill>
                  <a:srgbClr val="FFFFFF"/>
                </a:solidFill>
              </a:rPr>
              <a:t>X4</a:t>
            </a:r>
            <a:endParaRPr lang="en-US" sz="1200" b="1" dirty="0">
              <a:solidFill>
                <a:srgbClr val="FFFFFF"/>
              </a:solidFill>
            </a:endParaRPr>
          </a:p>
        </p:txBody>
      </p:sp>
      <p:sp>
        <p:nvSpPr>
          <p:cNvPr id="9" name="TextBox 166"/>
          <p:cNvSpPr txBox="1">
            <a:spLocks noChangeArrowheads="1"/>
          </p:cNvSpPr>
          <p:nvPr/>
        </p:nvSpPr>
        <p:spPr bwMode="auto">
          <a:xfrm>
            <a:off x="4114800" y="5257800"/>
            <a:ext cx="609600" cy="261938"/>
          </a:xfrm>
          <a:prstGeom prst="rect">
            <a:avLst/>
          </a:prstGeom>
          <a:noFill/>
          <a:ln w="9525">
            <a:noFill/>
            <a:miter lim="800000"/>
            <a:headEnd/>
            <a:tailEnd/>
          </a:ln>
        </p:spPr>
        <p:txBody>
          <a:bodyPr>
            <a:spAutoFit/>
          </a:bodyPr>
          <a:lstStyle/>
          <a:p>
            <a:pPr fontAlgn="base">
              <a:spcBef>
                <a:spcPct val="0"/>
              </a:spcBef>
              <a:spcAft>
                <a:spcPct val="0"/>
              </a:spcAft>
            </a:pPr>
            <a:r>
              <a:rPr lang="en-US" sz="1100" b="1" dirty="0" smtClean="0">
                <a:solidFill>
                  <a:srgbClr val="000000"/>
                </a:solidFill>
              </a:rPr>
              <a:t>20%</a:t>
            </a:r>
            <a:endParaRPr lang="en-IN" sz="1100" b="1" dirty="0" smtClean="0">
              <a:solidFill>
                <a:srgbClr val="000000"/>
              </a:solidFill>
            </a:endParaRPr>
          </a:p>
        </p:txBody>
      </p:sp>
      <p:sp>
        <p:nvSpPr>
          <p:cNvPr id="10" name="Rectangle 9"/>
          <p:cNvSpPr/>
          <p:nvPr/>
        </p:nvSpPr>
        <p:spPr>
          <a:xfrm>
            <a:off x="5181600" y="5867400"/>
            <a:ext cx="914400" cy="381000"/>
          </a:xfrm>
          <a:prstGeom prst="rect">
            <a:avLst/>
          </a:prstGeom>
          <a:solidFill>
            <a:schemeClr val="tx1">
              <a:lumMod val="65000"/>
              <a:lumOff val="3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AOP</a:t>
            </a:r>
          </a:p>
        </p:txBody>
      </p:sp>
      <p:sp>
        <p:nvSpPr>
          <p:cNvPr id="11" name="Rectangle 10"/>
          <p:cNvSpPr/>
          <p:nvPr/>
        </p:nvSpPr>
        <p:spPr>
          <a:xfrm>
            <a:off x="6248400" y="5867400"/>
            <a:ext cx="914400" cy="381000"/>
          </a:xfrm>
          <a:prstGeom prst="rect">
            <a:avLst/>
          </a:prstGeom>
          <a:solidFill>
            <a:schemeClr val="tx1">
              <a:lumMod val="65000"/>
              <a:lumOff val="3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a:solidFill>
                  <a:srgbClr val="FFFFFF"/>
                </a:solidFill>
              </a:rPr>
              <a:t>Firm</a:t>
            </a:r>
          </a:p>
        </p:txBody>
      </p:sp>
      <p:cxnSp>
        <p:nvCxnSpPr>
          <p:cNvPr id="12" name="Straight Arrow Connector 11"/>
          <p:cNvCxnSpPr/>
          <p:nvPr/>
        </p:nvCxnSpPr>
        <p:spPr>
          <a:xfrm>
            <a:off x="6705600" y="56388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638800" y="56388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343400" y="5638800"/>
            <a:ext cx="0" cy="228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343400" y="5638800"/>
            <a:ext cx="23622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 name="TextBox 46"/>
          <p:cNvSpPr txBox="1">
            <a:spLocks noChangeArrowheads="1"/>
          </p:cNvSpPr>
          <p:nvPr/>
        </p:nvSpPr>
        <p:spPr bwMode="auto">
          <a:xfrm>
            <a:off x="5486400" y="5257800"/>
            <a:ext cx="609600" cy="261937"/>
          </a:xfrm>
          <a:prstGeom prst="rect">
            <a:avLst/>
          </a:prstGeom>
          <a:noFill/>
          <a:ln w="9525">
            <a:noFill/>
            <a:miter lim="800000"/>
            <a:headEnd/>
            <a:tailEnd/>
          </a:ln>
        </p:spPr>
        <p:txBody>
          <a:bodyPr>
            <a:spAutoFit/>
          </a:bodyPr>
          <a:lstStyle/>
          <a:p>
            <a:pPr fontAlgn="base">
              <a:spcBef>
                <a:spcPct val="0"/>
              </a:spcBef>
              <a:spcAft>
                <a:spcPct val="0"/>
              </a:spcAft>
            </a:pPr>
            <a:r>
              <a:rPr lang="en-US" sz="1100" b="1" dirty="0" smtClean="0">
                <a:solidFill>
                  <a:srgbClr val="000000"/>
                </a:solidFill>
              </a:rPr>
              <a:t>20%</a:t>
            </a:r>
            <a:endParaRPr lang="en-IN" sz="1100" b="1" dirty="0" smtClean="0">
              <a:solidFill>
                <a:srgbClr val="000000"/>
              </a:solidFill>
            </a:endParaRPr>
          </a:p>
        </p:txBody>
      </p:sp>
      <p:sp>
        <p:nvSpPr>
          <p:cNvPr id="17" name="Rectangle 16"/>
          <p:cNvSpPr/>
          <p:nvPr/>
        </p:nvSpPr>
        <p:spPr>
          <a:xfrm>
            <a:off x="2286000" y="3810000"/>
            <a:ext cx="2133600" cy="381000"/>
          </a:xfrm>
          <a:prstGeom prst="rect">
            <a:avLst/>
          </a:prstGeom>
          <a:solidFill>
            <a:schemeClr val="tx1">
              <a:lumMod val="65000"/>
              <a:lumOff val="35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200" b="1" dirty="0" smtClean="0">
                <a:solidFill>
                  <a:srgbClr val="FFFFFF"/>
                </a:solidFill>
              </a:rPr>
              <a:t>ABC Ltd</a:t>
            </a:r>
            <a:endParaRPr lang="en-IN" sz="1200" b="1" dirty="0">
              <a:solidFill>
                <a:srgbClr val="FFFFFF"/>
              </a:solidFill>
            </a:endParaRPr>
          </a:p>
        </p:txBody>
      </p:sp>
      <p:cxnSp>
        <p:nvCxnSpPr>
          <p:cNvPr id="18" name="Straight Arrow Connector 17"/>
          <p:cNvCxnSpPr/>
          <p:nvPr/>
        </p:nvCxnSpPr>
        <p:spPr>
          <a:xfrm flipH="1">
            <a:off x="4343400" y="4038600"/>
            <a:ext cx="330200" cy="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5410200" y="4267200"/>
            <a:ext cx="0" cy="22860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410200" y="5181600"/>
            <a:ext cx="0" cy="4572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6019800" y="4038600"/>
            <a:ext cx="330200" cy="0"/>
          </a:xfrm>
          <a:prstGeom prst="straightConnector1">
            <a:avLst/>
          </a:prstGeom>
          <a:ln w="28575">
            <a:headEnd type="arrow"/>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7" idx="2"/>
          </p:cNvCxnSpPr>
          <p:nvPr/>
        </p:nvCxnSpPr>
        <p:spPr>
          <a:xfrm rot="5400000">
            <a:off x="2856706" y="4686300"/>
            <a:ext cx="991394" cy="794"/>
          </a:xfrm>
          <a:prstGeom prst="line">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832600" y="4191000"/>
            <a:ext cx="0" cy="990600"/>
          </a:xfrm>
          <a:prstGeom prst="line">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5029994" y="4800600"/>
            <a:ext cx="762000" cy="1588"/>
          </a:xfrm>
          <a:prstGeom prst="line">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352800" y="5181600"/>
            <a:ext cx="1219200" cy="0"/>
          </a:xfrm>
          <a:prstGeom prst="line">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324600" y="5181600"/>
            <a:ext cx="533400" cy="0"/>
          </a:xfrm>
          <a:prstGeom prst="line">
            <a:avLst/>
          </a:prstGeom>
          <a:ln w="28575">
            <a:tailEnd type="non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572000" y="5181600"/>
            <a:ext cx="0" cy="4572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8" name="TextBox 166"/>
          <p:cNvSpPr txBox="1">
            <a:spLocks noChangeArrowheads="1"/>
          </p:cNvSpPr>
          <p:nvPr/>
        </p:nvSpPr>
        <p:spPr bwMode="auto">
          <a:xfrm>
            <a:off x="6400800" y="5257800"/>
            <a:ext cx="609600" cy="261938"/>
          </a:xfrm>
          <a:prstGeom prst="rect">
            <a:avLst/>
          </a:prstGeom>
          <a:noFill/>
          <a:ln w="9525">
            <a:noFill/>
            <a:miter lim="800000"/>
            <a:headEnd/>
            <a:tailEnd/>
          </a:ln>
        </p:spPr>
        <p:txBody>
          <a:bodyPr>
            <a:spAutoFit/>
          </a:bodyPr>
          <a:lstStyle/>
          <a:p>
            <a:pPr fontAlgn="base">
              <a:spcBef>
                <a:spcPct val="0"/>
              </a:spcBef>
              <a:spcAft>
                <a:spcPct val="0"/>
              </a:spcAft>
            </a:pPr>
            <a:r>
              <a:rPr lang="en-US" sz="1100" b="1" dirty="0" smtClean="0">
                <a:solidFill>
                  <a:srgbClr val="000000"/>
                </a:solidFill>
              </a:rPr>
              <a:t>20%</a:t>
            </a:r>
            <a:endParaRPr lang="en-IN" sz="1100" b="1" dirty="0" smtClean="0">
              <a:solidFill>
                <a:srgbClr val="000000"/>
              </a:solidFill>
            </a:endParaRPr>
          </a:p>
        </p:txBody>
      </p:sp>
      <p:cxnSp>
        <p:nvCxnSpPr>
          <p:cNvPr id="29" name="Straight Arrow Connector 28"/>
          <p:cNvCxnSpPr/>
          <p:nvPr/>
        </p:nvCxnSpPr>
        <p:spPr>
          <a:xfrm>
            <a:off x="6324600" y="5181600"/>
            <a:ext cx="0" cy="4572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52400" y="1447800"/>
            <a:ext cx="8915400" cy="661720"/>
          </a:xfrm>
          <a:prstGeom prst="rect">
            <a:avLst/>
          </a:prstGeom>
          <a:noFill/>
        </p:spPr>
        <p:txBody>
          <a:bodyPr>
            <a:spAutoFit/>
          </a:bodyPr>
          <a:lstStyle/>
          <a:p>
            <a:pPr marL="273050" indent="-273050" algn="just" fontAlgn="base">
              <a:spcBef>
                <a:spcPct val="50000"/>
              </a:spcBef>
              <a:spcAft>
                <a:spcPct val="0"/>
              </a:spcAft>
              <a:buSzPct val="120000"/>
              <a:defRPr/>
            </a:pPr>
            <a:r>
              <a:rPr lang="en-US" sz="1600" b="1" u="sng" dirty="0" smtClean="0">
                <a:solidFill>
                  <a:srgbClr val="002060"/>
                </a:solidFill>
              </a:rPr>
              <a:t>….Section 40A(2)(b) - amounts paid / payable by ABC Ltd to:</a:t>
            </a:r>
          </a:p>
          <a:p>
            <a:pPr marL="273050" indent="-273050" algn="just" fontAlgn="base">
              <a:spcBef>
                <a:spcPct val="50000"/>
              </a:spcBef>
              <a:spcAft>
                <a:spcPct val="0"/>
              </a:spcAft>
              <a:buSzPct val="120000"/>
              <a:defRPr/>
            </a:pPr>
            <a:endParaRPr lang="en-US" sz="1400" b="1" u="sng" dirty="0" smtClean="0">
              <a:solidFill>
                <a:srgbClr val="002060"/>
              </a:solidFill>
            </a:endParaRPr>
          </a:p>
        </p:txBody>
      </p:sp>
      <p:sp>
        <p:nvSpPr>
          <p:cNvPr id="32"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533400"/>
          </a:xfrm>
        </p:spPr>
        <p:txBody>
          <a:bodyPr>
            <a:normAutofit fontScale="90000"/>
          </a:bodyPr>
          <a:lstStyle/>
          <a:p>
            <a:r>
              <a:rPr lang="en-US" sz="3100" dirty="0" smtClean="0"/>
              <a:t>Tax Holiday - Transfer Pricing Test</a:t>
            </a:r>
            <a:r>
              <a:rPr lang="en-US" b="1" dirty="0" smtClean="0">
                <a:solidFill>
                  <a:schemeClr val="tx1"/>
                </a:solidFill>
              </a:rPr>
              <a:t/>
            </a:r>
            <a:br>
              <a:rPr lang="en-US" b="1" dirty="0" smtClean="0">
                <a:solidFill>
                  <a:schemeClr val="tx1"/>
                </a:solidFill>
              </a:rPr>
            </a:br>
            <a:endParaRPr lang="en-US" dirty="0">
              <a:solidFill>
                <a:schemeClr val="tx1"/>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
        <p:nvSpPr>
          <p:cNvPr id="7" name="Rectangle 28"/>
          <p:cNvSpPr>
            <a:spLocks noChangeArrowheads="1"/>
          </p:cNvSpPr>
          <p:nvPr/>
        </p:nvSpPr>
        <p:spPr bwMode="auto">
          <a:xfrm>
            <a:off x="228600" y="1295400"/>
            <a:ext cx="8686800" cy="1371600"/>
          </a:xfrm>
          <a:prstGeom prst="rect">
            <a:avLst/>
          </a:prstGeom>
          <a:solidFill>
            <a:srgbClr val="E9E7DB"/>
          </a:solidFill>
          <a:ln w="25400" algn="ctr">
            <a:noFill/>
            <a:miter lim="800000"/>
            <a:headEnd/>
            <a:tailEnd/>
          </a:ln>
        </p:spPr>
        <p:txBody>
          <a:bodyPr tIns="91440" bIns="91440"/>
          <a:lstStyle/>
          <a:p>
            <a:pPr indent="-228600" eaLnBrk="0" hangingPunct="0">
              <a:lnSpc>
                <a:spcPts val="1675"/>
              </a:lnSpc>
              <a:spcBef>
                <a:spcPct val="35000"/>
              </a:spcBef>
              <a:spcAft>
                <a:spcPts val="900"/>
              </a:spcAft>
              <a:buClr>
                <a:srgbClr val="000000"/>
              </a:buClr>
              <a:buFont typeface="Wingdings" pitchFamily="2" charset="2"/>
              <a:buChar char="Ø"/>
            </a:pPr>
            <a:endParaRPr lang="en-IN" sz="1600" b="1" u="sng">
              <a:solidFill>
                <a:srgbClr val="000000"/>
              </a:solidFill>
            </a:endParaRPr>
          </a:p>
        </p:txBody>
      </p:sp>
      <p:sp>
        <p:nvSpPr>
          <p:cNvPr id="8" name="Rectangle 29"/>
          <p:cNvSpPr>
            <a:spLocks noChangeArrowheads="1"/>
          </p:cNvSpPr>
          <p:nvPr/>
        </p:nvSpPr>
        <p:spPr bwMode="auto">
          <a:xfrm>
            <a:off x="228600" y="3379788"/>
            <a:ext cx="8686800" cy="1447800"/>
          </a:xfrm>
          <a:prstGeom prst="rect">
            <a:avLst/>
          </a:prstGeom>
          <a:solidFill>
            <a:srgbClr val="E9E7DB"/>
          </a:solidFill>
          <a:ln w="25400" algn="ctr">
            <a:noFill/>
            <a:miter lim="800000"/>
            <a:headEnd/>
            <a:tailEnd/>
          </a:ln>
        </p:spPr>
        <p:txBody>
          <a:bodyPr tIns="91440" bIns="91440"/>
          <a:lstStyle/>
          <a:p>
            <a:pPr indent="-228600" eaLnBrk="0" hangingPunct="0">
              <a:lnSpc>
                <a:spcPts val="1675"/>
              </a:lnSpc>
              <a:spcBef>
                <a:spcPct val="35000"/>
              </a:spcBef>
              <a:spcAft>
                <a:spcPts val="900"/>
              </a:spcAft>
              <a:buClr>
                <a:srgbClr val="000000"/>
              </a:buClr>
              <a:buFont typeface="Wingdings" pitchFamily="2" charset="2"/>
              <a:buChar char="Ø"/>
            </a:pPr>
            <a:endParaRPr lang="en-IN" sz="1600" b="1" u="sng">
              <a:solidFill>
                <a:srgbClr val="000000"/>
              </a:solidFill>
            </a:endParaRPr>
          </a:p>
        </p:txBody>
      </p:sp>
      <p:sp>
        <p:nvSpPr>
          <p:cNvPr id="9" name="Rounded Rectangle 8"/>
          <p:cNvSpPr/>
          <p:nvPr/>
        </p:nvSpPr>
        <p:spPr>
          <a:xfrm>
            <a:off x="228600" y="2736850"/>
            <a:ext cx="8686800" cy="457200"/>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40080" anchor="ctr"/>
          <a:lstStyle/>
          <a:p>
            <a:pPr marL="273050" indent="-273050" algn="ctr" fontAlgn="auto">
              <a:lnSpc>
                <a:spcPts val="2000"/>
              </a:lnSpc>
              <a:spcBef>
                <a:spcPts val="400"/>
              </a:spcBef>
              <a:spcAft>
                <a:spcPts val="0"/>
              </a:spcAft>
              <a:buSzPct val="120000"/>
              <a:defRPr/>
            </a:pPr>
            <a:r>
              <a:rPr lang="en-IN" sz="1400" b="1" dirty="0">
                <a:solidFill>
                  <a:srgbClr val="000000"/>
                </a:solidFill>
              </a:rPr>
              <a:t>Not corresponding to market value (adherence to ALP proposed)</a:t>
            </a:r>
          </a:p>
        </p:txBody>
      </p:sp>
      <p:sp>
        <p:nvSpPr>
          <p:cNvPr id="10" name="Rounded Rectangle 9"/>
          <p:cNvSpPr/>
          <p:nvPr/>
        </p:nvSpPr>
        <p:spPr>
          <a:xfrm>
            <a:off x="228600" y="4883150"/>
            <a:ext cx="8686800" cy="381000"/>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40080" anchor="ctr"/>
          <a:lstStyle/>
          <a:p>
            <a:pPr algn="ctr" fontAlgn="auto">
              <a:lnSpc>
                <a:spcPts val="2000"/>
              </a:lnSpc>
              <a:spcBef>
                <a:spcPts val="400"/>
              </a:spcBef>
              <a:spcAft>
                <a:spcPts val="0"/>
              </a:spcAft>
              <a:buSzPct val="120000"/>
              <a:defRPr/>
            </a:pPr>
            <a:r>
              <a:rPr lang="en-IN" sz="1400" b="1" dirty="0">
                <a:solidFill>
                  <a:srgbClr val="000000"/>
                </a:solidFill>
              </a:rPr>
              <a:t>More than ordinary profits earned by business unit claiming deduction (adherence to ALP proposed)</a:t>
            </a:r>
          </a:p>
        </p:txBody>
      </p:sp>
      <p:sp>
        <p:nvSpPr>
          <p:cNvPr id="11" name="Parallelogram 9"/>
          <p:cNvSpPr/>
          <p:nvPr/>
        </p:nvSpPr>
        <p:spPr bwMode="auto">
          <a:xfrm>
            <a:off x="304800" y="5486400"/>
            <a:ext cx="8686800" cy="914400"/>
          </a:xfrm>
          <a:prstGeom prst="parallelogram">
            <a:avLst>
              <a:gd name="adj" fmla="val 29004"/>
            </a:avLst>
          </a:prstGeom>
          <a:solidFill>
            <a:schemeClr val="bg2">
              <a:lumMod val="90000"/>
            </a:schemeClr>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40080" anchor="ctr"/>
          <a:lstStyle/>
          <a:p>
            <a:pPr algn="just" fontAlgn="auto">
              <a:lnSpc>
                <a:spcPct val="115000"/>
              </a:lnSpc>
              <a:spcBef>
                <a:spcPts val="0"/>
              </a:spcBef>
              <a:spcAft>
                <a:spcPts val="0"/>
              </a:spcAft>
              <a:buSzPct val="120000"/>
              <a:defRPr/>
            </a:pPr>
            <a:r>
              <a:rPr lang="en-US" sz="1400" b="1" dirty="0">
                <a:solidFill>
                  <a:schemeClr val="tx1"/>
                </a:solidFill>
                <a:latin typeface="Arial Black" pitchFamily="34" charset="0"/>
              </a:rPr>
              <a:t>Transactions to be reported in Accountant’s </a:t>
            </a:r>
            <a:r>
              <a:rPr lang="en-US" sz="1400" b="1" dirty="0" smtClean="0">
                <a:solidFill>
                  <a:schemeClr val="tx1"/>
                </a:solidFill>
                <a:latin typeface="Arial Black" pitchFamily="34" charset="0"/>
              </a:rPr>
              <a:t>Report (Form 3CEB) </a:t>
            </a:r>
            <a:r>
              <a:rPr lang="en-US" sz="1400" b="1" dirty="0">
                <a:solidFill>
                  <a:schemeClr val="tx1"/>
                </a:solidFill>
                <a:latin typeface="Arial Black" pitchFamily="34" charset="0"/>
              </a:rPr>
              <a:t>and arms’ length nature to be substantiated in the TP Documentation</a:t>
            </a:r>
          </a:p>
        </p:txBody>
      </p:sp>
      <p:sp>
        <p:nvSpPr>
          <p:cNvPr id="12" name="Rectangle 11"/>
          <p:cNvSpPr/>
          <p:nvPr/>
        </p:nvSpPr>
        <p:spPr>
          <a:xfrm>
            <a:off x="381000" y="1676400"/>
            <a:ext cx="1676400" cy="914400"/>
          </a:xfrm>
          <a:prstGeom prst="rect">
            <a:avLst/>
          </a:prstGeom>
          <a:solidFill>
            <a:schemeClr val="bg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300" b="1" dirty="0">
                <a:solidFill>
                  <a:srgbClr val="000000"/>
                </a:solidFill>
              </a:rPr>
              <a:t>Tax holiday unit</a:t>
            </a:r>
            <a:endParaRPr lang="en-IN" sz="1300" b="1" dirty="0">
              <a:solidFill>
                <a:srgbClr val="000000"/>
              </a:solidFill>
            </a:endParaRPr>
          </a:p>
        </p:txBody>
      </p:sp>
      <p:sp>
        <p:nvSpPr>
          <p:cNvPr id="13" name="Rectangle 12"/>
          <p:cNvSpPr/>
          <p:nvPr/>
        </p:nvSpPr>
        <p:spPr>
          <a:xfrm>
            <a:off x="7010400" y="1670050"/>
            <a:ext cx="1828800" cy="914400"/>
          </a:xfrm>
          <a:prstGeom prst="rect">
            <a:avLst/>
          </a:prstGeom>
          <a:solidFill>
            <a:schemeClr val="bg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300" b="1" dirty="0">
                <a:solidFill>
                  <a:srgbClr val="000000"/>
                </a:solidFill>
              </a:rPr>
              <a:t>Other unit</a:t>
            </a:r>
            <a:endParaRPr lang="en-IN" sz="1300" b="1" dirty="0">
              <a:solidFill>
                <a:srgbClr val="000000"/>
              </a:solidFill>
            </a:endParaRPr>
          </a:p>
        </p:txBody>
      </p:sp>
      <p:sp>
        <p:nvSpPr>
          <p:cNvPr id="14" name="Rectangle 32"/>
          <p:cNvSpPr>
            <a:spLocks noChangeArrowheads="1"/>
          </p:cNvSpPr>
          <p:nvPr/>
        </p:nvSpPr>
        <p:spPr bwMode="auto">
          <a:xfrm>
            <a:off x="304800" y="1371600"/>
            <a:ext cx="8610600" cy="322263"/>
          </a:xfrm>
          <a:prstGeom prst="rect">
            <a:avLst/>
          </a:prstGeom>
          <a:noFill/>
          <a:ln w="9525">
            <a:noFill/>
            <a:miter lim="800000"/>
            <a:headEnd/>
            <a:tailEnd/>
          </a:ln>
        </p:spPr>
        <p:txBody>
          <a:bodyPr>
            <a:spAutoFit/>
          </a:bodyPr>
          <a:lstStyle/>
          <a:p>
            <a:pPr marL="342900" indent="-342900" algn="just">
              <a:lnSpc>
                <a:spcPct val="115000"/>
              </a:lnSpc>
              <a:spcBef>
                <a:spcPct val="50000"/>
              </a:spcBef>
              <a:buSzPct val="120000"/>
            </a:pPr>
            <a:r>
              <a:rPr lang="en-US" sz="1300" b="1" u="sng" dirty="0">
                <a:solidFill>
                  <a:srgbClr val="000000"/>
                </a:solidFill>
              </a:rPr>
              <a:t>Sub-section (8) of section 80-IA (and similar such provisions in 10AA and Chapter VI-A) </a:t>
            </a:r>
            <a:endParaRPr lang="en-IN" sz="1300" b="1" u="sng" dirty="0">
              <a:solidFill>
                <a:srgbClr val="000000"/>
              </a:solidFill>
            </a:endParaRPr>
          </a:p>
        </p:txBody>
      </p:sp>
      <p:cxnSp>
        <p:nvCxnSpPr>
          <p:cNvPr id="15" name="Straight Arrow Connector 14"/>
          <p:cNvCxnSpPr/>
          <p:nvPr/>
        </p:nvCxnSpPr>
        <p:spPr>
          <a:xfrm>
            <a:off x="2209800" y="2127250"/>
            <a:ext cx="46482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34"/>
          <p:cNvSpPr txBox="1">
            <a:spLocks noChangeArrowheads="1"/>
          </p:cNvSpPr>
          <p:nvPr/>
        </p:nvSpPr>
        <p:spPr bwMode="auto">
          <a:xfrm>
            <a:off x="2667000" y="1822450"/>
            <a:ext cx="3886200" cy="533544"/>
          </a:xfrm>
          <a:prstGeom prst="rect">
            <a:avLst/>
          </a:prstGeom>
          <a:noFill/>
          <a:ln w="9525">
            <a:noFill/>
            <a:miter lim="800000"/>
            <a:headEnd/>
            <a:tailEnd/>
          </a:ln>
        </p:spPr>
        <p:txBody>
          <a:bodyPr>
            <a:spAutoFit/>
          </a:bodyPr>
          <a:lstStyle/>
          <a:p>
            <a:pPr>
              <a:lnSpc>
                <a:spcPct val="115000"/>
              </a:lnSpc>
              <a:spcBef>
                <a:spcPct val="50000"/>
              </a:spcBef>
              <a:buSzPct val="120000"/>
            </a:pPr>
            <a:r>
              <a:rPr lang="en-IN" sz="1300" b="1" dirty="0">
                <a:solidFill>
                  <a:srgbClr val="000000"/>
                </a:solidFill>
              </a:rPr>
              <a:t>Inter unit transfers </a:t>
            </a:r>
            <a:r>
              <a:rPr lang="en-IN" sz="1300" b="1" i="1" dirty="0" smtClean="0">
                <a:solidFill>
                  <a:srgbClr val="000000"/>
                </a:solidFill>
              </a:rPr>
              <a:t>(goods and services etc.)</a:t>
            </a:r>
            <a:endParaRPr lang="en-IN" sz="1300" b="1" i="1" dirty="0">
              <a:solidFill>
                <a:srgbClr val="000000"/>
              </a:solidFill>
            </a:endParaRPr>
          </a:p>
        </p:txBody>
      </p:sp>
      <p:cxnSp>
        <p:nvCxnSpPr>
          <p:cNvPr id="17" name="Straight Arrow Connector 16"/>
          <p:cNvCxnSpPr/>
          <p:nvPr/>
        </p:nvCxnSpPr>
        <p:spPr>
          <a:xfrm flipH="1">
            <a:off x="2133600" y="2279650"/>
            <a:ext cx="47244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7086600" y="3810000"/>
            <a:ext cx="1752600" cy="914400"/>
          </a:xfrm>
          <a:prstGeom prst="rect">
            <a:avLst/>
          </a:prstGeom>
          <a:solidFill>
            <a:schemeClr val="bg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300" b="1" dirty="0">
                <a:solidFill>
                  <a:srgbClr val="000000"/>
                </a:solidFill>
              </a:rPr>
              <a:t>Other person having close connection</a:t>
            </a:r>
            <a:endParaRPr lang="en-IN" sz="1300" b="1" dirty="0">
              <a:solidFill>
                <a:srgbClr val="000000"/>
              </a:solidFill>
            </a:endParaRPr>
          </a:p>
        </p:txBody>
      </p:sp>
      <p:sp>
        <p:nvSpPr>
          <p:cNvPr id="19" name="Rectangle 18"/>
          <p:cNvSpPr/>
          <p:nvPr/>
        </p:nvSpPr>
        <p:spPr>
          <a:xfrm>
            <a:off x="381000" y="3810000"/>
            <a:ext cx="1676400" cy="914400"/>
          </a:xfrm>
          <a:prstGeom prst="rect">
            <a:avLst/>
          </a:prstGeom>
          <a:solidFill>
            <a:schemeClr val="bg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300" b="1" dirty="0">
                <a:solidFill>
                  <a:srgbClr val="000000"/>
                </a:solidFill>
              </a:rPr>
              <a:t>Tax holiday company</a:t>
            </a:r>
            <a:endParaRPr lang="en-IN" sz="1300" b="1" dirty="0">
              <a:solidFill>
                <a:srgbClr val="000000"/>
              </a:solidFill>
            </a:endParaRPr>
          </a:p>
        </p:txBody>
      </p:sp>
      <p:cxnSp>
        <p:nvCxnSpPr>
          <p:cNvPr id="20" name="Straight Arrow Connector 19"/>
          <p:cNvCxnSpPr/>
          <p:nvPr/>
        </p:nvCxnSpPr>
        <p:spPr>
          <a:xfrm>
            <a:off x="2286000" y="4530725"/>
            <a:ext cx="46482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42"/>
          <p:cNvSpPr txBox="1">
            <a:spLocks noChangeArrowheads="1"/>
          </p:cNvSpPr>
          <p:nvPr/>
        </p:nvSpPr>
        <p:spPr bwMode="auto">
          <a:xfrm>
            <a:off x="2133600" y="3810000"/>
            <a:ext cx="4876800" cy="552450"/>
          </a:xfrm>
          <a:prstGeom prst="rect">
            <a:avLst/>
          </a:prstGeom>
          <a:noFill/>
          <a:ln w="9525">
            <a:noFill/>
            <a:miter lim="800000"/>
            <a:headEnd/>
            <a:tailEnd/>
          </a:ln>
        </p:spPr>
        <p:txBody>
          <a:bodyPr>
            <a:spAutoFit/>
          </a:bodyPr>
          <a:lstStyle/>
          <a:p>
            <a:pPr algn="just">
              <a:lnSpc>
                <a:spcPct val="115000"/>
              </a:lnSpc>
              <a:spcBef>
                <a:spcPct val="50000"/>
              </a:spcBef>
              <a:buSzPct val="120000"/>
            </a:pPr>
            <a:r>
              <a:rPr lang="en-IN" sz="1300" b="1" dirty="0">
                <a:solidFill>
                  <a:srgbClr val="000000"/>
                </a:solidFill>
              </a:rPr>
              <a:t>Business transacted </a:t>
            </a:r>
            <a:r>
              <a:rPr lang="en-IN" sz="1300" b="1" i="1" dirty="0" smtClean="0">
                <a:solidFill>
                  <a:srgbClr val="000000"/>
                </a:solidFill>
              </a:rPr>
              <a:t>(wider than transfer of goods or services)</a:t>
            </a:r>
            <a:endParaRPr lang="en-IN" sz="1300" b="1" i="1" dirty="0">
              <a:solidFill>
                <a:srgbClr val="000000"/>
              </a:solidFill>
            </a:endParaRPr>
          </a:p>
        </p:txBody>
      </p:sp>
      <p:sp>
        <p:nvSpPr>
          <p:cNvPr id="22" name="Rectangle 44"/>
          <p:cNvSpPr>
            <a:spLocks noChangeArrowheads="1"/>
          </p:cNvSpPr>
          <p:nvPr/>
        </p:nvSpPr>
        <p:spPr bwMode="auto">
          <a:xfrm>
            <a:off x="304800" y="3429000"/>
            <a:ext cx="8534400" cy="303212"/>
          </a:xfrm>
          <a:prstGeom prst="rect">
            <a:avLst/>
          </a:prstGeom>
          <a:noFill/>
          <a:ln w="9525">
            <a:noFill/>
            <a:miter lim="800000"/>
            <a:headEnd/>
            <a:tailEnd/>
          </a:ln>
        </p:spPr>
        <p:txBody>
          <a:bodyPr>
            <a:spAutoFit/>
          </a:bodyPr>
          <a:lstStyle/>
          <a:p>
            <a:pPr marL="533400" indent="-533400" algn="just">
              <a:lnSpc>
                <a:spcPct val="115000"/>
              </a:lnSpc>
              <a:spcBef>
                <a:spcPct val="50000"/>
              </a:spcBef>
              <a:buSzPct val="120000"/>
            </a:pPr>
            <a:r>
              <a:rPr lang="en-US" sz="1300" b="1" u="sng">
                <a:solidFill>
                  <a:srgbClr val="000000"/>
                </a:solidFill>
              </a:rPr>
              <a:t>Sub-section (10) of section 80-IA (and similar such provisions in 10AA and Chapter VI-A</a:t>
            </a:r>
          </a:p>
        </p:txBody>
      </p:sp>
      <p:cxnSp>
        <p:nvCxnSpPr>
          <p:cNvPr id="23" name="Straight Arrow Connector 22"/>
          <p:cNvCxnSpPr/>
          <p:nvPr/>
        </p:nvCxnSpPr>
        <p:spPr>
          <a:xfrm flipH="1">
            <a:off x="2209800" y="4343400"/>
            <a:ext cx="47244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
        <p:nvSpPr>
          <p:cNvPr id="5" name="TextBox 1"/>
          <p:cNvSpPr txBox="1">
            <a:spLocks noGrp="1" noChangeArrowheads="1"/>
          </p:cNvSpPr>
          <p:nvPr>
            <p:ph type="title"/>
          </p:nvPr>
        </p:nvSpPr>
        <p:spPr bwMode="auto">
          <a:xfrm>
            <a:off x="381000" y="543580"/>
            <a:ext cx="8534400" cy="523220"/>
          </a:xfrm>
          <a:prstGeom prst="rect">
            <a:avLst/>
          </a:prstGeom>
          <a:noFill/>
          <a:ln w="9525">
            <a:noFill/>
            <a:miter lim="800000"/>
            <a:headEnd/>
            <a:tailEnd/>
          </a:ln>
        </p:spPr>
        <p:txBody>
          <a:bodyPr wrap="square">
            <a:spAutoFit/>
          </a:bodyPr>
          <a:lstStyle/>
          <a:p>
            <a:r>
              <a:rPr lang="en-US" sz="2800" dirty="0" smtClean="0"/>
              <a:t>Tax Holiday beneficiaries impacted by Domestic TP</a:t>
            </a:r>
            <a:endParaRPr lang="en-IN" sz="2800" dirty="0" smtClean="0"/>
          </a:p>
        </p:txBody>
      </p:sp>
      <p:graphicFrame>
        <p:nvGraphicFramePr>
          <p:cNvPr id="6" name="Table 5"/>
          <p:cNvGraphicFramePr>
            <a:graphicFrameLocks noGrp="1"/>
          </p:cNvGraphicFramePr>
          <p:nvPr/>
        </p:nvGraphicFramePr>
        <p:xfrm>
          <a:off x="228600" y="1219200"/>
          <a:ext cx="8763000" cy="5186680"/>
        </p:xfrm>
        <a:graphic>
          <a:graphicData uri="http://schemas.openxmlformats.org/drawingml/2006/table">
            <a:tbl>
              <a:tblPr firstRow="1" bandRow="1">
                <a:tableStyleId>{5C22544A-7EE6-4342-B048-85BDC9FD1C3A}</a:tableStyleId>
              </a:tblPr>
              <a:tblGrid>
                <a:gridCol w="914400"/>
                <a:gridCol w="7848600"/>
              </a:tblGrid>
              <a:tr h="421640">
                <a:tc>
                  <a:txBody>
                    <a:bodyPr/>
                    <a:lstStyle/>
                    <a:p>
                      <a:r>
                        <a:rPr lang="en-US" sz="1450" dirty="0" smtClean="0">
                          <a:solidFill>
                            <a:schemeClr val="bg1"/>
                          </a:solidFill>
                        </a:rPr>
                        <a:t>Section</a:t>
                      </a:r>
                      <a:endParaRPr lang="en-IN" sz="1450" dirty="0">
                        <a:solidFill>
                          <a:schemeClr val="bg1"/>
                        </a:solidFill>
                      </a:endParaRPr>
                    </a:p>
                  </a:txBody>
                  <a:tcPr>
                    <a:solidFill>
                      <a:schemeClr val="tx1">
                        <a:lumMod val="65000"/>
                        <a:lumOff val="35000"/>
                      </a:schemeClr>
                    </a:solidFill>
                  </a:tcPr>
                </a:tc>
                <a:tc>
                  <a:txBody>
                    <a:bodyPr/>
                    <a:lstStyle/>
                    <a:p>
                      <a:r>
                        <a:rPr lang="en-US" sz="1450" dirty="0" smtClean="0">
                          <a:solidFill>
                            <a:schemeClr val="bg1"/>
                          </a:solidFill>
                        </a:rPr>
                        <a:t>Nature of undertaking covered</a:t>
                      </a:r>
                      <a:endParaRPr lang="en-IN" sz="1450" dirty="0">
                        <a:solidFill>
                          <a:schemeClr val="bg1"/>
                        </a:solidFill>
                      </a:endParaRPr>
                    </a:p>
                  </a:txBody>
                  <a:tcPr>
                    <a:solidFill>
                      <a:schemeClr val="tx1">
                        <a:lumMod val="65000"/>
                        <a:lumOff val="35000"/>
                      </a:schemeClr>
                    </a:solidFill>
                  </a:tcPr>
                </a:tc>
              </a:tr>
              <a:tr h="421640">
                <a:tc>
                  <a:txBody>
                    <a:bodyPr/>
                    <a:lstStyle/>
                    <a:p>
                      <a:r>
                        <a:rPr lang="en-US" sz="1450" b="1" dirty="0" smtClean="0">
                          <a:solidFill>
                            <a:schemeClr val="tx1"/>
                          </a:solidFill>
                        </a:rPr>
                        <a:t>80IA</a:t>
                      </a:r>
                      <a:endParaRPr lang="en-IN" sz="1450" b="1" dirty="0">
                        <a:solidFill>
                          <a:schemeClr val="tx1"/>
                        </a:solidFill>
                      </a:endParaRPr>
                    </a:p>
                  </a:txBody>
                  <a:tcPr>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tcPr>
                </a:tc>
                <a:tc>
                  <a:txBody>
                    <a:bodyPr/>
                    <a:lstStyle/>
                    <a:p>
                      <a:r>
                        <a:rPr lang="en-US" sz="1450" b="0" dirty="0" smtClean="0">
                          <a:solidFill>
                            <a:schemeClr val="tx1"/>
                          </a:solidFill>
                        </a:rPr>
                        <a:t>Undertakings engaged</a:t>
                      </a:r>
                      <a:r>
                        <a:rPr lang="en-US" sz="1450" b="0" baseline="0" dirty="0" smtClean="0">
                          <a:solidFill>
                            <a:schemeClr val="tx1"/>
                          </a:solidFill>
                        </a:rPr>
                        <a:t> in</a:t>
                      </a:r>
                    </a:p>
                    <a:p>
                      <a:pPr marL="177800" indent="-177800">
                        <a:buFont typeface="Wingdings" pitchFamily="2" charset="2"/>
                        <a:buChar char="§"/>
                      </a:pPr>
                      <a:r>
                        <a:rPr lang="en-US" sz="1450" b="0" baseline="0" dirty="0" smtClean="0">
                          <a:solidFill>
                            <a:schemeClr val="tx1"/>
                          </a:solidFill>
                        </a:rPr>
                        <a:t>Developing, operating and maintaining, developing and operating and maintaining infrastructure facilities</a:t>
                      </a:r>
                    </a:p>
                    <a:p>
                      <a:pPr marL="177800" indent="-177800">
                        <a:buFont typeface="Wingdings" pitchFamily="2" charset="2"/>
                        <a:buChar char="§"/>
                      </a:pPr>
                      <a:r>
                        <a:rPr lang="en-US" sz="1450" b="0" baseline="0" dirty="0" smtClean="0">
                          <a:solidFill>
                            <a:schemeClr val="tx1"/>
                          </a:solidFill>
                        </a:rPr>
                        <a:t>Generation/ transmission or distribution of power</a:t>
                      </a:r>
                    </a:p>
                    <a:p>
                      <a:pPr marL="177800" indent="-177800">
                        <a:buFont typeface="Wingdings" pitchFamily="2" charset="2"/>
                        <a:buChar char="§"/>
                      </a:pPr>
                      <a:r>
                        <a:rPr lang="en-US" sz="1450" b="0" baseline="0" dirty="0" smtClean="0">
                          <a:solidFill>
                            <a:schemeClr val="tx1"/>
                          </a:solidFill>
                        </a:rPr>
                        <a:t>Reconstruction / revival of power generating plants </a:t>
                      </a:r>
                      <a:endParaRPr lang="en-IN" sz="1450" b="0" dirty="0">
                        <a:solidFill>
                          <a:schemeClr val="tx1"/>
                        </a:solidFill>
                      </a:endParaRPr>
                    </a:p>
                  </a:txBody>
                  <a:tcPr>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tcPr>
                </a:tc>
              </a:tr>
              <a:tr h="421640">
                <a:tc>
                  <a:txBody>
                    <a:bodyPr/>
                    <a:lstStyle/>
                    <a:p>
                      <a:r>
                        <a:rPr lang="en-US" sz="1450" b="1" dirty="0" smtClean="0">
                          <a:solidFill>
                            <a:schemeClr val="tx1"/>
                          </a:solidFill>
                        </a:rPr>
                        <a:t>80IB</a:t>
                      </a:r>
                      <a:endParaRPr lang="en-IN" sz="1450" b="1" dirty="0">
                        <a:solidFill>
                          <a:schemeClr val="tx1"/>
                        </a:solidFill>
                      </a:endParaRPr>
                    </a:p>
                  </a:txBody>
                  <a:tcPr>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tcPr>
                </a:tc>
                <a:tc>
                  <a:txBody>
                    <a:bodyPr/>
                    <a:lstStyle/>
                    <a:p>
                      <a:r>
                        <a:rPr lang="en-US" sz="1450" b="0" dirty="0" smtClean="0">
                          <a:solidFill>
                            <a:schemeClr val="tx1"/>
                          </a:solidFill>
                        </a:rPr>
                        <a:t>Undertakings located/ engaged in </a:t>
                      </a:r>
                    </a:p>
                    <a:p>
                      <a:pPr marL="177800" indent="-177800" algn="l" defTabSz="914400" rtl="0" eaLnBrk="1" latinLnBrk="0" hangingPunct="1">
                        <a:buFont typeface="Wingdings" pitchFamily="2" charset="2"/>
                        <a:buChar char="§"/>
                      </a:pPr>
                      <a:r>
                        <a:rPr lang="en-US" sz="1450" b="0" kern="1200" baseline="0" dirty="0" smtClean="0">
                          <a:solidFill>
                            <a:schemeClr val="tx1"/>
                          </a:solidFill>
                          <a:latin typeface="+mn-lt"/>
                          <a:ea typeface="+mn-ea"/>
                          <a:cs typeface="+mn-cs"/>
                        </a:rPr>
                        <a:t>Industrially backward districts as notified</a:t>
                      </a:r>
                    </a:p>
                    <a:p>
                      <a:pPr marL="177800" indent="-177800" algn="l" defTabSz="914400" rtl="0" eaLnBrk="1" latinLnBrk="0" hangingPunct="1">
                        <a:buFont typeface="Wingdings" pitchFamily="2" charset="2"/>
                        <a:buChar char="§"/>
                      </a:pPr>
                      <a:r>
                        <a:rPr lang="en-US" sz="1450" b="0" kern="1200" baseline="0" dirty="0" smtClean="0">
                          <a:solidFill>
                            <a:schemeClr val="tx1"/>
                          </a:solidFill>
                          <a:latin typeface="+mn-lt"/>
                          <a:ea typeface="+mn-ea"/>
                          <a:cs typeface="+mn-cs"/>
                        </a:rPr>
                        <a:t>Scientific research and development</a:t>
                      </a:r>
                    </a:p>
                    <a:p>
                      <a:pPr marL="177800" indent="-177800" algn="l" defTabSz="914400" rtl="0" eaLnBrk="1" latinLnBrk="0" hangingPunct="1">
                        <a:buFont typeface="Wingdings" pitchFamily="2" charset="2"/>
                        <a:buChar char="§"/>
                      </a:pPr>
                      <a:r>
                        <a:rPr lang="en-US" sz="1450" b="0" kern="1200" baseline="0" dirty="0" smtClean="0">
                          <a:solidFill>
                            <a:schemeClr val="tx1"/>
                          </a:solidFill>
                          <a:latin typeface="+mn-lt"/>
                          <a:ea typeface="+mn-ea"/>
                          <a:cs typeface="+mn-cs"/>
                        </a:rPr>
                        <a:t>Refining mineral oil / commercial production of natural gas</a:t>
                      </a:r>
                    </a:p>
                    <a:p>
                      <a:pPr marL="177800" indent="-177800" algn="l" defTabSz="914400" rtl="0" eaLnBrk="1" latinLnBrk="0" hangingPunct="1">
                        <a:buFont typeface="Wingdings" pitchFamily="2" charset="2"/>
                        <a:buChar char="§"/>
                      </a:pPr>
                      <a:r>
                        <a:rPr lang="en-US" sz="1450" b="0" kern="1200" baseline="0" dirty="0" smtClean="0">
                          <a:solidFill>
                            <a:schemeClr val="tx1"/>
                          </a:solidFill>
                          <a:latin typeface="+mn-lt"/>
                          <a:ea typeface="+mn-ea"/>
                          <a:cs typeface="+mn-cs"/>
                        </a:rPr>
                        <a:t>Operating cold chain facility for agricultural produce</a:t>
                      </a:r>
                    </a:p>
                    <a:p>
                      <a:pPr marL="177800" indent="-177800" algn="l" defTabSz="914400" rtl="0" eaLnBrk="1" latinLnBrk="0" hangingPunct="1">
                        <a:buFont typeface="Wingdings" pitchFamily="2" charset="2"/>
                        <a:buChar char="§"/>
                      </a:pPr>
                      <a:r>
                        <a:rPr lang="en-US" sz="1450" b="0" kern="1200" baseline="0" dirty="0" smtClean="0">
                          <a:solidFill>
                            <a:schemeClr val="tx1"/>
                          </a:solidFill>
                          <a:latin typeface="+mn-lt"/>
                          <a:ea typeface="+mn-ea"/>
                          <a:cs typeface="+mn-cs"/>
                        </a:rPr>
                        <a:t>Processing, preservation and packing of meat / meat products or poultry / marine/dairy products</a:t>
                      </a:r>
                    </a:p>
                    <a:p>
                      <a:pPr marL="177800" indent="-177800" algn="l" defTabSz="914400" rtl="0" eaLnBrk="1" latinLnBrk="0" hangingPunct="1">
                        <a:buFont typeface="Wingdings" pitchFamily="2" charset="2"/>
                        <a:buChar char="§"/>
                      </a:pPr>
                      <a:r>
                        <a:rPr lang="en-US" sz="1450" b="0" kern="1200" baseline="0" dirty="0" smtClean="0">
                          <a:solidFill>
                            <a:schemeClr val="tx1"/>
                          </a:solidFill>
                          <a:latin typeface="+mn-lt"/>
                          <a:ea typeface="+mn-ea"/>
                          <a:cs typeface="+mn-cs"/>
                        </a:rPr>
                        <a:t>Operating and maintaining a hospital of specified capacity</a:t>
                      </a:r>
                      <a:endParaRPr lang="en-IN" sz="1450" b="0" kern="1200" baseline="0" dirty="0" smtClean="0">
                        <a:solidFill>
                          <a:schemeClr val="tx1"/>
                        </a:solidFill>
                        <a:latin typeface="+mn-lt"/>
                        <a:ea typeface="+mn-ea"/>
                        <a:cs typeface="+mn-cs"/>
                      </a:endParaRPr>
                    </a:p>
                  </a:txBody>
                  <a:tcPr>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tcPr>
                </a:tc>
              </a:tr>
              <a:tr h="421640">
                <a:tc>
                  <a:txBody>
                    <a:bodyPr/>
                    <a:lstStyle/>
                    <a:p>
                      <a:r>
                        <a:rPr lang="en-US" sz="1450" b="1" dirty="0" smtClean="0">
                          <a:solidFill>
                            <a:schemeClr val="tx1"/>
                          </a:solidFill>
                        </a:rPr>
                        <a:t>80IC</a:t>
                      </a:r>
                      <a:endParaRPr lang="en-IN" sz="1450" b="1" dirty="0">
                        <a:solidFill>
                          <a:schemeClr val="tx1"/>
                        </a:solidFill>
                      </a:endParaRPr>
                    </a:p>
                  </a:txBody>
                  <a:tcPr>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tcPr>
                </a:tc>
                <a:tc>
                  <a:txBody>
                    <a:bodyPr/>
                    <a:lstStyle/>
                    <a:p>
                      <a:r>
                        <a:rPr lang="en-US" sz="1450" b="0" dirty="0" smtClean="0">
                          <a:solidFill>
                            <a:schemeClr val="tx1"/>
                          </a:solidFill>
                        </a:rPr>
                        <a:t>Undertaking located in notified Centre/</a:t>
                      </a:r>
                      <a:r>
                        <a:rPr lang="en-US" sz="1450" b="0" baseline="0" dirty="0" smtClean="0">
                          <a:solidFill>
                            <a:schemeClr val="tx1"/>
                          </a:solidFill>
                        </a:rPr>
                        <a:t> Parks/ Areas in</a:t>
                      </a:r>
                    </a:p>
                    <a:p>
                      <a:pPr marL="177800" indent="-177800" algn="l" defTabSz="914400" rtl="0" eaLnBrk="1" latinLnBrk="0" hangingPunct="1">
                        <a:buFont typeface="Wingdings" pitchFamily="2" charset="2"/>
                        <a:buChar char="§"/>
                      </a:pPr>
                      <a:r>
                        <a:rPr lang="en-US" sz="1450" b="0" kern="1200" baseline="0" dirty="0" smtClean="0">
                          <a:solidFill>
                            <a:schemeClr val="tx1"/>
                          </a:solidFill>
                          <a:latin typeface="+mn-lt"/>
                          <a:ea typeface="+mn-ea"/>
                          <a:cs typeface="+mn-cs"/>
                        </a:rPr>
                        <a:t>Sikkim</a:t>
                      </a:r>
                    </a:p>
                    <a:p>
                      <a:pPr marL="177800" indent="-177800" algn="l" defTabSz="914400" rtl="0" eaLnBrk="1" latinLnBrk="0" hangingPunct="1">
                        <a:buFont typeface="Wingdings" pitchFamily="2" charset="2"/>
                        <a:buChar char="§"/>
                      </a:pPr>
                      <a:r>
                        <a:rPr lang="en-US" sz="1450" b="0" kern="1200" baseline="0" dirty="0" smtClean="0">
                          <a:solidFill>
                            <a:schemeClr val="tx1"/>
                          </a:solidFill>
                          <a:latin typeface="+mn-lt"/>
                          <a:ea typeface="+mn-ea"/>
                          <a:cs typeface="+mn-cs"/>
                        </a:rPr>
                        <a:t>Himachal Pradesh/ Uttaranchal</a:t>
                      </a:r>
                    </a:p>
                    <a:p>
                      <a:pPr marL="177800" indent="-177800" algn="l" defTabSz="914400" rtl="0" eaLnBrk="1" latinLnBrk="0" hangingPunct="1">
                        <a:buFont typeface="Wingdings" pitchFamily="2" charset="2"/>
                        <a:buChar char="§"/>
                      </a:pPr>
                      <a:r>
                        <a:rPr lang="en-US" sz="1450" b="0" kern="1200" baseline="0" dirty="0" smtClean="0">
                          <a:solidFill>
                            <a:schemeClr val="tx1"/>
                          </a:solidFill>
                          <a:latin typeface="+mn-lt"/>
                          <a:ea typeface="+mn-ea"/>
                          <a:cs typeface="+mn-cs"/>
                        </a:rPr>
                        <a:t>North –Eastern states</a:t>
                      </a:r>
                      <a:endParaRPr lang="en-IN" sz="1450" b="0" kern="1200" baseline="0" dirty="0" smtClean="0">
                        <a:solidFill>
                          <a:schemeClr val="tx1"/>
                        </a:solidFill>
                        <a:latin typeface="+mn-lt"/>
                        <a:ea typeface="+mn-ea"/>
                        <a:cs typeface="+mn-cs"/>
                      </a:endParaRPr>
                    </a:p>
                  </a:txBody>
                  <a:tcPr>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tcPr>
                </a:tc>
              </a:tr>
              <a:tr h="284480">
                <a:tc>
                  <a:txBody>
                    <a:bodyPr/>
                    <a:lstStyle/>
                    <a:p>
                      <a:r>
                        <a:rPr lang="en-US" sz="1450" b="1" dirty="0" smtClean="0">
                          <a:solidFill>
                            <a:schemeClr val="tx1"/>
                          </a:solidFill>
                        </a:rPr>
                        <a:t>80ID</a:t>
                      </a:r>
                      <a:endParaRPr lang="en-IN" sz="1450" b="1" dirty="0">
                        <a:solidFill>
                          <a:schemeClr val="tx1"/>
                        </a:solidFill>
                      </a:endParaRPr>
                    </a:p>
                  </a:txBody>
                  <a:tcPr>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tcPr>
                </a:tc>
                <a:tc>
                  <a:txBody>
                    <a:bodyPr/>
                    <a:lstStyle/>
                    <a:p>
                      <a:r>
                        <a:rPr lang="en-US" sz="1450" b="0" dirty="0" smtClean="0">
                          <a:solidFill>
                            <a:schemeClr val="tx1"/>
                          </a:solidFill>
                        </a:rPr>
                        <a:t>Undertaking engaged in business of hotel</a:t>
                      </a:r>
                      <a:r>
                        <a:rPr lang="en-US" sz="1450" b="0" baseline="0" dirty="0" smtClean="0">
                          <a:solidFill>
                            <a:schemeClr val="tx1"/>
                          </a:solidFill>
                        </a:rPr>
                        <a:t> / convention centre in specified areas/  districts</a:t>
                      </a:r>
                      <a:endParaRPr lang="en-IN" sz="1450" b="0" dirty="0">
                        <a:solidFill>
                          <a:schemeClr val="tx1"/>
                        </a:solidFill>
                      </a:endParaRPr>
                    </a:p>
                  </a:txBody>
                  <a:tcPr>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tcPr>
                </a:tc>
              </a:tr>
              <a:tr h="421640">
                <a:tc>
                  <a:txBody>
                    <a:bodyPr/>
                    <a:lstStyle/>
                    <a:p>
                      <a:r>
                        <a:rPr lang="en-US" sz="1450" b="1" dirty="0" smtClean="0">
                          <a:solidFill>
                            <a:schemeClr val="tx1"/>
                          </a:solidFill>
                        </a:rPr>
                        <a:t>10AA</a:t>
                      </a:r>
                      <a:endParaRPr lang="en-IN" sz="1450" b="1" dirty="0">
                        <a:solidFill>
                          <a:schemeClr val="tx1"/>
                        </a:solidFill>
                      </a:endParaRPr>
                    </a:p>
                  </a:txBody>
                  <a:tcPr>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tcPr>
                </a:tc>
                <a:tc>
                  <a:txBody>
                    <a:bodyPr/>
                    <a:lstStyle/>
                    <a:p>
                      <a:r>
                        <a:rPr lang="en-US" sz="1450" b="0" dirty="0" smtClean="0">
                          <a:solidFill>
                            <a:schemeClr val="tx1"/>
                          </a:solidFill>
                        </a:rPr>
                        <a:t>Undertakings having a</a:t>
                      </a:r>
                      <a:r>
                        <a:rPr lang="en-US" sz="1450" b="0" baseline="0" dirty="0" smtClean="0">
                          <a:solidFill>
                            <a:schemeClr val="tx1"/>
                          </a:solidFill>
                        </a:rPr>
                        <a:t> Special Economic  Zone unit</a:t>
                      </a:r>
                      <a:endParaRPr lang="en-IN" sz="1450" b="0" dirty="0">
                        <a:solidFill>
                          <a:schemeClr val="tx1"/>
                        </a:solidFill>
                      </a:endParaRPr>
                    </a:p>
                  </a:txBody>
                  <a:tcPr>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5400000" scaled="1"/>
                      <a:tileRect/>
                    </a:gradFill>
                  </a:tcPr>
                </a:tc>
              </a:tr>
            </a:tbl>
          </a:graphicData>
        </a:graphic>
      </p:graphicFrame>
      <p:sp>
        <p:nvSpPr>
          <p:cNvPr id="8"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sp>
        <p:nvSpPr>
          <p:cNvPr id="5" name="TextBox 1"/>
          <p:cNvSpPr txBox="1">
            <a:spLocks noGrp="1" noChangeArrowheads="1"/>
          </p:cNvSpPr>
          <p:nvPr>
            <p:ph type="title"/>
          </p:nvPr>
        </p:nvSpPr>
        <p:spPr bwMode="auto">
          <a:xfrm>
            <a:off x="457200" y="533400"/>
            <a:ext cx="8229600" cy="1569660"/>
          </a:xfrm>
          <a:prstGeom prst="rect">
            <a:avLst/>
          </a:prstGeom>
          <a:noFill/>
          <a:ln w="9525">
            <a:noFill/>
            <a:miter lim="800000"/>
            <a:headEnd/>
            <a:tailEnd/>
          </a:ln>
        </p:spPr>
        <p:txBody>
          <a:bodyPr wrap="square">
            <a:spAutoFit/>
          </a:bodyPr>
          <a:lstStyle/>
          <a:p>
            <a:r>
              <a:rPr lang="en-US" sz="2800" dirty="0" smtClean="0"/>
              <a:t>Possible Tax Leakages – If ALP Not Followed (Illustrations)</a:t>
            </a:r>
          </a:p>
          <a:p>
            <a:endParaRPr lang="en-IN" b="1" dirty="0"/>
          </a:p>
        </p:txBody>
      </p:sp>
      <p:sp>
        <p:nvSpPr>
          <p:cNvPr id="6" name="Rectangle 4"/>
          <p:cNvSpPr>
            <a:spLocks noChangeArrowheads="1"/>
          </p:cNvSpPr>
          <p:nvPr/>
        </p:nvSpPr>
        <p:spPr bwMode="auto">
          <a:xfrm rot="5400000">
            <a:off x="-379412" y="2513013"/>
            <a:ext cx="3429000" cy="1908175"/>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3500000" scaled="1"/>
            <a:tileRect/>
          </a:gradFill>
          <a:ln w="25400" algn="ctr">
            <a:solidFill>
              <a:schemeClr val="tx1"/>
            </a:solidFill>
            <a:miter lim="800000"/>
            <a:headEnd/>
            <a:tailEnd/>
          </a:ln>
          <a:effectLst/>
        </p:spPr>
        <p:txBody>
          <a:bodyPr/>
          <a:lstStyle/>
          <a:p>
            <a:pPr marL="228600" indent="-228600" eaLnBrk="0" hangingPunct="0">
              <a:lnSpc>
                <a:spcPct val="90000"/>
              </a:lnSpc>
              <a:spcBef>
                <a:spcPct val="35000"/>
              </a:spcBef>
              <a:buClr>
                <a:srgbClr val="000000"/>
              </a:buClr>
              <a:buSzPct val="125000"/>
              <a:buFont typeface="Wingdings" pitchFamily="2" charset="2"/>
              <a:buNone/>
              <a:defRPr/>
            </a:pPr>
            <a:endParaRPr lang="en-US" sz="2000"/>
          </a:p>
        </p:txBody>
      </p:sp>
      <p:sp>
        <p:nvSpPr>
          <p:cNvPr id="7" name="Rectangle 6"/>
          <p:cNvSpPr>
            <a:spLocks noChangeArrowheads="1"/>
          </p:cNvSpPr>
          <p:nvPr/>
        </p:nvSpPr>
        <p:spPr bwMode="auto">
          <a:xfrm>
            <a:off x="533400" y="1981201"/>
            <a:ext cx="1631950" cy="838200"/>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3500000" scaled="1"/>
            <a:tileRect/>
          </a:gradFill>
          <a:ln w="9525" algn="ctr">
            <a:solidFill>
              <a:schemeClr val="tx1"/>
            </a:solidFill>
            <a:miter lim="800000"/>
            <a:headEnd/>
            <a:tailEnd/>
          </a:ln>
          <a:effectLst/>
        </p:spPr>
        <p:txBody>
          <a:bodyPr anchor="ctr"/>
          <a:lstStyle/>
          <a:p>
            <a:pPr algn="ctr">
              <a:defRPr/>
            </a:pPr>
            <a:r>
              <a:rPr lang="en-US" b="1" dirty="0"/>
              <a:t>X Ltd.</a:t>
            </a:r>
          </a:p>
          <a:p>
            <a:pPr algn="ctr">
              <a:defRPr/>
            </a:pPr>
            <a:r>
              <a:rPr lang="en-US" sz="1400" b="1" dirty="0"/>
              <a:t>(non-tax holiday)</a:t>
            </a:r>
            <a:r>
              <a:rPr lang="en-US" b="1" dirty="0"/>
              <a:t> </a:t>
            </a:r>
          </a:p>
        </p:txBody>
      </p:sp>
      <p:cxnSp>
        <p:nvCxnSpPr>
          <p:cNvPr id="8" name="AutoShape 4"/>
          <p:cNvCxnSpPr>
            <a:cxnSpLocks noChangeShapeType="1"/>
          </p:cNvCxnSpPr>
          <p:nvPr/>
        </p:nvCxnSpPr>
        <p:spPr bwMode="auto">
          <a:xfrm>
            <a:off x="1349375" y="2819401"/>
            <a:ext cx="0" cy="1219200"/>
          </a:xfrm>
          <a:prstGeom prst="straightConnector1">
            <a:avLst/>
          </a:prstGeom>
          <a:noFill/>
          <a:ln w="12700">
            <a:solidFill>
              <a:schemeClr val="tx1"/>
            </a:solidFill>
            <a:round/>
            <a:headEnd type="triangle" w="med" len="med"/>
            <a:tailEnd/>
          </a:ln>
        </p:spPr>
      </p:cxnSp>
      <p:sp>
        <p:nvSpPr>
          <p:cNvPr id="9" name="Rectangle 6"/>
          <p:cNvSpPr>
            <a:spLocks noChangeArrowheads="1"/>
          </p:cNvSpPr>
          <p:nvPr/>
        </p:nvSpPr>
        <p:spPr bwMode="auto">
          <a:xfrm>
            <a:off x="533400" y="4038601"/>
            <a:ext cx="1631950" cy="841375"/>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3500000" scaled="1"/>
            <a:tileRect/>
          </a:gradFill>
          <a:ln w="9525" algn="ctr">
            <a:solidFill>
              <a:schemeClr val="tx1"/>
            </a:solidFill>
            <a:miter lim="800000"/>
            <a:headEnd/>
            <a:tailEnd/>
          </a:ln>
          <a:effectLst/>
        </p:spPr>
        <p:txBody>
          <a:bodyPr anchor="ctr"/>
          <a:lstStyle/>
          <a:p>
            <a:pPr algn="ctr">
              <a:defRPr/>
            </a:pPr>
            <a:r>
              <a:rPr lang="en-US" b="1" dirty="0"/>
              <a:t>Y Ltd.</a:t>
            </a:r>
          </a:p>
          <a:p>
            <a:pPr algn="ctr">
              <a:defRPr/>
            </a:pPr>
            <a:r>
              <a:rPr lang="en-US" sz="1400" b="1" dirty="0"/>
              <a:t>(non-tax holiday)</a:t>
            </a:r>
            <a:endParaRPr lang="en-US" b="1" dirty="0"/>
          </a:p>
        </p:txBody>
      </p:sp>
      <p:sp>
        <p:nvSpPr>
          <p:cNvPr id="10" name="Text Box 11"/>
          <p:cNvSpPr txBox="1">
            <a:spLocks noChangeArrowheads="1"/>
          </p:cNvSpPr>
          <p:nvPr/>
        </p:nvSpPr>
        <p:spPr bwMode="auto">
          <a:xfrm>
            <a:off x="990600" y="3124200"/>
            <a:ext cx="1219200" cy="64376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3500000" scaled="1"/>
            <a:tileRect/>
          </a:gradFill>
          <a:ln w="12700" algn="ctr">
            <a:solidFill>
              <a:schemeClr val="tx1"/>
            </a:solidFill>
            <a:miter lim="800000"/>
            <a:headEnd/>
            <a:tailEnd/>
          </a:ln>
        </p:spPr>
        <p:txBody>
          <a:bodyPr wrap="square" lIns="88900" tIns="44450" rIns="88900" bIns="44450">
            <a:spAutoFit/>
          </a:bodyPr>
          <a:lstStyle/>
          <a:p>
            <a:pPr algn="ctr" defTabSz="912813">
              <a:spcBef>
                <a:spcPct val="50000"/>
              </a:spcBef>
            </a:pPr>
            <a:r>
              <a:rPr lang="en-US" sz="1200" b="1" i="1" dirty="0">
                <a:latin typeface="Arial" pitchFamily="34" charset="0"/>
                <a:cs typeface="Arial" pitchFamily="34" charset="0"/>
              </a:rPr>
              <a:t>Sale at 120 v/s ALP </a:t>
            </a:r>
            <a:br>
              <a:rPr lang="en-US" sz="1200" b="1" i="1" dirty="0">
                <a:latin typeface="Arial" pitchFamily="34" charset="0"/>
                <a:cs typeface="Arial" pitchFamily="34" charset="0"/>
              </a:rPr>
            </a:br>
            <a:r>
              <a:rPr lang="en-US" sz="1200" b="1" i="1" dirty="0">
                <a:latin typeface="Arial" pitchFamily="34" charset="0"/>
                <a:cs typeface="Arial" pitchFamily="34" charset="0"/>
              </a:rPr>
              <a:t>(</a:t>
            </a:r>
            <a:r>
              <a:rPr lang="en-US" sz="1200" b="1" i="1" dirty="0" err="1">
                <a:latin typeface="Arial" pitchFamily="34" charset="0"/>
                <a:cs typeface="Arial" pitchFamily="34" charset="0"/>
              </a:rPr>
              <a:t>ie</a:t>
            </a:r>
            <a:r>
              <a:rPr lang="en-US" sz="1200" b="1" i="1" dirty="0">
                <a:latin typeface="Arial" pitchFamily="34" charset="0"/>
                <a:cs typeface="Arial" pitchFamily="34" charset="0"/>
              </a:rPr>
              <a:t> 100)</a:t>
            </a:r>
          </a:p>
        </p:txBody>
      </p:sp>
      <p:sp>
        <p:nvSpPr>
          <p:cNvPr id="11" name="Rectangle 6"/>
          <p:cNvSpPr>
            <a:spLocks noChangeArrowheads="1"/>
          </p:cNvSpPr>
          <p:nvPr/>
        </p:nvSpPr>
        <p:spPr bwMode="auto">
          <a:xfrm>
            <a:off x="381000" y="5181601"/>
            <a:ext cx="1905000" cy="1371600"/>
          </a:xfrm>
          <a:prstGeom prst="rect">
            <a:avLst/>
          </a:prstGeom>
          <a:solidFill>
            <a:schemeClr val="bg2">
              <a:lumMod val="75000"/>
            </a:schemeClr>
          </a:solidFill>
          <a:ln w="9525" algn="ctr">
            <a:solidFill>
              <a:schemeClr val="tx1"/>
            </a:solidFill>
            <a:miter lim="800000"/>
            <a:headEnd/>
            <a:tailEnd/>
          </a:ln>
        </p:spPr>
        <p:txBody>
          <a:bodyPr anchor="ctr"/>
          <a:lstStyle/>
          <a:p>
            <a:pPr algn="ctr">
              <a:spcBef>
                <a:spcPct val="50000"/>
              </a:spcBef>
            </a:pPr>
            <a:r>
              <a:rPr lang="en-US" sz="1400" b="1" dirty="0">
                <a:latin typeface="Arial" pitchFamily="34" charset="0"/>
                <a:cs typeface="Arial" pitchFamily="34" charset="0"/>
              </a:rPr>
              <a:t>Disallowance of </a:t>
            </a:r>
            <a:br>
              <a:rPr lang="en-US" sz="1400" b="1" dirty="0">
                <a:latin typeface="Arial" pitchFamily="34" charset="0"/>
                <a:cs typeface="Arial" pitchFamily="34" charset="0"/>
              </a:rPr>
            </a:br>
            <a:r>
              <a:rPr lang="en-US" sz="1400" b="1" dirty="0">
                <a:latin typeface="Arial" pitchFamily="34" charset="0"/>
                <a:cs typeface="Arial" pitchFamily="34" charset="0"/>
              </a:rPr>
              <a:t>INR 20 </a:t>
            </a:r>
          </a:p>
          <a:p>
            <a:pPr algn="ctr">
              <a:spcBef>
                <a:spcPct val="50000"/>
              </a:spcBef>
            </a:pPr>
            <a:r>
              <a:rPr lang="en-US" sz="1400" b="1" dirty="0">
                <a:latin typeface="Arial" pitchFamily="34" charset="0"/>
                <a:cs typeface="Arial" pitchFamily="34" charset="0"/>
              </a:rPr>
              <a:t>[40A(2)(b)]</a:t>
            </a:r>
          </a:p>
        </p:txBody>
      </p:sp>
      <p:grpSp>
        <p:nvGrpSpPr>
          <p:cNvPr id="12" name="Group 8"/>
          <p:cNvGrpSpPr>
            <a:grpSpLocks/>
          </p:cNvGrpSpPr>
          <p:nvPr/>
        </p:nvGrpSpPr>
        <p:grpSpPr bwMode="auto">
          <a:xfrm>
            <a:off x="3352800" y="1752601"/>
            <a:ext cx="1908175" cy="4800600"/>
            <a:chOff x="2590799" y="1371600"/>
            <a:chExt cx="1908175" cy="4800600"/>
          </a:xfr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3500000" scaled="1"/>
            <a:tileRect/>
          </a:gradFill>
        </p:grpSpPr>
        <p:sp>
          <p:nvSpPr>
            <p:cNvPr id="13" name="Rectangle 4"/>
            <p:cNvSpPr>
              <a:spLocks noChangeArrowheads="1"/>
            </p:cNvSpPr>
            <p:nvPr/>
          </p:nvSpPr>
          <p:spPr bwMode="auto">
            <a:xfrm rot="5400000">
              <a:off x="1830387" y="2132012"/>
              <a:ext cx="3429000" cy="1908175"/>
            </a:xfrm>
            <a:prstGeom prst="rect">
              <a:avLst/>
            </a:prstGeom>
            <a:grpFill/>
            <a:ln w="25400" algn="ctr">
              <a:solidFill>
                <a:schemeClr val="tx1"/>
              </a:solidFill>
              <a:miter lim="800000"/>
              <a:headEnd/>
              <a:tailEnd/>
            </a:ln>
            <a:effectLst/>
          </p:spPr>
          <p:txBody>
            <a:bodyPr/>
            <a:lstStyle/>
            <a:p>
              <a:pPr marL="228600" indent="-228600" eaLnBrk="0" hangingPunct="0">
                <a:lnSpc>
                  <a:spcPct val="90000"/>
                </a:lnSpc>
                <a:spcBef>
                  <a:spcPct val="35000"/>
                </a:spcBef>
                <a:buClr>
                  <a:srgbClr val="000000"/>
                </a:buClr>
                <a:buSzPct val="125000"/>
                <a:buFont typeface="Wingdings" pitchFamily="2" charset="2"/>
                <a:buNone/>
                <a:defRPr/>
              </a:pPr>
              <a:endParaRPr lang="en-US" sz="2000"/>
            </a:p>
          </p:txBody>
        </p:sp>
        <p:sp>
          <p:nvSpPr>
            <p:cNvPr id="14" name="Rectangle 6"/>
            <p:cNvSpPr>
              <a:spLocks noChangeArrowheads="1"/>
            </p:cNvSpPr>
            <p:nvPr/>
          </p:nvSpPr>
          <p:spPr bwMode="auto">
            <a:xfrm>
              <a:off x="2743199" y="1600200"/>
              <a:ext cx="1631950" cy="838200"/>
            </a:xfrm>
            <a:prstGeom prst="rect">
              <a:avLst/>
            </a:prstGeom>
            <a:grpFill/>
            <a:ln w="9525" algn="ctr">
              <a:solidFill>
                <a:schemeClr val="tx1"/>
              </a:solidFill>
              <a:miter lim="800000"/>
              <a:headEnd/>
              <a:tailEnd/>
            </a:ln>
            <a:effectLst/>
          </p:spPr>
          <p:txBody>
            <a:bodyPr anchor="ctr"/>
            <a:lstStyle/>
            <a:p>
              <a:pPr algn="ctr">
                <a:defRPr/>
              </a:pPr>
              <a:r>
                <a:rPr lang="en-US" b="1" dirty="0"/>
                <a:t>X Ltd.</a:t>
              </a:r>
            </a:p>
            <a:p>
              <a:pPr algn="ctr">
                <a:defRPr/>
              </a:pPr>
              <a:r>
                <a:rPr lang="en-US" sz="1400" b="1" dirty="0"/>
                <a:t>(non-tax holiday)</a:t>
              </a:r>
              <a:r>
                <a:rPr lang="en-US" b="1" dirty="0"/>
                <a:t> </a:t>
              </a:r>
            </a:p>
          </p:txBody>
        </p:sp>
        <p:cxnSp>
          <p:nvCxnSpPr>
            <p:cNvPr id="15" name="AutoShape 4"/>
            <p:cNvCxnSpPr>
              <a:cxnSpLocks noChangeShapeType="1"/>
            </p:cNvCxnSpPr>
            <p:nvPr/>
          </p:nvCxnSpPr>
          <p:spPr bwMode="auto">
            <a:xfrm>
              <a:off x="3559419" y="2438400"/>
              <a:ext cx="0" cy="1219200"/>
            </a:xfrm>
            <a:prstGeom prst="straightConnector1">
              <a:avLst/>
            </a:prstGeom>
            <a:grpFill/>
            <a:ln w="12700">
              <a:solidFill>
                <a:schemeClr val="tx1"/>
              </a:solidFill>
              <a:round/>
              <a:headEnd type="triangle" w="med" len="med"/>
              <a:tailEnd/>
            </a:ln>
          </p:spPr>
        </p:cxnSp>
        <p:sp>
          <p:nvSpPr>
            <p:cNvPr id="16" name="Rectangle 6"/>
            <p:cNvSpPr>
              <a:spLocks noChangeArrowheads="1"/>
            </p:cNvSpPr>
            <p:nvPr/>
          </p:nvSpPr>
          <p:spPr bwMode="auto">
            <a:xfrm>
              <a:off x="2743199" y="3657600"/>
              <a:ext cx="1631950" cy="841375"/>
            </a:xfrm>
            <a:prstGeom prst="rect">
              <a:avLst/>
            </a:prstGeom>
            <a:grpFill/>
            <a:ln w="9525" algn="ctr">
              <a:solidFill>
                <a:schemeClr val="tx1"/>
              </a:solidFill>
              <a:miter lim="800000"/>
              <a:headEnd/>
              <a:tailEnd/>
            </a:ln>
            <a:effectLst/>
          </p:spPr>
          <p:txBody>
            <a:bodyPr anchor="ctr"/>
            <a:lstStyle/>
            <a:p>
              <a:pPr algn="ctr">
                <a:defRPr/>
              </a:pPr>
              <a:r>
                <a:rPr lang="en-US" b="1" dirty="0"/>
                <a:t>Y Ltd.</a:t>
              </a:r>
            </a:p>
            <a:p>
              <a:pPr algn="ctr">
                <a:defRPr/>
              </a:pPr>
              <a:r>
                <a:rPr lang="en-US" sz="1400" b="1" dirty="0"/>
                <a:t>(tax holiday)</a:t>
              </a:r>
              <a:endParaRPr lang="en-US" b="1" dirty="0"/>
            </a:p>
          </p:txBody>
        </p:sp>
        <p:sp>
          <p:nvSpPr>
            <p:cNvPr id="17" name="Text Box 11"/>
            <p:cNvSpPr txBox="1">
              <a:spLocks noChangeArrowheads="1"/>
            </p:cNvSpPr>
            <p:nvPr/>
          </p:nvSpPr>
          <p:spPr bwMode="auto">
            <a:xfrm>
              <a:off x="3505200" y="2772284"/>
              <a:ext cx="990600" cy="64376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3500000" scaled="1"/>
              <a:tileRect/>
            </a:gradFill>
            <a:ln w="12700" algn="ctr">
              <a:solidFill>
                <a:schemeClr val="tx1"/>
              </a:solidFill>
              <a:miter lim="800000"/>
              <a:headEnd/>
              <a:tailEnd/>
            </a:ln>
          </p:spPr>
          <p:txBody>
            <a:bodyPr wrap="square" lIns="88900" tIns="44450" rIns="88900" bIns="44450">
              <a:spAutoFit/>
            </a:bodyPr>
            <a:lstStyle/>
            <a:p>
              <a:pPr algn="ctr" defTabSz="912813">
                <a:spcBef>
                  <a:spcPct val="50000"/>
                </a:spcBef>
              </a:pPr>
              <a:r>
                <a:rPr lang="en-US" sz="1200" b="1" i="1" dirty="0">
                  <a:latin typeface="Arial" pitchFamily="34" charset="0"/>
                  <a:cs typeface="Arial" pitchFamily="34" charset="0"/>
                </a:rPr>
                <a:t>Sale at 120 v/s ALP (100)</a:t>
              </a:r>
            </a:p>
          </p:txBody>
        </p:sp>
        <p:sp>
          <p:nvSpPr>
            <p:cNvPr id="18" name="Rectangle 6"/>
            <p:cNvSpPr>
              <a:spLocks noChangeArrowheads="1"/>
            </p:cNvSpPr>
            <p:nvPr/>
          </p:nvSpPr>
          <p:spPr bwMode="auto">
            <a:xfrm>
              <a:off x="2590799" y="4800600"/>
              <a:ext cx="1905000" cy="1371600"/>
            </a:xfrm>
            <a:prstGeom prst="rect">
              <a:avLst/>
            </a:prstGeom>
            <a:solidFill>
              <a:schemeClr val="bg2">
                <a:lumMod val="75000"/>
              </a:schemeClr>
            </a:solidFill>
            <a:ln w="9525" algn="ctr">
              <a:solidFill>
                <a:schemeClr val="tx1"/>
              </a:solidFill>
              <a:miter lim="800000"/>
              <a:headEnd/>
              <a:tailEnd/>
            </a:ln>
          </p:spPr>
          <p:txBody>
            <a:bodyPr anchor="ctr"/>
            <a:lstStyle/>
            <a:p>
              <a:pPr algn="ctr">
                <a:spcBef>
                  <a:spcPct val="50000"/>
                </a:spcBef>
              </a:pPr>
              <a:r>
                <a:rPr lang="en-US" sz="1400" b="1" dirty="0">
                  <a:latin typeface="Arial" pitchFamily="34" charset="0"/>
                  <a:cs typeface="Arial" pitchFamily="34" charset="0"/>
                </a:rPr>
                <a:t>Double Disallowance</a:t>
              </a:r>
              <a:br>
                <a:rPr lang="en-US" sz="1400" b="1" dirty="0">
                  <a:latin typeface="Arial" pitchFamily="34" charset="0"/>
                  <a:cs typeface="Arial" pitchFamily="34" charset="0"/>
                </a:rPr>
              </a:br>
              <a:r>
                <a:rPr lang="en-US" sz="1400" b="1" dirty="0">
                  <a:latin typeface="Arial" pitchFamily="34" charset="0"/>
                  <a:cs typeface="Arial" pitchFamily="34" charset="0"/>
                </a:rPr>
                <a:t>INR 40</a:t>
              </a:r>
            </a:p>
            <a:p>
              <a:pPr algn="ctr">
                <a:spcBef>
                  <a:spcPct val="50000"/>
                </a:spcBef>
              </a:pPr>
              <a:r>
                <a:rPr lang="en-US" sz="1400" b="1" dirty="0">
                  <a:latin typeface="Arial" pitchFamily="34" charset="0"/>
                  <a:cs typeface="Arial" pitchFamily="34" charset="0"/>
                </a:rPr>
                <a:t>[40A(2)(b) and excessive profit]</a:t>
              </a:r>
            </a:p>
          </p:txBody>
        </p:sp>
      </p:grpSp>
      <p:grpSp>
        <p:nvGrpSpPr>
          <p:cNvPr id="19" name="Group 15"/>
          <p:cNvGrpSpPr/>
          <p:nvPr/>
        </p:nvGrpSpPr>
        <p:grpSpPr>
          <a:xfrm>
            <a:off x="6324600" y="1752601"/>
            <a:ext cx="1908175" cy="4800600"/>
            <a:chOff x="4876799" y="1371601"/>
            <a:chExt cx="1908175" cy="4800600"/>
          </a:xfr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3500000" scaled="1"/>
            <a:tileRect/>
          </a:gradFill>
        </p:grpSpPr>
        <p:sp>
          <p:nvSpPr>
            <p:cNvPr id="20" name="Rectangle 4"/>
            <p:cNvSpPr>
              <a:spLocks noChangeArrowheads="1"/>
            </p:cNvSpPr>
            <p:nvPr/>
          </p:nvSpPr>
          <p:spPr bwMode="auto">
            <a:xfrm rot="5400000">
              <a:off x="4116386" y="2132014"/>
              <a:ext cx="3429002" cy="1908175"/>
            </a:xfrm>
            <a:prstGeom prst="rect">
              <a:avLst/>
            </a:prstGeom>
            <a:grpFill/>
            <a:ln w="25400" algn="ctr">
              <a:solidFill>
                <a:schemeClr val="tx1"/>
              </a:solidFill>
              <a:miter lim="800000"/>
              <a:headEnd/>
              <a:tailEnd/>
            </a:ln>
            <a:effectLst/>
          </p:spPr>
          <p:txBody>
            <a:bodyPr/>
            <a:lstStyle/>
            <a:p>
              <a:pPr marL="228600" indent="-228600" eaLnBrk="0" hangingPunct="0">
                <a:lnSpc>
                  <a:spcPct val="90000"/>
                </a:lnSpc>
                <a:spcBef>
                  <a:spcPct val="35000"/>
                </a:spcBef>
                <a:buClr>
                  <a:srgbClr val="000000"/>
                </a:buClr>
                <a:buSzPct val="125000"/>
                <a:buFont typeface="Wingdings" pitchFamily="2" charset="2"/>
                <a:buNone/>
                <a:defRPr/>
              </a:pPr>
              <a:endParaRPr lang="en-US" sz="2000"/>
            </a:p>
          </p:txBody>
        </p:sp>
        <p:sp>
          <p:nvSpPr>
            <p:cNvPr id="21" name="Rectangle 6"/>
            <p:cNvSpPr>
              <a:spLocks noChangeArrowheads="1"/>
            </p:cNvSpPr>
            <p:nvPr/>
          </p:nvSpPr>
          <p:spPr bwMode="auto">
            <a:xfrm>
              <a:off x="5029200" y="1600201"/>
              <a:ext cx="1632438" cy="838200"/>
            </a:xfrm>
            <a:prstGeom prst="rect">
              <a:avLst/>
            </a:prstGeom>
            <a:grpFill/>
            <a:ln w="9525" algn="ctr">
              <a:solidFill>
                <a:schemeClr val="tx1"/>
              </a:solidFill>
              <a:miter lim="800000"/>
              <a:headEnd/>
              <a:tailEnd/>
            </a:ln>
            <a:effectLst/>
          </p:spPr>
          <p:txBody>
            <a:bodyPr anchor="ctr"/>
            <a:lstStyle/>
            <a:p>
              <a:pPr algn="ctr">
                <a:defRPr/>
              </a:pPr>
              <a:r>
                <a:rPr lang="en-US" b="1" dirty="0"/>
                <a:t>X Ltd.</a:t>
              </a:r>
            </a:p>
            <a:p>
              <a:pPr algn="ctr">
                <a:defRPr/>
              </a:pPr>
              <a:r>
                <a:rPr lang="en-US" sz="1400" b="1" dirty="0"/>
                <a:t>(non-tax holiday)</a:t>
              </a:r>
              <a:r>
                <a:rPr lang="en-US" b="1" dirty="0"/>
                <a:t> </a:t>
              </a:r>
            </a:p>
          </p:txBody>
        </p:sp>
        <p:cxnSp>
          <p:nvCxnSpPr>
            <p:cNvPr id="22" name="AutoShape 4"/>
            <p:cNvCxnSpPr>
              <a:cxnSpLocks noChangeShapeType="1"/>
            </p:cNvCxnSpPr>
            <p:nvPr/>
          </p:nvCxnSpPr>
          <p:spPr bwMode="auto">
            <a:xfrm>
              <a:off x="5845419" y="2438401"/>
              <a:ext cx="0" cy="1219200"/>
            </a:xfrm>
            <a:prstGeom prst="straightConnector1">
              <a:avLst/>
            </a:prstGeom>
            <a:grpFill/>
            <a:ln w="12700">
              <a:solidFill>
                <a:schemeClr val="tx1"/>
              </a:solidFill>
              <a:round/>
              <a:headEnd type="triangle"/>
              <a:tailEnd type="none" w="med" len="med"/>
            </a:ln>
            <a:effectLst/>
          </p:spPr>
        </p:cxnSp>
        <p:sp>
          <p:nvSpPr>
            <p:cNvPr id="23" name="Rectangle 6"/>
            <p:cNvSpPr>
              <a:spLocks noChangeArrowheads="1"/>
            </p:cNvSpPr>
            <p:nvPr/>
          </p:nvSpPr>
          <p:spPr bwMode="auto">
            <a:xfrm>
              <a:off x="5029200" y="3657601"/>
              <a:ext cx="1632438" cy="841248"/>
            </a:xfrm>
            <a:prstGeom prst="rect">
              <a:avLst/>
            </a:prstGeom>
            <a:grpFill/>
            <a:ln w="9525" algn="ctr">
              <a:solidFill>
                <a:schemeClr val="tx1"/>
              </a:solidFill>
              <a:miter lim="800000"/>
              <a:headEnd/>
              <a:tailEnd/>
            </a:ln>
            <a:effectLst/>
          </p:spPr>
          <p:txBody>
            <a:bodyPr anchor="ctr"/>
            <a:lstStyle/>
            <a:p>
              <a:pPr algn="ctr">
                <a:defRPr/>
              </a:pPr>
              <a:r>
                <a:rPr lang="en-US" b="1" dirty="0"/>
                <a:t>Y Ltd.</a:t>
              </a:r>
            </a:p>
            <a:p>
              <a:pPr algn="ctr">
                <a:defRPr/>
              </a:pPr>
              <a:r>
                <a:rPr lang="en-US" sz="1400" b="1" dirty="0"/>
                <a:t>(tax holiday)</a:t>
              </a:r>
              <a:endParaRPr lang="en-US" b="1" dirty="0"/>
            </a:p>
          </p:txBody>
        </p:sp>
        <p:sp>
          <p:nvSpPr>
            <p:cNvPr id="24" name="Text Box 11"/>
            <p:cNvSpPr txBox="1">
              <a:spLocks noChangeArrowheads="1"/>
            </p:cNvSpPr>
            <p:nvPr/>
          </p:nvSpPr>
          <p:spPr bwMode="auto">
            <a:xfrm>
              <a:off x="5715000" y="2772285"/>
              <a:ext cx="1066800" cy="64376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3500000" scaled="1"/>
              <a:tileRect/>
            </a:gradFill>
            <a:ln w="12700" algn="ctr">
              <a:solidFill>
                <a:schemeClr val="tx1"/>
              </a:solidFill>
              <a:miter lim="800000"/>
              <a:headEnd/>
              <a:tailEnd/>
            </a:ln>
          </p:spPr>
          <p:txBody>
            <a:bodyPr wrap="square" lIns="88900" tIns="44450" rIns="88900" bIns="44450">
              <a:spAutoFit/>
            </a:bodyPr>
            <a:lstStyle/>
            <a:p>
              <a:pPr algn="ctr" defTabSz="912813">
                <a:spcBef>
                  <a:spcPct val="50000"/>
                </a:spcBef>
                <a:defRPr/>
              </a:pPr>
              <a:r>
                <a:rPr lang="en-US" sz="1200" b="1" i="1" dirty="0">
                  <a:latin typeface="Arial" pitchFamily="34" charset="0"/>
                  <a:cs typeface="Arial" pitchFamily="34" charset="0"/>
                </a:rPr>
                <a:t>Sale at  80 v/s ALP (100)</a:t>
              </a:r>
            </a:p>
          </p:txBody>
        </p:sp>
        <p:sp>
          <p:nvSpPr>
            <p:cNvPr id="25" name="Rectangle 6"/>
            <p:cNvSpPr>
              <a:spLocks noChangeArrowheads="1"/>
            </p:cNvSpPr>
            <p:nvPr/>
          </p:nvSpPr>
          <p:spPr bwMode="auto">
            <a:xfrm>
              <a:off x="4876799" y="4800601"/>
              <a:ext cx="1905000" cy="1371600"/>
            </a:xfrm>
            <a:prstGeom prst="rect">
              <a:avLst/>
            </a:prstGeom>
            <a:solidFill>
              <a:schemeClr val="bg2">
                <a:lumMod val="75000"/>
              </a:schemeClr>
            </a:solidFill>
            <a:ln w="9525" algn="ctr">
              <a:solidFill>
                <a:schemeClr val="tx1"/>
              </a:solidFill>
              <a:miter lim="800000"/>
              <a:headEnd/>
              <a:tailEnd/>
            </a:ln>
            <a:effectLst/>
          </p:spPr>
          <p:txBody>
            <a:bodyPr anchor="ctr"/>
            <a:lstStyle/>
            <a:p>
              <a:pPr algn="ctr">
                <a:spcBef>
                  <a:spcPct val="50000"/>
                </a:spcBef>
                <a:defRPr/>
              </a:pPr>
              <a:r>
                <a:rPr lang="en-US" sz="1400" b="1" dirty="0">
                  <a:latin typeface="Arial" pitchFamily="34" charset="0"/>
                  <a:cs typeface="Arial" pitchFamily="34" charset="0"/>
                </a:rPr>
                <a:t>Inefficient pricing  structure – Reduced tax holiday  benefit</a:t>
              </a:r>
            </a:p>
          </p:txBody>
        </p:sp>
      </p:grpSp>
      <p:cxnSp>
        <p:nvCxnSpPr>
          <p:cNvPr id="26" name="Straight Connector 25"/>
          <p:cNvCxnSpPr/>
          <p:nvPr/>
        </p:nvCxnSpPr>
        <p:spPr>
          <a:xfrm>
            <a:off x="381000" y="1522412"/>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8"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
        <p:nvSpPr>
          <p:cNvPr id="8" name="Title 1"/>
          <p:cNvSpPr>
            <a:spLocks noGrp="1"/>
          </p:cNvSpPr>
          <p:nvPr>
            <p:ph type="title"/>
          </p:nvPr>
        </p:nvSpPr>
        <p:spPr>
          <a:xfrm>
            <a:off x="203200" y="611188"/>
            <a:ext cx="8545513" cy="792162"/>
          </a:xfrm>
        </p:spPr>
        <p:txBody>
          <a:bodyPr>
            <a:normAutofit/>
          </a:bodyPr>
          <a:lstStyle/>
          <a:p>
            <a:r>
              <a:rPr lang="en-US" sz="2800" dirty="0" smtClean="0"/>
              <a:t>Penalties </a:t>
            </a:r>
          </a:p>
        </p:txBody>
      </p:sp>
      <p:graphicFrame>
        <p:nvGraphicFramePr>
          <p:cNvPr id="9" name="Group 34"/>
          <p:cNvGraphicFramePr>
            <a:graphicFrameLocks noGrp="1"/>
          </p:cNvGraphicFramePr>
          <p:nvPr>
            <p:ph idx="1"/>
          </p:nvPr>
        </p:nvGraphicFramePr>
        <p:xfrm>
          <a:off x="228600" y="1747838"/>
          <a:ext cx="8534400" cy="3596322"/>
        </p:xfrm>
        <a:graphic>
          <a:graphicData uri="http://schemas.openxmlformats.org/drawingml/2006/table">
            <a:tbl>
              <a:tblPr/>
              <a:tblGrid>
                <a:gridCol w="4325655"/>
                <a:gridCol w="4208745"/>
              </a:tblGrid>
              <a:tr h="288049">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400" b="1" i="0" u="sng" strike="noStrike" cap="none" normalizeH="0" baseline="0" dirty="0" smtClean="0">
                          <a:ln>
                            <a:noFill/>
                          </a:ln>
                          <a:solidFill>
                            <a:schemeClr val="bg1"/>
                          </a:solidFill>
                          <a:effectLst/>
                          <a:latin typeface="Arial" charset="0"/>
                          <a:cs typeface="Arial" charset="0"/>
                        </a:rPr>
                        <a:t>Default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1" i="0" u="sng" strike="noStrike" cap="none" normalizeH="0" baseline="0" dirty="0" smtClean="0">
                          <a:ln>
                            <a:noFill/>
                          </a:ln>
                          <a:solidFill>
                            <a:schemeClr val="bg1"/>
                          </a:solidFill>
                          <a:effectLst/>
                          <a:latin typeface="Arial" charset="0"/>
                          <a:cs typeface="Arial" charset="0"/>
                        </a:rPr>
                        <a:t>Penalty</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1"/>
                    </a:solidFill>
                  </a:tcPr>
                </a:tc>
              </a:tr>
              <a:tr h="489682">
                <a:tc>
                  <a:txBody>
                    <a:bodyPr/>
                    <a:lstStyle/>
                    <a:p>
                      <a:pPr marL="0" marR="0" lvl="0" indent="0" algn="l"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In case of a post-inquiry adjustment, there is deemed to be a concealment of income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100-300% of tax on the adjusted amount</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489682">
                <a:tc>
                  <a:txBody>
                    <a:bodyPr/>
                    <a:lstStyle/>
                    <a:p>
                      <a:pPr marL="0" marR="0" lvl="0" indent="0" algn="l"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Failure to maintain documents</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 of the value of each international transaction or specified domestic transaction</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04085">
                <a:tc>
                  <a:txBody>
                    <a:bodyPr/>
                    <a:lstStyle/>
                    <a:p>
                      <a:pPr marL="0" marR="0" lvl="0" indent="0" algn="l"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Failure to furnish documents</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 of the value of each international transaction or specified domestic transaction</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45358">
                <a:tc>
                  <a:txBody>
                    <a:bodyPr/>
                    <a:lstStyle/>
                    <a:p>
                      <a:pPr marL="0" marR="0" lvl="0" indent="0" algn="l"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Failure to furnish accountant’s report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INR 100,000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70336">
                <a:tc>
                  <a:txBody>
                    <a:bodyPr/>
                    <a:lstStyle/>
                    <a:p>
                      <a:pPr marL="0" marR="0" lvl="0" indent="0" algn="l" defTabSz="914400" rtl="0" eaLnBrk="1" fontAlgn="base" latinLnBrk="0" hangingPunct="1">
                        <a:lnSpc>
                          <a:spcPct val="100000"/>
                        </a:lnSpc>
                        <a:spcBef>
                          <a:spcPct val="40000"/>
                        </a:spcBef>
                        <a:spcAft>
                          <a:spcPct val="0"/>
                        </a:spcAft>
                        <a:buClrTx/>
                        <a:buSzTx/>
                        <a:buFontTx/>
                        <a:buNone/>
                        <a:tabLst/>
                        <a:defRPr/>
                      </a:pPr>
                      <a:r>
                        <a:rPr kumimoji="0" lang="en-US" sz="1400" b="1" i="0" u="none" strike="noStrike" cap="none" normalizeH="0" baseline="0" dirty="0" smtClean="0">
                          <a:ln>
                            <a:noFill/>
                          </a:ln>
                          <a:solidFill>
                            <a:schemeClr val="tx1"/>
                          </a:solidFill>
                          <a:effectLst/>
                          <a:latin typeface="Arial" charset="0"/>
                          <a:cs typeface="Arial" charset="0"/>
                        </a:rPr>
                        <a:t>Failure to report a transaction in accountant’s report</a:t>
                      </a:r>
                    </a:p>
                    <a:p>
                      <a:pPr marL="0" marR="0" lvl="0" indent="0" algn="l" defTabSz="914400" rtl="0" eaLnBrk="1" fontAlgn="base" latinLnBrk="0" hangingPunct="1">
                        <a:lnSpc>
                          <a:spcPct val="100000"/>
                        </a:lnSpc>
                        <a:spcBef>
                          <a:spcPct val="4000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Tx/>
                        <a:buNone/>
                        <a:tabLst/>
                        <a:defRPr/>
                      </a:pPr>
                      <a:r>
                        <a:rPr kumimoji="0" lang="en-US" sz="1400" b="1" i="0" u="none" strike="noStrike" cap="none" normalizeH="0" baseline="0" dirty="0" smtClean="0">
                          <a:ln>
                            <a:noFill/>
                          </a:ln>
                          <a:solidFill>
                            <a:schemeClr val="tx1"/>
                          </a:solidFill>
                          <a:effectLst/>
                          <a:latin typeface="Arial" charset="0"/>
                          <a:cs typeface="Arial" charset="0"/>
                        </a:rPr>
                        <a:t>2% of the value of each international transaction or specified domestic transaction</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74820">
                <a:tc>
                  <a:txBody>
                    <a:bodyPr/>
                    <a:lstStyle/>
                    <a:p>
                      <a:pPr marL="0" marR="0" lvl="0" indent="0" algn="l" defTabSz="914400" rtl="0" eaLnBrk="1" fontAlgn="base" latinLnBrk="0" hangingPunct="1">
                        <a:lnSpc>
                          <a:spcPct val="100000"/>
                        </a:lnSpc>
                        <a:spcBef>
                          <a:spcPct val="4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Maintaining or furnishing incorrect information or documents</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Tx/>
                        <a:buNone/>
                        <a:tabLst/>
                        <a:defRPr/>
                      </a:pPr>
                      <a:r>
                        <a:rPr kumimoji="0" lang="en-US" sz="1400" b="1" i="0" u="none" strike="noStrike" cap="none" normalizeH="0" baseline="0" dirty="0" smtClean="0">
                          <a:ln>
                            <a:noFill/>
                          </a:ln>
                          <a:solidFill>
                            <a:schemeClr val="tx1"/>
                          </a:solidFill>
                          <a:effectLst/>
                          <a:latin typeface="Arial" charset="0"/>
                          <a:cs typeface="Arial" charset="0"/>
                        </a:rPr>
                        <a:t>2% of the value of each international transaction or specified domestic transaction</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10" name="Oval 24"/>
          <p:cNvSpPr>
            <a:spLocks noChangeArrowheads="1"/>
          </p:cNvSpPr>
          <p:nvPr/>
        </p:nvSpPr>
        <p:spPr bwMode="auto">
          <a:xfrm>
            <a:off x="304800" y="5562600"/>
            <a:ext cx="8572500" cy="1028700"/>
          </a:xfrm>
          <a:prstGeom prst="ellipse">
            <a:avLst/>
          </a:prstGeom>
          <a:solidFill>
            <a:schemeClr val="bg1">
              <a:lumMod val="65000"/>
            </a:schemeClr>
          </a:solidFill>
          <a:ln>
            <a:solidFill>
              <a:schemeClr val="tx1"/>
            </a:solidFill>
            <a:headEnd/>
            <a:tailEnd/>
          </a:ln>
        </p:spPr>
        <p:style>
          <a:lnRef idx="1">
            <a:schemeClr val="accent5"/>
          </a:lnRef>
          <a:fillRef idx="3">
            <a:schemeClr val="accent5"/>
          </a:fillRef>
          <a:effectRef idx="2">
            <a:schemeClr val="accent5"/>
          </a:effectRef>
          <a:fontRef idx="minor">
            <a:schemeClr val="lt1"/>
          </a:fontRef>
        </p:style>
        <p:txBody>
          <a:bodyPr wrap="none" anchor="ctr"/>
          <a:lstStyle/>
          <a:p>
            <a:pPr algn="ctr">
              <a:defRPr/>
            </a:pPr>
            <a:r>
              <a:rPr lang="en-US" sz="1600" dirty="0">
                <a:solidFill>
                  <a:schemeClr val="tx1"/>
                </a:solidFill>
                <a:latin typeface="Arial Black" pitchFamily="34" charset="0"/>
              </a:rPr>
              <a:t>Maintenance of contemporaneous and robust </a:t>
            </a:r>
            <a:r>
              <a:rPr lang="en-US" sz="1600" dirty="0" smtClean="0">
                <a:solidFill>
                  <a:schemeClr val="tx1"/>
                </a:solidFill>
                <a:latin typeface="Arial Black" pitchFamily="34" charset="0"/>
              </a:rPr>
              <a:t>documentation</a:t>
            </a:r>
          </a:p>
          <a:p>
            <a:pPr algn="ctr">
              <a:defRPr/>
            </a:pPr>
            <a:r>
              <a:rPr lang="en-US" sz="1600" dirty="0" smtClean="0">
                <a:solidFill>
                  <a:schemeClr val="tx1"/>
                </a:solidFill>
                <a:latin typeface="Arial Black" pitchFamily="34" charset="0"/>
              </a:rPr>
              <a:t> </a:t>
            </a:r>
            <a:r>
              <a:rPr lang="en-US" sz="1600" dirty="0">
                <a:solidFill>
                  <a:schemeClr val="tx1"/>
                </a:solidFill>
                <a:latin typeface="Arial Black" pitchFamily="34" charset="0"/>
              </a:rPr>
              <a:t>is the key to avoid penalties</a:t>
            </a:r>
          </a:p>
        </p:txBody>
      </p:sp>
      <p:cxnSp>
        <p:nvCxnSpPr>
          <p:cNvPr id="11" name="Straight Connector 10"/>
          <p:cNvCxnSpPr/>
          <p:nvPr/>
        </p:nvCxnSpPr>
        <p:spPr>
          <a:xfrm>
            <a:off x="304800" y="13716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3"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ransition>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0"/>
          </a:xfrm>
        </p:spPr>
        <p:txBody>
          <a:bodyPr>
            <a:normAutofit/>
          </a:bodyPr>
          <a:lstStyle/>
          <a:p>
            <a:r>
              <a:rPr lang="en-US" sz="2400" dirty="0" smtClean="0"/>
              <a:t>SDT – Non-compliance may lead to significant exposure</a:t>
            </a:r>
            <a:br>
              <a:rPr lang="en-US" sz="2400" dirty="0" smtClean="0"/>
            </a:br>
            <a:endParaRPr lang="en-US" sz="240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
        <p:nvSpPr>
          <p:cNvPr id="5" name="Rectangle 4"/>
          <p:cNvSpPr>
            <a:spLocks noChangeArrowheads="1"/>
          </p:cNvSpPr>
          <p:nvPr/>
        </p:nvSpPr>
        <p:spPr bwMode="auto">
          <a:xfrm>
            <a:off x="457200" y="2514600"/>
            <a:ext cx="3657600" cy="2819400"/>
          </a:xfrm>
          <a:prstGeom prst="rect">
            <a:avLst/>
          </a:prstGeom>
          <a:ln>
            <a:headEnd/>
            <a:tailEnd/>
          </a:ln>
          <a:scene3d>
            <a:camera prst="orthographicFront"/>
            <a:lightRig rig="threePt" dir="t"/>
          </a:scene3d>
          <a:sp3d>
            <a:bevelT prst="angle"/>
          </a:sp3d>
        </p:spPr>
        <p:style>
          <a:lnRef idx="1">
            <a:schemeClr val="dk1"/>
          </a:lnRef>
          <a:fillRef idx="2">
            <a:schemeClr val="dk1"/>
          </a:fillRef>
          <a:effectRef idx="1">
            <a:schemeClr val="dk1"/>
          </a:effectRef>
          <a:fontRef idx="minor">
            <a:schemeClr val="dk1"/>
          </a:fontRef>
        </p:style>
        <p:txBody>
          <a:bodyPr tIns="91440" bIns="91440"/>
          <a:lstStyle/>
          <a:p>
            <a:pPr marL="228600" indent="-228600" eaLnBrk="0" hangingPunct="0">
              <a:lnSpc>
                <a:spcPct val="150000"/>
              </a:lnSpc>
              <a:spcBef>
                <a:spcPct val="35000"/>
              </a:spcBef>
              <a:buClr>
                <a:srgbClr val="000000"/>
              </a:buClr>
              <a:buSzPct val="125000"/>
            </a:pPr>
            <a:r>
              <a:rPr lang="en-US" sz="1600" b="1" dirty="0" smtClean="0">
                <a:solidFill>
                  <a:schemeClr val="tx1"/>
                </a:solidFill>
              </a:rPr>
              <a:t>2% of Transaction Value for:</a:t>
            </a:r>
            <a:endParaRPr lang="en-US" sz="1600" b="1" dirty="0">
              <a:solidFill>
                <a:schemeClr val="tx1"/>
              </a:solidFill>
              <a:latin typeface="+mj-lt"/>
            </a:endParaRPr>
          </a:p>
          <a:p>
            <a:pPr marL="400050" lvl="1" indent="-342900" eaLnBrk="0" hangingPunct="0">
              <a:lnSpc>
                <a:spcPts val="2200"/>
              </a:lnSpc>
              <a:spcBef>
                <a:spcPct val="35000"/>
              </a:spcBef>
              <a:buClr>
                <a:srgbClr val="000000"/>
              </a:buClr>
              <a:buSzPct val="100000"/>
              <a:buFont typeface="+mj-lt"/>
              <a:buAutoNum type="alphaLcParenR"/>
            </a:pPr>
            <a:r>
              <a:rPr lang="en-US" sz="1400" dirty="0" smtClean="0">
                <a:solidFill>
                  <a:schemeClr val="tx1"/>
                </a:solidFill>
                <a:latin typeface="+mj-lt"/>
              </a:rPr>
              <a:t>Non-maintenance of documents</a:t>
            </a:r>
            <a:endParaRPr lang="en-US" sz="1400" dirty="0">
              <a:solidFill>
                <a:schemeClr val="tx1"/>
              </a:solidFill>
              <a:latin typeface="+mj-lt"/>
            </a:endParaRPr>
          </a:p>
          <a:p>
            <a:pPr marL="400050" lvl="1" indent="-342900" eaLnBrk="0" hangingPunct="0">
              <a:lnSpc>
                <a:spcPts val="2200"/>
              </a:lnSpc>
              <a:spcBef>
                <a:spcPct val="35000"/>
              </a:spcBef>
              <a:buClr>
                <a:srgbClr val="000000"/>
              </a:buClr>
              <a:buSzPct val="100000"/>
              <a:buFont typeface="+mj-lt"/>
              <a:buAutoNum type="alphaLcParenR"/>
            </a:pPr>
            <a:r>
              <a:rPr lang="en-US" sz="1400" dirty="0" smtClean="0">
                <a:solidFill>
                  <a:schemeClr val="tx1"/>
                </a:solidFill>
                <a:latin typeface="+mj-lt"/>
              </a:rPr>
              <a:t>Non-submission of documents</a:t>
            </a:r>
            <a:endParaRPr lang="en-US" sz="1400" dirty="0">
              <a:solidFill>
                <a:schemeClr val="tx1"/>
              </a:solidFill>
              <a:latin typeface="+mj-lt"/>
            </a:endParaRPr>
          </a:p>
          <a:p>
            <a:pPr marL="228600" indent="-228600" eaLnBrk="0" hangingPunct="0">
              <a:lnSpc>
                <a:spcPct val="150000"/>
              </a:lnSpc>
              <a:spcBef>
                <a:spcPct val="35000"/>
              </a:spcBef>
              <a:buClr>
                <a:srgbClr val="000000"/>
              </a:buClr>
              <a:buSzPct val="125000"/>
            </a:pPr>
            <a:r>
              <a:rPr lang="en-US" sz="1600" b="1" dirty="0">
                <a:solidFill>
                  <a:schemeClr val="tx1"/>
                </a:solidFill>
                <a:latin typeface="+mj-lt"/>
              </a:rPr>
              <a:t>In case of adjustment</a:t>
            </a:r>
          </a:p>
          <a:p>
            <a:pPr marL="342900" indent="-342900" eaLnBrk="0" hangingPunct="0">
              <a:lnSpc>
                <a:spcPct val="150000"/>
              </a:lnSpc>
              <a:spcBef>
                <a:spcPct val="35000"/>
              </a:spcBef>
              <a:buClr>
                <a:srgbClr val="000000"/>
              </a:buClr>
              <a:buSzPct val="100000"/>
              <a:buFont typeface="+mj-lt"/>
              <a:buAutoNum type="alphaLcParenR"/>
            </a:pPr>
            <a:r>
              <a:rPr lang="en-US" sz="1600" dirty="0" smtClean="0">
                <a:solidFill>
                  <a:schemeClr val="tx1"/>
                </a:solidFill>
                <a:latin typeface="+mj-lt"/>
              </a:rPr>
              <a:t>100</a:t>
            </a:r>
            <a:r>
              <a:rPr lang="en-US" sz="1600" dirty="0">
                <a:solidFill>
                  <a:schemeClr val="tx1"/>
                </a:solidFill>
                <a:latin typeface="+mj-lt"/>
              </a:rPr>
              <a:t>% to 300% of additional </a:t>
            </a:r>
            <a:r>
              <a:rPr lang="en-US" sz="1600" dirty="0" smtClean="0">
                <a:solidFill>
                  <a:schemeClr val="tx1"/>
                </a:solidFill>
                <a:latin typeface="+mj-lt"/>
              </a:rPr>
              <a:t>tax</a:t>
            </a:r>
            <a:endParaRPr lang="en-US" sz="1600" dirty="0">
              <a:solidFill>
                <a:schemeClr val="tx1"/>
              </a:solidFill>
              <a:latin typeface="+mj-lt"/>
            </a:endParaRPr>
          </a:p>
        </p:txBody>
      </p:sp>
      <p:sp>
        <p:nvSpPr>
          <p:cNvPr id="6" name="Rectangle 4"/>
          <p:cNvSpPr>
            <a:spLocks noChangeArrowheads="1"/>
          </p:cNvSpPr>
          <p:nvPr/>
        </p:nvSpPr>
        <p:spPr bwMode="auto">
          <a:xfrm rot="5400000">
            <a:off x="800098" y="1765875"/>
            <a:ext cx="3124202" cy="3962401"/>
          </a:xfrm>
          <a:prstGeom prst="rect">
            <a:avLst/>
          </a:prstGeom>
          <a:noFill/>
          <a:ln w="25400" algn="ctr">
            <a:noFill/>
            <a:miter lim="800000"/>
            <a:headEnd/>
            <a:tailEnd/>
          </a:ln>
          <a:effectLst/>
        </p:spPr>
        <p:txBody>
          <a:bodyPr/>
          <a:lstStyle/>
          <a:p>
            <a:pPr marL="228600" indent="-228600" eaLnBrk="0" hangingPunct="0">
              <a:lnSpc>
                <a:spcPct val="90000"/>
              </a:lnSpc>
              <a:spcBef>
                <a:spcPct val="35000"/>
              </a:spcBef>
              <a:buClr>
                <a:srgbClr val="000000"/>
              </a:buClr>
              <a:buSzPct val="125000"/>
              <a:buFont typeface="Wingdings" pitchFamily="2" charset="2"/>
              <a:buNone/>
            </a:pPr>
            <a:endParaRPr lang="en-US" sz="2000">
              <a:latin typeface="+mj-lt"/>
            </a:endParaRPr>
          </a:p>
        </p:txBody>
      </p:sp>
      <p:sp>
        <p:nvSpPr>
          <p:cNvPr id="7" name="TextBox 6"/>
          <p:cNvSpPr txBox="1"/>
          <p:nvPr/>
        </p:nvSpPr>
        <p:spPr>
          <a:xfrm>
            <a:off x="381000" y="1905000"/>
            <a:ext cx="3657600" cy="584775"/>
          </a:xfrm>
          <a:prstGeom prst="rect">
            <a:avLst/>
          </a:prstGeom>
          <a:noFill/>
        </p:spPr>
        <p:txBody>
          <a:bodyPr wrap="square" rtlCol="0">
            <a:spAutoFit/>
          </a:bodyPr>
          <a:lstStyle/>
          <a:p>
            <a:r>
              <a:rPr lang="en-US" sz="1600" b="1" dirty="0">
                <a:latin typeface="+mj-lt"/>
                <a:cs typeface="Times New Roman" pitchFamily="18" charset="0"/>
              </a:rPr>
              <a:t>Existing penalty provisions now </a:t>
            </a:r>
            <a:r>
              <a:rPr lang="en-US" sz="1600" b="1" dirty="0" smtClean="0">
                <a:latin typeface="+mj-lt"/>
                <a:cs typeface="Times New Roman" pitchFamily="18" charset="0"/>
              </a:rPr>
              <a:t>also applicable </a:t>
            </a:r>
            <a:r>
              <a:rPr lang="en-US" sz="1600" b="1" dirty="0">
                <a:latin typeface="+mj-lt"/>
                <a:cs typeface="Times New Roman" pitchFamily="18" charset="0"/>
              </a:rPr>
              <a:t>to SDT </a:t>
            </a:r>
          </a:p>
        </p:txBody>
      </p:sp>
      <p:sp>
        <p:nvSpPr>
          <p:cNvPr id="8" name="TextBox 7"/>
          <p:cNvSpPr txBox="1"/>
          <p:nvPr/>
        </p:nvSpPr>
        <p:spPr>
          <a:xfrm>
            <a:off x="4724400" y="1905000"/>
            <a:ext cx="4114800" cy="584775"/>
          </a:xfrm>
          <a:prstGeom prst="rect">
            <a:avLst/>
          </a:prstGeom>
          <a:noFill/>
        </p:spPr>
        <p:txBody>
          <a:bodyPr wrap="square" rtlCol="0">
            <a:spAutoFit/>
          </a:bodyPr>
          <a:lstStyle/>
          <a:p>
            <a:r>
              <a:rPr lang="en-US" sz="1600" b="1" dirty="0">
                <a:latin typeface="+mj-lt"/>
                <a:cs typeface="Times New Roman" pitchFamily="18" charset="0"/>
              </a:rPr>
              <a:t>New penalty provisions introduced for SDT &amp; International Transactions</a:t>
            </a:r>
          </a:p>
        </p:txBody>
      </p:sp>
      <p:sp>
        <p:nvSpPr>
          <p:cNvPr id="9" name="Rectangle 4"/>
          <p:cNvSpPr>
            <a:spLocks noChangeArrowheads="1"/>
          </p:cNvSpPr>
          <p:nvPr/>
        </p:nvSpPr>
        <p:spPr bwMode="auto">
          <a:xfrm>
            <a:off x="4800600" y="2514600"/>
            <a:ext cx="3657600" cy="2816352"/>
          </a:xfrm>
          <a:prstGeom prst="rect">
            <a:avLst/>
          </a:prstGeom>
          <a:ln>
            <a:headEnd/>
            <a:tailEnd/>
          </a:ln>
          <a:scene3d>
            <a:camera prst="orthographicFront"/>
            <a:lightRig rig="threePt" dir="t"/>
          </a:scene3d>
          <a:sp3d>
            <a:bevelT prst="angle"/>
          </a:sp3d>
        </p:spPr>
        <p:style>
          <a:lnRef idx="1">
            <a:schemeClr val="dk1"/>
          </a:lnRef>
          <a:fillRef idx="2">
            <a:schemeClr val="dk1"/>
          </a:fillRef>
          <a:effectRef idx="1">
            <a:schemeClr val="dk1"/>
          </a:effectRef>
          <a:fontRef idx="minor">
            <a:schemeClr val="dk1"/>
          </a:fontRef>
        </p:style>
        <p:txBody>
          <a:bodyPr tIns="91440" bIns="91440"/>
          <a:lstStyle/>
          <a:p>
            <a:pPr marL="228600" indent="-228600" eaLnBrk="0" hangingPunct="0">
              <a:lnSpc>
                <a:spcPct val="150000"/>
              </a:lnSpc>
              <a:spcBef>
                <a:spcPct val="35000"/>
              </a:spcBef>
              <a:buClr>
                <a:srgbClr val="000000"/>
              </a:buClr>
              <a:buSzPct val="125000"/>
            </a:pPr>
            <a:r>
              <a:rPr lang="en-US" sz="1600" b="1" dirty="0" smtClean="0">
                <a:solidFill>
                  <a:schemeClr val="tx1"/>
                </a:solidFill>
              </a:rPr>
              <a:t>2% of Transaction Value for:</a:t>
            </a:r>
          </a:p>
          <a:p>
            <a:pPr>
              <a:buFont typeface="Arial" pitchFamily="34" charset="0"/>
              <a:buChar char="•"/>
            </a:pPr>
            <a:endParaRPr lang="en-US" b="1" dirty="0" smtClean="0">
              <a:solidFill>
                <a:schemeClr val="tx1"/>
              </a:solidFill>
            </a:endParaRPr>
          </a:p>
          <a:p>
            <a:pPr marL="342900" indent="-285750">
              <a:buFont typeface="+mj-lt"/>
              <a:buAutoNum type="alphaLcParenR"/>
            </a:pPr>
            <a:r>
              <a:rPr lang="en-US" sz="1600" dirty="0" smtClean="0">
                <a:solidFill>
                  <a:schemeClr val="tx1"/>
                </a:solidFill>
              </a:rPr>
              <a:t>Non-reporting of transaction</a:t>
            </a:r>
          </a:p>
          <a:p>
            <a:pPr marL="342900" indent="-285750">
              <a:buFont typeface="+mj-lt"/>
              <a:buAutoNum type="alphaLcParenR"/>
            </a:pPr>
            <a:endParaRPr lang="en-US" sz="1600" dirty="0" smtClean="0">
              <a:solidFill>
                <a:schemeClr val="tx1"/>
              </a:solidFill>
            </a:endParaRPr>
          </a:p>
          <a:p>
            <a:pPr marL="342900" indent="-285750">
              <a:buFont typeface="+mj-lt"/>
              <a:buAutoNum type="alphaLcParenR"/>
            </a:pPr>
            <a:r>
              <a:rPr lang="en-US" sz="1600" dirty="0" smtClean="0">
                <a:solidFill>
                  <a:schemeClr val="tx1"/>
                </a:solidFill>
              </a:rPr>
              <a:t>For incorrect maintenance/submission of documents</a:t>
            </a:r>
            <a:br>
              <a:rPr lang="en-US" sz="1600" dirty="0" smtClean="0">
                <a:solidFill>
                  <a:schemeClr val="tx1"/>
                </a:solidFill>
              </a:rPr>
            </a:br>
            <a:endParaRPr lang="en-US" sz="1600" dirty="0" smtClean="0">
              <a:solidFill>
                <a:schemeClr val="tx1"/>
              </a:solidFill>
            </a:endParaRPr>
          </a:p>
          <a:p>
            <a:endParaRPr lang="en-US" sz="1600" dirty="0" smtClean="0">
              <a:solidFill>
                <a:schemeClr val="tx1"/>
              </a:solidFill>
            </a:endParaRPr>
          </a:p>
          <a:p>
            <a:endParaRPr lang="en-US" sz="1600" dirty="0" smtClean="0">
              <a:solidFill>
                <a:schemeClr val="tx1"/>
              </a:solidFill>
            </a:endParaRPr>
          </a:p>
          <a:p>
            <a:endParaRPr lang="en-US" sz="1600" dirty="0">
              <a:solidFill>
                <a:schemeClr val="tx1"/>
              </a:solidFill>
            </a:endParaRPr>
          </a:p>
        </p:txBody>
      </p:sp>
      <p:cxnSp>
        <p:nvCxnSpPr>
          <p:cNvPr id="10" name="Straight Connector 9"/>
          <p:cNvCxnSpPr/>
          <p:nvPr/>
        </p:nvCxnSpPr>
        <p:spPr bwMode="auto">
          <a:xfrm>
            <a:off x="381000" y="1708666"/>
            <a:ext cx="8077200" cy="0"/>
          </a:xfrm>
          <a:prstGeom prst="line">
            <a:avLst/>
          </a:prstGeom>
          <a:noFill/>
          <a:ln w="9525" cap="flat" cmpd="sng" algn="ctr">
            <a:solidFill>
              <a:schemeClr val="accent1"/>
            </a:solidFill>
            <a:prstDash val="solid"/>
            <a:round/>
            <a:headEnd type="none" w="med" len="med"/>
            <a:tailEnd type="none" w="med" len="med"/>
          </a:ln>
          <a:effectLst/>
        </p:spPr>
      </p:cxnSp>
      <p:sp>
        <p:nvSpPr>
          <p:cNvPr id="11" name="TextBox 10"/>
          <p:cNvSpPr txBox="1"/>
          <p:nvPr/>
        </p:nvSpPr>
        <p:spPr>
          <a:xfrm>
            <a:off x="2133600" y="1524000"/>
            <a:ext cx="5952270" cy="369332"/>
          </a:xfrm>
          <a:prstGeom prst="rect">
            <a:avLst/>
          </a:prstGeom>
          <a:solidFill>
            <a:schemeClr val="bg1"/>
          </a:solidFill>
        </p:spPr>
        <p:txBody>
          <a:bodyPr wrap="none" rtlCol="0">
            <a:spAutoFit/>
          </a:bodyPr>
          <a:lstStyle/>
          <a:p>
            <a:pPr algn="ctr"/>
            <a:r>
              <a:rPr lang="en-US" b="1" dirty="0" smtClean="0"/>
              <a:t>Transfer Pricing addition – Tax payable thereon </a:t>
            </a:r>
          </a:p>
        </p:txBody>
      </p:sp>
      <p:sp>
        <p:nvSpPr>
          <p:cNvPr id="12"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66800"/>
          </a:xfrm>
        </p:spPr>
        <p:txBody>
          <a:bodyPr/>
          <a:lstStyle/>
          <a:p>
            <a:r>
              <a:rPr lang="en-US" sz="2800" dirty="0" smtClean="0"/>
              <a:t>Way Forward - Next  Steps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a:p>
        </p:txBody>
      </p:sp>
      <p:sp>
        <p:nvSpPr>
          <p:cNvPr id="5" name="Rectangle 4"/>
          <p:cNvSpPr/>
          <p:nvPr/>
        </p:nvSpPr>
        <p:spPr>
          <a:xfrm>
            <a:off x="228600" y="1219200"/>
            <a:ext cx="4191000" cy="30480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tIns="91440" bIns="91440"/>
          <a:lstStyle/>
          <a:p>
            <a:pPr marL="342900" indent="-228600" eaLnBrk="0" fontAlgn="auto" hangingPunct="0">
              <a:lnSpc>
                <a:spcPts val="1680"/>
              </a:lnSpc>
              <a:spcBef>
                <a:spcPts val="0"/>
              </a:spcBef>
              <a:spcAft>
                <a:spcPts val="0"/>
              </a:spcAft>
              <a:buClr>
                <a:srgbClr val="000000"/>
              </a:buClr>
              <a:buFont typeface="Wingdings" pitchFamily="2" charset="2"/>
              <a:buChar char="Ø"/>
              <a:defRPr/>
            </a:pPr>
            <a:r>
              <a:rPr lang="en-US" sz="1600" b="1" u="sng" dirty="0">
                <a:latin typeface="Arial"/>
                <a:cs typeface="Arial"/>
              </a:rPr>
              <a:t>Immediate</a:t>
            </a:r>
          </a:p>
          <a:p>
            <a:pPr marL="800100" lvl="1" indent="-228600" eaLnBrk="0" fontAlgn="auto" hangingPunct="0">
              <a:spcBef>
                <a:spcPts val="0"/>
              </a:spcBef>
              <a:spcAft>
                <a:spcPts val="0"/>
              </a:spcAft>
              <a:buClr>
                <a:srgbClr val="000000"/>
              </a:buClr>
              <a:buFont typeface="Wingdings" pitchFamily="2" charset="2"/>
              <a:buChar char="Ø"/>
              <a:defRPr/>
            </a:pPr>
            <a:r>
              <a:rPr lang="en-US" sz="1600" dirty="0">
                <a:latin typeface="Arial"/>
                <a:cs typeface="Arial"/>
              </a:rPr>
              <a:t>Identification of: </a:t>
            </a:r>
          </a:p>
          <a:p>
            <a:pPr marL="1257300" lvl="2" indent="-228600" eaLnBrk="0" fontAlgn="auto" hangingPunct="0">
              <a:spcBef>
                <a:spcPts val="0"/>
              </a:spcBef>
              <a:spcAft>
                <a:spcPts val="0"/>
              </a:spcAft>
              <a:buClr>
                <a:srgbClr val="000000"/>
              </a:buClr>
              <a:buFont typeface="Wingdings" pitchFamily="2" charset="2"/>
              <a:buChar char="Ø"/>
              <a:defRPr/>
            </a:pPr>
            <a:r>
              <a:rPr lang="en-US" sz="1600" dirty="0">
                <a:latin typeface="Arial"/>
                <a:cs typeface="Arial"/>
              </a:rPr>
              <a:t>covered entities and persons</a:t>
            </a:r>
          </a:p>
          <a:p>
            <a:pPr marL="1257300" lvl="2" indent="-228600" eaLnBrk="0" fontAlgn="auto" hangingPunct="0">
              <a:spcBef>
                <a:spcPts val="0"/>
              </a:spcBef>
              <a:spcAft>
                <a:spcPts val="0"/>
              </a:spcAft>
              <a:buClr>
                <a:srgbClr val="000000"/>
              </a:buClr>
              <a:buFont typeface="Wingdings" pitchFamily="2" charset="2"/>
              <a:buChar char="Ø"/>
              <a:defRPr/>
            </a:pPr>
            <a:r>
              <a:rPr lang="en-US" sz="1600" dirty="0">
                <a:latin typeface="Arial"/>
                <a:cs typeface="Arial"/>
              </a:rPr>
              <a:t>covered transactions</a:t>
            </a:r>
          </a:p>
          <a:p>
            <a:pPr marL="800100" lvl="1" indent="-228600" eaLnBrk="0" fontAlgn="auto" hangingPunct="0">
              <a:spcBef>
                <a:spcPts val="0"/>
              </a:spcBef>
              <a:spcAft>
                <a:spcPts val="0"/>
              </a:spcAft>
              <a:buClr>
                <a:srgbClr val="000000"/>
              </a:buClr>
              <a:buFont typeface="Wingdings" pitchFamily="2" charset="2"/>
              <a:buChar char="Ø"/>
              <a:defRPr/>
            </a:pPr>
            <a:r>
              <a:rPr lang="en-US" sz="1600" dirty="0">
                <a:latin typeface="Arial"/>
                <a:cs typeface="Arial"/>
              </a:rPr>
              <a:t>Review of the pricing mechanism for the covered transactions</a:t>
            </a:r>
          </a:p>
          <a:p>
            <a:pPr marL="804863" lvl="1" indent="-228600" eaLnBrk="0" fontAlgn="auto" hangingPunct="0">
              <a:spcBef>
                <a:spcPts val="0"/>
              </a:spcBef>
              <a:spcAft>
                <a:spcPts val="0"/>
              </a:spcAft>
              <a:buClr>
                <a:srgbClr val="000000"/>
              </a:buClr>
              <a:buFont typeface="Wingdings" pitchFamily="2" charset="2"/>
              <a:buChar char="Ø"/>
              <a:defRPr/>
            </a:pPr>
            <a:r>
              <a:rPr lang="en-US" sz="1600" dirty="0">
                <a:latin typeface="Arial"/>
                <a:cs typeface="Arial"/>
              </a:rPr>
              <a:t>Planning for corrective steps to be taken:</a:t>
            </a:r>
          </a:p>
          <a:p>
            <a:pPr marL="1077913" lvl="2" indent="-228600" eaLnBrk="0" fontAlgn="auto" hangingPunct="0">
              <a:spcBef>
                <a:spcPts val="0"/>
              </a:spcBef>
              <a:spcAft>
                <a:spcPts val="0"/>
              </a:spcAft>
              <a:buClr>
                <a:srgbClr val="000000"/>
              </a:buClr>
              <a:buFont typeface="Wingdings" pitchFamily="2" charset="2"/>
              <a:buChar char="Ø"/>
              <a:defRPr/>
            </a:pPr>
            <a:r>
              <a:rPr lang="en-US" sz="1600" dirty="0">
                <a:latin typeface="Arial"/>
                <a:cs typeface="Arial"/>
              </a:rPr>
              <a:t>Functions, Assets and Risk (FAR)analysis</a:t>
            </a:r>
            <a:endParaRPr lang="en-IN" sz="1600" dirty="0">
              <a:latin typeface="Arial"/>
              <a:cs typeface="Arial"/>
            </a:endParaRPr>
          </a:p>
          <a:p>
            <a:pPr marL="1077913" lvl="2" indent="-228600" eaLnBrk="0" fontAlgn="auto" hangingPunct="0">
              <a:spcBef>
                <a:spcPts val="0"/>
              </a:spcBef>
              <a:spcAft>
                <a:spcPts val="0"/>
              </a:spcAft>
              <a:buClr>
                <a:srgbClr val="000000"/>
              </a:buClr>
              <a:buFont typeface="Wingdings" pitchFamily="2" charset="2"/>
              <a:buChar char="Ø"/>
              <a:defRPr/>
            </a:pPr>
            <a:r>
              <a:rPr lang="en-US" sz="1600" dirty="0">
                <a:latin typeface="Arial"/>
                <a:cs typeface="Arial"/>
              </a:rPr>
              <a:t>Economic Analysis including Benchmarking for price setting</a:t>
            </a:r>
            <a:endParaRPr lang="en-IN" sz="1600" dirty="0">
              <a:latin typeface="Arial"/>
              <a:cs typeface="Arial"/>
            </a:endParaRPr>
          </a:p>
          <a:p>
            <a:pPr marL="450850" lvl="1" indent="-228600" eaLnBrk="0" fontAlgn="auto" hangingPunct="0">
              <a:lnSpc>
                <a:spcPts val="1680"/>
              </a:lnSpc>
              <a:spcBef>
                <a:spcPts val="0"/>
              </a:spcBef>
              <a:spcAft>
                <a:spcPts val="0"/>
              </a:spcAft>
              <a:buClr>
                <a:srgbClr val="000000"/>
              </a:buClr>
              <a:buFont typeface="Wingdings" pitchFamily="2" charset="2"/>
              <a:buChar char="Ø"/>
              <a:defRPr/>
            </a:pPr>
            <a:endParaRPr lang="en-US" sz="1400" dirty="0">
              <a:latin typeface="Arial"/>
              <a:cs typeface="Arial"/>
            </a:endParaRPr>
          </a:p>
          <a:p>
            <a:pPr marL="450850" lvl="1" indent="-228600" eaLnBrk="0" fontAlgn="auto" hangingPunct="0">
              <a:lnSpc>
                <a:spcPts val="1680"/>
              </a:lnSpc>
              <a:spcBef>
                <a:spcPts val="0"/>
              </a:spcBef>
              <a:spcAft>
                <a:spcPts val="0"/>
              </a:spcAft>
              <a:buClr>
                <a:srgbClr val="000000"/>
              </a:buClr>
              <a:buFont typeface="Wingdings" pitchFamily="2" charset="2"/>
              <a:buChar char="Ø"/>
              <a:defRPr/>
            </a:pPr>
            <a:endParaRPr lang="en-US" sz="1400" u="sng" dirty="0">
              <a:latin typeface="Arial"/>
              <a:cs typeface="Arial"/>
            </a:endParaRPr>
          </a:p>
        </p:txBody>
      </p:sp>
      <p:sp>
        <p:nvSpPr>
          <p:cNvPr id="6" name="Rectangle 10"/>
          <p:cNvSpPr>
            <a:spLocks noChangeArrowheads="1"/>
          </p:cNvSpPr>
          <p:nvPr/>
        </p:nvSpPr>
        <p:spPr bwMode="auto">
          <a:xfrm>
            <a:off x="4876800" y="1219200"/>
            <a:ext cx="3962400" cy="30480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tIns="91440" bIns="91440"/>
          <a:lstStyle/>
          <a:p>
            <a:pPr marL="342900" indent="-228600" eaLnBrk="0" hangingPunct="0">
              <a:buClr>
                <a:srgbClr val="000000"/>
              </a:buClr>
              <a:buFont typeface="Wingdings" pitchFamily="2" charset="2"/>
              <a:buChar char="Ø"/>
            </a:pPr>
            <a:r>
              <a:rPr lang="en-US" sz="1600" b="1" u="sng" dirty="0" smtClean="0">
                <a:latin typeface="Arial" pitchFamily="34" charset="0"/>
                <a:cs typeface="Arial" pitchFamily="34" charset="0"/>
              </a:rPr>
              <a:t>Ongoing</a:t>
            </a:r>
          </a:p>
          <a:p>
            <a:pPr marL="342900" indent="-228600" eaLnBrk="0" hangingPunct="0">
              <a:buClr>
                <a:srgbClr val="000000"/>
              </a:buClr>
            </a:pPr>
            <a:endParaRPr lang="en-US" sz="1600" b="1" u="sng" dirty="0">
              <a:latin typeface="Arial" pitchFamily="34" charset="0"/>
              <a:cs typeface="Arial" pitchFamily="34" charset="0"/>
            </a:endParaRPr>
          </a:p>
          <a:p>
            <a:pPr marL="800100" lvl="1" indent="-228600" eaLnBrk="0" hangingPunct="0">
              <a:buClr>
                <a:srgbClr val="000000"/>
              </a:buClr>
              <a:buFont typeface="Wingdings" pitchFamily="2" charset="2"/>
              <a:buChar char="Ø"/>
            </a:pPr>
            <a:r>
              <a:rPr lang="en-US" sz="1600" dirty="0">
                <a:latin typeface="Arial" pitchFamily="34" charset="0"/>
                <a:cs typeface="Arial" pitchFamily="34" charset="0"/>
              </a:rPr>
              <a:t>Review of existing transaction for change in facts and </a:t>
            </a:r>
            <a:r>
              <a:rPr lang="en-US" sz="1600" dirty="0" smtClean="0">
                <a:latin typeface="Arial" pitchFamily="34" charset="0"/>
                <a:cs typeface="Arial" pitchFamily="34" charset="0"/>
              </a:rPr>
              <a:t>circumstances</a:t>
            </a:r>
          </a:p>
          <a:p>
            <a:pPr marL="800100" lvl="1" indent="-228600" eaLnBrk="0" hangingPunct="0">
              <a:buClr>
                <a:srgbClr val="000000"/>
              </a:buClr>
            </a:pPr>
            <a:endParaRPr lang="en-US" sz="1600" dirty="0">
              <a:latin typeface="Arial" pitchFamily="34" charset="0"/>
              <a:cs typeface="Arial" pitchFamily="34" charset="0"/>
            </a:endParaRPr>
          </a:p>
          <a:p>
            <a:pPr marL="800100" lvl="1" indent="-228600" eaLnBrk="0" hangingPunct="0">
              <a:buClr>
                <a:srgbClr val="000000"/>
              </a:buClr>
              <a:buFont typeface="Wingdings" pitchFamily="2" charset="2"/>
              <a:buChar char="Ø"/>
            </a:pPr>
            <a:r>
              <a:rPr lang="en-US" sz="1600" dirty="0">
                <a:latin typeface="Arial" pitchFamily="34" charset="0"/>
                <a:cs typeface="Arial" pitchFamily="34" charset="0"/>
              </a:rPr>
              <a:t>Examining any new transactions and reviewing the pricing mechanism for such transaction</a:t>
            </a:r>
            <a:endParaRPr lang="en-US" sz="1600" b="1" u="sng" dirty="0">
              <a:latin typeface="Arial" pitchFamily="34" charset="0"/>
              <a:cs typeface="Arial" pitchFamily="34" charset="0"/>
            </a:endParaRPr>
          </a:p>
        </p:txBody>
      </p:sp>
      <p:sp>
        <p:nvSpPr>
          <p:cNvPr id="7" name="Rectangle 11"/>
          <p:cNvSpPr>
            <a:spLocks noChangeArrowheads="1"/>
          </p:cNvSpPr>
          <p:nvPr/>
        </p:nvSpPr>
        <p:spPr bwMode="auto">
          <a:xfrm>
            <a:off x="228600" y="4343400"/>
            <a:ext cx="8610600" cy="2057400"/>
          </a:xfrm>
          <a:prstGeom prst="rect">
            <a:avLst/>
          </a:prstGeom>
          <a:solidFill>
            <a:schemeClr val="tx1">
              <a:lumMod val="65000"/>
              <a:lumOff val="35000"/>
            </a:schemeClr>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tIns="91440" bIns="91440"/>
          <a:lstStyle/>
          <a:p>
            <a:pPr marL="342900" indent="-228600" eaLnBrk="0" hangingPunct="0">
              <a:buClr>
                <a:srgbClr val="000000"/>
              </a:buClr>
              <a:buFont typeface="Wingdings" pitchFamily="2" charset="2"/>
              <a:buChar char="Ø"/>
            </a:pPr>
            <a:r>
              <a:rPr lang="en-US" sz="1600" b="1" u="sng" dirty="0" smtClean="0"/>
              <a:t>Year end compliance - (MOST IMPORTANT)</a:t>
            </a:r>
            <a:endParaRPr lang="en-US" sz="1600" b="1" u="sng" dirty="0"/>
          </a:p>
          <a:p>
            <a:pPr marL="800100" lvl="1" indent="-228600" eaLnBrk="0" hangingPunct="0">
              <a:buClr>
                <a:srgbClr val="000000"/>
              </a:buClr>
              <a:buFont typeface="Wingdings" pitchFamily="2" charset="2"/>
              <a:buChar char="Ø"/>
            </a:pPr>
            <a:r>
              <a:rPr lang="en-US" sz="1600" b="1" dirty="0">
                <a:latin typeface="Arial" pitchFamily="34" charset="0"/>
                <a:cs typeface="Arial" pitchFamily="34" charset="0"/>
              </a:rPr>
              <a:t>Preparation of Transfer Pricing Documentation (TP Report):</a:t>
            </a:r>
          </a:p>
          <a:p>
            <a:pPr marL="1257300" lvl="2" indent="-228600" eaLnBrk="0" hangingPunct="0">
              <a:buClr>
                <a:srgbClr val="000000"/>
              </a:buClr>
              <a:buFont typeface="Wingdings" pitchFamily="2" charset="2"/>
              <a:buChar char="Ø"/>
            </a:pPr>
            <a:r>
              <a:rPr lang="en-US" sz="1600" b="1" dirty="0">
                <a:latin typeface="Arial" pitchFamily="34" charset="0"/>
                <a:cs typeface="Arial" pitchFamily="34" charset="0"/>
              </a:rPr>
              <a:t>Covered persons</a:t>
            </a:r>
          </a:p>
          <a:p>
            <a:pPr marL="1257300" lvl="2" indent="-228600" eaLnBrk="0" hangingPunct="0">
              <a:buClr>
                <a:srgbClr val="000000"/>
              </a:buClr>
              <a:buFont typeface="Wingdings" pitchFamily="2" charset="2"/>
              <a:buChar char="Ø"/>
            </a:pPr>
            <a:r>
              <a:rPr lang="en-US" sz="1600" b="1" dirty="0">
                <a:latin typeface="Arial" pitchFamily="34" charset="0"/>
                <a:cs typeface="Arial" pitchFamily="34" charset="0"/>
              </a:rPr>
              <a:t>Covered transactions </a:t>
            </a:r>
          </a:p>
          <a:p>
            <a:pPr marL="1257300" lvl="2" indent="-228600" eaLnBrk="0" hangingPunct="0">
              <a:buClr>
                <a:srgbClr val="000000"/>
              </a:buClr>
              <a:buFont typeface="Wingdings" pitchFamily="2" charset="2"/>
              <a:buChar char="Ø"/>
            </a:pPr>
            <a:r>
              <a:rPr lang="en-US" sz="1600" b="1" dirty="0">
                <a:latin typeface="Arial" pitchFamily="34" charset="0"/>
                <a:cs typeface="Arial" pitchFamily="34" charset="0"/>
              </a:rPr>
              <a:t>Nature and quantum of transactions</a:t>
            </a:r>
          </a:p>
          <a:p>
            <a:pPr marL="1257300" lvl="2" indent="-228600" eaLnBrk="0" hangingPunct="0">
              <a:buClr>
                <a:srgbClr val="000000"/>
              </a:buClr>
              <a:buFont typeface="Wingdings" pitchFamily="2" charset="2"/>
              <a:buChar char="Ø"/>
            </a:pPr>
            <a:r>
              <a:rPr lang="en-US" sz="1600" b="1" dirty="0">
                <a:latin typeface="Arial" pitchFamily="34" charset="0"/>
                <a:cs typeface="Arial" pitchFamily="34" charset="0"/>
              </a:rPr>
              <a:t>Arm’s length pricing of all such transactions using Prescribed methods </a:t>
            </a:r>
          </a:p>
          <a:p>
            <a:pPr marL="800100" lvl="1" indent="-228600" eaLnBrk="0" hangingPunct="0">
              <a:buClr>
                <a:srgbClr val="000000"/>
              </a:buClr>
              <a:buFont typeface="Wingdings" pitchFamily="2" charset="2"/>
              <a:buChar char="Ø"/>
            </a:pPr>
            <a:r>
              <a:rPr lang="en-US" sz="1600" b="1" dirty="0">
                <a:latin typeface="Arial" pitchFamily="34" charset="0"/>
                <a:cs typeface="Arial" pitchFamily="34" charset="0"/>
              </a:rPr>
              <a:t>Filing of Accountant’s Report  in [Form No. 3CEB] within the prescribed time limit i.e. 30th November of the relevant assessment year</a:t>
            </a:r>
          </a:p>
        </p:txBody>
      </p:sp>
      <p:cxnSp>
        <p:nvCxnSpPr>
          <p:cNvPr id="8" name="Straight Connector 7"/>
          <p:cNvCxnSpPr/>
          <p:nvPr/>
        </p:nvCxnSpPr>
        <p:spPr>
          <a:xfrm>
            <a:off x="304800" y="10668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0"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ransition>
    <p:newsfla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sp>
        <p:nvSpPr>
          <p:cNvPr id="5" name="Title 1"/>
          <p:cNvSpPr txBox="1">
            <a:spLocks/>
          </p:cNvSpPr>
          <p:nvPr/>
        </p:nvSpPr>
        <p:spPr>
          <a:xfrm>
            <a:off x="369887" y="457200"/>
            <a:ext cx="8545513" cy="792162"/>
          </a:xfrm>
          <a:prstGeom prst="rect">
            <a:avLst/>
          </a:prstGeom>
        </p:spPr>
        <p:txBody>
          <a:bodyPr vert="horz"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dirty="0" smtClean="0">
                <a:solidFill>
                  <a:schemeClr val="tx2"/>
                </a:solidFill>
                <a:latin typeface="+mj-lt"/>
                <a:ea typeface="+mj-ea"/>
                <a:cs typeface="+mj-cs"/>
              </a:rPr>
              <a:t>Transfer Pricing Documentation – Sec 92D / Rule 10D</a:t>
            </a:r>
          </a:p>
        </p:txBody>
      </p:sp>
      <p:sp>
        <p:nvSpPr>
          <p:cNvPr id="8" name="Rectangle 3"/>
          <p:cNvSpPr>
            <a:spLocks noChangeArrowheads="1"/>
          </p:cNvSpPr>
          <p:nvPr/>
        </p:nvSpPr>
        <p:spPr bwMode="auto">
          <a:xfrm>
            <a:off x="228600" y="2168525"/>
            <a:ext cx="2590800" cy="1493838"/>
          </a:xfrm>
          <a:prstGeom prst="rect">
            <a:avLst/>
          </a:prstGeom>
          <a:noFill/>
          <a:ln w="9525">
            <a:noFill/>
            <a:miter lim="800000"/>
            <a:headEnd/>
            <a:tailEnd/>
          </a:ln>
        </p:spPr>
        <p:txBody>
          <a:bodyPr lIns="92075" tIns="46038" rIns="92075" bIns="46038">
            <a:spAutoFit/>
          </a:bodyPr>
          <a:lstStyle/>
          <a:p>
            <a:pPr marL="228600" indent="-228600" eaLnBrk="0" hangingPunct="0">
              <a:spcBef>
                <a:spcPct val="50000"/>
              </a:spcBef>
              <a:buClr>
                <a:schemeClr val="tx1"/>
              </a:buClr>
              <a:buSzPct val="125000"/>
              <a:buFont typeface="Wingdings" pitchFamily="2" charset="2"/>
              <a:buChar char="Ø"/>
              <a:defRPr/>
            </a:pPr>
            <a:r>
              <a:rPr lang="en-US" sz="1400" dirty="0">
                <a:latin typeface="+mj-lt"/>
                <a:cs typeface="Arial" pitchFamily="34" charset="0"/>
              </a:rPr>
              <a:t>Profile of industry</a:t>
            </a:r>
          </a:p>
          <a:p>
            <a:pPr marL="228600" indent="-228600" eaLnBrk="0" hangingPunct="0">
              <a:spcBef>
                <a:spcPct val="50000"/>
              </a:spcBef>
              <a:buClr>
                <a:schemeClr val="tx1"/>
              </a:buClr>
              <a:buSzPct val="125000"/>
              <a:buFont typeface="Wingdings" pitchFamily="2" charset="2"/>
              <a:buChar char="Ø"/>
              <a:defRPr/>
            </a:pPr>
            <a:r>
              <a:rPr lang="en-US" sz="1400" dirty="0">
                <a:latin typeface="+mj-lt"/>
                <a:cs typeface="Arial" pitchFamily="34" charset="0"/>
              </a:rPr>
              <a:t>Profile of group </a:t>
            </a:r>
          </a:p>
          <a:p>
            <a:pPr marL="228600" indent="-228600" eaLnBrk="0" hangingPunct="0">
              <a:spcBef>
                <a:spcPct val="50000"/>
              </a:spcBef>
              <a:buClr>
                <a:schemeClr val="tx1"/>
              </a:buClr>
              <a:buSzPct val="125000"/>
              <a:buFont typeface="Wingdings" pitchFamily="2" charset="2"/>
              <a:buChar char="Ø"/>
              <a:defRPr/>
            </a:pPr>
            <a:r>
              <a:rPr lang="en-US" sz="1400" dirty="0">
                <a:latin typeface="+mj-lt"/>
                <a:cs typeface="Arial" pitchFamily="34" charset="0"/>
              </a:rPr>
              <a:t>Profile of taxpayer</a:t>
            </a:r>
          </a:p>
          <a:p>
            <a:pPr marL="228600" indent="-228600" eaLnBrk="0" hangingPunct="0">
              <a:spcBef>
                <a:spcPct val="50000"/>
              </a:spcBef>
              <a:buClr>
                <a:schemeClr val="tx1"/>
              </a:buClr>
              <a:buSzPct val="125000"/>
              <a:buFont typeface="Wingdings" pitchFamily="2" charset="2"/>
              <a:buChar char="Ø"/>
              <a:defRPr/>
            </a:pPr>
            <a:r>
              <a:rPr lang="en-US" sz="1400" dirty="0">
                <a:latin typeface="+mj-lt"/>
                <a:cs typeface="Arial" pitchFamily="34" charset="0"/>
              </a:rPr>
              <a:t>Profile of associated enterprises</a:t>
            </a:r>
          </a:p>
        </p:txBody>
      </p:sp>
      <p:sp>
        <p:nvSpPr>
          <p:cNvPr id="9" name="Rectangle 4"/>
          <p:cNvSpPr>
            <a:spLocks noChangeArrowheads="1"/>
          </p:cNvSpPr>
          <p:nvPr/>
        </p:nvSpPr>
        <p:spPr bwMode="auto">
          <a:xfrm>
            <a:off x="3124200" y="2112963"/>
            <a:ext cx="3124200" cy="1925637"/>
          </a:xfrm>
          <a:prstGeom prst="rect">
            <a:avLst/>
          </a:prstGeom>
          <a:noFill/>
          <a:ln w="9525">
            <a:noFill/>
            <a:miter lim="800000"/>
            <a:headEnd/>
            <a:tailEnd/>
          </a:ln>
        </p:spPr>
        <p:txBody>
          <a:bodyPr lIns="92075" tIns="46038" rIns="92075" bIns="46038">
            <a:spAutoFit/>
          </a:bodyPr>
          <a:lstStyle/>
          <a:p>
            <a:pPr marL="228600" indent="-228600" eaLnBrk="0" hangingPunct="0">
              <a:spcBef>
                <a:spcPct val="50000"/>
              </a:spcBef>
              <a:buClr>
                <a:schemeClr val="tx1"/>
              </a:buClr>
              <a:buSzPct val="125000"/>
              <a:buFont typeface="Wingdings" pitchFamily="2" charset="2"/>
              <a:buChar char="Ø"/>
              <a:defRPr/>
            </a:pPr>
            <a:r>
              <a:rPr lang="en-US" sz="1400" dirty="0">
                <a:latin typeface="+mj-lt"/>
                <a:cs typeface="Arial" pitchFamily="34" charset="0"/>
              </a:rPr>
              <a:t>Transaction terms</a:t>
            </a:r>
          </a:p>
          <a:p>
            <a:pPr marL="228600" indent="-228600" eaLnBrk="0" hangingPunct="0">
              <a:spcBef>
                <a:spcPct val="50000"/>
              </a:spcBef>
              <a:buClr>
                <a:schemeClr val="tx1"/>
              </a:buClr>
              <a:buSzPct val="125000"/>
              <a:buFont typeface="Wingdings" pitchFamily="2" charset="2"/>
              <a:buChar char="Ø"/>
              <a:defRPr/>
            </a:pPr>
            <a:r>
              <a:rPr lang="en-US" sz="1400" dirty="0">
                <a:latin typeface="+mj-lt"/>
                <a:cs typeface="Arial" pitchFamily="34" charset="0"/>
              </a:rPr>
              <a:t>Functional analysis (functions, assets and risks)</a:t>
            </a:r>
          </a:p>
          <a:p>
            <a:pPr marL="228600" indent="-228600" eaLnBrk="0" hangingPunct="0">
              <a:spcBef>
                <a:spcPct val="50000"/>
              </a:spcBef>
              <a:buClr>
                <a:schemeClr val="tx1"/>
              </a:buClr>
              <a:buSzPct val="125000"/>
              <a:buFont typeface="Wingdings" pitchFamily="2" charset="2"/>
              <a:buChar char="Ø"/>
              <a:defRPr/>
            </a:pPr>
            <a:r>
              <a:rPr lang="en-US" sz="1400" dirty="0">
                <a:latin typeface="+mj-lt"/>
                <a:cs typeface="Arial" pitchFamily="34" charset="0"/>
              </a:rPr>
              <a:t>Economic analysis (method selection, comparable benchmarking)</a:t>
            </a:r>
          </a:p>
          <a:p>
            <a:pPr marL="228600" indent="-228600" eaLnBrk="0" hangingPunct="0">
              <a:spcBef>
                <a:spcPct val="50000"/>
              </a:spcBef>
              <a:buClr>
                <a:schemeClr val="tx1"/>
              </a:buClr>
              <a:buSzPct val="125000"/>
              <a:buFont typeface="Wingdings" pitchFamily="2" charset="2"/>
              <a:buChar char="Ø"/>
              <a:defRPr/>
            </a:pPr>
            <a:r>
              <a:rPr lang="en-US" sz="1400" dirty="0">
                <a:latin typeface="+mj-lt"/>
                <a:cs typeface="Arial" pitchFamily="34" charset="0"/>
              </a:rPr>
              <a:t>Forecasts, budgets, estimates</a:t>
            </a:r>
          </a:p>
        </p:txBody>
      </p:sp>
      <p:sp>
        <p:nvSpPr>
          <p:cNvPr id="10" name="Rectangle 5"/>
          <p:cNvSpPr>
            <a:spLocks noChangeArrowheads="1"/>
          </p:cNvSpPr>
          <p:nvPr/>
        </p:nvSpPr>
        <p:spPr bwMode="auto">
          <a:xfrm>
            <a:off x="6324600" y="2185988"/>
            <a:ext cx="2438400" cy="1385887"/>
          </a:xfrm>
          <a:prstGeom prst="rect">
            <a:avLst/>
          </a:prstGeom>
          <a:noFill/>
          <a:ln w="9525">
            <a:noFill/>
            <a:miter lim="800000"/>
            <a:headEnd/>
            <a:tailEnd/>
          </a:ln>
        </p:spPr>
        <p:txBody>
          <a:bodyPr lIns="92075" tIns="46038" rIns="92075" bIns="46038">
            <a:spAutoFit/>
          </a:bodyPr>
          <a:lstStyle/>
          <a:p>
            <a:pPr marL="228600" indent="-228600" eaLnBrk="0" hangingPunct="0">
              <a:spcBef>
                <a:spcPct val="50000"/>
              </a:spcBef>
              <a:buClr>
                <a:schemeClr val="tx1"/>
              </a:buClr>
              <a:buSzPct val="125000"/>
              <a:buFont typeface="Wingdings" pitchFamily="2" charset="2"/>
              <a:buChar char="Ø"/>
              <a:defRPr/>
            </a:pPr>
            <a:r>
              <a:rPr lang="en-US" sz="1400" dirty="0">
                <a:latin typeface="+mj-lt"/>
                <a:cs typeface="Arial" pitchFamily="34" charset="0"/>
              </a:rPr>
              <a:t>Agreements</a:t>
            </a:r>
          </a:p>
          <a:p>
            <a:pPr marL="228600" indent="-228600" eaLnBrk="0" hangingPunct="0">
              <a:spcBef>
                <a:spcPct val="50000"/>
              </a:spcBef>
              <a:buClr>
                <a:schemeClr val="tx1"/>
              </a:buClr>
              <a:buSzPct val="125000"/>
              <a:buFont typeface="Wingdings" pitchFamily="2" charset="2"/>
              <a:buChar char="Ø"/>
              <a:defRPr/>
            </a:pPr>
            <a:r>
              <a:rPr lang="en-US" sz="1400" dirty="0">
                <a:latin typeface="+mj-lt"/>
                <a:cs typeface="Arial" pitchFamily="34" charset="0"/>
              </a:rPr>
              <a:t>Invoices</a:t>
            </a:r>
          </a:p>
          <a:p>
            <a:pPr marL="228600" indent="-228600" eaLnBrk="0" hangingPunct="0">
              <a:spcBef>
                <a:spcPct val="50000"/>
              </a:spcBef>
              <a:buClr>
                <a:schemeClr val="tx1"/>
              </a:buClr>
              <a:buSzPct val="125000"/>
              <a:buFont typeface="Wingdings" pitchFamily="2" charset="2"/>
              <a:buChar char="Ø"/>
              <a:defRPr/>
            </a:pPr>
            <a:r>
              <a:rPr lang="en-US" sz="1400" dirty="0">
                <a:latin typeface="+mj-lt"/>
                <a:cs typeface="Arial" pitchFamily="34" charset="0"/>
              </a:rPr>
              <a:t>Pricing related correspondence (letters, emails etc)</a:t>
            </a:r>
          </a:p>
        </p:txBody>
      </p:sp>
      <p:sp>
        <p:nvSpPr>
          <p:cNvPr id="11" name="Rectangle 6"/>
          <p:cNvSpPr>
            <a:spLocks noChangeArrowheads="1"/>
          </p:cNvSpPr>
          <p:nvPr/>
        </p:nvSpPr>
        <p:spPr bwMode="auto">
          <a:xfrm>
            <a:off x="381000" y="1368562"/>
            <a:ext cx="2362200" cy="339196"/>
          </a:xfrm>
          <a:prstGeom prst="rect">
            <a:avLst/>
          </a:prstGeom>
          <a:solidFill>
            <a:schemeClr val="tx1">
              <a:lumMod val="65000"/>
              <a:lumOff val="35000"/>
            </a:schemeClr>
          </a:solidFill>
          <a:ln>
            <a:headEnd/>
            <a:tailEnd/>
          </a:ln>
        </p:spPr>
        <p:style>
          <a:lnRef idx="0">
            <a:schemeClr val="accent3"/>
          </a:lnRef>
          <a:fillRef idx="3">
            <a:schemeClr val="accent3"/>
          </a:fillRef>
          <a:effectRef idx="3">
            <a:schemeClr val="accent3"/>
          </a:effectRef>
          <a:fontRef idx="minor">
            <a:schemeClr val="lt1"/>
          </a:fontRef>
        </p:style>
        <p:txBody>
          <a:bodyPr lIns="92075" tIns="46038" rIns="92075" bIns="46038">
            <a:spAutoFit/>
          </a:bodyPr>
          <a:lstStyle/>
          <a:p>
            <a:pPr algn="ctr" eaLnBrk="0" hangingPunct="0">
              <a:spcBef>
                <a:spcPct val="50000"/>
              </a:spcBef>
              <a:defRPr/>
            </a:pPr>
            <a:r>
              <a:rPr lang="en-US" sz="1600" b="1" dirty="0">
                <a:solidFill>
                  <a:schemeClr val="bg1"/>
                </a:solidFill>
                <a:latin typeface="+mj-lt"/>
              </a:rPr>
              <a:t>Entity related </a:t>
            </a:r>
          </a:p>
        </p:txBody>
      </p:sp>
      <p:sp>
        <p:nvSpPr>
          <p:cNvPr id="12" name="Rectangle 7"/>
          <p:cNvSpPr>
            <a:spLocks noChangeArrowheads="1"/>
          </p:cNvSpPr>
          <p:nvPr/>
        </p:nvSpPr>
        <p:spPr bwMode="auto">
          <a:xfrm>
            <a:off x="3352800" y="1368562"/>
            <a:ext cx="2362200" cy="339196"/>
          </a:xfrm>
          <a:prstGeom prst="rect">
            <a:avLst/>
          </a:prstGeom>
          <a:solidFill>
            <a:schemeClr val="tx1">
              <a:lumMod val="65000"/>
              <a:lumOff val="35000"/>
            </a:schemeClr>
          </a:solidFill>
          <a:ln>
            <a:headEnd/>
            <a:tailEnd/>
          </a:ln>
        </p:spPr>
        <p:style>
          <a:lnRef idx="0">
            <a:schemeClr val="accent3"/>
          </a:lnRef>
          <a:fillRef idx="3">
            <a:schemeClr val="accent3"/>
          </a:fillRef>
          <a:effectRef idx="3">
            <a:schemeClr val="accent3"/>
          </a:effectRef>
          <a:fontRef idx="minor">
            <a:schemeClr val="lt1"/>
          </a:fontRef>
        </p:style>
        <p:txBody>
          <a:bodyPr lIns="92075" tIns="46038" rIns="92075" bIns="46038">
            <a:spAutoFit/>
          </a:bodyPr>
          <a:lstStyle/>
          <a:p>
            <a:pPr algn="ctr" eaLnBrk="0" hangingPunct="0">
              <a:spcBef>
                <a:spcPct val="50000"/>
              </a:spcBef>
              <a:defRPr/>
            </a:pPr>
            <a:r>
              <a:rPr lang="en-US" sz="1600" b="1" dirty="0">
                <a:solidFill>
                  <a:schemeClr val="bg1"/>
                </a:solidFill>
                <a:latin typeface="+mj-lt"/>
              </a:rPr>
              <a:t>Price related</a:t>
            </a:r>
          </a:p>
        </p:txBody>
      </p:sp>
      <p:sp>
        <p:nvSpPr>
          <p:cNvPr id="13" name="Rectangle 8"/>
          <p:cNvSpPr>
            <a:spLocks noChangeArrowheads="1"/>
          </p:cNvSpPr>
          <p:nvPr/>
        </p:nvSpPr>
        <p:spPr bwMode="auto">
          <a:xfrm>
            <a:off x="6324600" y="1357536"/>
            <a:ext cx="2362200" cy="339196"/>
          </a:xfrm>
          <a:prstGeom prst="rect">
            <a:avLst/>
          </a:prstGeom>
          <a:solidFill>
            <a:schemeClr val="tx1">
              <a:lumMod val="65000"/>
              <a:lumOff val="35000"/>
            </a:schemeClr>
          </a:solidFill>
          <a:ln>
            <a:headEnd/>
            <a:tailEnd/>
          </a:ln>
        </p:spPr>
        <p:style>
          <a:lnRef idx="0">
            <a:schemeClr val="accent3"/>
          </a:lnRef>
          <a:fillRef idx="3">
            <a:schemeClr val="accent3"/>
          </a:fillRef>
          <a:effectRef idx="3">
            <a:schemeClr val="accent3"/>
          </a:effectRef>
          <a:fontRef idx="minor">
            <a:schemeClr val="lt1"/>
          </a:fontRef>
        </p:style>
        <p:txBody>
          <a:bodyPr lIns="92075" tIns="46038" rIns="92075" bIns="46038">
            <a:spAutoFit/>
          </a:bodyPr>
          <a:lstStyle/>
          <a:p>
            <a:pPr algn="ctr" eaLnBrk="0" hangingPunct="0">
              <a:spcBef>
                <a:spcPct val="50000"/>
              </a:spcBef>
              <a:defRPr/>
            </a:pPr>
            <a:r>
              <a:rPr lang="en-US" sz="1600" b="1" dirty="0">
                <a:solidFill>
                  <a:schemeClr val="bg1"/>
                </a:solidFill>
                <a:latin typeface="+mj-lt"/>
              </a:rPr>
              <a:t>Transaction related</a:t>
            </a:r>
          </a:p>
        </p:txBody>
      </p:sp>
      <p:sp>
        <p:nvSpPr>
          <p:cNvPr id="14" name="Line 9"/>
          <p:cNvSpPr>
            <a:spLocks noChangeShapeType="1"/>
          </p:cNvSpPr>
          <p:nvPr/>
        </p:nvSpPr>
        <p:spPr bwMode="auto">
          <a:xfrm>
            <a:off x="1524000" y="1738313"/>
            <a:ext cx="0" cy="457200"/>
          </a:xfrm>
          <a:prstGeom prst="line">
            <a:avLst/>
          </a:prstGeom>
          <a:noFill/>
          <a:ln w="25400">
            <a:solidFill>
              <a:schemeClr val="tx1"/>
            </a:solidFill>
            <a:round/>
            <a:headEnd type="none" w="sm" len="sm"/>
            <a:tailEnd type="stealth" w="lg" len="lg"/>
          </a:ln>
          <a:effectLst/>
        </p:spPr>
        <p:txBody>
          <a:bodyPr/>
          <a:lstStyle/>
          <a:p>
            <a:pPr>
              <a:lnSpc>
                <a:spcPct val="110000"/>
              </a:lnSpc>
              <a:spcBef>
                <a:spcPct val="30000"/>
              </a:spcBef>
              <a:buFont typeface="Wingdings" pitchFamily="2" charset="2"/>
              <a:buChar char="î"/>
              <a:defRPr/>
            </a:pPr>
            <a:endParaRPr lang="en-US" dirty="0">
              <a:effectLst>
                <a:outerShdw blurRad="38100" dist="38100" dir="2700000" algn="tl">
                  <a:srgbClr val="000000">
                    <a:alpha val="43137"/>
                  </a:srgbClr>
                </a:outerShdw>
              </a:effectLst>
              <a:latin typeface="+mj-lt"/>
              <a:cs typeface="Arial" pitchFamily="34" charset="0"/>
            </a:endParaRPr>
          </a:p>
        </p:txBody>
      </p:sp>
      <p:sp>
        <p:nvSpPr>
          <p:cNvPr id="15" name="Line 10"/>
          <p:cNvSpPr>
            <a:spLocks noChangeShapeType="1"/>
          </p:cNvSpPr>
          <p:nvPr/>
        </p:nvSpPr>
        <p:spPr bwMode="auto">
          <a:xfrm>
            <a:off x="4572000" y="1738313"/>
            <a:ext cx="0" cy="430212"/>
          </a:xfrm>
          <a:prstGeom prst="line">
            <a:avLst/>
          </a:prstGeom>
          <a:noFill/>
          <a:ln w="25400">
            <a:solidFill>
              <a:schemeClr val="tx1"/>
            </a:solidFill>
            <a:round/>
            <a:headEnd type="none" w="sm" len="sm"/>
            <a:tailEnd type="stealth" w="lg" len="lg"/>
          </a:ln>
          <a:effectLst/>
        </p:spPr>
        <p:txBody>
          <a:bodyPr/>
          <a:lstStyle/>
          <a:p>
            <a:pPr>
              <a:lnSpc>
                <a:spcPct val="110000"/>
              </a:lnSpc>
              <a:spcBef>
                <a:spcPct val="30000"/>
              </a:spcBef>
              <a:buFont typeface="Wingdings" pitchFamily="2" charset="2"/>
              <a:buChar char="î"/>
              <a:defRPr/>
            </a:pPr>
            <a:endParaRPr lang="en-US">
              <a:effectLst>
                <a:outerShdw blurRad="38100" dist="38100" dir="2700000" algn="tl">
                  <a:srgbClr val="000000">
                    <a:alpha val="43137"/>
                  </a:srgbClr>
                </a:outerShdw>
              </a:effectLst>
              <a:latin typeface="+mj-lt"/>
              <a:cs typeface="Arial" pitchFamily="34" charset="0"/>
            </a:endParaRPr>
          </a:p>
        </p:txBody>
      </p:sp>
      <p:sp>
        <p:nvSpPr>
          <p:cNvPr id="16" name="Line 11"/>
          <p:cNvSpPr>
            <a:spLocks noChangeShapeType="1"/>
          </p:cNvSpPr>
          <p:nvPr/>
        </p:nvSpPr>
        <p:spPr bwMode="auto">
          <a:xfrm>
            <a:off x="7543800" y="1738313"/>
            <a:ext cx="0" cy="374650"/>
          </a:xfrm>
          <a:prstGeom prst="line">
            <a:avLst/>
          </a:prstGeom>
          <a:noFill/>
          <a:ln w="25400">
            <a:solidFill>
              <a:schemeClr val="tx1"/>
            </a:solidFill>
            <a:round/>
            <a:headEnd type="none" w="sm" len="sm"/>
            <a:tailEnd type="stealth" w="lg" len="lg"/>
          </a:ln>
          <a:effectLst/>
        </p:spPr>
        <p:txBody>
          <a:bodyPr/>
          <a:lstStyle/>
          <a:p>
            <a:pPr>
              <a:lnSpc>
                <a:spcPct val="110000"/>
              </a:lnSpc>
              <a:spcBef>
                <a:spcPct val="30000"/>
              </a:spcBef>
              <a:buFont typeface="Wingdings" pitchFamily="2" charset="2"/>
              <a:buChar char="î"/>
              <a:defRPr/>
            </a:pPr>
            <a:endParaRPr lang="en-US">
              <a:effectLst>
                <a:outerShdw blurRad="38100" dist="38100" dir="2700000" algn="tl">
                  <a:srgbClr val="000000">
                    <a:alpha val="43137"/>
                  </a:srgbClr>
                </a:outerShdw>
              </a:effectLst>
              <a:latin typeface="+mj-lt"/>
              <a:cs typeface="Arial" pitchFamily="34" charset="0"/>
            </a:endParaRPr>
          </a:p>
        </p:txBody>
      </p:sp>
      <p:sp>
        <p:nvSpPr>
          <p:cNvPr id="17" name="Rectangle 9"/>
          <p:cNvSpPr>
            <a:spLocks noChangeArrowheads="1"/>
          </p:cNvSpPr>
          <p:nvPr/>
        </p:nvSpPr>
        <p:spPr bwMode="auto">
          <a:xfrm>
            <a:off x="282575" y="4389438"/>
            <a:ext cx="8510588" cy="1477962"/>
          </a:xfrm>
          <a:prstGeom prst="rect">
            <a:avLst/>
          </a:prstGeom>
          <a:solidFill>
            <a:schemeClr val="bg1"/>
          </a:solidFill>
          <a:ln w="28575">
            <a:solidFill>
              <a:schemeClr val="tx1"/>
            </a:solidFill>
            <a:miter lim="800000"/>
            <a:headEnd/>
            <a:tailEnd/>
          </a:ln>
          <a:effectLst/>
        </p:spPr>
        <p:txBody>
          <a:bodyPr lIns="92075" tIns="46038" rIns="92075" bIns="46038">
            <a:spAutoFit/>
          </a:bodyPr>
          <a:lstStyle/>
          <a:p>
            <a:pPr eaLnBrk="0" hangingPunct="0">
              <a:spcBef>
                <a:spcPts val="300"/>
              </a:spcBef>
              <a:spcAft>
                <a:spcPts val="300"/>
              </a:spcAft>
              <a:defRPr/>
            </a:pPr>
            <a:endParaRPr lang="en-US" sz="1400" i="1" dirty="0">
              <a:solidFill>
                <a:schemeClr val="accent1"/>
              </a:solidFill>
              <a:latin typeface="+mj-lt"/>
              <a:cs typeface="Arial" pitchFamily="34" charset="0"/>
            </a:endParaRPr>
          </a:p>
          <a:p>
            <a:pPr marL="234950" indent="-234950" algn="just" eaLnBrk="0" hangingPunct="0">
              <a:lnSpc>
                <a:spcPct val="80000"/>
              </a:lnSpc>
              <a:spcBef>
                <a:spcPts val="300"/>
              </a:spcBef>
              <a:spcAft>
                <a:spcPts val="300"/>
              </a:spcAft>
              <a:buFont typeface="Wingdings" pitchFamily="2" charset="2"/>
              <a:buChar char="Ø"/>
              <a:defRPr/>
            </a:pPr>
            <a:r>
              <a:rPr lang="en-US" sz="1400" b="1" dirty="0">
                <a:latin typeface="+mj-lt"/>
                <a:cs typeface="Arial" pitchFamily="34" charset="0"/>
              </a:rPr>
              <a:t>Contemporaneous documentation requirement – Rule 10D </a:t>
            </a:r>
          </a:p>
          <a:p>
            <a:pPr marL="234950" indent="-234950" algn="just" eaLnBrk="0" hangingPunct="0">
              <a:lnSpc>
                <a:spcPct val="80000"/>
              </a:lnSpc>
              <a:spcBef>
                <a:spcPts val="300"/>
              </a:spcBef>
              <a:spcAft>
                <a:spcPts val="300"/>
              </a:spcAft>
              <a:buFont typeface="Wingdings" pitchFamily="2" charset="2"/>
              <a:buChar char="Ø"/>
              <a:defRPr/>
            </a:pPr>
            <a:r>
              <a:rPr lang="en-US" sz="1400" dirty="0">
                <a:latin typeface="+mj-lt"/>
                <a:cs typeface="Arial" pitchFamily="34" charset="0"/>
              </a:rPr>
              <a:t>Documentation to be retained for </a:t>
            </a:r>
            <a:r>
              <a:rPr lang="en-US" sz="1400" i="1" dirty="0">
                <a:latin typeface="+mj-lt"/>
                <a:cs typeface="Arial" pitchFamily="34" charset="0"/>
              </a:rPr>
              <a:t>9</a:t>
            </a:r>
            <a:r>
              <a:rPr lang="en-US" sz="1400" dirty="0">
                <a:latin typeface="+mj-lt"/>
                <a:cs typeface="Arial" pitchFamily="34" charset="0"/>
              </a:rPr>
              <a:t> years</a:t>
            </a:r>
          </a:p>
          <a:p>
            <a:pPr marL="234950" indent="-234950" algn="just" eaLnBrk="0" hangingPunct="0">
              <a:lnSpc>
                <a:spcPct val="80000"/>
              </a:lnSpc>
              <a:spcBef>
                <a:spcPts val="300"/>
              </a:spcBef>
              <a:spcAft>
                <a:spcPts val="300"/>
              </a:spcAft>
              <a:buFont typeface="Wingdings" pitchFamily="2" charset="2"/>
              <a:buChar char="Ø"/>
              <a:defRPr/>
            </a:pPr>
            <a:r>
              <a:rPr lang="en-US" sz="1400" dirty="0">
                <a:latin typeface="+mj-lt"/>
                <a:cs typeface="Arial" pitchFamily="34" charset="0"/>
              </a:rPr>
              <a:t>No specific documentation requirement if the value of </a:t>
            </a:r>
            <a:r>
              <a:rPr lang="en-US" sz="1400" dirty="0" smtClean="0">
                <a:latin typeface="+mj-lt"/>
                <a:cs typeface="Arial" pitchFamily="34" charset="0"/>
              </a:rPr>
              <a:t>specified </a:t>
            </a:r>
            <a:r>
              <a:rPr lang="en-US" sz="1400" dirty="0">
                <a:latin typeface="+mj-lt"/>
                <a:cs typeface="Arial" pitchFamily="34" charset="0"/>
              </a:rPr>
              <a:t>transactions is less than one </a:t>
            </a:r>
            <a:r>
              <a:rPr lang="en-US" sz="1400" dirty="0" err="1">
                <a:latin typeface="+mj-lt"/>
                <a:cs typeface="Arial" pitchFamily="34" charset="0"/>
              </a:rPr>
              <a:t>crore</a:t>
            </a:r>
            <a:r>
              <a:rPr lang="en-US" sz="1400" dirty="0">
                <a:latin typeface="+mj-lt"/>
                <a:cs typeface="Arial" pitchFamily="34" charset="0"/>
              </a:rPr>
              <a:t> </a:t>
            </a:r>
            <a:r>
              <a:rPr lang="en-US" sz="1400" dirty="0" smtClean="0">
                <a:latin typeface="+mj-lt"/>
                <a:cs typeface="Arial" pitchFamily="34" charset="0"/>
              </a:rPr>
              <a:t>rupees</a:t>
            </a:r>
            <a:r>
              <a:rPr lang="en-US" sz="1400" dirty="0">
                <a:latin typeface="+mj-lt"/>
                <a:cs typeface="Arial" pitchFamily="34" charset="0"/>
              </a:rPr>
              <a:t>.</a:t>
            </a:r>
          </a:p>
          <a:p>
            <a:pPr eaLnBrk="0" hangingPunct="0">
              <a:lnSpc>
                <a:spcPct val="80000"/>
              </a:lnSpc>
              <a:spcBef>
                <a:spcPts val="300"/>
              </a:spcBef>
              <a:spcAft>
                <a:spcPts val="300"/>
              </a:spcAft>
              <a:defRPr/>
            </a:pPr>
            <a:endParaRPr lang="en-US" sz="1400" dirty="0">
              <a:solidFill>
                <a:schemeClr val="accent1"/>
              </a:solidFill>
              <a:latin typeface="+mj-lt"/>
              <a:cs typeface="Arial" pitchFamily="34" charset="0"/>
            </a:endParaRPr>
          </a:p>
        </p:txBody>
      </p:sp>
      <p:cxnSp>
        <p:nvCxnSpPr>
          <p:cNvPr id="18" name="Straight Connector 17"/>
          <p:cNvCxnSpPr/>
          <p:nvPr/>
        </p:nvCxnSpPr>
        <p:spPr>
          <a:xfrm>
            <a:off x="609600" y="11430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0"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066800"/>
          </a:xfrm>
        </p:spPr>
        <p:txBody>
          <a:bodyPr>
            <a:normAutofit/>
          </a:bodyPr>
          <a:lstStyle/>
          <a:p>
            <a:r>
              <a:rPr lang="en-US" sz="2800" dirty="0" smtClean="0"/>
              <a:t>Accountants Report – Sec 92E / Rule 10E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a:p>
        </p:txBody>
      </p:sp>
      <p:sp>
        <p:nvSpPr>
          <p:cNvPr id="5" name="Rectangle 9"/>
          <p:cNvSpPr>
            <a:spLocks noChangeArrowheads="1"/>
          </p:cNvSpPr>
          <p:nvPr/>
        </p:nvSpPr>
        <p:spPr bwMode="auto">
          <a:xfrm>
            <a:off x="152400" y="1200150"/>
            <a:ext cx="3946525" cy="5200650"/>
          </a:xfrm>
          <a:prstGeom prst="rect">
            <a:avLst/>
          </a:prstGeom>
          <a:noFill/>
          <a:ln w="9525">
            <a:noFill/>
            <a:miter lim="800000"/>
            <a:headEnd/>
            <a:tailEnd/>
          </a:ln>
        </p:spPr>
        <p:txBody>
          <a:bodyPr anchor="ctr">
            <a:spAutoFit/>
          </a:bodyPr>
          <a:lstStyle/>
          <a:p>
            <a:pPr marL="231775" indent="-231775">
              <a:defRPr/>
            </a:pPr>
            <a:endParaRPr lang="en-US" sz="1200" dirty="0">
              <a:latin typeface="Arial" pitchFamily="34" charset="0"/>
              <a:cs typeface="Arial" pitchFamily="34" charset="0"/>
            </a:endParaRPr>
          </a:p>
          <a:p>
            <a:pPr marL="231775" indent="-231775">
              <a:buFont typeface="Wingdings" pitchFamily="2" charset="2"/>
              <a:buChar char="Ø"/>
              <a:defRPr/>
            </a:pPr>
            <a:r>
              <a:rPr lang="en-US" sz="1400" dirty="0">
                <a:latin typeface="+mj-lt"/>
                <a:cs typeface="Arial" pitchFamily="34" charset="0"/>
              </a:rPr>
              <a:t>To be obtained by every person entering into a specified domestic transaction</a:t>
            </a:r>
          </a:p>
          <a:p>
            <a:pPr marL="231775" indent="-231775">
              <a:buFont typeface="Wingdings" pitchFamily="2" charset="2"/>
              <a:buChar char="Ø"/>
              <a:defRPr/>
            </a:pPr>
            <a:endParaRPr lang="en-US" sz="1400" dirty="0">
              <a:latin typeface="+mj-lt"/>
              <a:cs typeface="Arial" pitchFamily="34" charset="0"/>
            </a:endParaRPr>
          </a:p>
          <a:p>
            <a:pPr marL="231775" indent="-231775">
              <a:buFont typeface="Wingdings" pitchFamily="2" charset="2"/>
              <a:buChar char="Ø"/>
              <a:defRPr/>
            </a:pPr>
            <a:r>
              <a:rPr lang="en-US" sz="1400" dirty="0">
                <a:latin typeface="+mj-lt"/>
                <a:cs typeface="Arial" pitchFamily="34" charset="0"/>
              </a:rPr>
              <a:t>To be filed by the due date for filing return of income (no e-filing)</a:t>
            </a:r>
          </a:p>
          <a:p>
            <a:pPr marL="231775" indent="-231775">
              <a:buFont typeface="Wingdings" pitchFamily="2" charset="2"/>
              <a:buChar char="Ø"/>
              <a:defRPr/>
            </a:pPr>
            <a:endParaRPr lang="en-US" sz="1400" dirty="0">
              <a:latin typeface="+mj-lt"/>
              <a:cs typeface="Arial" pitchFamily="34" charset="0"/>
            </a:endParaRPr>
          </a:p>
          <a:p>
            <a:pPr marL="231775" indent="-231775">
              <a:buFont typeface="Wingdings" pitchFamily="2" charset="2"/>
              <a:buChar char="Ø"/>
              <a:defRPr/>
            </a:pPr>
            <a:r>
              <a:rPr lang="en-US" sz="1400" dirty="0">
                <a:latin typeface="+mj-lt"/>
                <a:cs typeface="Arial" pitchFamily="34" charset="0"/>
              </a:rPr>
              <a:t>Opinion whether prescribed documents have been maintained  the particulars in the report are “true and correct”</a:t>
            </a:r>
          </a:p>
          <a:p>
            <a:pPr marL="231775" indent="-231775">
              <a:buFont typeface="Wingdings" pitchFamily="2" charset="2"/>
              <a:buChar char="Ø"/>
              <a:defRPr/>
            </a:pPr>
            <a:endParaRPr lang="en-US" sz="1400" dirty="0">
              <a:latin typeface="+mj-lt"/>
              <a:cs typeface="Arial" pitchFamily="34" charset="0"/>
            </a:endParaRPr>
          </a:p>
          <a:p>
            <a:pPr marL="231775" indent="-231775">
              <a:buFont typeface="Wingdings" pitchFamily="2" charset="2"/>
              <a:buChar char="Ø"/>
              <a:defRPr/>
            </a:pPr>
            <a:r>
              <a:rPr lang="en-US" sz="1400" dirty="0">
                <a:latin typeface="+mj-lt"/>
                <a:cs typeface="Arial" pitchFamily="34" charset="0"/>
              </a:rPr>
              <a:t>Review is limited to </a:t>
            </a:r>
            <a:r>
              <a:rPr lang="en-US" sz="1400" dirty="0">
                <a:cs typeface="Arial" pitchFamily="34" charset="0"/>
              </a:rPr>
              <a:t>specified domestic transaction </a:t>
            </a:r>
            <a:r>
              <a:rPr lang="en-US" sz="1400" dirty="0">
                <a:latin typeface="+mj-lt"/>
                <a:cs typeface="Arial" pitchFamily="34" charset="0"/>
              </a:rPr>
              <a:t>conducted by assessee</a:t>
            </a:r>
          </a:p>
          <a:p>
            <a:pPr marL="231775" indent="-231775">
              <a:buFont typeface="Wingdings" pitchFamily="2" charset="2"/>
              <a:buChar char="Ø"/>
              <a:defRPr/>
            </a:pPr>
            <a:endParaRPr lang="en-US" sz="1400" dirty="0">
              <a:latin typeface="+mj-lt"/>
              <a:cs typeface="Arial" pitchFamily="34" charset="0"/>
            </a:endParaRPr>
          </a:p>
          <a:p>
            <a:pPr marL="231775" indent="-231775">
              <a:buFont typeface="Wingdings" pitchFamily="2" charset="2"/>
              <a:buChar char="Ø"/>
              <a:defRPr/>
            </a:pPr>
            <a:r>
              <a:rPr lang="en-US" sz="1400" dirty="0">
                <a:latin typeface="+mj-lt"/>
                <a:cs typeface="Arial" pitchFamily="34" charset="0"/>
              </a:rPr>
              <a:t>Relevant annexures and appendices be attached</a:t>
            </a:r>
          </a:p>
          <a:p>
            <a:pPr marL="231775" indent="-231775">
              <a:buFont typeface="Wingdings" pitchFamily="2" charset="2"/>
              <a:buChar char="Ø"/>
              <a:defRPr/>
            </a:pPr>
            <a:endParaRPr lang="en-US" sz="1400" dirty="0">
              <a:latin typeface="+mj-lt"/>
              <a:cs typeface="Arial" pitchFamily="34" charset="0"/>
            </a:endParaRPr>
          </a:p>
          <a:p>
            <a:pPr marL="231775" indent="-231775">
              <a:buFont typeface="Wingdings" pitchFamily="2" charset="2"/>
              <a:buChar char="Ø"/>
              <a:defRPr/>
            </a:pPr>
            <a:r>
              <a:rPr lang="en-US" sz="1400" dirty="0">
                <a:latin typeface="+mj-lt"/>
                <a:cs typeface="Arial" pitchFamily="34" charset="0"/>
              </a:rPr>
              <a:t>Inputs: </a:t>
            </a:r>
          </a:p>
          <a:p>
            <a:pPr marL="566738" lvl="1" indent="-220663">
              <a:buFont typeface="Arial" pitchFamily="34" charset="0"/>
              <a:buChar char="•"/>
              <a:defRPr/>
            </a:pPr>
            <a:r>
              <a:rPr lang="en-US" sz="1400" dirty="0">
                <a:latin typeface="+mj-lt"/>
                <a:cs typeface="Arial" pitchFamily="34" charset="0"/>
              </a:rPr>
              <a:t>Related party ledgers extracts</a:t>
            </a:r>
          </a:p>
          <a:p>
            <a:pPr marL="566738" lvl="1" indent="-220663">
              <a:buFont typeface="Arial" pitchFamily="34" charset="0"/>
              <a:buChar char="•"/>
              <a:defRPr/>
            </a:pPr>
            <a:r>
              <a:rPr lang="en-US" sz="1400" dirty="0">
                <a:latin typeface="+mj-lt"/>
                <a:cs typeface="Arial" pitchFamily="34" charset="0"/>
              </a:rPr>
              <a:t>Related party Schedule under AS-18</a:t>
            </a:r>
          </a:p>
          <a:p>
            <a:pPr marL="566738" lvl="1" indent="-220663">
              <a:buFont typeface="Arial" pitchFamily="34" charset="0"/>
              <a:buChar char="•"/>
              <a:defRPr/>
            </a:pPr>
            <a:r>
              <a:rPr lang="en-US" sz="1400" dirty="0">
                <a:latin typeface="+mj-lt"/>
                <a:cs typeface="Arial" pitchFamily="34" charset="0"/>
              </a:rPr>
              <a:t>Sample Invoices/ Vouchers / DN / CN </a:t>
            </a:r>
          </a:p>
          <a:p>
            <a:pPr marL="566738" lvl="1" indent="-220663">
              <a:buFont typeface="Arial" pitchFamily="34" charset="0"/>
              <a:buChar char="•"/>
              <a:defRPr/>
            </a:pPr>
            <a:r>
              <a:rPr lang="en-US" sz="1400" dirty="0">
                <a:latin typeface="+mj-lt"/>
                <a:cs typeface="Arial" pitchFamily="34" charset="0"/>
              </a:rPr>
              <a:t>Relevant intra-group agreements</a:t>
            </a:r>
          </a:p>
          <a:p>
            <a:pPr marL="566738" lvl="1" indent="-220663">
              <a:buFont typeface="Arial" pitchFamily="34" charset="0"/>
              <a:buChar char="•"/>
              <a:defRPr/>
            </a:pPr>
            <a:r>
              <a:rPr lang="en-US" sz="1400" dirty="0">
                <a:latin typeface="+mj-lt"/>
                <a:cs typeface="Arial" pitchFamily="34" charset="0"/>
              </a:rPr>
              <a:t>CUP information</a:t>
            </a:r>
          </a:p>
          <a:p>
            <a:pPr marL="566738" lvl="1" indent="-220663">
              <a:buFont typeface="Wingdings" pitchFamily="2" charset="2"/>
              <a:buNone/>
              <a:defRPr/>
            </a:pPr>
            <a:r>
              <a:rPr lang="en-US" sz="1200" dirty="0">
                <a:latin typeface="+mj-lt"/>
                <a:cs typeface="Arial" pitchFamily="34" charset="0"/>
              </a:rPr>
              <a:t>			</a:t>
            </a:r>
            <a:endParaRPr lang="en-US" sz="1200" dirty="0">
              <a:latin typeface="Arial" pitchFamily="34" charset="0"/>
              <a:cs typeface="Arial" pitchFamily="34" charset="0"/>
            </a:endParaRPr>
          </a:p>
        </p:txBody>
      </p:sp>
      <p:sp>
        <p:nvSpPr>
          <p:cNvPr id="6" name="Text Box 4"/>
          <p:cNvSpPr txBox="1">
            <a:spLocks noChangeArrowheads="1"/>
          </p:cNvSpPr>
          <p:nvPr/>
        </p:nvSpPr>
        <p:spPr bwMode="auto">
          <a:xfrm>
            <a:off x="4190999" y="1224806"/>
            <a:ext cx="4829175" cy="5059847"/>
          </a:xfrm>
          <a:prstGeom prst="rect">
            <a:avLst/>
          </a:prstGeom>
          <a:noFill/>
          <a:ln w="9525" algn="ctr">
            <a:solidFill>
              <a:schemeClr val="tx1"/>
            </a:solidFill>
            <a:miter lim="800000"/>
            <a:headEnd/>
            <a:tailEnd/>
          </a:ln>
        </p:spPr>
        <p:txBody>
          <a:bodyPr wrap="square">
            <a:spAutoFit/>
          </a:bodyPr>
          <a:lstStyle/>
          <a:p>
            <a:pPr marL="463550" indent="-463550" algn="ctr">
              <a:lnSpc>
                <a:spcPct val="110000"/>
              </a:lnSpc>
              <a:spcBef>
                <a:spcPct val="30000"/>
              </a:spcBef>
              <a:buFont typeface="Wingdings" pitchFamily="2" charset="2"/>
              <a:buNone/>
              <a:defRPr/>
            </a:pPr>
            <a:r>
              <a:rPr lang="en-US" sz="1200" dirty="0">
                <a:latin typeface="+mj-lt"/>
                <a:cs typeface="Arial" pitchFamily="34" charset="0"/>
              </a:rPr>
              <a:t>Form No. 3CEB </a:t>
            </a:r>
          </a:p>
          <a:p>
            <a:pPr marL="463550" indent="-463550" algn="ctr">
              <a:lnSpc>
                <a:spcPct val="110000"/>
              </a:lnSpc>
              <a:spcBef>
                <a:spcPct val="30000"/>
              </a:spcBef>
              <a:buFont typeface="Wingdings" pitchFamily="2" charset="2"/>
              <a:buNone/>
              <a:defRPr/>
            </a:pPr>
            <a:r>
              <a:rPr lang="en-US" sz="1200" dirty="0">
                <a:latin typeface="+mj-lt"/>
                <a:cs typeface="Arial" pitchFamily="34" charset="0"/>
              </a:rPr>
              <a:t>[See rule 10E]</a:t>
            </a:r>
          </a:p>
          <a:p>
            <a:pPr marL="463550" indent="-463550" algn="just">
              <a:lnSpc>
                <a:spcPct val="110000"/>
              </a:lnSpc>
              <a:spcBef>
                <a:spcPct val="30000"/>
              </a:spcBef>
              <a:buFont typeface="Wingdings" pitchFamily="2" charset="2"/>
              <a:buNone/>
              <a:defRPr/>
            </a:pPr>
            <a:r>
              <a:rPr lang="en-US" sz="1200" dirty="0">
                <a:latin typeface="+mj-lt"/>
                <a:cs typeface="Arial" pitchFamily="34" charset="0"/>
              </a:rPr>
              <a:t>Report from an accountant to be furnished under section 92E relating to international transaction(s)</a:t>
            </a:r>
          </a:p>
          <a:p>
            <a:pPr marL="463550" indent="-463550" algn="just">
              <a:lnSpc>
                <a:spcPct val="110000"/>
              </a:lnSpc>
              <a:spcBef>
                <a:spcPct val="30000"/>
              </a:spcBef>
              <a:buFont typeface="Wingdings" pitchFamily="2" charset="2"/>
              <a:buNone/>
              <a:defRPr/>
            </a:pPr>
            <a:endParaRPr lang="en-US" sz="1200" dirty="0">
              <a:latin typeface="+mj-lt"/>
              <a:cs typeface="Arial" pitchFamily="34" charset="0"/>
            </a:endParaRPr>
          </a:p>
          <a:p>
            <a:pPr marL="463550" indent="-463550" algn="just">
              <a:lnSpc>
                <a:spcPct val="110000"/>
              </a:lnSpc>
              <a:spcBef>
                <a:spcPct val="30000"/>
              </a:spcBef>
              <a:buFont typeface="Wingdings" pitchFamily="2" charset="2"/>
              <a:buNone/>
              <a:defRPr/>
            </a:pPr>
            <a:r>
              <a:rPr lang="en-US" sz="1200" dirty="0">
                <a:latin typeface="+mj-lt"/>
                <a:cs typeface="Arial" pitchFamily="34" charset="0"/>
              </a:rPr>
              <a:t>1.	We have examined the accounts and records of ENTITY NAME AND POSTAL ADDRESS - PAN No. relating to the international transactions entered into by the assessee during the previous year ending on 31st March 2012. </a:t>
            </a:r>
          </a:p>
          <a:p>
            <a:pPr marL="463550" indent="-463550" algn="just">
              <a:lnSpc>
                <a:spcPct val="110000"/>
              </a:lnSpc>
              <a:spcBef>
                <a:spcPct val="30000"/>
              </a:spcBef>
              <a:buFont typeface="Wingdings" pitchFamily="2" charset="2"/>
              <a:buNone/>
              <a:defRPr/>
            </a:pPr>
            <a:r>
              <a:rPr lang="en-US" sz="1200" dirty="0">
                <a:latin typeface="+mj-lt"/>
                <a:cs typeface="Arial" pitchFamily="34" charset="0"/>
              </a:rPr>
              <a:t>2. 	In our opinion proper information and documents as are prescribed have been kept by the assessee in respect of the international transaction (s) entered into so far as appears from our examination of the records of the assessee. </a:t>
            </a:r>
          </a:p>
          <a:p>
            <a:pPr marL="463550" indent="-463550" algn="just">
              <a:lnSpc>
                <a:spcPct val="110000"/>
              </a:lnSpc>
              <a:spcBef>
                <a:spcPct val="30000"/>
              </a:spcBef>
              <a:buFont typeface="Wingdings" pitchFamily="2" charset="2"/>
              <a:buNone/>
              <a:defRPr/>
            </a:pPr>
            <a:r>
              <a:rPr lang="en-US" sz="1200" dirty="0">
                <a:latin typeface="+mj-lt"/>
                <a:cs typeface="Arial" pitchFamily="34" charset="0"/>
              </a:rPr>
              <a:t>3. 	The particulars required to be furnished under section 92E are given in the Annexure to this Form. In our opinion and to the best of our information and according to the explanations given to us, the particulars given in the Annexure are true and correct. </a:t>
            </a:r>
          </a:p>
          <a:p>
            <a:pPr marL="463550" indent="-463550" algn="just">
              <a:lnSpc>
                <a:spcPct val="110000"/>
              </a:lnSpc>
              <a:spcBef>
                <a:spcPct val="30000"/>
              </a:spcBef>
              <a:buFont typeface="Wingdings" pitchFamily="2" charset="2"/>
              <a:buNone/>
              <a:defRPr/>
            </a:pPr>
            <a:r>
              <a:rPr lang="en-US" sz="1200" dirty="0">
                <a:latin typeface="+mj-lt"/>
                <a:cs typeface="Arial" pitchFamily="34" charset="0"/>
              </a:rPr>
              <a:t>                                                                   </a:t>
            </a:r>
          </a:p>
          <a:p>
            <a:pPr marL="463550" indent="-463550">
              <a:lnSpc>
                <a:spcPct val="110000"/>
              </a:lnSpc>
              <a:spcBef>
                <a:spcPct val="30000"/>
              </a:spcBef>
              <a:buFont typeface="Wingdings" pitchFamily="2" charset="2"/>
              <a:buNone/>
              <a:defRPr/>
            </a:pPr>
            <a:r>
              <a:rPr lang="en-US" sz="1200" dirty="0">
                <a:latin typeface="+mj-lt"/>
                <a:cs typeface="Arial" pitchFamily="34" charset="0"/>
              </a:rPr>
              <a:t>Place : </a:t>
            </a:r>
            <a:r>
              <a:rPr lang="en-US" sz="1200" dirty="0" smtClean="0">
                <a:latin typeface="+mj-lt"/>
                <a:cs typeface="Arial" pitchFamily="34" charset="0"/>
              </a:rPr>
              <a:t>New Delhi		</a:t>
            </a:r>
            <a:r>
              <a:rPr lang="en-US" sz="1200" dirty="0" smtClean="0">
                <a:cs typeface="Arial" pitchFamily="34" charset="0"/>
              </a:rPr>
              <a:t> For  S.Goyal &amp; Associates</a:t>
            </a:r>
            <a:endParaRPr lang="en-US" sz="1200" dirty="0">
              <a:latin typeface="+mj-lt"/>
              <a:cs typeface="Arial" pitchFamily="34" charset="0"/>
            </a:endParaRPr>
          </a:p>
          <a:p>
            <a:pPr marL="463550" indent="-463550">
              <a:lnSpc>
                <a:spcPct val="110000"/>
              </a:lnSpc>
              <a:spcBef>
                <a:spcPct val="30000"/>
              </a:spcBef>
              <a:buFont typeface="Wingdings" pitchFamily="2" charset="2"/>
              <a:buNone/>
              <a:defRPr/>
            </a:pPr>
            <a:r>
              <a:rPr lang="en-US" sz="1200" dirty="0">
                <a:latin typeface="+mj-lt"/>
                <a:cs typeface="Arial" pitchFamily="34" charset="0"/>
              </a:rPr>
              <a:t>Date :					</a:t>
            </a:r>
            <a:r>
              <a:rPr lang="en-US" sz="1200" dirty="0" smtClean="0">
                <a:latin typeface="+mj-lt"/>
                <a:cs typeface="Arial" pitchFamily="34" charset="0"/>
              </a:rPr>
              <a:t>				Chartered </a:t>
            </a:r>
            <a:r>
              <a:rPr lang="en-US" sz="1200" dirty="0">
                <a:latin typeface="+mj-lt"/>
                <a:cs typeface="Arial" pitchFamily="34" charset="0"/>
              </a:rPr>
              <a:t>Accountants</a:t>
            </a:r>
          </a:p>
        </p:txBody>
      </p:sp>
      <p:cxnSp>
        <p:nvCxnSpPr>
          <p:cNvPr id="7" name="Straight Connector 6"/>
          <p:cNvCxnSpPr/>
          <p:nvPr/>
        </p:nvCxnSpPr>
        <p:spPr>
          <a:xfrm>
            <a:off x="457200" y="10668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9"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0"/>
          </a:xfrm>
        </p:spPr>
        <p:txBody>
          <a:bodyPr>
            <a:normAutofit/>
          </a:bodyPr>
          <a:lstStyle/>
          <a:p>
            <a:r>
              <a:rPr lang="en-US" sz="2800" dirty="0" smtClean="0"/>
              <a:t>Computation of Arm’s Length Price – Section 92C of the Act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sp>
        <p:nvSpPr>
          <p:cNvPr id="5" name="Text Box 4"/>
          <p:cNvSpPr txBox="1">
            <a:spLocks noChangeArrowheads="1"/>
          </p:cNvSpPr>
          <p:nvPr/>
        </p:nvSpPr>
        <p:spPr bwMode="auto">
          <a:xfrm>
            <a:off x="3640079" y="3420876"/>
            <a:ext cx="2236510" cy="369332"/>
          </a:xfrm>
          <a:prstGeom prst="rect">
            <a:avLst/>
          </a:prstGeom>
          <a:solidFill>
            <a:schemeClr val="tx1">
              <a:lumMod val="65000"/>
              <a:lumOff val="35000"/>
            </a:schemeClr>
          </a:solidFill>
          <a:ln>
            <a:solidFill>
              <a:schemeClr val="tx1"/>
            </a:solidFill>
            <a:headEnd/>
            <a:tailEnd/>
          </a:ln>
          <a:effectLst>
            <a:glow rad="63500">
              <a:schemeClr val="accent3">
                <a:satMod val="175000"/>
                <a:alpha val="40000"/>
              </a:schemeClr>
            </a:glow>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wrap="none" anchor="ctr">
            <a:spAutoFit/>
          </a:bodyPr>
          <a:lstStyle/>
          <a:p>
            <a:pPr algn="ctr" eaLnBrk="0" hangingPunct="0">
              <a:defRPr/>
            </a:pPr>
            <a:r>
              <a:rPr lang="en-US" dirty="0">
                <a:solidFill>
                  <a:schemeClr val="bg1"/>
                </a:solidFill>
                <a:latin typeface="+mj-lt"/>
              </a:rPr>
              <a:t>Prescribed Methods</a:t>
            </a:r>
          </a:p>
        </p:txBody>
      </p:sp>
      <p:sp>
        <p:nvSpPr>
          <p:cNvPr id="6" name="Text Box 5"/>
          <p:cNvSpPr txBox="1">
            <a:spLocks noChangeArrowheads="1"/>
          </p:cNvSpPr>
          <p:nvPr/>
        </p:nvSpPr>
        <p:spPr bwMode="auto">
          <a:xfrm>
            <a:off x="1506599" y="4231834"/>
            <a:ext cx="2497782" cy="584775"/>
          </a:xfrm>
          <a:prstGeom prst="rect">
            <a:avLst/>
          </a:prstGeom>
          <a:solidFill>
            <a:schemeClr val="tx1">
              <a:lumMod val="65000"/>
              <a:lumOff val="35000"/>
            </a:schemeClr>
          </a:solidFill>
          <a:ln>
            <a:noFill/>
            <a:headEnd/>
            <a:tailEnd/>
          </a:ln>
          <a:effectLst>
            <a:glow rad="63500">
              <a:schemeClr val="accent3">
                <a:satMod val="175000"/>
                <a:alpha val="40000"/>
              </a:schemeClr>
            </a:glow>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anchor="ctr">
            <a:spAutoFit/>
          </a:bodyPr>
          <a:lstStyle/>
          <a:p>
            <a:pPr algn="ctr" eaLnBrk="0" hangingPunct="0">
              <a:defRPr/>
            </a:pPr>
            <a:r>
              <a:rPr lang="en-US" sz="1600" dirty="0">
                <a:solidFill>
                  <a:schemeClr val="bg1"/>
                </a:solidFill>
                <a:latin typeface="+mj-lt"/>
              </a:rPr>
              <a:t>Traditional Transaction Method</a:t>
            </a:r>
          </a:p>
        </p:txBody>
      </p:sp>
      <p:sp>
        <p:nvSpPr>
          <p:cNvPr id="7" name="Text Box 6"/>
          <p:cNvSpPr txBox="1">
            <a:spLocks noChangeArrowheads="1"/>
          </p:cNvSpPr>
          <p:nvPr/>
        </p:nvSpPr>
        <p:spPr bwMode="auto">
          <a:xfrm>
            <a:off x="5768577" y="4252700"/>
            <a:ext cx="2464196" cy="584775"/>
          </a:xfrm>
          <a:prstGeom prst="rect">
            <a:avLst/>
          </a:prstGeom>
          <a:solidFill>
            <a:schemeClr val="tx1">
              <a:lumMod val="65000"/>
              <a:lumOff val="35000"/>
            </a:schemeClr>
          </a:solidFill>
          <a:ln>
            <a:noFill/>
            <a:headEnd/>
            <a:tailEnd/>
          </a:ln>
          <a:effectLst>
            <a:glow rad="63500">
              <a:schemeClr val="accent3">
                <a:satMod val="175000"/>
                <a:alpha val="40000"/>
              </a:schemeClr>
            </a:glow>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anchor="ctr">
            <a:spAutoFit/>
          </a:bodyPr>
          <a:lstStyle/>
          <a:p>
            <a:pPr algn="ctr" eaLnBrk="0" hangingPunct="0">
              <a:defRPr/>
            </a:pPr>
            <a:r>
              <a:rPr lang="en-US" sz="1600" dirty="0">
                <a:solidFill>
                  <a:schemeClr val="bg1"/>
                </a:solidFill>
                <a:latin typeface="+mj-lt"/>
              </a:rPr>
              <a:t>Transactional Profit Method</a:t>
            </a:r>
          </a:p>
        </p:txBody>
      </p:sp>
      <p:cxnSp>
        <p:nvCxnSpPr>
          <p:cNvPr id="8" name="Straight Connector 21"/>
          <p:cNvCxnSpPr>
            <a:cxnSpLocks noChangeShapeType="1"/>
          </p:cNvCxnSpPr>
          <p:nvPr/>
        </p:nvCxnSpPr>
        <p:spPr bwMode="auto">
          <a:xfrm>
            <a:off x="865187" y="5005387"/>
            <a:ext cx="3429000" cy="0"/>
          </a:xfrm>
          <a:prstGeom prst="line">
            <a:avLst/>
          </a:prstGeom>
          <a:noFill/>
          <a:ln w="19050" algn="ctr">
            <a:solidFill>
              <a:srgbClr val="808080"/>
            </a:solidFill>
            <a:round/>
            <a:headEnd/>
            <a:tailEnd/>
          </a:ln>
        </p:spPr>
      </p:cxnSp>
      <p:cxnSp>
        <p:nvCxnSpPr>
          <p:cNvPr id="9" name="Straight Arrow Connector 28"/>
          <p:cNvCxnSpPr>
            <a:cxnSpLocks noChangeShapeType="1"/>
          </p:cNvCxnSpPr>
          <p:nvPr/>
        </p:nvCxnSpPr>
        <p:spPr bwMode="auto">
          <a:xfrm>
            <a:off x="865187" y="5005387"/>
            <a:ext cx="1588" cy="228600"/>
          </a:xfrm>
          <a:prstGeom prst="straightConnector1">
            <a:avLst/>
          </a:prstGeom>
          <a:noFill/>
          <a:ln w="19050" algn="ctr">
            <a:solidFill>
              <a:srgbClr val="808080"/>
            </a:solidFill>
            <a:round/>
            <a:headEnd/>
            <a:tailEnd type="arrow" w="med" len="med"/>
          </a:ln>
        </p:spPr>
      </p:cxnSp>
      <p:cxnSp>
        <p:nvCxnSpPr>
          <p:cNvPr id="10" name="Straight Arrow Connector 32"/>
          <p:cNvCxnSpPr>
            <a:cxnSpLocks noChangeShapeType="1"/>
          </p:cNvCxnSpPr>
          <p:nvPr/>
        </p:nvCxnSpPr>
        <p:spPr bwMode="auto">
          <a:xfrm rot="5400000">
            <a:off x="2629694" y="5118893"/>
            <a:ext cx="228600" cy="1587"/>
          </a:xfrm>
          <a:prstGeom prst="straightConnector1">
            <a:avLst/>
          </a:prstGeom>
          <a:noFill/>
          <a:ln w="19050" algn="ctr">
            <a:solidFill>
              <a:srgbClr val="808080"/>
            </a:solidFill>
            <a:round/>
            <a:headEnd/>
            <a:tailEnd type="arrow" w="med" len="med"/>
          </a:ln>
        </p:spPr>
      </p:cxnSp>
      <p:cxnSp>
        <p:nvCxnSpPr>
          <p:cNvPr id="11" name="Straight Arrow Connector 40"/>
          <p:cNvCxnSpPr>
            <a:cxnSpLocks noChangeShapeType="1"/>
          </p:cNvCxnSpPr>
          <p:nvPr/>
        </p:nvCxnSpPr>
        <p:spPr bwMode="auto">
          <a:xfrm rot="16200000" flipH="1">
            <a:off x="4164012" y="5135562"/>
            <a:ext cx="282575" cy="22225"/>
          </a:xfrm>
          <a:prstGeom prst="straightConnector1">
            <a:avLst/>
          </a:prstGeom>
          <a:noFill/>
          <a:ln w="19050" algn="ctr">
            <a:solidFill>
              <a:srgbClr val="808080"/>
            </a:solidFill>
            <a:round/>
            <a:headEnd/>
            <a:tailEnd type="arrow" w="med" len="med"/>
          </a:ln>
        </p:spPr>
      </p:cxnSp>
      <p:cxnSp>
        <p:nvCxnSpPr>
          <p:cNvPr id="12" name="Straight Connector 51"/>
          <p:cNvCxnSpPr>
            <a:cxnSpLocks noChangeShapeType="1"/>
          </p:cNvCxnSpPr>
          <p:nvPr/>
        </p:nvCxnSpPr>
        <p:spPr bwMode="auto">
          <a:xfrm>
            <a:off x="6070600" y="5005387"/>
            <a:ext cx="2057400" cy="0"/>
          </a:xfrm>
          <a:prstGeom prst="line">
            <a:avLst/>
          </a:prstGeom>
          <a:noFill/>
          <a:ln w="19050" algn="ctr">
            <a:solidFill>
              <a:srgbClr val="808080"/>
            </a:solidFill>
            <a:round/>
            <a:headEnd/>
            <a:tailEnd/>
          </a:ln>
        </p:spPr>
      </p:cxnSp>
      <p:cxnSp>
        <p:nvCxnSpPr>
          <p:cNvPr id="13" name="Straight Connector 53"/>
          <p:cNvCxnSpPr>
            <a:cxnSpLocks noChangeShapeType="1"/>
          </p:cNvCxnSpPr>
          <p:nvPr/>
        </p:nvCxnSpPr>
        <p:spPr bwMode="auto">
          <a:xfrm rot="5400000">
            <a:off x="2667000" y="4929187"/>
            <a:ext cx="152400" cy="0"/>
          </a:xfrm>
          <a:prstGeom prst="line">
            <a:avLst/>
          </a:prstGeom>
          <a:noFill/>
          <a:ln w="19050" algn="ctr">
            <a:solidFill>
              <a:srgbClr val="808080"/>
            </a:solidFill>
            <a:round/>
            <a:headEnd/>
            <a:tailEnd/>
          </a:ln>
        </p:spPr>
      </p:cxnSp>
      <p:cxnSp>
        <p:nvCxnSpPr>
          <p:cNvPr id="14" name="Straight Connector 57"/>
          <p:cNvCxnSpPr>
            <a:cxnSpLocks noChangeShapeType="1"/>
          </p:cNvCxnSpPr>
          <p:nvPr/>
        </p:nvCxnSpPr>
        <p:spPr bwMode="auto">
          <a:xfrm rot="5400000">
            <a:off x="6961187" y="4929187"/>
            <a:ext cx="152400" cy="0"/>
          </a:xfrm>
          <a:prstGeom prst="line">
            <a:avLst/>
          </a:prstGeom>
          <a:noFill/>
          <a:ln w="19050" algn="ctr">
            <a:solidFill>
              <a:srgbClr val="808080"/>
            </a:solidFill>
            <a:round/>
            <a:headEnd/>
            <a:tailEnd/>
          </a:ln>
        </p:spPr>
      </p:cxnSp>
      <p:cxnSp>
        <p:nvCxnSpPr>
          <p:cNvPr id="15" name="Straight Arrow Connector 59"/>
          <p:cNvCxnSpPr>
            <a:cxnSpLocks noChangeShapeType="1"/>
          </p:cNvCxnSpPr>
          <p:nvPr/>
        </p:nvCxnSpPr>
        <p:spPr bwMode="auto">
          <a:xfrm rot="5400000">
            <a:off x="5919787" y="5156200"/>
            <a:ext cx="303213" cy="1587"/>
          </a:xfrm>
          <a:prstGeom prst="straightConnector1">
            <a:avLst/>
          </a:prstGeom>
          <a:noFill/>
          <a:ln w="19050" algn="ctr">
            <a:solidFill>
              <a:srgbClr val="808080"/>
            </a:solidFill>
            <a:round/>
            <a:headEnd/>
            <a:tailEnd type="arrow" w="med" len="med"/>
          </a:ln>
        </p:spPr>
      </p:cxnSp>
      <p:cxnSp>
        <p:nvCxnSpPr>
          <p:cNvPr id="16" name="Straight Arrow Connector 63"/>
          <p:cNvCxnSpPr>
            <a:cxnSpLocks noChangeShapeType="1"/>
          </p:cNvCxnSpPr>
          <p:nvPr/>
        </p:nvCxnSpPr>
        <p:spPr bwMode="auto">
          <a:xfrm flipH="1">
            <a:off x="8123237" y="4999037"/>
            <a:ext cx="17463" cy="304800"/>
          </a:xfrm>
          <a:prstGeom prst="straightConnector1">
            <a:avLst/>
          </a:prstGeom>
          <a:noFill/>
          <a:ln w="19050" algn="ctr">
            <a:solidFill>
              <a:srgbClr val="808080"/>
            </a:solidFill>
            <a:round/>
            <a:headEnd/>
            <a:tailEnd type="arrow" w="med" len="med"/>
          </a:ln>
        </p:spPr>
      </p:cxnSp>
      <p:cxnSp>
        <p:nvCxnSpPr>
          <p:cNvPr id="17" name="Straight Connector 65"/>
          <p:cNvCxnSpPr>
            <a:cxnSpLocks noChangeShapeType="1"/>
          </p:cNvCxnSpPr>
          <p:nvPr/>
        </p:nvCxnSpPr>
        <p:spPr bwMode="auto">
          <a:xfrm>
            <a:off x="2770187" y="4014787"/>
            <a:ext cx="4191000" cy="0"/>
          </a:xfrm>
          <a:prstGeom prst="line">
            <a:avLst/>
          </a:prstGeom>
          <a:noFill/>
          <a:ln w="19050" algn="ctr">
            <a:solidFill>
              <a:srgbClr val="808080"/>
            </a:solidFill>
            <a:round/>
            <a:headEnd/>
            <a:tailEnd/>
          </a:ln>
        </p:spPr>
      </p:cxnSp>
      <p:cxnSp>
        <p:nvCxnSpPr>
          <p:cNvPr id="18" name="Straight Connector 70"/>
          <p:cNvCxnSpPr>
            <a:cxnSpLocks noChangeShapeType="1"/>
          </p:cNvCxnSpPr>
          <p:nvPr/>
        </p:nvCxnSpPr>
        <p:spPr bwMode="auto">
          <a:xfrm rot="16200000" flipH="1">
            <a:off x="4626769" y="3917156"/>
            <a:ext cx="195262" cy="0"/>
          </a:xfrm>
          <a:prstGeom prst="line">
            <a:avLst/>
          </a:prstGeom>
          <a:noFill/>
          <a:ln w="19050" algn="ctr">
            <a:solidFill>
              <a:srgbClr val="808080"/>
            </a:solidFill>
            <a:round/>
            <a:headEnd/>
            <a:tailEnd/>
          </a:ln>
        </p:spPr>
      </p:cxnSp>
      <p:cxnSp>
        <p:nvCxnSpPr>
          <p:cNvPr id="19" name="Straight Arrow Connector 73"/>
          <p:cNvCxnSpPr>
            <a:cxnSpLocks noChangeShapeType="1"/>
          </p:cNvCxnSpPr>
          <p:nvPr/>
        </p:nvCxnSpPr>
        <p:spPr bwMode="auto">
          <a:xfrm rot="5400000">
            <a:off x="2646362" y="4138612"/>
            <a:ext cx="247650" cy="0"/>
          </a:xfrm>
          <a:prstGeom prst="straightConnector1">
            <a:avLst/>
          </a:prstGeom>
          <a:noFill/>
          <a:ln w="19050" algn="ctr">
            <a:solidFill>
              <a:srgbClr val="808080"/>
            </a:solidFill>
            <a:round/>
            <a:headEnd/>
            <a:tailEnd type="arrow" w="med" len="med"/>
          </a:ln>
        </p:spPr>
      </p:cxnSp>
      <p:cxnSp>
        <p:nvCxnSpPr>
          <p:cNvPr id="20" name="Straight Arrow Connector 80"/>
          <p:cNvCxnSpPr>
            <a:cxnSpLocks noChangeShapeType="1"/>
          </p:cNvCxnSpPr>
          <p:nvPr/>
        </p:nvCxnSpPr>
        <p:spPr bwMode="auto">
          <a:xfrm>
            <a:off x="6980237" y="4014787"/>
            <a:ext cx="0" cy="238125"/>
          </a:xfrm>
          <a:prstGeom prst="straightConnector1">
            <a:avLst/>
          </a:prstGeom>
          <a:noFill/>
          <a:ln w="19050" algn="ctr">
            <a:solidFill>
              <a:srgbClr val="808080"/>
            </a:solidFill>
            <a:round/>
            <a:headEnd/>
            <a:tailEnd type="arrow" w="med" len="med"/>
          </a:ln>
        </p:spPr>
      </p:cxnSp>
      <p:sp>
        <p:nvSpPr>
          <p:cNvPr id="21" name="Text Box 9"/>
          <p:cNvSpPr txBox="1">
            <a:spLocks noChangeArrowheads="1"/>
          </p:cNvSpPr>
          <p:nvPr/>
        </p:nvSpPr>
        <p:spPr bwMode="auto">
          <a:xfrm>
            <a:off x="5403590" y="5302376"/>
            <a:ext cx="1629294" cy="338554"/>
          </a:xfrm>
          <a:prstGeom prst="rect">
            <a:avLst/>
          </a:prstGeom>
          <a:solidFill>
            <a:schemeClr val="tx1">
              <a:lumMod val="65000"/>
              <a:lumOff val="35000"/>
            </a:schemeClr>
          </a:solidFill>
          <a:ln>
            <a:noFill/>
            <a:headEnd/>
            <a:tailEnd/>
          </a:ln>
          <a:effectLst>
            <a:glow rad="63500">
              <a:schemeClr val="accent3">
                <a:satMod val="175000"/>
                <a:alpha val="40000"/>
              </a:schemeClr>
            </a:glow>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anchor="ctr">
            <a:spAutoFit/>
          </a:bodyPr>
          <a:lstStyle/>
          <a:p>
            <a:pPr algn="ctr" eaLnBrk="0" hangingPunct="0">
              <a:defRPr/>
            </a:pPr>
            <a:r>
              <a:rPr lang="en-US" sz="1600" dirty="0">
                <a:solidFill>
                  <a:schemeClr val="bg1"/>
                </a:solidFill>
                <a:latin typeface="+mj-lt"/>
              </a:rPr>
              <a:t>PSM Method</a:t>
            </a:r>
          </a:p>
        </p:txBody>
      </p:sp>
      <p:sp>
        <p:nvSpPr>
          <p:cNvPr id="22" name="Text Box 9"/>
          <p:cNvSpPr txBox="1">
            <a:spLocks noChangeArrowheads="1"/>
          </p:cNvSpPr>
          <p:nvPr/>
        </p:nvSpPr>
        <p:spPr bwMode="auto">
          <a:xfrm>
            <a:off x="3682827" y="5302376"/>
            <a:ext cx="1596044" cy="338554"/>
          </a:xfrm>
          <a:prstGeom prst="rect">
            <a:avLst/>
          </a:prstGeom>
          <a:solidFill>
            <a:schemeClr val="tx1">
              <a:lumMod val="65000"/>
              <a:lumOff val="35000"/>
            </a:schemeClr>
          </a:solidFill>
          <a:ln>
            <a:noFill/>
            <a:headEnd/>
            <a:tailEnd/>
          </a:ln>
          <a:effectLst>
            <a:glow rad="63500">
              <a:schemeClr val="accent3">
                <a:satMod val="175000"/>
                <a:alpha val="40000"/>
              </a:schemeClr>
            </a:glow>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anchor="ctr">
            <a:spAutoFit/>
          </a:bodyPr>
          <a:lstStyle/>
          <a:p>
            <a:pPr algn="ctr" eaLnBrk="0" hangingPunct="0">
              <a:defRPr/>
            </a:pPr>
            <a:r>
              <a:rPr lang="en-US" sz="1600" dirty="0">
                <a:solidFill>
                  <a:schemeClr val="bg1"/>
                </a:solidFill>
                <a:latin typeface="+mj-lt"/>
              </a:rPr>
              <a:t>CPLM Method</a:t>
            </a:r>
          </a:p>
        </p:txBody>
      </p:sp>
      <p:sp>
        <p:nvSpPr>
          <p:cNvPr id="23" name="Text Box 9"/>
          <p:cNvSpPr txBox="1">
            <a:spLocks noChangeArrowheads="1"/>
          </p:cNvSpPr>
          <p:nvPr/>
        </p:nvSpPr>
        <p:spPr bwMode="auto">
          <a:xfrm>
            <a:off x="1924137" y="5302376"/>
            <a:ext cx="1662546" cy="338554"/>
          </a:xfrm>
          <a:prstGeom prst="rect">
            <a:avLst/>
          </a:prstGeom>
          <a:solidFill>
            <a:schemeClr val="tx1">
              <a:lumMod val="65000"/>
              <a:lumOff val="35000"/>
            </a:schemeClr>
          </a:solidFill>
          <a:ln>
            <a:noFill/>
            <a:headEnd/>
            <a:tailEnd/>
          </a:ln>
          <a:effectLst>
            <a:glow rad="63500">
              <a:schemeClr val="accent3">
                <a:satMod val="175000"/>
                <a:alpha val="40000"/>
              </a:schemeClr>
            </a:glow>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anchor="ctr">
            <a:spAutoFit/>
          </a:bodyPr>
          <a:lstStyle/>
          <a:p>
            <a:pPr algn="ctr" eaLnBrk="0" hangingPunct="0">
              <a:defRPr/>
            </a:pPr>
            <a:r>
              <a:rPr lang="en-US" sz="1600" dirty="0">
                <a:solidFill>
                  <a:schemeClr val="bg1"/>
                </a:solidFill>
                <a:latin typeface="+mj-lt"/>
              </a:rPr>
              <a:t>RPM Method</a:t>
            </a:r>
          </a:p>
        </p:txBody>
      </p:sp>
      <p:sp>
        <p:nvSpPr>
          <p:cNvPr id="24" name="Text Box 9"/>
          <p:cNvSpPr txBox="1">
            <a:spLocks noChangeArrowheads="1"/>
          </p:cNvSpPr>
          <p:nvPr/>
        </p:nvSpPr>
        <p:spPr bwMode="auto">
          <a:xfrm>
            <a:off x="7194487" y="5302376"/>
            <a:ext cx="1828800" cy="338554"/>
          </a:xfrm>
          <a:prstGeom prst="rect">
            <a:avLst/>
          </a:prstGeom>
          <a:solidFill>
            <a:schemeClr val="tx1">
              <a:lumMod val="65000"/>
              <a:lumOff val="35000"/>
            </a:schemeClr>
          </a:solidFill>
          <a:ln>
            <a:noFill/>
            <a:headEnd/>
            <a:tailEnd/>
          </a:ln>
          <a:effectLst>
            <a:glow rad="63500">
              <a:schemeClr val="accent3">
                <a:satMod val="175000"/>
                <a:alpha val="40000"/>
              </a:schemeClr>
            </a:glow>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anchor="ctr">
            <a:spAutoFit/>
          </a:bodyPr>
          <a:lstStyle/>
          <a:p>
            <a:pPr algn="ctr" eaLnBrk="0" hangingPunct="0">
              <a:defRPr/>
            </a:pPr>
            <a:r>
              <a:rPr lang="en-US" sz="1600" dirty="0">
                <a:solidFill>
                  <a:schemeClr val="bg1"/>
                </a:solidFill>
                <a:latin typeface="+mj-lt"/>
              </a:rPr>
              <a:t>TNMM Method</a:t>
            </a:r>
          </a:p>
        </p:txBody>
      </p:sp>
      <p:sp>
        <p:nvSpPr>
          <p:cNvPr id="25" name="Text Box 17"/>
          <p:cNvSpPr txBox="1">
            <a:spLocks noChangeArrowheads="1"/>
          </p:cNvSpPr>
          <p:nvPr/>
        </p:nvSpPr>
        <p:spPr bwMode="auto">
          <a:xfrm>
            <a:off x="152400" y="6178550"/>
            <a:ext cx="8763000" cy="374650"/>
          </a:xfrm>
          <a:prstGeom prst="roundRect">
            <a:avLst/>
          </a:prstGeom>
          <a:solidFill>
            <a:schemeClr val="tx1">
              <a:lumMod val="65000"/>
              <a:lumOff val="35000"/>
            </a:schemeClr>
          </a:solidFill>
          <a:ln>
            <a:headEnd/>
            <a:tailEnd/>
          </a:ln>
        </p:spPr>
        <p:style>
          <a:lnRef idx="1">
            <a:schemeClr val="accent5"/>
          </a:lnRef>
          <a:fillRef idx="3">
            <a:schemeClr val="accent5"/>
          </a:fillRef>
          <a:effectRef idx="2">
            <a:schemeClr val="accent5"/>
          </a:effectRef>
          <a:fontRef idx="minor">
            <a:schemeClr val="lt1"/>
          </a:fontRef>
        </p:style>
        <p:txBody>
          <a:bodyPr>
            <a:spAutoFit/>
          </a:bodyPr>
          <a:lstStyle/>
          <a:p>
            <a:pPr algn="ctr">
              <a:spcBef>
                <a:spcPct val="50000"/>
              </a:spcBef>
              <a:buSzPct val="110000"/>
              <a:defRPr/>
            </a:pPr>
            <a:r>
              <a:rPr lang="en-US" sz="1600" b="1" dirty="0">
                <a:solidFill>
                  <a:schemeClr val="bg1"/>
                </a:solidFill>
              </a:rPr>
              <a:t>No hierarchy or preference of methods prescribed under the Act</a:t>
            </a:r>
          </a:p>
        </p:txBody>
      </p:sp>
      <p:sp>
        <p:nvSpPr>
          <p:cNvPr id="26" name="Text Box 22"/>
          <p:cNvSpPr txBox="1">
            <a:spLocks noChangeArrowheads="1"/>
          </p:cNvSpPr>
          <p:nvPr/>
        </p:nvSpPr>
        <p:spPr bwMode="auto">
          <a:xfrm>
            <a:off x="304800" y="1371600"/>
            <a:ext cx="8610600" cy="2336986"/>
          </a:xfrm>
          <a:prstGeom prst="rect">
            <a:avLst/>
          </a:prstGeom>
          <a:noFill/>
          <a:ln w="9525" algn="ctr">
            <a:noFill/>
            <a:miter lim="800000"/>
            <a:headEnd/>
            <a:tailEnd/>
          </a:ln>
          <a:effectLst>
            <a:prstShdw prst="shdw17" dist="17961" dir="2700000">
              <a:srgbClr val="7A8E99"/>
            </a:prstShdw>
          </a:effectLst>
        </p:spPr>
        <p:txBody>
          <a:bodyPr>
            <a:spAutoFit/>
          </a:bodyPr>
          <a:lstStyle/>
          <a:p>
            <a:pPr marL="231775" indent="-231775" defTabSz="406400">
              <a:lnSpc>
                <a:spcPct val="110000"/>
              </a:lnSpc>
              <a:spcBef>
                <a:spcPct val="50000"/>
              </a:spcBef>
              <a:buFont typeface="Wingdings" pitchFamily="2" charset="2"/>
              <a:buChar char="Ø"/>
              <a:defRPr/>
            </a:pPr>
            <a:r>
              <a:rPr lang="en-US" sz="1600" dirty="0">
                <a:latin typeface="+mj-lt"/>
                <a:cs typeface="Arial" pitchFamily="34" charset="0"/>
              </a:rPr>
              <a:t>Determination of ALP using one of the Prescribed methods -</a:t>
            </a:r>
          </a:p>
          <a:p>
            <a:pPr marL="520700" lvl="1" defTabSz="406400">
              <a:lnSpc>
                <a:spcPct val="110000"/>
              </a:lnSpc>
              <a:spcBef>
                <a:spcPct val="50000"/>
              </a:spcBef>
              <a:buFont typeface="Wingdings" pitchFamily="2" charset="2"/>
              <a:buChar char="§"/>
              <a:defRPr/>
            </a:pPr>
            <a:r>
              <a:rPr lang="en-US" sz="1600" dirty="0" smtClean="0">
                <a:latin typeface="+mj-lt"/>
                <a:cs typeface="Arial" pitchFamily="34" charset="0"/>
              </a:rPr>
              <a:t>Best </a:t>
            </a:r>
            <a:r>
              <a:rPr lang="en-US" sz="1600" dirty="0">
                <a:latin typeface="+mj-lt"/>
                <a:cs typeface="Arial" pitchFamily="34" charset="0"/>
              </a:rPr>
              <a:t>suited to the facts and circumstances of each particular </a:t>
            </a:r>
            <a:r>
              <a:rPr lang="en-US" sz="1600" dirty="0">
                <a:cs typeface="Arial" pitchFamily="34" charset="0"/>
              </a:rPr>
              <a:t>specified domestic transaction </a:t>
            </a:r>
            <a:r>
              <a:rPr lang="en-US" sz="1600" dirty="0" smtClean="0">
                <a:latin typeface="+mj-lt"/>
                <a:cs typeface="Arial" pitchFamily="34" charset="0"/>
              </a:rPr>
              <a:t>and</a:t>
            </a:r>
            <a:endParaRPr lang="en-US" sz="1600" dirty="0">
              <a:latin typeface="+mj-lt"/>
              <a:cs typeface="Arial" pitchFamily="34" charset="0"/>
            </a:endParaRPr>
          </a:p>
          <a:p>
            <a:pPr marL="520700" lvl="1" defTabSz="406400">
              <a:lnSpc>
                <a:spcPct val="110000"/>
              </a:lnSpc>
              <a:spcBef>
                <a:spcPct val="50000"/>
              </a:spcBef>
              <a:buFont typeface="Wingdings" pitchFamily="2" charset="2"/>
              <a:buChar char="§"/>
              <a:defRPr/>
            </a:pPr>
            <a:r>
              <a:rPr lang="en-US" sz="1600" dirty="0" smtClean="0">
                <a:latin typeface="+mj-lt"/>
                <a:cs typeface="Arial" pitchFamily="34" charset="0"/>
              </a:rPr>
              <a:t>Provides </a:t>
            </a:r>
            <a:r>
              <a:rPr lang="en-US" sz="1600" dirty="0">
                <a:latin typeface="+mj-lt"/>
                <a:cs typeface="Arial" pitchFamily="34" charset="0"/>
              </a:rPr>
              <a:t>the most reliable measure of an arm’s length price in relation to the </a:t>
            </a:r>
            <a:r>
              <a:rPr lang="en-US" sz="1600" dirty="0">
                <a:cs typeface="Arial" pitchFamily="34" charset="0"/>
              </a:rPr>
              <a:t>specified domestic </a:t>
            </a:r>
            <a:r>
              <a:rPr lang="en-US" sz="1600" dirty="0">
                <a:latin typeface="+mj-lt"/>
                <a:cs typeface="Arial" pitchFamily="34" charset="0"/>
              </a:rPr>
              <a:t>transaction shall be “Most Appropriate Method”</a:t>
            </a:r>
          </a:p>
          <a:p>
            <a:pPr marL="231775" indent="-231775" defTabSz="406400">
              <a:lnSpc>
                <a:spcPct val="110000"/>
              </a:lnSpc>
              <a:spcBef>
                <a:spcPct val="50000"/>
              </a:spcBef>
              <a:buFont typeface="Wingdings" pitchFamily="2" charset="2"/>
              <a:buChar char="Ø"/>
              <a:defRPr/>
            </a:pPr>
            <a:r>
              <a:rPr lang="en-US" sz="1600" dirty="0">
                <a:latin typeface="+mj-lt"/>
                <a:cs typeface="Arial" pitchFamily="34" charset="0"/>
              </a:rPr>
              <a:t>Where more than one ALP is determined, the arithmetic mean of such prices is taken to be the ALP</a:t>
            </a:r>
          </a:p>
        </p:txBody>
      </p:sp>
      <p:cxnSp>
        <p:nvCxnSpPr>
          <p:cNvPr id="27" name="Straight Connector 26"/>
          <p:cNvCxnSpPr/>
          <p:nvPr/>
        </p:nvCxnSpPr>
        <p:spPr>
          <a:xfrm>
            <a:off x="533400" y="13716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 Box 9"/>
          <p:cNvSpPr txBox="1">
            <a:spLocks noChangeArrowheads="1"/>
          </p:cNvSpPr>
          <p:nvPr/>
        </p:nvSpPr>
        <p:spPr bwMode="auto">
          <a:xfrm>
            <a:off x="228600" y="5300246"/>
            <a:ext cx="1600200" cy="338554"/>
          </a:xfrm>
          <a:prstGeom prst="rect">
            <a:avLst/>
          </a:prstGeom>
          <a:solidFill>
            <a:schemeClr val="tx1">
              <a:lumMod val="65000"/>
              <a:lumOff val="35000"/>
            </a:schemeClr>
          </a:solidFill>
          <a:ln>
            <a:noFill/>
            <a:headEnd/>
            <a:tailEnd/>
          </a:ln>
          <a:effectLst>
            <a:glow rad="63500">
              <a:schemeClr val="accent3">
                <a:satMod val="175000"/>
                <a:alpha val="40000"/>
              </a:schemeClr>
            </a:glow>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wrap="square" anchor="ctr">
            <a:spAutoFit/>
          </a:bodyPr>
          <a:lstStyle/>
          <a:p>
            <a:pPr algn="ctr" eaLnBrk="0" hangingPunct="0">
              <a:defRPr/>
            </a:pPr>
            <a:r>
              <a:rPr lang="en-US" sz="1600" dirty="0">
                <a:solidFill>
                  <a:schemeClr val="bg1"/>
                </a:solidFill>
                <a:latin typeface="+mj-lt"/>
              </a:rPr>
              <a:t>CUP Method</a:t>
            </a:r>
          </a:p>
        </p:txBody>
      </p:sp>
      <p:sp>
        <p:nvSpPr>
          <p:cNvPr id="30"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609600"/>
            <a:ext cx="8229600" cy="685800"/>
          </a:xfrm>
        </p:spPr>
        <p:txBody>
          <a:bodyPr>
            <a:normAutofit fontScale="90000"/>
          </a:bodyPr>
          <a:lstStyle/>
          <a:p>
            <a:pPr>
              <a:defRPr/>
            </a:pPr>
            <a:r>
              <a:rPr lang="en-US" sz="4000" dirty="0"/>
              <a:t>Transfer Pricing - Concept</a:t>
            </a:r>
          </a:p>
        </p:txBody>
      </p:sp>
      <p:sp>
        <p:nvSpPr>
          <p:cNvPr id="10" name="Content Placeholder 9"/>
          <p:cNvSpPr>
            <a:spLocks noGrp="1"/>
          </p:cNvSpPr>
          <p:nvPr>
            <p:ph idx="1"/>
          </p:nvPr>
        </p:nvSpPr>
        <p:spPr>
          <a:xfrm>
            <a:off x="533400" y="1447800"/>
            <a:ext cx="8229600" cy="4648200"/>
          </a:xfrm>
        </p:spPr>
        <p:txBody>
          <a:bodyPr>
            <a:noAutofit/>
          </a:bodyPr>
          <a:lstStyle/>
          <a:p>
            <a:pPr marL="234950" indent="-234950" algn="just">
              <a:spcBef>
                <a:spcPts val="0"/>
              </a:spcBef>
              <a:buFont typeface="Wingdings" pitchFamily="2" charset="2"/>
              <a:buChar char="Ø"/>
              <a:defRPr/>
            </a:pPr>
            <a:r>
              <a:rPr lang="en-US" sz="1600" b="1" u="sng" dirty="0" smtClean="0"/>
              <a:t>What is Transfer Pricing?</a:t>
            </a:r>
            <a:r>
              <a:rPr lang="en-US" sz="1600" dirty="0" smtClean="0"/>
              <a:t> </a:t>
            </a:r>
          </a:p>
          <a:p>
            <a:pPr marL="234950" indent="-234950" algn="just">
              <a:spcBef>
                <a:spcPts val="0"/>
              </a:spcBef>
              <a:buFont typeface="Wingdings" pitchFamily="2" charset="2"/>
              <a:buChar char="Ø"/>
              <a:defRPr/>
            </a:pPr>
            <a:endParaRPr lang="en-US" sz="1600" dirty="0" smtClean="0"/>
          </a:p>
          <a:p>
            <a:pPr marL="234950" indent="-234950" algn="just">
              <a:spcBef>
                <a:spcPts val="0"/>
              </a:spcBef>
              <a:buNone/>
              <a:defRPr/>
            </a:pPr>
            <a:r>
              <a:rPr lang="en-US" sz="1600" dirty="0" smtClean="0">
                <a:cs typeface="Arial" pitchFamily="34" charset="0"/>
              </a:rPr>
              <a:t>	Transfer Pricing (TP) is a mechanism for  the pricing of goods and services between related entities:</a:t>
            </a:r>
          </a:p>
          <a:p>
            <a:pPr marL="623888" lvl="1" indent="-222250" algn="just">
              <a:spcBef>
                <a:spcPts val="0"/>
              </a:spcBef>
              <a:buFont typeface="Arial" pitchFamily="34" charset="0"/>
              <a:buChar char="•"/>
              <a:defRPr/>
            </a:pPr>
            <a:r>
              <a:rPr lang="en-US" sz="1600" dirty="0" smtClean="0">
                <a:solidFill>
                  <a:schemeClr val="tx1"/>
                </a:solidFill>
                <a:cs typeface="Arial" pitchFamily="34" charset="0"/>
              </a:rPr>
              <a:t>Tangible Goods</a:t>
            </a:r>
          </a:p>
          <a:p>
            <a:pPr marL="623888" lvl="1" indent="-222250" algn="just">
              <a:spcBef>
                <a:spcPts val="0"/>
              </a:spcBef>
              <a:buFont typeface="Arial" pitchFamily="34" charset="0"/>
              <a:buChar char="•"/>
              <a:defRPr/>
            </a:pPr>
            <a:r>
              <a:rPr lang="en-US" sz="1600" dirty="0" smtClean="0">
                <a:solidFill>
                  <a:schemeClr val="tx1"/>
                </a:solidFill>
                <a:cs typeface="Arial" pitchFamily="34" charset="0"/>
              </a:rPr>
              <a:t>Intangible Goods –  trademarks, trade-names, patents</a:t>
            </a:r>
          </a:p>
          <a:p>
            <a:pPr marL="623888" lvl="1" indent="-222250" algn="just">
              <a:spcBef>
                <a:spcPts val="0"/>
              </a:spcBef>
              <a:buFont typeface="Arial" pitchFamily="34" charset="0"/>
              <a:buChar char="•"/>
              <a:defRPr/>
            </a:pPr>
            <a:r>
              <a:rPr lang="en-US" sz="1600" dirty="0" smtClean="0">
                <a:solidFill>
                  <a:schemeClr val="tx1"/>
                </a:solidFill>
                <a:cs typeface="Arial" pitchFamily="34" charset="0"/>
              </a:rPr>
              <a:t>Services – management, engineering, after-sales services</a:t>
            </a:r>
          </a:p>
          <a:p>
            <a:pPr marL="231775" indent="-180975" algn="just">
              <a:buFont typeface="Arial" charset="0"/>
              <a:buChar char="•"/>
              <a:defRPr/>
            </a:pPr>
            <a:endParaRPr lang="en-US" sz="1600" dirty="0" smtClean="0">
              <a:cs typeface="Arial" pitchFamily="34" charset="0"/>
            </a:endParaRPr>
          </a:p>
          <a:p>
            <a:pPr marL="231775" indent="-180975" algn="just">
              <a:buFont typeface="Wingdings" pitchFamily="2" charset="2"/>
              <a:buChar char="Ø"/>
              <a:defRPr/>
            </a:pPr>
            <a:r>
              <a:rPr lang="en-US" sz="1600" dirty="0" smtClean="0">
                <a:cs typeface="Arial" pitchFamily="34" charset="0"/>
              </a:rPr>
              <a:t>TP mechanism provides the conceptual framework for pricing intercompany transactions and ensuring an appropriate allocation of income between the various tax jurisdictions (usually) in which a multinational company operates. </a:t>
            </a:r>
          </a:p>
          <a:p>
            <a:pPr marL="231775" indent="-180975" algn="just">
              <a:buNone/>
              <a:defRPr/>
            </a:pPr>
            <a:endParaRPr lang="en-US" sz="1600" dirty="0" smtClean="0">
              <a:cs typeface="Arial" pitchFamily="34" charset="0"/>
            </a:endParaRPr>
          </a:p>
          <a:p>
            <a:pPr marL="231775" indent="-180975" algn="just">
              <a:buFont typeface="Wingdings" pitchFamily="2" charset="2"/>
              <a:buChar char="Ø"/>
              <a:defRPr/>
            </a:pPr>
            <a:r>
              <a:rPr lang="en-US" sz="1600" dirty="0" smtClean="0"/>
              <a:t>Any </a:t>
            </a:r>
            <a:r>
              <a:rPr lang="en-US" sz="1600" i="1" dirty="0" smtClean="0"/>
              <a:t>international transaction</a:t>
            </a:r>
            <a:r>
              <a:rPr lang="en-US" sz="1600" dirty="0" smtClean="0"/>
              <a:t> undertaken between associated enterprises would be subject to transfer pricing regulations and the transfer price charged/paid should be at </a:t>
            </a:r>
            <a:r>
              <a:rPr lang="en-US" sz="1600" i="1" dirty="0" smtClean="0"/>
              <a:t>arm’s length.</a:t>
            </a:r>
            <a:endParaRPr lang="en-US" sz="1600" i="1" dirty="0" smtClean="0">
              <a:cs typeface="Arial" pitchFamily="34" charset="0"/>
            </a:endParaRPr>
          </a:p>
          <a:p>
            <a:pPr marL="231775" indent="-180975" algn="just">
              <a:buNone/>
              <a:defRPr/>
            </a:pPr>
            <a:endParaRPr lang="en-US" sz="1600" dirty="0" smtClean="0">
              <a:cs typeface="Arial" pitchFamily="34" charset="0"/>
            </a:endParaRPr>
          </a:p>
          <a:p>
            <a:pPr marL="231775" indent="-180975" algn="just">
              <a:buFont typeface="Wingdings" pitchFamily="2" charset="2"/>
              <a:buChar char="Ø"/>
              <a:defRPr/>
            </a:pPr>
            <a:r>
              <a:rPr lang="en-US" sz="1600" b="1" dirty="0" smtClean="0">
                <a:cs typeface="Arial" pitchFamily="34" charset="0"/>
              </a:rPr>
              <a:t>Specified Domestic transactions included in the scope of TP </a:t>
            </a:r>
            <a:r>
              <a:rPr lang="en-US" sz="1600" b="1" dirty="0" err="1" smtClean="0">
                <a:cs typeface="Arial" pitchFamily="34" charset="0"/>
              </a:rPr>
              <a:t>w.e.f</a:t>
            </a:r>
            <a:r>
              <a:rPr lang="en-US" sz="1600" b="1" dirty="0" smtClean="0">
                <a:cs typeface="Arial" pitchFamily="34" charset="0"/>
              </a:rPr>
              <a:t>. FY 2012-13 (Finance Bill 2012)</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cxnSp>
        <p:nvCxnSpPr>
          <p:cNvPr id="12" name="Straight Connector 11"/>
          <p:cNvCxnSpPr/>
          <p:nvPr/>
        </p:nvCxnSpPr>
        <p:spPr>
          <a:xfrm>
            <a:off x="457200" y="13716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
        <p:nvSpPr>
          <p:cNvPr id="5" name="Title 1"/>
          <p:cNvSpPr>
            <a:spLocks noGrp="1"/>
          </p:cNvSpPr>
          <p:nvPr>
            <p:ph type="title"/>
          </p:nvPr>
        </p:nvSpPr>
        <p:spPr>
          <a:xfrm>
            <a:off x="533400" y="304800"/>
            <a:ext cx="8229600" cy="1066800"/>
          </a:xfrm>
        </p:spPr>
        <p:txBody>
          <a:bodyPr>
            <a:normAutofit/>
          </a:bodyPr>
          <a:lstStyle/>
          <a:p>
            <a:r>
              <a:rPr lang="en-US" sz="2800" dirty="0" smtClean="0"/>
              <a:t>Summary of Methods</a:t>
            </a:r>
          </a:p>
        </p:txBody>
      </p:sp>
      <p:graphicFrame>
        <p:nvGraphicFramePr>
          <p:cNvPr id="7" name="Table 6"/>
          <p:cNvGraphicFramePr>
            <a:graphicFrameLocks noGrp="1"/>
          </p:cNvGraphicFramePr>
          <p:nvPr/>
        </p:nvGraphicFramePr>
        <p:xfrm>
          <a:off x="228600" y="1598811"/>
          <a:ext cx="8763000" cy="4344789"/>
        </p:xfrm>
        <a:graphic>
          <a:graphicData uri="http://schemas.openxmlformats.org/drawingml/2006/table">
            <a:tbl>
              <a:tblPr/>
              <a:tblGrid>
                <a:gridCol w="1143000"/>
                <a:gridCol w="1752600"/>
                <a:gridCol w="1752600"/>
                <a:gridCol w="1676400"/>
                <a:gridCol w="2438400"/>
              </a:tblGrid>
              <a:tr h="838200">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cs typeface="Arial" charset="0"/>
                        </a:rPr>
                        <a:t>Methods</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cs typeface="Arial" charset="0"/>
                        </a:rPr>
                        <a:t>Product Comparability</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cs typeface="Arial" charset="0"/>
                        </a:rPr>
                        <a:t>Functional Comparability</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cs typeface="Arial" charset="0"/>
                        </a:rPr>
                        <a:t>Approach </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charset="0"/>
                          <a:cs typeface="Arial" charset="0"/>
                        </a:rPr>
                        <a:t>Remarks </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lumMod val="65000"/>
                        <a:lumOff val="35000"/>
                      </a:schemeClr>
                    </a:solidFill>
                  </a:tcPr>
                </a:tc>
              </a:tr>
              <a:tr h="817984">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CUP</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Very High</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Medium</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Prices are benchmarked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Very difficult to apply as very high degree of comparability required</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9763">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RPM</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High</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Medium</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GPM (on sales) benchmarked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Difficult to apply as high degree of comparability required</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5672">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CPLM</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cs typeface="Arial" charset="0"/>
                        </a:rPr>
                        <a:t>High</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High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GPM (on costs) benchmarked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Difficult to apply as high degree of comparability required</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9913">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PSM</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cs typeface="Arial" charset="0"/>
                        </a:rPr>
                        <a:t>Medium</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cs typeface="Arial" charset="0"/>
                        </a:rPr>
                        <a:t>Very High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Profit Margins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Complex Method, sparingly used</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1500">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TNMM</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cs typeface="Arial" charset="0"/>
                        </a:rPr>
                        <a:t>Medium</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cs typeface="Arial" charset="0"/>
                        </a:rPr>
                        <a:t>Very High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smtClean="0">
                          <a:ln>
                            <a:noFill/>
                          </a:ln>
                          <a:solidFill>
                            <a:schemeClr val="tx1"/>
                          </a:solidFill>
                          <a:effectLst/>
                          <a:latin typeface="Arial" charset="0"/>
                          <a:cs typeface="Arial" charset="0"/>
                        </a:rPr>
                        <a:t>Net Profit Margins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Most commonly used Method</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cxnSp>
        <p:nvCxnSpPr>
          <p:cNvPr id="10" name="Straight Connector 9"/>
          <p:cNvCxnSpPr/>
          <p:nvPr/>
        </p:nvCxnSpPr>
        <p:spPr>
          <a:xfrm>
            <a:off x="533400" y="1219200"/>
            <a:ext cx="79248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sp>
        <p:nvSpPr>
          <p:cNvPr id="5" name="Rectangle 4"/>
          <p:cNvSpPr>
            <a:spLocks noGrp="1" noChangeArrowheads="1"/>
          </p:cNvSpPr>
          <p:nvPr>
            <p:ph type="title"/>
          </p:nvPr>
        </p:nvSpPr>
        <p:spPr>
          <a:xfrm>
            <a:off x="304800" y="304800"/>
            <a:ext cx="8458200" cy="1066800"/>
          </a:xfrm>
        </p:spPr>
        <p:txBody>
          <a:bodyPr>
            <a:normAutofit/>
          </a:bodyPr>
          <a:lstStyle/>
          <a:p>
            <a:pPr fontAlgn="base">
              <a:spcAft>
                <a:spcPct val="0"/>
              </a:spcAft>
            </a:pPr>
            <a:r>
              <a:rPr lang="en-US" sz="2800" dirty="0" smtClean="0"/>
              <a:t>Our Approach – For TP Documentation Methodology</a:t>
            </a:r>
          </a:p>
        </p:txBody>
      </p:sp>
      <p:sp>
        <p:nvSpPr>
          <p:cNvPr id="6" name="Rectangle 5"/>
          <p:cNvSpPr>
            <a:spLocks noChangeArrowheads="1"/>
          </p:cNvSpPr>
          <p:nvPr/>
        </p:nvSpPr>
        <p:spPr bwMode="auto">
          <a:xfrm>
            <a:off x="323850" y="1219200"/>
            <a:ext cx="8545513" cy="5105400"/>
          </a:xfrm>
          <a:prstGeom prst="rect">
            <a:avLst/>
          </a:prstGeom>
          <a:noFill/>
          <a:ln w="28575">
            <a:solidFill>
              <a:srgbClr val="0C2D83"/>
            </a:solidFill>
            <a:miter lim="800000"/>
            <a:headEnd/>
            <a:tailEnd/>
          </a:ln>
        </p:spPr>
        <p:txBody>
          <a:bodyPr lIns="0" tIns="0" rIns="0" bIns="0" anchor="ctr" anchorCtr="1"/>
          <a:lstStyle/>
          <a:p>
            <a:pPr marL="115888" eaLnBrk="0" hangingPunct="0">
              <a:lnSpc>
                <a:spcPct val="125000"/>
              </a:lnSpc>
              <a:spcBef>
                <a:spcPct val="150000"/>
              </a:spcBef>
              <a:buClr>
                <a:srgbClr val="415299"/>
              </a:buClr>
              <a:buSzPct val="125000"/>
            </a:pPr>
            <a:endParaRPr lang="en-US" sz="2000">
              <a:solidFill>
                <a:srgbClr val="0C2D83"/>
              </a:solidFill>
            </a:endParaRPr>
          </a:p>
        </p:txBody>
      </p:sp>
      <p:grpSp>
        <p:nvGrpSpPr>
          <p:cNvPr id="7" name="Group 42"/>
          <p:cNvGrpSpPr>
            <a:grpSpLocks/>
          </p:cNvGrpSpPr>
          <p:nvPr/>
        </p:nvGrpSpPr>
        <p:grpSpPr bwMode="auto">
          <a:xfrm>
            <a:off x="914400" y="1371600"/>
            <a:ext cx="7240587" cy="3505201"/>
            <a:chOff x="498" y="1042"/>
            <a:chExt cx="4561" cy="2208"/>
          </a:xfrm>
        </p:grpSpPr>
        <p:sp>
          <p:nvSpPr>
            <p:cNvPr id="8" name="Rectangle 19"/>
            <p:cNvSpPr>
              <a:spLocks noChangeArrowheads="1"/>
            </p:cNvSpPr>
            <p:nvPr/>
          </p:nvSpPr>
          <p:spPr bwMode="auto">
            <a:xfrm>
              <a:off x="878" y="1262"/>
              <a:ext cx="1340" cy="377"/>
            </a:xfrm>
            <a:prstGeom prst="rect">
              <a:avLst/>
            </a:prstGeom>
            <a:solidFill>
              <a:schemeClr val="bg1">
                <a:lumMod val="85000"/>
              </a:schemeClr>
            </a:solidFill>
            <a:ln w="9525" algn="ctr">
              <a:noFill/>
              <a:miter lim="800000"/>
              <a:headEnd/>
              <a:tailEnd/>
            </a:ln>
          </p:spPr>
          <p:txBody>
            <a:bodyPr anchor="ctr"/>
            <a:lstStyle/>
            <a:p>
              <a:pPr algn="ctr"/>
              <a:r>
                <a:rPr lang="en-US" sz="1300" b="1" dirty="0">
                  <a:solidFill>
                    <a:srgbClr val="000000"/>
                  </a:solidFill>
                </a:rPr>
                <a:t>Information Gathering</a:t>
              </a:r>
            </a:p>
          </p:txBody>
        </p:sp>
        <p:sp>
          <p:nvSpPr>
            <p:cNvPr id="9" name="Rectangle 20"/>
            <p:cNvSpPr>
              <a:spLocks noChangeArrowheads="1"/>
            </p:cNvSpPr>
            <p:nvPr/>
          </p:nvSpPr>
          <p:spPr bwMode="auto">
            <a:xfrm>
              <a:off x="498" y="1114"/>
              <a:ext cx="410" cy="681"/>
            </a:xfrm>
            <a:prstGeom prst="rect">
              <a:avLst/>
            </a:prstGeom>
            <a:noFill/>
            <a:ln w="9525">
              <a:noFill/>
              <a:miter lim="800000"/>
              <a:headEnd/>
              <a:tailEnd/>
            </a:ln>
          </p:spPr>
          <p:txBody>
            <a:bodyPr wrap="none" lIns="92075" tIns="46038" rIns="92075" bIns="46038"/>
            <a:lstStyle/>
            <a:p>
              <a:pPr eaLnBrk="0" hangingPunct="0"/>
              <a:r>
                <a:rPr lang="en-US" sz="6000">
                  <a:solidFill>
                    <a:srgbClr val="3399FF"/>
                  </a:solidFill>
                </a:rPr>
                <a:t>1</a:t>
              </a:r>
            </a:p>
          </p:txBody>
        </p:sp>
        <p:sp>
          <p:nvSpPr>
            <p:cNvPr id="10" name="Rectangle 21"/>
            <p:cNvSpPr>
              <a:spLocks noChangeArrowheads="1"/>
            </p:cNvSpPr>
            <p:nvPr/>
          </p:nvSpPr>
          <p:spPr bwMode="auto">
            <a:xfrm>
              <a:off x="3772" y="1254"/>
              <a:ext cx="1287" cy="387"/>
            </a:xfrm>
            <a:prstGeom prst="rect">
              <a:avLst/>
            </a:prstGeom>
            <a:solidFill>
              <a:schemeClr val="bg1">
                <a:lumMod val="85000"/>
              </a:schemeClr>
            </a:solidFill>
            <a:ln w="9525" algn="ctr">
              <a:noFill/>
              <a:miter lim="800000"/>
              <a:headEnd/>
              <a:tailEnd/>
            </a:ln>
          </p:spPr>
          <p:txBody>
            <a:bodyPr anchor="ctr"/>
            <a:lstStyle/>
            <a:p>
              <a:pPr algn="ctr"/>
              <a:endParaRPr lang="en-US" sz="1300">
                <a:solidFill>
                  <a:srgbClr val="000000"/>
                </a:solidFill>
              </a:endParaRPr>
            </a:p>
            <a:p>
              <a:pPr algn="ctr"/>
              <a:r>
                <a:rPr lang="en-US" sz="1300" b="1">
                  <a:solidFill>
                    <a:srgbClr val="000000"/>
                  </a:solidFill>
                </a:rPr>
                <a:t>Functional Analysis</a:t>
              </a:r>
            </a:p>
            <a:p>
              <a:pPr algn="ctr"/>
              <a:endParaRPr lang="en-US" sz="1300">
                <a:solidFill>
                  <a:srgbClr val="000000"/>
                </a:solidFill>
              </a:endParaRPr>
            </a:p>
          </p:txBody>
        </p:sp>
        <p:sp>
          <p:nvSpPr>
            <p:cNvPr id="11" name="Rectangle 22"/>
            <p:cNvSpPr>
              <a:spLocks noChangeArrowheads="1"/>
            </p:cNvSpPr>
            <p:nvPr/>
          </p:nvSpPr>
          <p:spPr bwMode="auto">
            <a:xfrm>
              <a:off x="3402" y="1111"/>
              <a:ext cx="410" cy="680"/>
            </a:xfrm>
            <a:prstGeom prst="rect">
              <a:avLst/>
            </a:prstGeom>
            <a:noFill/>
            <a:ln w="9525">
              <a:noFill/>
              <a:miter lim="800000"/>
              <a:headEnd/>
              <a:tailEnd/>
            </a:ln>
          </p:spPr>
          <p:txBody>
            <a:bodyPr wrap="none" lIns="92075" tIns="46038" rIns="92075" bIns="46038"/>
            <a:lstStyle/>
            <a:p>
              <a:pPr eaLnBrk="0" hangingPunct="0"/>
              <a:r>
                <a:rPr lang="en-US" sz="6000">
                  <a:solidFill>
                    <a:srgbClr val="0066FF"/>
                  </a:solidFill>
                </a:rPr>
                <a:t>2</a:t>
              </a:r>
            </a:p>
          </p:txBody>
        </p:sp>
        <p:sp>
          <p:nvSpPr>
            <p:cNvPr id="12" name="Line 23"/>
            <p:cNvSpPr>
              <a:spLocks noChangeShapeType="1"/>
            </p:cNvSpPr>
            <p:nvPr/>
          </p:nvSpPr>
          <p:spPr bwMode="auto">
            <a:xfrm flipV="1">
              <a:off x="717" y="1050"/>
              <a:ext cx="0" cy="199"/>
            </a:xfrm>
            <a:prstGeom prst="line">
              <a:avLst/>
            </a:prstGeom>
            <a:noFill/>
            <a:ln w="28575">
              <a:solidFill>
                <a:srgbClr val="000080"/>
              </a:solidFill>
              <a:round/>
              <a:headEnd type="none" w="sm" len="sm"/>
              <a:tailEnd type="none" w="sm" len="sm"/>
            </a:ln>
          </p:spPr>
          <p:txBody>
            <a:bodyPr/>
            <a:lstStyle/>
            <a:p>
              <a:endParaRPr lang="en-US"/>
            </a:p>
          </p:txBody>
        </p:sp>
        <p:sp>
          <p:nvSpPr>
            <p:cNvPr id="13" name="Line 24"/>
            <p:cNvSpPr>
              <a:spLocks noChangeShapeType="1"/>
            </p:cNvSpPr>
            <p:nvPr/>
          </p:nvSpPr>
          <p:spPr bwMode="auto">
            <a:xfrm>
              <a:off x="718" y="1053"/>
              <a:ext cx="2892" cy="0"/>
            </a:xfrm>
            <a:prstGeom prst="line">
              <a:avLst/>
            </a:prstGeom>
            <a:noFill/>
            <a:ln w="28575">
              <a:solidFill>
                <a:srgbClr val="000080"/>
              </a:solidFill>
              <a:round/>
              <a:headEnd type="none" w="sm" len="sm"/>
              <a:tailEnd type="none" w="sm" len="sm"/>
            </a:ln>
          </p:spPr>
          <p:txBody>
            <a:bodyPr/>
            <a:lstStyle/>
            <a:p>
              <a:endParaRPr lang="en-US"/>
            </a:p>
          </p:txBody>
        </p:sp>
        <p:sp>
          <p:nvSpPr>
            <p:cNvPr id="14" name="Rectangle 25"/>
            <p:cNvSpPr>
              <a:spLocks noChangeArrowheads="1"/>
            </p:cNvSpPr>
            <p:nvPr/>
          </p:nvSpPr>
          <p:spPr bwMode="auto">
            <a:xfrm>
              <a:off x="2422" y="2021"/>
              <a:ext cx="1406" cy="398"/>
            </a:xfrm>
            <a:prstGeom prst="rect">
              <a:avLst/>
            </a:prstGeom>
            <a:solidFill>
              <a:schemeClr val="bg1">
                <a:lumMod val="85000"/>
              </a:schemeClr>
            </a:solidFill>
            <a:ln w="9525" algn="ctr">
              <a:noFill/>
              <a:miter lim="800000"/>
              <a:headEnd/>
              <a:tailEnd/>
            </a:ln>
          </p:spPr>
          <p:txBody>
            <a:bodyPr anchor="ctr"/>
            <a:lstStyle/>
            <a:p>
              <a:pPr algn="ctr"/>
              <a:r>
                <a:rPr lang="en-US" sz="1300" b="1">
                  <a:solidFill>
                    <a:srgbClr val="000000"/>
                  </a:solidFill>
                </a:rPr>
                <a:t>Economic Analysis/  Benchmarking</a:t>
              </a:r>
            </a:p>
          </p:txBody>
        </p:sp>
        <p:sp>
          <p:nvSpPr>
            <p:cNvPr id="15" name="Rectangle 26"/>
            <p:cNvSpPr>
              <a:spLocks noChangeArrowheads="1"/>
            </p:cNvSpPr>
            <p:nvPr/>
          </p:nvSpPr>
          <p:spPr bwMode="auto">
            <a:xfrm>
              <a:off x="1987" y="1850"/>
              <a:ext cx="410" cy="680"/>
            </a:xfrm>
            <a:prstGeom prst="rect">
              <a:avLst/>
            </a:prstGeom>
            <a:noFill/>
            <a:ln w="9525">
              <a:noFill/>
              <a:miter lim="800000"/>
              <a:headEnd/>
              <a:tailEnd/>
            </a:ln>
          </p:spPr>
          <p:txBody>
            <a:bodyPr wrap="none" lIns="92075" tIns="46038" rIns="92075" bIns="46038"/>
            <a:lstStyle/>
            <a:p>
              <a:pPr eaLnBrk="0" hangingPunct="0"/>
              <a:r>
                <a:rPr lang="en-US" sz="6000" dirty="0">
                  <a:solidFill>
                    <a:srgbClr val="0000FF"/>
                  </a:solidFill>
                </a:rPr>
                <a:t>3</a:t>
              </a:r>
            </a:p>
          </p:txBody>
        </p:sp>
        <p:sp>
          <p:nvSpPr>
            <p:cNvPr id="16" name="Line 27"/>
            <p:cNvSpPr>
              <a:spLocks noChangeShapeType="1"/>
            </p:cNvSpPr>
            <p:nvPr/>
          </p:nvSpPr>
          <p:spPr bwMode="auto">
            <a:xfrm>
              <a:off x="3609" y="1627"/>
              <a:ext cx="0" cy="170"/>
            </a:xfrm>
            <a:prstGeom prst="line">
              <a:avLst/>
            </a:prstGeom>
            <a:noFill/>
            <a:ln w="28575">
              <a:solidFill>
                <a:srgbClr val="000080"/>
              </a:solidFill>
              <a:round/>
              <a:headEnd type="none" w="sm" len="sm"/>
              <a:tailEnd type="none" w="sm" len="sm"/>
            </a:ln>
          </p:spPr>
          <p:txBody>
            <a:bodyPr/>
            <a:lstStyle/>
            <a:p>
              <a:endParaRPr lang="en-US"/>
            </a:p>
          </p:txBody>
        </p:sp>
        <p:sp>
          <p:nvSpPr>
            <p:cNvPr id="17" name="Line 28"/>
            <p:cNvSpPr>
              <a:spLocks noChangeShapeType="1"/>
            </p:cNvSpPr>
            <p:nvPr/>
          </p:nvSpPr>
          <p:spPr bwMode="auto">
            <a:xfrm>
              <a:off x="2163" y="1777"/>
              <a:ext cx="0" cy="262"/>
            </a:xfrm>
            <a:prstGeom prst="line">
              <a:avLst/>
            </a:prstGeom>
            <a:noFill/>
            <a:ln w="28575">
              <a:solidFill>
                <a:srgbClr val="000080"/>
              </a:solidFill>
              <a:round/>
              <a:headEnd type="none" w="sm" len="sm"/>
              <a:tailEnd type="stealth" w="lg" len="med"/>
            </a:ln>
          </p:spPr>
          <p:txBody>
            <a:bodyPr/>
            <a:lstStyle/>
            <a:p>
              <a:endParaRPr lang="en-US"/>
            </a:p>
          </p:txBody>
        </p:sp>
        <p:sp>
          <p:nvSpPr>
            <p:cNvPr id="18" name="Rectangle 29"/>
            <p:cNvSpPr>
              <a:spLocks noChangeArrowheads="1"/>
            </p:cNvSpPr>
            <p:nvPr/>
          </p:nvSpPr>
          <p:spPr bwMode="auto">
            <a:xfrm>
              <a:off x="1105" y="2708"/>
              <a:ext cx="1230" cy="368"/>
            </a:xfrm>
            <a:prstGeom prst="rect">
              <a:avLst/>
            </a:prstGeom>
            <a:solidFill>
              <a:schemeClr val="bg1">
                <a:lumMod val="85000"/>
              </a:schemeClr>
            </a:solidFill>
            <a:ln w="9525" algn="ctr">
              <a:noFill/>
              <a:miter lim="800000"/>
              <a:headEnd/>
              <a:tailEnd/>
            </a:ln>
          </p:spPr>
          <p:txBody>
            <a:bodyPr anchor="ctr"/>
            <a:lstStyle/>
            <a:p>
              <a:pPr algn="ctr"/>
              <a:r>
                <a:rPr lang="en-US" sz="1300" b="1">
                  <a:solidFill>
                    <a:srgbClr val="000000"/>
                  </a:solidFill>
                </a:rPr>
                <a:t>Documentation</a:t>
              </a:r>
            </a:p>
          </p:txBody>
        </p:sp>
        <p:sp>
          <p:nvSpPr>
            <p:cNvPr id="19" name="Rectangle 30"/>
            <p:cNvSpPr>
              <a:spLocks noChangeArrowheads="1"/>
            </p:cNvSpPr>
            <p:nvPr/>
          </p:nvSpPr>
          <p:spPr bwMode="auto">
            <a:xfrm>
              <a:off x="690" y="2530"/>
              <a:ext cx="409" cy="680"/>
            </a:xfrm>
            <a:prstGeom prst="rect">
              <a:avLst/>
            </a:prstGeom>
            <a:noFill/>
            <a:ln w="9525">
              <a:noFill/>
              <a:miter lim="800000"/>
              <a:headEnd/>
              <a:tailEnd/>
            </a:ln>
          </p:spPr>
          <p:txBody>
            <a:bodyPr wrap="none" lIns="92075" tIns="46038" rIns="92075" bIns="46038"/>
            <a:lstStyle/>
            <a:p>
              <a:pPr eaLnBrk="0" hangingPunct="0"/>
              <a:r>
                <a:rPr lang="en-US" sz="6000" dirty="0">
                  <a:solidFill>
                    <a:srgbClr val="0000CC"/>
                  </a:solidFill>
                </a:rPr>
                <a:t>4</a:t>
              </a:r>
            </a:p>
          </p:txBody>
        </p:sp>
        <p:sp>
          <p:nvSpPr>
            <p:cNvPr id="20" name="Line 31"/>
            <p:cNvSpPr>
              <a:spLocks noChangeShapeType="1"/>
            </p:cNvSpPr>
            <p:nvPr/>
          </p:nvSpPr>
          <p:spPr bwMode="auto">
            <a:xfrm>
              <a:off x="934" y="3159"/>
              <a:ext cx="0" cy="91"/>
            </a:xfrm>
            <a:prstGeom prst="line">
              <a:avLst/>
            </a:prstGeom>
            <a:noFill/>
            <a:ln w="28575">
              <a:solidFill>
                <a:srgbClr val="000080"/>
              </a:solidFill>
              <a:round/>
              <a:headEnd type="none" w="lg" len="med"/>
              <a:tailEnd type="none" w="sm" len="sm"/>
            </a:ln>
          </p:spPr>
          <p:txBody>
            <a:bodyPr/>
            <a:lstStyle/>
            <a:p>
              <a:endParaRPr lang="en-US"/>
            </a:p>
          </p:txBody>
        </p:sp>
        <p:sp>
          <p:nvSpPr>
            <p:cNvPr id="21" name="Line 32"/>
            <p:cNvSpPr>
              <a:spLocks noChangeShapeType="1"/>
            </p:cNvSpPr>
            <p:nvPr/>
          </p:nvSpPr>
          <p:spPr bwMode="auto">
            <a:xfrm>
              <a:off x="2175" y="2478"/>
              <a:ext cx="0" cy="100"/>
            </a:xfrm>
            <a:prstGeom prst="line">
              <a:avLst/>
            </a:prstGeom>
            <a:noFill/>
            <a:ln w="28575">
              <a:solidFill>
                <a:srgbClr val="000080"/>
              </a:solidFill>
              <a:round/>
              <a:headEnd type="none" w="sm" len="sm"/>
              <a:tailEnd type="none" w="sm" len="sm"/>
            </a:ln>
          </p:spPr>
          <p:txBody>
            <a:bodyPr/>
            <a:lstStyle/>
            <a:p>
              <a:endParaRPr lang="en-US"/>
            </a:p>
          </p:txBody>
        </p:sp>
        <p:sp>
          <p:nvSpPr>
            <p:cNvPr id="22" name="Line 33"/>
            <p:cNvSpPr>
              <a:spLocks noChangeShapeType="1"/>
            </p:cNvSpPr>
            <p:nvPr/>
          </p:nvSpPr>
          <p:spPr bwMode="auto">
            <a:xfrm>
              <a:off x="2151" y="1789"/>
              <a:ext cx="1451" cy="0"/>
            </a:xfrm>
            <a:prstGeom prst="line">
              <a:avLst/>
            </a:prstGeom>
            <a:noFill/>
            <a:ln w="28575">
              <a:solidFill>
                <a:srgbClr val="000080"/>
              </a:solidFill>
              <a:round/>
              <a:headEnd type="none" w="sm" len="sm"/>
              <a:tailEnd type="none" w="sm" len="sm"/>
            </a:ln>
          </p:spPr>
          <p:txBody>
            <a:bodyPr/>
            <a:lstStyle/>
            <a:p>
              <a:endParaRPr lang="en-US"/>
            </a:p>
          </p:txBody>
        </p:sp>
        <p:sp>
          <p:nvSpPr>
            <p:cNvPr id="23" name="Line 34"/>
            <p:cNvSpPr>
              <a:spLocks noChangeShapeType="1"/>
            </p:cNvSpPr>
            <p:nvPr/>
          </p:nvSpPr>
          <p:spPr bwMode="auto">
            <a:xfrm>
              <a:off x="931" y="2571"/>
              <a:ext cx="1247" cy="0"/>
            </a:xfrm>
            <a:prstGeom prst="line">
              <a:avLst/>
            </a:prstGeom>
            <a:noFill/>
            <a:ln w="28575">
              <a:solidFill>
                <a:srgbClr val="000080"/>
              </a:solidFill>
              <a:round/>
              <a:headEnd type="none" w="sm" len="sm"/>
              <a:tailEnd type="none" w="sm" len="sm"/>
            </a:ln>
          </p:spPr>
          <p:txBody>
            <a:bodyPr/>
            <a:lstStyle/>
            <a:p>
              <a:endParaRPr lang="en-US"/>
            </a:p>
          </p:txBody>
        </p:sp>
        <p:sp>
          <p:nvSpPr>
            <p:cNvPr id="24" name="Line 35"/>
            <p:cNvSpPr>
              <a:spLocks noChangeShapeType="1"/>
            </p:cNvSpPr>
            <p:nvPr/>
          </p:nvSpPr>
          <p:spPr bwMode="auto">
            <a:xfrm>
              <a:off x="935" y="2571"/>
              <a:ext cx="0" cy="152"/>
            </a:xfrm>
            <a:prstGeom prst="line">
              <a:avLst/>
            </a:prstGeom>
            <a:noFill/>
            <a:ln w="28575">
              <a:solidFill>
                <a:srgbClr val="000080"/>
              </a:solidFill>
              <a:round/>
              <a:headEnd type="none" w="sm" len="sm"/>
              <a:tailEnd type="stealth" w="lg" len="med"/>
            </a:ln>
          </p:spPr>
          <p:txBody>
            <a:bodyPr/>
            <a:lstStyle/>
            <a:p>
              <a:endParaRPr lang="en-US"/>
            </a:p>
          </p:txBody>
        </p:sp>
        <p:sp>
          <p:nvSpPr>
            <p:cNvPr id="25" name="Line 36"/>
            <p:cNvSpPr>
              <a:spLocks noChangeShapeType="1"/>
            </p:cNvSpPr>
            <p:nvPr/>
          </p:nvSpPr>
          <p:spPr bwMode="auto">
            <a:xfrm flipV="1">
              <a:off x="3425" y="3146"/>
              <a:ext cx="0" cy="104"/>
            </a:xfrm>
            <a:prstGeom prst="line">
              <a:avLst/>
            </a:prstGeom>
            <a:noFill/>
            <a:ln w="28575">
              <a:solidFill>
                <a:srgbClr val="000080"/>
              </a:solidFill>
              <a:round/>
              <a:headEnd type="none" w="sm" len="sm"/>
              <a:tailEnd type="stealth" w="lg" len="med"/>
            </a:ln>
          </p:spPr>
          <p:txBody>
            <a:bodyPr/>
            <a:lstStyle/>
            <a:p>
              <a:endParaRPr lang="en-US"/>
            </a:p>
          </p:txBody>
        </p:sp>
        <p:sp>
          <p:nvSpPr>
            <p:cNvPr id="26" name="Line 37"/>
            <p:cNvSpPr>
              <a:spLocks noChangeShapeType="1"/>
            </p:cNvSpPr>
            <p:nvPr/>
          </p:nvSpPr>
          <p:spPr bwMode="auto">
            <a:xfrm>
              <a:off x="930" y="3250"/>
              <a:ext cx="2507" cy="0"/>
            </a:xfrm>
            <a:prstGeom prst="line">
              <a:avLst/>
            </a:prstGeom>
            <a:noFill/>
            <a:ln w="28575">
              <a:solidFill>
                <a:srgbClr val="000080"/>
              </a:solidFill>
              <a:round/>
              <a:headEnd type="none" w="sm" len="sm"/>
              <a:tailEnd type="none" w="sm" len="sm"/>
            </a:ln>
          </p:spPr>
          <p:txBody>
            <a:bodyPr/>
            <a:lstStyle/>
            <a:p>
              <a:endParaRPr lang="en-US"/>
            </a:p>
          </p:txBody>
        </p:sp>
        <p:sp>
          <p:nvSpPr>
            <p:cNvPr id="27" name="Rectangle 38"/>
            <p:cNvSpPr>
              <a:spLocks noChangeArrowheads="1"/>
            </p:cNvSpPr>
            <p:nvPr/>
          </p:nvSpPr>
          <p:spPr bwMode="auto">
            <a:xfrm>
              <a:off x="3257" y="2500"/>
              <a:ext cx="409" cy="702"/>
            </a:xfrm>
            <a:prstGeom prst="rect">
              <a:avLst/>
            </a:prstGeom>
            <a:noFill/>
            <a:ln w="9525">
              <a:noFill/>
              <a:miter lim="800000"/>
              <a:headEnd/>
              <a:tailEnd/>
            </a:ln>
          </p:spPr>
          <p:txBody>
            <a:bodyPr wrap="none" lIns="92075" tIns="46038" rIns="92075" bIns="46038"/>
            <a:lstStyle/>
            <a:p>
              <a:pPr eaLnBrk="0" hangingPunct="0"/>
              <a:r>
                <a:rPr lang="en-US" sz="6000" dirty="0">
                  <a:solidFill>
                    <a:srgbClr val="000066"/>
                  </a:solidFill>
                </a:rPr>
                <a:t>5</a:t>
              </a:r>
            </a:p>
          </p:txBody>
        </p:sp>
        <p:sp>
          <p:nvSpPr>
            <p:cNvPr id="28" name="Rectangle 39"/>
            <p:cNvSpPr>
              <a:spLocks noChangeArrowheads="1"/>
            </p:cNvSpPr>
            <p:nvPr/>
          </p:nvSpPr>
          <p:spPr bwMode="auto">
            <a:xfrm>
              <a:off x="3635" y="2708"/>
              <a:ext cx="1230" cy="368"/>
            </a:xfrm>
            <a:prstGeom prst="rect">
              <a:avLst/>
            </a:prstGeom>
            <a:solidFill>
              <a:schemeClr val="bg1">
                <a:lumMod val="85000"/>
              </a:schemeClr>
            </a:solidFill>
            <a:ln w="9525" algn="ctr">
              <a:noFill/>
              <a:miter lim="800000"/>
              <a:headEnd/>
              <a:tailEnd/>
            </a:ln>
          </p:spPr>
          <p:txBody>
            <a:bodyPr anchor="ctr"/>
            <a:lstStyle/>
            <a:p>
              <a:pPr algn="ctr"/>
              <a:r>
                <a:rPr lang="en-US" sz="1300" b="1">
                  <a:solidFill>
                    <a:srgbClr val="000000"/>
                  </a:solidFill>
                </a:rPr>
                <a:t>Accountant’s Report</a:t>
              </a:r>
            </a:p>
          </p:txBody>
        </p:sp>
        <p:sp>
          <p:nvSpPr>
            <p:cNvPr id="29" name="Line 40"/>
            <p:cNvSpPr>
              <a:spLocks noChangeShapeType="1"/>
            </p:cNvSpPr>
            <p:nvPr/>
          </p:nvSpPr>
          <p:spPr bwMode="auto">
            <a:xfrm flipV="1">
              <a:off x="3597" y="1042"/>
              <a:ext cx="0" cy="199"/>
            </a:xfrm>
            <a:prstGeom prst="line">
              <a:avLst/>
            </a:prstGeom>
            <a:noFill/>
            <a:ln w="28575">
              <a:solidFill>
                <a:srgbClr val="000080"/>
              </a:solidFill>
              <a:round/>
              <a:headEnd type="stealth" w="lg" len="med"/>
              <a:tailEnd type="none" w="sm" len="sm"/>
            </a:ln>
          </p:spPr>
          <p:txBody>
            <a:bodyPr/>
            <a:lstStyle/>
            <a:p>
              <a:endParaRPr lang="en-US"/>
            </a:p>
          </p:txBody>
        </p:sp>
      </p:grpSp>
      <p:sp>
        <p:nvSpPr>
          <p:cNvPr id="30" name="Rectangle 43"/>
          <p:cNvSpPr>
            <a:spLocks noChangeArrowheads="1"/>
          </p:cNvSpPr>
          <p:nvPr/>
        </p:nvSpPr>
        <p:spPr bwMode="auto">
          <a:xfrm>
            <a:off x="381000" y="5410200"/>
            <a:ext cx="8293100" cy="369887"/>
          </a:xfrm>
          <a:prstGeom prst="rect">
            <a:avLst/>
          </a:prstGeom>
          <a:noFill/>
          <a:ln w="12700">
            <a:solidFill>
              <a:schemeClr val="tx1"/>
            </a:solidFill>
            <a:miter lim="800000"/>
            <a:headEnd/>
            <a:tailEnd/>
          </a:ln>
        </p:spPr>
        <p:txBody>
          <a:bodyPr>
            <a:spAutoFit/>
          </a:bodyPr>
          <a:lstStyle/>
          <a:p>
            <a:pPr algn="ctr"/>
            <a:r>
              <a:rPr lang="en-US" sz="1400" b="1" i="1" dirty="0">
                <a:solidFill>
                  <a:srgbClr val="000066"/>
                </a:solidFill>
              </a:rPr>
              <a:t>This exercise will assist in meeting the taxpayer’s requirements from a TP perspective</a:t>
            </a:r>
            <a:r>
              <a:rPr lang="en-US" i="1" dirty="0">
                <a:solidFill>
                  <a:srgbClr val="000000"/>
                </a:solidFill>
              </a:rPr>
              <a:t> </a:t>
            </a:r>
          </a:p>
        </p:txBody>
      </p:sp>
      <p:sp>
        <p:nvSpPr>
          <p:cNvPr id="32"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p:spPr>
        <p:txBody>
          <a:bodyPr>
            <a:normAutofit/>
          </a:bodyPr>
          <a:lstStyle/>
          <a:p>
            <a:r>
              <a:rPr lang="en-US" sz="2800" dirty="0" smtClean="0"/>
              <a:t>TP Documentation Methodology – Detailed steps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32</a:t>
            </a:fld>
            <a:endParaRPr lang="en-US"/>
          </a:p>
        </p:txBody>
      </p:sp>
      <p:sp>
        <p:nvSpPr>
          <p:cNvPr id="5" name="AutoShape 5"/>
          <p:cNvSpPr>
            <a:spLocks noChangeArrowheads="1"/>
          </p:cNvSpPr>
          <p:nvPr/>
        </p:nvSpPr>
        <p:spPr bwMode="auto">
          <a:xfrm>
            <a:off x="431800" y="1844675"/>
            <a:ext cx="8243888" cy="3997325"/>
          </a:xfrm>
          <a:prstGeom prst="foldedCorner">
            <a:avLst>
              <a:gd name="adj" fmla="val 269"/>
            </a:avLst>
          </a:prstGeom>
          <a:solidFill>
            <a:srgbClr val="A3A9D5">
              <a:alpha val="50195"/>
            </a:srgbClr>
          </a:solidFill>
          <a:ln w="9525">
            <a:solidFill>
              <a:srgbClr val="000080"/>
            </a:solidFill>
            <a:round/>
            <a:headEnd/>
            <a:tailEnd/>
          </a:ln>
        </p:spPr>
        <p:txBody>
          <a:bodyPr wrap="none" anchor="ctr"/>
          <a:lstStyle/>
          <a:p>
            <a:endParaRPr lang="en-US">
              <a:solidFill>
                <a:srgbClr val="000000"/>
              </a:solidFill>
            </a:endParaRPr>
          </a:p>
        </p:txBody>
      </p:sp>
      <p:sp>
        <p:nvSpPr>
          <p:cNvPr id="6" name="Rectangle 21"/>
          <p:cNvSpPr>
            <a:spLocks noChangeArrowheads="1"/>
          </p:cNvSpPr>
          <p:nvPr/>
        </p:nvSpPr>
        <p:spPr bwMode="auto">
          <a:xfrm>
            <a:off x="434975" y="1262063"/>
            <a:ext cx="8243888" cy="582612"/>
          </a:xfrm>
          <a:prstGeom prst="rect">
            <a:avLst/>
          </a:prstGeom>
          <a:noFill/>
          <a:ln w="9525" algn="ctr">
            <a:solidFill>
              <a:srgbClr val="000080"/>
            </a:solidFill>
            <a:miter lim="800000"/>
            <a:headEnd/>
            <a:tailEnd/>
          </a:ln>
        </p:spPr>
        <p:txBody>
          <a:bodyPr wrap="none" anchor="ctr"/>
          <a:lstStyle/>
          <a:p>
            <a:r>
              <a:rPr lang="en-US" sz="1600" b="1">
                <a:solidFill>
                  <a:srgbClr val="000099"/>
                </a:solidFill>
              </a:rPr>
              <a:t>STEP 1 – Information Gathering</a:t>
            </a:r>
          </a:p>
        </p:txBody>
      </p:sp>
      <p:sp>
        <p:nvSpPr>
          <p:cNvPr id="7" name="Rectangle 7"/>
          <p:cNvSpPr>
            <a:spLocks noChangeArrowheads="1"/>
          </p:cNvSpPr>
          <p:nvPr/>
        </p:nvSpPr>
        <p:spPr bwMode="auto">
          <a:xfrm>
            <a:off x="563563" y="2133600"/>
            <a:ext cx="1930400" cy="384175"/>
          </a:xfrm>
          <a:prstGeom prst="rect">
            <a:avLst/>
          </a:prstGeom>
          <a:solidFill>
            <a:schemeClr val="bg1"/>
          </a:solidFill>
          <a:ln w="9525" algn="ctr">
            <a:solidFill>
              <a:srgbClr val="000080"/>
            </a:solidFill>
            <a:miter lim="800000"/>
            <a:headEnd/>
            <a:tailEnd/>
          </a:ln>
        </p:spPr>
        <p:txBody>
          <a:bodyPr wrap="none" anchor="ctr"/>
          <a:lstStyle/>
          <a:p>
            <a:pPr algn="ctr"/>
            <a:r>
              <a:rPr lang="en-US" sz="1400" b="1">
                <a:solidFill>
                  <a:srgbClr val="000099"/>
                </a:solidFill>
              </a:rPr>
              <a:t>Entity Related</a:t>
            </a:r>
          </a:p>
        </p:txBody>
      </p:sp>
      <p:sp>
        <p:nvSpPr>
          <p:cNvPr id="8" name="Rectangle 8"/>
          <p:cNvSpPr>
            <a:spLocks noChangeArrowheads="1"/>
          </p:cNvSpPr>
          <p:nvPr/>
        </p:nvSpPr>
        <p:spPr bwMode="auto">
          <a:xfrm>
            <a:off x="2597150" y="2152650"/>
            <a:ext cx="3892550" cy="365125"/>
          </a:xfrm>
          <a:prstGeom prst="rect">
            <a:avLst/>
          </a:prstGeom>
          <a:solidFill>
            <a:schemeClr val="bg1"/>
          </a:solidFill>
          <a:ln w="9525" algn="ctr">
            <a:solidFill>
              <a:srgbClr val="000080"/>
            </a:solidFill>
            <a:miter lim="800000"/>
            <a:headEnd/>
            <a:tailEnd/>
          </a:ln>
        </p:spPr>
        <p:txBody>
          <a:bodyPr wrap="none" anchor="ctr"/>
          <a:lstStyle/>
          <a:p>
            <a:pPr algn="ctr"/>
            <a:r>
              <a:rPr lang="en-US" sz="1400" b="1">
                <a:solidFill>
                  <a:srgbClr val="000099"/>
                </a:solidFill>
              </a:rPr>
              <a:t>Price Related</a:t>
            </a:r>
          </a:p>
        </p:txBody>
      </p:sp>
      <p:sp>
        <p:nvSpPr>
          <p:cNvPr id="9" name="Rectangle 9"/>
          <p:cNvSpPr>
            <a:spLocks noChangeArrowheads="1"/>
          </p:cNvSpPr>
          <p:nvPr/>
        </p:nvSpPr>
        <p:spPr bwMode="auto">
          <a:xfrm>
            <a:off x="576263" y="2697163"/>
            <a:ext cx="1930400" cy="2157412"/>
          </a:xfrm>
          <a:prstGeom prst="rect">
            <a:avLst/>
          </a:prstGeom>
          <a:gradFill rotWithShape="1">
            <a:gsLst>
              <a:gs pos="0">
                <a:srgbClr val="1C3766"/>
              </a:gs>
              <a:gs pos="50000">
                <a:srgbClr val="2D5395"/>
              </a:gs>
              <a:gs pos="100000">
                <a:srgbClr val="3864B2"/>
              </a:gs>
            </a:gsLst>
            <a:lin ang="5400000" scaled="1"/>
          </a:gradFill>
          <a:ln w="9525" algn="ctr">
            <a:solidFill>
              <a:srgbClr val="000080"/>
            </a:solidFill>
            <a:miter lim="800000"/>
            <a:headEnd/>
            <a:tailEnd/>
          </a:ln>
        </p:spPr>
        <p:txBody>
          <a:bodyPr/>
          <a:lstStyle/>
          <a:p>
            <a:pPr marL="177800" indent="-177800">
              <a:lnSpc>
                <a:spcPct val="155000"/>
              </a:lnSpc>
              <a:buSzPct val="90000"/>
              <a:buFont typeface="Wingdings" pitchFamily="2" charset="2"/>
              <a:buChar char="§"/>
            </a:pPr>
            <a:r>
              <a:rPr lang="en-US" sz="1400">
                <a:solidFill>
                  <a:srgbClr val="FFFFFF"/>
                </a:solidFill>
              </a:rPr>
              <a:t>Industry profile</a:t>
            </a:r>
          </a:p>
          <a:p>
            <a:pPr marL="177800" indent="-177800">
              <a:lnSpc>
                <a:spcPct val="155000"/>
              </a:lnSpc>
              <a:buSzPct val="90000"/>
              <a:buFont typeface="Wingdings" pitchFamily="2" charset="2"/>
              <a:buChar char="§"/>
            </a:pPr>
            <a:r>
              <a:rPr lang="en-US" sz="1400">
                <a:solidFill>
                  <a:srgbClr val="FFFFFF"/>
                </a:solidFill>
              </a:rPr>
              <a:t>Taxpayer‘s profile</a:t>
            </a:r>
          </a:p>
          <a:p>
            <a:pPr marL="177800" indent="-177800">
              <a:lnSpc>
                <a:spcPct val="155000"/>
              </a:lnSpc>
              <a:buSzPct val="90000"/>
              <a:buFont typeface="Wingdings" pitchFamily="2" charset="2"/>
              <a:buChar char="§"/>
            </a:pPr>
            <a:r>
              <a:rPr lang="en-US" sz="1400">
                <a:solidFill>
                  <a:srgbClr val="FFFFFF"/>
                </a:solidFill>
              </a:rPr>
              <a:t>AE’s profile</a:t>
            </a:r>
          </a:p>
          <a:p>
            <a:pPr marL="177800" indent="-177800">
              <a:buSzPct val="90000"/>
              <a:buFont typeface="Wingdings" pitchFamily="2" charset="2"/>
              <a:buChar char="v"/>
            </a:pPr>
            <a:endParaRPr lang="en-US" sz="1400">
              <a:solidFill>
                <a:srgbClr val="FFFFFF"/>
              </a:solidFill>
            </a:endParaRPr>
          </a:p>
        </p:txBody>
      </p:sp>
      <p:sp>
        <p:nvSpPr>
          <p:cNvPr id="10" name="Rectangle 10"/>
          <p:cNvSpPr>
            <a:spLocks noChangeArrowheads="1"/>
          </p:cNvSpPr>
          <p:nvPr/>
        </p:nvSpPr>
        <p:spPr bwMode="auto">
          <a:xfrm>
            <a:off x="6618288" y="2697163"/>
            <a:ext cx="1866900" cy="2127250"/>
          </a:xfrm>
          <a:prstGeom prst="rect">
            <a:avLst/>
          </a:prstGeom>
          <a:gradFill rotWithShape="1">
            <a:gsLst>
              <a:gs pos="0">
                <a:srgbClr val="1C3766"/>
              </a:gs>
              <a:gs pos="50000">
                <a:srgbClr val="2D5395"/>
              </a:gs>
              <a:gs pos="100000">
                <a:srgbClr val="3864B2"/>
              </a:gs>
            </a:gsLst>
            <a:lin ang="5400000" scaled="1"/>
          </a:gradFill>
          <a:ln w="9525" algn="ctr">
            <a:solidFill>
              <a:srgbClr val="000080"/>
            </a:solidFill>
            <a:miter lim="800000"/>
            <a:headEnd/>
            <a:tailEnd/>
          </a:ln>
        </p:spPr>
        <p:txBody>
          <a:bodyPr/>
          <a:lstStyle/>
          <a:p>
            <a:pPr marL="177800" indent="-177800">
              <a:lnSpc>
                <a:spcPct val="135000"/>
              </a:lnSpc>
              <a:buSzPct val="90000"/>
              <a:buFont typeface="Wingdings" pitchFamily="2" charset="2"/>
              <a:buChar char="§"/>
            </a:pPr>
            <a:r>
              <a:rPr lang="en-US" sz="1400">
                <a:solidFill>
                  <a:srgbClr val="FFFFFF"/>
                </a:solidFill>
              </a:rPr>
              <a:t>Agreements</a:t>
            </a:r>
          </a:p>
          <a:p>
            <a:pPr marL="177800" indent="-177800">
              <a:lnSpc>
                <a:spcPct val="135000"/>
              </a:lnSpc>
              <a:buSzPct val="90000"/>
              <a:buFont typeface="Wingdings" pitchFamily="2" charset="2"/>
              <a:buChar char="§"/>
            </a:pPr>
            <a:r>
              <a:rPr lang="en-US" sz="1400">
                <a:solidFill>
                  <a:srgbClr val="FFFFFF"/>
                </a:solidFill>
              </a:rPr>
              <a:t>Invoices</a:t>
            </a:r>
          </a:p>
          <a:p>
            <a:pPr marL="177800" indent="-177800">
              <a:lnSpc>
                <a:spcPct val="135000"/>
              </a:lnSpc>
              <a:buSzPct val="90000"/>
              <a:buFont typeface="Wingdings" pitchFamily="2" charset="2"/>
              <a:buChar char="§"/>
            </a:pPr>
            <a:r>
              <a:rPr lang="en-US" sz="1400">
                <a:solidFill>
                  <a:srgbClr val="FFFFFF"/>
                </a:solidFill>
              </a:rPr>
              <a:t>Pricing related correspondence – letters, e-mails, etc.</a:t>
            </a:r>
          </a:p>
        </p:txBody>
      </p:sp>
      <p:sp>
        <p:nvSpPr>
          <p:cNvPr id="11" name="Rectangle 11"/>
          <p:cNvSpPr>
            <a:spLocks noChangeArrowheads="1"/>
          </p:cNvSpPr>
          <p:nvPr/>
        </p:nvSpPr>
        <p:spPr bwMode="auto">
          <a:xfrm>
            <a:off x="2603500" y="2692400"/>
            <a:ext cx="3886200" cy="2130425"/>
          </a:xfrm>
          <a:prstGeom prst="rect">
            <a:avLst/>
          </a:prstGeom>
          <a:gradFill rotWithShape="1">
            <a:gsLst>
              <a:gs pos="0">
                <a:srgbClr val="1C3766"/>
              </a:gs>
              <a:gs pos="50000">
                <a:srgbClr val="2D5395"/>
              </a:gs>
              <a:gs pos="100000">
                <a:srgbClr val="3864B2"/>
              </a:gs>
            </a:gsLst>
            <a:lin ang="5400000" scaled="1"/>
          </a:gradFill>
          <a:ln w="9525" algn="ctr">
            <a:solidFill>
              <a:srgbClr val="000080"/>
            </a:solidFill>
            <a:miter lim="800000"/>
            <a:headEnd/>
            <a:tailEnd/>
          </a:ln>
        </p:spPr>
        <p:txBody>
          <a:bodyPr/>
          <a:lstStyle/>
          <a:p>
            <a:pPr marL="177800" indent="-177800">
              <a:lnSpc>
                <a:spcPct val="135000"/>
              </a:lnSpc>
              <a:buSzPct val="90000"/>
              <a:buFont typeface="Wingdings" pitchFamily="2" charset="2"/>
              <a:buChar char="§"/>
            </a:pPr>
            <a:r>
              <a:rPr lang="en-US" sz="1400">
                <a:solidFill>
                  <a:srgbClr val="FFFFFF"/>
                </a:solidFill>
              </a:rPr>
              <a:t>Transaction terms, forecasts and budget estimates</a:t>
            </a:r>
          </a:p>
          <a:p>
            <a:pPr marL="177800" indent="-177800">
              <a:lnSpc>
                <a:spcPct val="135000"/>
              </a:lnSpc>
              <a:buSzPct val="90000"/>
              <a:buFont typeface="Wingdings" pitchFamily="2" charset="2"/>
              <a:buChar char="§"/>
            </a:pPr>
            <a:r>
              <a:rPr lang="en-US" sz="1400">
                <a:solidFill>
                  <a:srgbClr val="FFFFFF"/>
                </a:solidFill>
              </a:rPr>
              <a:t>Market Profile</a:t>
            </a:r>
          </a:p>
          <a:p>
            <a:pPr marL="177800" indent="-177800">
              <a:lnSpc>
                <a:spcPct val="135000"/>
              </a:lnSpc>
              <a:buSzPct val="90000"/>
              <a:buFont typeface="Wingdings" pitchFamily="2" charset="2"/>
              <a:buChar char="§"/>
            </a:pPr>
            <a:r>
              <a:rPr lang="en-US" sz="1400">
                <a:solidFill>
                  <a:srgbClr val="FFFFFF"/>
                </a:solidFill>
              </a:rPr>
              <a:t>Functional analysis – functions performed, assets used &amp; risk assumed</a:t>
            </a:r>
          </a:p>
          <a:p>
            <a:pPr marL="177800" indent="-177800">
              <a:lnSpc>
                <a:spcPct val="135000"/>
              </a:lnSpc>
              <a:buSzPct val="90000"/>
              <a:buFont typeface="Wingdings" pitchFamily="2" charset="2"/>
              <a:buChar char="§"/>
            </a:pPr>
            <a:r>
              <a:rPr lang="en-US" sz="1400">
                <a:solidFill>
                  <a:srgbClr val="FFFFFF"/>
                </a:solidFill>
              </a:rPr>
              <a:t>Economic  Analysis - method selection &amp; benchmarking</a:t>
            </a:r>
          </a:p>
        </p:txBody>
      </p:sp>
      <p:sp>
        <p:nvSpPr>
          <p:cNvPr id="12" name="Rectangle 12"/>
          <p:cNvSpPr>
            <a:spLocks noChangeArrowheads="1"/>
          </p:cNvSpPr>
          <p:nvPr/>
        </p:nvSpPr>
        <p:spPr bwMode="auto">
          <a:xfrm>
            <a:off x="6615113" y="2146300"/>
            <a:ext cx="1930400" cy="366713"/>
          </a:xfrm>
          <a:prstGeom prst="rect">
            <a:avLst/>
          </a:prstGeom>
          <a:solidFill>
            <a:schemeClr val="bg1"/>
          </a:solidFill>
          <a:ln w="9525" algn="ctr">
            <a:solidFill>
              <a:srgbClr val="000080"/>
            </a:solidFill>
            <a:miter lim="800000"/>
            <a:headEnd/>
            <a:tailEnd/>
          </a:ln>
        </p:spPr>
        <p:txBody>
          <a:bodyPr wrap="none" anchor="ctr"/>
          <a:lstStyle/>
          <a:p>
            <a:pPr algn="ctr"/>
            <a:r>
              <a:rPr lang="en-US" sz="1400" b="1">
                <a:solidFill>
                  <a:srgbClr val="000099"/>
                </a:solidFill>
              </a:rPr>
              <a:t>Transaction Related</a:t>
            </a:r>
          </a:p>
        </p:txBody>
      </p:sp>
      <p:sp>
        <p:nvSpPr>
          <p:cNvPr id="13" name="AutoShape 13"/>
          <p:cNvSpPr>
            <a:spLocks noChangeArrowheads="1"/>
          </p:cNvSpPr>
          <p:nvPr/>
        </p:nvSpPr>
        <p:spPr bwMode="auto">
          <a:xfrm>
            <a:off x="568325" y="4887913"/>
            <a:ext cx="8029575" cy="330200"/>
          </a:xfrm>
          <a:prstGeom prst="rightArrow">
            <a:avLst>
              <a:gd name="adj1" fmla="val 28074"/>
              <a:gd name="adj2" fmla="val 29496"/>
            </a:avLst>
          </a:prstGeom>
          <a:solidFill>
            <a:schemeClr val="tx1">
              <a:lumMod val="85000"/>
              <a:lumOff val="15000"/>
            </a:schemeClr>
          </a:solidFill>
          <a:ln w="9525" algn="ctr">
            <a:noFill/>
            <a:miter lim="800000"/>
            <a:headEnd/>
            <a:tailEnd/>
          </a:ln>
        </p:spPr>
        <p:txBody>
          <a:bodyPr anchor="ctr"/>
          <a:lstStyle/>
          <a:p>
            <a:pPr algn="ctr"/>
            <a:endParaRPr lang="en-US" sz="800" b="1">
              <a:solidFill>
                <a:srgbClr val="000000"/>
              </a:solidFill>
            </a:endParaRPr>
          </a:p>
        </p:txBody>
      </p:sp>
      <p:sp>
        <p:nvSpPr>
          <p:cNvPr id="14" name="Text Box 14"/>
          <p:cNvSpPr txBox="1">
            <a:spLocks noChangeArrowheads="1"/>
          </p:cNvSpPr>
          <p:nvPr/>
        </p:nvSpPr>
        <p:spPr bwMode="auto">
          <a:xfrm>
            <a:off x="3390900" y="5137150"/>
            <a:ext cx="2266950" cy="523220"/>
          </a:xfrm>
          <a:prstGeom prst="rect">
            <a:avLst/>
          </a:prstGeom>
          <a:noFill/>
          <a:ln w="9525" algn="ctr">
            <a:noFill/>
            <a:miter lim="800000"/>
            <a:headEnd/>
            <a:tailEnd/>
          </a:ln>
        </p:spPr>
        <p:txBody>
          <a:bodyPr>
            <a:spAutoFit/>
          </a:bodyPr>
          <a:lstStyle/>
          <a:p>
            <a:pPr algn="ctr">
              <a:spcBef>
                <a:spcPct val="50000"/>
              </a:spcBef>
            </a:pPr>
            <a:r>
              <a:rPr lang="en-US" sz="1400" b="1" dirty="0"/>
              <a:t>Sequential progression</a:t>
            </a:r>
          </a:p>
        </p:txBody>
      </p:sp>
      <p:sp>
        <p:nvSpPr>
          <p:cNvPr id="16"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33</a:t>
            </a:fld>
            <a:endParaRPr lang="en-US"/>
          </a:p>
        </p:txBody>
      </p:sp>
      <p:sp>
        <p:nvSpPr>
          <p:cNvPr id="5" name="Rectangle 4"/>
          <p:cNvSpPr>
            <a:spLocks noGrp="1" noChangeArrowheads="1"/>
          </p:cNvSpPr>
          <p:nvPr>
            <p:ph type="title"/>
          </p:nvPr>
        </p:nvSpPr>
        <p:spPr>
          <a:xfrm>
            <a:off x="457200" y="381000"/>
            <a:ext cx="8229600" cy="1066800"/>
          </a:xfrm>
        </p:spPr>
        <p:txBody>
          <a:bodyPr>
            <a:normAutofit/>
          </a:bodyPr>
          <a:lstStyle/>
          <a:p>
            <a:r>
              <a:rPr lang="en-US" sz="2400" dirty="0" smtClean="0"/>
              <a:t>TP Documentation Methodology – detailed steps (contd...)</a:t>
            </a:r>
          </a:p>
        </p:txBody>
      </p:sp>
      <p:sp>
        <p:nvSpPr>
          <p:cNvPr id="6" name="AutoShape 4"/>
          <p:cNvSpPr>
            <a:spLocks noChangeArrowheads="1"/>
          </p:cNvSpPr>
          <p:nvPr/>
        </p:nvSpPr>
        <p:spPr bwMode="auto">
          <a:xfrm>
            <a:off x="431800" y="2057400"/>
            <a:ext cx="8247063" cy="2119491"/>
          </a:xfrm>
          <a:prstGeom prst="foldedCorner">
            <a:avLst>
              <a:gd name="adj" fmla="val 0"/>
            </a:avLst>
          </a:prstGeom>
          <a:gradFill rotWithShape="1">
            <a:gsLst>
              <a:gs pos="0">
                <a:srgbClr val="1C3766"/>
              </a:gs>
              <a:gs pos="50000">
                <a:srgbClr val="2D5395"/>
              </a:gs>
              <a:gs pos="100000">
                <a:srgbClr val="3864B2"/>
              </a:gs>
            </a:gsLst>
            <a:lin ang="5400000" scaled="1"/>
          </a:gradFill>
          <a:ln w="9525">
            <a:solidFill>
              <a:srgbClr val="000080"/>
            </a:solidFill>
            <a:round/>
            <a:headEnd/>
            <a:tailEnd/>
          </a:ln>
        </p:spPr>
        <p:txBody>
          <a:bodyPr/>
          <a:lstStyle/>
          <a:p>
            <a:pPr marL="180975" indent="-180975" algn="just">
              <a:lnSpc>
                <a:spcPct val="155000"/>
              </a:lnSpc>
              <a:buSzPct val="90000"/>
              <a:buFont typeface="Wingdings" pitchFamily="2" charset="2"/>
              <a:buChar char="§"/>
            </a:pPr>
            <a:r>
              <a:rPr lang="en-US" sz="1400" dirty="0">
                <a:solidFill>
                  <a:srgbClr val="FFFFFF"/>
                </a:solidFill>
              </a:rPr>
              <a:t>Functional analysis based on information gathered in Step 1</a:t>
            </a:r>
          </a:p>
          <a:p>
            <a:pPr marL="180975" indent="-180975" algn="just">
              <a:lnSpc>
                <a:spcPct val="155000"/>
              </a:lnSpc>
              <a:buSzPct val="90000"/>
              <a:buFont typeface="Wingdings" pitchFamily="2" charset="2"/>
              <a:buChar char="§"/>
            </a:pPr>
            <a:r>
              <a:rPr lang="en-GB" sz="1400" dirty="0">
                <a:solidFill>
                  <a:srgbClr val="FFFFFF"/>
                </a:solidFill>
              </a:rPr>
              <a:t>Audit of the functions performed, assets utilised and risks </a:t>
            </a:r>
            <a:r>
              <a:rPr lang="en-GB" sz="1400" dirty="0">
                <a:solidFill>
                  <a:schemeClr val="bg1"/>
                </a:solidFill>
              </a:rPr>
              <a:t>assumed by </a:t>
            </a:r>
            <a:r>
              <a:rPr lang="en-US" sz="1400" dirty="0">
                <a:solidFill>
                  <a:schemeClr val="bg1"/>
                </a:solidFill>
              </a:rPr>
              <a:t>Taxpayer </a:t>
            </a:r>
            <a:r>
              <a:rPr lang="en-GB" sz="1400" dirty="0">
                <a:solidFill>
                  <a:schemeClr val="bg1"/>
                </a:solidFill>
              </a:rPr>
              <a:t>for the </a:t>
            </a:r>
            <a:r>
              <a:rPr lang="en-US" sz="1400" dirty="0">
                <a:solidFill>
                  <a:schemeClr val="bg1"/>
                </a:solidFill>
              </a:rPr>
              <a:t>specified domestic </a:t>
            </a:r>
            <a:r>
              <a:rPr lang="en-GB" sz="1400" dirty="0">
                <a:solidFill>
                  <a:schemeClr val="bg1"/>
                </a:solidFill>
              </a:rPr>
              <a:t>transactions being tested</a:t>
            </a:r>
            <a:endParaRPr lang="en-US" sz="1400" dirty="0">
              <a:solidFill>
                <a:schemeClr val="bg1"/>
              </a:solidFill>
            </a:endParaRPr>
          </a:p>
          <a:p>
            <a:pPr marL="180975" indent="-180975" algn="just">
              <a:lnSpc>
                <a:spcPct val="155000"/>
              </a:lnSpc>
              <a:buSzPct val="90000"/>
              <a:buFont typeface="Wingdings" pitchFamily="2" charset="2"/>
              <a:buChar char="§"/>
            </a:pPr>
            <a:r>
              <a:rPr lang="en-US" sz="1400" dirty="0">
                <a:solidFill>
                  <a:srgbClr val="FFFFFF"/>
                </a:solidFill>
              </a:rPr>
              <a:t>Conduct interviews with company management and business personnel to understand the business/ strategic objectives from a TP perspective</a:t>
            </a:r>
          </a:p>
          <a:p>
            <a:pPr marL="180975" indent="-180975" algn="just">
              <a:lnSpc>
                <a:spcPct val="155000"/>
              </a:lnSpc>
              <a:buSzPct val="90000"/>
              <a:buFont typeface="Wingdings" pitchFamily="2" charset="2"/>
              <a:buChar char="§"/>
            </a:pPr>
            <a:r>
              <a:rPr lang="en-US" sz="1400" dirty="0">
                <a:solidFill>
                  <a:srgbClr val="FFFFFF"/>
                </a:solidFill>
              </a:rPr>
              <a:t>Document the functional analysis</a:t>
            </a:r>
          </a:p>
        </p:txBody>
      </p:sp>
      <p:sp>
        <p:nvSpPr>
          <p:cNvPr id="7" name="Rectangle 17"/>
          <p:cNvSpPr>
            <a:spLocks noChangeArrowheads="1"/>
          </p:cNvSpPr>
          <p:nvPr/>
        </p:nvSpPr>
        <p:spPr bwMode="auto">
          <a:xfrm>
            <a:off x="434975" y="1524000"/>
            <a:ext cx="8243888" cy="544334"/>
          </a:xfrm>
          <a:prstGeom prst="rect">
            <a:avLst/>
          </a:prstGeom>
          <a:noFill/>
          <a:ln w="9525" algn="ctr">
            <a:solidFill>
              <a:srgbClr val="000080"/>
            </a:solidFill>
            <a:miter lim="800000"/>
            <a:headEnd/>
            <a:tailEnd/>
          </a:ln>
        </p:spPr>
        <p:txBody>
          <a:bodyPr wrap="none" anchor="ctr"/>
          <a:lstStyle/>
          <a:p>
            <a:r>
              <a:rPr lang="en-US" sz="1600" b="1">
                <a:solidFill>
                  <a:srgbClr val="000099"/>
                </a:solidFill>
              </a:rPr>
              <a:t>STEP 2 – Functional Analysis</a:t>
            </a:r>
          </a:p>
        </p:txBody>
      </p:sp>
      <p:grpSp>
        <p:nvGrpSpPr>
          <p:cNvPr id="8" name="Group 9"/>
          <p:cNvGrpSpPr>
            <a:grpSpLocks/>
          </p:cNvGrpSpPr>
          <p:nvPr/>
        </p:nvGrpSpPr>
        <p:grpSpPr bwMode="auto">
          <a:xfrm>
            <a:off x="439737" y="4267200"/>
            <a:ext cx="8247063" cy="2232025"/>
            <a:chOff x="434975" y="3861048"/>
            <a:chExt cx="8247063" cy="2232252"/>
          </a:xfrm>
        </p:grpSpPr>
        <p:sp>
          <p:nvSpPr>
            <p:cNvPr id="9" name="AutoShape 22"/>
            <p:cNvSpPr>
              <a:spLocks noChangeArrowheads="1"/>
            </p:cNvSpPr>
            <p:nvPr/>
          </p:nvSpPr>
          <p:spPr bwMode="auto">
            <a:xfrm>
              <a:off x="434975" y="4365628"/>
              <a:ext cx="8247063" cy="1727672"/>
            </a:xfrm>
            <a:prstGeom prst="foldedCorner">
              <a:avLst>
                <a:gd name="adj" fmla="val 0"/>
              </a:avLst>
            </a:prstGeom>
            <a:gradFill rotWithShape="1">
              <a:gsLst>
                <a:gs pos="0">
                  <a:srgbClr val="1C3766"/>
                </a:gs>
                <a:gs pos="50000">
                  <a:srgbClr val="2D5395"/>
                </a:gs>
                <a:gs pos="100000">
                  <a:srgbClr val="3864B2"/>
                </a:gs>
              </a:gsLst>
              <a:lin ang="5400000" scaled="1"/>
            </a:gradFill>
            <a:ln w="9525">
              <a:solidFill>
                <a:srgbClr val="000080"/>
              </a:solidFill>
              <a:round/>
              <a:headEnd/>
              <a:tailEnd/>
            </a:ln>
          </p:spPr>
          <p:txBody>
            <a:bodyPr/>
            <a:lstStyle/>
            <a:p>
              <a:pPr marL="180975" indent="-180975" algn="just">
                <a:lnSpc>
                  <a:spcPct val="135000"/>
                </a:lnSpc>
                <a:buSzPct val="90000"/>
                <a:buFont typeface="Wingdings" pitchFamily="2" charset="2"/>
                <a:buChar char="§"/>
              </a:pPr>
              <a:r>
                <a:rPr lang="en-US" sz="1400" dirty="0">
                  <a:solidFill>
                    <a:srgbClr val="FFFFFF"/>
                  </a:solidFill>
                </a:rPr>
                <a:t>Select the ‘most appropriate method’ based on functional interview and availability of data</a:t>
              </a:r>
            </a:p>
            <a:p>
              <a:pPr marL="180975" indent="-180975" algn="just">
                <a:lnSpc>
                  <a:spcPct val="135000"/>
                </a:lnSpc>
                <a:buSzPct val="90000"/>
                <a:buFont typeface="Wingdings" pitchFamily="2" charset="2"/>
                <a:buChar char="§"/>
              </a:pPr>
              <a:r>
                <a:rPr lang="en-US" sz="1400" dirty="0">
                  <a:solidFill>
                    <a:srgbClr val="FFFFFF"/>
                  </a:solidFill>
                </a:rPr>
                <a:t>Searching for comparable transactions/ companies using internal data and/ or publicly available databases at our disposal</a:t>
              </a:r>
            </a:p>
            <a:p>
              <a:pPr marL="180975" indent="-180975" algn="just">
                <a:lnSpc>
                  <a:spcPct val="135000"/>
                </a:lnSpc>
                <a:buSzPct val="90000"/>
                <a:buFont typeface="Wingdings" pitchFamily="2" charset="2"/>
                <a:buChar char="§"/>
              </a:pPr>
              <a:r>
                <a:rPr lang="en-US" sz="1400" dirty="0">
                  <a:solidFill>
                    <a:srgbClr val="FFFFFF"/>
                  </a:solidFill>
                </a:rPr>
                <a:t>Apply quantitative and qualitative screens with appropriate financial adjustment to the comparables</a:t>
              </a:r>
            </a:p>
            <a:p>
              <a:pPr marL="180975" indent="-180975" algn="just">
                <a:lnSpc>
                  <a:spcPct val="135000"/>
                </a:lnSpc>
                <a:buSzPct val="90000"/>
                <a:buFont typeface="Wingdings" pitchFamily="2" charset="2"/>
                <a:buChar char="§"/>
              </a:pPr>
              <a:r>
                <a:rPr lang="en-US" sz="1400" dirty="0">
                  <a:solidFill>
                    <a:srgbClr val="FFFFFF"/>
                  </a:solidFill>
                </a:rPr>
                <a:t>Conclude if  Taxpayer‘s related party transactions comply with the arm’s length standard</a:t>
              </a:r>
            </a:p>
          </p:txBody>
        </p:sp>
        <p:sp>
          <p:nvSpPr>
            <p:cNvPr id="10" name="Rectangle 23"/>
            <p:cNvSpPr>
              <a:spLocks noChangeArrowheads="1"/>
            </p:cNvSpPr>
            <p:nvPr/>
          </p:nvSpPr>
          <p:spPr bwMode="auto">
            <a:xfrm>
              <a:off x="434975" y="3861048"/>
              <a:ext cx="8243888" cy="508975"/>
            </a:xfrm>
            <a:prstGeom prst="rect">
              <a:avLst/>
            </a:prstGeom>
            <a:noFill/>
            <a:ln w="9525" algn="ctr">
              <a:solidFill>
                <a:srgbClr val="000080"/>
              </a:solidFill>
              <a:miter lim="800000"/>
              <a:headEnd/>
              <a:tailEnd/>
            </a:ln>
          </p:spPr>
          <p:txBody>
            <a:bodyPr wrap="none" anchor="ctr"/>
            <a:lstStyle/>
            <a:p>
              <a:r>
                <a:rPr lang="en-US" sz="1600" b="1">
                  <a:solidFill>
                    <a:srgbClr val="000099"/>
                  </a:solidFill>
                </a:rPr>
                <a:t>STEP 3 – Economic Analysis/ Benchmarking</a:t>
              </a:r>
            </a:p>
          </p:txBody>
        </p:sp>
      </p:grpSp>
      <p:sp>
        <p:nvSpPr>
          <p:cNvPr id="12"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66800"/>
          </a:xfrm>
        </p:spPr>
        <p:txBody>
          <a:bodyPr>
            <a:normAutofit/>
          </a:bodyPr>
          <a:lstStyle/>
          <a:p>
            <a:r>
              <a:rPr lang="en-US" sz="2400" dirty="0" smtClean="0"/>
              <a:t>TP Documentation Methodology – detailed steps (contd...)</a:t>
            </a:r>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34</a:t>
            </a:fld>
            <a:endParaRPr lang="en-US"/>
          </a:p>
        </p:txBody>
      </p:sp>
      <p:sp>
        <p:nvSpPr>
          <p:cNvPr id="5" name="AutoShape 4"/>
          <p:cNvSpPr>
            <a:spLocks noChangeArrowheads="1"/>
          </p:cNvSpPr>
          <p:nvPr/>
        </p:nvSpPr>
        <p:spPr bwMode="auto">
          <a:xfrm>
            <a:off x="431800" y="1933575"/>
            <a:ext cx="8247063" cy="1889125"/>
          </a:xfrm>
          <a:prstGeom prst="foldedCorner">
            <a:avLst>
              <a:gd name="adj" fmla="val 0"/>
            </a:avLst>
          </a:prstGeom>
          <a:gradFill rotWithShape="1">
            <a:gsLst>
              <a:gs pos="0">
                <a:srgbClr val="1C3766"/>
              </a:gs>
              <a:gs pos="50000">
                <a:srgbClr val="2D5395"/>
              </a:gs>
              <a:gs pos="100000">
                <a:srgbClr val="3864B2"/>
              </a:gs>
            </a:gsLst>
            <a:lin ang="5400000" scaled="1"/>
          </a:gradFill>
          <a:ln w="9525">
            <a:solidFill>
              <a:srgbClr val="000080"/>
            </a:solidFill>
            <a:round/>
            <a:headEnd/>
            <a:tailEnd/>
          </a:ln>
        </p:spPr>
        <p:txBody>
          <a:bodyPr/>
          <a:lstStyle/>
          <a:p>
            <a:pPr marL="180975" indent="-180975" algn="just">
              <a:lnSpc>
                <a:spcPct val="155000"/>
              </a:lnSpc>
              <a:buSzPct val="90000"/>
              <a:buFont typeface="Wingdings" pitchFamily="2" charset="2"/>
              <a:buChar char="§"/>
            </a:pPr>
            <a:r>
              <a:rPr lang="en-US" sz="1400">
                <a:solidFill>
                  <a:srgbClr val="FFFFFF"/>
                </a:solidFill>
              </a:rPr>
              <a:t>Preparation of draft TP Documentation that incorporates findings resulting from the above mentioned steps</a:t>
            </a:r>
          </a:p>
          <a:p>
            <a:pPr marL="180975" indent="-180975" algn="just">
              <a:lnSpc>
                <a:spcPct val="155000"/>
              </a:lnSpc>
              <a:buSzPct val="90000"/>
              <a:buFont typeface="Wingdings" pitchFamily="2" charset="2"/>
              <a:buChar char="§"/>
            </a:pPr>
            <a:r>
              <a:rPr lang="en-US" sz="1400">
                <a:solidFill>
                  <a:srgbClr val="FFFFFF"/>
                </a:solidFill>
              </a:rPr>
              <a:t>Discuss these findings with Taxpayer to ensure factual consistency</a:t>
            </a:r>
          </a:p>
          <a:p>
            <a:pPr marL="180975" indent="-180975" algn="just">
              <a:lnSpc>
                <a:spcPct val="155000"/>
              </a:lnSpc>
              <a:buSzPct val="90000"/>
              <a:buFont typeface="Wingdings" pitchFamily="2" charset="2"/>
              <a:buChar char="§"/>
            </a:pPr>
            <a:r>
              <a:rPr lang="en-US" sz="1400">
                <a:solidFill>
                  <a:srgbClr val="FFFFFF"/>
                </a:solidFill>
              </a:rPr>
              <a:t>Incorporate Taxpayer‘s review comments and issue the final TP Documentation</a:t>
            </a:r>
          </a:p>
          <a:p>
            <a:pPr marL="180975" indent="-180975" algn="just">
              <a:lnSpc>
                <a:spcPct val="155000"/>
              </a:lnSpc>
              <a:buSzPct val="90000"/>
              <a:buFont typeface="Wingdings" pitchFamily="2" charset="2"/>
              <a:buChar char="§"/>
            </a:pPr>
            <a:r>
              <a:rPr lang="en-US" sz="1400">
                <a:solidFill>
                  <a:srgbClr val="FFFFFF"/>
                </a:solidFill>
              </a:rPr>
              <a:t>Timelines: Usually 6-8 weeks from the date of receiving required information</a:t>
            </a:r>
          </a:p>
        </p:txBody>
      </p:sp>
      <p:sp>
        <p:nvSpPr>
          <p:cNvPr id="6" name="Rectangle 5"/>
          <p:cNvSpPr>
            <a:spLocks noChangeArrowheads="1"/>
          </p:cNvSpPr>
          <p:nvPr/>
        </p:nvSpPr>
        <p:spPr bwMode="auto">
          <a:xfrm>
            <a:off x="434975" y="1447800"/>
            <a:ext cx="8243888" cy="485775"/>
          </a:xfrm>
          <a:prstGeom prst="rect">
            <a:avLst/>
          </a:prstGeom>
          <a:noFill/>
          <a:ln w="9525" algn="ctr">
            <a:solidFill>
              <a:srgbClr val="000080"/>
            </a:solidFill>
            <a:miter lim="800000"/>
            <a:headEnd/>
            <a:tailEnd/>
          </a:ln>
        </p:spPr>
        <p:txBody>
          <a:bodyPr wrap="none" anchor="ctr"/>
          <a:lstStyle/>
          <a:p>
            <a:r>
              <a:rPr lang="en-US" sz="1600" b="1">
                <a:solidFill>
                  <a:srgbClr val="000099"/>
                </a:solidFill>
              </a:rPr>
              <a:t>STEP 4 – Documentation</a:t>
            </a:r>
          </a:p>
        </p:txBody>
      </p:sp>
      <p:sp>
        <p:nvSpPr>
          <p:cNvPr id="7" name="AutoShape 7"/>
          <p:cNvSpPr>
            <a:spLocks noChangeArrowheads="1"/>
          </p:cNvSpPr>
          <p:nvPr/>
        </p:nvSpPr>
        <p:spPr bwMode="auto">
          <a:xfrm>
            <a:off x="431800" y="4565650"/>
            <a:ext cx="8247063" cy="1201737"/>
          </a:xfrm>
          <a:prstGeom prst="foldedCorner">
            <a:avLst>
              <a:gd name="adj" fmla="val 0"/>
            </a:avLst>
          </a:prstGeom>
          <a:gradFill rotWithShape="1">
            <a:gsLst>
              <a:gs pos="0">
                <a:srgbClr val="1C3766"/>
              </a:gs>
              <a:gs pos="50000">
                <a:srgbClr val="2D5395"/>
              </a:gs>
              <a:gs pos="100000">
                <a:srgbClr val="3864B2"/>
              </a:gs>
            </a:gsLst>
            <a:lin ang="5400000" scaled="1"/>
          </a:gradFill>
          <a:ln w="9525">
            <a:solidFill>
              <a:srgbClr val="000080"/>
            </a:solidFill>
            <a:round/>
            <a:headEnd/>
            <a:tailEnd/>
          </a:ln>
        </p:spPr>
        <p:txBody>
          <a:bodyPr/>
          <a:lstStyle/>
          <a:p>
            <a:pPr marL="180975" indent="-180975" algn="just">
              <a:lnSpc>
                <a:spcPct val="155000"/>
              </a:lnSpc>
              <a:buSzPct val="90000"/>
              <a:buFont typeface="Wingdings" pitchFamily="2" charset="2"/>
              <a:buChar char="§"/>
            </a:pPr>
            <a:r>
              <a:rPr lang="en-US" sz="1400">
                <a:solidFill>
                  <a:srgbClr val="FFFFFF"/>
                </a:solidFill>
              </a:rPr>
              <a:t>Liaison with Taxpayer‘s personnel, after the close of statutory accounts to arrange for Accountant’s Report completion in the prescribed format</a:t>
            </a:r>
          </a:p>
          <a:p>
            <a:pPr marL="180975" indent="-180975" algn="just">
              <a:lnSpc>
                <a:spcPct val="155000"/>
              </a:lnSpc>
              <a:buSzPct val="90000"/>
              <a:buFont typeface="Wingdings" pitchFamily="2" charset="2"/>
              <a:buChar char="§"/>
            </a:pPr>
            <a:r>
              <a:rPr lang="en-US" sz="1400">
                <a:solidFill>
                  <a:srgbClr val="FFFFFF"/>
                </a:solidFill>
              </a:rPr>
              <a:t>Timelines: Usually 2 weeks from the date of receiving required information</a:t>
            </a:r>
          </a:p>
        </p:txBody>
      </p:sp>
      <p:sp>
        <p:nvSpPr>
          <p:cNvPr id="8" name="Rectangle 8"/>
          <p:cNvSpPr>
            <a:spLocks noChangeArrowheads="1"/>
          </p:cNvSpPr>
          <p:nvPr/>
        </p:nvSpPr>
        <p:spPr bwMode="auto">
          <a:xfrm>
            <a:off x="434975" y="4146550"/>
            <a:ext cx="8243888" cy="419100"/>
          </a:xfrm>
          <a:prstGeom prst="rect">
            <a:avLst/>
          </a:prstGeom>
          <a:noFill/>
          <a:ln w="9525" algn="ctr">
            <a:solidFill>
              <a:srgbClr val="000080"/>
            </a:solidFill>
            <a:miter lim="800000"/>
            <a:headEnd/>
            <a:tailEnd/>
          </a:ln>
        </p:spPr>
        <p:txBody>
          <a:bodyPr wrap="none" anchor="ctr"/>
          <a:lstStyle/>
          <a:p>
            <a:r>
              <a:rPr lang="en-US" sz="1600" b="1">
                <a:solidFill>
                  <a:srgbClr val="000099"/>
                </a:solidFill>
              </a:rPr>
              <a:t>STEP 5 – Accountant’s Report by a Chartered Accountant Firm</a:t>
            </a:r>
          </a:p>
        </p:txBody>
      </p:sp>
      <p:sp>
        <p:nvSpPr>
          <p:cNvPr id="10"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276600"/>
            <a:ext cx="8153400" cy="3124200"/>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a:buNone/>
            </a:pPr>
            <a:r>
              <a:rPr lang="en-US" dirty="0" smtClean="0">
                <a:latin typeface="Franklin Gothic Heavy" pitchFamily="34" charset="0"/>
              </a:rPr>
              <a:t>CA</a:t>
            </a:r>
            <a:r>
              <a:rPr lang="en-US" dirty="0" smtClean="0">
                <a:latin typeface="Franklin Gothic Heavy" pitchFamily="34" charset="0"/>
              </a:rPr>
              <a:t>. Vikas Goyal</a:t>
            </a:r>
          </a:p>
          <a:p>
            <a:pPr>
              <a:buNone/>
            </a:pPr>
            <a:r>
              <a:rPr lang="en-US" sz="1900" i="1" dirty="0" err="1" smtClean="0">
                <a:latin typeface="Arial" pitchFamily="34" charset="0"/>
                <a:cs typeface="Arial" pitchFamily="34" charset="0"/>
              </a:rPr>
              <a:t>B.Com</a:t>
            </a:r>
            <a:r>
              <a:rPr lang="en-US" sz="1900" i="1" dirty="0" smtClean="0">
                <a:latin typeface="Arial" pitchFamily="34" charset="0"/>
                <a:cs typeface="Arial" pitchFamily="34" charset="0"/>
              </a:rPr>
              <a:t> (</a:t>
            </a:r>
            <a:r>
              <a:rPr lang="en-US" sz="1900" i="1" dirty="0" err="1" smtClean="0">
                <a:latin typeface="Arial" pitchFamily="34" charset="0"/>
                <a:cs typeface="Arial" pitchFamily="34" charset="0"/>
              </a:rPr>
              <a:t>Hons</a:t>
            </a:r>
            <a:r>
              <a:rPr lang="en-US" sz="1900" i="1" dirty="0" smtClean="0">
                <a:latin typeface="Arial" pitchFamily="34" charset="0"/>
                <a:cs typeface="Arial" pitchFamily="34" charset="0"/>
              </a:rPr>
              <a:t>.), CA, LL.B</a:t>
            </a:r>
          </a:p>
          <a:p>
            <a:pPr>
              <a:buNone/>
            </a:pPr>
            <a:endParaRPr lang="en-US" b="1" dirty="0" smtClean="0">
              <a:ln w="10541" cmpd="sng">
                <a:solidFill>
                  <a:schemeClr val="accent1">
                    <a:shade val="88000"/>
                    <a:satMod val="110000"/>
                  </a:schemeClr>
                </a:solidFill>
                <a:prstDash val="solid"/>
              </a:ln>
              <a:solidFill>
                <a:schemeClr val="tx1">
                  <a:lumMod val="65000"/>
                  <a:lumOff val="35000"/>
                </a:schemeClr>
              </a:solidFill>
            </a:endParaRPr>
          </a:p>
          <a:p>
            <a:pPr>
              <a:buNone/>
            </a:pPr>
            <a:r>
              <a:rPr lang="en-US" b="1" dirty="0" smtClean="0">
                <a:ln w="10541" cmpd="sng">
                  <a:solidFill>
                    <a:schemeClr val="accent1">
                      <a:shade val="88000"/>
                      <a:satMod val="110000"/>
                    </a:schemeClr>
                  </a:solidFill>
                  <a:prstDash val="solid"/>
                </a:ln>
                <a:solidFill>
                  <a:schemeClr val="tx1">
                    <a:lumMod val="65000"/>
                    <a:lumOff val="35000"/>
                  </a:schemeClr>
                </a:solidFill>
              </a:rPr>
              <a:t>S. Goyal &amp; Associates</a:t>
            </a:r>
          </a:p>
          <a:p>
            <a:pPr>
              <a:buNone/>
            </a:pPr>
            <a:r>
              <a:rPr lang="en-US" sz="2000" b="1" dirty="0" smtClean="0">
                <a:ln w="10541" cmpd="sng">
                  <a:solidFill>
                    <a:schemeClr val="accent1">
                      <a:shade val="88000"/>
                      <a:satMod val="110000"/>
                    </a:schemeClr>
                  </a:solidFill>
                  <a:prstDash val="solid"/>
                </a:ln>
                <a:solidFill>
                  <a:schemeClr val="tx1">
                    <a:lumMod val="65000"/>
                    <a:lumOff val="35000"/>
                  </a:schemeClr>
                </a:solidFill>
              </a:rPr>
              <a:t>Chartered Accountants</a:t>
            </a:r>
          </a:p>
          <a:p>
            <a:pPr>
              <a:buNone/>
            </a:pPr>
            <a:endParaRPr lang="en-US" sz="2000" dirty="0" smtClean="0"/>
          </a:p>
          <a:p>
            <a:pPr>
              <a:buNone/>
            </a:pPr>
            <a:r>
              <a:rPr lang="en-US" sz="2000" dirty="0" smtClean="0">
                <a:latin typeface="Arial" pitchFamily="34" charset="0"/>
                <a:cs typeface="Arial" pitchFamily="34" charset="0"/>
              </a:rPr>
              <a:t>Phone : </a:t>
            </a:r>
            <a:r>
              <a:rPr lang="en-US" sz="2000" dirty="0" smtClean="0">
                <a:latin typeface="Arial" pitchFamily="34" charset="0"/>
                <a:cs typeface="Arial" pitchFamily="34" charset="0"/>
              </a:rPr>
              <a:t>+91-11-25229341</a:t>
            </a:r>
            <a:endParaRPr lang="en-US" sz="2000" dirty="0" smtClean="0">
              <a:latin typeface="Arial" pitchFamily="34" charset="0"/>
              <a:cs typeface="Arial" pitchFamily="34" charset="0"/>
            </a:endParaRPr>
          </a:p>
          <a:p>
            <a:pPr>
              <a:buNone/>
            </a:pPr>
            <a:r>
              <a:rPr lang="en-US" sz="2000" dirty="0" smtClean="0">
                <a:latin typeface="Arial" pitchFamily="34" charset="0"/>
                <a:cs typeface="Arial" pitchFamily="34" charset="0"/>
              </a:rPr>
              <a:t>	</a:t>
            </a:r>
            <a:r>
              <a:rPr lang="en-US" sz="2000" dirty="0" smtClean="0">
                <a:latin typeface="Arial" pitchFamily="34" charset="0"/>
                <a:cs typeface="Arial" pitchFamily="34" charset="0"/>
              </a:rPr>
              <a:t>        </a:t>
            </a:r>
            <a:r>
              <a:rPr lang="en-US" sz="2000" dirty="0" smtClean="0">
                <a:latin typeface="Arial" pitchFamily="34" charset="0"/>
                <a:cs typeface="Arial" pitchFamily="34" charset="0"/>
              </a:rPr>
              <a:t> </a:t>
            </a:r>
            <a:r>
              <a:rPr lang="en-US" sz="2000" dirty="0" smtClean="0">
                <a:latin typeface="Arial" pitchFamily="34" charset="0"/>
                <a:cs typeface="Arial" pitchFamily="34" charset="0"/>
              </a:rPr>
              <a:t>+91-11-45065356	</a:t>
            </a:r>
          </a:p>
          <a:p>
            <a:pPr>
              <a:buNone/>
            </a:pPr>
            <a:r>
              <a:rPr lang="en-US" sz="2000" dirty="0" smtClean="0">
                <a:latin typeface="Arial" pitchFamily="34" charset="0"/>
                <a:cs typeface="Arial" pitchFamily="34" charset="0"/>
              </a:rPr>
              <a:t>Mobile : +91  9873515356</a:t>
            </a:r>
          </a:p>
          <a:p>
            <a:pPr>
              <a:buNone/>
            </a:pPr>
            <a:r>
              <a:rPr lang="en-US" sz="2000" dirty="0" smtClean="0">
                <a:latin typeface="Arial" pitchFamily="34" charset="0"/>
                <a:cs typeface="Arial" pitchFamily="34" charset="0"/>
              </a:rPr>
              <a:t>Website: www.sgoyalassociates.com</a:t>
            </a:r>
          </a:p>
          <a:p>
            <a:pPr>
              <a:buNone/>
            </a:pPr>
            <a:r>
              <a:rPr lang="en-US" sz="2000" dirty="0" smtClean="0">
                <a:latin typeface="Arial" pitchFamily="34" charset="0"/>
                <a:cs typeface="Arial" pitchFamily="34" charset="0"/>
              </a:rPr>
              <a:t>Email: 	</a:t>
            </a:r>
            <a:r>
              <a:rPr lang="en-US" sz="2000" dirty="0" smtClean="0">
                <a:solidFill>
                  <a:schemeClr val="tx1"/>
                </a:solidFill>
                <a:latin typeface="Arial" pitchFamily="34" charset="0"/>
                <a:cs typeface="Arial" pitchFamily="34" charset="0"/>
              </a:rPr>
              <a:t>sgoyalasso@rediffmail.com</a:t>
            </a:r>
          </a:p>
          <a:p>
            <a:pPr>
              <a:buNone/>
            </a:pPr>
            <a:endParaRPr lang="en-US" sz="2000" dirty="0" smtClean="0">
              <a:solidFill>
                <a:schemeClr val="tx1">
                  <a:lumMod val="65000"/>
                  <a:lumOff val="35000"/>
                </a:schemeClr>
              </a:solidFill>
              <a:latin typeface="Arial" pitchFamily="34" charset="0"/>
              <a:cs typeface="Arial" pitchFamily="34" charset="0"/>
            </a:endParaRPr>
          </a:p>
          <a:p>
            <a:pPr>
              <a:buNone/>
            </a:pP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35</a:t>
            </a:fld>
            <a:endParaRPr lang="en-US"/>
          </a:p>
        </p:txBody>
      </p:sp>
      <p:sp>
        <p:nvSpPr>
          <p:cNvPr id="5" name="TextBox 1"/>
          <p:cNvSpPr txBox="1">
            <a:spLocks noGrp="1" noChangeArrowheads="1"/>
          </p:cNvSpPr>
          <p:nvPr>
            <p:ph type="title"/>
          </p:nvPr>
        </p:nvSpPr>
        <p:spPr bwMode="auto">
          <a:xfrm>
            <a:off x="457200" y="695980"/>
            <a:ext cx="8229600" cy="523220"/>
          </a:xfrm>
          <a:prstGeom prst="rect">
            <a:avLst/>
          </a:prstGeom>
          <a:noFill/>
          <a:ln w="9525">
            <a:noFill/>
            <a:miter lim="800000"/>
            <a:headEnd/>
            <a:tailEnd/>
          </a:ln>
        </p:spPr>
        <p:txBody>
          <a:bodyPr>
            <a:spAutoFit/>
          </a:bodyPr>
          <a:lstStyle/>
          <a:p>
            <a:r>
              <a:rPr lang="en-IN" sz="2800" dirty="0" smtClean="0"/>
              <a:t>Contact Us:</a:t>
            </a:r>
          </a:p>
        </p:txBody>
      </p:sp>
      <p:cxnSp>
        <p:nvCxnSpPr>
          <p:cNvPr id="14" name="Straight Connector 13"/>
          <p:cNvCxnSpPr/>
          <p:nvPr/>
        </p:nvCxnSpPr>
        <p:spPr>
          <a:xfrm>
            <a:off x="533400" y="1295400"/>
            <a:ext cx="7924800"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Picture 4" descr="shakehand2"/>
          <p:cNvPicPr>
            <a:picLocks noChangeAspect="1" noChangeArrowheads="1"/>
          </p:cNvPicPr>
          <p:nvPr/>
        </p:nvPicPr>
        <p:blipFill>
          <a:blip r:embed="rId2"/>
          <a:srcRect/>
          <a:stretch>
            <a:fillRect/>
          </a:stretch>
        </p:blipFill>
        <p:spPr bwMode="auto">
          <a:xfrm>
            <a:off x="533400" y="1371600"/>
            <a:ext cx="8153400"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subTitle" idx="1"/>
          </p:nvPr>
        </p:nvSpPr>
        <p:spPr>
          <a:xfrm>
            <a:off x="685800" y="4066736"/>
            <a:ext cx="7854696" cy="2334064"/>
          </a:xfrm>
          <a:prstGeom prst="rect">
            <a:avLst/>
          </a:prstGeom>
        </p:spPr>
        <p:txBody>
          <a:bodyPr anchor="ctr">
            <a:normAutofit/>
          </a:bodyPr>
          <a:lstStyle/>
          <a:p>
            <a:pPr marR="0" lvl="0" algn="ctr">
              <a:lnSpc>
                <a:spcPts val="3238"/>
              </a:lnSpc>
              <a:spcBef>
                <a:spcPts val="0"/>
              </a:spcBef>
              <a:buClrTx/>
              <a:buSzTx/>
            </a:pPr>
            <a:r>
              <a:rPr lang="en-US" sz="5400" dirty="0" smtClean="0">
                <a:ln w="10160">
                  <a:solidFill>
                    <a:schemeClr val="accent1"/>
                  </a:solidFill>
                  <a:prstDash val="solid"/>
                </a:ln>
                <a:solidFill>
                  <a:schemeClr val="tx1"/>
                </a:solidFill>
                <a:effectLst>
                  <a:outerShdw blurRad="60007" dist="200025" dir="15000000" sy="30000" kx="-1800000" algn="bl" rotWithShape="0">
                    <a:prstClr val="black">
                      <a:alpha val="32000"/>
                    </a:prstClr>
                  </a:outerShdw>
                </a:effectLst>
                <a:latin typeface="Aharoni" pitchFamily="2" charset="-79"/>
                <a:cs typeface="Aharoni" pitchFamily="2" charset="-79"/>
              </a:rPr>
              <a:t>Thank You</a:t>
            </a:r>
            <a:r>
              <a:rPr lang="en-US" sz="5400" dirty="0" smtClean="0">
                <a:ln w="10160">
                  <a:solidFill>
                    <a:schemeClr val="accent1"/>
                  </a:solidFill>
                  <a:prstDash val="solid"/>
                </a:ln>
                <a:solidFill>
                  <a:srgbClr val="FFFFFF"/>
                </a:solidFill>
                <a:effectLst>
                  <a:outerShdw blurRad="60007" dist="200025" dir="15000000" sy="30000" kx="-1800000" algn="bl" rotWithShape="0">
                    <a:prstClr val="black">
                      <a:alpha val="32000"/>
                    </a:prstClr>
                  </a:outerShdw>
                </a:effectLst>
                <a:latin typeface="Aharoni" pitchFamily="2" charset="-79"/>
                <a:cs typeface="Aharoni" pitchFamily="2" charset="-79"/>
              </a:rPr>
              <a:t> </a:t>
            </a:r>
            <a:r>
              <a:rPr lang="en-US" sz="4800" b="1" dirty="0" smtClean="0">
                <a:effectLst>
                  <a:outerShdw blurRad="31750" dist="25400" dir="5400000" algn="tl" rotWithShape="0">
                    <a:srgbClr val="000000">
                      <a:alpha val="25000"/>
                    </a:srgbClr>
                  </a:outerShdw>
                </a:effectLst>
                <a:latin typeface="Aharoni" pitchFamily="2" charset="-79"/>
                <a:ea typeface="+mj-ea"/>
                <a:cs typeface="Aharoni" pitchFamily="2" charset="-79"/>
              </a:rPr>
              <a:t> </a:t>
            </a:r>
          </a:p>
          <a:p>
            <a:pPr marR="0" lvl="0" algn="ctr">
              <a:lnSpc>
                <a:spcPts val="3238"/>
              </a:lnSpc>
              <a:spcBef>
                <a:spcPts val="0"/>
              </a:spcBef>
              <a:buClrTx/>
              <a:buSzTx/>
            </a:pPr>
            <a:endParaRPr lang="en-US" sz="4800" b="1" dirty="0" smtClean="0">
              <a:effectLst>
                <a:outerShdw blurRad="31750" dist="25400" dir="5400000" algn="tl" rotWithShape="0">
                  <a:srgbClr val="000000">
                    <a:alpha val="25000"/>
                  </a:srgbClr>
                </a:outerShdw>
              </a:effectLst>
              <a:latin typeface="Aharoni" pitchFamily="2" charset="-79"/>
              <a:ea typeface="+mj-ea"/>
              <a:cs typeface="Aharoni" pitchFamily="2" charset="-79"/>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67000" y="651395"/>
            <a:ext cx="4038600" cy="27014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609600"/>
            <a:ext cx="8229600" cy="685800"/>
          </a:xfrm>
        </p:spPr>
        <p:txBody>
          <a:bodyPr>
            <a:normAutofit fontScale="90000"/>
          </a:bodyPr>
          <a:lstStyle/>
          <a:p>
            <a:pPr>
              <a:defRPr/>
            </a:pPr>
            <a:r>
              <a:rPr lang="en-US" dirty="0" smtClean="0"/>
              <a:t>Arm’s Length Principle</a:t>
            </a:r>
            <a:endParaRPr lang="en-US" sz="4000" dirty="0"/>
          </a:p>
        </p:txBody>
      </p:sp>
      <p:sp>
        <p:nvSpPr>
          <p:cNvPr id="10" name="Content Placeholder 9"/>
          <p:cNvSpPr>
            <a:spLocks noGrp="1"/>
          </p:cNvSpPr>
          <p:nvPr>
            <p:ph idx="1"/>
          </p:nvPr>
        </p:nvSpPr>
        <p:spPr>
          <a:xfrm>
            <a:off x="533400" y="1447800"/>
            <a:ext cx="8229600" cy="4648200"/>
          </a:xfrm>
          <a:scene3d>
            <a:camera prst="orthographicFront"/>
            <a:lightRig rig="threePt" dir="t"/>
          </a:scene3d>
          <a:sp3d>
            <a:bevelT prst="angle"/>
          </a:sp3d>
        </p:spPr>
        <p:style>
          <a:lnRef idx="2">
            <a:schemeClr val="dk1"/>
          </a:lnRef>
          <a:fillRef idx="1">
            <a:schemeClr val="lt1"/>
          </a:fillRef>
          <a:effectRef idx="0">
            <a:schemeClr val="dk1"/>
          </a:effectRef>
          <a:fontRef idx="minor">
            <a:schemeClr val="dk1"/>
          </a:fontRef>
        </p:style>
        <p:txBody>
          <a:bodyPr>
            <a:noAutofit/>
          </a:bodyPr>
          <a:lstStyle/>
          <a:p>
            <a:pPr>
              <a:lnSpc>
                <a:spcPct val="120000"/>
              </a:lnSpc>
              <a:buFont typeface="Wingdings" pitchFamily="2" charset="2"/>
              <a:buChar char="Ø"/>
              <a:defRPr/>
            </a:pPr>
            <a:r>
              <a:rPr lang="en-US" sz="1600" b="1" u="sng" dirty="0" smtClean="0">
                <a:solidFill>
                  <a:schemeClr val="tx1"/>
                </a:solidFill>
              </a:rPr>
              <a:t>As per </a:t>
            </a:r>
            <a:r>
              <a:rPr lang="en-US" sz="1600" b="1" i="1" u="sng" dirty="0" smtClean="0">
                <a:latin typeface="Arial Black" pitchFamily="34" charset="0"/>
              </a:rPr>
              <a:t>Section 92(2A)</a:t>
            </a:r>
            <a:r>
              <a:rPr lang="en-US" sz="1600" i="1" dirty="0" smtClean="0"/>
              <a:t> :</a:t>
            </a:r>
          </a:p>
          <a:p>
            <a:pPr marL="234950" indent="-234950" algn="just">
              <a:spcBef>
                <a:spcPts val="0"/>
              </a:spcBef>
              <a:buFont typeface="Wingdings" pitchFamily="2" charset="2"/>
              <a:buChar char="Ø"/>
              <a:defRPr/>
            </a:pPr>
            <a:endParaRPr lang="en-US" sz="1600" dirty="0" smtClean="0"/>
          </a:p>
          <a:p>
            <a:pPr marL="234950" indent="-234950" algn="just">
              <a:spcBef>
                <a:spcPts val="0"/>
              </a:spcBef>
              <a:buNone/>
              <a:defRPr/>
            </a:pPr>
            <a:r>
              <a:rPr lang="en-US" sz="1600" dirty="0" smtClean="0">
                <a:cs typeface="Arial" pitchFamily="34" charset="0"/>
              </a:rPr>
              <a:t>	</a:t>
            </a:r>
            <a:r>
              <a:rPr lang="en-US" sz="1600" i="1" dirty="0" smtClean="0"/>
              <a:t> “Any allowance for an expenditure or interest or allocation of any cost or expense or any income in relation to the specified domestic transaction shall be computed having regard to the arm's length price.”</a:t>
            </a:r>
          </a:p>
          <a:p>
            <a:pPr marL="234950" indent="-234950" algn="just">
              <a:spcBef>
                <a:spcPts val="0"/>
              </a:spcBef>
              <a:buNone/>
              <a:defRPr/>
            </a:pPr>
            <a:endParaRPr lang="en-US" sz="1600" dirty="0" smtClean="0">
              <a:cs typeface="Arial" pitchFamily="34" charset="0"/>
            </a:endParaRPr>
          </a:p>
          <a:p>
            <a:pPr marL="234950" indent="-234950" algn="just">
              <a:spcBef>
                <a:spcPts val="0"/>
              </a:spcBef>
              <a:buNone/>
              <a:defRPr/>
            </a:pPr>
            <a:endParaRPr lang="en-US" sz="1600" dirty="0" smtClean="0">
              <a:cs typeface="Arial" pitchFamily="34" charset="0"/>
            </a:endParaRPr>
          </a:p>
          <a:p>
            <a:pPr marL="234950" indent="-234950" algn="just">
              <a:lnSpc>
                <a:spcPct val="120000"/>
              </a:lnSpc>
              <a:spcBef>
                <a:spcPts val="0"/>
              </a:spcBef>
              <a:buFont typeface="Wingdings" pitchFamily="2" charset="2"/>
              <a:buChar char="Ø"/>
              <a:defRPr/>
            </a:pPr>
            <a:r>
              <a:rPr lang="en-US" sz="1600" b="1" u="sng" dirty="0" smtClean="0">
                <a:solidFill>
                  <a:schemeClr val="tx1"/>
                </a:solidFill>
              </a:rPr>
              <a:t>Basic Principle:</a:t>
            </a:r>
          </a:p>
          <a:p>
            <a:pPr marL="621348" lvl="1" indent="-256032">
              <a:lnSpc>
                <a:spcPct val="120000"/>
              </a:lnSpc>
              <a:buFont typeface="Wingdings" pitchFamily="2" charset="2"/>
              <a:buChar char="q"/>
              <a:defRPr/>
            </a:pPr>
            <a:r>
              <a:rPr lang="en-US" sz="1400" dirty="0" smtClean="0"/>
              <a:t>Prices set for a transaction </a:t>
            </a:r>
          </a:p>
          <a:p>
            <a:pPr marL="621348" lvl="1" indent="-256032">
              <a:lnSpc>
                <a:spcPct val="120000"/>
              </a:lnSpc>
              <a:buFont typeface="Wingdings" pitchFamily="2" charset="2"/>
              <a:buChar char="q"/>
              <a:defRPr/>
            </a:pPr>
            <a:r>
              <a:rPr lang="en-US" sz="1400" dirty="0" smtClean="0"/>
              <a:t>between related parties </a:t>
            </a:r>
          </a:p>
          <a:p>
            <a:pPr marL="621348" lvl="1" indent="-256032">
              <a:lnSpc>
                <a:spcPct val="120000"/>
              </a:lnSpc>
              <a:buFont typeface="Wingdings" pitchFamily="2" charset="2"/>
              <a:buChar char="q"/>
              <a:defRPr/>
            </a:pPr>
            <a:r>
              <a:rPr lang="en-US" sz="1400" dirty="0" smtClean="0"/>
              <a:t>should</a:t>
            </a:r>
          </a:p>
          <a:p>
            <a:pPr marL="621348" lvl="1" indent="-256032">
              <a:lnSpc>
                <a:spcPct val="120000"/>
              </a:lnSpc>
              <a:buFont typeface="Wingdings" pitchFamily="2" charset="2"/>
              <a:buChar char="q"/>
              <a:defRPr/>
            </a:pPr>
            <a:r>
              <a:rPr lang="en-US" sz="1400" dirty="0" smtClean="0"/>
              <a:t>for tax purposes</a:t>
            </a:r>
          </a:p>
          <a:p>
            <a:pPr marL="621348" lvl="1" indent="-256032">
              <a:lnSpc>
                <a:spcPct val="120000"/>
              </a:lnSpc>
              <a:buFont typeface="Wingdings" pitchFamily="2" charset="2"/>
              <a:buChar char="q"/>
              <a:defRPr/>
            </a:pPr>
            <a:r>
              <a:rPr lang="en-US" sz="1400" dirty="0" smtClean="0"/>
              <a:t>be derived from prices</a:t>
            </a:r>
          </a:p>
          <a:p>
            <a:pPr marL="621348" lvl="1" indent="-256032">
              <a:lnSpc>
                <a:spcPct val="120000"/>
              </a:lnSpc>
              <a:buFont typeface="Wingdings" pitchFamily="2" charset="2"/>
              <a:buChar char="q"/>
              <a:defRPr/>
            </a:pPr>
            <a:r>
              <a:rPr lang="en-US" sz="1400" dirty="0" smtClean="0"/>
              <a:t>which would have been applied by unrelated parties </a:t>
            </a:r>
          </a:p>
          <a:p>
            <a:pPr marL="621348" lvl="1" indent="-256032">
              <a:lnSpc>
                <a:spcPct val="120000"/>
              </a:lnSpc>
              <a:buFont typeface="Wingdings" pitchFamily="2" charset="2"/>
              <a:buChar char="q"/>
              <a:defRPr/>
            </a:pPr>
            <a:r>
              <a:rPr lang="en-US" sz="1400" dirty="0" smtClean="0"/>
              <a:t>in similar transactions under similar conditions in the open market.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cxnSp>
        <p:nvCxnSpPr>
          <p:cNvPr id="12" name="Straight Connector 11"/>
          <p:cNvCxnSpPr/>
          <p:nvPr/>
        </p:nvCxnSpPr>
        <p:spPr>
          <a:xfrm>
            <a:off x="457200" y="13716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subTitle" idx="1"/>
          </p:nvPr>
        </p:nvSpPr>
        <p:spPr>
          <a:xfrm>
            <a:off x="832104" y="609600"/>
            <a:ext cx="7854696" cy="2334064"/>
          </a:xfrm>
          <a:prstGeom prst="rect">
            <a:avLst/>
          </a:prstGeom>
        </p:spPr>
        <p:txBody>
          <a:bodyPr anchor="ctr">
            <a:normAutofit/>
          </a:bodyPr>
          <a:lstStyle/>
          <a:p>
            <a:pPr marR="0" lvl="0" algn="ctr">
              <a:lnSpc>
                <a:spcPts val="3238"/>
              </a:lnSpc>
              <a:spcBef>
                <a:spcPts val="0"/>
              </a:spcBef>
              <a:buClrTx/>
              <a:buSzTx/>
            </a:pPr>
            <a:r>
              <a:rPr lang="en-US" sz="5400" dirty="0" smtClean="0">
                <a:ln w="10160">
                  <a:solidFill>
                    <a:schemeClr val="accent1"/>
                  </a:solidFill>
                  <a:prstDash val="solid"/>
                </a:ln>
                <a:solidFill>
                  <a:srgbClr val="FFFFFF"/>
                </a:solidFill>
                <a:effectLst>
                  <a:outerShdw blurRad="60007" dist="200025" dir="15000000" sy="30000" kx="-1800000" algn="bl" rotWithShape="0">
                    <a:prstClr val="black">
                      <a:alpha val="32000"/>
                    </a:prstClr>
                  </a:outerShdw>
                </a:effectLst>
                <a:latin typeface="Aharoni" pitchFamily="2" charset="-79"/>
                <a:cs typeface="Aharoni" pitchFamily="2" charset="-79"/>
              </a:rPr>
              <a:t>Domestic Transactions  </a:t>
            </a:r>
            <a:r>
              <a:rPr lang="en-US" sz="4800" b="1" dirty="0" smtClean="0">
                <a:effectLst>
                  <a:outerShdw blurRad="31750" dist="25400" dir="5400000" algn="tl" rotWithShape="0">
                    <a:srgbClr val="000000">
                      <a:alpha val="25000"/>
                    </a:srgbClr>
                  </a:outerShdw>
                </a:effectLst>
                <a:latin typeface="Aharoni" pitchFamily="2" charset="-79"/>
                <a:ea typeface="+mj-ea"/>
                <a:cs typeface="Aharoni" pitchFamily="2" charset="-79"/>
              </a:rPr>
              <a:t> </a:t>
            </a:r>
          </a:p>
          <a:p>
            <a:pPr marR="0" lvl="0" algn="ctr">
              <a:lnSpc>
                <a:spcPts val="3238"/>
              </a:lnSpc>
              <a:spcBef>
                <a:spcPts val="0"/>
              </a:spcBef>
              <a:buClrTx/>
              <a:buSzTx/>
            </a:pPr>
            <a:endParaRPr lang="en-US" sz="4800" b="1" dirty="0" smtClean="0">
              <a:effectLst>
                <a:outerShdw blurRad="31750" dist="25400" dir="5400000" algn="tl" rotWithShape="0">
                  <a:srgbClr val="000000">
                    <a:alpha val="25000"/>
                  </a:srgbClr>
                </a:outerShdw>
              </a:effectLst>
              <a:latin typeface="Aharoni" pitchFamily="2" charset="-79"/>
              <a:ea typeface="+mj-ea"/>
              <a:cs typeface="Aharoni" pitchFamily="2" charset="-79"/>
            </a:endParaRPr>
          </a:p>
        </p:txBody>
      </p:sp>
      <p:sp>
        <p:nvSpPr>
          <p:cNvPr id="6" name="Rectangle 5"/>
          <p:cNvSpPr/>
          <p:nvPr/>
        </p:nvSpPr>
        <p:spPr>
          <a:xfrm>
            <a:off x="2133600" y="4854714"/>
            <a:ext cx="4616970" cy="707886"/>
          </a:xfrm>
          <a:prstGeom prst="rect">
            <a:avLst/>
          </a:prstGeom>
        </p:spPr>
        <p:txBody>
          <a:bodyPr wrap="none">
            <a:spAutoFit/>
          </a:bodyPr>
          <a:lstStyle/>
          <a:p>
            <a:pPr algn="ctr"/>
            <a:r>
              <a:rPr lang="en-US" sz="4000" b="1" dirty="0" smtClean="0">
                <a:effectLst>
                  <a:outerShdw blurRad="38100" dist="25400" dir="5400000" algn="tl" rotWithShape="0">
                    <a:srgbClr val="000000">
                      <a:alpha val="43000"/>
                    </a:srgbClr>
                  </a:outerShdw>
                </a:effectLst>
                <a:latin typeface="+mj-lt"/>
                <a:ea typeface="+mj-ea"/>
                <a:cs typeface="+mj-cs"/>
              </a:rPr>
              <a:t>What Has Changed</a:t>
            </a:r>
          </a:p>
        </p:txBody>
      </p:sp>
    </p:spTree>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457200"/>
            <a:ext cx="8229600" cy="1066800"/>
          </a:xfrm>
        </p:spPr>
        <p:txBody>
          <a:bodyPr>
            <a:normAutofit/>
          </a:bodyPr>
          <a:lstStyle/>
          <a:p>
            <a:r>
              <a:rPr lang="en-IN" sz="2800" dirty="0" smtClean="0"/>
              <a:t>Budget 2012 – Scope Of Transfer Pricing Regulations Expanded</a:t>
            </a:r>
          </a:p>
        </p:txBody>
      </p:sp>
      <p:sp>
        <p:nvSpPr>
          <p:cNvPr id="2" name="Content Placeholder 1"/>
          <p:cNvSpPr>
            <a:spLocks noGrp="1"/>
          </p:cNvSpPr>
          <p:nvPr>
            <p:ph idx="1"/>
          </p:nvPr>
        </p:nvSpPr>
        <p:spPr>
          <a:xfrm>
            <a:off x="381000" y="1542288"/>
            <a:ext cx="8229600" cy="4325112"/>
          </a:xfrm>
        </p:spPr>
        <p:txBody>
          <a:bodyPr>
            <a:noAutofit/>
          </a:bodyPr>
          <a:lstStyle/>
          <a:p>
            <a:pPr marL="234950" indent="-234950" algn="just">
              <a:spcBef>
                <a:spcPts val="0"/>
              </a:spcBef>
              <a:buFont typeface="Wingdings" pitchFamily="2" charset="2"/>
              <a:buChar char="Ø"/>
              <a:defRPr/>
            </a:pPr>
            <a:endParaRPr lang="en-IN" sz="1400" dirty="0" smtClean="0">
              <a:cs typeface="Arial" pitchFamily="34" charset="0"/>
            </a:endParaRPr>
          </a:p>
          <a:p>
            <a:pPr marL="234950" indent="-234950" algn="just">
              <a:spcBef>
                <a:spcPts val="0"/>
              </a:spcBef>
              <a:buFont typeface="Wingdings" pitchFamily="2" charset="2"/>
              <a:buChar char="Ø"/>
              <a:defRPr/>
            </a:pPr>
            <a:r>
              <a:rPr lang="en-IN" sz="1600" b="1" dirty="0" smtClean="0">
                <a:cs typeface="Arial" pitchFamily="34" charset="0"/>
              </a:rPr>
              <a:t>Income Tax Act, 1961 (‘IT Act’) </a:t>
            </a:r>
            <a:r>
              <a:rPr lang="en-IN" sz="1600" dirty="0" smtClean="0">
                <a:cs typeface="Arial" pitchFamily="34" charset="0"/>
              </a:rPr>
              <a:t>already contain provisions to curb claim of excess expenditure / re-compute the income on transactions between related parties</a:t>
            </a:r>
          </a:p>
          <a:p>
            <a:pPr marL="234950" indent="-234950" algn="just">
              <a:spcBef>
                <a:spcPts val="0"/>
              </a:spcBef>
              <a:buFont typeface="Wingdings" pitchFamily="2" charset="2"/>
              <a:buChar char="Ø"/>
              <a:defRPr/>
            </a:pPr>
            <a:endParaRPr lang="en-IN" sz="1600" dirty="0" smtClean="0">
              <a:cs typeface="Arial" pitchFamily="34" charset="0"/>
            </a:endParaRPr>
          </a:p>
          <a:p>
            <a:pPr marL="692150" lvl="1" indent="-234950" algn="just">
              <a:spcBef>
                <a:spcPts val="0"/>
              </a:spcBef>
              <a:buFont typeface="Wingdings" pitchFamily="2" charset="2"/>
              <a:buChar char="Ø"/>
              <a:defRPr/>
            </a:pPr>
            <a:r>
              <a:rPr lang="en-IN" sz="1600" dirty="0" smtClean="0">
                <a:solidFill>
                  <a:schemeClr val="tx1"/>
                </a:solidFill>
                <a:cs typeface="Arial" pitchFamily="34" charset="0"/>
              </a:rPr>
              <a:t>Section 40A(2) disallows excess / unreasonable expenses between related parties</a:t>
            </a:r>
          </a:p>
          <a:p>
            <a:pPr marL="692150" lvl="1" indent="-234950" algn="just">
              <a:spcBef>
                <a:spcPts val="0"/>
              </a:spcBef>
              <a:buNone/>
              <a:defRPr/>
            </a:pPr>
            <a:endParaRPr lang="en-IN" sz="1600" dirty="0" smtClean="0">
              <a:solidFill>
                <a:schemeClr val="tx1"/>
              </a:solidFill>
              <a:cs typeface="Arial" pitchFamily="34" charset="0"/>
            </a:endParaRPr>
          </a:p>
          <a:p>
            <a:pPr marL="692150" lvl="1" indent="-234950" algn="just">
              <a:spcBef>
                <a:spcPts val="0"/>
              </a:spcBef>
              <a:buFont typeface="Wingdings" pitchFamily="2" charset="2"/>
              <a:buChar char="Ø"/>
              <a:defRPr/>
            </a:pPr>
            <a:r>
              <a:rPr lang="en-IN" sz="1600" dirty="0" smtClean="0">
                <a:solidFill>
                  <a:schemeClr val="tx1"/>
                </a:solidFill>
                <a:cs typeface="Arial" pitchFamily="34" charset="0"/>
              </a:rPr>
              <a:t>Section 80IA(8) / 80IA(10) – Tax officer empowered to re-compute the income of eligible undertaking based on fair market value if transactions with related parties or other undertakings of same entity is not as per market value</a:t>
            </a:r>
          </a:p>
          <a:p>
            <a:pPr marL="234950" indent="-234950" algn="just">
              <a:spcBef>
                <a:spcPts val="0"/>
              </a:spcBef>
              <a:buFont typeface="Wingdings" pitchFamily="2" charset="2"/>
              <a:buChar char="Ø"/>
              <a:defRPr/>
            </a:pPr>
            <a:endParaRPr lang="en-IN" sz="1600" dirty="0" smtClean="0">
              <a:cs typeface="Arial" pitchFamily="34" charset="0"/>
            </a:endParaRPr>
          </a:p>
          <a:p>
            <a:pPr marL="234950" indent="-234950" algn="just" fontAlgn="base">
              <a:spcAft>
                <a:spcPct val="0"/>
              </a:spcAft>
              <a:buFont typeface="Wingdings" pitchFamily="2" charset="2"/>
              <a:buChar char="Ø"/>
              <a:defRPr/>
            </a:pPr>
            <a:r>
              <a:rPr lang="en-IN" sz="1600" dirty="0" smtClean="0"/>
              <a:t>Scope of TP regulations expanded to include </a:t>
            </a:r>
            <a:r>
              <a:rPr lang="en-IN" sz="1600" b="1" dirty="0" smtClean="0"/>
              <a:t>‘specified domestic transactions’ (‘SDT’)</a:t>
            </a:r>
          </a:p>
          <a:p>
            <a:pPr marL="692150" lvl="1" indent="-234950" algn="just" fontAlgn="base">
              <a:spcAft>
                <a:spcPct val="0"/>
              </a:spcAft>
              <a:buFont typeface="Wingdings" pitchFamily="2" charset="2"/>
              <a:buChar char="Ø"/>
              <a:defRPr/>
            </a:pPr>
            <a:r>
              <a:rPr lang="en-IN" sz="1600" dirty="0" smtClean="0">
                <a:solidFill>
                  <a:schemeClr val="tx1"/>
                </a:solidFill>
              </a:rPr>
              <a:t>Expenses or payments made to </a:t>
            </a:r>
            <a:r>
              <a:rPr lang="en-IN" sz="1600" i="1" u="sng" dirty="0" smtClean="0">
                <a:solidFill>
                  <a:schemeClr val="tx1"/>
                </a:solidFill>
              </a:rPr>
              <a:t>domestic related persons</a:t>
            </a:r>
            <a:r>
              <a:rPr lang="en-IN" sz="1600" dirty="0" smtClean="0">
                <a:solidFill>
                  <a:schemeClr val="tx1"/>
                </a:solidFill>
              </a:rPr>
              <a:t> as specified in </a:t>
            </a:r>
            <a:r>
              <a:rPr lang="en-IN" sz="1600" i="1" u="sng" dirty="0" smtClean="0">
                <a:solidFill>
                  <a:schemeClr val="tx1"/>
                </a:solidFill>
              </a:rPr>
              <a:t>Section 40(A)(2)(b)</a:t>
            </a:r>
          </a:p>
          <a:p>
            <a:pPr marL="692150" lvl="1" indent="-234950" algn="just" fontAlgn="base">
              <a:spcAft>
                <a:spcPct val="0"/>
              </a:spcAft>
              <a:buFont typeface="Wingdings" pitchFamily="2" charset="2"/>
              <a:buChar char="Ø"/>
              <a:defRPr/>
            </a:pPr>
            <a:endParaRPr lang="en-IN" sz="1600" dirty="0" smtClean="0">
              <a:solidFill>
                <a:schemeClr val="tx1"/>
              </a:solidFill>
            </a:endParaRPr>
          </a:p>
          <a:p>
            <a:pPr marL="692150" lvl="1" indent="-234950" algn="just" fontAlgn="base">
              <a:spcAft>
                <a:spcPct val="0"/>
              </a:spcAft>
              <a:buFont typeface="Wingdings" pitchFamily="2" charset="2"/>
              <a:buChar char="Ø"/>
              <a:defRPr/>
            </a:pPr>
            <a:r>
              <a:rPr lang="en-IN" sz="1600" dirty="0" smtClean="0">
                <a:solidFill>
                  <a:schemeClr val="tx1"/>
                </a:solidFill>
              </a:rPr>
              <a:t>Transactions between undertakings of same taxpayer or transactions by taxpayer with closely connected persons for the purpose of Chapter VI-A (which includes tax holiday provisions like 80IA) and Section 10AA</a:t>
            </a:r>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cxnSp>
        <p:nvCxnSpPr>
          <p:cNvPr id="8" name="Straight Connector 7"/>
          <p:cNvCxnSpPr/>
          <p:nvPr/>
        </p:nvCxnSpPr>
        <p:spPr>
          <a:xfrm>
            <a:off x="457200" y="14478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0"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ransition>
    <p:spli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457200"/>
            <a:ext cx="8229600" cy="1066800"/>
          </a:xfrm>
        </p:spPr>
        <p:txBody>
          <a:bodyPr>
            <a:normAutofit/>
          </a:bodyPr>
          <a:lstStyle/>
          <a:p>
            <a:r>
              <a:rPr lang="en-IN" sz="2800" dirty="0" smtClean="0"/>
              <a:t>Budget 2012 – Scope Of Transfer Pricing Regulations Expanded</a:t>
            </a:r>
          </a:p>
        </p:txBody>
      </p:sp>
      <p:sp>
        <p:nvSpPr>
          <p:cNvPr id="2" name="Content Placeholder 1"/>
          <p:cNvSpPr>
            <a:spLocks noGrp="1"/>
          </p:cNvSpPr>
          <p:nvPr>
            <p:ph idx="1"/>
          </p:nvPr>
        </p:nvSpPr>
        <p:spPr>
          <a:xfrm>
            <a:off x="381000" y="1219200"/>
            <a:ext cx="8229600" cy="4325112"/>
          </a:xfrm>
        </p:spPr>
        <p:txBody>
          <a:bodyPr>
            <a:noAutofit/>
          </a:bodyPr>
          <a:lstStyle/>
          <a:p>
            <a:pPr marL="234950" indent="-234950" algn="just">
              <a:spcBef>
                <a:spcPts val="0"/>
              </a:spcBef>
              <a:buFont typeface="Wingdings" pitchFamily="2" charset="2"/>
              <a:buChar char="Ø"/>
              <a:defRPr/>
            </a:pPr>
            <a:endParaRPr lang="en-IN" sz="1400" dirty="0" smtClean="0">
              <a:cs typeface="Arial" pitchFamily="34" charset="0"/>
            </a:endParaRPr>
          </a:p>
          <a:p>
            <a:pPr marL="234950" indent="-234950" algn="just">
              <a:spcBef>
                <a:spcPts val="0"/>
              </a:spcBef>
              <a:buNone/>
              <a:defRPr/>
            </a:pPr>
            <a:endParaRPr lang="en-IN" sz="1400" dirty="0" smtClean="0">
              <a:solidFill>
                <a:schemeClr val="tx1"/>
              </a:solidFill>
              <a:cs typeface="Arial" pitchFamily="34" charset="0"/>
            </a:endParaRPr>
          </a:p>
          <a:p>
            <a:pPr marL="234950" indent="-234950" algn="just" fontAlgn="base">
              <a:spcAft>
                <a:spcPct val="0"/>
              </a:spcAft>
              <a:buFont typeface="Wingdings" pitchFamily="2" charset="2"/>
              <a:buChar char="Ø"/>
              <a:defRPr/>
            </a:pPr>
            <a:r>
              <a:rPr lang="en-IN" sz="1600" dirty="0" smtClean="0"/>
              <a:t>SDT regime applicable from </a:t>
            </a:r>
            <a:r>
              <a:rPr lang="en-IN" sz="1600" b="1" dirty="0" smtClean="0">
                <a:latin typeface="Arial" pitchFamily="34" charset="0"/>
                <a:cs typeface="Arial" pitchFamily="34" charset="0"/>
              </a:rPr>
              <a:t>FY 2012-13 </a:t>
            </a:r>
            <a:r>
              <a:rPr lang="en-IN" sz="1600" dirty="0" smtClean="0"/>
              <a:t>where value of SDTs in </a:t>
            </a:r>
            <a:r>
              <a:rPr lang="en-IN" sz="1600" b="1" dirty="0" smtClean="0">
                <a:latin typeface="Arial" pitchFamily="34" charset="0"/>
                <a:cs typeface="Arial" pitchFamily="34" charset="0"/>
              </a:rPr>
              <a:t>aggregate exceeds INR 5 </a:t>
            </a:r>
            <a:r>
              <a:rPr lang="en-IN" sz="1600" b="1" dirty="0" err="1" smtClean="0">
                <a:latin typeface="Arial" pitchFamily="34" charset="0"/>
                <a:cs typeface="Arial" pitchFamily="34" charset="0"/>
              </a:rPr>
              <a:t>crores</a:t>
            </a:r>
            <a:r>
              <a:rPr lang="en-IN" sz="1600" b="1" dirty="0" smtClean="0">
                <a:latin typeface="Arial" pitchFamily="34" charset="0"/>
                <a:cs typeface="Arial" pitchFamily="34" charset="0"/>
              </a:rPr>
              <a:t> annually</a:t>
            </a:r>
          </a:p>
          <a:p>
            <a:pPr marL="692150" lvl="1" indent="-234950" algn="just" fontAlgn="base">
              <a:spcAft>
                <a:spcPct val="0"/>
              </a:spcAft>
              <a:buFont typeface="Wingdings" pitchFamily="2" charset="2"/>
              <a:buChar char="Ø"/>
              <a:defRPr/>
            </a:pPr>
            <a:endParaRPr lang="en-US" sz="1600" dirty="0" smtClean="0">
              <a:solidFill>
                <a:schemeClr val="tx1"/>
              </a:solidFill>
            </a:endParaRPr>
          </a:p>
          <a:p>
            <a:pPr marL="234950" indent="-234950" algn="just" fontAlgn="base">
              <a:spcAft>
                <a:spcPct val="0"/>
              </a:spcAft>
              <a:buFont typeface="Wingdings" pitchFamily="2" charset="2"/>
              <a:buChar char="Ø"/>
              <a:defRPr/>
            </a:pPr>
            <a:r>
              <a:rPr lang="en-US" sz="1600" dirty="0" smtClean="0"/>
              <a:t>Preparation of </a:t>
            </a:r>
            <a:r>
              <a:rPr lang="en-US" sz="1600" b="1" dirty="0" smtClean="0">
                <a:latin typeface="Arial" pitchFamily="34" charset="0"/>
                <a:cs typeface="Arial" pitchFamily="34" charset="0"/>
              </a:rPr>
              <a:t>Form No 3CEB and TP study </a:t>
            </a:r>
            <a:r>
              <a:rPr lang="en-US" sz="1600" dirty="0" smtClean="0"/>
              <a:t>report mandatory even for the Specified Domestic Transactions – hence onus of identifying and reporting all covered transactions on the tax payers</a:t>
            </a:r>
          </a:p>
          <a:p>
            <a:pPr marL="234950" indent="-234950" algn="just" fontAlgn="base">
              <a:spcAft>
                <a:spcPct val="0"/>
              </a:spcAft>
              <a:buFont typeface="Wingdings" pitchFamily="2" charset="2"/>
              <a:buChar char="Ø"/>
              <a:defRPr/>
            </a:pPr>
            <a:endParaRPr lang="en-IN" sz="1600" dirty="0" smtClean="0"/>
          </a:p>
          <a:p>
            <a:pPr marL="234950" indent="-234950" algn="just" fontAlgn="base">
              <a:spcAft>
                <a:spcPct val="0"/>
              </a:spcAft>
              <a:buFont typeface="Wingdings" pitchFamily="2" charset="2"/>
              <a:buChar char="Ø"/>
              <a:defRPr/>
            </a:pPr>
            <a:r>
              <a:rPr lang="en-US" sz="1600" dirty="0" smtClean="0"/>
              <a:t>Non-compliance with reporting requirements would now result in onerous additional penalties</a:t>
            </a:r>
          </a:p>
          <a:p>
            <a:pPr marL="234950" indent="-234950" algn="just">
              <a:spcBef>
                <a:spcPts val="0"/>
              </a:spcBef>
              <a:buFont typeface="Wingdings" pitchFamily="2" charset="2"/>
              <a:buChar char="Ø"/>
              <a:defRPr/>
            </a:pPr>
            <a:endParaRPr lang="en-IN" sz="1600" dirty="0" smtClean="0">
              <a:cs typeface="Arial" pitchFamily="34" charset="0"/>
            </a:endParaRPr>
          </a:p>
          <a:p>
            <a:pPr marL="234950" indent="-234950" algn="just">
              <a:spcBef>
                <a:spcPts val="0"/>
              </a:spcBef>
              <a:buFont typeface="Wingdings" pitchFamily="2" charset="2"/>
              <a:buChar char="Ø"/>
              <a:defRPr/>
            </a:pPr>
            <a:r>
              <a:rPr lang="en-IN" sz="1600" dirty="0" smtClean="0">
                <a:cs typeface="Arial" pitchFamily="34" charset="0"/>
              </a:rPr>
              <a:t>Rationale of applicability of TP regulations to domestic transactions</a:t>
            </a:r>
          </a:p>
          <a:p>
            <a:pPr marL="234950" indent="-234950" algn="just">
              <a:spcBef>
                <a:spcPts val="0"/>
              </a:spcBef>
              <a:buFont typeface="Wingdings" pitchFamily="2" charset="2"/>
              <a:buChar char="Ø"/>
              <a:defRPr/>
            </a:pPr>
            <a:endParaRPr lang="en-IN" sz="1600" dirty="0" smtClean="0">
              <a:cs typeface="Arial" pitchFamily="34" charset="0"/>
            </a:endParaRPr>
          </a:p>
          <a:p>
            <a:pPr marL="692150" lvl="1" indent="-234950" algn="just">
              <a:spcBef>
                <a:spcPts val="0"/>
              </a:spcBef>
              <a:buFont typeface="Wingdings" pitchFamily="2" charset="2"/>
              <a:buChar char="Ø"/>
              <a:defRPr/>
            </a:pPr>
            <a:r>
              <a:rPr lang="en-IN" sz="1400" dirty="0" smtClean="0">
                <a:solidFill>
                  <a:schemeClr val="tx1"/>
                </a:solidFill>
                <a:cs typeface="Arial" pitchFamily="34" charset="0"/>
              </a:rPr>
              <a:t>Objectivity of determining income and reasonable expenditure between related parties</a:t>
            </a:r>
            <a:endParaRPr lang="en-US" sz="1400" dirty="0">
              <a:solidFill>
                <a:schemeClr val="tx1"/>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
        <p:nvSpPr>
          <p:cNvPr id="7" name="Rectangle 46"/>
          <p:cNvSpPr>
            <a:spLocks noChangeArrowheads="1"/>
          </p:cNvSpPr>
          <p:nvPr/>
        </p:nvSpPr>
        <p:spPr bwMode="auto">
          <a:xfrm>
            <a:off x="228600" y="5715000"/>
            <a:ext cx="8763000" cy="511653"/>
          </a:xfrm>
          <a:prstGeom prst="rect">
            <a:avLst/>
          </a:prstGeom>
          <a:solidFill>
            <a:schemeClr val="tx1">
              <a:lumMod val="85000"/>
              <a:lumOff val="1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15000"/>
              </a:lnSpc>
              <a:buSzPct val="120000"/>
              <a:defRPr/>
            </a:pPr>
            <a:r>
              <a:rPr lang="en-IN" sz="1400" b="1" dirty="0">
                <a:solidFill>
                  <a:schemeClr val="bg1"/>
                </a:solidFill>
                <a:latin typeface="Arial Black" pitchFamily="34" charset="0"/>
              </a:rPr>
              <a:t>TP regulations now applicable to SDT </a:t>
            </a:r>
          </a:p>
          <a:p>
            <a:pPr algn="ctr">
              <a:lnSpc>
                <a:spcPct val="115000"/>
              </a:lnSpc>
              <a:buSzPct val="120000"/>
              <a:defRPr/>
            </a:pPr>
            <a:r>
              <a:rPr lang="en-IN" sz="1400" b="1" dirty="0">
                <a:solidFill>
                  <a:schemeClr val="bg1"/>
                </a:solidFill>
                <a:latin typeface="Arial Black" pitchFamily="34" charset="0"/>
              </a:rPr>
              <a:t>Preparation of </a:t>
            </a:r>
            <a:r>
              <a:rPr lang="en-IN" sz="1400" b="1" dirty="0">
                <a:solidFill>
                  <a:schemeClr val="bg1"/>
                </a:solidFill>
                <a:latin typeface="Arial Black" pitchFamily="34" charset="0"/>
                <a:cs typeface="Arial" pitchFamily="34" charset="0"/>
              </a:rPr>
              <a:t>Form No. 3CEB and TP study report</a:t>
            </a:r>
            <a:r>
              <a:rPr lang="en-IN" sz="1400" b="1" dirty="0">
                <a:solidFill>
                  <a:schemeClr val="bg1"/>
                </a:solidFill>
                <a:latin typeface="Arial Black" pitchFamily="34" charset="0"/>
              </a:rPr>
              <a:t> mandatory</a:t>
            </a:r>
          </a:p>
        </p:txBody>
      </p:sp>
      <p:cxnSp>
        <p:nvCxnSpPr>
          <p:cNvPr id="8" name="Straight Connector 7"/>
          <p:cNvCxnSpPr/>
          <p:nvPr/>
        </p:nvCxnSpPr>
        <p:spPr>
          <a:xfrm>
            <a:off x="457200" y="14478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0"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458200" cy="5257800"/>
          </a:xfrm>
        </p:spPr>
        <p:txBody>
          <a:bodyPr>
            <a:noAutofit/>
          </a:bodyPr>
          <a:lstStyle/>
          <a:p>
            <a:pPr marL="355600" indent="-355600">
              <a:buSzPct val="120000"/>
              <a:buNone/>
            </a:pPr>
            <a:endParaRPr lang="en-US" sz="1400" dirty="0" smtClean="0"/>
          </a:p>
          <a:p>
            <a:pPr marL="355600" indent="-355600">
              <a:buSzPct val="120000"/>
              <a:buNone/>
            </a:pPr>
            <a:r>
              <a:rPr lang="en-US" sz="1400" dirty="0" smtClean="0"/>
              <a:t>	</a:t>
            </a:r>
            <a:r>
              <a:rPr lang="en-US" sz="1600" b="1" dirty="0" smtClean="0"/>
              <a:t>Section 92BA defines ‘Specified Domestic Transactions’ as any of the following transactions, not being an international transaction:</a:t>
            </a:r>
          </a:p>
          <a:p>
            <a:pPr marL="355600" indent="-355600">
              <a:spcBef>
                <a:spcPts val="0"/>
              </a:spcBef>
              <a:buSzPct val="120000"/>
              <a:buFont typeface="+mj-lt"/>
              <a:buAutoNum type="arabicPeriod"/>
            </a:pPr>
            <a:endParaRPr lang="en-US" sz="1800" dirty="0" smtClean="0"/>
          </a:p>
          <a:p>
            <a:pPr marL="355600" indent="-355600">
              <a:spcBef>
                <a:spcPts val="0"/>
              </a:spcBef>
              <a:buSzPct val="120000"/>
              <a:buFont typeface="+mj-lt"/>
              <a:buAutoNum type="arabicPeriod"/>
            </a:pPr>
            <a:r>
              <a:rPr lang="en-US" sz="1800" dirty="0" smtClean="0"/>
              <a:t>Any expenditure in respect of which payment has been made or to be made to a specified person [</a:t>
            </a:r>
            <a:r>
              <a:rPr lang="en-US" sz="1800" u="sng" dirty="0" smtClean="0"/>
              <a:t>section 40A(2)(b)</a:t>
            </a:r>
            <a:r>
              <a:rPr lang="en-US" sz="1800" dirty="0" smtClean="0"/>
              <a:t>];</a:t>
            </a:r>
          </a:p>
          <a:p>
            <a:pPr marL="355600" indent="-355600">
              <a:spcBef>
                <a:spcPts val="0"/>
              </a:spcBef>
              <a:buSzPct val="120000"/>
              <a:buFont typeface="+mj-lt"/>
              <a:buAutoNum type="arabicPeriod"/>
            </a:pPr>
            <a:endParaRPr lang="en-US" sz="1800" dirty="0" smtClean="0"/>
          </a:p>
          <a:p>
            <a:pPr marL="355600" indent="-355600">
              <a:spcBef>
                <a:spcPts val="0"/>
              </a:spcBef>
              <a:buSzPct val="120000"/>
              <a:buFont typeface="+mj-lt"/>
              <a:buAutoNum type="arabicPeriod"/>
            </a:pPr>
            <a:r>
              <a:rPr lang="en-IN" sz="1800" dirty="0" smtClean="0"/>
              <a:t>Any transaction referred to in </a:t>
            </a:r>
            <a:r>
              <a:rPr lang="en-IN" sz="1800" u="sng" dirty="0" smtClean="0"/>
              <a:t>section 80A</a:t>
            </a:r>
            <a:r>
              <a:rPr lang="en-IN" sz="1800" dirty="0" smtClean="0"/>
              <a:t>;</a:t>
            </a:r>
          </a:p>
          <a:p>
            <a:pPr marL="355600" indent="-355600">
              <a:spcBef>
                <a:spcPts val="0"/>
              </a:spcBef>
              <a:buSzPct val="120000"/>
              <a:buFont typeface="+mj-lt"/>
              <a:buAutoNum type="arabicPeriod"/>
            </a:pPr>
            <a:endParaRPr lang="en-IN" sz="1800" dirty="0" smtClean="0"/>
          </a:p>
          <a:p>
            <a:pPr marL="355600" indent="-355600">
              <a:spcBef>
                <a:spcPts val="0"/>
              </a:spcBef>
              <a:buSzPct val="120000"/>
              <a:buFont typeface="+mj-lt"/>
              <a:buAutoNum type="arabicPeriod"/>
            </a:pPr>
            <a:r>
              <a:rPr lang="en-IN" sz="1800" dirty="0" smtClean="0"/>
              <a:t>Any transfer of goods or services referred to in </a:t>
            </a:r>
            <a:r>
              <a:rPr lang="en-IN" sz="1800" u="sng" dirty="0" smtClean="0"/>
              <a:t>sub-section (8) of section 80-IA</a:t>
            </a:r>
            <a:r>
              <a:rPr lang="en-IN" sz="1800" dirty="0" smtClean="0"/>
              <a:t>;</a:t>
            </a:r>
          </a:p>
          <a:p>
            <a:pPr marL="355600" indent="-355600">
              <a:spcBef>
                <a:spcPts val="0"/>
              </a:spcBef>
              <a:buSzPct val="120000"/>
              <a:buFont typeface="+mj-lt"/>
              <a:buAutoNum type="arabicPeriod"/>
            </a:pPr>
            <a:endParaRPr lang="en-IN" sz="1800" dirty="0" smtClean="0"/>
          </a:p>
          <a:p>
            <a:pPr marL="355600" indent="-355600">
              <a:spcBef>
                <a:spcPts val="0"/>
              </a:spcBef>
              <a:buSzPct val="120000"/>
              <a:buFont typeface="+mj-lt"/>
              <a:buAutoNum type="arabicPeriod"/>
            </a:pPr>
            <a:r>
              <a:rPr lang="en-IN" sz="1800" dirty="0" smtClean="0"/>
              <a:t>Any business transacted between the taxpayer and other person as referred to in </a:t>
            </a:r>
            <a:r>
              <a:rPr lang="en-IN" sz="1800" u="sng" dirty="0" smtClean="0"/>
              <a:t>sub-section (10) of section 80-IA</a:t>
            </a:r>
            <a:r>
              <a:rPr lang="en-IN" sz="1800" dirty="0" smtClean="0"/>
              <a:t>;</a:t>
            </a:r>
          </a:p>
          <a:p>
            <a:pPr marL="355600" indent="-355600">
              <a:spcBef>
                <a:spcPts val="0"/>
              </a:spcBef>
              <a:buSzPct val="120000"/>
              <a:buFont typeface="+mj-lt"/>
              <a:buAutoNum type="arabicPeriod"/>
            </a:pPr>
            <a:endParaRPr lang="en-IN" sz="1800" dirty="0" smtClean="0"/>
          </a:p>
          <a:p>
            <a:pPr marL="355600" indent="-355600">
              <a:spcBef>
                <a:spcPts val="0"/>
              </a:spcBef>
              <a:buSzPct val="120000"/>
              <a:buFont typeface="+mj-lt"/>
              <a:buAutoNum type="arabicPeriod"/>
            </a:pPr>
            <a:r>
              <a:rPr lang="en-IN" sz="1800" dirty="0" smtClean="0"/>
              <a:t>Any transaction, referred to in any other section under Chapter VI-A or </a:t>
            </a:r>
            <a:r>
              <a:rPr lang="en-IN" sz="1800" u="sng" dirty="0" smtClean="0"/>
              <a:t>section 10AA</a:t>
            </a:r>
            <a:r>
              <a:rPr lang="en-IN" sz="1800" dirty="0" smtClean="0"/>
              <a:t>, to which provisions of </a:t>
            </a:r>
            <a:r>
              <a:rPr lang="en-IN" sz="1800" u="sng" dirty="0" smtClean="0"/>
              <a:t>sub-section (8) or sub-section (10) of section 80-IA are applicable</a:t>
            </a:r>
            <a:r>
              <a:rPr lang="en-IN" sz="1800" dirty="0" smtClean="0"/>
              <a:t>; or</a:t>
            </a:r>
          </a:p>
          <a:p>
            <a:pPr marL="355600" indent="-355600">
              <a:spcBef>
                <a:spcPts val="0"/>
              </a:spcBef>
              <a:buSzPct val="120000"/>
              <a:buFont typeface="+mj-lt"/>
              <a:buAutoNum type="arabicPeriod"/>
            </a:pPr>
            <a:endParaRPr lang="en-IN" sz="1800" dirty="0" smtClean="0"/>
          </a:p>
          <a:p>
            <a:pPr marL="355600" indent="-355600">
              <a:spcBef>
                <a:spcPts val="0"/>
              </a:spcBef>
              <a:buSzPct val="120000"/>
              <a:buFont typeface="+mj-lt"/>
              <a:buAutoNum type="arabicPeriod"/>
            </a:pPr>
            <a:r>
              <a:rPr lang="en-IN" sz="1800" dirty="0" smtClean="0"/>
              <a:t>Any other transaction as may be prescribed</a:t>
            </a:r>
            <a:endParaRPr lang="en-IN" sz="1800" b="1" u="sng" dirty="0" smtClean="0"/>
          </a:p>
          <a:p>
            <a:pPr marL="355600" indent="-355600">
              <a:buFont typeface="Wingdings" pitchFamily="2" charset="2"/>
              <a:buChar char="Ø"/>
            </a:pPr>
            <a:endParaRPr lang="en-IN" sz="1400" dirty="0" smtClean="0"/>
          </a:p>
          <a:p>
            <a:endParaRPr lang="en-US" sz="1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
        <p:nvSpPr>
          <p:cNvPr id="5" name="Title 1"/>
          <p:cNvSpPr>
            <a:spLocks noGrp="1"/>
          </p:cNvSpPr>
          <p:nvPr>
            <p:ph type="title"/>
          </p:nvPr>
        </p:nvSpPr>
        <p:spPr>
          <a:xfrm>
            <a:off x="228600" y="381000"/>
            <a:ext cx="8610600" cy="609600"/>
          </a:xfrm>
        </p:spPr>
        <p:txBody>
          <a:bodyPr>
            <a:normAutofit fontScale="90000"/>
          </a:bodyPr>
          <a:lstStyle/>
          <a:p>
            <a:pPr>
              <a:defRPr/>
            </a:pPr>
            <a:r>
              <a:rPr lang="en-US" sz="4000" dirty="0" smtClean="0"/>
              <a:t/>
            </a:r>
            <a:br>
              <a:rPr lang="en-US" sz="4000" dirty="0" smtClean="0"/>
            </a:br>
            <a:r>
              <a:rPr lang="en-US" sz="4000" dirty="0" smtClean="0"/>
              <a:t>   </a:t>
            </a:r>
            <a:r>
              <a:rPr lang="en-US" sz="3600" dirty="0" smtClean="0"/>
              <a:t>What are Specified Domestic     </a:t>
            </a:r>
            <a:br>
              <a:rPr lang="en-US" sz="3600" dirty="0" smtClean="0"/>
            </a:br>
            <a:r>
              <a:rPr lang="en-US" sz="3600" dirty="0" smtClean="0"/>
              <a:t>   Transactions ?</a:t>
            </a:r>
            <a:endParaRPr lang="en-US" sz="3600" dirty="0"/>
          </a:p>
        </p:txBody>
      </p:sp>
      <p:cxnSp>
        <p:nvCxnSpPr>
          <p:cNvPr id="6" name="Straight Connector 5"/>
          <p:cNvCxnSpPr/>
          <p:nvPr/>
        </p:nvCxnSpPr>
        <p:spPr>
          <a:xfrm>
            <a:off x="457200" y="14478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8"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0"/>
          </a:xfrm>
        </p:spPr>
        <p:txBody>
          <a:bodyPr>
            <a:normAutofit/>
          </a:bodyPr>
          <a:lstStyle/>
          <a:p>
            <a:pPr>
              <a:defRPr/>
            </a:pPr>
            <a:r>
              <a:rPr lang="en-IN" sz="3600" dirty="0" smtClean="0"/>
              <a:t>Applicability</a:t>
            </a:r>
            <a:endParaRPr lang="en-US" sz="3600" dirty="0" smtClean="0"/>
          </a:p>
        </p:txBody>
      </p:sp>
      <p:sp>
        <p:nvSpPr>
          <p:cNvPr id="3" name="Content Placeholder 2"/>
          <p:cNvSpPr>
            <a:spLocks noGrp="1"/>
          </p:cNvSpPr>
          <p:nvPr>
            <p:ph idx="1"/>
          </p:nvPr>
        </p:nvSpPr>
        <p:spPr>
          <a:xfrm>
            <a:off x="457200" y="1524000"/>
            <a:ext cx="8229600" cy="4876800"/>
          </a:xfrm>
        </p:spPr>
        <p:txBody>
          <a:bodyPr>
            <a:normAutofit/>
          </a:bodyPr>
          <a:lstStyle/>
          <a:p>
            <a:pPr marL="355600" indent="-355600">
              <a:buFont typeface="Wingdings" pitchFamily="2" charset="2"/>
              <a:buChar char="Ø"/>
            </a:pPr>
            <a:r>
              <a:rPr lang="en-IN" sz="1800" dirty="0" smtClean="0"/>
              <a:t>Applicable where aggregate amount of </a:t>
            </a:r>
            <a:r>
              <a:rPr lang="en-IN" sz="1800" u="sng" dirty="0" smtClean="0"/>
              <a:t>exceeds</a:t>
            </a:r>
            <a:r>
              <a:rPr lang="en-IN" sz="1800" dirty="0" smtClean="0"/>
              <a:t> INR 5 crores (approximately USD 1 million) in a year. </a:t>
            </a:r>
          </a:p>
          <a:p>
            <a:pPr marL="355600" indent="-355600">
              <a:buFont typeface="Wingdings" pitchFamily="2" charset="2"/>
              <a:buChar char="Ø"/>
            </a:pPr>
            <a:endParaRPr lang="en-IN" sz="1800" dirty="0" smtClean="0"/>
          </a:p>
          <a:p>
            <a:pPr marL="355600" indent="-355600" algn="just">
              <a:buNone/>
            </a:pPr>
            <a:r>
              <a:rPr lang="en-US" sz="1800" dirty="0" smtClean="0"/>
              <a:t>	</a:t>
            </a:r>
            <a:r>
              <a:rPr lang="en-US" sz="1800" i="1" u="sng" dirty="0" smtClean="0"/>
              <a:t>For instance</a:t>
            </a:r>
            <a:r>
              <a:rPr lang="en-US" sz="1800" u="sng" dirty="0" smtClean="0"/>
              <a:t> </a:t>
            </a:r>
            <a:r>
              <a:rPr lang="en-US" sz="1800" dirty="0" smtClean="0"/>
              <a:t>- Rent payment of INR 2.5 </a:t>
            </a:r>
            <a:r>
              <a:rPr lang="en-US" sz="1800" dirty="0" err="1" smtClean="0"/>
              <a:t>crore</a:t>
            </a:r>
            <a:r>
              <a:rPr lang="en-US" sz="1800" dirty="0" smtClean="0"/>
              <a:t> has been made to a sister concern and a remuneration of INR 1.5 </a:t>
            </a:r>
            <a:r>
              <a:rPr lang="en-US" sz="1800" dirty="0" err="1" smtClean="0"/>
              <a:t>crore</a:t>
            </a:r>
            <a:r>
              <a:rPr lang="en-US" sz="1800" dirty="0" smtClean="0"/>
              <a:t> paid to Managing Director. In this case the aggregate of transaction is below INR 5 </a:t>
            </a:r>
            <a:r>
              <a:rPr lang="en-US" sz="1800" dirty="0" err="1" smtClean="0"/>
              <a:t>crore</a:t>
            </a:r>
            <a:r>
              <a:rPr lang="en-US" sz="1800" dirty="0" smtClean="0"/>
              <a:t>; hence TP provisions will not be applicable. Suppose Rent of INR 4 </a:t>
            </a:r>
            <a:r>
              <a:rPr lang="en-US" sz="1800" dirty="0" err="1" smtClean="0"/>
              <a:t>crore</a:t>
            </a:r>
            <a:r>
              <a:rPr lang="en-US" sz="1800" dirty="0" smtClean="0"/>
              <a:t> is paid to sister concern and MD’s Remuneration is INR 1.5 </a:t>
            </a:r>
            <a:r>
              <a:rPr lang="en-US" sz="1800" dirty="0" err="1" smtClean="0"/>
              <a:t>crore</a:t>
            </a:r>
            <a:r>
              <a:rPr lang="en-US" sz="1800" dirty="0" smtClean="0"/>
              <a:t>. Here the aggregate value of transactions will exceed INR 5 </a:t>
            </a:r>
            <a:r>
              <a:rPr lang="en-US" sz="1800" dirty="0" err="1" smtClean="0"/>
              <a:t>crore</a:t>
            </a:r>
            <a:r>
              <a:rPr lang="en-US" sz="1800" dirty="0" smtClean="0"/>
              <a:t> and both transactions will become specified domestic transaction. </a:t>
            </a:r>
            <a:endParaRPr lang="en-IN" sz="1800" dirty="0" smtClean="0"/>
          </a:p>
          <a:p>
            <a:pPr marL="355600" indent="-355600">
              <a:buFont typeface="Wingdings" pitchFamily="2" charset="2"/>
              <a:buChar char="Ø"/>
            </a:pPr>
            <a:endParaRPr lang="en-IN" sz="1800" dirty="0" smtClean="0"/>
          </a:p>
          <a:p>
            <a:pPr marL="355600" indent="-355600">
              <a:buFont typeface="Wingdings" pitchFamily="2" charset="2"/>
              <a:buChar char="Ø"/>
            </a:pPr>
            <a:r>
              <a:rPr lang="en-IN" sz="1800" dirty="0" smtClean="0"/>
              <a:t>Applicable from Financial Year (FY) 2012-13 onwards</a:t>
            </a:r>
          </a:p>
          <a:p>
            <a:pPr marL="355600" indent="-355600">
              <a:buNone/>
            </a:pPr>
            <a:endParaRPr lang="en-IN" sz="1800" dirty="0" smtClean="0"/>
          </a:p>
          <a:p>
            <a:pPr marL="355600" indent="-355600">
              <a:buFont typeface="Wingdings" pitchFamily="2" charset="2"/>
              <a:buChar char="Ø"/>
            </a:pPr>
            <a:r>
              <a:rPr lang="en-IN" sz="1800" dirty="0" smtClean="0"/>
              <a:t>Last date for filing </a:t>
            </a:r>
            <a:r>
              <a:rPr lang="en-IN" sz="1800" u="sng" dirty="0" smtClean="0"/>
              <a:t>Form 3CEB </a:t>
            </a:r>
            <a:r>
              <a:rPr lang="en-IN" sz="1800" dirty="0" smtClean="0"/>
              <a:t>and preparation of </a:t>
            </a:r>
            <a:r>
              <a:rPr lang="en-IN" sz="1800" u="sng" dirty="0" smtClean="0"/>
              <a:t>Transfer Pricing Report</a:t>
            </a:r>
            <a:r>
              <a:rPr lang="en-IN" sz="1800" dirty="0" smtClean="0"/>
              <a:t> is </a:t>
            </a:r>
            <a:r>
              <a:rPr lang="en-IN" sz="1800" i="1" u="sng" dirty="0" smtClean="0"/>
              <a:t>November 30,2013</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cxnSp>
        <p:nvCxnSpPr>
          <p:cNvPr id="5" name="Straight Connector 4"/>
          <p:cNvCxnSpPr/>
          <p:nvPr/>
        </p:nvCxnSpPr>
        <p:spPr>
          <a:xfrm>
            <a:off x="457200" y="1371600"/>
            <a:ext cx="792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6" name="Footer Placeholder 10"/>
          <p:cNvSpPr>
            <a:spLocks noGrp="1"/>
          </p:cNvSpPr>
          <p:nvPr>
            <p:ph type="ftr" sz="quarter" idx="11"/>
          </p:nvPr>
        </p:nvSpPr>
        <p:spPr>
          <a:xfrm>
            <a:off x="3124200" y="6629400"/>
            <a:ext cx="2667000" cy="457200"/>
          </a:xfrm>
        </p:spPr>
        <p:txBody>
          <a:bodyPr/>
          <a:lstStyle/>
          <a:p>
            <a:pPr algn="ctr"/>
            <a:r>
              <a:rPr lang="en-US" dirty="0" smtClean="0"/>
              <a:t>Copyrights with S.Goyal &amp; Associates</a:t>
            </a:r>
            <a:endParaRPr lang="en-US" dirty="0"/>
          </a:p>
        </p:txBody>
      </p:sp>
    </p:spTree>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FASFONT" val="Univers5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419</TotalTime>
  <Words>3162</Words>
  <Application>Microsoft Office PowerPoint</Application>
  <PresentationFormat>On-screen Show (4:3)</PresentationFormat>
  <Paragraphs>655</Paragraphs>
  <Slides>36</Slides>
  <Notes>2</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Urban</vt:lpstr>
      <vt:lpstr>Slide 1</vt:lpstr>
      <vt:lpstr>Agenda</vt:lpstr>
      <vt:lpstr>Transfer Pricing - Concept</vt:lpstr>
      <vt:lpstr>Arm’s Length Principle</vt:lpstr>
      <vt:lpstr>Slide 5</vt:lpstr>
      <vt:lpstr>Budget 2012 – Scope Of Transfer Pricing Regulations Expanded</vt:lpstr>
      <vt:lpstr>Budget 2012 – Scope Of Transfer Pricing Regulations Expanded</vt:lpstr>
      <vt:lpstr>    What are Specified Domestic         Transactions ?</vt:lpstr>
      <vt:lpstr>Applicability</vt:lpstr>
      <vt:lpstr>Slide 10</vt:lpstr>
      <vt:lpstr>Section 40A(2)(b) – only expenditure covered</vt:lpstr>
      <vt:lpstr>Who are the specified persons - Section 40A(2)(b) </vt:lpstr>
      <vt:lpstr>Illustration:  </vt:lpstr>
      <vt:lpstr>Section 40 A(2)(b) – Illustrative chart</vt:lpstr>
      <vt:lpstr>Indirect interest illustrated </vt:lpstr>
      <vt:lpstr>Specified persons under Section 40A(2)(b)… </vt:lpstr>
      <vt:lpstr>…Specified persons under Section 40A(2)(b)… </vt:lpstr>
      <vt:lpstr>Slide 18</vt:lpstr>
      <vt:lpstr>…Specified persons under Section 40A(2)(b)… </vt:lpstr>
      <vt:lpstr>…Specified persons under Section 40A(2)(b)  </vt:lpstr>
      <vt:lpstr>Tax Holiday - Transfer Pricing Test </vt:lpstr>
      <vt:lpstr>Tax Holiday beneficiaries impacted by Domestic TP</vt:lpstr>
      <vt:lpstr>Possible Tax Leakages – If ALP Not Followed (Illustrations) </vt:lpstr>
      <vt:lpstr>Penalties </vt:lpstr>
      <vt:lpstr>SDT – Non-compliance may lead to significant exposure </vt:lpstr>
      <vt:lpstr>Way Forward - Next  Steps</vt:lpstr>
      <vt:lpstr>Slide 27</vt:lpstr>
      <vt:lpstr>Accountants Report – Sec 92E / Rule 10E</vt:lpstr>
      <vt:lpstr>Computation of Arm’s Length Price – Section 92C of the Act</vt:lpstr>
      <vt:lpstr>Summary of Methods</vt:lpstr>
      <vt:lpstr>Our Approach – For TP Documentation Methodology</vt:lpstr>
      <vt:lpstr>TP Documentation Methodology – Detailed steps</vt:lpstr>
      <vt:lpstr>TP Documentation Methodology – detailed steps (contd...)</vt:lpstr>
      <vt:lpstr>TP Documentation Methodology – detailed steps (contd...)</vt:lpstr>
      <vt:lpstr>Contact Us:</vt:lpstr>
      <vt:lpstr>Slide 36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 Goyal &amp; Associates Chartered Accountants</dc:title>
  <dc:creator>VIKAS</dc:creator>
  <cp:lastModifiedBy>VIKAS</cp:lastModifiedBy>
  <cp:revision>67</cp:revision>
  <dcterms:created xsi:type="dcterms:W3CDTF">2006-08-16T00:00:00Z</dcterms:created>
  <dcterms:modified xsi:type="dcterms:W3CDTF">2013-10-19T08:18:22Z</dcterms:modified>
</cp:coreProperties>
</file>