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7"/>
  </p:notesMasterIdLst>
  <p:sldIdLst>
    <p:sldId id="299" r:id="rId2"/>
    <p:sldId id="291" r:id="rId3"/>
    <p:sldId id="292" r:id="rId4"/>
    <p:sldId id="294" r:id="rId5"/>
    <p:sldId id="293" r:id="rId6"/>
    <p:sldId id="295" r:id="rId7"/>
    <p:sldId id="296" r:id="rId8"/>
    <p:sldId id="297" r:id="rId9"/>
    <p:sldId id="298" r:id="rId10"/>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4" r:id="rId28"/>
    <p:sldId id="273" r:id="rId29"/>
    <p:sldId id="275" r:id="rId30"/>
    <p:sldId id="276" r:id="rId31"/>
    <p:sldId id="278" r:id="rId32"/>
    <p:sldId id="277"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300"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42"/>
      </p:cViewPr>
      <p:guideLst>
        <p:guide orient="horz" pos="2160"/>
        <p:guide pos="2880"/>
      </p:guideLst>
    </p:cSldViewPr>
  </p:slideViewPr>
  <p:outlineViewPr>
    <p:cViewPr>
      <p:scale>
        <a:sx n="33" d="100"/>
        <a:sy n="33" d="100"/>
      </p:scale>
      <p:origin x="36"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CB6F14-EF8B-4CFA-A2E4-1CB7F5AB9E2F}" type="datetimeFigureOut">
              <a:rPr lang="en-US" smtClean="0"/>
              <a:pPr/>
              <a:t>12/31/2013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40BC7A-0F42-48BF-A67C-AD29029E494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12085885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2394275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3846613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1059213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2337739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2888399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1448759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49594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608848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2554119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72F875-1550-456B-896D-19E2DA90CA40}" type="datetimeFigureOut">
              <a:rPr lang="en-US" smtClean="0"/>
              <a:pPr/>
              <a:t>12/31/2013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1171712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defRPr>
            </a:lvl1pPr>
          </a:lstStyle>
          <a:p>
            <a:fld id="{9272F875-1550-456B-896D-19E2DA90CA40}" type="datetimeFigureOut">
              <a:rPr lang="en-US" smtClean="0"/>
              <a:pPr/>
              <a:t>12/31/2013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2DBA1056-E620-430C-AE7C-0994044AF5F7}" type="slidenum">
              <a:rPr lang="en-US" smtClean="0"/>
              <a:pPr/>
              <a:t>‹#›</a:t>
            </a:fld>
            <a:endParaRPr lang="en-US"/>
          </a:p>
        </p:txBody>
      </p:sp>
    </p:spTree>
    <p:extLst>
      <p:ext uri="{BB962C8B-B14F-4D97-AF65-F5344CB8AC3E}">
        <p14:creationId xmlns:p14="http://schemas.microsoft.com/office/powerpoint/2010/main" xmlns="" val="33757074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13).jpg"/>
          <p:cNvPicPr>
            <a:picLocks noChangeAspect="1"/>
          </p:cNvPicPr>
          <p:nvPr/>
        </p:nvPicPr>
        <p:blipFill>
          <a:blip r:embed="rId2">
            <a:duotone>
              <a:prstClr val="black"/>
              <a:schemeClr val="accent4">
                <a:tint val="45000"/>
                <a:satMod val="400000"/>
              </a:schemeClr>
            </a:duotone>
          </a:blip>
          <a:stretch>
            <a:fillRect/>
          </a:stretch>
        </p:blipFill>
        <p:spPr>
          <a:xfrm>
            <a:off x="1143000" y="838200"/>
            <a:ext cx="7315200" cy="3276599"/>
          </a:xfrm>
          <a:prstGeom prst="rect">
            <a:avLst/>
          </a:prstGeom>
        </p:spPr>
      </p:pic>
      <p:sp>
        <p:nvSpPr>
          <p:cNvPr id="4" name="TextBox 3"/>
          <p:cNvSpPr txBox="1"/>
          <p:nvPr/>
        </p:nvSpPr>
        <p:spPr>
          <a:xfrm>
            <a:off x="1219200" y="4572000"/>
            <a:ext cx="4244329" cy="1477328"/>
          </a:xfrm>
          <a:prstGeom prst="rect">
            <a:avLst/>
          </a:prstGeom>
          <a:noFill/>
        </p:spPr>
        <p:txBody>
          <a:bodyPr wrap="square" rtlCol="0">
            <a:spAutoFit/>
          </a:bodyPr>
          <a:lstStyle/>
          <a:p>
            <a:r>
              <a:rPr lang="en-US" b="1" dirty="0" smtClean="0">
                <a:latin typeface="Castellar" pitchFamily="18" charset="0"/>
              </a:rPr>
              <a:t>PRESENTED BY,</a:t>
            </a:r>
          </a:p>
          <a:p>
            <a:r>
              <a:rPr lang="en-US" b="1" dirty="0" smtClean="0">
                <a:latin typeface="Castellar" pitchFamily="18" charset="0"/>
              </a:rPr>
              <a:t>NITIN GUPTA</a:t>
            </a:r>
          </a:p>
          <a:p>
            <a:r>
              <a:rPr lang="en-US" b="1" dirty="0" smtClean="0">
                <a:latin typeface="Castellar" pitchFamily="18" charset="0"/>
              </a:rPr>
              <a:t>( STUDENT OF ICAI )</a:t>
            </a:r>
          </a:p>
          <a:p>
            <a:r>
              <a:rPr lang="en-US" b="1" dirty="0" smtClean="0">
                <a:latin typeface="Castellar" pitchFamily="18" charset="0"/>
              </a:rPr>
              <a:t>NITINGUPTA21832@GMAIL.COM</a:t>
            </a:r>
          </a:p>
          <a:p>
            <a:endParaRPr lang="en-US" b="1" dirty="0">
              <a:latin typeface="Castellar"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066799"/>
          </a:xfrm>
        </p:spPr>
        <p:txBody>
          <a:bodyPr>
            <a:normAutofit/>
          </a:bodyPr>
          <a:lstStyle/>
          <a:p>
            <a:r>
              <a:rPr lang="en-US" b="1" dirty="0" smtClean="0"/>
              <a:t>1</a:t>
            </a:r>
            <a:r>
              <a:rPr lang="en-US" b="1" baseline="30000" dirty="0" smtClean="0"/>
              <a:t>ST</a:t>
            </a:r>
            <a:r>
              <a:rPr lang="en-US" b="1" dirty="0" smtClean="0"/>
              <a:t> Schedule</a:t>
            </a:r>
            <a:endParaRPr lang="en-US" b="1" dirty="0"/>
          </a:p>
        </p:txBody>
      </p:sp>
      <p:sp>
        <p:nvSpPr>
          <p:cNvPr id="3" name="Subtitle 2"/>
          <p:cNvSpPr>
            <a:spLocks noGrp="1"/>
          </p:cNvSpPr>
          <p:nvPr>
            <p:ph type="subTitle" idx="1"/>
          </p:nvPr>
        </p:nvSpPr>
        <p:spPr>
          <a:xfrm>
            <a:off x="1371600" y="2209800"/>
            <a:ext cx="6400800" cy="3429000"/>
          </a:xfrm>
        </p:spPr>
        <p:txBody>
          <a:bodyPr>
            <a:normAutofit fontScale="92500"/>
          </a:bodyPr>
          <a:lstStyle/>
          <a:p>
            <a:pPr algn="just"/>
            <a:r>
              <a:rPr lang="en-US" b="1" dirty="0" smtClean="0">
                <a:solidFill>
                  <a:schemeClr val="tx1"/>
                </a:solidFill>
                <a:latin typeface="Andalus" pitchFamily="18" charset="-78"/>
                <a:cs typeface="Andalus" pitchFamily="18" charset="-78"/>
              </a:rPr>
              <a:t>Clause 1 :</a:t>
            </a:r>
          </a:p>
          <a:p>
            <a:pPr algn="just"/>
            <a:r>
              <a:rPr lang="en-US" b="1" dirty="0" smtClean="0">
                <a:solidFill>
                  <a:schemeClr val="tx1"/>
                </a:solidFill>
                <a:latin typeface="Andalus" pitchFamily="18" charset="-78"/>
                <a:cs typeface="Andalus" pitchFamily="18" charset="-78"/>
              </a:rPr>
              <a:t>Misconduct :</a:t>
            </a:r>
            <a:r>
              <a:rPr lang="en-US" dirty="0" smtClean="0">
                <a:solidFill>
                  <a:schemeClr val="tx1"/>
                </a:solidFill>
                <a:latin typeface="Andalus" pitchFamily="18" charset="-78"/>
                <a:cs typeface="Andalus" pitchFamily="18" charset="-78"/>
              </a:rPr>
              <a:t>Allowing any other Person to Practices in his own name .</a:t>
            </a:r>
          </a:p>
          <a:p>
            <a:pPr algn="just"/>
            <a:r>
              <a:rPr lang="en-US" b="1" dirty="0" smtClean="0">
                <a:solidFill>
                  <a:schemeClr val="tx1"/>
                </a:solidFill>
                <a:latin typeface="Andalus" pitchFamily="18" charset="-78"/>
                <a:cs typeface="Andalus" pitchFamily="18" charset="-78"/>
              </a:rPr>
              <a:t>Exceptions : </a:t>
            </a:r>
            <a:r>
              <a:rPr lang="en-US" dirty="0" smtClean="0">
                <a:solidFill>
                  <a:schemeClr val="tx1"/>
                </a:solidFill>
                <a:latin typeface="Andalus" pitchFamily="18" charset="-78"/>
                <a:cs typeface="Andalus" pitchFamily="18" charset="-78"/>
              </a:rPr>
              <a:t>Other Person CA in </a:t>
            </a:r>
          </a:p>
          <a:p>
            <a:pPr algn="just"/>
            <a:r>
              <a:rPr lang="en-US" dirty="0" smtClean="0">
                <a:solidFill>
                  <a:schemeClr val="tx1"/>
                </a:solidFill>
                <a:latin typeface="Andalus" pitchFamily="18" charset="-78"/>
                <a:cs typeface="Andalus" pitchFamily="18" charset="-78"/>
              </a:rPr>
              <a:t>Practice  </a:t>
            </a:r>
            <a:r>
              <a:rPr lang="en-US" b="1" dirty="0" smtClean="0">
                <a:solidFill>
                  <a:schemeClr val="tx1"/>
                </a:solidFill>
                <a:latin typeface="Andalus" pitchFamily="18" charset="-78"/>
                <a:cs typeface="Andalus" pitchFamily="18" charset="-78"/>
              </a:rPr>
              <a:t>AND </a:t>
            </a:r>
          </a:p>
          <a:p>
            <a:pPr algn="just"/>
            <a:r>
              <a:rPr lang="en-US" dirty="0" smtClean="0">
                <a:solidFill>
                  <a:schemeClr val="tx1"/>
                </a:solidFill>
                <a:latin typeface="Andalus" pitchFamily="18" charset="-78"/>
                <a:cs typeface="Andalus" pitchFamily="18" charset="-78"/>
              </a:rPr>
              <a:t>Is in partnership or in his Employment</a:t>
            </a:r>
            <a:r>
              <a:rPr lang="en-US" dirty="0" smtClean="0">
                <a:solidFill>
                  <a:schemeClr val="tx1"/>
                </a:solidFill>
              </a:rPr>
              <a:t>.</a:t>
            </a:r>
            <a:endParaRPr lang="en-US" dirty="0">
              <a:solidFill>
                <a:schemeClr val="tx1"/>
              </a:solidFill>
            </a:endParaRPr>
          </a:p>
        </p:txBody>
      </p:sp>
      <p:sp>
        <p:nvSpPr>
          <p:cNvPr id="4" name="TextBox 3"/>
          <p:cNvSpPr txBox="1"/>
          <p:nvPr/>
        </p:nvSpPr>
        <p:spPr>
          <a:xfrm>
            <a:off x="3276600" y="1447800"/>
            <a:ext cx="2590800" cy="523220"/>
          </a:xfrm>
          <a:prstGeom prst="rect">
            <a:avLst/>
          </a:prstGeom>
          <a:noFill/>
        </p:spPr>
        <p:txBody>
          <a:bodyPr wrap="square" rtlCol="0">
            <a:spAutoFit/>
          </a:bodyPr>
          <a:lstStyle/>
          <a:p>
            <a:pPr algn="ctr"/>
            <a:r>
              <a:rPr lang="en-US" sz="2800" b="1" dirty="0" smtClean="0"/>
              <a:t>Part 1</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subTitle" idx="1"/>
          </p:nvPr>
        </p:nvSpPr>
        <p:spPr>
          <a:xfrm>
            <a:off x="1066800" y="1295400"/>
            <a:ext cx="7620000" cy="4495800"/>
          </a:xfrm>
        </p:spPr>
        <p:txBody>
          <a:bodyPr>
            <a:normAutofit lnSpcReduction="10000"/>
          </a:bodyPr>
          <a:lstStyle/>
          <a:p>
            <a:pPr algn="just"/>
            <a:r>
              <a:rPr lang="en-US" b="1" dirty="0" smtClean="0">
                <a:solidFill>
                  <a:schemeClr val="tx1"/>
                </a:solidFill>
                <a:latin typeface="Andalus" pitchFamily="18" charset="-78"/>
                <a:cs typeface="Andalus" pitchFamily="18" charset="-78"/>
              </a:rPr>
              <a:t>Clause 2 :</a:t>
            </a:r>
          </a:p>
          <a:p>
            <a:pPr algn="just"/>
            <a:r>
              <a:rPr lang="en-US" b="1" dirty="0" smtClean="0">
                <a:solidFill>
                  <a:schemeClr val="tx1"/>
                </a:solidFill>
                <a:latin typeface="Andalus" pitchFamily="18" charset="-78"/>
                <a:cs typeface="Andalus" pitchFamily="18" charset="-78"/>
              </a:rPr>
              <a:t>Misconduct : </a:t>
            </a:r>
            <a:r>
              <a:rPr lang="en-US" dirty="0" smtClean="0">
                <a:solidFill>
                  <a:schemeClr val="tx1"/>
                </a:solidFill>
                <a:latin typeface="Andalus" pitchFamily="18" charset="-78"/>
                <a:cs typeface="Andalus" pitchFamily="18" charset="-78"/>
              </a:rPr>
              <a:t>Pays /allows </a:t>
            </a:r>
            <a:r>
              <a:rPr lang="en-US" b="1" dirty="0" smtClean="0">
                <a:solidFill>
                  <a:schemeClr val="tx1"/>
                </a:solidFill>
                <a:latin typeface="Andalus" pitchFamily="18" charset="-78"/>
                <a:cs typeface="Andalus" pitchFamily="18" charset="-78"/>
              </a:rPr>
              <a:t>or</a:t>
            </a:r>
            <a:r>
              <a:rPr lang="en-US" dirty="0" smtClean="0">
                <a:solidFill>
                  <a:schemeClr val="tx1"/>
                </a:solidFill>
                <a:latin typeface="Andalus" pitchFamily="18" charset="-78"/>
                <a:cs typeface="Andalus" pitchFamily="18" charset="-78"/>
              </a:rPr>
              <a:t> agree to pay/allow </a:t>
            </a:r>
          </a:p>
          <a:p>
            <a:pPr algn="just"/>
            <a:r>
              <a:rPr lang="en-US" dirty="0" smtClean="0">
                <a:solidFill>
                  <a:schemeClr val="tx1"/>
                </a:solidFill>
                <a:latin typeface="Andalus" pitchFamily="18" charset="-78"/>
                <a:cs typeface="Andalus" pitchFamily="18" charset="-78"/>
              </a:rPr>
              <a:t>Directly  or indirectly </a:t>
            </a:r>
          </a:p>
          <a:p>
            <a:pPr algn="just"/>
            <a:r>
              <a:rPr lang="en-US" dirty="0" smtClean="0">
                <a:solidFill>
                  <a:schemeClr val="tx1"/>
                </a:solidFill>
                <a:latin typeface="Andalus" pitchFamily="18" charset="-78"/>
                <a:cs typeface="Andalus" pitchFamily="18" charset="-78"/>
              </a:rPr>
              <a:t>Any share, commission or brokerage</a:t>
            </a:r>
          </a:p>
          <a:p>
            <a:pPr algn="just"/>
            <a:r>
              <a:rPr lang="en-US" dirty="0" smtClean="0">
                <a:solidFill>
                  <a:schemeClr val="tx1"/>
                </a:solidFill>
                <a:latin typeface="Andalus" pitchFamily="18" charset="-78"/>
                <a:cs typeface="Andalus" pitchFamily="18" charset="-78"/>
              </a:rPr>
              <a:t>In the fee’s or profit</a:t>
            </a:r>
          </a:p>
          <a:p>
            <a:pPr algn="just"/>
            <a:r>
              <a:rPr lang="en-US" dirty="0">
                <a:solidFill>
                  <a:schemeClr val="tx1"/>
                </a:solidFill>
                <a:latin typeface="Andalus" pitchFamily="18" charset="-78"/>
                <a:cs typeface="Andalus" pitchFamily="18" charset="-78"/>
              </a:rPr>
              <a:t>o</a:t>
            </a:r>
            <a:r>
              <a:rPr lang="en-US" dirty="0" smtClean="0">
                <a:solidFill>
                  <a:schemeClr val="tx1"/>
                </a:solidFill>
                <a:latin typeface="Andalus" pitchFamily="18" charset="-78"/>
                <a:cs typeface="Andalus" pitchFamily="18" charset="-78"/>
              </a:rPr>
              <a:t>f his Professional Business</a:t>
            </a:r>
          </a:p>
          <a:p>
            <a:pPr algn="just"/>
            <a:r>
              <a:rPr lang="en-US" dirty="0" smtClean="0">
                <a:solidFill>
                  <a:schemeClr val="tx1"/>
                </a:solidFill>
                <a:latin typeface="Andalus" pitchFamily="18" charset="-78"/>
                <a:cs typeface="Andalus" pitchFamily="18" charset="-78"/>
              </a:rPr>
              <a:t>With any one.</a:t>
            </a:r>
          </a:p>
          <a:p>
            <a:pPr algn="just"/>
            <a:endParaRPr lang="en-US" dirty="0" smtClean="0">
              <a:solidFill>
                <a:schemeClr val="tx1"/>
              </a:solidFill>
              <a:latin typeface="Andalus" pitchFamily="18" charset="-78"/>
              <a:cs typeface="Andalus" pitchFamily="18" charset="-78"/>
            </a:endParaRPr>
          </a:p>
        </p:txBody>
      </p:sp>
      <p:sp>
        <p:nvSpPr>
          <p:cNvPr id="5" name="TextBox 4"/>
          <p:cNvSpPr txBox="1"/>
          <p:nvPr/>
        </p:nvSpPr>
        <p:spPr>
          <a:xfrm>
            <a:off x="4267200" y="6248400"/>
            <a:ext cx="842988" cy="369332"/>
          </a:xfrm>
          <a:prstGeom prst="rect">
            <a:avLst/>
          </a:prstGeom>
          <a:noFill/>
        </p:spPr>
        <p:txBody>
          <a:bodyPr wrap="none" rtlCol="0">
            <a:spAutoFit/>
          </a:bodyPr>
          <a:lstStyle/>
          <a:p>
            <a:r>
              <a:rPr lang="en-US" dirty="0" smtClean="0"/>
              <a:t>Cont….</a:t>
            </a:r>
          </a:p>
        </p:txBody>
      </p:sp>
      <p:sp>
        <p:nvSpPr>
          <p:cNvPr id="8" name="TextBox 7"/>
          <p:cNvSpPr txBox="1"/>
          <p:nvPr/>
        </p:nvSpPr>
        <p:spPr>
          <a:xfrm>
            <a:off x="1219200" y="685800"/>
            <a:ext cx="3744534" cy="523220"/>
          </a:xfrm>
          <a:prstGeom prst="rect">
            <a:avLst/>
          </a:prstGeom>
          <a:noFill/>
        </p:spPr>
        <p:txBody>
          <a:bodyPr wrap="square" rtlCol="0">
            <a:spAutoFit/>
          </a:bodyPr>
          <a:lstStyle/>
          <a:p>
            <a:r>
              <a:rPr lang="en-US" sz="2800" b="1" dirty="0" smtClean="0"/>
              <a:t>1</a:t>
            </a:r>
            <a:r>
              <a:rPr lang="en-US" sz="2800" b="1" baseline="30000" dirty="0" smtClean="0"/>
              <a:t>st</a:t>
            </a:r>
            <a:r>
              <a:rPr lang="en-US" sz="2800" b="1" dirty="0" smtClean="0"/>
              <a:t> schedule part I</a:t>
            </a:r>
            <a:endParaRPr lang="en-US" sz="28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761999"/>
          </a:xfrm>
        </p:spPr>
        <p:txBody>
          <a:bodyPr>
            <a:normAutofit fontScale="90000"/>
          </a:bodyPr>
          <a:lstStyle/>
          <a:p>
            <a:r>
              <a:rPr lang="en-US" dirty="0" smtClean="0"/>
              <a:t/>
            </a:r>
            <a:br>
              <a:rPr lang="en-US" dirty="0" smtClean="0"/>
            </a:br>
            <a:endParaRPr lang="en-US" dirty="0"/>
          </a:p>
        </p:txBody>
      </p:sp>
      <p:sp>
        <p:nvSpPr>
          <p:cNvPr id="3" name="Subtitle 2"/>
          <p:cNvSpPr>
            <a:spLocks noGrp="1"/>
          </p:cNvSpPr>
          <p:nvPr>
            <p:ph type="subTitle" idx="1"/>
          </p:nvPr>
        </p:nvSpPr>
        <p:spPr>
          <a:xfrm>
            <a:off x="914400" y="1219200"/>
            <a:ext cx="8229600" cy="4343400"/>
          </a:xfrm>
        </p:spPr>
        <p:txBody>
          <a:bodyPr>
            <a:normAutofit lnSpcReduction="10000"/>
          </a:bodyPr>
          <a:lstStyle/>
          <a:p>
            <a:pPr algn="just"/>
            <a:r>
              <a:rPr lang="en-US" b="1" dirty="0" smtClean="0">
                <a:solidFill>
                  <a:schemeClr val="tx1"/>
                </a:solidFill>
                <a:latin typeface="Andalus" pitchFamily="18" charset="-78"/>
                <a:cs typeface="Andalus" pitchFamily="18" charset="-78"/>
              </a:rPr>
              <a:t>Exceptions : </a:t>
            </a:r>
          </a:p>
          <a:p>
            <a:pPr algn="just">
              <a:buFont typeface="Wingdings" pitchFamily="2" charset="2"/>
              <a:buChar char="Ø"/>
            </a:pPr>
            <a:r>
              <a:rPr lang="en-US" dirty="0" smtClean="0">
                <a:solidFill>
                  <a:schemeClr val="tx1"/>
                </a:solidFill>
                <a:latin typeface="Andalus" pitchFamily="18" charset="-78"/>
                <a:cs typeface="Andalus" pitchFamily="18" charset="-78"/>
              </a:rPr>
              <a:t> ICAI member;</a:t>
            </a:r>
          </a:p>
          <a:p>
            <a:pPr algn="just">
              <a:buFont typeface="Wingdings" pitchFamily="2" charset="2"/>
              <a:buChar char="Ø"/>
            </a:pPr>
            <a:r>
              <a:rPr lang="en-US" dirty="0" smtClean="0">
                <a:solidFill>
                  <a:schemeClr val="tx1"/>
                </a:solidFill>
                <a:latin typeface="Andalus" pitchFamily="18" charset="-78"/>
                <a:cs typeface="Andalus" pitchFamily="18" charset="-78"/>
              </a:rPr>
              <a:t>  Partner;</a:t>
            </a:r>
          </a:p>
          <a:p>
            <a:pPr algn="just">
              <a:buFont typeface="Wingdings" pitchFamily="2" charset="2"/>
              <a:buChar char="Ø"/>
            </a:pPr>
            <a:r>
              <a:rPr lang="en-US" dirty="0" smtClean="0">
                <a:solidFill>
                  <a:schemeClr val="tx1"/>
                </a:solidFill>
                <a:latin typeface="Andalus" pitchFamily="18" charset="-78"/>
                <a:cs typeface="Andalus" pitchFamily="18" charset="-78"/>
              </a:rPr>
              <a:t>Retired partner;</a:t>
            </a:r>
          </a:p>
          <a:p>
            <a:pPr algn="just">
              <a:buFont typeface="Wingdings" pitchFamily="2" charset="2"/>
              <a:buChar char="Ø"/>
            </a:pPr>
            <a:r>
              <a:rPr lang="en-US" dirty="0" smtClean="0">
                <a:solidFill>
                  <a:schemeClr val="tx1"/>
                </a:solidFill>
                <a:latin typeface="Andalus" pitchFamily="18" charset="-78"/>
                <a:cs typeface="Andalus" pitchFamily="18" charset="-78"/>
              </a:rPr>
              <a:t>Legal representative of deceased partner                   ,only  if deed provides ;</a:t>
            </a:r>
          </a:p>
          <a:p>
            <a:pPr algn="just">
              <a:buFont typeface="Wingdings" pitchFamily="2" charset="2"/>
              <a:buChar char="Ø"/>
            </a:pPr>
            <a:r>
              <a:rPr lang="en-US" dirty="0" smtClean="0">
                <a:solidFill>
                  <a:schemeClr val="tx1"/>
                </a:solidFill>
                <a:latin typeface="Andalus" pitchFamily="18" charset="-78"/>
                <a:cs typeface="Andalus" pitchFamily="18" charset="-78"/>
              </a:rPr>
              <a:t>Member of other specified Professional Bodies;</a:t>
            </a:r>
          </a:p>
          <a:p>
            <a:pPr algn="just"/>
            <a:r>
              <a:rPr lang="en-US" dirty="0" smtClean="0">
                <a:solidFill>
                  <a:schemeClr val="tx1"/>
                </a:solidFill>
                <a:latin typeface="Andalus" pitchFamily="18" charset="-78"/>
                <a:cs typeface="Andalus" pitchFamily="18" charset="-78"/>
              </a:rPr>
              <a:t>Specified qualified persons.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295400"/>
            <a:ext cx="7696200" cy="4830763"/>
          </a:xfrm>
        </p:spPr>
        <p:txBody>
          <a:bodyPr/>
          <a:lstStyle/>
          <a:p>
            <a:pPr algn="just">
              <a:buNone/>
            </a:pPr>
            <a:r>
              <a:rPr lang="en-US" b="1" dirty="0" smtClean="0">
                <a:latin typeface="Andalus" pitchFamily="18" charset="-78"/>
                <a:cs typeface="Andalus" pitchFamily="18" charset="-78"/>
              </a:rPr>
              <a:t>Clause 3 :</a:t>
            </a:r>
          </a:p>
          <a:p>
            <a:pPr algn="just">
              <a:buNone/>
            </a:pPr>
            <a:r>
              <a:rPr lang="en-US" b="1" dirty="0" smtClean="0">
                <a:latin typeface="Andalus" pitchFamily="18" charset="-78"/>
                <a:cs typeface="Andalus" pitchFamily="18" charset="-78"/>
              </a:rPr>
              <a:t>Misconduct :</a:t>
            </a:r>
            <a:r>
              <a:rPr lang="en-US" dirty="0" smtClean="0">
                <a:latin typeface="Andalus" pitchFamily="18" charset="-78"/>
                <a:cs typeface="Andalus" pitchFamily="18" charset="-78"/>
              </a:rPr>
              <a:t> If accept or agree to accepts</a:t>
            </a:r>
          </a:p>
          <a:p>
            <a:pPr algn="just">
              <a:buNone/>
            </a:pPr>
            <a:r>
              <a:rPr lang="en-US" dirty="0" smtClean="0">
                <a:latin typeface="Andalus" pitchFamily="18" charset="-78"/>
                <a:cs typeface="Andalus" pitchFamily="18" charset="-78"/>
              </a:rPr>
              <a:t> Any part of profit of </a:t>
            </a:r>
            <a:r>
              <a:rPr lang="en-US" dirty="0" smtClean="0">
                <a:latin typeface="Andalus" pitchFamily="18" charset="-78"/>
                <a:cs typeface="Andalus" pitchFamily="18" charset="-78"/>
              </a:rPr>
              <a:t>professional  </a:t>
            </a:r>
            <a:r>
              <a:rPr lang="en-US" dirty="0" smtClean="0">
                <a:latin typeface="Andalus" pitchFamily="18" charset="-78"/>
                <a:cs typeface="Andalus" pitchFamily="18" charset="-78"/>
              </a:rPr>
              <a:t>work </a:t>
            </a:r>
          </a:p>
          <a:p>
            <a:pPr algn="just">
              <a:buNone/>
            </a:pPr>
            <a:r>
              <a:rPr lang="en-US" dirty="0" smtClean="0">
                <a:latin typeface="Andalus" pitchFamily="18" charset="-78"/>
                <a:cs typeface="Andalus" pitchFamily="18" charset="-78"/>
              </a:rPr>
              <a:t>From Non Member</a:t>
            </a:r>
          </a:p>
          <a:p>
            <a:pPr algn="just">
              <a:buNone/>
            </a:pPr>
            <a:r>
              <a:rPr lang="en-US" b="1" dirty="0" smtClean="0">
                <a:latin typeface="Andalus" pitchFamily="18" charset="-78"/>
                <a:cs typeface="Andalus" pitchFamily="18" charset="-78"/>
              </a:rPr>
              <a:t>Exception : </a:t>
            </a:r>
          </a:p>
          <a:p>
            <a:pPr algn="just">
              <a:buFont typeface="Wingdings" pitchFamily="2" charset="2"/>
              <a:buChar char="Ø"/>
            </a:pPr>
            <a:r>
              <a:rPr lang="en-US" dirty="0" smtClean="0">
                <a:latin typeface="Andalus" pitchFamily="18" charset="-78"/>
                <a:cs typeface="Andalus" pitchFamily="18" charset="-78"/>
              </a:rPr>
              <a:t> ICAI Member ;</a:t>
            </a:r>
          </a:p>
          <a:p>
            <a:pPr algn="just">
              <a:buFont typeface="Wingdings" pitchFamily="2" charset="2"/>
              <a:buChar char="Ø"/>
            </a:pPr>
            <a:r>
              <a:rPr lang="en-US" dirty="0" smtClean="0">
                <a:latin typeface="Andalus" pitchFamily="18" charset="-78"/>
                <a:cs typeface="Andalus" pitchFamily="18" charset="-78"/>
              </a:rPr>
              <a:t> Member of other Specified Bodies ;</a:t>
            </a:r>
          </a:p>
          <a:p>
            <a:pPr algn="just">
              <a:buFont typeface="Wingdings" pitchFamily="2" charset="2"/>
              <a:buChar char="Ø"/>
            </a:pPr>
            <a:r>
              <a:rPr lang="en-US" dirty="0" smtClean="0">
                <a:latin typeface="Andalus" pitchFamily="18" charset="-78"/>
                <a:cs typeface="Andalus" pitchFamily="18" charset="-78"/>
              </a:rPr>
              <a:t> Specified Qualified Persons.</a:t>
            </a:r>
          </a:p>
          <a:p>
            <a:pPr algn="just">
              <a:buNone/>
            </a:pPr>
            <a:endParaRPr lang="en-US" dirty="0" smtClean="0">
              <a:latin typeface="Andalus" pitchFamily="18" charset="-78"/>
              <a:cs typeface="Andalus" pitchFamily="18" charset="-78"/>
            </a:endParaRPr>
          </a:p>
          <a:p>
            <a:pPr>
              <a:buNone/>
            </a:pPr>
            <a:endParaRPr lang="en-US" dirty="0"/>
          </a:p>
        </p:txBody>
      </p:sp>
      <p:sp>
        <p:nvSpPr>
          <p:cNvPr id="4" name="TextBox 3"/>
          <p:cNvSpPr txBox="1"/>
          <p:nvPr/>
        </p:nvSpPr>
        <p:spPr>
          <a:xfrm>
            <a:off x="914400" y="685800"/>
            <a:ext cx="3744534" cy="523220"/>
          </a:xfrm>
          <a:prstGeom prst="rect">
            <a:avLst/>
          </a:prstGeom>
          <a:noFill/>
        </p:spPr>
        <p:txBody>
          <a:bodyPr wrap="square" rtlCol="0">
            <a:spAutoFit/>
          </a:bodyPr>
          <a:lstStyle/>
          <a:p>
            <a:r>
              <a:rPr lang="en-US" sz="2800" b="1" dirty="0" smtClean="0"/>
              <a:t>1</a:t>
            </a:r>
            <a:r>
              <a:rPr lang="en-US" sz="2800" b="1" baseline="30000" dirty="0" smtClean="0"/>
              <a:t>st</a:t>
            </a:r>
            <a:r>
              <a:rPr lang="en-US" sz="2800" b="1" dirty="0" smtClean="0"/>
              <a:t> schedule part I</a:t>
            </a:r>
            <a:endParaRPr lang="en-US" sz="28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1600200"/>
            <a:ext cx="7391400" cy="4038600"/>
          </a:xfrm>
        </p:spPr>
        <p:txBody>
          <a:bodyPr>
            <a:normAutofit/>
          </a:bodyPr>
          <a:lstStyle/>
          <a:p>
            <a:pPr algn="just"/>
            <a:r>
              <a:rPr lang="en-US" b="1" dirty="0" smtClean="0">
                <a:solidFill>
                  <a:schemeClr val="tx1"/>
                </a:solidFill>
                <a:latin typeface="Andalus" pitchFamily="18" charset="-78"/>
                <a:cs typeface="Andalus" pitchFamily="18" charset="-78"/>
              </a:rPr>
              <a:t>Clause 4 :</a:t>
            </a:r>
          </a:p>
          <a:p>
            <a:pPr algn="just"/>
            <a:r>
              <a:rPr lang="en-US" b="1" dirty="0" smtClean="0">
                <a:solidFill>
                  <a:schemeClr val="tx1"/>
                </a:solidFill>
                <a:latin typeface="Andalus" pitchFamily="18" charset="-78"/>
                <a:cs typeface="Andalus" pitchFamily="18" charset="-78"/>
              </a:rPr>
              <a:t>Misconduct :</a:t>
            </a:r>
            <a:r>
              <a:rPr lang="en-US" dirty="0" smtClean="0">
                <a:solidFill>
                  <a:schemeClr val="tx1"/>
                </a:solidFill>
                <a:latin typeface="Andalus" pitchFamily="18" charset="-78"/>
                <a:cs typeface="Andalus" pitchFamily="18" charset="-78"/>
              </a:rPr>
              <a:t> If enter into Partnership with any person.</a:t>
            </a:r>
          </a:p>
          <a:p>
            <a:pPr algn="just"/>
            <a:r>
              <a:rPr lang="en-US" b="1" dirty="0" smtClean="0">
                <a:solidFill>
                  <a:schemeClr val="tx1"/>
                </a:solidFill>
                <a:latin typeface="Andalus" pitchFamily="18" charset="-78"/>
                <a:cs typeface="Andalus" pitchFamily="18" charset="-78"/>
              </a:rPr>
              <a:t>Exception : </a:t>
            </a:r>
          </a:p>
          <a:p>
            <a:pPr algn="just">
              <a:buFont typeface="Wingdings" pitchFamily="2" charset="2"/>
              <a:buChar char="Ø"/>
            </a:pPr>
            <a:r>
              <a:rPr lang="en-US" dirty="0" smtClean="0">
                <a:solidFill>
                  <a:schemeClr val="tx1"/>
                </a:solidFill>
                <a:latin typeface="Andalus" pitchFamily="18" charset="-78"/>
                <a:cs typeface="Andalus" pitchFamily="18" charset="-78"/>
              </a:rPr>
              <a:t> ICAI Member ;</a:t>
            </a:r>
          </a:p>
          <a:p>
            <a:pPr algn="just">
              <a:buFont typeface="Wingdings" pitchFamily="2" charset="2"/>
              <a:buChar char="Ø"/>
            </a:pPr>
            <a:r>
              <a:rPr lang="en-US" dirty="0" smtClean="0">
                <a:solidFill>
                  <a:schemeClr val="tx1"/>
                </a:solidFill>
                <a:latin typeface="Andalus" pitchFamily="18" charset="-78"/>
                <a:cs typeface="Andalus" pitchFamily="18" charset="-78"/>
              </a:rPr>
              <a:t> Member of other Specified Bodies ;</a:t>
            </a:r>
          </a:p>
          <a:p>
            <a:pPr algn="just">
              <a:buFont typeface="Wingdings" pitchFamily="2" charset="2"/>
              <a:buChar char="Ø"/>
            </a:pPr>
            <a:r>
              <a:rPr lang="en-US" dirty="0" smtClean="0">
                <a:solidFill>
                  <a:schemeClr val="tx1"/>
                </a:solidFill>
                <a:latin typeface="Andalus" pitchFamily="18" charset="-78"/>
                <a:cs typeface="Andalus" pitchFamily="18" charset="-78"/>
              </a:rPr>
              <a:t> Specified Qualified Persons.</a:t>
            </a:r>
          </a:p>
          <a:p>
            <a:pPr algn="just"/>
            <a:endParaRPr lang="en-US" dirty="0" smtClean="0">
              <a:latin typeface="Andalus" pitchFamily="18" charset="-78"/>
              <a:cs typeface="Andalus" pitchFamily="18" charset="-78"/>
            </a:endParaRPr>
          </a:p>
          <a:p>
            <a:endParaRPr lang="en-US" dirty="0" smtClean="0"/>
          </a:p>
          <a:p>
            <a:pPr algn="just"/>
            <a:endParaRPr lang="en-US" dirty="0"/>
          </a:p>
        </p:txBody>
      </p:sp>
      <p:sp>
        <p:nvSpPr>
          <p:cNvPr id="4" name="Rectangle 3"/>
          <p:cNvSpPr/>
          <p:nvPr/>
        </p:nvSpPr>
        <p:spPr>
          <a:xfrm>
            <a:off x="990600" y="990600"/>
            <a:ext cx="4520054" cy="523220"/>
          </a:xfrm>
          <a:prstGeom prst="rect">
            <a:avLst/>
          </a:prstGeom>
        </p:spPr>
        <p:txBody>
          <a:bodyPr wrap="square">
            <a:spAutoFit/>
          </a:bodyPr>
          <a:lstStyle/>
          <a:p>
            <a:r>
              <a:rPr lang="en-US" sz="2800" b="1" dirty="0" smtClean="0"/>
              <a:t>1</a:t>
            </a:r>
            <a:r>
              <a:rPr lang="en-US" sz="2800" b="1" baseline="30000" dirty="0" smtClean="0"/>
              <a:t>st</a:t>
            </a:r>
            <a:r>
              <a:rPr lang="en-US" sz="2800" b="1" dirty="0" smtClean="0"/>
              <a:t> schedule part I</a:t>
            </a:r>
            <a:endParaRPr lang="en-US" sz="28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838200"/>
            <a:ext cx="3200400" cy="4572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Subtitle 2"/>
          <p:cNvSpPr>
            <a:spLocks noGrp="1"/>
          </p:cNvSpPr>
          <p:nvPr>
            <p:ph type="subTitle" idx="1"/>
          </p:nvPr>
        </p:nvSpPr>
        <p:spPr>
          <a:xfrm>
            <a:off x="990600" y="1143000"/>
            <a:ext cx="7467600" cy="4953000"/>
          </a:xfrm>
        </p:spPr>
        <p:txBody>
          <a:bodyPr/>
          <a:lstStyle/>
          <a:p>
            <a:pPr algn="just"/>
            <a:r>
              <a:rPr lang="en-US" b="1" dirty="0" smtClean="0">
                <a:solidFill>
                  <a:schemeClr val="tx1"/>
                </a:solidFill>
                <a:latin typeface="Andalus" pitchFamily="18" charset="-78"/>
                <a:cs typeface="Andalus" pitchFamily="18" charset="-78"/>
              </a:rPr>
              <a:t>Clause 5 :</a:t>
            </a:r>
          </a:p>
          <a:p>
            <a:pPr algn="just"/>
            <a:r>
              <a:rPr lang="en-US" b="1" dirty="0" smtClean="0">
                <a:solidFill>
                  <a:schemeClr val="tx1"/>
                </a:solidFill>
                <a:latin typeface="Andalus" pitchFamily="18" charset="-78"/>
                <a:cs typeface="Andalus" pitchFamily="18" charset="-78"/>
              </a:rPr>
              <a:t>Misconduct :</a:t>
            </a:r>
            <a:r>
              <a:rPr lang="en-US" dirty="0" smtClean="0">
                <a:solidFill>
                  <a:schemeClr val="tx1"/>
                </a:solidFill>
                <a:latin typeface="Andalus" pitchFamily="18" charset="-78"/>
                <a:cs typeface="Andalus" pitchFamily="18" charset="-78"/>
              </a:rPr>
              <a:t> If  Secures work from non members.</a:t>
            </a:r>
          </a:p>
          <a:p>
            <a:pPr algn="just"/>
            <a:r>
              <a:rPr lang="en-US" b="1" dirty="0" smtClean="0">
                <a:solidFill>
                  <a:schemeClr val="tx1"/>
                </a:solidFill>
                <a:latin typeface="Andalus" pitchFamily="18" charset="-78"/>
                <a:cs typeface="Andalus" pitchFamily="18" charset="-78"/>
              </a:rPr>
              <a:t>Exception : </a:t>
            </a:r>
          </a:p>
          <a:p>
            <a:pPr algn="just">
              <a:buFont typeface="Wingdings" pitchFamily="2" charset="2"/>
              <a:buChar char="Ø"/>
            </a:pPr>
            <a:r>
              <a:rPr lang="en-US" dirty="0" smtClean="0">
                <a:solidFill>
                  <a:schemeClr val="tx1"/>
                </a:solidFill>
                <a:latin typeface="Andalus" pitchFamily="18" charset="-78"/>
                <a:cs typeface="Andalus" pitchFamily="18" charset="-78"/>
              </a:rPr>
              <a:t> Employee;</a:t>
            </a:r>
          </a:p>
          <a:p>
            <a:pPr algn="just">
              <a:buFont typeface="Wingdings" pitchFamily="2" charset="2"/>
              <a:buChar char="Ø"/>
            </a:pPr>
            <a:r>
              <a:rPr lang="en-US" dirty="0" smtClean="0">
                <a:solidFill>
                  <a:schemeClr val="tx1"/>
                </a:solidFill>
                <a:latin typeface="Andalus" pitchFamily="18" charset="-78"/>
                <a:cs typeface="Andalus" pitchFamily="18" charset="-78"/>
              </a:rPr>
              <a:t> Partner</a:t>
            </a:r>
          </a:p>
          <a:p>
            <a:pPr algn="just">
              <a:buFont typeface="Wingdings" pitchFamily="2" charset="2"/>
              <a:buChar char="Ø"/>
            </a:pPr>
            <a:r>
              <a:rPr lang="en-US" dirty="0" smtClean="0">
                <a:solidFill>
                  <a:schemeClr val="tx1"/>
                </a:solidFill>
                <a:latin typeface="Andalus" pitchFamily="18" charset="-78"/>
                <a:cs typeface="Andalus" pitchFamily="18" charset="-78"/>
              </a:rPr>
              <a:t> Other open means.</a:t>
            </a:r>
          </a:p>
          <a:p>
            <a:pPr algn="just"/>
            <a:endParaRPr lang="en-US" dirty="0" smtClean="0">
              <a:latin typeface="Andalus" pitchFamily="18" charset="-78"/>
              <a:cs typeface="Andalus" pitchFamily="18" charset="-78"/>
            </a:endParaRPr>
          </a:p>
          <a:p>
            <a:endParaRPr lang="en-US" dirty="0" smtClean="0"/>
          </a:p>
          <a:p>
            <a:pPr algn="just"/>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4191000" cy="3810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Content Placeholder 2"/>
          <p:cNvSpPr>
            <a:spLocks noGrp="1"/>
          </p:cNvSpPr>
          <p:nvPr>
            <p:ph idx="1"/>
          </p:nvPr>
        </p:nvSpPr>
        <p:spPr>
          <a:xfrm>
            <a:off x="1066800" y="990600"/>
            <a:ext cx="8077200" cy="5135563"/>
          </a:xfrm>
        </p:spPr>
        <p:txBody>
          <a:bodyPr>
            <a:normAutofit fontScale="92500"/>
          </a:bodyPr>
          <a:lstStyle/>
          <a:p>
            <a:pPr algn="just">
              <a:buNone/>
            </a:pPr>
            <a:r>
              <a:rPr lang="en-US" b="1" dirty="0" smtClean="0">
                <a:latin typeface="Andalus" pitchFamily="18" charset="-78"/>
                <a:cs typeface="Andalus" pitchFamily="18" charset="-78"/>
              </a:rPr>
              <a:t> Clause 6 :</a:t>
            </a:r>
          </a:p>
          <a:p>
            <a:pPr algn="just">
              <a:buNone/>
            </a:pPr>
            <a:r>
              <a:rPr lang="en-US" b="1" dirty="0" smtClean="0">
                <a:latin typeface="Andalus" pitchFamily="18" charset="-78"/>
                <a:cs typeface="Andalus" pitchFamily="18" charset="-78"/>
              </a:rPr>
              <a:t> Misconduct : </a:t>
            </a:r>
          </a:p>
          <a:p>
            <a:pPr algn="just">
              <a:buNone/>
            </a:pPr>
            <a:r>
              <a:rPr lang="en-US" dirty="0" smtClean="0">
                <a:latin typeface="Andalus" pitchFamily="18" charset="-78"/>
                <a:cs typeface="Andalus" pitchFamily="18" charset="-78"/>
              </a:rPr>
              <a:t>Solicitation of clients or Professional work</a:t>
            </a:r>
          </a:p>
          <a:p>
            <a:pPr algn="just">
              <a:buNone/>
            </a:pPr>
            <a:r>
              <a:rPr lang="en-US" dirty="0" smtClean="0">
                <a:latin typeface="Andalus" pitchFamily="18" charset="-78"/>
                <a:cs typeface="Andalus" pitchFamily="18" charset="-78"/>
              </a:rPr>
              <a:t>Solicitation can be direct or indirect  through</a:t>
            </a:r>
          </a:p>
          <a:p>
            <a:pPr algn="just">
              <a:buNone/>
            </a:pPr>
            <a:r>
              <a:rPr lang="en-US" dirty="0" smtClean="0">
                <a:latin typeface="Andalus" pitchFamily="18" charset="-78"/>
                <a:cs typeface="Andalus" pitchFamily="18" charset="-78"/>
              </a:rPr>
              <a:t>circular advertisement ,personal communication,</a:t>
            </a:r>
          </a:p>
          <a:p>
            <a:pPr algn="just">
              <a:buNone/>
            </a:pPr>
            <a:r>
              <a:rPr lang="en-US" dirty="0" smtClean="0">
                <a:latin typeface="Andalus" pitchFamily="18" charset="-78"/>
                <a:cs typeface="Andalus" pitchFamily="18" charset="-78"/>
              </a:rPr>
              <a:t> interview, etc.</a:t>
            </a:r>
          </a:p>
          <a:p>
            <a:pPr algn="just">
              <a:buNone/>
            </a:pPr>
            <a:r>
              <a:rPr lang="en-US" b="1" dirty="0" smtClean="0">
                <a:latin typeface="Andalus" pitchFamily="18" charset="-78"/>
                <a:cs typeface="Andalus" pitchFamily="18" charset="-78"/>
              </a:rPr>
              <a:t> Exceptions : </a:t>
            </a:r>
          </a:p>
          <a:p>
            <a:pPr algn="just">
              <a:buFont typeface="Wingdings" pitchFamily="2" charset="2"/>
              <a:buChar char="Ø"/>
            </a:pPr>
            <a:r>
              <a:rPr lang="en-US" dirty="0" smtClean="0">
                <a:latin typeface="Andalus" pitchFamily="18" charset="-78"/>
                <a:cs typeface="Andalus" pitchFamily="18" charset="-78"/>
              </a:rPr>
              <a:t> work from other CA in practice;</a:t>
            </a:r>
          </a:p>
          <a:p>
            <a:pPr algn="just">
              <a:buFont typeface="Wingdings" pitchFamily="2" charset="2"/>
              <a:buChar char="Ø"/>
            </a:pPr>
            <a:r>
              <a:rPr lang="en-US" dirty="0" smtClean="0">
                <a:latin typeface="Andalus" pitchFamily="18" charset="-78"/>
                <a:cs typeface="Andalus" pitchFamily="18" charset="-78"/>
              </a:rPr>
              <a:t>Responding to tenders or enquiries.</a:t>
            </a:r>
          </a:p>
          <a:p>
            <a:pPr algn="just"/>
            <a:endParaRPr lang="en-US" dirty="0" smtClean="0">
              <a:latin typeface="Andalus" pitchFamily="18" charset="-78"/>
              <a:cs typeface="Andalus" pitchFamily="18" charset="-78"/>
            </a:endParaRPr>
          </a:p>
          <a:p>
            <a:endParaRPr lang="en-US" dirty="0" smtClean="0"/>
          </a:p>
          <a:p>
            <a:pPr algn="just"/>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38200"/>
            <a:ext cx="2895600" cy="5334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Content Placeholder 2"/>
          <p:cNvSpPr>
            <a:spLocks noGrp="1"/>
          </p:cNvSpPr>
          <p:nvPr>
            <p:ph idx="1"/>
          </p:nvPr>
        </p:nvSpPr>
        <p:spPr>
          <a:xfrm>
            <a:off x="914400" y="1066800"/>
            <a:ext cx="7772400" cy="5059363"/>
          </a:xfrm>
        </p:spPr>
        <p:txBody>
          <a:bodyPr>
            <a:normAutofit/>
          </a:bodyPr>
          <a:lstStyle/>
          <a:p>
            <a:pPr algn="just">
              <a:buNone/>
            </a:pPr>
            <a:r>
              <a:rPr lang="en-US" b="1" dirty="0" smtClean="0">
                <a:latin typeface="Andalus" pitchFamily="18" charset="-78"/>
                <a:cs typeface="Andalus" pitchFamily="18" charset="-78"/>
              </a:rPr>
              <a:t> Clause 7:</a:t>
            </a:r>
          </a:p>
          <a:p>
            <a:pPr algn="just">
              <a:buNone/>
            </a:pPr>
            <a:r>
              <a:rPr lang="en-US" b="1" dirty="0" smtClean="0">
                <a:latin typeface="Andalus" pitchFamily="18" charset="-78"/>
                <a:cs typeface="Andalus" pitchFamily="18" charset="-78"/>
              </a:rPr>
              <a:t> Misconduct  :</a:t>
            </a:r>
            <a:r>
              <a:rPr lang="en-US" dirty="0" smtClean="0">
                <a:latin typeface="Andalus" pitchFamily="18" charset="-78"/>
                <a:cs typeface="Andalus" pitchFamily="18" charset="-78"/>
              </a:rPr>
              <a:t>  Advertising  of  Professional </a:t>
            </a:r>
          </a:p>
          <a:p>
            <a:pPr algn="just">
              <a:buNone/>
            </a:pPr>
            <a:r>
              <a:rPr lang="en-US" dirty="0" smtClean="0">
                <a:latin typeface="Andalus" pitchFamily="18" charset="-78"/>
                <a:cs typeface="Andalus" pitchFamily="18" charset="-78"/>
              </a:rPr>
              <a:t> attainments  or  services ,or</a:t>
            </a:r>
          </a:p>
          <a:p>
            <a:pPr algn="just">
              <a:buNone/>
            </a:pPr>
            <a:r>
              <a:rPr lang="en-US" dirty="0" smtClean="0">
                <a:latin typeface="Andalus" pitchFamily="18" charset="-78"/>
                <a:cs typeface="Andalus" pitchFamily="18" charset="-78"/>
              </a:rPr>
              <a:t> using unapproved or wrong designations</a:t>
            </a:r>
          </a:p>
          <a:p>
            <a:pPr algn="just">
              <a:buNone/>
            </a:pPr>
            <a:r>
              <a:rPr lang="en-US" b="1" dirty="0" smtClean="0">
                <a:latin typeface="Andalus" pitchFamily="18" charset="-78"/>
                <a:cs typeface="Andalus" pitchFamily="18" charset="-78"/>
              </a:rPr>
              <a:t>Exceptions : </a:t>
            </a:r>
          </a:p>
          <a:p>
            <a:pPr algn="just">
              <a:buFont typeface="Wingdings" pitchFamily="2" charset="2"/>
              <a:buChar char="Ø"/>
            </a:pPr>
            <a:r>
              <a:rPr lang="en-US" dirty="0" smtClean="0">
                <a:latin typeface="Andalus" pitchFamily="18" charset="-78"/>
                <a:cs typeface="Andalus" pitchFamily="18" charset="-78"/>
              </a:rPr>
              <a:t> Advertisement through write up is permitted.</a:t>
            </a:r>
          </a:p>
          <a:p>
            <a:pPr algn="just">
              <a:buNone/>
            </a:pPr>
            <a:r>
              <a:rPr lang="en-US" dirty="0" smtClean="0">
                <a:latin typeface="Andalus" pitchFamily="18" charset="-78"/>
                <a:cs typeface="Andalus" pitchFamily="18" charset="-78"/>
              </a:rPr>
              <a:t>     ( subject to guidelines issued by council )</a:t>
            </a:r>
          </a:p>
          <a:p>
            <a:pPr>
              <a:buNone/>
            </a:pPr>
            <a:endParaRPr lang="en-US" dirty="0" smtClean="0"/>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143000"/>
            <a:ext cx="7543800" cy="4983163"/>
          </a:xfrm>
        </p:spPr>
        <p:txBody>
          <a:bodyPr>
            <a:normAutofit/>
          </a:bodyPr>
          <a:lstStyle/>
          <a:p>
            <a:pPr algn="just">
              <a:buNone/>
            </a:pPr>
            <a:r>
              <a:rPr lang="en-US" b="1" dirty="0" smtClean="0">
                <a:latin typeface="Andalus" pitchFamily="18" charset="-78"/>
                <a:cs typeface="Andalus" pitchFamily="18" charset="-78"/>
              </a:rPr>
              <a:t>Clause 8 :</a:t>
            </a:r>
          </a:p>
          <a:p>
            <a:pPr algn="just">
              <a:buNone/>
            </a:pPr>
            <a:r>
              <a:rPr lang="en-US" b="1" dirty="0" smtClean="0">
                <a:latin typeface="Andalus" pitchFamily="18" charset="-78"/>
                <a:cs typeface="Andalus" pitchFamily="18" charset="-78"/>
              </a:rPr>
              <a:t>Misconduct : </a:t>
            </a:r>
          </a:p>
          <a:p>
            <a:pPr algn="just">
              <a:buNone/>
            </a:pPr>
            <a:r>
              <a:rPr lang="en-US" dirty="0" smtClean="0">
                <a:latin typeface="Andalus" pitchFamily="18" charset="-78"/>
                <a:cs typeface="Andalus" pitchFamily="18" charset="-78"/>
              </a:rPr>
              <a:t>If no written communication with previous </a:t>
            </a:r>
          </a:p>
          <a:p>
            <a:pPr algn="just">
              <a:buNone/>
            </a:pPr>
            <a:r>
              <a:rPr lang="en-US" dirty="0" smtClean="0">
                <a:latin typeface="Andalus" pitchFamily="18" charset="-78"/>
                <a:cs typeface="Andalus" pitchFamily="18" charset="-78"/>
              </a:rPr>
              <a:t>auditor before accepting the position as an</a:t>
            </a:r>
          </a:p>
          <a:p>
            <a:pPr algn="just">
              <a:buNone/>
            </a:pPr>
            <a:r>
              <a:rPr lang="en-US" dirty="0" smtClean="0">
                <a:latin typeface="Andalus" pitchFamily="18" charset="-78"/>
                <a:cs typeface="Andalus" pitchFamily="18" charset="-78"/>
              </a:rPr>
              <a:t>Auditor.</a:t>
            </a:r>
          </a:p>
          <a:p>
            <a:pPr algn="just">
              <a:buNone/>
            </a:pPr>
            <a:endParaRPr lang="en-US" dirty="0" smtClean="0">
              <a:latin typeface="Andalus" pitchFamily="18" charset="-78"/>
              <a:cs typeface="Andalus" pitchFamily="18" charset="-78"/>
            </a:endParaRPr>
          </a:p>
          <a:p>
            <a:endParaRPr lang="en-US" dirty="0" smtClean="0"/>
          </a:p>
          <a:p>
            <a:pPr algn="just"/>
            <a:endParaRPr lang="en-US" dirty="0" smtClean="0"/>
          </a:p>
          <a:p>
            <a:endParaRPr lang="en-US" dirty="0" smtClean="0"/>
          </a:p>
          <a:p>
            <a:endParaRPr lang="en-US" dirty="0" smtClean="0"/>
          </a:p>
          <a:p>
            <a:endParaRPr lang="en-US" dirty="0"/>
          </a:p>
        </p:txBody>
      </p:sp>
      <p:sp>
        <p:nvSpPr>
          <p:cNvPr id="4" name="Rectangle 3"/>
          <p:cNvSpPr/>
          <p:nvPr/>
        </p:nvSpPr>
        <p:spPr>
          <a:xfrm>
            <a:off x="1295400" y="685800"/>
            <a:ext cx="2971800" cy="954107"/>
          </a:xfrm>
          <a:prstGeom prst="rect">
            <a:avLst/>
          </a:prstGeom>
        </p:spPr>
        <p:txBody>
          <a:bodyPr wrap="square">
            <a:sp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3810000" cy="5334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Subtitle 2"/>
          <p:cNvSpPr>
            <a:spLocks noGrp="1"/>
          </p:cNvSpPr>
          <p:nvPr>
            <p:ph type="subTitle" idx="1"/>
          </p:nvPr>
        </p:nvSpPr>
        <p:spPr>
          <a:xfrm>
            <a:off x="1143000" y="990600"/>
            <a:ext cx="7315200" cy="5029200"/>
          </a:xfrm>
        </p:spPr>
        <p:txBody>
          <a:bodyPr/>
          <a:lstStyle/>
          <a:p>
            <a:pPr algn="just"/>
            <a:r>
              <a:rPr lang="en-US" b="1" dirty="0" smtClean="0">
                <a:solidFill>
                  <a:schemeClr val="tx1"/>
                </a:solidFill>
                <a:latin typeface="Andalus" pitchFamily="18" charset="-78"/>
                <a:cs typeface="Andalus" pitchFamily="18" charset="-78"/>
              </a:rPr>
              <a:t>Clause 9 :</a:t>
            </a:r>
          </a:p>
          <a:p>
            <a:pPr algn="just"/>
            <a:r>
              <a:rPr lang="en-US" b="1" dirty="0" smtClean="0">
                <a:solidFill>
                  <a:schemeClr val="tx1"/>
                </a:solidFill>
                <a:latin typeface="Andalus" pitchFamily="18" charset="-78"/>
                <a:cs typeface="Andalus" pitchFamily="18" charset="-78"/>
              </a:rPr>
              <a:t>Misconduct : </a:t>
            </a:r>
          </a:p>
          <a:p>
            <a:pPr algn="just"/>
            <a:r>
              <a:rPr lang="en-US" dirty="0" smtClean="0">
                <a:solidFill>
                  <a:schemeClr val="tx1"/>
                </a:solidFill>
                <a:latin typeface="Andalus" pitchFamily="18" charset="-78"/>
                <a:cs typeface="Andalus" pitchFamily="18" charset="-78"/>
              </a:rPr>
              <a:t>If </a:t>
            </a:r>
            <a:r>
              <a:rPr lang="en-US" dirty="0" err="1" smtClean="0">
                <a:solidFill>
                  <a:schemeClr val="tx1"/>
                </a:solidFill>
                <a:latin typeface="Andalus" pitchFamily="18" charset="-78"/>
                <a:cs typeface="Andalus" pitchFamily="18" charset="-78"/>
              </a:rPr>
              <a:t>does’nt</a:t>
            </a:r>
            <a:r>
              <a:rPr lang="en-US" dirty="0" smtClean="0">
                <a:solidFill>
                  <a:schemeClr val="tx1"/>
                </a:solidFill>
                <a:latin typeface="Andalus" pitchFamily="18" charset="-78"/>
                <a:cs typeface="Andalus" pitchFamily="18" charset="-78"/>
              </a:rPr>
              <a:t> ascertain the compliance of sec. 224 &amp; 225 in respect of his appointment.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1295400"/>
            <a:ext cx="4343400" cy="553998"/>
          </a:xfrm>
          <a:prstGeom prst="rect">
            <a:avLst/>
          </a:prstGeom>
          <a:noFill/>
        </p:spPr>
        <p:txBody>
          <a:bodyPr wrap="square" rtlCol="0">
            <a:spAutoFit/>
          </a:bodyPr>
          <a:lstStyle/>
          <a:p>
            <a:r>
              <a:rPr lang="en-US" sz="3000" b="1" dirty="0" smtClean="0"/>
              <a:t>Who can be CA ?</a:t>
            </a:r>
            <a:endParaRPr lang="en-US" sz="3000" b="1" dirty="0"/>
          </a:p>
        </p:txBody>
      </p:sp>
      <p:sp>
        <p:nvSpPr>
          <p:cNvPr id="4" name="TextBox 3"/>
          <p:cNvSpPr txBox="1"/>
          <p:nvPr/>
        </p:nvSpPr>
        <p:spPr>
          <a:xfrm>
            <a:off x="1295400" y="2209800"/>
            <a:ext cx="5638800" cy="1938992"/>
          </a:xfrm>
          <a:prstGeom prst="rect">
            <a:avLst/>
          </a:prstGeom>
          <a:noFill/>
        </p:spPr>
        <p:txBody>
          <a:bodyPr wrap="square" rtlCol="0">
            <a:spAutoFit/>
          </a:bodyPr>
          <a:lstStyle/>
          <a:p>
            <a:r>
              <a:rPr lang="en-US" sz="3000" dirty="0" smtClean="0"/>
              <a:t>A person who cleared :</a:t>
            </a:r>
          </a:p>
          <a:p>
            <a:pPr>
              <a:buFont typeface="Wingdings" pitchFamily="2" charset="2"/>
              <a:buChar char="Ø"/>
            </a:pPr>
            <a:r>
              <a:rPr lang="en-US" sz="3000" dirty="0" smtClean="0"/>
              <a:t>  Final Examination,</a:t>
            </a:r>
          </a:p>
          <a:p>
            <a:pPr>
              <a:buFont typeface="Wingdings" pitchFamily="2" charset="2"/>
              <a:buChar char="Ø"/>
            </a:pPr>
            <a:r>
              <a:rPr lang="en-US" sz="3000" dirty="0" smtClean="0"/>
              <a:t> Completed his Article Training &amp;</a:t>
            </a:r>
          </a:p>
          <a:p>
            <a:pPr>
              <a:buFont typeface="Wingdings" pitchFamily="2" charset="2"/>
              <a:buChar char="Ø"/>
            </a:pPr>
            <a:r>
              <a:rPr lang="en-US" sz="3000" dirty="0" smtClean="0"/>
              <a:t> GMCS.</a:t>
            </a:r>
            <a:endParaRPr lang="en-US" sz="3000" dirty="0"/>
          </a:p>
        </p:txBody>
      </p:sp>
      <p:pic>
        <p:nvPicPr>
          <p:cNvPr id="5" name="Picture 4" descr="images (9).jpg"/>
          <p:cNvPicPr>
            <a:picLocks noChangeAspect="1"/>
          </p:cNvPicPr>
          <p:nvPr/>
        </p:nvPicPr>
        <p:blipFill>
          <a:blip r:embed="rId2"/>
          <a:stretch>
            <a:fillRect/>
          </a:stretch>
        </p:blipFill>
        <p:spPr>
          <a:xfrm>
            <a:off x="5105400" y="990600"/>
            <a:ext cx="3505200" cy="213359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4038600" cy="12192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Content Placeholder 2"/>
          <p:cNvSpPr>
            <a:spLocks noGrp="1"/>
          </p:cNvSpPr>
          <p:nvPr>
            <p:ph idx="1"/>
          </p:nvPr>
        </p:nvSpPr>
        <p:spPr>
          <a:xfrm>
            <a:off x="1066800" y="1066800"/>
            <a:ext cx="7620000" cy="5059363"/>
          </a:xfrm>
        </p:spPr>
        <p:txBody>
          <a:bodyPr>
            <a:normAutofit/>
          </a:bodyPr>
          <a:lstStyle/>
          <a:p>
            <a:pPr algn="just">
              <a:buNone/>
            </a:pPr>
            <a:r>
              <a:rPr lang="en-US" b="1" dirty="0" smtClean="0">
                <a:latin typeface="Andalus" pitchFamily="18" charset="-78"/>
                <a:cs typeface="Andalus" pitchFamily="18" charset="-78"/>
              </a:rPr>
              <a:t> Clause 10 :</a:t>
            </a:r>
          </a:p>
          <a:p>
            <a:pPr algn="just">
              <a:buNone/>
            </a:pPr>
            <a:r>
              <a:rPr lang="en-US" b="1" dirty="0" smtClean="0">
                <a:latin typeface="Andalus" pitchFamily="18" charset="-78"/>
                <a:cs typeface="Andalus" pitchFamily="18" charset="-78"/>
              </a:rPr>
              <a:t> Misconduct : </a:t>
            </a:r>
            <a:r>
              <a:rPr lang="en-US" dirty="0" smtClean="0">
                <a:latin typeface="Andalus" pitchFamily="18" charset="-78"/>
                <a:cs typeface="Andalus" pitchFamily="18" charset="-78"/>
              </a:rPr>
              <a:t>If fee’s charged on </a:t>
            </a:r>
          </a:p>
          <a:p>
            <a:pPr algn="just">
              <a:buFont typeface="Wingdings" pitchFamily="2" charset="2"/>
              <a:buChar char="Ø"/>
            </a:pPr>
            <a:r>
              <a:rPr lang="en-US" dirty="0" smtClean="0">
                <a:latin typeface="Andalus" pitchFamily="18" charset="-78"/>
                <a:cs typeface="Andalus" pitchFamily="18" charset="-78"/>
              </a:rPr>
              <a:t> % of Profits  ;</a:t>
            </a:r>
          </a:p>
          <a:p>
            <a:pPr algn="just">
              <a:buFont typeface="Wingdings" pitchFamily="2" charset="2"/>
              <a:buChar char="Ø"/>
            </a:pPr>
            <a:r>
              <a:rPr lang="en-US" dirty="0" smtClean="0">
                <a:latin typeface="Andalus" pitchFamily="18" charset="-78"/>
                <a:cs typeface="Andalus" pitchFamily="18" charset="-78"/>
              </a:rPr>
              <a:t> Contingent Findings.</a:t>
            </a:r>
          </a:p>
          <a:p>
            <a:pPr algn="just">
              <a:buNone/>
            </a:pPr>
            <a:r>
              <a:rPr lang="en-US" b="1" dirty="0" smtClean="0">
                <a:latin typeface="Andalus" pitchFamily="18" charset="-78"/>
                <a:cs typeface="Andalus" pitchFamily="18" charset="-78"/>
              </a:rPr>
              <a:t>Exceptions : </a:t>
            </a:r>
          </a:p>
          <a:p>
            <a:pPr>
              <a:buFont typeface="Wingdings" pitchFamily="2" charset="2"/>
              <a:buChar char="Ø"/>
            </a:pPr>
            <a:r>
              <a:rPr lang="en-US" dirty="0" smtClean="0"/>
              <a:t>  Liquidator /Receivers</a:t>
            </a:r>
          </a:p>
          <a:p>
            <a:pPr>
              <a:buFont typeface="Wingdings" pitchFamily="2" charset="2"/>
              <a:buChar char="Ø"/>
            </a:pPr>
            <a:r>
              <a:rPr lang="en-US" dirty="0" smtClean="0"/>
              <a:t> Auditors of co operatives society</a:t>
            </a:r>
          </a:p>
          <a:p>
            <a:pPr>
              <a:buFont typeface="Wingdings" pitchFamily="2" charset="2"/>
              <a:buChar char="Ø"/>
            </a:pPr>
            <a:r>
              <a:rPr lang="en-US" dirty="0" smtClean="0"/>
              <a:t> D.T. </a:t>
            </a:r>
            <a:r>
              <a:rPr lang="en-US" dirty="0" err="1" smtClean="0"/>
              <a:t>Valuer</a:t>
            </a:r>
            <a:r>
              <a:rPr lang="en-US" dirty="0" smtClean="0"/>
              <a:t> .</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3200400" cy="4572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Content Placeholder 2"/>
          <p:cNvSpPr>
            <a:spLocks noGrp="1"/>
          </p:cNvSpPr>
          <p:nvPr>
            <p:ph idx="1"/>
          </p:nvPr>
        </p:nvSpPr>
        <p:spPr>
          <a:xfrm>
            <a:off x="990600" y="1066800"/>
            <a:ext cx="7696200" cy="5059363"/>
          </a:xfrm>
        </p:spPr>
        <p:txBody>
          <a:bodyPr>
            <a:normAutofit lnSpcReduction="10000"/>
          </a:bodyPr>
          <a:lstStyle/>
          <a:p>
            <a:pPr algn="just">
              <a:buNone/>
            </a:pPr>
            <a:r>
              <a:rPr lang="en-US" b="1" dirty="0" smtClean="0">
                <a:latin typeface="Andalus" pitchFamily="18" charset="-78"/>
                <a:cs typeface="Andalus" pitchFamily="18" charset="-78"/>
              </a:rPr>
              <a:t> Clause 11 :</a:t>
            </a:r>
          </a:p>
          <a:p>
            <a:pPr algn="just">
              <a:buNone/>
            </a:pPr>
            <a:r>
              <a:rPr lang="en-US" b="1" dirty="0" smtClean="0">
                <a:latin typeface="Andalus" pitchFamily="18" charset="-78"/>
                <a:cs typeface="Andalus" pitchFamily="18" charset="-78"/>
              </a:rPr>
              <a:t> Misconduct : </a:t>
            </a:r>
            <a:r>
              <a:rPr lang="en-US" dirty="0" smtClean="0">
                <a:latin typeface="Andalus" pitchFamily="18" charset="-78"/>
                <a:cs typeface="Andalus" pitchFamily="18" charset="-78"/>
              </a:rPr>
              <a:t>Engaging in other business </a:t>
            </a:r>
          </a:p>
          <a:p>
            <a:pPr algn="just">
              <a:buNone/>
            </a:pPr>
            <a:r>
              <a:rPr lang="en-US" dirty="0" smtClean="0">
                <a:latin typeface="Andalus" pitchFamily="18" charset="-78"/>
                <a:cs typeface="Andalus" pitchFamily="18" charset="-78"/>
              </a:rPr>
              <a:t>/occupation having full time COP + Salary.</a:t>
            </a:r>
          </a:p>
          <a:p>
            <a:pPr algn="just">
              <a:buNone/>
            </a:pPr>
            <a:r>
              <a:rPr lang="en-US" b="1" dirty="0" smtClean="0">
                <a:latin typeface="Andalus" pitchFamily="18" charset="-78"/>
                <a:cs typeface="Andalus" pitchFamily="18" charset="-78"/>
              </a:rPr>
              <a:t>Exceptions : </a:t>
            </a:r>
          </a:p>
          <a:p>
            <a:pPr>
              <a:buFont typeface="Wingdings" pitchFamily="2" charset="2"/>
              <a:buChar char="Ø"/>
            </a:pPr>
            <a:r>
              <a:rPr lang="en-US" dirty="0" smtClean="0"/>
              <a:t> ICAI Permission</a:t>
            </a:r>
          </a:p>
          <a:p>
            <a:pPr>
              <a:buFont typeface="Wingdings" pitchFamily="2" charset="2"/>
              <a:buChar char="Ø"/>
            </a:pPr>
            <a:r>
              <a:rPr lang="en-US" dirty="0" smtClean="0"/>
              <a:t> Director’s </a:t>
            </a:r>
            <a:r>
              <a:rPr lang="en-US" dirty="0" err="1" smtClean="0"/>
              <a:t>Simplicitor’s</a:t>
            </a:r>
            <a:endParaRPr lang="en-US" dirty="0" smtClean="0"/>
          </a:p>
          <a:p>
            <a:pPr>
              <a:buFont typeface="Wingdings" pitchFamily="2" charset="2"/>
              <a:buChar char="Ø"/>
            </a:pPr>
            <a:r>
              <a:rPr lang="en-US" dirty="0" smtClean="0"/>
              <a:t> Employment in CA Firm</a:t>
            </a:r>
          </a:p>
          <a:p>
            <a:pPr>
              <a:buFont typeface="Wingdings" pitchFamily="2" charset="2"/>
              <a:buChar char="Ø"/>
            </a:pPr>
            <a:r>
              <a:rPr lang="en-US" dirty="0" smtClean="0"/>
              <a:t> </a:t>
            </a:r>
            <a:r>
              <a:rPr lang="en-US" dirty="0" err="1" smtClean="0"/>
              <a:t>Genral</a:t>
            </a:r>
            <a:r>
              <a:rPr lang="en-US" dirty="0" smtClean="0"/>
              <a:t> Permission under Regulation 190A.</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4038600" cy="533400"/>
          </a:xfrm>
        </p:spPr>
        <p:txBody>
          <a:bodyPr>
            <a:noAutofit/>
          </a:bodyPr>
          <a:lstStyle/>
          <a:p>
            <a:r>
              <a:rPr lang="en-US" sz="2800" b="1" dirty="0" smtClean="0"/>
              <a:t>1</a:t>
            </a:r>
            <a:r>
              <a:rPr lang="en-US" sz="2800" b="1" baseline="30000" dirty="0" smtClean="0"/>
              <a:t>st</a:t>
            </a:r>
            <a:r>
              <a:rPr lang="en-US" sz="2800" b="1" dirty="0" smtClean="0"/>
              <a:t> schedule part I</a:t>
            </a:r>
            <a:br>
              <a:rPr lang="en-US" sz="2800" b="1" dirty="0" smtClean="0"/>
            </a:br>
            <a:endParaRPr lang="en-US" sz="2800" dirty="0"/>
          </a:p>
        </p:txBody>
      </p:sp>
      <p:sp>
        <p:nvSpPr>
          <p:cNvPr id="3" name="Content Placeholder 2"/>
          <p:cNvSpPr>
            <a:spLocks noGrp="1"/>
          </p:cNvSpPr>
          <p:nvPr>
            <p:ph idx="1"/>
          </p:nvPr>
        </p:nvSpPr>
        <p:spPr>
          <a:xfrm>
            <a:off x="990600" y="1219200"/>
            <a:ext cx="7696200" cy="4906963"/>
          </a:xfrm>
        </p:spPr>
        <p:txBody>
          <a:bodyPr>
            <a:normAutofit fontScale="92500"/>
          </a:bodyPr>
          <a:lstStyle/>
          <a:p>
            <a:pPr algn="just">
              <a:buNone/>
            </a:pPr>
            <a:r>
              <a:rPr lang="en-US" b="1" dirty="0" smtClean="0">
                <a:latin typeface="Andalus" pitchFamily="18" charset="-78"/>
                <a:cs typeface="Andalus" pitchFamily="18" charset="-78"/>
              </a:rPr>
              <a:t>Clause 12 :</a:t>
            </a:r>
          </a:p>
          <a:p>
            <a:pPr algn="just">
              <a:buNone/>
            </a:pPr>
            <a:r>
              <a:rPr lang="en-US" b="1" dirty="0" smtClean="0">
                <a:latin typeface="Andalus" pitchFamily="18" charset="-78"/>
                <a:cs typeface="Andalus" pitchFamily="18" charset="-78"/>
              </a:rPr>
              <a:t> Misconduct : </a:t>
            </a:r>
            <a:r>
              <a:rPr lang="en-US" dirty="0" smtClean="0">
                <a:latin typeface="Andalus" pitchFamily="18" charset="-78"/>
                <a:cs typeface="Andalus" pitchFamily="18" charset="-78"/>
              </a:rPr>
              <a:t>Allow a Person other than CA ,or</a:t>
            </a:r>
          </a:p>
          <a:p>
            <a:pPr algn="just">
              <a:buNone/>
            </a:pPr>
            <a:r>
              <a:rPr lang="en-US" dirty="0" smtClean="0">
                <a:latin typeface="Andalus" pitchFamily="18" charset="-78"/>
                <a:cs typeface="Andalus" pitchFamily="18" charset="-78"/>
              </a:rPr>
              <a:t>CA ,not his Partner</a:t>
            </a:r>
          </a:p>
          <a:p>
            <a:pPr algn="just">
              <a:buNone/>
            </a:pPr>
            <a:r>
              <a:rPr lang="en-US" dirty="0" smtClean="0">
                <a:latin typeface="Andalus" pitchFamily="18" charset="-78"/>
                <a:cs typeface="Andalus" pitchFamily="18" charset="-78"/>
              </a:rPr>
              <a:t>To sign on his/his firm’s behalf </a:t>
            </a:r>
          </a:p>
          <a:p>
            <a:pPr algn="just">
              <a:buNone/>
            </a:pPr>
            <a:r>
              <a:rPr lang="en-US" dirty="0" smtClean="0">
                <a:latin typeface="Andalus" pitchFamily="18" charset="-78"/>
                <a:cs typeface="Andalus" pitchFamily="18" charset="-78"/>
              </a:rPr>
              <a:t>any  balance sheet ,P/L ,Report or financial</a:t>
            </a:r>
          </a:p>
          <a:p>
            <a:pPr algn="just">
              <a:buNone/>
            </a:pPr>
            <a:r>
              <a:rPr lang="en-US" dirty="0" smtClean="0">
                <a:latin typeface="Andalus" pitchFamily="18" charset="-78"/>
                <a:cs typeface="Andalus" pitchFamily="18" charset="-78"/>
              </a:rPr>
              <a:t> </a:t>
            </a:r>
            <a:r>
              <a:rPr lang="en-US" dirty="0" err="1" smtClean="0">
                <a:latin typeface="Andalus" pitchFamily="18" charset="-78"/>
                <a:cs typeface="Andalus" pitchFamily="18" charset="-78"/>
              </a:rPr>
              <a:t>staement</a:t>
            </a:r>
            <a:endParaRPr lang="en-US" dirty="0" smtClean="0">
              <a:latin typeface="Andalus" pitchFamily="18" charset="-78"/>
              <a:cs typeface="Andalus" pitchFamily="18" charset="-78"/>
            </a:endParaRPr>
          </a:p>
          <a:p>
            <a:pPr algn="just">
              <a:buNone/>
            </a:pPr>
            <a:r>
              <a:rPr lang="en-US" b="1" dirty="0" smtClean="0">
                <a:latin typeface="Andalus" pitchFamily="18" charset="-78"/>
                <a:cs typeface="Andalus" pitchFamily="18" charset="-78"/>
              </a:rPr>
              <a:t>exceptions :</a:t>
            </a:r>
            <a:r>
              <a:rPr lang="en-US" dirty="0" smtClean="0">
                <a:latin typeface="Andalus" pitchFamily="18" charset="-78"/>
                <a:cs typeface="Andalus" pitchFamily="18" charset="-78"/>
              </a:rPr>
              <a:t> signing documents not containing</a:t>
            </a:r>
          </a:p>
          <a:p>
            <a:pPr algn="just">
              <a:buNone/>
            </a:pPr>
            <a:r>
              <a:rPr lang="en-US" dirty="0" smtClean="0">
                <a:latin typeface="Andalus" pitchFamily="18" charset="-78"/>
                <a:cs typeface="Andalus" pitchFamily="18" charset="-78"/>
              </a:rPr>
              <a:t>expression of opinion</a:t>
            </a:r>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Title 1"/>
          <p:cNvSpPr txBox="1">
            <a:spLocks/>
          </p:cNvSpPr>
          <p:nvPr/>
        </p:nvSpPr>
        <p:spPr>
          <a:xfrm>
            <a:off x="685800" y="228601"/>
            <a:ext cx="7772400" cy="114299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1</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ST</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990600" y="1676400"/>
            <a:ext cx="7543800" cy="46482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1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lang="en-US" sz="3200" dirty="0" smtClean="0">
                <a:latin typeface="Andalus" pitchFamily="18" charset="-78"/>
                <a:cs typeface="Andalus" pitchFamily="18" charset="-78"/>
              </a:rPr>
              <a:t>paying /allowing to any</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 person, </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share in employment emoluments.</a:t>
            </a:r>
            <a:endPar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3276600" y="1143000"/>
            <a:ext cx="2590800" cy="523220"/>
          </a:xfrm>
          <a:prstGeom prst="rect">
            <a:avLst/>
          </a:prstGeom>
          <a:noFill/>
        </p:spPr>
        <p:txBody>
          <a:bodyPr wrap="square" rtlCol="0">
            <a:spAutoFit/>
          </a:bodyPr>
          <a:lstStyle/>
          <a:p>
            <a:pPr algn="ctr"/>
            <a:r>
              <a:rPr lang="en-US" sz="2800" b="1" dirty="0" smtClean="0"/>
              <a:t>Part II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6" name="Title 1"/>
          <p:cNvSpPr txBox="1">
            <a:spLocks/>
          </p:cNvSpPr>
          <p:nvPr/>
        </p:nvSpPr>
        <p:spPr>
          <a:xfrm>
            <a:off x="685800" y="228601"/>
            <a:ext cx="7772400" cy="114299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Subtitle 2"/>
          <p:cNvSpPr txBox="1">
            <a:spLocks/>
          </p:cNvSpPr>
          <p:nvPr/>
        </p:nvSpPr>
        <p:spPr>
          <a:xfrm>
            <a:off x="1066800" y="1143000"/>
            <a:ext cx="7467600" cy="44958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2</a:t>
            </a:r>
            <a:r>
              <a:rPr kumimoji="0" lang="en-US" sz="3200" b="1"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a:t>
            </a: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Accepts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or agrees to accept </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any part of fee’s or profits or gains</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baseline="0" noProof="0" dirty="0" smtClean="0">
                <a:ln>
                  <a:noFill/>
                </a:ln>
                <a:solidFill>
                  <a:schemeClr val="tx1"/>
                </a:solidFill>
                <a:effectLst/>
                <a:uLnTx/>
                <a:uFillTx/>
                <a:latin typeface="+mn-lt"/>
                <a:ea typeface="+mn-ea"/>
                <a:cs typeface="+mn-cs"/>
              </a:rPr>
              <a:t>from a lawyer</a:t>
            </a:r>
            <a:r>
              <a:rPr kumimoji="0" lang="en-US" sz="3200" i="0" u="none" strike="noStrike" kern="1200" cap="none" spc="0" normalizeH="0" noProof="0" dirty="0" smtClean="0">
                <a:ln>
                  <a:noFill/>
                </a:ln>
                <a:solidFill>
                  <a:schemeClr val="tx1"/>
                </a:solidFill>
                <a:effectLst/>
                <a:uLnTx/>
                <a:uFillTx/>
                <a:latin typeface="+mn-lt"/>
                <a:ea typeface="+mn-ea"/>
                <a:cs typeface="+mn-cs"/>
              </a:rPr>
              <a:t> ,C.A , broker,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mn-lt"/>
                <a:ea typeface="+mn-ea"/>
                <a:cs typeface="+mn-cs"/>
              </a:rPr>
              <a:t>agent,customer,of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mn-lt"/>
                <a:ea typeface="+mn-ea"/>
                <a:cs typeface="+mn-cs"/>
              </a:rPr>
              <a:t>such employer</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t>b</a:t>
            </a:r>
            <a:r>
              <a:rPr lang="en-US" sz="3200" baseline="0" dirty="0" smtClean="0"/>
              <a:t>y way</a:t>
            </a:r>
            <a:r>
              <a:rPr lang="en-US" sz="3200" dirty="0" smtClean="0"/>
              <a:t> of commission or gratification.</a:t>
            </a:r>
            <a:endParaRPr kumimoji="0" lang="en-US" sz="320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p:cNvSpPr txBox="1"/>
          <p:nvPr/>
        </p:nvSpPr>
        <p:spPr>
          <a:xfrm>
            <a:off x="1066800" y="685800"/>
            <a:ext cx="3105965" cy="523220"/>
          </a:xfrm>
          <a:prstGeom prst="rect">
            <a:avLst/>
          </a:prstGeom>
          <a:noFill/>
        </p:spPr>
        <p:txBody>
          <a:bodyPr wrap="square" rtlCol="0">
            <a:spAutoFit/>
          </a:bodyPr>
          <a:lstStyle/>
          <a:p>
            <a:r>
              <a:rPr lang="en-US" sz="2800" b="1" dirty="0" smtClean="0"/>
              <a:t>1</a:t>
            </a:r>
            <a:r>
              <a:rPr lang="en-US" sz="2800" b="1" baseline="30000" dirty="0" smtClean="0"/>
              <a:t>st</a:t>
            </a:r>
            <a:r>
              <a:rPr lang="en-US" sz="2800" b="1" dirty="0" smtClean="0"/>
              <a:t> Schedule part II</a:t>
            </a:r>
            <a:endParaRPr lang="en-US" sz="28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81000" y="1600200"/>
            <a:ext cx="8229600" cy="4525963"/>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5" name="Title 1"/>
          <p:cNvSpPr txBox="1">
            <a:spLocks/>
          </p:cNvSpPr>
          <p:nvPr/>
        </p:nvSpPr>
        <p:spPr>
          <a:xfrm>
            <a:off x="685800" y="228601"/>
            <a:ext cx="7772400" cy="114299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1</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ST</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1143000" y="1676400"/>
            <a:ext cx="7391400" cy="46482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1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Not F.C.A  but  act  as  F.C.A</a:t>
            </a: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76600" y="1143000"/>
            <a:ext cx="2590800" cy="523220"/>
          </a:xfrm>
          <a:prstGeom prst="rect">
            <a:avLst/>
          </a:prstGeom>
          <a:noFill/>
        </p:spPr>
        <p:txBody>
          <a:bodyPr wrap="square" rtlCol="0">
            <a:spAutoFit/>
          </a:bodyPr>
          <a:lstStyle/>
          <a:p>
            <a:pPr algn="ctr"/>
            <a:r>
              <a:rPr lang="en-US" sz="2800" b="1" dirty="0" smtClean="0"/>
              <a:t>Part III</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92330" y="1674396"/>
            <a:ext cx="7994469" cy="4451767"/>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5" name="Title 1"/>
          <p:cNvSpPr txBox="1">
            <a:spLocks/>
          </p:cNvSpPr>
          <p:nvPr/>
        </p:nvSpPr>
        <p:spPr>
          <a:xfrm>
            <a:off x="907868" y="247339"/>
            <a:ext cx="7550331"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1066800" y="1066800"/>
            <a:ext cx="7467600" cy="28194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2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doesn't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supply information to</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ICAI/ comply </a:t>
            </a:r>
            <a:r>
              <a:rPr lang="en-US" sz="3200" dirty="0" smtClean="0">
                <a:latin typeface="Andalus" pitchFamily="18" charset="-78"/>
                <a:cs typeface="Andalus" pitchFamily="18" charset="-78"/>
              </a:rPr>
              <a:t>requirements </a:t>
            </a:r>
            <a:r>
              <a:rPr lang="en-US" sz="3200" dirty="0" smtClean="0">
                <a:latin typeface="Andalus" pitchFamily="18" charset="-78"/>
                <a:cs typeface="Andalus" pitchFamily="18" charset="-78"/>
              </a:rPr>
              <a:t>asked by ICAI.</a:t>
            </a:r>
            <a:endParaRPr kumimoji="0" lang="en-US" sz="320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1066800" y="609600"/>
            <a:ext cx="3980613" cy="523220"/>
          </a:xfrm>
          <a:prstGeom prst="rect">
            <a:avLst/>
          </a:prstGeom>
          <a:noFill/>
        </p:spPr>
        <p:txBody>
          <a:bodyPr wrap="square" rtlCol="0">
            <a:spAutoFit/>
          </a:bodyPr>
          <a:lstStyle/>
          <a:p>
            <a:r>
              <a:rPr lang="en-US" sz="2800" b="1" dirty="0" smtClean="0"/>
              <a:t>1</a:t>
            </a:r>
            <a:r>
              <a:rPr lang="en-US" sz="2800" b="1" baseline="30000" dirty="0" smtClean="0"/>
              <a:t>ST</a:t>
            </a:r>
            <a:r>
              <a:rPr lang="en-US" sz="2800" b="1" dirty="0" smtClean="0"/>
              <a:t> SCHEDULE Part III</a:t>
            </a:r>
            <a:endParaRPr lang="en-US" sz="28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92330" y="1674396"/>
            <a:ext cx="7994469" cy="445176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a:xfrm>
            <a:off x="907868" y="247339"/>
            <a:ext cx="7550331"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1066800" y="1066800"/>
            <a:ext cx="7696200" cy="19812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3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violation of clause 6 /7 of part </a:t>
            </a:r>
            <a:r>
              <a:rPr lang="en-US" sz="3200" dirty="0" smtClean="0">
                <a:latin typeface="Andalus" pitchFamily="18" charset="-78"/>
                <a:cs typeface="Andalus" pitchFamily="18" charset="-78"/>
              </a:rPr>
              <a:t>I</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Of</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this schedule.</a:t>
            </a:r>
            <a:endParaRPr kumimoji="0" lang="en-US" sz="320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1066801" y="533400"/>
            <a:ext cx="4595626" cy="523220"/>
          </a:xfrm>
          <a:prstGeom prst="rect">
            <a:avLst/>
          </a:prstGeom>
        </p:spPr>
        <p:txBody>
          <a:bodyPr wrap="square">
            <a:spAutoFit/>
          </a:bodyPr>
          <a:lstStyle/>
          <a:p>
            <a:r>
              <a:rPr lang="en-US" sz="2800" b="1" dirty="0" smtClean="0"/>
              <a:t>1</a:t>
            </a:r>
            <a:r>
              <a:rPr lang="en-US" sz="2800" b="1" baseline="30000" dirty="0" smtClean="0"/>
              <a:t>ST</a:t>
            </a:r>
            <a:r>
              <a:rPr lang="en-US" sz="2800" b="1" dirty="0" smtClean="0"/>
              <a:t> SCHEDULE Part III</a:t>
            </a:r>
            <a:endParaRPr lang="en-US" sz="2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92330" y="1674396"/>
            <a:ext cx="7994469" cy="4451767"/>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5" name="Title 1"/>
          <p:cNvSpPr txBox="1">
            <a:spLocks/>
          </p:cNvSpPr>
          <p:nvPr/>
        </p:nvSpPr>
        <p:spPr>
          <a:xfrm>
            <a:off x="907868" y="247339"/>
            <a:ext cx="7550331"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1</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ST</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914400" y="1828800"/>
            <a:ext cx="7924800" cy="44958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1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If</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he is held guilty by any civil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or criminal court  for an offence  which is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punishable with imprisonment for a term not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exceeding six month</a:t>
            </a:r>
            <a:r>
              <a:rPr kumimoji="0" lang="en-US" sz="3200" b="1"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a:t>
            </a:r>
            <a:endParaRPr kumimoji="0" lang="en-US" sz="320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350622" y="1151576"/>
            <a:ext cx="2516777" cy="523220"/>
          </a:xfrm>
          <a:prstGeom prst="rect">
            <a:avLst/>
          </a:prstGeom>
          <a:noFill/>
        </p:spPr>
        <p:txBody>
          <a:bodyPr wrap="square" rtlCol="0">
            <a:spAutoFit/>
          </a:bodyPr>
          <a:lstStyle/>
          <a:p>
            <a:pPr algn="ctr"/>
            <a:r>
              <a:rPr lang="en-US" sz="2800" b="1" dirty="0" smtClean="0"/>
              <a:t>Part IV</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149531" y="1752600"/>
            <a:ext cx="7994469"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Title 1"/>
          <p:cNvSpPr txBox="1">
            <a:spLocks/>
          </p:cNvSpPr>
          <p:nvPr/>
        </p:nvSpPr>
        <p:spPr>
          <a:xfrm>
            <a:off x="907868" y="247339"/>
            <a:ext cx="7550331"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990600" y="1371600"/>
            <a:ext cx="7772400" cy="2743200"/>
          </a:xfrm>
          <a:prstGeom prst="rect">
            <a:avLst/>
          </a:prstGeom>
        </p:spPr>
        <p:txBody>
          <a:bodyPr vert="horz" lIns="91440" tIns="45720" rIns="91440" bIns="45720" rtlCol="0">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2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lang="en-US" sz="3200" dirty="0" smtClean="0">
                <a:latin typeface="Andalus" pitchFamily="18" charset="-78"/>
                <a:cs typeface="Andalus" pitchFamily="18" charset="-78"/>
              </a:rPr>
              <a:t>If in the opinion of council , </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bring disrepute to the profession or the </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Institute as a result of his action whether or </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not related to his profession work.</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a:t>
            </a:r>
            <a:endParaRPr kumimoji="0" lang="en-US" sz="320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1066800" y="838200"/>
            <a:ext cx="3297582" cy="523220"/>
          </a:xfrm>
          <a:prstGeom prst="rect">
            <a:avLst/>
          </a:prstGeom>
          <a:noFill/>
        </p:spPr>
        <p:txBody>
          <a:bodyPr wrap="square" rtlCol="0">
            <a:spAutoFit/>
          </a:bodyPr>
          <a:lstStyle/>
          <a:p>
            <a:r>
              <a:rPr lang="en-US" sz="2800" b="1" dirty="0" smtClean="0"/>
              <a:t>1</a:t>
            </a:r>
            <a:r>
              <a:rPr lang="en-US" sz="2800" b="1" baseline="30000" dirty="0" smtClean="0"/>
              <a:t>st</a:t>
            </a:r>
            <a:r>
              <a:rPr lang="en-US" sz="2800" b="1" dirty="0" smtClean="0"/>
              <a:t> Schedule part IV</a:t>
            </a:r>
            <a:endParaRPr lang="en-US" sz="2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609600"/>
            <a:ext cx="3657600" cy="553998"/>
          </a:xfrm>
          <a:prstGeom prst="rect">
            <a:avLst/>
          </a:prstGeom>
          <a:noFill/>
        </p:spPr>
        <p:txBody>
          <a:bodyPr wrap="square" rtlCol="0">
            <a:spAutoFit/>
          </a:bodyPr>
          <a:lstStyle/>
          <a:p>
            <a:r>
              <a:rPr lang="en-US" sz="3000" b="1" dirty="0" smtClean="0"/>
              <a:t>Disqualification :</a:t>
            </a:r>
          </a:p>
        </p:txBody>
      </p:sp>
      <p:sp>
        <p:nvSpPr>
          <p:cNvPr id="5" name="TextBox 4"/>
          <p:cNvSpPr txBox="1"/>
          <p:nvPr/>
        </p:nvSpPr>
        <p:spPr>
          <a:xfrm>
            <a:off x="914399" y="1143000"/>
            <a:ext cx="8229601" cy="4708981"/>
          </a:xfrm>
          <a:prstGeom prst="rect">
            <a:avLst/>
          </a:prstGeom>
          <a:noFill/>
        </p:spPr>
        <p:txBody>
          <a:bodyPr wrap="square" rtlCol="0">
            <a:spAutoFit/>
          </a:bodyPr>
          <a:lstStyle/>
          <a:p>
            <a:pPr>
              <a:buFont typeface="Wingdings" pitchFamily="2" charset="2"/>
              <a:buChar char="Ø"/>
            </a:pPr>
            <a:r>
              <a:rPr lang="en-US" sz="3000" dirty="0" smtClean="0"/>
              <a:t>Age &lt; 21 </a:t>
            </a:r>
            <a:r>
              <a:rPr lang="en-US" sz="3000" dirty="0" smtClean="0"/>
              <a:t>years; or</a:t>
            </a:r>
            <a:endParaRPr lang="en-US" sz="3000" dirty="0" smtClean="0"/>
          </a:p>
          <a:p>
            <a:pPr>
              <a:buFont typeface="Wingdings" pitchFamily="2" charset="2"/>
              <a:buChar char="Ø"/>
            </a:pPr>
            <a:r>
              <a:rPr lang="en-US" sz="3000" dirty="0" smtClean="0"/>
              <a:t>Unsound Mind and  as per competent court; or</a:t>
            </a:r>
          </a:p>
          <a:p>
            <a:pPr>
              <a:buFont typeface="Wingdings" pitchFamily="2" charset="2"/>
              <a:buChar char="Ø"/>
            </a:pPr>
            <a:r>
              <a:rPr lang="en-US" sz="3000" dirty="0" smtClean="0"/>
              <a:t>Undischarged </a:t>
            </a:r>
            <a:r>
              <a:rPr lang="en-US" sz="3000" dirty="0" smtClean="0"/>
              <a:t>Insolvent ; or</a:t>
            </a:r>
          </a:p>
          <a:p>
            <a:pPr>
              <a:buFont typeface="Wingdings" pitchFamily="2" charset="2"/>
              <a:buChar char="Ø"/>
            </a:pPr>
            <a:r>
              <a:rPr lang="en-US" sz="3000" dirty="0" smtClean="0"/>
              <a:t>Discharged Insolvent but has not obtained court</a:t>
            </a:r>
          </a:p>
          <a:p>
            <a:r>
              <a:rPr lang="en-US" sz="3000" dirty="0" smtClean="0"/>
              <a:t>    certificate; or</a:t>
            </a:r>
          </a:p>
          <a:p>
            <a:pPr>
              <a:buFont typeface="Wingdings" pitchFamily="2" charset="2"/>
              <a:buChar char="Ø"/>
            </a:pPr>
            <a:r>
              <a:rPr lang="en-US" sz="3000" dirty="0" smtClean="0"/>
              <a:t>Unless pardoned by CG (I)  </a:t>
            </a:r>
            <a:r>
              <a:rPr lang="en-US" sz="3000" dirty="0" smtClean="0"/>
              <a:t>offence </a:t>
            </a:r>
            <a:r>
              <a:rPr lang="en-US" sz="3000" dirty="0" smtClean="0"/>
              <a:t>of moral </a:t>
            </a:r>
          </a:p>
          <a:p>
            <a:r>
              <a:rPr lang="en-US" sz="3000" dirty="0" smtClean="0"/>
              <a:t>    turpitude and /or (II) Non technical offence </a:t>
            </a:r>
          </a:p>
          <a:p>
            <a:r>
              <a:rPr lang="en-US" sz="3000" dirty="0" smtClean="0"/>
              <a:t>    committed in his   professional </a:t>
            </a:r>
            <a:r>
              <a:rPr lang="en-US" sz="3000" dirty="0" smtClean="0"/>
              <a:t>capacity; </a:t>
            </a:r>
            <a:r>
              <a:rPr lang="en-US" sz="3000" dirty="0" smtClean="0"/>
              <a:t>or</a:t>
            </a:r>
          </a:p>
          <a:p>
            <a:pPr>
              <a:buFont typeface="Wingdings" pitchFamily="2" charset="2"/>
              <a:buChar char="Ø"/>
            </a:pPr>
            <a:r>
              <a:rPr lang="en-US" sz="3000" dirty="0" smtClean="0"/>
              <a:t>Removed by Council if found guilty of Professional </a:t>
            </a:r>
          </a:p>
          <a:p>
            <a:r>
              <a:rPr lang="en-US" sz="3000" dirty="0" smtClean="0"/>
              <a:t>    or other misconduct</a:t>
            </a:r>
            <a:endParaRPr lang="en-US" sz="3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838200" y="1752600"/>
            <a:ext cx="77724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1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Disclosure</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of information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acquired during professional engagement.</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b="1" baseline="0" dirty="0" smtClean="0">
                <a:latin typeface="Andalus" pitchFamily="18" charset="-78"/>
                <a:cs typeface="Andalus" pitchFamily="18" charset="-78"/>
              </a:rPr>
              <a:t>Exception :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Client’s  Consent</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baseline="0" dirty="0" smtClean="0">
                <a:latin typeface="Andalus" pitchFamily="18" charset="-78"/>
                <a:cs typeface="Andalus" pitchFamily="18" charset="-78"/>
              </a:rPr>
              <a:t> Law </a:t>
            </a:r>
            <a:r>
              <a:rPr lang="en-US" sz="3200" baseline="0" dirty="0" smtClean="0">
                <a:latin typeface="Andalus" pitchFamily="18" charset="-78"/>
                <a:cs typeface="Andalus" pitchFamily="18" charset="-78"/>
              </a:rPr>
              <a:t>Requirement</a:t>
            </a:r>
            <a:endParaRPr lang="en-US" sz="3200" baseline="0" dirty="0" smtClean="0">
              <a:latin typeface="Andalus" pitchFamily="18" charset="-78"/>
              <a:cs typeface="Andalus" pitchFamily="18" charset="-78"/>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14400" y="1752600"/>
            <a:ext cx="7696200" cy="4572000"/>
          </a:xfrm>
          <a:prstGeom prst="rect">
            <a:avLst/>
          </a:prstGeom>
        </p:spPr>
        <p:txBody>
          <a:bodyPr vert="horz" lIns="91440" tIns="45720" rIns="91440" bIns="45720" rtlCol="0">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2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Certification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/Submission of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report</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on F.S without examination.</a:t>
            </a:r>
            <a:endPar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b="1" baseline="0" dirty="0" smtClean="0">
                <a:latin typeface="Andalus" pitchFamily="18" charset="-78"/>
                <a:cs typeface="Andalus" pitchFamily="18" charset="-78"/>
              </a:rPr>
              <a:t>Unless</a:t>
            </a:r>
            <a:r>
              <a:rPr lang="en-US" sz="3200" b="1" dirty="0" smtClean="0">
                <a:latin typeface="Andalus" pitchFamily="18" charset="-78"/>
                <a:cs typeface="Andalus" pitchFamily="18" charset="-78"/>
              </a:rPr>
              <a:t> Examined by</a:t>
            </a:r>
            <a:r>
              <a:rPr lang="en-US" sz="3200" b="1" baseline="0" dirty="0" smtClean="0">
                <a:latin typeface="Andalus" pitchFamily="18" charset="-78"/>
                <a:cs typeface="Andalus" pitchFamily="18" charset="-78"/>
              </a:rPr>
              <a:t>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him</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baseline="0" dirty="0" smtClean="0">
                <a:latin typeface="Andalus" pitchFamily="18" charset="-78"/>
                <a:cs typeface="Andalus" pitchFamily="18" charset="-78"/>
              </a:rPr>
              <a:t> his partner</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dirty="0" smtClean="0">
                <a:latin typeface="Andalus" pitchFamily="18" charset="-78"/>
                <a:cs typeface="Andalus" pitchFamily="18" charset="-78"/>
              </a:rPr>
              <a:t> his employee’s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baseline="0" dirty="0" smtClean="0">
                <a:latin typeface="Andalus" pitchFamily="18" charset="-78"/>
                <a:cs typeface="Andalus" pitchFamily="18" charset="-78"/>
              </a:rPr>
              <a:t> another C.A</a:t>
            </a:r>
            <a:r>
              <a:rPr lang="en-US" sz="3200" dirty="0" smtClean="0">
                <a:latin typeface="Andalus" pitchFamily="18" charset="-78"/>
                <a:cs typeface="Andalus" pitchFamily="18" charset="-78"/>
              </a:rPr>
              <a:t> in practice. </a:t>
            </a:r>
            <a:endParaRPr lang="en-US" sz="3200" baseline="0" dirty="0" smtClean="0">
              <a:latin typeface="Andalus" pitchFamily="18" charset="-78"/>
              <a:cs typeface="Andalus" pitchFamily="18" charset="-78"/>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Subtitle 2"/>
          <p:cNvSpPr txBox="1">
            <a:spLocks/>
          </p:cNvSpPr>
          <p:nvPr/>
        </p:nvSpPr>
        <p:spPr>
          <a:xfrm>
            <a:off x="838200" y="1752600"/>
            <a:ext cx="77724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3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Not</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vouching the accuracy of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forecasts.</a:t>
            </a:r>
            <a:endParaRPr kumimoji="0" lang="en-US" sz="320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1066800" y="1600200"/>
            <a:ext cx="76962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4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Expression</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of opinion on F.S of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an entity with presence of </a:t>
            </a:r>
            <a:r>
              <a:rPr kumimoji="0" lang="en-US" sz="3200" i="0" u="none" strike="noStrike" kern="1200" cap="none" spc="0" normalizeH="0" noProof="0" dirty="0" err="1" smtClean="0">
                <a:ln>
                  <a:noFill/>
                </a:ln>
                <a:solidFill>
                  <a:schemeClr val="tx1"/>
                </a:solidFill>
                <a:effectLst/>
                <a:uLnTx/>
                <a:uFillTx/>
                <a:latin typeface="Andalus" pitchFamily="18" charset="-78"/>
                <a:ea typeface="+mn-ea"/>
                <a:cs typeface="Andalus" pitchFamily="18" charset="-78"/>
              </a:rPr>
              <a:t>sustantial</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interest </a:t>
            </a:r>
            <a:endPar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(either himself /his firm/his partner).</a:t>
            </a:r>
            <a:endPar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14400" y="1752600"/>
            <a:ext cx="78486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5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Failure</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to disclose  “Material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Fact” .</a:t>
            </a: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1066800" y="1676400"/>
            <a:ext cx="78486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6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Failure</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to report  “Material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Misstatement”</a:t>
            </a:r>
            <a:endPar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90600" y="1752600"/>
            <a:ext cx="77724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7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Doesn't </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exercise Due Diligence, </a:t>
            </a:r>
          </a:p>
          <a:p>
            <a:pPr marL="342900" lvl="0" indent="-342900" algn="just">
              <a:spcBef>
                <a:spcPct val="20000"/>
              </a:spcBef>
              <a:defRPr/>
            </a:pPr>
            <a:r>
              <a:rPr lang="en-US" sz="3200" dirty="0" smtClean="0">
                <a:latin typeface="Andalus" pitchFamily="18" charset="-78"/>
                <a:cs typeface="Andalus" pitchFamily="18" charset="-78"/>
              </a:rPr>
              <a:t>or Grossly Negligent of his duties.</a:t>
            </a:r>
            <a:endPar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838200" y="1752600"/>
            <a:ext cx="79248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8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Fails to obtain information for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expression of opinion.</a:t>
            </a:r>
            <a:endPar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838200" y="1752600"/>
            <a:ext cx="79248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9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Failure to invite attention</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to any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material departure to  GAAP.</a:t>
            </a: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90600" y="1752600"/>
            <a:ext cx="81534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10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Failure</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to keep client money in a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separate bank account, or</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Use such money within reasonable time.</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(other than fee /remuneration, even advance) </a:t>
            </a: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1" y="1219200"/>
            <a:ext cx="7848600" cy="2400657"/>
          </a:xfrm>
          <a:prstGeom prst="rect">
            <a:avLst/>
          </a:prstGeom>
          <a:noFill/>
        </p:spPr>
        <p:txBody>
          <a:bodyPr wrap="square" rtlCol="0">
            <a:spAutoFit/>
          </a:bodyPr>
          <a:lstStyle/>
          <a:p>
            <a:r>
              <a:rPr lang="en-US" sz="3000" b="1" dirty="0" smtClean="0"/>
              <a:t>Status of Member  :</a:t>
            </a:r>
          </a:p>
          <a:p>
            <a:r>
              <a:rPr lang="en-US" sz="2200" dirty="0" smtClean="0"/>
              <a:t> </a:t>
            </a:r>
            <a:r>
              <a:rPr lang="en-US" sz="3000" dirty="0" smtClean="0"/>
              <a:t>Member in Practice (must have certificate </a:t>
            </a:r>
            <a:r>
              <a:rPr lang="en-US" sz="3000" dirty="0" smtClean="0"/>
              <a:t>of</a:t>
            </a:r>
          </a:p>
          <a:p>
            <a:r>
              <a:rPr lang="en-US" sz="3000" dirty="0" smtClean="0"/>
              <a:t> Practice),or</a:t>
            </a:r>
          </a:p>
          <a:p>
            <a:r>
              <a:rPr lang="en-US" sz="3000" dirty="0" smtClean="0"/>
              <a:t> Member </a:t>
            </a:r>
            <a:r>
              <a:rPr lang="en-US" sz="3000" dirty="0" smtClean="0"/>
              <a:t>in Service, </a:t>
            </a:r>
            <a:r>
              <a:rPr lang="en-US" sz="3000" dirty="0" smtClean="0"/>
              <a:t>or </a:t>
            </a:r>
          </a:p>
          <a:p>
            <a:r>
              <a:rPr lang="en-US" sz="3000" dirty="0" smtClean="0"/>
              <a:t> </a:t>
            </a:r>
            <a:r>
              <a:rPr lang="en-US" sz="3000" dirty="0" smtClean="0"/>
              <a:t>Member (just </a:t>
            </a:r>
            <a:r>
              <a:rPr lang="en-US" sz="3000" dirty="0" smtClean="0"/>
              <a:t>having degree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14400" y="1752600"/>
            <a:ext cx="82296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1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Contravention of</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any  provision of</a:t>
            </a:r>
          </a:p>
          <a:p>
            <a:pPr marL="342900" marR="0" lvl="0" indent="-342900" algn="just" defTabSz="914400" rtl="0" eaLnBrk="1" fontAlgn="auto" latinLnBrk="0" hangingPunct="1">
              <a:lnSpc>
                <a:spcPct val="100000"/>
              </a:lnSpc>
              <a:spcBef>
                <a:spcPct val="20000"/>
              </a:spcBef>
              <a:spcAft>
                <a:spcPts val="0"/>
              </a:spcAft>
              <a:buClrTx/>
              <a:buSzTx/>
              <a:tabLst/>
              <a:defRPr/>
            </a:pPr>
            <a:r>
              <a:rPr lang="en-US" sz="3200" dirty="0" smtClean="0">
                <a:latin typeface="Andalus" pitchFamily="18" charset="-78"/>
                <a:cs typeface="Andalus" pitchFamily="18" charset="-78"/>
              </a:rPr>
              <a:t>this  </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Act , Regulations  or any guidelines  issued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by council.</a:t>
            </a: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II</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0"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1066800" y="1752600"/>
            <a:ext cx="80772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2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Being employee disclose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confidential information without consent /legal</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requirement.</a:t>
            </a: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II</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14400" y="1752600"/>
            <a:ext cx="82296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3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Submit false information to</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 ICAI/its constituents.</a:t>
            </a:r>
            <a:endPar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II</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90600" y="1752600"/>
            <a:ext cx="7772400" cy="4572000"/>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Clause  4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a:t>
            </a:r>
            <a:r>
              <a:rPr kumimoji="0" lang="en-US" sz="3200"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Defalcates</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 or Embezzles money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received in professional </a:t>
            </a:r>
            <a:r>
              <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rPr>
              <a:t>capacity.</a:t>
            </a:r>
            <a:endPar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II</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16683" y="1752600"/>
            <a:ext cx="8227318" cy="445176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itle 1"/>
          <p:cNvSpPr txBox="1">
            <a:spLocks/>
          </p:cNvSpPr>
          <p:nvPr/>
        </p:nvSpPr>
        <p:spPr>
          <a:xfrm>
            <a:off x="687956" y="247339"/>
            <a:ext cx="7770244" cy="112426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2</a:t>
            </a:r>
            <a:r>
              <a:rPr kumimoji="0" lang="en-US" sz="4400" b="1" i="0" u="none" strike="noStrike" kern="1200" cap="none" spc="0" normalizeH="0" baseline="30000" noProof="0" dirty="0" smtClean="0">
                <a:ln>
                  <a:noFill/>
                </a:ln>
                <a:solidFill>
                  <a:schemeClr val="tx1"/>
                </a:solidFill>
                <a:effectLst/>
                <a:uLnTx/>
                <a:uFillTx/>
                <a:latin typeface="+mj-lt"/>
                <a:ea typeface="+mj-ea"/>
                <a:cs typeface="+mj-cs"/>
              </a:rPr>
              <a:t>ND</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Schedule</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Subtitle 2"/>
          <p:cNvSpPr txBox="1">
            <a:spLocks/>
          </p:cNvSpPr>
          <p:nvPr/>
        </p:nvSpPr>
        <p:spPr>
          <a:xfrm>
            <a:off x="914400" y="1752600"/>
            <a:ext cx="8229600" cy="4572000"/>
          </a:xfrm>
          <a:prstGeom prst="rect">
            <a:avLst/>
          </a:prstGeom>
        </p:spPr>
        <p:txBody>
          <a:bodyPr vert="horz" lIns="91440" tIns="45720" rIns="91440" bIns="45720" rtlCol="0">
            <a:normAutofit/>
          </a:bodyPr>
          <a:lstStyle/>
          <a:p>
            <a:r>
              <a:rPr kumimoji="0" lang="en-US" sz="3200" b="1" i="0" u="none" strike="noStrike" kern="1200" cap="none" spc="0" normalizeH="0" baseline="0" noProof="0" dirty="0" smtClean="0">
                <a:ln>
                  <a:noFill/>
                </a:ln>
                <a:solidFill>
                  <a:schemeClr val="tx1"/>
                </a:solidFill>
                <a:effectLst/>
                <a:uLnTx/>
                <a:uFillTx/>
                <a:latin typeface="Andalus" pitchFamily="18" charset="-78"/>
                <a:ea typeface="+mn-ea"/>
                <a:cs typeface="Andalus" pitchFamily="18" charset="-78"/>
              </a:rPr>
              <a:t>Misconduct : I</a:t>
            </a:r>
            <a:r>
              <a:rPr lang="en-US" sz="3200" dirty="0" smtClean="0"/>
              <a:t>f he is held guilty by any civil or </a:t>
            </a:r>
          </a:p>
          <a:p>
            <a:r>
              <a:rPr lang="en-US" sz="3200" dirty="0" smtClean="0"/>
              <a:t>criminal court for an offence which is punishable</a:t>
            </a:r>
          </a:p>
          <a:p>
            <a:r>
              <a:rPr lang="en-US" sz="3200" dirty="0" smtClean="0"/>
              <a:t>with imprisonment for a term exceeding six months.</a:t>
            </a:r>
            <a:endParaRPr kumimoji="0" lang="en-US" sz="3200" i="0" u="none" strike="noStrike" kern="1200" cap="none" spc="0" normalizeH="0" noProof="0" dirty="0" smtClean="0">
              <a:ln>
                <a:noFill/>
              </a:ln>
              <a:solidFill>
                <a:schemeClr val="tx1"/>
              </a:solidFill>
              <a:effectLst/>
              <a:uLnTx/>
              <a:uFillTx/>
              <a:latin typeface="Andalus" pitchFamily="18" charset="-78"/>
              <a:ea typeface="+mn-ea"/>
              <a:cs typeface="Andalus" pitchFamily="18" charset="-78"/>
            </a:endParaRPr>
          </a:p>
        </p:txBody>
      </p:sp>
      <p:sp>
        <p:nvSpPr>
          <p:cNvPr id="5" name="TextBox 4"/>
          <p:cNvSpPr txBox="1"/>
          <p:nvPr/>
        </p:nvSpPr>
        <p:spPr>
          <a:xfrm>
            <a:off x="3277318" y="1151576"/>
            <a:ext cx="2590081" cy="523220"/>
          </a:xfrm>
          <a:prstGeom prst="rect">
            <a:avLst/>
          </a:prstGeom>
          <a:noFill/>
        </p:spPr>
        <p:txBody>
          <a:bodyPr wrap="square" rtlCol="0">
            <a:spAutoFit/>
          </a:bodyPr>
          <a:lstStyle/>
          <a:p>
            <a:pPr algn="ctr"/>
            <a:r>
              <a:rPr lang="en-US" sz="2800" b="1" dirty="0" smtClean="0"/>
              <a:t>Part III</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wnload (2).jpg"/>
          <p:cNvPicPr>
            <a:picLocks noChangeAspect="1"/>
          </p:cNvPicPr>
          <p:nvPr/>
        </p:nvPicPr>
        <p:blipFill>
          <a:blip r:embed="rId2">
            <a:duotone>
              <a:prstClr val="black"/>
              <a:schemeClr val="accent4">
                <a:tint val="45000"/>
                <a:satMod val="400000"/>
              </a:schemeClr>
            </a:duotone>
          </a:blip>
          <a:stretch>
            <a:fillRect/>
          </a:stretch>
        </p:blipFill>
        <p:spPr>
          <a:xfrm>
            <a:off x="1295400" y="914400"/>
            <a:ext cx="7086600" cy="3962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914400"/>
            <a:ext cx="5872068" cy="553998"/>
          </a:xfrm>
          <a:prstGeom prst="rect">
            <a:avLst/>
          </a:prstGeom>
          <a:noFill/>
        </p:spPr>
        <p:txBody>
          <a:bodyPr wrap="square" rtlCol="0">
            <a:spAutoFit/>
          </a:bodyPr>
          <a:lstStyle/>
          <a:p>
            <a:r>
              <a:rPr lang="en-US" sz="3000" b="1" dirty="0" smtClean="0"/>
              <a:t>Member Deemed to be in Practice</a:t>
            </a:r>
            <a:endParaRPr lang="en-US" sz="3000" b="1" dirty="0"/>
          </a:p>
        </p:txBody>
      </p:sp>
      <p:sp>
        <p:nvSpPr>
          <p:cNvPr id="4" name="TextBox 3"/>
          <p:cNvSpPr txBox="1"/>
          <p:nvPr/>
        </p:nvSpPr>
        <p:spPr>
          <a:xfrm>
            <a:off x="914400" y="1676400"/>
            <a:ext cx="8077200" cy="1384995"/>
          </a:xfrm>
          <a:prstGeom prst="rect">
            <a:avLst/>
          </a:prstGeom>
          <a:noFill/>
        </p:spPr>
        <p:txBody>
          <a:bodyPr wrap="square" rtlCol="0">
            <a:spAutoFit/>
          </a:bodyPr>
          <a:lstStyle/>
          <a:p>
            <a:r>
              <a:rPr lang="en-US" sz="2100" dirty="0" smtClean="0"/>
              <a:t>An associate or a fellow of the Institute who is a salaried employee</a:t>
            </a:r>
          </a:p>
          <a:p>
            <a:r>
              <a:rPr lang="en-US" sz="2100" dirty="0" smtClean="0"/>
              <a:t>of a chartered accountant [in practice] or [a firm, of such chartered accountants] shall, notwithstanding such employment, be deemed to be in practice for the limited purpose of the training of articled [assistants].</a:t>
            </a:r>
            <a:endParaRPr lang="en-US" sz="2100" dirty="0"/>
          </a:p>
        </p:txBody>
      </p:sp>
      <p:sp>
        <p:nvSpPr>
          <p:cNvPr id="6" name="TextBox 5"/>
          <p:cNvSpPr txBox="1"/>
          <p:nvPr/>
        </p:nvSpPr>
        <p:spPr>
          <a:xfrm>
            <a:off x="609600" y="3124200"/>
            <a:ext cx="8382000" cy="3016210"/>
          </a:xfrm>
          <a:prstGeom prst="rect">
            <a:avLst/>
          </a:prstGeom>
          <a:noFill/>
        </p:spPr>
        <p:txBody>
          <a:bodyPr wrap="square" rtlCol="0">
            <a:spAutoFit/>
          </a:bodyPr>
          <a:lstStyle/>
          <a:p>
            <a:r>
              <a:rPr lang="en-US" sz="2200" b="1" dirty="0" smtClean="0"/>
              <a:t>     When he in consideration of remuneration :</a:t>
            </a:r>
          </a:p>
          <a:p>
            <a:pPr>
              <a:buFont typeface="Wingdings" pitchFamily="2" charset="2"/>
              <a:buChar char="Ø"/>
            </a:pPr>
            <a:r>
              <a:rPr lang="en-US" sz="2100" dirty="0" smtClean="0"/>
              <a:t>  Engage himself in the practice of accountancy, or</a:t>
            </a:r>
          </a:p>
          <a:p>
            <a:pPr>
              <a:buFont typeface="Wingdings" pitchFamily="2" charset="2"/>
              <a:buChar char="Ø"/>
            </a:pPr>
            <a:r>
              <a:rPr lang="en-US" sz="2100" dirty="0" smtClean="0"/>
              <a:t>  Offer to perform Audit and related services, or</a:t>
            </a:r>
          </a:p>
          <a:p>
            <a:pPr>
              <a:buFont typeface="Wingdings" pitchFamily="2" charset="2"/>
              <a:buChar char="Ø"/>
            </a:pPr>
            <a:r>
              <a:rPr lang="en-US" sz="2100" dirty="0" smtClean="0"/>
              <a:t>  Hold himself out to the Public as an Accountant, or</a:t>
            </a:r>
          </a:p>
          <a:p>
            <a:pPr>
              <a:buFont typeface="Wingdings" pitchFamily="2" charset="2"/>
              <a:buChar char="Ø"/>
            </a:pPr>
            <a:r>
              <a:rPr lang="en-US" sz="2100" dirty="0" smtClean="0"/>
              <a:t>  Render Professional Services or assistance in accounting procedure, or</a:t>
            </a:r>
          </a:p>
          <a:p>
            <a:r>
              <a:rPr lang="en-US" sz="2100" dirty="0" smtClean="0"/>
              <a:t>      renders such other services as, in the opinion of the Council, are or</a:t>
            </a:r>
          </a:p>
          <a:p>
            <a:r>
              <a:rPr lang="en-US" sz="2100" dirty="0" smtClean="0"/>
              <a:t>      may be rendered by a chartered accountant</a:t>
            </a:r>
            <a:endParaRPr lang="en-US" sz="2100" b="1" i="1" dirty="0" smtClean="0"/>
          </a:p>
          <a:p>
            <a:r>
              <a:rPr lang="en-US" sz="2100" b="1" i="1" dirty="0" smtClean="0"/>
              <a:t>     </a:t>
            </a:r>
          </a:p>
          <a:p>
            <a:r>
              <a:rPr lang="en-US" sz="2100" b="1" i="1" dirty="0" smtClean="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143000"/>
            <a:ext cx="7620000" cy="3323987"/>
          </a:xfrm>
          <a:prstGeom prst="rect">
            <a:avLst/>
          </a:prstGeom>
          <a:noFill/>
        </p:spPr>
        <p:txBody>
          <a:bodyPr wrap="square" rtlCol="0">
            <a:spAutoFit/>
          </a:bodyPr>
          <a:lstStyle/>
          <a:p>
            <a:r>
              <a:rPr lang="en-US" sz="3000" b="1" dirty="0" smtClean="0"/>
              <a:t>Misconduct :</a:t>
            </a:r>
          </a:p>
          <a:p>
            <a:r>
              <a:rPr lang="en-US" sz="3000" dirty="0" smtClean="0"/>
              <a:t>The expression “professional or other misconduct” shall be deemed to include any act or omission provided in any of the Schedules, but nothing in this section shall be construed to limit or abridge in any way the power conferred or duty cast on the Director (Discipline).</a:t>
            </a:r>
          </a:p>
        </p:txBody>
      </p:sp>
      <p:pic>
        <p:nvPicPr>
          <p:cNvPr id="4" name="Picture 3" descr="images (16).jpg"/>
          <p:cNvPicPr>
            <a:picLocks noChangeAspect="1"/>
          </p:cNvPicPr>
          <p:nvPr/>
        </p:nvPicPr>
        <p:blipFill>
          <a:blip r:embed="rId2"/>
          <a:stretch>
            <a:fillRect/>
          </a:stretch>
        </p:blipFill>
        <p:spPr>
          <a:xfrm>
            <a:off x="1219199" y="4572000"/>
            <a:ext cx="3200401" cy="20574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524000" y="762000"/>
            <a:ext cx="5181600" cy="553998"/>
          </a:xfrm>
          <a:prstGeom prst="rect">
            <a:avLst/>
          </a:prstGeom>
          <a:noFill/>
        </p:spPr>
        <p:txBody>
          <a:bodyPr wrap="square" rtlCol="0">
            <a:spAutoFit/>
          </a:bodyPr>
          <a:lstStyle/>
          <a:p>
            <a:r>
              <a:rPr lang="en-US" sz="3000" b="1" dirty="0" smtClean="0"/>
              <a:t>Disciplinary </a:t>
            </a:r>
            <a:r>
              <a:rPr lang="en-US" sz="3000" b="1" dirty="0" smtClean="0"/>
              <a:t>mechanism :</a:t>
            </a:r>
            <a:endParaRPr lang="en-US" sz="3000" b="1" dirty="0"/>
          </a:p>
        </p:txBody>
      </p:sp>
      <p:sp>
        <p:nvSpPr>
          <p:cNvPr id="16" name="TextBox 15"/>
          <p:cNvSpPr txBox="1"/>
          <p:nvPr/>
        </p:nvSpPr>
        <p:spPr>
          <a:xfrm>
            <a:off x="1981200" y="1447800"/>
            <a:ext cx="3581400" cy="369332"/>
          </a:xfrm>
          <a:prstGeom prst="rect">
            <a:avLst/>
          </a:prstGeom>
          <a:noFill/>
        </p:spPr>
        <p:txBody>
          <a:bodyPr wrap="square" rtlCol="0">
            <a:spAutoFit/>
          </a:bodyPr>
          <a:lstStyle/>
          <a:p>
            <a:r>
              <a:rPr lang="en-US" b="1" dirty="0" smtClean="0"/>
              <a:t>Council (Group of elected member )</a:t>
            </a:r>
            <a:endParaRPr lang="en-US" b="1" dirty="0"/>
          </a:p>
        </p:txBody>
      </p:sp>
      <p:cxnSp>
        <p:nvCxnSpPr>
          <p:cNvPr id="17" name="Straight Arrow Connector 16"/>
          <p:cNvCxnSpPr/>
          <p:nvPr/>
        </p:nvCxnSpPr>
        <p:spPr>
          <a:xfrm rot="5400000">
            <a:off x="3239294" y="2019300"/>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657600" y="1828800"/>
            <a:ext cx="4114800" cy="369332"/>
          </a:xfrm>
          <a:prstGeom prst="rect">
            <a:avLst/>
          </a:prstGeom>
          <a:noFill/>
        </p:spPr>
        <p:txBody>
          <a:bodyPr wrap="square" rtlCol="0">
            <a:spAutoFit/>
          </a:bodyPr>
          <a:lstStyle/>
          <a:p>
            <a:r>
              <a:rPr lang="en-US" b="1" dirty="0" smtClean="0"/>
              <a:t>( By giving notification establish)</a:t>
            </a:r>
            <a:endParaRPr lang="en-US" b="1" dirty="0"/>
          </a:p>
        </p:txBody>
      </p:sp>
      <p:sp>
        <p:nvSpPr>
          <p:cNvPr id="19" name="TextBox 18"/>
          <p:cNvSpPr txBox="1"/>
          <p:nvPr/>
        </p:nvSpPr>
        <p:spPr>
          <a:xfrm>
            <a:off x="1981200" y="2286000"/>
            <a:ext cx="6172200" cy="369332"/>
          </a:xfrm>
          <a:prstGeom prst="rect">
            <a:avLst/>
          </a:prstGeom>
          <a:noFill/>
        </p:spPr>
        <p:txBody>
          <a:bodyPr wrap="square" rtlCol="0">
            <a:spAutoFit/>
          </a:bodyPr>
          <a:lstStyle/>
          <a:p>
            <a:r>
              <a:rPr lang="en-US" b="1" dirty="0" smtClean="0"/>
              <a:t>Disciplinary Directorate (headed by officer–Director(Discipline)</a:t>
            </a:r>
            <a:endParaRPr lang="en-US" b="1" dirty="0"/>
          </a:p>
        </p:txBody>
      </p:sp>
      <p:sp>
        <p:nvSpPr>
          <p:cNvPr id="20" name="TextBox 19"/>
          <p:cNvSpPr txBox="1"/>
          <p:nvPr/>
        </p:nvSpPr>
        <p:spPr>
          <a:xfrm>
            <a:off x="3733800" y="2743200"/>
            <a:ext cx="4660723" cy="369332"/>
          </a:xfrm>
          <a:prstGeom prst="rect">
            <a:avLst/>
          </a:prstGeom>
          <a:noFill/>
        </p:spPr>
        <p:txBody>
          <a:bodyPr wrap="square" rtlCol="0">
            <a:spAutoFit/>
          </a:bodyPr>
          <a:lstStyle/>
          <a:p>
            <a:r>
              <a:rPr lang="en-US" b="1" dirty="0" smtClean="0"/>
              <a:t>On receipt of any information or complaint</a:t>
            </a:r>
            <a:endParaRPr lang="en-US" b="1" dirty="0"/>
          </a:p>
        </p:txBody>
      </p:sp>
      <p:cxnSp>
        <p:nvCxnSpPr>
          <p:cNvPr id="21" name="Straight Arrow Connector 20"/>
          <p:cNvCxnSpPr/>
          <p:nvPr/>
        </p:nvCxnSpPr>
        <p:spPr>
          <a:xfrm rot="5400000">
            <a:off x="3239294" y="2933700"/>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38201" y="3276600"/>
            <a:ext cx="6172200" cy="369332"/>
          </a:xfrm>
          <a:prstGeom prst="rect">
            <a:avLst/>
          </a:prstGeom>
          <a:noFill/>
        </p:spPr>
        <p:txBody>
          <a:bodyPr wrap="square" rtlCol="0">
            <a:spAutoFit/>
          </a:bodyPr>
          <a:lstStyle/>
          <a:p>
            <a:r>
              <a:rPr lang="en-US" b="1" dirty="0" smtClean="0"/>
              <a:t>he shall </a:t>
            </a:r>
            <a:r>
              <a:rPr lang="en-US" b="1" dirty="0" smtClean="0"/>
              <a:t>arrive at a prima facie </a:t>
            </a:r>
            <a:r>
              <a:rPr lang="en-US" b="1" dirty="0" smtClean="0"/>
              <a:t>opinion that if guilty related to</a:t>
            </a:r>
            <a:endParaRPr lang="en-US" b="1" dirty="0"/>
          </a:p>
        </p:txBody>
      </p:sp>
      <p:cxnSp>
        <p:nvCxnSpPr>
          <p:cNvPr id="27" name="Straight Arrow Connector 26"/>
          <p:cNvCxnSpPr/>
          <p:nvPr/>
        </p:nvCxnSpPr>
        <p:spPr>
          <a:xfrm rot="10800000" flipV="1">
            <a:off x="2514600" y="3657600"/>
            <a:ext cx="991394"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505200" y="3657600"/>
            <a:ext cx="914400"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828800" y="4114800"/>
            <a:ext cx="4953000" cy="369332"/>
          </a:xfrm>
          <a:prstGeom prst="rect">
            <a:avLst/>
          </a:prstGeom>
          <a:noFill/>
        </p:spPr>
        <p:txBody>
          <a:bodyPr wrap="square" rtlCol="0">
            <a:spAutoFit/>
          </a:bodyPr>
          <a:lstStyle/>
          <a:p>
            <a:r>
              <a:rPr lang="en-US" b="1" dirty="0" smtClean="0"/>
              <a:t>Schedule I                Schedule II or Both</a:t>
            </a:r>
            <a:endParaRPr lang="en-US" b="1" dirty="0"/>
          </a:p>
        </p:txBody>
      </p:sp>
      <p:cxnSp>
        <p:nvCxnSpPr>
          <p:cNvPr id="35" name="Straight Arrow Connector 34"/>
          <p:cNvCxnSpPr/>
          <p:nvPr/>
        </p:nvCxnSpPr>
        <p:spPr>
          <a:xfrm rot="5400000">
            <a:off x="2096294" y="4685506"/>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4306094" y="4686300"/>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239294" y="2932906"/>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590800" y="4495800"/>
            <a:ext cx="1828800" cy="369332"/>
          </a:xfrm>
          <a:prstGeom prst="rect">
            <a:avLst/>
          </a:prstGeom>
          <a:noFill/>
        </p:spPr>
        <p:txBody>
          <a:bodyPr wrap="square" rtlCol="0">
            <a:spAutoFit/>
          </a:bodyPr>
          <a:lstStyle/>
          <a:p>
            <a:r>
              <a:rPr lang="en-US" b="1" dirty="0" smtClean="0"/>
              <a:t>Matter place to</a:t>
            </a:r>
            <a:endParaRPr lang="en-US" b="1" dirty="0"/>
          </a:p>
        </p:txBody>
      </p:sp>
      <p:sp>
        <p:nvSpPr>
          <p:cNvPr id="39" name="TextBox 38"/>
          <p:cNvSpPr txBox="1"/>
          <p:nvPr/>
        </p:nvSpPr>
        <p:spPr>
          <a:xfrm>
            <a:off x="838200" y="4953000"/>
            <a:ext cx="6629400" cy="369332"/>
          </a:xfrm>
          <a:prstGeom prst="rect">
            <a:avLst/>
          </a:prstGeom>
          <a:noFill/>
        </p:spPr>
        <p:txBody>
          <a:bodyPr wrap="square" rtlCol="0">
            <a:spAutoFit/>
          </a:bodyPr>
          <a:lstStyle/>
          <a:p>
            <a:r>
              <a:rPr lang="en-US" b="1" dirty="0" smtClean="0"/>
              <a:t>        Board of Discipline              Disciplinary committee</a:t>
            </a:r>
            <a:endParaRPr lang="en-US" b="1" dirty="0"/>
          </a:p>
        </p:txBody>
      </p:sp>
      <p:sp>
        <p:nvSpPr>
          <p:cNvPr id="40" name="TextBox 39"/>
          <p:cNvSpPr txBox="1"/>
          <p:nvPr/>
        </p:nvSpPr>
        <p:spPr>
          <a:xfrm>
            <a:off x="2514600" y="5791200"/>
            <a:ext cx="855812" cy="369332"/>
          </a:xfrm>
          <a:prstGeom prst="rect">
            <a:avLst/>
          </a:prstGeom>
          <a:noFill/>
        </p:spPr>
        <p:txBody>
          <a:bodyPr wrap="none" rtlCol="0">
            <a:spAutoFit/>
          </a:bodyPr>
          <a:lstStyle/>
          <a:p>
            <a:r>
              <a:rPr lang="en-US" b="1" dirty="0" smtClean="0"/>
              <a:t>Cont….</a:t>
            </a:r>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1066800"/>
            <a:ext cx="6324600" cy="369332"/>
          </a:xfrm>
          <a:prstGeom prst="rect">
            <a:avLst/>
          </a:prstGeom>
        </p:spPr>
        <p:txBody>
          <a:bodyPr wrap="square">
            <a:spAutoFit/>
          </a:bodyPr>
          <a:lstStyle/>
          <a:p>
            <a:r>
              <a:rPr lang="en-US" b="1" dirty="0" smtClean="0"/>
              <a:t> Board of Discipline         </a:t>
            </a:r>
            <a:r>
              <a:rPr lang="en-US" b="1" dirty="0" smtClean="0"/>
              <a:t>                 </a:t>
            </a:r>
            <a:r>
              <a:rPr lang="en-US" b="1" dirty="0" smtClean="0"/>
              <a:t>Disciplinary committee</a:t>
            </a:r>
            <a:endParaRPr lang="en-US" dirty="0"/>
          </a:p>
        </p:txBody>
      </p:sp>
      <p:cxnSp>
        <p:nvCxnSpPr>
          <p:cNvPr id="3" name="Straight Arrow Connector 2"/>
          <p:cNvCxnSpPr/>
          <p:nvPr/>
        </p:nvCxnSpPr>
        <p:spPr>
          <a:xfrm rot="5400000">
            <a:off x="2247900" y="1637506"/>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rot="5400000">
            <a:off x="5524500" y="1637506"/>
            <a:ext cx="53260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276600" y="1447800"/>
            <a:ext cx="2286000" cy="369332"/>
          </a:xfrm>
          <a:prstGeom prst="rect">
            <a:avLst/>
          </a:prstGeom>
          <a:noFill/>
        </p:spPr>
        <p:txBody>
          <a:bodyPr wrap="square" rtlCol="0">
            <a:spAutoFit/>
          </a:bodyPr>
          <a:lstStyle/>
          <a:p>
            <a:r>
              <a:rPr lang="en-US" b="1" dirty="0" smtClean="0"/>
              <a:t>If found Guilty</a:t>
            </a:r>
            <a:endParaRPr lang="en-US" b="1" dirty="0"/>
          </a:p>
        </p:txBody>
      </p:sp>
      <p:sp>
        <p:nvSpPr>
          <p:cNvPr id="6" name="TextBox 5"/>
          <p:cNvSpPr txBox="1"/>
          <p:nvPr/>
        </p:nvSpPr>
        <p:spPr>
          <a:xfrm>
            <a:off x="1066800" y="1981200"/>
            <a:ext cx="2792789" cy="369332"/>
          </a:xfrm>
          <a:prstGeom prst="rect">
            <a:avLst/>
          </a:prstGeom>
          <a:noFill/>
        </p:spPr>
        <p:txBody>
          <a:bodyPr wrap="square" rtlCol="0">
            <a:spAutoFit/>
          </a:bodyPr>
          <a:lstStyle/>
          <a:p>
            <a:r>
              <a:rPr lang="en-US" b="1" dirty="0" smtClean="0"/>
              <a:t>1. </a:t>
            </a:r>
            <a:r>
              <a:rPr lang="en-US" b="1" dirty="0" err="1" smtClean="0"/>
              <a:t>Reprimend</a:t>
            </a:r>
            <a:r>
              <a:rPr lang="en-US" b="1" dirty="0" smtClean="0"/>
              <a:t> the Member</a:t>
            </a:r>
            <a:endParaRPr lang="en-US" b="1" dirty="0"/>
          </a:p>
        </p:txBody>
      </p:sp>
      <p:sp>
        <p:nvSpPr>
          <p:cNvPr id="7" name="Rectangle 6"/>
          <p:cNvSpPr/>
          <p:nvPr/>
        </p:nvSpPr>
        <p:spPr>
          <a:xfrm>
            <a:off x="4648200" y="1981200"/>
            <a:ext cx="2971800" cy="369332"/>
          </a:xfrm>
          <a:prstGeom prst="rect">
            <a:avLst/>
          </a:prstGeom>
        </p:spPr>
        <p:txBody>
          <a:bodyPr wrap="square">
            <a:spAutoFit/>
          </a:bodyPr>
          <a:lstStyle/>
          <a:p>
            <a:r>
              <a:rPr lang="en-US" b="1" dirty="0" smtClean="0"/>
              <a:t>1. </a:t>
            </a:r>
            <a:r>
              <a:rPr lang="en-US" b="1" dirty="0" err="1" smtClean="0"/>
              <a:t>Reprimend</a:t>
            </a:r>
            <a:r>
              <a:rPr lang="en-US" b="1" dirty="0" smtClean="0"/>
              <a:t> </a:t>
            </a:r>
            <a:r>
              <a:rPr lang="en-US" b="1" dirty="0" smtClean="0"/>
              <a:t>the Member</a:t>
            </a:r>
            <a:endParaRPr lang="en-US" b="1" dirty="0"/>
          </a:p>
        </p:txBody>
      </p:sp>
      <p:sp>
        <p:nvSpPr>
          <p:cNvPr id="8" name="TextBox 7"/>
          <p:cNvSpPr txBox="1"/>
          <p:nvPr/>
        </p:nvSpPr>
        <p:spPr>
          <a:xfrm>
            <a:off x="1066800" y="2286000"/>
            <a:ext cx="3182050" cy="923330"/>
          </a:xfrm>
          <a:prstGeom prst="rect">
            <a:avLst/>
          </a:prstGeom>
          <a:noFill/>
        </p:spPr>
        <p:txBody>
          <a:bodyPr wrap="square" rtlCol="0">
            <a:spAutoFit/>
          </a:bodyPr>
          <a:lstStyle/>
          <a:p>
            <a:r>
              <a:rPr lang="en-US" b="1" dirty="0" smtClean="0"/>
              <a:t>2. Remove the name of the</a:t>
            </a:r>
          </a:p>
          <a:p>
            <a:r>
              <a:rPr lang="en-US" b="1" dirty="0" smtClean="0"/>
              <a:t>     member from register upto </a:t>
            </a:r>
          </a:p>
          <a:p>
            <a:r>
              <a:rPr lang="en-US" b="1" dirty="0" smtClean="0"/>
              <a:t>     3 month</a:t>
            </a:r>
            <a:endParaRPr lang="en-US" b="1" dirty="0"/>
          </a:p>
        </p:txBody>
      </p:sp>
      <p:sp>
        <p:nvSpPr>
          <p:cNvPr id="9" name="Rectangle 8"/>
          <p:cNvSpPr/>
          <p:nvPr/>
        </p:nvSpPr>
        <p:spPr>
          <a:xfrm>
            <a:off x="4495800" y="2286000"/>
            <a:ext cx="4191000" cy="923330"/>
          </a:xfrm>
          <a:prstGeom prst="rect">
            <a:avLst/>
          </a:prstGeom>
        </p:spPr>
        <p:txBody>
          <a:bodyPr wrap="square">
            <a:spAutoFit/>
          </a:bodyPr>
          <a:lstStyle/>
          <a:p>
            <a:r>
              <a:rPr lang="en-US" b="1" dirty="0" smtClean="0"/>
              <a:t>   2</a:t>
            </a:r>
            <a:r>
              <a:rPr lang="en-US" b="1" dirty="0" smtClean="0"/>
              <a:t>. Remove the name of </a:t>
            </a:r>
            <a:r>
              <a:rPr lang="en-US" b="1" dirty="0" smtClean="0"/>
              <a:t>the </a:t>
            </a:r>
            <a:r>
              <a:rPr lang="en-US" b="1" dirty="0" smtClean="0"/>
              <a:t>member</a:t>
            </a:r>
          </a:p>
          <a:p>
            <a:r>
              <a:rPr lang="en-US" b="1" dirty="0" smtClean="0"/>
              <a:t>        from register permanently or    </a:t>
            </a:r>
          </a:p>
          <a:p>
            <a:r>
              <a:rPr lang="en-US" b="1" dirty="0" smtClean="0"/>
              <a:t>        for any duration</a:t>
            </a:r>
            <a:endParaRPr lang="en-US" b="1" dirty="0" smtClean="0"/>
          </a:p>
        </p:txBody>
      </p:sp>
      <p:sp>
        <p:nvSpPr>
          <p:cNvPr id="10" name="Rectangle 9"/>
          <p:cNvSpPr/>
          <p:nvPr/>
        </p:nvSpPr>
        <p:spPr>
          <a:xfrm>
            <a:off x="1066800" y="3124200"/>
            <a:ext cx="3124200" cy="369332"/>
          </a:xfrm>
          <a:prstGeom prst="rect">
            <a:avLst/>
          </a:prstGeom>
        </p:spPr>
        <p:txBody>
          <a:bodyPr wrap="square">
            <a:spAutoFit/>
          </a:bodyPr>
          <a:lstStyle/>
          <a:p>
            <a:r>
              <a:rPr lang="en-US" b="1" dirty="0" smtClean="0"/>
              <a:t>3. Impose fine upto Rs. 100000</a:t>
            </a:r>
            <a:endParaRPr lang="en-US" b="1" dirty="0"/>
          </a:p>
        </p:txBody>
      </p:sp>
      <p:sp>
        <p:nvSpPr>
          <p:cNvPr id="11" name="Rectangle 10"/>
          <p:cNvSpPr/>
          <p:nvPr/>
        </p:nvSpPr>
        <p:spPr>
          <a:xfrm>
            <a:off x="4648200" y="3124200"/>
            <a:ext cx="3657599" cy="369332"/>
          </a:xfrm>
          <a:prstGeom prst="rect">
            <a:avLst/>
          </a:prstGeom>
        </p:spPr>
        <p:txBody>
          <a:bodyPr wrap="square">
            <a:spAutoFit/>
          </a:bodyPr>
          <a:lstStyle/>
          <a:p>
            <a:r>
              <a:rPr lang="en-US" b="1" dirty="0" smtClean="0"/>
              <a:t>3. Impose fine upto Rs. </a:t>
            </a:r>
            <a:r>
              <a:rPr lang="en-US" b="1" dirty="0" smtClean="0"/>
              <a:t>500000</a:t>
            </a:r>
            <a:endParaRPr lang="en-US" b="1" dirty="0"/>
          </a:p>
        </p:txBody>
      </p:sp>
      <p:sp>
        <p:nvSpPr>
          <p:cNvPr id="12" name="Left Brace 11"/>
          <p:cNvSpPr/>
          <p:nvPr/>
        </p:nvSpPr>
        <p:spPr>
          <a:xfrm rot="16200000">
            <a:off x="4000500" y="1257300"/>
            <a:ext cx="457200" cy="4800600"/>
          </a:xfrm>
          <a:prstGeom prst="leftBrace">
            <a:avLst>
              <a:gd name="adj1" fmla="val 8333"/>
              <a:gd name="adj2" fmla="val 4711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ectangle 12"/>
          <p:cNvSpPr/>
          <p:nvPr/>
        </p:nvSpPr>
        <p:spPr>
          <a:xfrm>
            <a:off x="1600200" y="3886200"/>
            <a:ext cx="4876800" cy="369332"/>
          </a:xfrm>
          <a:prstGeom prst="rect">
            <a:avLst/>
          </a:prstGeom>
        </p:spPr>
        <p:txBody>
          <a:bodyPr wrap="square">
            <a:spAutoFit/>
          </a:bodyPr>
          <a:lstStyle/>
          <a:p>
            <a:r>
              <a:rPr lang="en-US" b="1" dirty="0" smtClean="0"/>
              <a:t>Any member can prefer an appeal within 90 days</a:t>
            </a:r>
            <a:endParaRPr lang="en-US" b="1" dirty="0"/>
          </a:p>
        </p:txBody>
      </p:sp>
      <p:cxnSp>
        <p:nvCxnSpPr>
          <p:cNvPr id="14" name="Straight Arrow Connector 13"/>
          <p:cNvCxnSpPr/>
          <p:nvPr/>
        </p:nvCxnSpPr>
        <p:spPr>
          <a:xfrm rot="5400000">
            <a:off x="4000897" y="4304903"/>
            <a:ext cx="228600"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295400" y="4343400"/>
            <a:ext cx="5638800" cy="1200329"/>
          </a:xfrm>
          <a:prstGeom prst="rect">
            <a:avLst/>
          </a:prstGeom>
        </p:spPr>
        <p:txBody>
          <a:bodyPr wrap="square">
            <a:spAutoFit/>
          </a:bodyPr>
          <a:lstStyle/>
          <a:p>
            <a:pPr algn="ctr"/>
            <a:r>
              <a:rPr lang="en-US" b="1" dirty="0" smtClean="0"/>
              <a:t>Appellate Authority</a:t>
            </a:r>
          </a:p>
          <a:p>
            <a:pPr algn="ctr"/>
            <a:endParaRPr lang="en-US" b="1" dirty="0" smtClean="0"/>
          </a:p>
          <a:p>
            <a:pPr algn="ctr"/>
            <a:r>
              <a:rPr lang="en-US" b="1" dirty="0" smtClean="0"/>
              <a:t>( It can confirm ,modify or set aside the order  or act as per the power given .)</a:t>
            </a:r>
          </a:p>
        </p:txBody>
      </p:sp>
      <p:sp>
        <p:nvSpPr>
          <p:cNvPr id="17" name="Rectangle 16"/>
          <p:cNvSpPr/>
          <p:nvPr/>
        </p:nvSpPr>
        <p:spPr>
          <a:xfrm>
            <a:off x="914400" y="685800"/>
            <a:ext cx="1219200" cy="369332"/>
          </a:xfrm>
          <a:prstGeom prst="rect">
            <a:avLst/>
          </a:prstGeom>
        </p:spPr>
        <p:txBody>
          <a:bodyPr wrap="square">
            <a:spAutoFit/>
          </a:bodyPr>
          <a:lstStyle/>
          <a:p>
            <a:r>
              <a:rPr lang="en-US" b="1" dirty="0" smtClean="0"/>
              <a:t>Cont….</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762000"/>
            <a:ext cx="3720364" cy="553998"/>
          </a:xfrm>
          <a:prstGeom prst="rect">
            <a:avLst/>
          </a:prstGeom>
          <a:noFill/>
        </p:spPr>
        <p:txBody>
          <a:bodyPr wrap="square" rtlCol="0">
            <a:spAutoFit/>
          </a:bodyPr>
          <a:lstStyle/>
          <a:p>
            <a:r>
              <a:rPr lang="en-US" sz="3000" b="1" dirty="0" smtClean="0"/>
              <a:t>Content of schedule :</a:t>
            </a:r>
            <a:endParaRPr lang="en-US" sz="3000" b="1" dirty="0"/>
          </a:p>
        </p:txBody>
      </p:sp>
      <p:graphicFrame>
        <p:nvGraphicFramePr>
          <p:cNvPr id="3" name="Table 2"/>
          <p:cNvGraphicFramePr>
            <a:graphicFrameLocks noGrp="1"/>
          </p:cNvGraphicFramePr>
          <p:nvPr/>
        </p:nvGraphicFramePr>
        <p:xfrm>
          <a:off x="1066800" y="1447799"/>
          <a:ext cx="7467600" cy="2834640"/>
        </p:xfrm>
        <a:graphic>
          <a:graphicData uri="http://schemas.openxmlformats.org/drawingml/2006/table">
            <a:tbl>
              <a:tblPr/>
              <a:tblGrid>
                <a:gridCol w="7467600"/>
              </a:tblGrid>
              <a:tr h="2667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MISCONDUCT                First Schedule                      </a:t>
                      </a:r>
                      <a:r>
                        <a:rPr lang="en-US" b="1" dirty="0" smtClean="0"/>
                        <a:t>       Second Schedule</a:t>
                      </a:r>
                    </a:p>
                    <a:p>
                      <a:endParaRPr lang="en-US" b="1" dirty="0" smtClean="0"/>
                    </a:p>
                    <a:p>
                      <a:r>
                        <a:rPr lang="en-US" b="1" dirty="0" smtClean="0"/>
                        <a:t>Professional          Part I  -(12 Clause)                      </a:t>
                      </a:r>
                      <a:r>
                        <a:rPr lang="en-US" b="1" dirty="0" smtClean="0"/>
                        <a:t>Part I  -(10 Clause)</a:t>
                      </a:r>
                      <a:endParaRPr lang="en-US" b="1" dirty="0" smtClean="0"/>
                    </a:p>
                    <a:p>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Professional           Part II -(2 Clause)                       Part II  -(4 Clause)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Professional           Part III -(3 Clause)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Other                       Part III -(2 Clause)                      Part III  </a:t>
                      </a:r>
                    </a:p>
                    <a:p>
                      <a:endParaRPr lang="en-US"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cxnSp>
        <p:nvCxnSpPr>
          <p:cNvPr id="6" name="Straight Connector 5"/>
          <p:cNvCxnSpPr/>
          <p:nvPr/>
        </p:nvCxnSpPr>
        <p:spPr>
          <a:xfrm rot="5400000">
            <a:off x="1258094" y="2857500"/>
            <a:ext cx="2818606" cy="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4077494" y="2857500"/>
            <a:ext cx="2818606" cy="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066800" y="1981200"/>
            <a:ext cx="7467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66800" y="2514600"/>
            <a:ext cx="7467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66800" y="3048000"/>
            <a:ext cx="7467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066800" y="3657600"/>
            <a:ext cx="7467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066800" y="4876800"/>
            <a:ext cx="3388004" cy="430887"/>
          </a:xfrm>
          <a:prstGeom prst="rect">
            <a:avLst/>
          </a:prstGeom>
          <a:noFill/>
        </p:spPr>
        <p:txBody>
          <a:bodyPr wrap="square" rtlCol="0">
            <a:spAutoFit/>
          </a:bodyPr>
          <a:lstStyle/>
          <a:p>
            <a:r>
              <a:rPr lang="en-US" sz="2200" b="1" dirty="0" smtClean="0"/>
              <a:t>Let us see each Clauses……</a:t>
            </a:r>
            <a:endParaRPr lang="en-US" sz="22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693</TotalTime>
  <Words>1588</Words>
  <Application>Microsoft Office PowerPoint</Application>
  <PresentationFormat>On-screen Show (4:3)</PresentationFormat>
  <Paragraphs>386</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Theme1</vt:lpstr>
      <vt:lpstr>Slide 1</vt:lpstr>
      <vt:lpstr>Slide 2</vt:lpstr>
      <vt:lpstr>Slide 3</vt:lpstr>
      <vt:lpstr>Slide 4</vt:lpstr>
      <vt:lpstr>Slide 5</vt:lpstr>
      <vt:lpstr>Slide 6</vt:lpstr>
      <vt:lpstr>Slide 7</vt:lpstr>
      <vt:lpstr>Slide 8</vt:lpstr>
      <vt:lpstr>Slide 9</vt:lpstr>
      <vt:lpstr>1ST Schedule</vt:lpstr>
      <vt:lpstr>Slide 11</vt:lpstr>
      <vt:lpstr> </vt:lpstr>
      <vt:lpstr>Slide 13</vt:lpstr>
      <vt:lpstr>Slide 14</vt:lpstr>
      <vt:lpstr>1st schedule part I </vt:lpstr>
      <vt:lpstr>1st schedule part I </vt:lpstr>
      <vt:lpstr>1st schedule part I </vt:lpstr>
      <vt:lpstr>Slide 18</vt:lpstr>
      <vt:lpstr>1st schedule part I </vt:lpstr>
      <vt:lpstr>1st schedule part I </vt:lpstr>
      <vt:lpstr>1st schedule part I </vt:lpstr>
      <vt:lpstr>1st schedule part I </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Schedule</dc:title>
  <dc:creator>Admin</dc:creator>
  <cp:lastModifiedBy>Admin</cp:lastModifiedBy>
  <cp:revision>98</cp:revision>
  <dcterms:created xsi:type="dcterms:W3CDTF">2013-12-26T15:40:25Z</dcterms:created>
  <dcterms:modified xsi:type="dcterms:W3CDTF">2013-12-31T16:56:50Z</dcterms:modified>
</cp:coreProperties>
</file>