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Default Extension="xlsx" ContentType="application/vnd.openxmlformats-officedocument.spreadsheetml.sheet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  <p:sldMasterId id="2147483748" r:id="rId2"/>
    <p:sldMasterId id="2147483760" r:id="rId3"/>
    <p:sldMasterId id="2147483772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8" r:id="rId6"/>
    <p:sldId id="257" r:id="rId7"/>
    <p:sldId id="259" r:id="rId8"/>
    <p:sldId id="260" r:id="rId9"/>
    <p:sldId id="261" r:id="rId10"/>
    <p:sldId id="262" r:id="rId11"/>
    <p:sldId id="263" r:id="rId12"/>
    <p:sldId id="265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503" autoAdjust="0"/>
    <p:restoredTop sz="94660"/>
  </p:normalViewPr>
  <p:slideViewPr>
    <p:cSldViewPr>
      <p:cViewPr varScale="1">
        <p:scale>
          <a:sx n="64" d="100"/>
          <a:sy n="64" d="100"/>
        </p:scale>
        <p:origin x="-120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BBB21-BEFD-4EBA-AF95-524835C0EF36}" type="datetimeFigureOut">
              <a:rPr lang="en-US" smtClean="0"/>
              <a:pPr/>
              <a:t>3/30/2010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86F3D7-A9D1-4CB6-A954-BF369D40C3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C08953-1035-4CCB-95CA-B088DB5FBB82}" type="datetimeFigureOut">
              <a:rPr lang="en-US" smtClean="0"/>
              <a:pPr/>
              <a:t>3/30/2010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B4003-EC17-4EDA-A9CF-8545F7638D4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B4003-EC17-4EDA-A9CF-8545F7638D43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B4003-EC17-4EDA-A9CF-8545F7638D43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B4003-EC17-4EDA-A9CF-8545F7638D43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ptdesign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9619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114800"/>
            <a:ext cx="5181600" cy="1066800"/>
          </a:xfrm>
        </p:spPr>
        <p:txBody>
          <a:bodyPr/>
          <a:lstStyle>
            <a:lvl1pPr>
              <a:defRPr b="1" baseline="0"/>
            </a:lvl1pPr>
          </a:lstStyle>
          <a:p>
            <a:r>
              <a:rPr lang="en-US" dirty="0" smtClean="0"/>
              <a:t>7 Steps to Building a Better Brand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257800"/>
            <a:ext cx="5181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F743F-7C9C-4800-B417-8C87705438C9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4CEA-738D-4A89-917B-4EC9A73F39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D97CD-97F2-45DD-9F8C-22D6261FEA8B}" type="datetime5">
              <a:rPr lang="en-US" sz="1000" smtClean="0">
                <a:solidFill>
                  <a:schemeClr val="tx2"/>
                </a:solidFill>
                <a:latin typeface="+mj-lt"/>
              </a:rPr>
              <a:pPr/>
              <a:t>30-Mar-10</a:t>
            </a:fld>
            <a:endParaRPr lang="en-US" sz="10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 lang="en-US" sz="1000" smtClean="0">
                <a:solidFill>
                  <a:schemeClr val="tx2"/>
                </a:solidFill>
                <a:latin typeface="+mj-lt"/>
              </a:rPr>
              <a:pPr/>
              <a:t>‹#›</a:t>
            </a:fld>
            <a:endParaRPr lang="en-US" sz="1000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ransition spd="slow" advTm="7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D047-11AD-4311-8154-3122F033809B}" type="datetime5">
              <a:rPr lang="en-US" sz="1000" smtClean="0">
                <a:solidFill>
                  <a:schemeClr val="tx2"/>
                </a:solidFill>
                <a:latin typeface="+mj-lt"/>
              </a:rPr>
              <a:pPr/>
              <a:t>30-Mar-10</a:t>
            </a:fld>
            <a:endParaRPr lang="en-US" sz="10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 lang="en-US" sz="1000" smtClean="0">
                <a:solidFill>
                  <a:schemeClr val="tx2"/>
                </a:solidFill>
                <a:latin typeface="+mj-lt"/>
              </a:rPr>
              <a:pPr/>
              <a:t>‹#›</a:t>
            </a:fld>
            <a:endParaRPr lang="en-US" sz="1000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ransition spd="slow" advTm="700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ptdesign1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9619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114800"/>
            <a:ext cx="5181600" cy="1066800"/>
          </a:xfrm>
        </p:spPr>
        <p:txBody>
          <a:bodyPr/>
          <a:lstStyle>
            <a:lvl1pPr>
              <a:defRPr b="1" baseline="0"/>
            </a:lvl1pPr>
          </a:lstStyle>
          <a:p>
            <a:r>
              <a:rPr lang="en-US" dirty="0" smtClean="0"/>
              <a:t>7 Steps to Building a Better Brand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257800"/>
            <a:ext cx="5181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694E4-9955-474A-8682-852042FE9854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670F-5EA0-496B-AC56-4AC4FE2239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AC49-CFD9-4EEA-86C6-6A7DF8CEFA11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670F-5EA0-496B-AC56-4AC4FE2239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8FEF4-AFE7-4DA9-8BF6-7C9090DE2B00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670F-5EA0-496B-AC56-4AC4FE2239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EF4BF-99F7-440F-B2C1-E4A172BE2900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670F-5EA0-496B-AC56-4AC4FE2239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A451C-843A-481C-A9B4-FFCCDD8E1918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670F-5EA0-496B-AC56-4AC4FE2239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93EE-64CB-4620-8AB7-CEDA4E8240DC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670F-5EA0-496B-AC56-4AC4FE2239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D14D-529F-4B2E-9A4C-1CD70B7AD186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670F-5EA0-496B-AC56-4AC4FE2239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D2632-5485-4B5E-957D-CDC89DC37444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670F-5EA0-496B-AC56-4AC4FE2239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B3666-827E-4122-9204-EE1B65C80A47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7F73-0367-40C9-8AA6-D06D591D289D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670F-5EA0-496B-AC56-4AC4FE2239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C0CFA-45D9-4316-8CE3-127AB484D8F2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670F-5EA0-496B-AC56-4AC4FE2239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AD4A7-69CA-4FC7-BC70-40FD3D8136E0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670F-5EA0-496B-AC56-4AC4FE2239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ptdesign1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9619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114800"/>
            <a:ext cx="5181600" cy="1066800"/>
          </a:xfrm>
        </p:spPr>
        <p:txBody>
          <a:bodyPr/>
          <a:lstStyle>
            <a:lvl1pPr>
              <a:defRPr b="1" baseline="0"/>
            </a:lvl1pPr>
          </a:lstStyle>
          <a:p>
            <a:r>
              <a:rPr lang="en-US" dirty="0" smtClean="0"/>
              <a:t>7 Steps to Building a Better Brand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257800"/>
            <a:ext cx="5181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DFF32-FB58-4B56-AF8B-77403DDCEA6B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670F-5EA0-496B-AC56-4AC4FE2239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C6B8-03BD-4CB4-8D46-F66A81D61C49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670F-5EA0-496B-AC56-4AC4FE2239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CC206-A118-4389-ADB2-A54323F538A7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670F-5EA0-496B-AC56-4AC4FE2239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7E4B-7B0A-4881-8FB9-AB73B79E4A1F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670F-5EA0-496B-AC56-4AC4FE2239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940D9-DFB0-4863-AA6C-9441124D1C69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670F-5EA0-496B-AC56-4AC4FE2239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91477-5E84-4C61-9E64-AEC75A4367AA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670F-5EA0-496B-AC56-4AC4FE2239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B46A-02FE-4952-A593-55C44E06DC65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670F-5EA0-496B-AC56-4AC4FE2239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F2DD5-89E7-494B-8137-1C3BA01F4189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4CEA-738D-4A89-917B-4EC9A73F39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AF220-D039-4355-8DEF-33320441D1D9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670F-5EA0-496B-AC56-4AC4FE2239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78BB-DDA6-4520-8F7E-67CA6FD7425F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670F-5EA0-496B-AC56-4AC4FE2239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56E0-1FB5-4AAC-8182-32BCC624BF1B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670F-5EA0-496B-AC56-4AC4FE2239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9806-0B06-4CDE-BD75-B9D191EF2585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670F-5EA0-496B-AC56-4AC4FE2239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Rectangle 6"/>
            <p:cNvPicPr>
              <a:picLocks noChangeAspect="1"/>
            </p:cNvPicPr>
            <p:nvPr/>
          </p:nvPicPr>
          <p:blipFill>
            <a:blip r:embed="rId2">
              <a:duotone>
                <a:schemeClr val="accent3"/>
                <a:srgbClr val="FFFFFF"/>
              </a:duotone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/>
            <p:cNvSpPr/>
            <p:nvPr userDrawn="1"/>
          </p:nvSpPr>
          <p:spPr>
            <a:xfrm>
              <a:off x="0" y="5184648"/>
              <a:ext cx="9144000" cy="1673352"/>
            </a:xfrm>
            <a:prstGeom prst="rect">
              <a:avLst/>
            </a:prstGeom>
            <a:gradFill flip="none" rotWithShape="1">
              <a:gsLst>
                <a:gs pos="39000">
                  <a:schemeClr val="accent5">
                    <a:alpha val="40000"/>
                  </a:schemeClr>
                </a:gs>
                <a:gs pos="0">
                  <a:schemeClr val="accent5">
                    <a:alpha val="90000"/>
                  </a:schemeClr>
                </a:gs>
                <a:gs pos="100000">
                  <a:schemeClr val="accent3">
                    <a:alpha val="40000"/>
                  </a:schemeClr>
                </a:gs>
              </a:gsLst>
              <a:lin ang="0" scaled="1"/>
              <a:tileRect/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0" y="5257800"/>
              <a:ext cx="9144000" cy="1600200"/>
            </a:xfrm>
            <a:prstGeom prst="rect">
              <a:avLst/>
            </a:prstGeom>
            <a:gradFill flip="none" rotWithShape="1">
              <a:gsLst>
                <a:gs pos="39000">
                  <a:schemeClr val="accent5">
                    <a:alpha val="25000"/>
                  </a:schemeClr>
                </a:gs>
                <a:gs pos="100000">
                  <a:schemeClr val="accent3">
                    <a:alpha val="25000"/>
                  </a:schemeClr>
                </a:gs>
              </a:gsLst>
              <a:lin ang="0" scaled="1"/>
              <a:tileRect/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0" y="3352801"/>
              <a:ext cx="9144000" cy="1827567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0" y="5181600"/>
              <a:ext cx="9144000" cy="1588"/>
            </a:xfrm>
            <a:prstGeom prst="line">
              <a:avLst/>
            </a:prstGeom>
            <a:ln w="28575" cap="flat" cmpd="sng" algn="ctr">
              <a:solidFill>
                <a:schemeClr val="bg1"/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455676" y="3373031"/>
            <a:ext cx="8229600" cy="2043684"/>
          </a:xfrm>
          <a:noFill/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7000" kern="100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>
          <a:xfrm>
            <a:off x="566801" y="5429252"/>
            <a:ext cx="8129524" cy="757517"/>
          </a:xfrm>
        </p:spPr>
        <p:txBody>
          <a:bodyPr/>
          <a:lstStyle>
            <a:lvl1pPr marL="0" indent="0" algn="l">
              <a:buNone/>
              <a:defRPr sz="1600" kern="100" cap="all" spc="100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spd="slow" advTm="7000">
    <p:fad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077200" cy="107542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24BDE-906C-4602-AC0B-89FD23D8EBAE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Rectangle 6"/>
            <p:cNvPicPr>
              <a:picLocks noChangeAspect="1"/>
            </p:cNvPicPr>
            <p:nvPr/>
          </p:nvPicPr>
          <p:blipFill>
            <a:blip r:embed="rId2">
              <a:duotone>
                <a:schemeClr val="accent3"/>
                <a:srgbClr val="FFFFFF"/>
              </a:duotone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Rectangle 8"/>
            <p:cNvSpPr/>
            <p:nvPr userDrawn="1"/>
          </p:nvSpPr>
          <p:spPr>
            <a:xfrm>
              <a:off x="0" y="342900"/>
              <a:ext cx="9144000" cy="6172200"/>
            </a:xfrm>
            <a:prstGeom prst="rect">
              <a:avLst/>
            </a:prstGeom>
            <a:gradFill flip="none" rotWithShape="1">
              <a:gsLst>
                <a:gs pos="39000">
                  <a:schemeClr val="accent5">
                    <a:alpha val="40000"/>
                  </a:schemeClr>
                </a:gs>
                <a:gs pos="0">
                  <a:schemeClr val="accent5">
                    <a:alpha val="90000"/>
                  </a:schemeClr>
                </a:gs>
                <a:gs pos="100000">
                  <a:schemeClr val="accent3">
                    <a:alpha val="40000"/>
                  </a:schemeClr>
                </a:gs>
              </a:gsLst>
              <a:lin ang="0" scaled="1"/>
              <a:tileRect/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0" y="457200"/>
              <a:ext cx="9144000" cy="5943600"/>
            </a:xfrm>
            <a:prstGeom prst="rect">
              <a:avLst/>
            </a:prstGeom>
            <a:gradFill flip="none" rotWithShape="1">
              <a:gsLst>
                <a:gs pos="39000">
                  <a:schemeClr val="accent5">
                    <a:alpha val="25000"/>
                  </a:schemeClr>
                </a:gs>
                <a:gs pos="100000">
                  <a:schemeClr val="accent3">
                    <a:alpha val="25000"/>
                  </a:schemeClr>
                </a:gs>
              </a:gsLst>
              <a:lin ang="0" scaled="1"/>
              <a:tileRect/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0" y="341312"/>
              <a:ext cx="9144000" cy="1588"/>
            </a:xfrm>
            <a:prstGeom prst="line">
              <a:avLst/>
            </a:prstGeom>
            <a:ln w="28575" cap="flat" cmpd="sng" algn="ctr">
              <a:solidFill>
                <a:schemeClr val="bg1"/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6505575"/>
              <a:ext cx="9144000" cy="1588"/>
            </a:xfrm>
            <a:prstGeom prst="line">
              <a:avLst/>
            </a:prstGeom>
            <a:ln w="28575" cap="flat" cmpd="sng" algn="ctr">
              <a:solidFill>
                <a:schemeClr val="bg1"/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533402" y="3962402"/>
            <a:ext cx="8153399" cy="1371599"/>
          </a:xfrm>
        </p:spPr>
        <p:txBody>
          <a:bodyPr anchor="b" anchorCtr="0"/>
          <a:lstStyle>
            <a:lvl1pPr algn="l">
              <a:defRPr sz="4000" b="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557276" y="5438776"/>
            <a:ext cx="8129524" cy="904875"/>
          </a:xfrm>
        </p:spPr>
        <p:txBody>
          <a:bodyPr anchor="t" anchorCtr="0"/>
          <a:lstStyle>
            <a:lvl1pPr marL="0" indent="0">
              <a:buNone/>
              <a:defRPr sz="1400" cap="all" spc="1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slow" advTm="7000">
    <p:fad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533400" y="1600201"/>
            <a:ext cx="39624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39624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A79D4-D6B7-4BEB-972F-AF440235FAFB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533400" y="1600201"/>
            <a:ext cx="3963988" cy="5746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533400" y="2174877"/>
            <a:ext cx="3963988" cy="38449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4645027" y="1600201"/>
            <a:ext cx="3965574" cy="5746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4645027" y="2174877"/>
            <a:ext cx="3965574" cy="38449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41514-40A1-445C-979A-05A7E477B341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6D33E-2942-48A6-B167-A00C3D44E5C6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D158-2A3F-4E9A-9CBC-829E5DF08E39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7000">
    <p:fade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2932114" cy="968375"/>
          </a:xfrm>
        </p:spPr>
        <p:txBody>
          <a:bodyPr anchor="b"/>
          <a:lstStyle>
            <a:lvl1pPr algn="l">
              <a:defRPr sz="2000" b="1"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3575050" y="457200"/>
            <a:ext cx="5035550" cy="55626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body" sz="half" idx="2"/>
          </p:nvPr>
        </p:nvSpPr>
        <p:spPr>
          <a:xfrm>
            <a:off x="533400" y="1435101"/>
            <a:ext cx="2932114" cy="45847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B3F8-040B-46B8-87BB-67FA5AA2E135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6524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D9B78-F000-48D7-BAEA-48B49900AE59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838D4-55B4-419F-B09E-7A05A119479C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A9D6F-164F-417C-A866-9D6972D9FF86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1ADDF-1343-4966-BE07-F99C24A0CB50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4CEA-738D-4A89-917B-4EC9A73F39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5F88-0F4E-410C-BD41-B0AB98B003FE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F1D62-DFFC-43D5-9EE6-77A97AEEA638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7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image" Target="../media/image3.jpeg"/><Relationship Id="rId5" Type="http://schemas.openxmlformats.org/officeDocument/2006/relationships/slideLayout" Target="../slideLayouts/slideLayout3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ptdesign2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553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5F965-4B4C-4F01-90F3-ED2E9C4F8A5A}" type="datetime5">
              <a:rPr lang="en-US" sz="1000" smtClean="0">
                <a:solidFill>
                  <a:schemeClr val="tx2"/>
                </a:solidFill>
                <a:latin typeface="+mj-lt"/>
              </a:rPr>
              <a:pPr/>
              <a:t>30-Mar-10</a:t>
            </a:fld>
            <a:endParaRPr lang="en-US" sz="10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z="10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25215-7382-4C1B-86B1-E9DB9649FF55}" type="slidenum">
              <a:rPr lang="en-US" sz="1000" smtClean="0">
                <a:solidFill>
                  <a:schemeClr val="tx2"/>
                </a:solidFill>
                <a:latin typeface="+mj-lt"/>
              </a:rPr>
              <a:pPr/>
              <a:t>‹#›</a:t>
            </a:fld>
            <a:endParaRPr lang="en-US" sz="1000" dirty="0">
              <a:solidFill>
                <a:schemeClr val="tx2"/>
              </a:solidFill>
              <a:latin typeface="+mj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ransition spd="slow" advTm="7000">
    <p:fade/>
  </p:transition>
  <p:hf hdr="0" ft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ptdesign2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553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EBAC8-1A51-457F-8BE4-AB6E5B118BB7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9670F-5EA0-496B-AC56-4AC4FE2239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ransition spd="slow" advTm="7000">
    <p:fade/>
  </p:transition>
  <p:hf hdr="0" ft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ptdesign2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553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71506-527B-4D9C-B960-24090B1E334F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9670F-5EA0-496B-AC56-4AC4FE2239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ransition spd="slow" advTm="7000">
    <p:fade/>
  </p:transition>
  <p:hf hdr="0" ft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Rectangle 18"/>
          <p:cNvPicPr>
            <a:picLocks noChangeAspect="1"/>
          </p:cNvPicPr>
          <p:nvPr/>
        </p:nvPicPr>
        <p:blipFill>
          <a:blip r:embed="rId11">
            <a:duotone>
              <a:schemeClr val="accent3"/>
              <a:srgbClr val="FFFFFF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oup 19"/>
          <p:cNvGrpSpPr/>
          <p:nvPr/>
        </p:nvGrpSpPr>
        <p:grpSpPr>
          <a:xfrm>
            <a:off x="304800" y="0"/>
            <a:ext cx="8534400" cy="6860650"/>
            <a:chOff x="304800" y="0"/>
            <a:chExt cx="8534400" cy="6860650"/>
          </a:xfrm>
        </p:grpSpPr>
        <p:sp>
          <p:nvSpPr>
            <p:cNvPr id="21" name="Rectangle 20"/>
            <p:cNvSpPr/>
            <p:nvPr userDrawn="1"/>
          </p:nvSpPr>
          <p:spPr>
            <a:xfrm>
              <a:off x="457200" y="0"/>
              <a:ext cx="8229600" cy="64770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 w="25400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/>
            <p:cNvSpPr/>
            <p:nvPr userDrawn="1"/>
          </p:nvSpPr>
          <p:spPr>
            <a:xfrm flipH="1">
              <a:off x="457200" y="381000"/>
              <a:ext cx="8229600" cy="64770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 w="25400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8686800" y="0"/>
              <a:ext cx="152400" cy="6477000"/>
            </a:xfrm>
            <a:prstGeom prst="rect">
              <a:avLst/>
            </a:prstGeom>
            <a:solidFill>
              <a:schemeClr val="accent5"/>
            </a:solidFill>
            <a:ln w="25400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304800" y="383650"/>
              <a:ext cx="152400" cy="6477000"/>
            </a:xfrm>
            <a:prstGeom prst="rect">
              <a:avLst/>
            </a:prstGeom>
            <a:solidFill>
              <a:schemeClr val="accent5"/>
            </a:solidFill>
            <a:ln w="25400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457200" y="6477000"/>
              <a:ext cx="8382000" cy="76200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65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</a:gradFill>
            <a:ln w="25400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25"/>
            <p:cNvSpPr/>
            <p:nvPr userDrawn="1"/>
          </p:nvSpPr>
          <p:spPr>
            <a:xfrm flipH="1">
              <a:off x="304800" y="310738"/>
              <a:ext cx="8382000" cy="76200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65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</a:gradFill>
            <a:ln w="25400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077200" cy="1075426"/>
          </a:xfrm>
          <a:prstGeom prst="rect">
            <a:avLst/>
          </a:prstGeom>
        </p:spPr>
        <p:txBody>
          <a:bodyPr vert="horz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600203"/>
            <a:ext cx="8077200" cy="4412411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3400" y="6104626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000">
                <a:solidFill>
                  <a:schemeClr val="tx2"/>
                </a:solidFill>
                <a:latin typeface="+mj-lt"/>
              </a:defRPr>
            </a:lvl1pPr>
          </a:lstStyle>
          <a:p>
            <a:fld id="{EA16D29F-F207-4DC8-882F-F0A6D9D167D8}" type="datetime5">
              <a:rPr lang="en-US" sz="1000" smtClean="0">
                <a:solidFill>
                  <a:schemeClr val="tx2"/>
                </a:solidFill>
                <a:latin typeface="+mj-lt"/>
              </a:rPr>
              <a:pPr/>
              <a:t>30-Mar-10</a:t>
            </a:fld>
            <a:endParaRPr lang="en-US" sz="10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04626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000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 sz="10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77000" y="6104626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000">
                <a:solidFill>
                  <a:schemeClr val="tx2"/>
                </a:solidFill>
                <a:latin typeface="+mj-lt"/>
              </a:defRPr>
            </a:lvl1pPr>
          </a:lstStyle>
          <a:p>
            <a:fld id="{53325215-7382-4C1B-86B1-E9DB9649FF55}" type="slidenum">
              <a:rPr lang="en-US" sz="1000" smtClean="0">
                <a:solidFill>
                  <a:schemeClr val="tx2"/>
                </a:solidFill>
                <a:latin typeface="+mj-lt"/>
              </a:rPr>
              <a:pPr/>
              <a:t>‹#›</a:t>
            </a:fld>
            <a:endParaRPr lang="en-US" sz="1000" dirty="0">
              <a:solidFill>
                <a:schemeClr val="tx2"/>
              </a:solidFill>
              <a:latin typeface="+mj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</p:sldLayoutIdLst>
  <p:transition spd="slow" advTm="7000">
    <p:fade/>
  </p:transition>
  <p:timing>
    <p:tnLst>
      <p:par>
        <p:cTn id="1" dur="indefinite" restart="never" nodeType="tmRoot"/>
      </p:par>
    </p:tnLst>
  </p:timing>
  <p:hf hdr="0" ftr="0"/>
  <p:txStyles>
    <p:titleStyle>
      <a:lvl1pPr algn="l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Cover%20Page.docx" TargetMode="Externa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Time%20Value%20OF%20Money.docx" TargetMode="External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package" Target="../embeddings/Microsoft_Office_Word_Document2.docx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1.vml"/><Relationship Id="rId6" Type="http://schemas.openxmlformats.org/officeDocument/2006/relationships/hyperlink" Target="Time%20Value%20OF%20Money.docx" TargetMode="External"/><Relationship Id="rId5" Type="http://schemas.openxmlformats.org/officeDocument/2006/relationships/package" Target="../embeddings/Microsoft_Office_Excel_Worksheet1.xlsx"/><Relationship Id="rId4" Type="http://schemas.openxmlformats.org/officeDocument/2006/relationships/hyperlink" Target="Time%20Value%20of%20money/Calculate%20Simple%20&amp;%20Com.Interest.xlsx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Time%20Value%20of%20money/Present%20Value.xlsx" TargetMode="External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2.vml"/><Relationship Id="rId4" Type="http://schemas.openxmlformats.org/officeDocument/2006/relationships/package" Target="../embeddings/Microsoft_Office_Excel_Worksheet3.xls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Time%20Value%20of%20money/Future%20Value.xlsx" TargetMode="External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3.vml"/><Relationship Id="rId4" Type="http://schemas.openxmlformats.org/officeDocument/2006/relationships/oleObject" Target="file:///H:\Project%20Work\TVM\Excel%20File\Future%20Value.xlsx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4.vml"/><Relationship Id="rId5" Type="http://schemas.openxmlformats.org/officeDocument/2006/relationships/package" Target="../embeddings/Microsoft_Office_Excel_Worksheet4.xlsx"/><Relationship Id="rId4" Type="http://schemas.openxmlformats.org/officeDocument/2006/relationships/hyperlink" Target="Time%20Value%20of%20money/Annuity.xlsx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Time%20Value%20OF%20Money.docx" TargetMode="External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5.vml"/><Relationship Id="rId4" Type="http://schemas.openxmlformats.org/officeDocument/2006/relationships/package" Target="../embeddings/Microsoft_Office_Word_Document5.docx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Time%20Value%20of%20money/Sinking%20Fund.xlsx" TargetMode="External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6.vml"/><Relationship Id="rId4" Type="http://schemas.openxmlformats.org/officeDocument/2006/relationships/package" Target="../embeddings/Microsoft_Office_Excel_Worksheet6.xls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838200"/>
            <a:ext cx="8229600" cy="1073315"/>
          </a:xfrm>
        </p:spPr>
        <p:txBody>
          <a:bodyPr anchor="ctr">
            <a:normAutofit/>
          </a:bodyPr>
          <a:lstStyle/>
          <a:p>
            <a:r>
              <a:rPr lang="en-US" sz="5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 Rounded MT Bold" pitchFamily="34" charset="0"/>
              </a:rPr>
              <a:t>TIME VALUE OF MONEY</a:t>
            </a:r>
            <a:endParaRPr lang="en-US" sz="54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6200" y="5638800"/>
            <a:ext cx="4876800" cy="838200"/>
          </a:xfrm>
        </p:spPr>
        <p:txBody>
          <a:bodyPr>
            <a:normAutofit fontScale="92500"/>
          </a:bodyPr>
          <a:lstStyle/>
          <a:p>
            <a:r>
              <a:rPr lang="en-US" sz="2000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 Rounded MT Bold" pitchFamily="34" charset="0"/>
              </a:rPr>
              <a:t>PRESENTED BY SHAILESH.K.HAPANI.</a:t>
            </a:r>
          </a:p>
          <a:p>
            <a:r>
              <a:rPr lang="en-US" sz="2000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 Rounded MT Bold" pitchFamily="34" charset="0"/>
              </a:rPr>
              <a:t>REGISTRATION NO:WRO0365040</a:t>
            </a:r>
            <a:endParaRPr lang="en-US" sz="2000" cap="none" spc="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fld id="{1DD8EE8A-42E4-4032-A2BE-EAEA8D651D65}" type="datetime5">
              <a:rPr lang="en-US" sz="1100" b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Arial Rounded MT Bold" pitchFamily="34" charset="0"/>
              </a:rPr>
              <a:pPr/>
              <a:t>30-Mar-10</a:t>
            </a:fld>
            <a:endParaRPr lang="en-US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1405811-9F30-42FD-B6F8-81608842FA98}" type="slidenum">
              <a:rPr lang="en-US" sz="1600" smtClean="0"/>
              <a:pPr/>
              <a:t>1</a:t>
            </a:fld>
            <a:endParaRPr lang="en-US" sz="1600" dirty="0"/>
          </a:p>
        </p:txBody>
      </p:sp>
    </p:spTree>
  </p:cSld>
  <p:clrMapOvr>
    <a:masterClrMapping/>
  </p:clrMapOvr>
  <p:transition spd="slow" advTm="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4876800" cy="54202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latin typeface="Bodoni MT Black" pitchFamily="18" charset="0"/>
              </a:rPr>
              <a:t> TECHNIQUES OF COMPOUNDING:</a:t>
            </a:r>
            <a:endParaRPr lang="en-US" sz="1800" b="1" dirty="0">
              <a:latin typeface="Bodoni MT Black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BDC52-2032-408D-B959-CB0944AF6F75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95400" y="1600200"/>
            <a:ext cx="64008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1400" spc="150" dirty="0" smtClean="0">
                <a:latin typeface="Arial Rounded MT Bold" pitchFamily="34" charset="0"/>
              </a:rPr>
              <a:t> The "time value of money" describes the effects of compounding. An amount invested today has more value than the same amount invested at a later date because it can utilize the power of compounding.</a:t>
            </a:r>
          </a:p>
          <a:p>
            <a:pPr algn="just">
              <a:buFont typeface="Wingdings" pitchFamily="2" charset="2"/>
              <a:buChar char="v"/>
            </a:pPr>
            <a:endParaRPr lang="en-US" sz="1600" b="1" i="1" spc="150" dirty="0" smtClean="0">
              <a:latin typeface="Arial Rounded MT Bold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1600" b="1" i="1" spc="150" dirty="0" smtClean="0">
                <a:latin typeface="Arial Rounded MT Bold" pitchFamily="34" charset="0"/>
              </a:rPr>
              <a:t> FUTURE VALUE (FV) OF A SINGLE CASH FLOW:</a:t>
            </a:r>
          </a:p>
          <a:p>
            <a:pPr algn="just">
              <a:buFont typeface="Wingdings" pitchFamily="2" charset="2"/>
              <a:buChar char="v"/>
            </a:pPr>
            <a:r>
              <a:rPr lang="en-US" sz="1600" b="1" i="1" spc="150" dirty="0" smtClean="0">
                <a:latin typeface="Arial Rounded MT Bold" pitchFamily="34" charset="0"/>
              </a:rPr>
              <a:t> FUTURE VALUE OF AN ANNUITY:</a:t>
            </a:r>
            <a:endParaRPr lang="en-US" sz="1600" b="1" i="1" spc="150" dirty="0">
              <a:latin typeface="Arial Rounded MT Bold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971800" y="3700779"/>
            <a:ext cx="2286000" cy="2623821"/>
            <a:chOff x="2971800" y="3700779"/>
            <a:chExt cx="2286000" cy="2623821"/>
          </a:xfrm>
        </p:grpSpPr>
        <p:pic>
          <p:nvPicPr>
            <p:cNvPr id="7" name="Picture 6" descr="thank-you.jpg">
              <a:hlinkClick r:id="rId2" action="ppaction://hlinkfile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02689" y="3700779"/>
              <a:ext cx="2002711" cy="2014221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8" name="Rectangle 7"/>
            <p:cNvSpPr/>
            <p:nvPr/>
          </p:nvSpPr>
          <p:spPr>
            <a:xfrm>
              <a:off x="2971800" y="5678269"/>
              <a:ext cx="2286000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Script MT Bold" pitchFamily="66" charset="0"/>
                </a:rPr>
                <a:t>Thank You</a:t>
              </a:r>
              <a:endPara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cript MT Bold" pitchFamily="66" charset="0"/>
              </a:endParaRPr>
            </a:p>
          </p:txBody>
        </p:sp>
      </p:grpSp>
    </p:spTree>
  </p:cSld>
  <p:clrMapOvr>
    <a:masterClrMapping/>
  </p:clrMapOvr>
  <p:transition spd="slow" advTm="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6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6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6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6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5400" y="1371600"/>
            <a:ext cx="62484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n-US" sz="1600" spc="150" dirty="0" smtClean="0">
                <a:latin typeface="Arial Rounded MT Bold" pitchFamily="34" charset="0"/>
              </a:rPr>
              <a:t>CONCEPT OF TIME VALUE OF MONEY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600" spc="150" dirty="0" smtClean="0">
                <a:latin typeface="Arial Rounded MT Bold" pitchFamily="34" charset="0"/>
              </a:rPr>
              <a:t>SIMPLE INTEREST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600" spc="150" dirty="0" smtClean="0">
                <a:latin typeface="Arial Rounded MT Bold" pitchFamily="34" charset="0"/>
              </a:rPr>
              <a:t>COMPOUND INTEREST </a:t>
            </a:r>
          </a:p>
          <a:p>
            <a:pPr marL="800100" lvl="1" indent="-342900" algn="just">
              <a:buFont typeface="Wingdings" pitchFamily="2" charset="2"/>
              <a:buChar char="§"/>
            </a:pPr>
            <a:endParaRPr lang="en-US" sz="1400" spc="150" dirty="0" smtClean="0">
              <a:latin typeface="Arial Rounded MT Bold" pitchFamily="34" charset="0"/>
            </a:endParaRPr>
          </a:p>
          <a:p>
            <a:pPr marL="800100" lvl="1" indent="-342900" algn="just">
              <a:buFont typeface="Wingdings" pitchFamily="2" charset="2"/>
              <a:buChar char="§"/>
            </a:pPr>
            <a:r>
              <a:rPr lang="en-US" sz="1400" spc="150" dirty="0" smtClean="0">
                <a:latin typeface="Arial Rounded MT Bold" pitchFamily="34" charset="0"/>
              </a:rPr>
              <a:t>COMPOUND INTEREST VERSUS SIMPLE INTEREST</a:t>
            </a:r>
          </a:p>
          <a:p>
            <a:pPr marL="800100" lvl="1" indent="-342900" algn="just"/>
            <a:endParaRPr lang="en-US" sz="1400" spc="150" dirty="0" smtClean="0">
              <a:latin typeface="Arial Rounded MT Bold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600" spc="150" dirty="0" smtClean="0">
                <a:latin typeface="Arial Rounded MT Bold" pitchFamily="34" charset="0"/>
              </a:rPr>
              <a:t>EFFECTIVE RATE OF INTEREST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600" spc="150" dirty="0" smtClean="0">
                <a:latin typeface="Arial Rounded MT Bold" pitchFamily="34" charset="0"/>
              </a:rPr>
              <a:t>PRESENT VALUE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600" spc="150" dirty="0" smtClean="0">
                <a:latin typeface="Arial Rounded MT Bold" pitchFamily="34" charset="0"/>
              </a:rPr>
              <a:t>FUTURE VALUE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600" spc="150" dirty="0" smtClean="0">
                <a:latin typeface="Arial Rounded MT Bold" pitchFamily="34" charset="0"/>
              </a:rPr>
              <a:t>ANNUITY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600" spc="150" dirty="0" smtClean="0">
                <a:latin typeface="Arial Rounded MT Bold" pitchFamily="34" charset="0"/>
              </a:rPr>
              <a:t>PERPETUITY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600" spc="150" dirty="0" smtClean="0">
                <a:latin typeface="Arial Rounded MT Bold" pitchFamily="34" charset="0"/>
              </a:rPr>
              <a:t>SINKING FUND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600" spc="150" dirty="0" smtClean="0">
                <a:latin typeface="Arial Rounded MT Bold" pitchFamily="34" charset="0"/>
              </a:rPr>
              <a:t>TECHNIQUES OF DISCOUNTING </a:t>
            </a:r>
          </a:p>
          <a:p>
            <a:pPr marL="800100" lvl="1" indent="-342900" algn="just">
              <a:buFont typeface="Wingdings" pitchFamily="2" charset="2"/>
              <a:buChar char="§"/>
            </a:pPr>
            <a:endParaRPr lang="en-US" sz="1400" spc="150" dirty="0" smtClean="0">
              <a:latin typeface="Arial Rounded MT Bold" pitchFamily="34" charset="0"/>
            </a:endParaRPr>
          </a:p>
          <a:p>
            <a:pPr marL="800100" lvl="1" indent="-342900" algn="just">
              <a:buFont typeface="Wingdings" pitchFamily="2" charset="2"/>
              <a:buChar char="§"/>
            </a:pPr>
            <a:r>
              <a:rPr lang="en-US" sz="1400" spc="150" dirty="0" smtClean="0">
                <a:latin typeface="Arial Rounded MT Bold" pitchFamily="34" charset="0"/>
              </a:rPr>
              <a:t>PRESENT VALUE OF A SINGLE CASH FLOW </a:t>
            </a:r>
          </a:p>
          <a:p>
            <a:pPr marL="800100" lvl="1" indent="-342900" algn="just">
              <a:buFont typeface="Wingdings" pitchFamily="2" charset="2"/>
              <a:buChar char="§"/>
            </a:pPr>
            <a:r>
              <a:rPr lang="en-US" sz="1400" spc="150" dirty="0" smtClean="0">
                <a:latin typeface="Arial Rounded MT Bold" pitchFamily="34" charset="0"/>
              </a:rPr>
              <a:t>PRESENT VALUE OF AN ANNUITY </a:t>
            </a:r>
          </a:p>
          <a:p>
            <a:pPr marL="800100" lvl="1" indent="-342900" algn="just"/>
            <a:endParaRPr lang="en-US" sz="1400" spc="150" dirty="0" smtClean="0">
              <a:latin typeface="Arial Rounded MT Bold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600" spc="150" dirty="0" smtClean="0">
                <a:latin typeface="Arial Rounded MT Bold" pitchFamily="34" charset="0"/>
              </a:rPr>
              <a:t>TECHNIQUES OF COMPOUNDING</a:t>
            </a:r>
          </a:p>
          <a:p>
            <a:pPr marL="800100" lvl="1" indent="-342900" algn="just">
              <a:buFont typeface="Wingdings" pitchFamily="2" charset="2"/>
              <a:buChar char="§"/>
            </a:pPr>
            <a:endParaRPr lang="en-US" sz="1400" spc="150" dirty="0" smtClean="0">
              <a:latin typeface="Arial Rounded MT Bold" pitchFamily="34" charset="0"/>
            </a:endParaRPr>
          </a:p>
          <a:p>
            <a:pPr marL="800100" lvl="1" indent="-342900" algn="just">
              <a:buFont typeface="Wingdings" pitchFamily="2" charset="2"/>
              <a:buChar char="§"/>
            </a:pPr>
            <a:r>
              <a:rPr lang="en-US" sz="1400" spc="150" dirty="0" smtClean="0">
                <a:latin typeface="Arial Rounded MT Bold" pitchFamily="34" charset="0"/>
              </a:rPr>
              <a:t>FUTURE VALUE (FV) OF A SINGLE CASH FLOW</a:t>
            </a:r>
          </a:p>
          <a:p>
            <a:pPr marL="800100" lvl="1" indent="-342900" algn="just">
              <a:buFont typeface="Wingdings" pitchFamily="2" charset="2"/>
              <a:buChar char="§"/>
            </a:pPr>
            <a:r>
              <a:rPr lang="en-US" sz="1400" spc="150" dirty="0" smtClean="0">
                <a:latin typeface="Arial Rounded MT Bold" pitchFamily="34" charset="0"/>
              </a:rPr>
              <a:t>FUTURE VALUE OF AN ANNUITY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65597-01B0-40E9-9163-056B40687556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14400" y="838200"/>
            <a:ext cx="335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  <a:latin typeface="Bodoni MT Black" pitchFamily="18" charset="0"/>
              </a:rPr>
              <a:t> LEARNING OBJECT</a:t>
            </a:r>
            <a:endParaRPr lang="en-US" sz="2000" dirty="0">
              <a:solidFill>
                <a:schemeClr val="accent5">
                  <a:lumMod val="75000"/>
                </a:schemeClr>
              </a:solidFill>
              <a:latin typeface="Bodoni MT Black" pitchFamily="18" charset="0"/>
            </a:endParaRPr>
          </a:p>
        </p:txBody>
      </p:sp>
    </p:spTree>
  </p:cSld>
  <p:clrMapOvr>
    <a:masterClrMapping/>
  </p:clrMapOvr>
  <p:transition spd="slow" advTm="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990600" cy="365125"/>
          </a:xfrm>
          <a:prstGeom prst="rect">
            <a:avLst/>
          </a:prstGeom>
        </p:spPr>
        <p:txBody>
          <a:bodyPr/>
          <a:lstStyle/>
          <a:p>
            <a:fld id="{3AC3607C-EEAC-49B9-8B06-40EFCC923269}" type="datetime5">
              <a:rPr lang="en-US" sz="1100" smtClean="0">
                <a:latin typeface="Arial Rounded MT Bold" pitchFamily="34" charset="0"/>
              </a:rPr>
              <a:pPr/>
              <a:t>30-Mar-10</a:t>
            </a:fld>
            <a:endParaRPr lang="en-US" sz="1100" dirty="0">
              <a:latin typeface="Arial Rounded MT Bold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1405811-9F30-42FD-B6F8-81608842FA98}" type="slidenum">
              <a:rPr lang="en-US" sz="1400" smtClean="0">
                <a:latin typeface="Arial Rounded MT Bold" pitchFamily="34" charset="0"/>
              </a:rPr>
              <a:pPr/>
              <a:t>3</a:t>
            </a:fld>
            <a:endParaRPr lang="en-US" sz="1400" dirty="0">
              <a:latin typeface="Arial Rounded MT Bol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5400" y="1524000"/>
            <a:ext cx="6400800" cy="27432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1400" spc="180" dirty="0" smtClean="0">
                <a:latin typeface="Arial Rounded MT Bold" pitchFamily="34" charset="0"/>
              </a:rPr>
              <a:t> The term time value of money can be defined as ‘The value   derived from   the use of money over time as a result of investment and	 reinvestment.</a:t>
            </a:r>
          </a:p>
          <a:p>
            <a:pPr algn="just">
              <a:buFont typeface="Wingdings" pitchFamily="2" charset="2"/>
              <a:buChar char="v"/>
            </a:pPr>
            <a:endParaRPr lang="en-US" sz="1400" spc="180" dirty="0" smtClean="0">
              <a:latin typeface="Arial Rounded MT Bold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1400" spc="180" dirty="0" smtClean="0">
                <a:latin typeface="Arial Rounded MT Bold" pitchFamily="34" charset="0"/>
              </a:rPr>
              <a:t> The time value of money (TVM) is one of the basic concepts of   finance. </a:t>
            </a:r>
          </a:p>
          <a:p>
            <a:pPr algn="just"/>
            <a:endParaRPr lang="en-US" sz="1400" spc="180" dirty="0" smtClean="0">
              <a:latin typeface="Arial Rounded MT Bold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1400" spc="180" dirty="0" smtClean="0">
                <a:latin typeface="Arial Rounded MT Bold" pitchFamily="34" charset="0"/>
              </a:rPr>
              <a:t> Most financial transactions involve a series of cash flows - regular or irregular - over a period of time. When evaluating these cash flows the basic concept used is the time value of money. </a:t>
            </a:r>
          </a:p>
          <a:p>
            <a:pPr algn="just"/>
            <a:endParaRPr lang="en-US" sz="1400" spc="180" dirty="0">
              <a:latin typeface="Arial Rounded MT Bold" pitchFamily="34" charset="0"/>
            </a:endParaRPr>
          </a:p>
        </p:txBody>
      </p:sp>
      <p:pic>
        <p:nvPicPr>
          <p:cNvPr id="10" name="Picture 9" descr="untitled.bmp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4343400"/>
            <a:ext cx="2743200" cy="2057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914400" y="1002268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Bodoni MT Black" pitchFamily="18" charset="0"/>
              </a:rPr>
              <a:t> CONCEPTS OF TIME VALUE OF MONEY: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Bodoni MT Black" pitchFamily="18" charset="0"/>
            </a:endParaRPr>
          </a:p>
        </p:txBody>
      </p:sp>
    </p:spTree>
  </p:cSld>
  <p:clrMapOvr>
    <a:masterClrMapping/>
  </p:clrMapOvr>
  <p:transition spd="slow" advTm="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2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2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2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2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9200" y="2732544"/>
            <a:ext cx="6400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1400" spc="150" dirty="0" smtClean="0">
                <a:latin typeface="Arial Rounded MT Bold" pitchFamily="34" charset="0"/>
              </a:rPr>
              <a:t> Compound interest is the interest that accrues on a deposit or investment that uses compounding which basically means that interest is paid both on previously earned interest and as well as on the principal.</a:t>
            </a:r>
          </a:p>
          <a:p>
            <a:pPr algn="just">
              <a:buFont typeface="Wingdings" pitchFamily="2" charset="2"/>
              <a:buChar char="v"/>
            </a:pPr>
            <a:endParaRPr lang="en-US" sz="1400" spc="150" dirty="0" smtClean="0">
              <a:latin typeface="Arial Rounded MT Bold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1400" spc="150" dirty="0" smtClean="0">
                <a:latin typeface="Arial Rounded MT Bold" pitchFamily="34" charset="0"/>
              </a:rPr>
              <a:t> In other words, interest due at the end of unit payment period is added to the principal and interest on the  next payment period is computed on the new principal</a:t>
            </a:r>
          </a:p>
          <a:p>
            <a:pPr algn="just">
              <a:buFont typeface="Wingdings" pitchFamily="2" charset="2"/>
              <a:buChar char="v"/>
            </a:pPr>
            <a:endParaRPr lang="en-US" sz="1400" spc="150" dirty="0" smtClean="0">
              <a:latin typeface="Arial Rounded MT Bold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1400" spc="150" dirty="0" smtClean="0">
                <a:latin typeface="Arial Rounded MT Bold" pitchFamily="34" charset="0"/>
              </a:rPr>
              <a:t> The amount calculated on the basis of compound interest rate is higher than when calculated with the simple rate.</a:t>
            </a:r>
            <a:endParaRPr lang="en-US" sz="1400" spc="150" dirty="0">
              <a:latin typeface="Arial Rounded MT Bol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9200" y="1447800"/>
            <a:ext cx="6400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1400" kern="1000" spc="150" dirty="0" smtClean="0">
                <a:latin typeface="Arial Rounded MT Bold" pitchFamily="34" charset="0"/>
              </a:rPr>
              <a:t> Simple interest may be defined as “Interest calculated as a simple percentage of the original principal Amount”.</a:t>
            </a:r>
            <a:endParaRPr lang="en-US" sz="1400" kern="1000" spc="150" dirty="0">
              <a:latin typeface="Arial Rounded MT Bold" pitchFamily="34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C441-E733-473E-BC27-CEA541F5ADB1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11" name="Object 10">
            <a:hlinkClick r:id="rId4" action="ppaction://hlinkfile"/>
          </p:cNvPr>
          <p:cNvGraphicFramePr>
            <a:graphicFrameLocks noChangeAspect="1"/>
          </p:cNvGraphicFramePr>
          <p:nvPr/>
        </p:nvGraphicFramePr>
        <p:xfrm>
          <a:off x="2895600" y="5410200"/>
          <a:ext cx="1463041" cy="1143000"/>
        </p:xfrm>
        <a:graphic>
          <a:graphicData uri="http://schemas.openxmlformats.org/presentationml/2006/ole">
            <p:oleObj spid="_x0000_s1027" name="Worksheet" showAsIcon="1" r:id="rId5" imgW="914400" imgH="714240" progId="Excel.Sheet.12">
              <p:embed/>
            </p:oleObj>
          </a:graphicData>
        </a:graphic>
      </p:graphicFrame>
      <p:graphicFrame>
        <p:nvGraphicFramePr>
          <p:cNvPr id="12" name="Object 11">
            <a:hlinkClick r:id="rId6" action="ppaction://hlinkfile"/>
          </p:cNvPr>
          <p:cNvGraphicFramePr>
            <a:graphicFrameLocks noChangeAspect="1"/>
          </p:cNvGraphicFramePr>
          <p:nvPr/>
        </p:nvGraphicFramePr>
        <p:xfrm>
          <a:off x="4328159" y="5410200"/>
          <a:ext cx="1463041" cy="1143000"/>
        </p:xfrm>
        <a:graphic>
          <a:graphicData uri="http://schemas.openxmlformats.org/presentationml/2006/ole">
            <p:oleObj spid="_x0000_s1028" name="Document" showAsIcon="1" r:id="rId7" imgW="914400" imgH="714240" progId="Word.Document.12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914400" y="8382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Bodoni MT Black" pitchFamily="18" charset="0"/>
              </a:rPr>
              <a:t>SIMPLE INTEREST: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Bodoni MT Black" pitchFamily="18" charset="0"/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914400" y="2057400"/>
            <a:ext cx="3810000" cy="46582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  <a:latin typeface="Bodoni MT Black" pitchFamily="18" charset="0"/>
              </a:rPr>
              <a:t> COMPOUND INTEREST:</a:t>
            </a:r>
            <a:endParaRPr lang="en-US" sz="1800" dirty="0">
              <a:solidFill>
                <a:schemeClr val="accent5">
                  <a:lumMod val="75000"/>
                </a:schemeClr>
              </a:solidFill>
              <a:latin typeface="Bodoni MT Black" pitchFamily="18" charset="0"/>
            </a:endParaRPr>
          </a:p>
        </p:txBody>
      </p:sp>
    </p:spTree>
  </p:cSld>
  <p:clrMapOvr>
    <a:masterClrMapping/>
  </p:clrMapOvr>
  <p:transition spd="med" advTm="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8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800"/>
                            </p:stCondLst>
                            <p:childTnLst>
                              <p:par>
                                <p:cTn id="1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838200"/>
            <a:ext cx="5257800" cy="609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800" spc="150" dirty="0" smtClean="0">
                <a:solidFill>
                  <a:schemeClr val="accent5">
                    <a:lumMod val="75000"/>
                  </a:schemeClr>
                </a:solidFill>
                <a:latin typeface="Bodoni MT Black" pitchFamily="18" charset="0"/>
              </a:rPr>
              <a:t> EFFECTIVE RATE OF INTEREST</a:t>
            </a:r>
            <a:endParaRPr lang="en-US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1447800"/>
            <a:ext cx="6400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1400" spc="150" dirty="0" smtClean="0">
                <a:latin typeface="Arial Rounded MT Bold" pitchFamily="34" charset="0"/>
              </a:rPr>
              <a:t> It is the actual equivalent annual rate of interest at which an investment grows in value when interest is credited more often than once a year.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F0B1C-198B-44EA-B5CF-5F1AD1C84D26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14400" y="25146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Bodoni MT Black" pitchFamily="18" charset="0"/>
              </a:rPr>
              <a:t> PRESENT VALUE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Bodoni MT Black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9200" y="3008293"/>
            <a:ext cx="6400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1400" spc="150" dirty="0" smtClean="0">
                <a:latin typeface="Arial Rounded MT Bold" pitchFamily="34" charset="0"/>
              </a:rPr>
              <a:t> The present value(PV) is the amount of money that represents the sum of principal and interest if PV is required to be invested now at a certain rate compounded over a number of time periods at a specified rate for each time period.</a:t>
            </a:r>
          </a:p>
          <a:p>
            <a:pPr algn="just">
              <a:buFont typeface="Wingdings" pitchFamily="2" charset="2"/>
              <a:buChar char="v"/>
            </a:pPr>
            <a:endParaRPr lang="en-US" sz="1400" spc="15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 Rounded MT Bold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1400" spc="1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 Present Value </a:t>
            </a:r>
            <a:r>
              <a:rPr lang="en-US" sz="1400" spc="150" dirty="0" smtClean="0">
                <a:latin typeface="Arial Rounded MT Bold" pitchFamily="34" charset="0"/>
              </a:rPr>
              <a:t>is the current value of a future amount of money, or a series of payments, evaluated at a given interest rate</a:t>
            </a:r>
          </a:p>
        </p:txBody>
      </p:sp>
      <p:graphicFrame>
        <p:nvGraphicFramePr>
          <p:cNvPr id="9" name="Object 8">
            <a:hlinkClick r:id="rId3" action="ppaction://hlinkfile"/>
          </p:cNvPr>
          <p:cNvGraphicFramePr>
            <a:graphicFrameLocks noChangeAspect="1"/>
          </p:cNvGraphicFramePr>
          <p:nvPr/>
        </p:nvGraphicFramePr>
        <p:xfrm>
          <a:off x="3657600" y="5181600"/>
          <a:ext cx="1354428" cy="1143000"/>
        </p:xfrm>
        <a:graphic>
          <a:graphicData uri="http://schemas.openxmlformats.org/presentationml/2006/ole">
            <p:oleObj spid="_x0000_s107522" name="Worksheet" showAsIcon="1" r:id="rId4" imgW="914400" imgH="714240" progId="Excel.Sheet.12">
              <p:embed/>
            </p:oleObj>
          </a:graphicData>
        </a:graphic>
      </p:graphicFrame>
    </p:spTree>
  </p:cSld>
  <p:clrMapOvr>
    <a:masterClrMapping/>
  </p:clrMapOvr>
  <p:transition spd="slow" advTm="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4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400"/>
                            </p:stCondLst>
                            <p:childTnLst>
                              <p:par>
                                <p:cTn id="1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6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6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6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066800"/>
            <a:ext cx="2743200" cy="3810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latin typeface="Bodoni MT Black" pitchFamily="18" charset="0"/>
              </a:rPr>
              <a:t> FUTURE VALUE:</a:t>
            </a:r>
            <a:endParaRPr lang="en-US" sz="1800" b="1" dirty="0">
              <a:latin typeface="Bodoni MT Black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FAEA-717D-401E-9B53-FB6E309B8738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371600" y="1600200"/>
            <a:ext cx="6248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1400" spc="150" dirty="0" smtClean="0">
                <a:latin typeface="Arial Rounded MT Bold" pitchFamily="34" charset="0"/>
              </a:rPr>
              <a:t> A sum of money at a future time is termed a future value.</a:t>
            </a:r>
          </a:p>
          <a:p>
            <a:pPr algn="just">
              <a:buFont typeface="Wingdings" pitchFamily="2" charset="2"/>
              <a:buChar char="v"/>
            </a:pPr>
            <a:r>
              <a:rPr lang="en-US" sz="1400" spc="150" dirty="0" smtClean="0">
                <a:latin typeface="Arial Rounded MT Bold" pitchFamily="34" charset="0"/>
              </a:rPr>
              <a:t> An amount of money at some future time period.</a:t>
            </a:r>
          </a:p>
          <a:p>
            <a:pPr algn="just"/>
            <a:endParaRPr lang="en-US" sz="1400" spc="150" dirty="0" smtClean="0">
              <a:latin typeface="Arial Rounded MT Bold" pitchFamily="34" charset="0"/>
            </a:endParaRPr>
          </a:p>
          <a:p>
            <a:pPr algn="just"/>
            <a:endParaRPr lang="en-US" sz="1400" spc="150" dirty="0">
              <a:latin typeface="Arial Rounded MT Bold" pitchFamily="34" charset="0"/>
            </a:endParaRPr>
          </a:p>
        </p:txBody>
      </p:sp>
      <p:graphicFrame>
        <p:nvGraphicFramePr>
          <p:cNvPr id="7" name="Object 6">
            <a:hlinkClick r:id="rId3" action="ppaction://hlinkfile"/>
          </p:cNvPr>
          <p:cNvGraphicFramePr>
            <a:graphicFrameLocks noChangeAspect="1"/>
          </p:cNvGraphicFramePr>
          <p:nvPr/>
        </p:nvGraphicFramePr>
        <p:xfrm>
          <a:off x="3733800" y="2667000"/>
          <a:ext cx="1283368" cy="1143000"/>
        </p:xfrm>
        <a:graphic>
          <a:graphicData uri="http://schemas.openxmlformats.org/presentationml/2006/ole">
            <p:oleObj spid="_x0000_s54274" name="Worksheet" showAsIcon="1" r:id="rId4" imgW="914400" imgH="714240" progId="Excel.Sheet.12">
              <p:link updateAutomatic="1"/>
            </p:oleObj>
          </a:graphicData>
        </a:graphic>
      </p:graphicFrame>
      <p:grpSp>
        <p:nvGrpSpPr>
          <p:cNvPr id="29" name="Group 28"/>
          <p:cNvGrpSpPr/>
          <p:nvPr/>
        </p:nvGrpSpPr>
        <p:grpSpPr>
          <a:xfrm>
            <a:off x="1066800" y="4191000"/>
            <a:ext cx="6721475" cy="1127125"/>
            <a:chOff x="1066800" y="4191000"/>
            <a:chExt cx="6721475" cy="1127125"/>
          </a:xfrm>
        </p:grpSpPr>
        <p:grpSp>
          <p:nvGrpSpPr>
            <p:cNvPr id="9" name="Group 11"/>
            <p:cNvGrpSpPr>
              <a:grpSpLocks/>
            </p:cNvGrpSpPr>
            <p:nvPr/>
          </p:nvGrpSpPr>
          <p:grpSpPr bwMode="auto">
            <a:xfrm>
              <a:off x="1692275" y="4572000"/>
              <a:ext cx="6096000" cy="304800"/>
              <a:chOff x="960" y="2640"/>
              <a:chExt cx="3840" cy="192"/>
            </a:xfrm>
          </p:grpSpPr>
          <p:sp>
            <p:nvSpPr>
              <p:cNvPr id="16" name="Line 4"/>
              <p:cNvSpPr>
                <a:spLocks noChangeShapeType="1"/>
              </p:cNvSpPr>
              <p:nvPr/>
            </p:nvSpPr>
            <p:spPr bwMode="auto">
              <a:xfrm>
                <a:off x="960" y="2736"/>
                <a:ext cx="3840" cy="0"/>
              </a:xfrm>
              <a:prstGeom prst="line">
                <a:avLst/>
              </a:prstGeom>
              <a:ln>
                <a:headEnd type="none" w="sm" len="sm"/>
                <a:tailEnd type="stealth" w="med" len="lg"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Line 5"/>
              <p:cNvSpPr>
                <a:spLocks noChangeShapeType="1"/>
              </p:cNvSpPr>
              <p:nvPr/>
            </p:nvSpPr>
            <p:spPr bwMode="auto">
              <a:xfrm>
                <a:off x="960" y="2640"/>
                <a:ext cx="0" cy="192"/>
              </a:xfrm>
              <a:prstGeom prst="lin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Line 6"/>
              <p:cNvSpPr>
                <a:spLocks noChangeShapeType="1"/>
              </p:cNvSpPr>
              <p:nvPr/>
            </p:nvSpPr>
            <p:spPr bwMode="auto">
              <a:xfrm>
                <a:off x="1632" y="2640"/>
                <a:ext cx="0" cy="192"/>
              </a:xfrm>
              <a:prstGeom prst="lin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" name="Line 7"/>
              <p:cNvSpPr>
                <a:spLocks noChangeShapeType="1"/>
              </p:cNvSpPr>
              <p:nvPr/>
            </p:nvSpPr>
            <p:spPr bwMode="auto">
              <a:xfrm>
                <a:off x="2256" y="2640"/>
                <a:ext cx="0" cy="192"/>
              </a:xfrm>
              <a:prstGeom prst="lin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Line 8"/>
              <p:cNvSpPr>
                <a:spLocks noChangeShapeType="1"/>
              </p:cNvSpPr>
              <p:nvPr/>
            </p:nvSpPr>
            <p:spPr bwMode="auto">
              <a:xfrm>
                <a:off x="2880" y="2640"/>
                <a:ext cx="0" cy="192"/>
              </a:xfrm>
              <a:prstGeom prst="lin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Line 9"/>
              <p:cNvSpPr>
                <a:spLocks noChangeShapeType="1"/>
              </p:cNvSpPr>
              <p:nvPr/>
            </p:nvSpPr>
            <p:spPr bwMode="auto">
              <a:xfrm>
                <a:off x="3494" y="2640"/>
                <a:ext cx="0" cy="192"/>
              </a:xfrm>
              <a:prstGeom prst="lin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Line 10"/>
              <p:cNvSpPr>
                <a:spLocks noChangeShapeType="1"/>
              </p:cNvSpPr>
              <p:nvPr/>
            </p:nvSpPr>
            <p:spPr bwMode="auto">
              <a:xfrm>
                <a:off x="4128" y="2640"/>
                <a:ext cx="0" cy="192"/>
              </a:xfrm>
              <a:prstGeom prst="lin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0" name="Rectangle 12"/>
            <p:cNvSpPr>
              <a:spLocks noChangeArrowheads="1"/>
            </p:cNvSpPr>
            <p:nvPr/>
          </p:nvSpPr>
          <p:spPr bwMode="auto">
            <a:xfrm>
              <a:off x="1524000" y="4860925"/>
              <a:ext cx="336550" cy="45720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lIns="92075" tIns="46038" rIns="92075" bIns="46038">
              <a:spAutoFit/>
            </a:bodyPr>
            <a:lstStyle/>
            <a:p>
              <a:r>
                <a:rPr lang="en-US"/>
                <a:t>0</a:t>
              </a:r>
            </a:p>
          </p:txBody>
        </p:sp>
        <p:sp>
          <p:nvSpPr>
            <p:cNvPr id="11" name="Rectangle 13"/>
            <p:cNvSpPr>
              <a:spLocks noChangeArrowheads="1"/>
            </p:cNvSpPr>
            <p:nvPr/>
          </p:nvSpPr>
          <p:spPr bwMode="auto">
            <a:xfrm>
              <a:off x="2590800" y="4860925"/>
              <a:ext cx="336550" cy="45720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lIns="92075" tIns="46038" rIns="92075" bIns="46038">
              <a:spAutoFit/>
            </a:bodyPr>
            <a:lstStyle/>
            <a:p>
              <a:r>
                <a:rPr lang="en-US"/>
                <a:t>1</a:t>
              </a:r>
            </a:p>
          </p:txBody>
        </p:sp>
        <p:sp>
          <p:nvSpPr>
            <p:cNvPr id="12" name="Rectangle 14"/>
            <p:cNvSpPr>
              <a:spLocks noChangeArrowheads="1"/>
            </p:cNvSpPr>
            <p:nvPr/>
          </p:nvSpPr>
          <p:spPr bwMode="auto">
            <a:xfrm>
              <a:off x="3581400" y="4860925"/>
              <a:ext cx="336550" cy="45720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lIns="92075" tIns="46038" rIns="92075" bIns="46038">
              <a:spAutoFit/>
            </a:bodyPr>
            <a:lstStyle/>
            <a:p>
              <a:r>
                <a:rPr lang="en-US"/>
                <a:t>2</a:t>
              </a:r>
            </a:p>
          </p:txBody>
        </p:sp>
        <p:sp>
          <p:nvSpPr>
            <p:cNvPr id="13" name="Rectangle 15"/>
            <p:cNvSpPr>
              <a:spLocks noChangeArrowheads="1"/>
            </p:cNvSpPr>
            <p:nvPr/>
          </p:nvSpPr>
          <p:spPr bwMode="auto">
            <a:xfrm>
              <a:off x="4572000" y="4860925"/>
              <a:ext cx="336550" cy="45720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lIns="92075" tIns="46038" rIns="92075" bIns="46038">
              <a:spAutoFit/>
            </a:bodyPr>
            <a:lstStyle/>
            <a:p>
              <a:r>
                <a:rPr lang="en-US"/>
                <a:t>3</a:t>
              </a:r>
            </a:p>
          </p:txBody>
        </p:sp>
        <p:sp>
          <p:nvSpPr>
            <p:cNvPr id="14" name="Rectangle 16"/>
            <p:cNvSpPr>
              <a:spLocks noChangeArrowheads="1"/>
            </p:cNvSpPr>
            <p:nvPr/>
          </p:nvSpPr>
          <p:spPr bwMode="auto">
            <a:xfrm>
              <a:off x="5562600" y="4860925"/>
              <a:ext cx="336550" cy="45720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lIns="92075" tIns="46038" rIns="92075" bIns="46038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15" name="Rectangle 17"/>
            <p:cNvSpPr>
              <a:spLocks noChangeArrowheads="1"/>
            </p:cNvSpPr>
            <p:nvPr/>
          </p:nvSpPr>
          <p:spPr bwMode="auto">
            <a:xfrm>
              <a:off x="6553200" y="4860925"/>
              <a:ext cx="336550" cy="45720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lIns="92075" tIns="46038" rIns="92075" bIns="46038">
              <a:spAutoFit/>
            </a:bodyPr>
            <a:lstStyle/>
            <a:p>
              <a:r>
                <a:rPr lang="en-US"/>
                <a:t>5</a:t>
              </a: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1066800" y="4191000"/>
              <a:ext cx="1219200" cy="381000"/>
            </a:xfrm>
            <a:prstGeom prst="round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100 (PV)</a:t>
              </a:r>
              <a:endParaRPr lang="en-US" dirty="0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2667000" y="4191000"/>
              <a:ext cx="3124200" cy="381000"/>
            </a:xfrm>
            <a:prstGeom prst="round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10% (Interest Rate)</a:t>
              </a:r>
              <a:endParaRPr lang="en-US" dirty="0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6019800" y="4191000"/>
              <a:ext cx="1447800" cy="381000"/>
            </a:xfrm>
            <a:prstGeom prst="round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161.05 (FV)</a:t>
              </a:r>
              <a:endParaRPr lang="en-US" dirty="0"/>
            </a:p>
          </p:txBody>
        </p:sp>
      </p:grpSp>
    </p:spTree>
  </p:cSld>
  <p:clrMapOvr>
    <a:masterClrMapping/>
  </p:clrMapOvr>
  <p:transition spd="slow" advTm="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2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2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2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2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66800"/>
            <a:ext cx="2362200" cy="3810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800" b="1" spc="150" dirty="0" smtClean="0">
                <a:solidFill>
                  <a:schemeClr val="accent5">
                    <a:lumMod val="75000"/>
                  </a:schemeClr>
                </a:solidFill>
                <a:latin typeface="Bodoni MT Black" pitchFamily="18" charset="0"/>
              </a:rPr>
              <a:t> ANNUITY:</a:t>
            </a:r>
            <a:endParaRPr lang="en-US" sz="1800" b="1" spc="150" dirty="0">
              <a:solidFill>
                <a:schemeClr val="accent5">
                  <a:lumMod val="75000"/>
                </a:schemeClr>
              </a:solidFill>
              <a:latin typeface="Bodoni MT Black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6B17F-2B7B-45A5-A443-8A1924563855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19200" y="1589544"/>
            <a:ext cx="640080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1400" dirty="0" smtClean="0">
                <a:latin typeface="Arial Rounded MT Bold" pitchFamily="34" charset="0"/>
              </a:rPr>
              <a:t> An annuity is a stream of regular periodic payment made or received for a specified period of time. A recurring deposit with the bank is typical example of an annuity. </a:t>
            </a:r>
          </a:p>
          <a:p>
            <a:pPr algn="just">
              <a:buFont typeface="Wingdings" pitchFamily="2" charset="2"/>
              <a:buChar char="v"/>
            </a:pPr>
            <a:endParaRPr lang="en-US" sz="1400" dirty="0" smtClean="0">
              <a:latin typeface="Arial Rounded MT Bold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1400" dirty="0" smtClean="0">
                <a:latin typeface="Arial Rounded MT Bold" pitchFamily="34" charset="0"/>
              </a:rPr>
              <a:t> </a:t>
            </a:r>
            <a:r>
              <a:rPr lang="en-US" sz="1600" b="1" i="1" dirty="0" smtClean="0">
                <a:latin typeface="Arial Rounded MT Bold" pitchFamily="34" charset="0"/>
              </a:rPr>
              <a:t>TYPES OF AN ANNUITY</a:t>
            </a:r>
            <a:endParaRPr lang="en-US" sz="1400" b="1" i="1" dirty="0" smtClean="0">
              <a:latin typeface="Arial Rounded MT Bold" pitchFamily="34" charset="0"/>
            </a:endParaRPr>
          </a:p>
          <a:p>
            <a:pPr lvl="1" algn="just">
              <a:buFont typeface="Wingdings" pitchFamily="2" charset="2"/>
              <a:buChar char="§"/>
            </a:pPr>
            <a:endParaRPr lang="en-US" sz="1400" i="1" dirty="0" smtClean="0">
              <a:latin typeface="Arial Rounded MT Bold" pitchFamily="34" charset="0"/>
            </a:endParaRPr>
          </a:p>
          <a:p>
            <a:pPr lvl="1" algn="just">
              <a:buFont typeface="Wingdings" pitchFamily="2" charset="2"/>
              <a:buChar char="§"/>
            </a:pPr>
            <a:r>
              <a:rPr lang="en-US" sz="1400" i="1" dirty="0" smtClean="0">
                <a:latin typeface="Arial Rounded MT Bold" pitchFamily="34" charset="0"/>
              </a:rPr>
              <a:t> </a:t>
            </a:r>
            <a:r>
              <a:rPr lang="en-US" sz="1600" b="1" i="1" dirty="0" smtClean="0">
                <a:latin typeface="Arial Rounded MT Bold" pitchFamily="34" charset="0"/>
              </a:rPr>
              <a:t>ORDINARY ANNUITY :</a:t>
            </a:r>
            <a:endParaRPr lang="en-US" sz="1400" b="1" i="1" dirty="0" smtClean="0">
              <a:latin typeface="Arial Rounded MT Bold" pitchFamily="34" charset="0"/>
            </a:endParaRPr>
          </a:p>
          <a:p>
            <a:pPr lvl="1" algn="just"/>
            <a:r>
              <a:rPr lang="en-US" sz="1400" dirty="0" smtClean="0">
                <a:latin typeface="Arial Rounded MT Bold" pitchFamily="34" charset="0"/>
              </a:rPr>
              <a:t>	</a:t>
            </a:r>
          </a:p>
          <a:p>
            <a:pPr lvl="1" algn="just"/>
            <a:r>
              <a:rPr lang="en-US" sz="1400" dirty="0" smtClean="0">
                <a:latin typeface="Arial Rounded MT Bold" pitchFamily="34" charset="0"/>
              </a:rPr>
              <a:t>Where Payments or receipts occur at the </a:t>
            </a:r>
            <a:r>
              <a:rPr lang="en-US" sz="1400" dirty="0" smtClean="0">
                <a:solidFill>
                  <a:srgbClr val="FF0000"/>
                </a:solidFill>
                <a:latin typeface="Arial Rounded MT Bold" pitchFamily="34" charset="0"/>
              </a:rPr>
              <a:t>end </a:t>
            </a:r>
            <a:r>
              <a:rPr lang="en-US" sz="1400" dirty="0" smtClean="0">
                <a:latin typeface="Arial Rounded MT Bold" pitchFamily="34" charset="0"/>
              </a:rPr>
              <a:t>of each period.</a:t>
            </a:r>
          </a:p>
          <a:p>
            <a:pPr lvl="1" algn="just"/>
            <a:r>
              <a:rPr lang="en-US" sz="1400" dirty="0" smtClean="0">
                <a:latin typeface="Arial Rounded MT Bold" pitchFamily="34" charset="0"/>
              </a:rPr>
              <a:t>  </a:t>
            </a:r>
          </a:p>
          <a:p>
            <a:pPr lvl="1" algn="just">
              <a:buFont typeface="Wingdings" pitchFamily="2" charset="2"/>
              <a:buChar char="§"/>
            </a:pPr>
            <a:r>
              <a:rPr lang="en-US" sz="1400" dirty="0" smtClean="0">
                <a:latin typeface="Arial Rounded MT Bold" pitchFamily="34" charset="0"/>
              </a:rPr>
              <a:t> </a:t>
            </a:r>
            <a:r>
              <a:rPr lang="en-US" sz="1600" b="1" i="1" dirty="0" smtClean="0">
                <a:latin typeface="Arial Rounded MT Bold" pitchFamily="34" charset="0"/>
              </a:rPr>
              <a:t>ANNUITY DUE:</a:t>
            </a:r>
            <a:endParaRPr lang="en-US" sz="1400" b="1" i="1" dirty="0" smtClean="0">
              <a:latin typeface="Arial Rounded MT Bold" pitchFamily="34" charset="0"/>
            </a:endParaRPr>
          </a:p>
          <a:p>
            <a:pPr lvl="1" algn="just"/>
            <a:endParaRPr lang="en-US" sz="1400" b="1" i="1" dirty="0" smtClean="0">
              <a:latin typeface="Arial Rounded MT Bold" pitchFamily="34" charset="0"/>
            </a:endParaRPr>
          </a:p>
          <a:p>
            <a:pPr lvl="1" algn="just"/>
            <a:r>
              <a:rPr lang="en-US" sz="1400" dirty="0" smtClean="0">
                <a:latin typeface="Arial Rounded MT Bold" pitchFamily="34" charset="0"/>
              </a:rPr>
              <a:t>Where Payments or receipts occur at the  </a:t>
            </a:r>
            <a:r>
              <a:rPr lang="en-US" sz="1400" dirty="0" smtClean="0">
                <a:solidFill>
                  <a:srgbClr val="FF0000"/>
                </a:solidFill>
                <a:latin typeface="Arial Rounded MT Bold" pitchFamily="34" charset="0"/>
              </a:rPr>
              <a:t>beginning</a:t>
            </a:r>
            <a:r>
              <a:rPr lang="en-US" sz="1400" dirty="0" smtClean="0">
                <a:latin typeface="Arial Rounded MT Bold" pitchFamily="34" charset="0"/>
              </a:rPr>
              <a:t> of each period.</a:t>
            </a:r>
          </a:p>
        </p:txBody>
      </p:sp>
      <p:graphicFrame>
        <p:nvGraphicFramePr>
          <p:cNvPr id="7" name="Object 6">
            <a:hlinkClick r:id="rId4" action="ppaction://hlinkfile"/>
          </p:cNvPr>
          <p:cNvGraphicFramePr>
            <a:graphicFrameLocks noChangeAspect="1"/>
          </p:cNvGraphicFramePr>
          <p:nvPr/>
        </p:nvGraphicFramePr>
        <p:xfrm>
          <a:off x="3794760" y="5105400"/>
          <a:ext cx="1463040" cy="1143000"/>
        </p:xfrm>
        <a:graphic>
          <a:graphicData uri="http://schemas.openxmlformats.org/presentationml/2006/ole">
            <p:oleObj spid="_x0000_s110594" name="Worksheet" showAsIcon="1" r:id="rId5" imgW="914400" imgH="714240" progId="Excel.Sheet.12">
              <p:embed/>
            </p:oleObj>
          </a:graphicData>
        </a:graphic>
      </p:graphicFrame>
    </p:spTree>
  </p:cSld>
  <p:clrMapOvr>
    <a:masterClrMapping/>
  </p:clrMapOvr>
  <p:transition spd="slow" advTm="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400"/>
                            </p:stCondLst>
                            <p:childTnLst>
                              <p:par>
                                <p:cTn id="1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 tmFilter="0,0; .5, 1; 1, 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400"/>
                            </p:stCondLst>
                            <p:childTnLst>
                              <p:par>
                                <p:cTn id="2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 tmFilter="0,0; .5, 1; 1, 1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4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400"/>
                            </p:stCondLst>
                            <p:childTnLst>
                              <p:par>
                                <p:cTn id="3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9400"/>
                            </p:stCondLst>
                            <p:childTnLst>
                              <p:par>
                                <p:cTn id="3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 tmFilter="0,0; .5, 1; 1, 1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3400"/>
                            </p:stCondLst>
                            <p:childTnLst>
                              <p:par>
                                <p:cTn id="4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2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40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143000"/>
            <a:ext cx="2438400" cy="38962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  <a:latin typeface="Bodoni MT Black" pitchFamily="18" charset="0"/>
              </a:rPr>
              <a:t> PERPETUITY:</a:t>
            </a:r>
            <a:endParaRPr lang="en-US" sz="1800" dirty="0">
              <a:solidFill>
                <a:schemeClr val="accent5">
                  <a:lumMod val="75000"/>
                </a:schemeClr>
              </a:solidFill>
              <a:latin typeface="Bodoni MT Black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19E19-1A3B-4193-B94B-1529A9BB2F75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19200" y="1752600"/>
            <a:ext cx="67818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1400" spc="150" dirty="0" smtClean="0">
                <a:latin typeface="Arial Rounded MT Bold" pitchFamily="34" charset="0"/>
              </a:rPr>
              <a:t> Perpetuity is a stream of payments or a type of annuity that starts payments on a fixed date and such payments continue forever, or perpetually. Often preferred stock which pays a dividend is considered as a form of perpetuity.</a:t>
            </a:r>
          </a:p>
          <a:p>
            <a:pPr algn="just"/>
            <a:r>
              <a:rPr lang="en-US" sz="1400" spc="150" dirty="0" smtClean="0">
                <a:latin typeface="Arial Rounded MT Bold" pitchFamily="34" charset="0"/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en-US" sz="1400" b="1" spc="150" dirty="0" smtClean="0">
                <a:latin typeface="Arial Rounded MT Bold" pitchFamily="34" charset="0"/>
              </a:rPr>
              <a:t> </a:t>
            </a:r>
            <a:r>
              <a:rPr lang="en-US" sz="1400" b="1" i="1" spc="150" dirty="0" smtClean="0">
                <a:latin typeface="Arial Rounded MT Bold" pitchFamily="34" charset="0"/>
              </a:rPr>
              <a:t>CALCULATION OF MULTI PERIOD PERPETUITY </a:t>
            </a:r>
          </a:p>
          <a:p>
            <a:pPr algn="just"/>
            <a:r>
              <a:rPr lang="en-US" sz="1400" spc="150" dirty="0" smtClean="0">
                <a:latin typeface="Arial Rounded MT Bold" pitchFamily="34" charset="0"/>
              </a:rPr>
              <a:t>With perpetuities it is necessary to find a present value based on a series of payments that go on forever.</a:t>
            </a:r>
          </a:p>
          <a:p>
            <a:pPr algn="just"/>
            <a:endParaRPr lang="en-US" sz="1400" spc="150" dirty="0" smtClean="0">
              <a:latin typeface="Arial Rounded MT Bold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1400" spc="150" dirty="0" smtClean="0">
                <a:latin typeface="Arial Rounded MT Bold" pitchFamily="34" charset="0"/>
              </a:rPr>
              <a:t> </a:t>
            </a:r>
            <a:r>
              <a:rPr lang="en-US" sz="1400" b="1" i="1" spc="150" dirty="0" smtClean="0">
                <a:latin typeface="Arial Rounded MT Bold" pitchFamily="34" charset="0"/>
              </a:rPr>
              <a:t>CALCULATION OF GROWING PERPETUITY </a:t>
            </a:r>
          </a:p>
          <a:p>
            <a:pPr algn="just"/>
            <a:r>
              <a:rPr lang="en-US" sz="1400" spc="150" dirty="0" smtClean="0">
                <a:latin typeface="Arial Rounded MT Bold" pitchFamily="34" charset="0"/>
              </a:rPr>
              <a:t>A stream of cash flows that grows at a constant rate forever is known as growing perpetuity</a:t>
            </a:r>
          </a:p>
          <a:p>
            <a:pPr algn="just"/>
            <a:endParaRPr lang="en-US" sz="1400" spc="150" dirty="0">
              <a:latin typeface="Arial Rounded MT Bold" pitchFamily="34" charset="0"/>
            </a:endParaRPr>
          </a:p>
        </p:txBody>
      </p:sp>
      <p:graphicFrame>
        <p:nvGraphicFramePr>
          <p:cNvPr id="6" name="Object 5">
            <a:hlinkClick r:id="rId3" action="ppaction://hlinkfile"/>
          </p:cNvPr>
          <p:cNvGraphicFramePr>
            <a:graphicFrameLocks noChangeAspect="1"/>
          </p:cNvGraphicFramePr>
          <p:nvPr/>
        </p:nvGraphicFramePr>
        <p:xfrm>
          <a:off x="3642360" y="4876800"/>
          <a:ext cx="1463040" cy="1143000"/>
        </p:xfrm>
        <a:graphic>
          <a:graphicData uri="http://schemas.openxmlformats.org/presentationml/2006/ole">
            <p:oleObj spid="_x0000_s111618" name="Document" showAsIcon="1" r:id="rId4" imgW="914400" imgH="714240" progId="Word.Document.12">
              <p:embed/>
            </p:oleObj>
          </a:graphicData>
        </a:graphic>
      </p:graphicFrame>
    </p:spTree>
  </p:cSld>
  <p:clrMapOvr>
    <a:masterClrMapping/>
  </p:clrMapOvr>
  <p:transition spd="slow" advTm="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657600"/>
            <a:ext cx="5181600" cy="54202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accent5">
                    <a:lumMod val="75000"/>
                  </a:schemeClr>
                </a:solidFill>
                <a:latin typeface="Bodoni MT Black" pitchFamily="18" charset="0"/>
              </a:rPr>
              <a:t> TECHNIQUES OF DISCOUNTING:</a:t>
            </a:r>
            <a:endParaRPr lang="en-US" sz="1800" b="1" dirty="0">
              <a:solidFill>
                <a:schemeClr val="accent5">
                  <a:lumMod val="75000"/>
                </a:schemeClr>
              </a:solidFill>
              <a:latin typeface="Bodoni MT Black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CD8C2-D85A-4E68-B1A5-31DA1965CD42}" type="datetime5">
              <a:rPr lang="en-US" smtClean="0"/>
              <a:pPr/>
              <a:t>30-Mar-10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5215-7382-4C1B-86B1-E9DB9649FF5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95400" y="4357807"/>
            <a:ext cx="64008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1400" spc="150" dirty="0" smtClean="0">
                <a:latin typeface="Arial Rounded MT Bold" pitchFamily="34" charset="0"/>
              </a:rPr>
              <a:t> 	The present value of a sum of money to be received at a future date is determined by discounting the future value at the interest rate that the money could earn over the period. This process is known as Discounting.</a:t>
            </a:r>
          </a:p>
          <a:p>
            <a:pPr algn="just"/>
            <a:endParaRPr lang="en-US" sz="1400" b="1" i="1" spc="150" dirty="0" smtClean="0">
              <a:latin typeface="Arial Rounded MT Bold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1400" b="1" i="1" spc="150" dirty="0" smtClean="0">
                <a:latin typeface="Arial Rounded MT Bold" pitchFamily="34" charset="0"/>
              </a:rPr>
              <a:t> </a:t>
            </a:r>
            <a:r>
              <a:rPr lang="en-US" sz="1600" b="1" i="1" spc="150" dirty="0" smtClean="0">
                <a:latin typeface="Arial Rounded MT Bold" pitchFamily="34" charset="0"/>
              </a:rPr>
              <a:t>PRESENT VALUE OF A SINGLE CASH FLOW :</a:t>
            </a:r>
          </a:p>
          <a:p>
            <a:pPr algn="just">
              <a:buFont typeface="Wingdings" pitchFamily="2" charset="2"/>
              <a:buChar char="v"/>
            </a:pPr>
            <a:r>
              <a:rPr lang="en-US" sz="1600" b="1" i="1" spc="150" dirty="0" smtClean="0">
                <a:latin typeface="Arial Rounded MT Bold" pitchFamily="34" charset="0"/>
              </a:rPr>
              <a:t> PRESENT VALUE OF AN ANNUITY: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90600" y="1066800"/>
            <a:ext cx="2514600" cy="389626"/>
          </a:xfrm>
          <a:prstGeom prst="rect">
            <a:avLst/>
          </a:prstGeom>
        </p:spPr>
        <p:txBody>
          <a:bodyPr vert="horz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Bodoni MT Black" pitchFamily="18" charset="0"/>
                <a:ea typeface="+mj-ea"/>
                <a:cs typeface="+mj-cs"/>
              </a:rPr>
              <a:t> SINKING FUND: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Bodoni MT Black" pitchFamily="18" charset="0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5400" y="1600200"/>
            <a:ext cx="6400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spc="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Rounded MT Bold" pitchFamily="34" charset="0"/>
              </a:rPr>
              <a:t>Sinking Fund is the fund created for a specified purpose by way of sequence of periodic payments over a time period at a specified interest rate.</a:t>
            </a:r>
            <a:endParaRPr lang="en-US" sz="1400" spc="150" dirty="0">
              <a:solidFill>
                <a:schemeClr val="tx1">
                  <a:lumMod val="85000"/>
                  <a:lumOff val="15000"/>
                </a:schemeClr>
              </a:solidFill>
              <a:latin typeface="Arial Rounded MT Bold" pitchFamily="34" charset="0"/>
            </a:endParaRPr>
          </a:p>
        </p:txBody>
      </p:sp>
      <p:graphicFrame>
        <p:nvGraphicFramePr>
          <p:cNvPr id="9" name="Object 8">
            <a:hlinkClick r:id="rId3" action="ppaction://hlinkfile"/>
          </p:cNvPr>
          <p:cNvGraphicFramePr>
            <a:graphicFrameLocks noChangeAspect="1"/>
          </p:cNvGraphicFramePr>
          <p:nvPr/>
        </p:nvGraphicFramePr>
        <p:xfrm>
          <a:off x="3581400" y="2590800"/>
          <a:ext cx="1463040" cy="1143000"/>
        </p:xfrm>
        <a:graphic>
          <a:graphicData uri="http://schemas.openxmlformats.org/presentationml/2006/ole">
            <p:oleObj spid="_x0000_s109570" name="Worksheet" showAsIcon="1" r:id="rId4" imgW="914400" imgH="714240" progId="Excel.Sheet.12">
              <p:embed/>
            </p:oleObj>
          </a:graphicData>
        </a:graphic>
      </p:graphicFrame>
    </p:spTree>
  </p:cSld>
  <p:clrMapOvr>
    <a:masterClrMapping/>
  </p:clrMapOvr>
  <p:transition spd="slow" advTm="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2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2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200"/>
                            </p:stCondLst>
                            <p:childTnLst>
                              <p:par>
                                <p:cTn id="2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800"/>
                            </p:stCondLst>
                            <p:childTnLst>
                              <p:par>
                                <p:cTn id="2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800"/>
                            </p:stCondLst>
                            <p:childTnLst>
                              <p:par>
                                <p:cTn id="3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8800"/>
                            </p:stCondLst>
                            <p:childTnLst>
                              <p:par>
                                <p:cTn id="3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heme4">
  <a:themeElements>
    <a:clrScheme name="pomegranateink">
      <a:dk1>
        <a:srgbClr val="632423"/>
      </a:dk1>
      <a:lt1>
        <a:srgbClr val="9BBB59"/>
      </a:lt1>
      <a:dk2>
        <a:srgbClr val="76923C"/>
      </a:dk2>
      <a:lt2>
        <a:srgbClr val="4F6128"/>
      </a:lt2>
      <a:accent1>
        <a:srgbClr val="EEECE1"/>
      </a:accent1>
      <a:accent2>
        <a:srgbClr val="C4BD97"/>
      </a:accent2>
      <a:accent3>
        <a:srgbClr val="938953"/>
      </a:accent3>
      <a:accent4>
        <a:srgbClr val="494429"/>
      </a:accent4>
      <a:accent5>
        <a:srgbClr val="494429"/>
      </a:accent5>
      <a:accent6>
        <a:srgbClr val="1D1B10"/>
      </a:accent6>
      <a:hlink>
        <a:srgbClr val="632423"/>
      </a:hlink>
      <a:folHlink>
        <a:srgbClr val="4F612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omegranateInk">
  <a:themeElements>
    <a:clrScheme name="pomegranateink">
      <a:dk1>
        <a:srgbClr val="632423"/>
      </a:dk1>
      <a:lt1>
        <a:srgbClr val="9BBB59"/>
      </a:lt1>
      <a:dk2>
        <a:srgbClr val="76923C"/>
      </a:dk2>
      <a:lt2>
        <a:srgbClr val="4F6128"/>
      </a:lt2>
      <a:accent1>
        <a:srgbClr val="EEECE1"/>
      </a:accent1>
      <a:accent2>
        <a:srgbClr val="C4BD97"/>
      </a:accent2>
      <a:accent3>
        <a:srgbClr val="938953"/>
      </a:accent3>
      <a:accent4>
        <a:srgbClr val="494429"/>
      </a:accent4>
      <a:accent5>
        <a:srgbClr val="494429"/>
      </a:accent5>
      <a:accent6>
        <a:srgbClr val="1D1B10"/>
      </a:accent6>
      <a:hlink>
        <a:srgbClr val="632423"/>
      </a:hlink>
      <a:folHlink>
        <a:srgbClr val="4F612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omegranateInk">
  <a:themeElements>
    <a:clrScheme name="pomegranateink">
      <a:dk1>
        <a:srgbClr val="632423"/>
      </a:dk1>
      <a:lt1>
        <a:srgbClr val="9BBB59"/>
      </a:lt1>
      <a:dk2>
        <a:srgbClr val="76923C"/>
      </a:dk2>
      <a:lt2>
        <a:srgbClr val="4F6128"/>
      </a:lt2>
      <a:accent1>
        <a:srgbClr val="EEECE1"/>
      </a:accent1>
      <a:accent2>
        <a:srgbClr val="C4BD97"/>
      </a:accent2>
      <a:accent3>
        <a:srgbClr val="938953"/>
      </a:accent3>
      <a:accent4>
        <a:srgbClr val="494429"/>
      </a:accent4>
      <a:accent5>
        <a:srgbClr val="494429"/>
      </a:accent5>
      <a:accent6>
        <a:srgbClr val="1D1B10"/>
      </a:accent6>
      <a:hlink>
        <a:srgbClr val="632423"/>
      </a:hlink>
      <a:folHlink>
        <a:srgbClr val="4F612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eme3">
  <a:themeElements>
    <a:clrScheme name="Business Plan">
      <a:dk1>
        <a:sysClr val="windowText" lastClr="000000"/>
      </a:dk1>
      <a:lt1>
        <a:sysClr val="window" lastClr="FFFFFF"/>
      </a:lt1>
      <a:dk2>
        <a:srgbClr val="284E6A"/>
      </a:dk2>
      <a:lt2>
        <a:srgbClr val="EFE3C4"/>
      </a:lt2>
      <a:accent1>
        <a:srgbClr val="646F4D"/>
      </a:accent1>
      <a:accent2>
        <a:srgbClr val="934721"/>
      </a:accent2>
      <a:accent3>
        <a:srgbClr val="A46721"/>
      </a:accent3>
      <a:accent4>
        <a:srgbClr val="655E6D"/>
      </a:accent4>
      <a:accent5>
        <a:srgbClr val="3A5F7B"/>
      </a:accent5>
      <a:accent6>
        <a:srgbClr val="665E45"/>
      </a:accent6>
      <a:hlink>
        <a:srgbClr val="64A2C8"/>
      </a:hlink>
      <a:folHlink>
        <a:srgbClr val="9BA967"/>
      </a:folHlink>
    </a:clrScheme>
    <a:fontScheme name="School Presentation">
      <a:majorFont>
        <a:latin typeface="Bookman Old Style"/>
        <a:ea typeface=""/>
        <a:cs typeface=""/>
      </a:majorFont>
      <a:minorFont>
        <a:latin typeface="Segoe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Theme4</Template>
  <TotalTime>610</TotalTime>
  <Words>649</Words>
  <Application>Microsoft Office PowerPoint</Application>
  <PresentationFormat>On-screen Show (4:3)</PresentationFormat>
  <Paragraphs>113</Paragraphs>
  <Slides>10</Slides>
  <Notes>3</Notes>
  <HiddenSlides>0</HiddenSlides>
  <MMClips>0</MMClips>
  <ScaleCrop>false</ScaleCrop>
  <HeadingPairs>
    <vt:vector size="8" baseType="variant">
      <vt:variant>
        <vt:lpstr>Theme</vt:lpstr>
      </vt:variant>
      <vt:variant>
        <vt:i4>4</vt:i4>
      </vt:variant>
      <vt:variant>
        <vt:lpstr>Links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Theme4</vt:lpstr>
      <vt:lpstr>1_PomegranateInk</vt:lpstr>
      <vt:lpstr>2_PomegranateInk</vt:lpstr>
      <vt:lpstr>Theme3</vt:lpstr>
      <vt:lpstr>H:\Project Work\TVM\Excel File\Future Value.xlsx</vt:lpstr>
      <vt:lpstr>Worksheet</vt:lpstr>
      <vt:lpstr>Document</vt:lpstr>
      <vt:lpstr>TIME VALUE OF MONEY</vt:lpstr>
      <vt:lpstr>Slide 2</vt:lpstr>
      <vt:lpstr>Slide 3</vt:lpstr>
      <vt:lpstr> COMPOUND INTEREST:</vt:lpstr>
      <vt:lpstr> EFFECTIVE RATE OF INTEREST</vt:lpstr>
      <vt:lpstr> FUTURE VALUE:</vt:lpstr>
      <vt:lpstr> ANNUITY:</vt:lpstr>
      <vt:lpstr> PERPETUITY:</vt:lpstr>
      <vt:lpstr> TECHNIQUES OF DISCOUNTING:</vt:lpstr>
      <vt:lpstr> TECHNIQUES OF COMPOUNDING: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 VALUE OF MONEY</dc:title>
  <dc:creator>Shailesh Hapani</dc:creator>
  <cp:lastModifiedBy>Shailesh Hapani</cp:lastModifiedBy>
  <cp:revision>82</cp:revision>
  <dcterms:created xsi:type="dcterms:W3CDTF">2010-02-27T09:15:16Z</dcterms:created>
  <dcterms:modified xsi:type="dcterms:W3CDTF">2010-03-30T06:10:17Z</dcterms:modified>
</cp:coreProperties>
</file>