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5"/>
  </p:notesMasterIdLst>
  <p:handoutMasterIdLst>
    <p:handoutMasterId r:id="rId56"/>
  </p:handoutMasterIdLst>
  <p:sldIdLst>
    <p:sldId id="266" r:id="rId2"/>
    <p:sldId id="267" r:id="rId3"/>
    <p:sldId id="268" r:id="rId4"/>
    <p:sldId id="270" r:id="rId5"/>
    <p:sldId id="256" r:id="rId6"/>
    <p:sldId id="257" r:id="rId7"/>
    <p:sldId id="263" r:id="rId8"/>
    <p:sldId id="265" r:id="rId9"/>
    <p:sldId id="271" r:id="rId10"/>
    <p:sldId id="272" r:id="rId11"/>
    <p:sldId id="273" r:id="rId12"/>
    <p:sldId id="324" r:id="rId13"/>
    <p:sldId id="274" r:id="rId14"/>
    <p:sldId id="275" r:id="rId15"/>
    <p:sldId id="276" r:id="rId16"/>
    <p:sldId id="277" r:id="rId17"/>
    <p:sldId id="323" r:id="rId18"/>
    <p:sldId id="278" r:id="rId19"/>
    <p:sldId id="279" r:id="rId20"/>
    <p:sldId id="280"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 id="310" r:id="rId49"/>
    <p:sldId id="311" r:id="rId50"/>
    <p:sldId id="319" r:id="rId51"/>
    <p:sldId id="320" r:id="rId52"/>
    <p:sldId id="321" r:id="rId53"/>
    <p:sldId id="322"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027" autoAdjust="0"/>
  </p:normalViewPr>
  <p:slideViewPr>
    <p:cSldViewPr>
      <p:cViewPr varScale="1">
        <p:scale>
          <a:sx n="56" d="100"/>
          <a:sy n="56" d="100"/>
        </p:scale>
        <p:origin x="-922" y="-77"/>
      </p:cViewPr>
      <p:guideLst>
        <p:guide orient="horz" pos="2160"/>
        <p:guide pos="2880"/>
      </p:guideLst>
    </p:cSldViewPr>
  </p:slideViewPr>
  <p:outlineViewPr>
    <p:cViewPr>
      <p:scale>
        <a:sx n="33" d="100"/>
        <a:sy n="33" d="100"/>
      </p:scale>
      <p:origin x="0" y="112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A528A1-6D01-45C9-8C5A-5D3F5295AAB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F8E5C058-89A2-496D-A20F-85AC80F3005D}">
      <dgm:prSet phldrT="[Text]"/>
      <dgm:spPr/>
      <dgm:t>
        <a:bodyPr/>
        <a:lstStyle/>
        <a:p>
          <a:r>
            <a:rPr lang="en-US" dirty="0" smtClean="0"/>
            <a:t>Dividends</a:t>
          </a:r>
        </a:p>
      </dgm:t>
    </dgm:pt>
    <dgm:pt modelId="{D095F7CD-F6A9-4A50-B8E6-6A87DA0F2AE3}" type="parTrans" cxnId="{EA6F4FF1-DB80-4BDD-BD67-B66E5EF7409F}">
      <dgm:prSet/>
      <dgm:spPr/>
      <dgm:t>
        <a:bodyPr/>
        <a:lstStyle/>
        <a:p>
          <a:endParaRPr lang="en-US"/>
        </a:p>
      </dgm:t>
    </dgm:pt>
    <dgm:pt modelId="{0B568997-04E7-46AB-A35C-3A6665451A4F}" type="sibTrans" cxnId="{EA6F4FF1-DB80-4BDD-BD67-B66E5EF7409F}">
      <dgm:prSet/>
      <dgm:spPr/>
      <dgm:t>
        <a:bodyPr/>
        <a:lstStyle/>
        <a:p>
          <a:endParaRPr lang="en-US"/>
        </a:p>
      </dgm:t>
    </dgm:pt>
    <dgm:pt modelId="{76464519-DCBA-442C-9BE5-98B6A02C39BF}">
      <dgm:prSet phldrT="[Text]"/>
      <dgm:spPr/>
      <dgm:t>
        <a:bodyPr/>
        <a:lstStyle/>
        <a:p>
          <a:r>
            <a:rPr lang="en-US" dirty="0" smtClean="0"/>
            <a:t>Proposed Dividend</a:t>
          </a:r>
          <a:endParaRPr lang="en-US" dirty="0"/>
        </a:p>
      </dgm:t>
    </dgm:pt>
    <dgm:pt modelId="{9E98A321-BFA7-4BEF-A84E-0E257BDC304F}" type="parTrans" cxnId="{7C29A2FE-099A-40D6-A398-260FD2E198BB}">
      <dgm:prSet/>
      <dgm:spPr/>
      <dgm:t>
        <a:bodyPr/>
        <a:lstStyle/>
        <a:p>
          <a:endParaRPr lang="en-US"/>
        </a:p>
      </dgm:t>
    </dgm:pt>
    <dgm:pt modelId="{215F512D-59AC-4815-AB5D-CFE15D17C070}" type="sibTrans" cxnId="{7C29A2FE-099A-40D6-A398-260FD2E198BB}">
      <dgm:prSet/>
      <dgm:spPr/>
      <dgm:t>
        <a:bodyPr/>
        <a:lstStyle/>
        <a:p>
          <a:endParaRPr lang="en-US"/>
        </a:p>
      </dgm:t>
    </dgm:pt>
    <dgm:pt modelId="{60BC034A-1BCC-4BFC-933C-32081CDB87B0}">
      <dgm:prSet phldrT="[Text]"/>
      <dgm:spPr/>
      <dgm:t>
        <a:bodyPr/>
        <a:lstStyle/>
        <a:p>
          <a:r>
            <a:rPr lang="en-US" dirty="0" smtClean="0"/>
            <a:t>Interim Dividend</a:t>
          </a:r>
          <a:endParaRPr lang="en-US" dirty="0"/>
        </a:p>
      </dgm:t>
    </dgm:pt>
    <dgm:pt modelId="{DB9856AF-9843-48AC-9307-72531B63DF07}" type="parTrans" cxnId="{36EEBB18-4B6D-438B-B897-ADDC84515AF4}">
      <dgm:prSet/>
      <dgm:spPr/>
      <dgm:t>
        <a:bodyPr/>
        <a:lstStyle/>
        <a:p>
          <a:endParaRPr lang="en-US"/>
        </a:p>
      </dgm:t>
    </dgm:pt>
    <dgm:pt modelId="{E614D6CD-AD76-4BA6-8757-57B7FE42DF8C}" type="sibTrans" cxnId="{36EEBB18-4B6D-438B-B897-ADDC84515AF4}">
      <dgm:prSet/>
      <dgm:spPr/>
      <dgm:t>
        <a:bodyPr/>
        <a:lstStyle/>
        <a:p>
          <a:endParaRPr lang="en-US"/>
        </a:p>
      </dgm:t>
    </dgm:pt>
    <dgm:pt modelId="{62879CD0-6411-4BDC-8062-E45A94B711B1}">
      <dgm:prSet phldrT="[Text]"/>
      <dgm:spPr/>
      <dgm:t>
        <a:bodyPr/>
        <a:lstStyle/>
        <a:p>
          <a:r>
            <a:rPr lang="en-US" dirty="0" smtClean="0"/>
            <a:t>Declared Dividend</a:t>
          </a:r>
          <a:endParaRPr lang="en-US" dirty="0"/>
        </a:p>
      </dgm:t>
    </dgm:pt>
    <dgm:pt modelId="{A8F7BBDF-216B-4533-AB20-9CB3E9D6D516}" type="parTrans" cxnId="{361EE248-F013-4188-B3AC-784DD6C67845}">
      <dgm:prSet/>
      <dgm:spPr/>
      <dgm:t>
        <a:bodyPr/>
        <a:lstStyle/>
        <a:p>
          <a:endParaRPr lang="en-US"/>
        </a:p>
      </dgm:t>
    </dgm:pt>
    <dgm:pt modelId="{079748BD-E4F1-4F69-ACC3-D922ABEED4B7}" type="sibTrans" cxnId="{361EE248-F013-4188-B3AC-784DD6C67845}">
      <dgm:prSet/>
      <dgm:spPr/>
      <dgm:t>
        <a:bodyPr/>
        <a:lstStyle/>
        <a:p>
          <a:endParaRPr lang="en-US"/>
        </a:p>
      </dgm:t>
    </dgm:pt>
    <dgm:pt modelId="{45B41649-CA97-49BC-B1DE-A92B6D9A4C86}">
      <dgm:prSet phldrT="[Text]"/>
      <dgm:spPr/>
      <dgm:t>
        <a:bodyPr/>
        <a:lstStyle/>
        <a:p>
          <a:r>
            <a:rPr lang="en-US" dirty="0" smtClean="0"/>
            <a:t>Final Dividend</a:t>
          </a:r>
          <a:endParaRPr lang="en-US" dirty="0"/>
        </a:p>
      </dgm:t>
    </dgm:pt>
    <dgm:pt modelId="{ECD80314-0E9D-4F75-8A34-59FC6A64B474}" type="parTrans" cxnId="{FBF61FBA-8EF7-4F67-AEB4-9EFD2F869854}">
      <dgm:prSet/>
      <dgm:spPr/>
      <dgm:t>
        <a:bodyPr/>
        <a:lstStyle/>
        <a:p>
          <a:endParaRPr lang="en-US"/>
        </a:p>
      </dgm:t>
    </dgm:pt>
    <dgm:pt modelId="{BE504D84-0D01-4DF4-B469-6DB90B80CD1A}" type="sibTrans" cxnId="{FBF61FBA-8EF7-4F67-AEB4-9EFD2F869854}">
      <dgm:prSet/>
      <dgm:spPr/>
      <dgm:t>
        <a:bodyPr/>
        <a:lstStyle/>
        <a:p>
          <a:endParaRPr lang="en-US"/>
        </a:p>
      </dgm:t>
    </dgm:pt>
    <dgm:pt modelId="{874060FB-23B4-4F08-82B2-B398196C25BF}" type="pres">
      <dgm:prSet presAssocID="{64A528A1-6D01-45C9-8C5A-5D3F5295AABF}" presName="diagram" presStyleCnt="0">
        <dgm:presLayoutVars>
          <dgm:chMax val="1"/>
          <dgm:dir/>
          <dgm:animLvl val="ctr"/>
          <dgm:resizeHandles val="exact"/>
        </dgm:presLayoutVars>
      </dgm:prSet>
      <dgm:spPr/>
      <dgm:t>
        <a:bodyPr/>
        <a:lstStyle/>
        <a:p>
          <a:endParaRPr lang="en-US"/>
        </a:p>
      </dgm:t>
    </dgm:pt>
    <dgm:pt modelId="{5B4F508A-D4F6-470B-997E-CC44B3DB2D4D}" type="pres">
      <dgm:prSet presAssocID="{64A528A1-6D01-45C9-8C5A-5D3F5295AABF}" presName="matrix" presStyleCnt="0"/>
      <dgm:spPr/>
    </dgm:pt>
    <dgm:pt modelId="{FF2DED46-07F6-4594-B264-4AE9C514C4F0}" type="pres">
      <dgm:prSet presAssocID="{64A528A1-6D01-45C9-8C5A-5D3F5295AABF}" presName="tile1" presStyleLbl="node1" presStyleIdx="0" presStyleCnt="4"/>
      <dgm:spPr/>
      <dgm:t>
        <a:bodyPr/>
        <a:lstStyle/>
        <a:p>
          <a:endParaRPr lang="en-US"/>
        </a:p>
      </dgm:t>
    </dgm:pt>
    <dgm:pt modelId="{4F31E27D-E268-4EAF-B13C-499E843AD0A2}" type="pres">
      <dgm:prSet presAssocID="{64A528A1-6D01-45C9-8C5A-5D3F5295AABF}" presName="tile1text" presStyleLbl="node1" presStyleIdx="0" presStyleCnt="4">
        <dgm:presLayoutVars>
          <dgm:chMax val="0"/>
          <dgm:chPref val="0"/>
          <dgm:bulletEnabled val="1"/>
        </dgm:presLayoutVars>
      </dgm:prSet>
      <dgm:spPr/>
      <dgm:t>
        <a:bodyPr/>
        <a:lstStyle/>
        <a:p>
          <a:endParaRPr lang="en-US"/>
        </a:p>
      </dgm:t>
    </dgm:pt>
    <dgm:pt modelId="{89575700-32B7-4469-A60E-A1FC9F311074}" type="pres">
      <dgm:prSet presAssocID="{64A528A1-6D01-45C9-8C5A-5D3F5295AABF}" presName="tile2" presStyleLbl="node1" presStyleIdx="1" presStyleCnt="4"/>
      <dgm:spPr/>
      <dgm:t>
        <a:bodyPr/>
        <a:lstStyle/>
        <a:p>
          <a:endParaRPr lang="en-US"/>
        </a:p>
      </dgm:t>
    </dgm:pt>
    <dgm:pt modelId="{7D349AB4-D8D4-4AF6-BA8C-15B595EAD8F9}" type="pres">
      <dgm:prSet presAssocID="{64A528A1-6D01-45C9-8C5A-5D3F5295AABF}" presName="tile2text" presStyleLbl="node1" presStyleIdx="1" presStyleCnt="4">
        <dgm:presLayoutVars>
          <dgm:chMax val="0"/>
          <dgm:chPref val="0"/>
          <dgm:bulletEnabled val="1"/>
        </dgm:presLayoutVars>
      </dgm:prSet>
      <dgm:spPr/>
      <dgm:t>
        <a:bodyPr/>
        <a:lstStyle/>
        <a:p>
          <a:endParaRPr lang="en-US"/>
        </a:p>
      </dgm:t>
    </dgm:pt>
    <dgm:pt modelId="{BDE0FD4A-6CEB-4E06-B94B-AC1D569E892B}" type="pres">
      <dgm:prSet presAssocID="{64A528A1-6D01-45C9-8C5A-5D3F5295AABF}" presName="tile3" presStyleLbl="node1" presStyleIdx="2" presStyleCnt="4"/>
      <dgm:spPr/>
      <dgm:t>
        <a:bodyPr/>
        <a:lstStyle/>
        <a:p>
          <a:endParaRPr lang="en-US"/>
        </a:p>
      </dgm:t>
    </dgm:pt>
    <dgm:pt modelId="{AF2F83BE-538F-4E27-88BD-4CB67F39F772}" type="pres">
      <dgm:prSet presAssocID="{64A528A1-6D01-45C9-8C5A-5D3F5295AABF}" presName="tile3text" presStyleLbl="node1" presStyleIdx="2" presStyleCnt="4">
        <dgm:presLayoutVars>
          <dgm:chMax val="0"/>
          <dgm:chPref val="0"/>
          <dgm:bulletEnabled val="1"/>
        </dgm:presLayoutVars>
      </dgm:prSet>
      <dgm:spPr/>
      <dgm:t>
        <a:bodyPr/>
        <a:lstStyle/>
        <a:p>
          <a:endParaRPr lang="en-US"/>
        </a:p>
      </dgm:t>
    </dgm:pt>
    <dgm:pt modelId="{8361C8AA-D84D-42D1-A35C-04B917E730F3}" type="pres">
      <dgm:prSet presAssocID="{64A528A1-6D01-45C9-8C5A-5D3F5295AABF}" presName="tile4" presStyleLbl="node1" presStyleIdx="3" presStyleCnt="4"/>
      <dgm:spPr/>
      <dgm:t>
        <a:bodyPr/>
        <a:lstStyle/>
        <a:p>
          <a:endParaRPr lang="en-US"/>
        </a:p>
      </dgm:t>
    </dgm:pt>
    <dgm:pt modelId="{06387F44-5212-4286-8E40-43162E2C37BB}" type="pres">
      <dgm:prSet presAssocID="{64A528A1-6D01-45C9-8C5A-5D3F5295AABF}" presName="tile4text" presStyleLbl="node1" presStyleIdx="3" presStyleCnt="4">
        <dgm:presLayoutVars>
          <dgm:chMax val="0"/>
          <dgm:chPref val="0"/>
          <dgm:bulletEnabled val="1"/>
        </dgm:presLayoutVars>
      </dgm:prSet>
      <dgm:spPr/>
      <dgm:t>
        <a:bodyPr/>
        <a:lstStyle/>
        <a:p>
          <a:endParaRPr lang="en-US"/>
        </a:p>
      </dgm:t>
    </dgm:pt>
    <dgm:pt modelId="{8B3A9AF2-B7A1-4373-B522-336830EA03CF}" type="pres">
      <dgm:prSet presAssocID="{64A528A1-6D01-45C9-8C5A-5D3F5295AABF}" presName="centerTile" presStyleLbl="fgShp" presStyleIdx="0" presStyleCnt="1">
        <dgm:presLayoutVars>
          <dgm:chMax val="0"/>
          <dgm:chPref val="0"/>
        </dgm:presLayoutVars>
      </dgm:prSet>
      <dgm:spPr/>
      <dgm:t>
        <a:bodyPr/>
        <a:lstStyle/>
        <a:p>
          <a:endParaRPr lang="en-US"/>
        </a:p>
      </dgm:t>
    </dgm:pt>
  </dgm:ptLst>
  <dgm:cxnLst>
    <dgm:cxn modelId="{A53CDFED-B6FE-4470-91FD-B9ADF43D9DE2}" type="presOf" srcId="{60BC034A-1BCC-4BFC-933C-32081CDB87B0}" destId="{89575700-32B7-4469-A60E-A1FC9F311074}" srcOrd="0" destOrd="0" presId="urn:microsoft.com/office/officeart/2005/8/layout/matrix1"/>
    <dgm:cxn modelId="{FBF61FBA-8EF7-4F67-AEB4-9EFD2F869854}" srcId="{F8E5C058-89A2-496D-A20F-85AC80F3005D}" destId="{45B41649-CA97-49BC-B1DE-A92B6D9A4C86}" srcOrd="3" destOrd="0" parTransId="{ECD80314-0E9D-4F75-8A34-59FC6A64B474}" sibTransId="{BE504D84-0D01-4DF4-B469-6DB90B80CD1A}"/>
    <dgm:cxn modelId="{7C29A2FE-099A-40D6-A398-260FD2E198BB}" srcId="{F8E5C058-89A2-496D-A20F-85AC80F3005D}" destId="{76464519-DCBA-442C-9BE5-98B6A02C39BF}" srcOrd="0" destOrd="0" parTransId="{9E98A321-BFA7-4BEF-A84E-0E257BDC304F}" sibTransId="{215F512D-59AC-4815-AB5D-CFE15D17C070}"/>
    <dgm:cxn modelId="{75604A42-0486-4652-B33E-90D38AF2364D}" type="presOf" srcId="{60BC034A-1BCC-4BFC-933C-32081CDB87B0}" destId="{7D349AB4-D8D4-4AF6-BA8C-15B595EAD8F9}" srcOrd="1" destOrd="0" presId="urn:microsoft.com/office/officeart/2005/8/layout/matrix1"/>
    <dgm:cxn modelId="{019061F2-7422-46C2-AC2F-3929A0F3E4B4}" type="presOf" srcId="{64A528A1-6D01-45C9-8C5A-5D3F5295AABF}" destId="{874060FB-23B4-4F08-82B2-B398196C25BF}" srcOrd="0" destOrd="0" presId="urn:microsoft.com/office/officeart/2005/8/layout/matrix1"/>
    <dgm:cxn modelId="{EAAC1629-A06D-4631-AB8A-6295266D3C1E}" type="presOf" srcId="{76464519-DCBA-442C-9BE5-98B6A02C39BF}" destId="{FF2DED46-07F6-4594-B264-4AE9C514C4F0}" srcOrd="0" destOrd="0" presId="urn:microsoft.com/office/officeart/2005/8/layout/matrix1"/>
    <dgm:cxn modelId="{0642309D-1673-453F-9C2E-7F8D9119D76B}" type="presOf" srcId="{76464519-DCBA-442C-9BE5-98B6A02C39BF}" destId="{4F31E27D-E268-4EAF-B13C-499E843AD0A2}" srcOrd="1" destOrd="0" presId="urn:microsoft.com/office/officeart/2005/8/layout/matrix1"/>
    <dgm:cxn modelId="{432471A6-A25E-4D4A-ADC7-2FDE4657F450}" type="presOf" srcId="{62879CD0-6411-4BDC-8062-E45A94B711B1}" destId="{AF2F83BE-538F-4E27-88BD-4CB67F39F772}" srcOrd="1" destOrd="0" presId="urn:microsoft.com/office/officeart/2005/8/layout/matrix1"/>
    <dgm:cxn modelId="{A81ADC1C-0B34-4A44-ADA4-74F1599B2C1B}" type="presOf" srcId="{45B41649-CA97-49BC-B1DE-A92B6D9A4C86}" destId="{06387F44-5212-4286-8E40-43162E2C37BB}" srcOrd="1" destOrd="0" presId="urn:microsoft.com/office/officeart/2005/8/layout/matrix1"/>
    <dgm:cxn modelId="{AABAD14C-688D-40E7-9D06-3AB6EE67B917}" type="presOf" srcId="{62879CD0-6411-4BDC-8062-E45A94B711B1}" destId="{BDE0FD4A-6CEB-4E06-B94B-AC1D569E892B}" srcOrd="0" destOrd="0" presId="urn:microsoft.com/office/officeart/2005/8/layout/matrix1"/>
    <dgm:cxn modelId="{EA6F4FF1-DB80-4BDD-BD67-B66E5EF7409F}" srcId="{64A528A1-6D01-45C9-8C5A-5D3F5295AABF}" destId="{F8E5C058-89A2-496D-A20F-85AC80F3005D}" srcOrd="0" destOrd="0" parTransId="{D095F7CD-F6A9-4A50-B8E6-6A87DA0F2AE3}" sibTransId="{0B568997-04E7-46AB-A35C-3A6665451A4F}"/>
    <dgm:cxn modelId="{971C672D-5938-48ED-A2F6-2A0875E9E206}" type="presOf" srcId="{45B41649-CA97-49BC-B1DE-A92B6D9A4C86}" destId="{8361C8AA-D84D-42D1-A35C-04B917E730F3}" srcOrd="0" destOrd="0" presId="urn:microsoft.com/office/officeart/2005/8/layout/matrix1"/>
    <dgm:cxn modelId="{53A154DF-61A2-4B0E-B89C-413BEA7630B1}" type="presOf" srcId="{F8E5C058-89A2-496D-A20F-85AC80F3005D}" destId="{8B3A9AF2-B7A1-4373-B522-336830EA03CF}" srcOrd="0" destOrd="0" presId="urn:microsoft.com/office/officeart/2005/8/layout/matrix1"/>
    <dgm:cxn modelId="{361EE248-F013-4188-B3AC-784DD6C67845}" srcId="{F8E5C058-89A2-496D-A20F-85AC80F3005D}" destId="{62879CD0-6411-4BDC-8062-E45A94B711B1}" srcOrd="2" destOrd="0" parTransId="{A8F7BBDF-216B-4533-AB20-9CB3E9D6D516}" sibTransId="{079748BD-E4F1-4F69-ACC3-D922ABEED4B7}"/>
    <dgm:cxn modelId="{36EEBB18-4B6D-438B-B897-ADDC84515AF4}" srcId="{F8E5C058-89A2-496D-A20F-85AC80F3005D}" destId="{60BC034A-1BCC-4BFC-933C-32081CDB87B0}" srcOrd="1" destOrd="0" parTransId="{DB9856AF-9843-48AC-9307-72531B63DF07}" sibTransId="{E614D6CD-AD76-4BA6-8757-57B7FE42DF8C}"/>
    <dgm:cxn modelId="{7374DD65-9CA6-4B09-8411-2C28231244C2}" type="presParOf" srcId="{874060FB-23B4-4F08-82B2-B398196C25BF}" destId="{5B4F508A-D4F6-470B-997E-CC44B3DB2D4D}" srcOrd="0" destOrd="0" presId="urn:microsoft.com/office/officeart/2005/8/layout/matrix1"/>
    <dgm:cxn modelId="{403429A3-B895-485D-9FC1-93A7646B58F5}" type="presParOf" srcId="{5B4F508A-D4F6-470B-997E-CC44B3DB2D4D}" destId="{FF2DED46-07F6-4594-B264-4AE9C514C4F0}" srcOrd="0" destOrd="0" presId="urn:microsoft.com/office/officeart/2005/8/layout/matrix1"/>
    <dgm:cxn modelId="{0E2E5380-57D4-4ED9-AB02-F2CF353D73BB}" type="presParOf" srcId="{5B4F508A-D4F6-470B-997E-CC44B3DB2D4D}" destId="{4F31E27D-E268-4EAF-B13C-499E843AD0A2}" srcOrd="1" destOrd="0" presId="urn:microsoft.com/office/officeart/2005/8/layout/matrix1"/>
    <dgm:cxn modelId="{B543F829-8CE9-412F-8B4F-7B3A64C91082}" type="presParOf" srcId="{5B4F508A-D4F6-470B-997E-CC44B3DB2D4D}" destId="{89575700-32B7-4469-A60E-A1FC9F311074}" srcOrd="2" destOrd="0" presId="urn:microsoft.com/office/officeart/2005/8/layout/matrix1"/>
    <dgm:cxn modelId="{CA833DFD-7FD5-4DB7-B833-68852B38B4F2}" type="presParOf" srcId="{5B4F508A-D4F6-470B-997E-CC44B3DB2D4D}" destId="{7D349AB4-D8D4-4AF6-BA8C-15B595EAD8F9}" srcOrd="3" destOrd="0" presId="urn:microsoft.com/office/officeart/2005/8/layout/matrix1"/>
    <dgm:cxn modelId="{1C691EFF-AE8D-482E-B176-3C1EE5EE8C6A}" type="presParOf" srcId="{5B4F508A-D4F6-470B-997E-CC44B3DB2D4D}" destId="{BDE0FD4A-6CEB-4E06-B94B-AC1D569E892B}" srcOrd="4" destOrd="0" presId="urn:microsoft.com/office/officeart/2005/8/layout/matrix1"/>
    <dgm:cxn modelId="{E1DE69B7-8B76-4883-AC12-2323DF17B47B}" type="presParOf" srcId="{5B4F508A-D4F6-470B-997E-CC44B3DB2D4D}" destId="{AF2F83BE-538F-4E27-88BD-4CB67F39F772}" srcOrd="5" destOrd="0" presId="urn:microsoft.com/office/officeart/2005/8/layout/matrix1"/>
    <dgm:cxn modelId="{E0DFCEC6-DF72-42AE-B477-D69D1998E694}" type="presParOf" srcId="{5B4F508A-D4F6-470B-997E-CC44B3DB2D4D}" destId="{8361C8AA-D84D-42D1-A35C-04B917E730F3}" srcOrd="6" destOrd="0" presId="urn:microsoft.com/office/officeart/2005/8/layout/matrix1"/>
    <dgm:cxn modelId="{58A9F616-353C-4676-A05E-D98FC6C28953}" type="presParOf" srcId="{5B4F508A-D4F6-470B-997E-CC44B3DB2D4D}" destId="{06387F44-5212-4286-8E40-43162E2C37BB}" srcOrd="7" destOrd="0" presId="urn:microsoft.com/office/officeart/2005/8/layout/matrix1"/>
    <dgm:cxn modelId="{B92EED34-48DF-4ECA-AC0D-14EC13CEB86F}" type="presParOf" srcId="{874060FB-23B4-4F08-82B2-B398196C25BF}" destId="{8B3A9AF2-B7A1-4373-B522-336830EA03C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DED46-07F6-4594-B264-4AE9C514C4F0}">
      <dsp:nvSpPr>
        <dsp:cNvPr id="0" name=""/>
        <dsp:cNvSpPr/>
      </dsp:nvSpPr>
      <dsp:spPr>
        <a:xfrm rot="16200000">
          <a:off x="590549" y="-590549"/>
          <a:ext cx="800100" cy="1981200"/>
        </a:xfrm>
        <a:prstGeom prst="round1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Proposed Dividend</a:t>
          </a:r>
          <a:endParaRPr lang="en-US" sz="1700" kern="1200" dirty="0"/>
        </a:p>
      </dsp:txBody>
      <dsp:txXfrm rot="5400000">
        <a:off x="0" y="0"/>
        <a:ext cx="1981200" cy="600075"/>
      </dsp:txXfrm>
    </dsp:sp>
    <dsp:sp modelId="{89575700-32B7-4469-A60E-A1FC9F311074}">
      <dsp:nvSpPr>
        <dsp:cNvPr id="0" name=""/>
        <dsp:cNvSpPr/>
      </dsp:nvSpPr>
      <dsp:spPr>
        <a:xfrm>
          <a:off x="1981200" y="0"/>
          <a:ext cx="1981200" cy="800100"/>
        </a:xfrm>
        <a:prstGeom prst="round1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Interim Dividend</a:t>
          </a:r>
          <a:endParaRPr lang="en-US" sz="1700" kern="1200" dirty="0"/>
        </a:p>
      </dsp:txBody>
      <dsp:txXfrm>
        <a:off x="1981200" y="0"/>
        <a:ext cx="1981200" cy="600075"/>
      </dsp:txXfrm>
    </dsp:sp>
    <dsp:sp modelId="{BDE0FD4A-6CEB-4E06-B94B-AC1D569E892B}">
      <dsp:nvSpPr>
        <dsp:cNvPr id="0" name=""/>
        <dsp:cNvSpPr/>
      </dsp:nvSpPr>
      <dsp:spPr>
        <a:xfrm rot="10800000">
          <a:off x="0" y="800100"/>
          <a:ext cx="1981200" cy="800100"/>
        </a:xfrm>
        <a:prstGeom prst="round1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Declared Dividend</a:t>
          </a:r>
          <a:endParaRPr lang="en-US" sz="1700" kern="1200" dirty="0"/>
        </a:p>
      </dsp:txBody>
      <dsp:txXfrm rot="10800000">
        <a:off x="0" y="1000125"/>
        <a:ext cx="1981200" cy="600075"/>
      </dsp:txXfrm>
    </dsp:sp>
    <dsp:sp modelId="{8361C8AA-D84D-42D1-A35C-04B917E730F3}">
      <dsp:nvSpPr>
        <dsp:cNvPr id="0" name=""/>
        <dsp:cNvSpPr/>
      </dsp:nvSpPr>
      <dsp:spPr>
        <a:xfrm rot="5400000">
          <a:off x="2571750" y="209550"/>
          <a:ext cx="800100" cy="1981200"/>
        </a:xfrm>
        <a:prstGeom prst="round1Rect">
          <a:avLst/>
        </a:prstGeom>
        <a:solidFill>
          <a:schemeClr val="accent1">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Final Dividend</a:t>
          </a:r>
          <a:endParaRPr lang="en-US" sz="1700" kern="1200" dirty="0"/>
        </a:p>
      </dsp:txBody>
      <dsp:txXfrm rot="-5400000">
        <a:off x="1981200" y="1000124"/>
        <a:ext cx="1981200" cy="600075"/>
      </dsp:txXfrm>
    </dsp:sp>
    <dsp:sp modelId="{8B3A9AF2-B7A1-4373-B522-336830EA03CF}">
      <dsp:nvSpPr>
        <dsp:cNvPr id="0" name=""/>
        <dsp:cNvSpPr/>
      </dsp:nvSpPr>
      <dsp:spPr>
        <a:xfrm>
          <a:off x="1386839" y="600075"/>
          <a:ext cx="1188720" cy="400050"/>
        </a:xfrm>
        <a:prstGeom prst="roundRect">
          <a:avLst/>
        </a:prstGeom>
        <a:solidFill>
          <a:schemeClr val="accent1">
            <a:tint val="60000"/>
            <a:hueOff val="0"/>
            <a:satOff val="0"/>
            <a:lumOff val="0"/>
            <a:alphaOff val="0"/>
          </a:schemeClr>
        </a:solidFill>
        <a:ln w="222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Dividends</a:t>
          </a:r>
        </a:p>
      </dsp:txBody>
      <dsp:txXfrm>
        <a:off x="1406368" y="619604"/>
        <a:ext cx="1149662" cy="360992"/>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F1D7DD8-3E12-4C2C-B336-D0B6282E2485}" type="datetimeFigureOut">
              <a:rPr lang="en-US" smtClean="0"/>
              <a:t>8/18/2011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Compiled by Mohd. Atiq Qureshi</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CC34E7-90F5-4C57-9D02-2F6258DA44F4}" type="slidenum">
              <a:rPr lang="en-US" smtClean="0"/>
              <a:t>‹#›</a:t>
            </a:fld>
            <a:endParaRPr lang="en-US"/>
          </a:p>
        </p:txBody>
      </p:sp>
    </p:spTree>
    <p:extLst>
      <p:ext uri="{BB962C8B-B14F-4D97-AF65-F5344CB8AC3E}">
        <p14:creationId xmlns:p14="http://schemas.microsoft.com/office/powerpoint/2010/main" val="2556736838"/>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7A58ED-0332-43F5-9556-1BF90A617CC0}" type="datetimeFigureOut">
              <a:rPr lang="en-US" smtClean="0"/>
              <a:t>8/18/2011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Compiled by Mohd. Atiq Qureshi</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BED135-0D40-41CA-A98F-B5DDB0B21DBB}" type="slidenum">
              <a:rPr lang="en-US" smtClean="0"/>
              <a:t>‹#›</a:t>
            </a:fld>
            <a:endParaRPr lang="en-US"/>
          </a:p>
        </p:txBody>
      </p:sp>
    </p:spTree>
    <p:extLst>
      <p:ext uri="{BB962C8B-B14F-4D97-AF65-F5344CB8AC3E}">
        <p14:creationId xmlns:p14="http://schemas.microsoft.com/office/powerpoint/2010/main" val="1811201278"/>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n-US"/>
          </a:p>
        </p:txBody>
      </p:sp>
      <p:sp>
        <p:nvSpPr>
          <p:cNvPr id="2" name="Footer Placeholder 1"/>
          <p:cNvSpPr>
            <a:spLocks noGrp="1"/>
          </p:cNvSpPr>
          <p:nvPr>
            <p:ph type="ftr" sz="quarter" idx="10"/>
          </p:nvPr>
        </p:nvSpPr>
        <p:spPr/>
        <p:txBody>
          <a:bodyPr/>
          <a:lstStyle/>
          <a:p>
            <a:r>
              <a:rPr lang="en-US" dirty="0" smtClean="0"/>
              <a:t>Compiled by Mohd. Atiq Qureshi</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51067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051049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051049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887324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942455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95670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704555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Compiled by Mohd. Atiq Qureshi</a:t>
            </a:r>
            <a:endParaRPr lang="en-US" dirty="0"/>
          </a:p>
        </p:txBody>
      </p:sp>
    </p:spTree>
    <p:extLst>
      <p:ext uri="{BB962C8B-B14F-4D97-AF65-F5344CB8AC3E}">
        <p14:creationId xmlns:p14="http://schemas.microsoft.com/office/powerpoint/2010/main" val="1160642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233388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31414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52641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013031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2642515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398212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127166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126129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8023962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671448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277084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373552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121355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0604939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0907315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0693624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168301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007590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388468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2720910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4240097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217682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4097011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038512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9924537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7084716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3301258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2022722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8939662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76861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0562942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1608349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0250693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9425658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405732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7993315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pPr eaLnBrk="1" hangingPunct="1"/>
            <a:endParaRPr lang="en-US" smtClean="0"/>
          </a:p>
        </p:txBody>
      </p:sp>
      <p:sp>
        <p:nvSpPr>
          <p:cNvPr id="2" name="Footer Placeholder 1"/>
          <p:cNvSpPr>
            <a:spLocks noGrp="1"/>
          </p:cNvSpPr>
          <p:nvPr>
            <p:ph type="ftr" sz="quarter" idx="10"/>
          </p:nvPr>
        </p:nvSpPr>
        <p:spPr/>
        <p:txBody>
          <a:bodyPr/>
          <a:lstStyle/>
          <a:p>
            <a:r>
              <a:rPr lang="en-US" dirty="0" smtClean="0"/>
              <a:t>Compiled by Mohd. Atiq Qureshi</a:t>
            </a: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p:spPr>
        <p:txBody>
          <a:bodyPr/>
          <a:lstStyle/>
          <a:p>
            <a:pPr eaLnBrk="1" hangingPunct="1"/>
            <a:endParaRPr lang="en-US" smtClean="0"/>
          </a:p>
        </p:txBody>
      </p:sp>
      <p:sp>
        <p:nvSpPr>
          <p:cNvPr id="2" name="Footer Placeholder 1"/>
          <p:cNvSpPr>
            <a:spLocks noGrp="1"/>
          </p:cNvSpPr>
          <p:nvPr>
            <p:ph type="ftr" sz="quarter" idx="10"/>
          </p:nvPr>
        </p:nvSpPr>
        <p:spPr/>
        <p:txBody>
          <a:bodyPr/>
          <a:lstStyle/>
          <a:p>
            <a:r>
              <a:rPr lang="en-US" dirty="0" smtClean="0"/>
              <a:t>Compiled by Mohd. Atiq Qureshi</a:t>
            </a: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p:spPr>
        <p:txBody>
          <a:bodyPr/>
          <a:lstStyle/>
          <a:p>
            <a:pPr eaLnBrk="1" hangingPunct="1"/>
            <a:endParaRPr lang="en-US" smtClean="0"/>
          </a:p>
        </p:txBody>
      </p:sp>
      <p:sp>
        <p:nvSpPr>
          <p:cNvPr id="2" name="Footer Placeholder 1"/>
          <p:cNvSpPr>
            <a:spLocks noGrp="1"/>
          </p:cNvSpPr>
          <p:nvPr>
            <p:ph type="ftr" sz="quarter" idx="10"/>
          </p:nvPr>
        </p:nvSpPr>
        <p:spPr/>
        <p:txBody>
          <a:bodyPr/>
          <a:lstStyle/>
          <a:p>
            <a:r>
              <a:rPr lang="en-US" dirty="0" smtClean="0"/>
              <a:t>Compiled by Mohd. Atiq Qureshi</a:t>
            </a:r>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p:spPr>
        <p:txBody>
          <a:bodyPr/>
          <a:lstStyle/>
          <a:p>
            <a:pPr eaLnBrk="1" hangingPunct="1"/>
            <a:endParaRPr lang="en-US" smtClean="0"/>
          </a:p>
        </p:txBody>
      </p:sp>
      <p:sp>
        <p:nvSpPr>
          <p:cNvPr id="2" name="Footer Placeholder 1"/>
          <p:cNvSpPr>
            <a:spLocks noGrp="1"/>
          </p:cNvSpPr>
          <p:nvPr>
            <p:ph type="ftr" sz="quarter" idx="10"/>
          </p:nvPr>
        </p:nvSpPr>
        <p:spPr/>
        <p:txBody>
          <a:bodyPr/>
          <a:lstStyle/>
          <a:p>
            <a:r>
              <a:rPr lang="en-US" dirty="0" smtClean="0"/>
              <a:t>Compiled by Mohd. Atiq Qureshi</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1020689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353804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181841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Tree>
    <p:extLst>
      <p:ext uri="{BB962C8B-B14F-4D97-AF65-F5344CB8AC3E}">
        <p14:creationId xmlns:p14="http://schemas.microsoft.com/office/powerpoint/2010/main" val="2574025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7863366-8CC3-4883-95B8-7BBECD96EBD3}" type="datetime1">
              <a:rPr lang="en-US" smtClean="0"/>
              <a:t>8/18/2011</a:t>
            </a:fld>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0EBFBC-ACAB-43F0-AC84-B7E843BC2B93}" type="datetime1">
              <a:rPr lang="en-US" smtClean="0"/>
              <a:t>8/18/2011</a:t>
            </a:fld>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0509E3-E5B4-489C-9663-75B0CABBBCAA}" type="datetime1">
              <a:rPr lang="en-US" smtClean="0"/>
              <a:t>8/18/2011</a:t>
            </a:fld>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B960C4-A167-4895-9D58-595C2E337741}" type="datetime1">
              <a:rPr lang="en-US" smtClean="0"/>
              <a:t>8/18/2011</a:t>
            </a:fld>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B88C45-C0E4-4B61-957B-9388758B9020}" type="datetime1">
              <a:rPr lang="en-US" smtClean="0"/>
              <a:t>8/18/2011</a:t>
            </a:fld>
            <a:endParaRPr lang="en-US"/>
          </a:p>
        </p:txBody>
      </p:sp>
      <p:sp>
        <p:nvSpPr>
          <p:cNvPr id="5" name="Footer Placeholder 4"/>
          <p:cNvSpPr>
            <a:spLocks noGrp="1"/>
          </p:cNvSpPr>
          <p:nvPr>
            <p:ph type="ftr" sz="quarter" idx="11"/>
          </p:nvPr>
        </p:nvSpPr>
        <p:spPr/>
        <p:txBody>
          <a:bodyPr/>
          <a:lstStyle/>
          <a:p>
            <a:r>
              <a:rPr lang="en-US" dirty="0" smtClean="0"/>
              <a:t>Compiled by Mohd. Atiq Qureshi</a:t>
            </a:r>
            <a:endParaRPr lang="en-US" dirty="0"/>
          </a:p>
        </p:txBody>
      </p:sp>
      <p:sp>
        <p:nvSpPr>
          <p:cNvPr id="6" name="Slide Number Placeholder 5"/>
          <p:cNvSpPr>
            <a:spLocks noGrp="1"/>
          </p:cNvSpPr>
          <p:nvPr>
            <p:ph type="sldNum" sz="quarter" idx="12"/>
          </p:nvPr>
        </p:nvSpPr>
        <p:spPr/>
        <p:txBody>
          <a:bodyPr/>
          <a:lstStyle/>
          <a:p>
            <a:fld id="{A29F7255-D3AD-4B43-B49A-D25408109C4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73D52A-0DD8-4FAF-A6CA-EAA9EDD9B96D}" type="datetime1">
              <a:rPr lang="en-US" smtClean="0"/>
              <a:t>8/18/2011</a:t>
            </a:fld>
            <a:endParaRPr lang="en-US"/>
          </a:p>
        </p:txBody>
      </p:sp>
      <p:sp>
        <p:nvSpPr>
          <p:cNvPr id="6" name="Footer Placeholder 5"/>
          <p:cNvSpPr>
            <a:spLocks noGrp="1"/>
          </p:cNvSpPr>
          <p:nvPr>
            <p:ph type="ftr" sz="quarter" idx="11"/>
          </p:nvPr>
        </p:nvSpPr>
        <p:spPr/>
        <p:txBody>
          <a:bodyPr/>
          <a:lstStyle/>
          <a:p>
            <a:r>
              <a:rPr lang="en-US" dirty="0" smtClean="0"/>
              <a:t>Compiled by Mohd. Atiq Qureshi</a:t>
            </a:r>
            <a:endParaRPr lang="en-US" dirty="0"/>
          </a:p>
        </p:txBody>
      </p:sp>
      <p:sp>
        <p:nvSpPr>
          <p:cNvPr id="7" name="Slide Number Placeholder 6"/>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824C9D-5915-43A4-AF37-11A3A1AD9D70}" type="datetime1">
              <a:rPr lang="en-US" smtClean="0"/>
              <a:t>8/18/2011</a:t>
            </a:fld>
            <a:endParaRPr lang="en-US"/>
          </a:p>
        </p:txBody>
      </p:sp>
      <p:sp>
        <p:nvSpPr>
          <p:cNvPr id="8" name="Footer Placeholder 7"/>
          <p:cNvSpPr>
            <a:spLocks noGrp="1"/>
          </p:cNvSpPr>
          <p:nvPr>
            <p:ph type="ftr" sz="quarter" idx="11"/>
          </p:nvPr>
        </p:nvSpPr>
        <p:spPr/>
        <p:txBody>
          <a:bodyPr/>
          <a:lstStyle/>
          <a:p>
            <a:r>
              <a:rPr lang="en-US" dirty="0" smtClean="0"/>
              <a:t>Compiled by Mohd. Atiq Qureshi</a:t>
            </a:r>
            <a:endParaRPr lang="en-US" dirty="0"/>
          </a:p>
        </p:txBody>
      </p:sp>
      <p:sp>
        <p:nvSpPr>
          <p:cNvPr id="9" name="Slide Number Placeholder 8"/>
          <p:cNvSpPr>
            <a:spLocks noGrp="1"/>
          </p:cNvSpPr>
          <p:nvPr>
            <p:ph type="sldNum" sz="quarter" idx="12"/>
          </p:nvPr>
        </p:nvSpPr>
        <p:spPr/>
        <p:txBody>
          <a:bodyPr/>
          <a:lstStyle/>
          <a:p>
            <a:fld id="{A29F7255-D3AD-4B43-B49A-D25408109C4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2BA99F-0B08-4528-B602-64DAAA4ADAAB}" type="datetime1">
              <a:rPr lang="en-US" smtClean="0"/>
              <a:t>8/18/2011</a:t>
            </a:fld>
            <a:endParaRPr lang="en-US"/>
          </a:p>
        </p:txBody>
      </p:sp>
      <p:sp>
        <p:nvSpPr>
          <p:cNvPr id="4" name="Footer Placeholder 3"/>
          <p:cNvSpPr>
            <a:spLocks noGrp="1"/>
          </p:cNvSpPr>
          <p:nvPr>
            <p:ph type="ftr" sz="quarter" idx="11"/>
          </p:nvPr>
        </p:nvSpPr>
        <p:spPr/>
        <p:txBody>
          <a:bodyPr/>
          <a:lstStyle/>
          <a:p>
            <a:r>
              <a:rPr lang="en-US" dirty="0" smtClean="0"/>
              <a:t>Compiled by Mohd. Atiq Qureshi</a:t>
            </a:r>
            <a:endParaRPr lang="en-US" dirty="0"/>
          </a:p>
        </p:txBody>
      </p:sp>
      <p:sp>
        <p:nvSpPr>
          <p:cNvPr id="5" name="Slide Number Placeholder 4"/>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B6303-EE82-4228-AB98-C449A8492EFE}" type="datetime1">
              <a:rPr lang="en-US" smtClean="0"/>
              <a:t>8/18/2011</a:t>
            </a:fld>
            <a:endParaRPr lang="en-US"/>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B8B41B-1AD0-4946-AF91-F5E35D695E16}" type="datetime1">
              <a:rPr lang="en-US" smtClean="0"/>
              <a:t>8/18/2011</a:t>
            </a:fld>
            <a:endParaRPr lang="en-US"/>
          </a:p>
        </p:txBody>
      </p:sp>
      <p:sp>
        <p:nvSpPr>
          <p:cNvPr id="6" name="Footer Placeholder 5"/>
          <p:cNvSpPr>
            <a:spLocks noGrp="1"/>
          </p:cNvSpPr>
          <p:nvPr>
            <p:ph type="ftr" sz="quarter" idx="11"/>
          </p:nvPr>
        </p:nvSpPr>
        <p:spPr/>
        <p:txBody>
          <a:bodyPr/>
          <a:lstStyle/>
          <a:p>
            <a:r>
              <a:rPr lang="en-US" dirty="0" smtClean="0"/>
              <a:t>Compiled by Mohd. Atiq Qureshi</a:t>
            </a:r>
            <a:endParaRPr lang="en-US" dirty="0"/>
          </a:p>
        </p:txBody>
      </p:sp>
      <p:sp>
        <p:nvSpPr>
          <p:cNvPr id="7" name="Slide Number Placeholder 6"/>
          <p:cNvSpPr>
            <a:spLocks noGrp="1"/>
          </p:cNvSpPr>
          <p:nvPr>
            <p:ph type="sldNum" sz="quarter" idx="12"/>
          </p:nvPr>
        </p:nvSpPr>
        <p:spPr/>
        <p:txBody>
          <a:bodyPr/>
          <a:lstStyle/>
          <a:p>
            <a:fld id="{A29F7255-D3AD-4B43-B49A-D25408109C4E}"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01E7D8-C4CA-4382-9615-48B57A6E916E}" type="datetime1">
              <a:rPr lang="en-US" smtClean="0"/>
              <a:t>8/18/2011</a:t>
            </a:fld>
            <a:endParaRPr lang="en-US"/>
          </a:p>
        </p:txBody>
      </p:sp>
      <p:sp>
        <p:nvSpPr>
          <p:cNvPr id="6" name="Footer Placeholder 5"/>
          <p:cNvSpPr>
            <a:spLocks noGrp="1"/>
          </p:cNvSpPr>
          <p:nvPr>
            <p:ph type="ftr" sz="quarter" idx="11"/>
          </p:nvPr>
        </p:nvSpPr>
        <p:spPr/>
        <p:txBody>
          <a:bodyPr/>
          <a:lstStyle/>
          <a:p>
            <a:r>
              <a:rPr lang="en-US" dirty="0" smtClean="0"/>
              <a:t>Compiled by Mohd. Atiq Qureshi</a:t>
            </a:r>
            <a:endParaRPr lang="en-US" dirty="0"/>
          </a:p>
        </p:txBody>
      </p:sp>
      <p:sp>
        <p:nvSpPr>
          <p:cNvPr id="7" name="Slide Number Placeholder 6"/>
          <p:cNvSpPr>
            <a:spLocks noGrp="1"/>
          </p:cNvSpPr>
          <p:nvPr>
            <p:ph type="sldNum" sz="quarter" idx="12"/>
          </p:nvPr>
        </p:nvSpPr>
        <p:spPr/>
        <p:txBody>
          <a:bodyPr/>
          <a:lstStyle/>
          <a:p>
            <a:fld id="{A29F7255-D3AD-4B43-B49A-D25408109C4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294AFB1-48D5-4EAC-A619-63D2280FEEDD}" type="datetime1">
              <a:rPr lang="en-US" smtClean="0"/>
              <a:t>8/18/2011</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smtClean="0"/>
              <a:t>Compiled by Mohd. Atiq Qureshi</a:t>
            </a:r>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A29F7255-D3AD-4B43-B49A-D25408109C4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ctrTitle"/>
          </p:nvPr>
        </p:nvSpPr>
        <p:spPr>
          <a:xfrm>
            <a:off x="762000" y="152400"/>
            <a:ext cx="7543800" cy="2667000"/>
          </a:xfrm>
        </p:spPr>
        <p:txBody>
          <a:bodyPr/>
          <a:lstStyle/>
          <a:p>
            <a:r>
              <a:rPr lang="en-US" sz="4000" b="1" dirty="0" smtClean="0">
                <a:solidFill>
                  <a:schemeClr val="tx1"/>
                </a:solidFill>
              </a:rPr>
              <a:t>REVISED </a:t>
            </a:r>
            <a:r>
              <a:rPr lang="en-US" sz="4000" b="1" dirty="0" smtClean="0">
                <a:solidFill>
                  <a:schemeClr val="tx1"/>
                </a:solidFill>
              </a:rPr>
              <a:t>SCHEDULE </a:t>
            </a:r>
            <a:r>
              <a:rPr lang="en-US" sz="4000" b="1" dirty="0">
                <a:solidFill>
                  <a:schemeClr val="tx1"/>
                </a:solidFill>
              </a:rPr>
              <a:t>VI OF </a:t>
            </a:r>
            <a:r>
              <a:rPr lang="en-US" sz="4000" b="1" dirty="0" smtClean="0">
                <a:solidFill>
                  <a:schemeClr val="tx1"/>
                </a:solidFill>
              </a:rPr>
              <a:t>COMPANIES ACT,1956  {Section 211}</a:t>
            </a:r>
            <a:endParaRPr lang="en-US" sz="4000" b="1" dirty="0">
              <a:solidFill>
                <a:schemeClr val="tx1"/>
              </a:solidFill>
            </a:endParaRP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5" name="Slide Number Placeholder 4"/>
          <p:cNvSpPr>
            <a:spLocks noGrp="1"/>
          </p:cNvSpPr>
          <p:nvPr>
            <p:ph type="sldNum" sz="quarter" idx="12"/>
          </p:nvPr>
        </p:nvSpPr>
        <p:spPr>
          <a:xfrm>
            <a:off x="7620000" y="6248400"/>
            <a:ext cx="762000" cy="365125"/>
          </a:xfrm>
        </p:spPr>
        <p:txBody>
          <a:bodyPr/>
          <a:lstStyle/>
          <a:p>
            <a:fld id="{A29F7255-D3AD-4B43-B49A-D25408109C4E}" type="slidenum">
              <a:rPr lang="en-US" smtClean="0"/>
              <a:t>1</a:t>
            </a:fld>
            <a:endParaRPr lang="en-US" dirty="0"/>
          </a:p>
        </p:txBody>
      </p:sp>
    </p:spTree>
    <p:extLst>
      <p:ext uri="{BB962C8B-B14F-4D97-AF65-F5344CB8AC3E}">
        <p14:creationId xmlns:p14="http://schemas.microsoft.com/office/powerpoint/2010/main" val="1526013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1000" fill="hold"/>
                                        <p:tgtEl>
                                          <p:spTgt spid="6146"/>
                                        </p:tgtEl>
                                        <p:attrNameLst>
                                          <p:attrName>ppt_x</p:attrName>
                                        </p:attrNameLst>
                                      </p:cBhvr>
                                      <p:tavLst>
                                        <p:tav tm="0">
                                          <p:val>
                                            <p:strVal val="#ppt_x"/>
                                          </p:val>
                                        </p:tav>
                                        <p:tav tm="100000">
                                          <p:val>
                                            <p:strVal val="#ppt_x"/>
                                          </p:val>
                                        </p:tav>
                                      </p:tavLst>
                                    </p:anim>
                                    <p:anim calcmode="lin" valueType="num">
                                      <p:cBhvr additive="base">
                                        <p:cTn id="8" dur="1000" fill="hold"/>
                                        <p:tgtEl>
                                          <p:spTgt spid="61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155463513"/>
              </p:ext>
            </p:extLst>
          </p:nvPr>
        </p:nvGraphicFramePr>
        <p:xfrm>
          <a:off x="-2275" y="-273749"/>
          <a:ext cx="9115567" cy="7056313"/>
        </p:xfrm>
        <a:graphic>
          <a:graphicData uri="http://schemas.openxmlformats.org/drawingml/2006/table">
            <a:tbl>
              <a:tblPr firstRow="1" firstCol="1" bandRow="1">
                <a:tableStyleId>{5C22544A-7EE6-4342-B048-85BDC9FD1C3A}</a:tableStyleId>
              </a:tblPr>
              <a:tblGrid>
                <a:gridCol w="384412"/>
                <a:gridCol w="2923657"/>
                <a:gridCol w="3019943"/>
                <a:gridCol w="2787555"/>
              </a:tblGrid>
              <a:tr h="484441">
                <a:tc>
                  <a:txBody>
                    <a:bodyPr/>
                    <a:lstStyle/>
                    <a:p>
                      <a:pPr marL="0" marR="0">
                        <a:lnSpc>
                          <a:spcPct val="115000"/>
                        </a:lnSpc>
                        <a:spcBef>
                          <a:spcPts val="0"/>
                        </a:spcBef>
                        <a:spcAft>
                          <a:spcPts val="0"/>
                        </a:spcAft>
                      </a:pPr>
                      <a:r>
                        <a:rPr lang="en-US" sz="1700" dirty="0" smtClean="0">
                          <a:effectLst/>
                        </a:rPr>
                        <a:t>Sr. No</a:t>
                      </a:r>
                      <a:r>
                        <a:rPr lang="en-US" sz="1700" dirty="0">
                          <a:effectLst/>
                        </a:rPr>
                        <a:t>.</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Particulars</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Old Schedule VI</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Revised Schedule VI</a:t>
                      </a:r>
                      <a:endParaRPr lang="en-US" sz="1700" dirty="0">
                        <a:effectLst/>
                        <a:latin typeface="Calibri"/>
                        <a:ea typeface="Calibri"/>
                        <a:cs typeface="Times New Roman"/>
                      </a:endParaRPr>
                    </a:p>
                  </a:txBody>
                  <a:tcPr marL="31235" marR="31235" marT="0" marB="0"/>
                </a:tc>
              </a:tr>
              <a:tr h="907214">
                <a:tc>
                  <a:txBody>
                    <a:bodyPr/>
                    <a:lstStyle/>
                    <a:p>
                      <a:pPr marL="0" marR="0">
                        <a:lnSpc>
                          <a:spcPct val="115000"/>
                        </a:lnSpc>
                        <a:spcBef>
                          <a:spcPts val="0"/>
                        </a:spcBef>
                        <a:spcAft>
                          <a:spcPts val="0"/>
                        </a:spcAft>
                      </a:pPr>
                      <a:r>
                        <a:rPr lang="en-US" sz="1700" dirty="0">
                          <a:effectLst/>
                        </a:rPr>
                        <a:t>8</a:t>
                      </a:r>
                      <a:endParaRPr lang="en-US" sz="1700" dirty="0">
                        <a:effectLst/>
                        <a:latin typeface="Calibri"/>
                        <a:ea typeface="Calibri"/>
                        <a:cs typeface="Times New Roman"/>
                      </a:endParaRPr>
                    </a:p>
                  </a:txBody>
                  <a:tcPr marL="55518" marR="55518" marT="0" marB="0"/>
                </a:tc>
                <a:tc>
                  <a:txBody>
                    <a:bodyPr/>
                    <a:lstStyle/>
                    <a:p>
                      <a:pPr marL="0" marR="0"/>
                      <a:r>
                        <a:rPr lang="en-US" sz="1700" dirty="0">
                          <a:effectLst/>
                        </a:rPr>
                        <a:t>Loans &amp; Advances</a:t>
                      </a:r>
                      <a:endParaRPr lang="en-US" sz="1700" dirty="0">
                        <a:effectLst/>
                        <a:latin typeface="Times New Roman"/>
                        <a:ea typeface="Times New Roman"/>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Loans &amp; Advance are disclosed along with current assets</a:t>
                      </a:r>
                      <a:endParaRPr lang="en-US" sz="17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Loans &amp; Advances to be broken up in long term &amp; short term and to be disclosed under non-current &amp; current assets respectively.</a:t>
                      </a:r>
                      <a:endParaRPr lang="en-US" sz="1700" dirty="0">
                        <a:effectLst/>
                        <a:latin typeface="Calibri"/>
                        <a:ea typeface="Calibri"/>
                        <a:cs typeface="Times New Roman"/>
                      </a:endParaRPr>
                    </a:p>
                  </a:txBody>
                  <a:tcPr marL="55518" marR="55518" marT="0" marB="0"/>
                </a:tc>
              </a:tr>
              <a:tr h="907214">
                <a:tc>
                  <a:txBody>
                    <a:bodyPr/>
                    <a:lstStyle/>
                    <a:p>
                      <a:pPr marL="0" marR="0">
                        <a:lnSpc>
                          <a:spcPct val="115000"/>
                        </a:lnSpc>
                        <a:spcBef>
                          <a:spcPts val="0"/>
                        </a:spcBef>
                        <a:spcAft>
                          <a:spcPts val="0"/>
                        </a:spcAft>
                      </a:pPr>
                      <a:r>
                        <a:rPr lang="en-US" sz="1700" dirty="0">
                          <a:effectLst/>
                        </a:rPr>
                        <a:t>9</a:t>
                      </a:r>
                      <a:endParaRPr lang="en-US" sz="1700" dirty="0">
                        <a:effectLst/>
                        <a:latin typeface="Calibri"/>
                        <a:ea typeface="Calibri"/>
                        <a:cs typeface="Times New Roman"/>
                      </a:endParaRPr>
                    </a:p>
                  </a:txBody>
                  <a:tcPr marL="55518" marR="55518" marT="0" marB="0"/>
                </a:tc>
                <a:tc>
                  <a:txBody>
                    <a:bodyPr/>
                    <a:lstStyle/>
                    <a:p>
                      <a:pPr marL="0" marR="0"/>
                      <a:r>
                        <a:rPr lang="en-US" sz="1700" dirty="0">
                          <a:effectLst/>
                        </a:rPr>
                        <a:t>Deferred Tax Assets / Liabilities</a:t>
                      </a:r>
                      <a:endParaRPr lang="en-US" sz="1700" dirty="0">
                        <a:effectLst/>
                        <a:latin typeface="Times New Roman"/>
                        <a:ea typeface="Times New Roman"/>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Deferred Tax assets / liabilities to be disclosed separately</a:t>
                      </a:r>
                      <a:endParaRPr lang="en-US" sz="17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Deferred Tax assets / liabilities to be disclosed under non-current assets / liabilities as the case may be.</a:t>
                      </a:r>
                      <a:endParaRPr lang="en-US" sz="1700" dirty="0">
                        <a:effectLst/>
                        <a:latin typeface="Calibri"/>
                        <a:ea typeface="Calibri"/>
                        <a:cs typeface="Times New Roman"/>
                      </a:endParaRPr>
                    </a:p>
                  </a:txBody>
                  <a:tcPr marL="55518" marR="55518" marT="0" marB="0"/>
                </a:tc>
              </a:tr>
              <a:tr h="907214">
                <a:tc>
                  <a:txBody>
                    <a:bodyPr/>
                    <a:lstStyle/>
                    <a:p>
                      <a:pPr marL="0" marR="0">
                        <a:lnSpc>
                          <a:spcPct val="115000"/>
                        </a:lnSpc>
                        <a:spcBef>
                          <a:spcPts val="0"/>
                        </a:spcBef>
                        <a:spcAft>
                          <a:spcPts val="0"/>
                        </a:spcAft>
                      </a:pPr>
                      <a:r>
                        <a:rPr lang="en-US" sz="1700" dirty="0">
                          <a:effectLst/>
                        </a:rPr>
                        <a:t>10</a:t>
                      </a:r>
                      <a:endParaRPr lang="en-US" sz="1700" dirty="0">
                        <a:effectLst/>
                        <a:latin typeface="Calibri"/>
                        <a:ea typeface="Calibri"/>
                        <a:cs typeface="Times New Roman"/>
                      </a:endParaRPr>
                    </a:p>
                  </a:txBody>
                  <a:tcPr marL="55518" marR="55518" marT="0" marB="0"/>
                </a:tc>
                <a:tc>
                  <a:txBody>
                    <a:bodyPr/>
                    <a:lstStyle/>
                    <a:p>
                      <a:pPr marL="0" marR="0"/>
                      <a:r>
                        <a:rPr lang="en-US" sz="1700" dirty="0">
                          <a:effectLst/>
                        </a:rPr>
                        <a:t>Cash &amp; Bank Balances</a:t>
                      </a:r>
                      <a:endParaRPr lang="en-US" sz="1700" dirty="0">
                        <a:effectLst/>
                        <a:latin typeface="Times New Roman"/>
                        <a:ea typeface="Times New Roman"/>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Bank balance to be bifurcated in scheduled banks &amp; others</a:t>
                      </a:r>
                      <a:endParaRPr lang="en-US" sz="17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700" dirty="0">
                          <a:effectLst/>
                        </a:rPr>
                        <a:t>Bank balances in relation to earmarked balances, held as margin money against borrowings, deposits with more than 12 months maturity, each of these to be shown separately.</a:t>
                      </a:r>
                      <a:endParaRPr lang="en-US" sz="1700" dirty="0">
                        <a:effectLst/>
                        <a:latin typeface="Calibri"/>
                        <a:ea typeface="Calibri"/>
                        <a:cs typeface="Times New Roman"/>
                      </a:endParaRPr>
                    </a:p>
                  </a:txBody>
                  <a:tcPr marL="55518" marR="55518" marT="0" marB="0"/>
                </a:tc>
              </a:tr>
              <a:tr h="1235392">
                <a:tc>
                  <a:txBody>
                    <a:bodyPr/>
                    <a:lstStyle/>
                    <a:p>
                      <a:pPr marL="0" marR="0">
                        <a:lnSpc>
                          <a:spcPct val="115000"/>
                        </a:lnSpc>
                        <a:spcBef>
                          <a:spcPts val="0"/>
                        </a:spcBef>
                        <a:spcAft>
                          <a:spcPts val="0"/>
                        </a:spcAft>
                      </a:pPr>
                      <a:r>
                        <a:rPr lang="en-US" sz="1700" dirty="0">
                          <a:effectLst/>
                        </a:rPr>
                        <a:t>11</a:t>
                      </a:r>
                      <a:endParaRPr lang="en-US" sz="1700" dirty="0">
                        <a:effectLst/>
                        <a:latin typeface="Calibri"/>
                        <a:ea typeface="Calibri"/>
                        <a:cs typeface="Times New Roman"/>
                      </a:endParaRPr>
                    </a:p>
                  </a:txBody>
                  <a:tcPr marL="59631" marR="59631" marT="0" marB="0"/>
                </a:tc>
                <a:tc>
                  <a:txBody>
                    <a:bodyPr/>
                    <a:lstStyle/>
                    <a:p>
                      <a:pPr marL="0" marR="0"/>
                      <a:r>
                        <a:rPr lang="en-US" sz="1700" dirty="0">
                          <a:effectLst/>
                        </a:rPr>
                        <a:t>Profit &amp; Loss</a:t>
                      </a:r>
                      <a:br>
                        <a:rPr lang="en-US" sz="1700" dirty="0">
                          <a:effectLst/>
                        </a:rPr>
                      </a:br>
                      <a:r>
                        <a:rPr lang="en-US" sz="1700" dirty="0">
                          <a:effectLst/>
                        </a:rPr>
                        <a:t>(Dr Balance)</a:t>
                      </a:r>
                      <a:endParaRPr lang="en-US" sz="1700" dirty="0">
                        <a:effectLst/>
                        <a:latin typeface="Times New Roman"/>
                        <a:ea typeface="Times New Roman"/>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P&amp;L debit balance to be shown under the head Miscellaneous expenditure &amp; losses.</a:t>
                      </a:r>
                      <a:endParaRPr lang="en-US" sz="1700" dirty="0">
                        <a:effectLst/>
                        <a:latin typeface="Calibri"/>
                        <a:ea typeface="Calibri"/>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Debit balance of Profit and Loss Account to be shown as negative figure under the head Surplus. Therefore, reserve &amp; surplus balance can be negative.</a:t>
                      </a:r>
                      <a:endParaRPr lang="en-US" sz="1700" dirty="0">
                        <a:effectLst/>
                        <a:latin typeface="Calibri"/>
                        <a:ea typeface="Calibri"/>
                        <a:cs typeface="Times New Roman"/>
                      </a:endParaRPr>
                    </a:p>
                  </a:txBody>
                  <a:tcPr marL="59631" marR="59631" marT="0" marB="0"/>
                </a:tc>
              </a:tr>
            </a:tbl>
          </a:graphicData>
        </a:graphic>
      </p:graphicFrame>
    </p:spTree>
    <p:extLst>
      <p:ext uri="{BB962C8B-B14F-4D97-AF65-F5344CB8AC3E}">
        <p14:creationId xmlns:p14="http://schemas.microsoft.com/office/powerpoint/2010/main" val="29588517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61225851"/>
              </p:ext>
            </p:extLst>
          </p:nvPr>
        </p:nvGraphicFramePr>
        <p:xfrm>
          <a:off x="32982" y="0"/>
          <a:ext cx="9034818" cy="6781800"/>
        </p:xfrm>
        <a:graphic>
          <a:graphicData uri="http://schemas.openxmlformats.org/drawingml/2006/table">
            <a:tbl>
              <a:tblPr firstRow="1" firstCol="1" bandRow="1">
                <a:tableStyleId>{5C22544A-7EE6-4342-B048-85BDC9FD1C3A}</a:tableStyleId>
              </a:tblPr>
              <a:tblGrid>
                <a:gridCol w="614476"/>
                <a:gridCol w="3418760"/>
                <a:gridCol w="2748731"/>
                <a:gridCol w="2252851"/>
              </a:tblGrid>
              <a:tr h="779318">
                <a:tc>
                  <a:txBody>
                    <a:bodyPr/>
                    <a:lstStyle/>
                    <a:p>
                      <a:pPr marL="0" marR="0">
                        <a:lnSpc>
                          <a:spcPct val="115000"/>
                        </a:lnSpc>
                        <a:spcBef>
                          <a:spcPts val="0"/>
                        </a:spcBef>
                        <a:spcAft>
                          <a:spcPts val="0"/>
                        </a:spcAft>
                      </a:pPr>
                      <a:r>
                        <a:rPr lang="en-US" sz="1700" dirty="0" smtClean="0">
                          <a:effectLst/>
                        </a:rPr>
                        <a:t>Sr. No</a:t>
                      </a:r>
                      <a:r>
                        <a:rPr lang="en-US" sz="1700" dirty="0">
                          <a:effectLst/>
                        </a:rPr>
                        <a:t>.</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Particulars</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Old Schedule VI</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Revised Schedule VI</a:t>
                      </a:r>
                      <a:endParaRPr lang="en-US" sz="1700" dirty="0">
                        <a:effectLst/>
                        <a:latin typeface="Calibri"/>
                        <a:ea typeface="Calibri"/>
                        <a:cs typeface="Times New Roman"/>
                      </a:endParaRPr>
                    </a:p>
                  </a:txBody>
                  <a:tcPr marL="31235" marR="31235" marT="0" marB="0"/>
                </a:tc>
              </a:tr>
              <a:tr h="1506682">
                <a:tc>
                  <a:txBody>
                    <a:bodyPr/>
                    <a:lstStyle/>
                    <a:p>
                      <a:pPr marL="0" marR="0">
                        <a:lnSpc>
                          <a:spcPct val="115000"/>
                        </a:lnSpc>
                        <a:spcBef>
                          <a:spcPts val="0"/>
                        </a:spcBef>
                        <a:spcAft>
                          <a:spcPts val="0"/>
                        </a:spcAft>
                      </a:pPr>
                      <a:r>
                        <a:rPr lang="en-US" sz="1700" dirty="0">
                          <a:effectLst/>
                        </a:rPr>
                        <a:t>12</a:t>
                      </a:r>
                      <a:endParaRPr lang="en-US" sz="1700" dirty="0">
                        <a:effectLst/>
                        <a:latin typeface="Calibri"/>
                        <a:ea typeface="Calibri"/>
                        <a:cs typeface="Times New Roman"/>
                      </a:endParaRPr>
                    </a:p>
                  </a:txBody>
                  <a:tcPr marL="59631" marR="59631" marT="0" marB="0"/>
                </a:tc>
                <a:tc>
                  <a:txBody>
                    <a:bodyPr/>
                    <a:lstStyle/>
                    <a:p>
                      <a:pPr marL="0" marR="0"/>
                      <a:r>
                        <a:rPr lang="en-US" sz="1700" dirty="0">
                          <a:effectLst/>
                        </a:rPr>
                        <a:t>Sundry Creditors</a:t>
                      </a:r>
                      <a:endParaRPr lang="en-US" sz="1700" dirty="0">
                        <a:effectLst/>
                        <a:latin typeface="Times New Roman"/>
                        <a:ea typeface="Times New Roman"/>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Creditors to be broken up in to micro &amp; small suppliers and other creditors.</a:t>
                      </a:r>
                      <a:endParaRPr lang="en-US" sz="1700" dirty="0">
                        <a:effectLst/>
                        <a:latin typeface="Calibri"/>
                        <a:ea typeface="Calibri"/>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It is named as Trade payables and there is no mention of micro &amp; small enterprise disclosure.</a:t>
                      </a:r>
                      <a:endParaRPr lang="en-US" sz="1700" dirty="0">
                        <a:effectLst/>
                        <a:latin typeface="Calibri"/>
                        <a:ea typeface="Calibri"/>
                        <a:cs typeface="Times New Roman"/>
                      </a:endParaRPr>
                    </a:p>
                  </a:txBody>
                  <a:tcPr marL="59631" marR="59631" marT="0" marB="0"/>
                </a:tc>
              </a:tr>
              <a:tr h="2421515">
                <a:tc>
                  <a:txBody>
                    <a:bodyPr/>
                    <a:lstStyle/>
                    <a:p>
                      <a:pPr marL="0" marR="0">
                        <a:lnSpc>
                          <a:spcPct val="115000"/>
                        </a:lnSpc>
                        <a:spcBef>
                          <a:spcPts val="0"/>
                        </a:spcBef>
                        <a:spcAft>
                          <a:spcPts val="0"/>
                        </a:spcAft>
                      </a:pPr>
                      <a:r>
                        <a:rPr lang="en-US" sz="1700" dirty="0">
                          <a:effectLst/>
                        </a:rPr>
                        <a:t>13</a:t>
                      </a:r>
                      <a:endParaRPr lang="en-US" sz="1700" dirty="0">
                        <a:effectLst/>
                        <a:latin typeface="Calibri"/>
                        <a:ea typeface="Calibri"/>
                        <a:cs typeface="Times New Roman"/>
                      </a:endParaRPr>
                    </a:p>
                  </a:txBody>
                  <a:tcPr marL="59631" marR="59631" marT="0" marB="0"/>
                </a:tc>
                <a:tc>
                  <a:txBody>
                    <a:bodyPr/>
                    <a:lstStyle/>
                    <a:p>
                      <a:pPr marL="0" marR="0"/>
                      <a:r>
                        <a:rPr lang="en-US" sz="1700" dirty="0">
                          <a:effectLst/>
                        </a:rPr>
                        <a:t>Other current liabilities</a:t>
                      </a:r>
                      <a:endParaRPr lang="en-US" sz="1700" dirty="0">
                        <a:effectLst/>
                        <a:latin typeface="Times New Roman"/>
                        <a:ea typeface="Times New Roman"/>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No specific mention for separate disclosure of Current maturities of long term debt</a:t>
                      </a:r>
                    </a:p>
                    <a:p>
                      <a:pPr marL="0" marR="0">
                        <a:lnSpc>
                          <a:spcPct val="115000"/>
                        </a:lnSpc>
                        <a:spcBef>
                          <a:spcPts val="0"/>
                        </a:spcBef>
                        <a:spcAft>
                          <a:spcPts val="0"/>
                        </a:spcAft>
                      </a:pPr>
                      <a:r>
                        <a:rPr lang="en-US" sz="1700" dirty="0">
                          <a:effectLst/>
                        </a:rPr>
                        <a:t> </a:t>
                      </a:r>
                    </a:p>
                    <a:p>
                      <a:pPr marL="0" marR="0">
                        <a:lnSpc>
                          <a:spcPct val="115000"/>
                        </a:lnSpc>
                        <a:spcBef>
                          <a:spcPts val="0"/>
                        </a:spcBef>
                        <a:spcAft>
                          <a:spcPts val="0"/>
                        </a:spcAft>
                      </a:pPr>
                      <a:r>
                        <a:rPr lang="en-US" sz="1700" dirty="0">
                          <a:effectLst/>
                        </a:rPr>
                        <a:t>No specific mention for separate disclosure of Current maturities of finance lease obligation</a:t>
                      </a:r>
                      <a:endParaRPr lang="en-US" sz="1700" dirty="0">
                        <a:effectLst/>
                        <a:latin typeface="Calibri"/>
                        <a:ea typeface="Calibri"/>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Current maturities of long term debt to be disclosed under other current liabilities.</a:t>
                      </a:r>
                    </a:p>
                    <a:p>
                      <a:pPr marL="0" marR="0">
                        <a:lnSpc>
                          <a:spcPct val="115000"/>
                        </a:lnSpc>
                        <a:spcBef>
                          <a:spcPts val="0"/>
                        </a:spcBef>
                        <a:spcAft>
                          <a:spcPts val="0"/>
                        </a:spcAft>
                      </a:pPr>
                      <a:r>
                        <a:rPr lang="en-US" sz="1700" dirty="0">
                          <a:effectLst/>
                        </a:rPr>
                        <a:t> </a:t>
                      </a:r>
                    </a:p>
                    <a:p>
                      <a:pPr marL="0" marR="0">
                        <a:lnSpc>
                          <a:spcPct val="115000"/>
                        </a:lnSpc>
                        <a:spcBef>
                          <a:spcPts val="0"/>
                        </a:spcBef>
                        <a:spcAft>
                          <a:spcPts val="0"/>
                        </a:spcAft>
                      </a:pPr>
                      <a:r>
                        <a:rPr lang="en-US" sz="1700" dirty="0">
                          <a:effectLst/>
                        </a:rPr>
                        <a:t>Current maturities of finance lease obligation to be disclosed.</a:t>
                      </a:r>
                      <a:endParaRPr lang="en-US" sz="1700" dirty="0">
                        <a:effectLst/>
                        <a:latin typeface="Calibri"/>
                        <a:ea typeface="Calibri"/>
                        <a:cs typeface="Times New Roman"/>
                      </a:endParaRPr>
                    </a:p>
                  </a:txBody>
                  <a:tcPr marL="59631" marR="59631" marT="0" marB="0"/>
                </a:tc>
              </a:tr>
              <a:tr h="2074285">
                <a:tc>
                  <a:txBody>
                    <a:bodyPr/>
                    <a:lstStyle/>
                    <a:p>
                      <a:pPr marL="0" marR="0">
                        <a:lnSpc>
                          <a:spcPct val="115000"/>
                        </a:lnSpc>
                        <a:spcBef>
                          <a:spcPts val="0"/>
                        </a:spcBef>
                        <a:spcAft>
                          <a:spcPts val="0"/>
                        </a:spcAft>
                      </a:pPr>
                      <a:r>
                        <a:rPr lang="en-US" sz="1700" dirty="0">
                          <a:effectLst/>
                        </a:rPr>
                        <a:t>14</a:t>
                      </a:r>
                      <a:endParaRPr lang="en-US" sz="1700" dirty="0">
                        <a:effectLst/>
                        <a:latin typeface="Calibri"/>
                        <a:ea typeface="Calibri"/>
                        <a:cs typeface="Times New Roman"/>
                      </a:endParaRPr>
                    </a:p>
                  </a:txBody>
                  <a:tcPr marL="59631" marR="59631" marT="0" marB="0"/>
                </a:tc>
                <a:tc>
                  <a:txBody>
                    <a:bodyPr/>
                    <a:lstStyle/>
                    <a:p>
                      <a:pPr marL="0" marR="0"/>
                      <a:r>
                        <a:rPr lang="en-US" sz="1700" dirty="0">
                          <a:effectLst/>
                        </a:rPr>
                        <a:t>Separate line item</a:t>
                      </a:r>
                      <a:br>
                        <a:rPr lang="en-US" sz="1700" dirty="0">
                          <a:effectLst/>
                        </a:rPr>
                      </a:br>
                      <a:r>
                        <a:rPr lang="en-US" sz="1700" dirty="0">
                          <a:effectLst/>
                        </a:rPr>
                        <a:t>Disclosure criteria</a:t>
                      </a:r>
                      <a:endParaRPr lang="en-US" sz="1700" dirty="0">
                        <a:effectLst/>
                        <a:latin typeface="Times New Roman"/>
                        <a:ea typeface="Times New Roman"/>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any item under which expense exceeds one per cent of the total revenue of the company or Rs. 5,000 whichever is higher; shall be disclosed separately</a:t>
                      </a:r>
                      <a:endParaRPr lang="en-US" sz="1700" dirty="0">
                        <a:effectLst/>
                        <a:latin typeface="Calibri"/>
                        <a:ea typeface="Calibri"/>
                        <a:cs typeface="Times New Roman"/>
                      </a:endParaRPr>
                    </a:p>
                  </a:txBody>
                  <a:tcPr marL="59631" marR="59631" marT="0" marB="0"/>
                </a:tc>
                <a:tc>
                  <a:txBody>
                    <a:bodyPr/>
                    <a:lstStyle/>
                    <a:p>
                      <a:pPr marL="0" marR="0">
                        <a:lnSpc>
                          <a:spcPct val="115000"/>
                        </a:lnSpc>
                        <a:spcBef>
                          <a:spcPts val="0"/>
                        </a:spcBef>
                        <a:spcAft>
                          <a:spcPts val="0"/>
                        </a:spcAft>
                      </a:pPr>
                      <a:r>
                        <a:rPr lang="en-US" sz="1700" dirty="0">
                          <a:effectLst/>
                        </a:rPr>
                        <a:t>any item of income / expense which exceeds one per cent of the revenue from operations or Rs. 1,00,000, whichever is higher; to be disclosed separately</a:t>
                      </a:r>
                      <a:endParaRPr lang="en-US" sz="1700" dirty="0">
                        <a:effectLst/>
                        <a:latin typeface="Calibri"/>
                        <a:ea typeface="Calibri"/>
                        <a:cs typeface="Times New Roman"/>
                      </a:endParaRPr>
                    </a:p>
                  </a:txBody>
                  <a:tcPr marL="59631" marR="59631" marT="0" marB="0"/>
                </a:tc>
              </a:tr>
            </a:tbl>
          </a:graphicData>
        </a:graphic>
      </p:graphicFrame>
      <p:sp>
        <p:nvSpPr>
          <p:cNvPr id="3" name="Rectangle 1"/>
          <p:cNvSpPr>
            <a:spLocks noChangeArrowheads="1"/>
          </p:cNvSpPr>
          <p:nvPr/>
        </p:nvSpPr>
        <p:spPr bwMode="auto">
          <a:xfrm>
            <a:off x="1219200" y="2706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03398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09450326"/>
              </p:ext>
            </p:extLst>
          </p:nvPr>
        </p:nvGraphicFramePr>
        <p:xfrm>
          <a:off x="32982" y="0"/>
          <a:ext cx="9034818" cy="6781800"/>
        </p:xfrm>
        <a:graphic>
          <a:graphicData uri="http://schemas.openxmlformats.org/drawingml/2006/table">
            <a:tbl>
              <a:tblPr firstRow="1" firstCol="1" bandRow="1">
                <a:tableStyleId>{5C22544A-7EE6-4342-B048-85BDC9FD1C3A}</a:tableStyleId>
              </a:tblPr>
              <a:tblGrid>
                <a:gridCol w="614476"/>
                <a:gridCol w="3162542"/>
                <a:gridCol w="3004949"/>
                <a:gridCol w="2252851"/>
              </a:tblGrid>
              <a:tr h="609600">
                <a:tc>
                  <a:txBody>
                    <a:bodyPr/>
                    <a:lstStyle/>
                    <a:p>
                      <a:pPr marL="0" marR="0">
                        <a:lnSpc>
                          <a:spcPct val="115000"/>
                        </a:lnSpc>
                        <a:spcBef>
                          <a:spcPts val="0"/>
                        </a:spcBef>
                        <a:spcAft>
                          <a:spcPts val="0"/>
                        </a:spcAft>
                      </a:pPr>
                      <a:r>
                        <a:rPr lang="en-US" sz="1600" dirty="0" smtClean="0">
                          <a:effectLst/>
                        </a:rPr>
                        <a:t>Sr. No</a:t>
                      </a:r>
                      <a:r>
                        <a:rPr lang="en-US" sz="1600" dirty="0">
                          <a:effectLst/>
                        </a:rPr>
                        <a:t>.</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Particulars</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Old Schedule VI</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Revised Schedule VI</a:t>
                      </a:r>
                      <a:endParaRPr lang="en-US" sz="1600" dirty="0">
                        <a:effectLst/>
                        <a:latin typeface="Calibri"/>
                        <a:ea typeface="Calibri"/>
                        <a:cs typeface="Times New Roman"/>
                      </a:endParaRPr>
                    </a:p>
                  </a:txBody>
                  <a:tcPr marL="31235" marR="31235" marT="0" marB="0"/>
                </a:tc>
              </a:tr>
              <a:tr h="1219200">
                <a:tc>
                  <a:txBody>
                    <a:bodyPr/>
                    <a:lstStyle/>
                    <a:p>
                      <a:pPr marL="0" marR="0">
                        <a:lnSpc>
                          <a:spcPct val="115000"/>
                        </a:lnSpc>
                        <a:spcBef>
                          <a:spcPts val="0"/>
                        </a:spcBef>
                        <a:spcAft>
                          <a:spcPts val="0"/>
                        </a:spcAft>
                      </a:pPr>
                      <a:r>
                        <a:rPr lang="en-US" sz="1600" dirty="0">
                          <a:effectLst/>
                        </a:rPr>
                        <a:t>15</a:t>
                      </a:r>
                      <a:endParaRPr lang="en-US" sz="1600" dirty="0">
                        <a:effectLst/>
                        <a:latin typeface="Calibri"/>
                        <a:ea typeface="Calibri"/>
                        <a:cs typeface="Times New Roman"/>
                      </a:endParaRPr>
                    </a:p>
                  </a:txBody>
                  <a:tcPr marL="59631" marR="59631" marT="0" marB="0"/>
                </a:tc>
                <a:tc>
                  <a:txBody>
                    <a:bodyPr/>
                    <a:lstStyle/>
                    <a:p>
                      <a:pPr marL="0" marR="0"/>
                      <a:r>
                        <a:rPr lang="en-US" sz="1600" dirty="0">
                          <a:effectLst/>
                        </a:rPr>
                        <a:t>Expense classification</a:t>
                      </a:r>
                      <a:endParaRPr lang="en-US" sz="1600" dirty="0">
                        <a:effectLst/>
                        <a:latin typeface="Times New Roman"/>
                        <a:ea typeface="Times New Roman"/>
                        <a:cs typeface="Times New Roman"/>
                      </a:endParaRPr>
                    </a:p>
                  </a:txBody>
                  <a:tcPr marL="59631" marR="59631" marT="0" marB="0"/>
                </a:tc>
                <a:tc>
                  <a:txBody>
                    <a:bodyPr/>
                    <a:lstStyle/>
                    <a:p>
                      <a:pPr marL="0" marR="0">
                        <a:lnSpc>
                          <a:spcPct val="115000"/>
                        </a:lnSpc>
                        <a:spcBef>
                          <a:spcPts val="0"/>
                        </a:spcBef>
                        <a:spcAft>
                          <a:spcPts val="0"/>
                        </a:spcAft>
                      </a:pPr>
                      <a:r>
                        <a:rPr lang="en-US" sz="1600" dirty="0">
                          <a:effectLst/>
                        </a:rPr>
                        <a:t>Function wise &amp; nature wise</a:t>
                      </a:r>
                      <a:endParaRPr lang="en-US" sz="1600" dirty="0">
                        <a:effectLst/>
                        <a:latin typeface="Calibri"/>
                        <a:ea typeface="Calibri"/>
                        <a:cs typeface="Times New Roman"/>
                      </a:endParaRPr>
                    </a:p>
                  </a:txBody>
                  <a:tcPr marL="59631" marR="59631" marT="0" marB="0"/>
                </a:tc>
                <a:tc>
                  <a:txBody>
                    <a:bodyPr/>
                    <a:lstStyle/>
                    <a:p>
                      <a:pPr marL="0" marR="0">
                        <a:lnSpc>
                          <a:spcPct val="115000"/>
                        </a:lnSpc>
                        <a:spcBef>
                          <a:spcPts val="0"/>
                        </a:spcBef>
                        <a:spcAft>
                          <a:spcPts val="0"/>
                        </a:spcAft>
                      </a:pPr>
                      <a:r>
                        <a:rPr lang="en-US" sz="1600" dirty="0">
                          <a:effectLst/>
                        </a:rPr>
                        <a:t>Expenses in Statement of Profit and Loss to be classified based on nature of expenses</a:t>
                      </a:r>
                      <a:endParaRPr lang="en-US" sz="1600" dirty="0">
                        <a:effectLst/>
                        <a:latin typeface="Calibri"/>
                        <a:ea typeface="Calibri"/>
                        <a:cs typeface="Times New Roman"/>
                      </a:endParaRPr>
                    </a:p>
                  </a:txBody>
                  <a:tcPr marL="59631" marR="59631" marT="0" marB="0"/>
                </a:tc>
              </a:tr>
              <a:tr h="1828800">
                <a:tc>
                  <a:txBody>
                    <a:bodyPr/>
                    <a:lstStyle/>
                    <a:p>
                      <a:pPr marL="0" marR="0">
                        <a:lnSpc>
                          <a:spcPct val="115000"/>
                        </a:lnSpc>
                        <a:spcBef>
                          <a:spcPts val="0"/>
                        </a:spcBef>
                        <a:spcAft>
                          <a:spcPts val="0"/>
                        </a:spcAft>
                      </a:pPr>
                      <a:r>
                        <a:rPr lang="en-US" sz="1600" dirty="0">
                          <a:effectLst/>
                        </a:rPr>
                        <a:t>16</a:t>
                      </a:r>
                      <a:endParaRPr lang="en-US" sz="1600" dirty="0">
                        <a:effectLst/>
                        <a:latin typeface="Calibri"/>
                        <a:ea typeface="Calibri"/>
                        <a:cs typeface="Times New Roman"/>
                      </a:endParaRPr>
                    </a:p>
                  </a:txBody>
                  <a:tcPr marL="68580" marR="68580" marT="0" marB="0"/>
                </a:tc>
                <a:tc>
                  <a:txBody>
                    <a:bodyPr/>
                    <a:lstStyle/>
                    <a:p>
                      <a:pPr marL="0" marR="0"/>
                      <a:r>
                        <a:rPr lang="en-US" sz="1600" dirty="0">
                          <a:effectLst/>
                        </a:rPr>
                        <a:t>Finance Cost</a:t>
                      </a:r>
                      <a:endParaRPr lang="en-US" sz="1600" dirty="0">
                        <a:effectLst/>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Finance cost to be classified in fixed loans &amp; other loans</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Finance cost shall be classified as interest expense, other borrowing costs &amp; Gain / Loss on foreign currency transaction &amp; </a:t>
                      </a:r>
                      <a:r>
                        <a:rPr lang="en-US" sz="1600" dirty="0" smtClean="0">
                          <a:effectLst/>
                        </a:rPr>
                        <a:t>translaton</a:t>
                      </a:r>
                      <a:r>
                        <a:rPr lang="en-US" sz="1600" dirty="0">
                          <a:effectLst/>
                          <a:latin typeface="Calibri"/>
                          <a:cs typeface="Times New Roman"/>
                        </a:rPr>
                        <a:t>.</a:t>
                      </a:r>
                      <a:endParaRPr lang="en-US" sz="1600" dirty="0" smtClean="0">
                        <a:effectLst/>
                        <a:latin typeface="Calibri"/>
                        <a:ea typeface="Calibri"/>
                        <a:cs typeface="Times New Roman"/>
                      </a:endParaRPr>
                    </a:p>
                  </a:txBody>
                  <a:tcPr marL="68580" marR="68580" marT="0" marB="0"/>
                </a:tc>
              </a:tr>
              <a:tr h="1295400">
                <a:tc>
                  <a:txBody>
                    <a:bodyPr/>
                    <a:lstStyle/>
                    <a:p>
                      <a:pPr marL="0" marR="0">
                        <a:lnSpc>
                          <a:spcPct val="115000"/>
                        </a:lnSpc>
                        <a:spcBef>
                          <a:spcPts val="0"/>
                        </a:spcBef>
                        <a:spcAft>
                          <a:spcPts val="0"/>
                        </a:spcAft>
                      </a:pPr>
                      <a:r>
                        <a:rPr lang="en-US" sz="1600" dirty="0">
                          <a:effectLst/>
                        </a:rPr>
                        <a:t>17</a:t>
                      </a:r>
                      <a:endParaRPr lang="en-US" sz="1600" dirty="0">
                        <a:effectLst/>
                        <a:latin typeface="Calibri"/>
                        <a:ea typeface="Calibri"/>
                        <a:cs typeface="Times New Roman"/>
                      </a:endParaRPr>
                    </a:p>
                  </a:txBody>
                  <a:tcPr marL="68580" marR="68580" marT="0" marB="0"/>
                </a:tc>
                <a:tc>
                  <a:txBody>
                    <a:bodyPr/>
                    <a:lstStyle/>
                    <a:p>
                      <a:pPr marL="0" marR="0"/>
                      <a:r>
                        <a:rPr lang="en-US" sz="1600" dirty="0">
                          <a:effectLst/>
                        </a:rPr>
                        <a:t>Foreign exchange gain / loss</a:t>
                      </a:r>
                      <a:endParaRPr lang="en-US" sz="1600" dirty="0">
                        <a:effectLst/>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Gain / Loss on foreign currency transaction to be shown under finance cost</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Gain / Loss on foreign currency transaction to be separated into finance costs and other </a:t>
                      </a:r>
                      <a:r>
                        <a:rPr lang="en-US" sz="1600" dirty="0" smtClean="0">
                          <a:effectLst/>
                        </a:rPr>
                        <a:t>expenses</a:t>
                      </a:r>
                      <a:endParaRPr lang="en-US" sz="1600" dirty="0" smtClean="0">
                        <a:effectLst/>
                      </a:endParaRPr>
                    </a:p>
                  </a:txBody>
                  <a:tcPr marL="68580" marR="68580" marT="0" marB="0"/>
                </a:tc>
              </a:tr>
              <a:tr h="1828800">
                <a:tc>
                  <a:txBody>
                    <a:bodyPr/>
                    <a:lstStyle/>
                    <a:p>
                      <a:pPr marL="0" marR="0">
                        <a:lnSpc>
                          <a:spcPct val="115000"/>
                        </a:lnSpc>
                        <a:spcBef>
                          <a:spcPts val="0"/>
                        </a:spcBef>
                        <a:spcAft>
                          <a:spcPts val="0"/>
                        </a:spcAft>
                      </a:pPr>
                      <a:r>
                        <a:rPr lang="en-US" sz="1600" dirty="0">
                          <a:effectLst/>
                        </a:rPr>
                        <a:t>18</a:t>
                      </a:r>
                      <a:endParaRPr lang="en-US" sz="1600" dirty="0">
                        <a:effectLst/>
                        <a:latin typeface="Calibri"/>
                        <a:ea typeface="Calibri"/>
                        <a:cs typeface="Times New Roman"/>
                      </a:endParaRPr>
                    </a:p>
                  </a:txBody>
                  <a:tcPr marL="68580" marR="68580" marT="0" marB="0"/>
                </a:tc>
                <a:tc>
                  <a:txBody>
                    <a:bodyPr/>
                    <a:lstStyle/>
                    <a:p>
                      <a:pPr marL="0" marR="0"/>
                      <a:r>
                        <a:rPr lang="en-US" sz="1600" dirty="0">
                          <a:effectLst/>
                        </a:rPr>
                        <a:t>Purchases</a:t>
                      </a:r>
                      <a:endParaRPr lang="en-US" sz="1600" dirty="0">
                        <a:effectLst/>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The purchase made and the opening &amp; closing stock, giving break up in respect of each class of goods traded in by the company and indicating the quantities thereof.</a:t>
                      </a:r>
                      <a:endParaRPr lang="en-US" sz="16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effectLst/>
                        </a:rPr>
                        <a:t>Goods traded in by the company to be disclosed in broad heads in notes. Disclosure of quantitative details of goods is diluted</a:t>
                      </a:r>
                      <a:endParaRPr lang="en-US" sz="1600" dirty="0">
                        <a:effectLst/>
                        <a:latin typeface="Calibri"/>
                        <a:ea typeface="Calibri"/>
                        <a:cs typeface="Times New Roman"/>
                      </a:endParaRPr>
                    </a:p>
                  </a:txBody>
                  <a:tcPr marL="68580" marR="68580" marT="0" marB="0"/>
                </a:tc>
              </a:tr>
            </a:tbl>
          </a:graphicData>
        </a:graphic>
      </p:graphicFrame>
      <p:sp>
        <p:nvSpPr>
          <p:cNvPr id="3" name="Rectangle 1"/>
          <p:cNvSpPr>
            <a:spLocks noChangeArrowheads="1"/>
          </p:cNvSpPr>
          <p:nvPr/>
        </p:nvSpPr>
        <p:spPr bwMode="auto">
          <a:xfrm>
            <a:off x="1219200" y="2706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466911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8273"/>
            <a:ext cx="9144000" cy="6186309"/>
          </a:xfrm>
          <a:prstGeom prst="rect">
            <a:avLst/>
          </a:prstGeom>
        </p:spPr>
        <p:txBody>
          <a:bodyPr wrap="square">
            <a:spAutoFit/>
          </a:bodyPr>
          <a:lstStyle/>
          <a:p>
            <a:endParaRPr lang="en-US" b="1" dirty="0" smtClean="0"/>
          </a:p>
          <a:p>
            <a:r>
              <a:rPr lang="en-US" b="1" dirty="0" smtClean="0"/>
              <a:t>Depiction </a:t>
            </a:r>
            <a:r>
              <a:rPr lang="en-US" b="1" dirty="0"/>
              <a:t>of the liability side </a:t>
            </a:r>
            <a:r>
              <a:rPr lang="en-US" b="1" dirty="0" smtClean="0"/>
              <a:t>of  Balance-Sheet</a:t>
            </a:r>
            <a:endParaRPr lang="en-US" b="1" dirty="0"/>
          </a:p>
          <a:p>
            <a:endParaRPr lang="en-US" dirty="0" smtClean="0"/>
          </a:p>
          <a:p>
            <a:r>
              <a:rPr lang="en-US" dirty="0" smtClean="0"/>
              <a:t>• </a:t>
            </a:r>
            <a:r>
              <a:rPr lang="en-US" b="1" dirty="0"/>
              <a:t>Shareholders’ funds</a:t>
            </a:r>
          </a:p>
          <a:p>
            <a:r>
              <a:rPr lang="en-US" dirty="0"/>
              <a:t>– </a:t>
            </a:r>
            <a:r>
              <a:rPr lang="en-US" b="1" dirty="0"/>
              <a:t>Share Capital</a:t>
            </a:r>
          </a:p>
          <a:p>
            <a:r>
              <a:rPr lang="en-US" dirty="0"/>
              <a:t>– </a:t>
            </a:r>
            <a:r>
              <a:rPr lang="en-US" b="1" dirty="0"/>
              <a:t>Reserves and surpluses</a:t>
            </a:r>
          </a:p>
          <a:p>
            <a:r>
              <a:rPr lang="en-US" dirty="0"/>
              <a:t>– </a:t>
            </a:r>
            <a:r>
              <a:rPr lang="en-US" b="1" dirty="0"/>
              <a:t>Share warrants</a:t>
            </a:r>
          </a:p>
          <a:p>
            <a:endParaRPr lang="en-US" dirty="0" smtClean="0"/>
          </a:p>
          <a:p>
            <a:r>
              <a:rPr lang="en-US" dirty="0" smtClean="0"/>
              <a:t>• </a:t>
            </a:r>
            <a:r>
              <a:rPr lang="en-US" b="1" dirty="0"/>
              <a:t>Share application money pending allotment</a:t>
            </a:r>
          </a:p>
          <a:p>
            <a:endParaRPr lang="en-US" dirty="0" smtClean="0"/>
          </a:p>
          <a:p>
            <a:r>
              <a:rPr lang="en-US" dirty="0" smtClean="0"/>
              <a:t>• </a:t>
            </a:r>
            <a:r>
              <a:rPr lang="en-US" b="1" dirty="0"/>
              <a:t>Non current liabilities</a:t>
            </a:r>
          </a:p>
          <a:p>
            <a:r>
              <a:rPr lang="en-US" dirty="0"/>
              <a:t>– </a:t>
            </a:r>
            <a:r>
              <a:rPr lang="en-US" b="1" dirty="0"/>
              <a:t>Long term borrowings</a:t>
            </a:r>
          </a:p>
          <a:p>
            <a:r>
              <a:rPr lang="en-US" dirty="0"/>
              <a:t>– </a:t>
            </a:r>
            <a:r>
              <a:rPr lang="en-US" b="1" dirty="0"/>
              <a:t>Deferred tax liabilities (net)</a:t>
            </a:r>
          </a:p>
          <a:p>
            <a:r>
              <a:rPr lang="en-US" dirty="0"/>
              <a:t>– </a:t>
            </a:r>
            <a:r>
              <a:rPr lang="en-US" b="1" dirty="0"/>
              <a:t>Other Long term liabilities</a:t>
            </a:r>
          </a:p>
          <a:p>
            <a:r>
              <a:rPr lang="en-US" dirty="0"/>
              <a:t>– </a:t>
            </a:r>
            <a:r>
              <a:rPr lang="en-US" b="1" dirty="0"/>
              <a:t>Long-term provisions</a:t>
            </a:r>
          </a:p>
          <a:p>
            <a:endParaRPr lang="en-US" dirty="0" smtClean="0"/>
          </a:p>
          <a:p>
            <a:r>
              <a:rPr lang="en-US" dirty="0" smtClean="0"/>
              <a:t>• </a:t>
            </a:r>
            <a:r>
              <a:rPr lang="en-US" b="1" dirty="0"/>
              <a:t>Current liabilities</a:t>
            </a:r>
          </a:p>
          <a:p>
            <a:r>
              <a:rPr lang="en-US" dirty="0"/>
              <a:t>– </a:t>
            </a:r>
            <a:r>
              <a:rPr lang="en-US" b="1" dirty="0"/>
              <a:t>Short-term borrowings</a:t>
            </a:r>
          </a:p>
          <a:p>
            <a:r>
              <a:rPr lang="en-US" dirty="0"/>
              <a:t>– </a:t>
            </a:r>
            <a:r>
              <a:rPr lang="en-US" b="1" dirty="0"/>
              <a:t>Trade payables</a:t>
            </a:r>
          </a:p>
          <a:p>
            <a:r>
              <a:rPr lang="en-US" dirty="0"/>
              <a:t>– </a:t>
            </a:r>
            <a:r>
              <a:rPr lang="en-US" b="1" dirty="0"/>
              <a:t>Other current liabilities</a:t>
            </a:r>
          </a:p>
          <a:p>
            <a:r>
              <a:rPr lang="en-US" dirty="0"/>
              <a:t>– </a:t>
            </a:r>
            <a:r>
              <a:rPr lang="en-US" b="1" dirty="0"/>
              <a:t>Short-term provisions</a:t>
            </a:r>
          </a:p>
          <a:p>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84582"/>
            <a:ext cx="762000" cy="365125"/>
          </a:xfrm>
        </p:spPr>
        <p:txBody>
          <a:bodyPr/>
          <a:lstStyle/>
          <a:p>
            <a:fld id="{A29F7255-D3AD-4B43-B49A-D25408109C4E}" type="slidenum">
              <a:rPr lang="en-US" smtClean="0"/>
              <a:t>13</a:t>
            </a:fld>
            <a:endParaRPr lang="en-US" dirty="0"/>
          </a:p>
        </p:txBody>
      </p:sp>
    </p:spTree>
    <p:extLst>
      <p:ext uri="{BB962C8B-B14F-4D97-AF65-F5344CB8AC3E}">
        <p14:creationId xmlns:p14="http://schemas.microsoft.com/office/powerpoint/2010/main" val="601216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344"/>
            <a:ext cx="9109881" cy="6463308"/>
          </a:xfrm>
          <a:prstGeom prst="rect">
            <a:avLst/>
          </a:prstGeom>
        </p:spPr>
        <p:txBody>
          <a:bodyPr wrap="square">
            <a:spAutoFit/>
          </a:bodyPr>
          <a:lstStyle/>
          <a:p>
            <a:endParaRPr lang="en-US" b="1" dirty="0" smtClean="0"/>
          </a:p>
          <a:p>
            <a:endParaRPr lang="en-US" b="1" dirty="0" smtClean="0"/>
          </a:p>
          <a:p>
            <a:r>
              <a:rPr lang="en-US" b="1" dirty="0" smtClean="0"/>
              <a:t>Depiction </a:t>
            </a:r>
            <a:r>
              <a:rPr lang="en-US" b="1" dirty="0"/>
              <a:t>of the asset side of </a:t>
            </a:r>
            <a:r>
              <a:rPr lang="en-US" b="1" dirty="0" smtClean="0"/>
              <a:t>the  Balance-Sheet</a:t>
            </a:r>
            <a:endParaRPr lang="en-US" b="1" dirty="0"/>
          </a:p>
          <a:p>
            <a:endParaRPr lang="en-US" b="1" dirty="0" smtClean="0"/>
          </a:p>
          <a:p>
            <a:r>
              <a:rPr lang="en-US" b="1" dirty="0" smtClean="0"/>
              <a:t>• </a:t>
            </a:r>
            <a:r>
              <a:rPr lang="en-US" b="1" dirty="0"/>
              <a:t>Non-current assets</a:t>
            </a:r>
          </a:p>
          <a:p>
            <a:r>
              <a:rPr lang="en-US" b="1" dirty="0"/>
              <a:t>– Fixed assets</a:t>
            </a:r>
          </a:p>
          <a:p>
            <a:r>
              <a:rPr lang="en-US" b="1" dirty="0"/>
              <a:t>• Tangible assets</a:t>
            </a:r>
          </a:p>
          <a:p>
            <a:r>
              <a:rPr lang="en-US" b="1" dirty="0"/>
              <a:t>• Intangible assets</a:t>
            </a:r>
          </a:p>
          <a:p>
            <a:r>
              <a:rPr lang="en-US" b="1" dirty="0"/>
              <a:t>• Capital work-in-progress</a:t>
            </a:r>
          </a:p>
          <a:p>
            <a:r>
              <a:rPr lang="en-US" b="1" dirty="0"/>
              <a:t>• Intangible assets under development</a:t>
            </a:r>
          </a:p>
          <a:p>
            <a:r>
              <a:rPr lang="en-US" b="1" dirty="0"/>
              <a:t>– Non-current investments</a:t>
            </a:r>
          </a:p>
          <a:p>
            <a:r>
              <a:rPr lang="en-US" b="1" dirty="0"/>
              <a:t>– Deferred tax assets (net)</a:t>
            </a:r>
          </a:p>
          <a:p>
            <a:r>
              <a:rPr lang="en-US" b="1" dirty="0"/>
              <a:t>– Long-term loans and advances</a:t>
            </a:r>
          </a:p>
          <a:p>
            <a:r>
              <a:rPr lang="en-US" b="1" dirty="0"/>
              <a:t>– Other non-current assets</a:t>
            </a:r>
          </a:p>
          <a:p>
            <a:endParaRPr lang="en-US" b="1" dirty="0" smtClean="0"/>
          </a:p>
          <a:p>
            <a:r>
              <a:rPr lang="en-US" b="1" dirty="0" smtClean="0"/>
              <a:t>• </a:t>
            </a:r>
            <a:r>
              <a:rPr lang="en-US" b="1" dirty="0"/>
              <a:t>Current assets</a:t>
            </a:r>
          </a:p>
          <a:p>
            <a:r>
              <a:rPr lang="en-US" b="1" dirty="0"/>
              <a:t>– Current investments</a:t>
            </a:r>
          </a:p>
          <a:p>
            <a:r>
              <a:rPr lang="en-US" b="1" dirty="0"/>
              <a:t>– Inventories</a:t>
            </a:r>
          </a:p>
          <a:p>
            <a:r>
              <a:rPr lang="en-US" b="1" dirty="0"/>
              <a:t>– Trade receivables</a:t>
            </a:r>
          </a:p>
          <a:p>
            <a:r>
              <a:rPr lang="en-US" b="1" dirty="0"/>
              <a:t>– Cash and cash equivalents</a:t>
            </a:r>
          </a:p>
          <a:p>
            <a:r>
              <a:rPr lang="en-US" b="1" dirty="0"/>
              <a:t>– Short-term loans and advances</a:t>
            </a:r>
          </a:p>
          <a:p>
            <a:r>
              <a:rPr lang="en-US" b="1" dirty="0"/>
              <a:t>– Other current assets</a:t>
            </a:r>
          </a:p>
          <a:p>
            <a:endParaRPr lang="en-US" b="1"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21399"/>
            <a:ext cx="762000" cy="365125"/>
          </a:xfrm>
        </p:spPr>
        <p:txBody>
          <a:bodyPr/>
          <a:lstStyle/>
          <a:p>
            <a:fld id="{A29F7255-D3AD-4B43-B49A-D25408109C4E}" type="slidenum">
              <a:rPr lang="en-US" smtClean="0"/>
              <a:t>14</a:t>
            </a:fld>
            <a:endParaRPr lang="en-US" dirty="0"/>
          </a:p>
        </p:txBody>
      </p:sp>
    </p:spTree>
    <p:extLst>
      <p:ext uri="{BB962C8B-B14F-4D97-AF65-F5344CB8AC3E}">
        <p14:creationId xmlns:p14="http://schemas.microsoft.com/office/powerpoint/2010/main" val="17863879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5909310"/>
          </a:xfrm>
          <a:prstGeom prst="rect">
            <a:avLst/>
          </a:prstGeom>
        </p:spPr>
        <p:txBody>
          <a:bodyPr wrap="square">
            <a:spAutoFit/>
          </a:bodyPr>
          <a:lstStyle/>
          <a:p>
            <a:endParaRPr lang="en-US" b="1" dirty="0"/>
          </a:p>
          <a:p>
            <a:r>
              <a:rPr lang="en-US" b="1" dirty="0" smtClean="0"/>
              <a:t>Current </a:t>
            </a:r>
            <a:r>
              <a:rPr lang="en-US" b="1" dirty="0"/>
              <a:t>Assets :</a:t>
            </a:r>
          </a:p>
          <a:p>
            <a:endParaRPr lang="en-US" dirty="0" smtClean="0"/>
          </a:p>
          <a:p>
            <a:r>
              <a:rPr lang="en-US" dirty="0" smtClean="0"/>
              <a:t>• </a:t>
            </a:r>
            <a:r>
              <a:rPr lang="en-US" dirty="0"/>
              <a:t>Definition in Schedule VI: An asset shall be classified as current when it</a:t>
            </a:r>
          </a:p>
          <a:p>
            <a:r>
              <a:rPr lang="en-US" dirty="0" smtClean="0"/>
              <a:t>  satisfies </a:t>
            </a:r>
            <a:r>
              <a:rPr lang="en-US" dirty="0"/>
              <a:t>any of the following criteria:</a:t>
            </a:r>
          </a:p>
          <a:p>
            <a:r>
              <a:rPr lang="en-US" dirty="0"/>
              <a:t>– it is expected to be realized in, or is intended for sale or consumption in, the</a:t>
            </a:r>
          </a:p>
          <a:p>
            <a:r>
              <a:rPr lang="en-US" dirty="0" smtClean="0"/>
              <a:t>   company’s </a:t>
            </a:r>
            <a:r>
              <a:rPr lang="en-US" dirty="0"/>
              <a:t>normal operating cycle;</a:t>
            </a:r>
          </a:p>
          <a:p>
            <a:r>
              <a:rPr lang="en-US" dirty="0"/>
              <a:t>– it is held primarily for the purpose of being traded;</a:t>
            </a:r>
          </a:p>
          <a:p>
            <a:r>
              <a:rPr lang="en-US" dirty="0"/>
              <a:t>– it is expected to be realized within twelve months after the reporting date; or</a:t>
            </a:r>
          </a:p>
          <a:p>
            <a:r>
              <a:rPr lang="en-US" dirty="0"/>
              <a:t>– it is cash or cash equivalent unless it is restricted from being exchanged or</a:t>
            </a:r>
          </a:p>
          <a:p>
            <a:r>
              <a:rPr lang="en-US" dirty="0" smtClean="0"/>
              <a:t>   used </a:t>
            </a:r>
            <a:r>
              <a:rPr lang="en-US" dirty="0"/>
              <a:t>to settle a liability for at least twelve months after the reporting date.</a:t>
            </a:r>
          </a:p>
          <a:p>
            <a:endParaRPr lang="en-US" dirty="0" smtClean="0"/>
          </a:p>
          <a:p>
            <a:r>
              <a:rPr lang="en-US" dirty="0" smtClean="0"/>
              <a:t>• </a:t>
            </a:r>
            <a:r>
              <a:rPr lang="en-US" dirty="0"/>
              <a:t>Definition in IAS 1: </a:t>
            </a:r>
            <a:r>
              <a:rPr lang="en-US" b="1" dirty="0"/>
              <a:t>an asset that the entity</a:t>
            </a:r>
          </a:p>
          <a:p>
            <a:r>
              <a:rPr lang="en-US" dirty="0"/>
              <a:t>– </a:t>
            </a:r>
            <a:r>
              <a:rPr lang="en-US" b="1" dirty="0"/>
              <a:t>expects to realise the asset, or intends to sell or consume it, in its</a:t>
            </a:r>
          </a:p>
          <a:p>
            <a:r>
              <a:rPr lang="en-US" b="1" dirty="0" smtClean="0"/>
              <a:t>   normal </a:t>
            </a:r>
            <a:r>
              <a:rPr lang="en-US" b="1" dirty="0"/>
              <a:t>operating cycle;</a:t>
            </a:r>
          </a:p>
          <a:p>
            <a:r>
              <a:rPr lang="en-US" dirty="0"/>
              <a:t>– </a:t>
            </a:r>
            <a:r>
              <a:rPr lang="en-US" b="1" dirty="0"/>
              <a:t>it holds the asset primarily for the purpose of trading;</a:t>
            </a:r>
          </a:p>
          <a:p>
            <a:r>
              <a:rPr lang="en-US" dirty="0"/>
              <a:t>– </a:t>
            </a:r>
            <a:r>
              <a:rPr lang="en-US" b="1" dirty="0"/>
              <a:t>it expects to realise the asset within twelve months after the reporting</a:t>
            </a:r>
          </a:p>
          <a:p>
            <a:r>
              <a:rPr lang="en-US" b="1" dirty="0" smtClean="0"/>
              <a:t>   period</a:t>
            </a:r>
            <a:r>
              <a:rPr lang="en-US" b="1" dirty="0"/>
              <a:t>; or</a:t>
            </a:r>
          </a:p>
          <a:p>
            <a:r>
              <a:rPr lang="en-US" dirty="0"/>
              <a:t>– </a:t>
            </a:r>
            <a:r>
              <a:rPr lang="en-US" b="1" dirty="0"/>
              <a:t>the asset is cash or a cash equivalent (as defined in IAS 7) unless the</a:t>
            </a:r>
          </a:p>
          <a:p>
            <a:r>
              <a:rPr lang="en-US" b="1" dirty="0" smtClean="0"/>
              <a:t>   asset </a:t>
            </a:r>
            <a:r>
              <a:rPr lang="en-US" b="1" dirty="0"/>
              <a:t>is restricted from being exchanged or used to settle a liability for</a:t>
            </a:r>
          </a:p>
          <a:p>
            <a:r>
              <a:rPr lang="en-US" b="1" dirty="0" smtClean="0"/>
              <a:t>   at </a:t>
            </a:r>
            <a:r>
              <a:rPr lang="en-US" b="1" dirty="0"/>
              <a:t>least twelve months after the reporting </a:t>
            </a:r>
            <a:r>
              <a:rPr lang="en-US" b="1" dirty="0" smtClean="0"/>
              <a:t>period</a:t>
            </a:r>
            <a:endParaRPr lang="en-US" b="1"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15</a:t>
            </a:fld>
            <a:endParaRPr lang="en-US"/>
          </a:p>
        </p:txBody>
      </p:sp>
    </p:spTree>
    <p:extLst>
      <p:ext uri="{BB962C8B-B14F-4D97-AF65-F5344CB8AC3E}">
        <p14:creationId xmlns:p14="http://schemas.microsoft.com/office/powerpoint/2010/main" val="1188662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48" y="32982"/>
            <a:ext cx="9144000" cy="5632311"/>
          </a:xfrm>
          <a:prstGeom prst="rect">
            <a:avLst/>
          </a:prstGeom>
        </p:spPr>
        <p:txBody>
          <a:bodyPr wrap="square">
            <a:spAutoFit/>
          </a:bodyPr>
          <a:lstStyle/>
          <a:p>
            <a:endParaRPr lang="en-US" b="1" dirty="0" smtClean="0"/>
          </a:p>
          <a:p>
            <a:endParaRPr lang="en-US" b="1" dirty="0" smtClean="0"/>
          </a:p>
          <a:p>
            <a:endParaRPr lang="en-US" b="1" dirty="0"/>
          </a:p>
          <a:p>
            <a:r>
              <a:rPr lang="en-US" b="1" dirty="0" smtClean="0"/>
              <a:t>Current </a:t>
            </a:r>
            <a:r>
              <a:rPr lang="en-US" b="1" dirty="0"/>
              <a:t>A</a:t>
            </a:r>
            <a:r>
              <a:rPr lang="en-US" b="1" dirty="0" smtClean="0"/>
              <a:t>ssets </a:t>
            </a:r>
            <a:r>
              <a:rPr lang="en-US" b="1" dirty="0"/>
              <a:t>:</a:t>
            </a:r>
          </a:p>
          <a:p>
            <a:r>
              <a:rPr lang="en-US" dirty="0"/>
              <a:t>• Meaning of cash equivalent:</a:t>
            </a:r>
          </a:p>
          <a:p>
            <a:r>
              <a:rPr lang="en-US" dirty="0"/>
              <a:t>– Short term, highly liquid investments that are readily convertible into cash, with insignificant </a:t>
            </a:r>
            <a:r>
              <a:rPr lang="en-US" dirty="0" smtClean="0"/>
              <a:t>      </a:t>
            </a:r>
          </a:p>
          <a:p>
            <a:r>
              <a:rPr lang="en-US" dirty="0" smtClean="0"/>
              <a:t>   risk of changes </a:t>
            </a:r>
            <a:r>
              <a:rPr lang="en-US" dirty="0"/>
              <a:t>in value [IAS 7]</a:t>
            </a:r>
          </a:p>
          <a:p>
            <a:r>
              <a:rPr lang="en-US" dirty="0"/>
              <a:t>• Meaning of operating cycle</a:t>
            </a:r>
          </a:p>
          <a:p>
            <a:r>
              <a:rPr lang="en-US" dirty="0"/>
              <a:t>• Defined in Schedule VI: An operating cycle is the time between the acquisition of assets</a:t>
            </a:r>
          </a:p>
          <a:p>
            <a:r>
              <a:rPr lang="en-US" dirty="0" smtClean="0"/>
              <a:t>  for </a:t>
            </a:r>
            <a:r>
              <a:rPr lang="en-US" dirty="0"/>
              <a:t>processing and their realization in cash or cash equivalents. Where the normal</a:t>
            </a:r>
          </a:p>
          <a:p>
            <a:r>
              <a:rPr lang="en-US" dirty="0" smtClean="0"/>
              <a:t>  operating </a:t>
            </a:r>
            <a:r>
              <a:rPr lang="en-US" dirty="0"/>
              <a:t>cycle cannot be identified, it is assumed to have a duration of 12 months.</a:t>
            </a:r>
          </a:p>
          <a:p>
            <a:r>
              <a:rPr lang="en-US" dirty="0"/>
              <a:t>• </a:t>
            </a:r>
            <a:r>
              <a:rPr lang="en-US" dirty="0" smtClean="0"/>
              <a:t>IAS </a:t>
            </a:r>
            <a:r>
              <a:rPr lang="en-US" dirty="0"/>
              <a:t>1: The operating cycle of an entity is the time between the acquisition of assets for</a:t>
            </a:r>
          </a:p>
          <a:p>
            <a:r>
              <a:rPr lang="en-US" dirty="0" smtClean="0"/>
              <a:t>  processing </a:t>
            </a:r>
            <a:r>
              <a:rPr lang="en-US" dirty="0"/>
              <a:t>and their realisation in cash or cash equivalents. </a:t>
            </a:r>
            <a:r>
              <a:rPr lang="en-US" b="1" dirty="0"/>
              <a:t>When the entity’s normal</a:t>
            </a:r>
          </a:p>
          <a:p>
            <a:r>
              <a:rPr lang="en-US" b="1" dirty="0" smtClean="0"/>
              <a:t>  operating </a:t>
            </a:r>
            <a:r>
              <a:rPr lang="en-US" b="1" dirty="0"/>
              <a:t>cycle is not clearly identifiable, it is assumed to be twelve months. </a:t>
            </a:r>
            <a:r>
              <a:rPr lang="en-US" dirty="0"/>
              <a:t>Current</a:t>
            </a:r>
          </a:p>
          <a:p>
            <a:r>
              <a:rPr lang="en-US" dirty="0" smtClean="0"/>
              <a:t>  assets </a:t>
            </a:r>
            <a:r>
              <a:rPr lang="en-US" dirty="0"/>
              <a:t>include assets (such as inventories and trade receivables) that are sold, consumed</a:t>
            </a:r>
          </a:p>
          <a:p>
            <a:r>
              <a:rPr lang="en-US" dirty="0" smtClean="0"/>
              <a:t>  or </a:t>
            </a:r>
            <a:r>
              <a:rPr lang="en-US" dirty="0"/>
              <a:t>realised as part of the normal operating cycle even when they are not expected to be</a:t>
            </a:r>
          </a:p>
          <a:p>
            <a:r>
              <a:rPr lang="en-US" dirty="0" smtClean="0"/>
              <a:t>  realised </a:t>
            </a:r>
            <a:r>
              <a:rPr lang="en-US" dirty="0"/>
              <a:t>within twelve months after the reporting period. Current assets also include assets</a:t>
            </a:r>
          </a:p>
          <a:p>
            <a:r>
              <a:rPr lang="en-US" dirty="0" smtClean="0"/>
              <a:t>  held </a:t>
            </a:r>
            <a:r>
              <a:rPr lang="en-US" dirty="0"/>
              <a:t>primarily for the purpose of trading (examples include some financial assets classified</a:t>
            </a:r>
          </a:p>
          <a:p>
            <a:r>
              <a:rPr lang="en-US" dirty="0" smtClean="0"/>
              <a:t>  as </a:t>
            </a:r>
            <a:r>
              <a:rPr lang="en-US" dirty="0"/>
              <a:t>held for trading in accordance with IAS 39) and the current portion of non-current</a:t>
            </a:r>
          </a:p>
          <a:p>
            <a:r>
              <a:rPr lang="en-US" dirty="0" smtClean="0"/>
              <a:t>  financial </a:t>
            </a:r>
            <a:r>
              <a:rPr lang="en-US" dirty="0"/>
              <a:t>assets</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16</a:t>
            </a:fld>
            <a:endParaRPr lang="en-US" dirty="0"/>
          </a:p>
        </p:txBody>
      </p:sp>
    </p:spTree>
    <p:extLst>
      <p:ext uri="{BB962C8B-B14F-4D97-AF65-F5344CB8AC3E}">
        <p14:creationId xmlns:p14="http://schemas.microsoft.com/office/powerpoint/2010/main" val="2112513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Compiled by Mohd. Atiq Qureshi</a:t>
            </a:r>
            <a:endParaRPr lang="en-US" dirty="0"/>
          </a:p>
        </p:txBody>
      </p:sp>
      <p:sp>
        <p:nvSpPr>
          <p:cNvPr id="3" name="Slide Number Placeholder 2"/>
          <p:cNvSpPr>
            <a:spLocks noGrp="1"/>
          </p:cNvSpPr>
          <p:nvPr>
            <p:ph type="sldNum" sz="quarter" idx="12"/>
          </p:nvPr>
        </p:nvSpPr>
        <p:spPr>
          <a:xfrm>
            <a:off x="7543800" y="6248400"/>
            <a:ext cx="762000" cy="365125"/>
          </a:xfrm>
        </p:spPr>
        <p:txBody>
          <a:bodyPr/>
          <a:lstStyle/>
          <a:p>
            <a:fld id="{A29F7255-D3AD-4B43-B49A-D25408109C4E}" type="slidenum">
              <a:rPr lang="en-US" smtClean="0"/>
              <a:t>17</a:t>
            </a:fld>
            <a:endParaRPr lang="en-US" dirty="0"/>
          </a:p>
        </p:txBody>
      </p:sp>
      <p:sp>
        <p:nvSpPr>
          <p:cNvPr id="4" name="Rectangle 3"/>
          <p:cNvSpPr/>
          <p:nvPr/>
        </p:nvSpPr>
        <p:spPr>
          <a:xfrm>
            <a:off x="228600" y="990600"/>
            <a:ext cx="8686800" cy="2308324"/>
          </a:xfrm>
          <a:prstGeom prst="rect">
            <a:avLst/>
          </a:prstGeom>
        </p:spPr>
        <p:txBody>
          <a:bodyPr wrap="square">
            <a:spAutoFit/>
          </a:bodyPr>
          <a:lstStyle/>
          <a:p>
            <a:r>
              <a:rPr lang="en-US" b="1" dirty="0" smtClean="0"/>
              <a:t>Current </a:t>
            </a:r>
            <a:r>
              <a:rPr lang="en-US" b="1" dirty="0"/>
              <a:t>Assets </a:t>
            </a:r>
            <a:r>
              <a:rPr lang="en-US" b="1" dirty="0" smtClean="0"/>
              <a:t>:</a:t>
            </a:r>
          </a:p>
          <a:p>
            <a:endParaRPr lang="en-US" dirty="0" smtClean="0"/>
          </a:p>
          <a:p>
            <a:r>
              <a:rPr lang="en-US" dirty="0" smtClean="0"/>
              <a:t>• </a:t>
            </a:r>
            <a:r>
              <a:rPr lang="en-US" dirty="0"/>
              <a:t>Examples:</a:t>
            </a:r>
          </a:p>
          <a:p>
            <a:r>
              <a:rPr lang="en-US" dirty="0"/>
              <a:t>– In case of a financial entity, loans are current assets</a:t>
            </a:r>
          </a:p>
          <a:p>
            <a:r>
              <a:rPr lang="en-US" dirty="0"/>
              <a:t>– In case of a distillery/winery, wines in the process of maturing will be current assets </a:t>
            </a:r>
            <a:endParaRPr lang="en-US" dirty="0" smtClean="0"/>
          </a:p>
          <a:p>
            <a:r>
              <a:rPr lang="en-US" dirty="0"/>
              <a:t> </a:t>
            </a:r>
            <a:r>
              <a:rPr lang="en-US" dirty="0" smtClean="0"/>
              <a:t>  even if </a:t>
            </a:r>
            <a:r>
              <a:rPr lang="en-US" dirty="0"/>
              <a:t>it </a:t>
            </a:r>
            <a:r>
              <a:rPr lang="en-US" dirty="0" smtClean="0"/>
              <a:t>takes several </a:t>
            </a:r>
            <a:r>
              <a:rPr lang="en-US" dirty="0"/>
              <a:t>years to mature</a:t>
            </a:r>
          </a:p>
          <a:p>
            <a:r>
              <a:rPr lang="en-US" dirty="0"/>
              <a:t>– For a builder, buildings under construction are current assets</a:t>
            </a:r>
          </a:p>
          <a:p>
            <a:r>
              <a:rPr lang="en-US" dirty="0"/>
              <a:t>– For a person trading in buildings, a stock of buildings meant for resale is a current </a:t>
            </a:r>
            <a:r>
              <a:rPr lang="en-US" dirty="0" smtClean="0"/>
              <a:t>asset</a:t>
            </a:r>
            <a:endParaRPr lang="en-US" dirty="0"/>
          </a:p>
        </p:txBody>
      </p:sp>
    </p:spTree>
    <p:extLst>
      <p:ext uri="{BB962C8B-B14F-4D97-AF65-F5344CB8AC3E}">
        <p14:creationId xmlns:p14="http://schemas.microsoft.com/office/powerpoint/2010/main" val="3124924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94" y="304800"/>
            <a:ext cx="9144000" cy="5632311"/>
          </a:xfrm>
          <a:prstGeom prst="rect">
            <a:avLst/>
          </a:prstGeom>
        </p:spPr>
        <p:txBody>
          <a:bodyPr wrap="square">
            <a:spAutoFit/>
          </a:bodyPr>
          <a:lstStyle/>
          <a:p>
            <a:endParaRPr lang="en-US" b="1" dirty="0" smtClean="0"/>
          </a:p>
          <a:p>
            <a:r>
              <a:rPr lang="en-US" b="1" dirty="0" smtClean="0"/>
              <a:t>Current </a:t>
            </a:r>
            <a:r>
              <a:rPr lang="en-US" b="1" dirty="0"/>
              <a:t>liabilities</a:t>
            </a:r>
          </a:p>
          <a:p>
            <a:endParaRPr lang="en-US" dirty="0" smtClean="0"/>
          </a:p>
          <a:p>
            <a:r>
              <a:rPr lang="en-US" dirty="0" smtClean="0"/>
              <a:t>• </a:t>
            </a:r>
            <a:r>
              <a:rPr lang="en-US" b="1" dirty="0"/>
              <a:t>If it satisfies any of the following criteria</a:t>
            </a:r>
          </a:p>
          <a:p>
            <a:r>
              <a:rPr lang="en-US" dirty="0"/>
              <a:t>– it is expected to be settled in the company’s normal operating cycle;</a:t>
            </a:r>
          </a:p>
          <a:p>
            <a:r>
              <a:rPr lang="en-US" dirty="0"/>
              <a:t>– it is held primarily for the purpose of being traded;</a:t>
            </a:r>
          </a:p>
          <a:p>
            <a:r>
              <a:rPr lang="en-US" dirty="0"/>
              <a:t>– it is due to be settled within twelve months after the reporting date; or</a:t>
            </a:r>
          </a:p>
          <a:p>
            <a:r>
              <a:rPr lang="en-US" dirty="0"/>
              <a:t>– the company does not have an unconditional right to </a:t>
            </a:r>
            <a:r>
              <a:rPr lang="en-US" dirty="0" smtClean="0"/>
              <a:t>defer settlement </a:t>
            </a:r>
            <a:r>
              <a:rPr lang="en-US" dirty="0"/>
              <a:t>of the liability for at </a:t>
            </a:r>
            <a:endParaRPr lang="en-US" dirty="0" smtClean="0"/>
          </a:p>
          <a:p>
            <a:r>
              <a:rPr lang="en-US" dirty="0"/>
              <a:t> </a:t>
            </a:r>
            <a:r>
              <a:rPr lang="en-US" dirty="0" smtClean="0"/>
              <a:t>  least twelve </a:t>
            </a:r>
            <a:r>
              <a:rPr lang="en-US" dirty="0"/>
              <a:t>months after the </a:t>
            </a:r>
            <a:r>
              <a:rPr lang="en-US" dirty="0" smtClean="0"/>
              <a:t>reporting date</a:t>
            </a:r>
            <a:r>
              <a:rPr lang="en-US" dirty="0"/>
              <a:t>. Terms of a liability that could, at the option </a:t>
            </a:r>
            <a:endParaRPr lang="en-US" dirty="0" smtClean="0"/>
          </a:p>
          <a:p>
            <a:r>
              <a:rPr lang="en-US" dirty="0"/>
              <a:t> </a:t>
            </a:r>
            <a:r>
              <a:rPr lang="en-US" dirty="0" smtClean="0"/>
              <a:t>  of </a:t>
            </a:r>
            <a:r>
              <a:rPr lang="en-US" dirty="0"/>
              <a:t>the </a:t>
            </a:r>
            <a:r>
              <a:rPr lang="en-US" dirty="0" smtClean="0"/>
              <a:t>counterparty, result </a:t>
            </a:r>
            <a:r>
              <a:rPr lang="en-US" dirty="0"/>
              <a:t>in its settlement by the issue of equity instruments do not </a:t>
            </a:r>
            <a:r>
              <a:rPr lang="en-US" dirty="0" smtClean="0"/>
              <a:t>affect </a:t>
            </a:r>
          </a:p>
          <a:p>
            <a:r>
              <a:rPr lang="en-US" dirty="0"/>
              <a:t> </a:t>
            </a:r>
            <a:r>
              <a:rPr lang="en-US" dirty="0" smtClean="0"/>
              <a:t>  its classification</a:t>
            </a:r>
            <a:r>
              <a:rPr lang="en-US" dirty="0"/>
              <a:t>.</a:t>
            </a:r>
          </a:p>
          <a:p>
            <a:endParaRPr lang="en-US" dirty="0" smtClean="0"/>
          </a:p>
          <a:p>
            <a:r>
              <a:rPr lang="en-US" dirty="0" smtClean="0"/>
              <a:t>• </a:t>
            </a:r>
            <a:r>
              <a:rPr lang="en-US" dirty="0"/>
              <a:t>IAS 1 definition:</a:t>
            </a:r>
          </a:p>
          <a:p>
            <a:r>
              <a:rPr lang="en-US" dirty="0"/>
              <a:t>– What is current liability</a:t>
            </a:r>
          </a:p>
          <a:p>
            <a:r>
              <a:rPr lang="en-US" dirty="0"/>
              <a:t>• </a:t>
            </a:r>
            <a:r>
              <a:rPr lang="en-US" b="1" dirty="0"/>
              <a:t>it expects to settle the liability in its normal operating cycle;</a:t>
            </a:r>
          </a:p>
          <a:p>
            <a:r>
              <a:rPr lang="en-US" dirty="0"/>
              <a:t>• </a:t>
            </a:r>
            <a:r>
              <a:rPr lang="en-US" b="1" dirty="0"/>
              <a:t>it holds the liability primarily for the purpose of trading;</a:t>
            </a:r>
          </a:p>
          <a:p>
            <a:r>
              <a:rPr lang="en-US" dirty="0"/>
              <a:t>• </a:t>
            </a:r>
            <a:r>
              <a:rPr lang="en-US" b="1" dirty="0"/>
              <a:t>the liability is due to be settled within twelve months after the</a:t>
            </a:r>
          </a:p>
          <a:p>
            <a:r>
              <a:rPr lang="en-US" b="1" dirty="0" smtClean="0"/>
              <a:t>   reporting </a:t>
            </a:r>
            <a:r>
              <a:rPr lang="en-US" b="1" dirty="0"/>
              <a:t>period; or</a:t>
            </a:r>
          </a:p>
          <a:p>
            <a:r>
              <a:rPr lang="en-US" dirty="0"/>
              <a:t>• </a:t>
            </a:r>
            <a:r>
              <a:rPr lang="en-US" b="1" dirty="0"/>
              <a:t>the entity does not have an unconditional right to defer settlement</a:t>
            </a:r>
          </a:p>
          <a:p>
            <a:r>
              <a:rPr lang="en-US" b="1" dirty="0" smtClean="0"/>
              <a:t>   of </a:t>
            </a:r>
            <a:r>
              <a:rPr lang="en-US" b="1" dirty="0"/>
              <a:t>the liability for at least twelve months after the reporting </a:t>
            </a:r>
            <a:r>
              <a:rPr lang="en-US" b="1" dirty="0" smtClean="0"/>
              <a:t>period.</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18</a:t>
            </a:fld>
            <a:endParaRPr lang="en-US" dirty="0"/>
          </a:p>
        </p:txBody>
      </p:sp>
    </p:spTree>
    <p:extLst>
      <p:ext uri="{BB962C8B-B14F-4D97-AF65-F5344CB8AC3E}">
        <p14:creationId xmlns:p14="http://schemas.microsoft.com/office/powerpoint/2010/main" val="1607719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4" y="152400"/>
            <a:ext cx="9144000" cy="5355312"/>
          </a:xfrm>
          <a:prstGeom prst="rect">
            <a:avLst/>
          </a:prstGeom>
        </p:spPr>
        <p:txBody>
          <a:bodyPr wrap="square">
            <a:spAutoFit/>
          </a:bodyPr>
          <a:lstStyle/>
          <a:p>
            <a:endParaRPr lang="en-US" b="1" dirty="0" smtClean="0"/>
          </a:p>
          <a:p>
            <a:r>
              <a:rPr lang="en-US" b="1" dirty="0" smtClean="0"/>
              <a:t>Details </a:t>
            </a:r>
            <a:r>
              <a:rPr lang="en-US" b="1" dirty="0"/>
              <a:t>of share capital</a:t>
            </a:r>
          </a:p>
          <a:p>
            <a:endParaRPr lang="en-US" dirty="0" smtClean="0"/>
          </a:p>
          <a:p>
            <a:r>
              <a:rPr lang="en-US" dirty="0" smtClean="0"/>
              <a:t>• </a:t>
            </a:r>
            <a:r>
              <a:rPr lang="en-US" dirty="0"/>
              <a:t>Share </a:t>
            </a:r>
            <a:r>
              <a:rPr lang="en-US" dirty="0" smtClean="0"/>
              <a:t>Capital for </a:t>
            </a:r>
            <a:r>
              <a:rPr lang="en-US" dirty="0"/>
              <a:t>each class of share capital (different classes of preference shares to be </a:t>
            </a:r>
            <a:endParaRPr lang="en-US" dirty="0" smtClean="0"/>
          </a:p>
          <a:p>
            <a:r>
              <a:rPr lang="en-US" dirty="0" smtClean="0"/>
              <a:t>  Treated separately</a:t>
            </a:r>
            <a:r>
              <a:rPr lang="en-US" dirty="0"/>
              <a:t>):</a:t>
            </a:r>
          </a:p>
          <a:p>
            <a:r>
              <a:rPr lang="en-US" dirty="0"/>
              <a:t>• The number and amount of shares authorized;</a:t>
            </a:r>
          </a:p>
          <a:p>
            <a:r>
              <a:rPr lang="en-US" dirty="0"/>
              <a:t>• the number of shares issued, subscribed and fully paid, and subscribed but not fully paid</a:t>
            </a:r>
          </a:p>
          <a:p>
            <a:r>
              <a:rPr lang="en-US" dirty="0"/>
              <a:t>• par value per share;</a:t>
            </a:r>
          </a:p>
          <a:p>
            <a:r>
              <a:rPr lang="en-US" dirty="0"/>
              <a:t>• a reconciliation of the number of shares outstanding at the beginning and at the end of </a:t>
            </a:r>
            <a:endParaRPr lang="en-US" dirty="0" smtClean="0"/>
          </a:p>
          <a:p>
            <a:r>
              <a:rPr lang="en-US" dirty="0"/>
              <a:t> </a:t>
            </a:r>
            <a:r>
              <a:rPr lang="en-US" dirty="0" smtClean="0"/>
              <a:t> the reporting period</a:t>
            </a:r>
            <a:r>
              <a:rPr lang="en-US" dirty="0"/>
              <a:t>;</a:t>
            </a:r>
          </a:p>
          <a:p>
            <a:r>
              <a:rPr lang="en-US" dirty="0"/>
              <a:t>• the rights, preferences and restrictions attaching to each class of shares including restrictions </a:t>
            </a:r>
            <a:endParaRPr lang="en-US" dirty="0" smtClean="0"/>
          </a:p>
          <a:p>
            <a:r>
              <a:rPr lang="en-US" dirty="0"/>
              <a:t> </a:t>
            </a:r>
            <a:r>
              <a:rPr lang="en-US" dirty="0" smtClean="0"/>
              <a:t> on the distribution </a:t>
            </a:r>
            <a:r>
              <a:rPr lang="en-US" dirty="0"/>
              <a:t>of dividends and the repayment of capital</a:t>
            </a:r>
          </a:p>
          <a:p>
            <a:r>
              <a:rPr lang="en-US" dirty="0"/>
              <a:t>• </a:t>
            </a:r>
            <a:r>
              <a:rPr lang="en-US" b="1" dirty="0"/>
              <a:t>S</a:t>
            </a:r>
            <a:r>
              <a:rPr lang="en-US" b="1" dirty="0" smtClean="0"/>
              <a:t>hares </a:t>
            </a:r>
            <a:r>
              <a:rPr lang="en-US" b="1" dirty="0"/>
              <a:t>in respect of each class in the company held by its holding company or its </a:t>
            </a:r>
            <a:endParaRPr lang="en-US" b="1" dirty="0" smtClean="0"/>
          </a:p>
          <a:p>
            <a:r>
              <a:rPr lang="en-US" b="1" dirty="0" smtClean="0"/>
              <a:t>  Ultimate holding </a:t>
            </a:r>
            <a:r>
              <a:rPr lang="en-US" b="1" dirty="0"/>
              <a:t>company including shares held by or by subsidiaries or associates of </a:t>
            </a:r>
            <a:endParaRPr lang="en-US" b="1" dirty="0" smtClean="0"/>
          </a:p>
          <a:p>
            <a:r>
              <a:rPr lang="en-US" b="1" dirty="0"/>
              <a:t> </a:t>
            </a:r>
            <a:r>
              <a:rPr lang="en-US" b="1" dirty="0" smtClean="0"/>
              <a:t> the holding company </a:t>
            </a:r>
            <a:r>
              <a:rPr lang="en-US" b="1" dirty="0"/>
              <a:t>or the ultimate holding company in aggregate;</a:t>
            </a:r>
          </a:p>
          <a:p>
            <a:r>
              <a:rPr lang="en-US" dirty="0"/>
              <a:t>• </a:t>
            </a:r>
            <a:r>
              <a:rPr lang="en-US" b="1" dirty="0"/>
              <a:t>S</a:t>
            </a:r>
            <a:r>
              <a:rPr lang="en-US" b="1" dirty="0" smtClean="0"/>
              <a:t>hares </a:t>
            </a:r>
            <a:r>
              <a:rPr lang="en-US" b="1" dirty="0"/>
              <a:t>in the company held by each shareholder holding more than </a:t>
            </a:r>
            <a:r>
              <a:rPr lang="en-US" b="1" dirty="0" smtClean="0"/>
              <a:t>5% </a:t>
            </a:r>
            <a:r>
              <a:rPr lang="en-US" b="1" dirty="0"/>
              <a:t>shares </a:t>
            </a:r>
            <a:endParaRPr lang="en-US" b="1" dirty="0" smtClean="0"/>
          </a:p>
          <a:p>
            <a:r>
              <a:rPr lang="en-US" b="1" dirty="0"/>
              <a:t> </a:t>
            </a:r>
            <a:r>
              <a:rPr lang="en-US" b="1" dirty="0" smtClean="0"/>
              <a:t> specifying  the </a:t>
            </a:r>
            <a:r>
              <a:rPr lang="en-US" b="1" dirty="0"/>
              <a:t>number of shares held;</a:t>
            </a:r>
          </a:p>
          <a:p>
            <a:r>
              <a:rPr lang="en-US" dirty="0"/>
              <a:t>• </a:t>
            </a:r>
            <a:r>
              <a:rPr lang="en-US" b="1" dirty="0"/>
              <a:t>S</a:t>
            </a:r>
            <a:r>
              <a:rPr lang="en-US" b="1" dirty="0" smtClean="0"/>
              <a:t>hares </a:t>
            </a:r>
            <a:r>
              <a:rPr lang="en-US" b="1" dirty="0"/>
              <a:t>reserved for issue under options and contracts/commitments for the sale of</a:t>
            </a:r>
          </a:p>
          <a:p>
            <a:r>
              <a:rPr lang="en-US" b="1" dirty="0" smtClean="0"/>
              <a:t>  shares/disinvestment</a:t>
            </a:r>
            <a:r>
              <a:rPr lang="en-US" b="1" dirty="0"/>
              <a:t>, including the terms and amounts</a:t>
            </a:r>
            <a:r>
              <a:rPr lang="en-US" b="1" dirty="0" smtClean="0"/>
              <a:t>;</a:t>
            </a:r>
            <a:endParaRPr lang="en-US" b="1"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19</a:t>
            </a:fld>
            <a:endParaRPr lang="en-US" dirty="0"/>
          </a:p>
        </p:txBody>
      </p:sp>
    </p:spTree>
    <p:extLst>
      <p:ext uri="{BB962C8B-B14F-4D97-AF65-F5344CB8AC3E}">
        <p14:creationId xmlns:p14="http://schemas.microsoft.com/office/powerpoint/2010/main" val="2811591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7461" y="152400"/>
            <a:ext cx="9167813" cy="1020762"/>
          </a:xfrm>
        </p:spPr>
        <p:txBody>
          <a:bodyPr/>
          <a:lstStyle/>
          <a:p>
            <a:r>
              <a:rPr lang="en-US" sz="4000" b="1" dirty="0">
                <a:solidFill>
                  <a:schemeClr val="tx1"/>
                </a:solidFill>
              </a:rPr>
              <a:t>Objective</a:t>
            </a:r>
          </a:p>
        </p:txBody>
      </p:sp>
      <p:sp>
        <p:nvSpPr>
          <p:cNvPr id="19459" name="Rectangle 3"/>
          <p:cNvSpPr>
            <a:spLocks noGrp="1" noRot="1" noChangeArrowheads="1"/>
          </p:cNvSpPr>
          <p:nvPr>
            <p:ph idx="1"/>
          </p:nvPr>
        </p:nvSpPr>
        <p:spPr>
          <a:xfrm>
            <a:off x="0" y="1427163"/>
            <a:ext cx="9144000" cy="5430837"/>
          </a:xfrm>
        </p:spPr>
        <p:txBody>
          <a:bodyPr>
            <a:normAutofit/>
          </a:bodyPr>
          <a:lstStyle/>
          <a:p>
            <a:r>
              <a:rPr lang="en-US" dirty="0">
                <a:solidFill>
                  <a:schemeClr val="tx1"/>
                </a:solidFill>
                <a:effectLst/>
                <a:latin typeface="Arial" pitchFamily="34" charset="0"/>
                <a:cs typeface="Arial" pitchFamily="34" charset="0"/>
              </a:rPr>
              <a:t>The Draft ‘Simplified Schedule VI’ to the Companies Act, 1956 has been prepared on the following </a:t>
            </a:r>
            <a:r>
              <a:rPr lang="en-US" dirty="0" smtClean="0">
                <a:solidFill>
                  <a:schemeClr val="tx1"/>
                </a:solidFill>
                <a:effectLst/>
                <a:latin typeface="Arial" pitchFamily="34" charset="0"/>
                <a:cs typeface="Arial" pitchFamily="34" charset="0"/>
              </a:rPr>
              <a:t>concept:</a:t>
            </a:r>
          </a:p>
          <a:p>
            <a:r>
              <a:rPr lang="en-US" dirty="0" smtClean="0">
                <a:solidFill>
                  <a:schemeClr val="tx1"/>
                </a:solidFill>
                <a:effectLst/>
                <a:latin typeface="Arial" pitchFamily="34" charset="0"/>
                <a:cs typeface="Arial" pitchFamily="34" charset="0"/>
              </a:rPr>
              <a:t>To </a:t>
            </a:r>
            <a:r>
              <a:rPr lang="en-US" dirty="0">
                <a:solidFill>
                  <a:schemeClr val="tx1"/>
                </a:solidFill>
                <a:effectLst/>
                <a:latin typeface="Arial" pitchFamily="34" charset="0"/>
                <a:cs typeface="Arial" pitchFamily="34" charset="0"/>
              </a:rPr>
              <a:t>have a </a:t>
            </a:r>
            <a:r>
              <a:rPr lang="en-US" b="1" dirty="0">
                <a:solidFill>
                  <a:schemeClr val="tx1"/>
                </a:solidFill>
                <a:effectLst/>
                <a:latin typeface="Arial" pitchFamily="34" charset="0"/>
                <a:cs typeface="Arial" pitchFamily="34" charset="0"/>
              </a:rPr>
              <a:t>‘</a:t>
            </a:r>
            <a:r>
              <a:rPr lang="en-US" b="1" dirty="0" smtClean="0">
                <a:solidFill>
                  <a:schemeClr val="tx1"/>
                </a:solidFill>
                <a:effectLst/>
                <a:latin typeface="Arial" pitchFamily="34" charset="0"/>
                <a:cs typeface="Arial" pitchFamily="34" charset="0"/>
              </a:rPr>
              <a:t>readable</a:t>
            </a:r>
            <a:r>
              <a:rPr lang="en-US" b="1" dirty="0">
                <a:solidFill>
                  <a:schemeClr val="tx1"/>
                </a:solidFill>
                <a:effectLst/>
                <a:latin typeface="Arial" pitchFamily="34" charset="0"/>
                <a:cs typeface="Arial" pitchFamily="34" charset="0"/>
              </a:rPr>
              <a:t>, useful, transparent and user friendly’ </a:t>
            </a:r>
            <a:r>
              <a:rPr lang="en-US" dirty="0">
                <a:solidFill>
                  <a:schemeClr val="tx1"/>
                </a:solidFill>
                <a:effectLst/>
                <a:latin typeface="Arial" pitchFamily="34" charset="0"/>
                <a:cs typeface="Arial" pitchFamily="34" charset="0"/>
              </a:rPr>
              <a:t>form </a:t>
            </a:r>
            <a:r>
              <a:rPr lang="en-US" dirty="0" smtClean="0">
                <a:solidFill>
                  <a:schemeClr val="tx1"/>
                </a:solidFill>
                <a:effectLst/>
                <a:latin typeface="Arial" pitchFamily="34" charset="0"/>
                <a:cs typeface="Arial" pitchFamily="34" charset="0"/>
              </a:rPr>
              <a:t>of Schedule </a:t>
            </a:r>
            <a:r>
              <a:rPr lang="en-US" dirty="0">
                <a:solidFill>
                  <a:schemeClr val="tx1"/>
                </a:solidFill>
                <a:effectLst/>
                <a:latin typeface="Arial" pitchFamily="34" charset="0"/>
                <a:cs typeface="Arial" pitchFamily="34" charset="0"/>
              </a:rPr>
              <a:t>VI</a:t>
            </a:r>
            <a:r>
              <a:rPr lang="en-US" dirty="0" smtClean="0">
                <a:solidFill>
                  <a:schemeClr val="tx1"/>
                </a:solidFill>
                <a:effectLst/>
                <a:latin typeface="Arial" pitchFamily="34" charset="0"/>
                <a:cs typeface="Arial" pitchFamily="34" charset="0"/>
              </a:rPr>
              <a:t>.</a:t>
            </a:r>
            <a:endParaRPr lang="en-US" dirty="0">
              <a:solidFill>
                <a:schemeClr val="tx1"/>
              </a:solidFill>
              <a:effectLst/>
              <a:latin typeface="Arial" pitchFamily="34" charset="0"/>
              <a:cs typeface="Arial" pitchFamily="34" charset="0"/>
            </a:endParaRPr>
          </a:p>
          <a:p>
            <a:r>
              <a:rPr lang="en-US" dirty="0" smtClean="0">
                <a:solidFill>
                  <a:schemeClr val="tx1"/>
                </a:solidFill>
                <a:effectLst/>
                <a:latin typeface="Arial" pitchFamily="34" charset="0"/>
                <a:cs typeface="Arial" pitchFamily="34" charset="0"/>
              </a:rPr>
              <a:t>To  </a:t>
            </a:r>
            <a:r>
              <a:rPr lang="en-US" dirty="0">
                <a:solidFill>
                  <a:schemeClr val="tx1"/>
                </a:solidFill>
                <a:effectLst/>
                <a:latin typeface="Arial" pitchFamily="34" charset="0"/>
                <a:cs typeface="Arial" pitchFamily="34" charset="0"/>
              </a:rPr>
              <a:t>set  out  </a:t>
            </a:r>
            <a:r>
              <a:rPr lang="en-US" b="1" dirty="0">
                <a:solidFill>
                  <a:schemeClr val="tx1"/>
                </a:solidFill>
                <a:effectLst/>
                <a:latin typeface="Arial" pitchFamily="34" charset="0"/>
                <a:cs typeface="Arial" pitchFamily="34" charset="0"/>
              </a:rPr>
              <a:t>minimum  disclosure  requirements  </a:t>
            </a:r>
            <a:r>
              <a:rPr lang="en-US" dirty="0">
                <a:solidFill>
                  <a:schemeClr val="tx1"/>
                </a:solidFill>
                <a:effectLst/>
                <a:latin typeface="Arial" pitchFamily="34" charset="0"/>
                <a:cs typeface="Arial" pitchFamily="34" charset="0"/>
              </a:rPr>
              <a:t>which  are  considered essential to ensure true and fair presentation of the financial position and financial  performance  of  the  company  and  comparability  both  with  the company’s previous periods and with other companies</a:t>
            </a:r>
            <a:r>
              <a:rPr lang="en-US" dirty="0" smtClean="0">
                <a:solidFill>
                  <a:schemeClr val="tx1"/>
                </a:solidFill>
                <a:effectLst/>
                <a:latin typeface="Arial" pitchFamily="34" charset="0"/>
                <a:cs typeface="Arial" pitchFamily="34" charset="0"/>
              </a:rPr>
              <a:t>.</a:t>
            </a:r>
          </a:p>
          <a:p>
            <a:pPr marL="0" indent="0">
              <a:buNone/>
            </a:pPr>
            <a:r>
              <a:rPr lang="en-US" dirty="0">
                <a:solidFill>
                  <a:schemeClr val="tx1"/>
                </a:solidFill>
                <a:effectLst/>
                <a:latin typeface="Arial" pitchFamily="34" charset="0"/>
                <a:cs typeface="Arial" pitchFamily="34" charset="0"/>
              </a:rPr>
              <a:t> </a:t>
            </a:r>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620000" y="6248400"/>
            <a:ext cx="762000" cy="365125"/>
          </a:xfrm>
        </p:spPr>
        <p:txBody>
          <a:bodyPr/>
          <a:lstStyle/>
          <a:p>
            <a:fld id="{A29F7255-D3AD-4B43-B49A-D25408109C4E}" type="slidenum">
              <a:rPr lang="en-US" smtClean="0"/>
              <a:t>2</a:t>
            </a:fld>
            <a:endParaRPr lang="en-US" dirty="0"/>
          </a:p>
        </p:txBody>
      </p:sp>
    </p:spTree>
    <p:extLst>
      <p:ext uri="{BB962C8B-B14F-4D97-AF65-F5344CB8AC3E}">
        <p14:creationId xmlns:p14="http://schemas.microsoft.com/office/powerpoint/2010/main" val="2697255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strVal val="#ppt_w*0.70"/>
                                          </p:val>
                                        </p:tav>
                                        <p:tav tm="100000">
                                          <p:val>
                                            <p:strVal val="#ppt_w"/>
                                          </p:val>
                                        </p:tav>
                                      </p:tavLst>
                                    </p:anim>
                                    <p:anim calcmode="lin" valueType="num">
                                      <p:cBhvr>
                                        <p:cTn id="8" dur="1000" fill="hold"/>
                                        <p:tgtEl>
                                          <p:spTgt spid="19458"/>
                                        </p:tgtEl>
                                        <p:attrNameLst>
                                          <p:attrName>ppt_h</p:attrName>
                                        </p:attrNameLst>
                                      </p:cBhvr>
                                      <p:tavLst>
                                        <p:tav tm="0">
                                          <p:val>
                                            <p:strVal val="#ppt_h"/>
                                          </p:val>
                                        </p:tav>
                                        <p:tav tm="100000">
                                          <p:val>
                                            <p:strVal val="#ppt_h"/>
                                          </p:val>
                                        </p:tav>
                                      </p:tavLst>
                                    </p:anim>
                                    <p:animEffect transition="in" filter="fade">
                                      <p:cBhvr>
                                        <p:cTn id="9" dur="1000"/>
                                        <p:tgtEl>
                                          <p:spTgt spid="19458"/>
                                        </p:tgtEl>
                                      </p:cBhvr>
                                    </p:animEffect>
                                  </p:childTnLst>
                                </p:cTn>
                              </p:par>
                              <p:par>
                                <p:cTn id="10" presetID="55" presetClass="entr" presetSubtype="0" fill="hold" nodeType="with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 calcmode="lin" valueType="num">
                                      <p:cBhvr>
                                        <p:cTn id="12" dur="1000" fill="hold"/>
                                        <p:tgtEl>
                                          <p:spTgt spid="19459">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19459">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19459">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19459">
                                            <p:txEl>
                                              <p:pRg st="1" end="1"/>
                                            </p:txEl>
                                          </p:spTgt>
                                        </p:tgtEl>
                                        <p:attrNameLst>
                                          <p:attrName>style.visibility</p:attrName>
                                        </p:attrNameLst>
                                      </p:cBhvr>
                                      <p:to>
                                        <p:strVal val="visible"/>
                                      </p:to>
                                    </p:set>
                                    <p:anim calcmode="lin" valueType="num">
                                      <p:cBhvr>
                                        <p:cTn id="17" dur="1000" fill="hold"/>
                                        <p:tgtEl>
                                          <p:spTgt spid="19459">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19459">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19459">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19459">
                                            <p:txEl>
                                              <p:pRg st="2" end="2"/>
                                            </p:txEl>
                                          </p:spTgt>
                                        </p:tgtEl>
                                        <p:attrNameLst>
                                          <p:attrName>style.visibility</p:attrName>
                                        </p:attrNameLst>
                                      </p:cBhvr>
                                      <p:to>
                                        <p:strVal val="visible"/>
                                      </p:to>
                                    </p:set>
                                    <p:anim calcmode="lin" valueType="num">
                                      <p:cBhvr>
                                        <p:cTn id="22" dur="1000" fill="hold"/>
                                        <p:tgtEl>
                                          <p:spTgt spid="19459">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19459">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19459">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19459">
                                            <p:txEl>
                                              <p:pRg st="3" end="3"/>
                                            </p:txEl>
                                          </p:spTgt>
                                        </p:tgtEl>
                                        <p:attrNameLst>
                                          <p:attrName>style.visibility</p:attrName>
                                        </p:attrNameLst>
                                      </p:cBhvr>
                                      <p:to>
                                        <p:strVal val="visible"/>
                                      </p:to>
                                    </p:set>
                                    <p:anim calcmode="lin" valueType="num">
                                      <p:cBhvr>
                                        <p:cTn id="27" dur="1000" fill="hold"/>
                                        <p:tgtEl>
                                          <p:spTgt spid="19459">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19459">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8305800" cy="3416320"/>
          </a:xfrm>
          <a:prstGeom prst="rect">
            <a:avLst/>
          </a:prstGeom>
        </p:spPr>
        <p:txBody>
          <a:bodyPr wrap="square">
            <a:spAutoFit/>
          </a:bodyPr>
          <a:lstStyle/>
          <a:p>
            <a:r>
              <a:rPr lang="en-US" b="1" dirty="0" smtClean="0"/>
              <a:t>Details </a:t>
            </a:r>
            <a:r>
              <a:rPr lang="en-US" b="1" dirty="0"/>
              <a:t>of share </a:t>
            </a:r>
            <a:r>
              <a:rPr lang="en-US" b="1" dirty="0" smtClean="0"/>
              <a:t>capital</a:t>
            </a:r>
          </a:p>
          <a:p>
            <a:endParaRPr lang="en-US" dirty="0" smtClean="0"/>
          </a:p>
          <a:p>
            <a:r>
              <a:rPr lang="en-US" dirty="0" smtClean="0"/>
              <a:t>• </a:t>
            </a:r>
            <a:r>
              <a:rPr lang="en-US" dirty="0"/>
              <a:t>For the period of five years immediately preceding the date as at which the </a:t>
            </a:r>
            <a:endParaRPr lang="en-US" dirty="0" smtClean="0"/>
          </a:p>
          <a:p>
            <a:r>
              <a:rPr lang="en-US" dirty="0"/>
              <a:t> </a:t>
            </a:r>
            <a:r>
              <a:rPr lang="en-US" dirty="0" smtClean="0"/>
              <a:t> Balance-Sheet </a:t>
            </a:r>
            <a:r>
              <a:rPr lang="en-US" dirty="0"/>
              <a:t>is prepared</a:t>
            </a:r>
          </a:p>
          <a:p>
            <a:r>
              <a:rPr lang="en-US" dirty="0"/>
              <a:t>– Aggregate number and class of shares allotted as fully paid up pursuant to </a:t>
            </a:r>
            <a:endParaRPr lang="en-US" dirty="0" smtClean="0"/>
          </a:p>
          <a:p>
            <a:r>
              <a:rPr lang="en-US" dirty="0"/>
              <a:t> </a:t>
            </a:r>
            <a:r>
              <a:rPr lang="en-US" dirty="0" smtClean="0"/>
              <a:t>  contract(s</a:t>
            </a:r>
            <a:r>
              <a:rPr lang="en-US" dirty="0"/>
              <a:t>)  </a:t>
            </a:r>
            <a:r>
              <a:rPr lang="en-US" dirty="0" smtClean="0"/>
              <a:t>without </a:t>
            </a:r>
            <a:r>
              <a:rPr lang="en-US" dirty="0"/>
              <a:t>payment </a:t>
            </a:r>
            <a:r>
              <a:rPr lang="en-US" dirty="0" smtClean="0"/>
              <a:t>being received </a:t>
            </a:r>
            <a:r>
              <a:rPr lang="en-US" dirty="0"/>
              <a:t>in cash.</a:t>
            </a:r>
          </a:p>
          <a:p>
            <a:r>
              <a:rPr lang="en-US" dirty="0"/>
              <a:t>– Aggregate number and class of shares allotted as fully paid up by way of bonus shares.</a:t>
            </a:r>
          </a:p>
          <a:p>
            <a:r>
              <a:rPr lang="en-US" dirty="0"/>
              <a:t>– Aggregate number and class of shares bought back.</a:t>
            </a:r>
          </a:p>
          <a:p>
            <a:r>
              <a:rPr lang="en-US" dirty="0"/>
              <a:t>• Terms of any securities convertible into equity/preference shares issued along with </a:t>
            </a:r>
            <a:endParaRPr lang="en-US" dirty="0" smtClean="0"/>
          </a:p>
          <a:p>
            <a:r>
              <a:rPr lang="en-US" dirty="0"/>
              <a:t> </a:t>
            </a:r>
            <a:r>
              <a:rPr lang="en-US" dirty="0" smtClean="0"/>
              <a:t> the earliest </a:t>
            </a:r>
            <a:r>
              <a:rPr lang="en-US" dirty="0"/>
              <a:t>date </a:t>
            </a:r>
            <a:r>
              <a:rPr lang="en-US" dirty="0" smtClean="0"/>
              <a:t>of conversion </a:t>
            </a:r>
            <a:r>
              <a:rPr lang="en-US" dirty="0"/>
              <a:t>in descending order starting from the farthest </a:t>
            </a:r>
            <a:r>
              <a:rPr lang="en-US" dirty="0" smtClean="0"/>
              <a:t>such  date</a:t>
            </a:r>
            <a:r>
              <a:rPr lang="en-US" dirty="0"/>
              <a:t>.</a:t>
            </a:r>
          </a:p>
          <a:p>
            <a:r>
              <a:rPr lang="en-US" dirty="0"/>
              <a:t>• Calls unpaid (showing aggregate value of calls unpaid by directors and officers)</a:t>
            </a:r>
          </a:p>
          <a:p>
            <a:r>
              <a:rPr lang="en-US" dirty="0"/>
              <a:t>• Forfeited shares (amount originally</a:t>
            </a:r>
            <a:r>
              <a:rPr lang="en-US" b="1" dirty="0"/>
              <a:t> </a:t>
            </a:r>
            <a:r>
              <a:rPr lang="en-US" dirty="0"/>
              <a:t>paid up)</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20</a:t>
            </a:fld>
            <a:endParaRPr lang="en-US" dirty="0"/>
          </a:p>
        </p:txBody>
      </p:sp>
    </p:spTree>
    <p:extLst>
      <p:ext uri="{BB962C8B-B14F-4D97-AF65-F5344CB8AC3E}">
        <p14:creationId xmlns:p14="http://schemas.microsoft.com/office/powerpoint/2010/main" val="3341938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433" y="533400"/>
            <a:ext cx="9144000" cy="5355312"/>
          </a:xfrm>
          <a:prstGeom prst="rect">
            <a:avLst/>
          </a:prstGeom>
        </p:spPr>
        <p:txBody>
          <a:bodyPr wrap="square">
            <a:spAutoFit/>
          </a:bodyPr>
          <a:lstStyle/>
          <a:p>
            <a:r>
              <a:rPr lang="en-US" b="1" dirty="0"/>
              <a:t>Details of reserves and surpluses</a:t>
            </a:r>
          </a:p>
          <a:p>
            <a:r>
              <a:rPr lang="en-US" dirty="0"/>
              <a:t>• Reserves and Surplus shall be classified as:</a:t>
            </a:r>
          </a:p>
          <a:p>
            <a:r>
              <a:rPr lang="en-US" dirty="0"/>
              <a:t>– Capital Reserves ;</a:t>
            </a:r>
          </a:p>
          <a:p>
            <a:r>
              <a:rPr lang="en-US" dirty="0"/>
              <a:t>– Capital Redemption Reserve;</a:t>
            </a:r>
          </a:p>
          <a:p>
            <a:r>
              <a:rPr lang="en-US" dirty="0"/>
              <a:t>– Securities Premium Reserve;</a:t>
            </a:r>
          </a:p>
          <a:p>
            <a:r>
              <a:rPr lang="en-US" dirty="0"/>
              <a:t>– Debenture Redemption Reserve;</a:t>
            </a:r>
          </a:p>
          <a:p>
            <a:r>
              <a:rPr lang="en-US" dirty="0"/>
              <a:t>– Revaluation Reserve;</a:t>
            </a:r>
          </a:p>
          <a:p>
            <a:r>
              <a:rPr lang="en-US" dirty="0"/>
              <a:t>– Share Options Outstanding Account;</a:t>
            </a:r>
          </a:p>
          <a:p>
            <a:r>
              <a:rPr lang="en-US" dirty="0"/>
              <a:t>– Other Reserves – </a:t>
            </a:r>
            <a:endParaRPr lang="en-US" dirty="0" smtClean="0"/>
          </a:p>
          <a:p>
            <a:r>
              <a:rPr lang="en-US" dirty="0" smtClean="0"/>
              <a:t>   (</a:t>
            </a:r>
            <a:r>
              <a:rPr lang="en-US" dirty="0"/>
              <a:t>specify the nature and purpose of each reserve and the amount </a:t>
            </a:r>
            <a:r>
              <a:rPr lang="en-US" dirty="0" smtClean="0"/>
              <a:t>in respect thereof</a:t>
            </a:r>
            <a:r>
              <a:rPr lang="en-US" dirty="0"/>
              <a:t>);</a:t>
            </a:r>
          </a:p>
          <a:p>
            <a:r>
              <a:rPr lang="en-US" dirty="0"/>
              <a:t>– Surplus i.e. balance in Statement of Profit &amp; Loss disclosing allocations </a:t>
            </a:r>
            <a:r>
              <a:rPr lang="en-US" dirty="0" smtClean="0"/>
              <a:t>and</a:t>
            </a:r>
          </a:p>
          <a:p>
            <a:r>
              <a:rPr lang="en-US" dirty="0" smtClean="0"/>
              <a:t>   appropriations such as dividend, bonus shares and transfer to/from reserves etc.</a:t>
            </a:r>
          </a:p>
          <a:p>
            <a:r>
              <a:rPr lang="en-US" dirty="0" smtClean="0"/>
              <a:t>   (</a:t>
            </a:r>
            <a:r>
              <a:rPr lang="en-US" dirty="0"/>
              <a:t>Additions and deductions since last balance sheet to be shown under each of </a:t>
            </a:r>
            <a:r>
              <a:rPr lang="en-US" dirty="0" smtClean="0"/>
              <a:t>the </a:t>
            </a:r>
          </a:p>
          <a:p>
            <a:r>
              <a:rPr lang="en-US" dirty="0"/>
              <a:t> </a:t>
            </a:r>
            <a:r>
              <a:rPr lang="en-US" dirty="0" smtClean="0"/>
              <a:t>   specified </a:t>
            </a:r>
            <a:r>
              <a:rPr lang="en-US" dirty="0"/>
              <a:t>heads)</a:t>
            </a:r>
          </a:p>
          <a:p>
            <a:r>
              <a:rPr lang="en-US" dirty="0"/>
              <a:t>• A reserve specifically represented by earmarked investments shall be termed </a:t>
            </a:r>
            <a:r>
              <a:rPr lang="en-US" dirty="0" smtClean="0"/>
              <a:t>as a </a:t>
            </a:r>
            <a:r>
              <a:rPr lang="en-US" dirty="0"/>
              <a:t>‘fund’.</a:t>
            </a:r>
          </a:p>
          <a:p>
            <a:r>
              <a:rPr lang="en-US" dirty="0"/>
              <a:t>• Debit balance of statement of profit and loss shall be shown as a negative figure</a:t>
            </a:r>
          </a:p>
          <a:p>
            <a:r>
              <a:rPr lang="en-US" dirty="0" smtClean="0"/>
              <a:t>   under </a:t>
            </a:r>
            <a:r>
              <a:rPr lang="en-US" dirty="0"/>
              <a:t>the head ‘Surplus’. Similarly, the balance of ‘Reserves and Surplus’, after</a:t>
            </a:r>
          </a:p>
          <a:p>
            <a:r>
              <a:rPr lang="en-US" dirty="0" smtClean="0"/>
              <a:t>   adjusting </a:t>
            </a:r>
            <a:r>
              <a:rPr lang="en-US" dirty="0"/>
              <a:t>negative balance of surplus, if any, shall be shown under the head</a:t>
            </a:r>
          </a:p>
          <a:p>
            <a:r>
              <a:rPr lang="en-US" dirty="0" smtClean="0"/>
              <a:t>   ‘</a:t>
            </a:r>
            <a:r>
              <a:rPr lang="en-US" dirty="0"/>
              <a:t>Reserves and Surplus’ even if the resulting figure is in the negative</a:t>
            </a:r>
            <a:r>
              <a:rPr lang="en-US" dirty="0" smtClean="0"/>
              <a:t>.</a:t>
            </a:r>
            <a:endParaRPr lang="en-US" dirty="0"/>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02105"/>
            <a:ext cx="762000" cy="365125"/>
          </a:xfrm>
        </p:spPr>
        <p:txBody>
          <a:bodyPr/>
          <a:lstStyle/>
          <a:p>
            <a:fld id="{A29F7255-D3AD-4B43-B49A-D25408109C4E}" type="slidenum">
              <a:rPr lang="en-US" smtClean="0"/>
              <a:t>21</a:t>
            </a:fld>
            <a:endParaRPr lang="en-US" dirty="0"/>
          </a:p>
        </p:txBody>
      </p:sp>
    </p:spTree>
    <p:extLst>
      <p:ext uri="{BB962C8B-B14F-4D97-AF65-F5344CB8AC3E}">
        <p14:creationId xmlns:p14="http://schemas.microsoft.com/office/powerpoint/2010/main" val="1621751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74345"/>
            <a:ext cx="8763000" cy="5355312"/>
          </a:xfrm>
          <a:prstGeom prst="rect">
            <a:avLst/>
          </a:prstGeom>
        </p:spPr>
        <p:txBody>
          <a:bodyPr wrap="square">
            <a:spAutoFit/>
          </a:bodyPr>
          <a:lstStyle/>
          <a:p>
            <a:r>
              <a:rPr lang="en-US" b="1" dirty="0"/>
              <a:t>Details of Long term borrowings</a:t>
            </a:r>
          </a:p>
          <a:p>
            <a:endParaRPr lang="en-US" dirty="0" smtClean="0"/>
          </a:p>
          <a:p>
            <a:r>
              <a:rPr lang="en-US" dirty="0" smtClean="0"/>
              <a:t>• </a:t>
            </a:r>
            <a:r>
              <a:rPr lang="en-US" dirty="0"/>
              <a:t>Long-term borrowings shall be classified as:</a:t>
            </a:r>
          </a:p>
          <a:p>
            <a:r>
              <a:rPr lang="en-US" dirty="0"/>
              <a:t>– Bonds/debentures.</a:t>
            </a:r>
          </a:p>
          <a:p>
            <a:r>
              <a:rPr lang="en-US" dirty="0"/>
              <a:t>– Term loans</a:t>
            </a:r>
          </a:p>
          <a:p>
            <a:r>
              <a:rPr lang="en-US" dirty="0"/>
              <a:t>• from banks.</a:t>
            </a:r>
          </a:p>
          <a:p>
            <a:r>
              <a:rPr lang="en-US" dirty="0"/>
              <a:t>• from other parties.</a:t>
            </a:r>
          </a:p>
          <a:p>
            <a:r>
              <a:rPr lang="en-US" dirty="0"/>
              <a:t>– Deferred payment liabilities.</a:t>
            </a:r>
          </a:p>
          <a:p>
            <a:r>
              <a:rPr lang="en-US" dirty="0"/>
              <a:t>– Deposits.</a:t>
            </a:r>
          </a:p>
          <a:p>
            <a:r>
              <a:rPr lang="en-US" dirty="0"/>
              <a:t>– Loans and advances from related parties.</a:t>
            </a:r>
          </a:p>
          <a:p>
            <a:r>
              <a:rPr lang="en-US" dirty="0"/>
              <a:t>– Long term maturities of finance lease obligations</a:t>
            </a:r>
          </a:p>
          <a:p>
            <a:r>
              <a:rPr lang="en-US" dirty="0"/>
              <a:t>– Other loans and advances (specify nature).</a:t>
            </a:r>
          </a:p>
          <a:p>
            <a:endParaRPr lang="en-US" dirty="0" smtClean="0"/>
          </a:p>
          <a:p>
            <a:r>
              <a:rPr lang="en-US" dirty="0" smtClean="0"/>
              <a:t>• </a:t>
            </a:r>
            <a:r>
              <a:rPr lang="en-US" dirty="0"/>
              <a:t>Borrowings shall further be sub-classified as secured and unsecured.</a:t>
            </a:r>
          </a:p>
          <a:p>
            <a:r>
              <a:rPr lang="en-US" dirty="0" smtClean="0"/>
              <a:t>  Nature </a:t>
            </a:r>
            <a:r>
              <a:rPr lang="en-US" dirty="0"/>
              <a:t>of security </a:t>
            </a:r>
            <a:r>
              <a:rPr lang="en-US" dirty="0" smtClean="0"/>
              <a:t>(i.e. Mortgage, Pledge &amp; Hypothecation) shall </a:t>
            </a:r>
            <a:r>
              <a:rPr lang="en-US" dirty="0"/>
              <a:t>be </a:t>
            </a:r>
            <a:r>
              <a:rPr lang="en-US" dirty="0" smtClean="0"/>
              <a:t>specified</a:t>
            </a:r>
          </a:p>
          <a:p>
            <a:r>
              <a:rPr lang="en-US" dirty="0"/>
              <a:t> </a:t>
            </a:r>
            <a:r>
              <a:rPr lang="en-US" dirty="0" smtClean="0"/>
              <a:t> </a:t>
            </a:r>
            <a:r>
              <a:rPr lang="en-US" dirty="0"/>
              <a:t>separately in each case.</a:t>
            </a:r>
          </a:p>
          <a:p>
            <a:endParaRPr lang="en-US" dirty="0" smtClean="0"/>
          </a:p>
          <a:p>
            <a:r>
              <a:rPr lang="en-US" dirty="0" smtClean="0"/>
              <a:t>• </a:t>
            </a:r>
            <a:r>
              <a:rPr lang="en-US" dirty="0"/>
              <a:t>Where loans have been guaranteed by directors or others, the</a:t>
            </a:r>
          </a:p>
          <a:p>
            <a:r>
              <a:rPr lang="en-US" dirty="0" smtClean="0"/>
              <a:t>  aggregate </a:t>
            </a:r>
            <a:r>
              <a:rPr lang="en-US" dirty="0"/>
              <a:t>amount of such loans under each head shall be </a:t>
            </a:r>
            <a:r>
              <a:rPr lang="en-US" dirty="0" smtClean="0"/>
              <a:t>disclosed.</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22</a:t>
            </a:fld>
            <a:endParaRPr lang="en-US" dirty="0"/>
          </a:p>
        </p:txBody>
      </p:sp>
    </p:spTree>
    <p:extLst>
      <p:ext uri="{BB962C8B-B14F-4D97-AF65-F5344CB8AC3E}">
        <p14:creationId xmlns:p14="http://schemas.microsoft.com/office/powerpoint/2010/main" val="24166733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31" y="533400"/>
            <a:ext cx="9144000" cy="5078313"/>
          </a:xfrm>
          <a:prstGeom prst="rect">
            <a:avLst/>
          </a:prstGeom>
        </p:spPr>
        <p:txBody>
          <a:bodyPr wrap="square">
            <a:spAutoFit/>
          </a:bodyPr>
          <a:lstStyle/>
          <a:p>
            <a:r>
              <a:rPr lang="en-US" b="1" dirty="0"/>
              <a:t>Details of long-term borrowings -</a:t>
            </a:r>
          </a:p>
          <a:p>
            <a:endParaRPr lang="en-US" b="1" dirty="0"/>
          </a:p>
          <a:p>
            <a:r>
              <a:rPr lang="en-US" dirty="0"/>
              <a:t>• Bonds/debentures (along with the rate of interest and particulars of</a:t>
            </a:r>
          </a:p>
          <a:p>
            <a:r>
              <a:rPr lang="en-US" dirty="0" smtClean="0"/>
              <a:t>  redemption </a:t>
            </a:r>
            <a:r>
              <a:rPr lang="en-US" dirty="0"/>
              <a:t>or conversion, as the case may be) shall be stated in</a:t>
            </a:r>
          </a:p>
          <a:p>
            <a:r>
              <a:rPr lang="en-US" dirty="0" smtClean="0"/>
              <a:t>  descending </a:t>
            </a:r>
            <a:r>
              <a:rPr lang="en-US" dirty="0"/>
              <a:t>order of maturity or conversion, starting from farthest</a:t>
            </a:r>
          </a:p>
          <a:p>
            <a:r>
              <a:rPr lang="en-US" dirty="0" smtClean="0"/>
              <a:t>  redemption </a:t>
            </a:r>
            <a:r>
              <a:rPr lang="en-US" dirty="0"/>
              <a:t>or conversion date, as the case may be. Where</a:t>
            </a:r>
          </a:p>
          <a:p>
            <a:r>
              <a:rPr lang="en-US" dirty="0" smtClean="0"/>
              <a:t>  bonds/debentures </a:t>
            </a:r>
            <a:r>
              <a:rPr lang="en-US" dirty="0"/>
              <a:t>are redeemable by installments, the date of maturity</a:t>
            </a:r>
          </a:p>
          <a:p>
            <a:r>
              <a:rPr lang="en-US" dirty="0" smtClean="0"/>
              <a:t>  for </a:t>
            </a:r>
            <a:r>
              <a:rPr lang="en-US" dirty="0"/>
              <a:t>this purpose must be reckoned as the date on which the first</a:t>
            </a:r>
          </a:p>
          <a:p>
            <a:r>
              <a:rPr lang="en-US" dirty="0" smtClean="0"/>
              <a:t>  installment </a:t>
            </a:r>
            <a:r>
              <a:rPr lang="en-US" dirty="0"/>
              <a:t>becomes due.</a:t>
            </a:r>
          </a:p>
          <a:p>
            <a:r>
              <a:rPr lang="en-US" dirty="0"/>
              <a:t>• Particulars of any redeemed bonds/ debentures which the company has</a:t>
            </a:r>
          </a:p>
          <a:p>
            <a:r>
              <a:rPr lang="en-US" dirty="0" smtClean="0"/>
              <a:t>  power </a:t>
            </a:r>
            <a:r>
              <a:rPr lang="en-US" dirty="0"/>
              <a:t>to reissue shall be disclosed.</a:t>
            </a:r>
          </a:p>
          <a:p>
            <a:r>
              <a:rPr lang="en-US" dirty="0"/>
              <a:t>• Terms of repayment of term loans and other loans shall be stated.</a:t>
            </a:r>
          </a:p>
          <a:p>
            <a:r>
              <a:rPr lang="en-US" dirty="0"/>
              <a:t>• </a:t>
            </a:r>
            <a:r>
              <a:rPr lang="en-US" b="1" dirty="0"/>
              <a:t>Period and amount of continuing default as on the balance sheet</a:t>
            </a:r>
          </a:p>
          <a:p>
            <a:r>
              <a:rPr lang="en-US" b="1" dirty="0" smtClean="0"/>
              <a:t>  date </a:t>
            </a:r>
            <a:r>
              <a:rPr lang="en-US" b="1" dirty="0"/>
              <a:t>in repayment of loans and interest, shall be specified</a:t>
            </a:r>
          </a:p>
          <a:p>
            <a:r>
              <a:rPr lang="en-US" b="1" dirty="0" smtClean="0"/>
              <a:t>  separately </a:t>
            </a:r>
            <a:r>
              <a:rPr lang="en-US" b="1" dirty="0"/>
              <a:t>in each case.</a:t>
            </a:r>
          </a:p>
          <a:p>
            <a:r>
              <a:rPr lang="en-US" dirty="0"/>
              <a:t>• </a:t>
            </a:r>
            <a:r>
              <a:rPr lang="en-US" b="1" dirty="0"/>
              <a:t>Important point: As per IAS 1, if in pursuance of default, a loan</a:t>
            </a:r>
          </a:p>
          <a:p>
            <a:r>
              <a:rPr lang="en-US" b="1" dirty="0" smtClean="0"/>
              <a:t>  becomes </a:t>
            </a:r>
            <a:r>
              <a:rPr lang="en-US" b="1" dirty="0"/>
              <a:t>callable (recall notice), the loan will be taken as current</a:t>
            </a:r>
          </a:p>
          <a:p>
            <a:r>
              <a:rPr lang="en-US" b="1" dirty="0" smtClean="0"/>
              <a:t>  liability </a:t>
            </a:r>
            <a:r>
              <a:rPr lang="en-US" b="1" dirty="0"/>
              <a:t>irrespective of the repayment schedule</a:t>
            </a:r>
            <a:r>
              <a:rPr lang="en-US" b="1" dirty="0" smtClean="0"/>
              <a:t>.</a:t>
            </a:r>
            <a:endParaRPr lang="en-US" b="1"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23</a:t>
            </a:fld>
            <a:endParaRPr lang="en-US" dirty="0"/>
          </a:p>
        </p:txBody>
      </p:sp>
    </p:spTree>
    <p:extLst>
      <p:ext uri="{BB962C8B-B14F-4D97-AF65-F5344CB8AC3E}">
        <p14:creationId xmlns:p14="http://schemas.microsoft.com/office/powerpoint/2010/main" val="13331207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8915400" cy="3693319"/>
          </a:xfrm>
          <a:prstGeom prst="rect">
            <a:avLst/>
          </a:prstGeom>
        </p:spPr>
        <p:txBody>
          <a:bodyPr wrap="square">
            <a:spAutoFit/>
          </a:bodyPr>
          <a:lstStyle/>
          <a:p>
            <a:endParaRPr lang="en-US" b="1" dirty="0" smtClean="0"/>
          </a:p>
          <a:p>
            <a:r>
              <a:rPr lang="en-US" b="1" dirty="0" smtClean="0"/>
              <a:t>Other </a:t>
            </a:r>
            <a:r>
              <a:rPr lang="en-US" b="1" dirty="0"/>
              <a:t>long term liabilities </a:t>
            </a:r>
            <a:r>
              <a:rPr lang="en-US" b="1" dirty="0" smtClean="0"/>
              <a:t>and Provisions</a:t>
            </a:r>
            <a:endParaRPr lang="en-US" b="1" dirty="0"/>
          </a:p>
          <a:p>
            <a:endParaRPr lang="en-US" dirty="0" smtClean="0"/>
          </a:p>
          <a:p>
            <a:r>
              <a:rPr lang="en-US" dirty="0" smtClean="0"/>
              <a:t>• </a:t>
            </a:r>
            <a:r>
              <a:rPr lang="en-US" dirty="0"/>
              <a:t>Other Long Term Liabilities</a:t>
            </a:r>
          </a:p>
          <a:p>
            <a:r>
              <a:rPr lang="en-US" dirty="0"/>
              <a:t>– Other Long term Liabilities shall be classified as:</a:t>
            </a:r>
          </a:p>
          <a:p>
            <a:r>
              <a:rPr lang="en-US" dirty="0"/>
              <a:t>• Trade payables</a:t>
            </a:r>
          </a:p>
          <a:p>
            <a:r>
              <a:rPr lang="en-US" dirty="0"/>
              <a:t>• Others</a:t>
            </a:r>
          </a:p>
          <a:p>
            <a:endParaRPr lang="en-US" dirty="0" smtClean="0"/>
          </a:p>
          <a:p>
            <a:r>
              <a:rPr lang="en-US" dirty="0" smtClean="0"/>
              <a:t>• </a:t>
            </a:r>
            <a:r>
              <a:rPr lang="en-US" dirty="0"/>
              <a:t>Long-term provisions: The amounts shall be</a:t>
            </a:r>
          </a:p>
          <a:p>
            <a:r>
              <a:rPr lang="en-US" dirty="0" smtClean="0"/>
              <a:t>  classified </a:t>
            </a:r>
            <a:r>
              <a:rPr lang="en-US" dirty="0"/>
              <a:t>as:</a:t>
            </a:r>
          </a:p>
          <a:p>
            <a:r>
              <a:rPr lang="en-US" dirty="0"/>
              <a:t>– Provision for employee benefits.</a:t>
            </a:r>
          </a:p>
          <a:p>
            <a:r>
              <a:rPr lang="en-US" dirty="0"/>
              <a:t>– Others (specify </a:t>
            </a:r>
            <a:r>
              <a:rPr lang="en-US" dirty="0" smtClean="0"/>
              <a:t>nature).</a:t>
            </a:r>
          </a:p>
          <a:p>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172200"/>
            <a:ext cx="762000" cy="365125"/>
          </a:xfrm>
        </p:spPr>
        <p:txBody>
          <a:bodyPr/>
          <a:lstStyle/>
          <a:p>
            <a:fld id="{A29F7255-D3AD-4B43-B49A-D25408109C4E}" type="slidenum">
              <a:rPr lang="en-US" smtClean="0"/>
              <a:t>24</a:t>
            </a:fld>
            <a:endParaRPr lang="en-US" dirty="0"/>
          </a:p>
        </p:txBody>
      </p:sp>
    </p:spTree>
    <p:extLst>
      <p:ext uri="{BB962C8B-B14F-4D97-AF65-F5344CB8AC3E}">
        <p14:creationId xmlns:p14="http://schemas.microsoft.com/office/powerpoint/2010/main" val="4279795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97346"/>
            <a:ext cx="8991600" cy="5909310"/>
          </a:xfrm>
          <a:prstGeom prst="rect">
            <a:avLst/>
          </a:prstGeom>
        </p:spPr>
        <p:txBody>
          <a:bodyPr wrap="square">
            <a:spAutoFit/>
          </a:bodyPr>
          <a:lstStyle/>
          <a:p>
            <a:endParaRPr lang="en-US" b="1" dirty="0" smtClean="0"/>
          </a:p>
          <a:p>
            <a:r>
              <a:rPr lang="en-US" b="1" dirty="0" smtClean="0"/>
              <a:t>Short-term </a:t>
            </a:r>
            <a:r>
              <a:rPr lang="en-US" b="1" dirty="0"/>
              <a:t>borrowings</a:t>
            </a:r>
          </a:p>
          <a:p>
            <a:endParaRPr lang="en-US" dirty="0" smtClean="0"/>
          </a:p>
          <a:p>
            <a:r>
              <a:rPr lang="en-US" dirty="0" smtClean="0"/>
              <a:t>• </a:t>
            </a:r>
            <a:r>
              <a:rPr lang="en-US" dirty="0"/>
              <a:t>Short-term borrowings shall be classified as:</a:t>
            </a:r>
          </a:p>
          <a:p>
            <a:r>
              <a:rPr lang="en-US" dirty="0"/>
              <a:t>– Loans repayable on </a:t>
            </a:r>
            <a:r>
              <a:rPr lang="en-US" dirty="0" smtClean="0"/>
              <a:t>demand </a:t>
            </a:r>
          </a:p>
          <a:p>
            <a:r>
              <a:rPr lang="en-US" dirty="0"/>
              <a:t> </a:t>
            </a:r>
            <a:r>
              <a:rPr lang="en-US" dirty="0" smtClean="0"/>
              <a:t>    (a) from banks </a:t>
            </a:r>
          </a:p>
          <a:p>
            <a:r>
              <a:rPr lang="en-US" dirty="0"/>
              <a:t> </a:t>
            </a:r>
            <a:r>
              <a:rPr lang="en-US" dirty="0" smtClean="0"/>
              <a:t>    (b) from </a:t>
            </a:r>
            <a:r>
              <a:rPr lang="en-US" dirty="0"/>
              <a:t>other parties.</a:t>
            </a:r>
          </a:p>
          <a:p>
            <a:r>
              <a:rPr lang="en-US" dirty="0"/>
              <a:t>– Loans and advances from related parties.</a:t>
            </a:r>
          </a:p>
          <a:p>
            <a:r>
              <a:rPr lang="en-US" dirty="0"/>
              <a:t>– Deposits.</a:t>
            </a:r>
          </a:p>
          <a:p>
            <a:r>
              <a:rPr lang="en-US" dirty="0"/>
              <a:t>– Other loans and advances (specify nature).</a:t>
            </a:r>
          </a:p>
          <a:p>
            <a:endParaRPr lang="en-US" dirty="0" smtClean="0"/>
          </a:p>
          <a:p>
            <a:r>
              <a:rPr lang="en-US" dirty="0" smtClean="0"/>
              <a:t>• </a:t>
            </a:r>
            <a:r>
              <a:rPr lang="en-US" dirty="0"/>
              <a:t>Borrowings shall further be sub-classified as secured </a:t>
            </a:r>
            <a:r>
              <a:rPr lang="en-US" dirty="0" smtClean="0"/>
              <a:t>and unsecured</a:t>
            </a:r>
            <a:r>
              <a:rPr lang="en-US" dirty="0"/>
              <a:t>. </a:t>
            </a:r>
            <a:endParaRPr lang="en-US" dirty="0" smtClean="0"/>
          </a:p>
          <a:p>
            <a:r>
              <a:rPr lang="en-US" dirty="0"/>
              <a:t> </a:t>
            </a:r>
            <a:r>
              <a:rPr lang="en-US" dirty="0" smtClean="0"/>
              <a:t> Nature </a:t>
            </a:r>
            <a:r>
              <a:rPr lang="en-US" dirty="0"/>
              <a:t>of security shall be specified </a:t>
            </a:r>
            <a:r>
              <a:rPr lang="en-US" dirty="0" smtClean="0"/>
              <a:t>separately in </a:t>
            </a:r>
            <a:r>
              <a:rPr lang="en-US" dirty="0"/>
              <a:t>each case.</a:t>
            </a:r>
          </a:p>
          <a:p>
            <a:endParaRPr lang="en-US" dirty="0" smtClean="0"/>
          </a:p>
          <a:p>
            <a:r>
              <a:rPr lang="en-US" dirty="0" smtClean="0"/>
              <a:t>• </a:t>
            </a:r>
            <a:r>
              <a:rPr lang="en-US" dirty="0"/>
              <a:t>Where loans have been guaranteed by directors or others,</a:t>
            </a:r>
          </a:p>
          <a:p>
            <a:r>
              <a:rPr lang="en-US" dirty="0" smtClean="0"/>
              <a:t>  the </a:t>
            </a:r>
            <a:r>
              <a:rPr lang="en-US" dirty="0"/>
              <a:t>aggregate amount of such loans under each head shall</a:t>
            </a:r>
          </a:p>
          <a:p>
            <a:r>
              <a:rPr lang="en-US" dirty="0" smtClean="0"/>
              <a:t>  be </a:t>
            </a:r>
            <a:r>
              <a:rPr lang="en-US" dirty="0"/>
              <a:t>disclosed.</a:t>
            </a:r>
          </a:p>
          <a:p>
            <a:endParaRPr lang="en-US" dirty="0" smtClean="0"/>
          </a:p>
          <a:p>
            <a:r>
              <a:rPr lang="en-US" dirty="0" smtClean="0"/>
              <a:t>• </a:t>
            </a:r>
            <a:r>
              <a:rPr lang="en-US" dirty="0"/>
              <a:t>Period and amount of default as on the balance sheet date</a:t>
            </a:r>
          </a:p>
          <a:p>
            <a:r>
              <a:rPr lang="en-US" dirty="0" smtClean="0"/>
              <a:t>  in </a:t>
            </a:r>
            <a:r>
              <a:rPr lang="en-US" dirty="0"/>
              <a:t>repayment of loans and interest, shall be specified</a:t>
            </a:r>
          </a:p>
          <a:p>
            <a:r>
              <a:rPr lang="en-US" dirty="0" smtClean="0"/>
              <a:t>  separately </a:t>
            </a:r>
            <a:r>
              <a:rPr lang="en-US" dirty="0"/>
              <a:t>in each case</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25</a:t>
            </a:fld>
            <a:endParaRPr lang="en-US" dirty="0"/>
          </a:p>
        </p:txBody>
      </p:sp>
    </p:spTree>
    <p:extLst>
      <p:ext uri="{BB962C8B-B14F-4D97-AF65-F5344CB8AC3E}">
        <p14:creationId xmlns:p14="http://schemas.microsoft.com/office/powerpoint/2010/main" val="39969946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85" y="152400"/>
            <a:ext cx="8991600" cy="5355312"/>
          </a:xfrm>
          <a:prstGeom prst="rect">
            <a:avLst/>
          </a:prstGeom>
        </p:spPr>
        <p:txBody>
          <a:bodyPr wrap="square">
            <a:spAutoFit/>
          </a:bodyPr>
          <a:lstStyle/>
          <a:p>
            <a:endParaRPr lang="en-US" b="1" dirty="0" smtClean="0"/>
          </a:p>
          <a:p>
            <a:endParaRPr lang="en-US" b="1" dirty="0"/>
          </a:p>
          <a:p>
            <a:r>
              <a:rPr lang="en-US" b="1" dirty="0" smtClean="0"/>
              <a:t>Other </a:t>
            </a:r>
            <a:r>
              <a:rPr lang="en-US" b="1" dirty="0"/>
              <a:t>current liabilities</a:t>
            </a:r>
          </a:p>
          <a:p>
            <a:endParaRPr lang="en-US" dirty="0" smtClean="0"/>
          </a:p>
          <a:p>
            <a:r>
              <a:rPr lang="en-US" dirty="0" smtClean="0"/>
              <a:t>• </a:t>
            </a:r>
            <a:r>
              <a:rPr lang="en-US" dirty="0"/>
              <a:t>Current maturities of long-term debt;</a:t>
            </a:r>
          </a:p>
          <a:p>
            <a:r>
              <a:rPr lang="en-US" dirty="0"/>
              <a:t>• Current maturities of finance lease obligations;</a:t>
            </a:r>
          </a:p>
          <a:p>
            <a:r>
              <a:rPr lang="en-US" dirty="0"/>
              <a:t>• Interest accrued but not due on borrowings;</a:t>
            </a:r>
          </a:p>
          <a:p>
            <a:r>
              <a:rPr lang="en-US" dirty="0"/>
              <a:t>• Interest accrued and due on borrowings;</a:t>
            </a:r>
          </a:p>
          <a:p>
            <a:r>
              <a:rPr lang="en-US" dirty="0"/>
              <a:t>• Income received in advance;</a:t>
            </a:r>
          </a:p>
          <a:p>
            <a:r>
              <a:rPr lang="en-US" dirty="0"/>
              <a:t>• Unpaid dividends</a:t>
            </a:r>
          </a:p>
          <a:p>
            <a:r>
              <a:rPr lang="en-US" dirty="0"/>
              <a:t>• Application money received for allotment of securities and due for refund</a:t>
            </a:r>
          </a:p>
          <a:p>
            <a:r>
              <a:rPr lang="en-US" dirty="0" smtClean="0"/>
              <a:t>  and </a:t>
            </a:r>
            <a:r>
              <a:rPr lang="en-US" dirty="0"/>
              <a:t>interest accrued thereon:</a:t>
            </a:r>
          </a:p>
          <a:p>
            <a:r>
              <a:rPr lang="en-US" dirty="0"/>
              <a:t>– Note the distinction between application money going as a part of</a:t>
            </a:r>
          </a:p>
          <a:p>
            <a:r>
              <a:rPr lang="en-US" dirty="0" smtClean="0"/>
              <a:t>  shareholders</a:t>
            </a:r>
            <a:r>
              <a:rPr lang="en-US" dirty="0"/>
              <a:t>’ funds, and that coming as liability</a:t>
            </a:r>
          </a:p>
          <a:p>
            <a:r>
              <a:rPr lang="en-US" dirty="0"/>
              <a:t>• What is refundable is a liability, what is due for allotment is quasi capital</a:t>
            </a:r>
          </a:p>
          <a:p>
            <a:r>
              <a:rPr lang="en-US" dirty="0"/>
              <a:t>– Also see another slide for details of share application money</a:t>
            </a:r>
          </a:p>
          <a:p>
            <a:r>
              <a:rPr lang="en-US" dirty="0"/>
              <a:t>• Unpaid matured deposits and interest accrued thereon</a:t>
            </a:r>
          </a:p>
          <a:p>
            <a:r>
              <a:rPr lang="en-US" dirty="0"/>
              <a:t>• Unpaid matured debentures and interest accrued thereon</a:t>
            </a:r>
          </a:p>
          <a:p>
            <a:r>
              <a:rPr lang="en-US" dirty="0"/>
              <a:t>• Other payables (specify </a:t>
            </a:r>
            <a:r>
              <a:rPr lang="en-US" dirty="0" smtClean="0"/>
              <a:t>nature)</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64275"/>
            <a:ext cx="762000" cy="365125"/>
          </a:xfrm>
        </p:spPr>
        <p:txBody>
          <a:bodyPr/>
          <a:lstStyle/>
          <a:p>
            <a:fld id="{A29F7255-D3AD-4B43-B49A-D25408109C4E}" type="slidenum">
              <a:rPr lang="en-US" smtClean="0"/>
              <a:t>26</a:t>
            </a:fld>
            <a:endParaRPr lang="en-US" dirty="0"/>
          </a:p>
        </p:txBody>
      </p:sp>
    </p:spTree>
    <p:extLst>
      <p:ext uri="{BB962C8B-B14F-4D97-AF65-F5344CB8AC3E}">
        <p14:creationId xmlns:p14="http://schemas.microsoft.com/office/powerpoint/2010/main" val="1762493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9294"/>
            <a:ext cx="9103056" cy="6186309"/>
          </a:xfrm>
          <a:prstGeom prst="rect">
            <a:avLst/>
          </a:prstGeom>
        </p:spPr>
        <p:txBody>
          <a:bodyPr wrap="square">
            <a:spAutoFit/>
          </a:bodyPr>
          <a:lstStyle/>
          <a:p>
            <a:endParaRPr lang="en-US" b="1" dirty="0" smtClean="0"/>
          </a:p>
          <a:p>
            <a:endParaRPr lang="en-US" b="1" dirty="0" smtClean="0"/>
          </a:p>
          <a:p>
            <a:r>
              <a:rPr lang="en-US" b="1" dirty="0" smtClean="0"/>
              <a:t>Share </a:t>
            </a:r>
            <a:r>
              <a:rPr lang="en-US" b="1" dirty="0"/>
              <a:t>application money </a:t>
            </a:r>
            <a:r>
              <a:rPr lang="en-US" b="1" dirty="0" smtClean="0"/>
              <a:t>gets increased </a:t>
            </a:r>
            <a:r>
              <a:rPr lang="en-US" b="1" dirty="0"/>
              <a:t>focus</a:t>
            </a:r>
          </a:p>
          <a:p>
            <a:endParaRPr lang="en-US" dirty="0" smtClean="0"/>
          </a:p>
          <a:p>
            <a:r>
              <a:rPr lang="en-US" dirty="0" smtClean="0"/>
              <a:t>• </a:t>
            </a:r>
            <a:r>
              <a:rPr lang="en-US" dirty="0"/>
              <a:t>Share application money includes advances towards allotment of share capital.</a:t>
            </a:r>
          </a:p>
          <a:p>
            <a:r>
              <a:rPr lang="en-US" dirty="0"/>
              <a:t>– The meaning of “advances towards allotment” is not clear</a:t>
            </a:r>
          </a:p>
          <a:p>
            <a:r>
              <a:rPr lang="en-US" dirty="0"/>
              <a:t>• The terms and conditions including the number of shares proposed to be issued, </a:t>
            </a:r>
            <a:r>
              <a:rPr lang="en-US" dirty="0" smtClean="0"/>
              <a:t>the amount </a:t>
            </a:r>
          </a:p>
          <a:p>
            <a:r>
              <a:rPr lang="en-US" dirty="0"/>
              <a:t> </a:t>
            </a:r>
            <a:r>
              <a:rPr lang="en-US" dirty="0" smtClean="0"/>
              <a:t> of  premium </a:t>
            </a:r>
            <a:r>
              <a:rPr lang="en-US" dirty="0"/>
              <a:t>,if any, and the period before which shares shall be allotted shall </a:t>
            </a:r>
            <a:r>
              <a:rPr lang="en-US" dirty="0" smtClean="0"/>
              <a:t>be disclosed</a:t>
            </a:r>
            <a:r>
              <a:rPr lang="en-US" dirty="0"/>
              <a:t>.</a:t>
            </a:r>
          </a:p>
          <a:p>
            <a:r>
              <a:rPr lang="en-US" dirty="0"/>
              <a:t>• It shall also be disclosed whether the company has sufficient authorized capital to </a:t>
            </a:r>
            <a:r>
              <a:rPr lang="en-US" dirty="0" smtClean="0"/>
              <a:t>cover </a:t>
            </a:r>
          </a:p>
          <a:p>
            <a:r>
              <a:rPr lang="en-US" dirty="0"/>
              <a:t> </a:t>
            </a:r>
            <a:r>
              <a:rPr lang="en-US" dirty="0" smtClean="0"/>
              <a:t> the share </a:t>
            </a:r>
            <a:r>
              <a:rPr lang="en-US" dirty="0"/>
              <a:t>capital amount resulting from allotment of shares out of such share </a:t>
            </a:r>
            <a:r>
              <a:rPr lang="en-US" dirty="0" smtClean="0"/>
              <a:t>application money</a:t>
            </a:r>
            <a:r>
              <a:rPr lang="en-US" dirty="0"/>
              <a:t>.</a:t>
            </a:r>
          </a:p>
          <a:p>
            <a:r>
              <a:rPr lang="en-US" dirty="0"/>
              <a:t>• Further, the period for which the share application money has been pending beyond the</a:t>
            </a:r>
          </a:p>
          <a:p>
            <a:r>
              <a:rPr lang="en-US" dirty="0" smtClean="0"/>
              <a:t>  period </a:t>
            </a:r>
            <a:r>
              <a:rPr lang="en-US" dirty="0"/>
              <a:t>for allotment as mentioned in the document inviting application for shares along</a:t>
            </a:r>
          </a:p>
          <a:p>
            <a:r>
              <a:rPr lang="en-US" dirty="0" smtClean="0"/>
              <a:t>  with </a:t>
            </a:r>
            <a:r>
              <a:rPr lang="en-US" dirty="0"/>
              <a:t>the reason for such share application money being pending shall be disclosed:</a:t>
            </a:r>
          </a:p>
          <a:p>
            <a:r>
              <a:rPr lang="en-US" dirty="0"/>
              <a:t>– Quite often, in closely held companies, share application money remains pending for </a:t>
            </a:r>
            <a:endParaRPr lang="en-US" dirty="0" smtClean="0"/>
          </a:p>
          <a:p>
            <a:r>
              <a:rPr lang="en-US" dirty="0" smtClean="0"/>
              <a:t>   Indefinite period</a:t>
            </a:r>
            <a:endParaRPr lang="en-US" dirty="0"/>
          </a:p>
          <a:p>
            <a:r>
              <a:rPr lang="en-US" dirty="0"/>
              <a:t>– Offer document need not lay down a time limit for allotment</a:t>
            </a:r>
          </a:p>
          <a:p>
            <a:r>
              <a:rPr lang="en-US" dirty="0"/>
              <a:t>• However, it is logical that allotment must be made within reasonable period</a:t>
            </a:r>
          </a:p>
          <a:p>
            <a:r>
              <a:rPr lang="en-US" i="1" dirty="0"/>
              <a:t>• </a:t>
            </a:r>
            <a:r>
              <a:rPr lang="en-US" b="1" i="1" dirty="0"/>
              <a:t>Share application money not exceeding the issued capital and to the extent not refundable</a:t>
            </a:r>
          </a:p>
          <a:p>
            <a:r>
              <a:rPr lang="en-US" b="1" i="1" dirty="0" smtClean="0"/>
              <a:t>  shall </a:t>
            </a:r>
            <a:r>
              <a:rPr lang="en-US" b="1" i="1" dirty="0"/>
              <a:t>be shown under the head Equity and share application money to the extent</a:t>
            </a:r>
          </a:p>
          <a:p>
            <a:r>
              <a:rPr lang="en-US" b="1" i="1" dirty="0" smtClean="0"/>
              <a:t>  refundable </a:t>
            </a:r>
            <a:r>
              <a:rPr lang="en-US" b="1" i="1" dirty="0"/>
              <a:t>i.e., the amount in excess of subscription or in case the requirements </a:t>
            </a:r>
            <a:r>
              <a:rPr lang="en-US" b="1" i="1" dirty="0" smtClean="0"/>
              <a:t>of</a:t>
            </a:r>
            <a:endParaRPr lang="en-US" b="1" i="1" dirty="0"/>
          </a:p>
          <a:p>
            <a:r>
              <a:rPr lang="en-US" b="1" i="1" dirty="0" smtClean="0"/>
              <a:t>  minimum </a:t>
            </a:r>
            <a:r>
              <a:rPr lang="en-US" b="1" i="1" dirty="0"/>
              <a:t>subscription are not met, shall be separately shown under </a:t>
            </a:r>
            <a:endParaRPr lang="en-US" b="1" i="1" dirty="0" smtClean="0"/>
          </a:p>
          <a:p>
            <a:r>
              <a:rPr lang="en-US" b="1" i="1" dirty="0"/>
              <a:t> </a:t>
            </a:r>
            <a:r>
              <a:rPr lang="en-US" b="1" i="1" dirty="0" smtClean="0"/>
              <a:t> ‘</a:t>
            </a:r>
            <a:r>
              <a:rPr lang="en-US" b="1" i="1" dirty="0"/>
              <a:t>Óther </a:t>
            </a:r>
            <a:r>
              <a:rPr lang="en-US" b="1" i="1" dirty="0" smtClean="0"/>
              <a:t>current liabilities’</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29445"/>
            <a:ext cx="762000" cy="365125"/>
          </a:xfrm>
        </p:spPr>
        <p:txBody>
          <a:bodyPr/>
          <a:lstStyle/>
          <a:p>
            <a:fld id="{A29F7255-D3AD-4B43-B49A-D25408109C4E}" type="slidenum">
              <a:rPr lang="en-US" smtClean="0"/>
              <a:t>27</a:t>
            </a:fld>
            <a:endParaRPr lang="en-US" dirty="0"/>
          </a:p>
        </p:txBody>
      </p:sp>
    </p:spTree>
    <p:extLst>
      <p:ext uri="{BB962C8B-B14F-4D97-AF65-F5344CB8AC3E}">
        <p14:creationId xmlns:p14="http://schemas.microsoft.com/office/powerpoint/2010/main" val="42843215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5909310"/>
          </a:xfrm>
          <a:prstGeom prst="rect">
            <a:avLst/>
          </a:prstGeom>
        </p:spPr>
        <p:txBody>
          <a:bodyPr wrap="square">
            <a:spAutoFit/>
          </a:bodyPr>
          <a:lstStyle/>
          <a:p>
            <a:endParaRPr lang="en-US" b="1" dirty="0" smtClean="0"/>
          </a:p>
          <a:p>
            <a:r>
              <a:rPr lang="en-US" b="1" dirty="0" smtClean="0"/>
              <a:t>Tangible Assets :</a:t>
            </a:r>
            <a:endParaRPr lang="en-US" b="1" dirty="0"/>
          </a:p>
          <a:p>
            <a:r>
              <a:rPr lang="en-US" dirty="0"/>
              <a:t>• Classification shall be given as:</a:t>
            </a:r>
          </a:p>
          <a:p>
            <a:r>
              <a:rPr lang="en-US" dirty="0"/>
              <a:t>– Land.</a:t>
            </a:r>
          </a:p>
          <a:p>
            <a:r>
              <a:rPr lang="en-US" dirty="0"/>
              <a:t>– Buildings.</a:t>
            </a:r>
          </a:p>
          <a:p>
            <a:r>
              <a:rPr lang="en-US" dirty="0"/>
              <a:t>– Plant and Equipment.</a:t>
            </a:r>
          </a:p>
          <a:p>
            <a:r>
              <a:rPr lang="en-US" dirty="0"/>
              <a:t>– Furniture and Fixtures.</a:t>
            </a:r>
          </a:p>
          <a:p>
            <a:r>
              <a:rPr lang="en-US" dirty="0"/>
              <a:t>– Vehicles.</a:t>
            </a:r>
          </a:p>
          <a:p>
            <a:r>
              <a:rPr lang="en-US" dirty="0"/>
              <a:t>– Office equipment.</a:t>
            </a:r>
          </a:p>
          <a:p>
            <a:r>
              <a:rPr lang="en-US" dirty="0"/>
              <a:t>– Others (specify nature).</a:t>
            </a:r>
          </a:p>
          <a:p>
            <a:r>
              <a:rPr lang="en-US" dirty="0"/>
              <a:t>• Assets under lease shall be separately specified under each class of asset.</a:t>
            </a:r>
          </a:p>
          <a:p>
            <a:r>
              <a:rPr lang="en-US" dirty="0"/>
              <a:t>• A reconciliation of the gross and net carrying amounts of each class of assets at</a:t>
            </a:r>
          </a:p>
          <a:p>
            <a:r>
              <a:rPr lang="en-US" dirty="0" smtClean="0"/>
              <a:t>  the </a:t>
            </a:r>
            <a:r>
              <a:rPr lang="en-US" dirty="0"/>
              <a:t>beginning and end of the reporting period showing additions, disposals,</a:t>
            </a:r>
          </a:p>
          <a:p>
            <a:r>
              <a:rPr lang="en-US" dirty="0" smtClean="0"/>
              <a:t>  acquisitions </a:t>
            </a:r>
            <a:r>
              <a:rPr lang="en-US" dirty="0"/>
              <a:t>through business combinations and other adjustments and the</a:t>
            </a:r>
          </a:p>
          <a:p>
            <a:r>
              <a:rPr lang="en-US" dirty="0" smtClean="0"/>
              <a:t>  related </a:t>
            </a:r>
            <a:r>
              <a:rPr lang="en-US" dirty="0"/>
              <a:t>depreciation and impairment losses/reversals shall be </a:t>
            </a:r>
            <a:r>
              <a:rPr lang="en-US" dirty="0" smtClean="0"/>
              <a:t>disclosed separately</a:t>
            </a:r>
            <a:r>
              <a:rPr lang="en-US" dirty="0"/>
              <a:t>.</a:t>
            </a:r>
          </a:p>
          <a:p>
            <a:r>
              <a:rPr lang="en-US" dirty="0"/>
              <a:t>• Where sums have been written off on a reduction of capital or revaluation of</a:t>
            </a:r>
          </a:p>
          <a:p>
            <a:r>
              <a:rPr lang="en-US" dirty="0" smtClean="0"/>
              <a:t>  assets </a:t>
            </a:r>
            <a:r>
              <a:rPr lang="en-US" dirty="0"/>
              <a:t>or where sums have been added on revaluation of assets, every </a:t>
            </a:r>
            <a:r>
              <a:rPr lang="en-US" dirty="0" smtClean="0"/>
              <a:t>balance-sheet </a:t>
            </a:r>
          </a:p>
          <a:p>
            <a:r>
              <a:rPr lang="en-US" dirty="0"/>
              <a:t> </a:t>
            </a:r>
            <a:r>
              <a:rPr lang="en-US" dirty="0" smtClean="0"/>
              <a:t> subsequent </a:t>
            </a:r>
            <a:r>
              <a:rPr lang="en-US" dirty="0"/>
              <a:t>to date of such write-off, or addition shall show the reduced or</a:t>
            </a:r>
          </a:p>
          <a:p>
            <a:r>
              <a:rPr lang="en-US" dirty="0" smtClean="0"/>
              <a:t>  increased </a:t>
            </a:r>
            <a:r>
              <a:rPr lang="en-US" dirty="0"/>
              <a:t>figures as applicable and shall by way of a note also show the amount</a:t>
            </a:r>
          </a:p>
          <a:p>
            <a:r>
              <a:rPr lang="en-US" dirty="0" smtClean="0"/>
              <a:t>  of </a:t>
            </a:r>
            <a:r>
              <a:rPr lang="en-US" dirty="0"/>
              <a:t>the reduction or increase as applicable together with the date thereof for the</a:t>
            </a:r>
          </a:p>
          <a:p>
            <a:r>
              <a:rPr lang="en-US" dirty="0" smtClean="0"/>
              <a:t>  first </a:t>
            </a:r>
            <a:r>
              <a:rPr lang="en-US" dirty="0"/>
              <a:t>five years subsequent to the date of such reduction or </a:t>
            </a:r>
            <a:r>
              <a:rPr lang="en-US" dirty="0" smtClean="0"/>
              <a:t>increase.</a:t>
            </a:r>
          </a:p>
        </p:txBody>
      </p:sp>
      <p:sp>
        <p:nvSpPr>
          <p:cNvPr id="3" name="Footer Placeholder 2"/>
          <p:cNvSpPr>
            <a:spLocks noGrp="1"/>
          </p:cNvSpPr>
          <p:nvPr>
            <p:ph type="ftr" sz="quarter" idx="11"/>
          </p:nvPr>
        </p:nvSpPr>
        <p:spPr>
          <a:xfrm>
            <a:off x="761999" y="6208776"/>
            <a:ext cx="3048001" cy="365125"/>
          </a:xfrm>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28</a:t>
            </a:fld>
            <a:endParaRPr lang="en-US" dirty="0"/>
          </a:p>
        </p:txBody>
      </p:sp>
    </p:spTree>
    <p:extLst>
      <p:ext uri="{BB962C8B-B14F-4D97-AF65-F5344CB8AC3E}">
        <p14:creationId xmlns:p14="http://schemas.microsoft.com/office/powerpoint/2010/main" val="4135226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186309"/>
          </a:xfrm>
          <a:prstGeom prst="rect">
            <a:avLst/>
          </a:prstGeom>
        </p:spPr>
        <p:txBody>
          <a:bodyPr wrap="square">
            <a:spAutoFit/>
          </a:bodyPr>
          <a:lstStyle/>
          <a:p>
            <a:endParaRPr lang="en-US" dirty="0" smtClean="0"/>
          </a:p>
          <a:p>
            <a:r>
              <a:rPr lang="en-US" b="1" dirty="0" smtClean="0"/>
              <a:t>Intangible Assets :</a:t>
            </a:r>
            <a:endParaRPr lang="en-US" b="1" dirty="0"/>
          </a:p>
          <a:p>
            <a:r>
              <a:rPr lang="en-US" dirty="0"/>
              <a:t>• Assets to be classified as</a:t>
            </a:r>
          </a:p>
          <a:p>
            <a:r>
              <a:rPr lang="en-US" dirty="0"/>
              <a:t>• Goodwill</a:t>
            </a:r>
          </a:p>
          <a:p>
            <a:r>
              <a:rPr lang="en-US" dirty="0"/>
              <a:t>• Brands /trademarks.</a:t>
            </a:r>
          </a:p>
          <a:p>
            <a:r>
              <a:rPr lang="en-US" dirty="0"/>
              <a:t>• Computer software.</a:t>
            </a:r>
          </a:p>
          <a:p>
            <a:r>
              <a:rPr lang="en-US" dirty="0"/>
              <a:t>• Mastheads and publishing titles.</a:t>
            </a:r>
          </a:p>
          <a:p>
            <a:r>
              <a:rPr lang="en-US" dirty="0"/>
              <a:t>• Mining rights.</a:t>
            </a:r>
          </a:p>
          <a:p>
            <a:r>
              <a:rPr lang="en-US" dirty="0"/>
              <a:t>• Copyrights, and patents and other intellectual property rights, services and operating rights.</a:t>
            </a:r>
          </a:p>
          <a:p>
            <a:r>
              <a:rPr lang="en-US" dirty="0"/>
              <a:t>• Recipes, formulae, models, designs and prototypes.</a:t>
            </a:r>
          </a:p>
          <a:p>
            <a:r>
              <a:rPr lang="en-US" dirty="0"/>
              <a:t>• Licenses and franchise.</a:t>
            </a:r>
          </a:p>
          <a:p>
            <a:r>
              <a:rPr lang="en-US" dirty="0"/>
              <a:t>• Others (specify nature).</a:t>
            </a:r>
          </a:p>
          <a:p>
            <a:r>
              <a:rPr lang="en-US" dirty="0"/>
              <a:t>• A reconciliation of the gross and net carrying amounts of each class </a:t>
            </a:r>
            <a:r>
              <a:rPr lang="en-US" dirty="0" smtClean="0"/>
              <a:t>of assets </a:t>
            </a:r>
            <a:r>
              <a:rPr lang="en-US" dirty="0"/>
              <a:t>at the </a:t>
            </a:r>
            <a:endParaRPr lang="en-US" dirty="0" smtClean="0"/>
          </a:p>
          <a:p>
            <a:r>
              <a:rPr lang="en-US" dirty="0" smtClean="0"/>
              <a:t>  beginning and </a:t>
            </a:r>
            <a:r>
              <a:rPr lang="en-US" dirty="0"/>
              <a:t>end of the reporting period showing </a:t>
            </a:r>
            <a:r>
              <a:rPr lang="en-US" dirty="0" smtClean="0"/>
              <a:t>additions, disposals</a:t>
            </a:r>
            <a:r>
              <a:rPr lang="en-US" dirty="0"/>
              <a:t>, acquisitions </a:t>
            </a:r>
            <a:endParaRPr lang="en-US" dirty="0" smtClean="0"/>
          </a:p>
          <a:p>
            <a:r>
              <a:rPr lang="en-US" dirty="0" smtClean="0"/>
              <a:t>  through business </a:t>
            </a:r>
            <a:r>
              <a:rPr lang="en-US" dirty="0"/>
              <a:t>combinations and </a:t>
            </a:r>
            <a:r>
              <a:rPr lang="en-US" dirty="0" smtClean="0"/>
              <a:t>other adjustments </a:t>
            </a:r>
            <a:r>
              <a:rPr lang="en-US" dirty="0"/>
              <a:t>and the related amortization </a:t>
            </a:r>
            <a:endParaRPr lang="en-US" dirty="0" smtClean="0"/>
          </a:p>
          <a:p>
            <a:r>
              <a:rPr lang="en-US" dirty="0" smtClean="0"/>
              <a:t>  and impairment losses/reversals shall </a:t>
            </a:r>
            <a:r>
              <a:rPr lang="en-US" dirty="0"/>
              <a:t>be disclosed separately.</a:t>
            </a:r>
          </a:p>
          <a:p>
            <a:r>
              <a:rPr lang="en-US" dirty="0"/>
              <a:t>• Where sums have been written off on a reduction of capital or </a:t>
            </a:r>
            <a:r>
              <a:rPr lang="en-US" dirty="0" smtClean="0"/>
              <a:t>revaluation of </a:t>
            </a:r>
            <a:r>
              <a:rPr lang="en-US" dirty="0"/>
              <a:t>assets or </a:t>
            </a:r>
            <a:endParaRPr lang="en-US" dirty="0" smtClean="0"/>
          </a:p>
          <a:p>
            <a:r>
              <a:rPr lang="en-US" dirty="0"/>
              <a:t> </a:t>
            </a:r>
            <a:r>
              <a:rPr lang="en-US" dirty="0" smtClean="0"/>
              <a:t>  where </a:t>
            </a:r>
            <a:r>
              <a:rPr lang="en-US" dirty="0"/>
              <a:t>sums have been added on revaluation of assets, </a:t>
            </a:r>
            <a:r>
              <a:rPr lang="en-US" dirty="0" smtClean="0"/>
              <a:t>every balance </a:t>
            </a:r>
            <a:r>
              <a:rPr lang="en-US" dirty="0"/>
              <a:t>sheet subsequent </a:t>
            </a:r>
            <a:endParaRPr lang="en-US" dirty="0" smtClean="0"/>
          </a:p>
          <a:p>
            <a:r>
              <a:rPr lang="en-US" dirty="0"/>
              <a:t> </a:t>
            </a:r>
            <a:r>
              <a:rPr lang="en-US" dirty="0" smtClean="0"/>
              <a:t>  to </a:t>
            </a:r>
            <a:r>
              <a:rPr lang="en-US" dirty="0"/>
              <a:t>date of such write-off, or addition shall </a:t>
            </a:r>
            <a:r>
              <a:rPr lang="en-US" dirty="0" smtClean="0"/>
              <a:t>show the </a:t>
            </a:r>
            <a:r>
              <a:rPr lang="en-US" dirty="0"/>
              <a:t>reduced or increased figures as </a:t>
            </a:r>
            <a:endParaRPr lang="en-US" dirty="0" smtClean="0"/>
          </a:p>
          <a:p>
            <a:r>
              <a:rPr lang="en-US" dirty="0"/>
              <a:t> </a:t>
            </a:r>
            <a:r>
              <a:rPr lang="en-US" dirty="0" smtClean="0"/>
              <a:t>  applicable </a:t>
            </a:r>
            <a:r>
              <a:rPr lang="en-US" dirty="0"/>
              <a:t>and shall by way of a </a:t>
            </a:r>
            <a:r>
              <a:rPr lang="en-US" dirty="0" smtClean="0"/>
              <a:t>note also </a:t>
            </a:r>
            <a:r>
              <a:rPr lang="en-US" dirty="0"/>
              <a:t>show the amount of the reduction or increase </a:t>
            </a:r>
            <a:endParaRPr lang="en-US" dirty="0" smtClean="0"/>
          </a:p>
          <a:p>
            <a:r>
              <a:rPr lang="en-US" dirty="0"/>
              <a:t> </a:t>
            </a:r>
            <a:r>
              <a:rPr lang="en-US" dirty="0" smtClean="0"/>
              <a:t>  as </a:t>
            </a:r>
            <a:r>
              <a:rPr lang="en-US" dirty="0"/>
              <a:t>applicable </a:t>
            </a:r>
            <a:r>
              <a:rPr lang="en-US" dirty="0" smtClean="0"/>
              <a:t>together with </a:t>
            </a:r>
            <a:r>
              <a:rPr lang="en-US" dirty="0"/>
              <a:t>the date thereof for the first five years subsequent to the </a:t>
            </a:r>
            <a:endParaRPr lang="en-US" dirty="0" smtClean="0"/>
          </a:p>
          <a:p>
            <a:r>
              <a:rPr lang="en-US" dirty="0" smtClean="0"/>
              <a:t>   date </a:t>
            </a:r>
            <a:r>
              <a:rPr lang="en-US" dirty="0"/>
              <a:t>of </a:t>
            </a:r>
            <a:r>
              <a:rPr lang="en-US" dirty="0" smtClean="0"/>
              <a:t>such reduction </a:t>
            </a:r>
            <a:r>
              <a:rPr lang="en-US" dirty="0"/>
              <a:t>or increase</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176613"/>
            <a:ext cx="762000" cy="365125"/>
          </a:xfrm>
        </p:spPr>
        <p:txBody>
          <a:bodyPr/>
          <a:lstStyle/>
          <a:p>
            <a:fld id="{A29F7255-D3AD-4B43-B49A-D25408109C4E}" type="slidenum">
              <a:rPr lang="en-US" smtClean="0"/>
              <a:t>29</a:t>
            </a:fld>
            <a:endParaRPr lang="en-US" dirty="0" smtClean="0"/>
          </a:p>
        </p:txBody>
      </p:sp>
    </p:spTree>
    <p:extLst>
      <p:ext uri="{BB962C8B-B14F-4D97-AF65-F5344CB8AC3E}">
        <p14:creationId xmlns:p14="http://schemas.microsoft.com/office/powerpoint/2010/main" val="385643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rrowheads="1"/>
          </p:cNvSpPr>
          <p:nvPr>
            <p:ph type="title"/>
          </p:nvPr>
        </p:nvSpPr>
        <p:spPr>
          <a:xfrm>
            <a:off x="28575" y="-533400"/>
            <a:ext cx="9167813" cy="1828800"/>
          </a:xfrm>
        </p:spPr>
        <p:txBody>
          <a:bodyPr>
            <a:normAutofit fontScale="90000"/>
          </a:bodyPr>
          <a:lstStyle/>
          <a:p>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t>
            </a:r>
            <a:br>
              <a:rPr lang="en-US" sz="4000" b="1" dirty="0" smtClean="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t>
            </a:r>
            <a:r>
              <a:rPr lang="en-US" sz="4000" b="1" dirty="0" smtClean="0"/>
              <a:t>                                                                                                                        </a:t>
            </a:r>
            <a:br>
              <a:rPr lang="en-US" sz="4000" b="1" dirty="0" smtClean="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endParaRPr lang="en-US" sz="4000" b="1" dirty="0">
              <a:solidFill>
                <a:schemeClr val="tx1"/>
              </a:solidFill>
            </a:endParaRPr>
          </a:p>
        </p:txBody>
      </p:sp>
      <p:sp>
        <p:nvSpPr>
          <p:cNvPr id="219139" name="Rectangle 3"/>
          <p:cNvSpPr>
            <a:spLocks noGrp="1" noRot="1" noChangeArrowheads="1"/>
          </p:cNvSpPr>
          <p:nvPr>
            <p:ph idx="1"/>
          </p:nvPr>
        </p:nvSpPr>
        <p:spPr>
          <a:xfrm>
            <a:off x="0" y="1317625"/>
            <a:ext cx="9144000" cy="5461000"/>
          </a:xfrm>
        </p:spPr>
        <p:txBody>
          <a:bodyPr>
            <a:normAutofit/>
          </a:bodyPr>
          <a:lstStyle/>
          <a:p>
            <a:r>
              <a:rPr lang="en-US" dirty="0" smtClean="0">
                <a:solidFill>
                  <a:schemeClr val="tx1"/>
                </a:solidFill>
                <a:effectLst/>
                <a:latin typeface="Arial" pitchFamily="34" charset="0"/>
                <a:cs typeface="Arial" pitchFamily="34" charset="0"/>
              </a:rPr>
              <a:t>The Balance Sheet and the Statement of Profit and Loss should </a:t>
            </a:r>
            <a:r>
              <a:rPr lang="en-US" b="1" dirty="0" smtClean="0">
                <a:solidFill>
                  <a:schemeClr val="tx1"/>
                </a:solidFill>
                <a:effectLst/>
                <a:latin typeface="Arial" pitchFamily="34" charset="0"/>
                <a:cs typeface="Arial" pitchFamily="34" charset="0"/>
              </a:rPr>
              <a:t>not be burdened with too many disclosure requirements.</a:t>
            </a:r>
            <a:endParaRPr lang="en-US" dirty="0" smtClean="0">
              <a:solidFill>
                <a:schemeClr val="tx1"/>
              </a:solidFill>
              <a:effectLst/>
              <a:latin typeface="Arial" pitchFamily="34" charset="0"/>
              <a:cs typeface="Arial" pitchFamily="34" charset="0"/>
            </a:endParaRPr>
          </a:p>
          <a:p>
            <a:r>
              <a:rPr lang="en-US" dirty="0" smtClean="0">
                <a:solidFill>
                  <a:schemeClr val="tx1"/>
                </a:solidFill>
                <a:effectLst/>
                <a:latin typeface="Arial" pitchFamily="34" charset="0"/>
                <a:cs typeface="Arial" pitchFamily="34" charset="0"/>
              </a:rPr>
              <a:t>To remove the requirements of disclosures no longer considered relevant in view of the changed socio-economic structure and level of development of the economy. </a:t>
            </a:r>
          </a:p>
          <a:p>
            <a:r>
              <a:rPr lang="en-US" dirty="0" smtClean="0">
                <a:solidFill>
                  <a:schemeClr val="tx1"/>
                </a:solidFill>
                <a:effectLst/>
                <a:latin typeface="Arial" pitchFamily="34" charset="0"/>
                <a:cs typeface="Arial" pitchFamily="34" charset="0"/>
              </a:rPr>
              <a:t>To remove disclosure requirements which are meant for statistical purposes only e.g. Part IV of Schedule VI. </a:t>
            </a:r>
            <a:endParaRPr lang="en-US" dirty="0" smtClean="0">
              <a:latin typeface="Arial" pitchFamily="34" charset="0"/>
              <a:cs typeface="Arial" pitchFamily="34" charset="0"/>
            </a:endParaRPr>
          </a:p>
          <a:p>
            <a:pPr algn="just">
              <a:buClr>
                <a:schemeClr val="tx1"/>
              </a:buClr>
              <a:buFontTx/>
              <a:buChar char="•"/>
            </a:pPr>
            <a:r>
              <a:rPr lang="en-US" dirty="0">
                <a:latin typeface="Arial" pitchFamily="34" charset="0"/>
                <a:cs typeface="Arial" pitchFamily="34" charset="0"/>
              </a:rPr>
              <a:t>To	attain	</a:t>
            </a:r>
            <a:r>
              <a:rPr lang="en-US" b="1" dirty="0" smtClean="0">
                <a:latin typeface="Arial" pitchFamily="34" charset="0"/>
                <a:cs typeface="Arial" pitchFamily="34" charset="0"/>
              </a:rPr>
              <a:t>compatibility and convergence </a:t>
            </a:r>
            <a:r>
              <a:rPr lang="en-US" dirty="0" smtClean="0">
                <a:latin typeface="Arial" pitchFamily="34" charset="0"/>
                <a:cs typeface="Arial" pitchFamily="34" charset="0"/>
              </a:rPr>
              <a:t>with </a:t>
            </a:r>
            <a:r>
              <a:rPr lang="en-US" dirty="0">
                <a:latin typeface="Arial" pitchFamily="34" charset="0"/>
                <a:cs typeface="Arial" pitchFamily="34" charset="0"/>
              </a:rPr>
              <a:t>the International Accounting Standards and practices</a:t>
            </a:r>
            <a:r>
              <a:rPr lang="en-US" b="1" dirty="0" smtClean="0">
                <a:latin typeface="Arial" pitchFamily="34" charset="0"/>
                <a:cs typeface="Arial" pitchFamily="34" charset="0"/>
              </a:rPr>
              <a:t>.</a:t>
            </a:r>
            <a:endParaRPr lang="en-US" dirty="0" smtClean="0">
              <a:latin typeface="Arial" pitchFamily="34" charset="0"/>
              <a:cs typeface="Arial" pitchFamily="34" charset="0"/>
            </a:endParaRPr>
          </a:p>
          <a:p>
            <a:pPr marL="0" indent="0" algn="just">
              <a:buClr>
                <a:schemeClr val="tx1"/>
              </a:buClr>
              <a:buNone/>
            </a:pPr>
            <a:endParaRPr lang="en-US" sz="2800" dirty="0"/>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620000" y="6248400"/>
            <a:ext cx="762000" cy="365125"/>
          </a:xfrm>
        </p:spPr>
        <p:txBody>
          <a:bodyPr/>
          <a:lstStyle/>
          <a:p>
            <a:fld id="{A29F7255-D3AD-4B43-B49A-D25408109C4E}" type="slidenum">
              <a:rPr lang="en-US" smtClean="0"/>
              <a:t>3</a:t>
            </a:fld>
            <a:endParaRPr lang="en-US" dirty="0"/>
          </a:p>
        </p:txBody>
      </p:sp>
      <p:sp>
        <p:nvSpPr>
          <p:cNvPr id="4" name="Rectangle 3"/>
          <p:cNvSpPr/>
          <p:nvPr/>
        </p:nvSpPr>
        <p:spPr>
          <a:xfrm>
            <a:off x="228600" y="533400"/>
            <a:ext cx="2362200" cy="707886"/>
          </a:xfrm>
          <a:prstGeom prst="rect">
            <a:avLst/>
          </a:prstGeom>
        </p:spPr>
        <p:txBody>
          <a:bodyPr wrap="square">
            <a:spAutoFit/>
          </a:bodyPr>
          <a:lstStyle/>
          <a:p>
            <a:r>
              <a:rPr lang="en-US" sz="4000" b="1" dirty="0">
                <a:latin typeface="+mj-lt"/>
              </a:rPr>
              <a:t>Objective</a:t>
            </a:r>
          </a:p>
        </p:txBody>
      </p:sp>
    </p:spTree>
    <p:extLst>
      <p:ext uri="{BB962C8B-B14F-4D97-AF65-F5344CB8AC3E}">
        <p14:creationId xmlns:p14="http://schemas.microsoft.com/office/powerpoint/2010/main" val="3362965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19138"/>
                                        </p:tgtEl>
                                        <p:attrNameLst>
                                          <p:attrName>style.visibility</p:attrName>
                                        </p:attrNameLst>
                                      </p:cBhvr>
                                      <p:to>
                                        <p:strVal val="visible"/>
                                      </p:to>
                                    </p:set>
                                    <p:anim calcmode="lin" valueType="num">
                                      <p:cBhvr>
                                        <p:cTn id="7" dur="1000" fill="hold"/>
                                        <p:tgtEl>
                                          <p:spTgt spid="219138"/>
                                        </p:tgtEl>
                                        <p:attrNameLst>
                                          <p:attrName>ppt_w</p:attrName>
                                        </p:attrNameLst>
                                      </p:cBhvr>
                                      <p:tavLst>
                                        <p:tav tm="0">
                                          <p:val>
                                            <p:strVal val="#ppt_w*0.70"/>
                                          </p:val>
                                        </p:tav>
                                        <p:tav tm="100000">
                                          <p:val>
                                            <p:strVal val="#ppt_w"/>
                                          </p:val>
                                        </p:tav>
                                      </p:tavLst>
                                    </p:anim>
                                    <p:anim calcmode="lin" valueType="num">
                                      <p:cBhvr>
                                        <p:cTn id="8" dur="1000" fill="hold"/>
                                        <p:tgtEl>
                                          <p:spTgt spid="219138"/>
                                        </p:tgtEl>
                                        <p:attrNameLst>
                                          <p:attrName>ppt_h</p:attrName>
                                        </p:attrNameLst>
                                      </p:cBhvr>
                                      <p:tavLst>
                                        <p:tav tm="0">
                                          <p:val>
                                            <p:strVal val="#ppt_h"/>
                                          </p:val>
                                        </p:tav>
                                        <p:tav tm="100000">
                                          <p:val>
                                            <p:strVal val="#ppt_h"/>
                                          </p:val>
                                        </p:tav>
                                      </p:tavLst>
                                    </p:anim>
                                    <p:animEffect transition="in" filter="fade">
                                      <p:cBhvr>
                                        <p:cTn id="9" dur="1000"/>
                                        <p:tgtEl>
                                          <p:spTgt spid="219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3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22" y="304800"/>
            <a:ext cx="8991600" cy="3693319"/>
          </a:xfrm>
          <a:prstGeom prst="rect">
            <a:avLst/>
          </a:prstGeom>
        </p:spPr>
        <p:txBody>
          <a:bodyPr wrap="square">
            <a:spAutoFit/>
          </a:bodyPr>
          <a:lstStyle/>
          <a:p>
            <a:endParaRPr lang="en-US" b="1" dirty="0" smtClean="0"/>
          </a:p>
          <a:p>
            <a:r>
              <a:rPr lang="en-US" b="1" dirty="0" smtClean="0"/>
              <a:t>Non-current Investments :</a:t>
            </a:r>
            <a:endParaRPr lang="en-US" b="1" dirty="0"/>
          </a:p>
          <a:p>
            <a:endParaRPr lang="en-US" dirty="0" smtClean="0"/>
          </a:p>
          <a:p>
            <a:r>
              <a:rPr lang="en-US" dirty="0" smtClean="0"/>
              <a:t>• </a:t>
            </a:r>
            <a:r>
              <a:rPr lang="en-US" dirty="0"/>
              <a:t>Non-current investments shall be classified as </a:t>
            </a:r>
            <a:r>
              <a:rPr lang="en-US" dirty="0" smtClean="0"/>
              <a:t>trade investments </a:t>
            </a:r>
            <a:r>
              <a:rPr lang="en-US" dirty="0"/>
              <a:t>and </a:t>
            </a:r>
            <a:endParaRPr lang="en-US" dirty="0" smtClean="0"/>
          </a:p>
          <a:p>
            <a:r>
              <a:rPr lang="en-US" dirty="0"/>
              <a:t> </a:t>
            </a:r>
            <a:r>
              <a:rPr lang="en-US" dirty="0" smtClean="0"/>
              <a:t>  other </a:t>
            </a:r>
            <a:r>
              <a:rPr lang="en-US" dirty="0"/>
              <a:t>investments and </a:t>
            </a:r>
            <a:r>
              <a:rPr lang="en-US" dirty="0" smtClean="0"/>
              <a:t>further classified as:</a:t>
            </a:r>
          </a:p>
          <a:p>
            <a:r>
              <a:rPr lang="en-US" dirty="0" smtClean="0"/>
              <a:t>– </a:t>
            </a:r>
            <a:r>
              <a:rPr lang="en-US" dirty="0"/>
              <a:t>Investment property;</a:t>
            </a:r>
          </a:p>
          <a:p>
            <a:r>
              <a:rPr lang="en-US" dirty="0"/>
              <a:t>– Investments in Equity Instruments;</a:t>
            </a:r>
          </a:p>
          <a:p>
            <a:r>
              <a:rPr lang="en-US" dirty="0"/>
              <a:t>– Investments in preference shares</a:t>
            </a:r>
          </a:p>
          <a:p>
            <a:r>
              <a:rPr lang="en-US" dirty="0"/>
              <a:t>– Investments in Government or trust securities;</a:t>
            </a:r>
          </a:p>
          <a:p>
            <a:r>
              <a:rPr lang="en-US" dirty="0"/>
              <a:t>– Investments in debentures or bonds;</a:t>
            </a:r>
          </a:p>
          <a:p>
            <a:r>
              <a:rPr lang="en-US" dirty="0"/>
              <a:t>– Investments in Mutual Funds;</a:t>
            </a:r>
          </a:p>
          <a:p>
            <a:r>
              <a:rPr lang="en-US" dirty="0"/>
              <a:t>– Investments in partnership firms</a:t>
            </a:r>
          </a:p>
          <a:p>
            <a:r>
              <a:rPr lang="en-US" dirty="0"/>
              <a:t>– Other non-current investments (specify nature</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30</a:t>
            </a:fld>
            <a:endParaRPr lang="en-US" dirty="0"/>
          </a:p>
        </p:txBody>
      </p:sp>
    </p:spTree>
    <p:extLst>
      <p:ext uri="{BB962C8B-B14F-4D97-AF65-F5344CB8AC3E}">
        <p14:creationId xmlns:p14="http://schemas.microsoft.com/office/powerpoint/2010/main" val="42760052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39" y="152400"/>
            <a:ext cx="9144000" cy="5909310"/>
          </a:xfrm>
          <a:prstGeom prst="rect">
            <a:avLst/>
          </a:prstGeom>
        </p:spPr>
        <p:txBody>
          <a:bodyPr wrap="square">
            <a:spAutoFit/>
          </a:bodyPr>
          <a:lstStyle/>
          <a:p>
            <a:endParaRPr lang="en-US" b="1" dirty="0" smtClean="0"/>
          </a:p>
          <a:p>
            <a:r>
              <a:rPr lang="en-US" b="1" dirty="0" smtClean="0"/>
              <a:t>More </a:t>
            </a:r>
            <a:r>
              <a:rPr lang="en-US" b="1" dirty="0"/>
              <a:t>on non-current </a:t>
            </a:r>
            <a:r>
              <a:rPr lang="en-US" b="1" dirty="0" smtClean="0"/>
              <a:t>Investments :</a:t>
            </a:r>
            <a:endParaRPr lang="en-US" b="1" dirty="0"/>
          </a:p>
          <a:p>
            <a:endParaRPr lang="en-US" dirty="0" smtClean="0"/>
          </a:p>
          <a:p>
            <a:r>
              <a:rPr lang="en-US" dirty="0" smtClean="0"/>
              <a:t>• </a:t>
            </a:r>
            <a:r>
              <a:rPr lang="en-US" dirty="0"/>
              <a:t>Under each classification, details shall be given</a:t>
            </a:r>
          </a:p>
          <a:p>
            <a:r>
              <a:rPr lang="en-US" dirty="0"/>
              <a:t>– of names of the bodies corporate in whom investments have been made</a:t>
            </a:r>
          </a:p>
          <a:p>
            <a:r>
              <a:rPr lang="en-US" dirty="0"/>
              <a:t>– and the nature and extent of the investment so made in each such body corporate</a:t>
            </a:r>
          </a:p>
          <a:p>
            <a:r>
              <a:rPr lang="en-US" dirty="0"/>
              <a:t>– showing separately investments which are partly-paid</a:t>
            </a:r>
          </a:p>
          <a:p>
            <a:r>
              <a:rPr lang="en-US" dirty="0"/>
              <a:t>– indicating separately whether such bodies are</a:t>
            </a:r>
          </a:p>
          <a:p>
            <a:r>
              <a:rPr lang="en-US" dirty="0"/>
              <a:t>• (i) subsidiaries,</a:t>
            </a:r>
          </a:p>
          <a:p>
            <a:r>
              <a:rPr lang="en-US" dirty="0"/>
              <a:t>• (ii) associates,</a:t>
            </a:r>
          </a:p>
          <a:p>
            <a:r>
              <a:rPr lang="en-US" dirty="0"/>
              <a:t>• (iii) joint ventures, or</a:t>
            </a:r>
          </a:p>
          <a:p>
            <a:r>
              <a:rPr lang="en-US" dirty="0"/>
              <a:t>• (iv) controlled special purpose entities</a:t>
            </a:r>
          </a:p>
          <a:p>
            <a:r>
              <a:rPr lang="en-US" dirty="0"/>
              <a:t>– In regard to investments in the capital of partnership firms, the names of the firms </a:t>
            </a:r>
            <a:endParaRPr lang="en-US" dirty="0" smtClean="0"/>
          </a:p>
          <a:p>
            <a:r>
              <a:rPr lang="en-US" dirty="0" smtClean="0"/>
              <a:t>   (</a:t>
            </a:r>
            <a:r>
              <a:rPr lang="en-US" dirty="0"/>
              <a:t>with </a:t>
            </a:r>
            <a:r>
              <a:rPr lang="en-US" dirty="0" smtClean="0"/>
              <a:t>the names of </a:t>
            </a:r>
            <a:r>
              <a:rPr lang="en-US" dirty="0"/>
              <a:t>all their partners, total capital and the shares of each partner) shall be given.</a:t>
            </a:r>
          </a:p>
          <a:p>
            <a:r>
              <a:rPr lang="en-US" dirty="0"/>
              <a:t>• As the word used is “bodies corporate”, it includes LLPs too.</a:t>
            </a:r>
          </a:p>
          <a:p>
            <a:r>
              <a:rPr lang="en-US" dirty="0"/>
              <a:t>• Investments carried at other than at cost should be separately stated specifying the basis</a:t>
            </a:r>
          </a:p>
          <a:p>
            <a:r>
              <a:rPr lang="en-US" dirty="0" smtClean="0"/>
              <a:t>   for </a:t>
            </a:r>
            <a:r>
              <a:rPr lang="en-US" dirty="0"/>
              <a:t>valuation thereof.</a:t>
            </a:r>
          </a:p>
          <a:p>
            <a:r>
              <a:rPr lang="en-US" dirty="0"/>
              <a:t>• The following shall also be disclosed</a:t>
            </a:r>
          </a:p>
          <a:p>
            <a:r>
              <a:rPr lang="en-US" dirty="0"/>
              <a:t>– Aggregate amount of quoted investments and market value thereof;</a:t>
            </a:r>
          </a:p>
          <a:p>
            <a:r>
              <a:rPr lang="en-US" dirty="0"/>
              <a:t>– Aggregate amount of unquoted investments;</a:t>
            </a:r>
          </a:p>
          <a:p>
            <a:r>
              <a:rPr lang="en-US" dirty="0"/>
              <a:t>– Aggregate provision for diminution in value of </a:t>
            </a:r>
            <a:r>
              <a:rPr lang="en-US" dirty="0" smtClean="0"/>
              <a:t>investments</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172200"/>
            <a:ext cx="762000" cy="365125"/>
          </a:xfrm>
        </p:spPr>
        <p:txBody>
          <a:bodyPr/>
          <a:lstStyle/>
          <a:p>
            <a:fld id="{A29F7255-D3AD-4B43-B49A-D25408109C4E}" type="slidenum">
              <a:rPr lang="en-US" smtClean="0"/>
              <a:t>31</a:t>
            </a:fld>
            <a:endParaRPr lang="en-US" dirty="0"/>
          </a:p>
        </p:txBody>
      </p:sp>
    </p:spTree>
    <p:extLst>
      <p:ext uri="{BB962C8B-B14F-4D97-AF65-F5344CB8AC3E}">
        <p14:creationId xmlns:p14="http://schemas.microsoft.com/office/powerpoint/2010/main" val="692545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52400"/>
            <a:ext cx="9144000" cy="5909310"/>
          </a:xfrm>
          <a:prstGeom prst="rect">
            <a:avLst/>
          </a:prstGeom>
        </p:spPr>
        <p:txBody>
          <a:bodyPr wrap="square">
            <a:spAutoFit/>
          </a:bodyPr>
          <a:lstStyle/>
          <a:p>
            <a:endParaRPr lang="en-US" b="1" dirty="0" smtClean="0"/>
          </a:p>
          <a:p>
            <a:r>
              <a:rPr lang="en-US" b="1" dirty="0" smtClean="0"/>
              <a:t>Long-term </a:t>
            </a:r>
            <a:r>
              <a:rPr lang="en-US" b="1" dirty="0"/>
              <a:t>loans and </a:t>
            </a:r>
            <a:r>
              <a:rPr lang="en-US" b="1" dirty="0" smtClean="0"/>
              <a:t>Advances :</a:t>
            </a:r>
            <a:endParaRPr lang="en-US" b="1" dirty="0"/>
          </a:p>
          <a:p>
            <a:endParaRPr lang="en-US" dirty="0" smtClean="0"/>
          </a:p>
          <a:p>
            <a:r>
              <a:rPr lang="en-US" dirty="0" smtClean="0"/>
              <a:t>• </a:t>
            </a:r>
            <a:r>
              <a:rPr lang="en-US" dirty="0"/>
              <a:t>Long-term loans and advances shall be classified as:</a:t>
            </a:r>
          </a:p>
          <a:p>
            <a:r>
              <a:rPr lang="en-US" dirty="0"/>
              <a:t>– Capital Advances;</a:t>
            </a:r>
          </a:p>
          <a:p>
            <a:r>
              <a:rPr lang="en-US" dirty="0"/>
              <a:t>• What is capital advance? It would be wrong to take this to mean advances for</a:t>
            </a:r>
          </a:p>
          <a:p>
            <a:r>
              <a:rPr lang="en-US" dirty="0" smtClean="0"/>
              <a:t>   purchase </a:t>
            </a:r>
            <a:r>
              <a:rPr lang="en-US" dirty="0"/>
              <a:t>of capital assets. It should mean advances against capital subscription</a:t>
            </a:r>
          </a:p>
          <a:p>
            <a:r>
              <a:rPr lang="en-US" dirty="0"/>
              <a:t>– since it is a long term advance</a:t>
            </a:r>
          </a:p>
          <a:p>
            <a:r>
              <a:rPr lang="en-US" dirty="0"/>
              <a:t>– Security Deposits;</a:t>
            </a:r>
          </a:p>
          <a:p>
            <a:r>
              <a:rPr lang="en-US" dirty="0"/>
              <a:t>– Loans and advances to related parties (giving details thereof);</a:t>
            </a:r>
          </a:p>
          <a:p>
            <a:r>
              <a:rPr lang="en-US" dirty="0"/>
              <a:t>– Other loans and advances (specify nature).</a:t>
            </a:r>
          </a:p>
          <a:p>
            <a:r>
              <a:rPr lang="en-US" dirty="0"/>
              <a:t>• The above shall also be separately sub-classified as:</a:t>
            </a:r>
          </a:p>
          <a:p>
            <a:r>
              <a:rPr lang="en-US" dirty="0"/>
              <a:t>– Secured, considered good;</a:t>
            </a:r>
          </a:p>
          <a:p>
            <a:r>
              <a:rPr lang="en-US" dirty="0"/>
              <a:t>– Unsecured, considered good;</a:t>
            </a:r>
          </a:p>
          <a:p>
            <a:r>
              <a:rPr lang="en-US" dirty="0"/>
              <a:t>– Doubtful</a:t>
            </a:r>
          </a:p>
          <a:p>
            <a:r>
              <a:rPr lang="en-US" dirty="0"/>
              <a:t>• Allowance for bad and doubtful loans and advances shall be disclosed</a:t>
            </a:r>
          </a:p>
          <a:p>
            <a:r>
              <a:rPr lang="en-US" dirty="0" smtClean="0"/>
              <a:t>  under </a:t>
            </a:r>
            <a:r>
              <a:rPr lang="en-US" dirty="0"/>
              <a:t>the relevant heads separately.</a:t>
            </a:r>
          </a:p>
          <a:p>
            <a:r>
              <a:rPr lang="en-US" dirty="0"/>
              <a:t>• Loans and advances due by directors or other officers of the company or</a:t>
            </a:r>
          </a:p>
          <a:p>
            <a:r>
              <a:rPr lang="en-US" dirty="0" smtClean="0"/>
              <a:t>  any </a:t>
            </a:r>
            <a:r>
              <a:rPr lang="en-US" dirty="0"/>
              <a:t>of them either severally or jointly with any other persons or amounts</a:t>
            </a:r>
          </a:p>
          <a:p>
            <a:r>
              <a:rPr lang="en-US" dirty="0" smtClean="0"/>
              <a:t>  due </a:t>
            </a:r>
            <a:r>
              <a:rPr lang="en-US" dirty="0"/>
              <a:t>by firms or private companies respectively in which any director is a</a:t>
            </a:r>
          </a:p>
          <a:p>
            <a:r>
              <a:rPr lang="en-US" dirty="0" smtClean="0"/>
              <a:t>  partner </a:t>
            </a:r>
            <a:r>
              <a:rPr lang="en-US" dirty="0"/>
              <a:t>or a director or a member should be separately stated</a:t>
            </a:r>
            <a:r>
              <a:rPr lang="en-US" dirty="0" smtClean="0"/>
              <a:t>.</a:t>
            </a:r>
            <a:endParaRPr lang="en-US" dirty="0"/>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32</a:t>
            </a:fld>
            <a:endParaRPr lang="en-US" dirty="0"/>
          </a:p>
        </p:txBody>
      </p:sp>
    </p:spTree>
    <p:extLst>
      <p:ext uri="{BB962C8B-B14F-4D97-AF65-F5344CB8AC3E}">
        <p14:creationId xmlns:p14="http://schemas.microsoft.com/office/powerpoint/2010/main" val="42197382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067800" cy="4524315"/>
          </a:xfrm>
          <a:prstGeom prst="rect">
            <a:avLst/>
          </a:prstGeom>
        </p:spPr>
        <p:txBody>
          <a:bodyPr wrap="square">
            <a:spAutoFit/>
          </a:bodyPr>
          <a:lstStyle/>
          <a:p>
            <a:r>
              <a:rPr lang="en-US" b="1" dirty="0"/>
              <a:t>Other non-current </a:t>
            </a:r>
            <a:r>
              <a:rPr lang="en-US" b="1" dirty="0" smtClean="0"/>
              <a:t>assets :</a:t>
            </a:r>
            <a:endParaRPr lang="en-US" b="1" dirty="0"/>
          </a:p>
          <a:p>
            <a:endParaRPr lang="en-US" dirty="0" smtClean="0"/>
          </a:p>
          <a:p>
            <a:r>
              <a:rPr lang="en-US" dirty="0" smtClean="0"/>
              <a:t>• </a:t>
            </a:r>
            <a:r>
              <a:rPr lang="en-US" dirty="0"/>
              <a:t>Other non-current assets shall be classified as:</a:t>
            </a:r>
          </a:p>
          <a:p>
            <a:r>
              <a:rPr lang="en-US" dirty="0"/>
              <a:t>– Long Term Trade Receivables (including trade receivables on</a:t>
            </a:r>
          </a:p>
          <a:p>
            <a:r>
              <a:rPr lang="en-US" dirty="0" smtClean="0"/>
              <a:t>   deferred </a:t>
            </a:r>
            <a:r>
              <a:rPr lang="en-US" dirty="0"/>
              <a:t>credit terms);</a:t>
            </a:r>
          </a:p>
          <a:p>
            <a:r>
              <a:rPr lang="en-US" dirty="0"/>
              <a:t>– Others (specify nature)</a:t>
            </a:r>
          </a:p>
          <a:p>
            <a:r>
              <a:rPr lang="en-US" dirty="0"/>
              <a:t>• Long term Trade Receivables, shall be sub-classified as:</a:t>
            </a:r>
          </a:p>
          <a:p>
            <a:r>
              <a:rPr lang="en-US" dirty="0"/>
              <a:t>– Secured, considered good;</a:t>
            </a:r>
          </a:p>
          <a:p>
            <a:r>
              <a:rPr lang="en-US" dirty="0"/>
              <a:t>– Unsecured considered good;</a:t>
            </a:r>
          </a:p>
          <a:p>
            <a:r>
              <a:rPr lang="en-US" dirty="0"/>
              <a:t>– Doubtful</a:t>
            </a:r>
          </a:p>
          <a:p>
            <a:r>
              <a:rPr lang="en-US" dirty="0"/>
              <a:t>– Allowance for bad and doubtful debts shall be disclosed under the</a:t>
            </a:r>
          </a:p>
          <a:p>
            <a:r>
              <a:rPr lang="en-US" dirty="0" smtClean="0"/>
              <a:t>   relevant </a:t>
            </a:r>
            <a:r>
              <a:rPr lang="en-US" dirty="0"/>
              <a:t>heads separately.</a:t>
            </a:r>
          </a:p>
          <a:p>
            <a:r>
              <a:rPr lang="en-US" dirty="0"/>
              <a:t>– Debts due by directors or other officers of the company or any of</a:t>
            </a:r>
          </a:p>
          <a:p>
            <a:r>
              <a:rPr lang="en-US" dirty="0" smtClean="0"/>
              <a:t>   them </a:t>
            </a:r>
            <a:r>
              <a:rPr lang="en-US" dirty="0"/>
              <a:t>either severally or jointly with any other person or debts due by</a:t>
            </a:r>
          </a:p>
          <a:p>
            <a:r>
              <a:rPr lang="en-US" dirty="0" smtClean="0"/>
              <a:t>   firms </a:t>
            </a:r>
            <a:r>
              <a:rPr lang="en-US" dirty="0"/>
              <a:t>or private companies respectively in which any director is a</a:t>
            </a:r>
          </a:p>
          <a:p>
            <a:r>
              <a:rPr lang="en-US" dirty="0" smtClean="0"/>
              <a:t>   partner </a:t>
            </a:r>
            <a:r>
              <a:rPr lang="en-US" dirty="0"/>
              <a:t>or a director or a member should be separately stated</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33</a:t>
            </a:fld>
            <a:endParaRPr lang="en-US" dirty="0"/>
          </a:p>
        </p:txBody>
      </p:sp>
    </p:spTree>
    <p:extLst>
      <p:ext uri="{BB962C8B-B14F-4D97-AF65-F5344CB8AC3E}">
        <p14:creationId xmlns:p14="http://schemas.microsoft.com/office/powerpoint/2010/main" val="10833042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22" y="381000"/>
            <a:ext cx="9067800" cy="3970318"/>
          </a:xfrm>
          <a:prstGeom prst="rect">
            <a:avLst/>
          </a:prstGeom>
        </p:spPr>
        <p:txBody>
          <a:bodyPr wrap="square">
            <a:spAutoFit/>
          </a:bodyPr>
          <a:lstStyle/>
          <a:p>
            <a:endParaRPr lang="en-US" b="1" dirty="0" smtClean="0"/>
          </a:p>
          <a:p>
            <a:r>
              <a:rPr lang="en-US" b="1" dirty="0" smtClean="0"/>
              <a:t>Current Investments :</a:t>
            </a:r>
            <a:endParaRPr lang="en-US" b="1" dirty="0"/>
          </a:p>
          <a:p>
            <a:endParaRPr lang="en-US" dirty="0" smtClean="0"/>
          </a:p>
          <a:p>
            <a:r>
              <a:rPr lang="en-US" dirty="0" smtClean="0"/>
              <a:t>• </a:t>
            </a:r>
            <a:r>
              <a:rPr lang="en-US" dirty="0"/>
              <a:t>Current investments shall be classified as:</a:t>
            </a:r>
          </a:p>
          <a:p>
            <a:r>
              <a:rPr lang="en-US" dirty="0"/>
              <a:t>– Investments in Equity Instruments;</a:t>
            </a:r>
          </a:p>
          <a:p>
            <a:r>
              <a:rPr lang="en-US" dirty="0"/>
              <a:t>– Investments in preference shares</a:t>
            </a:r>
          </a:p>
          <a:p>
            <a:r>
              <a:rPr lang="en-US" dirty="0"/>
              <a:t>– Investments in Government or trust securities;</a:t>
            </a:r>
          </a:p>
          <a:p>
            <a:r>
              <a:rPr lang="en-US" dirty="0"/>
              <a:t>– Investments in debentures or bonds;</a:t>
            </a:r>
          </a:p>
          <a:p>
            <a:r>
              <a:rPr lang="en-US" dirty="0"/>
              <a:t>– Investments in Mutual Funds;</a:t>
            </a:r>
          </a:p>
          <a:p>
            <a:r>
              <a:rPr lang="en-US" dirty="0"/>
              <a:t>– Investments in partnership firms</a:t>
            </a:r>
          </a:p>
          <a:p>
            <a:r>
              <a:rPr lang="en-US" dirty="0"/>
              <a:t>– Other non-current investments (specify nature)</a:t>
            </a:r>
          </a:p>
          <a:p>
            <a:r>
              <a:rPr lang="en-US" dirty="0"/>
              <a:t>• Investment in property is conspicuously absent – as</a:t>
            </a:r>
          </a:p>
          <a:p>
            <a:r>
              <a:rPr lang="en-US" dirty="0" smtClean="0"/>
              <a:t>   if </a:t>
            </a:r>
            <a:r>
              <a:rPr lang="en-US" b="1" dirty="0"/>
              <a:t>property investments cannot be </a:t>
            </a:r>
            <a:r>
              <a:rPr lang="en-US" b="1" dirty="0" smtClean="0"/>
              <a:t>current investments</a:t>
            </a:r>
            <a:endParaRPr lang="en-US" b="1" dirty="0"/>
          </a:p>
          <a:p>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34</a:t>
            </a:fld>
            <a:endParaRPr lang="en-US" dirty="0"/>
          </a:p>
        </p:txBody>
      </p:sp>
    </p:spTree>
    <p:extLst>
      <p:ext uri="{BB962C8B-B14F-4D97-AF65-F5344CB8AC3E}">
        <p14:creationId xmlns:p14="http://schemas.microsoft.com/office/powerpoint/2010/main" val="19435410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067800" cy="5909310"/>
          </a:xfrm>
          <a:prstGeom prst="rect">
            <a:avLst/>
          </a:prstGeom>
        </p:spPr>
        <p:txBody>
          <a:bodyPr wrap="square">
            <a:spAutoFit/>
          </a:bodyPr>
          <a:lstStyle/>
          <a:p>
            <a:endParaRPr lang="en-US" b="1" dirty="0" smtClean="0"/>
          </a:p>
          <a:p>
            <a:r>
              <a:rPr lang="en-US" b="1" dirty="0" smtClean="0"/>
              <a:t>More </a:t>
            </a:r>
            <a:r>
              <a:rPr lang="en-US" b="1" dirty="0"/>
              <a:t>on current investments</a:t>
            </a:r>
          </a:p>
          <a:p>
            <a:r>
              <a:rPr lang="en-US" dirty="0"/>
              <a:t>• Under each classification, details shall be given</a:t>
            </a:r>
          </a:p>
          <a:p>
            <a:r>
              <a:rPr lang="en-US" dirty="0"/>
              <a:t>– of names of the bodies corporate in whom investments have been made</a:t>
            </a:r>
          </a:p>
          <a:p>
            <a:r>
              <a:rPr lang="en-US" dirty="0"/>
              <a:t>– and the nature and extent of the investment so made in each such body corporate</a:t>
            </a:r>
          </a:p>
          <a:p>
            <a:r>
              <a:rPr lang="en-US" dirty="0"/>
              <a:t>– showing separately investments which are partly-paid</a:t>
            </a:r>
          </a:p>
          <a:p>
            <a:r>
              <a:rPr lang="en-US" dirty="0"/>
              <a:t>– indicating separately whether such bodies are</a:t>
            </a:r>
          </a:p>
          <a:p>
            <a:r>
              <a:rPr lang="en-US" dirty="0"/>
              <a:t>• (i) subsidiaries,</a:t>
            </a:r>
          </a:p>
          <a:p>
            <a:r>
              <a:rPr lang="en-US" dirty="0"/>
              <a:t>• (ii) associates,</a:t>
            </a:r>
          </a:p>
          <a:p>
            <a:r>
              <a:rPr lang="en-US" dirty="0"/>
              <a:t>• (iii) joint ventures, or</a:t>
            </a:r>
          </a:p>
          <a:p>
            <a:r>
              <a:rPr lang="en-US" dirty="0"/>
              <a:t>• (iv) controlled special purpose entities</a:t>
            </a:r>
          </a:p>
          <a:p>
            <a:r>
              <a:rPr lang="en-US" dirty="0"/>
              <a:t>– In regard to investments in the capital of partnership firms, the names of the firms</a:t>
            </a:r>
          </a:p>
          <a:p>
            <a:r>
              <a:rPr lang="en-US" dirty="0" smtClean="0"/>
              <a:t>  (</a:t>
            </a:r>
            <a:r>
              <a:rPr lang="en-US" dirty="0"/>
              <a:t>with the names of all their partners, total capital and the shares of each partner) </a:t>
            </a:r>
            <a:r>
              <a:rPr lang="en-US" dirty="0" smtClean="0"/>
              <a:t>shall be </a:t>
            </a:r>
            <a:r>
              <a:rPr lang="en-US" dirty="0"/>
              <a:t>given.</a:t>
            </a:r>
          </a:p>
          <a:p>
            <a:r>
              <a:rPr lang="en-US" dirty="0"/>
              <a:t>• The following shall also be disclosed</a:t>
            </a:r>
          </a:p>
          <a:p>
            <a:r>
              <a:rPr lang="en-US" dirty="0"/>
              <a:t>– Basis of valuation of individual investments</a:t>
            </a:r>
          </a:p>
          <a:p>
            <a:r>
              <a:rPr lang="en-US" dirty="0"/>
              <a:t>• This clause is difficult to understand – it cannot be taken to mean that the basis of valuation of</a:t>
            </a:r>
          </a:p>
          <a:p>
            <a:r>
              <a:rPr lang="en-US" dirty="0" smtClean="0"/>
              <a:t>   each </a:t>
            </a:r>
            <a:r>
              <a:rPr lang="en-US" dirty="0"/>
              <a:t>investment shall be disclosed separately</a:t>
            </a:r>
          </a:p>
          <a:p>
            <a:r>
              <a:rPr lang="en-US" dirty="0"/>
              <a:t>• Note that there are variety of approaches to valuation of investments under AS 30</a:t>
            </a:r>
          </a:p>
          <a:p>
            <a:r>
              <a:rPr lang="en-US" dirty="0"/>
              <a:t>– Aggregate amount of quoted investments and market value thereof;</a:t>
            </a:r>
          </a:p>
          <a:p>
            <a:r>
              <a:rPr lang="en-US" dirty="0"/>
              <a:t>– Aggregate amount of unquoted investments;</a:t>
            </a:r>
          </a:p>
          <a:p>
            <a:r>
              <a:rPr lang="en-US" dirty="0"/>
              <a:t>– Aggregate provision for diminution in value of </a:t>
            </a:r>
            <a:r>
              <a:rPr lang="en-US" dirty="0" smtClean="0"/>
              <a:t>investments</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32346"/>
            <a:ext cx="762000" cy="365125"/>
          </a:xfrm>
        </p:spPr>
        <p:txBody>
          <a:bodyPr/>
          <a:lstStyle/>
          <a:p>
            <a:fld id="{A29F7255-D3AD-4B43-B49A-D25408109C4E}" type="slidenum">
              <a:rPr lang="en-US" smtClean="0"/>
              <a:t>35</a:t>
            </a:fld>
            <a:endParaRPr lang="en-US" dirty="0"/>
          </a:p>
        </p:txBody>
      </p:sp>
    </p:spTree>
    <p:extLst>
      <p:ext uri="{BB962C8B-B14F-4D97-AF65-F5344CB8AC3E}">
        <p14:creationId xmlns:p14="http://schemas.microsoft.com/office/powerpoint/2010/main" val="4190803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8991600" cy="3970318"/>
          </a:xfrm>
          <a:prstGeom prst="rect">
            <a:avLst/>
          </a:prstGeom>
        </p:spPr>
        <p:txBody>
          <a:bodyPr wrap="square">
            <a:spAutoFit/>
          </a:bodyPr>
          <a:lstStyle/>
          <a:p>
            <a:endParaRPr lang="en-US" b="1" dirty="0" smtClean="0"/>
          </a:p>
          <a:p>
            <a:r>
              <a:rPr lang="en-US" b="1" dirty="0" smtClean="0"/>
              <a:t>Inventories :</a:t>
            </a:r>
            <a:endParaRPr lang="en-US" b="1" dirty="0"/>
          </a:p>
          <a:p>
            <a:endParaRPr lang="en-US" dirty="0" smtClean="0"/>
          </a:p>
          <a:p>
            <a:r>
              <a:rPr lang="en-US" dirty="0" smtClean="0"/>
              <a:t>• </a:t>
            </a:r>
            <a:r>
              <a:rPr lang="en-US" b="1" dirty="0"/>
              <a:t>To be classified as</a:t>
            </a:r>
          </a:p>
          <a:p>
            <a:r>
              <a:rPr lang="en-US" dirty="0"/>
              <a:t>– Raw materials;</a:t>
            </a:r>
          </a:p>
          <a:p>
            <a:r>
              <a:rPr lang="en-US" dirty="0"/>
              <a:t>– Work-in-progress;</a:t>
            </a:r>
          </a:p>
          <a:p>
            <a:r>
              <a:rPr lang="en-US" dirty="0"/>
              <a:t>– Finished goods;</a:t>
            </a:r>
          </a:p>
          <a:p>
            <a:r>
              <a:rPr lang="en-US" dirty="0"/>
              <a:t>– Stock-in-trade (in respect of goods acquired for trading);</a:t>
            </a:r>
          </a:p>
          <a:p>
            <a:r>
              <a:rPr lang="en-US" dirty="0"/>
              <a:t>– Stores and spares;</a:t>
            </a:r>
          </a:p>
          <a:p>
            <a:r>
              <a:rPr lang="en-US" dirty="0"/>
              <a:t>– Loose tools;</a:t>
            </a:r>
          </a:p>
          <a:p>
            <a:r>
              <a:rPr lang="en-US" dirty="0"/>
              <a:t>– Others (specify nature).</a:t>
            </a:r>
          </a:p>
          <a:p>
            <a:r>
              <a:rPr lang="en-US" dirty="0"/>
              <a:t>• Goods-in-transit shall be disclosed under the</a:t>
            </a:r>
          </a:p>
          <a:p>
            <a:r>
              <a:rPr lang="en-US" dirty="0" smtClean="0"/>
              <a:t>   relevant </a:t>
            </a:r>
            <a:r>
              <a:rPr lang="en-US" dirty="0"/>
              <a:t>sub-head of inventories.</a:t>
            </a:r>
          </a:p>
          <a:p>
            <a:r>
              <a:rPr lang="en-US" dirty="0"/>
              <a:t>• Mode of valuation shall be stated</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36</a:t>
            </a:fld>
            <a:endParaRPr lang="en-US" dirty="0"/>
          </a:p>
        </p:txBody>
      </p:sp>
    </p:spTree>
    <p:extLst>
      <p:ext uri="{BB962C8B-B14F-4D97-AF65-F5344CB8AC3E}">
        <p14:creationId xmlns:p14="http://schemas.microsoft.com/office/powerpoint/2010/main" val="29036762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81000"/>
            <a:ext cx="8915400" cy="4801314"/>
          </a:xfrm>
          <a:prstGeom prst="rect">
            <a:avLst/>
          </a:prstGeom>
        </p:spPr>
        <p:txBody>
          <a:bodyPr wrap="square">
            <a:spAutoFit/>
          </a:bodyPr>
          <a:lstStyle/>
          <a:p>
            <a:endParaRPr lang="en-US" b="1" dirty="0" smtClean="0"/>
          </a:p>
          <a:p>
            <a:r>
              <a:rPr lang="en-US" b="1" dirty="0" smtClean="0"/>
              <a:t>Trade </a:t>
            </a:r>
            <a:r>
              <a:rPr lang="en-US" b="1" dirty="0"/>
              <a:t>receivables</a:t>
            </a:r>
          </a:p>
          <a:p>
            <a:endParaRPr lang="en-US" dirty="0" smtClean="0"/>
          </a:p>
          <a:p>
            <a:r>
              <a:rPr lang="en-US" dirty="0" smtClean="0"/>
              <a:t>• </a:t>
            </a:r>
            <a:r>
              <a:rPr lang="en-US" dirty="0"/>
              <a:t>Aggregate amount of Trade Receivables outstanding for a period</a:t>
            </a:r>
          </a:p>
          <a:p>
            <a:r>
              <a:rPr lang="en-US" dirty="0" smtClean="0"/>
              <a:t>  exceeding </a:t>
            </a:r>
            <a:r>
              <a:rPr lang="en-US" dirty="0"/>
              <a:t>six months from the date they are due for payment should be</a:t>
            </a:r>
          </a:p>
          <a:p>
            <a:r>
              <a:rPr lang="en-US" dirty="0" smtClean="0"/>
              <a:t>  separately </a:t>
            </a:r>
            <a:r>
              <a:rPr lang="en-US" dirty="0"/>
              <a:t>stated.</a:t>
            </a:r>
          </a:p>
          <a:p>
            <a:r>
              <a:rPr lang="en-US" dirty="0"/>
              <a:t>• Trade receivables shall be sub-classified as:</a:t>
            </a:r>
          </a:p>
          <a:p>
            <a:r>
              <a:rPr lang="en-US" dirty="0"/>
              <a:t>– Secured, considered good;</a:t>
            </a:r>
          </a:p>
          <a:p>
            <a:r>
              <a:rPr lang="en-US" dirty="0"/>
              <a:t>– Unsecured considered good;</a:t>
            </a:r>
          </a:p>
          <a:p>
            <a:r>
              <a:rPr lang="en-US" dirty="0"/>
              <a:t>– Doubtful.</a:t>
            </a:r>
          </a:p>
          <a:p>
            <a:r>
              <a:rPr lang="en-US" dirty="0"/>
              <a:t>• Allowance for bad and doubtful debts shall be disclosed under the</a:t>
            </a:r>
          </a:p>
          <a:p>
            <a:r>
              <a:rPr lang="en-US" dirty="0" smtClean="0"/>
              <a:t>  relevant </a:t>
            </a:r>
            <a:r>
              <a:rPr lang="en-US" dirty="0"/>
              <a:t>heads separately.</a:t>
            </a:r>
          </a:p>
          <a:p>
            <a:r>
              <a:rPr lang="en-US" dirty="0"/>
              <a:t>• Debts due by directors or other officers of the company or any of them</a:t>
            </a:r>
          </a:p>
          <a:p>
            <a:r>
              <a:rPr lang="en-US" dirty="0" smtClean="0"/>
              <a:t>  either </a:t>
            </a:r>
            <a:r>
              <a:rPr lang="en-US" dirty="0"/>
              <a:t>severally or jointly with any other person or debts due by firms or</a:t>
            </a:r>
          </a:p>
          <a:p>
            <a:r>
              <a:rPr lang="en-US" dirty="0" smtClean="0"/>
              <a:t>  private </a:t>
            </a:r>
            <a:r>
              <a:rPr lang="en-US" dirty="0"/>
              <a:t>companies respectively in which any director is a partner or a</a:t>
            </a:r>
          </a:p>
          <a:p>
            <a:r>
              <a:rPr lang="en-US" dirty="0" smtClean="0"/>
              <a:t>  director </a:t>
            </a:r>
            <a:r>
              <a:rPr lang="en-US" dirty="0"/>
              <a:t>or a member should be separately stated.</a:t>
            </a:r>
          </a:p>
          <a:p>
            <a:r>
              <a:rPr lang="en-US" dirty="0"/>
              <a:t>– </a:t>
            </a:r>
            <a:r>
              <a:rPr lang="en-US" b="1" dirty="0"/>
              <a:t>Note old Schedule VI referred to “companies under the </a:t>
            </a:r>
            <a:r>
              <a:rPr lang="en-US" b="1" dirty="0" smtClean="0"/>
              <a:t>same management”</a:t>
            </a:r>
            <a:endParaRPr lang="en-US" b="1"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37</a:t>
            </a:fld>
            <a:endParaRPr lang="en-US" dirty="0"/>
          </a:p>
        </p:txBody>
      </p:sp>
    </p:spTree>
    <p:extLst>
      <p:ext uri="{BB962C8B-B14F-4D97-AF65-F5344CB8AC3E}">
        <p14:creationId xmlns:p14="http://schemas.microsoft.com/office/powerpoint/2010/main" val="17993083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35846"/>
            <a:ext cx="8382000" cy="4801314"/>
          </a:xfrm>
          <a:prstGeom prst="rect">
            <a:avLst/>
          </a:prstGeom>
        </p:spPr>
        <p:txBody>
          <a:bodyPr wrap="square">
            <a:spAutoFit/>
          </a:bodyPr>
          <a:lstStyle/>
          <a:p>
            <a:endParaRPr lang="en-US" b="1" dirty="0" smtClean="0"/>
          </a:p>
          <a:p>
            <a:r>
              <a:rPr lang="en-US" b="1" dirty="0" smtClean="0"/>
              <a:t>Cash </a:t>
            </a:r>
            <a:r>
              <a:rPr lang="en-US" b="1" dirty="0"/>
              <a:t>and cash </a:t>
            </a:r>
            <a:r>
              <a:rPr lang="en-US" b="1" dirty="0" smtClean="0"/>
              <a:t>equivalents :</a:t>
            </a:r>
            <a:endParaRPr lang="en-US" b="1" dirty="0"/>
          </a:p>
          <a:p>
            <a:endParaRPr lang="en-US" dirty="0" smtClean="0"/>
          </a:p>
          <a:p>
            <a:r>
              <a:rPr lang="en-US" dirty="0" smtClean="0"/>
              <a:t>• </a:t>
            </a:r>
            <a:r>
              <a:rPr lang="en-US" dirty="0"/>
              <a:t>Cash and cash equivalents shall be classified as:</a:t>
            </a:r>
          </a:p>
          <a:p>
            <a:r>
              <a:rPr lang="en-US" dirty="0"/>
              <a:t>– Balances with banks;</a:t>
            </a:r>
          </a:p>
          <a:p>
            <a:r>
              <a:rPr lang="en-US" dirty="0"/>
              <a:t>– Cheques, drafts on hand;</a:t>
            </a:r>
          </a:p>
          <a:p>
            <a:r>
              <a:rPr lang="en-US" dirty="0"/>
              <a:t>– Cash on hand;</a:t>
            </a:r>
          </a:p>
          <a:p>
            <a:r>
              <a:rPr lang="en-US" dirty="0"/>
              <a:t>– Others (specify nature).</a:t>
            </a:r>
          </a:p>
          <a:p>
            <a:r>
              <a:rPr lang="en-US" dirty="0"/>
              <a:t>• Earmarked balances with banks (for example, for unpaid</a:t>
            </a:r>
          </a:p>
          <a:p>
            <a:r>
              <a:rPr lang="en-US" dirty="0" smtClean="0"/>
              <a:t>  dividend</a:t>
            </a:r>
            <a:r>
              <a:rPr lang="en-US" dirty="0"/>
              <a:t>) shall be separately stated.</a:t>
            </a:r>
          </a:p>
          <a:p>
            <a:r>
              <a:rPr lang="en-US" dirty="0"/>
              <a:t>• Balances with banks to the extent held as margin money or</a:t>
            </a:r>
          </a:p>
          <a:p>
            <a:r>
              <a:rPr lang="en-US" dirty="0" smtClean="0"/>
              <a:t>  security </a:t>
            </a:r>
            <a:r>
              <a:rPr lang="en-US" dirty="0"/>
              <a:t>against the borrowings, guarantees, other</a:t>
            </a:r>
          </a:p>
          <a:p>
            <a:r>
              <a:rPr lang="en-US" dirty="0" smtClean="0"/>
              <a:t>  commitments </a:t>
            </a:r>
            <a:r>
              <a:rPr lang="en-US" dirty="0"/>
              <a:t>shall be disclosed separately.</a:t>
            </a:r>
          </a:p>
          <a:p>
            <a:r>
              <a:rPr lang="en-US" dirty="0"/>
              <a:t>• Repatriation restrictions, if any, in respect of cash and bank</a:t>
            </a:r>
          </a:p>
          <a:p>
            <a:r>
              <a:rPr lang="en-US" dirty="0" smtClean="0"/>
              <a:t>  balances </a:t>
            </a:r>
            <a:r>
              <a:rPr lang="en-US" dirty="0"/>
              <a:t>shall be separately stated.</a:t>
            </a:r>
          </a:p>
          <a:p>
            <a:r>
              <a:rPr lang="en-US" dirty="0"/>
              <a:t>• Bank deposits with more than 12 months maturity shall </a:t>
            </a:r>
            <a:r>
              <a:rPr lang="en-US" dirty="0" smtClean="0"/>
              <a:t>be disclosed </a:t>
            </a:r>
            <a:r>
              <a:rPr lang="en-US" dirty="0"/>
              <a:t>separately.</a:t>
            </a:r>
          </a:p>
          <a:p>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38</a:t>
            </a:fld>
            <a:endParaRPr lang="en-US" dirty="0"/>
          </a:p>
        </p:txBody>
      </p:sp>
    </p:spTree>
    <p:extLst>
      <p:ext uri="{BB962C8B-B14F-4D97-AF65-F5344CB8AC3E}">
        <p14:creationId xmlns:p14="http://schemas.microsoft.com/office/powerpoint/2010/main" val="21708746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534400" cy="4801314"/>
          </a:xfrm>
          <a:prstGeom prst="rect">
            <a:avLst/>
          </a:prstGeom>
        </p:spPr>
        <p:txBody>
          <a:bodyPr wrap="square">
            <a:spAutoFit/>
          </a:bodyPr>
          <a:lstStyle/>
          <a:p>
            <a:endParaRPr lang="en-US" b="1" dirty="0" smtClean="0"/>
          </a:p>
          <a:p>
            <a:r>
              <a:rPr lang="en-US" b="1" dirty="0" smtClean="0"/>
              <a:t>Short-term </a:t>
            </a:r>
            <a:r>
              <a:rPr lang="en-US" b="1" dirty="0"/>
              <a:t>loans and advances</a:t>
            </a:r>
          </a:p>
          <a:p>
            <a:r>
              <a:rPr lang="en-US" dirty="0"/>
              <a:t>• Short-term loans and advances shall be classified as:</a:t>
            </a:r>
          </a:p>
          <a:p>
            <a:r>
              <a:rPr lang="en-US" dirty="0"/>
              <a:t>– Loans and advances to related parties (giving details thereof);</a:t>
            </a:r>
          </a:p>
          <a:p>
            <a:r>
              <a:rPr lang="en-US" dirty="0"/>
              <a:t>– Others (specify nature).</a:t>
            </a:r>
          </a:p>
          <a:p>
            <a:r>
              <a:rPr lang="en-US" dirty="0"/>
              <a:t>• The above shall also be sub-classified as:</a:t>
            </a:r>
          </a:p>
          <a:p>
            <a:r>
              <a:rPr lang="en-US" dirty="0"/>
              <a:t>– Secured, considered good;</a:t>
            </a:r>
          </a:p>
          <a:p>
            <a:r>
              <a:rPr lang="en-US" dirty="0"/>
              <a:t>– Unsecured, considered good;</a:t>
            </a:r>
          </a:p>
          <a:p>
            <a:r>
              <a:rPr lang="en-US" dirty="0"/>
              <a:t>– Doubtful.</a:t>
            </a:r>
          </a:p>
          <a:p>
            <a:r>
              <a:rPr lang="en-US" dirty="0"/>
              <a:t>• Allowance for bad and doubtful loans and advances shall be</a:t>
            </a:r>
          </a:p>
          <a:p>
            <a:r>
              <a:rPr lang="en-US" dirty="0" smtClean="0"/>
              <a:t>  disclosed </a:t>
            </a:r>
            <a:r>
              <a:rPr lang="en-US" dirty="0"/>
              <a:t>under the relevant heads separately.</a:t>
            </a:r>
          </a:p>
          <a:p>
            <a:r>
              <a:rPr lang="en-US" dirty="0"/>
              <a:t>• Loans and advances due by directors or other officers of the</a:t>
            </a:r>
          </a:p>
          <a:p>
            <a:r>
              <a:rPr lang="en-US" dirty="0" smtClean="0"/>
              <a:t>  company </a:t>
            </a:r>
            <a:r>
              <a:rPr lang="en-US" dirty="0"/>
              <a:t>or any of them either severally or jointly with any</a:t>
            </a:r>
          </a:p>
          <a:p>
            <a:r>
              <a:rPr lang="en-US" dirty="0" smtClean="0"/>
              <a:t>  other </a:t>
            </a:r>
            <a:r>
              <a:rPr lang="en-US" dirty="0"/>
              <a:t>person or amounts due by firms or private companies</a:t>
            </a:r>
          </a:p>
          <a:p>
            <a:r>
              <a:rPr lang="en-US" dirty="0" smtClean="0"/>
              <a:t>  respectively </a:t>
            </a:r>
            <a:r>
              <a:rPr lang="en-US" dirty="0"/>
              <a:t>in which any director is a partner or a director or</a:t>
            </a:r>
          </a:p>
          <a:p>
            <a:r>
              <a:rPr lang="en-US" dirty="0" smtClean="0"/>
              <a:t>  a </a:t>
            </a:r>
            <a:r>
              <a:rPr lang="en-US" dirty="0"/>
              <a:t>member shall be separately stated.</a:t>
            </a:r>
          </a:p>
          <a:p>
            <a:endParaRPr lang="en-US" dirty="0"/>
          </a:p>
        </p:txBody>
      </p:sp>
      <p:sp>
        <p:nvSpPr>
          <p:cNvPr id="3" name="Rectangle 2"/>
          <p:cNvSpPr/>
          <p:nvPr/>
        </p:nvSpPr>
        <p:spPr>
          <a:xfrm>
            <a:off x="457200" y="4829115"/>
            <a:ext cx="8229600" cy="1477328"/>
          </a:xfrm>
          <a:prstGeom prst="rect">
            <a:avLst/>
          </a:prstGeom>
        </p:spPr>
        <p:txBody>
          <a:bodyPr wrap="square">
            <a:spAutoFit/>
          </a:bodyPr>
          <a:lstStyle/>
          <a:p>
            <a:endParaRPr lang="en-US" b="1" dirty="0" smtClean="0"/>
          </a:p>
          <a:p>
            <a:r>
              <a:rPr lang="en-US" b="1" dirty="0" smtClean="0"/>
              <a:t>Other </a:t>
            </a:r>
            <a:r>
              <a:rPr lang="en-US" b="1" dirty="0"/>
              <a:t>current assets</a:t>
            </a:r>
          </a:p>
          <a:p>
            <a:r>
              <a:rPr lang="en-US" dirty="0"/>
              <a:t>• This is an all-inclusive heading, which </a:t>
            </a:r>
            <a:r>
              <a:rPr lang="en-US" dirty="0" smtClean="0"/>
              <a:t>incorporates current assets </a:t>
            </a:r>
          </a:p>
          <a:p>
            <a:r>
              <a:rPr lang="en-US" dirty="0" smtClean="0"/>
              <a:t>  that do not fit into any other asset categories.</a:t>
            </a:r>
          </a:p>
          <a:p>
            <a:endParaRPr lang="en-US" dirty="0"/>
          </a:p>
        </p:txBody>
      </p:sp>
      <p:sp>
        <p:nvSpPr>
          <p:cNvPr id="4" name="Footer Placeholder 3"/>
          <p:cNvSpPr>
            <a:spLocks noGrp="1"/>
          </p:cNvSpPr>
          <p:nvPr>
            <p:ph type="ftr" sz="quarter" idx="11"/>
          </p:nvPr>
        </p:nvSpPr>
        <p:spPr/>
        <p:txBody>
          <a:bodyPr/>
          <a:lstStyle/>
          <a:p>
            <a:r>
              <a:rPr lang="en-US" dirty="0" smtClean="0"/>
              <a:t>Compiled by Mohd. Atiq Qureshi</a:t>
            </a:r>
            <a:endParaRPr lang="en-US" dirty="0"/>
          </a:p>
        </p:txBody>
      </p:sp>
      <p:sp>
        <p:nvSpPr>
          <p:cNvPr id="5" name="Slide Number Placeholder 4"/>
          <p:cNvSpPr>
            <a:spLocks noGrp="1"/>
          </p:cNvSpPr>
          <p:nvPr>
            <p:ph type="sldNum" sz="quarter" idx="12"/>
          </p:nvPr>
        </p:nvSpPr>
        <p:spPr>
          <a:xfrm>
            <a:off x="7592704" y="6233479"/>
            <a:ext cx="762000" cy="341876"/>
          </a:xfrm>
        </p:spPr>
        <p:txBody>
          <a:bodyPr/>
          <a:lstStyle/>
          <a:p>
            <a:fld id="{A29F7255-D3AD-4B43-B49A-D25408109C4E}" type="slidenum">
              <a:rPr lang="en-US" smtClean="0"/>
              <a:t>39</a:t>
            </a:fld>
            <a:endParaRPr lang="en-US" dirty="0"/>
          </a:p>
        </p:txBody>
      </p:sp>
    </p:spTree>
    <p:extLst>
      <p:ext uri="{BB962C8B-B14F-4D97-AF65-F5344CB8AC3E}">
        <p14:creationId xmlns:p14="http://schemas.microsoft.com/office/powerpoint/2010/main" val="762436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81000"/>
            <a:ext cx="7620000" cy="5909310"/>
          </a:xfrm>
          <a:prstGeom prst="rect">
            <a:avLst/>
          </a:prstGeom>
        </p:spPr>
        <p:txBody>
          <a:bodyPr wrap="square">
            <a:spAutoFit/>
          </a:bodyPr>
          <a:lstStyle/>
          <a:p>
            <a:r>
              <a:rPr lang="en-US" sz="2000" b="1" dirty="0"/>
              <a:t>COMPANIES </a:t>
            </a:r>
            <a:r>
              <a:rPr lang="en-US" sz="2000" b="1" dirty="0" smtClean="0"/>
              <a:t>ACT, 1956</a:t>
            </a:r>
            <a:endParaRPr lang="en-US" sz="2000" b="1" dirty="0"/>
          </a:p>
          <a:p>
            <a:endParaRPr lang="en-US" sz="2000" b="1" dirty="0"/>
          </a:p>
          <a:p>
            <a:r>
              <a:rPr lang="en-US" sz="2000" b="1" dirty="0"/>
              <a:t>NOTIFICATION</a:t>
            </a:r>
          </a:p>
          <a:p>
            <a:endParaRPr lang="en-US" sz="2000" dirty="0"/>
          </a:p>
          <a:p>
            <a:r>
              <a:rPr lang="en-US" sz="2000" dirty="0"/>
              <a:t>Company Law : Section 642 of the Companies Act, 1956 - Schedules, forms and rules - Power of Central Government to make rules - Amendment in Notification No. S.O. 447(E), dated </a:t>
            </a:r>
            <a:r>
              <a:rPr lang="en-US" sz="2000" b="1" dirty="0"/>
              <a:t>28-2-2011</a:t>
            </a:r>
          </a:p>
          <a:p>
            <a:endParaRPr lang="en-US" sz="2000" b="1" dirty="0"/>
          </a:p>
          <a:p>
            <a:r>
              <a:rPr lang="en-US" sz="2000" b="1" dirty="0"/>
              <a:t>NOTIFICATION NO. S.O. 653(E), DATED </a:t>
            </a:r>
            <a:r>
              <a:rPr lang="en-US" sz="2000" b="1" dirty="0" smtClean="0"/>
              <a:t>30-3-2011</a:t>
            </a:r>
            <a:endParaRPr lang="en-US" sz="2000" b="1" dirty="0"/>
          </a:p>
          <a:p>
            <a:r>
              <a:rPr lang="en-US" sz="2000" dirty="0"/>
              <a:t>In exercise of the powers conferred by clause(a) of sub-section(1) of section 642 read with sub-section(1) of section 210A and sub-section (3C) of section 211 of the Companies Act,1956, (1 of 1956), the Central Government hereby makes the following amendment to paragraph 2 of the notification No.447(E) dated the </a:t>
            </a:r>
            <a:r>
              <a:rPr lang="en-US" sz="2000" b="1" dirty="0"/>
              <a:t>28th February, </a:t>
            </a:r>
            <a:r>
              <a:rPr lang="en-US" sz="2000" b="1" dirty="0" smtClean="0"/>
              <a:t>2011 </a:t>
            </a:r>
            <a:r>
              <a:rPr lang="en-US" sz="2000" dirty="0" smtClean="0"/>
              <a:t>(Monday):-</a:t>
            </a:r>
            <a:endParaRPr lang="en-US" sz="2000" dirty="0"/>
          </a:p>
          <a:p>
            <a:endParaRPr lang="en-US" sz="2000" b="1" dirty="0" smtClean="0"/>
          </a:p>
          <a:p>
            <a:r>
              <a:rPr lang="en-US" sz="2000" b="1" dirty="0" smtClean="0"/>
              <a:t>"The notification shall come into force for the Balance Sheet and Profit and Loss Account to be prepared for the financial year commencing on or after 1.4.2011".</a:t>
            </a:r>
          </a:p>
          <a:p>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20763"/>
            <a:ext cx="762000" cy="365125"/>
          </a:xfrm>
        </p:spPr>
        <p:txBody>
          <a:bodyPr/>
          <a:lstStyle/>
          <a:p>
            <a:fld id="{A29F7255-D3AD-4B43-B49A-D25408109C4E}" type="slidenum">
              <a:rPr lang="en-US" smtClean="0"/>
              <a:t>4</a:t>
            </a:fld>
            <a:endParaRPr lang="en-US" dirty="0"/>
          </a:p>
        </p:txBody>
      </p:sp>
    </p:spTree>
    <p:extLst>
      <p:ext uri="{BB962C8B-B14F-4D97-AF65-F5344CB8AC3E}">
        <p14:creationId xmlns:p14="http://schemas.microsoft.com/office/powerpoint/2010/main" val="19940457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839200" cy="3693319"/>
          </a:xfrm>
          <a:prstGeom prst="rect">
            <a:avLst/>
          </a:prstGeom>
        </p:spPr>
        <p:txBody>
          <a:bodyPr wrap="square">
            <a:spAutoFit/>
          </a:bodyPr>
          <a:lstStyle/>
          <a:p>
            <a:endParaRPr lang="en-US" b="1" dirty="0" smtClean="0"/>
          </a:p>
          <a:p>
            <a:r>
              <a:rPr lang="en-US" b="1" dirty="0" smtClean="0"/>
              <a:t>Contingent </a:t>
            </a:r>
            <a:r>
              <a:rPr lang="en-US" b="1" dirty="0"/>
              <a:t>liabilities </a:t>
            </a:r>
            <a:r>
              <a:rPr lang="en-US" b="1" dirty="0" smtClean="0"/>
              <a:t>and commitments</a:t>
            </a:r>
            <a:endParaRPr lang="en-US" b="1" dirty="0"/>
          </a:p>
          <a:p>
            <a:endParaRPr lang="en-US" dirty="0" smtClean="0"/>
          </a:p>
          <a:p>
            <a:r>
              <a:rPr lang="en-US" dirty="0" smtClean="0"/>
              <a:t>• </a:t>
            </a:r>
            <a:r>
              <a:rPr lang="en-US" dirty="0"/>
              <a:t>Contingent liabilities and commitments (to the extent </a:t>
            </a:r>
            <a:r>
              <a:rPr lang="en-US" dirty="0" smtClean="0"/>
              <a:t>not provided </a:t>
            </a:r>
            <a:r>
              <a:rPr lang="en-US" dirty="0"/>
              <a:t>for)</a:t>
            </a:r>
          </a:p>
          <a:p>
            <a:r>
              <a:rPr lang="en-US" dirty="0"/>
              <a:t>• Contingent liabilities shall be classified as:</a:t>
            </a:r>
          </a:p>
          <a:p>
            <a:r>
              <a:rPr lang="en-US" dirty="0"/>
              <a:t>– Claims against the company not acknowledged as debt;</a:t>
            </a:r>
          </a:p>
          <a:p>
            <a:r>
              <a:rPr lang="en-US" dirty="0"/>
              <a:t>– Guarantees;</a:t>
            </a:r>
          </a:p>
          <a:p>
            <a:r>
              <a:rPr lang="en-US" dirty="0"/>
              <a:t>– Other money for which the company is contingently liable</a:t>
            </a:r>
          </a:p>
          <a:p>
            <a:r>
              <a:rPr lang="en-US" dirty="0"/>
              <a:t>• Commitments shall be classified as:</a:t>
            </a:r>
          </a:p>
          <a:p>
            <a:r>
              <a:rPr lang="en-US" dirty="0"/>
              <a:t>• Estimated amount of contracts remaining to be executed on</a:t>
            </a:r>
          </a:p>
          <a:p>
            <a:r>
              <a:rPr lang="en-US" dirty="0" smtClean="0"/>
              <a:t>  capital </a:t>
            </a:r>
            <a:r>
              <a:rPr lang="en-US" dirty="0"/>
              <a:t>account and not provided for;</a:t>
            </a:r>
          </a:p>
          <a:p>
            <a:r>
              <a:rPr lang="en-US" dirty="0"/>
              <a:t>• Uncalled liability on shares and other investments </a:t>
            </a:r>
            <a:r>
              <a:rPr lang="en-US" dirty="0" smtClean="0"/>
              <a:t>partly paid</a:t>
            </a:r>
            <a:endParaRPr lang="en-US" dirty="0"/>
          </a:p>
          <a:p>
            <a:r>
              <a:rPr lang="en-US" dirty="0"/>
              <a:t>• Other commitments (specify nature</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40</a:t>
            </a:fld>
            <a:endParaRPr lang="en-US" dirty="0"/>
          </a:p>
        </p:txBody>
      </p:sp>
    </p:spTree>
    <p:extLst>
      <p:ext uri="{BB962C8B-B14F-4D97-AF65-F5344CB8AC3E}">
        <p14:creationId xmlns:p14="http://schemas.microsoft.com/office/powerpoint/2010/main" val="28269095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8991600" cy="4801314"/>
          </a:xfrm>
          <a:prstGeom prst="rect">
            <a:avLst/>
          </a:prstGeom>
        </p:spPr>
        <p:txBody>
          <a:bodyPr wrap="square">
            <a:spAutoFit/>
          </a:bodyPr>
          <a:lstStyle/>
          <a:p>
            <a:endParaRPr lang="en-US" b="1" dirty="0" smtClean="0"/>
          </a:p>
          <a:p>
            <a:r>
              <a:rPr lang="en-US" b="1" dirty="0" smtClean="0"/>
              <a:t>Other </a:t>
            </a:r>
            <a:r>
              <a:rPr lang="en-US" b="1" dirty="0"/>
              <a:t>disclosures</a:t>
            </a:r>
          </a:p>
          <a:p>
            <a:r>
              <a:rPr lang="en-US" dirty="0"/>
              <a:t>• The amount of dividends proposed to be distributed to</a:t>
            </a:r>
          </a:p>
          <a:p>
            <a:r>
              <a:rPr lang="en-US" dirty="0" smtClean="0"/>
              <a:t>  equity </a:t>
            </a:r>
            <a:r>
              <a:rPr lang="en-US" dirty="0"/>
              <a:t>and preference shareholders for the period and the</a:t>
            </a:r>
          </a:p>
          <a:p>
            <a:r>
              <a:rPr lang="en-US" dirty="0" smtClean="0"/>
              <a:t>  related </a:t>
            </a:r>
            <a:r>
              <a:rPr lang="en-US" dirty="0"/>
              <a:t>amount per share shall be disclosed separately.</a:t>
            </a:r>
          </a:p>
          <a:p>
            <a:r>
              <a:rPr lang="en-US" dirty="0" smtClean="0"/>
              <a:t>  Arrears </a:t>
            </a:r>
            <a:r>
              <a:rPr lang="en-US" dirty="0"/>
              <a:t>of fixed cumulative dividends on preference shares</a:t>
            </a:r>
          </a:p>
          <a:p>
            <a:r>
              <a:rPr lang="en-US" dirty="0" smtClean="0"/>
              <a:t>  shall </a:t>
            </a:r>
            <a:r>
              <a:rPr lang="en-US" dirty="0"/>
              <a:t>also be disclosed separately.</a:t>
            </a:r>
          </a:p>
          <a:p>
            <a:r>
              <a:rPr lang="en-US" dirty="0"/>
              <a:t>• Where in respect of an issue of securities made for a</a:t>
            </a:r>
          </a:p>
          <a:p>
            <a:r>
              <a:rPr lang="en-US" dirty="0" smtClean="0"/>
              <a:t>  specific </a:t>
            </a:r>
            <a:r>
              <a:rPr lang="en-US" dirty="0"/>
              <a:t>purpose, the whole or part of the amount has not</a:t>
            </a:r>
          </a:p>
          <a:p>
            <a:r>
              <a:rPr lang="en-US" dirty="0" smtClean="0"/>
              <a:t>  been </a:t>
            </a:r>
            <a:r>
              <a:rPr lang="en-US" dirty="0"/>
              <a:t>used for the specific purpose at the balance sheet</a:t>
            </a:r>
          </a:p>
          <a:p>
            <a:r>
              <a:rPr lang="en-US" dirty="0" smtClean="0"/>
              <a:t>  date</a:t>
            </a:r>
            <a:r>
              <a:rPr lang="en-US" dirty="0"/>
              <a:t>, there shall be indicated by way of note how such</a:t>
            </a:r>
          </a:p>
          <a:p>
            <a:r>
              <a:rPr lang="en-US" dirty="0" smtClean="0"/>
              <a:t>  unutilized </a:t>
            </a:r>
            <a:r>
              <a:rPr lang="en-US" dirty="0"/>
              <a:t>amounts have been used or invested.</a:t>
            </a:r>
          </a:p>
          <a:p>
            <a:r>
              <a:rPr lang="en-US" dirty="0"/>
              <a:t>• If, in the opinion of the Board, any of the assets other than</a:t>
            </a:r>
          </a:p>
          <a:p>
            <a:r>
              <a:rPr lang="en-US" dirty="0" smtClean="0"/>
              <a:t>  fixed </a:t>
            </a:r>
            <a:r>
              <a:rPr lang="en-US" dirty="0"/>
              <a:t>assets and non-current investments do not have a</a:t>
            </a:r>
          </a:p>
          <a:p>
            <a:r>
              <a:rPr lang="en-US" dirty="0" smtClean="0"/>
              <a:t>  value </a:t>
            </a:r>
            <a:r>
              <a:rPr lang="en-US" dirty="0"/>
              <a:t>on realization in the ordinary course of business at</a:t>
            </a:r>
          </a:p>
          <a:p>
            <a:r>
              <a:rPr lang="en-US" dirty="0" smtClean="0"/>
              <a:t>  least </a:t>
            </a:r>
            <a:r>
              <a:rPr lang="en-US" dirty="0"/>
              <a:t>equal to the amount at which they are stated, the fact</a:t>
            </a:r>
          </a:p>
          <a:p>
            <a:r>
              <a:rPr lang="en-US" dirty="0" smtClean="0"/>
              <a:t>  that </a:t>
            </a:r>
            <a:r>
              <a:rPr lang="en-US" dirty="0"/>
              <a:t>the Board is of that opinion, shall be stated</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41</a:t>
            </a:fld>
            <a:endParaRPr lang="en-US" dirty="0"/>
          </a:p>
        </p:txBody>
      </p:sp>
    </p:spTree>
    <p:extLst>
      <p:ext uri="{BB962C8B-B14F-4D97-AF65-F5344CB8AC3E}">
        <p14:creationId xmlns:p14="http://schemas.microsoft.com/office/powerpoint/2010/main" val="26753741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194433047"/>
              </p:ext>
            </p:extLst>
          </p:nvPr>
        </p:nvGraphicFramePr>
        <p:xfrm>
          <a:off x="0" y="10"/>
          <a:ext cx="9037984" cy="6781790"/>
        </p:xfrm>
        <a:graphic>
          <a:graphicData uri="http://schemas.openxmlformats.org/drawingml/2006/table">
            <a:tbl>
              <a:tblPr>
                <a:tableStyleId>{5C22544A-7EE6-4342-B048-85BDC9FD1C3A}</a:tableStyleId>
              </a:tblPr>
              <a:tblGrid>
                <a:gridCol w="66416"/>
                <a:gridCol w="5062794"/>
                <a:gridCol w="967886"/>
                <a:gridCol w="1470444"/>
                <a:gridCol w="1470444"/>
              </a:tblGrid>
              <a:tr h="204288">
                <a:tc>
                  <a:txBody>
                    <a:bodyPr/>
                    <a:lstStyle/>
                    <a:p>
                      <a:pPr algn="l" fontAlgn="b"/>
                      <a:endParaRPr lang="en-US" sz="1300" b="0" i="0" u="none" strike="noStrike" dirty="0">
                        <a:effectLst/>
                        <a:latin typeface="Verdana"/>
                      </a:endParaRPr>
                    </a:p>
                  </a:txBody>
                  <a:tcPr marL="3839" marR="3839" marT="3839" marB="0" anchor="b"/>
                </a:tc>
                <a:tc gridSpan="4">
                  <a:txBody>
                    <a:bodyPr/>
                    <a:lstStyle/>
                    <a:p>
                      <a:pPr algn="ctr" fontAlgn="b"/>
                      <a:r>
                        <a:rPr lang="en-US" sz="1300" u="none" strike="noStrike">
                          <a:effectLst/>
                        </a:rPr>
                        <a:t>STATEMENT OF PROFIT AND LOSS</a:t>
                      </a:r>
                      <a:endParaRPr lang="en-US" sz="1300" b="1" i="0" u="none" strike="noStrike">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204288">
                <a:tc>
                  <a:txBody>
                    <a:bodyPr/>
                    <a:lstStyle/>
                    <a:p>
                      <a:pPr algn="l" fontAlgn="b"/>
                      <a:endParaRPr lang="en-US" sz="1300" b="0" i="0" u="none" strike="noStrike">
                        <a:effectLst/>
                        <a:latin typeface="Verdana"/>
                      </a:endParaRPr>
                    </a:p>
                  </a:txBody>
                  <a:tcPr marL="3839" marR="3839" marT="3839" marB="0" anchor="b"/>
                </a:tc>
                <a:tc gridSpan="4">
                  <a:txBody>
                    <a:bodyPr/>
                    <a:lstStyle/>
                    <a:p>
                      <a:pPr algn="ctr" fontAlgn="b"/>
                      <a:endParaRPr lang="en-US" sz="1300" b="1" i="0" u="none" strike="noStrike">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204288">
                <a:tc>
                  <a:txBody>
                    <a:bodyPr/>
                    <a:lstStyle/>
                    <a:p>
                      <a:pPr algn="l" fontAlgn="b"/>
                      <a:endParaRPr lang="en-US" sz="1300" b="0" i="0" u="none" strike="noStrike">
                        <a:effectLst/>
                        <a:latin typeface="Verdana"/>
                      </a:endParaRPr>
                    </a:p>
                  </a:txBody>
                  <a:tcPr marL="3839" marR="3839" marT="3839" marB="0" anchor="b"/>
                </a:tc>
                <a:tc gridSpan="4">
                  <a:txBody>
                    <a:bodyPr/>
                    <a:lstStyle/>
                    <a:p>
                      <a:pPr algn="ctr" fontAlgn="b"/>
                      <a:r>
                        <a:rPr lang="en-US" sz="1300" u="none" strike="noStrike" dirty="0">
                          <a:effectLst/>
                        </a:rPr>
                        <a:t>Profit and Loss statement for the year ended 31st March, </a:t>
                      </a:r>
                      <a:r>
                        <a:rPr lang="en-US" sz="1300" u="none" strike="noStrike" dirty="0" smtClean="0">
                          <a:effectLst/>
                        </a:rPr>
                        <a:t>_______</a:t>
                      </a:r>
                      <a:endParaRPr lang="en-US" sz="1300" b="1" i="0" u="none" strike="noStrike" dirty="0">
                        <a:effectLst/>
                        <a:latin typeface="Verdana"/>
                      </a:endParaRPr>
                    </a:p>
                  </a:txBody>
                  <a:tcPr marL="3839" marR="3839" marT="3839" marB="0" anchor="b"/>
                </a:tc>
                <a:tc hMerge="1">
                  <a:txBody>
                    <a:bodyPr/>
                    <a:lstStyle/>
                    <a:p>
                      <a:endParaRPr lang="en-US"/>
                    </a:p>
                  </a:txBody>
                  <a:tcPr/>
                </a:tc>
                <a:tc hMerge="1">
                  <a:txBody>
                    <a:bodyPr/>
                    <a:lstStyle/>
                    <a:p>
                      <a:endParaRPr lang="en-US"/>
                    </a:p>
                  </a:txBody>
                  <a:tcPr/>
                </a:tc>
                <a:tc hMerge="1">
                  <a:txBody>
                    <a:bodyPr/>
                    <a:lstStyle/>
                    <a:p>
                      <a:endParaRPr lang="en-US"/>
                    </a:p>
                  </a:txBody>
                  <a:tcPr/>
                </a:tc>
              </a:tr>
              <a:tr h="610945">
                <a:tc>
                  <a:txBody>
                    <a:bodyPr/>
                    <a:lstStyle/>
                    <a:p>
                      <a:pPr algn="l" fontAlgn="b"/>
                      <a:endParaRPr lang="en-US" sz="1300" b="0" i="0" u="none" strike="noStrike">
                        <a:effectLst/>
                        <a:latin typeface="Verdana"/>
                      </a:endParaRPr>
                    </a:p>
                  </a:txBody>
                  <a:tcPr marL="3839" marR="3839" marT="3839" marB="0" anchor="b"/>
                </a:tc>
                <a:tc>
                  <a:txBody>
                    <a:bodyPr/>
                    <a:lstStyle/>
                    <a:p>
                      <a:pPr algn="ctr" fontAlgn="ctr"/>
                      <a:r>
                        <a:rPr lang="en-US" sz="1300" u="none" strike="noStrike">
                          <a:effectLst/>
                        </a:rPr>
                        <a:t>Particulars</a:t>
                      </a:r>
                      <a:endParaRPr lang="en-US" sz="1300" b="1" i="0" u="none" strike="noStrike">
                        <a:effectLst/>
                        <a:latin typeface="Verdana"/>
                      </a:endParaRPr>
                    </a:p>
                  </a:txBody>
                  <a:tcPr marL="3839" marR="3839" marT="3839" marB="0" anchor="ctr"/>
                </a:tc>
                <a:tc>
                  <a:txBody>
                    <a:bodyPr/>
                    <a:lstStyle/>
                    <a:p>
                      <a:pPr algn="ctr" fontAlgn="ctr"/>
                      <a:r>
                        <a:rPr lang="en-US" sz="1300" u="none" strike="noStrike">
                          <a:effectLst/>
                        </a:rPr>
                        <a:t>Note No</a:t>
                      </a:r>
                      <a:endParaRPr lang="en-US" sz="1300" b="1" i="0" u="none" strike="noStrike">
                        <a:effectLst/>
                        <a:latin typeface="Verdana"/>
                      </a:endParaRPr>
                    </a:p>
                  </a:txBody>
                  <a:tcPr marL="3839" marR="3839" marT="3839" marB="0" anchor="ctr"/>
                </a:tc>
                <a:tc>
                  <a:txBody>
                    <a:bodyPr/>
                    <a:lstStyle/>
                    <a:p>
                      <a:pPr algn="ctr" fontAlgn="ctr"/>
                      <a:r>
                        <a:rPr lang="en-US" sz="1300" u="none" strike="noStrike">
                          <a:effectLst/>
                        </a:rPr>
                        <a:t>Figures as at the end of current reporting period</a:t>
                      </a:r>
                      <a:endParaRPr lang="en-US" sz="1300" b="1" i="0" u="none" strike="noStrike">
                        <a:effectLst/>
                        <a:latin typeface="Verdana"/>
                      </a:endParaRPr>
                    </a:p>
                  </a:txBody>
                  <a:tcPr marL="3839" marR="3839" marT="3839" marB="0" anchor="ctr"/>
                </a:tc>
                <a:tc>
                  <a:txBody>
                    <a:bodyPr/>
                    <a:lstStyle/>
                    <a:p>
                      <a:pPr algn="ctr" fontAlgn="ctr"/>
                      <a:r>
                        <a:rPr lang="en-US" sz="1300" u="none" strike="noStrike">
                          <a:effectLst/>
                        </a:rPr>
                        <a:t>Figures as at the end of previous reporting period</a:t>
                      </a:r>
                      <a:endParaRPr lang="en-US" sz="1300" b="1" i="0" u="none" strike="noStrike">
                        <a:effectLst/>
                        <a:latin typeface="Verdana"/>
                      </a:endParaRPr>
                    </a:p>
                  </a:txBody>
                  <a:tcPr marL="3839" marR="3839" marT="3839" marB="0" anchor="ctr"/>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I. Revenue from operations</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II. Other Income</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r" fontAlgn="b"/>
                      <a:r>
                        <a:rPr lang="en-US" sz="1300" u="none" strike="noStrike">
                          <a:effectLst/>
                        </a:rPr>
                        <a:t>III. Total Revenue (I +II)</a:t>
                      </a:r>
                      <a:endParaRPr lang="en-US" sz="1300" b="1"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sng" strike="noStrike">
                          <a:effectLst/>
                        </a:rPr>
                        <a:t>IV. Expenses:</a:t>
                      </a:r>
                      <a:endParaRPr lang="en-US" sz="1300" b="0" i="1" u="sng"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Cost of materials consumed</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Purchase of Stock-in-Trade</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404693">
                <a:tc>
                  <a:txBody>
                    <a:bodyPr/>
                    <a:lstStyle/>
                    <a:p>
                      <a:pPr algn="l" fontAlgn="b"/>
                      <a:endParaRPr lang="en-US" sz="1300" b="0" i="0" u="none" strike="noStrike">
                        <a:effectLst/>
                        <a:latin typeface="Verdana"/>
                      </a:endParaRPr>
                    </a:p>
                  </a:txBody>
                  <a:tcPr marL="3839" marR="3839" marT="3839" marB="0" anchor="b"/>
                </a:tc>
                <a:tc>
                  <a:txBody>
                    <a:bodyPr/>
                    <a:lstStyle/>
                    <a:p>
                      <a:pPr algn="l" fontAlgn="ctr"/>
                      <a:r>
                        <a:rPr lang="en-US" sz="1300" u="none" strike="noStrike">
                          <a:effectLst/>
                        </a:rPr>
                        <a:t>Changes in inventories of finished goods, work-in-progress and Stock-in-Trade</a:t>
                      </a:r>
                      <a:endParaRPr lang="en-US" sz="1300" b="0" i="0" u="none" strike="noStrike">
                        <a:effectLst/>
                        <a:latin typeface="Verdana"/>
                      </a:endParaRPr>
                    </a:p>
                  </a:txBody>
                  <a:tcPr marL="3839" marR="3839" marT="3839" marB="0" anchor="ctr"/>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Employee benefit expense</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Financial costs</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Depreciation and amortization expense</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Other expenses</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r" fontAlgn="b"/>
                      <a:r>
                        <a:rPr lang="en-US" sz="1300" u="none" strike="noStrike">
                          <a:effectLst/>
                        </a:rPr>
                        <a:t>Total Expenses</a:t>
                      </a:r>
                      <a:endParaRPr lang="en-US" sz="1300" b="1"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44376">
                <a:tc>
                  <a:txBody>
                    <a:bodyPr/>
                    <a:lstStyle/>
                    <a:p>
                      <a:pPr algn="l" fontAlgn="b"/>
                      <a:endParaRPr lang="en-US" sz="1300" b="0" i="0" u="none" strike="noStrike">
                        <a:effectLst/>
                        <a:latin typeface="Verdana"/>
                      </a:endParaRPr>
                    </a:p>
                  </a:txBody>
                  <a:tcPr marL="3839" marR="3839" marT="3839" marB="0" anchor="b"/>
                </a:tc>
                <a:tc>
                  <a:txBody>
                    <a:bodyPr/>
                    <a:lstStyle/>
                    <a:p>
                      <a:pPr algn="l" fontAlgn="ctr"/>
                      <a:r>
                        <a:rPr lang="en-US" sz="1300" u="none" strike="noStrike" dirty="0">
                          <a:effectLst/>
                        </a:rPr>
                        <a:t>V. Profit before exceptional and extraordinary items and </a:t>
                      </a:r>
                      <a:r>
                        <a:rPr lang="en-US" sz="1300" u="none" strike="noStrike" dirty="0" smtClean="0">
                          <a:effectLst/>
                        </a:rPr>
                        <a:t>tax (III - IV)</a:t>
                      </a:r>
                      <a:endParaRPr lang="en-US" sz="1300" b="0" i="0" u="none" strike="noStrike" dirty="0">
                        <a:effectLst/>
                        <a:latin typeface="Verdana"/>
                      </a:endParaRPr>
                    </a:p>
                  </a:txBody>
                  <a:tcPr marL="3839" marR="3839" marT="3839" marB="0" anchor="ctr"/>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VI. Exceptional Items</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3855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VII. Profit before extraordinary items and tax (V - VI)</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VIII. Extraordinary Items</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IX. Profit before tax (VII - VIII)</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204288">
                <a:tc>
                  <a:txBody>
                    <a:bodyPr/>
                    <a:lstStyle/>
                    <a:p>
                      <a:pPr algn="l" fontAlgn="b"/>
                      <a:endParaRPr lang="en-US" sz="1300" b="0" i="0" u="none" strike="noStrike">
                        <a:effectLst/>
                        <a:latin typeface="Verdana"/>
                      </a:endParaRPr>
                    </a:p>
                  </a:txBody>
                  <a:tcPr marL="3839" marR="3839" marT="3839" marB="0" anchor="b"/>
                </a:tc>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80306">
                <a:tc>
                  <a:txBody>
                    <a:bodyPr/>
                    <a:lstStyle/>
                    <a:p>
                      <a:pPr algn="l" fontAlgn="b"/>
                      <a:endParaRPr lang="en-US" sz="1300" b="0" i="0" u="none" strike="noStrike" dirty="0">
                        <a:effectLst/>
                        <a:latin typeface="Verdana"/>
                      </a:endParaRPr>
                    </a:p>
                  </a:txBody>
                  <a:tcPr marL="3839" marR="3839" marT="3839" marB="0" anchor="b"/>
                </a:tc>
                <a:tc>
                  <a:txBody>
                    <a:bodyPr/>
                    <a:lstStyle/>
                    <a:p>
                      <a:endParaRPr lang="en-US"/>
                    </a:p>
                  </a:txBody>
                  <a:tcPr marL="3839" marR="3839" marT="3839" marB="0" anchor="b"/>
                </a:tc>
                <a:tc>
                  <a:txBody>
                    <a:bodyPr/>
                    <a:lstStyle/>
                    <a:p>
                      <a:endParaRPr lang="en-US"/>
                    </a:p>
                  </a:txBody>
                  <a:tcPr marL="3839" marR="3839" marT="3839" marB="0" anchor="b"/>
                </a:tc>
                <a:tc>
                  <a:txBody>
                    <a:bodyPr/>
                    <a:lstStyle/>
                    <a:p>
                      <a:endParaRPr lang="en-US"/>
                    </a:p>
                  </a:txBody>
                  <a:tcPr marL="3839" marR="3839" marT="3839" marB="0" anchor="b"/>
                </a:tc>
                <a:tc>
                  <a:txBody>
                    <a:bodyPr/>
                    <a:lstStyle/>
                    <a:p>
                      <a:endParaRPr lang="en-US" dirty="0"/>
                    </a:p>
                  </a:txBody>
                  <a:tcPr marL="3839" marR="3839" marT="3839" marB="0" anchor="b"/>
                </a:tc>
              </a:tr>
            </a:tbl>
          </a:graphicData>
        </a:graphic>
      </p:graphicFrame>
    </p:spTree>
    <p:extLst>
      <p:ext uri="{BB962C8B-B14F-4D97-AF65-F5344CB8AC3E}">
        <p14:creationId xmlns:p14="http://schemas.microsoft.com/office/powerpoint/2010/main" val="18377089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71604940"/>
              </p:ext>
            </p:extLst>
          </p:nvPr>
        </p:nvGraphicFramePr>
        <p:xfrm>
          <a:off x="0" y="-76209"/>
          <a:ext cx="9144001" cy="6858009"/>
        </p:xfrm>
        <a:graphic>
          <a:graphicData uri="http://schemas.openxmlformats.org/drawingml/2006/table">
            <a:tbl>
              <a:tblPr>
                <a:tableStyleId>{5C22544A-7EE6-4342-B048-85BDC9FD1C3A}</a:tableStyleId>
              </a:tblPr>
              <a:tblGrid>
                <a:gridCol w="5160100"/>
                <a:gridCol w="986489"/>
                <a:gridCol w="1498706"/>
                <a:gridCol w="1498706"/>
              </a:tblGrid>
              <a:tr h="353643">
                <a:tc>
                  <a:txBody>
                    <a:bodyPr/>
                    <a:lstStyle/>
                    <a:p>
                      <a:pPr algn="l" fontAlgn="b"/>
                      <a:r>
                        <a:rPr lang="en-US" sz="1300" u="none" strike="noStrike" dirty="0">
                          <a:effectLst/>
                        </a:rPr>
                        <a:t>X. Tax expense:</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(1) Current tax</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(2) Deferred tax</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423039">
                <a:tc>
                  <a:txBody>
                    <a:bodyPr/>
                    <a:lstStyle/>
                    <a:p>
                      <a:pPr algn="l" fontAlgn="ctr"/>
                      <a:r>
                        <a:rPr lang="en-US" sz="1300" u="none" strike="noStrike" dirty="0">
                          <a:effectLst/>
                        </a:rPr>
                        <a:t>XI. Profit(Loss) from the </a:t>
                      </a:r>
                      <a:r>
                        <a:rPr lang="en-US" sz="1300" u="none" strike="noStrike" dirty="0" smtClean="0">
                          <a:effectLst/>
                        </a:rPr>
                        <a:t>period </a:t>
                      </a:r>
                      <a:r>
                        <a:rPr lang="en-US" sz="1300" u="none" strike="noStrike" dirty="0">
                          <a:effectLst/>
                        </a:rPr>
                        <a:t>from continuing </a:t>
                      </a:r>
                      <a:r>
                        <a:rPr lang="en-US" sz="1300" u="none" strike="noStrike" dirty="0" smtClean="0">
                          <a:effectLst/>
                        </a:rPr>
                        <a:t>operations (VII-VIII)</a:t>
                      </a:r>
                      <a:endParaRPr lang="en-US" sz="1300" b="0" i="0" u="none" strike="noStrike" dirty="0">
                        <a:effectLst/>
                        <a:latin typeface="Verdana"/>
                      </a:endParaRPr>
                    </a:p>
                  </a:txBody>
                  <a:tcPr marL="3839" marR="3839" marT="3839" marB="0" anchor="ctr"/>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XII. Profit/(Loss) from discontinuing operations</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XIII. Tax expense of discounting operations</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423039">
                <a:tc>
                  <a:txBody>
                    <a:bodyPr/>
                    <a:lstStyle/>
                    <a:p>
                      <a:pPr algn="l" fontAlgn="ctr"/>
                      <a:r>
                        <a:rPr lang="en-US" sz="1300" u="none" strike="noStrike" dirty="0">
                          <a:effectLst/>
                        </a:rPr>
                        <a:t>XIV. Profit/(Loss) from Discontinuing operations (XII - XIII)</a:t>
                      </a:r>
                      <a:endParaRPr lang="en-US" sz="1300" b="0" i="0" u="none" strike="noStrike" dirty="0">
                        <a:effectLst/>
                        <a:latin typeface="Verdana"/>
                      </a:endParaRPr>
                    </a:p>
                  </a:txBody>
                  <a:tcPr marL="3839" marR="3839" marT="3839" marB="0" anchor="ctr"/>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XV. Profit/(Loss) for the period (XI + XIV)</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XVI. Earning per equity share:</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(1) Basic</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r>
                        <a:rPr lang="en-US" sz="1300" u="none" strike="noStrike" dirty="0">
                          <a:effectLst/>
                        </a:rPr>
                        <a:t>       (2) Diluted</a:t>
                      </a:r>
                      <a:endParaRPr lang="en-US" sz="1300" b="0" i="0" u="none" strike="noStrike" dirty="0">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c>
                  <a:txBody>
                    <a:bodyPr/>
                    <a:lstStyle/>
                    <a:p>
                      <a:pPr algn="l" fontAlgn="b"/>
                      <a:r>
                        <a:rPr lang="en-US" sz="1300" u="none" strike="noStrike">
                          <a:effectLst/>
                        </a:rPr>
                        <a:t> </a:t>
                      </a:r>
                      <a:endParaRPr lang="en-US" sz="1300" b="0" i="0" u="none" strike="noStrike">
                        <a:effectLst/>
                        <a:latin typeface="Verdana"/>
                      </a:endParaRPr>
                    </a:p>
                  </a:txBody>
                  <a:tcPr marL="3839" marR="3839" marT="3839" marB="0" anchor="b"/>
                </a:tc>
              </a:tr>
              <a:tr h="353643">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a:effectLst/>
                        <a:latin typeface="Verdana"/>
                      </a:endParaRPr>
                    </a:p>
                  </a:txBody>
                  <a:tcPr marL="3839" marR="3839" marT="3839" marB="0" anchor="b"/>
                </a:tc>
                <a:tc>
                  <a:txBody>
                    <a:bodyPr/>
                    <a:lstStyle/>
                    <a:p>
                      <a:pPr algn="l" fontAlgn="b"/>
                      <a:endParaRPr lang="en-US" sz="1300" b="0" i="0" u="none" strike="noStrike">
                        <a:effectLst/>
                        <a:latin typeface="Verdana"/>
                      </a:endParaRPr>
                    </a:p>
                  </a:txBody>
                  <a:tcPr marL="3839" marR="3839" marT="3839" marB="0" anchor="b"/>
                </a:tc>
                <a:tc>
                  <a:txBody>
                    <a:bodyPr/>
                    <a:lstStyle/>
                    <a:p>
                      <a:pPr algn="l" fontAlgn="b"/>
                      <a:endParaRPr lang="en-US" sz="1300" b="0" i="0" u="none" strike="noStrike">
                        <a:effectLst/>
                        <a:latin typeface="Verdana"/>
                      </a:endParaRPr>
                    </a:p>
                  </a:txBody>
                  <a:tcPr marL="3839" marR="3839" marT="3839" marB="0" anchor="b"/>
                </a:tc>
              </a:tr>
              <a:tr h="353643">
                <a:tc>
                  <a:txBody>
                    <a:bodyPr/>
                    <a:lstStyle/>
                    <a:p>
                      <a:pPr algn="l" fontAlgn="b"/>
                      <a:endParaRPr lang="en-US" sz="1300" b="1"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c>
                  <a:txBody>
                    <a:bodyPr/>
                    <a:lstStyle/>
                    <a:p>
                      <a:pPr algn="l" fontAlgn="b"/>
                      <a:endParaRPr lang="en-US" sz="1300" b="0" i="0" u="none" strike="noStrike" dirty="0">
                        <a:effectLst/>
                        <a:latin typeface="Verdana"/>
                      </a:endParaRPr>
                    </a:p>
                  </a:txBody>
                  <a:tcPr marL="3839" marR="3839" marT="3839" marB="0" anchor="b"/>
                </a:tc>
              </a:tr>
            </a:tbl>
          </a:graphicData>
        </a:graphic>
      </p:graphicFrame>
    </p:spTree>
    <p:extLst>
      <p:ext uri="{BB962C8B-B14F-4D97-AF65-F5344CB8AC3E}">
        <p14:creationId xmlns:p14="http://schemas.microsoft.com/office/powerpoint/2010/main" val="31060157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24" y="74770"/>
            <a:ext cx="9067800" cy="5909310"/>
          </a:xfrm>
          <a:prstGeom prst="rect">
            <a:avLst/>
          </a:prstGeom>
        </p:spPr>
        <p:txBody>
          <a:bodyPr wrap="square">
            <a:spAutoFit/>
          </a:bodyPr>
          <a:lstStyle/>
          <a:p>
            <a:endParaRPr lang="en-US" b="1" dirty="0" smtClean="0"/>
          </a:p>
          <a:p>
            <a:r>
              <a:rPr lang="en-US" b="1" dirty="0" smtClean="0"/>
              <a:t>Additional </a:t>
            </a:r>
            <a:r>
              <a:rPr lang="en-US" b="1" dirty="0"/>
              <a:t>disclosures for P/L account</a:t>
            </a:r>
          </a:p>
          <a:p>
            <a:endParaRPr lang="en-US" dirty="0" smtClean="0"/>
          </a:p>
          <a:p>
            <a:r>
              <a:rPr lang="en-US" dirty="0" smtClean="0"/>
              <a:t>• </a:t>
            </a:r>
            <a:r>
              <a:rPr lang="en-US" dirty="0"/>
              <a:t>In respect of a company other than a finance company revenue from operations shall</a:t>
            </a:r>
          </a:p>
          <a:p>
            <a:r>
              <a:rPr lang="en-US" dirty="0" smtClean="0"/>
              <a:t>  disclose </a:t>
            </a:r>
            <a:r>
              <a:rPr lang="en-US" dirty="0"/>
              <a:t>separately in the notes revenue from</a:t>
            </a:r>
          </a:p>
          <a:p>
            <a:r>
              <a:rPr lang="en-US" dirty="0"/>
              <a:t>– sale of products;</a:t>
            </a:r>
          </a:p>
          <a:p>
            <a:r>
              <a:rPr lang="en-US" dirty="0"/>
              <a:t>– sale of services;</a:t>
            </a:r>
          </a:p>
          <a:p>
            <a:r>
              <a:rPr lang="en-US" dirty="0"/>
              <a:t>– other operating revenues; </a:t>
            </a:r>
            <a:endParaRPr lang="en-US" dirty="0" smtClean="0"/>
          </a:p>
          <a:p>
            <a:r>
              <a:rPr lang="en-US" dirty="0"/>
              <a:t>– Less</a:t>
            </a:r>
            <a:r>
              <a:rPr lang="en-US" dirty="0" smtClean="0"/>
              <a:t>: </a:t>
            </a:r>
            <a:r>
              <a:rPr lang="en-US" dirty="0"/>
              <a:t>Excise duty.</a:t>
            </a:r>
          </a:p>
          <a:p>
            <a:r>
              <a:rPr lang="en-US" dirty="0"/>
              <a:t>• In respect of a finance company, revenue from operations shall include revenue from </a:t>
            </a:r>
            <a:endParaRPr lang="en-US" dirty="0" smtClean="0"/>
          </a:p>
          <a:p>
            <a:r>
              <a:rPr lang="en-US" dirty="0" smtClean="0"/>
              <a:t>(a) Interest; and </a:t>
            </a:r>
          </a:p>
          <a:p>
            <a:r>
              <a:rPr lang="en-US" dirty="0" smtClean="0"/>
              <a:t>(b) Other financial services</a:t>
            </a:r>
          </a:p>
          <a:p>
            <a:r>
              <a:rPr lang="en-US" dirty="0" smtClean="0"/>
              <a:t>• </a:t>
            </a:r>
            <a:r>
              <a:rPr lang="en-US" dirty="0"/>
              <a:t>Revenue under each of the above heads shall be disclosed separately by way of notes to</a:t>
            </a:r>
          </a:p>
          <a:p>
            <a:r>
              <a:rPr lang="en-US" dirty="0" smtClean="0"/>
              <a:t>  accounts </a:t>
            </a:r>
            <a:r>
              <a:rPr lang="en-US" dirty="0"/>
              <a:t>to the extent applicable.</a:t>
            </a:r>
          </a:p>
          <a:p>
            <a:r>
              <a:rPr lang="en-US" dirty="0"/>
              <a:t>• Finance costs shall be classified as:</a:t>
            </a:r>
          </a:p>
          <a:p>
            <a:r>
              <a:rPr lang="en-US" dirty="0"/>
              <a:t>– Interest expense;</a:t>
            </a:r>
          </a:p>
          <a:p>
            <a:r>
              <a:rPr lang="en-US" dirty="0"/>
              <a:t>– Other borrowing costs;</a:t>
            </a:r>
          </a:p>
          <a:p>
            <a:r>
              <a:rPr lang="en-US" dirty="0"/>
              <a:t>– Applicable net gain/loss on foreign currency transactions and translation:</a:t>
            </a:r>
          </a:p>
          <a:p>
            <a:r>
              <a:rPr lang="en-US" dirty="0"/>
              <a:t>• Note that to the extent of foreign borrowing cost being less than domestic borrowing </a:t>
            </a:r>
            <a:endParaRPr lang="en-US" dirty="0" smtClean="0"/>
          </a:p>
          <a:p>
            <a:r>
              <a:rPr lang="en-US" dirty="0"/>
              <a:t> </a:t>
            </a:r>
            <a:r>
              <a:rPr lang="en-US" dirty="0" smtClean="0"/>
              <a:t>  cost</a:t>
            </a:r>
            <a:r>
              <a:rPr lang="en-US" dirty="0"/>
              <a:t>, </a:t>
            </a:r>
            <a:r>
              <a:rPr lang="en-US" dirty="0" smtClean="0"/>
              <a:t>foreign currency translation </a:t>
            </a:r>
            <a:r>
              <a:rPr lang="en-US" dirty="0"/>
              <a:t>losses are treated as adjustment to borrowing cost</a:t>
            </a:r>
          </a:p>
          <a:p>
            <a:r>
              <a:rPr lang="pt-BR" dirty="0"/>
              <a:t>• See AS 16, para 4 (e</a:t>
            </a:r>
            <a:r>
              <a:rPr lang="pt-BR" dirty="0" smtClean="0"/>
              <a:t>)</a:t>
            </a:r>
            <a:endParaRPr lang="pt-BR"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44</a:t>
            </a:fld>
            <a:endParaRPr lang="en-US" dirty="0"/>
          </a:p>
        </p:txBody>
      </p:sp>
    </p:spTree>
    <p:extLst>
      <p:ext uri="{BB962C8B-B14F-4D97-AF65-F5344CB8AC3E}">
        <p14:creationId xmlns:p14="http://schemas.microsoft.com/office/powerpoint/2010/main" val="38929193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72" y="228600"/>
            <a:ext cx="8991600" cy="5909310"/>
          </a:xfrm>
          <a:prstGeom prst="rect">
            <a:avLst/>
          </a:prstGeom>
        </p:spPr>
        <p:txBody>
          <a:bodyPr wrap="square">
            <a:spAutoFit/>
          </a:bodyPr>
          <a:lstStyle/>
          <a:p>
            <a:endParaRPr lang="en-US" b="1" dirty="0" smtClean="0"/>
          </a:p>
          <a:p>
            <a:r>
              <a:rPr lang="en-US" dirty="0"/>
              <a:t>• Other income to be classified as</a:t>
            </a:r>
          </a:p>
          <a:p>
            <a:r>
              <a:rPr lang="en-US" dirty="0"/>
              <a:t>– Interest Income (in case of a company other than a finance company);</a:t>
            </a:r>
          </a:p>
          <a:p>
            <a:r>
              <a:rPr lang="en-US" dirty="0"/>
              <a:t>– Dividend Income;</a:t>
            </a:r>
          </a:p>
          <a:p>
            <a:r>
              <a:rPr lang="en-US" dirty="0"/>
              <a:t>– Net gain/loss on sale of investments</a:t>
            </a:r>
          </a:p>
          <a:p>
            <a:r>
              <a:rPr lang="en-US" dirty="0"/>
              <a:t>– Other non-operating income (net of expenses directly attributable to such income</a:t>
            </a:r>
            <a:r>
              <a:rPr lang="en-US" dirty="0" smtClean="0"/>
              <a:t>).</a:t>
            </a:r>
            <a:endParaRPr lang="en-US" b="1" dirty="0" smtClean="0"/>
          </a:p>
          <a:p>
            <a:endParaRPr lang="en-US" b="1" dirty="0" smtClean="0"/>
          </a:p>
          <a:p>
            <a:r>
              <a:rPr lang="en-US" b="1" dirty="0" smtClean="0"/>
              <a:t>Additional </a:t>
            </a:r>
            <a:r>
              <a:rPr lang="en-US" b="1" dirty="0"/>
              <a:t>information in case of </a:t>
            </a:r>
            <a:r>
              <a:rPr lang="en-US" b="1" dirty="0" smtClean="0"/>
              <a:t>all companies</a:t>
            </a:r>
          </a:p>
          <a:p>
            <a:endParaRPr lang="en-US" b="1" dirty="0"/>
          </a:p>
          <a:p>
            <a:r>
              <a:rPr lang="en-US" dirty="0"/>
              <a:t>• A Company shall disclose by way of notes additional information regarding </a:t>
            </a:r>
            <a:endParaRPr lang="en-US" dirty="0" smtClean="0"/>
          </a:p>
          <a:p>
            <a:r>
              <a:rPr lang="en-US" dirty="0"/>
              <a:t> </a:t>
            </a:r>
            <a:r>
              <a:rPr lang="en-US" dirty="0" smtClean="0"/>
              <a:t> aggregate expenditure and income </a:t>
            </a:r>
            <a:r>
              <a:rPr lang="en-US" dirty="0"/>
              <a:t>on the following items:-</a:t>
            </a:r>
          </a:p>
          <a:p>
            <a:r>
              <a:rPr lang="en-US" dirty="0"/>
              <a:t>• (i) in case of all companies</a:t>
            </a:r>
          </a:p>
          <a:p>
            <a:r>
              <a:rPr lang="en-US" dirty="0"/>
              <a:t>– Employee Benefits Expense [showing </a:t>
            </a:r>
            <a:r>
              <a:rPr lang="en-US" dirty="0" smtClean="0"/>
              <a:t>separately]</a:t>
            </a:r>
            <a:endParaRPr lang="en-US" dirty="0"/>
          </a:p>
          <a:p>
            <a:r>
              <a:rPr lang="en-US" dirty="0"/>
              <a:t>• (i) salaries and wages,</a:t>
            </a:r>
          </a:p>
          <a:p>
            <a:r>
              <a:rPr lang="en-US" dirty="0"/>
              <a:t>• (ii) contribution to provident and other funds,</a:t>
            </a:r>
          </a:p>
          <a:p>
            <a:r>
              <a:rPr lang="en-US" dirty="0"/>
              <a:t>• (iii) expense on Employee Stock Option Scheme (ESOP) and Employee Stock </a:t>
            </a:r>
            <a:endParaRPr lang="en-US" dirty="0" smtClean="0"/>
          </a:p>
          <a:p>
            <a:r>
              <a:rPr lang="en-US" dirty="0"/>
              <a:t> </a:t>
            </a:r>
            <a:r>
              <a:rPr lang="en-US" dirty="0" smtClean="0"/>
              <a:t>  Purchase </a:t>
            </a:r>
            <a:r>
              <a:rPr lang="en-US" dirty="0"/>
              <a:t>Plan </a:t>
            </a:r>
            <a:r>
              <a:rPr lang="en-US" dirty="0" smtClean="0"/>
              <a:t>(</a:t>
            </a:r>
            <a:r>
              <a:rPr lang="en-US" dirty="0"/>
              <a:t>ESPP),</a:t>
            </a:r>
          </a:p>
          <a:p>
            <a:r>
              <a:rPr lang="en-US" dirty="0"/>
              <a:t>• (iv) staff welfare expenses].</a:t>
            </a:r>
          </a:p>
          <a:p>
            <a:r>
              <a:rPr lang="en-US" dirty="0"/>
              <a:t>– (b) Depreciation and amortization expense;</a:t>
            </a:r>
          </a:p>
          <a:p>
            <a:r>
              <a:rPr lang="en-US" dirty="0"/>
              <a:t>– (c) Any item of income or expenditure which exceeds one per cent of the revenue </a:t>
            </a:r>
            <a:endParaRPr lang="en-US" dirty="0" smtClean="0"/>
          </a:p>
          <a:p>
            <a:r>
              <a:rPr lang="en-US" dirty="0"/>
              <a:t> </a:t>
            </a:r>
            <a:r>
              <a:rPr lang="en-US" dirty="0" smtClean="0"/>
              <a:t>   from operations </a:t>
            </a:r>
            <a:r>
              <a:rPr lang="en-US" dirty="0"/>
              <a:t>or </a:t>
            </a:r>
            <a:r>
              <a:rPr lang="en-US" dirty="0" smtClean="0"/>
              <a:t>Rs.1,00,000, </a:t>
            </a:r>
            <a:r>
              <a:rPr lang="en-US" b="1" dirty="0" smtClean="0"/>
              <a:t>whichever </a:t>
            </a:r>
            <a:r>
              <a:rPr lang="en-US" b="1" dirty="0"/>
              <a:t>is higher</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45</a:t>
            </a:fld>
            <a:endParaRPr lang="en-US" dirty="0"/>
          </a:p>
        </p:txBody>
      </p:sp>
    </p:spTree>
    <p:extLst>
      <p:ext uri="{BB962C8B-B14F-4D97-AF65-F5344CB8AC3E}">
        <p14:creationId xmlns:p14="http://schemas.microsoft.com/office/powerpoint/2010/main" val="22347097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890" y="228600"/>
            <a:ext cx="8839200" cy="5078313"/>
          </a:xfrm>
          <a:prstGeom prst="rect">
            <a:avLst/>
          </a:prstGeom>
        </p:spPr>
        <p:txBody>
          <a:bodyPr wrap="square">
            <a:spAutoFit/>
          </a:bodyPr>
          <a:lstStyle/>
          <a:p>
            <a:endParaRPr lang="en-US" dirty="0" smtClean="0"/>
          </a:p>
          <a:p>
            <a:endParaRPr lang="en-US" dirty="0"/>
          </a:p>
          <a:p>
            <a:r>
              <a:rPr lang="en-US" dirty="0" smtClean="0"/>
              <a:t>– </a:t>
            </a:r>
            <a:r>
              <a:rPr lang="en-US" dirty="0"/>
              <a:t>(d) Interest Income;</a:t>
            </a:r>
          </a:p>
          <a:p>
            <a:r>
              <a:rPr lang="en-US" dirty="0"/>
              <a:t>– (e) Interest Expense;</a:t>
            </a:r>
          </a:p>
          <a:p>
            <a:r>
              <a:rPr lang="en-US" dirty="0"/>
              <a:t>– (f) Dividend Income;</a:t>
            </a:r>
          </a:p>
          <a:p>
            <a:r>
              <a:rPr lang="en-US" dirty="0"/>
              <a:t>– (g) Net gain/ loss on sale of investments;</a:t>
            </a:r>
          </a:p>
          <a:p>
            <a:r>
              <a:rPr lang="en-US" dirty="0"/>
              <a:t>– (h) Adjustments to the carrying amount of investments;</a:t>
            </a:r>
          </a:p>
          <a:p>
            <a:r>
              <a:rPr lang="en-US" dirty="0"/>
              <a:t>– (i) Net gain or loss on foreign currency transaction and translation </a:t>
            </a:r>
            <a:endParaRPr lang="en-US" dirty="0" smtClean="0"/>
          </a:p>
          <a:p>
            <a:r>
              <a:rPr lang="en-US" dirty="0"/>
              <a:t> </a:t>
            </a:r>
            <a:r>
              <a:rPr lang="en-US" dirty="0" smtClean="0"/>
              <a:t>        (</a:t>
            </a:r>
            <a:r>
              <a:rPr lang="en-US" dirty="0"/>
              <a:t>other than </a:t>
            </a:r>
            <a:r>
              <a:rPr lang="en-US" dirty="0" smtClean="0"/>
              <a:t>considered as </a:t>
            </a:r>
            <a:r>
              <a:rPr lang="en-US" dirty="0"/>
              <a:t>finance cost);</a:t>
            </a:r>
          </a:p>
          <a:p>
            <a:r>
              <a:rPr lang="en-US" dirty="0"/>
              <a:t>– (j) Payments to the auditor as</a:t>
            </a:r>
          </a:p>
          <a:p>
            <a:r>
              <a:rPr lang="en-US" dirty="0"/>
              <a:t>• </a:t>
            </a:r>
            <a:r>
              <a:rPr lang="en-US" dirty="0" smtClean="0"/>
              <a:t>      (</a:t>
            </a:r>
            <a:r>
              <a:rPr lang="en-US" dirty="0"/>
              <a:t>a) </a:t>
            </a:r>
            <a:r>
              <a:rPr lang="en-US" dirty="0" smtClean="0"/>
              <a:t>auditor,</a:t>
            </a:r>
          </a:p>
          <a:p>
            <a:r>
              <a:rPr lang="en-US" dirty="0"/>
              <a:t> </a:t>
            </a:r>
            <a:r>
              <a:rPr lang="en-US" dirty="0" smtClean="0"/>
              <a:t>        (</a:t>
            </a:r>
            <a:r>
              <a:rPr lang="en-US" dirty="0"/>
              <a:t>b) for taxation matters,</a:t>
            </a:r>
          </a:p>
          <a:p>
            <a:r>
              <a:rPr lang="en-US" dirty="0" smtClean="0"/>
              <a:t>         (</a:t>
            </a:r>
            <a:r>
              <a:rPr lang="en-US" dirty="0"/>
              <a:t>c) for company law matters,</a:t>
            </a:r>
          </a:p>
          <a:p>
            <a:r>
              <a:rPr lang="en-US" dirty="0" smtClean="0"/>
              <a:t>         (</a:t>
            </a:r>
            <a:r>
              <a:rPr lang="en-US" dirty="0"/>
              <a:t>d) for management services,</a:t>
            </a:r>
          </a:p>
          <a:p>
            <a:r>
              <a:rPr lang="en-US" dirty="0" smtClean="0"/>
              <a:t>         (</a:t>
            </a:r>
            <a:r>
              <a:rPr lang="en-US" dirty="0"/>
              <a:t>e) for other services,</a:t>
            </a:r>
          </a:p>
          <a:p>
            <a:r>
              <a:rPr lang="en-US" dirty="0" smtClean="0"/>
              <a:t>         (</a:t>
            </a:r>
            <a:r>
              <a:rPr lang="en-US" dirty="0"/>
              <a:t>f) for reimbursement of expenses;</a:t>
            </a:r>
          </a:p>
          <a:p>
            <a:r>
              <a:rPr lang="en-US" dirty="0"/>
              <a:t>– (k) Details of items of exceptional and extraordinary nature;</a:t>
            </a:r>
          </a:p>
          <a:p>
            <a:r>
              <a:rPr lang="en-US" dirty="0"/>
              <a:t>– (l) Prior period items;</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48400"/>
            <a:ext cx="762000" cy="365125"/>
          </a:xfrm>
        </p:spPr>
        <p:txBody>
          <a:bodyPr/>
          <a:lstStyle/>
          <a:p>
            <a:fld id="{A29F7255-D3AD-4B43-B49A-D25408109C4E}" type="slidenum">
              <a:rPr lang="en-US" smtClean="0"/>
              <a:t>46</a:t>
            </a:fld>
            <a:endParaRPr lang="en-US" dirty="0"/>
          </a:p>
        </p:txBody>
      </p:sp>
    </p:spTree>
    <p:extLst>
      <p:ext uri="{BB962C8B-B14F-4D97-AF65-F5344CB8AC3E}">
        <p14:creationId xmlns:p14="http://schemas.microsoft.com/office/powerpoint/2010/main" val="18723829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93" y="228600"/>
            <a:ext cx="8991600" cy="4801314"/>
          </a:xfrm>
          <a:prstGeom prst="rect">
            <a:avLst/>
          </a:prstGeom>
        </p:spPr>
        <p:txBody>
          <a:bodyPr wrap="square">
            <a:spAutoFit/>
          </a:bodyPr>
          <a:lstStyle/>
          <a:p>
            <a:endParaRPr lang="en-US" b="1" dirty="0" smtClean="0"/>
          </a:p>
          <a:p>
            <a:r>
              <a:rPr lang="en-US" b="1" dirty="0" smtClean="0"/>
              <a:t>Additional </a:t>
            </a:r>
            <a:r>
              <a:rPr lang="en-US" b="1" dirty="0"/>
              <a:t>information in case </a:t>
            </a:r>
            <a:r>
              <a:rPr lang="en-US" b="1" dirty="0" smtClean="0"/>
              <a:t>of specific </a:t>
            </a:r>
            <a:r>
              <a:rPr lang="en-US" b="1" dirty="0"/>
              <a:t>types of companies</a:t>
            </a:r>
          </a:p>
          <a:p>
            <a:endParaRPr lang="en-US" dirty="0" smtClean="0"/>
          </a:p>
          <a:p>
            <a:r>
              <a:rPr lang="en-US" dirty="0" smtClean="0"/>
              <a:t>• </a:t>
            </a:r>
            <a:r>
              <a:rPr lang="en-US" b="1" dirty="0"/>
              <a:t>In case of manufacturing companies</a:t>
            </a:r>
          </a:p>
          <a:p>
            <a:r>
              <a:rPr lang="en-US" dirty="0"/>
              <a:t>– Raw materials under broad heads.</a:t>
            </a:r>
          </a:p>
          <a:p>
            <a:r>
              <a:rPr lang="en-US" dirty="0"/>
              <a:t>– goods purchased under broad heads.</a:t>
            </a:r>
          </a:p>
          <a:p>
            <a:r>
              <a:rPr lang="en-US" dirty="0"/>
              <a:t>• </a:t>
            </a:r>
            <a:r>
              <a:rPr lang="en-US" b="1" dirty="0"/>
              <a:t>Note that the comprehensive information required about raw</a:t>
            </a:r>
          </a:p>
          <a:p>
            <a:r>
              <a:rPr lang="en-US" b="1" dirty="0"/>
              <a:t>materials, components </a:t>
            </a:r>
            <a:r>
              <a:rPr lang="en-US" b="1" dirty="0" smtClean="0"/>
              <a:t>etc. </a:t>
            </a:r>
            <a:r>
              <a:rPr lang="en-US" b="1" dirty="0"/>
              <a:t>by existing Schedule VI has </a:t>
            </a:r>
            <a:r>
              <a:rPr lang="en-US" b="1" dirty="0" smtClean="0"/>
              <a:t>been dropped</a:t>
            </a:r>
            <a:endParaRPr lang="en-US" b="1" dirty="0"/>
          </a:p>
          <a:p>
            <a:r>
              <a:rPr lang="en-US" dirty="0"/>
              <a:t>• </a:t>
            </a:r>
            <a:r>
              <a:rPr lang="en-US" b="1" dirty="0"/>
              <a:t>On the contrary, revised Schedule VI states – it shall be sufficient</a:t>
            </a:r>
          </a:p>
          <a:p>
            <a:r>
              <a:rPr lang="en-US" b="1" dirty="0"/>
              <a:t>compliance if the items are shown under “broad heads”</a:t>
            </a:r>
          </a:p>
          <a:p>
            <a:r>
              <a:rPr lang="en-US" dirty="0"/>
              <a:t>• In the case of trading companies, purchases in respect of</a:t>
            </a:r>
          </a:p>
          <a:p>
            <a:r>
              <a:rPr lang="en-US" dirty="0" smtClean="0"/>
              <a:t>  goods </a:t>
            </a:r>
            <a:r>
              <a:rPr lang="en-US" dirty="0"/>
              <a:t>traded in by the company under broad heads.</a:t>
            </a:r>
          </a:p>
          <a:p>
            <a:r>
              <a:rPr lang="en-US" dirty="0"/>
              <a:t>• In the case of companies rendering or supplying services,</a:t>
            </a:r>
          </a:p>
          <a:p>
            <a:r>
              <a:rPr lang="en-US" dirty="0" smtClean="0"/>
              <a:t>  gross </a:t>
            </a:r>
            <a:r>
              <a:rPr lang="en-US" dirty="0"/>
              <a:t>income derived form services rendered or supplied</a:t>
            </a:r>
          </a:p>
          <a:p>
            <a:r>
              <a:rPr lang="en-US" dirty="0" smtClean="0"/>
              <a:t>  under </a:t>
            </a:r>
            <a:r>
              <a:rPr lang="en-US" dirty="0"/>
              <a:t>broad heads.</a:t>
            </a:r>
          </a:p>
          <a:p>
            <a:r>
              <a:rPr lang="en-US" dirty="0"/>
              <a:t>• In the case of other companies, gross income derived under</a:t>
            </a:r>
          </a:p>
          <a:p>
            <a:r>
              <a:rPr lang="en-US" dirty="0" smtClean="0"/>
              <a:t>  broad </a:t>
            </a:r>
            <a:r>
              <a:rPr lang="en-US" dirty="0"/>
              <a:t>heads</a:t>
            </a:r>
            <a:r>
              <a:rPr lang="en-US" dirty="0" smtClean="0"/>
              <a:t>.</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48400"/>
            <a:ext cx="762000" cy="365125"/>
          </a:xfrm>
        </p:spPr>
        <p:txBody>
          <a:bodyPr/>
          <a:lstStyle/>
          <a:p>
            <a:fld id="{A29F7255-D3AD-4B43-B49A-D25408109C4E}" type="slidenum">
              <a:rPr lang="en-US" smtClean="0"/>
              <a:t>47</a:t>
            </a:fld>
            <a:endParaRPr lang="en-US" dirty="0"/>
          </a:p>
        </p:txBody>
      </p:sp>
    </p:spTree>
    <p:extLst>
      <p:ext uri="{BB962C8B-B14F-4D97-AF65-F5344CB8AC3E}">
        <p14:creationId xmlns:p14="http://schemas.microsoft.com/office/powerpoint/2010/main" val="29633941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186309"/>
          </a:xfrm>
          <a:prstGeom prst="rect">
            <a:avLst/>
          </a:prstGeom>
        </p:spPr>
        <p:txBody>
          <a:bodyPr wrap="square">
            <a:spAutoFit/>
          </a:bodyPr>
          <a:lstStyle/>
          <a:p>
            <a:endParaRPr lang="en-US" b="1" dirty="0" smtClean="0"/>
          </a:p>
          <a:p>
            <a:endParaRPr lang="en-US" b="1" dirty="0"/>
          </a:p>
          <a:p>
            <a:r>
              <a:rPr lang="en-US" b="1" dirty="0" smtClean="0"/>
              <a:t>Further </a:t>
            </a:r>
            <a:r>
              <a:rPr lang="en-US" b="1" dirty="0"/>
              <a:t>additional information in case of </a:t>
            </a:r>
            <a:r>
              <a:rPr lang="en-US" b="1" dirty="0" smtClean="0"/>
              <a:t>all companies</a:t>
            </a:r>
            <a:endParaRPr lang="en-US" b="1" dirty="0"/>
          </a:p>
          <a:p>
            <a:r>
              <a:rPr lang="en-US" dirty="0"/>
              <a:t>• In the case of all concerns having works in progress, works-in-progress under </a:t>
            </a:r>
            <a:r>
              <a:rPr lang="en-US" dirty="0" smtClean="0"/>
              <a:t>broad heads</a:t>
            </a:r>
            <a:r>
              <a:rPr lang="en-US" dirty="0"/>
              <a:t>.</a:t>
            </a:r>
          </a:p>
          <a:p>
            <a:r>
              <a:rPr lang="en-US" dirty="0"/>
              <a:t>• Information about reserves</a:t>
            </a:r>
          </a:p>
          <a:p>
            <a:r>
              <a:rPr lang="en-US" dirty="0" smtClean="0"/>
              <a:t>– </a:t>
            </a:r>
            <a:r>
              <a:rPr lang="en-US" dirty="0"/>
              <a:t>The aggregate, if material, of any amounts set aside or proposed to be set aside, to </a:t>
            </a:r>
            <a:r>
              <a:rPr lang="en-US" dirty="0" smtClean="0"/>
              <a:t>reserve, </a:t>
            </a:r>
          </a:p>
          <a:p>
            <a:r>
              <a:rPr lang="en-US" dirty="0"/>
              <a:t> </a:t>
            </a:r>
            <a:r>
              <a:rPr lang="en-US" dirty="0" smtClean="0"/>
              <a:t>  but not </a:t>
            </a:r>
            <a:r>
              <a:rPr lang="en-US" dirty="0"/>
              <a:t>including provisions made to meet any specific liability, contingency or </a:t>
            </a:r>
            <a:endParaRPr lang="en-US" dirty="0" smtClean="0"/>
          </a:p>
          <a:p>
            <a:r>
              <a:rPr lang="en-US" dirty="0" smtClean="0"/>
              <a:t>   commitment known to exist </a:t>
            </a:r>
            <a:r>
              <a:rPr lang="en-US" dirty="0"/>
              <a:t>at the date as to which the balance-sheet is made up.</a:t>
            </a:r>
          </a:p>
          <a:p>
            <a:r>
              <a:rPr lang="en-US" dirty="0"/>
              <a:t>– The aggregate, if material, of any amounts withdrawn from such reserves.</a:t>
            </a:r>
          </a:p>
          <a:p>
            <a:r>
              <a:rPr lang="en-US" dirty="0"/>
              <a:t>• Information about provisions</a:t>
            </a:r>
          </a:p>
          <a:p>
            <a:r>
              <a:rPr lang="en-US" dirty="0" smtClean="0"/>
              <a:t>– </a:t>
            </a:r>
            <a:r>
              <a:rPr lang="en-US" dirty="0"/>
              <a:t>The aggregate, if material, of the amounts set aside to provisions made for meeting specific</a:t>
            </a:r>
          </a:p>
          <a:p>
            <a:r>
              <a:rPr lang="en-US" dirty="0" smtClean="0"/>
              <a:t>   liabilities</a:t>
            </a:r>
            <a:r>
              <a:rPr lang="en-US" dirty="0"/>
              <a:t>, contingencies or commitments.</a:t>
            </a:r>
          </a:p>
          <a:p>
            <a:r>
              <a:rPr lang="en-US" dirty="0"/>
              <a:t>– The aggregate, if material, of the amounts withdrawn from such provisions, as no </a:t>
            </a:r>
            <a:endParaRPr lang="en-US" dirty="0" smtClean="0"/>
          </a:p>
          <a:p>
            <a:r>
              <a:rPr lang="en-US" dirty="0"/>
              <a:t> </a:t>
            </a:r>
            <a:r>
              <a:rPr lang="en-US" dirty="0" smtClean="0"/>
              <a:t>  longer required</a:t>
            </a:r>
            <a:r>
              <a:rPr lang="en-US" dirty="0"/>
              <a:t>.</a:t>
            </a:r>
          </a:p>
          <a:p>
            <a:r>
              <a:rPr lang="en-US" dirty="0"/>
              <a:t>• Expenditure incurred on each of the following items, separately for each item:-</a:t>
            </a:r>
          </a:p>
          <a:p>
            <a:r>
              <a:rPr lang="en-US" dirty="0" smtClean="0"/>
              <a:t>– Consumption of stores and spare </a:t>
            </a:r>
            <a:r>
              <a:rPr lang="en-US" dirty="0"/>
              <a:t>parts. </a:t>
            </a:r>
            <a:r>
              <a:rPr lang="en-US" dirty="0" smtClean="0"/>
              <a:t>        – </a:t>
            </a:r>
            <a:r>
              <a:rPr lang="en-US" dirty="0"/>
              <a:t>Repairs to machinery</a:t>
            </a:r>
            <a:r>
              <a:rPr lang="en-US" dirty="0" smtClean="0"/>
              <a:t>.</a:t>
            </a:r>
          </a:p>
          <a:p>
            <a:r>
              <a:rPr lang="en-US" dirty="0" smtClean="0"/>
              <a:t>– </a:t>
            </a:r>
            <a:r>
              <a:rPr lang="en-US" dirty="0"/>
              <a:t>Power and fuel</a:t>
            </a:r>
            <a:r>
              <a:rPr lang="en-US" dirty="0" smtClean="0"/>
              <a:t>.                                              </a:t>
            </a:r>
            <a:r>
              <a:rPr lang="en-US" dirty="0"/>
              <a:t>– Insurance</a:t>
            </a:r>
          </a:p>
          <a:p>
            <a:r>
              <a:rPr lang="en-US" dirty="0"/>
              <a:t>– Rent</a:t>
            </a:r>
            <a:r>
              <a:rPr lang="en-US" dirty="0" smtClean="0"/>
              <a:t>.                                                               </a:t>
            </a:r>
            <a:r>
              <a:rPr lang="en-US" dirty="0"/>
              <a:t>– Rates and taxes, excluding, taxes on </a:t>
            </a:r>
            <a:r>
              <a:rPr lang="en-US" dirty="0" smtClean="0"/>
              <a:t>income</a:t>
            </a:r>
            <a:endParaRPr lang="en-US" dirty="0"/>
          </a:p>
          <a:p>
            <a:r>
              <a:rPr lang="en-US" dirty="0"/>
              <a:t>– Repairs to buildings. </a:t>
            </a:r>
            <a:r>
              <a:rPr lang="en-US" dirty="0" smtClean="0"/>
              <a:t>                                     – </a:t>
            </a:r>
            <a:r>
              <a:rPr lang="en-US" dirty="0"/>
              <a:t>Miscellaneous expenses</a:t>
            </a:r>
            <a:r>
              <a:rPr lang="en-US" dirty="0" smtClean="0"/>
              <a:t>,</a:t>
            </a:r>
          </a:p>
          <a:p>
            <a:r>
              <a:rPr lang="en-US" dirty="0" smtClean="0"/>
              <a:t>• </a:t>
            </a:r>
            <a:r>
              <a:rPr lang="en-US" dirty="0"/>
              <a:t>Subsidiary companies:</a:t>
            </a:r>
          </a:p>
          <a:p>
            <a:r>
              <a:rPr lang="en-US" dirty="0"/>
              <a:t>– Dividends from subsidiary companies.</a:t>
            </a:r>
          </a:p>
          <a:p>
            <a:r>
              <a:rPr lang="en-US" dirty="0"/>
              <a:t>– Provisions for losses of subsidiary companies</a:t>
            </a:r>
            <a:r>
              <a:rPr lang="en-US" dirty="0" smtClean="0"/>
              <a:t>.</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205643"/>
            <a:ext cx="762000" cy="365125"/>
          </a:xfrm>
        </p:spPr>
        <p:txBody>
          <a:bodyPr/>
          <a:lstStyle/>
          <a:p>
            <a:fld id="{A29F7255-D3AD-4B43-B49A-D25408109C4E}" type="slidenum">
              <a:rPr lang="en-US" smtClean="0"/>
              <a:t>48</a:t>
            </a:fld>
            <a:endParaRPr lang="en-US" dirty="0"/>
          </a:p>
        </p:txBody>
      </p:sp>
    </p:spTree>
    <p:extLst>
      <p:ext uri="{BB962C8B-B14F-4D97-AF65-F5344CB8AC3E}">
        <p14:creationId xmlns:p14="http://schemas.microsoft.com/office/powerpoint/2010/main" val="12768823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33" y="0"/>
            <a:ext cx="9144000" cy="6186309"/>
          </a:xfrm>
          <a:prstGeom prst="rect">
            <a:avLst/>
          </a:prstGeom>
        </p:spPr>
        <p:txBody>
          <a:bodyPr wrap="square">
            <a:spAutoFit/>
          </a:bodyPr>
          <a:lstStyle/>
          <a:p>
            <a:endParaRPr lang="en-US" b="1" dirty="0" smtClean="0"/>
          </a:p>
          <a:p>
            <a:r>
              <a:rPr lang="en-US" b="1" dirty="0" smtClean="0"/>
              <a:t>Profit </a:t>
            </a:r>
            <a:r>
              <a:rPr lang="en-US" b="1" dirty="0"/>
              <a:t>and loss account also to </a:t>
            </a:r>
            <a:r>
              <a:rPr lang="en-US" b="1" dirty="0" smtClean="0"/>
              <a:t>show by </a:t>
            </a:r>
            <a:r>
              <a:rPr lang="en-US" b="1" dirty="0"/>
              <a:t>way of notes</a:t>
            </a:r>
          </a:p>
          <a:p>
            <a:r>
              <a:rPr lang="en-US" dirty="0"/>
              <a:t>• Value of imports calculated on C.I.F basis by </a:t>
            </a:r>
            <a:r>
              <a:rPr lang="en-US" dirty="0" smtClean="0"/>
              <a:t>company </a:t>
            </a:r>
            <a:r>
              <a:rPr lang="en-US" dirty="0"/>
              <a:t>during the financial year </a:t>
            </a:r>
            <a:r>
              <a:rPr lang="en-US" dirty="0" smtClean="0"/>
              <a:t>in respect </a:t>
            </a:r>
            <a:r>
              <a:rPr lang="en-US" dirty="0"/>
              <a:t>of</a:t>
            </a:r>
          </a:p>
          <a:p>
            <a:r>
              <a:rPr lang="en-US" dirty="0"/>
              <a:t>– Raw materials;</a:t>
            </a:r>
          </a:p>
          <a:p>
            <a:r>
              <a:rPr lang="en-US" dirty="0"/>
              <a:t>– Components and spare parts;</a:t>
            </a:r>
          </a:p>
          <a:p>
            <a:r>
              <a:rPr lang="en-US" dirty="0"/>
              <a:t>– Capital goods;</a:t>
            </a:r>
          </a:p>
          <a:p>
            <a:r>
              <a:rPr lang="en-US" dirty="0"/>
              <a:t>• Expenditure in foreign currency during the financial year on account of royalty, know-how,</a:t>
            </a:r>
          </a:p>
          <a:p>
            <a:r>
              <a:rPr lang="en-US" dirty="0" smtClean="0"/>
              <a:t>  professional </a:t>
            </a:r>
            <a:r>
              <a:rPr lang="en-US" dirty="0"/>
              <a:t>and consultation fees, interest, and other matters;</a:t>
            </a:r>
          </a:p>
          <a:p>
            <a:r>
              <a:rPr lang="en-US" dirty="0"/>
              <a:t>• Total value if all imported raw materials, spare parts and components consumed during</a:t>
            </a:r>
          </a:p>
          <a:p>
            <a:r>
              <a:rPr lang="en-US" dirty="0" smtClean="0"/>
              <a:t>  the </a:t>
            </a:r>
            <a:r>
              <a:rPr lang="en-US" dirty="0"/>
              <a:t>financial year and the total value of all indigenous raw materials, spare parts and</a:t>
            </a:r>
          </a:p>
          <a:p>
            <a:r>
              <a:rPr lang="en-US" dirty="0" smtClean="0"/>
              <a:t>  components </a:t>
            </a:r>
            <a:r>
              <a:rPr lang="en-US" dirty="0"/>
              <a:t>similarly consumed and the percentage of each to the total consumption;</a:t>
            </a:r>
          </a:p>
          <a:p>
            <a:r>
              <a:rPr lang="en-US" dirty="0"/>
              <a:t>– This is the same as in existing Schedule VI</a:t>
            </a:r>
          </a:p>
          <a:p>
            <a:r>
              <a:rPr lang="en-US" dirty="0"/>
              <a:t>– It appears that the significance of this disclosure is to give comparison between indigenous </a:t>
            </a:r>
            <a:endParaRPr lang="en-US" dirty="0" smtClean="0"/>
          </a:p>
          <a:p>
            <a:r>
              <a:rPr lang="en-US" dirty="0" smtClean="0"/>
              <a:t>   and imported </a:t>
            </a:r>
            <a:r>
              <a:rPr lang="en-US" dirty="0"/>
              <a:t>raw materials, spare parts and components</a:t>
            </a:r>
          </a:p>
          <a:p>
            <a:r>
              <a:rPr lang="en-US" dirty="0"/>
              <a:t>• The amount remitted during the year in foreign currencies on account of dividends with a</a:t>
            </a:r>
          </a:p>
          <a:p>
            <a:r>
              <a:rPr lang="en-US" dirty="0" smtClean="0"/>
              <a:t>  specific </a:t>
            </a:r>
            <a:r>
              <a:rPr lang="en-US" dirty="0"/>
              <a:t>mention of the total number of non-resident shareholders, the total number </a:t>
            </a:r>
            <a:r>
              <a:rPr lang="en-US" dirty="0" smtClean="0"/>
              <a:t>of shares </a:t>
            </a:r>
          </a:p>
          <a:p>
            <a:r>
              <a:rPr lang="en-US" dirty="0"/>
              <a:t> </a:t>
            </a:r>
            <a:r>
              <a:rPr lang="en-US" dirty="0" smtClean="0"/>
              <a:t> held </a:t>
            </a:r>
            <a:r>
              <a:rPr lang="en-US" dirty="0"/>
              <a:t>by them on which the dividends were due and the year to which the </a:t>
            </a:r>
            <a:r>
              <a:rPr lang="en-US" dirty="0" smtClean="0"/>
              <a:t>dividends related</a:t>
            </a:r>
            <a:r>
              <a:rPr lang="en-US" dirty="0"/>
              <a:t>;</a:t>
            </a:r>
          </a:p>
          <a:p>
            <a:r>
              <a:rPr lang="en-US" dirty="0"/>
              <a:t>• Earnings in foreign exchange classified under the following heads, namely:</a:t>
            </a:r>
          </a:p>
          <a:p>
            <a:r>
              <a:rPr lang="en-US" dirty="0"/>
              <a:t>– Export of goods calculated on F.O.B. basis;</a:t>
            </a:r>
          </a:p>
          <a:p>
            <a:r>
              <a:rPr lang="en-US" dirty="0"/>
              <a:t>– Royalty, know-how ,professional and consultation fees</a:t>
            </a:r>
          </a:p>
          <a:p>
            <a:r>
              <a:rPr lang="en-US" dirty="0"/>
              <a:t>– .Interest and dividend;</a:t>
            </a:r>
          </a:p>
          <a:p>
            <a:r>
              <a:rPr lang="en-US" dirty="0"/>
              <a:t>– Other income, indicating the nature </a:t>
            </a:r>
            <a:r>
              <a:rPr lang="en-US" dirty="0" smtClean="0"/>
              <a:t>thereof</a:t>
            </a:r>
            <a:endParaRPr lang="en-US" dirty="0"/>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543800" y="6186309"/>
            <a:ext cx="762000" cy="365125"/>
          </a:xfrm>
        </p:spPr>
        <p:txBody>
          <a:bodyPr/>
          <a:lstStyle/>
          <a:p>
            <a:fld id="{A29F7255-D3AD-4B43-B49A-D25408109C4E}" type="slidenum">
              <a:rPr lang="en-US" smtClean="0"/>
              <a:t>49</a:t>
            </a:fld>
            <a:endParaRPr lang="en-US" dirty="0"/>
          </a:p>
        </p:txBody>
      </p:sp>
    </p:spTree>
    <p:extLst>
      <p:ext uri="{BB962C8B-B14F-4D97-AF65-F5344CB8AC3E}">
        <p14:creationId xmlns:p14="http://schemas.microsoft.com/office/powerpoint/2010/main" val="1234054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451530370"/>
              </p:ext>
            </p:extLst>
          </p:nvPr>
        </p:nvGraphicFramePr>
        <p:xfrm>
          <a:off x="0" y="0"/>
          <a:ext cx="9067800" cy="6858000"/>
        </p:xfrm>
        <a:graphic>
          <a:graphicData uri="http://schemas.openxmlformats.org/drawingml/2006/table">
            <a:tbl>
              <a:tblPr>
                <a:tableStyleId>{5C22544A-7EE6-4342-B048-85BDC9FD1C3A}</a:tableStyleId>
              </a:tblPr>
              <a:tblGrid>
                <a:gridCol w="4285615"/>
                <a:gridCol w="901148"/>
                <a:gridCol w="1741456"/>
                <a:gridCol w="2139581"/>
              </a:tblGrid>
              <a:tr h="1065466">
                <a:tc>
                  <a:txBody>
                    <a:bodyPr/>
                    <a:lstStyle/>
                    <a:p>
                      <a:pPr algn="l" fontAlgn="b"/>
                      <a:r>
                        <a:rPr lang="en-US" sz="1300" b="1" u="none" strike="noStrike" dirty="0">
                          <a:effectLst/>
                          <a:latin typeface="Arial" pitchFamily="34" charset="0"/>
                          <a:cs typeface="Arial" pitchFamily="34" charset="0"/>
                        </a:rPr>
                        <a:t>Particulars</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Note No</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Figures as at the end of current reporting period</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Figures as at the end of the previous reporting period</a:t>
                      </a:r>
                      <a:endParaRPr lang="en-US" sz="1300" b="1" i="1"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I. EQUITY AND LIABILITIES</a:t>
                      </a:r>
                    </a:p>
                  </a:txBody>
                  <a:tcPr marL="7620" marR="7620" marT="7620" marB="0" anchor="b"/>
                </a:tc>
                <a:tc>
                  <a:txBody>
                    <a:bodyPr/>
                    <a:lstStyle/>
                    <a:p>
                      <a:pPr algn="l" fontAlgn="b"/>
                      <a:r>
                        <a:rPr lang="en-US" sz="1300" b="1" u="none" strike="noStrike">
                          <a:effectLst/>
                          <a:latin typeface="Arial" pitchFamily="34" charset="0"/>
                          <a:cs typeface="Arial" pitchFamily="34" charset="0"/>
                        </a:rPr>
                        <a:t> </a:t>
                      </a:r>
                      <a:endParaRPr lang="en-US" sz="1300" b="1"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a:effectLst/>
                          <a:latin typeface="Arial" pitchFamily="34" charset="0"/>
                          <a:cs typeface="Arial" pitchFamily="34" charset="0"/>
                        </a:rPr>
                        <a:t> </a:t>
                      </a:r>
                      <a:endParaRPr lang="en-US" sz="1300" b="1"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(1) Shareholder's Funds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Share Capital</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Reserves and Surplus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40507">
                <a:tc>
                  <a:txBody>
                    <a:bodyPr/>
                    <a:lstStyle/>
                    <a:p>
                      <a:pPr algn="l" fontAlgn="b"/>
                      <a:r>
                        <a:rPr lang="en-US" sz="1300" b="0" i="0" u="none" strike="noStrike" dirty="0">
                          <a:effectLst/>
                          <a:latin typeface="Arial" pitchFamily="34" charset="0"/>
                          <a:cs typeface="Arial" pitchFamily="34" charset="0"/>
                        </a:rPr>
                        <a:t>(c) Money received against share warrants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(2) Share application money pending allotment</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a:effectLst/>
                          <a:latin typeface="Arial" pitchFamily="34" charset="0"/>
                          <a:cs typeface="Arial" pitchFamily="34" charset="0"/>
                        </a:rPr>
                        <a:t>(3) Non-Current Liabilities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Long-term borrowings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Deferred tax liabilities (Net)</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(c) Other Long term liabilities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(d) Long term provisions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1" i="0" u="none" strike="noStrike" dirty="0" smtClean="0">
                          <a:effectLst/>
                          <a:latin typeface="Arial" pitchFamily="34" charset="0"/>
                          <a:cs typeface="Arial" pitchFamily="34" charset="0"/>
                        </a:rPr>
                        <a:t>(4) Current Liabilities</a:t>
                      </a:r>
                      <a:endParaRPr lang="en-US" sz="13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300" b="1" u="none" strike="noStrike">
                          <a:effectLst/>
                          <a:latin typeface="Arial" pitchFamily="34" charset="0"/>
                          <a:cs typeface="Arial" pitchFamily="34" charset="0"/>
                        </a:rPr>
                        <a:t> </a:t>
                      </a:r>
                      <a:endParaRPr lang="en-US" sz="1300" b="1"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a:effectLst/>
                          <a:latin typeface="Arial" pitchFamily="34" charset="0"/>
                          <a:cs typeface="Arial" pitchFamily="34" charset="0"/>
                        </a:rPr>
                        <a:t> </a:t>
                      </a:r>
                      <a:endParaRPr lang="en-US" sz="1300" b="1"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1" u="none" strike="noStrike" dirty="0">
                          <a:effectLst/>
                          <a:latin typeface="Arial" pitchFamily="34" charset="0"/>
                          <a:cs typeface="Arial" pitchFamily="34" charset="0"/>
                        </a:rPr>
                        <a:t> </a:t>
                      </a:r>
                      <a:endParaRPr lang="en-US" sz="1300" b="1"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(a) Short-term borrowings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(b) Trade payables</a:t>
                      </a: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355312">
                <a:tc>
                  <a:txBody>
                    <a:bodyPr/>
                    <a:lstStyle/>
                    <a:p>
                      <a:pPr algn="l" fontAlgn="b"/>
                      <a:r>
                        <a:rPr lang="en-US" sz="1300" b="0" i="0" u="none" strike="noStrike" dirty="0">
                          <a:effectLst/>
                          <a:latin typeface="Arial" pitchFamily="34" charset="0"/>
                          <a:cs typeface="Arial" pitchFamily="34" charset="0"/>
                        </a:rPr>
                        <a:t>(c) Other current liabilities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265929">
                <a:tc>
                  <a:txBody>
                    <a:bodyPr/>
                    <a:lstStyle/>
                    <a:p>
                      <a:pPr algn="l" fontAlgn="b"/>
                      <a:r>
                        <a:rPr lang="en-US" sz="1300" b="0" i="0" u="none" strike="noStrike" dirty="0">
                          <a:effectLst/>
                          <a:latin typeface="Arial" pitchFamily="34" charset="0"/>
                          <a:cs typeface="Arial" pitchFamily="34" charset="0"/>
                        </a:rPr>
                        <a:t>(d) Short-term provisions</a:t>
                      </a:r>
                    </a:p>
                  </a:txBody>
                  <a:tcPr marL="7620" marR="7620" marT="7620" marB="0" anchor="b"/>
                </a:tc>
                <a:tc>
                  <a:txBody>
                    <a:bodyPr/>
                    <a:lstStyle/>
                    <a:p>
                      <a:pPr algn="l" fontAlgn="b"/>
                      <a:r>
                        <a:rPr lang="en-US" sz="1300" u="none" strike="noStrike">
                          <a:effectLst/>
                          <a:latin typeface="Arial" pitchFamily="34" charset="0"/>
                          <a:cs typeface="Arial" pitchFamily="34" charset="0"/>
                        </a:rPr>
                        <a:t> </a:t>
                      </a:r>
                      <a:endParaRPr lang="en-US" sz="1300" b="0" i="0" u="none" strike="noStrike">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u="none" strike="noStrike" dirty="0">
                          <a:effectLst/>
                          <a:latin typeface="Arial" pitchFamily="34" charset="0"/>
                          <a:cs typeface="Arial" pitchFamily="34" charset="0"/>
                        </a:rPr>
                        <a:t> </a:t>
                      </a:r>
                      <a:endParaRPr lang="en-US" sz="1300" b="0" i="0" u="none" strike="noStrike" dirty="0">
                        <a:solidFill>
                          <a:srgbClr val="000000"/>
                        </a:solidFill>
                        <a:effectLst/>
                        <a:latin typeface="Arial" pitchFamily="34" charset="0"/>
                        <a:cs typeface="Arial" pitchFamily="34" charset="0"/>
                      </a:endParaRPr>
                    </a:p>
                  </a:txBody>
                  <a:tcPr marL="7620" marR="7620" marT="7620" marB="0" anchor="b"/>
                </a:tc>
              </a:tr>
              <a:tr h="211730">
                <a:tc>
                  <a:txBody>
                    <a:bodyPr/>
                    <a:lstStyle/>
                    <a:p>
                      <a:pPr algn="r" fontAlgn="b"/>
                      <a:r>
                        <a:rPr lang="en-US" sz="1300" b="1" i="0" u="none" strike="noStrike" dirty="0">
                          <a:effectLst/>
                          <a:latin typeface="Arial" pitchFamily="34" charset="0"/>
                          <a:cs typeface="Arial" pitchFamily="34" charset="0"/>
                        </a:rPr>
                        <a:t>Total</a:t>
                      </a:r>
                    </a:p>
                  </a:txBody>
                  <a:tcPr marL="7620" marR="7620" marT="7620" marB="0" anchor="b"/>
                </a:tc>
                <a:tc>
                  <a:txBody>
                    <a:bodyPr/>
                    <a:lstStyle/>
                    <a:p>
                      <a:pPr algn="l" fontAlgn="b"/>
                      <a:endParaRPr lang="en-US" sz="1300" b="0" i="0" u="none" strike="noStrike" dirty="0">
                        <a:solidFill>
                          <a:srgbClr val="000000"/>
                        </a:solidFill>
                        <a:effectLst/>
                        <a:latin typeface="Arial" pitchFamily="34" charset="0"/>
                        <a:cs typeface="Arial" pitchFamily="34" charset="0"/>
                      </a:endParaRPr>
                    </a:p>
                  </a:txBody>
                  <a:tcPr marL="7620" marR="7620" marT="7620" marB="0" anchor="b"/>
                </a:tc>
                <a:tc>
                  <a:txBody>
                    <a:bodyPr/>
                    <a:lstStyle/>
                    <a:p>
                      <a:pPr algn="l" fontAlgn="b"/>
                      <a:r>
                        <a:rPr lang="en-US" sz="1300" b="0" i="0" u="none" strike="noStrike" dirty="0">
                          <a:effectLst/>
                          <a:latin typeface="Arial" pitchFamily="34" charset="0"/>
                          <a:cs typeface="Arial" pitchFamily="34" charset="0"/>
                        </a:rPr>
                        <a:t> </a:t>
                      </a:r>
                    </a:p>
                  </a:txBody>
                  <a:tcPr marL="7620" marR="7620" marT="7620" marB="0" anchor="b"/>
                </a:tc>
                <a:tc>
                  <a:txBody>
                    <a:bodyPr/>
                    <a:lstStyle/>
                    <a:p>
                      <a:pPr algn="l" fontAlgn="b"/>
                      <a:r>
                        <a:rPr lang="en-US" sz="1300" b="0" i="0" u="none" strike="noStrike" dirty="0">
                          <a:effectLst/>
                          <a:latin typeface="Arial" pitchFamily="34" charset="0"/>
                          <a:cs typeface="Arial" pitchFamily="34" charset="0"/>
                        </a:rPr>
                        <a:t> </a:t>
                      </a:r>
                    </a:p>
                  </a:txBody>
                  <a:tcPr marL="7620" marR="7620" marT="7620" marB="0" anchor="b"/>
                </a:tc>
              </a:tr>
            </a:tbl>
          </a:graphicData>
        </a:graphic>
      </p:graphicFrame>
    </p:spTree>
    <p:extLst>
      <p:ext uri="{BB962C8B-B14F-4D97-AF65-F5344CB8AC3E}">
        <p14:creationId xmlns:p14="http://schemas.microsoft.com/office/powerpoint/2010/main" val="19448002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5" name="Rectangle 3"/>
          <p:cNvSpPr>
            <a:spLocks noGrp="1" noRot="1" noChangeArrowheads="1"/>
          </p:cNvSpPr>
          <p:nvPr>
            <p:ph type="title"/>
          </p:nvPr>
        </p:nvSpPr>
        <p:spPr>
          <a:xfrm>
            <a:off x="6350" y="22225"/>
            <a:ext cx="9196388" cy="1211263"/>
          </a:xfrm>
        </p:spPr>
        <p:txBody>
          <a:bodyPr/>
          <a:lstStyle/>
          <a:p>
            <a:pPr eaLnBrk="1" hangingPunct="1">
              <a:defRPr/>
            </a:pPr>
            <a:r>
              <a:rPr lang="en-US" sz="4000" b="1" smtClean="0">
                <a:solidFill>
                  <a:schemeClr val="tx1"/>
                </a:solidFill>
              </a:rPr>
              <a:t>Dividends</a:t>
            </a:r>
            <a:endParaRPr lang="en-US" sz="4000" smtClean="0">
              <a:solidFill>
                <a:schemeClr val="tx1"/>
              </a:solidFill>
            </a:endParaRPr>
          </a:p>
        </p:txBody>
      </p:sp>
      <p:sp>
        <p:nvSpPr>
          <p:cNvPr id="269314" name="Rectangle 2"/>
          <p:cNvSpPr>
            <a:spLocks noGrp="1" noRot="1" noChangeArrowheads="1"/>
          </p:cNvSpPr>
          <p:nvPr>
            <p:ph idx="1"/>
          </p:nvPr>
        </p:nvSpPr>
        <p:spPr>
          <a:xfrm>
            <a:off x="0" y="1485900"/>
            <a:ext cx="9144000" cy="5372100"/>
          </a:xfrm>
        </p:spPr>
        <p:txBody>
          <a:bodyPr>
            <a:normAutofit/>
          </a:bodyPr>
          <a:lstStyle/>
          <a:p>
            <a:pPr algn="just" eaLnBrk="1" hangingPunct="1">
              <a:buClr>
                <a:schemeClr val="tx1"/>
              </a:buClr>
              <a:buFontTx/>
              <a:buChar char="•"/>
              <a:defRPr/>
            </a:pPr>
            <a:endParaRPr lang="en-US" dirty="0" smtClean="0"/>
          </a:p>
          <a:p>
            <a:pPr algn="just" eaLnBrk="1" hangingPunct="1">
              <a:buClr>
                <a:schemeClr val="tx1"/>
              </a:buClr>
              <a:buFontTx/>
              <a:buChar char="•"/>
              <a:defRPr/>
            </a:pPr>
            <a:r>
              <a:rPr lang="en-US" dirty="0" smtClean="0"/>
              <a:t>Dividends may be defined as the share of profits that is payable to each shareholder of the company. </a:t>
            </a:r>
          </a:p>
          <a:p>
            <a:pPr algn="just" eaLnBrk="1" hangingPunct="1">
              <a:buClr>
                <a:schemeClr val="tx1"/>
              </a:buClr>
              <a:buFontTx/>
              <a:buChar char="•"/>
              <a:defRPr/>
            </a:pPr>
            <a:r>
              <a:rPr lang="en-US" dirty="0" smtClean="0"/>
              <a:t>The Companies Act lays down that dividends can be paid out of profits only and prohibits the payment of any dividend out of capital. </a:t>
            </a:r>
          </a:p>
          <a:p>
            <a:pPr algn="just" eaLnBrk="1" hangingPunct="1">
              <a:buClr>
                <a:schemeClr val="tx1"/>
              </a:buClr>
              <a:buFontTx/>
              <a:buChar char="•"/>
              <a:defRPr/>
            </a:pPr>
            <a:r>
              <a:rPr lang="en-US" dirty="0" smtClean="0"/>
              <a:t>The directors generally recommend the percentage of dividend payable on the equity shares.</a:t>
            </a:r>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543800" y="6248400"/>
            <a:ext cx="762000" cy="365125"/>
          </a:xfrm>
        </p:spPr>
        <p:txBody>
          <a:bodyPr/>
          <a:lstStyle/>
          <a:p>
            <a:fld id="{A29F7255-D3AD-4B43-B49A-D25408109C4E}" type="slidenum">
              <a:rPr lang="en-US" smtClean="0"/>
              <a:t>50</a:t>
            </a:fld>
            <a:endParaRPr lang="en-US" dirty="0"/>
          </a:p>
        </p:txBody>
      </p:sp>
      <p:graphicFrame>
        <p:nvGraphicFramePr>
          <p:cNvPr id="4" name="Diagram 3"/>
          <p:cNvGraphicFramePr/>
          <p:nvPr>
            <p:extLst>
              <p:ext uri="{D42A27DB-BD31-4B8C-83A1-F6EECF244321}">
                <p14:modId xmlns:p14="http://schemas.microsoft.com/office/powerpoint/2010/main" val="3618125892"/>
              </p:ext>
            </p:extLst>
          </p:nvPr>
        </p:nvGraphicFramePr>
        <p:xfrm>
          <a:off x="2590800" y="1295400"/>
          <a:ext cx="3962400" cy="16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7080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69315"/>
                                        </p:tgtEl>
                                        <p:attrNameLst>
                                          <p:attrName>style.visibility</p:attrName>
                                        </p:attrNameLst>
                                      </p:cBhvr>
                                      <p:to>
                                        <p:strVal val="visible"/>
                                      </p:to>
                                    </p:set>
                                    <p:anim calcmode="lin" valueType="num">
                                      <p:cBhvr>
                                        <p:cTn id="7" dur="1000" fill="hold"/>
                                        <p:tgtEl>
                                          <p:spTgt spid="269315"/>
                                        </p:tgtEl>
                                        <p:attrNameLst>
                                          <p:attrName>ppt_w</p:attrName>
                                        </p:attrNameLst>
                                      </p:cBhvr>
                                      <p:tavLst>
                                        <p:tav tm="0">
                                          <p:val>
                                            <p:strVal val="#ppt_w*0.70"/>
                                          </p:val>
                                        </p:tav>
                                        <p:tav tm="100000">
                                          <p:val>
                                            <p:strVal val="#ppt_w"/>
                                          </p:val>
                                        </p:tav>
                                      </p:tavLst>
                                    </p:anim>
                                    <p:anim calcmode="lin" valueType="num">
                                      <p:cBhvr>
                                        <p:cTn id="8" dur="1000" fill="hold"/>
                                        <p:tgtEl>
                                          <p:spTgt spid="269315"/>
                                        </p:tgtEl>
                                        <p:attrNameLst>
                                          <p:attrName>ppt_h</p:attrName>
                                        </p:attrNameLst>
                                      </p:cBhvr>
                                      <p:tavLst>
                                        <p:tav tm="0">
                                          <p:val>
                                            <p:strVal val="#ppt_h"/>
                                          </p:val>
                                        </p:tav>
                                        <p:tav tm="100000">
                                          <p:val>
                                            <p:strVal val="#ppt_h"/>
                                          </p:val>
                                        </p:tav>
                                      </p:tavLst>
                                    </p:anim>
                                    <p:animEffect transition="in" filter="fade">
                                      <p:cBhvr>
                                        <p:cTn id="9" dur="1000"/>
                                        <p:tgtEl>
                                          <p:spTgt spid="269315"/>
                                        </p:tgtEl>
                                      </p:cBhvr>
                                    </p:animEffect>
                                  </p:childTnLst>
                                </p:cTn>
                              </p:par>
                              <p:par>
                                <p:cTn id="10" presetID="55" presetClass="entr" presetSubtype="0" fill="hold" nodeType="withEffect">
                                  <p:stCondLst>
                                    <p:cond delay="0"/>
                                  </p:stCondLst>
                                  <p:childTnLst>
                                    <p:set>
                                      <p:cBhvr>
                                        <p:cTn id="11" dur="1" fill="hold">
                                          <p:stCondLst>
                                            <p:cond delay="0"/>
                                          </p:stCondLst>
                                        </p:cTn>
                                        <p:tgtEl>
                                          <p:spTgt spid="269314">
                                            <p:txEl>
                                              <p:pRg st="1" end="1"/>
                                            </p:txEl>
                                          </p:spTgt>
                                        </p:tgtEl>
                                        <p:attrNameLst>
                                          <p:attrName>style.visibility</p:attrName>
                                        </p:attrNameLst>
                                      </p:cBhvr>
                                      <p:to>
                                        <p:strVal val="visible"/>
                                      </p:to>
                                    </p:set>
                                    <p:anim calcmode="lin" valueType="num">
                                      <p:cBhvr>
                                        <p:cTn id="12" dur="1000" fill="hold"/>
                                        <p:tgtEl>
                                          <p:spTgt spid="269314">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269314">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269314">
                                            <p:txEl>
                                              <p:pRg st="1" end="1"/>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69314">
                                            <p:txEl>
                                              <p:pRg st="2" end="2"/>
                                            </p:txEl>
                                          </p:spTgt>
                                        </p:tgtEl>
                                        <p:attrNameLst>
                                          <p:attrName>style.visibility</p:attrName>
                                        </p:attrNameLst>
                                      </p:cBhvr>
                                      <p:to>
                                        <p:strVal val="visible"/>
                                      </p:to>
                                    </p:set>
                                    <p:anim calcmode="lin" valueType="num">
                                      <p:cBhvr>
                                        <p:cTn id="17" dur="1000" fill="hold"/>
                                        <p:tgtEl>
                                          <p:spTgt spid="269314">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269314">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269314">
                                            <p:txEl>
                                              <p:pRg st="2" end="2"/>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69314">
                                            <p:txEl>
                                              <p:pRg st="3" end="3"/>
                                            </p:txEl>
                                          </p:spTgt>
                                        </p:tgtEl>
                                        <p:attrNameLst>
                                          <p:attrName>style.visibility</p:attrName>
                                        </p:attrNameLst>
                                      </p:cBhvr>
                                      <p:to>
                                        <p:strVal val="visible"/>
                                      </p:to>
                                    </p:set>
                                    <p:anim calcmode="lin" valueType="num">
                                      <p:cBhvr>
                                        <p:cTn id="22" dur="1000" fill="hold"/>
                                        <p:tgtEl>
                                          <p:spTgt spid="269314">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269314">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2693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40" name="Rectangle 4"/>
          <p:cNvSpPr>
            <a:spLocks noGrp="1" noRot="1" noChangeArrowheads="1"/>
          </p:cNvSpPr>
          <p:nvPr>
            <p:ph type="title"/>
          </p:nvPr>
        </p:nvSpPr>
        <p:spPr>
          <a:xfrm>
            <a:off x="0" y="0"/>
            <a:ext cx="9144000" cy="1279525"/>
          </a:xfrm>
        </p:spPr>
        <p:txBody>
          <a:bodyPr/>
          <a:lstStyle/>
          <a:p>
            <a:pPr eaLnBrk="1" hangingPunct="1">
              <a:defRPr/>
            </a:pPr>
            <a:r>
              <a:rPr lang="en-US" sz="4000" b="1" smtClean="0">
                <a:solidFill>
                  <a:schemeClr val="tx1"/>
                </a:solidFill>
              </a:rPr>
              <a:t>Proposed Dividend</a:t>
            </a:r>
          </a:p>
        </p:txBody>
      </p:sp>
      <p:sp>
        <p:nvSpPr>
          <p:cNvPr id="270338" name="Rectangle 2"/>
          <p:cNvSpPr>
            <a:spLocks noGrp="1" noRot="1" noChangeArrowheads="1"/>
          </p:cNvSpPr>
          <p:nvPr>
            <p:ph idx="1"/>
          </p:nvPr>
        </p:nvSpPr>
        <p:spPr>
          <a:xfrm>
            <a:off x="0" y="1508125"/>
            <a:ext cx="9144000" cy="5349875"/>
          </a:xfrm>
        </p:spPr>
        <p:txBody>
          <a:bodyPr/>
          <a:lstStyle/>
          <a:p>
            <a:pPr eaLnBrk="1" hangingPunct="1">
              <a:buFont typeface="Wingdings" pitchFamily="2" charset="2"/>
              <a:buNone/>
              <a:defRPr/>
            </a:pPr>
            <a:r>
              <a:rPr lang="en-US" dirty="0"/>
              <a:t>	</a:t>
            </a:r>
            <a:r>
              <a:rPr lang="en-US" sz="2800" dirty="0" smtClean="0"/>
              <a:t>The dividend recommended by the directors is termed as ‘Proposed Dividend’ till such time it is adopted by the shareholders in the annual general meeting. The entry to record proposed dividend is:		</a:t>
            </a:r>
          </a:p>
          <a:p>
            <a:pPr eaLnBrk="1" hangingPunct="1">
              <a:buFont typeface="Wingdings" pitchFamily="2" charset="2"/>
              <a:buNone/>
              <a:defRPr/>
            </a:pPr>
            <a:r>
              <a:rPr lang="en-US" sz="2800" dirty="0" smtClean="0"/>
              <a:t>		Profit and Loss a/c		Dr.</a:t>
            </a:r>
          </a:p>
          <a:p>
            <a:pPr eaLnBrk="1" hangingPunct="1">
              <a:buFont typeface="Wingdings" pitchFamily="2" charset="2"/>
              <a:buNone/>
              <a:defRPr/>
            </a:pPr>
            <a:r>
              <a:rPr lang="en-US" sz="2800" dirty="0" smtClean="0"/>
              <a:t>				To Proposed Dividend a/c</a:t>
            </a:r>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543800" y="6248400"/>
            <a:ext cx="762000" cy="365125"/>
          </a:xfrm>
        </p:spPr>
        <p:txBody>
          <a:bodyPr/>
          <a:lstStyle/>
          <a:p>
            <a:fld id="{A29F7255-D3AD-4B43-B49A-D25408109C4E}" type="slidenum">
              <a:rPr lang="en-US" smtClean="0"/>
              <a:t>51</a:t>
            </a:fld>
            <a:endParaRPr lang="en-US" dirty="0"/>
          </a:p>
        </p:txBody>
      </p:sp>
    </p:spTree>
    <p:extLst>
      <p:ext uri="{BB962C8B-B14F-4D97-AF65-F5344CB8AC3E}">
        <p14:creationId xmlns:p14="http://schemas.microsoft.com/office/powerpoint/2010/main" val="3310541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70340"/>
                                        </p:tgtEl>
                                        <p:attrNameLst>
                                          <p:attrName>style.visibility</p:attrName>
                                        </p:attrNameLst>
                                      </p:cBhvr>
                                      <p:to>
                                        <p:strVal val="visible"/>
                                      </p:to>
                                    </p:set>
                                    <p:anim calcmode="lin" valueType="num">
                                      <p:cBhvr>
                                        <p:cTn id="7" dur="1000" fill="hold"/>
                                        <p:tgtEl>
                                          <p:spTgt spid="270340"/>
                                        </p:tgtEl>
                                        <p:attrNameLst>
                                          <p:attrName>ppt_w</p:attrName>
                                        </p:attrNameLst>
                                      </p:cBhvr>
                                      <p:tavLst>
                                        <p:tav tm="0">
                                          <p:val>
                                            <p:strVal val="#ppt_w*0.70"/>
                                          </p:val>
                                        </p:tav>
                                        <p:tav tm="100000">
                                          <p:val>
                                            <p:strVal val="#ppt_w"/>
                                          </p:val>
                                        </p:tav>
                                      </p:tavLst>
                                    </p:anim>
                                    <p:anim calcmode="lin" valueType="num">
                                      <p:cBhvr>
                                        <p:cTn id="8" dur="1000" fill="hold"/>
                                        <p:tgtEl>
                                          <p:spTgt spid="270340"/>
                                        </p:tgtEl>
                                        <p:attrNameLst>
                                          <p:attrName>ppt_h</p:attrName>
                                        </p:attrNameLst>
                                      </p:cBhvr>
                                      <p:tavLst>
                                        <p:tav tm="0">
                                          <p:val>
                                            <p:strVal val="#ppt_h"/>
                                          </p:val>
                                        </p:tav>
                                        <p:tav tm="100000">
                                          <p:val>
                                            <p:strVal val="#ppt_h"/>
                                          </p:val>
                                        </p:tav>
                                      </p:tavLst>
                                    </p:anim>
                                    <p:animEffect transition="in" filter="fade">
                                      <p:cBhvr>
                                        <p:cTn id="9" dur="1000"/>
                                        <p:tgtEl>
                                          <p:spTgt spid="270340"/>
                                        </p:tgtEl>
                                      </p:cBhvr>
                                    </p:animEffect>
                                  </p:childTnLst>
                                </p:cTn>
                              </p:par>
                              <p:par>
                                <p:cTn id="10" presetID="55" presetClass="entr" presetSubtype="0" fill="hold" nodeType="withEffect">
                                  <p:stCondLst>
                                    <p:cond delay="0"/>
                                  </p:stCondLst>
                                  <p:childTnLst>
                                    <p:set>
                                      <p:cBhvr>
                                        <p:cTn id="11" dur="1" fill="hold">
                                          <p:stCondLst>
                                            <p:cond delay="0"/>
                                          </p:stCondLst>
                                        </p:cTn>
                                        <p:tgtEl>
                                          <p:spTgt spid="270338">
                                            <p:txEl>
                                              <p:pRg st="2" end="2"/>
                                            </p:txEl>
                                          </p:spTgt>
                                        </p:tgtEl>
                                        <p:attrNameLst>
                                          <p:attrName>style.visibility</p:attrName>
                                        </p:attrNameLst>
                                      </p:cBhvr>
                                      <p:to>
                                        <p:strVal val="visible"/>
                                      </p:to>
                                    </p:set>
                                    <p:anim calcmode="lin" valueType="num">
                                      <p:cBhvr>
                                        <p:cTn id="12" dur="1000" fill="hold"/>
                                        <p:tgtEl>
                                          <p:spTgt spid="270338">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270338">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2703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4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3" name="Rectangle 3"/>
          <p:cNvSpPr>
            <a:spLocks noGrp="1" noRot="1" noChangeArrowheads="1"/>
          </p:cNvSpPr>
          <p:nvPr>
            <p:ph type="title"/>
          </p:nvPr>
        </p:nvSpPr>
        <p:spPr>
          <a:xfrm>
            <a:off x="-41275" y="46038"/>
            <a:ext cx="9196388" cy="1325562"/>
          </a:xfrm>
        </p:spPr>
        <p:txBody>
          <a:bodyPr/>
          <a:lstStyle/>
          <a:p>
            <a:pPr eaLnBrk="1" hangingPunct="1">
              <a:defRPr/>
            </a:pPr>
            <a:r>
              <a:rPr lang="en-US" sz="4000" b="1" smtClean="0">
                <a:solidFill>
                  <a:schemeClr val="tx1"/>
                </a:solidFill>
              </a:rPr>
              <a:t>Declared Dividend and Interim Dividend</a:t>
            </a:r>
          </a:p>
        </p:txBody>
      </p:sp>
      <p:sp>
        <p:nvSpPr>
          <p:cNvPr id="271362" name="Rectangle 2"/>
          <p:cNvSpPr>
            <a:spLocks noGrp="1" noRot="1" noChangeArrowheads="1"/>
          </p:cNvSpPr>
          <p:nvPr>
            <p:ph idx="1"/>
          </p:nvPr>
        </p:nvSpPr>
        <p:spPr>
          <a:xfrm>
            <a:off x="0" y="1417638"/>
            <a:ext cx="9144000" cy="5440362"/>
          </a:xfrm>
        </p:spPr>
        <p:txBody>
          <a:bodyPr/>
          <a:lstStyle/>
          <a:p>
            <a:pPr algn="just" eaLnBrk="1" hangingPunct="1">
              <a:buClr>
                <a:schemeClr val="tx1"/>
              </a:buClr>
              <a:buFontTx/>
              <a:buChar char="•"/>
              <a:defRPr/>
            </a:pPr>
            <a:r>
              <a:rPr lang="en-US" sz="2800" dirty="0" smtClean="0"/>
              <a:t>The dividend finally decided by the shareholders in the annual general meeting as payable is termed as ‘Declared Dividend’. </a:t>
            </a:r>
          </a:p>
          <a:p>
            <a:pPr eaLnBrk="1" hangingPunct="1">
              <a:buClr>
                <a:schemeClr val="tx1"/>
              </a:buClr>
              <a:buFontTx/>
              <a:buChar char="•"/>
              <a:defRPr/>
            </a:pPr>
            <a:r>
              <a:rPr lang="en-US" sz="2800" dirty="0" smtClean="0"/>
              <a:t>If the articles of the company permit, the Directors can declare an interim dividend between two annual general meetings. When interim dividend is paid, the entry to record the payment will be,</a:t>
            </a:r>
          </a:p>
          <a:p>
            <a:pPr eaLnBrk="1" hangingPunct="1">
              <a:buFont typeface="Wingdings" pitchFamily="2" charset="2"/>
              <a:buNone/>
              <a:defRPr/>
            </a:pPr>
            <a:r>
              <a:rPr lang="en-US" sz="2800" dirty="0" smtClean="0"/>
              <a:t>			Interim Dividend a/c		Dr.</a:t>
            </a:r>
          </a:p>
          <a:p>
            <a:pPr eaLnBrk="1" hangingPunct="1">
              <a:buFont typeface="Wingdings" pitchFamily="2" charset="2"/>
              <a:buNone/>
              <a:defRPr/>
            </a:pPr>
            <a:r>
              <a:rPr lang="en-US" sz="2800" dirty="0" smtClean="0"/>
              <a:t>				To Bank a/c</a:t>
            </a:r>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543800" y="6248400"/>
            <a:ext cx="762000" cy="365125"/>
          </a:xfrm>
        </p:spPr>
        <p:txBody>
          <a:bodyPr/>
          <a:lstStyle/>
          <a:p>
            <a:fld id="{A29F7255-D3AD-4B43-B49A-D25408109C4E}" type="slidenum">
              <a:rPr lang="en-US" smtClean="0"/>
              <a:t>52</a:t>
            </a:fld>
            <a:endParaRPr lang="en-US" dirty="0"/>
          </a:p>
        </p:txBody>
      </p:sp>
    </p:spTree>
    <p:extLst>
      <p:ext uri="{BB962C8B-B14F-4D97-AF65-F5344CB8AC3E}">
        <p14:creationId xmlns:p14="http://schemas.microsoft.com/office/powerpoint/2010/main" val="3262404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71363"/>
                                        </p:tgtEl>
                                        <p:attrNameLst>
                                          <p:attrName>style.visibility</p:attrName>
                                        </p:attrNameLst>
                                      </p:cBhvr>
                                      <p:to>
                                        <p:strVal val="visible"/>
                                      </p:to>
                                    </p:set>
                                    <p:anim calcmode="lin" valueType="num">
                                      <p:cBhvr>
                                        <p:cTn id="7" dur="1000" fill="hold"/>
                                        <p:tgtEl>
                                          <p:spTgt spid="271363"/>
                                        </p:tgtEl>
                                        <p:attrNameLst>
                                          <p:attrName>ppt_w</p:attrName>
                                        </p:attrNameLst>
                                      </p:cBhvr>
                                      <p:tavLst>
                                        <p:tav tm="0">
                                          <p:val>
                                            <p:strVal val="#ppt_w*0.70"/>
                                          </p:val>
                                        </p:tav>
                                        <p:tav tm="100000">
                                          <p:val>
                                            <p:strVal val="#ppt_w"/>
                                          </p:val>
                                        </p:tav>
                                      </p:tavLst>
                                    </p:anim>
                                    <p:anim calcmode="lin" valueType="num">
                                      <p:cBhvr>
                                        <p:cTn id="8" dur="1000" fill="hold"/>
                                        <p:tgtEl>
                                          <p:spTgt spid="271363"/>
                                        </p:tgtEl>
                                        <p:attrNameLst>
                                          <p:attrName>ppt_h</p:attrName>
                                        </p:attrNameLst>
                                      </p:cBhvr>
                                      <p:tavLst>
                                        <p:tav tm="0">
                                          <p:val>
                                            <p:strVal val="#ppt_h"/>
                                          </p:val>
                                        </p:tav>
                                        <p:tav tm="100000">
                                          <p:val>
                                            <p:strVal val="#ppt_h"/>
                                          </p:val>
                                        </p:tav>
                                      </p:tavLst>
                                    </p:anim>
                                    <p:animEffect transition="in" filter="fade">
                                      <p:cBhvr>
                                        <p:cTn id="9" dur="1000"/>
                                        <p:tgtEl>
                                          <p:spTgt spid="271363"/>
                                        </p:tgtEl>
                                      </p:cBhvr>
                                    </p:animEffect>
                                  </p:childTnLst>
                                </p:cTn>
                              </p:par>
                              <p:par>
                                <p:cTn id="10" presetID="55" presetClass="entr" presetSubtype="0" fill="hold" nodeType="withEffect">
                                  <p:stCondLst>
                                    <p:cond delay="0"/>
                                  </p:stCondLst>
                                  <p:childTnLst>
                                    <p:set>
                                      <p:cBhvr>
                                        <p:cTn id="11" dur="1" fill="hold">
                                          <p:stCondLst>
                                            <p:cond delay="0"/>
                                          </p:stCondLst>
                                        </p:cTn>
                                        <p:tgtEl>
                                          <p:spTgt spid="271362">
                                            <p:txEl>
                                              <p:pRg st="0" end="0"/>
                                            </p:txEl>
                                          </p:spTgt>
                                        </p:tgtEl>
                                        <p:attrNameLst>
                                          <p:attrName>style.visibility</p:attrName>
                                        </p:attrNameLst>
                                      </p:cBhvr>
                                      <p:to>
                                        <p:strVal val="visible"/>
                                      </p:to>
                                    </p:set>
                                    <p:anim calcmode="lin" valueType="num">
                                      <p:cBhvr>
                                        <p:cTn id="12" dur="1000" fill="hold"/>
                                        <p:tgtEl>
                                          <p:spTgt spid="271362">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71362">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71362">
                                            <p:txEl>
                                              <p:pRg st="0" end="0"/>
                                            </p:txEl>
                                          </p:spTgt>
                                        </p:tgtEl>
                                      </p:cBhvr>
                                    </p:animEffect>
                                  </p:childTnLst>
                                </p:cTn>
                              </p:par>
                              <p:par>
                                <p:cTn id="15" presetID="55" presetClass="entr" presetSubtype="0" fill="hold" nodeType="withEffect">
                                  <p:stCondLst>
                                    <p:cond delay="0"/>
                                  </p:stCondLst>
                                  <p:childTnLst>
                                    <p:set>
                                      <p:cBhvr>
                                        <p:cTn id="16" dur="1" fill="hold">
                                          <p:stCondLst>
                                            <p:cond delay="0"/>
                                          </p:stCondLst>
                                        </p:cTn>
                                        <p:tgtEl>
                                          <p:spTgt spid="271362">
                                            <p:txEl>
                                              <p:pRg st="3" end="3"/>
                                            </p:txEl>
                                          </p:spTgt>
                                        </p:tgtEl>
                                        <p:attrNameLst>
                                          <p:attrName>style.visibility</p:attrName>
                                        </p:attrNameLst>
                                      </p:cBhvr>
                                      <p:to>
                                        <p:strVal val="visible"/>
                                      </p:to>
                                    </p:set>
                                    <p:anim calcmode="lin" valueType="num">
                                      <p:cBhvr>
                                        <p:cTn id="17" dur="1000" fill="hold"/>
                                        <p:tgtEl>
                                          <p:spTgt spid="271362">
                                            <p:txEl>
                                              <p:pRg st="3" end="3"/>
                                            </p:txEl>
                                          </p:spTgt>
                                        </p:tgtEl>
                                        <p:attrNameLst>
                                          <p:attrName>ppt_w</p:attrName>
                                        </p:attrNameLst>
                                      </p:cBhvr>
                                      <p:tavLst>
                                        <p:tav tm="0">
                                          <p:val>
                                            <p:strVal val="#ppt_w*0.70"/>
                                          </p:val>
                                        </p:tav>
                                        <p:tav tm="100000">
                                          <p:val>
                                            <p:strVal val="#ppt_w"/>
                                          </p:val>
                                        </p:tav>
                                      </p:tavLst>
                                    </p:anim>
                                    <p:anim calcmode="lin" valueType="num">
                                      <p:cBhvr>
                                        <p:cTn id="18" dur="1000" fill="hold"/>
                                        <p:tgtEl>
                                          <p:spTgt spid="271362">
                                            <p:txEl>
                                              <p:pRg st="3" end="3"/>
                                            </p:txEl>
                                          </p:spTgt>
                                        </p:tgtEl>
                                        <p:attrNameLst>
                                          <p:attrName>ppt_h</p:attrName>
                                        </p:attrNameLst>
                                      </p:cBhvr>
                                      <p:tavLst>
                                        <p:tav tm="0">
                                          <p:val>
                                            <p:strVal val="#ppt_h"/>
                                          </p:val>
                                        </p:tav>
                                        <p:tav tm="100000">
                                          <p:val>
                                            <p:strVal val="#ppt_h"/>
                                          </p:val>
                                        </p:tav>
                                      </p:tavLst>
                                    </p:anim>
                                    <p:animEffect transition="in" filter="fade">
                                      <p:cBhvr>
                                        <p:cTn id="19" dur="1000"/>
                                        <p:tgtEl>
                                          <p:spTgt spid="271362">
                                            <p:txEl>
                                              <p:pRg st="3" end="3"/>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271362">
                                            <p:txEl>
                                              <p:pRg st="1" end="1"/>
                                            </p:txEl>
                                          </p:spTgt>
                                        </p:tgtEl>
                                        <p:attrNameLst>
                                          <p:attrName>style.visibility</p:attrName>
                                        </p:attrNameLst>
                                      </p:cBhvr>
                                      <p:to>
                                        <p:strVal val="visible"/>
                                      </p:to>
                                    </p:set>
                                    <p:anim calcmode="lin" valueType="num">
                                      <p:cBhvr>
                                        <p:cTn id="22" dur="1000" fill="hold"/>
                                        <p:tgtEl>
                                          <p:spTgt spid="271362">
                                            <p:txEl>
                                              <p:pRg st="1" end="1"/>
                                            </p:txEl>
                                          </p:spTgt>
                                        </p:tgtEl>
                                        <p:attrNameLst>
                                          <p:attrName>ppt_w</p:attrName>
                                        </p:attrNameLst>
                                      </p:cBhvr>
                                      <p:tavLst>
                                        <p:tav tm="0">
                                          <p:val>
                                            <p:strVal val="#ppt_w*0.70"/>
                                          </p:val>
                                        </p:tav>
                                        <p:tav tm="100000">
                                          <p:val>
                                            <p:strVal val="#ppt_w"/>
                                          </p:val>
                                        </p:tav>
                                      </p:tavLst>
                                    </p:anim>
                                    <p:anim calcmode="lin" valueType="num">
                                      <p:cBhvr>
                                        <p:cTn id="23" dur="1000" fill="hold"/>
                                        <p:tgtEl>
                                          <p:spTgt spid="271362">
                                            <p:txEl>
                                              <p:pRg st="1" end="1"/>
                                            </p:txEl>
                                          </p:spTgt>
                                        </p:tgtEl>
                                        <p:attrNameLst>
                                          <p:attrName>ppt_h</p:attrName>
                                        </p:attrNameLst>
                                      </p:cBhvr>
                                      <p:tavLst>
                                        <p:tav tm="0">
                                          <p:val>
                                            <p:strVal val="#ppt_h"/>
                                          </p:val>
                                        </p:tav>
                                        <p:tav tm="100000">
                                          <p:val>
                                            <p:strVal val="#ppt_h"/>
                                          </p:val>
                                        </p:tav>
                                      </p:tavLst>
                                    </p:anim>
                                    <p:animEffect transition="in" filter="fade">
                                      <p:cBhvr>
                                        <p:cTn id="24" dur="1000"/>
                                        <p:tgtEl>
                                          <p:spTgt spid="271362">
                                            <p:txEl>
                                              <p:pRg st="1" end="1"/>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271362">
                                            <p:txEl>
                                              <p:pRg st="2" end="2"/>
                                            </p:txEl>
                                          </p:spTgt>
                                        </p:tgtEl>
                                        <p:attrNameLst>
                                          <p:attrName>style.visibility</p:attrName>
                                        </p:attrNameLst>
                                      </p:cBhvr>
                                      <p:to>
                                        <p:strVal val="visible"/>
                                      </p:to>
                                    </p:set>
                                    <p:anim calcmode="lin" valueType="num">
                                      <p:cBhvr>
                                        <p:cTn id="27" dur="1000" fill="hold"/>
                                        <p:tgtEl>
                                          <p:spTgt spid="271362">
                                            <p:txEl>
                                              <p:pRg st="2" end="2"/>
                                            </p:txEl>
                                          </p:spTgt>
                                        </p:tgtEl>
                                        <p:attrNameLst>
                                          <p:attrName>ppt_w</p:attrName>
                                        </p:attrNameLst>
                                      </p:cBhvr>
                                      <p:tavLst>
                                        <p:tav tm="0">
                                          <p:val>
                                            <p:strVal val="#ppt_w*0.70"/>
                                          </p:val>
                                        </p:tav>
                                        <p:tav tm="100000">
                                          <p:val>
                                            <p:strVal val="#ppt_w"/>
                                          </p:val>
                                        </p:tav>
                                      </p:tavLst>
                                    </p:anim>
                                    <p:anim calcmode="lin" valueType="num">
                                      <p:cBhvr>
                                        <p:cTn id="28" dur="1000" fill="hold"/>
                                        <p:tgtEl>
                                          <p:spTgt spid="271362">
                                            <p:txEl>
                                              <p:pRg st="2" end="2"/>
                                            </p:txEl>
                                          </p:spTgt>
                                        </p:tgtEl>
                                        <p:attrNameLst>
                                          <p:attrName>ppt_h</p:attrName>
                                        </p:attrNameLst>
                                      </p:cBhvr>
                                      <p:tavLst>
                                        <p:tav tm="0">
                                          <p:val>
                                            <p:strVal val="#ppt_h"/>
                                          </p:val>
                                        </p:tav>
                                        <p:tav tm="100000">
                                          <p:val>
                                            <p:strVal val="#ppt_h"/>
                                          </p:val>
                                        </p:tav>
                                      </p:tavLst>
                                    </p:anim>
                                    <p:animEffect transition="in" filter="fade">
                                      <p:cBhvr>
                                        <p:cTn id="29" dur="1000"/>
                                        <p:tgtEl>
                                          <p:spTgt spid="2713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7" name="Rectangle 3"/>
          <p:cNvSpPr>
            <a:spLocks noGrp="1" noRot="1" noChangeArrowheads="1"/>
          </p:cNvSpPr>
          <p:nvPr>
            <p:ph type="title"/>
          </p:nvPr>
        </p:nvSpPr>
        <p:spPr>
          <a:xfrm>
            <a:off x="4763" y="69850"/>
            <a:ext cx="9080500" cy="1257300"/>
          </a:xfrm>
        </p:spPr>
        <p:txBody>
          <a:bodyPr/>
          <a:lstStyle/>
          <a:p>
            <a:pPr eaLnBrk="1" hangingPunct="1">
              <a:defRPr/>
            </a:pPr>
            <a:r>
              <a:rPr lang="en-US" sz="4000" b="1" smtClean="0">
                <a:solidFill>
                  <a:schemeClr val="tx1"/>
                </a:solidFill>
              </a:rPr>
              <a:t>Final Dividend</a:t>
            </a:r>
          </a:p>
        </p:txBody>
      </p:sp>
      <p:sp>
        <p:nvSpPr>
          <p:cNvPr id="272386" name="Rectangle 2"/>
          <p:cNvSpPr>
            <a:spLocks noGrp="1" noRot="1" noChangeArrowheads="1"/>
          </p:cNvSpPr>
          <p:nvPr>
            <p:ph idx="1"/>
          </p:nvPr>
        </p:nvSpPr>
        <p:spPr>
          <a:xfrm>
            <a:off x="0" y="1579563"/>
            <a:ext cx="9144000" cy="5278437"/>
          </a:xfrm>
        </p:spPr>
        <p:txBody>
          <a:bodyPr/>
          <a:lstStyle/>
          <a:p>
            <a:pPr algn="just" eaLnBrk="1" hangingPunct="1">
              <a:buFont typeface="Wingdings" pitchFamily="2" charset="2"/>
              <a:buNone/>
              <a:defRPr/>
            </a:pPr>
            <a:r>
              <a:rPr lang="en-US" sz="2800" b="1" dirty="0"/>
              <a:t>	</a:t>
            </a:r>
            <a:r>
              <a:rPr lang="en-US" sz="2800" b="1" dirty="0" smtClean="0"/>
              <a:t>Final dividend:</a:t>
            </a:r>
            <a:r>
              <a:rPr lang="en-US" sz="2800" dirty="0" smtClean="0"/>
              <a:t> After declaring interim dividend, the company may also declare another dividend which is termed as “final dividend”. This dividend declared is over and above the interim dividend.</a:t>
            </a:r>
            <a:endParaRPr lang="en-US" sz="2800" b="1" dirty="0" smtClean="0"/>
          </a:p>
        </p:txBody>
      </p:sp>
      <p:sp>
        <p:nvSpPr>
          <p:cNvPr id="2" name="Footer Placeholder 1"/>
          <p:cNvSpPr>
            <a:spLocks noGrp="1"/>
          </p:cNvSpPr>
          <p:nvPr>
            <p:ph type="ftr" sz="quarter" idx="11"/>
          </p:nvPr>
        </p:nvSpPr>
        <p:spPr/>
        <p:txBody>
          <a:bodyPr/>
          <a:lstStyle/>
          <a:p>
            <a:r>
              <a:rPr lang="en-US" dirty="0" smtClean="0"/>
              <a:t>Compiled by Mohd. Atiq Qureshi</a:t>
            </a:r>
            <a:endParaRPr lang="en-US" dirty="0"/>
          </a:p>
        </p:txBody>
      </p:sp>
      <p:sp>
        <p:nvSpPr>
          <p:cNvPr id="3" name="Slide Number Placeholder 2"/>
          <p:cNvSpPr>
            <a:spLocks noGrp="1"/>
          </p:cNvSpPr>
          <p:nvPr>
            <p:ph type="sldNum" sz="quarter" idx="12"/>
          </p:nvPr>
        </p:nvSpPr>
        <p:spPr>
          <a:xfrm>
            <a:off x="7620000" y="6248400"/>
            <a:ext cx="762000" cy="365125"/>
          </a:xfrm>
        </p:spPr>
        <p:txBody>
          <a:bodyPr/>
          <a:lstStyle/>
          <a:p>
            <a:fld id="{A29F7255-D3AD-4B43-B49A-D25408109C4E}" type="slidenum">
              <a:rPr lang="en-US" smtClean="0"/>
              <a:t>53</a:t>
            </a:fld>
            <a:endParaRPr lang="en-US" dirty="0"/>
          </a:p>
        </p:txBody>
      </p:sp>
    </p:spTree>
    <p:extLst>
      <p:ext uri="{BB962C8B-B14F-4D97-AF65-F5344CB8AC3E}">
        <p14:creationId xmlns:p14="http://schemas.microsoft.com/office/powerpoint/2010/main" val="3715380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72387"/>
                                        </p:tgtEl>
                                        <p:attrNameLst>
                                          <p:attrName>style.visibility</p:attrName>
                                        </p:attrNameLst>
                                      </p:cBhvr>
                                      <p:to>
                                        <p:strVal val="visible"/>
                                      </p:to>
                                    </p:set>
                                    <p:anim calcmode="lin" valueType="num">
                                      <p:cBhvr>
                                        <p:cTn id="7" dur="1000" fill="hold"/>
                                        <p:tgtEl>
                                          <p:spTgt spid="272387"/>
                                        </p:tgtEl>
                                        <p:attrNameLst>
                                          <p:attrName>ppt_w</p:attrName>
                                        </p:attrNameLst>
                                      </p:cBhvr>
                                      <p:tavLst>
                                        <p:tav tm="0">
                                          <p:val>
                                            <p:strVal val="#ppt_w*0.70"/>
                                          </p:val>
                                        </p:tav>
                                        <p:tav tm="100000">
                                          <p:val>
                                            <p:strVal val="#ppt_w"/>
                                          </p:val>
                                        </p:tav>
                                      </p:tavLst>
                                    </p:anim>
                                    <p:anim calcmode="lin" valueType="num">
                                      <p:cBhvr>
                                        <p:cTn id="8" dur="1000" fill="hold"/>
                                        <p:tgtEl>
                                          <p:spTgt spid="272387"/>
                                        </p:tgtEl>
                                        <p:attrNameLst>
                                          <p:attrName>ppt_h</p:attrName>
                                        </p:attrNameLst>
                                      </p:cBhvr>
                                      <p:tavLst>
                                        <p:tav tm="0">
                                          <p:val>
                                            <p:strVal val="#ppt_h"/>
                                          </p:val>
                                        </p:tav>
                                        <p:tav tm="100000">
                                          <p:val>
                                            <p:strVal val="#ppt_h"/>
                                          </p:val>
                                        </p:tav>
                                      </p:tavLst>
                                    </p:anim>
                                    <p:animEffect transition="in" filter="fade">
                                      <p:cBhvr>
                                        <p:cTn id="9" dur="1000"/>
                                        <p:tgtEl>
                                          <p:spTgt spid="272387"/>
                                        </p:tgtEl>
                                      </p:cBhvr>
                                    </p:animEffect>
                                  </p:childTnLst>
                                </p:cTn>
                              </p:par>
                              <p:par>
                                <p:cTn id="10" presetID="55" presetClass="entr" presetSubtype="0" fill="hold" nodeType="withEffect">
                                  <p:stCondLst>
                                    <p:cond delay="0"/>
                                  </p:stCondLst>
                                  <p:childTnLst>
                                    <p:set>
                                      <p:cBhvr>
                                        <p:cTn id="11" dur="1" fill="hold">
                                          <p:stCondLst>
                                            <p:cond delay="0"/>
                                          </p:stCondLst>
                                        </p:cTn>
                                        <p:tgtEl>
                                          <p:spTgt spid="272386">
                                            <p:txEl>
                                              <p:pRg st="0" end="0"/>
                                            </p:txEl>
                                          </p:spTgt>
                                        </p:tgtEl>
                                        <p:attrNameLst>
                                          <p:attrName>style.visibility</p:attrName>
                                        </p:attrNameLst>
                                      </p:cBhvr>
                                      <p:to>
                                        <p:strVal val="visible"/>
                                      </p:to>
                                    </p:set>
                                    <p:anim calcmode="lin" valueType="num">
                                      <p:cBhvr>
                                        <p:cTn id="12" dur="1000" fill="hold"/>
                                        <p:tgtEl>
                                          <p:spTgt spid="272386">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72386">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723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08297108"/>
              </p:ext>
            </p:extLst>
          </p:nvPr>
        </p:nvGraphicFramePr>
        <p:xfrm>
          <a:off x="0" y="4"/>
          <a:ext cx="9144000" cy="6857996"/>
        </p:xfrm>
        <a:graphic>
          <a:graphicData uri="http://schemas.openxmlformats.org/drawingml/2006/table">
            <a:tbl>
              <a:tblPr>
                <a:tableStyleId>{5C22544A-7EE6-4342-B048-85BDC9FD1C3A}</a:tableStyleId>
              </a:tblPr>
              <a:tblGrid>
                <a:gridCol w="4495800"/>
                <a:gridCol w="990600"/>
                <a:gridCol w="1752600"/>
                <a:gridCol w="1905000"/>
              </a:tblGrid>
              <a:tr h="361543">
                <a:tc>
                  <a:txBody>
                    <a:bodyPr/>
                    <a:lstStyle/>
                    <a:p>
                      <a:pPr algn="l" fontAlgn="b"/>
                      <a:r>
                        <a:rPr lang="en-US" sz="1600" b="1" i="0" u="none" strike="noStrike" dirty="0">
                          <a:effectLst/>
                          <a:latin typeface="Verdana"/>
                        </a:rPr>
                        <a:t>II</a:t>
                      </a:r>
                      <a:r>
                        <a:rPr lang="en-US" sz="1600" b="1" i="0" u="none" strike="noStrike" dirty="0" smtClean="0">
                          <a:effectLst/>
                          <a:latin typeface="Verdana"/>
                        </a:rPr>
                        <a:t>. Assets</a:t>
                      </a:r>
                      <a:endParaRPr lang="en-US" sz="1600" b="1" i="0" u="none" strike="noStrike" dirty="0">
                        <a:effectLst/>
                        <a:latin typeface="Verdana"/>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1" i="0" u="none" strike="noStrike" dirty="0">
                          <a:effectLst/>
                          <a:latin typeface="Verdana"/>
                        </a:rPr>
                        <a:t>(1) Non-current assets</a:t>
                      </a: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1" u="none" strike="noStrike">
                          <a:effectLst/>
                          <a:latin typeface="Verdana"/>
                        </a:rPr>
                        <a:t>(a) Fixed assets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     (i) Tangible assets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     (ii) Intangible assets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     (iii) Capital work-in-progress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     (iv) Intangible assets under development</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(b) Non-current investments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(c) Deferred tax assets (net)</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(d) Long term loans and advances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(e) Other non-current assets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 </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1" i="0" u="none" strike="noStrike">
                          <a:effectLst/>
                          <a:latin typeface="Verdana"/>
                        </a:rPr>
                        <a:t>(2) Current assets</a:t>
                      </a:r>
                    </a:p>
                  </a:txBody>
                  <a:tcPr marL="7620" marR="7620" marT="7620" marB="0" anchor="b"/>
                </a:tc>
                <a:tc>
                  <a:txBody>
                    <a:bodyPr/>
                    <a:lstStyle/>
                    <a:p>
                      <a:pPr algn="l" fontAlgn="b"/>
                      <a:r>
                        <a:rPr lang="en-US" sz="1600" b="1" u="none" strike="noStrike" dirty="0">
                          <a:effectLst/>
                          <a:latin typeface="Arial" pitchFamily="34" charset="0"/>
                          <a:cs typeface="Arial" pitchFamily="34" charset="0"/>
                        </a:rPr>
                        <a:t> </a:t>
                      </a:r>
                      <a:endParaRPr lang="en-US" sz="1600" b="1"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(a) Current investments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(b) Inventories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(c) Trade receivables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a:effectLst/>
                          <a:latin typeface="Verdana"/>
                        </a:rPr>
                        <a:t>(d) Cash and cash equivalents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(e) Short-term loans and advances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345109">
                <a:tc>
                  <a:txBody>
                    <a:bodyPr/>
                    <a:lstStyle/>
                    <a:p>
                      <a:pPr algn="l" fontAlgn="b"/>
                      <a:r>
                        <a:rPr lang="en-US" sz="1200" b="0" i="0" u="none" strike="noStrike" dirty="0">
                          <a:effectLst/>
                          <a:latin typeface="Verdana"/>
                        </a:rPr>
                        <a:t>(f) Other current assets</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r>
              <a:tr h="284491">
                <a:tc>
                  <a:txBody>
                    <a:bodyPr/>
                    <a:lstStyle/>
                    <a:p>
                      <a:pPr algn="r" fontAlgn="b"/>
                      <a:r>
                        <a:rPr lang="en-US" sz="1200" b="1" i="0" u="none" strike="noStrike" dirty="0">
                          <a:effectLst/>
                          <a:latin typeface="Verdana"/>
                        </a:rPr>
                        <a:t>Total</a:t>
                      </a: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a:effectLst/>
                          <a:latin typeface="Arial" pitchFamily="34" charset="0"/>
                          <a:cs typeface="Arial" pitchFamily="34" charset="0"/>
                        </a:rPr>
                        <a:t> </a:t>
                      </a:r>
                      <a:endParaRPr lang="en-US" sz="1600" b="0" i="0" u="none" strike="noStrike">
                        <a:effectLst/>
                        <a:latin typeface="Arial" pitchFamily="34" charset="0"/>
                        <a:cs typeface="Arial" pitchFamily="34" charset="0"/>
                      </a:endParaRPr>
                    </a:p>
                  </a:txBody>
                  <a:tcPr marL="7620" marR="7620" marT="7620" marB="0" anchor="b"/>
                </a:tc>
                <a:tc>
                  <a:txBody>
                    <a:bodyPr/>
                    <a:lstStyle/>
                    <a:p>
                      <a:pPr algn="l" fontAlgn="b"/>
                      <a:r>
                        <a:rPr lang="en-US" sz="1600" u="none" strike="noStrike" dirty="0">
                          <a:effectLst/>
                          <a:latin typeface="Arial" pitchFamily="34" charset="0"/>
                          <a:cs typeface="Arial" pitchFamily="34" charset="0"/>
                        </a:rPr>
                        <a:t> </a:t>
                      </a:r>
                      <a:endParaRPr lang="en-US" sz="1600" b="0" i="0" u="none" strike="noStrike" dirty="0">
                        <a:effectLst/>
                        <a:latin typeface="Arial" pitchFamily="34" charset="0"/>
                        <a:cs typeface="Arial" pitchFamily="34" charset="0"/>
                      </a:endParaRPr>
                    </a:p>
                  </a:txBody>
                  <a:tcPr marL="7620" marR="7620" marT="7620" marB="0" anchor="b"/>
                </a:tc>
              </a:tr>
            </a:tbl>
          </a:graphicData>
        </a:graphic>
      </p:graphicFrame>
    </p:spTree>
    <p:extLst>
      <p:ext uri="{BB962C8B-B14F-4D97-AF65-F5344CB8AC3E}">
        <p14:creationId xmlns:p14="http://schemas.microsoft.com/office/powerpoint/2010/main" val="182314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83" y="533400"/>
            <a:ext cx="9143999" cy="5909310"/>
          </a:xfrm>
          <a:prstGeom prst="rect">
            <a:avLst/>
          </a:prstGeom>
        </p:spPr>
        <p:txBody>
          <a:bodyPr wrap="square">
            <a:spAutoFit/>
          </a:bodyPr>
          <a:lstStyle/>
          <a:p>
            <a:r>
              <a:rPr lang="en-US" b="1" i="1" dirty="0"/>
              <a:t>METHOD ADOPTED IN DETERMINING THE  FORM OF BALANCE </a:t>
            </a:r>
            <a:r>
              <a:rPr lang="en-US" b="1" i="1" dirty="0" smtClean="0"/>
              <a:t>SHEET &amp; </a:t>
            </a:r>
            <a:r>
              <a:rPr lang="en-US" b="1" i="1" dirty="0"/>
              <a:t>STATEMENT OF  PROFIT AND </a:t>
            </a:r>
            <a:r>
              <a:rPr lang="en-US" b="1" i="1" dirty="0" smtClean="0"/>
              <a:t>LOSS</a:t>
            </a:r>
          </a:p>
          <a:p>
            <a:endParaRPr lang="en-US" dirty="0"/>
          </a:p>
          <a:p>
            <a:r>
              <a:rPr lang="en-US" b="1" i="1" dirty="0"/>
              <a:t>I.	BALANCE </a:t>
            </a:r>
            <a:r>
              <a:rPr lang="en-US" b="1" i="1" dirty="0" smtClean="0"/>
              <a:t>SHEET</a:t>
            </a:r>
            <a:endParaRPr lang="en-US" dirty="0"/>
          </a:p>
          <a:p>
            <a:r>
              <a:rPr lang="en-US" dirty="0"/>
              <a:t>1)	</a:t>
            </a:r>
            <a:r>
              <a:rPr lang="en-US" b="1" dirty="0"/>
              <a:t>Presentation </a:t>
            </a:r>
            <a:r>
              <a:rPr lang="en-US" dirty="0"/>
              <a:t>is based upon </a:t>
            </a:r>
            <a:r>
              <a:rPr lang="en-US" dirty="0" smtClean="0"/>
              <a:t>:</a:t>
            </a:r>
          </a:p>
          <a:p>
            <a:pPr marL="800100" lvl="1" indent="-342900">
              <a:buAutoNum type="alphaLcParenBoth"/>
            </a:pPr>
            <a:r>
              <a:rPr lang="en-US" dirty="0" smtClean="0"/>
              <a:t>  The </a:t>
            </a:r>
            <a:r>
              <a:rPr lang="en-US" b="1" dirty="0"/>
              <a:t>balanced format  </a:t>
            </a:r>
            <a:r>
              <a:rPr lang="en-US" dirty="0"/>
              <a:t>in which the sum of the amounts for liabilities and equity are </a:t>
            </a:r>
            <a:r>
              <a:rPr lang="en-US" dirty="0" smtClean="0"/>
              <a:t>       </a:t>
            </a:r>
          </a:p>
          <a:p>
            <a:r>
              <a:rPr lang="en-US" dirty="0" smtClean="0"/>
              <a:t>                  added </a:t>
            </a:r>
            <a:r>
              <a:rPr lang="en-US" dirty="0"/>
              <a:t>together to illustrate that assets equal liabilities plus equity</a:t>
            </a:r>
            <a:r>
              <a:rPr lang="en-US" dirty="0" smtClean="0"/>
              <a:t>.</a:t>
            </a:r>
            <a:r>
              <a:rPr lang="en-US" dirty="0"/>
              <a:t> </a:t>
            </a:r>
          </a:p>
          <a:p>
            <a:r>
              <a:rPr lang="en-US" dirty="0"/>
              <a:t> </a:t>
            </a:r>
            <a:r>
              <a:rPr lang="en-US" dirty="0" smtClean="0"/>
              <a:t>       (b)    The </a:t>
            </a:r>
            <a:r>
              <a:rPr lang="en-US" b="1" dirty="0"/>
              <a:t>report form </a:t>
            </a:r>
            <a:r>
              <a:rPr lang="en-US" dirty="0"/>
              <a:t>i.e. top to bottom or the vertical form</a:t>
            </a:r>
            <a:r>
              <a:rPr lang="en-US" dirty="0" smtClean="0"/>
              <a:t>.</a:t>
            </a:r>
            <a:r>
              <a:rPr lang="en-US" dirty="0"/>
              <a:t> </a:t>
            </a:r>
          </a:p>
          <a:p>
            <a:r>
              <a:rPr lang="en-US" dirty="0"/>
              <a:t>2)	</a:t>
            </a:r>
            <a:r>
              <a:rPr lang="en-US" b="1" dirty="0"/>
              <a:t>Classification </a:t>
            </a:r>
            <a:r>
              <a:rPr lang="en-US" dirty="0"/>
              <a:t>of assets and liabilities</a:t>
            </a:r>
            <a:r>
              <a:rPr lang="en-US" dirty="0" smtClean="0"/>
              <a:t>:</a:t>
            </a:r>
            <a:endParaRPr lang="en-US" dirty="0"/>
          </a:p>
          <a:p>
            <a:r>
              <a:rPr lang="en-US" b="1" dirty="0" smtClean="0"/>
              <a:t>        </a:t>
            </a:r>
            <a:r>
              <a:rPr lang="en-US" dirty="0" smtClean="0"/>
              <a:t>(</a:t>
            </a:r>
            <a:r>
              <a:rPr lang="en-US" dirty="0"/>
              <a:t>a)</a:t>
            </a:r>
            <a:r>
              <a:rPr lang="en-US" b="1" dirty="0"/>
              <a:t>	</a:t>
            </a:r>
            <a:r>
              <a:rPr lang="en-US" dirty="0" smtClean="0"/>
              <a:t>Classification is</a:t>
            </a:r>
            <a:r>
              <a:rPr lang="en-US" dirty="0"/>
              <a:t> </a:t>
            </a:r>
            <a:r>
              <a:rPr lang="en-US" dirty="0" smtClean="0"/>
              <a:t>based</a:t>
            </a:r>
            <a:r>
              <a:rPr lang="en-US" dirty="0"/>
              <a:t> </a:t>
            </a:r>
            <a:r>
              <a:rPr lang="en-US" dirty="0" smtClean="0"/>
              <a:t>upon</a:t>
            </a:r>
            <a:r>
              <a:rPr lang="en-US" dirty="0"/>
              <a:t> </a:t>
            </a:r>
            <a:r>
              <a:rPr lang="en-US" b="1" dirty="0" smtClean="0"/>
              <a:t>current and</a:t>
            </a:r>
            <a:r>
              <a:rPr lang="en-US" b="1" dirty="0"/>
              <a:t> </a:t>
            </a:r>
            <a:r>
              <a:rPr lang="en-US" b="1" dirty="0" smtClean="0"/>
              <a:t>non-current </a:t>
            </a:r>
            <a:r>
              <a:rPr lang="en-US" b="1" dirty="0"/>
              <a:t>assets/liabilities method</a:t>
            </a:r>
            <a:r>
              <a:rPr lang="en-US" b="1" dirty="0" smtClean="0"/>
              <a:t>.</a:t>
            </a:r>
            <a:endParaRPr lang="en-US" dirty="0"/>
          </a:p>
          <a:p>
            <a:r>
              <a:rPr lang="en-US" dirty="0" smtClean="0"/>
              <a:t>        (</a:t>
            </a:r>
            <a:r>
              <a:rPr lang="en-US" dirty="0"/>
              <a:t>b)	Similar nature of assets/liabilities are </a:t>
            </a:r>
            <a:r>
              <a:rPr lang="en-US" b="1" dirty="0"/>
              <a:t>grouped into line items.</a:t>
            </a:r>
            <a:endParaRPr lang="en-US" dirty="0"/>
          </a:p>
          <a:p>
            <a:r>
              <a:rPr lang="en-US" dirty="0"/>
              <a:t> </a:t>
            </a:r>
          </a:p>
          <a:p>
            <a:r>
              <a:rPr lang="en-US" b="1" i="1" dirty="0"/>
              <a:t>II.	STATEMENT OF PROFIT AND </a:t>
            </a:r>
            <a:r>
              <a:rPr lang="en-US" b="1" i="1" dirty="0" smtClean="0"/>
              <a:t>LOSS</a:t>
            </a:r>
            <a:endParaRPr lang="en-US" dirty="0" smtClean="0"/>
          </a:p>
          <a:p>
            <a:r>
              <a:rPr lang="en-US" dirty="0" smtClean="0"/>
              <a:t>1</a:t>
            </a:r>
            <a:r>
              <a:rPr lang="en-US" dirty="0"/>
              <a:t>)	</a:t>
            </a:r>
            <a:r>
              <a:rPr lang="en-US" b="1" dirty="0"/>
              <a:t>Presentation </a:t>
            </a:r>
            <a:r>
              <a:rPr lang="en-US" dirty="0"/>
              <a:t>is based upon</a:t>
            </a:r>
            <a:r>
              <a:rPr lang="en-US" dirty="0" smtClean="0"/>
              <a:t>:</a:t>
            </a:r>
            <a:endParaRPr lang="en-US" dirty="0"/>
          </a:p>
          <a:p>
            <a:r>
              <a:rPr lang="en-US" b="1" dirty="0" smtClean="0"/>
              <a:t>                Multiple </a:t>
            </a:r>
            <a:r>
              <a:rPr lang="en-US" b="1" dirty="0"/>
              <a:t>step format </a:t>
            </a:r>
            <a:r>
              <a:rPr lang="en-US" b="1" dirty="0" smtClean="0"/>
              <a:t>(Nature) </a:t>
            </a:r>
            <a:r>
              <a:rPr lang="en-US" dirty="0" smtClean="0"/>
              <a:t>i.e</a:t>
            </a:r>
            <a:r>
              <a:rPr lang="en-US" dirty="0"/>
              <a:t>. Revenues from operations  less cost of sales </a:t>
            </a:r>
            <a:r>
              <a:rPr lang="en-US" dirty="0" smtClean="0"/>
              <a:t>less               	operating expenses </a:t>
            </a:r>
            <a:r>
              <a:rPr lang="en-US" dirty="0"/>
              <a:t>add other incomes less non operating expense less tax expense</a:t>
            </a:r>
            <a:r>
              <a:rPr lang="en-US" dirty="0" smtClean="0"/>
              <a:t>.</a:t>
            </a:r>
            <a:endParaRPr lang="en-US" dirty="0"/>
          </a:p>
          <a:p>
            <a:r>
              <a:rPr lang="en-US" dirty="0"/>
              <a:t>2)	</a:t>
            </a:r>
            <a:r>
              <a:rPr lang="en-US" b="1" dirty="0"/>
              <a:t>Classification of </a:t>
            </a:r>
            <a:r>
              <a:rPr lang="en-US" dirty="0"/>
              <a:t>expenses is based upon</a:t>
            </a:r>
            <a:r>
              <a:rPr lang="en-US" dirty="0" smtClean="0"/>
              <a:t>:</a:t>
            </a:r>
            <a:endParaRPr lang="en-US" dirty="0"/>
          </a:p>
          <a:p>
            <a:r>
              <a:rPr lang="en-US" b="1" dirty="0" smtClean="0"/>
              <a:t>                Function  </a:t>
            </a:r>
            <a:r>
              <a:rPr lang="en-US" b="1" dirty="0"/>
              <a:t>of  expense  method</a:t>
            </a:r>
            <a:r>
              <a:rPr lang="en-US" dirty="0"/>
              <a:t>-expenses  are classified  according  to their </a:t>
            </a:r>
            <a:r>
              <a:rPr lang="en-US" dirty="0" smtClean="0"/>
              <a:t>function as     	part </a:t>
            </a:r>
            <a:r>
              <a:rPr lang="en-US" dirty="0"/>
              <a:t>of cost of sales, selling and marketing expenses or </a:t>
            </a:r>
            <a:r>
              <a:rPr lang="en-US" dirty="0" smtClean="0"/>
              <a:t>administrative</a:t>
            </a:r>
            <a:r>
              <a:rPr lang="en-US" dirty="0"/>
              <a:t> </a:t>
            </a:r>
            <a:r>
              <a:rPr lang="en-US" dirty="0" smtClean="0"/>
              <a:t>expenses. 	Expenses</a:t>
            </a:r>
            <a:r>
              <a:rPr lang="en-US" dirty="0"/>
              <a:t>	</a:t>
            </a:r>
            <a:r>
              <a:rPr lang="en-US" dirty="0" smtClean="0"/>
              <a:t>are</a:t>
            </a:r>
            <a:r>
              <a:rPr lang="en-US" dirty="0"/>
              <a:t> </a:t>
            </a:r>
            <a:r>
              <a:rPr lang="en-US" dirty="0" smtClean="0"/>
              <a:t>reallocated</a:t>
            </a:r>
            <a:r>
              <a:rPr lang="en-US" dirty="0"/>
              <a:t> </a:t>
            </a:r>
            <a:r>
              <a:rPr lang="en-US" dirty="0" smtClean="0"/>
              <a:t>among</a:t>
            </a:r>
            <a:r>
              <a:rPr lang="en-US" dirty="0"/>
              <a:t> </a:t>
            </a:r>
            <a:r>
              <a:rPr lang="en-US" dirty="0" smtClean="0"/>
              <a:t>various </a:t>
            </a:r>
            <a:r>
              <a:rPr lang="en-US" dirty="0"/>
              <a:t>functions within the company</a:t>
            </a:r>
            <a:r>
              <a:rPr lang="en-US" dirty="0" smtClean="0"/>
              <a:t>.</a:t>
            </a:r>
            <a:endParaRPr lang="en-US" dirty="0"/>
          </a:p>
          <a:p>
            <a:r>
              <a:rPr lang="en-US" dirty="0"/>
              <a:t> </a:t>
            </a:r>
          </a:p>
        </p:txBody>
      </p:sp>
      <p:sp>
        <p:nvSpPr>
          <p:cNvPr id="3" name="Footer Placeholder 2"/>
          <p:cNvSpPr>
            <a:spLocks noGrp="1"/>
          </p:cNvSpPr>
          <p:nvPr>
            <p:ph type="ftr" sz="quarter" idx="11"/>
          </p:nvPr>
        </p:nvSpPr>
        <p:spPr/>
        <p:txBody>
          <a:bodyPr/>
          <a:lstStyle/>
          <a:p>
            <a:r>
              <a:rPr lang="en-US" dirty="0" smtClean="0"/>
              <a:t>Compiled by Mohd. Atiq Qureshi</a:t>
            </a:r>
            <a:endParaRPr lang="en-US" dirty="0"/>
          </a:p>
        </p:txBody>
      </p:sp>
      <p:sp>
        <p:nvSpPr>
          <p:cNvPr id="4" name="Slide Number Placeholder 3"/>
          <p:cNvSpPr>
            <a:spLocks noGrp="1"/>
          </p:cNvSpPr>
          <p:nvPr>
            <p:ph type="sldNum" sz="quarter" idx="12"/>
          </p:nvPr>
        </p:nvSpPr>
        <p:spPr>
          <a:xfrm>
            <a:off x="7620000" y="6260147"/>
            <a:ext cx="762000" cy="365125"/>
          </a:xfrm>
        </p:spPr>
        <p:txBody>
          <a:bodyPr/>
          <a:lstStyle/>
          <a:p>
            <a:fld id="{A29F7255-D3AD-4B43-B49A-D25408109C4E}" type="slidenum">
              <a:rPr lang="en-US" smtClean="0"/>
              <a:t>7</a:t>
            </a:fld>
            <a:endParaRPr lang="en-US" dirty="0"/>
          </a:p>
        </p:txBody>
      </p:sp>
    </p:spTree>
    <p:extLst>
      <p:ext uri="{BB962C8B-B14F-4D97-AF65-F5344CB8AC3E}">
        <p14:creationId xmlns:p14="http://schemas.microsoft.com/office/powerpoint/2010/main" val="4006997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131019152"/>
              </p:ext>
            </p:extLst>
          </p:nvPr>
        </p:nvGraphicFramePr>
        <p:xfrm>
          <a:off x="0" y="1"/>
          <a:ext cx="9144001" cy="6857999"/>
        </p:xfrm>
        <a:graphic>
          <a:graphicData uri="http://schemas.openxmlformats.org/drawingml/2006/table">
            <a:tbl>
              <a:tblPr firstRow="1" firstCol="1" bandRow="1">
                <a:tableStyleId>{5C22544A-7EE6-4342-B048-85BDC9FD1C3A}</a:tableStyleId>
              </a:tblPr>
              <a:tblGrid>
                <a:gridCol w="381000"/>
                <a:gridCol w="1600200"/>
                <a:gridCol w="3962400"/>
                <a:gridCol w="3200401"/>
              </a:tblGrid>
              <a:tr h="576392">
                <a:tc>
                  <a:txBody>
                    <a:bodyPr/>
                    <a:lstStyle/>
                    <a:p>
                      <a:pPr marL="0" marR="0">
                        <a:lnSpc>
                          <a:spcPct val="115000"/>
                        </a:lnSpc>
                        <a:spcBef>
                          <a:spcPts val="0"/>
                        </a:spcBef>
                        <a:spcAft>
                          <a:spcPts val="0"/>
                        </a:spcAft>
                      </a:pPr>
                      <a:r>
                        <a:rPr lang="en-US" sz="1700" dirty="0" smtClean="0">
                          <a:effectLst/>
                        </a:rPr>
                        <a:t>Sr. No</a:t>
                      </a:r>
                      <a:r>
                        <a:rPr lang="en-US" sz="1700" dirty="0">
                          <a:effectLst/>
                        </a:rPr>
                        <a:t>.</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Particulars</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Old Schedule VI</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Revised Schedule VI</a:t>
                      </a:r>
                      <a:endParaRPr lang="en-US" sz="1700" dirty="0">
                        <a:effectLst/>
                        <a:latin typeface="Calibri"/>
                        <a:ea typeface="Calibri"/>
                        <a:cs typeface="Times New Roman"/>
                      </a:endParaRPr>
                    </a:p>
                  </a:txBody>
                  <a:tcPr marL="31235" marR="31235" marT="0" marB="0"/>
                </a:tc>
              </a:tr>
              <a:tr h="3265414">
                <a:tc>
                  <a:txBody>
                    <a:bodyPr/>
                    <a:lstStyle/>
                    <a:p>
                      <a:pPr marL="0" marR="0">
                        <a:lnSpc>
                          <a:spcPct val="115000"/>
                        </a:lnSpc>
                        <a:spcBef>
                          <a:spcPts val="0"/>
                        </a:spcBef>
                        <a:spcAft>
                          <a:spcPts val="0"/>
                        </a:spcAft>
                      </a:pPr>
                      <a:r>
                        <a:rPr lang="en-US" sz="1700" dirty="0">
                          <a:effectLst/>
                        </a:rPr>
                        <a:t>1</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Rounding off of Figures appearing in financial statement</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Turnover of less than Rs. 100 Crs - R/off to the nearest Hundreds, thousands or decimal thereof</a:t>
                      </a:r>
                      <a:br>
                        <a:rPr lang="en-US" sz="1700" dirty="0">
                          <a:effectLst/>
                        </a:rPr>
                      </a:br>
                      <a:r>
                        <a:rPr lang="en-US" sz="1700" dirty="0">
                          <a:effectLst/>
                        </a:rPr>
                        <a:t/>
                      </a:r>
                      <a:br>
                        <a:rPr lang="en-US" sz="1700" dirty="0">
                          <a:effectLst/>
                        </a:rPr>
                      </a:br>
                      <a:r>
                        <a:rPr lang="en-US" sz="1700" dirty="0">
                          <a:effectLst/>
                        </a:rPr>
                        <a:t>Turnover of Rs. 100 Crs or more but less than Rs. 500 Crs - R/off to the nearest Hundreds, thousands, lakhs or millions or decimal </a:t>
                      </a:r>
                      <a:r>
                        <a:rPr lang="en-US" sz="1700" dirty="0" smtClean="0">
                          <a:effectLst/>
                        </a:rPr>
                        <a:t>thereof</a:t>
                      </a:r>
                      <a:r>
                        <a:rPr lang="en-US" sz="1700" dirty="0">
                          <a:effectLst/>
                        </a:rPr>
                        <a:t/>
                      </a:r>
                      <a:br>
                        <a:rPr lang="en-US" sz="1700" dirty="0">
                          <a:effectLst/>
                        </a:rPr>
                      </a:br>
                      <a:r>
                        <a:rPr lang="en-US" sz="1700" dirty="0">
                          <a:effectLst/>
                        </a:rPr>
                        <a:t>Turnover of Rs. 500 Crs or more - R/off to the nearest Hundreds, thousands, lakhs, millions or crores, or decimal thereof</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Turnover of less than Rs. 100 Crs - R/off to the nearest Hundreds, thousands, lakhs or millions or decimal thereof</a:t>
                      </a:r>
                      <a:br>
                        <a:rPr lang="en-US" sz="1700" dirty="0">
                          <a:effectLst/>
                        </a:rPr>
                      </a:br>
                      <a:r>
                        <a:rPr lang="en-US" sz="1700" dirty="0">
                          <a:effectLst/>
                        </a:rPr>
                        <a:t/>
                      </a:r>
                      <a:br>
                        <a:rPr lang="en-US" sz="1700" dirty="0">
                          <a:effectLst/>
                        </a:rPr>
                      </a:br>
                      <a:r>
                        <a:rPr lang="en-US" sz="1700" dirty="0">
                          <a:effectLst/>
                        </a:rPr>
                        <a:t>Turnover of Rs. 100 Crs or more - R/off to the nearest lakhs, millions or crores, or decimal thereof</a:t>
                      </a:r>
                      <a:endParaRPr lang="en-US" sz="1700" dirty="0">
                        <a:effectLst/>
                        <a:latin typeface="Calibri"/>
                        <a:ea typeface="Calibri"/>
                        <a:cs typeface="Times New Roman"/>
                      </a:endParaRPr>
                    </a:p>
                  </a:txBody>
                  <a:tcPr marL="31235" marR="31235" marT="0" marB="0"/>
                </a:tc>
              </a:tr>
              <a:tr h="1518874">
                <a:tc>
                  <a:txBody>
                    <a:bodyPr/>
                    <a:lstStyle/>
                    <a:p>
                      <a:pPr marL="0" marR="0">
                        <a:lnSpc>
                          <a:spcPct val="115000"/>
                        </a:lnSpc>
                        <a:spcBef>
                          <a:spcPts val="0"/>
                        </a:spcBef>
                        <a:spcAft>
                          <a:spcPts val="0"/>
                        </a:spcAft>
                      </a:pPr>
                      <a:r>
                        <a:rPr lang="en-US" sz="1700" dirty="0">
                          <a:effectLst/>
                        </a:rPr>
                        <a:t>2</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Net Working Capital</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Current assets &amp; Liabilities are shown together under application of funds. The net working capital appears on balance sheet.</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Assets &amp; Liabilities are to be bifurcated in to current &amp; Non-current and to be shown separately. Hence, net working capital will not be appearing in Balance sheet.</a:t>
                      </a:r>
                      <a:endParaRPr lang="en-US" sz="1700" dirty="0">
                        <a:effectLst/>
                        <a:latin typeface="Calibri"/>
                        <a:ea typeface="Calibri"/>
                        <a:cs typeface="Times New Roman"/>
                      </a:endParaRPr>
                    </a:p>
                  </a:txBody>
                  <a:tcPr marL="31235" marR="31235" marT="0" marB="0"/>
                </a:tc>
              </a:tr>
              <a:tr h="1496686">
                <a:tc>
                  <a:txBody>
                    <a:bodyPr/>
                    <a:lstStyle/>
                    <a:p>
                      <a:pPr marL="0" marR="0">
                        <a:lnSpc>
                          <a:spcPct val="115000"/>
                        </a:lnSpc>
                        <a:spcBef>
                          <a:spcPts val="0"/>
                        </a:spcBef>
                        <a:spcAft>
                          <a:spcPts val="0"/>
                        </a:spcAft>
                      </a:pPr>
                      <a:r>
                        <a:rPr lang="en-US" sz="1700" dirty="0">
                          <a:effectLst/>
                        </a:rPr>
                        <a:t>3</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Fixed Assets</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There was no bifurcation required in to tangible &amp; intangible assets.</a:t>
                      </a:r>
                      <a:endParaRPr lang="en-US" sz="17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700" dirty="0">
                          <a:effectLst/>
                        </a:rPr>
                        <a:t>Fixed assets to be shown under non-current assets and it has to be bifurcated in to Tangible &amp; intangible assets.</a:t>
                      </a:r>
                      <a:endParaRPr lang="en-US" sz="1700" dirty="0">
                        <a:effectLst/>
                        <a:latin typeface="Calibri"/>
                        <a:ea typeface="Calibri"/>
                        <a:cs typeface="Times New Roman"/>
                      </a:endParaRPr>
                    </a:p>
                  </a:txBody>
                  <a:tcPr marL="31235" marR="31235" marT="0" marB="0"/>
                </a:tc>
              </a:tr>
            </a:tbl>
          </a:graphicData>
        </a:graphic>
      </p:graphicFrame>
    </p:spTree>
    <p:extLst>
      <p:ext uri="{BB962C8B-B14F-4D97-AF65-F5344CB8AC3E}">
        <p14:creationId xmlns:p14="http://schemas.microsoft.com/office/powerpoint/2010/main" val="2986581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66364933"/>
              </p:ext>
            </p:extLst>
          </p:nvPr>
        </p:nvGraphicFramePr>
        <p:xfrm>
          <a:off x="-6824" y="0"/>
          <a:ext cx="9150824" cy="6781800"/>
        </p:xfrm>
        <a:graphic>
          <a:graphicData uri="http://schemas.openxmlformats.org/drawingml/2006/table">
            <a:tbl>
              <a:tblPr firstRow="1" firstCol="1" bandRow="1">
                <a:tableStyleId>{5C22544A-7EE6-4342-B048-85BDC9FD1C3A}</a:tableStyleId>
              </a:tblPr>
              <a:tblGrid>
                <a:gridCol w="387824"/>
                <a:gridCol w="2401202"/>
                <a:gridCol w="2603090"/>
                <a:gridCol w="3758708"/>
              </a:tblGrid>
              <a:tr h="578855">
                <a:tc>
                  <a:txBody>
                    <a:bodyPr/>
                    <a:lstStyle/>
                    <a:p>
                      <a:pPr marL="0" marR="0">
                        <a:lnSpc>
                          <a:spcPct val="115000"/>
                        </a:lnSpc>
                        <a:spcBef>
                          <a:spcPts val="0"/>
                        </a:spcBef>
                        <a:spcAft>
                          <a:spcPts val="0"/>
                        </a:spcAft>
                      </a:pPr>
                      <a:r>
                        <a:rPr lang="en-US" sz="1600" dirty="0" smtClean="0">
                          <a:effectLst/>
                        </a:rPr>
                        <a:t>Sr. No</a:t>
                      </a:r>
                      <a:r>
                        <a:rPr lang="en-US" sz="1600" dirty="0">
                          <a:effectLst/>
                        </a:rPr>
                        <a:t>.</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Particulars</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Old Schedule VI</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Revised Schedule VI</a:t>
                      </a:r>
                      <a:endParaRPr lang="en-US" sz="1600" dirty="0">
                        <a:effectLst/>
                        <a:latin typeface="Calibri"/>
                        <a:ea typeface="Calibri"/>
                        <a:cs typeface="Times New Roman"/>
                      </a:endParaRPr>
                    </a:p>
                  </a:txBody>
                  <a:tcPr marL="31235" marR="31235" marT="0" marB="0"/>
                </a:tc>
              </a:tr>
              <a:tr h="2850145">
                <a:tc>
                  <a:txBody>
                    <a:bodyPr/>
                    <a:lstStyle/>
                    <a:p>
                      <a:pPr marL="0" marR="0">
                        <a:lnSpc>
                          <a:spcPct val="115000"/>
                        </a:lnSpc>
                        <a:spcBef>
                          <a:spcPts val="0"/>
                        </a:spcBef>
                        <a:spcAft>
                          <a:spcPts val="0"/>
                        </a:spcAft>
                      </a:pPr>
                      <a:r>
                        <a:rPr lang="en-US" sz="1600" dirty="0">
                          <a:effectLst/>
                        </a:rPr>
                        <a:t>4</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Borrowings</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Short term &amp; long term borrowings are grouped together under the head Loan funds sub-head Secured / Unsecured</a:t>
                      </a:r>
                      <a:endParaRPr lang="en-US" sz="1600" dirty="0">
                        <a:effectLst/>
                        <a:latin typeface="Calibri"/>
                        <a:ea typeface="Calibri"/>
                        <a:cs typeface="Times New Roman"/>
                      </a:endParaRPr>
                    </a:p>
                  </a:txBody>
                  <a:tcPr marL="31235" marR="31235" marT="0" marB="0"/>
                </a:tc>
                <a:tc>
                  <a:txBody>
                    <a:bodyPr/>
                    <a:lstStyle/>
                    <a:p>
                      <a:pPr marL="0" marR="0">
                        <a:lnSpc>
                          <a:spcPct val="115000"/>
                        </a:lnSpc>
                        <a:spcBef>
                          <a:spcPts val="0"/>
                        </a:spcBef>
                        <a:spcAft>
                          <a:spcPts val="0"/>
                        </a:spcAft>
                      </a:pPr>
                      <a:r>
                        <a:rPr lang="en-US" sz="1600" dirty="0">
                          <a:effectLst/>
                        </a:rPr>
                        <a:t>Long term borrowings to be shown under non-current liabilities and short term borrowings to be shown under current liabilities with separate disclosure of secured / unsecured loans</a:t>
                      </a:r>
                      <a:r>
                        <a:rPr lang="en-US" sz="1600" dirty="0" smtClean="0">
                          <a:effectLst/>
                        </a:rPr>
                        <a:t>.</a:t>
                      </a:r>
                      <a:endParaRPr lang="en-US" sz="1600" dirty="0">
                        <a:effectLst/>
                      </a:endParaRPr>
                    </a:p>
                    <a:p>
                      <a:pPr marL="0" marR="0">
                        <a:lnSpc>
                          <a:spcPct val="115000"/>
                        </a:lnSpc>
                        <a:spcBef>
                          <a:spcPts val="0"/>
                        </a:spcBef>
                        <a:spcAft>
                          <a:spcPts val="0"/>
                        </a:spcAft>
                      </a:pPr>
                      <a:r>
                        <a:rPr lang="en-US" sz="1600" dirty="0">
                          <a:effectLst/>
                        </a:rPr>
                        <a:t>Period and amount of continuing default as on the balance sheet date in repayment of loans and interest to be separately specified</a:t>
                      </a:r>
                      <a:endParaRPr lang="en-US" sz="1600" dirty="0">
                        <a:effectLst/>
                        <a:latin typeface="Calibri"/>
                        <a:ea typeface="Calibri"/>
                        <a:cs typeface="Times New Roman"/>
                      </a:endParaRPr>
                    </a:p>
                  </a:txBody>
                  <a:tcPr marL="31235" marR="31235" marT="0" marB="0"/>
                </a:tc>
              </a:tr>
              <a:tr h="1025726">
                <a:tc>
                  <a:txBody>
                    <a:bodyPr/>
                    <a:lstStyle/>
                    <a:p>
                      <a:pPr marL="0" marR="0">
                        <a:lnSpc>
                          <a:spcPct val="115000"/>
                        </a:lnSpc>
                        <a:spcBef>
                          <a:spcPts val="0"/>
                        </a:spcBef>
                        <a:spcAft>
                          <a:spcPts val="0"/>
                        </a:spcAft>
                      </a:pPr>
                      <a:r>
                        <a:rPr lang="en-US" sz="1600" dirty="0" smtClean="0">
                          <a:effectLst/>
                        </a:rPr>
                        <a:t>5</a:t>
                      </a:r>
                      <a:endParaRPr lang="en-US" sz="16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Finance lease obligation</a:t>
                      </a:r>
                      <a:endParaRPr lang="en-US" sz="16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Finance lease obligations are included in current liabilities</a:t>
                      </a:r>
                      <a:endParaRPr lang="en-US" sz="16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Finance lease obligations are to be grouped under the head non-current liabilities</a:t>
                      </a:r>
                      <a:endParaRPr lang="en-US" sz="1600" dirty="0">
                        <a:effectLst/>
                        <a:latin typeface="Calibri"/>
                        <a:ea typeface="Calibri"/>
                        <a:cs typeface="Times New Roman"/>
                      </a:endParaRPr>
                    </a:p>
                  </a:txBody>
                  <a:tcPr marL="55518" marR="55518" marT="0" marB="0"/>
                </a:tc>
              </a:tr>
              <a:tr h="981537">
                <a:tc>
                  <a:txBody>
                    <a:bodyPr/>
                    <a:lstStyle/>
                    <a:p>
                      <a:pPr marL="0" marR="0">
                        <a:lnSpc>
                          <a:spcPct val="115000"/>
                        </a:lnSpc>
                        <a:spcBef>
                          <a:spcPts val="0"/>
                        </a:spcBef>
                        <a:spcAft>
                          <a:spcPts val="0"/>
                        </a:spcAft>
                      </a:pPr>
                      <a:r>
                        <a:rPr lang="en-US" sz="1600" dirty="0">
                          <a:effectLst/>
                        </a:rPr>
                        <a:t>6</a:t>
                      </a:r>
                      <a:endParaRPr lang="en-US" sz="1600" dirty="0">
                        <a:effectLst/>
                        <a:latin typeface="Calibri"/>
                        <a:ea typeface="Calibri"/>
                        <a:cs typeface="Times New Roman"/>
                      </a:endParaRPr>
                    </a:p>
                  </a:txBody>
                  <a:tcPr marL="55518" marR="55518" marT="0" marB="0"/>
                </a:tc>
                <a:tc>
                  <a:txBody>
                    <a:bodyPr/>
                    <a:lstStyle/>
                    <a:p>
                      <a:pPr marL="0" marR="0"/>
                      <a:r>
                        <a:rPr lang="en-US" sz="1600" dirty="0">
                          <a:effectLst/>
                        </a:rPr>
                        <a:t>Deposits</a:t>
                      </a:r>
                    </a:p>
                    <a:p>
                      <a:pPr marL="0" marR="0">
                        <a:lnSpc>
                          <a:spcPct val="115000"/>
                        </a:lnSpc>
                        <a:spcBef>
                          <a:spcPts val="0"/>
                        </a:spcBef>
                        <a:spcAft>
                          <a:spcPts val="0"/>
                        </a:spcAft>
                      </a:pPr>
                      <a:r>
                        <a:rPr lang="en-US" sz="1600" dirty="0">
                          <a:effectLst/>
                        </a:rPr>
                        <a:t> </a:t>
                      </a:r>
                      <a:endParaRPr lang="en-US" sz="16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Lease deposits are part of loans &amp; advances</a:t>
                      </a:r>
                      <a:endParaRPr lang="en-US" sz="1600" dirty="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Lease deposits to be disclosed as long term loans &amp; advances under the head non-current assets</a:t>
                      </a:r>
                      <a:endParaRPr lang="en-US" sz="1600" dirty="0">
                        <a:effectLst/>
                        <a:latin typeface="Calibri"/>
                        <a:ea typeface="Calibri"/>
                        <a:cs typeface="Times New Roman"/>
                      </a:endParaRPr>
                    </a:p>
                  </a:txBody>
                  <a:tcPr marL="55518" marR="55518" marT="0" marB="0"/>
                </a:tc>
              </a:tr>
              <a:tr h="1345537">
                <a:tc>
                  <a:txBody>
                    <a:bodyPr/>
                    <a:lstStyle/>
                    <a:p>
                      <a:pPr marL="0" marR="0">
                        <a:lnSpc>
                          <a:spcPct val="115000"/>
                        </a:lnSpc>
                        <a:spcBef>
                          <a:spcPts val="0"/>
                        </a:spcBef>
                        <a:spcAft>
                          <a:spcPts val="0"/>
                        </a:spcAft>
                      </a:pPr>
                      <a:r>
                        <a:rPr lang="en-US" sz="1600" dirty="0">
                          <a:effectLst/>
                        </a:rPr>
                        <a:t>7</a:t>
                      </a:r>
                      <a:endParaRPr lang="en-US" sz="1600" dirty="0">
                        <a:effectLst/>
                        <a:latin typeface="Calibri"/>
                        <a:ea typeface="Calibri"/>
                        <a:cs typeface="Times New Roman"/>
                      </a:endParaRPr>
                    </a:p>
                  </a:txBody>
                  <a:tcPr marL="55518" marR="55518" marT="0" marB="0"/>
                </a:tc>
                <a:tc>
                  <a:txBody>
                    <a:bodyPr/>
                    <a:lstStyle/>
                    <a:p>
                      <a:pPr marL="0" marR="0"/>
                      <a:r>
                        <a:rPr lang="en-US" sz="1600">
                          <a:effectLst/>
                        </a:rPr>
                        <a:t>Investments</a:t>
                      </a:r>
                      <a:endParaRPr lang="en-US" sz="1600">
                        <a:effectLst/>
                        <a:latin typeface="Times New Roman"/>
                        <a:ea typeface="Times New Roman"/>
                        <a:cs typeface="Times New Roman"/>
                      </a:endParaRPr>
                    </a:p>
                  </a:txBody>
                  <a:tcPr marL="55518" marR="55518" marT="0" marB="0"/>
                </a:tc>
                <a:tc>
                  <a:txBody>
                    <a:bodyPr/>
                    <a:lstStyle/>
                    <a:p>
                      <a:pPr marL="0" marR="0">
                        <a:lnSpc>
                          <a:spcPct val="115000"/>
                        </a:lnSpc>
                        <a:spcBef>
                          <a:spcPts val="0"/>
                        </a:spcBef>
                        <a:spcAft>
                          <a:spcPts val="0"/>
                        </a:spcAft>
                      </a:pPr>
                      <a:r>
                        <a:rPr lang="en-US" sz="1600">
                          <a:effectLst/>
                        </a:rPr>
                        <a:t>Both current &amp; non-current investments to be disclosed under the head investments</a:t>
                      </a:r>
                      <a:endParaRPr lang="en-US" sz="1600">
                        <a:effectLst/>
                        <a:latin typeface="Calibri"/>
                        <a:ea typeface="Calibri"/>
                        <a:cs typeface="Times New Roman"/>
                      </a:endParaRPr>
                    </a:p>
                  </a:txBody>
                  <a:tcPr marL="55518" marR="55518" marT="0" marB="0"/>
                </a:tc>
                <a:tc>
                  <a:txBody>
                    <a:bodyPr/>
                    <a:lstStyle/>
                    <a:p>
                      <a:pPr marL="0" marR="0">
                        <a:lnSpc>
                          <a:spcPct val="115000"/>
                        </a:lnSpc>
                        <a:spcBef>
                          <a:spcPts val="0"/>
                        </a:spcBef>
                        <a:spcAft>
                          <a:spcPts val="0"/>
                        </a:spcAft>
                      </a:pPr>
                      <a:r>
                        <a:rPr lang="en-US" sz="1600" dirty="0">
                          <a:effectLst/>
                        </a:rPr>
                        <a:t>Current and non-current investments are to be disclosed separately under current assets &amp; non-current assets respectively</a:t>
                      </a:r>
                      <a:r>
                        <a:rPr lang="en-US" sz="1600" dirty="0" smtClean="0">
                          <a:effectLst/>
                        </a:rPr>
                        <a:t>.</a:t>
                      </a:r>
                    </a:p>
                    <a:p>
                      <a:pPr marL="0" marR="0">
                        <a:lnSpc>
                          <a:spcPct val="115000"/>
                        </a:lnSpc>
                        <a:spcBef>
                          <a:spcPts val="0"/>
                        </a:spcBef>
                        <a:spcAft>
                          <a:spcPts val="0"/>
                        </a:spcAft>
                      </a:pPr>
                      <a:endParaRPr lang="en-US" sz="1600" dirty="0">
                        <a:effectLst/>
                        <a:latin typeface="Calibri"/>
                        <a:ea typeface="Calibri"/>
                        <a:cs typeface="Times New Roman"/>
                      </a:endParaRPr>
                    </a:p>
                  </a:txBody>
                  <a:tcPr marL="55518" marR="55518" marT="0" marB="0"/>
                </a:tc>
              </a:tr>
            </a:tbl>
          </a:graphicData>
        </a:graphic>
      </p:graphicFrame>
    </p:spTree>
    <p:extLst>
      <p:ext uri="{BB962C8B-B14F-4D97-AF65-F5344CB8AC3E}">
        <p14:creationId xmlns:p14="http://schemas.microsoft.com/office/powerpoint/2010/main" val="11066573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3352</TotalTime>
  <Words>7622</Words>
  <Application>Microsoft Office PowerPoint</Application>
  <PresentationFormat>On-screen Show (4:3)</PresentationFormat>
  <Paragraphs>1257</Paragraphs>
  <Slides>53</Slides>
  <Notes>53</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NewsPrint</vt:lpstr>
      <vt:lpstr>REVISED SCHEDULE VI OF COMPANIES ACT,1956  {Section 211}</vt:lpstr>
      <vt:lpstr>Objective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Dividends</vt:lpstr>
      <vt:lpstr>Proposed Dividend</vt:lpstr>
      <vt:lpstr>Declared Dividend and Interim Dividend</vt:lpstr>
      <vt:lpstr>Final Dividend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79</cp:revision>
  <dcterms:created xsi:type="dcterms:W3CDTF">2011-07-14T14:12:29Z</dcterms:created>
  <dcterms:modified xsi:type="dcterms:W3CDTF">2011-08-18T10:39:42Z</dcterms:modified>
</cp:coreProperties>
</file>