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38"/>
  </p:notesMasterIdLst>
  <p:sldIdLst>
    <p:sldId id="256" r:id="rId2"/>
    <p:sldId id="258" r:id="rId3"/>
    <p:sldId id="265" r:id="rId4"/>
    <p:sldId id="263" r:id="rId5"/>
    <p:sldId id="264" r:id="rId6"/>
    <p:sldId id="260" r:id="rId7"/>
    <p:sldId id="261" r:id="rId8"/>
    <p:sldId id="257" r:id="rId9"/>
    <p:sldId id="266" r:id="rId10"/>
    <p:sldId id="267" r:id="rId11"/>
    <p:sldId id="268" r:id="rId12"/>
    <p:sldId id="270" r:id="rId13"/>
    <p:sldId id="271" r:id="rId14"/>
    <p:sldId id="272" r:id="rId15"/>
    <p:sldId id="269" r:id="rId16"/>
    <p:sldId id="273" r:id="rId17"/>
    <p:sldId id="274" r:id="rId18"/>
    <p:sldId id="279" r:id="rId19"/>
    <p:sldId id="280" r:id="rId20"/>
    <p:sldId id="275" r:id="rId21"/>
    <p:sldId id="276" r:id="rId22"/>
    <p:sldId id="281" r:id="rId23"/>
    <p:sldId id="282" r:id="rId24"/>
    <p:sldId id="283" r:id="rId25"/>
    <p:sldId id="284" r:id="rId26"/>
    <p:sldId id="286" r:id="rId27"/>
    <p:sldId id="287" r:id="rId28"/>
    <p:sldId id="288" r:id="rId29"/>
    <p:sldId id="290" r:id="rId30"/>
    <p:sldId id="291" r:id="rId31"/>
    <p:sldId id="292" r:id="rId32"/>
    <p:sldId id="293" r:id="rId33"/>
    <p:sldId id="294" r:id="rId34"/>
    <p:sldId id="295" r:id="rId35"/>
    <p:sldId id="296" r:id="rId36"/>
    <p:sldId id="289"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4576CC-1AFC-40DF-97FE-A7D152E32BD2}" type="datetimeFigureOut">
              <a:rPr lang="en-US" smtClean="0"/>
              <a:pPr/>
              <a:t>10/17/2012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F896A9-7EF6-4242-A84F-725EECBF7FA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Since only</a:t>
            </a:r>
            <a:r>
              <a:rPr lang="en-US" baseline="0" dirty="0" smtClean="0"/>
              <a:t> death risk is covered, the premium is low and the contract is simple. However some companies do offer participating policies under term life insurance plans.</a:t>
            </a:r>
            <a:endParaRPr lang="en-US" dirty="0"/>
          </a:p>
        </p:txBody>
      </p:sp>
      <p:sp>
        <p:nvSpPr>
          <p:cNvPr id="4" name="Slide Number Placeholder 3"/>
          <p:cNvSpPr>
            <a:spLocks noGrp="1"/>
          </p:cNvSpPr>
          <p:nvPr>
            <p:ph type="sldNum" sz="quarter" idx="10"/>
          </p:nvPr>
        </p:nvSpPr>
        <p:spPr/>
        <p:txBody>
          <a:bodyPr/>
          <a:lstStyle/>
          <a:p>
            <a:fld id="{06F896A9-7EF6-4242-A84F-725EECBF7FA3}" type="slidenum">
              <a:rPr lang="en-US" smtClean="0"/>
              <a:pPr/>
              <a:t>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renewable term insurance </a:t>
            </a:r>
            <a:r>
              <a:rPr lang="en-US" sz="1200" b="0" i="0" kern="1200" dirty="0" smtClean="0">
                <a:solidFill>
                  <a:schemeClr val="tx1"/>
                </a:solidFill>
                <a:latin typeface="+mn-lt"/>
                <a:ea typeface="+mn-ea"/>
                <a:cs typeface="+mn-cs"/>
              </a:rPr>
              <a:t>involves a greater financial risk for the insurance company, therefore renewable term coverage generally costs a bit more</a:t>
            </a:r>
            <a:endParaRPr lang="en-US" dirty="0"/>
          </a:p>
        </p:txBody>
      </p:sp>
      <p:sp>
        <p:nvSpPr>
          <p:cNvPr id="4" name="Slide Number Placeholder 3"/>
          <p:cNvSpPr>
            <a:spLocks noGrp="1"/>
          </p:cNvSpPr>
          <p:nvPr>
            <p:ph type="sldNum" sz="quarter" idx="10"/>
          </p:nvPr>
        </p:nvSpPr>
        <p:spPr/>
        <p:txBody>
          <a:bodyPr/>
          <a:lstStyle/>
          <a:p>
            <a:fld id="{06F896A9-7EF6-4242-A84F-725EECBF7FA3}" type="slidenum">
              <a:rPr lang="en-US" smtClean="0"/>
              <a:pPr/>
              <a:t>11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t>
            </a:r>
            <a:r>
              <a:rPr lang="en-US" baseline="0" dirty="0" smtClean="0"/>
              <a:t> E: The term is fixed corresponding to the likely period when the daughter may get married.</a:t>
            </a:r>
            <a:endParaRPr lang="en-US" dirty="0"/>
          </a:p>
        </p:txBody>
      </p:sp>
      <p:sp>
        <p:nvSpPr>
          <p:cNvPr id="4" name="Slide Number Placeholder 3"/>
          <p:cNvSpPr>
            <a:spLocks noGrp="1"/>
          </p:cNvSpPr>
          <p:nvPr>
            <p:ph type="sldNum" sz="quarter" idx="10"/>
          </p:nvPr>
        </p:nvSpPr>
        <p:spPr/>
        <p:txBody>
          <a:bodyPr/>
          <a:lstStyle/>
          <a:p>
            <a:fld id="{06F896A9-7EF6-4242-A84F-725EECBF7FA3}" type="slidenum">
              <a:rPr lang="en-US" smtClean="0"/>
              <a:pPr/>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6F896A9-7EF6-4242-A84F-725EECBF7FA3}" type="slidenum">
              <a:rPr lang="en-US" smtClean="0"/>
              <a:pPr/>
              <a:t>28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lgn="just">
              <a:buFont typeface="Wingdings" pitchFamily="2" charset="2"/>
              <a:buChar char="Ø"/>
            </a:pPr>
            <a:r>
              <a:rPr lang="en-US" dirty="0" smtClean="0"/>
              <a:t> The amount available for rebate is Rs. 100,000 which can be invested in Life Insurance Premiums. </a:t>
            </a:r>
          </a:p>
          <a:p>
            <a:pPr lvl="1" algn="just"/>
            <a:endParaRPr lang="en-US" dirty="0" smtClean="0"/>
          </a:p>
          <a:p>
            <a:pPr lvl="1" algn="just">
              <a:buFont typeface="Wingdings" pitchFamily="2" charset="2"/>
              <a:buChar char="Ø"/>
            </a:pPr>
            <a:r>
              <a:rPr lang="en-US" dirty="0" smtClean="0"/>
              <a:t>Such amount invested in the instrument is eligible for rebate through deduction of the amount from gross taxable income.</a:t>
            </a:r>
          </a:p>
          <a:p>
            <a:pPr lvl="1" algn="just"/>
            <a:endParaRPr lang="en-US" dirty="0" smtClean="0"/>
          </a:p>
          <a:p>
            <a:pPr lvl="1" algn="just"/>
            <a:r>
              <a:rPr lang="en-US" dirty="0" smtClean="0"/>
              <a:t>Pension superannuation fund, </a:t>
            </a:r>
          </a:p>
          <a:p>
            <a:pPr lvl="1" algn="just"/>
            <a:r>
              <a:rPr lang="en-US" dirty="0" smtClean="0"/>
              <a:t>	Employee provident fund, </a:t>
            </a:r>
          </a:p>
          <a:p>
            <a:pPr lvl="1" algn="just"/>
            <a:r>
              <a:rPr lang="en-US" dirty="0" smtClean="0"/>
              <a:t>	Equity linked mutual fund schemes (ELSS), </a:t>
            </a:r>
          </a:p>
          <a:p>
            <a:pPr lvl="1" algn="just"/>
            <a:r>
              <a:rPr lang="en-US" dirty="0" smtClean="0"/>
              <a:t>	National Savings Certificates </a:t>
            </a:r>
          </a:p>
          <a:p>
            <a:pPr lvl="1" algn="just"/>
            <a:r>
              <a:rPr lang="en-US" dirty="0" smtClean="0"/>
              <a:t>	Public provident fund (maximum Rs 70,000).</a:t>
            </a:r>
          </a:p>
          <a:p>
            <a:endParaRPr lang="en-US" dirty="0"/>
          </a:p>
        </p:txBody>
      </p:sp>
      <p:sp>
        <p:nvSpPr>
          <p:cNvPr id="4" name="Slide Number Placeholder 3"/>
          <p:cNvSpPr>
            <a:spLocks noGrp="1"/>
          </p:cNvSpPr>
          <p:nvPr>
            <p:ph type="sldNum" sz="quarter" idx="10"/>
          </p:nvPr>
        </p:nvSpPr>
        <p:spPr/>
        <p:txBody>
          <a:bodyPr/>
          <a:lstStyle/>
          <a:p>
            <a:fld id="{06F896A9-7EF6-4242-A84F-725EECBF7FA3}" type="slidenum">
              <a:rPr lang="en-US" smtClean="0"/>
              <a:pPr/>
              <a:t>29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56305A67-BE8F-41BB-87A2-0265B975433B}" type="slidenum">
              <a:rPr lang="en-IN" smtClean="0"/>
              <a:pPr/>
              <a:t>30</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Lic</a:t>
            </a:r>
            <a:r>
              <a:rPr lang="en-US" dirty="0" smtClean="0"/>
              <a:t>: </a:t>
            </a:r>
            <a:r>
              <a:rPr lang="en-US" sz="1200" b="0" kern="1200" dirty="0" smtClean="0">
                <a:solidFill>
                  <a:schemeClr val="tx1"/>
                </a:solidFill>
                <a:latin typeface="+mn-lt"/>
                <a:ea typeface="+mn-ea"/>
                <a:cs typeface="+mn-cs"/>
              </a:rPr>
              <a:t>has dropped from 74% a year before, </a:t>
            </a:r>
            <a:r>
              <a:rPr lang="en-US" sz="1200" b="1" kern="1200" dirty="0" smtClean="0">
                <a:solidFill>
                  <a:schemeClr val="tx1"/>
                </a:solidFill>
                <a:latin typeface="+mn-lt"/>
                <a:ea typeface="+mn-ea"/>
                <a:cs typeface="+mn-cs"/>
              </a:rPr>
              <a:t>mainly owing to entry of private players with innovative products and better sales force.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ICICI Prudential Life Insurance Co Ltd : </a:t>
            </a:r>
            <a:r>
              <a:rPr lang="en-US" sz="1200" b="1" kern="1200" dirty="0" smtClean="0">
                <a:solidFill>
                  <a:schemeClr val="tx1"/>
                </a:solidFill>
                <a:latin typeface="+mn-lt"/>
                <a:ea typeface="+mn-ea"/>
                <a:cs typeface="+mn-cs"/>
              </a:rPr>
              <a:t>It experienced growth of 58% </a:t>
            </a:r>
          </a:p>
          <a:p>
            <a:pPr marL="0" marR="0" indent="0" algn="l" defTabSz="914400" rtl="0" eaLnBrk="1" fontAlgn="auto" latinLnBrk="0" hangingPunct="1">
              <a:lnSpc>
                <a:spcPct val="100000"/>
              </a:lnSpc>
              <a:spcBef>
                <a:spcPts val="0"/>
              </a:spcBef>
              <a:spcAft>
                <a:spcPts val="0"/>
              </a:spcAft>
              <a:buClrTx/>
              <a:buSzTx/>
              <a:buFontTx/>
              <a:buNone/>
              <a:tabLst/>
              <a:defRPr/>
            </a:pPr>
            <a:r>
              <a:rPr kumimoji="0" lang="en-US" kern="1200" dirty="0" smtClean="0">
                <a:solidFill>
                  <a:schemeClr val="dk1"/>
                </a:solidFill>
                <a:latin typeface="+mn-lt"/>
                <a:ea typeface="+mn-ea"/>
                <a:cs typeface="+mn-cs"/>
              </a:rPr>
              <a:t>SBI Life Insurance Co Ltd :</a:t>
            </a:r>
            <a:endParaRPr lang="en-US" sz="1200" b="1"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kumimoji="0" lang="en-US" kern="1200" dirty="0" smtClean="0">
              <a:solidFill>
                <a:schemeClr val="dk1"/>
              </a:solidFill>
              <a:latin typeface="+mn-lt"/>
              <a:ea typeface="+mn-ea"/>
              <a:cs typeface="+mn-cs"/>
            </a:endParaRPr>
          </a:p>
          <a:p>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endParaRPr lang="en-US" dirty="0" smtClean="0"/>
          </a:p>
          <a:p>
            <a:endParaRPr lang="en-US" dirty="0"/>
          </a:p>
        </p:txBody>
      </p:sp>
      <p:sp>
        <p:nvSpPr>
          <p:cNvPr id="4" name="Slide Number Placeholder 3"/>
          <p:cNvSpPr>
            <a:spLocks noGrp="1"/>
          </p:cNvSpPr>
          <p:nvPr>
            <p:ph type="sldNum" sz="quarter" idx="10"/>
          </p:nvPr>
        </p:nvSpPr>
        <p:spPr/>
        <p:txBody>
          <a:bodyPr/>
          <a:lstStyle/>
          <a:p>
            <a:fld id="{06F896A9-7EF6-4242-A84F-725EECBF7FA3}" type="slidenum">
              <a:rPr lang="en-US" smtClean="0"/>
              <a:pPr/>
              <a:t>32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People will be more likely to take out contracts when they believe their risk is higher than the insurance company has allowed for in its premiums. This is known as </a:t>
            </a:r>
            <a:r>
              <a:rPr lang="en-IN" sz="1200" b="1" i="0" kern="1200" dirty="0" smtClean="0">
                <a:solidFill>
                  <a:schemeClr val="tx1"/>
                </a:solidFill>
                <a:latin typeface="+mn-lt"/>
                <a:ea typeface="+mn-ea"/>
                <a:cs typeface="+mn-cs"/>
              </a:rPr>
              <a:t>anti-selection.</a:t>
            </a:r>
            <a:endParaRPr lang="en-IN" b="1" dirty="0"/>
          </a:p>
        </p:txBody>
      </p:sp>
      <p:sp>
        <p:nvSpPr>
          <p:cNvPr id="4" name="Slide Number Placeholder 3"/>
          <p:cNvSpPr>
            <a:spLocks noGrp="1"/>
          </p:cNvSpPr>
          <p:nvPr>
            <p:ph type="sldNum" sz="quarter" idx="10"/>
          </p:nvPr>
        </p:nvSpPr>
        <p:spPr/>
        <p:txBody>
          <a:bodyPr/>
          <a:lstStyle/>
          <a:p>
            <a:fld id="{06F896A9-7EF6-4242-A84F-725EECBF7FA3}" type="slidenum">
              <a:rPr lang="en-US" smtClean="0"/>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50B7423-A11C-4CEB-979E-9F9E8BD2D852}" type="datetime1">
              <a:rPr lang="en-US" smtClean="0"/>
              <a:t>10/17/2012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037A10F7-9D79-4D25-9A87-AED879A3D575}" type="slidenum">
              <a:rPr lang="en-US" smtClean="0"/>
              <a:pPr/>
              <a:t>‹#›</a:t>
            </a:fld>
            <a:endParaRPr lang="en-US"/>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05B1286-7424-484E-B268-87DB5B3A6C54}" type="datetime1">
              <a:rPr lang="en-US" smtClean="0"/>
              <a:t>10/17/2012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37A10F7-9D79-4D25-9A87-AED879A3D575}" type="slidenum">
              <a:rPr lang="en-US" smtClean="0"/>
              <a:pPr/>
              <a:t>‹#›</a:t>
            </a:fld>
            <a:endParaRPr lang="en-US"/>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F2797EB-0B08-498C-8B25-8879B0D638B8}" type="datetime1">
              <a:rPr lang="en-US" smtClean="0"/>
              <a:t>10/17/2012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37A10F7-9D79-4D25-9A87-AED879A3D575}" type="slidenum">
              <a:rPr lang="en-US" smtClean="0"/>
              <a:pPr/>
              <a:t>‹#›</a:t>
            </a:fld>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6C7A22D-5B36-4247-854E-8B20B27F2511}" type="datetime1">
              <a:rPr lang="en-US" smtClean="0"/>
              <a:t>10/17/2012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37A10F7-9D79-4D25-9A87-AED879A3D575}"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D3AE61A-0245-40C5-AC85-B8818B19D4B1}" type="datetime1">
              <a:rPr lang="en-US" smtClean="0"/>
              <a:t>10/17/2012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037A10F7-9D79-4D25-9A87-AED879A3D575}"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A965DE-D76D-4C7E-AEDB-45CB1D071F45}" type="datetime1">
              <a:rPr lang="en-US" smtClean="0"/>
              <a:t>10/17/2012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37A10F7-9D79-4D25-9A87-AED879A3D575}"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F9733CC-FA1A-4A64-92FC-25765145D1DC}" type="datetime1">
              <a:rPr lang="en-US" smtClean="0"/>
              <a:t>10/17/2012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037A10F7-9D79-4D25-9A87-AED879A3D57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76064E3-B761-40F4-ADDF-9E4CFF03BB09}" type="datetime1">
              <a:rPr lang="en-US" smtClean="0"/>
              <a:t>10/17/2012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037A10F7-9D79-4D25-9A87-AED879A3D575}"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4FD48B0-6E5B-4AEF-852A-249C6FC866DE}" type="datetime1">
              <a:rPr lang="en-US" smtClean="0"/>
              <a:t>10/17/2012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037A10F7-9D79-4D25-9A87-AED879A3D575}" type="slidenum">
              <a:rPr lang="en-US" smtClean="0"/>
              <a:pPr/>
              <a:t>‹#›</a:t>
            </a:fld>
            <a:endParaRPr lang="en-US"/>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8B7022B-6E8F-43FB-AA5B-95C2E8A8C669}" type="datetime1">
              <a:rPr lang="en-US" smtClean="0"/>
              <a:t>10/17/2012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037A10F7-9D79-4D25-9A87-AED879A3D57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EF942CF-D8BF-487E-9B15-B91240E31453}" type="datetime1">
              <a:rPr lang="en-US" smtClean="0"/>
              <a:t>10/17/2012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037A10F7-9D79-4D25-9A87-AED879A3D575}"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5B60C74-3789-44B9-A5F8-08C37ADD3D18}" type="datetime1">
              <a:rPr lang="en-US" smtClean="0"/>
              <a:t>10/17/2012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37A10F7-9D79-4D25-9A87-AED879A3D5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ransition>
    <p:wipe dir="r"/>
  </p:transition>
  <p:hf hd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32" y="2599371"/>
            <a:ext cx="7772400" cy="1829761"/>
          </a:xfrm>
        </p:spPr>
        <p:txBody>
          <a:bodyPr/>
          <a:lstStyle/>
          <a:p>
            <a:r>
              <a:rPr lang="en-US" dirty="0" smtClean="0"/>
              <a:t>Life Insurance</a:t>
            </a:r>
            <a:endParaRPr lang="en-US" dirty="0"/>
          </a:p>
        </p:txBody>
      </p:sp>
      <p:sp>
        <p:nvSpPr>
          <p:cNvPr id="3" name="Subtitle 2"/>
          <p:cNvSpPr>
            <a:spLocks noGrp="1"/>
          </p:cNvSpPr>
          <p:nvPr>
            <p:ph type="subTitle" idx="1"/>
          </p:nvPr>
        </p:nvSpPr>
        <p:spPr>
          <a:xfrm>
            <a:off x="142844" y="5286388"/>
            <a:ext cx="7772400" cy="1199704"/>
          </a:xfrm>
        </p:spPr>
        <p:txBody>
          <a:bodyPr>
            <a:normAutofit/>
          </a:bodyPr>
          <a:lstStyle/>
          <a:p>
            <a:pPr algn="l"/>
            <a:r>
              <a:rPr lang="en-US" dirty="0" smtClean="0">
                <a:solidFill>
                  <a:schemeClr val="bg1"/>
                </a:solidFill>
                <a:latin typeface="Algerian" pitchFamily="82" charset="0"/>
              </a:rPr>
              <a:t>BY    SAYANTAN   BASU </a:t>
            </a:r>
            <a:endParaRPr lang="en-US" dirty="0">
              <a:solidFill>
                <a:schemeClr val="bg1"/>
              </a:solidFill>
              <a:latin typeface="Algerian" pitchFamily="82" charset="0"/>
            </a:endParaRPr>
          </a:p>
        </p:txBody>
      </p:sp>
      <p:pic>
        <p:nvPicPr>
          <p:cNvPr id="1026" name="Picture 2" descr="C:\Documents and Settings\Student\Desktop\insurance\life-insurance1.jpg"/>
          <p:cNvPicPr>
            <a:picLocks noChangeAspect="1" noChangeArrowheads="1"/>
          </p:cNvPicPr>
          <p:nvPr/>
        </p:nvPicPr>
        <p:blipFill>
          <a:blip r:embed="rId2" cstate="print"/>
          <a:srcRect/>
          <a:stretch>
            <a:fillRect/>
          </a:stretch>
        </p:blipFill>
        <p:spPr bwMode="auto">
          <a:xfrm>
            <a:off x="-32" y="0"/>
            <a:ext cx="9144032" cy="3357562"/>
          </a:xfrm>
          <a:prstGeom prst="rect">
            <a:avLst/>
          </a:prstGeom>
          <a:noFill/>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764704"/>
            <a:ext cx="8229600" cy="5256584"/>
          </a:xfrm>
        </p:spPr>
        <p:txBody>
          <a:bodyPr>
            <a:normAutofit fontScale="92500" lnSpcReduction="10000"/>
          </a:bodyPr>
          <a:lstStyle/>
          <a:p>
            <a:pPr>
              <a:buNone/>
            </a:pPr>
            <a:r>
              <a:rPr lang="en-US" b="1" dirty="0" smtClean="0"/>
              <a:t>Convertible term assurance policy</a:t>
            </a:r>
          </a:p>
          <a:p>
            <a:pPr>
              <a:buNone/>
            </a:pPr>
            <a:endParaRPr lang="en-US" sz="600" b="1" dirty="0" smtClean="0"/>
          </a:p>
          <a:p>
            <a:pPr algn="just">
              <a:buFont typeface="Wingdings" pitchFamily="2" charset="2"/>
              <a:buChar char="q"/>
            </a:pPr>
            <a:r>
              <a:rPr lang="en-US" sz="2400" dirty="0" smtClean="0">
                <a:latin typeface="Arial" pitchFamily="34" charset="0"/>
                <a:cs typeface="Arial" pitchFamily="34" charset="0"/>
              </a:rPr>
              <a:t>Under this plan a policyholder </a:t>
            </a:r>
          </a:p>
          <a:p>
            <a:pPr algn="just">
              <a:buNone/>
            </a:pPr>
            <a:r>
              <a:rPr lang="en-US" sz="2400" dirty="0" smtClean="0">
                <a:latin typeface="Arial" pitchFamily="34" charset="0"/>
                <a:cs typeface="Arial" pitchFamily="34" charset="0"/>
              </a:rPr>
              <a:t>    is entitled to exchange the term</a:t>
            </a:r>
          </a:p>
          <a:p>
            <a:pPr algn="just">
              <a:buNone/>
            </a:pPr>
            <a:r>
              <a:rPr lang="en-US" sz="2400" dirty="0" smtClean="0">
                <a:latin typeface="Arial" pitchFamily="34" charset="0"/>
                <a:cs typeface="Arial" pitchFamily="34" charset="0"/>
              </a:rPr>
              <a:t>    policy for an endowment </a:t>
            </a:r>
          </a:p>
          <a:p>
            <a:pPr algn="just">
              <a:buNone/>
            </a:pPr>
            <a:r>
              <a:rPr lang="en-US" sz="2400" dirty="0" smtClean="0">
                <a:latin typeface="Arial" pitchFamily="34" charset="0"/>
                <a:cs typeface="Arial" pitchFamily="34" charset="0"/>
              </a:rPr>
              <a:t>    insurance or a whole life policy.</a:t>
            </a:r>
          </a:p>
          <a:p>
            <a:pPr algn="just">
              <a:buNone/>
            </a:pPr>
            <a:endParaRPr lang="en-US" sz="2400" dirty="0" smtClean="0">
              <a:latin typeface="Arial" pitchFamily="34" charset="0"/>
              <a:cs typeface="Arial" pitchFamily="34" charset="0"/>
            </a:endParaRPr>
          </a:p>
          <a:p>
            <a:pPr algn="just">
              <a:buFont typeface="Wingdings" pitchFamily="2" charset="2"/>
              <a:buChar char="q"/>
            </a:pPr>
            <a:r>
              <a:rPr lang="en-US" sz="2400" dirty="0" smtClean="0">
                <a:latin typeface="Arial" pitchFamily="34" charset="0"/>
                <a:cs typeface="Arial" pitchFamily="34" charset="0"/>
              </a:rPr>
              <a:t>Conversion can be done at any </a:t>
            </a:r>
          </a:p>
          <a:p>
            <a:pPr algn="just">
              <a:buNone/>
            </a:pPr>
            <a:r>
              <a:rPr lang="en-US" sz="2400" dirty="0" smtClean="0">
                <a:latin typeface="Arial" pitchFamily="34" charset="0"/>
                <a:cs typeface="Arial" pitchFamily="34" charset="0"/>
              </a:rPr>
              <a:t>    time during the term except last </a:t>
            </a:r>
          </a:p>
          <a:p>
            <a:pPr algn="just">
              <a:buNone/>
            </a:pPr>
            <a:r>
              <a:rPr lang="en-US" sz="2400" dirty="0" smtClean="0">
                <a:latin typeface="Arial" pitchFamily="34" charset="0"/>
                <a:cs typeface="Arial" pitchFamily="34" charset="0"/>
              </a:rPr>
              <a:t>    2 years.</a:t>
            </a:r>
          </a:p>
          <a:p>
            <a:pPr>
              <a:buNone/>
            </a:pPr>
            <a:endParaRPr lang="en-US" b="1" dirty="0" smtClean="0"/>
          </a:p>
          <a:p>
            <a:pPr>
              <a:buNone/>
            </a:pPr>
            <a:r>
              <a:rPr lang="en-US" b="1" dirty="0" smtClean="0"/>
              <a:t>Level Term Life Insurance</a:t>
            </a:r>
          </a:p>
          <a:p>
            <a:pPr algn="just">
              <a:buFont typeface="Wingdings" pitchFamily="2" charset="2"/>
              <a:buChar char="q"/>
            </a:pPr>
            <a:r>
              <a:rPr lang="en-US" sz="2400" dirty="0" smtClean="0">
                <a:latin typeface="Arial" pitchFamily="34" charset="0"/>
                <a:cs typeface="Arial" pitchFamily="34" charset="0"/>
              </a:rPr>
              <a:t>The sum assured throughout the term of the policy does not change.</a:t>
            </a:r>
          </a:p>
          <a:p>
            <a:pPr>
              <a:buNone/>
            </a:pPr>
            <a:endParaRPr lang="en-US" dirty="0" smtClean="0"/>
          </a:p>
          <a:p>
            <a:pPr>
              <a:buFont typeface="Wingdings" pitchFamily="2" charset="2"/>
              <a:buChar char="q"/>
            </a:pPr>
            <a:endParaRPr lang="en-US" dirty="0" smtClean="0"/>
          </a:p>
          <a:p>
            <a:pPr>
              <a:buNone/>
            </a:pPr>
            <a:endParaRPr lang="en-US" dirty="0" smtClean="0"/>
          </a:p>
          <a:p>
            <a:pPr>
              <a:buNone/>
            </a:pPr>
            <a:endParaRPr lang="en-US" b="1" dirty="0" smtClean="0"/>
          </a:p>
        </p:txBody>
      </p:sp>
      <p:sp>
        <p:nvSpPr>
          <p:cNvPr id="6" name="Date Placeholder 2"/>
          <p:cNvSpPr>
            <a:spLocks noGrp="1"/>
          </p:cNvSpPr>
          <p:nvPr>
            <p:ph type="dt" sz="half" idx="10"/>
          </p:nvPr>
        </p:nvSpPr>
        <p:spPr>
          <a:xfrm>
            <a:off x="59472" y="6309320"/>
            <a:ext cx="1920240" cy="365760"/>
          </a:xfrm>
        </p:spPr>
        <p:txBody>
          <a:bodyPr/>
          <a:lstStyle/>
          <a:p>
            <a:fld id="{928CD3B2-49E0-49FB-90D2-7EC72DC61C14}" type="datetime1">
              <a:rPr lang="en-US" sz="1200" smtClean="0"/>
              <a:t>10/17/2012</a:t>
            </a:fld>
            <a:endParaRPr lang="en-US" sz="1200" dirty="0"/>
          </a:p>
        </p:txBody>
      </p:sp>
      <p:sp>
        <p:nvSpPr>
          <p:cNvPr id="7"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10</a:t>
            </a:fld>
            <a:endParaRPr lang="en-US" sz="1200" dirty="0"/>
          </a:p>
        </p:txBody>
      </p:sp>
      <p:sp>
        <p:nvSpPr>
          <p:cNvPr id="8"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3074" name="Picture 2" descr="C:\Documents and Settings\XYZ\Desktop\insurance\convert.png"/>
          <p:cNvPicPr>
            <a:picLocks noChangeAspect="1" noChangeArrowheads="1"/>
          </p:cNvPicPr>
          <p:nvPr/>
        </p:nvPicPr>
        <p:blipFill>
          <a:blip r:embed="rId2" cstate="print"/>
          <a:srcRect/>
          <a:stretch>
            <a:fillRect/>
          </a:stretch>
        </p:blipFill>
        <p:spPr bwMode="auto">
          <a:xfrm>
            <a:off x="5796136" y="1484784"/>
            <a:ext cx="3059832" cy="2619375"/>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Effect transition="in" filter="fade">
                                      <p:cBhvr>
                                        <p:cTn id="14" dur="1000"/>
                                        <p:tgtEl>
                                          <p:spTgt spid="2">
                                            <p:txEl>
                                              <p:pRg st="2" end="2"/>
                                            </p:txEl>
                                          </p:spTgt>
                                        </p:tgtEl>
                                      </p:cBhvr>
                                    </p:animEffect>
                                    <p:anim calcmode="lin" valueType="num">
                                      <p:cBhvr>
                                        <p:cTn id="15"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Effect transition="in" filter="fade">
                                      <p:cBhvr>
                                        <p:cTn id="21" dur="1000"/>
                                        <p:tgtEl>
                                          <p:spTgt spid="2">
                                            <p:txEl>
                                              <p:pRg st="3" end="3"/>
                                            </p:txEl>
                                          </p:spTgt>
                                        </p:tgtEl>
                                      </p:cBhvr>
                                    </p:animEffect>
                                    <p:anim calcmode="lin" valueType="num">
                                      <p:cBhvr>
                                        <p:cTn id="2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fade">
                                      <p:cBhvr>
                                        <p:cTn id="28" dur="1000"/>
                                        <p:tgtEl>
                                          <p:spTgt spid="2">
                                            <p:txEl>
                                              <p:pRg st="4" end="4"/>
                                            </p:txEl>
                                          </p:spTgt>
                                        </p:tgtEl>
                                      </p:cBhvr>
                                    </p:animEffect>
                                    <p:anim calcmode="lin" valueType="num">
                                      <p:cBhvr>
                                        <p:cTn id="2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animEffect transition="in" filter="fade">
                                      <p:cBhvr>
                                        <p:cTn id="35" dur="1000"/>
                                        <p:tgtEl>
                                          <p:spTgt spid="2">
                                            <p:txEl>
                                              <p:pRg st="5" end="5"/>
                                            </p:txEl>
                                          </p:spTgt>
                                        </p:tgtEl>
                                      </p:cBhvr>
                                    </p:animEffect>
                                    <p:anim calcmode="lin" valueType="num">
                                      <p:cBhvr>
                                        <p:cTn id="36"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fade">
                                      <p:cBhvr>
                                        <p:cTn id="42" dur="1000"/>
                                        <p:tgtEl>
                                          <p:spTgt spid="2">
                                            <p:txEl>
                                              <p:pRg st="7" end="7"/>
                                            </p:txEl>
                                          </p:spTgt>
                                        </p:tgtEl>
                                      </p:cBhvr>
                                    </p:animEffect>
                                    <p:anim calcmode="lin" valueType="num">
                                      <p:cBhvr>
                                        <p:cTn id="43"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Effect transition="in" filter="fade">
                                      <p:cBhvr>
                                        <p:cTn id="49" dur="1000"/>
                                        <p:tgtEl>
                                          <p:spTgt spid="2">
                                            <p:txEl>
                                              <p:pRg st="8" end="8"/>
                                            </p:txEl>
                                          </p:spTgt>
                                        </p:tgtEl>
                                      </p:cBhvr>
                                    </p:animEffect>
                                    <p:anim calcmode="lin" valueType="num">
                                      <p:cBhvr>
                                        <p:cTn id="50"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2">
                                            <p:txEl>
                                              <p:pRg st="9" end="9"/>
                                            </p:txEl>
                                          </p:spTgt>
                                        </p:tgtEl>
                                        <p:attrNameLst>
                                          <p:attrName>style.visibility</p:attrName>
                                        </p:attrNameLst>
                                      </p:cBhvr>
                                      <p:to>
                                        <p:strVal val="visible"/>
                                      </p:to>
                                    </p:set>
                                    <p:animEffect transition="in" filter="fade">
                                      <p:cBhvr>
                                        <p:cTn id="56" dur="1000"/>
                                        <p:tgtEl>
                                          <p:spTgt spid="2">
                                            <p:txEl>
                                              <p:pRg st="9" end="9"/>
                                            </p:txEl>
                                          </p:spTgt>
                                        </p:tgtEl>
                                      </p:cBhvr>
                                    </p:animEffect>
                                    <p:anim calcmode="lin" valueType="num">
                                      <p:cBhvr>
                                        <p:cTn id="57"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2">
                                            <p:txEl>
                                              <p:pRg st="11" end="11"/>
                                            </p:txEl>
                                          </p:spTgt>
                                        </p:tgtEl>
                                        <p:attrNameLst>
                                          <p:attrName>style.visibility</p:attrName>
                                        </p:attrNameLst>
                                      </p:cBhvr>
                                      <p:to>
                                        <p:strVal val="visible"/>
                                      </p:to>
                                    </p:set>
                                    <p:animEffect transition="in" filter="fade">
                                      <p:cBhvr>
                                        <p:cTn id="63" dur="1000"/>
                                        <p:tgtEl>
                                          <p:spTgt spid="2">
                                            <p:txEl>
                                              <p:pRg st="11" end="11"/>
                                            </p:txEl>
                                          </p:spTgt>
                                        </p:tgtEl>
                                      </p:cBhvr>
                                    </p:animEffect>
                                    <p:anim calcmode="lin" valueType="num">
                                      <p:cBhvr>
                                        <p:cTn id="64"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2">
                                            <p:txEl>
                                              <p:pRg st="12" end="12"/>
                                            </p:txEl>
                                          </p:spTgt>
                                        </p:tgtEl>
                                        <p:attrNameLst>
                                          <p:attrName>style.visibility</p:attrName>
                                        </p:attrNameLst>
                                      </p:cBhvr>
                                      <p:to>
                                        <p:strVal val="visible"/>
                                      </p:to>
                                    </p:set>
                                    <p:animEffect transition="in" filter="fade">
                                      <p:cBhvr>
                                        <p:cTn id="70" dur="1000"/>
                                        <p:tgtEl>
                                          <p:spTgt spid="2">
                                            <p:txEl>
                                              <p:pRg st="12" end="12"/>
                                            </p:txEl>
                                          </p:spTgt>
                                        </p:tgtEl>
                                      </p:cBhvr>
                                    </p:animEffect>
                                    <p:anim calcmode="lin" valueType="num">
                                      <p:cBhvr>
                                        <p:cTn id="71" dur="1000" fill="hold"/>
                                        <p:tgtEl>
                                          <p:spTgt spid="2">
                                            <p:txEl>
                                              <p:pRg st="12" end="12"/>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42918"/>
            <a:ext cx="8229600" cy="4525963"/>
          </a:xfrm>
        </p:spPr>
        <p:txBody>
          <a:bodyPr>
            <a:normAutofit/>
          </a:bodyPr>
          <a:lstStyle/>
          <a:p>
            <a:pPr>
              <a:buNone/>
            </a:pPr>
            <a:r>
              <a:rPr lang="en-US" b="1" dirty="0" smtClean="0"/>
              <a:t>Renewable Term Life Insurance</a:t>
            </a:r>
          </a:p>
          <a:p>
            <a:pPr algn="just">
              <a:buFont typeface="Wingdings" pitchFamily="2" charset="2"/>
              <a:buChar char="q"/>
            </a:pPr>
            <a:endParaRPr lang="en-US" sz="1100" dirty="0" smtClean="0"/>
          </a:p>
          <a:p>
            <a:pPr algn="just">
              <a:buFont typeface="Wingdings" pitchFamily="2" charset="2"/>
              <a:buChar char="q"/>
            </a:pPr>
            <a:r>
              <a:rPr lang="en-US" dirty="0" smtClean="0"/>
              <a:t>With renewable term insurance, the insurance company</a:t>
            </a:r>
            <a:r>
              <a:rPr lang="en-US" i="1" dirty="0" smtClean="0"/>
              <a:t> </a:t>
            </a:r>
            <a:r>
              <a:rPr lang="en-US" dirty="0" smtClean="0"/>
              <a:t>automatically allows you to renew your coverage after the term of the policy is over (generally 5 to 20 years)</a:t>
            </a:r>
          </a:p>
          <a:p>
            <a:pPr algn="just">
              <a:buFont typeface="Wingdings" pitchFamily="2" charset="2"/>
              <a:buChar char="q"/>
            </a:pPr>
            <a:endParaRPr lang="en-US" dirty="0" smtClean="0">
              <a:latin typeface="Arial" pitchFamily="34" charset="0"/>
              <a:cs typeface="Arial" pitchFamily="34" charset="0"/>
            </a:endParaRPr>
          </a:p>
          <a:p>
            <a:pPr algn="just">
              <a:buNone/>
            </a:pPr>
            <a:endParaRPr lang="en-US" dirty="0" smtClean="0">
              <a:latin typeface="Arial" pitchFamily="34" charset="0"/>
              <a:cs typeface="Arial" pitchFamily="34" charset="0"/>
            </a:endParaRPr>
          </a:p>
        </p:txBody>
      </p:sp>
      <p:sp>
        <p:nvSpPr>
          <p:cNvPr id="6" name="Date Placeholder 2"/>
          <p:cNvSpPr>
            <a:spLocks noGrp="1"/>
          </p:cNvSpPr>
          <p:nvPr>
            <p:ph type="dt" sz="half" idx="10"/>
          </p:nvPr>
        </p:nvSpPr>
        <p:spPr>
          <a:xfrm>
            <a:off x="59472" y="6309320"/>
            <a:ext cx="1920240" cy="365760"/>
          </a:xfrm>
        </p:spPr>
        <p:txBody>
          <a:bodyPr/>
          <a:lstStyle/>
          <a:p>
            <a:fld id="{CC50F5EA-7193-418D-BE56-C88706236E42}" type="datetime1">
              <a:rPr lang="en-US" sz="1200" smtClean="0"/>
              <a:t>10/17/2012</a:t>
            </a:fld>
            <a:endParaRPr lang="en-US" sz="1200" dirty="0"/>
          </a:p>
        </p:txBody>
      </p:sp>
      <p:sp>
        <p:nvSpPr>
          <p:cNvPr id="7"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11</a:t>
            </a:fld>
            <a:endParaRPr lang="en-US" sz="1200" dirty="0"/>
          </a:p>
        </p:txBody>
      </p:sp>
      <p:sp>
        <p:nvSpPr>
          <p:cNvPr id="8"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4099" name="Picture 3" descr="C:\Documents and Settings\XYZ\Desktop\insurance\Compare-Life-Insurance-Quotes-Online-Term-vs-Whole-Explains-Annual-Renewable-300x172.jpg"/>
          <p:cNvPicPr>
            <a:picLocks noChangeAspect="1" noChangeArrowheads="1"/>
          </p:cNvPicPr>
          <p:nvPr/>
        </p:nvPicPr>
        <p:blipFill>
          <a:blip r:embed="rId3" cstate="print"/>
          <a:srcRect/>
          <a:stretch>
            <a:fillRect/>
          </a:stretch>
        </p:blipFill>
        <p:spPr bwMode="auto">
          <a:xfrm>
            <a:off x="1547664" y="3501008"/>
            <a:ext cx="6120680" cy="2592288"/>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slide(fromBottom)">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0034" y="1214422"/>
            <a:ext cx="8329642" cy="4805192"/>
          </a:xfrm>
        </p:spPr>
        <p:txBody>
          <a:bodyPr>
            <a:noAutofit/>
          </a:bodyPr>
          <a:lstStyle/>
          <a:p>
            <a:pPr algn="just"/>
            <a:r>
              <a:rPr lang="en-US" sz="2000" dirty="0" smtClean="0"/>
              <a:t>Endowment insurance plans is an investment oriented plan which not only pays in the event of death but also in the event of survival at the end of the term.</a:t>
            </a:r>
          </a:p>
          <a:p>
            <a:pPr algn="just"/>
            <a:endParaRPr lang="en-US" sz="2000" dirty="0" smtClean="0"/>
          </a:p>
          <a:p>
            <a:pPr algn="just"/>
            <a:r>
              <a:rPr lang="en-US" sz="2000" dirty="0" smtClean="0"/>
              <a:t>Is a contract underwritten by a life insurance company to pay a Fixed term plus Accumulated profits that are declared annually.</a:t>
            </a:r>
          </a:p>
          <a:p>
            <a:pPr algn="just">
              <a:buNone/>
            </a:pPr>
            <a:endParaRPr lang="en-US" sz="2000" dirty="0" smtClean="0"/>
          </a:p>
          <a:p>
            <a:pPr algn="just"/>
            <a:r>
              <a:rPr lang="en-US" sz="2000" dirty="0" smtClean="0"/>
              <a:t>Premium includes 2 elements</a:t>
            </a:r>
          </a:p>
          <a:p>
            <a:pPr algn="just">
              <a:buNone/>
            </a:pPr>
            <a:r>
              <a:rPr lang="en-US" sz="2000" dirty="0" smtClean="0"/>
              <a:t>   -mortality element &amp; investment element</a:t>
            </a:r>
          </a:p>
          <a:p>
            <a:pPr algn="just">
              <a:buNone/>
            </a:pPr>
            <a:endParaRPr lang="en-US" sz="2000" dirty="0" smtClean="0"/>
          </a:p>
          <a:p>
            <a:pPr algn="just"/>
            <a:r>
              <a:rPr lang="en-US" sz="2000" dirty="0" smtClean="0"/>
              <a:t>Minimum age at entry : 12years</a:t>
            </a:r>
          </a:p>
          <a:p>
            <a:pPr algn="just"/>
            <a:r>
              <a:rPr lang="en-US" sz="2000" dirty="0" smtClean="0"/>
              <a:t>Maximum age at entry:  65years</a:t>
            </a:r>
          </a:p>
          <a:p>
            <a:pPr algn="just"/>
            <a:r>
              <a:rPr lang="en-US" sz="2000" dirty="0" smtClean="0"/>
              <a:t>Maximum age at maturity : 75years</a:t>
            </a:r>
          </a:p>
          <a:p>
            <a:pPr algn="just">
              <a:buNone/>
            </a:pPr>
            <a:endParaRPr lang="en-US" sz="2000" dirty="0" smtClean="0"/>
          </a:p>
          <a:p>
            <a:pPr algn="just">
              <a:buNone/>
            </a:pPr>
            <a:endParaRPr lang="en-US" sz="2000" dirty="0" smtClean="0"/>
          </a:p>
          <a:p>
            <a:pPr algn="just">
              <a:buNone/>
            </a:pPr>
            <a:endParaRPr lang="en-US" sz="2000" dirty="0" smtClean="0"/>
          </a:p>
          <a:p>
            <a:pPr algn="just">
              <a:buNone/>
            </a:pPr>
            <a:endParaRPr lang="en-US" sz="2000" dirty="0"/>
          </a:p>
        </p:txBody>
      </p:sp>
      <p:sp>
        <p:nvSpPr>
          <p:cNvPr id="3" name="Title 2"/>
          <p:cNvSpPr>
            <a:spLocks noGrp="1"/>
          </p:cNvSpPr>
          <p:nvPr>
            <p:ph type="title"/>
          </p:nvPr>
        </p:nvSpPr>
        <p:spPr>
          <a:xfrm>
            <a:off x="457200" y="142852"/>
            <a:ext cx="8229600" cy="1143000"/>
          </a:xfrm>
        </p:spPr>
        <p:txBody>
          <a:bodyPr>
            <a:normAutofit/>
          </a:bodyPr>
          <a:lstStyle/>
          <a:p>
            <a:pPr algn="ctr"/>
            <a:r>
              <a:rPr lang="en-US" sz="4000" u="sng" dirty="0" smtClean="0"/>
              <a:t>Endowment Insurance</a:t>
            </a:r>
            <a:endParaRPr lang="en-US" sz="4000" u="sng" dirty="0"/>
          </a:p>
        </p:txBody>
      </p:sp>
      <p:sp>
        <p:nvSpPr>
          <p:cNvPr id="7" name="Date Placeholder 2"/>
          <p:cNvSpPr>
            <a:spLocks noGrp="1"/>
          </p:cNvSpPr>
          <p:nvPr>
            <p:ph type="dt" sz="half" idx="10"/>
          </p:nvPr>
        </p:nvSpPr>
        <p:spPr>
          <a:xfrm>
            <a:off x="59472" y="6309320"/>
            <a:ext cx="1920240" cy="365760"/>
          </a:xfrm>
        </p:spPr>
        <p:txBody>
          <a:bodyPr/>
          <a:lstStyle/>
          <a:p>
            <a:fld id="{9E01E891-9AFA-4DBA-9FB6-2DEC6CFF9DA4}"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12</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1026" name="Picture 2" descr="C:\Documents and Settings\XYZ\Desktop\insurance\endowment-plan.jpg"/>
          <p:cNvPicPr>
            <a:picLocks noChangeAspect="1" noChangeArrowheads="1"/>
          </p:cNvPicPr>
          <p:nvPr/>
        </p:nvPicPr>
        <p:blipFill>
          <a:blip r:embed="rId2" cstate="print"/>
          <a:srcRect/>
          <a:stretch>
            <a:fillRect/>
          </a:stretch>
        </p:blipFill>
        <p:spPr bwMode="auto">
          <a:xfrm>
            <a:off x="6228184" y="3573016"/>
            <a:ext cx="2915816" cy="2567455"/>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30" presetClass="entr" presetSubtype="0"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800" decel="100000"/>
                                        <p:tgtEl>
                                          <p:spTgt spid="2">
                                            <p:txEl>
                                              <p:pRg st="0" end="0"/>
                                            </p:txEl>
                                          </p:spTgt>
                                        </p:tgtEl>
                                      </p:cBhvr>
                                    </p:animEffect>
                                    <p:anim calcmode="lin" valueType="num">
                                      <p:cBhvr>
                                        <p:cTn id="17" dur="800" decel="100000" fill="hold"/>
                                        <p:tgtEl>
                                          <p:spTgt spid="2">
                                            <p:txEl>
                                              <p:pRg st="0" end="0"/>
                                            </p:txEl>
                                          </p:spTgt>
                                        </p:tgtEl>
                                        <p:attrNameLst>
                                          <p:attrName>style.rotation</p:attrName>
                                        </p:attrNameLst>
                                      </p:cBhvr>
                                      <p:tavLst>
                                        <p:tav tm="0">
                                          <p:val>
                                            <p:fltVal val="-90"/>
                                          </p:val>
                                        </p:tav>
                                        <p:tav tm="100000">
                                          <p:val>
                                            <p:fltVal val="0"/>
                                          </p:val>
                                        </p:tav>
                                      </p:tavLst>
                                    </p:anim>
                                    <p:anim calcmode="lin" valueType="num">
                                      <p:cBhvr>
                                        <p:cTn id="18" dur="800" decel="100000" fill="hold"/>
                                        <p:tgtEl>
                                          <p:spTgt spid="2">
                                            <p:txEl>
                                              <p:pRg st="0" end="0"/>
                                            </p:txEl>
                                          </p:spTgt>
                                        </p:tgtEl>
                                        <p:attrNameLst>
                                          <p:attrName>ppt_x</p:attrName>
                                        </p:attrNameLst>
                                      </p:cBhvr>
                                      <p:tavLst>
                                        <p:tav tm="0">
                                          <p:val>
                                            <p:strVal val="#ppt_x+0.4"/>
                                          </p:val>
                                        </p:tav>
                                        <p:tav tm="100000">
                                          <p:val>
                                            <p:strVal val="#ppt_x-0.05"/>
                                          </p:val>
                                        </p:tav>
                                      </p:tavLst>
                                    </p:anim>
                                    <p:anim calcmode="lin" valueType="num">
                                      <p:cBhvr>
                                        <p:cTn id="19" dur="800" decel="100000" fill="hold"/>
                                        <p:tgtEl>
                                          <p:spTgt spid="2">
                                            <p:txEl>
                                              <p:pRg st="0" end="0"/>
                                            </p:txEl>
                                          </p:spTgt>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2">
                                            <p:txEl>
                                              <p:pRg st="0" end="0"/>
                                            </p:txEl>
                                          </p:spTgt>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2">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800" decel="100000"/>
                                        <p:tgtEl>
                                          <p:spTgt spid="2">
                                            <p:txEl>
                                              <p:pRg st="2" end="2"/>
                                            </p:txEl>
                                          </p:spTgt>
                                        </p:tgtEl>
                                      </p:cBhvr>
                                    </p:animEffect>
                                    <p:anim calcmode="lin" valueType="num">
                                      <p:cBhvr>
                                        <p:cTn id="27" dur="800" decel="100000" fill="hold"/>
                                        <p:tgtEl>
                                          <p:spTgt spid="2">
                                            <p:txEl>
                                              <p:pRg st="2" end="2"/>
                                            </p:txEl>
                                          </p:spTgt>
                                        </p:tgtEl>
                                        <p:attrNameLst>
                                          <p:attrName>style.rotation</p:attrName>
                                        </p:attrNameLst>
                                      </p:cBhvr>
                                      <p:tavLst>
                                        <p:tav tm="0">
                                          <p:val>
                                            <p:fltVal val="-90"/>
                                          </p:val>
                                        </p:tav>
                                        <p:tav tm="100000">
                                          <p:val>
                                            <p:fltVal val="0"/>
                                          </p:val>
                                        </p:tav>
                                      </p:tavLst>
                                    </p:anim>
                                    <p:anim calcmode="lin" valueType="num">
                                      <p:cBhvr>
                                        <p:cTn id="28" dur="800" decel="100000" fill="hold"/>
                                        <p:tgtEl>
                                          <p:spTgt spid="2">
                                            <p:txEl>
                                              <p:pRg st="2" end="2"/>
                                            </p:txEl>
                                          </p:spTgt>
                                        </p:tgtEl>
                                        <p:attrNameLst>
                                          <p:attrName>ppt_x</p:attrName>
                                        </p:attrNameLst>
                                      </p:cBhvr>
                                      <p:tavLst>
                                        <p:tav tm="0">
                                          <p:val>
                                            <p:strVal val="#ppt_x+0.4"/>
                                          </p:val>
                                        </p:tav>
                                        <p:tav tm="100000">
                                          <p:val>
                                            <p:strVal val="#ppt_x-0.05"/>
                                          </p:val>
                                        </p:tav>
                                      </p:tavLst>
                                    </p:anim>
                                    <p:anim calcmode="lin" valueType="num">
                                      <p:cBhvr>
                                        <p:cTn id="29" dur="800" decel="100000" fill="hold"/>
                                        <p:tgtEl>
                                          <p:spTgt spid="2">
                                            <p:txEl>
                                              <p:pRg st="2" end="2"/>
                                            </p:txEl>
                                          </p:spTgt>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2">
                                            <p:txEl>
                                              <p:pRg st="2" end="2"/>
                                            </p:txEl>
                                          </p:spTgt>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2">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0" presetClass="entr" presetSubtype="0" fill="hold" grpId="0"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fade">
                                      <p:cBhvr>
                                        <p:cTn id="36" dur="800" decel="100000"/>
                                        <p:tgtEl>
                                          <p:spTgt spid="2">
                                            <p:txEl>
                                              <p:pRg st="4" end="4"/>
                                            </p:txEl>
                                          </p:spTgt>
                                        </p:tgtEl>
                                      </p:cBhvr>
                                    </p:animEffect>
                                    <p:anim calcmode="lin" valueType="num">
                                      <p:cBhvr>
                                        <p:cTn id="37" dur="800" decel="100000" fill="hold"/>
                                        <p:tgtEl>
                                          <p:spTgt spid="2">
                                            <p:txEl>
                                              <p:pRg st="4" end="4"/>
                                            </p:txEl>
                                          </p:spTgt>
                                        </p:tgtEl>
                                        <p:attrNameLst>
                                          <p:attrName>style.rotation</p:attrName>
                                        </p:attrNameLst>
                                      </p:cBhvr>
                                      <p:tavLst>
                                        <p:tav tm="0">
                                          <p:val>
                                            <p:fltVal val="-90"/>
                                          </p:val>
                                        </p:tav>
                                        <p:tav tm="100000">
                                          <p:val>
                                            <p:fltVal val="0"/>
                                          </p:val>
                                        </p:tav>
                                      </p:tavLst>
                                    </p:anim>
                                    <p:anim calcmode="lin" valueType="num">
                                      <p:cBhvr>
                                        <p:cTn id="38" dur="800" decel="100000" fill="hold"/>
                                        <p:tgtEl>
                                          <p:spTgt spid="2">
                                            <p:txEl>
                                              <p:pRg st="4" end="4"/>
                                            </p:txEl>
                                          </p:spTgt>
                                        </p:tgtEl>
                                        <p:attrNameLst>
                                          <p:attrName>ppt_x</p:attrName>
                                        </p:attrNameLst>
                                      </p:cBhvr>
                                      <p:tavLst>
                                        <p:tav tm="0">
                                          <p:val>
                                            <p:strVal val="#ppt_x+0.4"/>
                                          </p:val>
                                        </p:tav>
                                        <p:tav tm="100000">
                                          <p:val>
                                            <p:strVal val="#ppt_x-0.05"/>
                                          </p:val>
                                        </p:tav>
                                      </p:tavLst>
                                    </p:anim>
                                    <p:anim calcmode="lin" valueType="num">
                                      <p:cBhvr>
                                        <p:cTn id="39" dur="800" decel="100000" fill="hold"/>
                                        <p:tgtEl>
                                          <p:spTgt spid="2">
                                            <p:txEl>
                                              <p:pRg st="4" end="4"/>
                                            </p:txEl>
                                          </p:spTgt>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2">
                                            <p:txEl>
                                              <p:pRg st="4" end="4"/>
                                            </p:txEl>
                                          </p:spTgt>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2">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0" presetClass="entr" presetSubtype="0" fill="hold" grpId="0" nodeType="clickEffect">
                                  <p:stCondLst>
                                    <p:cond delay="0"/>
                                  </p:stCondLst>
                                  <p:childTnLst>
                                    <p:set>
                                      <p:cBhvr>
                                        <p:cTn id="45" dur="1" fill="hold">
                                          <p:stCondLst>
                                            <p:cond delay="0"/>
                                          </p:stCondLst>
                                        </p:cTn>
                                        <p:tgtEl>
                                          <p:spTgt spid="2">
                                            <p:txEl>
                                              <p:pRg st="5" end="5"/>
                                            </p:txEl>
                                          </p:spTgt>
                                        </p:tgtEl>
                                        <p:attrNameLst>
                                          <p:attrName>style.visibility</p:attrName>
                                        </p:attrNameLst>
                                      </p:cBhvr>
                                      <p:to>
                                        <p:strVal val="visible"/>
                                      </p:to>
                                    </p:set>
                                    <p:animEffect transition="in" filter="fade">
                                      <p:cBhvr>
                                        <p:cTn id="46" dur="800" decel="100000"/>
                                        <p:tgtEl>
                                          <p:spTgt spid="2">
                                            <p:txEl>
                                              <p:pRg st="5" end="5"/>
                                            </p:txEl>
                                          </p:spTgt>
                                        </p:tgtEl>
                                      </p:cBhvr>
                                    </p:animEffect>
                                    <p:anim calcmode="lin" valueType="num">
                                      <p:cBhvr>
                                        <p:cTn id="47" dur="800" decel="100000" fill="hold"/>
                                        <p:tgtEl>
                                          <p:spTgt spid="2">
                                            <p:txEl>
                                              <p:pRg st="5" end="5"/>
                                            </p:txEl>
                                          </p:spTgt>
                                        </p:tgtEl>
                                        <p:attrNameLst>
                                          <p:attrName>style.rotation</p:attrName>
                                        </p:attrNameLst>
                                      </p:cBhvr>
                                      <p:tavLst>
                                        <p:tav tm="0">
                                          <p:val>
                                            <p:fltVal val="-90"/>
                                          </p:val>
                                        </p:tav>
                                        <p:tav tm="100000">
                                          <p:val>
                                            <p:fltVal val="0"/>
                                          </p:val>
                                        </p:tav>
                                      </p:tavLst>
                                    </p:anim>
                                    <p:anim calcmode="lin" valueType="num">
                                      <p:cBhvr>
                                        <p:cTn id="48" dur="800" decel="100000" fill="hold"/>
                                        <p:tgtEl>
                                          <p:spTgt spid="2">
                                            <p:txEl>
                                              <p:pRg st="5" end="5"/>
                                            </p:txEl>
                                          </p:spTgt>
                                        </p:tgtEl>
                                        <p:attrNameLst>
                                          <p:attrName>ppt_x</p:attrName>
                                        </p:attrNameLst>
                                      </p:cBhvr>
                                      <p:tavLst>
                                        <p:tav tm="0">
                                          <p:val>
                                            <p:strVal val="#ppt_x+0.4"/>
                                          </p:val>
                                        </p:tav>
                                        <p:tav tm="100000">
                                          <p:val>
                                            <p:strVal val="#ppt_x-0.05"/>
                                          </p:val>
                                        </p:tav>
                                      </p:tavLst>
                                    </p:anim>
                                    <p:anim calcmode="lin" valueType="num">
                                      <p:cBhvr>
                                        <p:cTn id="49" dur="800" decel="100000" fill="hold"/>
                                        <p:tgtEl>
                                          <p:spTgt spid="2">
                                            <p:txEl>
                                              <p:pRg st="5" end="5"/>
                                            </p:txEl>
                                          </p:spTgt>
                                        </p:tgtEl>
                                        <p:attrNameLst>
                                          <p:attrName>ppt_y</p:attrName>
                                        </p:attrNameLst>
                                      </p:cBhvr>
                                      <p:tavLst>
                                        <p:tav tm="0">
                                          <p:val>
                                            <p:strVal val="#ppt_y-0.4"/>
                                          </p:val>
                                        </p:tav>
                                        <p:tav tm="100000">
                                          <p:val>
                                            <p:strVal val="#ppt_y+0.1"/>
                                          </p:val>
                                        </p:tav>
                                      </p:tavLst>
                                    </p:anim>
                                    <p:anim calcmode="lin" valueType="num">
                                      <p:cBhvr>
                                        <p:cTn id="50" dur="200" accel="100000" fill="hold">
                                          <p:stCondLst>
                                            <p:cond delay="800"/>
                                          </p:stCondLst>
                                        </p:cTn>
                                        <p:tgtEl>
                                          <p:spTgt spid="2">
                                            <p:txEl>
                                              <p:pRg st="5" end="5"/>
                                            </p:txEl>
                                          </p:spTgt>
                                        </p:tgtEl>
                                        <p:attrNameLst>
                                          <p:attrName>ppt_x</p:attrName>
                                        </p:attrNameLst>
                                      </p:cBhvr>
                                      <p:tavLst>
                                        <p:tav tm="0">
                                          <p:val>
                                            <p:strVal val="#ppt_x-0.05"/>
                                          </p:val>
                                        </p:tav>
                                        <p:tav tm="100000">
                                          <p:val>
                                            <p:strVal val="#ppt_x"/>
                                          </p:val>
                                        </p:tav>
                                      </p:tavLst>
                                    </p:anim>
                                    <p:anim calcmode="lin" valueType="num">
                                      <p:cBhvr>
                                        <p:cTn id="51" dur="200" accel="100000" fill="hold">
                                          <p:stCondLst>
                                            <p:cond delay="800"/>
                                          </p:stCondLst>
                                        </p:cTn>
                                        <p:tgtEl>
                                          <p:spTgt spid="2">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0" presetClass="entr" presetSubtype="0"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800" decel="100000"/>
                                        <p:tgtEl>
                                          <p:spTgt spid="2">
                                            <p:txEl>
                                              <p:pRg st="7" end="7"/>
                                            </p:txEl>
                                          </p:spTgt>
                                        </p:tgtEl>
                                      </p:cBhvr>
                                    </p:animEffect>
                                    <p:anim calcmode="lin" valueType="num">
                                      <p:cBhvr>
                                        <p:cTn id="57" dur="800" decel="100000" fill="hold"/>
                                        <p:tgtEl>
                                          <p:spTgt spid="2">
                                            <p:txEl>
                                              <p:pRg st="7" end="7"/>
                                            </p:txEl>
                                          </p:spTgt>
                                        </p:tgtEl>
                                        <p:attrNameLst>
                                          <p:attrName>style.rotation</p:attrName>
                                        </p:attrNameLst>
                                      </p:cBhvr>
                                      <p:tavLst>
                                        <p:tav tm="0">
                                          <p:val>
                                            <p:fltVal val="-90"/>
                                          </p:val>
                                        </p:tav>
                                        <p:tav tm="100000">
                                          <p:val>
                                            <p:fltVal val="0"/>
                                          </p:val>
                                        </p:tav>
                                      </p:tavLst>
                                    </p:anim>
                                    <p:anim calcmode="lin" valueType="num">
                                      <p:cBhvr>
                                        <p:cTn id="58" dur="800" decel="100000" fill="hold"/>
                                        <p:tgtEl>
                                          <p:spTgt spid="2">
                                            <p:txEl>
                                              <p:pRg st="7" end="7"/>
                                            </p:txEl>
                                          </p:spTgt>
                                        </p:tgtEl>
                                        <p:attrNameLst>
                                          <p:attrName>ppt_x</p:attrName>
                                        </p:attrNameLst>
                                      </p:cBhvr>
                                      <p:tavLst>
                                        <p:tav tm="0">
                                          <p:val>
                                            <p:strVal val="#ppt_x+0.4"/>
                                          </p:val>
                                        </p:tav>
                                        <p:tav tm="100000">
                                          <p:val>
                                            <p:strVal val="#ppt_x-0.05"/>
                                          </p:val>
                                        </p:tav>
                                      </p:tavLst>
                                    </p:anim>
                                    <p:anim calcmode="lin" valueType="num">
                                      <p:cBhvr>
                                        <p:cTn id="59" dur="800" decel="100000" fill="hold"/>
                                        <p:tgtEl>
                                          <p:spTgt spid="2">
                                            <p:txEl>
                                              <p:pRg st="7" end="7"/>
                                            </p:txEl>
                                          </p:spTgt>
                                        </p:tgtEl>
                                        <p:attrNameLst>
                                          <p:attrName>ppt_y</p:attrName>
                                        </p:attrNameLst>
                                      </p:cBhvr>
                                      <p:tavLst>
                                        <p:tav tm="0">
                                          <p:val>
                                            <p:strVal val="#ppt_y-0.4"/>
                                          </p:val>
                                        </p:tav>
                                        <p:tav tm="100000">
                                          <p:val>
                                            <p:strVal val="#ppt_y+0.1"/>
                                          </p:val>
                                        </p:tav>
                                      </p:tavLst>
                                    </p:anim>
                                    <p:anim calcmode="lin" valueType="num">
                                      <p:cBhvr>
                                        <p:cTn id="60" dur="200" accel="100000" fill="hold">
                                          <p:stCondLst>
                                            <p:cond delay="800"/>
                                          </p:stCondLst>
                                        </p:cTn>
                                        <p:tgtEl>
                                          <p:spTgt spid="2">
                                            <p:txEl>
                                              <p:pRg st="7" end="7"/>
                                            </p:txEl>
                                          </p:spTgt>
                                        </p:tgtEl>
                                        <p:attrNameLst>
                                          <p:attrName>ppt_x</p:attrName>
                                        </p:attrNameLst>
                                      </p:cBhvr>
                                      <p:tavLst>
                                        <p:tav tm="0">
                                          <p:val>
                                            <p:strVal val="#ppt_x-0.05"/>
                                          </p:val>
                                        </p:tav>
                                        <p:tav tm="100000">
                                          <p:val>
                                            <p:strVal val="#ppt_x"/>
                                          </p:val>
                                        </p:tav>
                                      </p:tavLst>
                                    </p:anim>
                                    <p:anim calcmode="lin" valueType="num">
                                      <p:cBhvr>
                                        <p:cTn id="61" dur="200" accel="100000" fill="hold">
                                          <p:stCondLst>
                                            <p:cond delay="800"/>
                                          </p:stCondLst>
                                        </p:cTn>
                                        <p:tgtEl>
                                          <p:spTgt spid="2">
                                            <p:txEl>
                                              <p:pRg st="7" end="7"/>
                                            </p:txEl>
                                          </p:spTgt>
                                        </p:tgtEl>
                                        <p:attrNameLst>
                                          <p:attrName>ppt_y</p:attrName>
                                        </p:attrNameLst>
                                      </p:cBhvr>
                                      <p:tavLst>
                                        <p:tav tm="0">
                                          <p:val>
                                            <p:strVal val="#ppt_y+0.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30" presetClass="entr" presetSubtype="0" fill="hold" grpId="0" nodeType="clickEffect">
                                  <p:stCondLst>
                                    <p:cond delay="0"/>
                                  </p:stCondLst>
                                  <p:childTnLst>
                                    <p:set>
                                      <p:cBhvr>
                                        <p:cTn id="65" dur="1" fill="hold">
                                          <p:stCondLst>
                                            <p:cond delay="0"/>
                                          </p:stCondLst>
                                        </p:cTn>
                                        <p:tgtEl>
                                          <p:spTgt spid="2">
                                            <p:txEl>
                                              <p:pRg st="8" end="8"/>
                                            </p:txEl>
                                          </p:spTgt>
                                        </p:tgtEl>
                                        <p:attrNameLst>
                                          <p:attrName>style.visibility</p:attrName>
                                        </p:attrNameLst>
                                      </p:cBhvr>
                                      <p:to>
                                        <p:strVal val="visible"/>
                                      </p:to>
                                    </p:set>
                                    <p:animEffect transition="in" filter="fade">
                                      <p:cBhvr>
                                        <p:cTn id="66" dur="800" decel="100000"/>
                                        <p:tgtEl>
                                          <p:spTgt spid="2">
                                            <p:txEl>
                                              <p:pRg st="8" end="8"/>
                                            </p:txEl>
                                          </p:spTgt>
                                        </p:tgtEl>
                                      </p:cBhvr>
                                    </p:animEffect>
                                    <p:anim calcmode="lin" valueType="num">
                                      <p:cBhvr>
                                        <p:cTn id="67" dur="800" decel="100000" fill="hold"/>
                                        <p:tgtEl>
                                          <p:spTgt spid="2">
                                            <p:txEl>
                                              <p:pRg st="8" end="8"/>
                                            </p:txEl>
                                          </p:spTgt>
                                        </p:tgtEl>
                                        <p:attrNameLst>
                                          <p:attrName>style.rotation</p:attrName>
                                        </p:attrNameLst>
                                      </p:cBhvr>
                                      <p:tavLst>
                                        <p:tav tm="0">
                                          <p:val>
                                            <p:fltVal val="-90"/>
                                          </p:val>
                                        </p:tav>
                                        <p:tav tm="100000">
                                          <p:val>
                                            <p:fltVal val="0"/>
                                          </p:val>
                                        </p:tav>
                                      </p:tavLst>
                                    </p:anim>
                                    <p:anim calcmode="lin" valueType="num">
                                      <p:cBhvr>
                                        <p:cTn id="68" dur="800" decel="100000" fill="hold"/>
                                        <p:tgtEl>
                                          <p:spTgt spid="2">
                                            <p:txEl>
                                              <p:pRg st="8" end="8"/>
                                            </p:txEl>
                                          </p:spTgt>
                                        </p:tgtEl>
                                        <p:attrNameLst>
                                          <p:attrName>ppt_x</p:attrName>
                                        </p:attrNameLst>
                                      </p:cBhvr>
                                      <p:tavLst>
                                        <p:tav tm="0">
                                          <p:val>
                                            <p:strVal val="#ppt_x+0.4"/>
                                          </p:val>
                                        </p:tav>
                                        <p:tav tm="100000">
                                          <p:val>
                                            <p:strVal val="#ppt_x-0.05"/>
                                          </p:val>
                                        </p:tav>
                                      </p:tavLst>
                                    </p:anim>
                                    <p:anim calcmode="lin" valueType="num">
                                      <p:cBhvr>
                                        <p:cTn id="69" dur="800" decel="100000" fill="hold"/>
                                        <p:tgtEl>
                                          <p:spTgt spid="2">
                                            <p:txEl>
                                              <p:pRg st="8" end="8"/>
                                            </p:txEl>
                                          </p:spTgt>
                                        </p:tgtEl>
                                        <p:attrNameLst>
                                          <p:attrName>ppt_y</p:attrName>
                                        </p:attrNameLst>
                                      </p:cBhvr>
                                      <p:tavLst>
                                        <p:tav tm="0">
                                          <p:val>
                                            <p:strVal val="#ppt_y-0.4"/>
                                          </p:val>
                                        </p:tav>
                                        <p:tav tm="100000">
                                          <p:val>
                                            <p:strVal val="#ppt_y+0.1"/>
                                          </p:val>
                                        </p:tav>
                                      </p:tavLst>
                                    </p:anim>
                                    <p:anim calcmode="lin" valueType="num">
                                      <p:cBhvr>
                                        <p:cTn id="70" dur="200" accel="100000" fill="hold">
                                          <p:stCondLst>
                                            <p:cond delay="800"/>
                                          </p:stCondLst>
                                        </p:cTn>
                                        <p:tgtEl>
                                          <p:spTgt spid="2">
                                            <p:txEl>
                                              <p:pRg st="8" end="8"/>
                                            </p:txEl>
                                          </p:spTgt>
                                        </p:tgtEl>
                                        <p:attrNameLst>
                                          <p:attrName>ppt_x</p:attrName>
                                        </p:attrNameLst>
                                      </p:cBhvr>
                                      <p:tavLst>
                                        <p:tav tm="0">
                                          <p:val>
                                            <p:strVal val="#ppt_x-0.05"/>
                                          </p:val>
                                        </p:tav>
                                        <p:tav tm="100000">
                                          <p:val>
                                            <p:strVal val="#ppt_x"/>
                                          </p:val>
                                        </p:tav>
                                      </p:tavLst>
                                    </p:anim>
                                    <p:anim calcmode="lin" valueType="num">
                                      <p:cBhvr>
                                        <p:cTn id="71" dur="200" accel="100000" fill="hold">
                                          <p:stCondLst>
                                            <p:cond delay="800"/>
                                          </p:stCondLst>
                                        </p:cTn>
                                        <p:tgtEl>
                                          <p:spTgt spid="2">
                                            <p:txEl>
                                              <p:pRg st="8" end="8"/>
                                            </p:txEl>
                                          </p:spTgt>
                                        </p:tgtEl>
                                        <p:attrNameLst>
                                          <p:attrName>ppt_y</p:attrName>
                                        </p:attrNameLst>
                                      </p:cBhvr>
                                      <p:tavLst>
                                        <p:tav tm="0">
                                          <p:val>
                                            <p:strVal val="#ppt_y+0.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30" presetClass="entr" presetSubtype="0" fill="hold" grpId="0" nodeType="clickEffect">
                                  <p:stCondLst>
                                    <p:cond delay="0"/>
                                  </p:stCondLst>
                                  <p:childTnLst>
                                    <p:set>
                                      <p:cBhvr>
                                        <p:cTn id="75" dur="1" fill="hold">
                                          <p:stCondLst>
                                            <p:cond delay="0"/>
                                          </p:stCondLst>
                                        </p:cTn>
                                        <p:tgtEl>
                                          <p:spTgt spid="2">
                                            <p:txEl>
                                              <p:pRg st="9" end="9"/>
                                            </p:txEl>
                                          </p:spTgt>
                                        </p:tgtEl>
                                        <p:attrNameLst>
                                          <p:attrName>style.visibility</p:attrName>
                                        </p:attrNameLst>
                                      </p:cBhvr>
                                      <p:to>
                                        <p:strVal val="visible"/>
                                      </p:to>
                                    </p:set>
                                    <p:animEffect transition="in" filter="fade">
                                      <p:cBhvr>
                                        <p:cTn id="76" dur="800" decel="100000"/>
                                        <p:tgtEl>
                                          <p:spTgt spid="2">
                                            <p:txEl>
                                              <p:pRg st="9" end="9"/>
                                            </p:txEl>
                                          </p:spTgt>
                                        </p:tgtEl>
                                      </p:cBhvr>
                                    </p:animEffect>
                                    <p:anim calcmode="lin" valueType="num">
                                      <p:cBhvr>
                                        <p:cTn id="77" dur="800" decel="100000" fill="hold"/>
                                        <p:tgtEl>
                                          <p:spTgt spid="2">
                                            <p:txEl>
                                              <p:pRg st="9" end="9"/>
                                            </p:txEl>
                                          </p:spTgt>
                                        </p:tgtEl>
                                        <p:attrNameLst>
                                          <p:attrName>style.rotation</p:attrName>
                                        </p:attrNameLst>
                                      </p:cBhvr>
                                      <p:tavLst>
                                        <p:tav tm="0">
                                          <p:val>
                                            <p:fltVal val="-90"/>
                                          </p:val>
                                        </p:tav>
                                        <p:tav tm="100000">
                                          <p:val>
                                            <p:fltVal val="0"/>
                                          </p:val>
                                        </p:tav>
                                      </p:tavLst>
                                    </p:anim>
                                    <p:anim calcmode="lin" valueType="num">
                                      <p:cBhvr>
                                        <p:cTn id="78" dur="800" decel="100000" fill="hold"/>
                                        <p:tgtEl>
                                          <p:spTgt spid="2">
                                            <p:txEl>
                                              <p:pRg st="9" end="9"/>
                                            </p:txEl>
                                          </p:spTgt>
                                        </p:tgtEl>
                                        <p:attrNameLst>
                                          <p:attrName>ppt_x</p:attrName>
                                        </p:attrNameLst>
                                      </p:cBhvr>
                                      <p:tavLst>
                                        <p:tav tm="0">
                                          <p:val>
                                            <p:strVal val="#ppt_x+0.4"/>
                                          </p:val>
                                        </p:tav>
                                        <p:tav tm="100000">
                                          <p:val>
                                            <p:strVal val="#ppt_x-0.05"/>
                                          </p:val>
                                        </p:tav>
                                      </p:tavLst>
                                    </p:anim>
                                    <p:anim calcmode="lin" valueType="num">
                                      <p:cBhvr>
                                        <p:cTn id="79" dur="800" decel="100000" fill="hold"/>
                                        <p:tgtEl>
                                          <p:spTgt spid="2">
                                            <p:txEl>
                                              <p:pRg st="9" end="9"/>
                                            </p:txEl>
                                          </p:spTgt>
                                        </p:tgtEl>
                                        <p:attrNameLst>
                                          <p:attrName>ppt_y</p:attrName>
                                        </p:attrNameLst>
                                      </p:cBhvr>
                                      <p:tavLst>
                                        <p:tav tm="0">
                                          <p:val>
                                            <p:strVal val="#ppt_y-0.4"/>
                                          </p:val>
                                        </p:tav>
                                        <p:tav tm="100000">
                                          <p:val>
                                            <p:strVal val="#ppt_y+0.1"/>
                                          </p:val>
                                        </p:tav>
                                      </p:tavLst>
                                    </p:anim>
                                    <p:anim calcmode="lin" valueType="num">
                                      <p:cBhvr>
                                        <p:cTn id="80" dur="200" accel="100000" fill="hold">
                                          <p:stCondLst>
                                            <p:cond delay="800"/>
                                          </p:stCondLst>
                                        </p:cTn>
                                        <p:tgtEl>
                                          <p:spTgt spid="2">
                                            <p:txEl>
                                              <p:pRg st="9" end="9"/>
                                            </p:txEl>
                                          </p:spTgt>
                                        </p:tgtEl>
                                        <p:attrNameLst>
                                          <p:attrName>ppt_x</p:attrName>
                                        </p:attrNameLst>
                                      </p:cBhvr>
                                      <p:tavLst>
                                        <p:tav tm="0">
                                          <p:val>
                                            <p:strVal val="#ppt_x-0.05"/>
                                          </p:val>
                                        </p:tav>
                                        <p:tav tm="100000">
                                          <p:val>
                                            <p:strVal val="#ppt_x"/>
                                          </p:val>
                                        </p:tav>
                                      </p:tavLst>
                                    </p:anim>
                                    <p:anim calcmode="lin" valueType="num">
                                      <p:cBhvr>
                                        <p:cTn id="81" dur="200" accel="100000" fill="hold">
                                          <p:stCondLst>
                                            <p:cond delay="800"/>
                                          </p:stCondLst>
                                        </p:cTn>
                                        <p:tgtEl>
                                          <p:spTgt spid="2">
                                            <p:txEl>
                                              <p:pRg st="9" end="9"/>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a:buNone/>
            </a:pPr>
            <a:r>
              <a:rPr lang="en-US" b="1" u="sng" dirty="0" smtClean="0"/>
              <a:t>Joint Life Endowment Plan:</a:t>
            </a:r>
          </a:p>
          <a:p>
            <a:pPr algn="just">
              <a:buFont typeface="Wingdings" pitchFamily="2" charset="2"/>
              <a:buChar char="q"/>
            </a:pPr>
            <a:endParaRPr lang="en-US" dirty="0" smtClean="0"/>
          </a:p>
          <a:p>
            <a:pPr algn="just">
              <a:buFont typeface="Wingdings" pitchFamily="2" charset="2"/>
              <a:buChar char="q"/>
            </a:pPr>
            <a:r>
              <a:rPr lang="en-US" dirty="0" smtClean="0">
                <a:latin typeface="Calibri" pitchFamily="34" charset="0"/>
              </a:rPr>
              <a:t>Under this plan, two lives can be insured under one contract. </a:t>
            </a:r>
          </a:p>
          <a:p>
            <a:pPr algn="just">
              <a:buFont typeface="Wingdings" pitchFamily="2" charset="2"/>
              <a:buChar char="q"/>
            </a:pPr>
            <a:endParaRPr lang="en-US" dirty="0" smtClean="0">
              <a:latin typeface="Calibri" pitchFamily="34" charset="0"/>
            </a:endParaRPr>
          </a:p>
          <a:p>
            <a:pPr algn="just">
              <a:buFont typeface="Wingdings" pitchFamily="2" charset="2"/>
              <a:buChar char="q"/>
            </a:pPr>
            <a:r>
              <a:rPr lang="en-US" dirty="0" smtClean="0">
                <a:latin typeface="Calibri" pitchFamily="34" charset="0"/>
              </a:rPr>
              <a:t>The sum assured is payable at the end of the endowment term or death of either of the two.</a:t>
            </a:r>
          </a:p>
          <a:p>
            <a:pPr algn="just">
              <a:buNone/>
            </a:pPr>
            <a:endParaRPr lang="en-US" b="1" dirty="0" smtClean="0"/>
          </a:p>
          <a:p>
            <a:pPr algn="just">
              <a:buNone/>
            </a:pPr>
            <a:r>
              <a:rPr lang="en-US" b="1" u="sng" dirty="0" smtClean="0"/>
              <a:t>Money Back Endowment Plan:</a:t>
            </a:r>
          </a:p>
          <a:p>
            <a:pPr algn="just">
              <a:buFont typeface="Wingdings" pitchFamily="2" charset="2"/>
              <a:buChar char="q"/>
            </a:pPr>
            <a:endParaRPr lang="en-US" dirty="0" smtClean="0"/>
          </a:p>
          <a:p>
            <a:pPr algn="just">
              <a:buFont typeface="Wingdings" pitchFamily="2" charset="2"/>
              <a:buChar char="q"/>
            </a:pPr>
            <a:r>
              <a:rPr lang="en-US" dirty="0" smtClean="0">
                <a:latin typeface="Calibri" pitchFamily="34" charset="0"/>
              </a:rPr>
              <a:t>In this plan, there is an additional advantage of receiving a certain amount of money at periodic intervals during the policy term.</a:t>
            </a:r>
          </a:p>
          <a:p>
            <a:pPr algn="just">
              <a:buNone/>
            </a:pPr>
            <a:endParaRPr lang="en-US" dirty="0"/>
          </a:p>
        </p:txBody>
      </p:sp>
      <p:sp>
        <p:nvSpPr>
          <p:cNvPr id="3" name="Title 2"/>
          <p:cNvSpPr>
            <a:spLocks noGrp="1"/>
          </p:cNvSpPr>
          <p:nvPr>
            <p:ph type="title"/>
          </p:nvPr>
        </p:nvSpPr>
        <p:spPr/>
        <p:txBody>
          <a:bodyPr>
            <a:normAutofit/>
          </a:bodyPr>
          <a:lstStyle/>
          <a:p>
            <a:r>
              <a:rPr lang="en-US" sz="3600" dirty="0" smtClean="0"/>
              <a:t>Types of Endowment Insurance</a:t>
            </a:r>
            <a:endParaRPr lang="en-US" sz="3600" dirty="0"/>
          </a:p>
        </p:txBody>
      </p:sp>
      <p:sp>
        <p:nvSpPr>
          <p:cNvPr id="7" name="Date Placeholder 2"/>
          <p:cNvSpPr>
            <a:spLocks noGrp="1"/>
          </p:cNvSpPr>
          <p:nvPr>
            <p:ph type="dt" sz="half" idx="10"/>
          </p:nvPr>
        </p:nvSpPr>
        <p:spPr>
          <a:xfrm>
            <a:off x="59472" y="6309320"/>
            <a:ext cx="1920240" cy="365760"/>
          </a:xfrm>
        </p:spPr>
        <p:txBody>
          <a:bodyPr/>
          <a:lstStyle/>
          <a:p>
            <a:fld id="{8EB55285-F00B-450E-9884-D1BE74663108}"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13</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1000" fill="hold"/>
                                        <p:tgtEl>
                                          <p:spTgt spid="2">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2">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 calcmode="lin" valueType="num">
                                      <p:cBhvr>
                                        <p:cTn id="28" dur="1000" fill="hold"/>
                                        <p:tgtEl>
                                          <p:spTgt spid="2">
                                            <p:txEl>
                                              <p:pRg st="4" end="4"/>
                                            </p:txEl>
                                          </p:spTgt>
                                        </p:tgtEl>
                                        <p:attrNameLst>
                                          <p:attrName>ppt_w</p:attrName>
                                        </p:attrNameLst>
                                      </p:cBhvr>
                                      <p:tavLst>
                                        <p:tav tm="0">
                                          <p:val>
                                            <p:strVal val="#ppt_w+.3"/>
                                          </p:val>
                                        </p:tav>
                                        <p:tav tm="100000">
                                          <p:val>
                                            <p:strVal val="#ppt_w"/>
                                          </p:val>
                                        </p:tav>
                                      </p:tavLst>
                                    </p:anim>
                                    <p:anim calcmode="lin" valueType="num">
                                      <p:cBhvr>
                                        <p:cTn id="29" dur="1000" fill="hold"/>
                                        <p:tgtEl>
                                          <p:spTgt spid="2">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 calcmode="lin" valueType="num">
                                      <p:cBhvr>
                                        <p:cTn id="35" dur="1000" fill="hold"/>
                                        <p:tgtEl>
                                          <p:spTgt spid="2">
                                            <p:txEl>
                                              <p:pRg st="6" end="6"/>
                                            </p:txEl>
                                          </p:spTgt>
                                        </p:tgtEl>
                                        <p:attrNameLst>
                                          <p:attrName>ppt_w</p:attrName>
                                        </p:attrNameLst>
                                      </p:cBhvr>
                                      <p:tavLst>
                                        <p:tav tm="0">
                                          <p:val>
                                            <p:strVal val="#ppt_w+.3"/>
                                          </p:val>
                                        </p:tav>
                                        <p:tav tm="100000">
                                          <p:val>
                                            <p:strVal val="#ppt_w"/>
                                          </p:val>
                                        </p:tav>
                                      </p:tavLst>
                                    </p:anim>
                                    <p:anim calcmode="lin" valueType="num">
                                      <p:cBhvr>
                                        <p:cTn id="36" dur="1000" fill="hold"/>
                                        <p:tgtEl>
                                          <p:spTgt spid="2">
                                            <p:txEl>
                                              <p:pRg st="6" end="6"/>
                                            </p:txEl>
                                          </p:spTgt>
                                        </p:tgtEl>
                                        <p:attrNameLst>
                                          <p:attrName>ppt_h</p:attrName>
                                        </p:attrNameLst>
                                      </p:cBhvr>
                                      <p:tavLst>
                                        <p:tav tm="0">
                                          <p:val>
                                            <p:strVal val="#ppt_h"/>
                                          </p:val>
                                        </p:tav>
                                        <p:tav tm="100000">
                                          <p:val>
                                            <p:strVal val="#ppt_h"/>
                                          </p:val>
                                        </p:tav>
                                      </p:tavLst>
                                    </p:anim>
                                    <p:animEffect transition="in" filter="fade">
                                      <p:cBhvr>
                                        <p:cTn id="37" dur="10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 calcmode="lin" valueType="num">
                                      <p:cBhvr>
                                        <p:cTn id="42" dur="1000" fill="hold"/>
                                        <p:tgtEl>
                                          <p:spTgt spid="2">
                                            <p:txEl>
                                              <p:pRg st="8" end="8"/>
                                            </p:txEl>
                                          </p:spTgt>
                                        </p:tgtEl>
                                        <p:attrNameLst>
                                          <p:attrName>ppt_w</p:attrName>
                                        </p:attrNameLst>
                                      </p:cBhvr>
                                      <p:tavLst>
                                        <p:tav tm="0">
                                          <p:val>
                                            <p:strVal val="#ppt_w+.3"/>
                                          </p:val>
                                        </p:tav>
                                        <p:tav tm="100000">
                                          <p:val>
                                            <p:strVal val="#ppt_w"/>
                                          </p:val>
                                        </p:tav>
                                      </p:tavLst>
                                    </p:anim>
                                    <p:anim calcmode="lin" valueType="num">
                                      <p:cBhvr>
                                        <p:cTn id="43" dur="1000" fill="hold"/>
                                        <p:tgtEl>
                                          <p:spTgt spid="2">
                                            <p:txEl>
                                              <p:pRg st="8" end="8"/>
                                            </p:txEl>
                                          </p:spTgt>
                                        </p:tgtEl>
                                        <p:attrNameLst>
                                          <p:attrName>ppt_h</p:attrName>
                                        </p:attrNameLst>
                                      </p:cBhvr>
                                      <p:tavLst>
                                        <p:tav tm="0">
                                          <p:val>
                                            <p:strVal val="#ppt_h"/>
                                          </p:val>
                                        </p:tav>
                                        <p:tav tm="100000">
                                          <p:val>
                                            <p:strVal val="#ppt_h"/>
                                          </p:val>
                                        </p:tav>
                                      </p:tavLst>
                                    </p:anim>
                                    <p:animEffect transition="in" filter="fade">
                                      <p:cBhvr>
                                        <p:cTn id="44" dur="1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831863"/>
            <a:ext cx="8229600" cy="4525963"/>
          </a:xfrm>
        </p:spPr>
        <p:txBody>
          <a:bodyPr>
            <a:normAutofit fontScale="92500" lnSpcReduction="20000"/>
          </a:bodyPr>
          <a:lstStyle/>
          <a:p>
            <a:pPr>
              <a:buNone/>
            </a:pPr>
            <a:r>
              <a:rPr lang="en-US" b="1" u="sng" dirty="0" smtClean="0"/>
              <a:t>Marriage Endowment Plan:</a:t>
            </a:r>
          </a:p>
          <a:p>
            <a:pPr algn="just">
              <a:buFont typeface="Wingdings" pitchFamily="2" charset="2"/>
              <a:buChar char="q"/>
            </a:pPr>
            <a:endParaRPr lang="en-US" dirty="0" smtClean="0">
              <a:latin typeface="Calibri" pitchFamily="34" charset="0"/>
            </a:endParaRPr>
          </a:p>
          <a:p>
            <a:pPr algn="just">
              <a:buFont typeface="Wingdings" pitchFamily="2" charset="2"/>
              <a:buChar char="q"/>
            </a:pPr>
            <a:r>
              <a:rPr lang="en-US" dirty="0" smtClean="0">
                <a:latin typeface="Calibri" pitchFamily="34" charset="0"/>
              </a:rPr>
              <a:t>This plan has the specific condition that the sum assured is payable only after the expiry of the term even if death of the life assured takes place earlier.</a:t>
            </a:r>
          </a:p>
          <a:p>
            <a:pPr>
              <a:buFont typeface="Wingdings" pitchFamily="2" charset="2"/>
              <a:buChar char="q"/>
            </a:pPr>
            <a:endParaRPr lang="en-US" dirty="0" smtClean="0"/>
          </a:p>
          <a:p>
            <a:pPr>
              <a:buNone/>
            </a:pPr>
            <a:r>
              <a:rPr lang="en-US" b="1" u="sng" dirty="0" smtClean="0"/>
              <a:t>Educational Endowment Plan:</a:t>
            </a:r>
          </a:p>
          <a:p>
            <a:pPr algn="just">
              <a:buFont typeface="Wingdings" pitchFamily="2" charset="2"/>
              <a:buChar char="q"/>
            </a:pPr>
            <a:endParaRPr lang="en-US" dirty="0" smtClean="0">
              <a:latin typeface="Calibri" pitchFamily="34" charset="0"/>
            </a:endParaRPr>
          </a:p>
          <a:p>
            <a:pPr algn="just">
              <a:buFont typeface="Wingdings" pitchFamily="2" charset="2"/>
              <a:buChar char="q"/>
            </a:pPr>
            <a:r>
              <a:rPr lang="en-US" dirty="0" smtClean="0">
                <a:latin typeface="Calibri" pitchFamily="34" charset="0"/>
              </a:rPr>
              <a:t>These plans are specially designed to meet educational expense of children at a future date. If the insured parent dies before the date of maturity the installment is paid in lump sum with immediate effect which helps to meet the educational expenses.</a:t>
            </a:r>
            <a:endParaRPr lang="en-US" dirty="0">
              <a:latin typeface="Calibri" pitchFamily="34" charset="0"/>
            </a:endParaRPr>
          </a:p>
        </p:txBody>
      </p:sp>
      <p:sp>
        <p:nvSpPr>
          <p:cNvPr id="6" name="Date Placeholder 2"/>
          <p:cNvSpPr>
            <a:spLocks noGrp="1"/>
          </p:cNvSpPr>
          <p:nvPr>
            <p:ph type="dt" sz="half" idx="10"/>
          </p:nvPr>
        </p:nvSpPr>
        <p:spPr>
          <a:xfrm>
            <a:off x="59472" y="6309320"/>
            <a:ext cx="1920240" cy="365760"/>
          </a:xfrm>
        </p:spPr>
        <p:txBody>
          <a:bodyPr/>
          <a:lstStyle/>
          <a:p>
            <a:fld id="{AD5A7819-624C-49F7-9F93-F9B6B71C2304}" type="datetime1">
              <a:rPr lang="en-US" sz="1200" smtClean="0"/>
              <a:t>10/17/2012</a:t>
            </a:fld>
            <a:endParaRPr lang="en-US" sz="1200" dirty="0"/>
          </a:p>
        </p:txBody>
      </p:sp>
      <p:sp>
        <p:nvSpPr>
          <p:cNvPr id="7"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14</a:t>
            </a:fld>
            <a:endParaRPr lang="en-US" sz="1200" dirty="0"/>
          </a:p>
        </p:txBody>
      </p:sp>
      <p:sp>
        <p:nvSpPr>
          <p:cNvPr id="8"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anim calcmode="lin" valueType="num">
                                      <p:cBhvr>
                                        <p:cTn id="14"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 calcmode="lin" valueType="num">
                                      <p:cBhvr>
                                        <p:cTn id="21"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anim calcmode="lin" valueType="num">
                                      <p:cBhvr>
                                        <p:cTn id="28"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9"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18864" y="1711349"/>
            <a:ext cx="8229600" cy="4525963"/>
          </a:xfrm>
        </p:spPr>
        <p:txBody>
          <a:bodyPr>
            <a:normAutofit fontScale="92500" lnSpcReduction="20000"/>
          </a:bodyPr>
          <a:lstStyle/>
          <a:p>
            <a:pPr algn="just"/>
            <a:r>
              <a:rPr lang="en-US" dirty="0" smtClean="0">
                <a:latin typeface="Calibri" pitchFamily="34" charset="0"/>
              </a:rPr>
              <a:t>Whole life plans are another type of endowment plan, which cover death for an indefinite period.</a:t>
            </a:r>
          </a:p>
          <a:p>
            <a:pPr algn="just"/>
            <a:endParaRPr lang="en-US" dirty="0" smtClean="0">
              <a:latin typeface="Calibri" pitchFamily="34" charset="0"/>
            </a:endParaRPr>
          </a:p>
          <a:p>
            <a:pPr algn="just"/>
            <a:r>
              <a:rPr lang="en-US" dirty="0" smtClean="0">
                <a:latin typeface="Calibri" pitchFamily="34" charset="0"/>
              </a:rPr>
              <a:t>When the policy holder dies, the face value of the policy, known as a </a:t>
            </a:r>
            <a:r>
              <a:rPr lang="en-US" b="1" dirty="0" smtClean="0">
                <a:latin typeface="Calibri" pitchFamily="34" charset="0"/>
              </a:rPr>
              <a:t>death benefit</a:t>
            </a:r>
            <a:r>
              <a:rPr lang="en-US" dirty="0" smtClean="0">
                <a:latin typeface="Calibri" pitchFamily="34" charset="0"/>
              </a:rPr>
              <a:t>, is paid to the person or persons named in the life insurance policy (the beneficiary or beneficiaries).</a:t>
            </a:r>
          </a:p>
          <a:p>
            <a:pPr algn="just"/>
            <a:endParaRPr lang="en-US" dirty="0" smtClean="0">
              <a:latin typeface="Calibri" pitchFamily="34" charset="0"/>
            </a:endParaRPr>
          </a:p>
          <a:p>
            <a:pPr algn="just"/>
            <a:r>
              <a:rPr lang="en-US" dirty="0" smtClean="0">
                <a:latin typeface="Calibri" pitchFamily="34" charset="0"/>
              </a:rPr>
              <a:t>It can be with or without profits.</a:t>
            </a:r>
          </a:p>
          <a:p>
            <a:pPr algn="just">
              <a:buNone/>
            </a:pPr>
            <a:endParaRPr lang="en-US" dirty="0" smtClean="0">
              <a:latin typeface="Calibri" pitchFamily="34" charset="0"/>
            </a:endParaRPr>
          </a:p>
          <a:p>
            <a:pPr algn="just"/>
            <a:r>
              <a:rPr lang="en-US" dirty="0" smtClean="0">
                <a:latin typeface="Calibri" pitchFamily="34" charset="0"/>
              </a:rPr>
              <a:t>If you cancel the policy after a certain amount of time has passed, the insurance company will surrender the cash value to you.</a:t>
            </a:r>
          </a:p>
          <a:p>
            <a:pPr algn="just">
              <a:buNone/>
            </a:pPr>
            <a:endParaRPr lang="en-US" dirty="0"/>
          </a:p>
        </p:txBody>
      </p:sp>
      <p:sp>
        <p:nvSpPr>
          <p:cNvPr id="3" name="Title 2"/>
          <p:cNvSpPr>
            <a:spLocks noGrp="1"/>
          </p:cNvSpPr>
          <p:nvPr>
            <p:ph type="title"/>
          </p:nvPr>
        </p:nvSpPr>
        <p:spPr/>
        <p:txBody>
          <a:bodyPr>
            <a:noAutofit/>
          </a:bodyPr>
          <a:lstStyle/>
          <a:p>
            <a:pPr algn="ctr"/>
            <a:r>
              <a:rPr lang="en-US" sz="4000" u="sng" dirty="0" smtClean="0"/>
              <a:t>Permanent(Whole) Life Insurance</a:t>
            </a:r>
            <a:endParaRPr lang="en-US" sz="4000" u="sng" dirty="0"/>
          </a:p>
        </p:txBody>
      </p:sp>
      <p:sp>
        <p:nvSpPr>
          <p:cNvPr id="7" name="Date Placeholder 2"/>
          <p:cNvSpPr>
            <a:spLocks noGrp="1"/>
          </p:cNvSpPr>
          <p:nvPr>
            <p:ph type="dt" sz="half" idx="10"/>
          </p:nvPr>
        </p:nvSpPr>
        <p:spPr>
          <a:xfrm>
            <a:off x="59472" y="6309320"/>
            <a:ext cx="1920240" cy="365760"/>
          </a:xfrm>
        </p:spPr>
        <p:txBody>
          <a:bodyPr/>
          <a:lstStyle/>
          <a:p>
            <a:fld id="{A236708A-BB6A-4D9D-9EB3-B3A2D58D7F9B}"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15</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2050" name="Picture 2" descr="C:\Documents and Settings\XYZ\Desktop\insurance\whole-life-insurance.jpg"/>
          <p:cNvPicPr>
            <a:picLocks noChangeAspect="1" noChangeArrowheads="1"/>
          </p:cNvPicPr>
          <p:nvPr/>
        </p:nvPicPr>
        <p:blipFill>
          <a:blip r:embed="rId2" cstate="print"/>
          <a:srcRect/>
          <a:stretch>
            <a:fillRect/>
          </a:stretch>
        </p:blipFill>
        <p:spPr bwMode="auto">
          <a:xfrm>
            <a:off x="55419" y="188640"/>
            <a:ext cx="1708269" cy="1440160"/>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slide(fromBottom)">
                                      <p:cBhvr>
                                        <p:cTn id="16" dur="5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slide(fromBottom)">
                                      <p:cBhvr>
                                        <p:cTn id="21" dur="500"/>
                                        <p:tgtEl>
                                          <p:spTgt spid="2">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slide(fromBottom)">
                                      <p:cBhvr>
                                        <p:cTn id="26" dur="500"/>
                                        <p:tgtEl>
                                          <p:spTgt spid="2">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Effect transition="in" filter="slide(fromBottom)">
                                      <p:cBhvr>
                                        <p:cTn id="31"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a:pPr>
            <a:r>
              <a:rPr lang="en-US" b="1" u="sng" dirty="0" smtClean="0"/>
              <a:t>Ordinary Whole Life Plan:</a:t>
            </a:r>
          </a:p>
          <a:p>
            <a:pPr algn="just">
              <a:buFont typeface="Wingdings" pitchFamily="2" charset="2"/>
              <a:buChar char="q"/>
            </a:pPr>
            <a:r>
              <a:rPr lang="en-US" dirty="0" smtClean="0">
                <a:latin typeface="Calibri" pitchFamily="34" charset="0"/>
              </a:rPr>
              <a:t>This is a continuous premium payment plan. The insured pays premium throughout his life. It provides dual facility of protection plus savings.</a:t>
            </a:r>
          </a:p>
          <a:p>
            <a:pPr>
              <a:buFont typeface="Wingdings" pitchFamily="2" charset="2"/>
              <a:buChar char="q"/>
            </a:pPr>
            <a:endParaRPr lang="en-US" dirty="0" smtClean="0">
              <a:latin typeface="Calibri" pitchFamily="34" charset="0"/>
            </a:endParaRPr>
          </a:p>
          <a:p>
            <a:pPr marL="624078" indent="-514350">
              <a:buFont typeface="+mj-lt"/>
              <a:buAutoNum type="arabicPeriod" startAt="2"/>
            </a:pPr>
            <a:r>
              <a:rPr lang="en-US" b="1" u="sng" dirty="0" smtClean="0"/>
              <a:t>Limited Payment Whole Life Plan:</a:t>
            </a:r>
          </a:p>
          <a:p>
            <a:pPr algn="just">
              <a:buFont typeface="Wingdings" pitchFamily="2" charset="2"/>
              <a:buChar char="q"/>
            </a:pPr>
            <a:r>
              <a:rPr lang="en-US" dirty="0" smtClean="0">
                <a:latin typeface="Calibri" pitchFamily="34" charset="0"/>
              </a:rPr>
              <a:t>It provides the same benefit as above but premiums are paid for a limited period. Premiums are sufficiently higher to cover the risk.</a:t>
            </a:r>
          </a:p>
        </p:txBody>
      </p:sp>
      <p:sp>
        <p:nvSpPr>
          <p:cNvPr id="4" name="Title 2"/>
          <p:cNvSpPr>
            <a:spLocks noGrp="1"/>
          </p:cNvSpPr>
          <p:nvPr>
            <p:ph type="title"/>
          </p:nvPr>
        </p:nvSpPr>
        <p:spPr/>
        <p:txBody>
          <a:bodyPr>
            <a:normAutofit/>
          </a:bodyPr>
          <a:lstStyle/>
          <a:p>
            <a:r>
              <a:rPr lang="en-US" sz="3600" dirty="0" smtClean="0"/>
              <a:t>Types of Whole Life Insurance</a:t>
            </a:r>
            <a:endParaRPr lang="en-US" sz="3600" dirty="0"/>
          </a:p>
        </p:txBody>
      </p:sp>
      <p:sp>
        <p:nvSpPr>
          <p:cNvPr id="8" name="Date Placeholder 2"/>
          <p:cNvSpPr>
            <a:spLocks noGrp="1"/>
          </p:cNvSpPr>
          <p:nvPr>
            <p:ph type="dt" sz="half" idx="10"/>
          </p:nvPr>
        </p:nvSpPr>
        <p:spPr>
          <a:xfrm>
            <a:off x="59472" y="6309320"/>
            <a:ext cx="1920240" cy="365760"/>
          </a:xfrm>
        </p:spPr>
        <p:txBody>
          <a:bodyPr/>
          <a:lstStyle/>
          <a:p>
            <a:fld id="{3814EADA-16B4-4B0F-ACED-D7D2887FC0E5}" type="datetime1">
              <a:rPr lang="en-US" sz="1200" smtClean="0"/>
              <a:t>10/17/2012</a:t>
            </a:fld>
            <a:endParaRPr lang="en-US" sz="1200" dirty="0"/>
          </a:p>
        </p:txBody>
      </p:sp>
      <p:sp>
        <p:nvSpPr>
          <p:cNvPr id="9"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16</a:t>
            </a:fld>
            <a:endParaRPr lang="en-US" sz="1200" dirty="0"/>
          </a:p>
        </p:txBody>
      </p:sp>
      <p:sp>
        <p:nvSpPr>
          <p:cNvPr id="10"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ox(in)">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box(in)">
                                      <p:cBhvr>
                                        <p:cTn id="19" dur="500"/>
                                        <p:tgtEl>
                                          <p:spTgt spid="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box(in)">
                                      <p:cBhvr>
                                        <p:cTn id="24" dur="500"/>
                                        <p:tgtEl>
                                          <p:spTgt spid="2">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box(in)">
                                      <p:cBhvr>
                                        <p:cTn id="29"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714356"/>
            <a:ext cx="5439548" cy="5162916"/>
          </a:xfrm>
        </p:spPr>
        <p:txBody>
          <a:bodyPr>
            <a:normAutofit lnSpcReduction="10000"/>
          </a:bodyPr>
          <a:lstStyle/>
          <a:p>
            <a:pPr marL="624078" indent="-514350">
              <a:buFont typeface="+mj-lt"/>
              <a:buAutoNum type="arabicPeriod" startAt="3"/>
            </a:pPr>
            <a:r>
              <a:rPr lang="en-US" b="1" u="sng" dirty="0" smtClean="0"/>
              <a:t>Anticipated Whole Life Plans:</a:t>
            </a:r>
          </a:p>
          <a:p>
            <a:pPr marL="624078" indent="-514350" algn="just">
              <a:buFont typeface="Wingdings" pitchFamily="2" charset="2"/>
              <a:buChar char="q"/>
            </a:pPr>
            <a:r>
              <a:rPr lang="en-US" dirty="0" smtClean="0">
                <a:latin typeface="Calibri" pitchFamily="34" charset="0"/>
              </a:rPr>
              <a:t>Under this plan, the insured receives a fixed sum in a periodic interval on his survival and full sum assured is paid on death of the policy holder without any deduction.</a:t>
            </a:r>
          </a:p>
          <a:p>
            <a:pPr marL="624078" indent="-514350" algn="just">
              <a:buNone/>
            </a:pPr>
            <a:endParaRPr lang="en-US" dirty="0" smtClean="0">
              <a:latin typeface="Calibri" pitchFamily="34" charset="0"/>
            </a:endParaRPr>
          </a:p>
          <a:p>
            <a:pPr marL="624078" indent="-514350" algn="just">
              <a:buFont typeface="Wingdings" pitchFamily="2" charset="2"/>
              <a:buChar char="q"/>
            </a:pPr>
            <a:r>
              <a:rPr lang="en-US" dirty="0" smtClean="0">
                <a:latin typeface="Calibri" pitchFamily="34" charset="0"/>
              </a:rPr>
              <a:t>It takes care of family needs after death of the insured and interim needs of the insured and his family.</a:t>
            </a:r>
          </a:p>
        </p:txBody>
      </p:sp>
      <p:sp>
        <p:nvSpPr>
          <p:cNvPr id="6" name="Date Placeholder 2"/>
          <p:cNvSpPr>
            <a:spLocks noGrp="1"/>
          </p:cNvSpPr>
          <p:nvPr>
            <p:ph type="dt" sz="half" idx="10"/>
          </p:nvPr>
        </p:nvSpPr>
        <p:spPr>
          <a:xfrm>
            <a:off x="59472" y="6309320"/>
            <a:ext cx="1920240" cy="365760"/>
          </a:xfrm>
        </p:spPr>
        <p:txBody>
          <a:bodyPr/>
          <a:lstStyle/>
          <a:p>
            <a:fld id="{63AD9DA4-B2D0-46BF-8001-46DF853E3A9D}" type="datetime1">
              <a:rPr lang="en-US" sz="1200" smtClean="0"/>
              <a:t>10/17/2012</a:t>
            </a:fld>
            <a:endParaRPr lang="en-US" sz="1200" dirty="0"/>
          </a:p>
        </p:txBody>
      </p:sp>
      <p:sp>
        <p:nvSpPr>
          <p:cNvPr id="7"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17</a:t>
            </a:fld>
            <a:endParaRPr lang="en-US" sz="1200" dirty="0"/>
          </a:p>
        </p:txBody>
      </p:sp>
      <p:sp>
        <p:nvSpPr>
          <p:cNvPr id="8"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5122" name="Picture 2" descr="C:\Documents and Settings\XYZ\Desktop\insurance\whole-life-insurance-policy.jpg"/>
          <p:cNvPicPr>
            <a:picLocks noChangeAspect="1" noChangeArrowheads="1"/>
          </p:cNvPicPr>
          <p:nvPr/>
        </p:nvPicPr>
        <p:blipFill>
          <a:blip r:embed="rId2" cstate="print"/>
          <a:srcRect/>
          <a:stretch>
            <a:fillRect/>
          </a:stretch>
        </p:blipFill>
        <p:spPr bwMode="auto">
          <a:xfrm>
            <a:off x="6120680" y="1052736"/>
            <a:ext cx="2987824" cy="4536504"/>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10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10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22" dur="1000" fill="hold"/>
                                        <p:tgtEl>
                                          <p:spTgt spid="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6712"/>
            <a:ext cx="8435280" cy="3096345"/>
          </a:xfrm>
        </p:spPr>
        <p:txBody>
          <a:bodyPr>
            <a:normAutofit lnSpcReduction="10000"/>
          </a:bodyPr>
          <a:lstStyle/>
          <a:p>
            <a:pPr algn="just">
              <a:buNone/>
            </a:pPr>
            <a:endParaRPr lang="en-US" sz="2500" dirty="0" smtClean="0">
              <a:latin typeface="Calibri" pitchFamily="34" charset="0"/>
            </a:endParaRPr>
          </a:p>
          <a:p>
            <a:pPr algn="just"/>
            <a:r>
              <a:rPr lang="en-US" sz="2500" dirty="0" smtClean="0">
                <a:latin typeface="Calibri" pitchFamily="34" charset="0"/>
              </a:rPr>
              <a:t>Since last few years insurance companies have started offering risk cover plans like limited payment whole life, and endowment assurance plan from the age of 12years and money back plan from age of 13 years(completed).</a:t>
            </a:r>
          </a:p>
          <a:p>
            <a:pPr algn="just"/>
            <a:endParaRPr lang="en-US" sz="2500" dirty="0" smtClean="0">
              <a:latin typeface="Calibri" pitchFamily="34" charset="0"/>
            </a:endParaRPr>
          </a:p>
          <a:p>
            <a:pPr algn="just"/>
            <a:r>
              <a:rPr lang="en-US" sz="2500" dirty="0" smtClean="0">
                <a:latin typeface="Calibri" pitchFamily="34" charset="0"/>
              </a:rPr>
              <a:t>New plans have been specifically designed for children where the risk of the child starts much earlier say 7 years.</a:t>
            </a:r>
          </a:p>
        </p:txBody>
      </p:sp>
      <p:sp>
        <p:nvSpPr>
          <p:cNvPr id="3" name="Title 2"/>
          <p:cNvSpPr>
            <a:spLocks noGrp="1"/>
          </p:cNvSpPr>
          <p:nvPr>
            <p:ph type="title"/>
          </p:nvPr>
        </p:nvSpPr>
        <p:spPr>
          <a:xfrm>
            <a:off x="457200" y="116632"/>
            <a:ext cx="8229600" cy="1143000"/>
          </a:xfrm>
        </p:spPr>
        <p:txBody>
          <a:bodyPr/>
          <a:lstStyle/>
          <a:p>
            <a:pPr algn="ctr"/>
            <a:r>
              <a:rPr lang="en-US" u="sng" dirty="0" smtClean="0"/>
              <a:t>Children’s Life Insurance</a:t>
            </a:r>
            <a:endParaRPr lang="en-US" u="sng" dirty="0"/>
          </a:p>
        </p:txBody>
      </p:sp>
      <p:pic>
        <p:nvPicPr>
          <p:cNvPr id="7170" name="Picture 2" descr="C:\Documents and Settings\XYZ\Desktop\insurance\policymainimg.jpg"/>
          <p:cNvPicPr>
            <a:picLocks noChangeAspect="1" noChangeArrowheads="1"/>
          </p:cNvPicPr>
          <p:nvPr/>
        </p:nvPicPr>
        <p:blipFill>
          <a:blip r:embed="rId2" cstate="print"/>
          <a:srcRect/>
          <a:stretch>
            <a:fillRect/>
          </a:stretch>
        </p:blipFill>
        <p:spPr bwMode="auto">
          <a:xfrm>
            <a:off x="0" y="3861048"/>
            <a:ext cx="9144000" cy="2996952"/>
          </a:xfrm>
          <a:prstGeom prst="rect">
            <a:avLst/>
          </a:prstGeom>
          <a:noFill/>
        </p:spPr>
      </p:pic>
      <p:sp>
        <p:nvSpPr>
          <p:cNvPr id="10" name="Date Placeholder 2"/>
          <p:cNvSpPr>
            <a:spLocks noGrp="1"/>
          </p:cNvSpPr>
          <p:nvPr>
            <p:ph type="dt" sz="half" idx="10"/>
          </p:nvPr>
        </p:nvSpPr>
        <p:spPr>
          <a:xfrm>
            <a:off x="59472" y="6309320"/>
            <a:ext cx="1920240" cy="365760"/>
          </a:xfrm>
        </p:spPr>
        <p:txBody>
          <a:bodyPr/>
          <a:lstStyle/>
          <a:p>
            <a:fld id="{1FF50480-8B17-4262-BDC7-126B6BD93288}" type="datetime1">
              <a:rPr lang="en-US" sz="1200" smtClean="0"/>
              <a:t>10/17/2012</a:t>
            </a:fld>
            <a:endParaRPr lang="en-US" sz="1200" dirty="0"/>
          </a:p>
        </p:txBody>
      </p:sp>
      <p:sp>
        <p:nvSpPr>
          <p:cNvPr id="11"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18</a:t>
            </a:fld>
            <a:endParaRPr lang="en-US" sz="1200" dirty="0"/>
          </a:p>
        </p:txBody>
      </p:sp>
      <p:sp>
        <p:nvSpPr>
          <p:cNvPr id="12"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p:cTn id="25" dur="500" decel="50000" fill="hold">
                                          <p:stCondLst>
                                            <p:cond delay="0"/>
                                          </p:stCondLst>
                                        </p:cTn>
                                        <p:tgtEl>
                                          <p:spTgt spid="2">
                                            <p:txEl>
                                              <p:pRg st="1" end="1"/>
                                            </p:txEl>
                                          </p:spTgt>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2">
                                            <p:txEl>
                                              <p:pRg st="1" end="1"/>
                                            </p:txEl>
                                          </p:spTgt>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2">
                                            <p:txEl>
                                              <p:pRg st="1" end="1"/>
                                            </p:txEl>
                                          </p:spTgt>
                                        </p:tgtEl>
                                        <p:attrNameLst>
                                          <p:attrName>ppt_w</p:attrName>
                                        </p:attrNameLst>
                                      </p:cBhvr>
                                      <p:tavLst>
                                        <p:tav tm="0">
                                          <p:val>
                                            <p:strVal val="#ppt_w*.05"/>
                                          </p:val>
                                        </p:tav>
                                        <p:tav tm="100000">
                                          <p:val>
                                            <p:strVal val="#ppt_w"/>
                                          </p:val>
                                        </p:tav>
                                      </p:tavLst>
                                    </p:anim>
                                    <p:anim calcmode="lin" valueType="num">
                                      <p:cBhvr>
                                        <p:cTn id="28" dur="10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2">
                                            <p:txEl>
                                              <p:pRg st="1" end="1"/>
                                            </p:txEl>
                                          </p:spTgt>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2">
                                            <p:txEl>
                                              <p:pRg st="1" end="1"/>
                                            </p:txEl>
                                          </p:spTgt>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2">
                                            <p:txEl>
                                              <p:pRg st="1" end="1"/>
                                            </p:txEl>
                                          </p:spTgt>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 calcmode="lin" valueType="num">
                                      <p:cBhvr>
                                        <p:cTn id="37" dur="500" decel="50000" fill="hold">
                                          <p:stCondLst>
                                            <p:cond delay="0"/>
                                          </p:stCondLst>
                                        </p:cTn>
                                        <p:tgtEl>
                                          <p:spTgt spid="2">
                                            <p:txEl>
                                              <p:pRg st="3" end="3"/>
                                            </p:txEl>
                                          </p:spTgt>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2">
                                            <p:txEl>
                                              <p:pRg st="3" end="3"/>
                                            </p:txEl>
                                          </p:spTgt>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2">
                                            <p:txEl>
                                              <p:pRg st="3" end="3"/>
                                            </p:txEl>
                                          </p:spTgt>
                                        </p:tgtEl>
                                        <p:attrNameLst>
                                          <p:attrName>ppt_w</p:attrName>
                                        </p:attrNameLst>
                                      </p:cBhvr>
                                      <p:tavLst>
                                        <p:tav tm="0">
                                          <p:val>
                                            <p:strVal val="#ppt_w*.05"/>
                                          </p:val>
                                        </p:tav>
                                        <p:tav tm="100000">
                                          <p:val>
                                            <p:strVal val="#ppt_w"/>
                                          </p:val>
                                        </p:tav>
                                      </p:tavLst>
                                    </p:anim>
                                    <p:anim calcmode="lin" valueType="num">
                                      <p:cBhvr>
                                        <p:cTn id="40" dur="10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2">
                                            <p:txEl>
                                              <p:pRg st="3" end="3"/>
                                            </p:txEl>
                                          </p:spTgt>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2">
                                            <p:txEl>
                                              <p:pRg st="3" end="3"/>
                                            </p:txEl>
                                          </p:spTgt>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2">
                                            <p:txEl>
                                              <p:pRg st="3" end="3"/>
                                            </p:txEl>
                                          </p:spTgt>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571480"/>
            <a:ext cx="5799018" cy="5449808"/>
          </a:xfrm>
        </p:spPr>
        <p:txBody>
          <a:bodyPr>
            <a:normAutofit fontScale="92500" lnSpcReduction="10000"/>
          </a:bodyPr>
          <a:lstStyle/>
          <a:p>
            <a:pPr algn="just"/>
            <a:r>
              <a:rPr lang="en-US" sz="2500" dirty="0" smtClean="0">
                <a:latin typeface="Calibri" pitchFamily="34" charset="0"/>
              </a:rPr>
              <a:t>Policies on the lives of children are taken out by other elders. After some time when the child becomes major and is competent to contract, the child may assume the ownership of the policy. The policy is then said to ‘vest’ in child.</a:t>
            </a:r>
          </a:p>
          <a:p>
            <a:pPr algn="just">
              <a:buNone/>
            </a:pPr>
            <a:endParaRPr lang="en-US" sz="2500" dirty="0" smtClean="0">
              <a:latin typeface="Calibri" pitchFamily="34" charset="0"/>
            </a:endParaRPr>
          </a:p>
          <a:p>
            <a:pPr algn="just"/>
            <a:r>
              <a:rPr lang="en-US" sz="2500" dirty="0" smtClean="0">
                <a:latin typeface="Calibri" pitchFamily="34" charset="0"/>
              </a:rPr>
              <a:t>The date on which this happens is called the ‘testing date’.</a:t>
            </a:r>
          </a:p>
          <a:p>
            <a:pPr algn="just"/>
            <a:endParaRPr lang="en-US" sz="2500" dirty="0" smtClean="0">
              <a:latin typeface="Calibri" pitchFamily="34" charset="0"/>
            </a:endParaRPr>
          </a:p>
          <a:p>
            <a:pPr algn="just"/>
            <a:r>
              <a:rPr lang="en-US" sz="2500" dirty="0" smtClean="0">
                <a:latin typeface="Calibri" pitchFamily="34" charset="0"/>
              </a:rPr>
              <a:t>The risk begins when the child attains 18 years of age. This is called the ‘deferred date’ and the period between the deferred date and the date of commencement of policy is called the ‘deferred period’.</a:t>
            </a:r>
          </a:p>
        </p:txBody>
      </p:sp>
      <p:sp>
        <p:nvSpPr>
          <p:cNvPr id="6" name="Date Placeholder 2"/>
          <p:cNvSpPr>
            <a:spLocks noGrp="1"/>
          </p:cNvSpPr>
          <p:nvPr>
            <p:ph type="dt" sz="half" idx="10"/>
          </p:nvPr>
        </p:nvSpPr>
        <p:spPr>
          <a:xfrm>
            <a:off x="59472" y="6309320"/>
            <a:ext cx="1920240" cy="365760"/>
          </a:xfrm>
        </p:spPr>
        <p:txBody>
          <a:bodyPr/>
          <a:lstStyle/>
          <a:p>
            <a:fld id="{91FA8DAA-30AD-4A57-9D3D-EA1AA437BF51}" type="datetime1">
              <a:rPr lang="en-US" sz="1200" smtClean="0"/>
              <a:t>10/17/2012</a:t>
            </a:fld>
            <a:endParaRPr lang="en-US" sz="1200" dirty="0"/>
          </a:p>
        </p:txBody>
      </p:sp>
      <p:sp>
        <p:nvSpPr>
          <p:cNvPr id="7"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19</a:t>
            </a:fld>
            <a:endParaRPr lang="en-US" sz="1200" dirty="0"/>
          </a:p>
        </p:txBody>
      </p:sp>
      <p:sp>
        <p:nvSpPr>
          <p:cNvPr id="8"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6146" name="Picture 2" descr="C:\Documents and Settings\XYZ\Desktop\insurance\Childrens_insurance.JPG"/>
          <p:cNvPicPr>
            <a:picLocks noChangeAspect="1" noChangeArrowheads="1"/>
          </p:cNvPicPr>
          <p:nvPr/>
        </p:nvPicPr>
        <p:blipFill>
          <a:blip r:embed="rId2" cstate="print"/>
          <a:srcRect/>
          <a:stretch>
            <a:fillRect/>
          </a:stretch>
        </p:blipFill>
        <p:spPr bwMode="auto">
          <a:xfrm>
            <a:off x="6228184" y="1484784"/>
            <a:ext cx="2758827" cy="4032448"/>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dissolv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dissolv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1357298"/>
            <a:ext cx="8229600" cy="4525963"/>
          </a:xfrm>
        </p:spPr>
        <p:txBody>
          <a:bodyPr/>
          <a:lstStyle/>
          <a:p>
            <a:pPr algn="just"/>
            <a:r>
              <a:rPr lang="en-US" dirty="0" smtClean="0">
                <a:latin typeface="Bell MT" pitchFamily="18" charset="0"/>
              </a:rPr>
              <a:t>Life Insurance can be termed as an agreement between the policy owner and the insurer, where the insurer for a consideration agrees to pay a sum of money upon the occurrence of the insured individual's or individuals' death or other event, such as terminal illness, critical illness or maturity of the policy.</a:t>
            </a:r>
          </a:p>
          <a:p>
            <a:endParaRPr lang="en-US" dirty="0"/>
          </a:p>
        </p:txBody>
      </p:sp>
      <p:sp>
        <p:nvSpPr>
          <p:cNvPr id="3" name="Title 2"/>
          <p:cNvSpPr>
            <a:spLocks noGrp="1"/>
          </p:cNvSpPr>
          <p:nvPr>
            <p:ph type="title"/>
          </p:nvPr>
        </p:nvSpPr>
        <p:spPr/>
        <p:txBody>
          <a:bodyPr/>
          <a:lstStyle/>
          <a:p>
            <a:r>
              <a:rPr lang="en-US" dirty="0" smtClean="0"/>
              <a:t>What is Life Insurance?</a:t>
            </a:r>
            <a:endParaRPr lang="en-US" dirty="0"/>
          </a:p>
        </p:txBody>
      </p:sp>
      <p:pic>
        <p:nvPicPr>
          <p:cNvPr id="2050" name="Picture 2" descr="C:\Documents and Settings\Student\Desktop\insurance\883_S_life insurance-l.jpg"/>
          <p:cNvPicPr>
            <a:picLocks noChangeAspect="1" noChangeArrowheads="1"/>
          </p:cNvPicPr>
          <p:nvPr/>
        </p:nvPicPr>
        <p:blipFill>
          <a:blip r:embed="rId2" cstate="print"/>
          <a:srcRect/>
          <a:stretch>
            <a:fillRect/>
          </a:stretch>
        </p:blipFill>
        <p:spPr bwMode="auto">
          <a:xfrm>
            <a:off x="0" y="4071942"/>
            <a:ext cx="9144000" cy="2786058"/>
          </a:xfrm>
          <a:prstGeom prst="rect">
            <a:avLst/>
          </a:prstGeom>
          <a:noFill/>
        </p:spPr>
      </p:pic>
      <p:sp>
        <p:nvSpPr>
          <p:cNvPr id="8" name="Date Placeholder 2"/>
          <p:cNvSpPr>
            <a:spLocks noGrp="1"/>
          </p:cNvSpPr>
          <p:nvPr>
            <p:ph type="dt" sz="half" idx="10"/>
          </p:nvPr>
        </p:nvSpPr>
        <p:spPr>
          <a:xfrm>
            <a:off x="59472" y="6309320"/>
            <a:ext cx="1920240" cy="365760"/>
          </a:xfrm>
        </p:spPr>
        <p:txBody>
          <a:bodyPr/>
          <a:lstStyle/>
          <a:p>
            <a:fld id="{47AB0A34-3505-452D-9B1C-518A38CA6B5A}" type="datetime1">
              <a:rPr lang="en-US" sz="1200" smtClean="0"/>
              <a:t>10/17/2012</a:t>
            </a:fld>
            <a:endParaRPr lang="en-US" sz="1200" dirty="0"/>
          </a:p>
        </p:txBody>
      </p:sp>
      <p:sp>
        <p:nvSpPr>
          <p:cNvPr id="9"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a:t>
            </a:fld>
            <a:endParaRPr lang="en-US" sz="1200" dirty="0"/>
          </a:p>
        </p:txBody>
      </p:sp>
      <p:sp>
        <p:nvSpPr>
          <p:cNvPr id="10"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50709"/>
            <a:ext cx="5626968" cy="4954555"/>
          </a:xfrm>
        </p:spPr>
        <p:txBody>
          <a:bodyPr>
            <a:normAutofit/>
          </a:bodyPr>
          <a:lstStyle/>
          <a:p>
            <a:pPr algn="just">
              <a:buNone/>
            </a:pPr>
            <a:endParaRPr lang="en-US" dirty="0" smtClean="0">
              <a:latin typeface="Calibri" pitchFamily="34" charset="0"/>
            </a:endParaRPr>
          </a:p>
          <a:p>
            <a:pPr algn="just"/>
            <a:r>
              <a:rPr lang="en-US" dirty="0" smtClean="0">
                <a:latin typeface="Calibri" pitchFamily="34" charset="0"/>
              </a:rPr>
              <a:t>It has emerged as one of the fastest growing insurance products.</a:t>
            </a:r>
          </a:p>
          <a:p>
            <a:pPr algn="just"/>
            <a:endParaRPr lang="en-US" dirty="0" smtClean="0">
              <a:latin typeface="Calibri" pitchFamily="34" charset="0"/>
            </a:endParaRPr>
          </a:p>
          <a:p>
            <a:pPr algn="just"/>
            <a:r>
              <a:rPr lang="en-US" dirty="0" smtClean="0">
                <a:latin typeface="Calibri" pitchFamily="34" charset="0"/>
              </a:rPr>
              <a:t>It is a combination of an investment fund( such as mutual fund) and an insurance policy.</a:t>
            </a:r>
          </a:p>
          <a:p>
            <a:pPr algn="just"/>
            <a:endParaRPr lang="en-US" dirty="0" smtClean="0">
              <a:latin typeface="Calibri" pitchFamily="34" charset="0"/>
            </a:endParaRPr>
          </a:p>
          <a:p>
            <a:pPr algn="just"/>
            <a:r>
              <a:rPr lang="en-US" dirty="0" smtClean="0">
                <a:latin typeface="Calibri" pitchFamily="34" charset="0"/>
              </a:rPr>
              <a:t>The premium amount is invested in the stock market and returns better income on the maturity period.</a:t>
            </a:r>
          </a:p>
        </p:txBody>
      </p:sp>
      <p:sp>
        <p:nvSpPr>
          <p:cNvPr id="3" name="Title 2"/>
          <p:cNvSpPr>
            <a:spLocks noGrp="1"/>
          </p:cNvSpPr>
          <p:nvPr>
            <p:ph type="title"/>
          </p:nvPr>
        </p:nvSpPr>
        <p:spPr>
          <a:xfrm>
            <a:off x="457200" y="116632"/>
            <a:ext cx="8229600" cy="1143000"/>
          </a:xfrm>
        </p:spPr>
        <p:txBody>
          <a:bodyPr/>
          <a:lstStyle/>
          <a:p>
            <a:pPr algn="ctr"/>
            <a:r>
              <a:rPr lang="en-US" u="sng" dirty="0" smtClean="0"/>
              <a:t>Unit Linked Plans</a:t>
            </a:r>
            <a:endParaRPr lang="en-US" u="sng" dirty="0"/>
          </a:p>
        </p:txBody>
      </p:sp>
      <p:sp>
        <p:nvSpPr>
          <p:cNvPr id="7" name="Date Placeholder 2"/>
          <p:cNvSpPr>
            <a:spLocks noGrp="1"/>
          </p:cNvSpPr>
          <p:nvPr>
            <p:ph type="dt" sz="half" idx="10"/>
          </p:nvPr>
        </p:nvSpPr>
        <p:spPr>
          <a:xfrm>
            <a:off x="59472" y="6309320"/>
            <a:ext cx="1920240" cy="365760"/>
          </a:xfrm>
        </p:spPr>
        <p:txBody>
          <a:bodyPr/>
          <a:lstStyle/>
          <a:p>
            <a:fld id="{277C8566-B4EC-4C52-AF43-D1A0AD0CE0A3}"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20</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8194" name="Picture 2" descr="C:\Documents and Settings\XYZ\Desktop\insurance\unit-linked-plans-ulip-s-250x250.jpg"/>
          <p:cNvPicPr>
            <a:picLocks noChangeAspect="1" noChangeArrowheads="1"/>
          </p:cNvPicPr>
          <p:nvPr/>
        </p:nvPicPr>
        <p:blipFill>
          <a:blip r:embed="rId2" cstate="print"/>
          <a:srcRect/>
          <a:stretch>
            <a:fillRect/>
          </a:stretch>
        </p:blipFill>
        <p:spPr bwMode="auto">
          <a:xfrm>
            <a:off x="6444208" y="1412776"/>
            <a:ext cx="2699792" cy="4123544"/>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0" presetClass="entr" presetSubtype="0" decel="100000" fill="hold" grpId="0"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p:cTn id="16" dur="1000" fill="hold"/>
                                        <p:tgtEl>
                                          <p:spTgt spid="2">
                                            <p:txEl>
                                              <p:pRg st="1" end="1"/>
                                            </p:txEl>
                                          </p:spTgt>
                                        </p:tgtEl>
                                        <p:attrNameLst>
                                          <p:attrName>ppt_w</p:attrName>
                                        </p:attrNameLst>
                                      </p:cBhvr>
                                      <p:tavLst>
                                        <p:tav tm="0">
                                          <p:val>
                                            <p:strVal val="#ppt_w+.3"/>
                                          </p:val>
                                        </p:tav>
                                        <p:tav tm="100000">
                                          <p:val>
                                            <p:strVal val="#ppt_w"/>
                                          </p:val>
                                        </p:tav>
                                      </p:tavLst>
                                    </p:anim>
                                    <p:anim calcmode="lin" valueType="num">
                                      <p:cBhvr>
                                        <p:cTn id="17" dur="1000" fill="hold"/>
                                        <p:tgtEl>
                                          <p:spTgt spid="2">
                                            <p:txEl>
                                              <p:pRg st="1" end="1"/>
                                            </p:txEl>
                                          </p:spTgt>
                                        </p:tgtEl>
                                        <p:attrNameLst>
                                          <p:attrName>ppt_h</p:attrName>
                                        </p:attrNameLst>
                                      </p:cBhvr>
                                      <p:tavLst>
                                        <p:tav tm="0">
                                          <p:val>
                                            <p:strVal val="#ppt_h"/>
                                          </p:val>
                                        </p:tav>
                                        <p:tav tm="100000">
                                          <p:val>
                                            <p:strVal val="#ppt_h"/>
                                          </p:val>
                                        </p:tav>
                                      </p:tavLst>
                                    </p:anim>
                                    <p:animEffect transition="in" filter="fade">
                                      <p:cBhvr>
                                        <p:cTn id="18" dur="1000"/>
                                        <p:tgtEl>
                                          <p:spTgt spid="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0" presetClass="entr" presetSubtype="0" decel="100000" fill="hold" grpId="0"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 calcmode="lin" valueType="num">
                                      <p:cBhvr>
                                        <p:cTn id="23" dur="1000" fill="hold"/>
                                        <p:tgtEl>
                                          <p:spTgt spid="2">
                                            <p:txEl>
                                              <p:pRg st="3" end="3"/>
                                            </p:txEl>
                                          </p:spTgt>
                                        </p:tgtEl>
                                        <p:attrNameLst>
                                          <p:attrName>ppt_w</p:attrName>
                                        </p:attrNameLst>
                                      </p:cBhvr>
                                      <p:tavLst>
                                        <p:tav tm="0">
                                          <p:val>
                                            <p:strVal val="#ppt_w+.3"/>
                                          </p:val>
                                        </p:tav>
                                        <p:tav tm="100000">
                                          <p:val>
                                            <p:strVal val="#ppt_w"/>
                                          </p:val>
                                        </p:tav>
                                      </p:tavLst>
                                    </p:anim>
                                    <p:anim calcmode="lin" valueType="num">
                                      <p:cBhvr>
                                        <p:cTn id="24" dur="1000" fill="hold"/>
                                        <p:tgtEl>
                                          <p:spTgt spid="2">
                                            <p:txEl>
                                              <p:pRg st="3" end="3"/>
                                            </p:txEl>
                                          </p:spTgt>
                                        </p:tgtEl>
                                        <p:attrNameLst>
                                          <p:attrName>ppt_h</p:attrName>
                                        </p:attrNameLst>
                                      </p:cBhvr>
                                      <p:tavLst>
                                        <p:tav tm="0">
                                          <p:val>
                                            <p:strVal val="#ppt_h"/>
                                          </p:val>
                                        </p:tav>
                                        <p:tav tm="100000">
                                          <p:val>
                                            <p:strVal val="#ppt_h"/>
                                          </p:val>
                                        </p:tav>
                                      </p:tavLst>
                                    </p:anim>
                                    <p:animEffect transition="in" filter="fade">
                                      <p:cBhvr>
                                        <p:cTn id="25" dur="1000"/>
                                        <p:tgtEl>
                                          <p:spTgt spid="2">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2">
                                            <p:txEl>
                                              <p:pRg st="5" end="5"/>
                                            </p:txEl>
                                          </p:spTgt>
                                        </p:tgtEl>
                                        <p:attrNameLst>
                                          <p:attrName>style.visibility</p:attrName>
                                        </p:attrNameLst>
                                      </p:cBhvr>
                                      <p:to>
                                        <p:strVal val="visible"/>
                                      </p:to>
                                    </p:set>
                                    <p:anim calcmode="lin" valueType="num">
                                      <p:cBhvr>
                                        <p:cTn id="30" dur="1000" fill="hold"/>
                                        <p:tgtEl>
                                          <p:spTgt spid="2">
                                            <p:txEl>
                                              <p:pRg st="5" end="5"/>
                                            </p:txEl>
                                          </p:spTgt>
                                        </p:tgtEl>
                                        <p:attrNameLst>
                                          <p:attrName>ppt_w</p:attrName>
                                        </p:attrNameLst>
                                      </p:cBhvr>
                                      <p:tavLst>
                                        <p:tav tm="0">
                                          <p:val>
                                            <p:strVal val="#ppt_w+.3"/>
                                          </p:val>
                                        </p:tav>
                                        <p:tav tm="100000">
                                          <p:val>
                                            <p:strVal val="#ppt_w"/>
                                          </p:val>
                                        </p:tav>
                                      </p:tavLst>
                                    </p:anim>
                                    <p:anim calcmode="lin" valueType="num">
                                      <p:cBhvr>
                                        <p:cTn id="31" dur="1000" fill="hold"/>
                                        <p:tgtEl>
                                          <p:spTgt spid="2">
                                            <p:txEl>
                                              <p:pRg st="5" end="5"/>
                                            </p:txEl>
                                          </p:spTgt>
                                        </p:tgtEl>
                                        <p:attrNameLst>
                                          <p:attrName>ppt_h</p:attrName>
                                        </p:attrNameLst>
                                      </p:cBhvr>
                                      <p:tavLst>
                                        <p:tav tm="0">
                                          <p:val>
                                            <p:strVal val="#ppt_h"/>
                                          </p:val>
                                        </p:tav>
                                        <p:tav tm="100000">
                                          <p:val>
                                            <p:strVal val="#ppt_h"/>
                                          </p:val>
                                        </p:tav>
                                      </p:tavLst>
                                    </p:anim>
                                    <p:animEffect transition="in" filter="fade">
                                      <p:cBhvr>
                                        <p:cTn id="32"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548680"/>
            <a:ext cx="6879708" cy="5521816"/>
          </a:xfrm>
        </p:spPr>
        <p:txBody>
          <a:bodyPr>
            <a:normAutofit fontScale="92500" lnSpcReduction="10000"/>
          </a:bodyPr>
          <a:lstStyle/>
          <a:p>
            <a:r>
              <a:rPr lang="en-US" sz="2500" dirty="0" smtClean="0">
                <a:latin typeface="Calibri" pitchFamily="34" charset="0"/>
              </a:rPr>
              <a:t>Better for long-term investment option.</a:t>
            </a:r>
          </a:p>
          <a:p>
            <a:endParaRPr lang="en-US" sz="2500" dirty="0" smtClean="0">
              <a:latin typeface="Calibri" pitchFamily="34" charset="0"/>
            </a:endParaRPr>
          </a:p>
          <a:p>
            <a:r>
              <a:rPr lang="en-US" sz="2500" dirty="0" smtClean="0">
                <a:latin typeface="Calibri" pitchFamily="34" charset="0"/>
              </a:rPr>
              <a:t>ULIPs generally provide higher returns as large portion of the funds are invested in equities.</a:t>
            </a:r>
          </a:p>
          <a:p>
            <a:endParaRPr lang="en-US" sz="2500" dirty="0" smtClean="0">
              <a:latin typeface="Calibri" pitchFamily="34" charset="0"/>
            </a:endParaRPr>
          </a:p>
          <a:p>
            <a:r>
              <a:rPr lang="en-US" sz="2500" dirty="0" smtClean="0">
                <a:latin typeface="Calibri" pitchFamily="34" charset="0"/>
              </a:rPr>
              <a:t>There is also flexibility and the assured can choose levels and extent of cover needed.</a:t>
            </a:r>
          </a:p>
          <a:p>
            <a:endParaRPr lang="en-US" sz="2500" dirty="0" smtClean="0">
              <a:latin typeface="Calibri" pitchFamily="34" charset="0"/>
            </a:endParaRPr>
          </a:p>
          <a:p>
            <a:r>
              <a:rPr lang="en-US" sz="2500" dirty="0" smtClean="0">
                <a:latin typeface="Calibri" pitchFamily="34" charset="0"/>
              </a:rPr>
              <a:t>There is also option of switching over from one fund to another if it does not seem to be profitable.</a:t>
            </a:r>
          </a:p>
          <a:p>
            <a:endParaRPr lang="en-US" sz="2500" dirty="0" smtClean="0">
              <a:latin typeface="Calibri" pitchFamily="34" charset="0"/>
            </a:endParaRPr>
          </a:p>
          <a:p>
            <a:r>
              <a:rPr lang="en-US" sz="2500" dirty="0" smtClean="0">
                <a:latin typeface="Calibri" pitchFamily="34" charset="0"/>
              </a:rPr>
              <a:t>ULIPs can be classified as </a:t>
            </a:r>
          </a:p>
          <a:p>
            <a:pPr lvl="1"/>
            <a:r>
              <a:rPr lang="en-US" sz="2100" dirty="0" smtClean="0">
                <a:latin typeface="Calibri" pitchFamily="34" charset="0"/>
              </a:rPr>
              <a:t>Unit linked – equities, bonds, real estate &amp; money market instruments</a:t>
            </a:r>
          </a:p>
          <a:p>
            <a:pPr lvl="1"/>
            <a:r>
              <a:rPr lang="en-US" sz="2100" dirty="0" smtClean="0">
                <a:latin typeface="Calibri" pitchFamily="34" charset="0"/>
              </a:rPr>
              <a:t>Equity linked – only in equities</a:t>
            </a:r>
          </a:p>
          <a:p>
            <a:pPr lvl="1"/>
            <a:r>
              <a:rPr lang="en-US" sz="2100" dirty="0" smtClean="0">
                <a:latin typeface="Calibri" pitchFamily="34" charset="0"/>
              </a:rPr>
              <a:t>Index linked – equity, bonds or money market instruments.</a:t>
            </a:r>
          </a:p>
          <a:p>
            <a:endParaRPr lang="en-US" dirty="0" smtClean="0"/>
          </a:p>
          <a:p>
            <a:endParaRPr lang="en-US" dirty="0"/>
          </a:p>
        </p:txBody>
      </p:sp>
      <p:sp>
        <p:nvSpPr>
          <p:cNvPr id="6" name="Date Placeholder 2"/>
          <p:cNvSpPr>
            <a:spLocks noGrp="1"/>
          </p:cNvSpPr>
          <p:nvPr>
            <p:ph type="dt" sz="half" idx="10"/>
          </p:nvPr>
        </p:nvSpPr>
        <p:spPr>
          <a:xfrm>
            <a:off x="59472" y="6309320"/>
            <a:ext cx="1920240" cy="365760"/>
          </a:xfrm>
        </p:spPr>
        <p:txBody>
          <a:bodyPr/>
          <a:lstStyle/>
          <a:p>
            <a:fld id="{0550BEFC-58FE-40CF-85A4-E39770322DB9}" type="datetime1">
              <a:rPr lang="en-US" sz="1200" smtClean="0"/>
              <a:t>10/17/2012</a:t>
            </a:fld>
            <a:endParaRPr lang="en-US" sz="1200" dirty="0"/>
          </a:p>
        </p:txBody>
      </p:sp>
      <p:sp>
        <p:nvSpPr>
          <p:cNvPr id="7"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21</a:t>
            </a:fld>
            <a:endParaRPr lang="en-US" sz="1200" dirty="0"/>
          </a:p>
        </p:txBody>
      </p:sp>
      <p:sp>
        <p:nvSpPr>
          <p:cNvPr id="8"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9218" name="Picture 2" descr="C:\Documents and Settings\XYZ\Desktop\insurance\images (2).jpg"/>
          <p:cNvPicPr>
            <a:picLocks noChangeAspect="1" noChangeArrowheads="1"/>
          </p:cNvPicPr>
          <p:nvPr/>
        </p:nvPicPr>
        <p:blipFill>
          <a:blip r:embed="rId2" cstate="print"/>
          <a:srcRect/>
          <a:stretch>
            <a:fillRect/>
          </a:stretch>
        </p:blipFill>
        <p:spPr bwMode="auto">
          <a:xfrm>
            <a:off x="7000875" y="0"/>
            <a:ext cx="2143125" cy="2133600"/>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p:cTn id="15"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2">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p:cTn id="23"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2">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p:cTn id="31"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2">
                                            <p:txEl>
                                              <p:pRg st="6" end="6"/>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2">
                                            <p:txEl>
                                              <p:pRg st="6" end="6"/>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p:stCondLst>
                        <p:cond delay="indefinite"/>
                      </p:stCondLst>
                      <p:childTnLst>
                        <p:par>
                          <p:cTn id="36" fill="hold">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 calcmode="lin" valueType="num">
                                      <p:cBhvr>
                                        <p:cTn id="39" dur="1000" fill="hold"/>
                                        <p:tgtEl>
                                          <p:spTgt spid="2">
                                            <p:txEl>
                                              <p:pRg st="8" end="8"/>
                                            </p:txEl>
                                          </p:spTgt>
                                        </p:tgtEl>
                                        <p:attrNameLst>
                                          <p:attrName>ppt_w</p:attrName>
                                        </p:attrNameLst>
                                      </p:cBhvr>
                                      <p:tavLst>
                                        <p:tav tm="0">
                                          <p:val>
                                            <p:fltVal val="0"/>
                                          </p:val>
                                        </p:tav>
                                        <p:tav tm="100000">
                                          <p:val>
                                            <p:strVal val="#ppt_w"/>
                                          </p:val>
                                        </p:tav>
                                      </p:tavLst>
                                    </p:anim>
                                    <p:anim calcmode="lin" valueType="num">
                                      <p:cBhvr>
                                        <p:cTn id="40" dur="1000" fill="hold"/>
                                        <p:tgtEl>
                                          <p:spTgt spid="2">
                                            <p:txEl>
                                              <p:pRg st="8" end="8"/>
                                            </p:txEl>
                                          </p:spTgt>
                                        </p:tgtEl>
                                        <p:attrNameLst>
                                          <p:attrName>ppt_h</p:attrName>
                                        </p:attrNameLst>
                                      </p:cBhvr>
                                      <p:tavLst>
                                        <p:tav tm="0">
                                          <p:val>
                                            <p:fltVal val="0"/>
                                          </p:val>
                                        </p:tav>
                                        <p:tav tm="100000">
                                          <p:val>
                                            <p:strVal val="#ppt_h"/>
                                          </p:val>
                                        </p:tav>
                                      </p:tavLst>
                                    </p:anim>
                                    <p:anim calcmode="lin" valueType="num">
                                      <p:cBhvr>
                                        <p:cTn id="41" dur="1000" fill="hold"/>
                                        <p:tgtEl>
                                          <p:spTgt spid="2">
                                            <p:txEl>
                                              <p:pRg st="8" end="8"/>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
                                            <p:txEl>
                                              <p:pRg st="8" end="8"/>
                                            </p:txEl>
                                          </p:spTgt>
                                        </p:tgtEl>
                                        <p:attrNameLst>
                                          <p:attrName>ppt_y</p:attrName>
                                        </p:attrNameLst>
                                      </p:cBhvr>
                                      <p:tavLst>
                                        <p:tav tm="0" fmla="#ppt_y+(sin(-2*pi*(1-$))*-#ppt_x+cos(-2*pi*(1-$))*(1-#ppt_y))*(1-$)">
                                          <p:val>
                                            <p:fltVal val="0"/>
                                          </p:val>
                                        </p:tav>
                                        <p:tav tm="100000">
                                          <p:val>
                                            <p:fltVal val="1"/>
                                          </p:val>
                                        </p:tav>
                                      </p:tavLst>
                                    </p:anim>
                                  </p:childTnLst>
                                </p:cTn>
                              </p:par>
                              <p:par>
                                <p:cTn id="43" presetID="15" presetClass="entr" presetSubtype="0" fill="hold" grpId="0" nodeType="with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anim calcmode="lin" valueType="num">
                                      <p:cBhvr>
                                        <p:cTn id="45" dur="1000" fill="hold"/>
                                        <p:tgtEl>
                                          <p:spTgt spid="2">
                                            <p:txEl>
                                              <p:pRg st="9" end="9"/>
                                            </p:txEl>
                                          </p:spTgt>
                                        </p:tgtEl>
                                        <p:attrNameLst>
                                          <p:attrName>ppt_w</p:attrName>
                                        </p:attrNameLst>
                                      </p:cBhvr>
                                      <p:tavLst>
                                        <p:tav tm="0">
                                          <p:val>
                                            <p:fltVal val="0"/>
                                          </p:val>
                                        </p:tav>
                                        <p:tav tm="100000">
                                          <p:val>
                                            <p:strVal val="#ppt_w"/>
                                          </p:val>
                                        </p:tav>
                                      </p:tavLst>
                                    </p:anim>
                                    <p:anim calcmode="lin" valueType="num">
                                      <p:cBhvr>
                                        <p:cTn id="46" dur="1000" fill="hold"/>
                                        <p:tgtEl>
                                          <p:spTgt spid="2">
                                            <p:txEl>
                                              <p:pRg st="9" end="9"/>
                                            </p:txEl>
                                          </p:spTgt>
                                        </p:tgtEl>
                                        <p:attrNameLst>
                                          <p:attrName>ppt_h</p:attrName>
                                        </p:attrNameLst>
                                      </p:cBhvr>
                                      <p:tavLst>
                                        <p:tav tm="0">
                                          <p:val>
                                            <p:fltVal val="0"/>
                                          </p:val>
                                        </p:tav>
                                        <p:tav tm="100000">
                                          <p:val>
                                            <p:strVal val="#ppt_h"/>
                                          </p:val>
                                        </p:tav>
                                      </p:tavLst>
                                    </p:anim>
                                    <p:anim calcmode="lin" valueType="num">
                                      <p:cBhvr>
                                        <p:cTn id="47" dur="1000" fill="hold"/>
                                        <p:tgtEl>
                                          <p:spTgt spid="2">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2">
                                            <p:txEl>
                                              <p:pRg st="9" end="9"/>
                                            </p:txEl>
                                          </p:spTgt>
                                        </p:tgtEl>
                                        <p:attrNameLst>
                                          <p:attrName>ppt_y</p:attrName>
                                        </p:attrNameLst>
                                      </p:cBhvr>
                                      <p:tavLst>
                                        <p:tav tm="0" fmla="#ppt_y+(sin(-2*pi*(1-$))*-#ppt_x+cos(-2*pi*(1-$))*(1-#ppt_y))*(1-$)">
                                          <p:val>
                                            <p:fltVal val="0"/>
                                          </p:val>
                                        </p:tav>
                                        <p:tav tm="100000">
                                          <p:val>
                                            <p:fltVal val="1"/>
                                          </p:val>
                                        </p:tav>
                                      </p:tavLst>
                                    </p:anim>
                                  </p:childTnLst>
                                </p:cTn>
                              </p:par>
                              <p:par>
                                <p:cTn id="49" presetID="15" presetClass="entr" presetSubtype="0" fill="hold" grpId="0" nodeType="withEffect">
                                  <p:stCondLst>
                                    <p:cond delay="0"/>
                                  </p:stCondLst>
                                  <p:childTnLst>
                                    <p:set>
                                      <p:cBhvr>
                                        <p:cTn id="50" dur="1" fill="hold">
                                          <p:stCondLst>
                                            <p:cond delay="0"/>
                                          </p:stCondLst>
                                        </p:cTn>
                                        <p:tgtEl>
                                          <p:spTgt spid="2">
                                            <p:txEl>
                                              <p:pRg st="10" end="10"/>
                                            </p:txEl>
                                          </p:spTgt>
                                        </p:tgtEl>
                                        <p:attrNameLst>
                                          <p:attrName>style.visibility</p:attrName>
                                        </p:attrNameLst>
                                      </p:cBhvr>
                                      <p:to>
                                        <p:strVal val="visible"/>
                                      </p:to>
                                    </p:set>
                                    <p:anim calcmode="lin" valueType="num">
                                      <p:cBhvr>
                                        <p:cTn id="51" dur="10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52" dur="1000" fill="hold"/>
                                        <p:tgtEl>
                                          <p:spTgt spid="2">
                                            <p:txEl>
                                              <p:pRg st="10" end="10"/>
                                            </p:txEl>
                                          </p:spTgt>
                                        </p:tgtEl>
                                        <p:attrNameLst>
                                          <p:attrName>ppt_h</p:attrName>
                                        </p:attrNameLst>
                                      </p:cBhvr>
                                      <p:tavLst>
                                        <p:tav tm="0">
                                          <p:val>
                                            <p:fltVal val="0"/>
                                          </p:val>
                                        </p:tav>
                                        <p:tav tm="100000">
                                          <p:val>
                                            <p:strVal val="#ppt_h"/>
                                          </p:val>
                                        </p:tav>
                                      </p:tavLst>
                                    </p:anim>
                                    <p:anim calcmode="lin" valueType="num">
                                      <p:cBhvr>
                                        <p:cTn id="53" dur="1000" fill="hold"/>
                                        <p:tgtEl>
                                          <p:spTgt spid="2">
                                            <p:txEl>
                                              <p:pRg st="10" end="10"/>
                                            </p:txEl>
                                          </p:spTgt>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2">
                                            <p:txEl>
                                              <p:pRg st="10" end="10"/>
                                            </p:txEl>
                                          </p:spTgt>
                                        </p:tgtEl>
                                        <p:attrNameLst>
                                          <p:attrName>ppt_y</p:attrName>
                                        </p:attrNameLst>
                                      </p:cBhvr>
                                      <p:tavLst>
                                        <p:tav tm="0" fmla="#ppt_y+(sin(-2*pi*(1-$))*-#ppt_x+cos(-2*pi*(1-$))*(1-#ppt_y))*(1-$)">
                                          <p:val>
                                            <p:fltVal val="0"/>
                                          </p:val>
                                        </p:tav>
                                        <p:tav tm="100000">
                                          <p:val>
                                            <p:fltVal val="1"/>
                                          </p:val>
                                        </p:tav>
                                      </p:tavLst>
                                    </p:anim>
                                  </p:childTnLst>
                                </p:cTn>
                              </p:par>
                              <p:par>
                                <p:cTn id="55" presetID="15" presetClass="entr" presetSubtype="0" fill="hold" grpId="0" nodeType="with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 calcmode="lin" valueType="num">
                                      <p:cBhvr>
                                        <p:cTn id="57" dur="10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58" dur="1000" fill="hold"/>
                                        <p:tgtEl>
                                          <p:spTgt spid="2">
                                            <p:txEl>
                                              <p:pRg st="11" end="11"/>
                                            </p:txEl>
                                          </p:spTgt>
                                        </p:tgtEl>
                                        <p:attrNameLst>
                                          <p:attrName>ppt_h</p:attrName>
                                        </p:attrNameLst>
                                      </p:cBhvr>
                                      <p:tavLst>
                                        <p:tav tm="0">
                                          <p:val>
                                            <p:fltVal val="0"/>
                                          </p:val>
                                        </p:tav>
                                        <p:tav tm="100000">
                                          <p:val>
                                            <p:strVal val="#ppt_h"/>
                                          </p:val>
                                        </p:tav>
                                      </p:tavLst>
                                    </p:anim>
                                    <p:anim calcmode="lin" valueType="num">
                                      <p:cBhvr>
                                        <p:cTn id="59" dur="1000" fill="hold"/>
                                        <p:tgtEl>
                                          <p:spTgt spid="2">
                                            <p:txEl>
                                              <p:pRg st="11" end="11"/>
                                            </p:txEl>
                                          </p:spTgt>
                                        </p:tgtEl>
                                        <p:attrNameLst>
                                          <p:attrName>ppt_x</p:attrName>
                                        </p:attrNameLst>
                                      </p:cBhvr>
                                      <p:tavLst>
                                        <p:tav tm="0" fmla="#ppt_x+(cos(-2*pi*(1-$))*-#ppt_x-sin(-2*pi*(1-$))*(1-#ppt_y))*(1-$)">
                                          <p:val>
                                            <p:fltVal val="0"/>
                                          </p:val>
                                        </p:tav>
                                        <p:tav tm="100000">
                                          <p:val>
                                            <p:fltVal val="1"/>
                                          </p:val>
                                        </p:tav>
                                      </p:tavLst>
                                    </p:anim>
                                    <p:anim calcmode="lin" valueType="num">
                                      <p:cBhvr>
                                        <p:cTn id="60" dur="1000" fill="hold"/>
                                        <p:tgtEl>
                                          <p:spTgt spid="2">
                                            <p:txEl>
                                              <p:pRg st="11" end="1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latin typeface="Calibri" pitchFamily="34" charset="0"/>
                <a:cs typeface="Arial" pitchFamily="34" charset="0"/>
              </a:rPr>
              <a:t>Life insurance claim can arise either:</a:t>
            </a:r>
          </a:p>
          <a:p>
            <a:pPr>
              <a:buNone/>
            </a:pPr>
            <a:endParaRPr lang="en-US" dirty="0" smtClean="0">
              <a:latin typeface="Calibri" pitchFamily="34" charset="0"/>
              <a:cs typeface="Arial" pitchFamily="34" charset="0"/>
            </a:endParaRPr>
          </a:p>
          <a:p>
            <a:r>
              <a:rPr lang="en-US" dirty="0" smtClean="0">
                <a:latin typeface="Calibri" pitchFamily="34" charset="0"/>
                <a:cs typeface="Arial" pitchFamily="34" charset="0"/>
              </a:rPr>
              <a:t>On the maturity of the policy – </a:t>
            </a:r>
            <a:r>
              <a:rPr lang="en-US" b="1" dirty="0" smtClean="0">
                <a:latin typeface="Calibri" pitchFamily="34" charset="0"/>
                <a:cs typeface="Arial" pitchFamily="34" charset="0"/>
              </a:rPr>
              <a:t>Maturity Claim</a:t>
            </a:r>
          </a:p>
          <a:p>
            <a:r>
              <a:rPr lang="en-US" dirty="0" smtClean="0">
                <a:latin typeface="Calibri" pitchFamily="34" charset="0"/>
                <a:cs typeface="Arial" pitchFamily="34" charset="0"/>
              </a:rPr>
              <a:t>On death of the policy holder – </a:t>
            </a:r>
            <a:r>
              <a:rPr lang="en-US" b="1" dirty="0" smtClean="0">
                <a:latin typeface="Calibri" pitchFamily="34" charset="0"/>
                <a:cs typeface="Arial" pitchFamily="34" charset="0"/>
              </a:rPr>
              <a:t>Death Claim</a:t>
            </a:r>
          </a:p>
          <a:p>
            <a:r>
              <a:rPr lang="en-US" dirty="0" smtClean="0">
                <a:latin typeface="Calibri" pitchFamily="34" charset="0"/>
                <a:cs typeface="Arial" pitchFamily="34" charset="0"/>
              </a:rPr>
              <a:t>Survival up to specified  period during the term – </a:t>
            </a:r>
            <a:r>
              <a:rPr lang="en-US" b="1" dirty="0" smtClean="0">
                <a:latin typeface="Calibri" pitchFamily="34" charset="0"/>
                <a:cs typeface="Arial" pitchFamily="34" charset="0"/>
              </a:rPr>
              <a:t>Survival benefits</a:t>
            </a:r>
            <a:endParaRPr lang="en-US" b="1" dirty="0">
              <a:latin typeface="Calibri" pitchFamily="34" charset="0"/>
              <a:cs typeface="Arial" pitchFamily="34" charset="0"/>
            </a:endParaRPr>
          </a:p>
        </p:txBody>
      </p:sp>
      <p:sp>
        <p:nvSpPr>
          <p:cNvPr id="2" name="Title 1"/>
          <p:cNvSpPr>
            <a:spLocks noGrp="1"/>
          </p:cNvSpPr>
          <p:nvPr>
            <p:ph type="title"/>
          </p:nvPr>
        </p:nvSpPr>
        <p:spPr/>
        <p:txBody>
          <a:bodyPr>
            <a:normAutofit/>
          </a:bodyPr>
          <a:lstStyle/>
          <a:p>
            <a:pPr algn="ctr"/>
            <a:r>
              <a:rPr lang="en-US" sz="5400" dirty="0" smtClean="0"/>
              <a:t>Policy Claim </a:t>
            </a:r>
            <a:endParaRPr lang="en-US" sz="5400" dirty="0"/>
          </a:p>
        </p:txBody>
      </p:sp>
      <p:sp>
        <p:nvSpPr>
          <p:cNvPr id="7" name="Date Placeholder 2"/>
          <p:cNvSpPr>
            <a:spLocks noGrp="1"/>
          </p:cNvSpPr>
          <p:nvPr>
            <p:ph type="dt" sz="half" idx="10"/>
          </p:nvPr>
        </p:nvSpPr>
        <p:spPr>
          <a:xfrm>
            <a:off x="59472" y="6309320"/>
            <a:ext cx="1920240" cy="365760"/>
          </a:xfrm>
        </p:spPr>
        <p:txBody>
          <a:bodyPr/>
          <a:lstStyle/>
          <a:p>
            <a:fld id="{98382A84-98D6-4DA0-913E-6BD66CE42D26}"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22</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11266" name="Picture 2" descr="C:\Documents and Settings\XYZ\Desktop\insurance\img-life-insurance.gif"/>
          <p:cNvPicPr>
            <a:picLocks noChangeAspect="1" noChangeArrowheads="1"/>
          </p:cNvPicPr>
          <p:nvPr/>
        </p:nvPicPr>
        <p:blipFill>
          <a:blip r:embed="rId2" cstate="print"/>
          <a:srcRect/>
          <a:stretch>
            <a:fillRect/>
          </a:stretch>
        </p:blipFill>
        <p:spPr bwMode="auto">
          <a:xfrm>
            <a:off x="5837475" y="4005064"/>
            <a:ext cx="3306525" cy="2232248"/>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91264" cy="3243816"/>
          </a:xfrm>
        </p:spPr>
        <p:txBody>
          <a:bodyPr>
            <a:normAutofit fontScale="85000" lnSpcReduction="20000"/>
          </a:bodyPr>
          <a:lstStyle/>
          <a:p>
            <a:pPr algn="just"/>
            <a:r>
              <a:rPr lang="en-US" dirty="0" smtClean="0">
                <a:latin typeface="Calibri" pitchFamily="34" charset="0"/>
                <a:cs typeface="Arial" pitchFamily="34" charset="0"/>
              </a:rPr>
              <a:t>In case of Endowment type of Policies, amount is payable at the end of the policy period.  </a:t>
            </a:r>
          </a:p>
          <a:p>
            <a:pPr algn="just"/>
            <a:endParaRPr lang="en-US" dirty="0" smtClean="0">
              <a:latin typeface="Calibri" pitchFamily="34" charset="0"/>
              <a:cs typeface="Arial" pitchFamily="34" charset="0"/>
            </a:endParaRPr>
          </a:p>
          <a:p>
            <a:pPr algn="just"/>
            <a:r>
              <a:rPr lang="en-US" dirty="0" smtClean="0">
                <a:latin typeface="Calibri" pitchFamily="34" charset="0"/>
                <a:cs typeface="Arial" pitchFamily="34" charset="0"/>
              </a:rPr>
              <a:t>Discharge Form &amp; Policy Document</a:t>
            </a:r>
          </a:p>
          <a:p>
            <a:pPr algn="just"/>
            <a:endParaRPr lang="en-US" dirty="0" smtClean="0">
              <a:latin typeface="Calibri" pitchFamily="34" charset="0"/>
              <a:cs typeface="Arial" pitchFamily="34" charset="0"/>
            </a:endParaRPr>
          </a:p>
          <a:p>
            <a:pPr algn="just"/>
            <a:r>
              <a:rPr lang="en-US" dirty="0" smtClean="0">
                <a:latin typeface="Calibri" pitchFamily="34" charset="0"/>
                <a:cs typeface="Arial" pitchFamily="34" charset="0"/>
              </a:rPr>
              <a:t>On receipt of these two documents post dated cheque is sent by post so as to reach the policyholder before the due date</a:t>
            </a:r>
          </a:p>
          <a:p>
            <a:pPr algn="just"/>
            <a:endParaRPr lang="en-US" dirty="0" smtClean="0">
              <a:latin typeface="Calibri" pitchFamily="34" charset="0"/>
              <a:cs typeface="Arial" pitchFamily="34" charset="0"/>
            </a:endParaRPr>
          </a:p>
          <a:p>
            <a:pPr algn="just"/>
            <a:r>
              <a:rPr lang="en-US" dirty="0" smtClean="0">
                <a:latin typeface="Calibri" pitchFamily="34" charset="0"/>
                <a:cs typeface="Arial" pitchFamily="34" charset="0"/>
              </a:rPr>
              <a:t>The gross amount consists of </a:t>
            </a:r>
            <a:r>
              <a:rPr lang="en-US" b="1" dirty="0" smtClean="0">
                <a:latin typeface="Calibri" pitchFamily="34" charset="0"/>
                <a:cs typeface="Arial" pitchFamily="34" charset="0"/>
              </a:rPr>
              <a:t>Basic sum assured </a:t>
            </a:r>
            <a:r>
              <a:rPr lang="en-US" dirty="0" smtClean="0">
                <a:latin typeface="Calibri" pitchFamily="34" charset="0"/>
                <a:cs typeface="Arial" pitchFamily="34" charset="0"/>
              </a:rPr>
              <a:t>and </a:t>
            </a:r>
            <a:r>
              <a:rPr lang="en-US" b="1" dirty="0" smtClean="0">
                <a:latin typeface="Calibri" pitchFamily="34" charset="0"/>
                <a:cs typeface="Arial" pitchFamily="34" charset="0"/>
              </a:rPr>
              <a:t>bonus</a:t>
            </a:r>
            <a:r>
              <a:rPr lang="en-US" dirty="0" smtClean="0">
                <a:latin typeface="Calibri" pitchFamily="34" charset="0"/>
                <a:cs typeface="Arial" pitchFamily="34" charset="0"/>
              </a:rPr>
              <a:t> if any.</a:t>
            </a:r>
          </a:p>
        </p:txBody>
      </p:sp>
      <p:sp>
        <p:nvSpPr>
          <p:cNvPr id="3" name="Title 2"/>
          <p:cNvSpPr>
            <a:spLocks noGrp="1"/>
          </p:cNvSpPr>
          <p:nvPr>
            <p:ph type="title"/>
          </p:nvPr>
        </p:nvSpPr>
        <p:spPr/>
        <p:txBody>
          <a:bodyPr/>
          <a:lstStyle/>
          <a:p>
            <a:r>
              <a:rPr lang="en-US" dirty="0" smtClean="0"/>
              <a:t>Maturity Claim</a:t>
            </a:r>
            <a:endParaRPr lang="en-US" dirty="0"/>
          </a:p>
        </p:txBody>
      </p:sp>
      <p:pic>
        <p:nvPicPr>
          <p:cNvPr id="14338" name="Picture 2" descr="C:\Documents and Settings\XYZ\Desktop\insurance\282339-5422-37.jpg"/>
          <p:cNvPicPr>
            <a:picLocks noChangeAspect="1" noChangeArrowheads="1"/>
          </p:cNvPicPr>
          <p:nvPr/>
        </p:nvPicPr>
        <p:blipFill>
          <a:blip r:embed="rId2" cstate="print"/>
          <a:srcRect/>
          <a:stretch>
            <a:fillRect/>
          </a:stretch>
        </p:blipFill>
        <p:spPr bwMode="auto">
          <a:xfrm>
            <a:off x="3887416" y="4365104"/>
            <a:ext cx="5256584" cy="2492896"/>
          </a:xfrm>
          <a:prstGeom prst="rect">
            <a:avLst/>
          </a:prstGeom>
          <a:noFill/>
        </p:spPr>
      </p:pic>
      <p:sp>
        <p:nvSpPr>
          <p:cNvPr id="10" name="Date Placeholder 2"/>
          <p:cNvSpPr>
            <a:spLocks noGrp="1"/>
          </p:cNvSpPr>
          <p:nvPr>
            <p:ph type="dt" sz="half" idx="10"/>
          </p:nvPr>
        </p:nvSpPr>
        <p:spPr>
          <a:xfrm>
            <a:off x="59472" y="6309320"/>
            <a:ext cx="1920240" cy="365760"/>
          </a:xfrm>
        </p:spPr>
        <p:txBody>
          <a:bodyPr/>
          <a:lstStyle/>
          <a:p>
            <a:fld id="{F1ABDECB-16C6-4948-9042-B96E2EAF769D}" type="datetime1">
              <a:rPr lang="en-US" sz="1200" smtClean="0"/>
              <a:t>10/17/2012</a:t>
            </a:fld>
            <a:endParaRPr lang="en-US" sz="1200" dirty="0"/>
          </a:p>
        </p:txBody>
      </p:sp>
      <p:sp>
        <p:nvSpPr>
          <p:cNvPr id="11"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23</a:t>
            </a:fld>
            <a:endParaRPr lang="en-US" sz="1200" dirty="0"/>
          </a:p>
        </p:txBody>
      </p:sp>
      <p:sp>
        <p:nvSpPr>
          <p:cNvPr id="12"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6"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inHorizontal)">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barn(inHorizontal)">
                                      <p:cBhvr>
                                        <p:cTn id="19" dur="500"/>
                                        <p:tgtEl>
                                          <p:spTgt spid="2">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barn(inHorizontal)">
                                      <p:cBhvr>
                                        <p:cTn id="24" dur="500"/>
                                        <p:tgtEl>
                                          <p:spTgt spid="2">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barn(inHorizontal)">
                                      <p:cBhvr>
                                        <p:cTn id="29"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60848"/>
            <a:ext cx="7931224" cy="3603855"/>
          </a:xfrm>
        </p:spPr>
        <p:txBody>
          <a:bodyPr>
            <a:normAutofit lnSpcReduction="10000"/>
          </a:bodyPr>
          <a:lstStyle/>
          <a:p>
            <a:pPr algn="just"/>
            <a:r>
              <a:rPr lang="en-US" dirty="0" smtClean="0">
                <a:latin typeface="Calibri" pitchFamily="34" charset="0"/>
              </a:rPr>
              <a:t>Same as maturity claims, sum assured becomes payable on expiry of full term but on survival of the insured.</a:t>
            </a:r>
          </a:p>
          <a:p>
            <a:pPr algn="just"/>
            <a:endParaRPr lang="en-US" dirty="0" smtClean="0">
              <a:latin typeface="Calibri" pitchFamily="34" charset="0"/>
            </a:endParaRPr>
          </a:p>
          <a:p>
            <a:pPr algn="just"/>
            <a:r>
              <a:rPr lang="en-US" dirty="0" smtClean="0">
                <a:latin typeface="Calibri" pitchFamily="34" charset="0"/>
              </a:rPr>
              <a:t>In policies like, money back plan for 15 years term, 1/4</a:t>
            </a:r>
            <a:r>
              <a:rPr lang="en-US" baseline="30000" dirty="0" smtClean="0">
                <a:latin typeface="Calibri" pitchFamily="34" charset="0"/>
              </a:rPr>
              <a:t>th</a:t>
            </a:r>
            <a:r>
              <a:rPr lang="en-US" dirty="0" smtClean="0">
                <a:latin typeface="Calibri" pitchFamily="34" charset="0"/>
              </a:rPr>
              <a:t> of the sum assured becomes payable on the life assured on surviving 5 year, further 1/4</a:t>
            </a:r>
            <a:r>
              <a:rPr lang="en-US" baseline="30000" dirty="0" smtClean="0">
                <a:latin typeface="Calibri" pitchFamily="34" charset="0"/>
              </a:rPr>
              <a:t>th</a:t>
            </a:r>
            <a:r>
              <a:rPr lang="en-US" dirty="0" smtClean="0">
                <a:latin typeface="Calibri" pitchFamily="34" charset="0"/>
              </a:rPr>
              <a:t> becomes payable after additional 5 years and rest balance at the end of 15 years.</a:t>
            </a:r>
            <a:endParaRPr lang="en-US" dirty="0">
              <a:latin typeface="Calibri" pitchFamily="34" charset="0"/>
            </a:endParaRPr>
          </a:p>
        </p:txBody>
      </p:sp>
      <p:sp>
        <p:nvSpPr>
          <p:cNvPr id="3" name="Title 2"/>
          <p:cNvSpPr>
            <a:spLocks noGrp="1"/>
          </p:cNvSpPr>
          <p:nvPr>
            <p:ph type="title"/>
          </p:nvPr>
        </p:nvSpPr>
        <p:spPr>
          <a:xfrm>
            <a:off x="457200" y="701824"/>
            <a:ext cx="8229600" cy="1143000"/>
          </a:xfrm>
        </p:spPr>
        <p:txBody>
          <a:bodyPr/>
          <a:lstStyle/>
          <a:p>
            <a:r>
              <a:rPr lang="en-US" dirty="0" smtClean="0"/>
              <a:t>Survival Claims</a:t>
            </a:r>
            <a:endParaRPr lang="en-US" dirty="0"/>
          </a:p>
        </p:txBody>
      </p:sp>
      <p:pic>
        <p:nvPicPr>
          <p:cNvPr id="13314" name="Picture 2" descr="C:\Documents and Settings\XYZ\Desktop\insurance\dishonest-businessman.jpg"/>
          <p:cNvPicPr>
            <a:picLocks noChangeAspect="1" noChangeArrowheads="1"/>
          </p:cNvPicPr>
          <p:nvPr/>
        </p:nvPicPr>
        <p:blipFill>
          <a:blip r:embed="rId2" cstate="print"/>
          <a:srcRect/>
          <a:stretch>
            <a:fillRect/>
          </a:stretch>
        </p:blipFill>
        <p:spPr bwMode="auto">
          <a:xfrm>
            <a:off x="5029200" y="0"/>
            <a:ext cx="4114800" cy="1916832"/>
          </a:xfrm>
          <a:prstGeom prst="rect">
            <a:avLst/>
          </a:prstGeom>
          <a:noFill/>
        </p:spPr>
      </p:pic>
      <p:sp>
        <p:nvSpPr>
          <p:cNvPr id="10" name="Date Placeholder 2"/>
          <p:cNvSpPr>
            <a:spLocks noGrp="1"/>
          </p:cNvSpPr>
          <p:nvPr>
            <p:ph type="dt" sz="half" idx="10"/>
          </p:nvPr>
        </p:nvSpPr>
        <p:spPr>
          <a:xfrm>
            <a:off x="59472" y="6309320"/>
            <a:ext cx="1920240" cy="365760"/>
          </a:xfrm>
        </p:spPr>
        <p:txBody>
          <a:bodyPr/>
          <a:lstStyle/>
          <a:p>
            <a:fld id="{E27BA6CD-5E46-4185-B4E6-61DEEED37449}" type="datetime1">
              <a:rPr lang="en-US" sz="1200" smtClean="0"/>
              <a:t>10/17/2012</a:t>
            </a:fld>
            <a:endParaRPr lang="en-US" sz="1200" dirty="0"/>
          </a:p>
        </p:txBody>
      </p:sp>
      <p:sp>
        <p:nvSpPr>
          <p:cNvPr id="11"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24</a:t>
            </a:fld>
            <a:endParaRPr lang="en-US" sz="1200" dirty="0"/>
          </a:p>
        </p:txBody>
      </p:sp>
      <p:sp>
        <p:nvSpPr>
          <p:cNvPr id="12"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en-US" dirty="0" smtClean="0"/>
              <a:t>2 Types:</a:t>
            </a:r>
          </a:p>
          <a:p>
            <a:pPr>
              <a:buFont typeface="Wingdings" pitchFamily="2" charset="2"/>
              <a:buChar char="q"/>
            </a:pPr>
            <a:r>
              <a:rPr lang="en-US" dirty="0" smtClean="0"/>
              <a:t> Premature death claim – within 3 years</a:t>
            </a:r>
          </a:p>
          <a:p>
            <a:pPr>
              <a:buFont typeface="Wingdings" pitchFamily="2" charset="2"/>
              <a:buChar char="q"/>
            </a:pPr>
            <a:r>
              <a:rPr lang="en-US" dirty="0" smtClean="0"/>
              <a:t> Other claim – after 3 years </a:t>
            </a:r>
          </a:p>
          <a:p>
            <a:pPr>
              <a:buFont typeface="Wingdings" pitchFamily="2" charset="2"/>
              <a:buChar char="q"/>
            </a:pPr>
            <a:endParaRPr lang="en-US" dirty="0" smtClean="0"/>
          </a:p>
          <a:p>
            <a:pPr>
              <a:buFont typeface="Wingdings" pitchFamily="2" charset="2"/>
              <a:buChar char="ü"/>
            </a:pPr>
            <a:r>
              <a:rPr lang="en-US" sz="2200" b="1" dirty="0" smtClean="0"/>
              <a:t>Intimation of death </a:t>
            </a:r>
            <a:r>
              <a:rPr lang="en-US" sz="2200" dirty="0" smtClean="0"/>
              <a:t>is to be given by a proper person in writing.</a:t>
            </a:r>
          </a:p>
          <a:p>
            <a:pPr>
              <a:buNone/>
            </a:pPr>
            <a:r>
              <a:rPr lang="en-US" sz="2200" dirty="0" smtClean="0"/>
              <a:t>  1. Original Policy Bond</a:t>
            </a:r>
          </a:p>
          <a:p>
            <a:pPr>
              <a:buNone/>
            </a:pPr>
            <a:r>
              <a:rPr lang="en-US" sz="2200" dirty="0" smtClean="0"/>
              <a:t>  2. Death Certificate</a:t>
            </a:r>
          </a:p>
          <a:p>
            <a:pPr>
              <a:buNone/>
            </a:pPr>
            <a:r>
              <a:rPr lang="en-US" sz="2200" dirty="0" smtClean="0"/>
              <a:t>  3. Proof of relationship with the deceased person</a:t>
            </a:r>
          </a:p>
          <a:p>
            <a:pPr lvl="1">
              <a:buNone/>
            </a:pPr>
            <a:r>
              <a:rPr lang="en-US" dirty="0" smtClean="0"/>
              <a:t>In case of Accidental Death</a:t>
            </a:r>
          </a:p>
          <a:p>
            <a:pPr>
              <a:buNone/>
            </a:pPr>
            <a:r>
              <a:rPr lang="en-US" sz="2300" dirty="0" smtClean="0"/>
              <a:t>   </a:t>
            </a:r>
            <a:r>
              <a:rPr lang="en-US" sz="2300" dirty="0" err="1" smtClean="0"/>
              <a:t>Postmortern</a:t>
            </a:r>
            <a:r>
              <a:rPr lang="en-US" sz="2300" dirty="0" smtClean="0"/>
              <a:t> Report,  FIR Copy , Final Police Report is also required</a:t>
            </a:r>
          </a:p>
          <a:p>
            <a:pPr lvl="1">
              <a:buFont typeface="Wingdings" pitchFamily="2" charset="2"/>
              <a:buChar char="§"/>
            </a:pPr>
            <a:endParaRPr lang="en-US" dirty="0" smtClean="0"/>
          </a:p>
          <a:p>
            <a:pPr lvl="0">
              <a:buClr>
                <a:srgbClr val="2DA2BF"/>
              </a:buClr>
              <a:buNone/>
            </a:pPr>
            <a:endParaRPr lang="en-US" dirty="0" smtClean="0">
              <a:solidFill>
                <a:prstClr val="black"/>
              </a:solidFill>
            </a:endParaRPr>
          </a:p>
          <a:p>
            <a:pPr lvl="1">
              <a:buNone/>
            </a:pPr>
            <a:endParaRPr lang="en-US" dirty="0" smtClean="0"/>
          </a:p>
        </p:txBody>
      </p:sp>
      <p:sp>
        <p:nvSpPr>
          <p:cNvPr id="3" name="Title 2"/>
          <p:cNvSpPr>
            <a:spLocks noGrp="1"/>
          </p:cNvSpPr>
          <p:nvPr>
            <p:ph type="title"/>
          </p:nvPr>
        </p:nvSpPr>
        <p:spPr/>
        <p:txBody>
          <a:bodyPr/>
          <a:lstStyle/>
          <a:p>
            <a:r>
              <a:rPr lang="en-US" dirty="0" smtClean="0"/>
              <a:t>Death Claim</a:t>
            </a:r>
            <a:endParaRPr lang="en-US" dirty="0"/>
          </a:p>
        </p:txBody>
      </p:sp>
      <p:sp>
        <p:nvSpPr>
          <p:cNvPr id="7" name="Date Placeholder 2"/>
          <p:cNvSpPr>
            <a:spLocks noGrp="1"/>
          </p:cNvSpPr>
          <p:nvPr>
            <p:ph type="dt" sz="half" idx="10"/>
          </p:nvPr>
        </p:nvSpPr>
        <p:spPr>
          <a:xfrm>
            <a:off x="59472" y="6309320"/>
            <a:ext cx="1920240" cy="365760"/>
          </a:xfrm>
        </p:spPr>
        <p:txBody>
          <a:bodyPr/>
          <a:lstStyle/>
          <a:p>
            <a:fld id="{4689673C-8B55-498C-A587-0E2C1DDA5610}"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25</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2">
                                            <p:txEl>
                                              <p:pRg st="1" end="1"/>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2">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2">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fade">
                                      <p:cBhvr>
                                        <p:cTn id="36" dur="1000"/>
                                        <p:tgtEl>
                                          <p:spTgt spid="2">
                                            <p:txEl>
                                              <p:pRg st="4" end="4"/>
                                            </p:txEl>
                                          </p:spTgt>
                                        </p:tgtEl>
                                      </p:cBhvr>
                                    </p:animEffect>
                                    <p:anim calcmode="lin" valueType="num">
                                      <p:cBhvr>
                                        <p:cTn id="37"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2">
                                            <p:txEl>
                                              <p:pRg st="4" end="4"/>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2">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2">
                                            <p:txEl>
                                              <p:pRg st="5" end="5"/>
                                            </p:txEl>
                                          </p:spTgt>
                                        </p:tgtEl>
                                        <p:attrNameLst>
                                          <p:attrName>style.visibility</p:attrName>
                                        </p:attrNameLst>
                                      </p:cBhvr>
                                      <p:to>
                                        <p:strVal val="visible"/>
                                      </p:to>
                                    </p:set>
                                    <p:animEffect transition="in" filter="fade">
                                      <p:cBhvr>
                                        <p:cTn id="44" dur="1000"/>
                                        <p:tgtEl>
                                          <p:spTgt spid="2">
                                            <p:txEl>
                                              <p:pRg st="5" end="5"/>
                                            </p:txEl>
                                          </p:spTgt>
                                        </p:tgtEl>
                                      </p:cBhvr>
                                    </p:animEffect>
                                    <p:anim calcmode="lin" valueType="num">
                                      <p:cBhvr>
                                        <p:cTn id="45"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6" dur="900" decel="100000" fill="hold"/>
                                        <p:tgtEl>
                                          <p:spTgt spid="2">
                                            <p:txEl>
                                              <p:pRg st="5" end="5"/>
                                            </p:txEl>
                                          </p:spTgt>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2">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grpId="0" nodeType="clickEffect">
                                  <p:stCondLst>
                                    <p:cond delay="0"/>
                                  </p:stCondLst>
                                  <p:childTnLst>
                                    <p:set>
                                      <p:cBhvr>
                                        <p:cTn id="51" dur="1" fill="hold">
                                          <p:stCondLst>
                                            <p:cond delay="0"/>
                                          </p:stCondLst>
                                        </p:cTn>
                                        <p:tgtEl>
                                          <p:spTgt spid="2">
                                            <p:txEl>
                                              <p:pRg st="6" end="6"/>
                                            </p:txEl>
                                          </p:spTgt>
                                        </p:tgtEl>
                                        <p:attrNameLst>
                                          <p:attrName>style.visibility</p:attrName>
                                        </p:attrNameLst>
                                      </p:cBhvr>
                                      <p:to>
                                        <p:strVal val="visible"/>
                                      </p:to>
                                    </p:set>
                                    <p:animEffect transition="in" filter="fade">
                                      <p:cBhvr>
                                        <p:cTn id="52" dur="1000"/>
                                        <p:tgtEl>
                                          <p:spTgt spid="2">
                                            <p:txEl>
                                              <p:pRg st="6" end="6"/>
                                            </p:txEl>
                                          </p:spTgt>
                                        </p:tgtEl>
                                      </p:cBhvr>
                                    </p:animEffect>
                                    <p:anim calcmode="lin" valueType="num">
                                      <p:cBhvr>
                                        <p:cTn id="53"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2">
                                            <p:txEl>
                                              <p:pRg st="6" end="6"/>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2">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grpId="0" nodeType="clickEffect">
                                  <p:stCondLst>
                                    <p:cond delay="0"/>
                                  </p:stCondLst>
                                  <p:childTnLst>
                                    <p:set>
                                      <p:cBhvr>
                                        <p:cTn id="59" dur="1" fill="hold">
                                          <p:stCondLst>
                                            <p:cond delay="0"/>
                                          </p:stCondLst>
                                        </p:cTn>
                                        <p:tgtEl>
                                          <p:spTgt spid="2">
                                            <p:txEl>
                                              <p:pRg st="7" end="7"/>
                                            </p:txEl>
                                          </p:spTgt>
                                        </p:tgtEl>
                                        <p:attrNameLst>
                                          <p:attrName>style.visibility</p:attrName>
                                        </p:attrNameLst>
                                      </p:cBhvr>
                                      <p:to>
                                        <p:strVal val="visible"/>
                                      </p:to>
                                    </p:set>
                                    <p:animEffect transition="in" filter="fade">
                                      <p:cBhvr>
                                        <p:cTn id="60" dur="1000"/>
                                        <p:tgtEl>
                                          <p:spTgt spid="2">
                                            <p:txEl>
                                              <p:pRg st="7" end="7"/>
                                            </p:txEl>
                                          </p:spTgt>
                                        </p:tgtEl>
                                      </p:cBhvr>
                                    </p:animEffect>
                                    <p:anim calcmode="lin" valueType="num">
                                      <p:cBhvr>
                                        <p:cTn id="61"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62" dur="900" decel="100000" fill="hold"/>
                                        <p:tgtEl>
                                          <p:spTgt spid="2">
                                            <p:txEl>
                                              <p:pRg st="7" end="7"/>
                                            </p:txEl>
                                          </p:spTgt>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2">
                                            <p:txEl>
                                              <p:pRg st="7" end="7"/>
                                            </p:txEl>
                                          </p:spTgt>
                                        </p:tgtEl>
                                        <p:attrNameLst>
                                          <p:attrName>ppt_y</p:attrName>
                                        </p:attrNameLst>
                                      </p:cBhvr>
                                      <p:tavLst>
                                        <p:tav tm="0">
                                          <p:val>
                                            <p:strVal val="#ppt_y-.03"/>
                                          </p:val>
                                        </p:tav>
                                        <p:tav tm="100000">
                                          <p:val>
                                            <p:strVal val="#ppt_y"/>
                                          </p:val>
                                        </p:tav>
                                      </p:tavLst>
                                    </p:anim>
                                  </p:childTnLst>
                                </p:cTn>
                              </p:par>
                              <p:par>
                                <p:cTn id="64" presetID="37" presetClass="entr" presetSubtype="0" fill="hold" grpId="0" nodeType="withEffect">
                                  <p:stCondLst>
                                    <p:cond delay="0"/>
                                  </p:stCondLst>
                                  <p:childTnLst>
                                    <p:set>
                                      <p:cBhvr>
                                        <p:cTn id="65" dur="1" fill="hold">
                                          <p:stCondLst>
                                            <p:cond delay="0"/>
                                          </p:stCondLst>
                                        </p:cTn>
                                        <p:tgtEl>
                                          <p:spTgt spid="2">
                                            <p:txEl>
                                              <p:pRg st="8" end="8"/>
                                            </p:txEl>
                                          </p:spTgt>
                                        </p:tgtEl>
                                        <p:attrNameLst>
                                          <p:attrName>style.visibility</p:attrName>
                                        </p:attrNameLst>
                                      </p:cBhvr>
                                      <p:to>
                                        <p:strVal val="visible"/>
                                      </p:to>
                                    </p:set>
                                    <p:animEffect transition="in" filter="fade">
                                      <p:cBhvr>
                                        <p:cTn id="66" dur="1000"/>
                                        <p:tgtEl>
                                          <p:spTgt spid="2">
                                            <p:txEl>
                                              <p:pRg st="8" end="8"/>
                                            </p:txEl>
                                          </p:spTgt>
                                        </p:tgtEl>
                                      </p:cBhvr>
                                    </p:animEffect>
                                    <p:anim calcmode="lin" valueType="num">
                                      <p:cBhvr>
                                        <p:cTn id="67"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8" dur="900" decel="100000" fill="hold"/>
                                        <p:tgtEl>
                                          <p:spTgt spid="2">
                                            <p:txEl>
                                              <p:pRg st="8" end="8"/>
                                            </p:txEl>
                                          </p:spTgt>
                                        </p:tgtEl>
                                        <p:attrNameLst>
                                          <p:attrName>ppt_y</p:attrName>
                                        </p:attrNameLst>
                                      </p:cBhvr>
                                      <p:tavLst>
                                        <p:tav tm="0">
                                          <p:val>
                                            <p:strVal val="#ppt_y+1"/>
                                          </p:val>
                                        </p:tav>
                                        <p:tav tm="100000">
                                          <p:val>
                                            <p:strVal val="#ppt_y-.03"/>
                                          </p:val>
                                        </p:tav>
                                      </p:tavLst>
                                    </p:anim>
                                    <p:anim calcmode="lin" valueType="num">
                                      <p:cBhvr>
                                        <p:cTn id="69" dur="100" accel="100000" fill="hold">
                                          <p:stCondLst>
                                            <p:cond delay="900"/>
                                          </p:stCondLst>
                                        </p:cTn>
                                        <p:tgtEl>
                                          <p:spTgt spid="2">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7" presetClass="entr" presetSubtype="0" fill="hold" grpId="0" nodeType="clickEffect">
                                  <p:stCondLst>
                                    <p:cond delay="0"/>
                                  </p:stCondLst>
                                  <p:childTnLst>
                                    <p:set>
                                      <p:cBhvr>
                                        <p:cTn id="73" dur="1" fill="hold">
                                          <p:stCondLst>
                                            <p:cond delay="0"/>
                                          </p:stCondLst>
                                        </p:cTn>
                                        <p:tgtEl>
                                          <p:spTgt spid="2">
                                            <p:txEl>
                                              <p:pRg st="9" end="9"/>
                                            </p:txEl>
                                          </p:spTgt>
                                        </p:tgtEl>
                                        <p:attrNameLst>
                                          <p:attrName>style.visibility</p:attrName>
                                        </p:attrNameLst>
                                      </p:cBhvr>
                                      <p:to>
                                        <p:strVal val="visible"/>
                                      </p:to>
                                    </p:set>
                                    <p:animEffect transition="in" filter="fade">
                                      <p:cBhvr>
                                        <p:cTn id="74" dur="1000"/>
                                        <p:tgtEl>
                                          <p:spTgt spid="2">
                                            <p:txEl>
                                              <p:pRg st="9" end="9"/>
                                            </p:txEl>
                                          </p:spTgt>
                                        </p:tgtEl>
                                      </p:cBhvr>
                                    </p:animEffect>
                                    <p:anim calcmode="lin" valueType="num">
                                      <p:cBhvr>
                                        <p:cTn id="75"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6" dur="900" decel="100000" fill="hold"/>
                                        <p:tgtEl>
                                          <p:spTgt spid="2">
                                            <p:txEl>
                                              <p:pRg st="9" end="9"/>
                                            </p:txEl>
                                          </p:spTgt>
                                        </p:tgtEl>
                                        <p:attrNameLst>
                                          <p:attrName>ppt_y</p:attrName>
                                        </p:attrNameLst>
                                      </p:cBhvr>
                                      <p:tavLst>
                                        <p:tav tm="0">
                                          <p:val>
                                            <p:strVal val="#ppt_y+1"/>
                                          </p:val>
                                        </p:tav>
                                        <p:tav tm="100000">
                                          <p:val>
                                            <p:strVal val="#ppt_y-.03"/>
                                          </p:val>
                                        </p:tav>
                                      </p:tavLst>
                                    </p:anim>
                                    <p:anim calcmode="lin" valueType="num">
                                      <p:cBhvr>
                                        <p:cTn id="77" dur="100" accel="100000" fill="hold">
                                          <p:stCondLst>
                                            <p:cond delay="900"/>
                                          </p:stCondLst>
                                        </p:cTn>
                                        <p:tgtEl>
                                          <p:spTgt spid="2">
                                            <p:txEl>
                                              <p:pRg st="9" end="9"/>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268760"/>
            <a:ext cx="5616624" cy="5589240"/>
          </a:xfrm>
        </p:spPr>
        <p:txBody>
          <a:bodyPr>
            <a:noAutofit/>
          </a:bodyPr>
          <a:lstStyle/>
          <a:p>
            <a:pPr algn="just">
              <a:buFont typeface="Wingdings" pitchFamily="2" charset="2"/>
              <a:buChar char="v"/>
            </a:pPr>
            <a:r>
              <a:rPr lang="en-US" sz="2200" dirty="0" smtClean="0">
                <a:latin typeface="Calibri" pitchFamily="34" charset="0"/>
              </a:rPr>
              <a:t>Suicide or attempted suicide or intentional self-inflicted  injury </a:t>
            </a:r>
          </a:p>
          <a:p>
            <a:pPr algn="just">
              <a:buFont typeface="Wingdings" pitchFamily="2" charset="2"/>
              <a:buChar char="v"/>
            </a:pPr>
            <a:r>
              <a:rPr lang="en-US" sz="2200" dirty="0" smtClean="0">
                <a:latin typeface="Calibri" pitchFamily="34" charset="0"/>
              </a:rPr>
              <a:t>Under influence of drugs or alcohol, narcotics or psychotropic substance not prescribed by a Medical Professional.</a:t>
            </a:r>
          </a:p>
          <a:p>
            <a:pPr algn="just">
              <a:buFont typeface="Wingdings" pitchFamily="2" charset="2"/>
              <a:buChar char="v"/>
            </a:pPr>
            <a:r>
              <a:rPr lang="en-US" sz="2200" dirty="0" smtClean="0">
                <a:latin typeface="Calibri" pitchFamily="34" charset="0"/>
              </a:rPr>
              <a:t>War, Invasion, Civil War, Riots, Revolution or any war like operation.</a:t>
            </a:r>
          </a:p>
          <a:p>
            <a:pPr algn="just">
              <a:buFont typeface="Wingdings" pitchFamily="2" charset="2"/>
              <a:buChar char="v"/>
            </a:pPr>
            <a:r>
              <a:rPr lang="en-US" sz="2200" dirty="0" smtClean="0">
                <a:latin typeface="Calibri" pitchFamily="34" charset="0"/>
              </a:rPr>
              <a:t>Criminal or unlawful act</a:t>
            </a:r>
          </a:p>
          <a:p>
            <a:pPr algn="just">
              <a:buFont typeface="Wingdings" pitchFamily="2" charset="2"/>
              <a:buChar char="v"/>
            </a:pPr>
            <a:r>
              <a:rPr lang="en-US" sz="2200" dirty="0" smtClean="0">
                <a:latin typeface="Calibri" pitchFamily="34" charset="0"/>
              </a:rPr>
              <a:t>Service in the military or police</a:t>
            </a:r>
          </a:p>
          <a:p>
            <a:pPr algn="just">
              <a:buFont typeface="Wingdings" pitchFamily="2" charset="2"/>
              <a:buChar char="v"/>
            </a:pPr>
            <a:r>
              <a:rPr lang="en-US" sz="2200" dirty="0" smtClean="0">
                <a:latin typeface="Calibri" pitchFamily="34" charset="0"/>
              </a:rPr>
              <a:t>Flying activity other than as a paying passenger.</a:t>
            </a:r>
          </a:p>
          <a:p>
            <a:pPr algn="just">
              <a:buFont typeface="Wingdings" pitchFamily="2" charset="2"/>
              <a:buChar char="v"/>
            </a:pPr>
            <a:r>
              <a:rPr lang="en-US" sz="2200" dirty="0" smtClean="0">
                <a:latin typeface="Calibri" pitchFamily="34" charset="0"/>
              </a:rPr>
              <a:t>Racing vehicle.</a:t>
            </a:r>
            <a:endParaRPr lang="en-US" sz="2200" dirty="0">
              <a:latin typeface="Calibri" pitchFamily="34" charset="0"/>
            </a:endParaRPr>
          </a:p>
        </p:txBody>
      </p:sp>
      <p:sp>
        <p:nvSpPr>
          <p:cNvPr id="3" name="Title 2"/>
          <p:cNvSpPr>
            <a:spLocks noGrp="1"/>
          </p:cNvSpPr>
          <p:nvPr>
            <p:ph type="title"/>
          </p:nvPr>
        </p:nvSpPr>
        <p:spPr>
          <a:xfrm>
            <a:off x="457200" y="44624"/>
            <a:ext cx="8229600" cy="1143000"/>
          </a:xfrm>
        </p:spPr>
        <p:txBody>
          <a:bodyPr/>
          <a:lstStyle/>
          <a:p>
            <a:r>
              <a:rPr lang="en-US" dirty="0" smtClean="0"/>
              <a:t>Exclusions in Accident Benefits</a:t>
            </a:r>
            <a:endParaRPr lang="en-US" dirty="0"/>
          </a:p>
        </p:txBody>
      </p:sp>
      <p:sp>
        <p:nvSpPr>
          <p:cNvPr id="7" name="Date Placeholder 2"/>
          <p:cNvSpPr>
            <a:spLocks noGrp="1"/>
          </p:cNvSpPr>
          <p:nvPr>
            <p:ph type="dt" sz="half" idx="10"/>
          </p:nvPr>
        </p:nvSpPr>
        <p:spPr>
          <a:xfrm>
            <a:off x="59472" y="6309320"/>
            <a:ext cx="1920240" cy="365760"/>
          </a:xfrm>
        </p:spPr>
        <p:txBody>
          <a:bodyPr/>
          <a:lstStyle/>
          <a:p>
            <a:fld id="{59ED5ACF-E5D2-4FC6-A67D-8C337C4C144D}"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26</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10242" name="Picture 2" descr="C:\Documents and Settings\XYZ\Desktop\insurance\life-insurance-claim.jpg"/>
          <p:cNvPicPr>
            <a:picLocks noChangeAspect="1" noChangeArrowheads="1"/>
          </p:cNvPicPr>
          <p:nvPr/>
        </p:nvPicPr>
        <p:blipFill>
          <a:blip r:embed="rId2" cstate="print"/>
          <a:srcRect/>
          <a:stretch>
            <a:fillRect/>
          </a:stretch>
        </p:blipFill>
        <p:spPr bwMode="auto">
          <a:xfrm>
            <a:off x="5969000" y="1484784"/>
            <a:ext cx="3175000" cy="4267200"/>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1000"/>
                                        <p:tgtEl>
                                          <p:spTgt spid="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1000"/>
                                        <p:tgtEl>
                                          <p:spTgt spid="2">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fade">
                                      <p:cBhvr>
                                        <p:cTn id="36" dur="1000"/>
                                        <p:tgtEl>
                                          <p:spTgt spid="2">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Effect transition="in" filter="fade">
                                      <p:cBhvr>
                                        <p:cTn id="41" dur="1000"/>
                                        <p:tgtEl>
                                          <p:spTgt spid="2">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
                                            <p:txEl>
                                              <p:pRg st="6" end="6"/>
                                            </p:txEl>
                                          </p:spTgt>
                                        </p:tgtEl>
                                        <p:attrNameLst>
                                          <p:attrName>style.visibility</p:attrName>
                                        </p:attrNameLst>
                                      </p:cBhvr>
                                      <p:to>
                                        <p:strVal val="visible"/>
                                      </p:to>
                                    </p:set>
                                    <p:animEffect transition="in" filter="fade">
                                      <p:cBhvr>
                                        <p:cTn id="46" dur="1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An additional sum equal to the sum assured will be paid in monthly installments spread over10 years.</a:t>
            </a:r>
          </a:p>
          <a:p>
            <a:endParaRPr lang="en-US" dirty="0" smtClean="0"/>
          </a:p>
          <a:p>
            <a:r>
              <a:rPr lang="en-US" dirty="0" smtClean="0"/>
              <a:t>Future premiums are waived</a:t>
            </a:r>
          </a:p>
          <a:p>
            <a:endParaRPr lang="en-US" dirty="0" smtClean="0"/>
          </a:p>
          <a:p>
            <a:r>
              <a:rPr lang="en-US" dirty="0" smtClean="0"/>
              <a:t>Max. limit of additional benefit is 5,00,000 or 10,00,000 depending upon the insurer.</a:t>
            </a:r>
            <a:endParaRPr lang="en-US" dirty="0"/>
          </a:p>
        </p:txBody>
      </p:sp>
      <p:sp>
        <p:nvSpPr>
          <p:cNvPr id="3" name="Title 2"/>
          <p:cNvSpPr>
            <a:spLocks noGrp="1"/>
          </p:cNvSpPr>
          <p:nvPr>
            <p:ph type="title"/>
          </p:nvPr>
        </p:nvSpPr>
        <p:spPr/>
        <p:txBody>
          <a:bodyPr/>
          <a:lstStyle/>
          <a:p>
            <a:r>
              <a:rPr lang="en-US" dirty="0" smtClean="0"/>
              <a:t>Permanent disability benefits</a:t>
            </a:r>
            <a:endParaRPr lang="en-US" dirty="0"/>
          </a:p>
        </p:txBody>
      </p:sp>
      <p:sp>
        <p:nvSpPr>
          <p:cNvPr id="7" name="Date Placeholder 2"/>
          <p:cNvSpPr>
            <a:spLocks noGrp="1"/>
          </p:cNvSpPr>
          <p:nvPr>
            <p:ph type="dt" sz="half" idx="10"/>
          </p:nvPr>
        </p:nvSpPr>
        <p:spPr>
          <a:xfrm>
            <a:off x="59472" y="6309320"/>
            <a:ext cx="1920240" cy="365760"/>
          </a:xfrm>
        </p:spPr>
        <p:txBody>
          <a:bodyPr/>
          <a:lstStyle/>
          <a:p>
            <a:fld id="{F2BB79E3-A696-404B-B39A-7FDF46370BCA}"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27</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30" presetClass="entr" presetSubtype="0" fill="hold" grpId="0" nodeType="clickEffect">
                                  <p:stCondLst>
                                    <p:cond delay="0"/>
                                  </p:stCondLst>
                                  <p:childTnLst>
                                    <p:set>
                                      <p:cBhvr>
                                        <p:cTn id="15" dur="1" fill="hold">
                                          <p:stCondLst>
                                            <p:cond delay="0"/>
                                          </p:stCondLst>
                                        </p:cTn>
                                        <p:tgtEl>
                                          <p:spTgt spid="2">
                                            <p:txEl>
                                              <p:pRg st="0" end="0"/>
                                            </p:txEl>
                                          </p:spTgt>
                                        </p:tgtEl>
                                        <p:attrNameLst>
                                          <p:attrName>style.visibility</p:attrName>
                                        </p:attrNameLst>
                                      </p:cBhvr>
                                      <p:to>
                                        <p:strVal val="visible"/>
                                      </p:to>
                                    </p:set>
                                    <p:animEffect transition="in" filter="fade">
                                      <p:cBhvr>
                                        <p:cTn id="16" dur="800" decel="100000"/>
                                        <p:tgtEl>
                                          <p:spTgt spid="2">
                                            <p:txEl>
                                              <p:pRg st="0" end="0"/>
                                            </p:txEl>
                                          </p:spTgt>
                                        </p:tgtEl>
                                      </p:cBhvr>
                                    </p:animEffect>
                                    <p:anim calcmode="lin" valueType="num">
                                      <p:cBhvr>
                                        <p:cTn id="17" dur="800" decel="100000" fill="hold"/>
                                        <p:tgtEl>
                                          <p:spTgt spid="2">
                                            <p:txEl>
                                              <p:pRg st="0" end="0"/>
                                            </p:txEl>
                                          </p:spTgt>
                                        </p:tgtEl>
                                        <p:attrNameLst>
                                          <p:attrName>style.rotation</p:attrName>
                                        </p:attrNameLst>
                                      </p:cBhvr>
                                      <p:tavLst>
                                        <p:tav tm="0">
                                          <p:val>
                                            <p:fltVal val="-90"/>
                                          </p:val>
                                        </p:tav>
                                        <p:tav tm="100000">
                                          <p:val>
                                            <p:fltVal val="0"/>
                                          </p:val>
                                        </p:tav>
                                      </p:tavLst>
                                    </p:anim>
                                    <p:anim calcmode="lin" valueType="num">
                                      <p:cBhvr>
                                        <p:cTn id="18" dur="800" decel="100000" fill="hold"/>
                                        <p:tgtEl>
                                          <p:spTgt spid="2">
                                            <p:txEl>
                                              <p:pRg st="0" end="0"/>
                                            </p:txEl>
                                          </p:spTgt>
                                        </p:tgtEl>
                                        <p:attrNameLst>
                                          <p:attrName>ppt_x</p:attrName>
                                        </p:attrNameLst>
                                      </p:cBhvr>
                                      <p:tavLst>
                                        <p:tav tm="0">
                                          <p:val>
                                            <p:strVal val="#ppt_x+0.4"/>
                                          </p:val>
                                        </p:tav>
                                        <p:tav tm="100000">
                                          <p:val>
                                            <p:strVal val="#ppt_x-0.05"/>
                                          </p:val>
                                        </p:tav>
                                      </p:tavLst>
                                    </p:anim>
                                    <p:anim calcmode="lin" valueType="num">
                                      <p:cBhvr>
                                        <p:cTn id="19" dur="800" decel="100000" fill="hold"/>
                                        <p:tgtEl>
                                          <p:spTgt spid="2">
                                            <p:txEl>
                                              <p:pRg st="0" end="0"/>
                                            </p:txEl>
                                          </p:spTgt>
                                        </p:tgtEl>
                                        <p:attrNameLst>
                                          <p:attrName>ppt_y</p:attrName>
                                        </p:attrNameLst>
                                      </p:cBhvr>
                                      <p:tavLst>
                                        <p:tav tm="0">
                                          <p:val>
                                            <p:strVal val="#ppt_y-0.4"/>
                                          </p:val>
                                        </p:tav>
                                        <p:tav tm="100000">
                                          <p:val>
                                            <p:strVal val="#ppt_y+0.1"/>
                                          </p:val>
                                        </p:tav>
                                      </p:tavLst>
                                    </p:anim>
                                    <p:anim calcmode="lin" valueType="num">
                                      <p:cBhvr>
                                        <p:cTn id="20" dur="200" accel="100000" fill="hold">
                                          <p:stCondLst>
                                            <p:cond delay="800"/>
                                          </p:stCondLst>
                                        </p:cTn>
                                        <p:tgtEl>
                                          <p:spTgt spid="2">
                                            <p:txEl>
                                              <p:pRg st="0" end="0"/>
                                            </p:txEl>
                                          </p:spTgt>
                                        </p:tgtEl>
                                        <p:attrNameLst>
                                          <p:attrName>ppt_x</p:attrName>
                                        </p:attrNameLst>
                                      </p:cBhvr>
                                      <p:tavLst>
                                        <p:tav tm="0">
                                          <p:val>
                                            <p:strVal val="#ppt_x-0.05"/>
                                          </p:val>
                                        </p:tav>
                                        <p:tav tm="100000">
                                          <p:val>
                                            <p:strVal val="#ppt_x"/>
                                          </p:val>
                                        </p:tav>
                                      </p:tavLst>
                                    </p:anim>
                                    <p:anim calcmode="lin" valueType="num">
                                      <p:cBhvr>
                                        <p:cTn id="21" dur="200" accel="100000" fill="hold">
                                          <p:stCondLst>
                                            <p:cond delay="800"/>
                                          </p:stCondLst>
                                        </p:cTn>
                                        <p:tgtEl>
                                          <p:spTgt spid="2">
                                            <p:txEl>
                                              <p:pRg st="0" end="0"/>
                                            </p:txEl>
                                          </p:spTgt>
                                        </p:tgtEl>
                                        <p:attrNameLst>
                                          <p:attrName>ppt_y</p:attrName>
                                        </p:attrNameLst>
                                      </p:cBhvr>
                                      <p:tavLst>
                                        <p:tav tm="0">
                                          <p:val>
                                            <p:strVal val="#ppt_y+0.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0"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800" decel="100000"/>
                                        <p:tgtEl>
                                          <p:spTgt spid="2">
                                            <p:txEl>
                                              <p:pRg st="2" end="2"/>
                                            </p:txEl>
                                          </p:spTgt>
                                        </p:tgtEl>
                                      </p:cBhvr>
                                    </p:animEffect>
                                    <p:anim calcmode="lin" valueType="num">
                                      <p:cBhvr>
                                        <p:cTn id="27" dur="800" decel="100000" fill="hold"/>
                                        <p:tgtEl>
                                          <p:spTgt spid="2">
                                            <p:txEl>
                                              <p:pRg st="2" end="2"/>
                                            </p:txEl>
                                          </p:spTgt>
                                        </p:tgtEl>
                                        <p:attrNameLst>
                                          <p:attrName>style.rotation</p:attrName>
                                        </p:attrNameLst>
                                      </p:cBhvr>
                                      <p:tavLst>
                                        <p:tav tm="0">
                                          <p:val>
                                            <p:fltVal val="-90"/>
                                          </p:val>
                                        </p:tav>
                                        <p:tav tm="100000">
                                          <p:val>
                                            <p:fltVal val="0"/>
                                          </p:val>
                                        </p:tav>
                                      </p:tavLst>
                                    </p:anim>
                                    <p:anim calcmode="lin" valueType="num">
                                      <p:cBhvr>
                                        <p:cTn id="28" dur="800" decel="100000" fill="hold"/>
                                        <p:tgtEl>
                                          <p:spTgt spid="2">
                                            <p:txEl>
                                              <p:pRg st="2" end="2"/>
                                            </p:txEl>
                                          </p:spTgt>
                                        </p:tgtEl>
                                        <p:attrNameLst>
                                          <p:attrName>ppt_x</p:attrName>
                                        </p:attrNameLst>
                                      </p:cBhvr>
                                      <p:tavLst>
                                        <p:tav tm="0">
                                          <p:val>
                                            <p:strVal val="#ppt_x+0.4"/>
                                          </p:val>
                                        </p:tav>
                                        <p:tav tm="100000">
                                          <p:val>
                                            <p:strVal val="#ppt_x-0.05"/>
                                          </p:val>
                                        </p:tav>
                                      </p:tavLst>
                                    </p:anim>
                                    <p:anim calcmode="lin" valueType="num">
                                      <p:cBhvr>
                                        <p:cTn id="29" dur="800" decel="100000" fill="hold"/>
                                        <p:tgtEl>
                                          <p:spTgt spid="2">
                                            <p:txEl>
                                              <p:pRg st="2" end="2"/>
                                            </p:txEl>
                                          </p:spTgt>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2">
                                            <p:txEl>
                                              <p:pRg st="2" end="2"/>
                                            </p:txEl>
                                          </p:spTgt>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2">
                                            <p:txEl>
                                              <p:pRg st="2" end="2"/>
                                            </p:txEl>
                                          </p:spTgt>
                                        </p:tgtEl>
                                        <p:attrNameLst>
                                          <p:attrName>ppt_y</p:attrName>
                                        </p:attrNameLst>
                                      </p:cBhvr>
                                      <p:tavLst>
                                        <p:tav tm="0">
                                          <p:val>
                                            <p:strVal val="#ppt_y+0.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0" presetClass="entr" presetSubtype="0" fill="hold" grpId="0" nodeType="clickEffect">
                                  <p:stCondLst>
                                    <p:cond delay="0"/>
                                  </p:stCondLst>
                                  <p:childTnLst>
                                    <p:set>
                                      <p:cBhvr>
                                        <p:cTn id="35" dur="1" fill="hold">
                                          <p:stCondLst>
                                            <p:cond delay="0"/>
                                          </p:stCondLst>
                                        </p:cTn>
                                        <p:tgtEl>
                                          <p:spTgt spid="2">
                                            <p:txEl>
                                              <p:pRg st="4" end="4"/>
                                            </p:txEl>
                                          </p:spTgt>
                                        </p:tgtEl>
                                        <p:attrNameLst>
                                          <p:attrName>style.visibility</p:attrName>
                                        </p:attrNameLst>
                                      </p:cBhvr>
                                      <p:to>
                                        <p:strVal val="visible"/>
                                      </p:to>
                                    </p:set>
                                    <p:animEffect transition="in" filter="fade">
                                      <p:cBhvr>
                                        <p:cTn id="36" dur="800" decel="100000"/>
                                        <p:tgtEl>
                                          <p:spTgt spid="2">
                                            <p:txEl>
                                              <p:pRg st="4" end="4"/>
                                            </p:txEl>
                                          </p:spTgt>
                                        </p:tgtEl>
                                      </p:cBhvr>
                                    </p:animEffect>
                                    <p:anim calcmode="lin" valueType="num">
                                      <p:cBhvr>
                                        <p:cTn id="37" dur="800" decel="100000" fill="hold"/>
                                        <p:tgtEl>
                                          <p:spTgt spid="2">
                                            <p:txEl>
                                              <p:pRg st="4" end="4"/>
                                            </p:txEl>
                                          </p:spTgt>
                                        </p:tgtEl>
                                        <p:attrNameLst>
                                          <p:attrName>style.rotation</p:attrName>
                                        </p:attrNameLst>
                                      </p:cBhvr>
                                      <p:tavLst>
                                        <p:tav tm="0">
                                          <p:val>
                                            <p:fltVal val="-90"/>
                                          </p:val>
                                        </p:tav>
                                        <p:tav tm="100000">
                                          <p:val>
                                            <p:fltVal val="0"/>
                                          </p:val>
                                        </p:tav>
                                      </p:tavLst>
                                    </p:anim>
                                    <p:anim calcmode="lin" valueType="num">
                                      <p:cBhvr>
                                        <p:cTn id="38" dur="800" decel="100000" fill="hold"/>
                                        <p:tgtEl>
                                          <p:spTgt spid="2">
                                            <p:txEl>
                                              <p:pRg st="4" end="4"/>
                                            </p:txEl>
                                          </p:spTgt>
                                        </p:tgtEl>
                                        <p:attrNameLst>
                                          <p:attrName>ppt_x</p:attrName>
                                        </p:attrNameLst>
                                      </p:cBhvr>
                                      <p:tavLst>
                                        <p:tav tm="0">
                                          <p:val>
                                            <p:strVal val="#ppt_x+0.4"/>
                                          </p:val>
                                        </p:tav>
                                        <p:tav tm="100000">
                                          <p:val>
                                            <p:strVal val="#ppt_x-0.05"/>
                                          </p:val>
                                        </p:tav>
                                      </p:tavLst>
                                    </p:anim>
                                    <p:anim calcmode="lin" valueType="num">
                                      <p:cBhvr>
                                        <p:cTn id="39" dur="800" decel="100000" fill="hold"/>
                                        <p:tgtEl>
                                          <p:spTgt spid="2">
                                            <p:txEl>
                                              <p:pRg st="4" end="4"/>
                                            </p:txEl>
                                          </p:spTgt>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2">
                                            <p:txEl>
                                              <p:pRg st="4" end="4"/>
                                            </p:txEl>
                                          </p:spTgt>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2">
                                            <p:txEl>
                                              <p:pRg st="4" end="4"/>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4525963"/>
          </a:xfrm>
        </p:spPr>
        <p:txBody>
          <a:bodyPr/>
          <a:lstStyle/>
          <a:p>
            <a:r>
              <a:rPr lang="en-US" b="1" dirty="0" smtClean="0"/>
              <a:t>Pre-condition for granting such benefit are:</a:t>
            </a:r>
          </a:p>
          <a:p>
            <a:pPr lvl="1" algn="just"/>
            <a:endParaRPr lang="en-US" dirty="0" smtClean="0">
              <a:latin typeface="Calibri" pitchFamily="34" charset="0"/>
            </a:endParaRPr>
          </a:p>
          <a:p>
            <a:pPr lvl="1" algn="just"/>
            <a:r>
              <a:rPr lang="en-US" dirty="0" smtClean="0">
                <a:latin typeface="Calibri" pitchFamily="34" charset="0"/>
              </a:rPr>
              <a:t>Disability should be solely and directly as a result of accidental injury.</a:t>
            </a:r>
          </a:p>
          <a:p>
            <a:pPr lvl="1" algn="just"/>
            <a:endParaRPr lang="en-US" dirty="0" smtClean="0">
              <a:latin typeface="Calibri" pitchFamily="34" charset="0"/>
            </a:endParaRPr>
          </a:p>
          <a:p>
            <a:pPr lvl="1" algn="just"/>
            <a:r>
              <a:rPr lang="en-US" dirty="0" smtClean="0">
                <a:latin typeface="Calibri" pitchFamily="34" charset="0"/>
              </a:rPr>
              <a:t>Disability must be permanent</a:t>
            </a:r>
          </a:p>
          <a:p>
            <a:pPr lvl="1" algn="just">
              <a:buNone/>
            </a:pPr>
            <a:endParaRPr lang="en-US" dirty="0" smtClean="0">
              <a:latin typeface="Calibri" pitchFamily="34" charset="0"/>
            </a:endParaRPr>
          </a:p>
          <a:p>
            <a:pPr lvl="1" algn="just"/>
            <a:r>
              <a:rPr lang="en-US" dirty="0" smtClean="0">
                <a:latin typeface="Calibri" pitchFamily="34" charset="0"/>
              </a:rPr>
              <a:t>Injury and disability must occur before the insured attains 60 years of age.</a:t>
            </a:r>
            <a:endParaRPr lang="en-US" dirty="0">
              <a:latin typeface="Calibri" pitchFamily="34" charset="0"/>
            </a:endParaRPr>
          </a:p>
        </p:txBody>
      </p:sp>
      <p:sp>
        <p:nvSpPr>
          <p:cNvPr id="3" name="Date Placeholder 2"/>
          <p:cNvSpPr>
            <a:spLocks noGrp="1"/>
          </p:cNvSpPr>
          <p:nvPr>
            <p:ph type="dt" sz="half" idx="10"/>
          </p:nvPr>
        </p:nvSpPr>
        <p:spPr>
          <a:xfrm>
            <a:off x="59472" y="6309320"/>
            <a:ext cx="1920240" cy="365760"/>
          </a:xfrm>
        </p:spPr>
        <p:txBody>
          <a:bodyPr/>
          <a:lstStyle/>
          <a:p>
            <a:fld id="{3934D839-7EF3-40C0-BDEE-CC19FB47A417}" type="datetime1">
              <a:rPr lang="en-US" sz="1200" smtClean="0"/>
              <a:t>10/17/2012</a:t>
            </a:fld>
            <a:endParaRPr lang="en-US" sz="1200" dirty="0"/>
          </a:p>
        </p:txBody>
      </p:sp>
      <p:sp>
        <p:nvSpPr>
          <p:cNvPr id="4"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28</a:t>
            </a:fld>
            <a:endParaRPr lang="en-US" sz="1200" dirty="0"/>
          </a:p>
        </p:txBody>
      </p:sp>
      <p:sp>
        <p:nvSpPr>
          <p:cNvPr id="5"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12290" name="Picture 2" descr="C:\Documents and Settings\XYZ\Desktop\insurance\criticalillnesscoverbenefitstandalonebenefitrider_1.jpg"/>
          <p:cNvPicPr>
            <a:picLocks noChangeAspect="1" noChangeArrowheads="1"/>
          </p:cNvPicPr>
          <p:nvPr/>
        </p:nvPicPr>
        <p:blipFill>
          <a:blip r:embed="rId3" cstate="print"/>
          <a:srcRect/>
          <a:stretch>
            <a:fillRect/>
          </a:stretch>
        </p:blipFill>
        <p:spPr bwMode="auto">
          <a:xfrm>
            <a:off x="5796136" y="3922390"/>
            <a:ext cx="2935610" cy="2530946"/>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xEl>
                                              <p:pRg st="0" end="0"/>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1000"/>
                                        <p:tgtEl>
                                          <p:spTgt spid="2">
                                            <p:txEl>
                                              <p:pRg st="2" end="2"/>
                                            </p:txEl>
                                          </p:spTgt>
                                        </p:tgtEl>
                                      </p:cBhvr>
                                    </p:animEffect>
                                    <p:anim calcmode="lin" valueType="num">
                                      <p:cBhvr>
                                        <p:cTn id="1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2">
                                            <p:txEl>
                                              <p:pRg st="2" end="2"/>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2">
                                            <p:txEl>
                                              <p:pRg st="2" end="2"/>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1000"/>
                                        <p:tgtEl>
                                          <p:spTgt spid="2">
                                            <p:txEl>
                                              <p:pRg st="4" end="4"/>
                                            </p:txEl>
                                          </p:spTgt>
                                        </p:tgtEl>
                                      </p:cBhvr>
                                    </p:animEffect>
                                    <p:anim calcmode="lin" valueType="num">
                                      <p:cBhvr>
                                        <p:cTn id="2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2">
                                            <p:txEl>
                                              <p:pRg st="4" end="4"/>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2">
                                            <p:txEl>
                                              <p:pRg st="4" end="4"/>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1000"/>
                                        <p:tgtEl>
                                          <p:spTgt spid="2">
                                            <p:txEl>
                                              <p:pRg st="6" end="6"/>
                                            </p:txEl>
                                          </p:spTgt>
                                        </p:tgtEl>
                                      </p:cBhvr>
                                    </p:animEffect>
                                    <p:anim calcmode="lin" valueType="num">
                                      <p:cBhvr>
                                        <p:cTn id="2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2">
                                            <p:txEl>
                                              <p:pRg st="6" end="6"/>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2">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2853"/>
            <a:ext cx="9144000" cy="1354217"/>
          </a:xfrm>
          <a:prstGeom prst="rect">
            <a:avLst/>
          </a:prstGeom>
          <a:noFill/>
        </p:spPr>
        <p:txBody>
          <a:bodyPr wrap="square" rtlCol="0">
            <a:spAutoFit/>
          </a:bodyPr>
          <a:lstStyle/>
          <a:p>
            <a:pPr algn="ctr"/>
            <a:r>
              <a:rPr lang="en-US" sz="4100" b="1" dirty="0" smtClean="0">
                <a:solidFill>
                  <a:schemeClr val="tx2"/>
                </a:solidFill>
                <a:effectLst>
                  <a:outerShdw blurRad="31750" dist="25400" dir="5400000" algn="tl" rotWithShape="0">
                    <a:srgbClr val="000000">
                      <a:alpha val="25000"/>
                    </a:srgbClr>
                  </a:outerShdw>
                </a:effectLst>
                <a:latin typeface="+mj-lt"/>
                <a:ea typeface="+mj-ea"/>
                <a:cs typeface="+mj-cs"/>
              </a:rPr>
              <a:t>Tax benefit from Life Insurance Policies</a:t>
            </a:r>
          </a:p>
        </p:txBody>
      </p:sp>
      <p:sp>
        <p:nvSpPr>
          <p:cNvPr id="6" name="TextBox 5"/>
          <p:cNvSpPr txBox="1"/>
          <p:nvPr/>
        </p:nvSpPr>
        <p:spPr>
          <a:xfrm>
            <a:off x="214282" y="1214422"/>
            <a:ext cx="8715436" cy="6447919"/>
          </a:xfrm>
          <a:prstGeom prst="rect">
            <a:avLst/>
          </a:prstGeom>
          <a:noFill/>
        </p:spPr>
        <p:txBody>
          <a:bodyPr wrap="square" rtlCol="0">
            <a:spAutoFit/>
          </a:bodyPr>
          <a:lstStyle/>
          <a:p>
            <a:pPr algn="just">
              <a:buFont typeface="Wingdings" pitchFamily="2" charset="2"/>
              <a:buChar char="q"/>
            </a:pPr>
            <a:r>
              <a:rPr lang="en-US" sz="2000" dirty="0" smtClean="0">
                <a:latin typeface="Bell MT" pitchFamily="18" charset="0"/>
              </a:rPr>
              <a:t> The Indian Income Tax Act, make buying insurance “cheaper” as well as an efficient investment for long term savings.</a:t>
            </a:r>
          </a:p>
          <a:p>
            <a:pPr algn="just">
              <a:buFont typeface="Wingdings" pitchFamily="2" charset="2"/>
              <a:buChar char="Ø"/>
            </a:pPr>
            <a:endParaRPr lang="en-US" sz="2000" dirty="0" smtClean="0">
              <a:latin typeface="Bell MT" pitchFamily="18" charset="0"/>
            </a:endParaRPr>
          </a:p>
          <a:p>
            <a:pPr algn="just">
              <a:buFont typeface="Wingdings" pitchFamily="2" charset="2"/>
              <a:buChar char="q"/>
            </a:pPr>
            <a:r>
              <a:rPr lang="en-US" sz="2400" b="1" dirty="0" smtClean="0">
                <a:latin typeface="Bell MT" pitchFamily="18" charset="0"/>
              </a:rPr>
              <a:t> </a:t>
            </a:r>
            <a:r>
              <a:rPr lang="en-US" sz="2400" b="1" u="sng" dirty="0" smtClean="0">
                <a:latin typeface="Bell MT" pitchFamily="18" charset="0"/>
              </a:rPr>
              <a:t>On Premiums:</a:t>
            </a:r>
            <a:r>
              <a:rPr lang="en-US" sz="2400" b="1" dirty="0" smtClean="0">
                <a:latin typeface="Bell MT" pitchFamily="18" charset="0"/>
              </a:rPr>
              <a:t> </a:t>
            </a:r>
          </a:p>
          <a:p>
            <a:pPr lvl="1" algn="just">
              <a:buFont typeface="Wingdings" pitchFamily="2" charset="2"/>
              <a:buChar char="Ø"/>
            </a:pPr>
            <a:r>
              <a:rPr lang="en-US" sz="2000" dirty="0" smtClean="0">
                <a:latin typeface="Bell MT" pitchFamily="18" charset="0"/>
              </a:rPr>
              <a:t> Section 80D of the Insurance Act is an effective way for the salaried person to reduce tax liability through life insurance policy. </a:t>
            </a:r>
          </a:p>
          <a:p>
            <a:pPr lvl="1" algn="just">
              <a:buFont typeface="Wingdings" pitchFamily="2" charset="2"/>
              <a:buChar char="Ø"/>
            </a:pPr>
            <a:endParaRPr lang="en-US" sz="2000" dirty="0" smtClean="0">
              <a:latin typeface="Bell MT" pitchFamily="18" charset="0"/>
            </a:endParaRPr>
          </a:p>
          <a:p>
            <a:pPr lvl="1" algn="just">
              <a:buFont typeface="Wingdings" pitchFamily="2" charset="2"/>
              <a:buChar char="Ø"/>
            </a:pPr>
            <a:r>
              <a:rPr lang="en-US" sz="2000" dirty="0" smtClean="0">
                <a:latin typeface="Bell MT" pitchFamily="18" charset="0"/>
              </a:rPr>
              <a:t> Investments in Life Insurance premium is subject to rebate. </a:t>
            </a:r>
            <a:endParaRPr lang="en-US" sz="2000" dirty="0" smtClean="0">
              <a:solidFill>
                <a:schemeClr val="accent2"/>
              </a:solidFill>
              <a:latin typeface="Bell MT" pitchFamily="18" charset="0"/>
            </a:endParaRPr>
          </a:p>
          <a:p>
            <a:pPr lvl="1" algn="just"/>
            <a:endParaRPr lang="en-US" sz="2000" dirty="0" smtClean="0">
              <a:solidFill>
                <a:schemeClr val="accent2"/>
              </a:solidFill>
              <a:latin typeface="Bell MT" pitchFamily="18" charset="0"/>
            </a:endParaRPr>
          </a:p>
          <a:p>
            <a:pPr lvl="1">
              <a:buFont typeface="Wingdings" pitchFamily="2" charset="2"/>
              <a:buChar char="Ø"/>
            </a:pPr>
            <a:r>
              <a:rPr lang="en-US" sz="2000" dirty="0" smtClean="0">
                <a:latin typeface="Bell MT" pitchFamily="18" charset="0"/>
              </a:rPr>
              <a:t> Premium: </a:t>
            </a:r>
          </a:p>
          <a:p>
            <a:pPr lvl="0"/>
            <a:r>
              <a:rPr lang="en-US" sz="2000" dirty="0" smtClean="0">
                <a:latin typeface="Bell MT" pitchFamily="18" charset="0"/>
              </a:rPr>
              <a:t>	Paid by an individual in respect of:</a:t>
            </a:r>
            <a:endParaRPr lang="en-US" sz="2800" dirty="0" smtClean="0">
              <a:latin typeface="Bell MT" pitchFamily="18" charset="0"/>
            </a:endParaRPr>
          </a:p>
          <a:p>
            <a:pPr lvl="1"/>
            <a:r>
              <a:rPr lang="en-US" sz="2000" dirty="0" smtClean="0">
                <a:latin typeface="Bell MT" pitchFamily="18" charset="0"/>
              </a:rPr>
              <a:t>		himself/herself,</a:t>
            </a:r>
            <a:endParaRPr lang="en-US" sz="2800" dirty="0" smtClean="0">
              <a:latin typeface="Bell MT" pitchFamily="18" charset="0"/>
            </a:endParaRPr>
          </a:p>
          <a:p>
            <a:pPr lvl="1"/>
            <a:r>
              <a:rPr lang="en-US" sz="2000" dirty="0" smtClean="0">
                <a:latin typeface="Bell MT" pitchFamily="18" charset="0"/>
              </a:rPr>
              <a:t>		his/her spouse, and</a:t>
            </a:r>
            <a:endParaRPr lang="en-US" sz="2800" dirty="0" smtClean="0">
              <a:latin typeface="Bell MT" pitchFamily="18" charset="0"/>
            </a:endParaRPr>
          </a:p>
          <a:p>
            <a:pPr lvl="1"/>
            <a:r>
              <a:rPr lang="en-US" sz="2000" dirty="0" smtClean="0">
                <a:latin typeface="Bell MT" pitchFamily="18" charset="0"/>
              </a:rPr>
              <a:t>		any of his/her children.</a:t>
            </a:r>
            <a:endParaRPr lang="en-US" sz="2800" dirty="0" smtClean="0">
              <a:latin typeface="Bell MT" pitchFamily="18" charset="0"/>
            </a:endParaRPr>
          </a:p>
          <a:p>
            <a:r>
              <a:rPr lang="en-US" sz="900" dirty="0" smtClean="0">
                <a:latin typeface="Bell MT" pitchFamily="18" charset="0"/>
              </a:rPr>
              <a:t> </a:t>
            </a:r>
          </a:p>
          <a:p>
            <a:pPr algn="ctr"/>
            <a:r>
              <a:rPr lang="en-US" sz="2000" b="1" i="1" dirty="0" smtClean="0">
                <a:latin typeface="Bell MT" pitchFamily="18" charset="0"/>
              </a:rPr>
              <a:t>                      Premium amount paid should not exceed 20% of the sum assured.</a:t>
            </a:r>
            <a:endParaRPr lang="en-US" sz="2800" b="1" i="1" dirty="0" smtClean="0">
              <a:latin typeface="Bell MT" pitchFamily="18" charset="0"/>
            </a:endParaRPr>
          </a:p>
          <a:p>
            <a:pPr lvl="1" algn="just"/>
            <a:endParaRPr lang="en-US" sz="2000" dirty="0" smtClean="0">
              <a:solidFill>
                <a:schemeClr val="accent2"/>
              </a:solidFill>
              <a:latin typeface="Bell MT" pitchFamily="18" charset="0"/>
            </a:endParaRPr>
          </a:p>
          <a:p>
            <a:pPr lvl="1" algn="just"/>
            <a:r>
              <a:rPr lang="en-US" sz="2000" dirty="0" smtClean="0">
                <a:latin typeface="Bell MT" pitchFamily="18" charset="0"/>
              </a:rPr>
              <a:t>	</a:t>
            </a:r>
          </a:p>
          <a:p>
            <a:pPr algn="just"/>
            <a:r>
              <a:rPr lang="en-US" sz="2000" dirty="0" smtClean="0">
                <a:latin typeface="Bell MT" pitchFamily="18" charset="0"/>
              </a:rPr>
              <a:t> </a:t>
            </a:r>
          </a:p>
          <a:p>
            <a:pPr algn="just">
              <a:buFont typeface="Wingdings" pitchFamily="2" charset="2"/>
              <a:buChar char="Ø"/>
            </a:pPr>
            <a:endParaRPr lang="en-US" sz="2000" dirty="0">
              <a:latin typeface="Bell MT" pitchFamily="18" charset="0"/>
            </a:endParaRPr>
          </a:p>
        </p:txBody>
      </p:sp>
      <p:sp>
        <p:nvSpPr>
          <p:cNvPr id="5" name="Date Placeholder 4"/>
          <p:cNvSpPr>
            <a:spLocks noGrp="1"/>
          </p:cNvSpPr>
          <p:nvPr>
            <p:ph type="dt" sz="half" idx="10"/>
          </p:nvPr>
        </p:nvSpPr>
        <p:spPr/>
        <p:txBody>
          <a:bodyPr/>
          <a:lstStyle/>
          <a:p>
            <a:fld id="{ADEE0FD7-C630-459B-85DD-B6ABE2C050F9}" type="datetime1">
              <a:rPr lang="en-US" smtClean="0"/>
              <a:t>10/17/2012</a:t>
            </a:fld>
            <a:endParaRPr lang="en-US"/>
          </a:p>
        </p:txBody>
      </p:sp>
      <p:sp>
        <p:nvSpPr>
          <p:cNvPr id="7" name="Slide Number Placeholder 6"/>
          <p:cNvSpPr>
            <a:spLocks noGrp="1"/>
          </p:cNvSpPr>
          <p:nvPr>
            <p:ph type="sldNum" sz="quarter" idx="12"/>
          </p:nvPr>
        </p:nvSpPr>
        <p:spPr/>
        <p:txBody>
          <a:bodyPr/>
          <a:lstStyle/>
          <a:p>
            <a:fld id="{037A10F7-9D79-4D25-9A87-AED879A3D575}" type="slidenum">
              <a:rPr lang="en-US" smtClean="0"/>
              <a:pPr/>
              <a:t>29</a:t>
            </a:fld>
            <a:endParaRPr lang="en-US"/>
          </a:p>
        </p:txBody>
      </p:sp>
      <p:sp>
        <p:nvSpPr>
          <p:cNvPr id="8" name="Footer Placeholder 7"/>
          <p:cNvSpPr>
            <a:spLocks noGrp="1"/>
          </p:cNvSpPr>
          <p:nvPr>
            <p:ph type="ftr" sz="quarter" idx="11"/>
          </p:nvPr>
        </p:nvSpPr>
        <p:spPr>
          <a:xfrm>
            <a:off x="4214810" y="6492875"/>
            <a:ext cx="2350681" cy="365125"/>
          </a:xfrm>
        </p:spPr>
        <p:txBody>
          <a:bodyPr/>
          <a:lstStyle/>
          <a:p>
            <a:endParaRPr lang="en-US" dirty="0"/>
          </a:p>
        </p:txBody>
      </p:sp>
      <p:pic>
        <p:nvPicPr>
          <p:cNvPr id="1026" name="Picture 2" descr="C:\Users\E.K.john\Desktop\img\images.jpg"/>
          <p:cNvPicPr>
            <a:picLocks noChangeAspect="1" noChangeArrowheads="1"/>
          </p:cNvPicPr>
          <p:nvPr/>
        </p:nvPicPr>
        <p:blipFill>
          <a:blip r:embed="rId3"/>
          <a:srcRect/>
          <a:stretch>
            <a:fillRect/>
          </a:stretch>
        </p:blipFill>
        <p:spPr bwMode="auto">
          <a:xfrm>
            <a:off x="0" y="3071810"/>
            <a:ext cx="9144000" cy="3786190"/>
          </a:xfrm>
          <a:prstGeom prst="rect">
            <a:avLst/>
          </a:prstGeom>
          <a:noFill/>
        </p:spPr>
      </p:pic>
      <p:pic>
        <p:nvPicPr>
          <p:cNvPr id="1027" name="Picture 3" descr="C:\Users\E.K.john\Desktop\img\images (1).jpg"/>
          <p:cNvPicPr>
            <a:picLocks noChangeAspect="1" noChangeArrowheads="1"/>
          </p:cNvPicPr>
          <p:nvPr/>
        </p:nvPicPr>
        <p:blipFill>
          <a:blip r:embed="rId4"/>
          <a:srcRect/>
          <a:stretch>
            <a:fillRect/>
          </a:stretch>
        </p:blipFill>
        <p:spPr bwMode="auto">
          <a:xfrm>
            <a:off x="0" y="0"/>
            <a:ext cx="9144000" cy="3095616"/>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770" decel="100000"/>
                                        <p:tgtEl>
                                          <p:spTgt spid="1027"/>
                                        </p:tgtEl>
                                      </p:cBhvr>
                                    </p:animEffect>
                                    <p:animScale>
                                      <p:cBhvr>
                                        <p:cTn id="8" dur="770" decel="100000"/>
                                        <p:tgtEl>
                                          <p:spTgt spid="1027"/>
                                        </p:tgtEl>
                                      </p:cBhvr>
                                      <p:from x="10000" y="10000"/>
                                      <p:to x="200000" y="450000"/>
                                    </p:animScale>
                                    <p:animScale>
                                      <p:cBhvr>
                                        <p:cTn id="9" dur="1230" accel="100000" fill="hold">
                                          <p:stCondLst>
                                            <p:cond delay="770"/>
                                          </p:stCondLst>
                                        </p:cTn>
                                        <p:tgtEl>
                                          <p:spTgt spid="1027"/>
                                        </p:tgtEl>
                                      </p:cBhvr>
                                      <p:from x="200000" y="450000"/>
                                      <p:to x="100000" y="100000"/>
                                    </p:animScale>
                                    <p:set>
                                      <p:cBhvr>
                                        <p:cTn id="10" dur="770" fill="hold"/>
                                        <p:tgtEl>
                                          <p:spTgt spid="1027"/>
                                        </p:tgtEl>
                                        <p:attrNameLst>
                                          <p:attrName>ppt_x</p:attrName>
                                        </p:attrNameLst>
                                      </p:cBhvr>
                                      <p:to>
                                        <p:strVal val="(0.5)"/>
                                      </p:to>
                                    </p:set>
                                    <p:anim from="(0.5)" to="(#ppt_x)" calcmode="lin" valueType="num">
                                      <p:cBhvr>
                                        <p:cTn id="11" dur="1230" accel="100000" fill="hold">
                                          <p:stCondLst>
                                            <p:cond delay="770"/>
                                          </p:stCondLst>
                                        </p:cTn>
                                        <p:tgtEl>
                                          <p:spTgt spid="1027"/>
                                        </p:tgtEl>
                                        <p:attrNameLst>
                                          <p:attrName>ppt_x</p:attrName>
                                        </p:attrNameLst>
                                      </p:cBhvr>
                                    </p:anim>
                                    <p:set>
                                      <p:cBhvr>
                                        <p:cTn id="12" dur="770" fill="hold"/>
                                        <p:tgtEl>
                                          <p:spTgt spid="1027"/>
                                        </p:tgtEl>
                                        <p:attrNameLst>
                                          <p:attrName>ppt_y</p:attrName>
                                        </p:attrNameLst>
                                      </p:cBhvr>
                                      <p:to>
                                        <p:strVal val="(#ppt_y+0.4)"/>
                                      </p:to>
                                    </p:set>
                                    <p:anim from="(#ppt_y+0.4)" to="(#ppt_y)" calcmode="lin" valueType="num">
                                      <p:cBhvr>
                                        <p:cTn id="13" dur="1230" accel="100000" fill="hold">
                                          <p:stCondLst>
                                            <p:cond delay="770"/>
                                          </p:stCondLst>
                                        </p:cTn>
                                        <p:tgtEl>
                                          <p:spTgt spid="1027"/>
                                        </p:tgtEl>
                                        <p:attrNameLst>
                                          <p:attrName>ppt_y</p:attrName>
                                        </p:attrNameLst>
                                      </p:cBhvr>
                                    </p:anim>
                                  </p:childTnLst>
                                </p:cTn>
                              </p:par>
                              <p:par>
                                <p:cTn id="14" presetID="51" presetClass="entr" presetSubtype="0"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fade">
                                      <p:cBhvr>
                                        <p:cTn id="16" dur="770" decel="100000"/>
                                        <p:tgtEl>
                                          <p:spTgt spid="1026"/>
                                        </p:tgtEl>
                                      </p:cBhvr>
                                    </p:animEffect>
                                    <p:animScale>
                                      <p:cBhvr>
                                        <p:cTn id="17" dur="770" decel="100000"/>
                                        <p:tgtEl>
                                          <p:spTgt spid="1026"/>
                                        </p:tgtEl>
                                      </p:cBhvr>
                                      <p:from x="10000" y="10000"/>
                                      <p:to x="200000" y="450000"/>
                                    </p:animScale>
                                    <p:animScale>
                                      <p:cBhvr>
                                        <p:cTn id="18" dur="1230" accel="100000" fill="hold">
                                          <p:stCondLst>
                                            <p:cond delay="770"/>
                                          </p:stCondLst>
                                        </p:cTn>
                                        <p:tgtEl>
                                          <p:spTgt spid="1026"/>
                                        </p:tgtEl>
                                      </p:cBhvr>
                                      <p:from x="200000" y="450000"/>
                                      <p:to x="100000" y="100000"/>
                                    </p:animScale>
                                    <p:set>
                                      <p:cBhvr>
                                        <p:cTn id="19" dur="770" fill="hold"/>
                                        <p:tgtEl>
                                          <p:spTgt spid="1026"/>
                                        </p:tgtEl>
                                        <p:attrNameLst>
                                          <p:attrName>ppt_x</p:attrName>
                                        </p:attrNameLst>
                                      </p:cBhvr>
                                      <p:to>
                                        <p:strVal val="(0.5)"/>
                                      </p:to>
                                    </p:set>
                                    <p:anim from="(0.5)" to="(#ppt_x)" calcmode="lin" valueType="num">
                                      <p:cBhvr>
                                        <p:cTn id="20" dur="1230" accel="100000" fill="hold">
                                          <p:stCondLst>
                                            <p:cond delay="770"/>
                                          </p:stCondLst>
                                        </p:cTn>
                                        <p:tgtEl>
                                          <p:spTgt spid="1026"/>
                                        </p:tgtEl>
                                        <p:attrNameLst>
                                          <p:attrName>ppt_x</p:attrName>
                                        </p:attrNameLst>
                                      </p:cBhvr>
                                    </p:anim>
                                    <p:set>
                                      <p:cBhvr>
                                        <p:cTn id="21" dur="770" fill="hold"/>
                                        <p:tgtEl>
                                          <p:spTgt spid="1026"/>
                                        </p:tgtEl>
                                        <p:attrNameLst>
                                          <p:attrName>ppt_y</p:attrName>
                                        </p:attrNameLst>
                                      </p:cBhvr>
                                      <p:to>
                                        <p:strVal val="(#ppt_y+0.4)"/>
                                      </p:to>
                                    </p:set>
                                    <p:anim from="(#ppt_y+0.4)" to="(#ppt_y)" calcmode="lin" valueType="num">
                                      <p:cBhvr>
                                        <p:cTn id="22" dur="1230" accel="100000" fill="hold">
                                          <p:stCondLst>
                                            <p:cond delay="770"/>
                                          </p:stCondLst>
                                        </p:cTn>
                                        <p:tgtEl>
                                          <p:spTgt spid="1026"/>
                                        </p:tgtEl>
                                        <p:attrNameLst>
                                          <p:attrName>ppt_y</p:attrName>
                                        </p:attrNameLst>
                                      </p:cBhvr>
                                    </p:anim>
                                  </p:childTnLst>
                                </p:cTn>
                              </p:par>
                            </p:childTnLst>
                          </p:cTn>
                        </p:par>
                        <p:par>
                          <p:cTn id="23" fill="hold">
                            <p:stCondLst>
                              <p:cond delay="2000"/>
                            </p:stCondLst>
                            <p:childTnLst>
                              <p:par>
                                <p:cTn id="24" presetID="51" presetClass="exit" presetSubtype="0" fill="hold" nodeType="afterEffect">
                                  <p:stCondLst>
                                    <p:cond delay="0"/>
                                  </p:stCondLst>
                                  <p:childTnLst>
                                    <p:animEffect transition="out" filter="fade">
                                      <p:cBhvr>
                                        <p:cTn id="25" dur="770" accel="100000">
                                          <p:stCondLst>
                                            <p:cond delay="1230"/>
                                          </p:stCondLst>
                                        </p:cTn>
                                        <p:tgtEl>
                                          <p:spTgt spid="1027"/>
                                        </p:tgtEl>
                                      </p:cBhvr>
                                    </p:animEffect>
                                    <p:animScale>
                                      <p:cBhvr>
                                        <p:cTn id="26" dur="770" accel="100000">
                                          <p:stCondLst>
                                            <p:cond delay="1230"/>
                                          </p:stCondLst>
                                        </p:cTn>
                                        <p:tgtEl>
                                          <p:spTgt spid="1027"/>
                                        </p:tgtEl>
                                      </p:cBhvr>
                                      <p:from x="200000" y="450000"/>
                                      <p:to x="10000" y="10000"/>
                                    </p:animScale>
                                    <p:animScale>
                                      <p:cBhvr>
                                        <p:cTn id="27" dur="1230" decel="100000"/>
                                        <p:tgtEl>
                                          <p:spTgt spid="1027"/>
                                        </p:tgtEl>
                                      </p:cBhvr>
                                      <p:from x="100000" y="100000"/>
                                      <p:to x="200000" y="450000"/>
                                    </p:animScale>
                                    <p:anim from="(ppt_x)" to="(0.5)" calcmode="lin" valueType="num">
                                      <p:cBhvr>
                                        <p:cTn id="28" dur="1230" decel="100000"/>
                                        <p:tgtEl>
                                          <p:spTgt spid="1027"/>
                                        </p:tgtEl>
                                        <p:attrNameLst>
                                          <p:attrName>ppt_x</p:attrName>
                                        </p:attrNameLst>
                                      </p:cBhvr>
                                    </p:anim>
                                    <p:anim from="(0.5)" to="(0.5)" calcmode="lin" valueType="num">
                                      <p:cBhvr>
                                        <p:cTn id="29" dur="770">
                                          <p:stCondLst>
                                            <p:cond delay="1230"/>
                                          </p:stCondLst>
                                        </p:cTn>
                                        <p:tgtEl>
                                          <p:spTgt spid="1027"/>
                                        </p:tgtEl>
                                        <p:attrNameLst>
                                          <p:attrName>ppt_x</p:attrName>
                                        </p:attrNameLst>
                                      </p:cBhvr>
                                    </p:anim>
                                    <p:anim from="(ppt_y)" to="(ppt_y+0.4)" calcmode="lin" valueType="num">
                                      <p:cBhvr>
                                        <p:cTn id="30" dur="1230" decel="100000"/>
                                        <p:tgtEl>
                                          <p:spTgt spid="1027"/>
                                        </p:tgtEl>
                                        <p:attrNameLst>
                                          <p:attrName>ppt_y</p:attrName>
                                        </p:attrNameLst>
                                      </p:cBhvr>
                                    </p:anim>
                                    <p:anim from="(ppt_y)" to="(ppt_y)" calcmode="lin" valueType="num">
                                      <p:cBhvr>
                                        <p:cTn id="31" dur="770">
                                          <p:stCondLst>
                                            <p:cond delay="1230"/>
                                          </p:stCondLst>
                                        </p:cTn>
                                        <p:tgtEl>
                                          <p:spTgt spid="1027"/>
                                        </p:tgtEl>
                                        <p:attrNameLst>
                                          <p:attrName>ppt_y</p:attrName>
                                        </p:attrNameLst>
                                      </p:cBhvr>
                                    </p:anim>
                                    <p:set>
                                      <p:cBhvr>
                                        <p:cTn id="32" dur="1" fill="hold">
                                          <p:stCondLst>
                                            <p:cond delay="1999"/>
                                          </p:stCondLst>
                                        </p:cTn>
                                        <p:tgtEl>
                                          <p:spTgt spid="1027"/>
                                        </p:tgtEl>
                                        <p:attrNameLst>
                                          <p:attrName>style.visibility</p:attrName>
                                        </p:attrNameLst>
                                      </p:cBhvr>
                                      <p:to>
                                        <p:strVal val="hidden"/>
                                      </p:to>
                                    </p:set>
                                  </p:childTnLst>
                                </p:cTn>
                              </p:par>
                            </p:childTnLst>
                          </p:cTn>
                        </p:par>
                        <p:par>
                          <p:cTn id="33" fill="hold">
                            <p:stCondLst>
                              <p:cond delay="4000"/>
                            </p:stCondLst>
                            <p:childTnLst>
                              <p:par>
                                <p:cTn id="34" presetID="51" presetClass="exit" presetSubtype="0" fill="hold" nodeType="afterEffect">
                                  <p:stCondLst>
                                    <p:cond delay="0"/>
                                  </p:stCondLst>
                                  <p:childTnLst>
                                    <p:animEffect transition="out" filter="fade">
                                      <p:cBhvr>
                                        <p:cTn id="35" dur="770" accel="100000">
                                          <p:stCondLst>
                                            <p:cond delay="1230"/>
                                          </p:stCondLst>
                                        </p:cTn>
                                        <p:tgtEl>
                                          <p:spTgt spid="1026"/>
                                        </p:tgtEl>
                                      </p:cBhvr>
                                    </p:animEffect>
                                    <p:animScale>
                                      <p:cBhvr>
                                        <p:cTn id="36" dur="770" accel="100000">
                                          <p:stCondLst>
                                            <p:cond delay="1230"/>
                                          </p:stCondLst>
                                        </p:cTn>
                                        <p:tgtEl>
                                          <p:spTgt spid="1026"/>
                                        </p:tgtEl>
                                      </p:cBhvr>
                                      <p:from x="200000" y="450000"/>
                                      <p:to x="10000" y="10000"/>
                                    </p:animScale>
                                    <p:animScale>
                                      <p:cBhvr>
                                        <p:cTn id="37" dur="1230" decel="100000"/>
                                        <p:tgtEl>
                                          <p:spTgt spid="1026"/>
                                        </p:tgtEl>
                                      </p:cBhvr>
                                      <p:from x="100000" y="100000"/>
                                      <p:to x="200000" y="450000"/>
                                    </p:animScale>
                                    <p:anim from="(ppt_x)" to="(0.5)" calcmode="lin" valueType="num">
                                      <p:cBhvr>
                                        <p:cTn id="38" dur="1230" decel="100000"/>
                                        <p:tgtEl>
                                          <p:spTgt spid="1026"/>
                                        </p:tgtEl>
                                        <p:attrNameLst>
                                          <p:attrName>ppt_x</p:attrName>
                                        </p:attrNameLst>
                                      </p:cBhvr>
                                    </p:anim>
                                    <p:anim from="(0.5)" to="(0.5)" calcmode="lin" valueType="num">
                                      <p:cBhvr>
                                        <p:cTn id="39" dur="770">
                                          <p:stCondLst>
                                            <p:cond delay="1230"/>
                                          </p:stCondLst>
                                        </p:cTn>
                                        <p:tgtEl>
                                          <p:spTgt spid="1026"/>
                                        </p:tgtEl>
                                        <p:attrNameLst>
                                          <p:attrName>ppt_x</p:attrName>
                                        </p:attrNameLst>
                                      </p:cBhvr>
                                    </p:anim>
                                    <p:anim from="(ppt_y)" to="(ppt_y+0.4)" calcmode="lin" valueType="num">
                                      <p:cBhvr>
                                        <p:cTn id="40" dur="1230" decel="100000"/>
                                        <p:tgtEl>
                                          <p:spTgt spid="1026"/>
                                        </p:tgtEl>
                                        <p:attrNameLst>
                                          <p:attrName>ppt_y</p:attrName>
                                        </p:attrNameLst>
                                      </p:cBhvr>
                                    </p:anim>
                                    <p:anim from="(ppt_y)" to="(ppt_y)" calcmode="lin" valueType="num">
                                      <p:cBhvr>
                                        <p:cTn id="41" dur="770">
                                          <p:stCondLst>
                                            <p:cond delay="1230"/>
                                          </p:stCondLst>
                                        </p:cTn>
                                        <p:tgtEl>
                                          <p:spTgt spid="1026"/>
                                        </p:tgtEl>
                                        <p:attrNameLst>
                                          <p:attrName>ppt_y</p:attrName>
                                        </p:attrNameLst>
                                      </p:cBhvr>
                                    </p:anim>
                                    <p:set>
                                      <p:cBhvr>
                                        <p:cTn id="42" dur="1" fill="hold">
                                          <p:stCondLst>
                                            <p:cond delay="1999"/>
                                          </p:stCondLst>
                                        </p:cTn>
                                        <p:tgtEl>
                                          <p:spTgt spid="102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5"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50" dur="1000" fill="hold"/>
                                        <p:tgtEl>
                                          <p:spTgt spid="4"/>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6" fill="hold" grpId="0" nodeType="clickEffect">
                                  <p:stCondLst>
                                    <p:cond delay="0"/>
                                  </p:stCondLst>
                                  <p:childTnLst>
                                    <p:set>
                                      <p:cBhvr>
                                        <p:cTn id="58" dur="1" fill="hold">
                                          <p:stCondLst>
                                            <p:cond delay="0"/>
                                          </p:stCondLst>
                                        </p:cTn>
                                        <p:tgtEl>
                                          <p:spTgt spid="6"/>
                                        </p:tgtEl>
                                        <p:attrNameLst>
                                          <p:attrName>style.visibility</p:attrName>
                                        </p:attrNameLst>
                                      </p:cBhvr>
                                      <p:to>
                                        <p:strVal val="visible"/>
                                      </p:to>
                                    </p:set>
                                    <p:animEffect transition="in" filter="barn(inHorizontal)">
                                      <p:cBhvr>
                                        <p:cTn id="5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2844" y="1267014"/>
            <a:ext cx="8686800" cy="5019506"/>
          </a:xfrm>
        </p:spPr>
        <p:txBody>
          <a:bodyPr>
            <a:normAutofit/>
          </a:bodyPr>
          <a:lstStyle/>
          <a:p>
            <a:pPr algn="just"/>
            <a:r>
              <a:rPr lang="en-US" sz="2400" dirty="0" smtClean="0">
                <a:latin typeface="Bell MT" pitchFamily="18" charset="0"/>
              </a:rPr>
              <a:t>Insurance in India can be traced back to the Vedas. For   instance, </a:t>
            </a:r>
            <a:r>
              <a:rPr lang="en-US" sz="2400" dirty="0" err="1" smtClean="0">
                <a:latin typeface="Bell MT" pitchFamily="18" charset="0"/>
              </a:rPr>
              <a:t>yogakshema</a:t>
            </a:r>
            <a:r>
              <a:rPr lang="en-US" sz="2400" dirty="0" smtClean="0">
                <a:latin typeface="Bell MT" pitchFamily="18" charset="0"/>
              </a:rPr>
              <a:t>, the name of Life Insurance Corporation of India's corporate headquarters, is derived from the Rig Veda. </a:t>
            </a:r>
          </a:p>
          <a:p>
            <a:pPr algn="just">
              <a:buNone/>
            </a:pPr>
            <a:endParaRPr lang="en-US" sz="2400" dirty="0" smtClean="0">
              <a:latin typeface="Bell MT" pitchFamily="18" charset="0"/>
            </a:endParaRPr>
          </a:p>
          <a:p>
            <a:pPr algn="just"/>
            <a:r>
              <a:rPr lang="en-US" sz="2400" dirty="0" smtClean="0">
                <a:latin typeface="Bell MT" pitchFamily="18" charset="0"/>
              </a:rPr>
              <a:t>Bombay Mutual Assurance Society, the first Indian life assurance society, was formed in 1870. </a:t>
            </a:r>
          </a:p>
          <a:p>
            <a:pPr algn="just"/>
            <a:endParaRPr lang="en-US" sz="2400" dirty="0" smtClean="0">
              <a:latin typeface="Bell MT" pitchFamily="18" charset="0"/>
            </a:endParaRPr>
          </a:p>
          <a:p>
            <a:pPr algn="just"/>
            <a:r>
              <a:rPr lang="en-US" sz="2400" dirty="0" smtClean="0">
                <a:latin typeface="Bell MT" pitchFamily="18" charset="0"/>
              </a:rPr>
              <a:t>Other companies like Oriental, Bharat</a:t>
            </a:r>
          </a:p>
          <a:p>
            <a:pPr algn="just">
              <a:buNone/>
            </a:pPr>
            <a:r>
              <a:rPr lang="en-US" sz="2400" dirty="0" smtClean="0">
                <a:latin typeface="Bell MT" pitchFamily="18" charset="0"/>
              </a:rPr>
              <a:t>    and Empire of India were also set up </a:t>
            </a:r>
          </a:p>
          <a:p>
            <a:pPr algn="just">
              <a:buNone/>
            </a:pPr>
            <a:r>
              <a:rPr lang="en-US" sz="2400" dirty="0" smtClean="0">
                <a:latin typeface="Bell MT" pitchFamily="18" charset="0"/>
              </a:rPr>
              <a:t>    in the 1870-90s.</a:t>
            </a:r>
          </a:p>
          <a:p>
            <a:pPr algn="just"/>
            <a:endParaRPr lang="en-US" sz="2400" dirty="0" smtClean="0">
              <a:latin typeface="Bell MT" pitchFamily="18" charset="0"/>
            </a:endParaRPr>
          </a:p>
          <a:p>
            <a:pPr>
              <a:buNone/>
            </a:pPr>
            <a:endParaRPr lang="en-US" sz="2400" dirty="0"/>
          </a:p>
        </p:txBody>
      </p:sp>
      <p:pic>
        <p:nvPicPr>
          <p:cNvPr id="4" name="Picture 2" descr="E:\insurance\life-insurance-quotes.jpg"/>
          <p:cNvPicPr>
            <a:picLocks noChangeAspect="1" noChangeArrowheads="1"/>
          </p:cNvPicPr>
          <p:nvPr/>
        </p:nvPicPr>
        <p:blipFill>
          <a:blip r:embed="rId2" cstate="print"/>
          <a:srcRect/>
          <a:stretch>
            <a:fillRect/>
          </a:stretch>
        </p:blipFill>
        <p:spPr bwMode="auto">
          <a:xfrm>
            <a:off x="5357818" y="3691938"/>
            <a:ext cx="3786182" cy="3166062"/>
          </a:xfrm>
          <a:prstGeom prst="rect">
            <a:avLst/>
          </a:prstGeom>
          <a:noFill/>
        </p:spPr>
      </p:pic>
      <p:sp>
        <p:nvSpPr>
          <p:cNvPr id="5" name="Title 2"/>
          <p:cNvSpPr>
            <a:spLocks noGrp="1"/>
          </p:cNvSpPr>
          <p:nvPr>
            <p:ph type="title"/>
          </p:nvPr>
        </p:nvSpPr>
        <p:spPr>
          <a:xfrm>
            <a:off x="342928" y="71414"/>
            <a:ext cx="8229600" cy="1143000"/>
          </a:xfrm>
        </p:spPr>
        <p:txBody>
          <a:bodyPr/>
          <a:lstStyle/>
          <a:p>
            <a:r>
              <a:rPr lang="en-US" dirty="0" smtClean="0"/>
              <a:t>History of Life Insurance</a:t>
            </a:r>
            <a:endParaRPr lang="en-US" dirty="0"/>
          </a:p>
        </p:txBody>
      </p:sp>
      <p:sp>
        <p:nvSpPr>
          <p:cNvPr id="9" name="Date Placeholder 2"/>
          <p:cNvSpPr>
            <a:spLocks noGrp="1"/>
          </p:cNvSpPr>
          <p:nvPr>
            <p:ph type="dt" sz="half" idx="10"/>
          </p:nvPr>
        </p:nvSpPr>
        <p:spPr>
          <a:xfrm>
            <a:off x="59472" y="6309320"/>
            <a:ext cx="1920240" cy="365760"/>
          </a:xfrm>
        </p:spPr>
        <p:txBody>
          <a:bodyPr/>
          <a:lstStyle/>
          <a:p>
            <a:fld id="{478599D3-A8F7-4BEC-A251-71FBE46B7861}" type="datetime1">
              <a:rPr lang="en-US" sz="1200" smtClean="0"/>
              <a:t>10/17/2012</a:t>
            </a:fld>
            <a:endParaRPr lang="en-US" sz="1200" dirty="0"/>
          </a:p>
        </p:txBody>
      </p:sp>
      <p:sp>
        <p:nvSpPr>
          <p:cNvPr id="10"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3</a:t>
            </a:fld>
            <a:endParaRPr lang="en-US" sz="1200" dirty="0"/>
          </a:p>
        </p:txBody>
      </p:sp>
      <p:sp>
        <p:nvSpPr>
          <p:cNvPr id="11"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arn(in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arn(in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arn(inHorizontal)">
                                      <p:cBhvr>
                                        <p:cTn id="3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500042"/>
            <a:ext cx="258404" cy="369332"/>
          </a:xfrm>
          <a:prstGeom prst="rect">
            <a:avLst/>
          </a:prstGeom>
          <a:noFill/>
        </p:spPr>
        <p:txBody>
          <a:bodyPr wrap="none" rtlCol="0">
            <a:spAutoFit/>
          </a:bodyPr>
          <a:lstStyle/>
          <a:p>
            <a:r>
              <a:rPr lang="en-US" dirty="0" smtClean="0"/>
              <a:t> </a:t>
            </a:r>
            <a:endParaRPr lang="en-US" dirty="0"/>
          </a:p>
        </p:txBody>
      </p:sp>
      <p:sp>
        <p:nvSpPr>
          <p:cNvPr id="4" name="TextBox 3"/>
          <p:cNvSpPr txBox="1"/>
          <p:nvPr/>
        </p:nvSpPr>
        <p:spPr>
          <a:xfrm>
            <a:off x="214282" y="-357214"/>
            <a:ext cx="8643998" cy="7201972"/>
          </a:xfrm>
          <a:prstGeom prst="rect">
            <a:avLst/>
          </a:prstGeom>
          <a:noFill/>
        </p:spPr>
        <p:txBody>
          <a:bodyPr wrap="square" rtlCol="0">
            <a:spAutoFit/>
          </a:bodyPr>
          <a:lstStyle/>
          <a:p>
            <a:pPr>
              <a:lnSpc>
                <a:spcPct val="150000"/>
              </a:lnSpc>
            </a:pPr>
            <a:r>
              <a:rPr lang="en-US" sz="2200" b="1" dirty="0" smtClean="0">
                <a:latin typeface="Bell MT" pitchFamily="18" charset="0"/>
              </a:rPr>
              <a:t> </a:t>
            </a:r>
          </a:p>
          <a:p>
            <a:pPr>
              <a:lnSpc>
                <a:spcPct val="150000"/>
              </a:lnSpc>
              <a:buFont typeface="Wingdings" pitchFamily="2" charset="2"/>
              <a:buChar char="q"/>
            </a:pPr>
            <a:r>
              <a:rPr lang="en-US" sz="2200" b="1" dirty="0" smtClean="0">
                <a:latin typeface="Bell MT" pitchFamily="18" charset="0"/>
              </a:rPr>
              <a:t> </a:t>
            </a:r>
            <a:r>
              <a:rPr lang="en-US" sz="2200" b="1" u="sng" dirty="0" smtClean="0">
                <a:latin typeface="Bell MT" pitchFamily="18" charset="0"/>
              </a:rPr>
              <a:t>Premiums paid for Health Related Riders</a:t>
            </a:r>
            <a:r>
              <a:rPr lang="en-US" sz="2200" dirty="0" smtClean="0">
                <a:latin typeface="Bell MT" pitchFamily="18" charset="0"/>
              </a:rPr>
              <a:t>:</a:t>
            </a:r>
          </a:p>
          <a:p>
            <a:pPr algn="just">
              <a:lnSpc>
                <a:spcPct val="150000"/>
              </a:lnSpc>
              <a:buFont typeface="Arial" pitchFamily="34" charset="0"/>
              <a:buChar char="•"/>
            </a:pPr>
            <a:r>
              <a:rPr lang="en-US" sz="2200" dirty="0" smtClean="0">
                <a:latin typeface="Bell MT" pitchFamily="18" charset="0"/>
              </a:rPr>
              <a:t> Some of the critical illness, hospitalization cash and other health related riders attached to a Life Insurance policy may also be eligible for rebate under section 80D of the Insurance Act.</a:t>
            </a:r>
          </a:p>
          <a:p>
            <a:pPr algn="just">
              <a:lnSpc>
                <a:spcPct val="150000"/>
              </a:lnSpc>
            </a:pPr>
            <a:endParaRPr lang="en-US" sz="2200" dirty="0" smtClean="0">
              <a:latin typeface="Bell MT" pitchFamily="18" charset="0"/>
            </a:endParaRPr>
          </a:p>
          <a:p>
            <a:pPr>
              <a:lnSpc>
                <a:spcPct val="150000"/>
              </a:lnSpc>
              <a:buFont typeface="Arial" pitchFamily="34" charset="0"/>
              <a:buChar char="•"/>
            </a:pPr>
            <a:r>
              <a:rPr lang="en-US" sz="2200" dirty="0" smtClean="0">
                <a:latin typeface="Bell MT" pitchFamily="18" charset="0"/>
              </a:rPr>
              <a:t> This deduction is available to both Individuals &amp; HUF.</a:t>
            </a:r>
          </a:p>
          <a:p>
            <a:pPr>
              <a:lnSpc>
                <a:spcPct val="150000"/>
              </a:lnSpc>
            </a:pPr>
            <a:endParaRPr lang="en-US" sz="2200" dirty="0" smtClean="0">
              <a:latin typeface="Bell MT" pitchFamily="18" charset="0"/>
            </a:endParaRPr>
          </a:p>
          <a:p>
            <a:pPr>
              <a:lnSpc>
                <a:spcPct val="150000"/>
              </a:lnSpc>
              <a:buFont typeface="Arial" pitchFamily="34" charset="0"/>
              <a:buChar char="•"/>
            </a:pPr>
            <a:r>
              <a:rPr lang="en-US" sz="2200" dirty="0" smtClean="0">
                <a:latin typeface="Bell MT" pitchFamily="18" charset="0"/>
              </a:rPr>
              <a:t> Rs.15,000 is the maximum amount deductible during the year for an individual as well as a senior citizen.</a:t>
            </a:r>
          </a:p>
          <a:p>
            <a:pPr>
              <a:lnSpc>
                <a:spcPct val="150000"/>
              </a:lnSpc>
            </a:pPr>
            <a:endParaRPr lang="en-US" sz="2200" dirty="0" smtClean="0">
              <a:latin typeface="Bell MT" pitchFamily="18" charset="0"/>
            </a:endParaRPr>
          </a:p>
          <a:p>
            <a:pPr>
              <a:lnSpc>
                <a:spcPct val="150000"/>
              </a:lnSpc>
              <a:buFont typeface="Arial" pitchFamily="34" charset="0"/>
              <a:buChar char="•"/>
            </a:pPr>
            <a:r>
              <a:rPr lang="en-US" sz="2200" dirty="0" smtClean="0">
                <a:latin typeface="Bell MT" pitchFamily="18" charset="0"/>
              </a:rPr>
              <a:t> Condition for applicability of deduction is that the premium must be paid by </a:t>
            </a:r>
            <a:r>
              <a:rPr lang="en-US" sz="2200" dirty="0" err="1" smtClean="0">
                <a:latin typeface="Bell MT" pitchFamily="18" charset="0"/>
              </a:rPr>
              <a:t>cheque</a:t>
            </a:r>
            <a:r>
              <a:rPr lang="en-US" sz="2200" dirty="0" smtClean="0">
                <a:latin typeface="Bell MT" pitchFamily="18" charset="0"/>
              </a:rPr>
              <a:t> in the previous year out of the income chargeable to tax.</a:t>
            </a:r>
          </a:p>
          <a:p>
            <a:pPr>
              <a:lnSpc>
                <a:spcPct val="150000"/>
              </a:lnSpc>
            </a:pPr>
            <a:endParaRPr lang="en-US" sz="2200" dirty="0" smtClean="0">
              <a:latin typeface="Bell MT" pitchFamily="18" charset="0"/>
            </a:endParaRPr>
          </a:p>
        </p:txBody>
      </p:sp>
      <p:sp>
        <p:nvSpPr>
          <p:cNvPr id="5" name="Date Placeholder 4"/>
          <p:cNvSpPr>
            <a:spLocks noGrp="1"/>
          </p:cNvSpPr>
          <p:nvPr>
            <p:ph type="dt" sz="half" idx="10"/>
          </p:nvPr>
        </p:nvSpPr>
        <p:spPr/>
        <p:txBody>
          <a:bodyPr/>
          <a:lstStyle/>
          <a:p>
            <a:fld id="{08B53871-688B-4C64-B7DB-66EF65F077AF}" type="datetime1">
              <a:rPr lang="en-US" smtClean="0"/>
              <a:t>10/17/2012</a:t>
            </a:fld>
            <a:endParaRPr lang="en-US"/>
          </a:p>
        </p:txBody>
      </p:sp>
      <p:sp>
        <p:nvSpPr>
          <p:cNvPr id="6" name="Slide Number Placeholder 5"/>
          <p:cNvSpPr>
            <a:spLocks noGrp="1"/>
          </p:cNvSpPr>
          <p:nvPr>
            <p:ph type="sldNum" sz="quarter" idx="12"/>
          </p:nvPr>
        </p:nvSpPr>
        <p:spPr/>
        <p:txBody>
          <a:bodyPr/>
          <a:lstStyle/>
          <a:p>
            <a:fld id="{037A10F7-9D79-4D25-9A87-AED879A3D575}" type="slidenum">
              <a:rPr lang="en-US" smtClean="0"/>
              <a:pPr/>
              <a:t>30</a:t>
            </a:fld>
            <a:endParaRPr lang="en-US"/>
          </a:p>
        </p:txBody>
      </p:sp>
      <p:sp>
        <p:nvSpPr>
          <p:cNvPr id="7" name="Footer Placeholder 6"/>
          <p:cNvSpPr>
            <a:spLocks noGrp="1"/>
          </p:cNvSpPr>
          <p:nvPr>
            <p:ph type="ftr" sz="quarter" idx="11"/>
          </p:nvPr>
        </p:nvSpPr>
        <p:spPr/>
        <p:txBody>
          <a:bodyPr/>
          <a:lstStyle/>
          <a:p>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000"/>
                                        <p:tgtEl>
                                          <p:spTgt spid="4">
                                            <p:txEl>
                                              <p:pRg st="2" end="2"/>
                                            </p:txEl>
                                          </p:spTgt>
                                        </p:tgtEl>
                                      </p:cBhvr>
                                    </p:animEffect>
                                    <p:anim calcmode="lin" valueType="num">
                                      <p:cBhvr>
                                        <p:cTn id="1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1000"/>
                                        <p:tgtEl>
                                          <p:spTgt spid="4">
                                            <p:txEl>
                                              <p:pRg st="4" end="4"/>
                                            </p:txEl>
                                          </p:spTgt>
                                        </p:tgtEl>
                                      </p:cBhvr>
                                    </p:animEffect>
                                    <p:anim calcmode="lin" valueType="num">
                                      <p:cBhvr>
                                        <p:cTn id="2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1000"/>
                                        <p:tgtEl>
                                          <p:spTgt spid="4">
                                            <p:txEl>
                                              <p:pRg st="6" end="6"/>
                                            </p:txEl>
                                          </p:spTgt>
                                        </p:tgtEl>
                                      </p:cBhvr>
                                    </p:animEffect>
                                    <p:anim calcmode="lin" valueType="num">
                                      <p:cBhvr>
                                        <p:cTn id="3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Effect transition="in" filter="fade">
                                      <p:cBhvr>
                                        <p:cTn id="39" dur="1000"/>
                                        <p:tgtEl>
                                          <p:spTgt spid="4">
                                            <p:txEl>
                                              <p:pRg st="8" end="8"/>
                                            </p:txEl>
                                          </p:spTgt>
                                        </p:tgtEl>
                                      </p:cBhvr>
                                    </p:animEffect>
                                    <p:anim calcmode="lin" valueType="num">
                                      <p:cBhvr>
                                        <p:cTn id="40"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4">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4">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214290"/>
            <a:ext cx="8572560" cy="5678478"/>
          </a:xfrm>
          <a:prstGeom prst="rect">
            <a:avLst/>
          </a:prstGeom>
        </p:spPr>
        <p:txBody>
          <a:bodyPr wrap="square">
            <a:spAutoFit/>
          </a:bodyPr>
          <a:lstStyle/>
          <a:p>
            <a:pPr algn="just">
              <a:lnSpc>
                <a:spcPct val="150000"/>
              </a:lnSpc>
              <a:buFont typeface="Wingdings" pitchFamily="2" charset="2"/>
              <a:buChar char="q"/>
            </a:pPr>
            <a:r>
              <a:rPr lang="en-US" sz="2200" b="1" u="sng" dirty="0" smtClean="0">
                <a:latin typeface="Bell MT" pitchFamily="18" charset="0"/>
              </a:rPr>
              <a:t>Death Claims and Maturity Benefits:</a:t>
            </a:r>
            <a:endParaRPr lang="en-US" sz="2200" b="1" dirty="0" smtClean="0">
              <a:latin typeface="Bell MT" pitchFamily="18" charset="0"/>
            </a:endParaRPr>
          </a:p>
          <a:p>
            <a:pPr algn="just">
              <a:lnSpc>
                <a:spcPct val="150000"/>
              </a:lnSpc>
              <a:buFont typeface="Arial" pitchFamily="34" charset="0"/>
              <a:buChar char="•"/>
            </a:pPr>
            <a:r>
              <a:rPr lang="en-US" sz="2200" dirty="0" smtClean="0">
                <a:latin typeface="Bell MT" pitchFamily="18" charset="0"/>
              </a:rPr>
              <a:t>Life Insurance Policies are under an EEE (Exempt-Exempt-Exempt) regime i.e. that the Premiums Paid, Income earned by the Investments, and payment of Maturity proceeds or claim are all exempt “E” from tax under section 10(10)(D) of the Income Tax Act.</a:t>
            </a:r>
          </a:p>
          <a:p>
            <a:pPr algn="just">
              <a:lnSpc>
                <a:spcPct val="150000"/>
              </a:lnSpc>
              <a:buFont typeface="Arial" pitchFamily="34" charset="0"/>
              <a:buChar char="•"/>
            </a:pPr>
            <a:endParaRPr lang="en-US" sz="2200" dirty="0" smtClean="0">
              <a:latin typeface="Bell MT" pitchFamily="18" charset="0"/>
            </a:endParaRPr>
          </a:p>
          <a:p>
            <a:pPr algn="just">
              <a:lnSpc>
                <a:spcPct val="150000"/>
              </a:lnSpc>
              <a:buFont typeface="Arial" pitchFamily="34" charset="0"/>
              <a:buChar char="•"/>
            </a:pPr>
            <a:r>
              <a:rPr lang="en-US" sz="2200" dirty="0" smtClean="0">
                <a:latin typeface="Bell MT" pitchFamily="18" charset="0"/>
              </a:rPr>
              <a:t>The only policies that are not eligible for exemption on payment on maturity or claim are Single Premium Policies or Policies where the sum assured was less than 5 times the Premium paid.</a:t>
            </a:r>
          </a:p>
          <a:p>
            <a:pPr algn="just">
              <a:lnSpc>
                <a:spcPct val="150000"/>
              </a:lnSpc>
              <a:buFont typeface="Arial" pitchFamily="34" charset="0"/>
              <a:buChar char="•"/>
            </a:pPr>
            <a:endParaRPr lang="en-US" sz="2200" dirty="0" smtClean="0">
              <a:latin typeface="Bell MT" pitchFamily="18" charset="0"/>
            </a:endParaRPr>
          </a:p>
          <a:p>
            <a:pPr algn="just">
              <a:lnSpc>
                <a:spcPct val="150000"/>
              </a:lnSpc>
            </a:pPr>
            <a:endParaRPr lang="en-US" sz="2200" dirty="0">
              <a:latin typeface="Bell MT" pitchFamily="18" charset="0"/>
            </a:endParaRPr>
          </a:p>
        </p:txBody>
      </p:sp>
      <p:sp>
        <p:nvSpPr>
          <p:cNvPr id="3" name="Date Placeholder 2"/>
          <p:cNvSpPr>
            <a:spLocks noGrp="1"/>
          </p:cNvSpPr>
          <p:nvPr>
            <p:ph type="dt" sz="half" idx="10"/>
          </p:nvPr>
        </p:nvSpPr>
        <p:spPr/>
        <p:txBody>
          <a:bodyPr/>
          <a:lstStyle/>
          <a:p>
            <a:fld id="{05A71B61-A335-4C17-889A-B5A41F1D9486}" type="datetime1">
              <a:rPr lang="en-US" smtClean="0"/>
              <a:t>10/17/2012</a:t>
            </a:fld>
            <a:endParaRPr lang="en-US"/>
          </a:p>
        </p:txBody>
      </p:sp>
      <p:sp>
        <p:nvSpPr>
          <p:cNvPr id="4" name="Slide Number Placeholder 3"/>
          <p:cNvSpPr>
            <a:spLocks noGrp="1"/>
          </p:cNvSpPr>
          <p:nvPr>
            <p:ph type="sldNum" sz="quarter" idx="12"/>
          </p:nvPr>
        </p:nvSpPr>
        <p:spPr/>
        <p:txBody>
          <a:bodyPr/>
          <a:lstStyle/>
          <a:p>
            <a:fld id="{037A10F7-9D79-4D25-9A87-AED879A3D575}" type="slidenum">
              <a:rPr lang="en-US" smtClean="0"/>
              <a:pPr/>
              <a:t>31</a:t>
            </a:fld>
            <a:endParaRPr lang="en-US"/>
          </a:p>
        </p:txBody>
      </p:sp>
      <p:sp>
        <p:nvSpPr>
          <p:cNvPr id="5" name="Footer Placeholder 4"/>
          <p:cNvSpPr>
            <a:spLocks noGrp="1"/>
          </p:cNvSpPr>
          <p:nvPr>
            <p:ph type="ftr" sz="quarter" idx="11"/>
          </p:nvPr>
        </p:nvSpPr>
        <p:spPr>
          <a:xfrm>
            <a:off x="4380072" y="6492899"/>
            <a:ext cx="2350681" cy="365125"/>
          </a:xfrm>
        </p:spPr>
        <p:txBody>
          <a:bodyPr/>
          <a:lstStyle/>
          <a:p>
            <a:endParaRPr lang="en-US" dirty="0"/>
          </a:p>
        </p:txBody>
      </p:sp>
      <p:pic>
        <p:nvPicPr>
          <p:cNvPr id="2050" name="Picture 2" descr="C:\Users\E.K.john\Desktop\img\insurance-claim-form-prudential.jpg"/>
          <p:cNvPicPr>
            <a:picLocks noChangeAspect="1" noChangeArrowheads="1"/>
          </p:cNvPicPr>
          <p:nvPr/>
        </p:nvPicPr>
        <p:blipFill>
          <a:blip r:embed="rId2"/>
          <a:srcRect/>
          <a:stretch>
            <a:fillRect/>
          </a:stretch>
        </p:blipFill>
        <p:spPr bwMode="auto">
          <a:xfrm>
            <a:off x="0" y="4786322"/>
            <a:ext cx="9144000" cy="1643074"/>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1000"/>
                                        <p:tgtEl>
                                          <p:spTgt spid="2">
                                            <p:txEl>
                                              <p:pRg st="1" end="1"/>
                                            </p:txEl>
                                          </p:spTgt>
                                        </p:tgtEl>
                                      </p:cBhvr>
                                    </p:animEffect>
                                    <p:anim calcmode="lin" valueType="num">
                                      <p:cBhvr>
                                        <p:cTn id="1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2">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fade">
                                      <p:cBhvr>
                                        <p:cTn id="23" dur="1000"/>
                                        <p:tgtEl>
                                          <p:spTgt spid="2">
                                            <p:txEl>
                                              <p:pRg st="3" end="3"/>
                                            </p:txEl>
                                          </p:spTgt>
                                        </p:tgtEl>
                                      </p:cBhvr>
                                    </p:animEffect>
                                    <p:anim calcmode="lin" valueType="num">
                                      <p:cBhvr>
                                        <p:cTn id="24"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
                                            <p:txEl>
                                              <p:pRg st="3" end="3"/>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chemeClr val="tx1"/>
                </a:solidFill>
                <a:effectLst/>
                <a:latin typeface="Bell MT" pitchFamily="18" charset="0"/>
                <a:ea typeface="Times New Roman" pitchFamily="18" charset="0"/>
                <a:cs typeface="Times New Roman" pitchFamily="18" charset="0"/>
              </a:rPr>
              <a:t>Ratings Of Insurance Companies In India - Top 5</a:t>
            </a:r>
            <a:endParaRPr kumimoji="0" lang="en-US" b="0" i="0" u="none" strike="noStrike" cap="none" normalizeH="0" baseline="0" dirty="0" smtClean="0">
              <a:ln>
                <a:noFill/>
              </a:ln>
              <a:solidFill>
                <a:schemeClr val="tx1"/>
              </a:solidFill>
              <a:effectLst/>
              <a:latin typeface="Bell MT" pitchFamily="18" charset="0"/>
            </a:endParaRPr>
          </a:p>
        </p:txBody>
      </p:sp>
      <p:graphicFrame>
        <p:nvGraphicFramePr>
          <p:cNvPr id="3" name="Table 2"/>
          <p:cNvGraphicFramePr>
            <a:graphicFrameLocks noGrp="1"/>
          </p:cNvGraphicFramePr>
          <p:nvPr/>
        </p:nvGraphicFramePr>
        <p:xfrm>
          <a:off x="214281" y="1397000"/>
          <a:ext cx="8643999" cy="4389454"/>
        </p:xfrm>
        <a:graphic>
          <a:graphicData uri="http://schemas.openxmlformats.org/drawingml/2006/table">
            <a:tbl>
              <a:tblPr firstRow="1" bandRow="1">
                <a:tableStyleId>{5C22544A-7EE6-4342-B048-85BDC9FD1C3A}</a:tableStyleId>
              </a:tblPr>
              <a:tblGrid>
                <a:gridCol w="2881333"/>
                <a:gridCol w="2881333"/>
                <a:gridCol w="2881333"/>
              </a:tblGrid>
              <a:tr h="492969">
                <a:tc>
                  <a:txBody>
                    <a:bodyPr/>
                    <a:lstStyle/>
                    <a:p>
                      <a:pPr algn="ctr"/>
                      <a:r>
                        <a:rPr lang="en-US" dirty="0" smtClean="0"/>
                        <a:t>Companies </a:t>
                      </a:r>
                      <a:endParaRPr lang="en-US" dirty="0"/>
                    </a:p>
                  </a:txBody>
                  <a:tcPr/>
                </a:tc>
                <a:tc>
                  <a:txBody>
                    <a:bodyPr/>
                    <a:lstStyle/>
                    <a:p>
                      <a:pPr algn="ctr"/>
                      <a:r>
                        <a:rPr lang="en-US" dirty="0" smtClean="0"/>
                        <a:t>Market Share  (2009)</a:t>
                      </a:r>
                      <a:endParaRPr lang="en-US" dirty="0"/>
                    </a:p>
                  </a:txBody>
                  <a:tcPr/>
                </a:tc>
                <a:tc>
                  <a:txBody>
                    <a:bodyPr/>
                    <a:lstStyle/>
                    <a:p>
                      <a:pPr algn="ctr"/>
                      <a:r>
                        <a:rPr lang="en-US" dirty="0" smtClean="0"/>
                        <a:t>Market Share  (2008)</a:t>
                      </a:r>
                      <a:endParaRPr lang="en-US" dirty="0"/>
                    </a:p>
                  </a:txBody>
                  <a:tcPr/>
                </a:tc>
              </a:tr>
              <a:tr h="492969">
                <a:tc>
                  <a:txBody>
                    <a:bodyPr/>
                    <a:lstStyle/>
                    <a:p>
                      <a:pPr algn="ctr"/>
                      <a:r>
                        <a:rPr lang="en-US" dirty="0" smtClean="0"/>
                        <a:t>LIC</a:t>
                      </a:r>
                      <a:endParaRPr lang="en-US" dirty="0"/>
                    </a:p>
                  </a:txBody>
                  <a:tcPr/>
                </a:tc>
                <a:tc>
                  <a:txBody>
                    <a:bodyPr/>
                    <a:lstStyle/>
                    <a:p>
                      <a:pPr algn="ctr"/>
                      <a:r>
                        <a:rPr lang="en-US" dirty="0" smtClean="0"/>
                        <a:t>64% </a:t>
                      </a:r>
                      <a:endParaRPr lang="en-US" dirty="0"/>
                    </a:p>
                  </a:txBody>
                  <a:tcPr/>
                </a:tc>
                <a:tc>
                  <a:txBody>
                    <a:bodyPr/>
                    <a:lstStyle/>
                    <a:p>
                      <a:pPr algn="ctr"/>
                      <a:r>
                        <a:rPr lang="en-US" dirty="0" smtClean="0"/>
                        <a:t>74% </a:t>
                      </a:r>
                      <a:endParaRPr lang="en-US" dirty="0"/>
                    </a:p>
                  </a:txBody>
                  <a:tcPr/>
                </a:tc>
              </a:tr>
              <a:tr h="850879">
                <a:tc>
                  <a:txBody>
                    <a:bodyPr/>
                    <a:lstStyle/>
                    <a:p>
                      <a:pPr algn="ctr"/>
                      <a:r>
                        <a:rPr kumimoji="0" lang="en-US" kern="1200" dirty="0" smtClean="0">
                          <a:solidFill>
                            <a:schemeClr val="dk1"/>
                          </a:solidFill>
                          <a:latin typeface="+mn-lt"/>
                          <a:ea typeface="+mn-ea"/>
                          <a:cs typeface="+mn-cs"/>
                        </a:rPr>
                        <a:t>ICICI Prudential Life Insurance Co Ltd </a:t>
                      </a:r>
                    </a:p>
                  </a:txBody>
                  <a:tcPr/>
                </a:tc>
                <a:tc>
                  <a:txBody>
                    <a:bodyPr/>
                    <a:lstStyle/>
                    <a:p>
                      <a:pPr algn="ctr"/>
                      <a:endParaRPr lang="en-US" dirty="0" smtClean="0"/>
                    </a:p>
                    <a:p>
                      <a:pPr algn="ctr"/>
                      <a:r>
                        <a:rPr lang="en-US" dirty="0" smtClean="0"/>
                        <a:t>11.8% </a:t>
                      </a:r>
                      <a:endParaRPr lang="en-US" dirty="0"/>
                    </a:p>
                  </a:txBody>
                  <a:tcPr/>
                </a:tc>
                <a:tc>
                  <a:txBody>
                    <a:bodyPr/>
                    <a:lstStyle/>
                    <a:p>
                      <a:pPr algn="ctr"/>
                      <a:endParaRPr lang="en-US" dirty="0" smtClean="0"/>
                    </a:p>
                    <a:p>
                      <a:pPr algn="ctr"/>
                      <a:r>
                        <a:rPr lang="en-US" dirty="0" smtClean="0"/>
                        <a:t>8.93%</a:t>
                      </a:r>
                      <a:endParaRPr lang="en-US" dirty="0"/>
                    </a:p>
                  </a:txBody>
                  <a:tcPr/>
                </a:tc>
              </a:tr>
              <a:tr h="850879">
                <a:tc>
                  <a:txBody>
                    <a:bodyPr/>
                    <a:lstStyle/>
                    <a:p>
                      <a:pPr algn="ctr"/>
                      <a:r>
                        <a:rPr kumimoji="0" lang="en-US" kern="1200" dirty="0" smtClean="0">
                          <a:solidFill>
                            <a:schemeClr val="dk1"/>
                          </a:solidFill>
                          <a:latin typeface="+mn-lt"/>
                          <a:ea typeface="+mn-ea"/>
                          <a:cs typeface="+mn-cs"/>
                        </a:rPr>
                        <a:t>SBI Life Insurance Co Ltd </a:t>
                      </a:r>
                      <a:endParaRPr kumimoji="0" lang="en-US" kern="1200" dirty="0">
                        <a:solidFill>
                          <a:schemeClr val="dk1"/>
                        </a:solidFill>
                        <a:latin typeface="+mn-lt"/>
                        <a:ea typeface="+mn-ea"/>
                        <a:cs typeface="+mn-cs"/>
                      </a:endParaRPr>
                    </a:p>
                  </a:txBody>
                  <a:tcPr/>
                </a:tc>
                <a:tc>
                  <a:txBody>
                    <a:bodyPr/>
                    <a:lstStyle/>
                    <a:p>
                      <a:pPr algn="ctr"/>
                      <a:endParaRPr lang="en-US" dirty="0" smtClean="0"/>
                    </a:p>
                    <a:p>
                      <a:pPr algn="ctr"/>
                      <a:r>
                        <a:rPr lang="en-US" dirty="0" smtClean="0"/>
                        <a:t>15%</a:t>
                      </a:r>
                      <a:endParaRPr lang="en-US" dirty="0"/>
                    </a:p>
                  </a:txBody>
                  <a:tcPr/>
                </a:tc>
                <a:tc>
                  <a:txBody>
                    <a:bodyPr/>
                    <a:lstStyle/>
                    <a:p>
                      <a:pPr algn="ctr"/>
                      <a:endParaRPr lang="en-US" dirty="0" smtClean="0"/>
                    </a:p>
                    <a:p>
                      <a:pPr algn="ctr"/>
                      <a:r>
                        <a:rPr lang="en-US" dirty="0" smtClean="0"/>
                        <a:t>6.99%</a:t>
                      </a:r>
                      <a:endParaRPr lang="en-US" dirty="0"/>
                    </a:p>
                  </a:txBody>
                  <a:tcPr/>
                </a:tc>
              </a:tr>
              <a:tr h="850879">
                <a:tc>
                  <a:txBody>
                    <a:bodyPr/>
                    <a:lstStyle/>
                    <a:p>
                      <a:pPr algn="ctr"/>
                      <a:r>
                        <a:rPr kumimoji="0" lang="en-US" kern="1200" dirty="0" smtClean="0">
                          <a:solidFill>
                            <a:schemeClr val="dk1"/>
                          </a:solidFill>
                          <a:latin typeface="+mn-lt"/>
                          <a:ea typeface="+mn-ea"/>
                          <a:cs typeface="+mn-cs"/>
                        </a:rPr>
                        <a:t>Bajaj Allianz Life Insurance Co Ltd </a:t>
                      </a:r>
                      <a:endParaRPr kumimoji="0" lang="en-US" kern="1200" dirty="0">
                        <a:solidFill>
                          <a:schemeClr val="dk1"/>
                        </a:solidFill>
                        <a:latin typeface="+mn-lt"/>
                        <a:ea typeface="+mn-ea"/>
                        <a:cs typeface="+mn-cs"/>
                      </a:endParaRPr>
                    </a:p>
                  </a:txBody>
                  <a:tcPr/>
                </a:tc>
                <a:tc>
                  <a:txBody>
                    <a:bodyPr/>
                    <a:lstStyle/>
                    <a:p>
                      <a:pPr algn="ctr"/>
                      <a:endParaRPr lang="en-US" dirty="0" smtClean="0"/>
                    </a:p>
                    <a:p>
                      <a:pPr algn="ctr"/>
                      <a:r>
                        <a:rPr lang="en-US" dirty="0" smtClean="0"/>
                        <a:t>13.1% </a:t>
                      </a:r>
                      <a:endParaRPr lang="en-US" dirty="0"/>
                    </a:p>
                  </a:txBody>
                  <a:tcPr/>
                </a:tc>
                <a:tc>
                  <a:txBody>
                    <a:bodyPr/>
                    <a:lstStyle/>
                    <a:p>
                      <a:pPr algn="ctr"/>
                      <a:endParaRPr lang="en-US" dirty="0" smtClean="0"/>
                    </a:p>
                    <a:p>
                      <a:pPr algn="ctr"/>
                      <a:r>
                        <a:rPr lang="en-US" dirty="0" smtClean="0"/>
                        <a:t>7.36%</a:t>
                      </a:r>
                      <a:endParaRPr lang="en-US" dirty="0"/>
                    </a:p>
                  </a:txBody>
                  <a:tcPr/>
                </a:tc>
              </a:tr>
              <a:tr h="850879">
                <a:tc>
                  <a:txBody>
                    <a:bodyPr/>
                    <a:lstStyle/>
                    <a:p>
                      <a:pPr algn="ctr"/>
                      <a:r>
                        <a:rPr kumimoji="0" lang="en-US" kern="1200" dirty="0" smtClean="0">
                          <a:solidFill>
                            <a:schemeClr val="dk1"/>
                          </a:solidFill>
                          <a:latin typeface="+mn-lt"/>
                          <a:ea typeface="+mn-ea"/>
                          <a:cs typeface="+mn-cs"/>
                        </a:rPr>
                        <a:t>Reliance Life Insurance Co Ltd </a:t>
                      </a:r>
                      <a:endParaRPr kumimoji="0" lang="en-US" kern="1200" dirty="0">
                        <a:solidFill>
                          <a:schemeClr val="dk1"/>
                        </a:solidFill>
                        <a:latin typeface="+mn-lt"/>
                        <a:ea typeface="+mn-ea"/>
                        <a:cs typeface="+mn-cs"/>
                      </a:endParaRPr>
                    </a:p>
                  </a:txBody>
                  <a:tcPr/>
                </a:tc>
                <a:tc>
                  <a:txBody>
                    <a:bodyPr/>
                    <a:lstStyle/>
                    <a:p>
                      <a:pPr algn="ctr"/>
                      <a:endParaRPr lang="en-US" dirty="0" smtClean="0"/>
                    </a:p>
                    <a:p>
                      <a:pPr algn="ctr"/>
                      <a:r>
                        <a:rPr lang="en-US" dirty="0" smtClean="0"/>
                        <a:t>9.8%</a:t>
                      </a:r>
                      <a:endParaRPr lang="en-US" dirty="0"/>
                    </a:p>
                  </a:txBody>
                  <a:tcPr/>
                </a:tc>
                <a:tc>
                  <a:txBody>
                    <a:bodyPr/>
                    <a:lstStyle/>
                    <a:p>
                      <a:pPr algn="ctr"/>
                      <a:endParaRPr lang="en-US" dirty="0" smtClean="0"/>
                    </a:p>
                    <a:p>
                      <a:pPr algn="ctr"/>
                      <a:r>
                        <a:rPr lang="en-US" dirty="0" smtClean="0"/>
                        <a:t>2.96%</a:t>
                      </a:r>
                      <a:endParaRPr lang="en-US" dirty="0"/>
                    </a:p>
                  </a:txBody>
                  <a:tcPr/>
                </a:tc>
              </a:tr>
            </a:tbl>
          </a:graphicData>
        </a:graphic>
      </p:graphicFrame>
      <p:sp>
        <p:nvSpPr>
          <p:cNvPr id="6" name="TextBox 5"/>
          <p:cNvSpPr txBox="1"/>
          <p:nvPr/>
        </p:nvSpPr>
        <p:spPr>
          <a:xfrm>
            <a:off x="3500430" y="6000768"/>
            <a:ext cx="3422732" cy="400110"/>
          </a:xfrm>
          <a:prstGeom prst="rect">
            <a:avLst/>
          </a:prstGeom>
          <a:noFill/>
        </p:spPr>
        <p:txBody>
          <a:bodyPr wrap="none" rtlCol="0">
            <a:spAutoFit/>
          </a:bodyPr>
          <a:lstStyle/>
          <a:p>
            <a:r>
              <a:rPr lang="en-US" sz="2000" dirty="0" smtClean="0"/>
              <a:t>(Source: Insurance review)</a:t>
            </a:r>
            <a:endParaRPr lang="en-US" sz="2000" dirty="0"/>
          </a:p>
        </p:txBody>
      </p:sp>
      <p:sp>
        <p:nvSpPr>
          <p:cNvPr id="5" name="Date Placeholder 4"/>
          <p:cNvSpPr>
            <a:spLocks noGrp="1"/>
          </p:cNvSpPr>
          <p:nvPr>
            <p:ph type="dt" sz="half" idx="10"/>
          </p:nvPr>
        </p:nvSpPr>
        <p:spPr/>
        <p:txBody>
          <a:bodyPr/>
          <a:lstStyle/>
          <a:p>
            <a:fld id="{DA59CB4F-BA82-4D2D-9130-5FD79E225A6B}" type="datetime1">
              <a:rPr lang="en-US" smtClean="0"/>
              <a:t>10/17/2012</a:t>
            </a:fld>
            <a:endParaRPr lang="en-US"/>
          </a:p>
        </p:txBody>
      </p:sp>
      <p:sp>
        <p:nvSpPr>
          <p:cNvPr id="7" name="Slide Number Placeholder 6"/>
          <p:cNvSpPr>
            <a:spLocks noGrp="1"/>
          </p:cNvSpPr>
          <p:nvPr>
            <p:ph type="sldNum" sz="quarter" idx="12"/>
          </p:nvPr>
        </p:nvSpPr>
        <p:spPr/>
        <p:txBody>
          <a:bodyPr/>
          <a:lstStyle/>
          <a:p>
            <a:fld id="{037A10F7-9D79-4D25-9A87-AED879A3D575}" type="slidenum">
              <a:rPr lang="en-US" smtClean="0"/>
              <a:pPr/>
              <a:t>32</a:t>
            </a:fld>
            <a:endParaRPr lang="en-US"/>
          </a:p>
        </p:txBody>
      </p:sp>
      <p:sp>
        <p:nvSpPr>
          <p:cNvPr id="8" name="Footer Placeholder 7"/>
          <p:cNvSpPr>
            <a:spLocks noGrp="1"/>
          </p:cNvSpPr>
          <p:nvPr>
            <p:ph type="ftr" sz="quarter" idx="11"/>
          </p:nvPr>
        </p:nvSpPr>
        <p:spPr/>
        <p:txBody>
          <a:bodyPr/>
          <a:lstStyle/>
          <a:p>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fade">
                                      <p:cBhvr>
                                        <p:cTn id="7" dur="1000"/>
                                        <p:tgtEl>
                                          <p:spTgt spid="1025"/>
                                        </p:tgtEl>
                                      </p:cBhvr>
                                    </p:animEffect>
                                    <p:anim calcmode="lin" valueType="num">
                                      <p:cBhvr>
                                        <p:cTn id="8" dur="1000" fill="hold"/>
                                        <p:tgtEl>
                                          <p:spTgt spid="1025"/>
                                        </p:tgtEl>
                                        <p:attrNameLst>
                                          <p:attrName>ppt_x</p:attrName>
                                        </p:attrNameLst>
                                      </p:cBhvr>
                                      <p:tavLst>
                                        <p:tav tm="0">
                                          <p:val>
                                            <p:strVal val="#ppt_x"/>
                                          </p:val>
                                        </p:tav>
                                        <p:tav tm="100000">
                                          <p:val>
                                            <p:strVal val="#ppt_x"/>
                                          </p:val>
                                        </p:tav>
                                      </p:tavLst>
                                    </p:anim>
                                    <p:anim calcmode="lin" valueType="num">
                                      <p:cBhvr>
                                        <p:cTn id="9" dur="900" decel="100000" fill="hold"/>
                                        <p:tgtEl>
                                          <p:spTgt spid="102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2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 calcmode="lin" valueType="num">
                                      <p:cBhvr>
                                        <p:cTn id="17" dur="500" fill="hold"/>
                                        <p:tgtEl>
                                          <p:spTgt spid="3"/>
                                        </p:tgtEl>
                                        <p:attrNameLst>
                                          <p:attrName>style.rotation</p:attrName>
                                        </p:attrNameLst>
                                      </p:cBhvr>
                                      <p:tavLst>
                                        <p:tav tm="0">
                                          <p:val>
                                            <p:fltVal val="360"/>
                                          </p:val>
                                        </p:tav>
                                        <p:tav tm="100000">
                                          <p:val>
                                            <p:fltVal val="0"/>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900" decel="100000" fill="hold"/>
                                        <p:tgtEl>
                                          <p:spTgt spid="6"/>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214291"/>
            <a:ext cx="8643998" cy="1200329"/>
          </a:xfrm>
          <a:prstGeom prst="rect">
            <a:avLst/>
          </a:prstGeom>
          <a:noFill/>
        </p:spPr>
        <p:txBody>
          <a:bodyPr wrap="square" rtlCol="0">
            <a:spAutoFit/>
          </a:bodyPr>
          <a:lstStyle/>
          <a:p>
            <a:pPr algn="ctr"/>
            <a:r>
              <a:rPr lang="en-US" sz="3600" b="1" dirty="0" smtClean="0">
                <a:solidFill>
                  <a:schemeClr val="tx2"/>
                </a:solidFill>
                <a:effectLst>
                  <a:outerShdw blurRad="31750" dist="25400" dir="5400000" algn="tl" rotWithShape="0">
                    <a:srgbClr val="000000">
                      <a:alpha val="25000"/>
                    </a:srgbClr>
                  </a:outerShdw>
                </a:effectLst>
                <a:latin typeface="+mj-lt"/>
                <a:ea typeface="+mj-ea"/>
                <a:cs typeface="+mj-cs"/>
              </a:rPr>
              <a:t>How Much Life Insurance Coverage Should Be Purchased?</a:t>
            </a:r>
          </a:p>
        </p:txBody>
      </p:sp>
      <p:sp>
        <p:nvSpPr>
          <p:cNvPr id="3" name="TextBox 2"/>
          <p:cNvSpPr txBox="1"/>
          <p:nvPr/>
        </p:nvSpPr>
        <p:spPr>
          <a:xfrm>
            <a:off x="428596" y="1285860"/>
            <a:ext cx="8358246" cy="3416320"/>
          </a:xfrm>
          <a:prstGeom prst="rect">
            <a:avLst/>
          </a:prstGeom>
          <a:noFill/>
        </p:spPr>
        <p:txBody>
          <a:bodyPr wrap="square" rtlCol="0">
            <a:spAutoFit/>
          </a:bodyPr>
          <a:lstStyle/>
          <a:p>
            <a:pPr>
              <a:lnSpc>
                <a:spcPct val="150000"/>
              </a:lnSpc>
              <a:buFont typeface="Wingdings" pitchFamily="2" charset="2"/>
              <a:buChar char="Ø"/>
            </a:pPr>
            <a:r>
              <a:rPr lang="en-US" sz="2400" dirty="0" smtClean="0">
                <a:latin typeface="Bell MT" pitchFamily="18" charset="0"/>
              </a:rPr>
              <a:t> The Rule of Thumb is-</a:t>
            </a:r>
          </a:p>
          <a:p>
            <a:pPr>
              <a:lnSpc>
                <a:spcPct val="150000"/>
              </a:lnSpc>
            </a:pPr>
            <a:r>
              <a:rPr lang="en-US" sz="2400" dirty="0" smtClean="0">
                <a:latin typeface="Bell MT" pitchFamily="18" charset="0"/>
              </a:rPr>
              <a:t>	Coverage should equal to 6 to 10 times annual income.</a:t>
            </a:r>
          </a:p>
          <a:p>
            <a:pPr>
              <a:lnSpc>
                <a:spcPct val="150000"/>
              </a:lnSpc>
            </a:pPr>
            <a:endParaRPr lang="en-US" sz="2000" dirty="0" smtClean="0">
              <a:latin typeface="Bell MT" pitchFamily="18" charset="0"/>
            </a:endParaRPr>
          </a:p>
          <a:p>
            <a:pPr>
              <a:lnSpc>
                <a:spcPct val="150000"/>
              </a:lnSpc>
              <a:buFont typeface="Wingdings" pitchFamily="2" charset="2"/>
              <a:buChar char="Ø"/>
            </a:pPr>
            <a:r>
              <a:rPr lang="en-US" sz="2400" dirty="0" smtClean="0">
                <a:latin typeface="Bell MT" pitchFamily="18" charset="0"/>
              </a:rPr>
              <a:t> The other Rule is-</a:t>
            </a:r>
          </a:p>
          <a:p>
            <a:pPr>
              <a:lnSpc>
                <a:spcPct val="150000"/>
              </a:lnSpc>
            </a:pPr>
            <a:r>
              <a:rPr lang="en-US" sz="2400" dirty="0" smtClean="0">
                <a:latin typeface="Bell MT" pitchFamily="18" charset="0"/>
              </a:rPr>
              <a:t>	Coverage to cover his family consumption need. </a:t>
            </a:r>
            <a:endParaRPr lang="en-US" sz="2400" dirty="0" smtClean="0">
              <a:solidFill>
                <a:srgbClr val="FF0000"/>
              </a:solidFill>
              <a:latin typeface="Bell MT" pitchFamily="18" charset="0"/>
            </a:endParaRPr>
          </a:p>
          <a:p>
            <a:pPr>
              <a:lnSpc>
                <a:spcPct val="150000"/>
              </a:lnSpc>
            </a:pPr>
            <a:endParaRPr lang="en-US" sz="2400" dirty="0">
              <a:latin typeface="Bell MT" pitchFamily="18" charset="0"/>
            </a:endParaRPr>
          </a:p>
        </p:txBody>
      </p:sp>
      <p:sp>
        <p:nvSpPr>
          <p:cNvPr id="4" name="Date Placeholder 3"/>
          <p:cNvSpPr>
            <a:spLocks noGrp="1"/>
          </p:cNvSpPr>
          <p:nvPr>
            <p:ph type="dt" sz="half" idx="10"/>
          </p:nvPr>
        </p:nvSpPr>
        <p:spPr/>
        <p:txBody>
          <a:bodyPr/>
          <a:lstStyle/>
          <a:p>
            <a:fld id="{5CBEA674-F36E-4F25-9067-275B546C0063}" type="datetime1">
              <a:rPr lang="en-US" smtClean="0"/>
              <a:t>10/17/2012</a:t>
            </a:fld>
            <a:endParaRPr lang="en-US"/>
          </a:p>
        </p:txBody>
      </p:sp>
      <p:sp>
        <p:nvSpPr>
          <p:cNvPr id="5" name="Slide Number Placeholder 4"/>
          <p:cNvSpPr>
            <a:spLocks noGrp="1"/>
          </p:cNvSpPr>
          <p:nvPr>
            <p:ph type="sldNum" sz="quarter" idx="12"/>
          </p:nvPr>
        </p:nvSpPr>
        <p:spPr/>
        <p:txBody>
          <a:bodyPr/>
          <a:lstStyle/>
          <a:p>
            <a:fld id="{037A10F7-9D79-4D25-9A87-AED879A3D575}" type="slidenum">
              <a:rPr lang="en-US" smtClean="0"/>
              <a:pPr/>
              <a:t>33</a:t>
            </a:fld>
            <a:endParaRPr lang="en-US"/>
          </a:p>
        </p:txBody>
      </p:sp>
      <p:sp>
        <p:nvSpPr>
          <p:cNvPr id="6" name="Footer Placeholder 5"/>
          <p:cNvSpPr>
            <a:spLocks noGrp="1"/>
          </p:cNvSpPr>
          <p:nvPr>
            <p:ph type="ftr" sz="quarter" idx="11"/>
          </p:nvPr>
        </p:nvSpPr>
        <p:spPr/>
        <p:txBody>
          <a:bodyPr/>
          <a:lstStyle/>
          <a:p>
            <a:endParaRPr lang="en-US"/>
          </a:p>
        </p:txBody>
      </p:sp>
      <p:pic>
        <p:nvPicPr>
          <p:cNvPr id="3074" name="Picture 2" descr="C:\Users\E.K.john\Desktop\img\3329716-xs.jpg"/>
          <p:cNvPicPr>
            <a:picLocks noChangeAspect="1" noChangeArrowheads="1"/>
          </p:cNvPicPr>
          <p:nvPr/>
        </p:nvPicPr>
        <p:blipFill>
          <a:blip r:embed="rId2"/>
          <a:srcRect/>
          <a:stretch>
            <a:fillRect/>
          </a:stretch>
        </p:blipFill>
        <p:spPr bwMode="auto">
          <a:xfrm>
            <a:off x="-285784" y="4000504"/>
            <a:ext cx="5000660" cy="2857496"/>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par>
                                <p:cTn id="33" presetID="37"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44" y="142852"/>
            <a:ext cx="8715436" cy="1200329"/>
          </a:xfrm>
          <a:prstGeom prst="rect">
            <a:avLst/>
          </a:prstGeom>
          <a:noFill/>
        </p:spPr>
        <p:txBody>
          <a:bodyPr wrap="square" rtlCol="0">
            <a:spAutoFit/>
          </a:bodyPr>
          <a:lstStyle/>
          <a:p>
            <a:pPr algn="ctr"/>
            <a:r>
              <a:rPr lang="en-US" sz="3600" b="1" dirty="0" smtClean="0">
                <a:solidFill>
                  <a:schemeClr val="tx2"/>
                </a:solidFill>
                <a:effectLst>
                  <a:outerShdw blurRad="31750" dist="25400" dir="5400000" algn="tl" rotWithShape="0">
                    <a:srgbClr val="000000">
                      <a:alpha val="25000"/>
                    </a:srgbClr>
                  </a:outerShdw>
                </a:effectLst>
                <a:latin typeface="+mj-lt"/>
                <a:ea typeface="+mj-ea"/>
                <a:cs typeface="+mj-cs"/>
              </a:rPr>
              <a:t>Functions of an Actuary in Life Insurance Business </a:t>
            </a:r>
          </a:p>
        </p:txBody>
      </p:sp>
      <p:sp>
        <p:nvSpPr>
          <p:cNvPr id="4" name="TextBox 3"/>
          <p:cNvSpPr txBox="1"/>
          <p:nvPr/>
        </p:nvSpPr>
        <p:spPr>
          <a:xfrm>
            <a:off x="285720" y="1142984"/>
            <a:ext cx="8501122" cy="5125377"/>
          </a:xfrm>
          <a:prstGeom prst="rect">
            <a:avLst/>
          </a:prstGeom>
          <a:noFill/>
        </p:spPr>
        <p:txBody>
          <a:bodyPr wrap="square" rtlCol="0">
            <a:spAutoFit/>
          </a:bodyPr>
          <a:lstStyle/>
          <a:p>
            <a:pPr algn="just">
              <a:lnSpc>
                <a:spcPct val="150000"/>
              </a:lnSpc>
              <a:buFont typeface="Wingdings" pitchFamily="2" charset="2"/>
              <a:buChar char="Ø"/>
            </a:pPr>
            <a:r>
              <a:rPr lang="en-US" sz="2200" dirty="0" smtClean="0">
                <a:latin typeface="Bell MT" pitchFamily="18" charset="0"/>
              </a:rPr>
              <a:t> Main function of an actuary in life insurance is to do assessment and valuation of mortality risk.</a:t>
            </a:r>
          </a:p>
          <a:p>
            <a:pPr algn="just">
              <a:lnSpc>
                <a:spcPct val="150000"/>
              </a:lnSpc>
            </a:pPr>
            <a:endParaRPr lang="en-US" sz="2200" dirty="0" smtClean="0">
              <a:latin typeface="Bell MT" pitchFamily="18" charset="0"/>
            </a:endParaRPr>
          </a:p>
          <a:p>
            <a:pPr algn="just">
              <a:lnSpc>
                <a:spcPct val="150000"/>
              </a:lnSpc>
              <a:buFont typeface="Wingdings" pitchFamily="2" charset="2"/>
              <a:buChar char="Ø"/>
            </a:pPr>
            <a:r>
              <a:rPr lang="en-US" sz="2200" dirty="0" smtClean="0">
                <a:latin typeface="Bell MT" pitchFamily="18" charset="0"/>
              </a:rPr>
              <a:t> Due to medical advancement now the life span of an individual can be determined which reduce the uncertainty of death.</a:t>
            </a:r>
          </a:p>
          <a:p>
            <a:pPr algn="just">
              <a:lnSpc>
                <a:spcPct val="150000"/>
              </a:lnSpc>
            </a:pPr>
            <a:endParaRPr lang="en-US" sz="2200" dirty="0" smtClean="0">
              <a:latin typeface="Bell MT" pitchFamily="18" charset="0"/>
            </a:endParaRPr>
          </a:p>
          <a:p>
            <a:pPr algn="just">
              <a:lnSpc>
                <a:spcPct val="150000"/>
              </a:lnSpc>
              <a:buFont typeface="Wingdings" pitchFamily="2" charset="2"/>
              <a:buChar char="Ø"/>
            </a:pPr>
            <a:r>
              <a:rPr lang="en-US" sz="2200" dirty="0" smtClean="0">
                <a:latin typeface="Bell MT" pitchFamily="18" charset="0"/>
              </a:rPr>
              <a:t> Due to which medical selection by the insurer is necessary and desirable both on the grounds of “actuarial fairness” i.e. charging premiums to different lives on the basis of their different levels of risk and for financial viability of the insurance company. </a:t>
            </a:r>
            <a:endParaRPr lang="en-US" sz="2200" dirty="0">
              <a:latin typeface="Bell MT" pitchFamily="18" charset="0"/>
            </a:endParaRPr>
          </a:p>
        </p:txBody>
      </p:sp>
      <p:sp>
        <p:nvSpPr>
          <p:cNvPr id="5" name="Date Placeholder 4"/>
          <p:cNvSpPr>
            <a:spLocks noGrp="1"/>
          </p:cNvSpPr>
          <p:nvPr>
            <p:ph type="dt" sz="half" idx="10"/>
          </p:nvPr>
        </p:nvSpPr>
        <p:spPr/>
        <p:txBody>
          <a:bodyPr/>
          <a:lstStyle/>
          <a:p>
            <a:fld id="{803F0E15-B7AF-4FDA-A67F-3112C1633BDF}" type="datetime1">
              <a:rPr lang="en-US" smtClean="0"/>
              <a:t>10/17/2012</a:t>
            </a:fld>
            <a:endParaRPr lang="en-US"/>
          </a:p>
        </p:txBody>
      </p:sp>
      <p:sp>
        <p:nvSpPr>
          <p:cNvPr id="6" name="Slide Number Placeholder 5"/>
          <p:cNvSpPr>
            <a:spLocks noGrp="1"/>
          </p:cNvSpPr>
          <p:nvPr>
            <p:ph type="sldNum" sz="quarter" idx="12"/>
          </p:nvPr>
        </p:nvSpPr>
        <p:spPr/>
        <p:txBody>
          <a:bodyPr/>
          <a:lstStyle/>
          <a:p>
            <a:fld id="{037A10F7-9D79-4D25-9A87-AED879A3D575}" type="slidenum">
              <a:rPr lang="en-US" smtClean="0"/>
              <a:pPr/>
              <a:t>34</a:t>
            </a:fld>
            <a:endParaRPr lang="en-US"/>
          </a:p>
        </p:txBody>
      </p:sp>
      <p:sp>
        <p:nvSpPr>
          <p:cNvPr id="7" name="Footer Placeholder 6"/>
          <p:cNvSpPr>
            <a:spLocks noGrp="1"/>
          </p:cNvSpPr>
          <p:nvPr>
            <p:ph type="ftr" sz="quarter" idx="11"/>
          </p:nvPr>
        </p:nvSpPr>
        <p:spPr/>
        <p:txBody>
          <a:bodyPr/>
          <a:lstStyle/>
          <a:p>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1000"/>
                                        <p:tgtEl>
                                          <p:spTgt spid="4">
                                            <p:txEl>
                                              <p:pRg st="0" end="0"/>
                                            </p:txEl>
                                          </p:spTgt>
                                        </p:tgtEl>
                                      </p:cBhvr>
                                    </p:animEffect>
                                    <p:anim calcmode="lin" valueType="num">
                                      <p:cBhvr>
                                        <p:cTn id="1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anim calcmode="lin" valueType="num">
                                      <p:cBhvr>
                                        <p:cTn id="2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Effect transition="in" filter="fade">
                                      <p:cBhvr>
                                        <p:cTn id="31" dur="1000"/>
                                        <p:tgtEl>
                                          <p:spTgt spid="4">
                                            <p:txEl>
                                              <p:pRg st="4" end="4"/>
                                            </p:txEl>
                                          </p:spTgt>
                                        </p:tgtEl>
                                      </p:cBhvr>
                                    </p:animEffect>
                                    <p:anim calcmode="lin" valueType="num">
                                      <p:cBhvr>
                                        <p:cTn id="3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71414"/>
            <a:ext cx="8643999" cy="1323439"/>
          </a:xfrm>
          <a:prstGeom prst="rect">
            <a:avLst/>
          </a:prstGeom>
          <a:noFill/>
        </p:spPr>
        <p:txBody>
          <a:bodyPr wrap="square" rtlCol="0">
            <a:spAutoFit/>
          </a:bodyPr>
          <a:lstStyle/>
          <a:p>
            <a:pPr algn="ctr"/>
            <a:r>
              <a:rPr lang="en-US" sz="4000" b="1" dirty="0" smtClean="0">
                <a:solidFill>
                  <a:schemeClr val="tx2"/>
                </a:solidFill>
                <a:effectLst>
                  <a:outerShdw blurRad="31750" dist="25400" dir="5400000" algn="tl" rotWithShape="0">
                    <a:srgbClr val="000000">
                      <a:alpha val="25000"/>
                    </a:srgbClr>
                  </a:outerShdw>
                </a:effectLst>
                <a:latin typeface="+mj-lt"/>
                <a:ea typeface="+mj-ea"/>
                <a:cs typeface="+mj-cs"/>
              </a:rPr>
              <a:t>Current News in Life Insurance Sector</a:t>
            </a:r>
            <a:endParaRPr lang="en-IN" sz="4000" b="1" dirty="0" smtClean="0">
              <a:solidFill>
                <a:schemeClr val="tx2"/>
              </a:solidFill>
              <a:effectLst>
                <a:outerShdw blurRad="31750" dist="25400" dir="5400000" algn="tl" rotWithShape="0">
                  <a:srgbClr val="000000">
                    <a:alpha val="25000"/>
                  </a:srgbClr>
                </a:outerShdw>
              </a:effectLst>
              <a:latin typeface="+mj-lt"/>
              <a:ea typeface="+mj-ea"/>
              <a:cs typeface="+mj-cs"/>
            </a:endParaRPr>
          </a:p>
        </p:txBody>
      </p:sp>
      <p:sp>
        <p:nvSpPr>
          <p:cNvPr id="3" name="TextBox 2"/>
          <p:cNvSpPr txBox="1"/>
          <p:nvPr/>
        </p:nvSpPr>
        <p:spPr>
          <a:xfrm>
            <a:off x="500034" y="1428736"/>
            <a:ext cx="8286808" cy="3601883"/>
          </a:xfrm>
          <a:prstGeom prst="rect">
            <a:avLst/>
          </a:prstGeom>
          <a:noFill/>
        </p:spPr>
        <p:txBody>
          <a:bodyPr wrap="square" rtlCol="0">
            <a:spAutoFit/>
          </a:bodyPr>
          <a:lstStyle/>
          <a:p>
            <a:pPr>
              <a:lnSpc>
                <a:spcPct val="150000"/>
              </a:lnSpc>
              <a:buFont typeface="Wingdings" pitchFamily="2" charset="2"/>
              <a:buChar char="Ø"/>
            </a:pPr>
            <a:r>
              <a:rPr lang="en-US" sz="2200" dirty="0" smtClean="0">
                <a:latin typeface="Bell MT" pitchFamily="18" charset="0"/>
              </a:rPr>
              <a:t> Life insurance premium collection down by 22%</a:t>
            </a:r>
          </a:p>
          <a:p>
            <a:pPr lvl="1">
              <a:lnSpc>
                <a:spcPct val="150000"/>
              </a:lnSpc>
              <a:buFontTx/>
              <a:buChar char="-"/>
            </a:pPr>
            <a:r>
              <a:rPr lang="en-US" sz="2200" dirty="0" smtClean="0">
                <a:latin typeface="Bell MT" pitchFamily="18" charset="0"/>
              </a:rPr>
              <a:t>LIC premium collection down by 20.5% and 22 private life insurance premium down by 25%.</a:t>
            </a:r>
          </a:p>
          <a:p>
            <a:pPr lvl="1">
              <a:lnSpc>
                <a:spcPct val="150000"/>
              </a:lnSpc>
            </a:pPr>
            <a:endParaRPr lang="en-US" sz="2200" dirty="0" smtClean="0">
              <a:latin typeface="Bell MT" pitchFamily="18" charset="0"/>
            </a:endParaRPr>
          </a:p>
          <a:p>
            <a:pPr>
              <a:lnSpc>
                <a:spcPct val="150000"/>
              </a:lnSpc>
              <a:buFont typeface="Wingdings" pitchFamily="2" charset="2"/>
              <a:buChar char="Ø"/>
            </a:pPr>
            <a:r>
              <a:rPr lang="en-US" sz="2200" dirty="0" smtClean="0">
                <a:latin typeface="Bell MT" pitchFamily="18" charset="0"/>
              </a:rPr>
              <a:t>  AUM of life insurer cross Rs. 15 </a:t>
            </a:r>
            <a:r>
              <a:rPr lang="en-US" sz="2200" dirty="0" err="1" smtClean="0">
                <a:latin typeface="Bell MT" pitchFamily="18" charset="0"/>
              </a:rPr>
              <a:t>lakh</a:t>
            </a:r>
            <a:r>
              <a:rPr lang="en-US" sz="2200" dirty="0" smtClean="0">
                <a:latin typeface="Bell MT" pitchFamily="18" charset="0"/>
              </a:rPr>
              <a:t> </a:t>
            </a:r>
            <a:r>
              <a:rPr lang="en-US" sz="2200" dirty="0" err="1" smtClean="0">
                <a:latin typeface="Bell MT" pitchFamily="18" charset="0"/>
              </a:rPr>
              <a:t>crore</a:t>
            </a:r>
            <a:r>
              <a:rPr lang="en-US" sz="2200" dirty="0" smtClean="0">
                <a:latin typeface="Bell MT" pitchFamily="18" charset="0"/>
              </a:rPr>
              <a:t>, due to rise in renewal premium which means that increasing number of policy holder are renewing their policies.</a:t>
            </a:r>
            <a:endParaRPr lang="en-IN" sz="2200" dirty="0" smtClean="0">
              <a:latin typeface="Bell MT" pitchFamily="18" charset="0"/>
            </a:endParaRPr>
          </a:p>
        </p:txBody>
      </p:sp>
      <p:sp>
        <p:nvSpPr>
          <p:cNvPr id="4" name="Date Placeholder 3"/>
          <p:cNvSpPr>
            <a:spLocks noGrp="1"/>
          </p:cNvSpPr>
          <p:nvPr>
            <p:ph type="dt" sz="half" idx="10"/>
          </p:nvPr>
        </p:nvSpPr>
        <p:spPr/>
        <p:txBody>
          <a:bodyPr/>
          <a:lstStyle/>
          <a:p>
            <a:fld id="{8D8D1257-0DFC-43CB-90BC-30571F28FA09}" type="datetime1">
              <a:rPr lang="en-US" smtClean="0"/>
              <a:t>10/17/2012</a:t>
            </a:fld>
            <a:endParaRPr lang="en-US"/>
          </a:p>
        </p:txBody>
      </p:sp>
      <p:sp>
        <p:nvSpPr>
          <p:cNvPr id="5" name="Slide Number Placeholder 4"/>
          <p:cNvSpPr>
            <a:spLocks noGrp="1"/>
          </p:cNvSpPr>
          <p:nvPr>
            <p:ph type="sldNum" sz="quarter" idx="12"/>
          </p:nvPr>
        </p:nvSpPr>
        <p:spPr/>
        <p:txBody>
          <a:bodyPr/>
          <a:lstStyle/>
          <a:p>
            <a:fld id="{037A10F7-9D79-4D25-9A87-AED879A3D575}" type="slidenum">
              <a:rPr lang="en-US" smtClean="0"/>
              <a:pPr/>
              <a:t>35</a:t>
            </a:fld>
            <a:endParaRPr lang="en-US"/>
          </a:p>
        </p:txBody>
      </p:sp>
      <p:sp>
        <p:nvSpPr>
          <p:cNvPr id="6" name="Footer Placeholder 5"/>
          <p:cNvSpPr>
            <a:spLocks noGrp="1"/>
          </p:cNvSpPr>
          <p:nvPr>
            <p:ph type="ftr" sz="quarter" idx="11"/>
          </p:nvPr>
        </p:nvSpPr>
        <p:spPr/>
        <p:txBody>
          <a:bodyPr/>
          <a:lstStyle/>
          <a:p>
            <a:endParaRPr lang="en-US"/>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19" presetID="37"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2"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Documents and Settings\XYZ\Desktop\insurance\images (1).jpg"/>
          <p:cNvPicPr>
            <a:picLocks noChangeAspect="1" noChangeArrowheads="1"/>
          </p:cNvPicPr>
          <p:nvPr/>
        </p:nvPicPr>
        <p:blipFill>
          <a:blip r:embed="rId2" cstate="print"/>
          <a:srcRect/>
          <a:stretch>
            <a:fillRect/>
          </a:stretch>
        </p:blipFill>
        <p:spPr bwMode="auto">
          <a:xfrm>
            <a:off x="2627784" y="692696"/>
            <a:ext cx="3672408" cy="3290007"/>
          </a:xfrm>
          <a:prstGeom prst="rect">
            <a:avLst/>
          </a:prstGeom>
          <a:noFill/>
        </p:spPr>
      </p:pic>
      <p:sp>
        <p:nvSpPr>
          <p:cNvPr id="8" name="Rectangle 7"/>
          <p:cNvSpPr/>
          <p:nvPr/>
        </p:nvSpPr>
        <p:spPr>
          <a:xfrm>
            <a:off x="1835696" y="4077072"/>
            <a:ext cx="5328592" cy="936104"/>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Get insured</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9" name="Rectangle 8"/>
          <p:cNvSpPr/>
          <p:nvPr/>
        </p:nvSpPr>
        <p:spPr>
          <a:xfrm>
            <a:off x="2987824" y="5445224"/>
            <a:ext cx="3024336" cy="58477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u="sng"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Thank You</a:t>
            </a:r>
            <a:endParaRPr lang="en-US" sz="3200" b="1" u="sng"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Date Placeholder 4"/>
          <p:cNvSpPr>
            <a:spLocks noGrp="1"/>
          </p:cNvSpPr>
          <p:nvPr>
            <p:ph type="dt" sz="half" idx="10"/>
          </p:nvPr>
        </p:nvSpPr>
        <p:spPr/>
        <p:txBody>
          <a:bodyPr/>
          <a:lstStyle/>
          <a:p>
            <a:fld id="{B848A660-8015-4E1B-9C5B-8DFBA3E95FF8}" type="datetime1">
              <a:rPr lang="en-US" smtClean="0"/>
              <a:t>10/17/2012</a:t>
            </a:fld>
            <a:endParaRPr lang="en-US"/>
          </a:p>
        </p:txBody>
      </p:sp>
      <p:sp>
        <p:nvSpPr>
          <p:cNvPr id="6" name="Slide Number Placeholder 5"/>
          <p:cNvSpPr>
            <a:spLocks noGrp="1"/>
          </p:cNvSpPr>
          <p:nvPr>
            <p:ph type="sldNum" sz="quarter" idx="12"/>
          </p:nvPr>
        </p:nvSpPr>
        <p:spPr/>
        <p:txBody>
          <a:bodyPr/>
          <a:lstStyle/>
          <a:p>
            <a:fld id="{037A10F7-9D79-4D25-9A87-AED879A3D575}" type="slidenum">
              <a:rPr lang="en-US" smtClean="0"/>
              <a:pPr/>
              <a:t>36</a:t>
            </a:fld>
            <a:endParaRPr lang="en-US"/>
          </a:p>
        </p:txBody>
      </p:sp>
      <p:sp>
        <p:nvSpPr>
          <p:cNvPr id="7" name="Footer Placeholder 6"/>
          <p:cNvSpPr>
            <a:spLocks noGrp="1"/>
          </p:cNvSpPr>
          <p:nvPr>
            <p:ph type="ftr" sz="quarter" idx="11"/>
          </p:nvPr>
        </p:nvSpPr>
        <p:spPr/>
        <p:txBody>
          <a:bodyPr/>
          <a:lstStyle/>
          <a:p>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dissolve">
                                      <p:cBhvr>
                                        <p:cTn id="7" dur="500"/>
                                        <p:tgtEl>
                                          <p:spTgt spid="1536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80">
                                          <p:stCondLst>
                                            <p:cond delay="0"/>
                                          </p:stCondLst>
                                        </p:cTn>
                                        <p:tgtEl>
                                          <p:spTgt spid="9"/>
                                        </p:tgtEl>
                                      </p:cBhvr>
                                    </p:animEffect>
                                    <p:anim calcmode="lin" valueType="num">
                                      <p:cBhvr>
                                        <p:cTn id="1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4" dur="26">
                                          <p:stCondLst>
                                            <p:cond delay="650"/>
                                          </p:stCondLst>
                                        </p:cTn>
                                        <p:tgtEl>
                                          <p:spTgt spid="9"/>
                                        </p:tgtEl>
                                      </p:cBhvr>
                                      <p:to x="100000" y="60000"/>
                                    </p:animScale>
                                    <p:animScale>
                                      <p:cBhvr>
                                        <p:cTn id="25" dur="166" decel="50000">
                                          <p:stCondLst>
                                            <p:cond delay="676"/>
                                          </p:stCondLst>
                                        </p:cTn>
                                        <p:tgtEl>
                                          <p:spTgt spid="9"/>
                                        </p:tgtEl>
                                      </p:cBhvr>
                                      <p:to x="100000" y="100000"/>
                                    </p:animScale>
                                    <p:animScale>
                                      <p:cBhvr>
                                        <p:cTn id="26" dur="26">
                                          <p:stCondLst>
                                            <p:cond delay="1312"/>
                                          </p:stCondLst>
                                        </p:cTn>
                                        <p:tgtEl>
                                          <p:spTgt spid="9"/>
                                        </p:tgtEl>
                                      </p:cBhvr>
                                      <p:to x="100000" y="80000"/>
                                    </p:animScale>
                                    <p:animScale>
                                      <p:cBhvr>
                                        <p:cTn id="27" dur="166" decel="50000">
                                          <p:stCondLst>
                                            <p:cond delay="1338"/>
                                          </p:stCondLst>
                                        </p:cTn>
                                        <p:tgtEl>
                                          <p:spTgt spid="9"/>
                                        </p:tgtEl>
                                      </p:cBhvr>
                                      <p:to x="100000" y="100000"/>
                                    </p:animScale>
                                    <p:animScale>
                                      <p:cBhvr>
                                        <p:cTn id="28" dur="26">
                                          <p:stCondLst>
                                            <p:cond delay="1642"/>
                                          </p:stCondLst>
                                        </p:cTn>
                                        <p:tgtEl>
                                          <p:spTgt spid="9"/>
                                        </p:tgtEl>
                                      </p:cBhvr>
                                      <p:to x="100000" y="90000"/>
                                    </p:animScale>
                                    <p:animScale>
                                      <p:cBhvr>
                                        <p:cTn id="29" dur="166" decel="50000">
                                          <p:stCondLst>
                                            <p:cond delay="1668"/>
                                          </p:stCondLst>
                                        </p:cTn>
                                        <p:tgtEl>
                                          <p:spTgt spid="9"/>
                                        </p:tgtEl>
                                      </p:cBhvr>
                                      <p:to x="100000" y="100000"/>
                                    </p:animScale>
                                    <p:animScale>
                                      <p:cBhvr>
                                        <p:cTn id="30" dur="26">
                                          <p:stCondLst>
                                            <p:cond delay="1808"/>
                                          </p:stCondLst>
                                        </p:cTn>
                                        <p:tgtEl>
                                          <p:spTgt spid="9"/>
                                        </p:tgtEl>
                                      </p:cBhvr>
                                      <p:to x="100000" y="95000"/>
                                    </p:animScale>
                                    <p:animScale>
                                      <p:cBhvr>
                                        <p:cTn id="31"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214290"/>
            <a:ext cx="8501122" cy="4786346"/>
          </a:xfrm>
        </p:spPr>
        <p:txBody>
          <a:bodyPr>
            <a:noAutofit/>
          </a:bodyPr>
          <a:lstStyle/>
          <a:p>
            <a:pPr algn="just"/>
            <a:r>
              <a:rPr lang="en-US" sz="2100" dirty="0" smtClean="0">
                <a:latin typeface="Bell MT" pitchFamily="18" charset="0"/>
              </a:rPr>
              <a:t>It was during the </a:t>
            </a:r>
            <a:r>
              <a:rPr lang="en-US" sz="2100" dirty="0" err="1" smtClean="0">
                <a:latin typeface="Bell MT" pitchFamily="18" charset="0"/>
              </a:rPr>
              <a:t>swadeshi</a:t>
            </a:r>
            <a:r>
              <a:rPr lang="en-US" sz="2100" dirty="0" smtClean="0">
                <a:latin typeface="Bell MT" pitchFamily="18" charset="0"/>
              </a:rPr>
              <a:t> movement in the early 20th century that insurance witnessed a big boom in India with several more companies being set up.</a:t>
            </a:r>
          </a:p>
          <a:p>
            <a:pPr algn="just">
              <a:buNone/>
            </a:pPr>
            <a:endParaRPr lang="en-US" sz="2100" dirty="0" smtClean="0">
              <a:latin typeface="Bell MT" pitchFamily="18" charset="0"/>
            </a:endParaRPr>
          </a:p>
          <a:p>
            <a:pPr algn="just"/>
            <a:r>
              <a:rPr lang="en-US" sz="2100" dirty="0" smtClean="0">
                <a:latin typeface="Bell MT" pitchFamily="18" charset="0"/>
              </a:rPr>
              <a:t>By the mid-1950s, there were around 170 insurance companies and 80 provident fund societies in the country's life insurance scene. However, in the absence of regulatory systems, scams and irregularities were prevalent in most of these companies.</a:t>
            </a:r>
          </a:p>
          <a:p>
            <a:pPr algn="just">
              <a:buNone/>
            </a:pPr>
            <a:endParaRPr lang="en-US" sz="2100" dirty="0" smtClean="0">
              <a:latin typeface="Bell MT" pitchFamily="18" charset="0"/>
            </a:endParaRPr>
          </a:p>
          <a:p>
            <a:pPr algn="just"/>
            <a:r>
              <a:rPr lang="en-US" sz="2100" dirty="0" smtClean="0">
                <a:latin typeface="Bell MT" pitchFamily="18" charset="0"/>
              </a:rPr>
              <a:t>As a result, the government decided to nationalize the life assurance business in India. The Life Insurance Corporation of India was set up in 1956 to take over around 250 life insurance companies.</a:t>
            </a:r>
          </a:p>
          <a:p>
            <a:pPr algn="just">
              <a:buNone/>
            </a:pPr>
            <a:endParaRPr lang="en-US" sz="2100" dirty="0" smtClean="0">
              <a:latin typeface="Bell MT" pitchFamily="18" charset="0"/>
            </a:endParaRPr>
          </a:p>
        </p:txBody>
      </p:sp>
      <p:pic>
        <p:nvPicPr>
          <p:cNvPr id="3075" name="Picture 3" descr="F:\insurance\img2.jpg"/>
          <p:cNvPicPr>
            <a:picLocks noChangeAspect="1" noChangeArrowheads="1"/>
          </p:cNvPicPr>
          <p:nvPr/>
        </p:nvPicPr>
        <p:blipFill>
          <a:blip r:embed="rId2" cstate="print"/>
          <a:srcRect/>
          <a:stretch>
            <a:fillRect/>
          </a:stretch>
        </p:blipFill>
        <p:spPr bwMode="auto">
          <a:xfrm>
            <a:off x="0" y="4714884"/>
            <a:ext cx="9144000" cy="2143116"/>
          </a:xfrm>
          <a:prstGeom prst="rect">
            <a:avLst/>
          </a:prstGeom>
          <a:noFill/>
        </p:spPr>
      </p:pic>
      <p:sp>
        <p:nvSpPr>
          <p:cNvPr id="7" name="Date Placeholder 2"/>
          <p:cNvSpPr>
            <a:spLocks noGrp="1"/>
          </p:cNvSpPr>
          <p:nvPr>
            <p:ph type="dt" sz="half" idx="10"/>
          </p:nvPr>
        </p:nvSpPr>
        <p:spPr>
          <a:xfrm>
            <a:off x="59472" y="6309320"/>
            <a:ext cx="1920240" cy="365760"/>
          </a:xfrm>
        </p:spPr>
        <p:txBody>
          <a:bodyPr/>
          <a:lstStyle/>
          <a:p>
            <a:fld id="{A171D53C-FC11-4CC1-A1D7-AA867C544453}"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4</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548680"/>
            <a:ext cx="8229600" cy="4525963"/>
          </a:xfrm>
        </p:spPr>
        <p:txBody>
          <a:bodyPr>
            <a:normAutofit/>
          </a:bodyPr>
          <a:lstStyle/>
          <a:p>
            <a:pPr algn="just"/>
            <a:r>
              <a:rPr lang="en-US" sz="2400" dirty="0" smtClean="0">
                <a:latin typeface="Bell MT" pitchFamily="18" charset="0"/>
              </a:rPr>
              <a:t>For years thereafter, insurance remained a monopoly of the public sector. The sector was finally opened up to private players in 2001.</a:t>
            </a:r>
          </a:p>
          <a:p>
            <a:pPr algn="just">
              <a:buNone/>
            </a:pPr>
            <a:endParaRPr lang="en-US" sz="2400" dirty="0" smtClean="0">
              <a:latin typeface="Bell MT" pitchFamily="18" charset="0"/>
            </a:endParaRPr>
          </a:p>
          <a:p>
            <a:pPr algn="just"/>
            <a:r>
              <a:rPr lang="en-US" sz="2400" dirty="0" smtClean="0">
                <a:latin typeface="Bell MT" pitchFamily="18" charset="0"/>
              </a:rPr>
              <a:t>The Insurance Regulatory &amp; Development Authority, an autonomous insurance regulator set up in 2000, has extensive powers to oversee the insurance business and regulate in a manner that will safeguard the interests of the insured.</a:t>
            </a:r>
          </a:p>
          <a:p>
            <a:pPr algn="just">
              <a:buNone/>
            </a:pPr>
            <a:endParaRPr lang="en-US" sz="2400" dirty="0"/>
          </a:p>
        </p:txBody>
      </p:sp>
      <p:pic>
        <p:nvPicPr>
          <p:cNvPr id="1026" name="Picture 2" descr="C:\Documents and Settings\XYZ\Desktop\life-en.jpg"/>
          <p:cNvPicPr>
            <a:picLocks noChangeAspect="1" noChangeArrowheads="1"/>
          </p:cNvPicPr>
          <p:nvPr/>
        </p:nvPicPr>
        <p:blipFill>
          <a:blip r:embed="rId2" cstate="print"/>
          <a:srcRect/>
          <a:stretch>
            <a:fillRect/>
          </a:stretch>
        </p:blipFill>
        <p:spPr bwMode="auto">
          <a:xfrm>
            <a:off x="0" y="4149080"/>
            <a:ext cx="9144000" cy="2708920"/>
          </a:xfrm>
          <a:prstGeom prst="rect">
            <a:avLst/>
          </a:prstGeom>
          <a:noFill/>
        </p:spPr>
      </p:pic>
      <p:sp>
        <p:nvSpPr>
          <p:cNvPr id="9" name="Date Placeholder 2"/>
          <p:cNvSpPr>
            <a:spLocks noGrp="1"/>
          </p:cNvSpPr>
          <p:nvPr>
            <p:ph type="dt" sz="half" idx="10"/>
          </p:nvPr>
        </p:nvSpPr>
        <p:spPr>
          <a:xfrm>
            <a:off x="59472" y="6309320"/>
            <a:ext cx="1920240" cy="365760"/>
          </a:xfrm>
        </p:spPr>
        <p:txBody>
          <a:bodyPr/>
          <a:lstStyle/>
          <a:p>
            <a:fld id="{3A575442-ADBC-4C43-94C8-31B636FAA212}" type="datetime1">
              <a:rPr lang="en-US" sz="1200" smtClean="0"/>
              <a:t>10/17/2012</a:t>
            </a:fld>
            <a:endParaRPr lang="en-US" sz="1200" dirty="0"/>
          </a:p>
        </p:txBody>
      </p:sp>
      <p:sp>
        <p:nvSpPr>
          <p:cNvPr id="10"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5</a:t>
            </a:fld>
            <a:endParaRPr lang="en-US" sz="1200" dirty="0"/>
          </a:p>
        </p:txBody>
      </p:sp>
      <p:sp>
        <p:nvSpPr>
          <p:cNvPr id="11"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lide(fromBottom)">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slide(fromBottom)">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71470" y="-16"/>
            <a:ext cx="9144032" cy="114300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a:noFill/>
                </a:ln>
                <a:effectLst>
                  <a:outerShdw blurRad="31750" dist="25400" dir="5400000" algn="tl" rotWithShape="0">
                    <a:srgbClr val="000000">
                      <a:alpha val="25000"/>
                    </a:srgbClr>
                  </a:outerShdw>
                </a:effectLst>
                <a:uLnTx/>
                <a:uFillTx/>
                <a:latin typeface="+mj-lt"/>
                <a:ea typeface="+mj-ea"/>
                <a:cs typeface="+mj-cs"/>
              </a:rPr>
              <a:t>Why to have a Life Insurance?</a:t>
            </a:r>
            <a:endParaRPr kumimoji="0" lang="en-US" sz="4100" b="1" i="0" u="none" strike="noStrike" kern="1200" cap="none" spc="0" normalizeH="0" baseline="0" noProof="0" dirty="0">
              <a:ln>
                <a:noFill/>
              </a:ln>
              <a:effectLst>
                <a:outerShdw blurRad="31750" dist="25400" dir="5400000" algn="tl" rotWithShape="0">
                  <a:srgbClr val="000000">
                    <a:alpha val="25000"/>
                  </a:srgbClr>
                </a:outerShdw>
              </a:effectLst>
              <a:uLnTx/>
              <a:uFillTx/>
              <a:latin typeface="+mj-lt"/>
              <a:ea typeface="+mj-ea"/>
              <a:cs typeface="+mj-cs"/>
            </a:endParaRPr>
          </a:p>
        </p:txBody>
      </p:sp>
      <p:sp>
        <p:nvSpPr>
          <p:cNvPr id="8" name="Content Placeholder 1"/>
          <p:cNvSpPr txBox="1">
            <a:spLocks/>
          </p:cNvSpPr>
          <p:nvPr/>
        </p:nvSpPr>
        <p:spPr>
          <a:xfrm>
            <a:off x="428596" y="1000108"/>
            <a:ext cx="4329114" cy="2357454"/>
          </a:xfrm>
          <a:prstGeom prst="rect">
            <a:avLst/>
          </a:prstGeom>
        </p:spPr>
        <p:txBody>
          <a:bodyPr vert="horz">
            <a:norm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smtClean="0">
                <a:ln>
                  <a:noFill/>
                </a:ln>
                <a:effectLst/>
                <a:uLnTx/>
                <a:uFillTx/>
                <a:latin typeface="+mn-lt"/>
                <a:ea typeface="+mn-ea"/>
                <a:cs typeface="+mn-cs"/>
              </a:rPr>
              <a:t>Protection</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smtClean="0">
                <a:ln>
                  <a:noFill/>
                </a:ln>
                <a:effectLst/>
                <a:uLnTx/>
                <a:uFillTx/>
                <a:latin typeface="+mn-lt"/>
                <a:ea typeface="+mn-ea"/>
                <a:cs typeface="+mn-cs"/>
              </a:rPr>
              <a:t>Liquidity</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smtClean="0">
                <a:ln>
                  <a:noFill/>
                </a:ln>
                <a:effectLst/>
                <a:uLnTx/>
                <a:uFillTx/>
                <a:latin typeface="+mn-lt"/>
                <a:ea typeface="+mn-ea"/>
                <a:cs typeface="+mn-cs"/>
              </a:rPr>
              <a:t>Tax Relief</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0" i="0" u="none" strike="noStrike" kern="1200" cap="none" spc="0" normalizeH="0" baseline="0" noProof="0" dirty="0" smtClean="0">
                <a:ln>
                  <a:noFill/>
                </a:ln>
                <a:effectLst/>
                <a:uLnTx/>
                <a:uFillTx/>
                <a:latin typeface="+mn-lt"/>
                <a:ea typeface="+mn-ea"/>
                <a:cs typeface="+mn-cs"/>
              </a:rPr>
              <a:t>Money when you need it</a:t>
            </a:r>
            <a:endParaRPr kumimoji="0" lang="en-US" sz="2400" b="0" i="0" u="none" strike="noStrike" kern="1200" cap="none" spc="0" normalizeH="0" baseline="0" noProof="0" dirty="0">
              <a:ln>
                <a:noFill/>
              </a:ln>
              <a:effectLst/>
              <a:uLnTx/>
              <a:uFillTx/>
              <a:latin typeface="+mn-lt"/>
              <a:ea typeface="+mn-ea"/>
              <a:cs typeface="+mn-cs"/>
            </a:endParaRPr>
          </a:p>
        </p:txBody>
      </p:sp>
      <p:pic>
        <p:nvPicPr>
          <p:cNvPr id="9" name="Picture 2" descr="C:\Documents and Settings\Student\Desktop\insurance\family.jpg"/>
          <p:cNvPicPr>
            <a:picLocks noChangeAspect="1" noChangeArrowheads="1"/>
          </p:cNvPicPr>
          <p:nvPr/>
        </p:nvPicPr>
        <p:blipFill>
          <a:blip r:embed="rId2" cstate="print"/>
          <a:srcRect/>
          <a:stretch>
            <a:fillRect/>
          </a:stretch>
        </p:blipFill>
        <p:spPr bwMode="auto">
          <a:xfrm>
            <a:off x="0" y="3214686"/>
            <a:ext cx="9144000" cy="3643314"/>
          </a:xfrm>
          <a:prstGeom prst="rect">
            <a:avLst/>
          </a:prstGeom>
          <a:noFill/>
        </p:spPr>
      </p:pic>
      <p:sp>
        <p:nvSpPr>
          <p:cNvPr id="11" name="Date Placeholder 2"/>
          <p:cNvSpPr>
            <a:spLocks noGrp="1"/>
          </p:cNvSpPr>
          <p:nvPr>
            <p:ph type="dt" sz="half" idx="10"/>
          </p:nvPr>
        </p:nvSpPr>
        <p:spPr>
          <a:xfrm>
            <a:off x="59472" y="6309320"/>
            <a:ext cx="1920240" cy="365760"/>
          </a:xfrm>
        </p:spPr>
        <p:txBody>
          <a:bodyPr/>
          <a:lstStyle/>
          <a:p>
            <a:fld id="{8EDE2C7E-09AF-4FC9-81ED-2FE192D8BE59}" type="datetime1">
              <a:rPr lang="en-US" sz="1200" smtClean="0"/>
              <a:t>10/17/2012</a:t>
            </a:fld>
            <a:endParaRPr lang="en-US" sz="1200" dirty="0"/>
          </a:p>
        </p:txBody>
      </p:sp>
      <p:sp>
        <p:nvSpPr>
          <p:cNvPr id="12"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6</a:t>
            </a:fld>
            <a:endParaRPr lang="en-US" sz="1200" dirty="0"/>
          </a:p>
        </p:txBody>
      </p:sp>
      <p:sp>
        <p:nvSpPr>
          <p:cNvPr id="13"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8"/>
                                        </p:tgtEl>
                                        <p:attrNameLst>
                                          <p:attrName>style.visibility</p:attrName>
                                        </p:attrNameLst>
                                      </p:cBhvr>
                                      <p:to>
                                        <p:strVal val="visible"/>
                                      </p:to>
                                    </p:set>
                                    <p:anim calcmode="discrete" valueType="clr">
                                      <p:cBhvr override="childStyle">
                                        <p:cTn id="14"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
                                        </p:tgtEl>
                                        <p:attrNameLst>
                                          <p:attrName>fillcolor</p:attrName>
                                        </p:attrNameLst>
                                      </p:cBhvr>
                                      <p:tavLst>
                                        <p:tav tm="0">
                                          <p:val>
                                            <p:clrVal>
                                              <a:schemeClr val="accent2"/>
                                            </p:clrVal>
                                          </p:val>
                                        </p:tav>
                                        <p:tav tm="50000">
                                          <p:val>
                                            <p:clrVal>
                                              <a:schemeClr val="hlink"/>
                                            </p:clrVal>
                                          </p:val>
                                        </p:tav>
                                      </p:tavLst>
                                    </p:anim>
                                    <p:set>
                                      <p:cBhvr>
                                        <p:cTn id="16" dur="80"/>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406" y="274638"/>
            <a:ext cx="6000792" cy="1082660"/>
          </a:xfrm>
        </p:spPr>
        <p:txBody>
          <a:bodyPr>
            <a:noAutofit/>
          </a:bodyPr>
          <a:lstStyle/>
          <a:p>
            <a:r>
              <a:rPr lang="en-US" sz="4000" u="sng" dirty="0" smtClean="0"/>
              <a:t>Types of Life Insurance</a:t>
            </a:r>
            <a:endParaRPr lang="en-US" sz="4000" u="sng" dirty="0"/>
          </a:p>
        </p:txBody>
      </p:sp>
      <p:pic>
        <p:nvPicPr>
          <p:cNvPr id="4" name="Picture 2" descr="E:\insurance\ohio-term-life-insurance.jpg"/>
          <p:cNvPicPr>
            <a:picLocks noChangeAspect="1" noChangeArrowheads="1"/>
          </p:cNvPicPr>
          <p:nvPr/>
        </p:nvPicPr>
        <p:blipFill>
          <a:blip r:embed="rId2" cstate="print"/>
          <a:srcRect/>
          <a:stretch>
            <a:fillRect/>
          </a:stretch>
        </p:blipFill>
        <p:spPr bwMode="auto">
          <a:xfrm>
            <a:off x="6000760" y="0"/>
            <a:ext cx="3143240" cy="6857999"/>
          </a:xfrm>
          <a:prstGeom prst="rect">
            <a:avLst/>
          </a:prstGeom>
          <a:noFill/>
        </p:spPr>
      </p:pic>
      <p:sp>
        <p:nvSpPr>
          <p:cNvPr id="5" name="Content Placeholder 4"/>
          <p:cNvSpPr>
            <a:spLocks noGrp="1"/>
          </p:cNvSpPr>
          <p:nvPr>
            <p:ph idx="1"/>
          </p:nvPr>
        </p:nvSpPr>
        <p:spPr/>
        <p:txBody>
          <a:bodyPr/>
          <a:lstStyle/>
          <a:p>
            <a:pPr>
              <a:buNone/>
            </a:pPr>
            <a:endParaRPr lang="en-US" dirty="0"/>
          </a:p>
        </p:txBody>
      </p:sp>
      <p:sp>
        <p:nvSpPr>
          <p:cNvPr id="6" name="Content Placeholder 1"/>
          <p:cNvSpPr txBox="1">
            <a:spLocks/>
          </p:cNvSpPr>
          <p:nvPr/>
        </p:nvSpPr>
        <p:spPr>
          <a:xfrm rot="21108698">
            <a:off x="382929" y="1357561"/>
            <a:ext cx="5669808" cy="5284548"/>
          </a:xfrm>
          <a:prstGeom prst="rect">
            <a:avLst/>
          </a:prstGeom>
          <a:ln>
            <a:solidFill>
              <a:schemeClr val="bg1"/>
            </a:solidFill>
          </a:ln>
        </p:spPr>
        <p:style>
          <a:lnRef idx="3">
            <a:schemeClr val="lt1"/>
          </a:lnRef>
          <a:fillRef idx="1">
            <a:schemeClr val="accent1"/>
          </a:fillRef>
          <a:effectRef idx="1">
            <a:schemeClr val="accent1"/>
          </a:effectRef>
          <a:fontRef idx="minor">
            <a:schemeClr val="lt1"/>
          </a:fontRef>
        </p:style>
        <p:txBody>
          <a:bodyPr vert="horz">
            <a:normAutofit fontScale="92500" lnSpcReduction="2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2400" dirty="0" smtClean="0"/>
              <a:t>	</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kumimoji="0" lang="en-US" sz="2400" b="1" i="0" strike="noStrike" kern="1200" cap="none" spc="0" normalizeH="0" noProof="0" dirty="0" smtClean="0">
                <a:ln>
                  <a:noFill/>
                </a:ln>
                <a:solidFill>
                  <a:schemeClr val="lt1"/>
                </a:solidFill>
                <a:effectLst/>
                <a:uLnTx/>
                <a:uFillTx/>
                <a:latin typeface="+mn-lt"/>
                <a:ea typeface="+mn-ea"/>
                <a:cs typeface="+mn-cs"/>
              </a:rPr>
              <a:t>  </a:t>
            </a:r>
            <a:r>
              <a:rPr kumimoji="0" lang="en-US" sz="2400" b="1" i="0" u="sng" strike="noStrike" kern="1200" cap="none" spc="0" normalizeH="0" baseline="0" noProof="0" dirty="0" smtClean="0">
                <a:ln>
                  <a:noFill/>
                </a:ln>
                <a:solidFill>
                  <a:schemeClr val="lt1"/>
                </a:solidFill>
                <a:effectLst/>
                <a:uLnTx/>
                <a:uFillTx/>
                <a:latin typeface="+mn-lt"/>
                <a:ea typeface="+mn-ea"/>
                <a:cs typeface="+mn-cs"/>
              </a:rPr>
              <a:t>Term Life Insurance</a:t>
            </a:r>
          </a:p>
          <a:p>
            <a:pPr marL="621792" marR="0" lvl="1" indent="-228600" algn="l" defTabSz="914400" rtl="0" eaLnBrk="1" fontAlgn="auto" latinLnBrk="0" hangingPunct="1">
              <a:lnSpc>
                <a:spcPct val="100000"/>
              </a:lnSpc>
              <a:spcBef>
                <a:spcPts val="324"/>
              </a:spcBef>
              <a:spcAft>
                <a:spcPts val="0"/>
              </a:spcAft>
              <a:buClr>
                <a:schemeClr val="accent1"/>
              </a:buClr>
              <a:buSzTx/>
              <a:buFont typeface="Arial" pitchFamily="34" charset="0"/>
              <a:buChar char="•"/>
              <a:tabLst/>
              <a:defRPr/>
            </a:pPr>
            <a:r>
              <a:rPr kumimoji="0" lang="en-US" sz="2000" b="0" i="0" u="none" strike="noStrike" kern="1200" cap="none" spc="0" normalizeH="0" baseline="0" noProof="0" dirty="0" smtClean="0">
                <a:ln>
                  <a:noFill/>
                </a:ln>
                <a:solidFill>
                  <a:schemeClr val="lt1"/>
                </a:solidFill>
                <a:effectLst/>
                <a:uLnTx/>
                <a:uFillTx/>
                <a:latin typeface="+mn-lt"/>
                <a:ea typeface="+mn-ea"/>
                <a:cs typeface="+mn-cs"/>
              </a:rPr>
              <a:t>Increasing/Decreasing term policies</a:t>
            </a:r>
          </a:p>
          <a:p>
            <a:pPr marL="621792" marR="0" lvl="1" indent="-228600" algn="l" defTabSz="914400" rtl="0" eaLnBrk="1" fontAlgn="auto" latinLnBrk="0" hangingPunct="1">
              <a:lnSpc>
                <a:spcPct val="100000"/>
              </a:lnSpc>
              <a:spcBef>
                <a:spcPts val="324"/>
              </a:spcBef>
              <a:spcAft>
                <a:spcPts val="0"/>
              </a:spcAft>
              <a:buClr>
                <a:schemeClr val="accent1"/>
              </a:buClr>
              <a:buSzTx/>
              <a:buFont typeface="Arial" pitchFamily="34" charset="0"/>
              <a:buChar char="•"/>
              <a:tabLst/>
              <a:defRPr/>
            </a:pPr>
            <a:r>
              <a:rPr kumimoji="0" lang="en-US" sz="2000" b="0" i="0" u="none" strike="noStrike" kern="1200" cap="none" spc="0" normalizeH="0" baseline="0" noProof="0" dirty="0" smtClean="0">
                <a:ln>
                  <a:noFill/>
                </a:ln>
                <a:solidFill>
                  <a:schemeClr val="lt1"/>
                </a:solidFill>
                <a:effectLst/>
                <a:uLnTx/>
                <a:uFillTx/>
                <a:latin typeface="+mn-lt"/>
                <a:ea typeface="+mn-ea"/>
                <a:cs typeface="+mn-cs"/>
              </a:rPr>
              <a:t>Convertible Term Assurance Policy</a:t>
            </a:r>
          </a:p>
          <a:p>
            <a:pPr marL="621792" marR="0" lvl="1" indent="-228600" algn="l" defTabSz="914400" rtl="0" eaLnBrk="1" fontAlgn="auto" latinLnBrk="0" hangingPunct="1">
              <a:lnSpc>
                <a:spcPct val="100000"/>
              </a:lnSpc>
              <a:spcBef>
                <a:spcPts val="324"/>
              </a:spcBef>
              <a:spcAft>
                <a:spcPts val="0"/>
              </a:spcAft>
              <a:buClr>
                <a:schemeClr val="accent1"/>
              </a:buClr>
              <a:buSzTx/>
              <a:buFont typeface="Arial" pitchFamily="34" charset="0"/>
              <a:buChar char="•"/>
              <a:tabLst/>
              <a:defRPr/>
            </a:pPr>
            <a:r>
              <a:rPr kumimoji="0" lang="en-US" sz="2000" b="0" i="0" u="none" strike="noStrike" kern="1200" cap="none" spc="0" normalizeH="0" baseline="0" noProof="0" dirty="0" smtClean="0">
                <a:ln>
                  <a:noFill/>
                </a:ln>
                <a:solidFill>
                  <a:schemeClr val="lt1"/>
                </a:solidFill>
                <a:effectLst/>
                <a:uLnTx/>
                <a:uFillTx/>
                <a:latin typeface="+mn-lt"/>
                <a:ea typeface="+mn-ea"/>
                <a:cs typeface="+mn-cs"/>
              </a:rPr>
              <a:t>Level Term Life Insurance</a:t>
            </a:r>
          </a:p>
          <a:p>
            <a:pPr marL="621792" marR="0" lvl="1" indent="-228600" algn="l" defTabSz="914400" rtl="0" eaLnBrk="1" fontAlgn="auto" latinLnBrk="0" hangingPunct="1">
              <a:lnSpc>
                <a:spcPct val="100000"/>
              </a:lnSpc>
              <a:spcBef>
                <a:spcPts val="324"/>
              </a:spcBef>
              <a:spcAft>
                <a:spcPts val="0"/>
              </a:spcAft>
              <a:buClr>
                <a:schemeClr val="accent1"/>
              </a:buClr>
              <a:buSzTx/>
              <a:buFont typeface="Arial" pitchFamily="34" charset="0"/>
              <a:buChar char="•"/>
              <a:tabLst/>
              <a:defRPr/>
            </a:pPr>
            <a:r>
              <a:rPr kumimoji="0" lang="en-US" sz="2000" b="0" i="0" u="none" strike="noStrike" kern="1200" cap="none" spc="0" normalizeH="0" baseline="0" noProof="0" dirty="0" smtClean="0">
                <a:ln>
                  <a:noFill/>
                </a:ln>
                <a:solidFill>
                  <a:schemeClr val="lt1"/>
                </a:solidFill>
                <a:effectLst/>
                <a:uLnTx/>
                <a:uFillTx/>
                <a:latin typeface="+mn-lt"/>
                <a:ea typeface="+mn-ea"/>
                <a:cs typeface="+mn-cs"/>
              </a:rPr>
              <a:t>Renewable term life Insurance</a:t>
            </a:r>
          </a:p>
          <a:p>
            <a:pPr marL="621792" marR="0" lvl="1" indent="-228600" algn="l" defTabSz="914400" rtl="0" eaLnBrk="1" fontAlgn="auto" latinLnBrk="0" hangingPunct="1">
              <a:lnSpc>
                <a:spcPct val="100000"/>
              </a:lnSpc>
              <a:spcBef>
                <a:spcPts val="324"/>
              </a:spcBef>
              <a:spcAft>
                <a:spcPts val="0"/>
              </a:spcAft>
              <a:buClr>
                <a:schemeClr val="accent1"/>
              </a:buClr>
              <a:buSzTx/>
              <a:buFont typeface="Verdana"/>
              <a:buNone/>
              <a:tabLst/>
              <a:defRPr/>
            </a:pPr>
            <a:endParaRPr kumimoji="0" lang="en-US" sz="2000" b="0" i="0" u="none" strike="noStrike" kern="1200" cap="none" spc="0" normalizeH="0" baseline="0" noProof="0" dirty="0" smtClean="0">
              <a:ln>
                <a:noFill/>
              </a:ln>
              <a:solidFill>
                <a:schemeClr val="lt1"/>
              </a:solidFill>
              <a:effectLst/>
              <a:uLnTx/>
              <a:uFillTx/>
              <a:latin typeface="+mn-lt"/>
              <a:ea typeface="+mn-ea"/>
              <a:cs typeface="+mn-cs"/>
            </a:endParaRPr>
          </a:p>
          <a:p>
            <a:pPr marL="365760" lvl="0" indent="-256032">
              <a:spcBef>
                <a:spcPts val="400"/>
              </a:spcBef>
              <a:buClr>
                <a:schemeClr val="accent1"/>
              </a:buClr>
              <a:buSzPct val="68000"/>
              <a:buFont typeface="Wingdings 3"/>
              <a:buChar char=""/>
              <a:defRPr/>
            </a:pPr>
            <a:r>
              <a:rPr lang="en-US" sz="2400" b="1" u="sng" dirty="0" smtClean="0"/>
              <a:t>Endowment Insurance</a:t>
            </a:r>
          </a:p>
          <a:p>
            <a:pPr marL="621792" lvl="1" indent="-228600">
              <a:spcBef>
                <a:spcPts val="324"/>
              </a:spcBef>
              <a:buClr>
                <a:schemeClr val="accent1"/>
              </a:buClr>
              <a:buFont typeface="Verdana"/>
              <a:buChar char="◦"/>
              <a:defRPr/>
            </a:pPr>
            <a:r>
              <a:rPr lang="en-US" sz="2000" dirty="0" smtClean="0"/>
              <a:t>Joint life endowment plan</a:t>
            </a:r>
          </a:p>
          <a:p>
            <a:pPr marL="621792" lvl="1" indent="-228600">
              <a:spcBef>
                <a:spcPts val="324"/>
              </a:spcBef>
              <a:buClr>
                <a:schemeClr val="accent1"/>
              </a:buClr>
              <a:buFont typeface="Verdana"/>
              <a:buChar char="◦"/>
              <a:defRPr/>
            </a:pPr>
            <a:r>
              <a:rPr lang="en-US" sz="2000" dirty="0" smtClean="0"/>
              <a:t>Money back endowment plan</a:t>
            </a:r>
          </a:p>
          <a:p>
            <a:pPr marL="621792" lvl="1" indent="-228600">
              <a:spcBef>
                <a:spcPts val="324"/>
              </a:spcBef>
              <a:buClr>
                <a:schemeClr val="accent1"/>
              </a:buClr>
              <a:buFont typeface="Verdana"/>
              <a:buChar char="◦"/>
              <a:defRPr/>
            </a:pPr>
            <a:r>
              <a:rPr lang="en-US" sz="2000" dirty="0" smtClean="0"/>
              <a:t>Marriage endowment plan</a:t>
            </a:r>
          </a:p>
          <a:p>
            <a:pPr marL="621792" lvl="1" indent="-228600">
              <a:spcBef>
                <a:spcPts val="324"/>
              </a:spcBef>
              <a:buClr>
                <a:schemeClr val="accent1"/>
              </a:buClr>
              <a:buFont typeface="Verdana"/>
              <a:buChar char="◦"/>
              <a:defRPr/>
            </a:pPr>
            <a:endParaRPr lang="en-US" sz="2000" dirty="0" smtClean="0"/>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2400" b="1" i="0" u="sng" strike="noStrike" kern="1200" cap="none" spc="0" normalizeH="0" baseline="0" noProof="0" dirty="0" smtClean="0">
                <a:ln>
                  <a:noFill/>
                </a:ln>
                <a:solidFill>
                  <a:schemeClr val="lt1"/>
                </a:solidFill>
                <a:effectLst/>
                <a:uLnTx/>
                <a:uFillTx/>
                <a:latin typeface="+mn-lt"/>
                <a:ea typeface="+mn-ea"/>
                <a:cs typeface="+mn-cs"/>
              </a:rPr>
              <a:t>Permanent (Whole) Life Insurance</a:t>
            </a:r>
          </a:p>
          <a:p>
            <a:pPr marL="621792" marR="0" lvl="1" indent="-228600" algn="l" defTabSz="914400" rtl="0" eaLnBrk="1" fontAlgn="auto" latinLnBrk="0" hangingPunct="1">
              <a:lnSpc>
                <a:spcPct val="100000"/>
              </a:lnSpc>
              <a:spcBef>
                <a:spcPts val="324"/>
              </a:spcBef>
              <a:spcAft>
                <a:spcPts val="0"/>
              </a:spcAft>
              <a:buClr>
                <a:schemeClr val="accent1"/>
              </a:buClr>
              <a:buSzTx/>
              <a:buFont typeface="Verdana"/>
              <a:buChar char="◦"/>
              <a:tabLst/>
              <a:defRPr/>
            </a:pPr>
            <a:r>
              <a:rPr kumimoji="0" lang="en-US" sz="2000" b="0" i="0" u="none" strike="noStrike" kern="1200" cap="none" spc="0" normalizeH="0" baseline="0" noProof="0" dirty="0" smtClean="0">
                <a:ln>
                  <a:noFill/>
                </a:ln>
                <a:solidFill>
                  <a:schemeClr val="lt1"/>
                </a:solidFill>
                <a:effectLst/>
                <a:uLnTx/>
                <a:uFillTx/>
                <a:latin typeface="+mn-lt"/>
                <a:ea typeface="+mn-ea"/>
                <a:cs typeface="+mn-cs"/>
              </a:rPr>
              <a:t>Ordinary</a:t>
            </a:r>
            <a:r>
              <a:rPr kumimoji="0" lang="en-US" sz="2000" b="0" i="0" u="none" strike="noStrike" kern="1200" cap="none" spc="0" normalizeH="0" noProof="0" dirty="0" smtClean="0">
                <a:ln>
                  <a:noFill/>
                </a:ln>
                <a:solidFill>
                  <a:schemeClr val="lt1"/>
                </a:solidFill>
                <a:effectLst/>
                <a:uLnTx/>
                <a:uFillTx/>
                <a:latin typeface="+mn-lt"/>
                <a:ea typeface="+mn-ea"/>
                <a:cs typeface="+mn-cs"/>
              </a:rPr>
              <a:t> whole life plan</a:t>
            </a:r>
            <a:endParaRPr kumimoji="0" lang="en-US" sz="2000" b="0" i="0" u="none" strike="noStrike" kern="1200" cap="none" spc="0" normalizeH="0" baseline="0" noProof="0" dirty="0" smtClean="0">
              <a:ln>
                <a:noFill/>
              </a:ln>
              <a:solidFill>
                <a:schemeClr val="lt1"/>
              </a:solidFill>
              <a:effectLst/>
              <a:uLnTx/>
              <a:uFillTx/>
              <a:latin typeface="+mn-lt"/>
              <a:ea typeface="+mn-ea"/>
              <a:cs typeface="+mn-cs"/>
            </a:endParaRPr>
          </a:p>
          <a:p>
            <a:pPr marL="621792" marR="0" lvl="1" indent="-228600" algn="l" defTabSz="914400" rtl="0" eaLnBrk="1" fontAlgn="auto" latinLnBrk="0" hangingPunct="1">
              <a:lnSpc>
                <a:spcPct val="100000"/>
              </a:lnSpc>
              <a:spcBef>
                <a:spcPts val="324"/>
              </a:spcBef>
              <a:spcAft>
                <a:spcPts val="0"/>
              </a:spcAft>
              <a:buClr>
                <a:schemeClr val="accent1"/>
              </a:buClr>
              <a:buSzTx/>
              <a:buFont typeface="Verdana"/>
              <a:buChar char="◦"/>
              <a:tabLst/>
              <a:defRPr/>
            </a:pPr>
            <a:r>
              <a:rPr kumimoji="0" lang="en-US" sz="2000" b="0" i="0" u="none" strike="noStrike" kern="1200" cap="none" spc="0" normalizeH="0" baseline="0" noProof="0" dirty="0" smtClean="0">
                <a:ln>
                  <a:noFill/>
                </a:ln>
                <a:solidFill>
                  <a:schemeClr val="lt1"/>
                </a:solidFill>
                <a:effectLst/>
                <a:uLnTx/>
                <a:uFillTx/>
                <a:latin typeface="+mn-lt"/>
                <a:ea typeface="+mn-ea"/>
                <a:cs typeface="+mn-cs"/>
              </a:rPr>
              <a:t>Limited payment whole life plan</a:t>
            </a:r>
            <a:endParaRPr lang="en-US" sz="2000" dirty="0" smtClean="0"/>
          </a:p>
          <a:p>
            <a:pPr marL="621792" marR="0" lvl="1" indent="-228600" algn="l" defTabSz="914400" rtl="0" eaLnBrk="1" fontAlgn="auto" latinLnBrk="0" hangingPunct="1">
              <a:lnSpc>
                <a:spcPct val="100000"/>
              </a:lnSpc>
              <a:spcBef>
                <a:spcPts val="324"/>
              </a:spcBef>
              <a:spcAft>
                <a:spcPts val="0"/>
              </a:spcAft>
              <a:buClr>
                <a:schemeClr val="accent1"/>
              </a:buClr>
              <a:buSzTx/>
              <a:tabLst/>
              <a:defRPr/>
            </a:pPr>
            <a:endParaRPr lang="en-US" sz="2400" b="1" u="sng" dirty="0" smtClean="0"/>
          </a:p>
          <a:p>
            <a:pPr marL="621792" marR="0" lvl="1" indent="-228600" algn="l" defTabSz="914400" rtl="0" eaLnBrk="1" fontAlgn="auto" latinLnBrk="0" hangingPunct="1">
              <a:lnSpc>
                <a:spcPct val="100000"/>
              </a:lnSpc>
              <a:spcBef>
                <a:spcPts val="324"/>
              </a:spcBef>
              <a:spcAft>
                <a:spcPts val="0"/>
              </a:spcAft>
              <a:buClr>
                <a:schemeClr val="accent1"/>
              </a:buClr>
              <a:buSzTx/>
              <a:tabLst/>
              <a:defRPr/>
            </a:pPr>
            <a:r>
              <a:rPr lang="en-US" sz="2400" b="1" u="sng" dirty="0" smtClean="0"/>
              <a:t>Unit Linked Plans</a:t>
            </a:r>
          </a:p>
          <a:p>
            <a:pPr marL="621792" marR="0" lvl="1" indent="-228600" algn="l" defTabSz="914400" rtl="0" eaLnBrk="1" fontAlgn="auto" latinLnBrk="0" hangingPunct="1">
              <a:lnSpc>
                <a:spcPct val="100000"/>
              </a:lnSpc>
              <a:spcBef>
                <a:spcPts val="324"/>
              </a:spcBef>
              <a:spcAft>
                <a:spcPts val="0"/>
              </a:spcAft>
              <a:buClr>
                <a:schemeClr val="accent1"/>
              </a:buClr>
              <a:buSzTx/>
              <a:buFont typeface="Verdana"/>
              <a:buNone/>
              <a:tabLst/>
              <a:defRPr/>
            </a:pPr>
            <a:endParaRPr kumimoji="0" lang="en-US" sz="2000" b="0" i="0" u="none" strike="noStrike" kern="1200" cap="none" spc="0" normalizeH="0" baseline="0" noProof="0" dirty="0" smtClean="0">
              <a:ln>
                <a:noFill/>
              </a:ln>
              <a:solidFill>
                <a:schemeClr val="lt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endParaRPr kumimoji="0" lang="en-US" sz="2400" b="0" i="0" u="none" strike="noStrike" kern="1200" cap="none" spc="0" normalizeH="0" baseline="0" noProof="0" dirty="0">
              <a:ln>
                <a:noFill/>
              </a:ln>
              <a:solidFill>
                <a:schemeClr val="lt1"/>
              </a:solidFill>
              <a:effectLst/>
              <a:uLnTx/>
              <a:uFillTx/>
              <a:latin typeface="+mn-lt"/>
              <a:ea typeface="+mn-ea"/>
              <a:cs typeface="+mn-cs"/>
            </a:endParaRPr>
          </a:p>
        </p:txBody>
      </p:sp>
      <p:sp>
        <p:nvSpPr>
          <p:cNvPr id="10" name="Date Placeholder 2"/>
          <p:cNvSpPr>
            <a:spLocks noGrp="1"/>
          </p:cNvSpPr>
          <p:nvPr>
            <p:ph type="dt" sz="half" idx="10"/>
          </p:nvPr>
        </p:nvSpPr>
        <p:spPr>
          <a:xfrm>
            <a:off x="59472" y="6309320"/>
            <a:ext cx="1920240" cy="365760"/>
          </a:xfrm>
        </p:spPr>
        <p:txBody>
          <a:bodyPr/>
          <a:lstStyle/>
          <a:p>
            <a:fld id="{A4C500DC-05AC-4B86-BF6F-F5220B59E0D4}" type="datetime1">
              <a:rPr lang="en-US" sz="1200" smtClean="0"/>
              <a:t>10/17/2012</a:t>
            </a:fld>
            <a:endParaRPr lang="en-US" sz="1200" dirty="0"/>
          </a:p>
        </p:txBody>
      </p:sp>
      <p:sp>
        <p:nvSpPr>
          <p:cNvPr id="11"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7</a:t>
            </a:fld>
            <a:endParaRPr lang="en-US" sz="1200" dirty="0"/>
          </a:p>
        </p:txBody>
      </p:sp>
      <p:sp>
        <p:nvSpPr>
          <p:cNvPr id="12" name="Footer Placeholder 4"/>
          <p:cNvSpPr>
            <a:spLocks noGrp="1"/>
          </p:cNvSpPr>
          <p:nvPr>
            <p:ph type="ftr" sz="quarter" idx="11"/>
          </p:nvPr>
        </p:nvSpPr>
        <p:spPr>
          <a:xfrm>
            <a:off x="2555776" y="6376243"/>
            <a:ext cx="4174977" cy="365125"/>
          </a:xfrm>
        </p:spPr>
        <p:txBody>
          <a:bodyPr/>
          <a:lstStyle/>
          <a:p>
            <a:endParaRPr lang="en-US" sz="1400"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800" decel="100000"/>
                                        <p:tgtEl>
                                          <p:spTgt spid="6"/>
                                        </p:tgtEl>
                                      </p:cBhvr>
                                    </p:animEffect>
                                    <p:anim calcmode="lin" valueType="num">
                                      <p:cBhvr>
                                        <p:cTn id="15" dur="800" decel="100000" fill="hold"/>
                                        <p:tgtEl>
                                          <p:spTgt spid="6"/>
                                        </p:tgtEl>
                                        <p:attrNameLst>
                                          <p:attrName>style.rotation</p:attrName>
                                        </p:attrNameLst>
                                      </p:cBhvr>
                                      <p:tavLst>
                                        <p:tav tm="0">
                                          <p:val>
                                            <p:fltVal val="-90"/>
                                          </p:val>
                                        </p:tav>
                                        <p:tav tm="100000">
                                          <p:val>
                                            <p:fltVal val="0"/>
                                          </p:val>
                                        </p:tav>
                                      </p:tavLst>
                                    </p:anim>
                                    <p:anim calcmode="lin" valueType="num">
                                      <p:cBhvr>
                                        <p:cTn id="16" dur="800" decel="100000" fill="hold"/>
                                        <p:tgtEl>
                                          <p:spTgt spid="6"/>
                                        </p:tgtEl>
                                        <p:attrNameLst>
                                          <p:attrName>ppt_x</p:attrName>
                                        </p:attrNameLst>
                                      </p:cBhvr>
                                      <p:tavLst>
                                        <p:tav tm="0">
                                          <p:val>
                                            <p:strVal val="#ppt_x+0.4"/>
                                          </p:val>
                                        </p:tav>
                                        <p:tav tm="100000">
                                          <p:val>
                                            <p:strVal val="#ppt_x-0.05"/>
                                          </p:val>
                                        </p:tav>
                                      </p:tavLst>
                                    </p:anim>
                                    <p:anim calcmode="lin" valueType="num">
                                      <p:cBhvr>
                                        <p:cTn id="17" dur="800" decel="100000" fill="hold"/>
                                        <p:tgtEl>
                                          <p:spTgt spid="6"/>
                                        </p:tgtEl>
                                        <p:attrNameLst>
                                          <p:attrName>ppt_y</p:attrName>
                                        </p:attrNameLst>
                                      </p:cBhvr>
                                      <p:tavLst>
                                        <p:tav tm="0">
                                          <p:val>
                                            <p:strVal val="#ppt_y-0.4"/>
                                          </p:val>
                                        </p:tav>
                                        <p:tav tm="100000">
                                          <p:val>
                                            <p:strVal val="#ppt_y+0.1"/>
                                          </p:val>
                                        </p:tav>
                                      </p:tavLst>
                                    </p:anim>
                                    <p:anim calcmode="lin" valueType="num">
                                      <p:cBhvr>
                                        <p:cTn id="18"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9"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normAutofit fontScale="77500" lnSpcReduction="20000"/>
          </a:bodyPr>
          <a:lstStyle/>
          <a:p>
            <a:r>
              <a:rPr lang="en-US" dirty="0" smtClean="0"/>
              <a:t>Sum assured is payable only in the event of death during the term.</a:t>
            </a:r>
          </a:p>
          <a:p>
            <a:pPr>
              <a:buNone/>
            </a:pPr>
            <a:endParaRPr lang="en-US" dirty="0" smtClean="0"/>
          </a:p>
          <a:p>
            <a:r>
              <a:rPr lang="en-US" dirty="0" smtClean="0"/>
              <a:t>In case of survival, the contract comes to an end at the end of term.</a:t>
            </a:r>
          </a:p>
          <a:p>
            <a:pPr>
              <a:buNone/>
            </a:pPr>
            <a:endParaRPr lang="en-US" dirty="0" smtClean="0"/>
          </a:p>
          <a:p>
            <a:r>
              <a:rPr lang="en-US" dirty="0" smtClean="0"/>
              <a:t>Term Life Insurance can be for period as long as 40 years and as short as 1 year.</a:t>
            </a:r>
          </a:p>
          <a:p>
            <a:endParaRPr lang="en-US" dirty="0" smtClean="0"/>
          </a:p>
          <a:p>
            <a:r>
              <a:rPr lang="en-US" dirty="0" smtClean="0"/>
              <a:t>No refund of premium</a:t>
            </a:r>
          </a:p>
          <a:p>
            <a:endParaRPr lang="en-US" dirty="0" smtClean="0"/>
          </a:p>
          <a:p>
            <a:r>
              <a:rPr lang="en-US" dirty="0" smtClean="0"/>
              <a:t>Non-participating policies</a:t>
            </a:r>
          </a:p>
          <a:p>
            <a:endParaRPr lang="en-US" dirty="0" smtClean="0"/>
          </a:p>
          <a:p>
            <a:r>
              <a:rPr lang="en-US" dirty="0" smtClean="0"/>
              <a:t>Low premium as only death risk is </a:t>
            </a:r>
          </a:p>
          <a:p>
            <a:pPr>
              <a:buNone/>
            </a:pPr>
            <a:r>
              <a:rPr lang="en-US" dirty="0" smtClean="0"/>
              <a:t>   covered.</a:t>
            </a:r>
            <a:endParaRPr lang="en-US" dirty="0"/>
          </a:p>
        </p:txBody>
      </p:sp>
      <p:sp>
        <p:nvSpPr>
          <p:cNvPr id="7" name="Title 6"/>
          <p:cNvSpPr>
            <a:spLocks noGrp="1"/>
          </p:cNvSpPr>
          <p:nvPr>
            <p:ph type="title"/>
          </p:nvPr>
        </p:nvSpPr>
        <p:spPr>
          <a:xfrm>
            <a:off x="485804" y="214290"/>
            <a:ext cx="8229600" cy="1143000"/>
          </a:xfrm>
        </p:spPr>
        <p:txBody>
          <a:bodyPr/>
          <a:lstStyle/>
          <a:p>
            <a:pPr algn="ctr"/>
            <a:r>
              <a:rPr lang="en-US" u="sng" dirty="0" smtClean="0"/>
              <a:t>Term Life Insurance</a:t>
            </a:r>
            <a:endParaRPr lang="en-US" u="sng" dirty="0"/>
          </a:p>
        </p:txBody>
      </p:sp>
      <p:sp>
        <p:nvSpPr>
          <p:cNvPr id="9" name="Date Placeholder 2"/>
          <p:cNvSpPr>
            <a:spLocks noGrp="1"/>
          </p:cNvSpPr>
          <p:nvPr>
            <p:ph type="dt" sz="half" idx="10"/>
          </p:nvPr>
        </p:nvSpPr>
        <p:spPr>
          <a:xfrm>
            <a:off x="59472" y="6309320"/>
            <a:ext cx="1920240" cy="365760"/>
          </a:xfrm>
        </p:spPr>
        <p:txBody>
          <a:bodyPr/>
          <a:lstStyle/>
          <a:p>
            <a:fld id="{BCA34669-398B-4D1E-80AB-7A11F08F7832}" type="datetime1">
              <a:rPr lang="en-US" sz="1200" smtClean="0"/>
              <a:t>10/17/2012</a:t>
            </a:fld>
            <a:endParaRPr lang="en-US" sz="1200" dirty="0"/>
          </a:p>
        </p:txBody>
      </p:sp>
      <p:sp>
        <p:nvSpPr>
          <p:cNvPr id="10"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8</a:t>
            </a:fld>
            <a:endParaRPr lang="en-US" sz="1200" dirty="0"/>
          </a:p>
        </p:txBody>
      </p:sp>
      <p:sp>
        <p:nvSpPr>
          <p:cNvPr id="11"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1027" name="Picture 3" descr="C:\Documents and Settings\XYZ\Desktop\insurance\term-insurance.jpg"/>
          <p:cNvPicPr>
            <a:picLocks noChangeAspect="1" noChangeArrowheads="1"/>
          </p:cNvPicPr>
          <p:nvPr/>
        </p:nvPicPr>
        <p:blipFill>
          <a:blip r:embed="rId3" cstate="print"/>
          <a:srcRect/>
          <a:stretch>
            <a:fillRect/>
          </a:stretch>
        </p:blipFill>
        <p:spPr bwMode="auto">
          <a:xfrm>
            <a:off x="6516216" y="3831398"/>
            <a:ext cx="2376264" cy="2549930"/>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1000"/>
                                        <p:tgtEl>
                                          <p:spTgt spid="8">
                                            <p:txEl>
                                              <p:pRg st="0" end="0"/>
                                            </p:txEl>
                                          </p:spTgt>
                                        </p:tgtEl>
                                      </p:cBhvr>
                                    </p:animEffect>
                                    <p:anim calcmode="lin" valueType="num">
                                      <p:cBhvr>
                                        <p:cTn id="1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animEffect transition="in" filter="fade">
                                      <p:cBhvr>
                                        <p:cTn id="23" dur="1000"/>
                                        <p:tgtEl>
                                          <p:spTgt spid="8">
                                            <p:txEl>
                                              <p:pRg st="2" end="2"/>
                                            </p:txEl>
                                          </p:spTgt>
                                        </p:tgtEl>
                                      </p:cBhvr>
                                    </p:animEffect>
                                    <p:anim calcmode="lin" valueType="num">
                                      <p:cBhvr>
                                        <p:cTn id="2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8">
                                            <p:txEl>
                                              <p:pRg st="4" end="4"/>
                                            </p:txEl>
                                          </p:spTgt>
                                        </p:tgtEl>
                                        <p:attrNameLst>
                                          <p:attrName>style.visibility</p:attrName>
                                        </p:attrNameLst>
                                      </p:cBhvr>
                                      <p:to>
                                        <p:strVal val="visible"/>
                                      </p:to>
                                    </p:set>
                                    <p:animEffect transition="in" filter="fade">
                                      <p:cBhvr>
                                        <p:cTn id="30" dur="1000"/>
                                        <p:tgtEl>
                                          <p:spTgt spid="8">
                                            <p:txEl>
                                              <p:pRg st="4" end="4"/>
                                            </p:txEl>
                                          </p:spTgt>
                                        </p:tgtEl>
                                      </p:cBhvr>
                                    </p:animEffect>
                                    <p:anim calcmode="lin" valueType="num">
                                      <p:cBhvr>
                                        <p:cTn id="31"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7" presetClass="entr" presetSubtype="0" fill="hold" grpId="0"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7" presetClass="entr" presetSubtype="0" fill="hold" grpId="0" nodeType="clickEffect">
                                  <p:stCondLst>
                                    <p:cond delay="0"/>
                                  </p:stCondLst>
                                  <p:childTnLst>
                                    <p:set>
                                      <p:cBhvr>
                                        <p:cTn id="43" dur="1" fill="hold">
                                          <p:stCondLst>
                                            <p:cond delay="0"/>
                                          </p:stCondLst>
                                        </p:cTn>
                                        <p:tgtEl>
                                          <p:spTgt spid="8">
                                            <p:txEl>
                                              <p:pRg st="8" end="8"/>
                                            </p:txEl>
                                          </p:spTgt>
                                        </p:tgtEl>
                                        <p:attrNameLst>
                                          <p:attrName>style.visibility</p:attrName>
                                        </p:attrNameLst>
                                      </p:cBhvr>
                                      <p:to>
                                        <p:strVal val="visible"/>
                                      </p:to>
                                    </p:set>
                                    <p:animEffect transition="in" filter="fade">
                                      <p:cBhvr>
                                        <p:cTn id="44" dur="1000"/>
                                        <p:tgtEl>
                                          <p:spTgt spid="8">
                                            <p:txEl>
                                              <p:pRg st="8" end="8"/>
                                            </p:txEl>
                                          </p:spTgt>
                                        </p:tgtEl>
                                      </p:cBhvr>
                                    </p:animEffect>
                                    <p:anim calcmode="lin" valueType="num">
                                      <p:cBhvr>
                                        <p:cTn id="45"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7" presetClass="entr" presetSubtype="0" fill="hold" grpId="0" nodeType="clickEffect">
                                  <p:stCondLst>
                                    <p:cond delay="0"/>
                                  </p:stCondLst>
                                  <p:childTnLst>
                                    <p:set>
                                      <p:cBhvr>
                                        <p:cTn id="50" dur="1" fill="hold">
                                          <p:stCondLst>
                                            <p:cond delay="0"/>
                                          </p:stCondLst>
                                        </p:cTn>
                                        <p:tgtEl>
                                          <p:spTgt spid="8">
                                            <p:txEl>
                                              <p:pRg st="10" end="10"/>
                                            </p:txEl>
                                          </p:spTgt>
                                        </p:tgtEl>
                                        <p:attrNameLst>
                                          <p:attrName>style.visibility</p:attrName>
                                        </p:attrNameLst>
                                      </p:cBhvr>
                                      <p:to>
                                        <p:strVal val="visible"/>
                                      </p:to>
                                    </p:set>
                                    <p:animEffect transition="in" filter="fade">
                                      <p:cBhvr>
                                        <p:cTn id="51" dur="1000"/>
                                        <p:tgtEl>
                                          <p:spTgt spid="8">
                                            <p:txEl>
                                              <p:pRg st="10" end="10"/>
                                            </p:txEl>
                                          </p:spTgt>
                                        </p:tgtEl>
                                      </p:cBhvr>
                                    </p:animEffect>
                                    <p:anim calcmode="lin" valueType="num">
                                      <p:cBhvr>
                                        <p:cTn id="52"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8">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8">
                                            <p:txEl>
                                              <p:pRg st="11" end="11"/>
                                            </p:txEl>
                                          </p:spTgt>
                                        </p:tgtEl>
                                        <p:attrNameLst>
                                          <p:attrName>style.visibility</p:attrName>
                                        </p:attrNameLst>
                                      </p:cBhvr>
                                      <p:to>
                                        <p:strVal val="visible"/>
                                      </p:to>
                                    </p:set>
                                    <p:animEffect transition="in" filter="fade">
                                      <p:cBhvr>
                                        <p:cTn id="58" dur="1000"/>
                                        <p:tgtEl>
                                          <p:spTgt spid="8">
                                            <p:txEl>
                                              <p:pRg st="11" end="11"/>
                                            </p:txEl>
                                          </p:spTgt>
                                        </p:tgtEl>
                                      </p:cBhvr>
                                    </p:animEffect>
                                    <p:anim calcmode="lin" valueType="num">
                                      <p:cBhvr>
                                        <p:cTn id="59" dur="1000" fill="hold"/>
                                        <p:tgtEl>
                                          <p:spTgt spid="8">
                                            <p:txEl>
                                              <p:pRg st="11" end="11"/>
                                            </p:txEl>
                                          </p:spTgt>
                                        </p:tgtEl>
                                        <p:attrNameLst>
                                          <p:attrName>ppt_x</p:attrName>
                                        </p:attrNameLst>
                                      </p:cBhvr>
                                      <p:tavLst>
                                        <p:tav tm="0">
                                          <p:val>
                                            <p:strVal val="#ppt_x"/>
                                          </p:val>
                                        </p:tav>
                                        <p:tav tm="100000">
                                          <p:val>
                                            <p:strVal val="#ppt_x"/>
                                          </p:val>
                                        </p:tav>
                                      </p:tavLst>
                                    </p:anim>
                                    <p:anim calcmode="lin" valueType="num">
                                      <p:cBhvr>
                                        <p:cTn id="60" dur="1000" fill="hold"/>
                                        <p:tgtEl>
                                          <p:spTgt spid="8">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8596" y="692696"/>
            <a:ext cx="8329642" cy="5715040"/>
          </a:xfrm>
        </p:spPr>
        <p:txBody>
          <a:bodyPr>
            <a:normAutofit/>
          </a:bodyPr>
          <a:lstStyle/>
          <a:p>
            <a:pPr>
              <a:buNone/>
            </a:pPr>
            <a:endParaRPr lang="en-US" b="1" dirty="0" smtClean="0"/>
          </a:p>
          <a:p>
            <a:pPr>
              <a:buNone/>
            </a:pPr>
            <a:r>
              <a:rPr lang="en-US" b="1" dirty="0" smtClean="0"/>
              <a:t>Increasing Term Insurance</a:t>
            </a:r>
          </a:p>
          <a:p>
            <a:pPr lvl="1" algn="just">
              <a:buFont typeface="Wingdings" pitchFamily="2" charset="2"/>
              <a:buChar char="q"/>
            </a:pPr>
            <a:r>
              <a:rPr lang="en-US" dirty="0" smtClean="0"/>
              <a:t> </a:t>
            </a:r>
            <a:r>
              <a:rPr lang="en-US" sz="2000" dirty="0" smtClean="0">
                <a:solidFill>
                  <a:prstClr val="black"/>
                </a:solidFill>
              </a:rPr>
              <a:t>Life insurance cover under </a:t>
            </a:r>
          </a:p>
          <a:p>
            <a:pPr lvl="1" algn="just">
              <a:buNone/>
            </a:pPr>
            <a:r>
              <a:rPr lang="en-US" sz="2000" dirty="0" smtClean="0">
                <a:solidFill>
                  <a:prstClr val="black"/>
                </a:solidFill>
              </a:rPr>
              <a:t>this plan goes on increasing </a:t>
            </a:r>
          </a:p>
          <a:p>
            <a:pPr lvl="1" algn="just">
              <a:buNone/>
            </a:pPr>
            <a:r>
              <a:rPr lang="en-US" sz="2000" dirty="0" smtClean="0">
                <a:solidFill>
                  <a:prstClr val="black"/>
                </a:solidFill>
              </a:rPr>
              <a:t>periodically over the term in </a:t>
            </a:r>
          </a:p>
          <a:p>
            <a:pPr lvl="1" algn="just">
              <a:buNone/>
            </a:pPr>
            <a:r>
              <a:rPr lang="en-US" sz="2000" dirty="0" smtClean="0">
                <a:solidFill>
                  <a:prstClr val="black"/>
                </a:solidFill>
              </a:rPr>
              <a:t>a predetermined rate. (Riders)</a:t>
            </a:r>
          </a:p>
          <a:p>
            <a:pPr lvl="0">
              <a:buClr>
                <a:srgbClr val="2DA2BF"/>
              </a:buClr>
              <a:buNone/>
            </a:pPr>
            <a:endParaRPr lang="en-US" b="1" dirty="0" smtClean="0"/>
          </a:p>
          <a:p>
            <a:pPr lvl="0">
              <a:buClr>
                <a:srgbClr val="2DA2BF"/>
              </a:buClr>
              <a:buNone/>
            </a:pPr>
            <a:r>
              <a:rPr lang="en-US" b="1" dirty="0" smtClean="0"/>
              <a:t>Decreasing </a:t>
            </a:r>
            <a:r>
              <a:rPr lang="en-US" b="1" dirty="0" smtClean="0">
                <a:solidFill>
                  <a:prstClr val="black"/>
                </a:solidFill>
              </a:rPr>
              <a:t>Term Insurance</a:t>
            </a:r>
          </a:p>
          <a:p>
            <a:pPr lvl="1" algn="just">
              <a:buClr>
                <a:srgbClr val="2DA2BF"/>
              </a:buClr>
              <a:buFont typeface="Wingdings" pitchFamily="2" charset="2"/>
              <a:buChar char="q"/>
            </a:pPr>
            <a:r>
              <a:rPr lang="en-US" dirty="0" smtClean="0">
                <a:solidFill>
                  <a:prstClr val="black"/>
                </a:solidFill>
              </a:rPr>
              <a:t> </a:t>
            </a:r>
            <a:r>
              <a:rPr lang="en-US" sz="2000" dirty="0" smtClean="0">
                <a:solidFill>
                  <a:prstClr val="black"/>
                </a:solidFill>
              </a:rPr>
              <a:t>The sum assured decreases with the </a:t>
            </a:r>
          </a:p>
          <a:p>
            <a:pPr lvl="1" algn="just">
              <a:buClr>
                <a:srgbClr val="2DA2BF"/>
              </a:buClr>
              <a:buNone/>
            </a:pPr>
            <a:r>
              <a:rPr lang="en-US" sz="2000" dirty="0" smtClean="0">
                <a:solidFill>
                  <a:prstClr val="black"/>
                </a:solidFill>
              </a:rPr>
              <a:t>term of the policy. Normally decreasing</a:t>
            </a:r>
          </a:p>
          <a:p>
            <a:pPr lvl="1" algn="just">
              <a:buClr>
                <a:srgbClr val="2DA2BF"/>
              </a:buClr>
              <a:buNone/>
            </a:pPr>
            <a:r>
              <a:rPr lang="en-US" sz="2000" dirty="0" smtClean="0">
                <a:solidFill>
                  <a:prstClr val="black"/>
                </a:solidFill>
              </a:rPr>
              <a:t> term assurance plan is taken out for </a:t>
            </a:r>
          </a:p>
          <a:p>
            <a:pPr lvl="1" algn="just">
              <a:buClr>
                <a:srgbClr val="2DA2BF"/>
              </a:buClr>
              <a:buNone/>
            </a:pPr>
            <a:r>
              <a:rPr lang="en-US" sz="2000" dirty="0" smtClean="0">
                <a:solidFill>
                  <a:prstClr val="black"/>
                </a:solidFill>
              </a:rPr>
              <a:t>mortgaged protection, under which </a:t>
            </a:r>
          </a:p>
          <a:p>
            <a:pPr lvl="1" algn="just">
              <a:buClr>
                <a:srgbClr val="2DA2BF"/>
              </a:buClr>
              <a:buNone/>
            </a:pPr>
            <a:r>
              <a:rPr lang="en-US" sz="2000" dirty="0" smtClean="0">
                <a:solidFill>
                  <a:prstClr val="black"/>
                </a:solidFill>
              </a:rPr>
              <a:t>outstanding loan amount decreases </a:t>
            </a:r>
          </a:p>
          <a:p>
            <a:pPr lvl="1" algn="just">
              <a:buClr>
                <a:srgbClr val="2DA2BF"/>
              </a:buClr>
              <a:buNone/>
            </a:pPr>
            <a:r>
              <a:rPr lang="en-US" sz="2000" dirty="0" smtClean="0">
                <a:solidFill>
                  <a:prstClr val="black"/>
                </a:solidFill>
              </a:rPr>
              <a:t> as time passes as also the sum assured.</a:t>
            </a:r>
            <a:endParaRPr lang="en-US" dirty="0" smtClean="0">
              <a:solidFill>
                <a:prstClr val="black"/>
              </a:solidFill>
            </a:endParaRPr>
          </a:p>
          <a:p>
            <a:pPr lvl="0">
              <a:buClr>
                <a:srgbClr val="2DA2BF"/>
              </a:buClr>
              <a:buNone/>
            </a:pPr>
            <a:endParaRPr lang="en-US" b="1" dirty="0" smtClean="0">
              <a:solidFill>
                <a:prstClr val="black"/>
              </a:solidFill>
            </a:endParaRPr>
          </a:p>
        </p:txBody>
      </p:sp>
      <p:sp>
        <p:nvSpPr>
          <p:cNvPr id="3" name="Title 2"/>
          <p:cNvSpPr>
            <a:spLocks noGrp="1"/>
          </p:cNvSpPr>
          <p:nvPr>
            <p:ph type="title"/>
          </p:nvPr>
        </p:nvSpPr>
        <p:spPr>
          <a:xfrm>
            <a:off x="457200" y="116632"/>
            <a:ext cx="8229600" cy="1143000"/>
          </a:xfrm>
        </p:spPr>
        <p:txBody>
          <a:bodyPr>
            <a:normAutofit/>
          </a:bodyPr>
          <a:lstStyle/>
          <a:p>
            <a:r>
              <a:rPr lang="en-US" sz="3600" dirty="0" smtClean="0"/>
              <a:t>Types of Term Insurance</a:t>
            </a:r>
            <a:endParaRPr lang="en-US" sz="3600" dirty="0"/>
          </a:p>
        </p:txBody>
      </p:sp>
      <p:sp>
        <p:nvSpPr>
          <p:cNvPr id="7" name="Date Placeholder 2"/>
          <p:cNvSpPr>
            <a:spLocks noGrp="1"/>
          </p:cNvSpPr>
          <p:nvPr>
            <p:ph type="dt" sz="half" idx="10"/>
          </p:nvPr>
        </p:nvSpPr>
        <p:spPr>
          <a:xfrm>
            <a:off x="59472" y="6309320"/>
            <a:ext cx="1920240" cy="365760"/>
          </a:xfrm>
        </p:spPr>
        <p:txBody>
          <a:bodyPr/>
          <a:lstStyle/>
          <a:p>
            <a:fld id="{00ECDDB7-948E-4772-8FFF-61653CF7F930}" type="datetime1">
              <a:rPr lang="en-US" sz="1200" smtClean="0"/>
              <a:t>10/17/2012</a:t>
            </a:fld>
            <a:endParaRPr lang="en-US" sz="1200" dirty="0"/>
          </a:p>
        </p:txBody>
      </p:sp>
      <p:sp>
        <p:nvSpPr>
          <p:cNvPr id="8" name="Slide Number Placeholder 3"/>
          <p:cNvSpPr>
            <a:spLocks noGrp="1"/>
          </p:cNvSpPr>
          <p:nvPr>
            <p:ph type="sldNum" sz="quarter" idx="12"/>
          </p:nvPr>
        </p:nvSpPr>
        <p:spPr>
          <a:xfrm>
            <a:off x="8460432" y="6309320"/>
            <a:ext cx="509776" cy="365125"/>
          </a:xfrm>
        </p:spPr>
        <p:txBody>
          <a:bodyPr/>
          <a:lstStyle/>
          <a:p>
            <a:fld id="{037A10F7-9D79-4D25-9A87-AED879A3D575}" type="slidenum">
              <a:rPr lang="en-US" sz="1200" smtClean="0"/>
              <a:pPr/>
              <a:t>9</a:t>
            </a:fld>
            <a:endParaRPr lang="en-US" sz="1200" dirty="0"/>
          </a:p>
        </p:txBody>
      </p:sp>
      <p:sp>
        <p:nvSpPr>
          <p:cNvPr id="9" name="Footer Placeholder 4"/>
          <p:cNvSpPr>
            <a:spLocks noGrp="1"/>
          </p:cNvSpPr>
          <p:nvPr>
            <p:ph type="ftr" sz="quarter" idx="11"/>
          </p:nvPr>
        </p:nvSpPr>
        <p:spPr>
          <a:xfrm>
            <a:off x="2555776" y="6376243"/>
            <a:ext cx="4174977" cy="365125"/>
          </a:xfrm>
        </p:spPr>
        <p:txBody>
          <a:bodyPr/>
          <a:lstStyle/>
          <a:p>
            <a:endParaRPr lang="en-US" sz="1400" dirty="0"/>
          </a:p>
        </p:txBody>
      </p:sp>
      <p:pic>
        <p:nvPicPr>
          <p:cNvPr id="2051" name="Picture 3" descr="C:\Documents and Settings\XYZ\Desktop\insurance\6147201408_5816278e16.jpg"/>
          <p:cNvPicPr>
            <a:picLocks noChangeAspect="1" noChangeArrowheads="1"/>
          </p:cNvPicPr>
          <p:nvPr/>
        </p:nvPicPr>
        <p:blipFill>
          <a:blip r:embed="rId2" cstate="print"/>
          <a:srcRect/>
          <a:stretch>
            <a:fillRect/>
          </a:stretch>
        </p:blipFill>
        <p:spPr bwMode="auto">
          <a:xfrm>
            <a:off x="5724128" y="1196752"/>
            <a:ext cx="3152899" cy="2389630"/>
          </a:xfrm>
          <a:prstGeom prst="rect">
            <a:avLst/>
          </a:prstGeom>
          <a:noFill/>
        </p:spPr>
      </p:pic>
      <p:pic>
        <p:nvPicPr>
          <p:cNvPr id="2052" name="Picture 4" descr="C:\Documents and Settings\XYZ\Desktop\insurance\images.jpg"/>
          <p:cNvPicPr>
            <a:picLocks noChangeAspect="1" noChangeArrowheads="1"/>
          </p:cNvPicPr>
          <p:nvPr/>
        </p:nvPicPr>
        <p:blipFill>
          <a:blip r:embed="rId3" cstate="print"/>
          <a:srcRect/>
          <a:stretch>
            <a:fillRect/>
          </a:stretch>
        </p:blipFill>
        <p:spPr bwMode="auto">
          <a:xfrm>
            <a:off x="6300192" y="4005064"/>
            <a:ext cx="2592288" cy="1944216"/>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4" presetClass="entr" presetSubtype="0" accel="10000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ppt_w</p:attrName>
                                        </p:attrNameLst>
                                      </p:cBhvr>
                                      <p:tavLst>
                                        <p:tav tm="0">
                                          <p:val>
                                            <p:strVal val="#ppt_w*0.05"/>
                                          </p:val>
                                        </p:tav>
                                        <p:tav tm="100000">
                                          <p:val>
                                            <p:strVal val="#ppt_w"/>
                                          </p:val>
                                        </p:tav>
                                      </p:tavLst>
                                    </p:anim>
                                    <p:anim calcmode="lin" valueType="num">
                                      <p:cBhvr>
                                        <p:cTn id="15" dur="500" fill="hold"/>
                                        <p:tgtEl>
                                          <p:spTgt spid="2">
                                            <p:txEl>
                                              <p:pRg st="1" end="1"/>
                                            </p:txEl>
                                          </p:spTgt>
                                        </p:tgtEl>
                                        <p:attrNameLst>
                                          <p:attrName>ppt_h</p:attrName>
                                        </p:attrNameLst>
                                      </p:cBhvr>
                                      <p:tavLst>
                                        <p:tav tm="0">
                                          <p:val>
                                            <p:strVal val="#ppt_h"/>
                                          </p:val>
                                        </p:tav>
                                        <p:tav tm="100000">
                                          <p:val>
                                            <p:strVal val="#ppt_h"/>
                                          </p:val>
                                        </p:tav>
                                      </p:tavLst>
                                    </p:anim>
                                    <p:anim calcmode="lin" valueType="num">
                                      <p:cBhvr>
                                        <p:cTn id="16" dur="500" fill="hold"/>
                                        <p:tgtEl>
                                          <p:spTgt spid="2">
                                            <p:txEl>
                                              <p:pRg st="1" end="1"/>
                                            </p:txEl>
                                          </p:spTgt>
                                        </p:tgtEl>
                                        <p:attrNameLst>
                                          <p:attrName>ppt_x</p:attrName>
                                        </p:attrNameLst>
                                      </p:cBhvr>
                                      <p:tavLst>
                                        <p:tav tm="0">
                                          <p:val>
                                            <p:strVal val="#ppt_x-.2"/>
                                          </p:val>
                                        </p:tav>
                                        <p:tav tm="100000">
                                          <p:val>
                                            <p:strVal val="#ppt_x"/>
                                          </p:val>
                                        </p:tav>
                                      </p:tavLst>
                                    </p:anim>
                                    <p:anim calcmode="lin" valueType="num">
                                      <p:cBhvr>
                                        <p:cTn id="17" dur="500" fill="hold"/>
                                        <p:tgtEl>
                                          <p:spTgt spid="2">
                                            <p:txEl>
                                              <p:pRg st="1" end="1"/>
                                            </p:txEl>
                                          </p:spTgt>
                                        </p:tgtEl>
                                        <p:attrNameLst>
                                          <p:attrName>ppt_y</p:attrName>
                                        </p:attrNameLst>
                                      </p:cBhvr>
                                      <p:tavLst>
                                        <p:tav tm="0">
                                          <p:val>
                                            <p:strVal val="#ppt_y"/>
                                          </p:val>
                                        </p:tav>
                                        <p:tav tm="100000">
                                          <p:val>
                                            <p:strVal val="#ppt_y"/>
                                          </p:val>
                                        </p:tav>
                                      </p:tavLst>
                                    </p:anim>
                                    <p:animEffect transition="in" filter="fade">
                                      <p:cBhvr>
                                        <p:cTn id="18" dur="500"/>
                                        <p:tgtEl>
                                          <p:spTgt spid="2">
                                            <p:txEl>
                                              <p:pRg st="1" end="1"/>
                                            </p:txEl>
                                          </p:spTgt>
                                        </p:tgtEl>
                                      </p:cBhvr>
                                    </p:animEffect>
                                  </p:childTnLst>
                                </p:cTn>
                              </p:par>
                              <p:par>
                                <p:cTn id="19" presetID="54" presetClass="entr" presetSubtype="0" accel="100000" fill="hold" grpId="0"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500" fill="hold"/>
                                        <p:tgtEl>
                                          <p:spTgt spid="2">
                                            <p:txEl>
                                              <p:pRg st="2" end="2"/>
                                            </p:txEl>
                                          </p:spTgt>
                                        </p:tgtEl>
                                        <p:attrNameLst>
                                          <p:attrName>ppt_w</p:attrName>
                                        </p:attrNameLst>
                                      </p:cBhvr>
                                      <p:tavLst>
                                        <p:tav tm="0">
                                          <p:val>
                                            <p:strVal val="#ppt_w*0.05"/>
                                          </p:val>
                                        </p:tav>
                                        <p:tav tm="100000">
                                          <p:val>
                                            <p:strVal val="#ppt_w"/>
                                          </p:val>
                                        </p:tav>
                                      </p:tavLst>
                                    </p:anim>
                                    <p:anim calcmode="lin" valueType="num">
                                      <p:cBhvr>
                                        <p:cTn id="22" dur="500" fill="hold"/>
                                        <p:tgtEl>
                                          <p:spTgt spid="2">
                                            <p:txEl>
                                              <p:pRg st="2" end="2"/>
                                            </p:txEl>
                                          </p:spTgt>
                                        </p:tgtEl>
                                        <p:attrNameLst>
                                          <p:attrName>ppt_h</p:attrName>
                                        </p:attrNameLst>
                                      </p:cBhvr>
                                      <p:tavLst>
                                        <p:tav tm="0">
                                          <p:val>
                                            <p:strVal val="#ppt_h"/>
                                          </p:val>
                                        </p:tav>
                                        <p:tav tm="100000">
                                          <p:val>
                                            <p:strVal val="#ppt_h"/>
                                          </p:val>
                                        </p:tav>
                                      </p:tavLst>
                                    </p:anim>
                                    <p:anim calcmode="lin" valueType="num">
                                      <p:cBhvr>
                                        <p:cTn id="23" dur="500" fill="hold"/>
                                        <p:tgtEl>
                                          <p:spTgt spid="2">
                                            <p:txEl>
                                              <p:pRg st="2" end="2"/>
                                            </p:txEl>
                                          </p:spTgt>
                                        </p:tgtEl>
                                        <p:attrNameLst>
                                          <p:attrName>ppt_x</p:attrName>
                                        </p:attrNameLst>
                                      </p:cBhvr>
                                      <p:tavLst>
                                        <p:tav tm="0">
                                          <p:val>
                                            <p:strVal val="#ppt_x-.2"/>
                                          </p:val>
                                        </p:tav>
                                        <p:tav tm="100000">
                                          <p:val>
                                            <p:strVal val="#ppt_x"/>
                                          </p:val>
                                        </p:tav>
                                      </p:tavLst>
                                    </p:anim>
                                    <p:anim calcmode="lin" valueType="num">
                                      <p:cBhvr>
                                        <p:cTn id="24" dur="500" fill="hold"/>
                                        <p:tgtEl>
                                          <p:spTgt spid="2">
                                            <p:txEl>
                                              <p:pRg st="2" end="2"/>
                                            </p:txEl>
                                          </p:spTgt>
                                        </p:tgtEl>
                                        <p:attrNameLst>
                                          <p:attrName>ppt_y</p:attrName>
                                        </p:attrNameLst>
                                      </p:cBhvr>
                                      <p:tavLst>
                                        <p:tav tm="0">
                                          <p:val>
                                            <p:strVal val="#ppt_y"/>
                                          </p:val>
                                        </p:tav>
                                        <p:tav tm="100000">
                                          <p:val>
                                            <p:strVal val="#ppt_y"/>
                                          </p:val>
                                        </p:tav>
                                      </p:tavLst>
                                    </p:anim>
                                    <p:animEffect transition="in" filter="fade">
                                      <p:cBhvr>
                                        <p:cTn id="25" dur="500"/>
                                        <p:tgtEl>
                                          <p:spTgt spid="2">
                                            <p:txEl>
                                              <p:pRg st="2" end="2"/>
                                            </p:txEl>
                                          </p:spTgt>
                                        </p:tgtEl>
                                      </p:cBhvr>
                                    </p:animEffect>
                                  </p:childTnLst>
                                </p:cTn>
                              </p:par>
                              <p:par>
                                <p:cTn id="26" presetID="54" presetClass="entr" presetSubtype="0" accel="100000" fill="hold" grpId="0" nodeType="with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p:cTn id="28" dur="500" fill="hold"/>
                                        <p:tgtEl>
                                          <p:spTgt spid="2">
                                            <p:txEl>
                                              <p:pRg st="3" end="3"/>
                                            </p:txEl>
                                          </p:spTgt>
                                        </p:tgtEl>
                                        <p:attrNameLst>
                                          <p:attrName>ppt_w</p:attrName>
                                        </p:attrNameLst>
                                      </p:cBhvr>
                                      <p:tavLst>
                                        <p:tav tm="0">
                                          <p:val>
                                            <p:strVal val="#ppt_w*0.05"/>
                                          </p:val>
                                        </p:tav>
                                        <p:tav tm="100000">
                                          <p:val>
                                            <p:strVal val="#ppt_w"/>
                                          </p:val>
                                        </p:tav>
                                      </p:tavLst>
                                    </p:anim>
                                    <p:anim calcmode="lin" valueType="num">
                                      <p:cBhvr>
                                        <p:cTn id="29" dur="500" fill="hold"/>
                                        <p:tgtEl>
                                          <p:spTgt spid="2">
                                            <p:txEl>
                                              <p:pRg st="3" end="3"/>
                                            </p:txEl>
                                          </p:spTgt>
                                        </p:tgtEl>
                                        <p:attrNameLst>
                                          <p:attrName>ppt_h</p:attrName>
                                        </p:attrNameLst>
                                      </p:cBhvr>
                                      <p:tavLst>
                                        <p:tav tm="0">
                                          <p:val>
                                            <p:strVal val="#ppt_h"/>
                                          </p:val>
                                        </p:tav>
                                        <p:tav tm="100000">
                                          <p:val>
                                            <p:strVal val="#ppt_h"/>
                                          </p:val>
                                        </p:tav>
                                      </p:tavLst>
                                    </p:anim>
                                    <p:anim calcmode="lin" valueType="num">
                                      <p:cBhvr>
                                        <p:cTn id="30" dur="500" fill="hold"/>
                                        <p:tgtEl>
                                          <p:spTgt spid="2">
                                            <p:txEl>
                                              <p:pRg st="3" end="3"/>
                                            </p:txEl>
                                          </p:spTgt>
                                        </p:tgtEl>
                                        <p:attrNameLst>
                                          <p:attrName>ppt_x</p:attrName>
                                        </p:attrNameLst>
                                      </p:cBhvr>
                                      <p:tavLst>
                                        <p:tav tm="0">
                                          <p:val>
                                            <p:strVal val="#ppt_x-.2"/>
                                          </p:val>
                                        </p:tav>
                                        <p:tav tm="100000">
                                          <p:val>
                                            <p:strVal val="#ppt_x"/>
                                          </p:val>
                                        </p:tav>
                                      </p:tavLst>
                                    </p:anim>
                                    <p:anim calcmode="lin" valueType="num">
                                      <p:cBhvr>
                                        <p:cTn id="31" dur="500" fill="hold"/>
                                        <p:tgtEl>
                                          <p:spTgt spid="2">
                                            <p:txEl>
                                              <p:pRg st="3" end="3"/>
                                            </p:txEl>
                                          </p:spTgt>
                                        </p:tgtEl>
                                        <p:attrNameLst>
                                          <p:attrName>ppt_y</p:attrName>
                                        </p:attrNameLst>
                                      </p:cBhvr>
                                      <p:tavLst>
                                        <p:tav tm="0">
                                          <p:val>
                                            <p:strVal val="#ppt_y"/>
                                          </p:val>
                                        </p:tav>
                                        <p:tav tm="100000">
                                          <p:val>
                                            <p:strVal val="#ppt_y"/>
                                          </p:val>
                                        </p:tav>
                                      </p:tavLst>
                                    </p:anim>
                                    <p:animEffect transition="in" filter="fade">
                                      <p:cBhvr>
                                        <p:cTn id="32" dur="500"/>
                                        <p:tgtEl>
                                          <p:spTgt spid="2">
                                            <p:txEl>
                                              <p:pRg st="3" end="3"/>
                                            </p:txEl>
                                          </p:spTgt>
                                        </p:tgtEl>
                                      </p:cBhvr>
                                    </p:animEffect>
                                  </p:childTnLst>
                                </p:cTn>
                              </p:par>
                              <p:par>
                                <p:cTn id="33" presetID="54" presetClass="entr" presetSubtype="0" accel="100000" fill="hold" grpId="0" nodeType="with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p:cTn id="35" dur="500" fill="hold"/>
                                        <p:tgtEl>
                                          <p:spTgt spid="2">
                                            <p:txEl>
                                              <p:pRg st="4" end="4"/>
                                            </p:txEl>
                                          </p:spTgt>
                                        </p:tgtEl>
                                        <p:attrNameLst>
                                          <p:attrName>ppt_w</p:attrName>
                                        </p:attrNameLst>
                                      </p:cBhvr>
                                      <p:tavLst>
                                        <p:tav tm="0">
                                          <p:val>
                                            <p:strVal val="#ppt_w*0.05"/>
                                          </p:val>
                                        </p:tav>
                                        <p:tav tm="100000">
                                          <p:val>
                                            <p:strVal val="#ppt_w"/>
                                          </p:val>
                                        </p:tav>
                                      </p:tavLst>
                                    </p:anim>
                                    <p:anim calcmode="lin" valueType="num">
                                      <p:cBhvr>
                                        <p:cTn id="36" dur="500" fill="hold"/>
                                        <p:tgtEl>
                                          <p:spTgt spid="2">
                                            <p:txEl>
                                              <p:pRg st="4" end="4"/>
                                            </p:txEl>
                                          </p:spTgt>
                                        </p:tgtEl>
                                        <p:attrNameLst>
                                          <p:attrName>ppt_h</p:attrName>
                                        </p:attrNameLst>
                                      </p:cBhvr>
                                      <p:tavLst>
                                        <p:tav tm="0">
                                          <p:val>
                                            <p:strVal val="#ppt_h"/>
                                          </p:val>
                                        </p:tav>
                                        <p:tav tm="100000">
                                          <p:val>
                                            <p:strVal val="#ppt_h"/>
                                          </p:val>
                                        </p:tav>
                                      </p:tavLst>
                                    </p:anim>
                                    <p:anim calcmode="lin" valueType="num">
                                      <p:cBhvr>
                                        <p:cTn id="37" dur="500" fill="hold"/>
                                        <p:tgtEl>
                                          <p:spTgt spid="2">
                                            <p:txEl>
                                              <p:pRg st="4" end="4"/>
                                            </p:txEl>
                                          </p:spTgt>
                                        </p:tgtEl>
                                        <p:attrNameLst>
                                          <p:attrName>ppt_x</p:attrName>
                                        </p:attrNameLst>
                                      </p:cBhvr>
                                      <p:tavLst>
                                        <p:tav tm="0">
                                          <p:val>
                                            <p:strVal val="#ppt_x-.2"/>
                                          </p:val>
                                        </p:tav>
                                        <p:tav tm="100000">
                                          <p:val>
                                            <p:strVal val="#ppt_x"/>
                                          </p:val>
                                        </p:tav>
                                      </p:tavLst>
                                    </p:anim>
                                    <p:anim calcmode="lin" valueType="num">
                                      <p:cBhvr>
                                        <p:cTn id="38" dur="500" fill="hold"/>
                                        <p:tgtEl>
                                          <p:spTgt spid="2">
                                            <p:txEl>
                                              <p:pRg st="4" end="4"/>
                                            </p:txEl>
                                          </p:spTgt>
                                        </p:tgtEl>
                                        <p:attrNameLst>
                                          <p:attrName>ppt_y</p:attrName>
                                        </p:attrNameLst>
                                      </p:cBhvr>
                                      <p:tavLst>
                                        <p:tav tm="0">
                                          <p:val>
                                            <p:strVal val="#ppt_y"/>
                                          </p:val>
                                        </p:tav>
                                        <p:tav tm="100000">
                                          <p:val>
                                            <p:strVal val="#ppt_y"/>
                                          </p:val>
                                        </p:tav>
                                      </p:tavLst>
                                    </p:anim>
                                    <p:animEffect transition="in" filter="fade">
                                      <p:cBhvr>
                                        <p:cTn id="39" dur="500"/>
                                        <p:tgtEl>
                                          <p:spTgt spid="2">
                                            <p:txEl>
                                              <p:pRg st="4" end="4"/>
                                            </p:txEl>
                                          </p:spTgt>
                                        </p:tgtEl>
                                      </p:cBhvr>
                                    </p:animEffect>
                                  </p:childTnLst>
                                </p:cTn>
                              </p:par>
                              <p:par>
                                <p:cTn id="40" presetID="54" presetClass="entr" presetSubtype="0" accel="100000" fill="hold" grpId="0" nodeType="with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 calcmode="lin" valueType="num">
                                      <p:cBhvr>
                                        <p:cTn id="42" dur="500" fill="hold"/>
                                        <p:tgtEl>
                                          <p:spTgt spid="2">
                                            <p:txEl>
                                              <p:pRg st="5" end="5"/>
                                            </p:txEl>
                                          </p:spTgt>
                                        </p:tgtEl>
                                        <p:attrNameLst>
                                          <p:attrName>ppt_w</p:attrName>
                                        </p:attrNameLst>
                                      </p:cBhvr>
                                      <p:tavLst>
                                        <p:tav tm="0">
                                          <p:val>
                                            <p:strVal val="#ppt_w*0.05"/>
                                          </p:val>
                                        </p:tav>
                                        <p:tav tm="100000">
                                          <p:val>
                                            <p:strVal val="#ppt_w"/>
                                          </p:val>
                                        </p:tav>
                                      </p:tavLst>
                                    </p:anim>
                                    <p:anim calcmode="lin" valueType="num">
                                      <p:cBhvr>
                                        <p:cTn id="43" dur="500" fill="hold"/>
                                        <p:tgtEl>
                                          <p:spTgt spid="2">
                                            <p:txEl>
                                              <p:pRg st="5" end="5"/>
                                            </p:txEl>
                                          </p:spTgt>
                                        </p:tgtEl>
                                        <p:attrNameLst>
                                          <p:attrName>ppt_h</p:attrName>
                                        </p:attrNameLst>
                                      </p:cBhvr>
                                      <p:tavLst>
                                        <p:tav tm="0">
                                          <p:val>
                                            <p:strVal val="#ppt_h"/>
                                          </p:val>
                                        </p:tav>
                                        <p:tav tm="100000">
                                          <p:val>
                                            <p:strVal val="#ppt_h"/>
                                          </p:val>
                                        </p:tav>
                                      </p:tavLst>
                                    </p:anim>
                                    <p:anim calcmode="lin" valueType="num">
                                      <p:cBhvr>
                                        <p:cTn id="44" dur="500" fill="hold"/>
                                        <p:tgtEl>
                                          <p:spTgt spid="2">
                                            <p:txEl>
                                              <p:pRg st="5" end="5"/>
                                            </p:txEl>
                                          </p:spTgt>
                                        </p:tgtEl>
                                        <p:attrNameLst>
                                          <p:attrName>ppt_x</p:attrName>
                                        </p:attrNameLst>
                                      </p:cBhvr>
                                      <p:tavLst>
                                        <p:tav tm="0">
                                          <p:val>
                                            <p:strVal val="#ppt_x-.2"/>
                                          </p:val>
                                        </p:tav>
                                        <p:tav tm="100000">
                                          <p:val>
                                            <p:strVal val="#ppt_x"/>
                                          </p:val>
                                        </p:tav>
                                      </p:tavLst>
                                    </p:anim>
                                    <p:anim calcmode="lin" valueType="num">
                                      <p:cBhvr>
                                        <p:cTn id="45" dur="500" fill="hold"/>
                                        <p:tgtEl>
                                          <p:spTgt spid="2">
                                            <p:txEl>
                                              <p:pRg st="5" end="5"/>
                                            </p:txEl>
                                          </p:spTgt>
                                        </p:tgtEl>
                                        <p:attrNameLst>
                                          <p:attrName>ppt_y</p:attrName>
                                        </p:attrNameLst>
                                      </p:cBhvr>
                                      <p:tavLst>
                                        <p:tav tm="0">
                                          <p:val>
                                            <p:strVal val="#ppt_y"/>
                                          </p:val>
                                        </p:tav>
                                        <p:tav tm="100000">
                                          <p:val>
                                            <p:strVal val="#ppt_y"/>
                                          </p:val>
                                        </p:tav>
                                      </p:tavLst>
                                    </p:anim>
                                    <p:animEffect transition="in" filter="fade">
                                      <p:cBhvr>
                                        <p:cTn id="46" dur="500"/>
                                        <p:tgtEl>
                                          <p:spTgt spid="2">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4" presetClass="entr" presetSubtype="0" accel="100000" fill="hold" grpId="0" nodeType="clickEffect">
                                  <p:stCondLst>
                                    <p:cond delay="0"/>
                                  </p:stCondLst>
                                  <p:childTnLst>
                                    <p:set>
                                      <p:cBhvr>
                                        <p:cTn id="50" dur="1" fill="hold">
                                          <p:stCondLst>
                                            <p:cond delay="0"/>
                                          </p:stCondLst>
                                        </p:cTn>
                                        <p:tgtEl>
                                          <p:spTgt spid="2">
                                            <p:txEl>
                                              <p:pRg st="7" end="7"/>
                                            </p:txEl>
                                          </p:spTgt>
                                        </p:tgtEl>
                                        <p:attrNameLst>
                                          <p:attrName>style.visibility</p:attrName>
                                        </p:attrNameLst>
                                      </p:cBhvr>
                                      <p:to>
                                        <p:strVal val="visible"/>
                                      </p:to>
                                    </p:set>
                                    <p:anim calcmode="lin" valueType="num">
                                      <p:cBhvr>
                                        <p:cTn id="51" dur="500" fill="hold"/>
                                        <p:tgtEl>
                                          <p:spTgt spid="2">
                                            <p:txEl>
                                              <p:pRg st="7" end="7"/>
                                            </p:txEl>
                                          </p:spTgt>
                                        </p:tgtEl>
                                        <p:attrNameLst>
                                          <p:attrName>ppt_w</p:attrName>
                                        </p:attrNameLst>
                                      </p:cBhvr>
                                      <p:tavLst>
                                        <p:tav tm="0">
                                          <p:val>
                                            <p:strVal val="#ppt_w*0.05"/>
                                          </p:val>
                                        </p:tav>
                                        <p:tav tm="100000">
                                          <p:val>
                                            <p:strVal val="#ppt_w"/>
                                          </p:val>
                                        </p:tav>
                                      </p:tavLst>
                                    </p:anim>
                                    <p:anim calcmode="lin" valueType="num">
                                      <p:cBhvr>
                                        <p:cTn id="52" dur="500" fill="hold"/>
                                        <p:tgtEl>
                                          <p:spTgt spid="2">
                                            <p:txEl>
                                              <p:pRg st="7" end="7"/>
                                            </p:txEl>
                                          </p:spTgt>
                                        </p:tgtEl>
                                        <p:attrNameLst>
                                          <p:attrName>ppt_h</p:attrName>
                                        </p:attrNameLst>
                                      </p:cBhvr>
                                      <p:tavLst>
                                        <p:tav tm="0">
                                          <p:val>
                                            <p:strVal val="#ppt_h"/>
                                          </p:val>
                                        </p:tav>
                                        <p:tav tm="100000">
                                          <p:val>
                                            <p:strVal val="#ppt_h"/>
                                          </p:val>
                                        </p:tav>
                                      </p:tavLst>
                                    </p:anim>
                                    <p:anim calcmode="lin" valueType="num">
                                      <p:cBhvr>
                                        <p:cTn id="53" dur="500" fill="hold"/>
                                        <p:tgtEl>
                                          <p:spTgt spid="2">
                                            <p:txEl>
                                              <p:pRg st="7" end="7"/>
                                            </p:txEl>
                                          </p:spTgt>
                                        </p:tgtEl>
                                        <p:attrNameLst>
                                          <p:attrName>ppt_x</p:attrName>
                                        </p:attrNameLst>
                                      </p:cBhvr>
                                      <p:tavLst>
                                        <p:tav tm="0">
                                          <p:val>
                                            <p:strVal val="#ppt_x-.2"/>
                                          </p:val>
                                        </p:tav>
                                        <p:tav tm="100000">
                                          <p:val>
                                            <p:strVal val="#ppt_x"/>
                                          </p:val>
                                        </p:tav>
                                      </p:tavLst>
                                    </p:anim>
                                    <p:anim calcmode="lin" valueType="num">
                                      <p:cBhvr>
                                        <p:cTn id="54" dur="500" fill="hold"/>
                                        <p:tgtEl>
                                          <p:spTgt spid="2">
                                            <p:txEl>
                                              <p:pRg st="7" end="7"/>
                                            </p:txEl>
                                          </p:spTgt>
                                        </p:tgtEl>
                                        <p:attrNameLst>
                                          <p:attrName>ppt_y</p:attrName>
                                        </p:attrNameLst>
                                      </p:cBhvr>
                                      <p:tavLst>
                                        <p:tav tm="0">
                                          <p:val>
                                            <p:strVal val="#ppt_y"/>
                                          </p:val>
                                        </p:tav>
                                        <p:tav tm="100000">
                                          <p:val>
                                            <p:strVal val="#ppt_y"/>
                                          </p:val>
                                        </p:tav>
                                      </p:tavLst>
                                    </p:anim>
                                    <p:animEffect transition="in" filter="fade">
                                      <p:cBhvr>
                                        <p:cTn id="55" dur="500"/>
                                        <p:tgtEl>
                                          <p:spTgt spid="2">
                                            <p:txEl>
                                              <p:pRg st="7" end="7"/>
                                            </p:txEl>
                                          </p:spTgt>
                                        </p:tgtEl>
                                      </p:cBhvr>
                                    </p:animEffect>
                                  </p:childTnLst>
                                </p:cTn>
                              </p:par>
                              <p:par>
                                <p:cTn id="56" presetID="54" presetClass="entr" presetSubtype="0" accel="100000" fill="hold" grpId="0" nodeType="withEffect">
                                  <p:stCondLst>
                                    <p:cond delay="0"/>
                                  </p:stCondLst>
                                  <p:childTnLst>
                                    <p:set>
                                      <p:cBhvr>
                                        <p:cTn id="57" dur="1" fill="hold">
                                          <p:stCondLst>
                                            <p:cond delay="0"/>
                                          </p:stCondLst>
                                        </p:cTn>
                                        <p:tgtEl>
                                          <p:spTgt spid="2">
                                            <p:txEl>
                                              <p:pRg st="8" end="8"/>
                                            </p:txEl>
                                          </p:spTgt>
                                        </p:tgtEl>
                                        <p:attrNameLst>
                                          <p:attrName>style.visibility</p:attrName>
                                        </p:attrNameLst>
                                      </p:cBhvr>
                                      <p:to>
                                        <p:strVal val="visible"/>
                                      </p:to>
                                    </p:set>
                                    <p:anim calcmode="lin" valueType="num">
                                      <p:cBhvr>
                                        <p:cTn id="58" dur="500" fill="hold"/>
                                        <p:tgtEl>
                                          <p:spTgt spid="2">
                                            <p:txEl>
                                              <p:pRg st="8" end="8"/>
                                            </p:txEl>
                                          </p:spTgt>
                                        </p:tgtEl>
                                        <p:attrNameLst>
                                          <p:attrName>ppt_w</p:attrName>
                                        </p:attrNameLst>
                                      </p:cBhvr>
                                      <p:tavLst>
                                        <p:tav tm="0">
                                          <p:val>
                                            <p:strVal val="#ppt_w*0.05"/>
                                          </p:val>
                                        </p:tav>
                                        <p:tav tm="100000">
                                          <p:val>
                                            <p:strVal val="#ppt_w"/>
                                          </p:val>
                                        </p:tav>
                                      </p:tavLst>
                                    </p:anim>
                                    <p:anim calcmode="lin" valueType="num">
                                      <p:cBhvr>
                                        <p:cTn id="59" dur="500" fill="hold"/>
                                        <p:tgtEl>
                                          <p:spTgt spid="2">
                                            <p:txEl>
                                              <p:pRg st="8" end="8"/>
                                            </p:txEl>
                                          </p:spTgt>
                                        </p:tgtEl>
                                        <p:attrNameLst>
                                          <p:attrName>ppt_h</p:attrName>
                                        </p:attrNameLst>
                                      </p:cBhvr>
                                      <p:tavLst>
                                        <p:tav tm="0">
                                          <p:val>
                                            <p:strVal val="#ppt_h"/>
                                          </p:val>
                                        </p:tav>
                                        <p:tav tm="100000">
                                          <p:val>
                                            <p:strVal val="#ppt_h"/>
                                          </p:val>
                                        </p:tav>
                                      </p:tavLst>
                                    </p:anim>
                                    <p:anim calcmode="lin" valueType="num">
                                      <p:cBhvr>
                                        <p:cTn id="60" dur="500" fill="hold"/>
                                        <p:tgtEl>
                                          <p:spTgt spid="2">
                                            <p:txEl>
                                              <p:pRg st="8" end="8"/>
                                            </p:txEl>
                                          </p:spTgt>
                                        </p:tgtEl>
                                        <p:attrNameLst>
                                          <p:attrName>ppt_x</p:attrName>
                                        </p:attrNameLst>
                                      </p:cBhvr>
                                      <p:tavLst>
                                        <p:tav tm="0">
                                          <p:val>
                                            <p:strVal val="#ppt_x-.2"/>
                                          </p:val>
                                        </p:tav>
                                        <p:tav tm="100000">
                                          <p:val>
                                            <p:strVal val="#ppt_x"/>
                                          </p:val>
                                        </p:tav>
                                      </p:tavLst>
                                    </p:anim>
                                    <p:anim calcmode="lin" valueType="num">
                                      <p:cBhvr>
                                        <p:cTn id="61" dur="500" fill="hold"/>
                                        <p:tgtEl>
                                          <p:spTgt spid="2">
                                            <p:txEl>
                                              <p:pRg st="8" end="8"/>
                                            </p:txEl>
                                          </p:spTgt>
                                        </p:tgtEl>
                                        <p:attrNameLst>
                                          <p:attrName>ppt_y</p:attrName>
                                        </p:attrNameLst>
                                      </p:cBhvr>
                                      <p:tavLst>
                                        <p:tav tm="0">
                                          <p:val>
                                            <p:strVal val="#ppt_y"/>
                                          </p:val>
                                        </p:tav>
                                        <p:tav tm="100000">
                                          <p:val>
                                            <p:strVal val="#ppt_y"/>
                                          </p:val>
                                        </p:tav>
                                      </p:tavLst>
                                    </p:anim>
                                    <p:animEffect transition="in" filter="fade">
                                      <p:cBhvr>
                                        <p:cTn id="62" dur="500"/>
                                        <p:tgtEl>
                                          <p:spTgt spid="2">
                                            <p:txEl>
                                              <p:pRg st="8" end="8"/>
                                            </p:txEl>
                                          </p:spTgt>
                                        </p:tgtEl>
                                      </p:cBhvr>
                                    </p:animEffect>
                                  </p:childTnLst>
                                </p:cTn>
                              </p:par>
                              <p:par>
                                <p:cTn id="63" presetID="54" presetClass="entr" presetSubtype="0" accel="100000" fill="hold" grpId="0" nodeType="withEffect">
                                  <p:stCondLst>
                                    <p:cond delay="0"/>
                                  </p:stCondLst>
                                  <p:childTnLst>
                                    <p:set>
                                      <p:cBhvr>
                                        <p:cTn id="64" dur="1" fill="hold">
                                          <p:stCondLst>
                                            <p:cond delay="0"/>
                                          </p:stCondLst>
                                        </p:cTn>
                                        <p:tgtEl>
                                          <p:spTgt spid="2">
                                            <p:txEl>
                                              <p:pRg st="9" end="9"/>
                                            </p:txEl>
                                          </p:spTgt>
                                        </p:tgtEl>
                                        <p:attrNameLst>
                                          <p:attrName>style.visibility</p:attrName>
                                        </p:attrNameLst>
                                      </p:cBhvr>
                                      <p:to>
                                        <p:strVal val="visible"/>
                                      </p:to>
                                    </p:set>
                                    <p:anim calcmode="lin" valueType="num">
                                      <p:cBhvr>
                                        <p:cTn id="65" dur="500" fill="hold"/>
                                        <p:tgtEl>
                                          <p:spTgt spid="2">
                                            <p:txEl>
                                              <p:pRg st="9" end="9"/>
                                            </p:txEl>
                                          </p:spTgt>
                                        </p:tgtEl>
                                        <p:attrNameLst>
                                          <p:attrName>ppt_w</p:attrName>
                                        </p:attrNameLst>
                                      </p:cBhvr>
                                      <p:tavLst>
                                        <p:tav tm="0">
                                          <p:val>
                                            <p:strVal val="#ppt_w*0.05"/>
                                          </p:val>
                                        </p:tav>
                                        <p:tav tm="100000">
                                          <p:val>
                                            <p:strVal val="#ppt_w"/>
                                          </p:val>
                                        </p:tav>
                                      </p:tavLst>
                                    </p:anim>
                                    <p:anim calcmode="lin" valueType="num">
                                      <p:cBhvr>
                                        <p:cTn id="66" dur="500" fill="hold"/>
                                        <p:tgtEl>
                                          <p:spTgt spid="2">
                                            <p:txEl>
                                              <p:pRg st="9" end="9"/>
                                            </p:txEl>
                                          </p:spTgt>
                                        </p:tgtEl>
                                        <p:attrNameLst>
                                          <p:attrName>ppt_h</p:attrName>
                                        </p:attrNameLst>
                                      </p:cBhvr>
                                      <p:tavLst>
                                        <p:tav tm="0">
                                          <p:val>
                                            <p:strVal val="#ppt_h"/>
                                          </p:val>
                                        </p:tav>
                                        <p:tav tm="100000">
                                          <p:val>
                                            <p:strVal val="#ppt_h"/>
                                          </p:val>
                                        </p:tav>
                                      </p:tavLst>
                                    </p:anim>
                                    <p:anim calcmode="lin" valueType="num">
                                      <p:cBhvr>
                                        <p:cTn id="67" dur="500" fill="hold"/>
                                        <p:tgtEl>
                                          <p:spTgt spid="2">
                                            <p:txEl>
                                              <p:pRg st="9" end="9"/>
                                            </p:txEl>
                                          </p:spTgt>
                                        </p:tgtEl>
                                        <p:attrNameLst>
                                          <p:attrName>ppt_x</p:attrName>
                                        </p:attrNameLst>
                                      </p:cBhvr>
                                      <p:tavLst>
                                        <p:tav tm="0">
                                          <p:val>
                                            <p:strVal val="#ppt_x-.2"/>
                                          </p:val>
                                        </p:tav>
                                        <p:tav tm="100000">
                                          <p:val>
                                            <p:strVal val="#ppt_x"/>
                                          </p:val>
                                        </p:tav>
                                      </p:tavLst>
                                    </p:anim>
                                    <p:anim calcmode="lin" valueType="num">
                                      <p:cBhvr>
                                        <p:cTn id="68" dur="500" fill="hold"/>
                                        <p:tgtEl>
                                          <p:spTgt spid="2">
                                            <p:txEl>
                                              <p:pRg st="9" end="9"/>
                                            </p:txEl>
                                          </p:spTgt>
                                        </p:tgtEl>
                                        <p:attrNameLst>
                                          <p:attrName>ppt_y</p:attrName>
                                        </p:attrNameLst>
                                      </p:cBhvr>
                                      <p:tavLst>
                                        <p:tav tm="0">
                                          <p:val>
                                            <p:strVal val="#ppt_y"/>
                                          </p:val>
                                        </p:tav>
                                        <p:tav tm="100000">
                                          <p:val>
                                            <p:strVal val="#ppt_y"/>
                                          </p:val>
                                        </p:tav>
                                      </p:tavLst>
                                    </p:anim>
                                    <p:animEffect transition="in" filter="fade">
                                      <p:cBhvr>
                                        <p:cTn id="69" dur="500"/>
                                        <p:tgtEl>
                                          <p:spTgt spid="2">
                                            <p:txEl>
                                              <p:pRg st="9" end="9"/>
                                            </p:txEl>
                                          </p:spTgt>
                                        </p:tgtEl>
                                      </p:cBhvr>
                                    </p:animEffect>
                                  </p:childTnLst>
                                </p:cTn>
                              </p:par>
                              <p:par>
                                <p:cTn id="70" presetID="54" presetClass="entr" presetSubtype="0" accel="100000" fill="hold" grpId="0" nodeType="with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 calcmode="lin" valueType="num">
                                      <p:cBhvr>
                                        <p:cTn id="72" dur="500" fill="hold"/>
                                        <p:tgtEl>
                                          <p:spTgt spid="2">
                                            <p:txEl>
                                              <p:pRg st="10" end="10"/>
                                            </p:txEl>
                                          </p:spTgt>
                                        </p:tgtEl>
                                        <p:attrNameLst>
                                          <p:attrName>ppt_w</p:attrName>
                                        </p:attrNameLst>
                                      </p:cBhvr>
                                      <p:tavLst>
                                        <p:tav tm="0">
                                          <p:val>
                                            <p:strVal val="#ppt_w*0.05"/>
                                          </p:val>
                                        </p:tav>
                                        <p:tav tm="100000">
                                          <p:val>
                                            <p:strVal val="#ppt_w"/>
                                          </p:val>
                                        </p:tav>
                                      </p:tavLst>
                                    </p:anim>
                                    <p:anim calcmode="lin" valueType="num">
                                      <p:cBhvr>
                                        <p:cTn id="73" dur="500" fill="hold"/>
                                        <p:tgtEl>
                                          <p:spTgt spid="2">
                                            <p:txEl>
                                              <p:pRg st="10" end="10"/>
                                            </p:txEl>
                                          </p:spTgt>
                                        </p:tgtEl>
                                        <p:attrNameLst>
                                          <p:attrName>ppt_h</p:attrName>
                                        </p:attrNameLst>
                                      </p:cBhvr>
                                      <p:tavLst>
                                        <p:tav tm="0">
                                          <p:val>
                                            <p:strVal val="#ppt_h"/>
                                          </p:val>
                                        </p:tav>
                                        <p:tav tm="100000">
                                          <p:val>
                                            <p:strVal val="#ppt_h"/>
                                          </p:val>
                                        </p:tav>
                                      </p:tavLst>
                                    </p:anim>
                                    <p:anim calcmode="lin" valueType="num">
                                      <p:cBhvr>
                                        <p:cTn id="74" dur="500" fill="hold"/>
                                        <p:tgtEl>
                                          <p:spTgt spid="2">
                                            <p:txEl>
                                              <p:pRg st="10" end="10"/>
                                            </p:txEl>
                                          </p:spTgt>
                                        </p:tgtEl>
                                        <p:attrNameLst>
                                          <p:attrName>ppt_x</p:attrName>
                                        </p:attrNameLst>
                                      </p:cBhvr>
                                      <p:tavLst>
                                        <p:tav tm="0">
                                          <p:val>
                                            <p:strVal val="#ppt_x-.2"/>
                                          </p:val>
                                        </p:tav>
                                        <p:tav tm="100000">
                                          <p:val>
                                            <p:strVal val="#ppt_x"/>
                                          </p:val>
                                        </p:tav>
                                      </p:tavLst>
                                    </p:anim>
                                    <p:anim calcmode="lin" valueType="num">
                                      <p:cBhvr>
                                        <p:cTn id="75" dur="500" fill="hold"/>
                                        <p:tgtEl>
                                          <p:spTgt spid="2">
                                            <p:txEl>
                                              <p:pRg st="10" end="10"/>
                                            </p:txEl>
                                          </p:spTgt>
                                        </p:tgtEl>
                                        <p:attrNameLst>
                                          <p:attrName>ppt_y</p:attrName>
                                        </p:attrNameLst>
                                      </p:cBhvr>
                                      <p:tavLst>
                                        <p:tav tm="0">
                                          <p:val>
                                            <p:strVal val="#ppt_y"/>
                                          </p:val>
                                        </p:tav>
                                        <p:tav tm="100000">
                                          <p:val>
                                            <p:strVal val="#ppt_y"/>
                                          </p:val>
                                        </p:tav>
                                      </p:tavLst>
                                    </p:anim>
                                    <p:animEffect transition="in" filter="fade">
                                      <p:cBhvr>
                                        <p:cTn id="76" dur="500"/>
                                        <p:tgtEl>
                                          <p:spTgt spid="2">
                                            <p:txEl>
                                              <p:pRg st="10" end="10"/>
                                            </p:txEl>
                                          </p:spTgt>
                                        </p:tgtEl>
                                      </p:cBhvr>
                                    </p:animEffect>
                                  </p:childTnLst>
                                </p:cTn>
                              </p:par>
                              <p:par>
                                <p:cTn id="77" presetID="54" presetClass="entr" presetSubtype="0" accel="100000" fill="hold" grpId="0" nodeType="withEffect">
                                  <p:stCondLst>
                                    <p:cond delay="0"/>
                                  </p:stCondLst>
                                  <p:childTnLst>
                                    <p:set>
                                      <p:cBhvr>
                                        <p:cTn id="78" dur="1" fill="hold">
                                          <p:stCondLst>
                                            <p:cond delay="0"/>
                                          </p:stCondLst>
                                        </p:cTn>
                                        <p:tgtEl>
                                          <p:spTgt spid="2">
                                            <p:txEl>
                                              <p:pRg st="11" end="11"/>
                                            </p:txEl>
                                          </p:spTgt>
                                        </p:tgtEl>
                                        <p:attrNameLst>
                                          <p:attrName>style.visibility</p:attrName>
                                        </p:attrNameLst>
                                      </p:cBhvr>
                                      <p:to>
                                        <p:strVal val="visible"/>
                                      </p:to>
                                    </p:set>
                                    <p:anim calcmode="lin" valueType="num">
                                      <p:cBhvr>
                                        <p:cTn id="79" dur="500" fill="hold"/>
                                        <p:tgtEl>
                                          <p:spTgt spid="2">
                                            <p:txEl>
                                              <p:pRg st="11" end="11"/>
                                            </p:txEl>
                                          </p:spTgt>
                                        </p:tgtEl>
                                        <p:attrNameLst>
                                          <p:attrName>ppt_w</p:attrName>
                                        </p:attrNameLst>
                                      </p:cBhvr>
                                      <p:tavLst>
                                        <p:tav tm="0">
                                          <p:val>
                                            <p:strVal val="#ppt_w*0.05"/>
                                          </p:val>
                                        </p:tav>
                                        <p:tav tm="100000">
                                          <p:val>
                                            <p:strVal val="#ppt_w"/>
                                          </p:val>
                                        </p:tav>
                                      </p:tavLst>
                                    </p:anim>
                                    <p:anim calcmode="lin" valueType="num">
                                      <p:cBhvr>
                                        <p:cTn id="80" dur="500" fill="hold"/>
                                        <p:tgtEl>
                                          <p:spTgt spid="2">
                                            <p:txEl>
                                              <p:pRg st="11" end="11"/>
                                            </p:txEl>
                                          </p:spTgt>
                                        </p:tgtEl>
                                        <p:attrNameLst>
                                          <p:attrName>ppt_h</p:attrName>
                                        </p:attrNameLst>
                                      </p:cBhvr>
                                      <p:tavLst>
                                        <p:tav tm="0">
                                          <p:val>
                                            <p:strVal val="#ppt_h"/>
                                          </p:val>
                                        </p:tav>
                                        <p:tav tm="100000">
                                          <p:val>
                                            <p:strVal val="#ppt_h"/>
                                          </p:val>
                                        </p:tav>
                                      </p:tavLst>
                                    </p:anim>
                                    <p:anim calcmode="lin" valueType="num">
                                      <p:cBhvr>
                                        <p:cTn id="81" dur="500" fill="hold"/>
                                        <p:tgtEl>
                                          <p:spTgt spid="2">
                                            <p:txEl>
                                              <p:pRg st="11" end="11"/>
                                            </p:txEl>
                                          </p:spTgt>
                                        </p:tgtEl>
                                        <p:attrNameLst>
                                          <p:attrName>ppt_x</p:attrName>
                                        </p:attrNameLst>
                                      </p:cBhvr>
                                      <p:tavLst>
                                        <p:tav tm="0">
                                          <p:val>
                                            <p:strVal val="#ppt_x-.2"/>
                                          </p:val>
                                        </p:tav>
                                        <p:tav tm="100000">
                                          <p:val>
                                            <p:strVal val="#ppt_x"/>
                                          </p:val>
                                        </p:tav>
                                      </p:tavLst>
                                    </p:anim>
                                    <p:anim calcmode="lin" valueType="num">
                                      <p:cBhvr>
                                        <p:cTn id="82" dur="500" fill="hold"/>
                                        <p:tgtEl>
                                          <p:spTgt spid="2">
                                            <p:txEl>
                                              <p:pRg st="11" end="11"/>
                                            </p:txEl>
                                          </p:spTgt>
                                        </p:tgtEl>
                                        <p:attrNameLst>
                                          <p:attrName>ppt_y</p:attrName>
                                        </p:attrNameLst>
                                      </p:cBhvr>
                                      <p:tavLst>
                                        <p:tav tm="0">
                                          <p:val>
                                            <p:strVal val="#ppt_y"/>
                                          </p:val>
                                        </p:tav>
                                        <p:tav tm="100000">
                                          <p:val>
                                            <p:strVal val="#ppt_y"/>
                                          </p:val>
                                        </p:tav>
                                      </p:tavLst>
                                    </p:anim>
                                    <p:animEffect transition="in" filter="fade">
                                      <p:cBhvr>
                                        <p:cTn id="83" dur="500"/>
                                        <p:tgtEl>
                                          <p:spTgt spid="2">
                                            <p:txEl>
                                              <p:pRg st="11" end="11"/>
                                            </p:txEl>
                                          </p:spTgt>
                                        </p:tgtEl>
                                      </p:cBhvr>
                                    </p:animEffect>
                                  </p:childTnLst>
                                </p:cTn>
                              </p:par>
                              <p:par>
                                <p:cTn id="84" presetID="54" presetClass="entr" presetSubtype="0" accel="100000" fill="hold" grpId="0" nodeType="withEffect">
                                  <p:stCondLst>
                                    <p:cond delay="0"/>
                                  </p:stCondLst>
                                  <p:childTnLst>
                                    <p:set>
                                      <p:cBhvr>
                                        <p:cTn id="85" dur="1" fill="hold">
                                          <p:stCondLst>
                                            <p:cond delay="0"/>
                                          </p:stCondLst>
                                        </p:cTn>
                                        <p:tgtEl>
                                          <p:spTgt spid="2">
                                            <p:txEl>
                                              <p:pRg st="12" end="12"/>
                                            </p:txEl>
                                          </p:spTgt>
                                        </p:tgtEl>
                                        <p:attrNameLst>
                                          <p:attrName>style.visibility</p:attrName>
                                        </p:attrNameLst>
                                      </p:cBhvr>
                                      <p:to>
                                        <p:strVal val="visible"/>
                                      </p:to>
                                    </p:set>
                                    <p:anim calcmode="lin" valueType="num">
                                      <p:cBhvr>
                                        <p:cTn id="86" dur="500" fill="hold"/>
                                        <p:tgtEl>
                                          <p:spTgt spid="2">
                                            <p:txEl>
                                              <p:pRg st="12" end="12"/>
                                            </p:txEl>
                                          </p:spTgt>
                                        </p:tgtEl>
                                        <p:attrNameLst>
                                          <p:attrName>ppt_w</p:attrName>
                                        </p:attrNameLst>
                                      </p:cBhvr>
                                      <p:tavLst>
                                        <p:tav tm="0">
                                          <p:val>
                                            <p:strVal val="#ppt_w*0.05"/>
                                          </p:val>
                                        </p:tav>
                                        <p:tav tm="100000">
                                          <p:val>
                                            <p:strVal val="#ppt_w"/>
                                          </p:val>
                                        </p:tav>
                                      </p:tavLst>
                                    </p:anim>
                                    <p:anim calcmode="lin" valueType="num">
                                      <p:cBhvr>
                                        <p:cTn id="87" dur="500" fill="hold"/>
                                        <p:tgtEl>
                                          <p:spTgt spid="2">
                                            <p:txEl>
                                              <p:pRg st="12" end="12"/>
                                            </p:txEl>
                                          </p:spTgt>
                                        </p:tgtEl>
                                        <p:attrNameLst>
                                          <p:attrName>ppt_h</p:attrName>
                                        </p:attrNameLst>
                                      </p:cBhvr>
                                      <p:tavLst>
                                        <p:tav tm="0">
                                          <p:val>
                                            <p:strVal val="#ppt_h"/>
                                          </p:val>
                                        </p:tav>
                                        <p:tav tm="100000">
                                          <p:val>
                                            <p:strVal val="#ppt_h"/>
                                          </p:val>
                                        </p:tav>
                                      </p:tavLst>
                                    </p:anim>
                                    <p:anim calcmode="lin" valueType="num">
                                      <p:cBhvr>
                                        <p:cTn id="88" dur="500" fill="hold"/>
                                        <p:tgtEl>
                                          <p:spTgt spid="2">
                                            <p:txEl>
                                              <p:pRg st="12" end="12"/>
                                            </p:txEl>
                                          </p:spTgt>
                                        </p:tgtEl>
                                        <p:attrNameLst>
                                          <p:attrName>ppt_x</p:attrName>
                                        </p:attrNameLst>
                                      </p:cBhvr>
                                      <p:tavLst>
                                        <p:tav tm="0">
                                          <p:val>
                                            <p:strVal val="#ppt_x-.2"/>
                                          </p:val>
                                        </p:tav>
                                        <p:tav tm="100000">
                                          <p:val>
                                            <p:strVal val="#ppt_x"/>
                                          </p:val>
                                        </p:tav>
                                      </p:tavLst>
                                    </p:anim>
                                    <p:anim calcmode="lin" valueType="num">
                                      <p:cBhvr>
                                        <p:cTn id="89" dur="500" fill="hold"/>
                                        <p:tgtEl>
                                          <p:spTgt spid="2">
                                            <p:txEl>
                                              <p:pRg st="12" end="12"/>
                                            </p:txEl>
                                          </p:spTgt>
                                        </p:tgtEl>
                                        <p:attrNameLst>
                                          <p:attrName>ppt_y</p:attrName>
                                        </p:attrNameLst>
                                      </p:cBhvr>
                                      <p:tavLst>
                                        <p:tav tm="0">
                                          <p:val>
                                            <p:strVal val="#ppt_y"/>
                                          </p:val>
                                        </p:tav>
                                        <p:tav tm="100000">
                                          <p:val>
                                            <p:strVal val="#ppt_y"/>
                                          </p:val>
                                        </p:tav>
                                      </p:tavLst>
                                    </p:anim>
                                    <p:animEffect transition="in" filter="fade">
                                      <p:cBhvr>
                                        <p:cTn id="90" dur="500"/>
                                        <p:tgtEl>
                                          <p:spTgt spid="2">
                                            <p:txEl>
                                              <p:pRg st="12" end="12"/>
                                            </p:txEl>
                                          </p:spTgt>
                                        </p:tgtEl>
                                      </p:cBhvr>
                                    </p:animEffect>
                                  </p:childTnLst>
                                </p:cTn>
                              </p:par>
                              <p:par>
                                <p:cTn id="91" presetID="54" presetClass="entr" presetSubtype="0" accel="100000" fill="hold" grpId="0" nodeType="withEffect">
                                  <p:stCondLst>
                                    <p:cond delay="0"/>
                                  </p:stCondLst>
                                  <p:childTnLst>
                                    <p:set>
                                      <p:cBhvr>
                                        <p:cTn id="92" dur="1" fill="hold">
                                          <p:stCondLst>
                                            <p:cond delay="0"/>
                                          </p:stCondLst>
                                        </p:cTn>
                                        <p:tgtEl>
                                          <p:spTgt spid="2">
                                            <p:txEl>
                                              <p:pRg st="13" end="13"/>
                                            </p:txEl>
                                          </p:spTgt>
                                        </p:tgtEl>
                                        <p:attrNameLst>
                                          <p:attrName>style.visibility</p:attrName>
                                        </p:attrNameLst>
                                      </p:cBhvr>
                                      <p:to>
                                        <p:strVal val="visible"/>
                                      </p:to>
                                    </p:set>
                                    <p:anim calcmode="lin" valueType="num">
                                      <p:cBhvr>
                                        <p:cTn id="93" dur="500" fill="hold"/>
                                        <p:tgtEl>
                                          <p:spTgt spid="2">
                                            <p:txEl>
                                              <p:pRg st="13" end="13"/>
                                            </p:txEl>
                                          </p:spTgt>
                                        </p:tgtEl>
                                        <p:attrNameLst>
                                          <p:attrName>ppt_w</p:attrName>
                                        </p:attrNameLst>
                                      </p:cBhvr>
                                      <p:tavLst>
                                        <p:tav tm="0">
                                          <p:val>
                                            <p:strVal val="#ppt_w*0.05"/>
                                          </p:val>
                                        </p:tav>
                                        <p:tav tm="100000">
                                          <p:val>
                                            <p:strVal val="#ppt_w"/>
                                          </p:val>
                                        </p:tav>
                                      </p:tavLst>
                                    </p:anim>
                                    <p:anim calcmode="lin" valueType="num">
                                      <p:cBhvr>
                                        <p:cTn id="94" dur="500" fill="hold"/>
                                        <p:tgtEl>
                                          <p:spTgt spid="2">
                                            <p:txEl>
                                              <p:pRg st="13" end="13"/>
                                            </p:txEl>
                                          </p:spTgt>
                                        </p:tgtEl>
                                        <p:attrNameLst>
                                          <p:attrName>ppt_h</p:attrName>
                                        </p:attrNameLst>
                                      </p:cBhvr>
                                      <p:tavLst>
                                        <p:tav tm="0">
                                          <p:val>
                                            <p:strVal val="#ppt_h"/>
                                          </p:val>
                                        </p:tav>
                                        <p:tav tm="100000">
                                          <p:val>
                                            <p:strVal val="#ppt_h"/>
                                          </p:val>
                                        </p:tav>
                                      </p:tavLst>
                                    </p:anim>
                                    <p:anim calcmode="lin" valueType="num">
                                      <p:cBhvr>
                                        <p:cTn id="95" dur="500" fill="hold"/>
                                        <p:tgtEl>
                                          <p:spTgt spid="2">
                                            <p:txEl>
                                              <p:pRg st="13" end="13"/>
                                            </p:txEl>
                                          </p:spTgt>
                                        </p:tgtEl>
                                        <p:attrNameLst>
                                          <p:attrName>ppt_x</p:attrName>
                                        </p:attrNameLst>
                                      </p:cBhvr>
                                      <p:tavLst>
                                        <p:tav tm="0">
                                          <p:val>
                                            <p:strVal val="#ppt_x-.2"/>
                                          </p:val>
                                        </p:tav>
                                        <p:tav tm="100000">
                                          <p:val>
                                            <p:strVal val="#ppt_x"/>
                                          </p:val>
                                        </p:tav>
                                      </p:tavLst>
                                    </p:anim>
                                    <p:anim calcmode="lin" valueType="num">
                                      <p:cBhvr>
                                        <p:cTn id="96" dur="500" fill="hold"/>
                                        <p:tgtEl>
                                          <p:spTgt spid="2">
                                            <p:txEl>
                                              <p:pRg st="13" end="13"/>
                                            </p:txEl>
                                          </p:spTgt>
                                        </p:tgtEl>
                                        <p:attrNameLst>
                                          <p:attrName>ppt_y</p:attrName>
                                        </p:attrNameLst>
                                      </p:cBhvr>
                                      <p:tavLst>
                                        <p:tav tm="0">
                                          <p:val>
                                            <p:strVal val="#ppt_y"/>
                                          </p:val>
                                        </p:tav>
                                        <p:tav tm="100000">
                                          <p:val>
                                            <p:strVal val="#ppt_y"/>
                                          </p:val>
                                        </p:tav>
                                      </p:tavLst>
                                    </p:anim>
                                    <p:animEffect transition="in" filter="fade">
                                      <p:cBhvr>
                                        <p:cTn id="97"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543</TotalTime>
  <Words>2314</Words>
  <Application>Microsoft Office PowerPoint</Application>
  <PresentationFormat>On-screen Show (4:3)</PresentationFormat>
  <Paragraphs>392</Paragraphs>
  <Slides>36</Slides>
  <Notes>8</Notes>
  <HiddenSlides>1</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Concourse</vt:lpstr>
      <vt:lpstr>Life Insurance</vt:lpstr>
      <vt:lpstr>What is Life Insurance?</vt:lpstr>
      <vt:lpstr>History of Life Insurance</vt:lpstr>
      <vt:lpstr>Slide 4</vt:lpstr>
      <vt:lpstr>Slide 5</vt:lpstr>
      <vt:lpstr>Slide 6</vt:lpstr>
      <vt:lpstr>Types of Life Insurance</vt:lpstr>
      <vt:lpstr>Term Life Insurance</vt:lpstr>
      <vt:lpstr>Types of Term Insurance</vt:lpstr>
      <vt:lpstr>Slide 10</vt:lpstr>
      <vt:lpstr>Slide 11</vt:lpstr>
      <vt:lpstr>Endowment Insurance</vt:lpstr>
      <vt:lpstr>Types of Endowment Insurance</vt:lpstr>
      <vt:lpstr>Slide 14</vt:lpstr>
      <vt:lpstr>Permanent(Whole) Life Insurance</vt:lpstr>
      <vt:lpstr>Types of Whole Life Insurance</vt:lpstr>
      <vt:lpstr>Slide 17</vt:lpstr>
      <vt:lpstr>Children’s Life Insurance</vt:lpstr>
      <vt:lpstr>Slide 19</vt:lpstr>
      <vt:lpstr>Unit Linked Plans</vt:lpstr>
      <vt:lpstr>Slide 21</vt:lpstr>
      <vt:lpstr>Policy Claim </vt:lpstr>
      <vt:lpstr>Maturity Claim</vt:lpstr>
      <vt:lpstr>Survival Claims</vt:lpstr>
      <vt:lpstr>Death Claim</vt:lpstr>
      <vt:lpstr>Exclusions in Accident Benefits</vt:lpstr>
      <vt:lpstr>Permanent disability benefits</vt:lpstr>
      <vt:lpstr>Slide 28</vt:lpstr>
      <vt:lpstr>Slide 29</vt:lpstr>
      <vt:lpstr>Slide 30</vt:lpstr>
      <vt:lpstr>Slide 31</vt:lpstr>
      <vt:lpstr>Slide 32</vt:lpstr>
      <vt:lpstr>Slide 33</vt:lpstr>
      <vt:lpstr>Slide 34</vt:lpstr>
      <vt:lpstr>Slide 35</vt:lpstr>
      <vt:lpstr>Slide 36</vt:lpstr>
    </vt:vector>
  </TitlesOfParts>
  <Company>tims1</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Insurance</dc:title>
  <dc:creator>Student</dc:creator>
  <cp:lastModifiedBy>ICA</cp:lastModifiedBy>
  <cp:revision>66</cp:revision>
  <dcterms:created xsi:type="dcterms:W3CDTF">2011-11-21T04:56:41Z</dcterms:created>
  <dcterms:modified xsi:type="dcterms:W3CDTF">2012-10-18T02:29:08Z</dcterms:modified>
</cp:coreProperties>
</file>