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9" r:id="rId1"/>
  </p:sldMasterIdLst>
  <p:notesMasterIdLst>
    <p:notesMasterId r:id="rId48"/>
  </p:notesMasterIdLst>
  <p:handoutMasterIdLst>
    <p:handoutMasterId r:id="rId49"/>
  </p:handoutMasterIdLst>
  <p:sldIdLst>
    <p:sldId id="256" r:id="rId2"/>
    <p:sldId id="457" r:id="rId3"/>
    <p:sldId id="257" r:id="rId4"/>
    <p:sldId id="416" r:id="rId5"/>
    <p:sldId id="437" r:id="rId6"/>
    <p:sldId id="263" r:id="rId7"/>
    <p:sldId id="260" r:id="rId8"/>
    <p:sldId id="261" r:id="rId9"/>
    <p:sldId id="262" r:id="rId10"/>
    <p:sldId id="279" r:id="rId11"/>
    <p:sldId id="421" r:id="rId12"/>
    <p:sldId id="422" r:id="rId13"/>
    <p:sldId id="423" r:id="rId14"/>
    <p:sldId id="432" r:id="rId15"/>
    <p:sldId id="413" r:id="rId16"/>
    <p:sldId id="418" r:id="rId17"/>
    <p:sldId id="283" r:id="rId18"/>
    <p:sldId id="441" r:id="rId19"/>
    <p:sldId id="459" r:id="rId20"/>
    <p:sldId id="442" r:id="rId21"/>
    <p:sldId id="456" r:id="rId22"/>
    <p:sldId id="444" r:id="rId23"/>
    <p:sldId id="270" r:id="rId24"/>
    <p:sldId id="460" r:id="rId25"/>
    <p:sldId id="462" r:id="rId26"/>
    <p:sldId id="447" r:id="rId27"/>
    <p:sldId id="451" r:id="rId28"/>
    <p:sldId id="452" r:id="rId29"/>
    <p:sldId id="454" r:id="rId30"/>
    <p:sldId id="455" r:id="rId31"/>
    <p:sldId id="264" r:id="rId32"/>
    <p:sldId id="449" r:id="rId33"/>
    <p:sldId id="450" r:id="rId34"/>
    <p:sldId id="458" r:id="rId35"/>
    <p:sldId id="431" r:id="rId36"/>
    <p:sldId id="291" r:id="rId37"/>
    <p:sldId id="385" r:id="rId38"/>
    <p:sldId id="463" r:id="rId39"/>
    <p:sldId id="430" r:id="rId40"/>
    <p:sldId id="300" r:id="rId41"/>
    <p:sldId id="414" r:id="rId42"/>
    <p:sldId id="415" r:id="rId43"/>
    <p:sldId id="428" r:id="rId44"/>
    <p:sldId id="427" r:id="rId45"/>
    <p:sldId id="433" r:id="rId46"/>
    <p:sldId id="434"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441" autoAdjust="0"/>
    <p:restoredTop sz="86420" autoAdjust="0"/>
  </p:normalViewPr>
  <p:slideViewPr>
    <p:cSldViewPr>
      <p:cViewPr varScale="1">
        <p:scale>
          <a:sx n="75" d="100"/>
          <a:sy n="75" d="100"/>
        </p:scale>
        <p:origin x="-1242" y="-84"/>
      </p:cViewPr>
      <p:guideLst>
        <p:guide orient="horz" pos="2160"/>
        <p:guide pos="2880"/>
      </p:guideLst>
    </p:cSldViewPr>
  </p:slideViewPr>
  <p:outlineViewPr>
    <p:cViewPr>
      <p:scale>
        <a:sx n="33" d="100"/>
        <a:sy n="33" d="100"/>
      </p:scale>
      <p:origin x="246" y="20294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38"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4F04F-EABD-4DFD-BFCF-E0AB35177A1D}" type="doc">
      <dgm:prSet loTypeId="urn:microsoft.com/office/officeart/2005/8/layout/process4" loCatId="list" qsTypeId="urn:microsoft.com/office/officeart/2005/8/quickstyle/simple3" qsCatId="simple" csTypeId="urn:microsoft.com/office/officeart/2005/8/colors/accent1_2" csCatId="accent1" phldr="1"/>
      <dgm:spPr/>
      <dgm:t>
        <a:bodyPr/>
        <a:lstStyle/>
        <a:p>
          <a:endParaRPr lang="en-US"/>
        </a:p>
      </dgm:t>
    </dgm:pt>
    <dgm:pt modelId="{76DAAD0E-A0EB-4643-85EC-CC9D9D999262}">
      <dgm:prSet phldrT="[Text]" custT="1"/>
      <dgm:spPr/>
      <dgm:t>
        <a:bodyPr/>
        <a:lstStyle/>
        <a:p>
          <a:r>
            <a:rPr lang="en-US" sz="2000" b="1" dirty="0" smtClean="0"/>
            <a:t>Sec 195 :- </a:t>
          </a:r>
          <a:r>
            <a:rPr lang="en-US" sz="1800" dirty="0" smtClean="0"/>
            <a:t>Any person responsible for paying to a non resident…any interest or</a:t>
          </a:r>
          <a:r>
            <a:rPr lang="en-US" sz="1800" b="1" dirty="0" smtClean="0"/>
            <a:t> </a:t>
          </a:r>
          <a:r>
            <a:rPr lang="en-US" sz="1800" b="1" i="1" u="sng" dirty="0" smtClean="0"/>
            <a:t>any other sum chargeable under the provisions of this Act</a:t>
          </a:r>
          <a:r>
            <a:rPr lang="en-US" sz="1800" b="1" dirty="0" smtClean="0"/>
            <a:t> </a:t>
          </a:r>
          <a:r>
            <a:rPr lang="en-US" sz="1800" dirty="0" smtClean="0"/>
            <a:t>shall…deduct income-tax thereon…</a:t>
          </a:r>
          <a:endParaRPr lang="en-US" sz="1800" dirty="0"/>
        </a:p>
      </dgm:t>
    </dgm:pt>
    <dgm:pt modelId="{FCAA63E2-4CFD-4A48-BF00-A472979527D7}" type="parTrans" cxnId="{9B7CA89F-4926-4CA0-8028-6B7F6A003F74}">
      <dgm:prSet/>
      <dgm:spPr/>
      <dgm:t>
        <a:bodyPr/>
        <a:lstStyle/>
        <a:p>
          <a:endParaRPr lang="en-US"/>
        </a:p>
      </dgm:t>
    </dgm:pt>
    <dgm:pt modelId="{2794C3D3-540E-402F-8849-060D82423382}" type="sibTrans" cxnId="{9B7CA89F-4926-4CA0-8028-6B7F6A003F74}">
      <dgm:prSet/>
      <dgm:spPr/>
      <dgm:t>
        <a:bodyPr/>
        <a:lstStyle/>
        <a:p>
          <a:endParaRPr lang="en-US"/>
        </a:p>
      </dgm:t>
    </dgm:pt>
    <dgm:pt modelId="{C1AED353-71CE-4CAD-B3FD-FC52C769D8D1}">
      <dgm:prSet phldrT="[Text]" custT="1"/>
      <dgm:spPr/>
      <dgm:t>
        <a:bodyPr/>
        <a:lstStyle/>
        <a:p>
          <a:r>
            <a:rPr lang="en-US" sz="2000" b="1" u="sng" dirty="0" smtClean="0"/>
            <a:t>Applicability: Sec 1:- </a:t>
          </a:r>
          <a:r>
            <a:rPr lang="en-US" sz="2000" dirty="0" smtClean="0"/>
            <a:t>The Act applies to the</a:t>
          </a:r>
          <a:r>
            <a:rPr lang="en-US" sz="2000" b="1" dirty="0" smtClean="0"/>
            <a:t> </a:t>
          </a:r>
          <a:r>
            <a:rPr lang="en-US" sz="2000" b="1" i="1" u="sng" dirty="0" smtClean="0"/>
            <a:t>whole of India</a:t>
          </a:r>
          <a:r>
            <a:rPr lang="en-US" sz="2000" b="1" dirty="0" smtClean="0"/>
            <a:t> </a:t>
          </a:r>
          <a:r>
            <a:rPr lang="en-US" sz="2000" dirty="0" smtClean="0"/>
            <a:t>and became effective from </a:t>
          </a:r>
          <a:r>
            <a:rPr lang="en-US" sz="2000" b="1" i="1" dirty="0" smtClean="0"/>
            <a:t>1 April 1962</a:t>
          </a:r>
          <a:endParaRPr lang="en-US" sz="2000" b="1" u="sng" dirty="0"/>
        </a:p>
      </dgm:t>
    </dgm:pt>
    <dgm:pt modelId="{95FD31E3-68CA-4139-B57E-6A95B54BA5FE}" type="parTrans" cxnId="{896E6623-399A-4D60-9E34-B706C73F6380}">
      <dgm:prSet/>
      <dgm:spPr/>
      <dgm:t>
        <a:bodyPr/>
        <a:lstStyle/>
        <a:p>
          <a:endParaRPr lang="en-US"/>
        </a:p>
      </dgm:t>
    </dgm:pt>
    <dgm:pt modelId="{7D8883F0-3C60-46FC-BCEC-E787177BB6C9}" type="sibTrans" cxnId="{896E6623-399A-4D60-9E34-B706C73F6380}">
      <dgm:prSet/>
      <dgm:spPr/>
      <dgm:t>
        <a:bodyPr/>
        <a:lstStyle/>
        <a:p>
          <a:endParaRPr lang="en-US"/>
        </a:p>
      </dgm:t>
    </dgm:pt>
    <dgm:pt modelId="{757E07CF-D082-40EF-9370-55478C4BB31C}">
      <dgm:prSet phldrT="[Text]" custT="1"/>
      <dgm:spPr/>
      <dgm:t>
        <a:bodyPr/>
        <a:lstStyle/>
        <a:p>
          <a:r>
            <a:rPr lang="en-US" sz="2000" b="1" u="sng" dirty="0" smtClean="0"/>
            <a:t>Charging Section: Section 4</a:t>
          </a:r>
          <a:r>
            <a:rPr lang="en-US" sz="2000" b="1" u="none" dirty="0" smtClean="0"/>
            <a:t> :- </a:t>
          </a:r>
          <a:r>
            <a:rPr lang="en-US" sz="2000" dirty="0" smtClean="0"/>
            <a:t>Section 4 gives the </a:t>
          </a:r>
          <a:r>
            <a:rPr lang="en-US" sz="2000" b="1" i="1" u="sng" dirty="0" smtClean="0"/>
            <a:t>authority to</a:t>
          </a:r>
          <a:r>
            <a:rPr lang="en-US" sz="2000" dirty="0" smtClean="0"/>
            <a:t> the government to </a:t>
          </a:r>
          <a:r>
            <a:rPr lang="en-US" sz="2000" b="1" i="1" u="sng" dirty="0" smtClean="0"/>
            <a:t>charge Income-tax</a:t>
          </a:r>
          <a:endParaRPr lang="en-US" sz="2000" b="1" u="sng" dirty="0" smtClean="0"/>
        </a:p>
      </dgm:t>
    </dgm:pt>
    <dgm:pt modelId="{D8A9D75D-67F5-4CD7-8FC6-0B75A83A6A16}" type="parTrans" cxnId="{844024DF-880F-4F0A-87C0-141888CBE68C}">
      <dgm:prSet/>
      <dgm:spPr/>
      <dgm:t>
        <a:bodyPr/>
        <a:lstStyle/>
        <a:p>
          <a:endParaRPr lang="en-US"/>
        </a:p>
      </dgm:t>
    </dgm:pt>
    <dgm:pt modelId="{12196760-D869-4A13-A247-1E7A3B3695A3}" type="sibTrans" cxnId="{844024DF-880F-4F0A-87C0-141888CBE68C}">
      <dgm:prSet/>
      <dgm:spPr/>
      <dgm:t>
        <a:bodyPr/>
        <a:lstStyle/>
        <a:p>
          <a:endParaRPr lang="en-US"/>
        </a:p>
      </dgm:t>
    </dgm:pt>
    <dgm:pt modelId="{FFF35A0C-E8A3-44AE-B469-28058C67C2CB}">
      <dgm:prSet phldrT="[Text]" custT="1"/>
      <dgm:spPr/>
      <dgm:t>
        <a:bodyPr/>
        <a:lstStyle/>
        <a:p>
          <a:pPr algn="ctr"/>
          <a:r>
            <a:rPr lang="en-US" sz="2000" b="1" u="sng" dirty="0" smtClean="0"/>
            <a:t>Scope of Total Income of NR: Section 5 :- </a:t>
          </a:r>
        </a:p>
        <a:p>
          <a:pPr algn="l"/>
          <a:r>
            <a:rPr lang="en-US" sz="1800" dirty="0" smtClean="0"/>
            <a:t>- Income received or deemed to be received in India</a:t>
          </a:r>
        </a:p>
        <a:p>
          <a:pPr algn="l"/>
          <a:r>
            <a:rPr lang="en-US" sz="1800" dirty="0" smtClean="0"/>
            <a:t>- Income accrues or arises or </a:t>
          </a:r>
          <a:r>
            <a:rPr lang="en-US" sz="1800" b="1" i="1" u="sng" dirty="0" smtClean="0"/>
            <a:t>deemed to accrue or arise</a:t>
          </a:r>
          <a:r>
            <a:rPr lang="en-US" sz="1800" dirty="0" smtClean="0"/>
            <a:t> in India</a:t>
          </a:r>
          <a:endParaRPr lang="en-US" sz="1800" b="1" u="sng" dirty="0" smtClean="0"/>
        </a:p>
      </dgm:t>
    </dgm:pt>
    <dgm:pt modelId="{C8A1173C-9D9F-495C-97F2-5C92496A94E4}" type="parTrans" cxnId="{82ED6D80-B4C2-485A-BEDD-576F4C683E60}">
      <dgm:prSet/>
      <dgm:spPr/>
      <dgm:t>
        <a:bodyPr/>
        <a:lstStyle/>
        <a:p>
          <a:endParaRPr lang="en-US"/>
        </a:p>
      </dgm:t>
    </dgm:pt>
    <dgm:pt modelId="{7DD54EDB-6DC9-4751-B006-D363835BCBD8}" type="sibTrans" cxnId="{82ED6D80-B4C2-485A-BEDD-576F4C683E60}">
      <dgm:prSet/>
      <dgm:spPr/>
      <dgm:t>
        <a:bodyPr/>
        <a:lstStyle/>
        <a:p>
          <a:endParaRPr lang="en-US"/>
        </a:p>
      </dgm:t>
    </dgm:pt>
    <dgm:pt modelId="{1CEDE270-1E9D-43F0-81AF-4CC510A91378}" type="pres">
      <dgm:prSet presAssocID="{D694F04F-EABD-4DFD-BFCF-E0AB35177A1D}" presName="Name0" presStyleCnt="0">
        <dgm:presLayoutVars>
          <dgm:dir/>
          <dgm:animLvl val="lvl"/>
          <dgm:resizeHandles val="exact"/>
        </dgm:presLayoutVars>
      </dgm:prSet>
      <dgm:spPr/>
      <dgm:t>
        <a:bodyPr/>
        <a:lstStyle/>
        <a:p>
          <a:endParaRPr lang="en-IN"/>
        </a:p>
      </dgm:t>
    </dgm:pt>
    <dgm:pt modelId="{18709343-D2FB-4078-AB0C-F2809E4A2B60}" type="pres">
      <dgm:prSet presAssocID="{FFF35A0C-E8A3-44AE-B469-28058C67C2CB}" presName="boxAndChildren" presStyleCnt="0"/>
      <dgm:spPr/>
    </dgm:pt>
    <dgm:pt modelId="{78B03608-EDF7-4992-A51D-03B531FBEAE2}" type="pres">
      <dgm:prSet presAssocID="{FFF35A0C-E8A3-44AE-B469-28058C67C2CB}" presName="parentTextBox" presStyleLbl="node1" presStyleIdx="0" presStyleCnt="4" custLinFactNeighborX="2198" custLinFactNeighborY="1471"/>
      <dgm:spPr/>
      <dgm:t>
        <a:bodyPr/>
        <a:lstStyle/>
        <a:p>
          <a:endParaRPr lang="en-US"/>
        </a:p>
      </dgm:t>
    </dgm:pt>
    <dgm:pt modelId="{521E42D3-AC31-4C62-A0F3-927A2FA4027B}" type="pres">
      <dgm:prSet presAssocID="{12196760-D869-4A13-A247-1E7A3B3695A3}" presName="sp" presStyleCnt="0"/>
      <dgm:spPr/>
    </dgm:pt>
    <dgm:pt modelId="{1FAB9447-C011-4376-AE28-A2F6424EE229}" type="pres">
      <dgm:prSet presAssocID="{757E07CF-D082-40EF-9370-55478C4BB31C}" presName="arrowAndChildren" presStyleCnt="0"/>
      <dgm:spPr/>
    </dgm:pt>
    <dgm:pt modelId="{7B06748D-9C75-4355-94D7-713ACD8C3991}" type="pres">
      <dgm:prSet presAssocID="{757E07CF-D082-40EF-9370-55478C4BB31C}" presName="parentTextArrow" presStyleLbl="node1" presStyleIdx="1" presStyleCnt="4"/>
      <dgm:spPr/>
      <dgm:t>
        <a:bodyPr/>
        <a:lstStyle/>
        <a:p>
          <a:endParaRPr lang="en-IN"/>
        </a:p>
      </dgm:t>
    </dgm:pt>
    <dgm:pt modelId="{AE85330C-7DD6-4A4F-A933-626311A96154}" type="pres">
      <dgm:prSet presAssocID="{7D8883F0-3C60-46FC-BCEC-E787177BB6C9}" presName="sp" presStyleCnt="0"/>
      <dgm:spPr/>
    </dgm:pt>
    <dgm:pt modelId="{13FF72CA-FCF2-4226-9CFE-831F2AED0D28}" type="pres">
      <dgm:prSet presAssocID="{C1AED353-71CE-4CAD-B3FD-FC52C769D8D1}" presName="arrowAndChildren" presStyleCnt="0"/>
      <dgm:spPr/>
    </dgm:pt>
    <dgm:pt modelId="{E094F956-7987-492E-BD1D-6328C636A872}" type="pres">
      <dgm:prSet presAssocID="{C1AED353-71CE-4CAD-B3FD-FC52C769D8D1}" presName="parentTextArrow" presStyleLbl="node1" presStyleIdx="2" presStyleCnt="4"/>
      <dgm:spPr/>
      <dgm:t>
        <a:bodyPr/>
        <a:lstStyle/>
        <a:p>
          <a:endParaRPr lang="en-US"/>
        </a:p>
      </dgm:t>
    </dgm:pt>
    <dgm:pt modelId="{E3650AB9-D3E3-422A-B40A-BA3F27130B3F}" type="pres">
      <dgm:prSet presAssocID="{2794C3D3-540E-402F-8849-060D82423382}" presName="sp" presStyleCnt="0"/>
      <dgm:spPr/>
    </dgm:pt>
    <dgm:pt modelId="{ED1DE254-67DD-40A2-ABF7-8DACC29D71FE}" type="pres">
      <dgm:prSet presAssocID="{76DAAD0E-A0EB-4643-85EC-CC9D9D999262}" presName="arrowAndChildren" presStyleCnt="0"/>
      <dgm:spPr/>
    </dgm:pt>
    <dgm:pt modelId="{32981527-6204-4B04-A245-7A009BBC6B81}" type="pres">
      <dgm:prSet presAssocID="{76DAAD0E-A0EB-4643-85EC-CC9D9D999262}" presName="parentTextArrow" presStyleLbl="node1" presStyleIdx="3" presStyleCnt="4"/>
      <dgm:spPr/>
      <dgm:t>
        <a:bodyPr/>
        <a:lstStyle/>
        <a:p>
          <a:endParaRPr lang="en-US"/>
        </a:p>
      </dgm:t>
    </dgm:pt>
  </dgm:ptLst>
  <dgm:cxnLst>
    <dgm:cxn modelId="{A0ED6EA6-39F2-4397-BA06-AD3346B3F3E9}" type="presOf" srcId="{FFF35A0C-E8A3-44AE-B469-28058C67C2CB}" destId="{78B03608-EDF7-4992-A51D-03B531FBEAE2}" srcOrd="0" destOrd="0" presId="urn:microsoft.com/office/officeart/2005/8/layout/process4"/>
    <dgm:cxn modelId="{82ED6D80-B4C2-485A-BEDD-576F4C683E60}" srcId="{D694F04F-EABD-4DFD-BFCF-E0AB35177A1D}" destId="{FFF35A0C-E8A3-44AE-B469-28058C67C2CB}" srcOrd="3" destOrd="0" parTransId="{C8A1173C-9D9F-495C-97F2-5C92496A94E4}" sibTransId="{7DD54EDB-6DC9-4751-B006-D363835BCBD8}"/>
    <dgm:cxn modelId="{2214E764-B471-40DD-A728-094EF416C0DB}" type="presOf" srcId="{C1AED353-71CE-4CAD-B3FD-FC52C769D8D1}" destId="{E094F956-7987-492E-BD1D-6328C636A872}" srcOrd="0" destOrd="0" presId="urn:microsoft.com/office/officeart/2005/8/layout/process4"/>
    <dgm:cxn modelId="{FEE5073C-3604-43F0-9037-F76200E843EE}" type="presOf" srcId="{76DAAD0E-A0EB-4643-85EC-CC9D9D999262}" destId="{32981527-6204-4B04-A245-7A009BBC6B81}" srcOrd="0" destOrd="0" presId="urn:microsoft.com/office/officeart/2005/8/layout/process4"/>
    <dgm:cxn modelId="{9B7CA89F-4926-4CA0-8028-6B7F6A003F74}" srcId="{D694F04F-EABD-4DFD-BFCF-E0AB35177A1D}" destId="{76DAAD0E-A0EB-4643-85EC-CC9D9D999262}" srcOrd="0" destOrd="0" parTransId="{FCAA63E2-4CFD-4A48-BF00-A472979527D7}" sibTransId="{2794C3D3-540E-402F-8849-060D82423382}"/>
    <dgm:cxn modelId="{D0E28C22-2F8F-422A-A47B-9FF2DD03AEE9}" type="presOf" srcId="{D694F04F-EABD-4DFD-BFCF-E0AB35177A1D}" destId="{1CEDE270-1E9D-43F0-81AF-4CC510A91378}" srcOrd="0" destOrd="0" presId="urn:microsoft.com/office/officeart/2005/8/layout/process4"/>
    <dgm:cxn modelId="{844024DF-880F-4F0A-87C0-141888CBE68C}" srcId="{D694F04F-EABD-4DFD-BFCF-E0AB35177A1D}" destId="{757E07CF-D082-40EF-9370-55478C4BB31C}" srcOrd="2" destOrd="0" parTransId="{D8A9D75D-67F5-4CD7-8FC6-0B75A83A6A16}" sibTransId="{12196760-D869-4A13-A247-1E7A3B3695A3}"/>
    <dgm:cxn modelId="{18A4410F-681D-4A37-AC76-4337A19DA54B}" type="presOf" srcId="{757E07CF-D082-40EF-9370-55478C4BB31C}" destId="{7B06748D-9C75-4355-94D7-713ACD8C3991}" srcOrd="0" destOrd="0" presId="urn:microsoft.com/office/officeart/2005/8/layout/process4"/>
    <dgm:cxn modelId="{896E6623-399A-4D60-9E34-B706C73F6380}" srcId="{D694F04F-EABD-4DFD-BFCF-E0AB35177A1D}" destId="{C1AED353-71CE-4CAD-B3FD-FC52C769D8D1}" srcOrd="1" destOrd="0" parTransId="{95FD31E3-68CA-4139-B57E-6A95B54BA5FE}" sibTransId="{7D8883F0-3C60-46FC-BCEC-E787177BB6C9}"/>
    <dgm:cxn modelId="{096BF324-AAA5-4DA5-919D-96C687645223}" type="presParOf" srcId="{1CEDE270-1E9D-43F0-81AF-4CC510A91378}" destId="{18709343-D2FB-4078-AB0C-F2809E4A2B60}" srcOrd="0" destOrd="0" presId="urn:microsoft.com/office/officeart/2005/8/layout/process4"/>
    <dgm:cxn modelId="{6C507ED0-E59D-4C0B-AE12-3BB98924F4AB}" type="presParOf" srcId="{18709343-D2FB-4078-AB0C-F2809E4A2B60}" destId="{78B03608-EDF7-4992-A51D-03B531FBEAE2}" srcOrd="0" destOrd="0" presId="urn:microsoft.com/office/officeart/2005/8/layout/process4"/>
    <dgm:cxn modelId="{A041B43B-7908-4A4E-878F-3E3DB7C36E27}" type="presParOf" srcId="{1CEDE270-1E9D-43F0-81AF-4CC510A91378}" destId="{521E42D3-AC31-4C62-A0F3-927A2FA4027B}" srcOrd="1" destOrd="0" presId="urn:microsoft.com/office/officeart/2005/8/layout/process4"/>
    <dgm:cxn modelId="{BCED2F7B-60FC-4EC0-9DAE-1827E28FF4C9}" type="presParOf" srcId="{1CEDE270-1E9D-43F0-81AF-4CC510A91378}" destId="{1FAB9447-C011-4376-AE28-A2F6424EE229}" srcOrd="2" destOrd="0" presId="urn:microsoft.com/office/officeart/2005/8/layout/process4"/>
    <dgm:cxn modelId="{BAA90934-9284-4380-90EC-5401584B8EE0}" type="presParOf" srcId="{1FAB9447-C011-4376-AE28-A2F6424EE229}" destId="{7B06748D-9C75-4355-94D7-713ACD8C3991}" srcOrd="0" destOrd="0" presId="urn:microsoft.com/office/officeart/2005/8/layout/process4"/>
    <dgm:cxn modelId="{7C772CED-FF70-4036-9E9F-2C32766D977D}" type="presParOf" srcId="{1CEDE270-1E9D-43F0-81AF-4CC510A91378}" destId="{AE85330C-7DD6-4A4F-A933-626311A96154}" srcOrd="3" destOrd="0" presId="urn:microsoft.com/office/officeart/2005/8/layout/process4"/>
    <dgm:cxn modelId="{ED6C583C-8BA4-4B69-AE1A-AF88CC67F1D6}" type="presParOf" srcId="{1CEDE270-1E9D-43F0-81AF-4CC510A91378}" destId="{13FF72CA-FCF2-4226-9CFE-831F2AED0D28}" srcOrd="4" destOrd="0" presId="urn:microsoft.com/office/officeart/2005/8/layout/process4"/>
    <dgm:cxn modelId="{B208F268-137E-4D0C-8317-ED4EB0E7FECC}" type="presParOf" srcId="{13FF72CA-FCF2-4226-9CFE-831F2AED0D28}" destId="{E094F956-7987-492E-BD1D-6328C636A872}" srcOrd="0" destOrd="0" presId="urn:microsoft.com/office/officeart/2005/8/layout/process4"/>
    <dgm:cxn modelId="{848ADC81-5862-4331-A909-504E3193693F}" type="presParOf" srcId="{1CEDE270-1E9D-43F0-81AF-4CC510A91378}" destId="{E3650AB9-D3E3-422A-B40A-BA3F27130B3F}" srcOrd="5" destOrd="0" presId="urn:microsoft.com/office/officeart/2005/8/layout/process4"/>
    <dgm:cxn modelId="{A9D38D35-FA97-4B8D-B9CB-B3336788EA58}" type="presParOf" srcId="{1CEDE270-1E9D-43F0-81AF-4CC510A91378}" destId="{ED1DE254-67DD-40A2-ABF7-8DACC29D71FE}" srcOrd="6" destOrd="0" presId="urn:microsoft.com/office/officeart/2005/8/layout/process4"/>
    <dgm:cxn modelId="{78CC7493-366E-470F-97EC-FDDECDD6FF70}" type="presParOf" srcId="{ED1DE254-67DD-40A2-ABF7-8DACC29D71FE}" destId="{32981527-6204-4B04-A245-7A009BBC6B81}" srcOrd="0"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6C84A4EA-F979-44FB-8AC9-7D097F376914}" type="doc">
      <dgm:prSet loTypeId="urn:microsoft.com/office/officeart/2005/8/layout/process4" loCatId="list" qsTypeId="urn:microsoft.com/office/officeart/2005/8/quickstyle/simple2" qsCatId="simple" csTypeId="urn:microsoft.com/office/officeart/2005/8/colors/accent1_2#2" csCatId="accent1" phldr="1"/>
      <dgm:spPr/>
      <dgm:t>
        <a:bodyPr/>
        <a:lstStyle/>
        <a:p>
          <a:endParaRPr lang="en-US"/>
        </a:p>
      </dgm:t>
    </dgm:pt>
    <dgm:pt modelId="{C51F3DFB-47B9-4083-B004-A0348235A189}">
      <dgm:prSet phldrT="[Text]"/>
      <dgm:spPr/>
      <dgm:t>
        <a:bodyPr/>
        <a:lstStyle/>
        <a:p>
          <a:r>
            <a:rPr lang="en-US" dirty="0" smtClean="0"/>
            <a:t>Section 195(1)</a:t>
          </a:r>
          <a:endParaRPr lang="en-US" dirty="0"/>
        </a:p>
      </dgm:t>
    </dgm:pt>
    <dgm:pt modelId="{C7C150F2-A5CB-4F50-AA4B-B584A65BF07C}" type="parTrans" cxnId="{370D154E-1161-44BC-BBCD-417944CD6C29}">
      <dgm:prSet/>
      <dgm:spPr/>
      <dgm:t>
        <a:bodyPr/>
        <a:lstStyle/>
        <a:p>
          <a:endParaRPr lang="en-US"/>
        </a:p>
      </dgm:t>
    </dgm:pt>
    <dgm:pt modelId="{B60F452F-DD0A-4900-BAAF-251A47126721}" type="sibTrans" cxnId="{370D154E-1161-44BC-BBCD-417944CD6C29}">
      <dgm:prSet/>
      <dgm:spPr/>
      <dgm:t>
        <a:bodyPr/>
        <a:lstStyle/>
        <a:p>
          <a:endParaRPr lang="en-US"/>
        </a:p>
      </dgm:t>
    </dgm:pt>
    <dgm:pt modelId="{C00AE1BC-5744-4A39-B405-C38152CE408E}">
      <dgm:prSet phldrT="[Text]"/>
      <dgm:spPr/>
      <dgm:t>
        <a:bodyPr/>
        <a:lstStyle/>
        <a:p>
          <a:r>
            <a:rPr lang="en-US" dirty="0" smtClean="0"/>
            <a:t>Scope &amp; Condition for Applicability</a:t>
          </a:r>
          <a:endParaRPr lang="en-US" dirty="0"/>
        </a:p>
      </dgm:t>
    </dgm:pt>
    <dgm:pt modelId="{8B277A80-A7C6-4D03-84FD-D7A92075D470}" type="parTrans" cxnId="{8E00FC3B-439E-4E30-92C1-9F335B86F01E}">
      <dgm:prSet/>
      <dgm:spPr/>
      <dgm:t>
        <a:bodyPr/>
        <a:lstStyle/>
        <a:p>
          <a:endParaRPr lang="en-US"/>
        </a:p>
      </dgm:t>
    </dgm:pt>
    <dgm:pt modelId="{B47C30A2-B02A-4BA4-9EB1-3328E05482FF}" type="sibTrans" cxnId="{8E00FC3B-439E-4E30-92C1-9F335B86F01E}">
      <dgm:prSet/>
      <dgm:spPr/>
      <dgm:t>
        <a:bodyPr/>
        <a:lstStyle/>
        <a:p>
          <a:endParaRPr lang="en-US"/>
        </a:p>
      </dgm:t>
    </dgm:pt>
    <dgm:pt modelId="{79D0FDB1-524D-4A23-83CD-39E8AFF7277F}">
      <dgm:prSet phldrT="[Text]"/>
      <dgm:spPr/>
      <dgm:t>
        <a:bodyPr/>
        <a:lstStyle/>
        <a:p>
          <a:r>
            <a:rPr lang="en-US" dirty="0" smtClean="0"/>
            <a:t>Section 195(2)</a:t>
          </a:r>
          <a:endParaRPr lang="en-US" dirty="0"/>
        </a:p>
      </dgm:t>
    </dgm:pt>
    <dgm:pt modelId="{A36FB7CE-507A-45B4-81E1-7F6BF56F27DE}" type="parTrans" cxnId="{E5C610BE-CFE0-47D6-B7C7-2E22D985D792}">
      <dgm:prSet/>
      <dgm:spPr/>
      <dgm:t>
        <a:bodyPr/>
        <a:lstStyle/>
        <a:p>
          <a:endParaRPr lang="en-US"/>
        </a:p>
      </dgm:t>
    </dgm:pt>
    <dgm:pt modelId="{B24888AD-0D6A-4F26-9FCD-8AFE93858224}" type="sibTrans" cxnId="{E5C610BE-CFE0-47D6-B7C7-2E22D985D792}">
      <dgm:prSet/>
      <dgm:spPr/>
      <dgm:t>
        <a:bodyPr/>
        <a:lstStyle/>
        <a:p>
          <a:endParaRPr lang="en-US"/>
        </a:p>
      </dgm:t>
    </dgm:pt>
    <dgm:pt modelId="{697BADB5-FA02-48BF-8274-B155A8DD4FF6}">
      <dgm:prSet phldrT="[Text]"/>
      <dgm:spPr/>
      <dgm:t>
        <a:bodyPr/>
        <a:lstStyle/>
        <a:p>
          <a:r>
            <a:rPr lang="en-US" dirty="0" smtClean="0"/>
            <a:t>Application by Payer  for lower or nil withholding certificate</a:t>
          </a:r>
          <a:endParaRPr lang="en-US" dirty="0"/>
        </a:p>
      </dgm:t>
    </dgm:pt>
    <dgm:pt modelId="{7573400E-1043-46E7-B16F-B709EDCCCDFC}" type="parTrans" cxnId="{426E0C1B-5241-48D8-9246-8F806BD4C921}">
      <dgm:prSet/>
      <dgm:spPr/>
      <dgm:t>
        <a:bodyPr/>
        <a:lstStyle/>
        <a:p>
          <a:endParaRPr lang="en-US"/>
        </a:p>
      </dgm:t>
    </dgm:pt>
    <dgm:pt modelId="{08BBEB0F-4633-4752-A26E-C953DB19DE1D}" type="sibTrans" cxnId="{426E0C1B-5241-48D8-9246-8F806BD4C921}">
      <dgm:prSet/>
      <dgm:spPr/>
      <dgm:t>
        <a:bodyPr/>
        <a:lstStyle/>
        <a:p>
          <a:endParaRPr lang="en-US"/>
        </a:p>
      </dgm:t>
    </dgm:pt>
    <dgm:pt modelId="{5B0FF9EC-7CEF-445A-8CCA-B5F202C8B475}">
      <dgm:prSet phldrT="[Text]"/>
      <dgm:spPr/>
      <dgm:t>
        <a:bodyPr/>
        <a:lstStyle/>
        <a:p>
          <a:r>
            <a:rPr lang="en-US" dirty="0" smtClean="0"/>
            <a:t>Section 195(3)</a:t>
          </a:r>
          <a:endParaRPr lang="en-US" dirty="0"/>
        </a:p>
      </dgm:t>
    </dgm:pt>
    <dgm:pt modelId="{D2E228FD-AC9D-4D93-B683-E0D362B4978F}" type="parTrans" cxnId="{3396D111-9E3C-4541-A7B8-D9E447D3C2E3}">
      <dgm:prSet/>
      <dgm:spPr/>
      <dgm:t>
        <a:bodyPr/>
        <a:lstStyle/>
        <a:p>
          <a:endParaRPr lang="en-US"/>
        </a:p>
      </dgm:t>
    </dgm:pt>
    <dgm:pt modelId="{8C616F44-00F7-4314-9FD6-340FB8BD6BFA}" type="sibTrans" cxnId="{3396D111-9E3C-4541-A7B8-D9E447D3C2E3}">
      <dgm:prSet/>
      <dgm:spPr/>
      <dgm:t>
        <a:bodyPr/>
        <a:lstStyle/>
        <a:p>
          <a:endParaRPr lang="en-US"/>
        </a:p>
      </dgm:t>
    </dgm:pt>
    <dgm:pt modelId="{C281A464-FABF-4429-B62E-6C634788B3AF}">
      <dgm:prSet phldrT="[Text]"/>
      <dgm:spPr/>
      <dgm:t>
        <a:bodyPr/>
        <a:lstStyle/>
        <a:p>
          <a:r>
            <a:rPr lang="en-US" dirty="0" smtClean="0"/>
            <a:t>Application by Payee for lower or nil withholding certificate </a:t>
          </a:r>
          <a:endParaRPr lang="en-US" dirty="0"/>
        </a:p>
      </dgm:t>
    </dgm:pt>
    <dgm:pt modelId="{2E16CFC0-F834-4C75-A8F4-69F241D7CB28}" type="parTrans" cxnId="{63EDA297-DFB2-4E62-9B3E-D628500A0480}">
      <dgm:prSet/>
      <dgm:spPr/>
      <dgm:t>
        <a:bodyPr/>
        <a:lstStyle/>
        <a:p>
          <a:endParaRPr lang="en-US"/>
        </a:p>
      </dgm:t>
    </dgm:pt>
    <dgm:pt modelId="{F28BCC39-B50F-49C1-8971-54CC15C3994C}" type="sibTrans" cxnId="{63EDA297-DFB2-4E62-9B3E-D628500A0480}">
      <dgm:prSet/>
      <dgm:spPr/>
      <dgm:t>
        <a:bodyPr/>
        <a:lstStyle/>
        <a:p>
          <a:endParaRPr lang="en-US"/>
        </a:p>
      </dgm:t>
    </dgm:pt>
    <dgm:pt modelId="{0EE0EEFB-E823-422C-9870-5604187FB56D}" type="pres">
      <dgm:prSet presAssocID="{6C84A4EA-F979-44FB-8AC9-7D097F376914}" presName="Name0" presStyleCnt="0">
        <dgm:presLayoutVars>
          <dgm:dir/>
          <dgm:animLvl val="lvl"/>
          <dgm:resizeHandles val="exact"/>
        </dgm:presLayoutVars>
      </dgm:prSet>
      <dgm:spPr/>
      <dgm:t>
        <a:bodyPr/>
        <a:lstStyle/>
        <a:p>
          <a:endParaRPr lang="en-US"/>
        </a:p>
      </dgm:t>
    </dgm:pt>
    <dgm:pt modelId="{29E24F14-8070-4637-AC85-25B000C3571F}" type="pres">
      <dgm:prSet presAssocID="{5B0FF9EC-7CEF-445A-8CCA-B5F202C8B475}" presName="boxAndChildren" presStyleCnt="0"/>
      <dgm:spPr/>
    </dgm:pt>
    <dgm:pt modelId="{F6307F45-6E18-4F0A-B3EC-633963C36036}" type="pres">
      <dgm:prSet presAssocID="{5B0FF9EC-7CEF-445A-8CCA-B5F202C8B475}" presName="parentTextBox" presStyleLbl="node1" presStyleIdx="0" presStyleCnt="3"/>
      <dgm:spPr/>
      <dgm:t>
        <a:bodyPr/>
        <a:lstStyle/>
        <a:p>
          <a:endParaRPr lang="en-US"/>
        </a:p>
      </dgm:t>
    </dgm:pt>
    <dgm:pt modelId="{8D62978E-5D8A-45B4-97DC-E952D39D68AD}" type="pres">
      <dgm:prSet presAssocID="{5B0FF9EC-7CEF-445A-8CCA-B5F202C8B475}" presName="entireBox" presStyleLbl="node1" presStyleIdx="0" presStyleCnt="3"/>
      <dgm:spPr/>
      <dgm:t>
        <a:bodyPr/>
        <a:lstStyle/>
        <a:p>
          <a:endParaRPr lang="en-US"/>
        </a:p>
      </dgm:t>
    </dgm:pt>
    <dgm:pt modelId="{5B52DF23-AC16-4968-99EE-AB5AC7C2EFF6}" type="pres">
      <dgm:prSet presAssocID="{5B0FF9EC-7CEF-445A-8CCA-B5F202C8B475}" presName="descendantBox" presStyleCnt="0"/>
      <dgm:spPr/>
    </dgm:pt>
    <dgm:pt modelId="{2CF6B54D-90D3-4A30-836C-CDED39FD46C1}" type="pres">
      <dgm:prSet presAssocID="{C281A464-FABF-4429-B62E-6C634788B3AF}" presName="childTextBox" presStyleLbl="fgAccFollowNode1" presStyleIdx="0" presStyleCnt="3">
        <dgm:presLayoutVars>
          <dgm:bulletEnabled val="1"/>
        </dgm:presLayoutVars>
      </dgm:prSet>
      <dgm:spPr/>
      <dgm:t>
        <a:bodyPr/>
        <a:lstStyle/>
        <a:p>
          <a:endParaRPr lang="en-US"/>
        </a:p>
      </dgm:t>
    </dgm:pt>
    <dgm:pt modelId="{D0933C65-2851-44F1-85C6-5E31DEC68A4C}" type="pres">
      <dgm:prSet presAssocID="{B24888AD-0D6A-4F26-9FCD-8AFE93858224}" presName="sp" presStyleCnt="0"/>
      <dgm:spPr/>
    </dgm:pt>
    <dgm:pt modelId="{A66CBC5A-6852-4B7E-822D-9FDC233EBB82}" type="pres">
      <dgm:prSet presAssocID="{79D0FDB1-524D-4A23-83CD-39E8AFF7277F}" presName="arrowAndChildren" presStyleCnt="0"/>
      <dgm:spPr/>
    </dgm:pt>
    <dgm:pt modelId="{B9248678-F004-41BF-A655-44428FE3BE3C}" type="pres">
      <dgm:prSet presAssocID="{79D0FDB1-524D-4A23-83CD-39E8AFF7277F}" presName="parentTextArrow" presStyleLbl="node1" presStyleIdx="0" presStyleCnt="3"/>
      <dgm:spPr/>
      <dgm:t>
        <a:bodyPr/>
        <a:lstStyle/>
        <a:p>
          <a:endParaRPr lang="en-US"/>
        </a:p>
      </dgm:t>
    </dgm:pt>
    <dgm:pt modelId="{67D12396-FB73-4225-8AB9-10A5E2A92A6B}" type="pres">
      <dgm:prSet presAssocID="{79D0FDB1-524D-4A23-83CD-39E8AFF7277F}" presName="arrow" presStyleLbl="node1" presStyleIdx="1" presStyleCnt="3"/>
      <dgm:spPr/>
      <dgm:t>
        <a:bodyPr/>
        <a:lstStyle/>
        <a:p>
          <a:endParaRPr lang="en-US"/>
        </a:p>
      </dgm:t>
    </dgm:pt>
    <dgm:pt modelId="{94FB3BAB-A83A-43FB-8EE3-C6E444E8C213}" type="pres">
      <dgm:prSet presAssocID="{79D0FDB1-524D-4A23-83CD-39E8AFF7277F}" presName="descendantArrow" presStyleCnt="0"/>
      <dgm:spPr/>
    </dgm:pt>
    <dgm:pt modelId="{A8A762D2-8C47-4323-8640-B2B4FF2FDB41}" type="pres">
      <dgm:prSet presAssocID="{697BADB5-FA02-48BF-8274-B155A8DD4FF6}" presName="childTextArrow" presStyleLbl="fgAccFollowNode1" presStyleIdx="1" presStyleCnt="3">
        <dgm:presLayoutVars>
          <dgm:bulletEnabled val="1"/>
        </dgm:presLayoutVars>
      </dgm:prSet>
      <dgm:spPr/>
      <dgm:t>
        <a:bodyPr/>
        <a:lstStyle/>
        <a:p>
          <a:endParaRPr lang="en-US"/>
        </a:p>
      </dgm:t>
    </dgm:pt>
    <dgm:pt modelId="{08136A9C-CF92-426F-B4C7-9C33426513CC}" type="pres">
      <dgm:prSet presAssocID="{B60F452F-DD0A-4900-BAAF-251A47126721}" presName="sp" presStyleCnt="0"/>
      <dgm:spPr/>
    </dgm:pt>
    <dgm:pt modelId="{B3077B33-A151-4AF3-9D8C-269FBC2E7455}" type="pres">
      <dgm:prSet presAssocID="{C51F3DFB-47B9-4083-B004-A0348235A189}" presName="arrowAndChildren" presStyleCnt="0"/>
      <dgm:spPr/>
    </dgm:pt>
    <dgm:pt modelId="{D661FE1B-7AC1-4831-B382-912A023AF8D4}" type="pres">
      <dgm:prSet presAssocID="{C51F3DFB-47B9-4083-B004-A0348235A189}" presName="parentTextArrow" presStyleLbl="node1" presStyleIdx="1" presStyleCnt="3"/>
      <dgm:spPr/>
      <dgm:t>
        <a:bodyPr/>
        <a:lstStyle/>
        <a:p>
          <a:endParaRPr lang="en-US"/>
        </a:p>
      </dgm:t>
    </dgm:pt>
    <dgm:pt modelId="{ADAB07FE-C40A-459A-8A32-1035218E3CD2}" type="pres">
      <dgm:prSet presAssocID="{C51F3DFB-47B9-4083-B004-A0348235A189}" presName="arrow" presStyleLbl="node1" presStyleIdx="2" presStyleCnt="3"/>
      <dgm:spPr/>
      <dgm:t>
        <a:bodyPr/>
        <a:lstStyle/>
        <a:p>
          <a:endParaRPr lang="en-US"/>
        </a:p>
      </dgm:t>
    </dgm:pt>
    <dgm:pt modelId="{5FB476B4-E903-4367-BAA0-A6814B16DA61}" type="pres">
      <dgm:prSet presAssocID="{C51F3DFB-47B9-4083-B004-A0348235A189}" presName="descendantArrow" presStyleCnt="0"/>
      <dgm:spPr/>
    </dgm:pt>
    <dgm:pt modelId="{4D91BF35-4A90-48DB-A065-222369C529EC}" type="pres">
      <dgm:prSet presAssocID="{C00AE1BC-5744-4A39-B405-C38152CE408E}" presName="childTextArrow" presStyleLbl="fgAccFollowNode1" presStyleIdx="2" presStyleCnt="3">
        <dgm:presLayoutVars>
          <dgm:bulletEnabled val="1"/>
        </dgm:presLayoutVars>
      </dgm:prSet>
      <dgm:spPr/>
      <dgm:t>
        <a:bodyPr/>
        <a:lstStyle/>
        <a:p>
          <a:endParaRPr lang="en-US"/>
        </a:p>
      </dgm:t>
    </dgm:pt>
  </dgm:ptLst>
  <dgm:cxnLst>
    <dgm:cxn modelId="{86275C81-7420-439A-9CD8-819C7B823FCB}" type="presOf" srcId="{C51F3DFB-47B9-4083-B004-A0348235A189}" destId="{ADAB07FE-C40A-459A-8A32-1035218E3CD2}" srcOrd="1" destOrd="0" presId="urn:microsoft.com/office/officeart/2005/8/layout/process4"/>
    <dgm:cxn modelId="{8C5AF64C-9F45-4C4D-A7D6-C01703CF56EF}" type="presOf" srcId="{C00AE1BC-5744-4A39-B405-C38152CE408E}" destId="{4D91BF35-4A90-48DB-A065-222369C529EC}" srcOrd="0" destOrd="0" presId="urn:microsoft.com/office/officeart/2005/8/layout/process4"/>
    <dgm:cxn modelId="{4DB965D2-8147-4EF2-93E5-215E929D0AB4}" type="presOf" srcId="{C281A464-FABF-4429-B62E-6C634788B3AF}" destId="{2CF6B54D-90D3-4A30-836C-CDED39FD46C1}" srcOrd="0" destOrd="0" presId="urn:microsoft.com/office/officeart/2005/8/layout/process4"/>
    <dgm:cxn modelId="{3396D111-9E3C-4541-A7B8-D9E447D3C2E3}" srcId="{6C84A4EA-F979-44FB-8AC9-7D097F376914}" destId="{5B0FF9EC-7CEF-445A-8CCA-B5F202C8B475}" srcOrd="2" destOrd="0" parTransId="{D2E228FD-AC9D-4D93-B683-E0D362B4978F}" sibTransId="{8C616F44-00F7-4314-9FD6-340FB8BD6BFA}"/>
    <dgm:cxn modelId="{370D154E-1161-44BC-BBCD-417944CD6C29}" srcId="{6C84A4EA-F979-44FB-8AC9-7D097F376914}" destId="{C51F3DFB-47B9-4083-B004-A0348235A189}" srcOrd="0" destOrd="0" parTransId="{C7C150F2-A5CB-4F50-AA4B-B584A65BF07C}" sibTransId="{B60F452F-DD0A-4900-BAAF-251A47126721}"/>
    <dgm:cxn modelId="{742FB6A4-DBA2-4EF6-A180-FF28B82FC099}" type="presOf" srcId="{6C84A4EA-F979-44FB-8AC9-7D097F376914}" destId="{0EE0EEFB-E823-422C-9870-5604187FB56D}" srcOrd="0" destOrd="0" presId="urn:microsoft.com/office/officeart/2005/8/layout/process4"/>
    <dgm:cxn modelId="{8E00FC3B-439E-4E30-92C1-9F335B86F01E}" srcId="{C51F3DFB-47B9-4083-B004-A0348235A189}" destId="{C00AE1BC-5744-4A39-B405-C38152CE408E}" srcOrd="0" destOrd="0" parTransId="{8B277A80-A7C6-4D03-84FD-D7A92075D470}" sibTransId="{B47C30A2-B02A-4BA4-9EB1-3328E05482FF}"/>
    <dgm:cxn modelId="{F5BE5475-78D3-4048-A45A-63750EB0DA34}" type="presOf" srcId="{79D0FDB1-524D-4A23-83CD-39E8AFF7277F}" destId="{B9248678-F004-41BF-A655-44428FE3BE3C}" srcOrd="0" destOrd="0" presId="urn:microsoft.com/office/officeart/2005/8/layout/process4"/>
    <dgm:cxn modelId="{0B86F9BC-EB5F-4D76-A977-E2FFF5E2973F}" type="presOf" srcId="{79D0FDB1-524D-4A23-83CD-39E8AFF7277F}" destId="{67D12396-FB73-4225-8AB9-10A5E2A92A6B}" srcOrd="1" destOrd="0" presId="urn:microsoft.com/office/officeart/2005/8/layout/process4"/>
    <dgm:cxn modelId="{3F6164F3-FFFD-4AD7-94D2-9C6CEC10644C}" type="presOf" srcId="{C51F3DFB-47B9-4083-B004-A0348235A189}" destId="{D661FE1B-7AC1-4831-B382-912A023AF8D4}" srcOrd="0" destOrd="0" presId="urn:microsoft.com/office/officeart/2005/8/layout/process4"/>
    <dgm:cxn modelId="{426E0C1B-5241-48D8-9246-8F806BD4C921}" srcId="{79D0FDB1-524D-4A23-83CD-39E8AFF7277F}" destId="{697BADB5-FA02-48BF-8274-B155A8DD4FF6}" srcOrd="0" destOrd="0" parTransId="{7573400E-1043-46E7-B16F-B709EDCCCDFC}" sibTransId="{08BBEB0F-4633-4752-A26E-C953DB19DE1D}"/>
    <dgm:cxn modelId="{7AD4DB1E-F362-4D53-98CE-D6B56B0E3DA8}" type="presOf" srcId="{5B0FF9EC-7CEF-445A-8CCA-B5F202C8B475}" destId="{8D62978E-5D8A-45B4-97DC-E952D39D68AD}" srcOrd="1" destOrd="0" presId="urn:microsoft.com/office/officeart/2005/8/layout/process4"/>
    <dgm:cxn modelId="{E5C610BE-CFE0-47D6-B7C7-2E22D985D792}" srcId="{6C84A4EA-F979-44FB-8AC9-7D097F376914}" destId="{79D0FDB1-524D-4A23-83CD-39E8AFF7277F}" srcOrd="1" destOrd="0" parTransId="{A36FB7CE-507A-45B4-81E1-7F6BF56F27DE}" sibTransId="{B24888AD-0D6A-4F26-9FCD-8AFE93858224}"/>
    <dgm:cxn modelId="{63EDA297-DFB2-4E62-9B3E-D628500A0480}" srcId="{5B0FF9EC-7CEF-445A-8CCA-B5F202C8B475}" destId="{C281A464-FABF-4429-B62E-6C634788B3AF}" srcOrd="0" destOrd="0" parTransId="{2E16CFC0-F834-4C75-A8F4-69F241D7CB28}" sibTransId="{F28BCC39-B50F-49C1-8971-54CC15C3994C}"/>
    <dgm:cxn modelId="{3AE18035-5DC1-431F-8C40-2A8FFB3BA1E1}" type="presOf" srcId="{697BADB5-FA02-48BF-8274-B155A8DD4FF6}" destId="{A8A762D2-8C47-4323-8640-B2B4FF2FDB41}" srcOrd="0" destOrd="0" presId="urn:microsoft.com/office/officeart/2005/8/layout/process4"/>
    <dgm:cxn modelId="{E2062037-BF07-45DB-BDFD-FBC94B1C0356}" type="presOf" srcId="{5B0FF9EC-7CEF-445A-8CCA-B5F202C8B475}" destId="{F6307F45-6E18-4F0A-B3EC-633963C36036}" srcOrd="0" destOrd="0" presId="urn:microsoft.com/office/officeart/2005/8/layout/process4"/>
    <dgm:cxn modelId="{47D0BF67-47CD-46A4-93AF-B0D027B09984}" type="presParOf" srcId="{0EE0EEFB-E823-422C-9870-5604187FB56D}" destId="{29E24F14-8070-4637-AC85-25B000C3571F}" srcOrd="0" destOrd="0" presId="urn:microsoft.com/office/officeart/2005/8/layout/process4"/>
    <dgm:cxn modelId="{9173F1AD-C3B9-4FAE-B930-DC7A082E9EAA}" type="presParOf" srcId="{29E24F14-8070-4637-AC85-25B000C3571F}" destId="{F6307F45-6E18-4F0A-B3EC-633963C36036}" srcOrd="0" destOrd="0" presId="urn:microsoft.com/office/officeart/2005/8/layout/process4"/>
    <dgm:cxn modelId="{F8F759CF-DCC4-4E75-AF06-1EA763BB66EC}" type="presParOf" srcId="{29E24F14-8070-4637-AC85-25B000C3571F}" destId="{8D62978E-5D8A-45B4-97DC-E952D39D68AD}" srcOrd="1" destOrd="0" presId="urn:microsoft.com/office/officeart/2005/8/layout/process4"/>
    <dgm:cxn modelId="{3C69D0C0-4227-4E62-85C9-4D8AB1E8BC61}" type="presParOf" srcId="{29E24F14-8070-4637-AC85-25B000C3571F}" destId="{5B52DF23-AC16-4968-99EE-AB5AC7C2EFF6}" srcOrd="2" destOrd="0" presId="urn:microsoft.com/office/officeart/2005/8/layout/process4"/>
    <dgm:cxn modelId="{C2A2DC62-F97C-4D5F-8A88-FDFCB2DFE65E}" type="presParOf" srcId="{5B52DF23-AC16-4968-99EE-AB5AC7C2EFF6}" destId="{2CF6B54D-90D3-4A30-836C-CDED39FD46C1}" srcOrd="0" destOrd="0" presId="urn:microsoft.com/office/officeart/2005/8/layout/process4"/>
    <dgm:cxn modelId="{7306DC35-0DCA-421D-B911-6D2C51149D8C}" type="presParOf" srcId="{0EE0EEFB-E823-422C-9870-5604187FB56D}" destId="{D0933C65-2851-44F1-85C6-5E31DEC68A4C}" srcOrd="1" destOrd="0" presId="urn:microsoft.com/office/officeart/2005/8/layout/process4"/>
    <dgm:cxn modelId="{35694E72-C6EC-4C90-8673-8602F31B5F44}" type="presParOf" srcId="{0EE0EEFB-E823-422C-9870-5604187FB56D}" destId="{A66CBC5A-6852-4B7E-822D-9FDC233EBB82}" srcOrd="2" destOrd="0" presId="urn:microsoft.com/office/officeart/2005/8/layout/process4"/>
    <dgm:cxn modelId="{443CCDCF-E06C-4045-A1B4-2F0FFF1070FA}" type="presParOf" srcId="{A66CBC5A-6852-4B7E-822D-9FDC233EBB82}" destId="{B9248678-F004-41BF-A655-44428FE3BE3C}" srcOrd="0" destOrd="0" presId="urn:microsoft.com/office/officeart/2005/8/layout/process4"/>
    <dgm:cxn modelId="{2F297C10-6116-4D22-9C35-92BCF4CE887D}" type="presParOf" srcId="{A66CBC5A-6852-4B7E-822D-9FDC233EBB82}" destId="{67D12396-FB73-4225-8AB9-10A5E2A92A6B}" srcOrd="1" destOrd="0" presId="urn:microsoft.com/office/officeart/2005/8/layout/process4"/>
    <dgm:cxn modelId="{9A14232D-2560-4CF6-958E-0E3B9EA5FB18}" type="presParOf" srcId="{A66CBC5A-6852-4B7E-822D-9FDC233EBB82}" destId="{94FB3BAB-A83A-43FB-8EE3-C6E444E8C213}" srcOrd="2" destOrd="0" presId="urn:microsoft.com/office/officeart/2005/8/layout/process4"/>
    <dgm:cxn modelId="{3CCA0059-D43D-4863-9F8E-FFD2940E6952}" type="presParOf" srcId="{94FB3BAB-A83A-43FB-8EE3-C6E444E8C213}" destId="{A8A762D2-8C47-4323-8640-B2B4FF2FDB41}" srcOrd="0" destOrd="0" presId="urn:microsoft.com/office/officeart/2005/8/layout/process4"/>
    <dgm:cxn modelId="{B564B34E-A508-487F-BF00-5E75E97C01AE}" type="presParOf" srcId="{0EE0EEFB-E823-422C-9870-5604187FB56D}" destId="{08136A9C-CF92-426F-B4C7-9C33426513CC}" srcOrd="3" destOrd="0" presId="urn:microsoft.com/office/officeart/2005/8/layout/process4"/>
    <dgm:cxn modelId="{B2FC0611-6915-4B0F-8404-417FCF7A4F86}" type="presParOf" srcId="{0EE0EEFB-E823-422C-9870-5604187FB56D}" destId="{B3077B33-A151-4AF3-9D8C-269FBC2E7455}" srcOrd="4" destOrd="0" presId="urn:microsoft.com/office/officeart/2005/8/layout/process4"/>
    <dgm:cxn modelId="{247E1140-4548-4E37-8B20-065711BA7A83}" type="presParOf" srcId="{B3077B33-A151-4AF3-9D8C-269FBC2E7455}" destId="{D661FE1B-7AC1-4831-B382-912A023AF8D4}" srcOrd="0" destOrd="0" presId="urn:microsoft.com/office/officeart/2005/8/layout/process4"/>
    <dgm:cxn modelId="{2AEC9FA1-472C-445C-A6F2-525EE0B63F9F}" type="presParOf" srcId="{B3077B33-A151-4AF3-9D8C-269FBC2E7455}" destId="{ADAB07FE-C40A-459A-8A32-1035218E3CD2}" srcOrd="1" destOrd="0" presId="urn:microsoft.com/office/officeart/2005/8/layout/process4"/>
    <dgm:cxn modelId="{5F33A4F2-C2DD-4F77-A617-122DB1D20E0A}" type="presParOf" srcId="{B3077B33-A151-4AF3-9D8C-269FBC2E7455}" destId="{5FB476B4-E903-4367-BAA0-A6814B16DA61}" srcOrd="2" destOrd="0" presId="urn:microsoft.com/office/officeart/2005/8/layout/process4"/>
    <dgm:cxn modelId="{395BDE94-5DB2-4D0D-AC0C-A8741EE08C42}" type="presParOf" srcId="{5FB476B4-E903-4367-BAA0-A6814B16DA61}" destId="{4D91BF35-4A90-48DB-A065-222369C529EC}" srcOrd="0" destOrd="0" presId="urn:microsoft.com/office/officeart/2005/8/layout/process4"/>
  </dgm:cxnLst>
  <dgm:bg/>
  <dgm:whole/>
</dgm:dataModel>
</file>

<file path=ppt/diagrams/data3.xml><?xml version="1.0" encoding="utf-8"?>
<dgm:dataModel xmlns:dgm="http://schemas.openxmlformats.org/drawingml/2006/diagram" xmlns:a="http://schemas.openxmlformats.org/drawingml/2006/main">
  <dgm:ptLst>
    <dgm:pt modelId="{6C84A4EA-F979-44FB-8AC9-7D097F376914}" type="doc">
      <dgm:prSet loTypeId="urn:microsoft.com/office/officeart/2005/8/layout/process4" loCatId="list" qsTypeId="urn:microsoft.com/office/officeart/2005/8/quickstyle/simple2" qsCatId="simple" csTypeId="urn:microsoft.com/office/officeart/2005/8/colors/accent1_2#3" csCatId="accent1" phldr="1"/>
      <dgm:spPr/>
      <dgm:t>
        <a:bodyPr/>
        <a:lstStyle/>
        <a:p>
          <a:endParaRPr lang="en-US"/>
        </a:p>
      </dgm:t>
    </dgm:pt>
    <dgm:pt modelId="{C51F3DFB-47B9-4083-B004-A0348235A189}">
      <dgm:prSet phldrT="[Text]"/>
      <dgm:spPr/>
      <dgm:t>
        <a:bodyPr/>
        <a:lstStyle/>
        <a:p>
          <a:r>
            <a:rPr lang="en-US" dirty="0" smtClean="0"/>
            <a:t>Section 195(4)</a:t>
          </a:r>
          <a:endParaRPr lang="en-US" dirty="0"/>
        </a:p>
      </dgm:t>
    </dgm:pt>
    <dgm:pt modelId="{C7C150F2-A5CB-4F50-AA4B-B584A65BF07C}" type="parTrans" cxnId="{370D154E-1161-44BC-BBCD-417944CD6C29}">
      <dgm:prSet/>
      <dgm:spPr/>
      <dgm:t>
        <a:bodyPr/>
        <a:lstStyle/>
        <a:p>
          <a:endParaRPr lang="en-US"/>
        </a:p>
      </dgm:t>
    </dgm:pt>
    <dgm:pt modelId="{B60F452F-DD0A-4900-BAAF-251A47126721}" type="sibTrans" cxnId="{370D154E-1161-44BC-BBCD-417944CD6C29}">
      <dgm:prSet/>
      <dgm:spPr/>
      <dgm:t>
        <a:bodyPr/>
        <a:lstStyle/>
        <a:p>
          <a:endParaRPr lang="en-US"/>
        </a:p>
      </dgm:t>
    </dgm:pt>
    <dgm:pt modelId="{C00AE1BC-5744-4A39-B405-C38152CE408E}">
      <dgm:prSet phldrT="[Text]"/>
      <dgm:spPr/>
      <dgm:t>
        <a:bodyPr/>
        <a:lstStyle/>
        <a:p>
          <a:r>
            <a:rPr lang="en-US" dirty="0" smtClean="0"/>
            <a:t>Validity of Certificate </a:t>
          </a:r>
          <a:endParaRPr lang="en-US" dirty="0"/>
        </a:p>
      </dgm:t>
    </dgm:pt>
    <dgm:pt modelId="{8B277A80-A7C6-4D03-84FD-D7A92075D470}" type="parTrans" cxnId="{8E00FC3B-439E-4E30-92C1-9F335B86F01E}">
      <dgm:prSet/>
      <dgm:spPr/>
      <dgm:t>
        <a:bodyPr/>
        <a:lstStyle/>
        <a:p>
          <a:endParaRPr lang="en-US"/>
        </a:p>
      </dgm:t>
    </dgm:pt>
    <dgm:pt modelId="{B47C30A2-B02A-4BA4-9EB1-3328E05482FF}" type="sibTrans" cxnId="{8E00FC3B-439E-4E30-92C1-9F335B86F01E}">
      <dgm:prSet/>
      <dgm:spPr/>
      <dgm:t>
        <a:bodyPr/>
        <a:lstStyle/>
        <a:p>
          <a:endParaRPr lang="en-US"/>
        </a:p>
      </dgm:t>
    </dgm:pt>
    <dgm:pt modelId="{32A4BB4E-ED14-4021-9914-7C8117A119A6}">
      <dgm:prSet phldrT="[Text]"/>
      <dgm:spPr/>
      <dgm:t>
        <a:bodyPr/>
        <a:lstStyle/>
        <a:p>
          <a:endParaRPr lang="en-US" dirty="0"/>
        </a:p>
      </dgm:t>
    </dgm:pt>
    <dgm:pt modelId="{4A19895D-A92E-4F04-A81F-D74087CE7CFF}" type="parTrans" cxnId="{7D75AE5A-0E05-4F4A-A216-1FEC36CB1A3D}">
      <dgm:prSet/>
      <dgm:spPr/>
      <dgm:t>
        <a:bodyPr/>
        <a:lstStyle/>
        <a:p>
          <a:endParaRPr lang="en-US"/>
        </a:p>
      </dgm:t>
    </dgm:pt>
    <dgm:pt modelId="{08EF2AA1-6DFA-4A7C-9BF9-596C1528F5C5}" type="sibTrans" cxnId="{7D75AE5A-0E05-4F4A-A216-1FEC36CB1A3D}">
      <dgm:prSet/>
      <dgm:spPr/>
      <dgm:t>
        <a:bodyPr/>
        <a:lstStyle/>
        <a:p>
          <a:endParaRPr lang="en-US"/>
        </a:p>
      </dgm:t>
    </dgm:pt>
    <dgm:pt modelId="{79D0FDB1-524D-4A23-83CD-39E8AFF7277F}">
      <dgm:prSet phldrT="[Text]"/>
      <dgm:spPr/>
      <dgm:t>
        <a:bodyPr/>
        <a:lstStyle/>
        <a:p>
          <a:r>
            <a:rPr lang="en-US" dirty="0" smtClean="0"/>
            <a:t>Section 195(5)</a:t>
          </a:r>
          <a:endParaRPr lang="en-US" dirty="0"/>
        </a:p>
      </dgm:t>
    </dgm:pt>
    <dgm:pt modelId="{A36FB7CE-507A-45B4-81E1-7F6BF56F27DE}" type="parTrans" cxnId="{E5C610BE-CFE0-47D6-B7C7-2E22D985D792}">
      <dgm:prSet/>
      <dgm:spPr/>
      <dgm:t>
        <a:bodyPr/>
        <a:lstStyle/>
        <a:p>
          <a:endParaRPr lang="en-US"/>
        </a:p>
      </dgm:t>
    </dgm:pt>
    <dgm:pt modelId="{B24888AD-0D6A-4F26-9FCD-8AFE93858224}" type="sibTrans" cxnId="{E5C610BE-CFE0-47D6-B7C7-2E22D985D792}">
      <dgm:prSet/>
      <dgm:spPr/>
      <dgm:t>
        <a:bodyPr/>
        <a:lstStyle/>
        <a:p>
          <a:endParaRPr lang="en-US"/>
        </a:p>
      </dgm:t>
    </dgm:pt>
    <dgm:pt modelId="{96F16AAA-0EC1-4702-9EFB-78401E436EA0}">
      <dgm:prSet phldrT="[Text]"/>
      <dgm:spPr/>
      <dgm:t>
        <a:bodyPr/>
        <a:lstStyle/>
        <a:p>
          <a:r>
            <a:rPr lang="en-US" dirty="0" smtClean="0"/>
            <a:t>Power of CBDT to issue notification </a:t>
          </a:r>
          <a:endParaRPr lang="en-US" dirty="0"/>
        </a:p>
      </dgm:t>
    </dgm:pt>
    <dgm:pt modelId="{75904D83-8E9B-440F-93CD-585CD76D3A33}" type="parTrans" cxnId="{9C49ED82-9844-4CA7-AB6C-098A5615CEF7}">
      <dgm:prSet/>
      <dgm:spPr/>
      <dgm:t>
        <a:bodyPr/>
        <a:lstStyle/>
        <a:p>
          <a:endParaRPr lang="en-US"/>
        </a:p>
      </dgm:t>
    </dgm:pt>
    <dgm:pt modelId="{624563C9-F691-4A91-8B25-17466084B88D}" type="sibTrans" cxnId="{9C49ED82-9844-4CA7-AB6C-098A5615CEF7}">
      <dgm:prSet/>
      <dgm:spPr/>
      <dgm:t>
        <a:bodyPr/>
        <a:lstStyle/>
        <a:p>
          <a:endParaRPr lang="en-US"/>
        </a:p>
      </dgm:t>
    </dgm:pt>
    <dgm:pt modelId="{697BADB5-FA02-48BF-8274-B155A8DD4FF6}">
      <dgm:prSet phldrT="[Text]"/>
      <dgm:spPr/>
      <dgm:t>
        <a:bodyPr/>
        <a:lstStyle/>
        <a:p>
          <a:endParaRPr lang="en-US" dirty="0"/>
        </a:p>
      </dgm:t>
    </dgm:pt>
    <dgm:pt modelId="{7573400E-1043-46E7-B16F-B709EDCCCDFC}" type="parTrans" cxnId="{426E0C1B-5241-48D8-9246-8F806BD4C921}">
      <dgm:prSet/>
      <dgm:spPr/>
      <dgm:t>
        <a:bodyPr/>
        <a:lstStyle/>
        <a:p>
          <a:endParaRPr lang="en-US"/>
        </a:p>
      </dgm:t>
    </dgm:pt>
    <dgm:pt modelId="{08BBEB0F-4633-4752-A26E-C953DB19DE1D}" type="sibTrans" cxnId="{426E0C1B-5241-48D8-9246-8F806BD4C921}">
      <dgm:prSet/>
      <dgm:spPr/>
      <dgm:t>
        <a:bodyPr/>
        <a:lstStyle/>
        <a:p>
          <a:endParaRPr lang="en-US"/>
        </a:p>
      </dgm:t>
    </dgm:pt>
    <dgm:pt modelId="{5B0FF9EC-7CEF-445A-8CCA-B5F202C8B475}">
      <dgm:prSet phldrT="[Text]"/>
      <dgm:spPr/>
      <dgm:t>
        <a:bodyPr/>
        <a:lstStyle/>
        <a:p>
          <a:r>
            <a:rPr lang="en-US" dirty="0" smtClean="0"/>
            <a:t>Section 195(6) Finance Act 2008 </a:t>
          </a:r>
          <a:endParaRPr lang="en-US" dirty="0"/>
        </a:p>
      </dgm:t>
    </dgm:pt>
    <dgm:pt modelId="{D2E228FD-AC9D-4D93-B683-E0D362B4978F}" type="parTrans" cxnId="{3396D111-9E3C-4541-A7B8-D9E447D3C2E3}">
      <dgm:prSet/>
      <dgm:spPr/>
      <dgm:t>
        <a:bodyPr/>
        <a:lstStyle/>
        <a:p>
          <a:endParaRPr lang="en-US"/>
        </a:p>
      </dgm:t>
    </dgm:pt>
    <dgm:pt modelId="{8C616F44-00F7-4314-9FD6-340FB8BD6BFA}" type="sibTrans" cxnId="{3396D111-9E3C-4541-A7B8-D9E447D3C2E3}">
      <dgm:prSet/>
      <dgm:spPr/>
      <dgm:t>
        <a:bodyPr/>
        <a:lstStyle/>
        <a:p>
          <a:endParaRPr lang="en-US"/>
        </a:p>
      </dgm:t>
    </dgm:pt>
    <dgm:pt modelId="{1B0A3FF2-9F7F-4264-817E-FA9C88E7A1A1}">
      <dgm:prSet phldrT="[Text]"/>
      <dgm:spPr/>
      <dgm:t>
        <a:bodyPr/>
        <a:lstStyle/>
        <a:p>
          <a:r>
            <a:rPr lang="en-US" dirty="0" smtClean="0"/>
            <a:t>Rule 37BB &amp; Form 15CA and Form 15CB</a:t>
          </a:r>
          <a:endParaRPr lang="en-US" dirty="0"/>
        </a:p>
      </dgm:t>
    </dgm:pt>
    <dgm:pt modelId="{91E3D17C-8C76-4DFA-A391-503532C4CC3F}" type="parTrans" cxnId="{88248552-4B92-4FCE-915E-1973E36B718E}">
      <dgm:prSet/>
      <dgm:spPr/>
      <dgm:t>
        <a:bodyPr/>
        <a:lstStyle/>
        <a:p>
          <a:endParaRPr lang="en-US"/>
        </a:p>
      </dgm:t>
    </dgm:pt>
    <dgm:pt modelId="{06FFCB38-EDB2-425C-8640-97542000B118}" type="sibTrans" cxnId="{88248552-4B92-4FCE-915E-1973E36B718E}">
      <dgm:prSet/>
      <dgm:spPr/>
      <dgm:t>
        <a:bodyPr/>
        <a:lstStyle/>
        <a:p>
          <a:endParaRPr lang="en-US"/>
        </a:p>
      </dgm:t>
    </dgm:pt>
    <dgm:pt modelId="{C281A464-FABF-4429-B62E-6C634788B3AF}">
      <dgm:prSet phldrT="[Text]"/>
      <dgm:spPr/>
      <dgm:t>
        <a:bodyPr/>
        <a:lstStyle/>
        <a:p>
          <a:r>
            <a:rPr lang="en-US" dirty="0" smtClean="0"/>
            <a:t>Section 195(7) </a:t>
          </a:r>
          <a:endParaRPr lang="en-US" dirty="0"/>
        </a:p>
      </dgm:t>
    </dgm:pt>
    <dgm:pt modelId="{2E16CFC0-F834-4C75-A8F4-69F241D7CB28}" type="parTrans" cxnId="{63EDA297-DFB2-4E62-9B3E-D628500A0480}">
      <dgm:prSet/>
      <dgm:spPr/>
      <dgm:t>
        <a:bodyPr/>
        <a:lstStyle/>
        <a:p>
          <a:endParaRPr lang="en-US"/>
        </a:p>
      </dgm:t>
    </dgm:pt>
    <dgm:pt modelId="{F28BCC39-B50F-49C1-8971-54CC15C3994C}" type="sibTrans" cxnId="{63EDA297-DFB2-4E62-9B3E-D628500A0480}">
      <dgm:prSet/>
      <dgm:spPr/>
      <dgm:t>
        <a:bodyPr/>
        <a:lstStyle/>
        <a:p>
          <a:endParaRPr lang="en-US"/>
        </a:p>
      </dgm:t>
    </dgm:pt>
    <dgm:pt modelId="{A88D667E-A12F-4CE3-835B-E27ABED340F4}">
      <dgm:prSet phldrT="[Text]"/>
      <dgm:spPr/>
      <dgm:t>
        <a:bodyPr/>
        <a:lstStyle/>
        <a:p>
          <a:r>
            <a:rPr lang="en-US" dirty="0" smtClean="0"/>
            <a:t>Authorize a Board to notify a Class of persons or cases</a:t>
          </a:r>
          <a:endParaRPr lang="en-US" dirty="0"/>
        </a:p>
      </dgm:t>
    </dgm:pt>
    <dgm:pt modelId="{F53D4802-4972-46DE-B38C-22703DFD179B}" type="parTrans" cxnId="{65D08CAF-3147-4288-88CB-C2B9EABE6451}">
      <dgm:prSet/>
      <dgm:spPr/>
      <dgm:t>
        <a:bodyPr/>
        <a:lstStyle/>
        <a:p>
          <a:endParaRPr lang="en-US"/>
        </a:p>
      </dgm:t>
    </dgm:pt>
    <dgm:pt modelId="{8BD05D89-B5B7-424D-B6AA-48205F4BC260}" type="sibTrans" cxnId="{65D08CAF-3147-4288-88CB-C2B9EABE6451}">
      <dgm:prSet/>
      <dgm:spPr/>
      <dgm:t>
        <a:bodyPr/>
        <a:lstStyle/>
        <a:p>
          <a:endParaRPr lang="en-US"/>
        </a:p>
      </dgm:t>
    </dgm:pt>
    <dgm:pt modelId="{0EE0EEFB-E823-422C-9870-5604187FB56D}" type="pres">
      <dgm:prSet presAssocID="{6C84A4EA-F979-44FB-8AC9-7D097F376914}" presName="Name0" presStyleCnt="0">
        <dgm:presLayoutVars>
          <dgm:dir/>
          <dgm:animLvl val="lvl"/>
          <dgm:resizeHandles val="exact"/>
        </dgm:presLayoutVars>
      </dgm:prSet>
      <dgm:spPr/>
      <dgm:t>
        <a:bodyPr/>
        <a:lstStyle/>
        <a:p>
          <a:endParaRPr lang="en-US"/>
        </a:p>
      </dgm:t>
    </dgm:pt>
    <dgm:pt modelId="{3EC2AAD4-A89D-4DEB-AB49-ECDEC2138988}" type="pres">
      <dgm:prSet presAssocID="{C281A464-FABF-4429-B62E-6C634788B3AF}" presName="boxAndChildren" presStyleCnt="0"/>
      <dgm:spPr/>
    </dgm:pt>
    <dgm:pt modelId="{270BFE99-2A1D-450C-9765-17AC7C9BE50F}" type="pres">
      <dgm:prSet presAssocID="{C281A464-FABF-4429-B62E-6C634788B3AF}" presName="parentTextBox" presStyleLbl="node1" presStyleIdx="0" presStyleCnt="4"/>
      <dgm:spPr/>
      <dgm:t>
        <a:bodyPr/>
        <a:lstStyle/>
        <a:p>
          <a:endParaRPr lang="en-US"/>
        </a:p>
      </dgm:t>
    </dgm:pt>
    <dgm:pt modelId="{48C45743-57CD-4DFD-A5D2-9DBD31AFD702}" type="pres">
      <dgm:prSet presAssocID="{C281A464-FABF-4429-B62E-6C634788B3AF}" presName="entireBox" presStyleLbl="node1" presStyleIdx="0" presStyleCnt="4"/>
      <dgm:spPr/>
      <dgm:t>
        <a:bodyPr/>
        <a:lstStyle/>
        <a:p>
          <a:endParaRPr lang="en-US"/>
        </a:p>
      </dgm:t>
    </dgm:pt>
    <dgm:pt modelId="{FA1F875C-957D-4DDB-BF5A-DDF77106C6EC}" type="pres">
      <dgm:prSet presAssocID="{C281A464-FABF-4429-B62E-6C634788B3AF}" presName="descendantBox" presStyleCnt="0"/>
      <dgm:spPr/>
    </dgm:pt>
    <dgm:pt modelId="{432947F7-1D65-41EB-A202-F78E8EF7F742}" type="pres">
      <dgm:prSet presAssocID="{A88D667E-A12F-4CE3-835B-E27ABED340F4}" presName="childTextBox" presStyleLbl="fgAccFollowNode1" presStyleIdx="0" presStyleCnt="6">
        <dgm:presLayoutVars>
          <dgm:bulletEnabled val="1"/>
        </dgm:presLayoutVars>
      </dgm:prSet>
      <dgm:spPr/>
      <dgm:t>
        <a:bodyPr/>
        <a:lstStyle/>
        <a:p>
          <a:endParaRPr lang="en-US"/>
        </a:p>
      </dgm:t>
    </dgm:pt>
    <dgm:pt modelId="{83C971A0-8E7E-4F37-ADB1-686A55649353}" type="pres">
      <dgm:prSet presAssocID="{8C616F44-00F7-4314-9FD6-340FB8BD6BFA}" presName="sp" presStyleCnt="0"/>
      <dgm:spPr/>
    </dgm:pt>
    <dgm:pt modelId="{0E83C3E5-5854-4C88-AE01-47C2C7F85C0A}" type="pres">
      <dgm:prSet presAssocID="{5B0FF9EC-7CEF-445A-8CCA-B5F202C8B475}" presName="arrowAndChildren" presStyleCnt="0"/>
      <dgm:spPr/>
    </dgm:pt>
    <dgm:pt modelId="{0EC7E9DF-1454-459F-AC1C-0C79EAECA06F}" type="pres">
      <dgm:prSet presAssocID="{5B0FF9EC-7CEF-445A-8CCA-B5F202C8B475}" presName="parentTextArrow" presStyleLbl="node1" presStyleIdx="0" presStyleCnt="4"/>
      <dgm:spPr/>
      <dgm:t>
        <a:bodyPr/>
        <a:lstStyle/>
        <a:p>
          <a:endParaRPr lang="en-US"/>
        </a:p>
      </dgm:t>
    </dgm:pt>
    <dgm:pt modelId="{99E885B1-3BD0-4AED-AB11-591BD5304F80}" type="pres">
      <dgm:prSet presAssocID="{5B0FF9EC-7CEF-445A-8CCA-B5F202C8B475}" presName="arrow" presStyleLbl="node1" presStyleIdx="1" presStyleCnt="4"/>
      <dgm:spPr/>
      <dgm:t>
        <a:bodyPr/>
        <a:lstStyle/>
        <a:p>
          <a:endParaRPr lang="en-US"/>
        </a:p>
      </dgm:t>
    </dgm:pt>
    <dgm:pt modelId="{CA5709DE-4F30-4182-A750-721A7EE0489C}" type="pres">
      <dgm:prSet presAssocID="{5B0FF9EC-7CEF-445A-8CCA-B5F202C8B475}" presName="descendantArrow" presStyleCnt="0"/>
      <dgm:spPr/>
    </dgm:pt>
    <dgm:pt modelId="{D820FF71-65B0-4F34-B3EC-A7DE313CEB49}" type="pres">
      <dgm:prSet presAssocID="{1B0A3FF2-9F7F-4264-817E-FA9C88E7A1A1}" presName="childTextArrow" presStyleLbl="fgAccFollowNode1" presStyleIdx="1" presStyleCnt="6">
        <dgm:presLayoutVars>
          <dgm:bulletEnabled val="1"/>
        </dgm:presLayoutVars>
      </dgm:prSet>
      <dgm:spPr/>
      <dgm:t>
        <a:bodyPr/>
        <a:lstStyle/>
        <a:p>
          <a:endParaRPr lang="en-US"/>
        </a:p>
      </dgm:t>
    </dgm:pt>
    <dgm:pt modelId="{D0933C65-2851-44F1-85C6-5E31DEC68A4C}" type="pres">
      <dgm:prSet presAssocID="{B24888AD-0D6A-4F26-9FCD-8AFE93858224}" presName="sp" presStyleCnt="0"/>
      <dgm:spPr/>
    </dgm:pt>
    <dgm:pt modelId="{A66CBC5A-6852-4B7E-822D-9FDC233EBB82}" type="pres">
      <dgm:prSet presAssocID="{79D0FDB1-524D-4A23-83CD-39E8AFF7277F}" presName="arrowAndChildren" presStyleCnt="0"/>
      <dgm:spPr/>
    </dgm:pt>
    <dgm:pt modelId="{B9248678-F004-41BF-A655-44428FE3BE3C}" type="pres">
      <dgm:prSet presAssocID="{79D0FDB1-524D-4A23-83CD-39E8AFF7277F}" presName="parentTextArrow" presStyleLbl="node1" presStyleIdx="1" presStyleCnt="4"/>
      <dgm:spPr/>
      <dgm:t>
        <a:bodyPr/>
        <a:lstStyle/>
        <a:p>
          <a:endParaRPr lang="en-US"/>
        </a:p>
      </dgm:t>
    </dgm:pt>
    <dgm:pt modelId="{67D12396-FB73-4225-8AB9-10A5E2A92A6B}" type="pres">
      <dgm:prSet presAssocID="{79D0FDB1-524D-4A23-83CD-39E8AFF7277F}" presName="arrow" presStyleLbl="node1" presStyleIdx="2" presStyleCnt="4"/>
      <dgm:spPr/>
      <dgm:t>
        <a:bodyPr/>
        <a:lstStyle/>
        <a:p>
          <a:endParaRPr lang="en-US"/>
        </a:p>
      </dgm:t>
    </dgm:pt>
    <dgm:pt modelId="{94FB3BAB-A83A-43FB-8EE3-C6E444E8C213}" type="pres">
      <dgm:prSet presAssocID="{79D0FDB1-524D-4A23-83CD-39E8AFF7277F}" presName="descendantArrow" presStyleCnt="0"/>
      <dgm:spPr/>
    </dgm:pt>
    <dgm:pt modelId="{5FED4907-9177-4567-9664-2C1EBC434ADD}" type="pres">
      <dgm:prSet presAssocID="{96F16AAA-0EC1-4702-9EFB-78401E436EA0}" presName="childTextArrow" presStyleLbl="fgAccFollowNode1" presStyleIdx="2" presStyleCnt="6" custScaleX="2000000" custLinFactNeighborX="-256" custLinFactNeighborY="-8663">
        <dgm:presLayoutVars>
          <dgm:bulletEnabled val="1"/>
        </dgm:presLayoutVars>
      </dgm:prSet>
      <dgm:spPr/>
      <dgm:t>
        <a:bodyPr/>
        <a:lstStyle/>
        <a:p>
          <a:endParaRPr lang="en-US"/>
        </a:p>
      </dgm:t>
    </dgm:pt>
    <dgm:pt modelId="{A8A762D2-8C47-4323-8640-B2B4FF2FDB41}" type="pres">
      <dgm:prSet presAssocID="{697BADB5-FA02-48BF-8274-B155A8DD4FF6}" presName="childTextArrow" presStyleLbl="fgAccFollowNode1" presStyleIdx="3" presStyleCnt="6">
        <dgm:presLayoutVars>
          <dgm:bulletEnabled val="1"/>
        </dgm:presLayoutVars>
      </dgm:prSet>
      <dgm:spPr/>
      <dgm:t>
        <a:bodyPr/>
        <a:lstStyle/>
        <a:p>
          <a:endParaRPr lang="en-US"/>
        </a:p>
      </dgm:t>
    </dgm:pt>
    <dgm:pt modelId="{08136A9C-CF92-426F-B4C7-9C33426513CC}" type="pres">
      <dgm:prSet presAssocID="{B60F452F-DD0A-4900-BAAF-251A47126721}" presName="sp" presStyleCnt="0"/>
      <dgm:spPr/>
    </dgm:pt>
    <dgm:pt modelId="{B3077B33-A151-4AF3-9D8C-269FBC2E7455}" type="pres">
      <dgm:prSet presAssocID="{C51F3DFB-47B9-4083-B004-A0348235A189}" presName="arrowAndChildren" presStyleCnt="0"/>
      <dgm:spPr/>
    </dgm:pt>
    <dgm:pt modelId="{D661FE1B-7AC1-4831-B382-912A023AF8D4}" type="pres">
      <dgm:prSet presAssocID="{C51F3DFB-47B9-4083-B004-A0348235A189}" presName="parentTextArrow" presStyleLbl="node1" presStyleIdx="2" presStyleCnt="4"/>
      <dgm:spPr/>
      <dgm:t>
        <a:bodyPr/>
        <a:lstStyle/>
        <a:p>
          <a:endParaRPr lang="en-US"/>
        </a:p>
      </dgm:t>
    </dgm:pt>
    <dgm:pt modelId="{ADAB07FE-C40A-459A-8A32-1035218E3CD2}" type="pres">
      <dgm:prSet presAssocID="{C51F3DFB-47B9-4083-B004-A0348235A189}" presName="arrow" presStyleLbl="node1" presStyleIdx="3" presStyleCnt="4"/>
      <dgm:spPr/>
      <dgm:t>
        <a:bodyPr/>
        <a:lstStyle/>
        <a:p>
          <a:endParaRPr lang="en-US"/>
        </a:p>
      </dgm:t>
    </dgm:pt>
    <dgm:pt modelId="{5FB476B4-E903-4367-BAA0-A6814B16DA61}" type="pres">
      <dgm:prSet presAssocID="{C51F3DFB-47B9-4083-B004-A0348235A189}" presName="descendantArrow" presStyleCnt="0"/>
      <dgm:spPr/>
    </dgm:pt>
    <dgm:pt modelId="{4D91BF35-4A90-48DB-A065-222369C529EC}" type="pres">
      <dgm:prSet presAssocID="{C00AE1BC-5744-4A39-B405-C38152CE408E}" presName="childTextArrow" presStyleLbl="fgAccFollowNode1" presStyleIdx="4" presStyleCnt="6" custScaleX="2000000">
        <dgm:presLayoutVars>
          <dgm:bulletEnabled val="1"/>
        </dgm:presLayoutVars>
      </dgm:prSet>
      <dgm:spPr/>
      <dgm:t>
        <a:bodyPr/>
        <a:lstStyle/>
        <a:p>
          <a:endParaRPr lang="en-US"/>
        </a:p>
      </dgm:t>
    </dgm:pt>
    <dgm:pt modelId="{EC7AB1BB-68AE-447A-A054-314AC6A8BF37}" type="pres">
      <dgm:prSet presAssocID="{32A4BB4E-ED14-4021-9914-7C8117A119A6}" presName="childTextArrow" presStyleLbl="fgAccFollowNode1" presStyleIdx="5" presStyleCnt="6" custLinFactNeighborX="26">
        <dgm:presLayoutVars>
          <dgm:bulletEnabled val="1"/>
        </dgm:presLayoutVars>
      </dgm:prSet>
      <dgm:spPr/>
      <dgm:t>
        <a:bodyPr/>
        <a:lstStyle/>
        <a:p>
          <a:endParaRPr lang="en-US"/>
        </a:p>
      </dgm:t>
    </dgm:pt>
  </dgm:ptLst>
  <dgm:cxnLst>
    <dgm:cxn modelId="{9C49ED82-9844-4CA7-AB6C-098A5615CEF7}" srcId="{79D0FDB1-524D-4A23-83CD-39E8AFF7277F}" destId="{96F16AAA-0EC1-4702-9EFB-78401E436EA0}" srcOrd="0" destOrd="0" parTransId="{75904D83-8E9B-440F-93CD-585CD76D3A33}" sibTransId="{624563C9-F691-4A91-8B25-17466084B88D}"/>
    <dgm:cxn modelId="{AABE9BCF-6D43-42A6-A0D8-B6B5376F72EF}" type="presOf" srcId="{C51F3DFB-47B9-4083-B004-A0348235A189}" destId="{D661FE1B-7AC1-4831-B382-912A023AF8D4}" srcOrd="0" destOrd="0" presId="urn:microsoft.com/office/officeart/2005/8/layout/process4"/>
    <dgm:cxn modelId="{2636128A-1354-4D23-87C9-20E54278A075}" type="presOf" srcId="{C51F3DFB-47B9-4083-B004-A0348235A189}" destId="{ADAB07FE-C40A-459A-8A32-1035218E3CD2}" srcOrd="1" destOrd="0" presId="urn:microsoft.com/office/officeart/2005/8/layout/process4"/>
    <dgm:cxn modelId="{0DE1B3FC-7B66-4726-814C-9E933733813D}" type="presOf" srcId="{A88D667E-A12F-4CE3-835B-E27ABED340F4}" destId="{432947F7-1D65-41EB-A202-F78E8EF7F742}" srcOrd="0" destOrd="0" presId="urn:microsoft.com/office/officeart/2005/8/layout/process4"/>
    <dgm:cxn modelId="{370D154E-1161-44BC-BBCD-417944CD6C29}" srcId="{6C84A4EA-F979-44FB-8AC9-7D097F376914}" destId="{C51F3DFB-47B9-4083-B004-A0348235A189}" srcOrd="0" destOrd="0" parTransId="{C7C150F2-A5CB-4F50-AA4B-B584A65BF07C}" sibTransId="{B60F452F-DD0A-4900-BAAF-251A47126721}"/>
    <dgm:cxn modelId="{88248552-4B92-4FCE-915E-1973E36B718E}" srcId="{5B0FF9EC-7CEF-445A-8CCA-B5F202C8B475}" destId="{1B0A3FF2-9F7F-4264-817E-FA9C88E7A1A1}" srcOrd="0" destOrd="0" parTransId="{91E3D17C-8C76-4DFA-A391-503532C4CC3F}" sibTransId="{06FFCB38-EDB2-425C-8640-97542000B118}"/>
    <dgm:cxn modelId="{D86957DD-D8FD-46DC-A3C8-2F6BE75CC350}" type="presOf" srcId="{79D0FDB1-524D-4A23-83CD-39E8AFF7277F}" destId="{B9248678-F004-41BF-A655-44428FE3BE3C}" srcOrd="0" destOrd="0" presId="urn:microsoft.com/office/officeart/2005/8/layout/process4"/>
    <dgm:cxn modelId="{885297D1-F9BE-490C-9287-74F619105FD7}" type="presOf" srcId="{79D0FDB1-524D-4A23-83CD-39E8AFF7277F}" destId="{67D12396-FB73-4225-8AB9-10A5E2A92A6B}" srcOrd="1" destOrd="0" presId="urn:microsoft.com/office/officeart/2005/8/layout/process4"/>
    <dgm:cxn modelId="{3396D111-9E3C-4541-A7B8-D9E447D3C2E3}" srcId="{6C84A4EA-F979-44FB-8AC9-7D097F376914}" destId="{5B0FF9EC-7CEF-445A-8CCA-B5F202C8B475}" srcOrd="2" destOrd="0" parTransId="{D2E228FD-AC9D-4D93-B683-E0D362B4978F}" sibTransId="{8C616F44-00F7-4314-9FD6-340FB8BD6BFA}"/>
    <dgm:cxn modelId="{841A9FE9-FAF7-448C-B988-C2035F873F9A}" type="presOf" srcId="{5B0FF9EC-7CEF-445A-8CCA-B5F202C8B475}" destId="{99E885B1-3BD0-4AED-AB11-591BD5304F80}" srcOrd="1" destOrd="0" presId="urn:microsoft.com/office/officeart/2005/8/layout/process4"/>
    <dgm:cxn modelId="{426E0C1B-5241-48D8-9246-8F806BD4C921}" srcId="{79D0FDB1-524D-4A23-83CD-39E8AFF7277F}" destId="{697BADB5-FA02-48BF-8274-B155A8DD4FF6}" srcOrd="1" destOrd="0" parTransId="{7573400E-1043-46E7-B16F-B709EDCCCDFC}" sibTransId="{08BBEB0F-4633-4752-A26E-C953DB19DE1D}"/>
    <dgm:cxn modelId="{BA1AAEAB-C705-4923-89A6-77A5A96A49E1}" type="presOf" srcId="{1B0A3FF2-9F7F-4264-817E-FA9C88E7A1A1}" destId="{D820FF71-65B0-4F34-B3EC-A7DE313CEB49}" srcOrd="0" destOrd="0" presId="urn:microsoft.com/office/officeart/2005/8/layout/process4"/>
    <dgm:cxn modelId="{65D08CAF-3147-4288-88CB-C2B9EABE6451}" srcId="{C281A464-FABF-4429-B62E-6C634788B3AF}" destId="{A88D667E-A12F-4CE3-835B-E27ABED340F4}" srcOrd="0" destOrd="0" parTransId="{F53D4802-4972-46DE-B38C-22703DFD179B}" sibTransId="{8BD05D89-B5B7-424D-B6AA-48205F4BC260}"/>
    <dgm:cxn modelId="{22ABEE4F-672A-4EE8-9A60-2BC43D3EFA49}" type="presOf" srcId="{96F16AAA-0EC1-4702-9EFB-78401E436EA0}" destId="{5FED4907-9177-4567-9664-2C1EBC434ADD}" srcOrd="0" destOrd="0" presId="urn:microsoft.com/office/officeart/2005/8/layout/process4"/>
    <dgm:cxn modelId="{EB9775A1-208F-4785-B4C2-16AEAA125BAE}" type="presOf" srcId="{C281A464-FABF-4429-B62E-6C634788B3AF}" destId="{48C45743-57CD-4DFD-A5D2-9DBD31AFD702}" srcOrd="1" destOrd="0" presId="urn:microsoft.com/office/officeart/2005/8/layout/process4"/>
    <dgm:cxn modelId="{1C3FDCC0-5C6D-43A0-8686-65746032D60A}" type="presOf" srcId="{6C84A4EA-F979-44FB-8AC9-7D097F376914}" destId="{0EE0EEFB-E823-422C-9870-5604187FB56D}" srcOrd="0" destOrd="0" presId="urn:microsoft.com/office/officeart/2005/8/layout/process4"/>
    <dgm:cxn modelId="{233E73D0-E784-402C-B830-0B8B91F0ED90}" type="presOf" srcId="{5B0FF9EC-7CEF-445A-8CCA-B5F202C8B475}" destId="{0EC7E9DF-1454-459F-AC1C-0C79EAECA06F}" srcOrd="0" destOrd="0" presId="urn:microsoft.com/office/officeart/2005/8/layout/process4"/>
    <dgm:cxn modelId="{8E00FC3B-439E-4E30-92C1-9F335B86F01E}" srcId="{C51F3DFB-47B9-4083-B004-A0348235A189}" destId="{C00AE1BC-5744-4A39-B405-C38152CE408E}" srcOrd="0" destOrd="0" parTransId="{8B277A80-A7C6-4D03-84FD-D7A92075D470}" sibTransId="{B47C30A2-B02A-4BA4-9EB1-3328E05482FF}"/>
    <dgm:cxn modelId="{CCBDC858-59E9-4BC4-B1D2-05D36396FC53}" type="presOf" srcId="{32A4BB4E-ED14-4021-9914-7C8117A119A6}" destId="{EC7AB1BB-68AE-447A-A054-314AC6A8BF37}" srcOrd="0" destOrd="0" presId="urn:microsoft.com/office/officeart/2005/8/layout/process4"/>
    <dgm:cxn modelId="{FADE2020-8879-4F4E-BAD9-6109E149A094}" type="presOf" srcId="{C00AE1BC-5744-4A39-B405-C38152CE408E}" destId="{4D91BF35-4A90-48DB-A065-222369C529EC}" srcOrd="0" destOrd="0" presId="urn:microsoft.com/office/officeart/2005/8/layout/process4"/>
    <dgm:cxn modelId="{E5C610BE-CFE0-47D6-B7C7-2E22D985D792}" srcId="{6C84A4EA-F979-44FB-8AC9-7D097F376914}" destId="{79D0FDB1-524D-4A23-83CD-39E8AFF7277F}" srcOrd="1" destOrd="0" parTransId="{A36FB7CE-507A-45B4-81E1-7F6BF56F27DE}" sibTransId="{B24888AD-0D6A-4F26-9FCD-8AFE93858224}"/>
    <dgm:cxn modelId="{7D75AE5A-0E05-4F4A-A216-1FEC36CB1A3D}" srcId="{C51F3DFB-47B9-4083-B004-A0348235A189}" destId="{32A4BB4E-ED14-4021-9914-7C8117A119A6}" srcOrd="1" destOrd="0" parTransId="{4A19895D-A92E-4F04-A81F-D74087CE7CFF}" sibTransId="{08EF2AA1-6DFA-4A7C-9BF9-596C1528F5C5}"/>
    <dgm:cxn modelId="{89C15BFE-B5BB-4483-8F45-935F296BBA8C}" type="presOf" srcId="{697BADB5-FA02-48BF-8274-B155A8DD4FF6}" destId="{A8A762D2-8C47-4323-8640-B2B4FF2FDB41}" srcOrd="0" destOrd="0" presId="urn:microsoft.com/office/officeart/2005/8/layout/process4"/>
    <dgm:cxn modelId="{249525E7-7E7B-4F28-A748-F7AC01DCDA54}" type="presOf" srcId="{C281A464-FABF-4429-B62E-6C634788B3AF}" destId="{270BFE99-2A1D-450C-9765-17AC7C9BE50F}" srcOrd="0" destOrd="0" presId="urn:microsoft.com/office/officeart/2005/8/layout/process4"/>
    <dgm:cxn modelId="{63EDA297-DFB2-4E62-9B3E-D628500A0480}" srcId="{6C84A4EA-F979-44FB-8AC9-7D097F376914}" destId="{C281A464-FABF-4429-B62E-6C634788B3AF}" srcOrd="3" destOrd="0" parTransId="{2E16CFC0-F834-4C75-A8F4-69F241D7CB28}" sibTransId="{F28BCC39-B50F-49C1-8971-54CC15C3994C}"/>
    <dgm:cxn modelId="{CAC4DD8F-1FA6-4CD8-8263-E32EAC9A10C6}" type="presParOf" srcId="{0EE0EEFB-E823-422C-9870-5604187FB56D}" destId="{3EC2AAD4-A89D-4DEB-AB49-ECDEC2138988}" srcOrd="0" destOrd="0" presId="urn:microsoft.com/office/officeart/2005/8/layout/process4"/>
    <dgm:cxn modelId="{D955D4E2-F2A3-4B6D-A5BB-9D82F61ED723}" type="presParOf" srcId="{3EC2AAD4-A89D-4DEB-AB49-ECDEC2138988}" destId="{270BFE99-2A1D-450C-9765-17AC7C9BE50F}" srcOrd="0" destOrd="0" presId="urn:microsoft.com/office/officeart/2005/8/layout/process4"/>
    <dgm:cxn modelId="{6C549F41-810B-40C2-9F46-46B036414283}" type="presParOf" srcId="{3EC2AAD4-A89D-4DEB-AB49-ECDEC2138988}" destId="{48C45743-57CD-4DFD-A5D2-9DBD31AFD702}" srcOrd="1" destOrd="0" presId="urn:microsoft.com/office/officeart/2005/8/layout/process4"/>
    <dgm:cxn modelId="{3FF45171-9D35-4BE1-9218-13EE6E9590FD}" type="presParOf" srcId="{3EC2AAD4-A89D-4DEB-AB49-ECDEC2138988}" destId="{FA1F875C-957D-4DDB-BF5A-DDF77106C6EC}" srcOrd="2" destOrd="0" presId="urn:microsoft.com/office/officeart/2005/8/layout/process4"/>
    <dgm:cxn modelId="{632A87D6-060C-48FA-9444-5731FD9A17C2}" type="presParOf" srcId="{FA1F875C-957D-4DDB-BF5A-DDF77106C6EC}" destId="{432947F7-1D65-41EB-A202-F78E8EF7F742}" srcOrd="0" destOrd="0" presId="urn:microsoft.com/office/officeart/2005/8/layout/process4"/>
    <dgm:cxn modelId="{779A9F59-0741-4B53-ACE8-6D163FAEEF75}" type="presParOf" srcId="{0EE0EEFB-E823-422C-9870-5604187FB56D}" destId="{83C971A0-8E7E-4F37-ADB1-686A55649353}" srcOrd="1" destOrd="0" presId="urn:microsoft.com/office/officeart/2005/8/layout/process4"/>
    <dgm:cxn modelId="{04854BB7-460F-4684-924A-48400CF9AF70}" type="presParOf" srcId="{0EE0EEFB-E823-422C-9870-5604187FB56D}" destId="{0E83C3E5-5854-4C88-AE01-47C2C7F85C0A}" srcOrd="2" destOrd="0" presId="urn:microsoft.com/office/officeart/2005/8/layout/process4"/>
    <dgm:cxn modelId="{9EC68805-C708-4D65-AC4E-7C62D237413C}" type="presParOf" srcId="{0E83C3E5-5854-4C88-AE01-47C2C7F85C0A}" destId="{0EC7E9DF-1454-459F-AC1C-0C79EAECA06F}" srcOrd="0" destOrd="0" presId="urn:microsoft.com/office/officeart/2005/8/layout/process4"/>
    <dgm:cxn modelId="{4FE51159-F26A-437F-8029-B47105638F6B}" type="presParOf" srcId="{0E83C3E5-5854-4C88-AE01-47C2C7F85C0A}" destId="{99E885B1-3BD0-4AED-AB11-591BD5304F80}" srcOrd="1" destOrd="0" presId="urn:microsoft.com/office/officeart/2005/8/layout/process4"/>
    <dgm:cxn modelId="{709A1820-37BD-4FA1-A251-C7B7CCAF2BF0}" type="presParOf" srcId="{0E83C3E5-5854-4C88-AE01-47C2C7F85C0A}" destId="{CA5709DE-4F30-4182-A750-721A7EE0489C}" srcOrd="2" destOrd="0" presId="urn:microsoft.com/office/officeart/2005/8/layout/process4"/>
    <dgm:cxn modelId="{0710EBD5-A36B-4C2B-9854-2A0FA9D1F42C}" type="presParOf" srcId="{CA5709DE-4F30-4182-A750-721A7EE0489C}" destId="{D820FF71-65B0-4F34-B3EC-A7DE313CEB49}" srcOrd="0" destOrd="0" presId="urn:microsoft.com/office/officeart/2005/8/layout/process4"/>
    <dgm:cxn modelId="{BB45190E-B71E-45FD-8D5D-F4A1319B2E7A}" type="presParOf" srcId="{0EE0EEFB-E823-422C-9870-5604187FB56D}" destId="{D0933C65-2851-44F1-85C6-5E31DEC68A4C}" srcOrd="3" destOrd="0" presId="urn:microsoft.com/office/officeart/2005/8/layout/process4"/>
    <dgm:cxn modelId="{724D77D1-33DF-4AB0-9698-EE080FBA0892}" type="presParOf" srcId="{0EE0EEFB-E823-422C-9870-5604187FB56D}" destId="{A66CBC5A-6852-4B7E-822D-9FDC233EBB82}" srcOrd="4" destOrd="0" presId="urn:microsoft.com/office/officeart/2005/8/layout/process4"/>
    <dgm:cxn modelId="{C89C122A-4622-498D-A8CF-8EA9D0F047D6}" type="presParOf" srcId="{A66CBC5A-6852-4B7E-822D-9FDC233EBB82}" destId="{B9248678-F004-41BF-A655-44428FE3BE3C}" srcOrd="0" destOrd="0" presId="urn:microsoft.com/office/officeart/2005/8/layout/process4"/>
    <dgm:cxn modelId="{AC78181E-C6FD-44B8-8C58-4E46A7C6CEE9}" type="presParOf" srcId="{A66CBC5A-6852-4B7E-822D-9FDC233EBB82}" destId="{67D12396-FB73-4225-8AB9-10A5E2A92A6B}" srcOrd="1" destOrd="0" presId="urn:microsoft.com/office/officeart/2005/8/layout/process4"/>
    <dgm:cxn modelId="{F41E7E70-D460-4B8C-8F15-928B7AA02712}" type="presParOf" srcId="{A66CBC5A-6852-4B7E-822D-9FDC233EBB82}" destId="{94FB3BAB-A83A-43FB-8EE3-C6E444E8C213}" srcOrd="2" destOrd="0" presId="urn:microsoft.com/office/officeart/2005/8/layout/process4"/>
    <dgm:cxn modelId="{6E8B8F9F-725F-4F67-BD57-A438534D482C}" type="presParOf" srcId="{94FB3BAB-A83A-43FB-8EE3-C6E444E8C213}" destId="{5FED4907-9177-4567-9664-2C1EBC434ADD}" srcOrd="0" destOrd="0" presId="urn:microsoft.com/office/officeart/2005/8/layout/process4"/>
    <dgm:cxn modelId="{2A8ECDAE-57FC-4E91-8D4F-8189718B358A}" type="presParOf" srcId="{94FB3BAB-A83A-43FB-8EE3-C6E444E8C213}" destId="{A8A762D2-8C47-4323-8640-B2B4FF2FDB41}" srcOrd="1" destOrd="0" presId="urn:microsoft.com/office/officeart/2005/8/layout/process4"/>
    <dgm:cxn modelId="{B094097C-1C14-488D-A234-F572F1ABB989}" type="presParOf" srcId="{0EE0EEFB-E823-422C-9870-5604187FB56D}" destId="{08136A9C-CF92-426F-B4C7-9C33426513CC}" srcOrd="5" destOrd="0" presId="urn:microsoft.com/office/officeart/2005/8/layout/process4"/>
    <dgm:cxn modelId="{5215ABA7-F9CB-4FFC-8C0C-F2FE700EDAF5}" type="presParOf" srcId="{0EE0EEFB-E823-422C-9870-5604187FB56D}" destId="{B3077B33-A151-4AF3-9D8C-269FBC2E7455}" srcOrd="6" destOrd="0" presId="urn:microsoft.com/office/officeart/2005/8/layout/process4"/>
    <dgm:cxn modelId="{58793AB6-B3E6-4630-967A-24913B83A7B1}" type="presParOf" srcId="{B3077B33-A151-4AF3-9D8C-269FBC2E7455}" destId="{D661FE1B-7AC1-4831-B382-912A023AF8D4}" srcOrd="0" destOrd="0" presId="urn:microsoft.com/office/officeart/2005/8/layout/process4"/>
    <dgm:cxn modelId="{7BFBD094-C7E4-4803-957A-6950A4CA0E95}" type="presParOf" srcId="{B3077B33-A151-4AF3-9D8C-269FBC2E7455}" destId="{ADAB07FE-C40A-459A-8A32-1035218E3CD2}" srcOrd="1" destOrd="0" presId="urn:microsoft.com/office/officeart/2005/8/layout/process4"/>
    <dgm:cxn modelId="{A475AC0B-CEAA-4BBC-A833-82FF53ECD849}" type="presParOf" srcId="{B3077B33-A151-4AF3-9D8C-269FBC2E7455}" destId="{5FB476B4-E903-4367-BAA0-A6814B16DA61}" srcOrd="2" destOrd="0" presId="urn:microsoft.com/office/officeart/2005/8/layout/process4"/>
    <dgm:cxn modelId="{BA70DB04-52AC-40E8-8150-4345BF4DA985}" type="presParOf" srcId="{5FB476B4-E903-4367-BAA0-A6814B16DA61}" destId="{4D91BF35-4A90-48DB-A065-222369C529EC}" srcOrd="0" destOrd="0" presId="urn:microsoft.com/office/officeart/2005/8/layout/process4"/>
    <dgm:cxn modelId="{F1E1C6D8-E9CA-43D1-A57D-84E9A6529811}" type="presParOf" srcId="{5FB476B4-E903-4367-BAA0-A6814B16DA61}" destId="{EC7AB1BB-68AE-447A-A054-314AC6A8BF37}" srcOrd="1" destOrd="0" presId="urn:microsoft.com/office/officeart/2005/8/layout/process4"/>
  </dgm:cxnLst>
  <dgm:bg/>
  <dgm:whole/>
</dgm:dataModel>
</file>

<file path=ppt/diagrams/data4.xml><?xml version="1.0" encoding="utf-8"?>
<dgm:dataModel xmlns:dgm="http://schemas.openxmlformats.org/drawingml/2006/diagram" xmlns:a="http://schemas.openxmlformats.org/drawingml/2006/main">
  <dgm:ptLst>
    <dgm:pt modelId="{92C1DBAE-C9C5-4678-B2C7-DF4A28D3FD9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6781CF5E-5219-4871-8F1B-DD3539684664}">
      <dgm:prSet phldrT="[Text]" custT="1"/>
      <dgm:spPr/>
      <dgm:t>
        <a:bodyPr/>
        <a:lstStyle/>
        <a:p>
          <a:r>
            <a:rPr lang="en-US" sz="2000" dirty="0" smtClean="0"/>
            <a:t>SURCHARGE &amp; EDUCATION CESS</a:t>
          </a:r>
          <a:endParaRPr lang="en-US" sz="2000" dirty="0"/>
        </a:p>
      </dgm:t>
    </dgm:pt>
    <dgm:pt modelId="{8C822948-1C59-43D2-80BA-F5376CFC6124}" type="parTrans" cxnId="{3A936C8B-5262-4BC0-9CE9-FFF0ECEB379D}">
      <dgm:prSet/>
      <dgm:spPr/>
      <dgm:t>
        <a:bodyPr/>
        <a:lstStyle/>
        <a:p>
          <a:endParaRPr lang="en-US"/>
        </a:p>
      </dgm:t>
    </dgm:pt>
    <dgm:pt modelId="{6D7F40B1-3439-42A4-A091-C68EFFBE0674}" type="sibTrans" cxnId="{3A936C8B-5262-4BC0-9CE9-FFF0ECEB379D}">
      <dgm:prSet/>
      <dgm:spPr/>
      <dgm:t>
        <a:bodyPr/>
        <a:lstStyle/>
        <a:p>
          <a:endParaRPr lang="en-US"/>
        </a:p>
      </dgm:t>
    </dgm:pt>
    <dgm:pt modelId="{4AEA891A-EE44-4BA2-BD0C-30BEDB754402}">
      <dgm:prSet phldrT="[Text]" custT="1"/>
      <dgm:spPr/>
      <dgm:t>
        <a:bodyPr/>
        <a:lstStyle/>
        <a:p>
          <a:pPr algn="ctr"/>
          <a:r>
            <a:rPr lang="en-US" sz="2000" dirty="0" smtClean="0"/>
            <a:t>In case of Non- domestic Company where payment not exceed 1 Crores- Surcharge- Nil &amp; Education Cess @ 3%</a:t>
          </a:r>
          <a:endParaRPr lang="en-US" sz="2000" dirty="0"/>
        </a:p>
      </dgm:t>
    </dgm:pt>
    <dgm:pt modelId="{9DA0065E-EA98-4B41-800C-A59324108772}" type="parTrans" cxnId="{8ADDB11E-925A-4D50-A968-472FC14DDE44}">
      <dgm:prSet/>
      <dgm:spPr/>
      <dgm:t>
        <a:bodyPr/>
        <a:lstStyle/>
        <a:p>
          <a:endParaRPr lang="en-US"/>
        </a:p>
      </dgm:t>
    </dgm:pt>
    <dgm:pt modelId="{5917DAD5-8253-47F4-BCC7-50589B102F3D}" type="sibTrans" cxnId="{8ADDB11E-925A-4D50-A968-472FC14DDE44}">
      <dgm:prSet/>
      <dgm:spPr/>
      <dgm:t>
        <a:bodyPr/>
        <a:lstStyle/>
        <a:p>
          <a:endParaRPr lang="en-US"/>
        </a:p>
      </dgm:t>
    </dgm:pt>
    <dgm:pt modelId="{2006230F-556F-4097-B12C-91A759CF71BF}">
      <dgm:prSet/>
      <dgm:spPr/>
      <dgm:t>
        <a:bodyPr/>
        <a:lstStyle/>
        <a:p>
          <a:r>
            <a:rPr lang="en-US" dirty="0" smtClean="0"/>
            <a:t>In case of Non- domestic Company where payment exceed 1 Crores- Surcharge- 2% &amp; Education Cess @ 3%</a:t>
          </a:r>
          <a:endParaRPr lang="en-US" dirty="0"/>
        </a:p>
      </dgm:t>
    </dgm:pt>
    <dgm:pt modelId="{4D7646D5-5E98-4C86-9031-BA58BE0F1175}" type="parTrans" cxnId="{3D25FA6D-D7CC-4617-8421-C028284239F0}">
      <dgm:prSet/>
      <dgm:spPr/>
      <dgm:t>
        <a:bodyPr/>
        <a:lstStyle/>
        <a:p>
          <a:endParaRPr lang="en-US"/>
        </a:p>
      </dgm:t>
    </dgm:pt>
    <dgm:pt modelId="{20637C70-E6B1-4A9B-8DDA-C8E5CE62AD52}" type="sibTrans" cxnId="{3D25FA6D-D7CC-4617-8421-C028284239F0}">
      <dgm:prSet/>
      <dgm:spPr/>
      <dgm:t>
        <a:bodyPr/>
        <a:lstStyle/>
        <a:p>
          <a:endParaRPr lang="en-US"/>
        </a:p>
      </dgm:t>
    </dgm:pt>
    <dgm:pt modelId="{1BE710D5-3DCA-4B05-A60F-B3A87539CA3B}" type="pres">
      <dgm:prSet presAssocID="{92C1DBAE-C9C5-4678-B2C7-DF4A28D3FD90}" presName="diagram" presStyleCnt="0">
        <dgm:presLayoutVars>
          <dgm:chPref val="1"/>
          <dgm:dir/>
          <dgm:animOne val="branch"/>
          <dgm:animLvl val="lvl"/>
          <dgm:resizeHandles val="exact"/>
        </dgm:presLayoutVars>
      </dgm:prSet>
      <dgm:spPr/>
      <dgm:t>
        <a:bodyPr/>
        <a:lstStyle/>
        <a:p>
          <a:endParaRPr lang="en-US"/>
        </a:p>
      </dgm:t>
    </dgm:pt>
    <dgm:pt modelId="{F8B2EBED-6FDF-47D1-8DA4-CF3E8689E5DB}" type="pres">
      <dgm:prSet presAssocID="{6781CF5E-5219-4871-8F1B-DD3539684664}" presName="root1" presStyleCnt="0"/>
      <dgm:spPr/>
    </dgm:pt>
    <dgm:pt modelId="{383DE46E-9260-49D0-96E0-72BD9913259A}" type="pres">
      <dgm:prSet presAssocID="{6781CF5E-5219-4871-8F1B-DD3539684664}" presName="LevelOneTextNode" presStyleLbl="node0" presStyleIdx="0" presStyleCnt="1">
        <dgm:presLayoutVars>
          <dgm:chPref val="3"/>
        </dgm:presLayoutVars>
      </dgm:prSet>
      <dgm:spPr/>
      <dgm:t>
        <a:bodyPr/>
        <a:lstStyle/>
        <a:p>
          <a:endParaRPr lang="en-US"/>
        </a:p>
      </dgm:t>
    </dgm:pt>
    <dgm:pt modelId="{360FAB3C-3293-4DBF-9D9D-8BC9562C11A8}" type="pres">
      <dgm:prSet presAssocID="{6781CF5E-5219-4871-8F1B-DD3539684664}" presName="level2hierChild" presStyleCnt="0"/>
      <dgm:spPr/>
    </dgm:pt>
    <dgm:pt modelId="{1FF285BC-DF86-4B0A-8F50-91DA32E31607}" type="pres">
      <dgm:prSet presAssocID="{9DA0065E-EA98-4B41-800C-A59324108772}" presName="conn2-1" presStyleLbl="parChTrans1D2" presStyleIdx="0" presStyleCnt="2"/>
      <dgm:spPr/>
      <dgm:t>
        <a:bodyPr/>
        <a:lstStyle/>
        <a:p>
          <a:endParaRPr lang="en-US"/>
        </a:p>
      </dgm:t>
    </dgm:pt>
    <dgm:pt modelId="{B29256E5-9D05-4B4A-9B92-BF37D518CB4A}" type="pres">
      <dgm:prSet presAssocID="{9DA0065E-EA98-4B41-800C-A59324108772}" presName="connTx" presStyleLbl="parChTrans1D2" presStyleIdx="0" presStyleCnt="2"/>
      <dgm:spPr/>
      <dgm:t>
        <a:bodyPr/>
        <a:lstStyle/>
        <a:p>
          <a:endParaRPr lang="en-US"/>
        </a:p>
      </dgm:t>
    </dgm:pt>
    <dgm:pt modelId="{141C1544-24F3-4766-909F-FA70E8B8AD24}" type="pres">
      <dgm:prSet presAssocID="{4AEA891A-EE44-4BA2-BD0C-30BEDB754402}" presName="root2" presStyleCnt="0"/>
      <dgm:spPr/>
    </dgm:pt>
    <dgm:pt modelId="{7BA7BF6B-B34A-4025-9EA6-6123B4DC7096}" type="pres">
      <dgm:prSet presAssocID="{4AEA891A-EE44-4BA2-BD0C-30BEDB754402}" presName="LevelTwoTextNode" presStyleLbl="node2" presStyleIdx="0" presStyleCnt="2" custScaleX="189895">
        <dgm:presLayoutVars>
          <dgm:chPref val="3"/>
        </dgm:presLayoutVars>
      </dgm:prSet>
      <dgm:spPr/>
      <dgm:t>
        <a:bodyPr/>
        <a:lstStyle/>
        <a:p>
          <a:endParaRPr lang="en-US"/>
        </a:p>
      </dgm:t>
    </dgm:pt>
    <dgm:pt modelId="{82FCE4C6-DFEB-4FDC-B86E-FE2DA9453070}" type="pres">
      <dgm:prSet presAssocID="{4AEA891A-EE44-4BA2-BD0C-30BEDB754402}" presName="level3hierChild" presStyleCnt="0"/>
      <dgm:spPr/>
    </dgm:pt>
    <dgm:pt modelId="{D68ABB20-E501-4744-A4C5-8A0C78BC0912}" type="pres">
      <dgm:prSet presAssocID="{4D7646D5-5E98-4C86-9031-BA58BE0F1175}" presName="conn2-1" presStyleLbl="parChTrans1D2" presStyleIdx="1" presStyleCnt="2"/>
      <dgm:spPr/>
      <dgm:t>
        <a:bodyPr/>
        <a:lstStyle/>
        <a:p>
          <a:endParaRPr lang="en-US"/>
        </a:p>
      </dgm:t>
    </dgm:pt>
    <dgm:pt modelId="{6137C6B0-E3EC-4337-AB76-A285BA805AA5}" type="pres">
      <dgm:prSet presAssocID="{4D7646D5-5E98-4C86-9031-BA58BE0F1175}" presName="connTx" presStyleLbl="parChTrans1D2" presStyleIdx="1" presStyleCnt="2"/>
      <dgm:spPr/>
      <dgm:t>
        <a:bodyPr/>
        <a:lstStyle/>
        <a:p>
          <a:endParaRPr lang="en-US"/>
        </a:p>
      </dgm:t>
    </dgm:pt>
    <dgm:pt modelId="{3FB61764-F84C-4DB9-912C-F86CA34FF05F}" type="pres">
      <dgm:prSet presAssocID="{2006230F-556F-4097-B12C-91A759CF71BF}" presName="root2" presStyleCnt="0"/>
      <dgm:spPr/>
    </dgm:pt>
    <dgm:pt modelId="{0642C111-15D6-4401-A1D2-B0931DA81F6A}" type="pres">
      <dgm:prSet presAssocID="{2006230F-556F-4097-B12C-91A759CF71BF}" presName="LevelTwoTextNode" presStyleLbl="node2" presStyleIdx="1" presStyleCnt="2" custScaleX="190956">
        <dgm:presLayoutVars>
          <dgm:chPref val="3"/>
        </dgm:presLayoutVars>
      </dgm:prSet>
      <dgm:spPr/>
      <dgm:t>
        <a:bodyPr/>
        <a:lstStyle/>
        <a:p>
          <a:endParaRPr lang="en-US"/>
        </a:p>
      </dgm:t>
    </dgm:pt>
    <dgm:pt modelId="{9F2C8188-AFC2-4EBF-A1F8-31070998A336}" type="pres">
      <dgm:prSet presAssocID="{2006230F-556F-4097-B12C-91A759CF71BF}" presName="level3hierChild" presStyleCnt="0"/>
      <dgm:spPr/>
    </dgm:pt>
  </dgm:ptLst>
  <dgm:cxnLst>
    <dgm:cxn modelId="{9F2FD284-C239-48D3-B956-736FABACA498}" type="presOf" srcId="{4D7646D5-5E98-4C86-9031-BA58BE0F1175}" destId="{6137C6B0-E3EC-4337-AB76-A285BA805AA5}" srcOrd="1" destOrd="0" presId="urn:microsoft.com/office/officeart/2005/8/layout/hierarchy2"/>
    <dgm:cxn modelId="{BD93604C-E982-4151-A408-AEEA23E5E901}" type="presOf" srcId="{9DA0065E-EA98-4B41-800C-A59324108772}" destId="{B29256E5-9D05-4B4A-9B92-BF37D518CB4A}" srcOrd="1" destOrd="0" presId="urn:microsoft.com/office/officeart/2005/8/layout/hierarchy2"/>
    <dgm:cxn modelId="{CD234C1B-C320-48F7-AD1B-EAC3D0B8EAAB}" type="presOf" srcId="{2006230F-556F-4097-B12C-91A759CF71BF}" destId="{0642C111-15D6-4401-A1D2-B0931DA81F6A}" srcOrd="0" destOrd="0" presId="urn:microsoft.com/office/officeart/2005/8/layout/hierarchy2"/>
    <dgm:cxn modelId="{3D25FA6D-D7CC-4617-8421-C028284239F0}" srcId="{6781CF5E-5219-4871-8F1B-DD3539684664}" destId="{2006230F-556F-4097-B12C-91A759CF71BF}" srcOrd="1" destOrd="0" parTransId="{4D7646D5-5E98-4C86-9031-BA58BE0F1175}" sibTransId="{20637C70-E6B1-4A9B-8DDA-C8E5CE62AD52}"/>
    <dgm:cxn modelId="{CC64CDBC-D3DE-4962-B0DC-8EB7E68BA464}" type="presOf" srcId="{6781CF5E-5219-4871-8F1B-DD3539684664}" destId="{383DE46E-9260-49D0-96E0-72BD9913259A}" srcOrd="0" destOrd="0" presId="urn:microsoft.com/office/officeart/2005/8/layout/hierarchy2"/>
    <dgm:cxn modelId="{DB28CFCA-1AA5-4E89-BD90-2BC0CD9A1BCE}" type="presOf" srcId="{4AEA891A-EE44-4BA2-BD0C-30BEDB754402}" destId="{7BA7BF6B-B34A-4025-9EA6-6123B4DC7096}" srcOrd="0" destOrd="0" presId="urn:microsoft.com/office/officeart/2005/8/layout/hierarchy2"/>
    <dgm:cxn modelId="{F423C3A1-9B39-4639-A464-3B8A654A978A}" type="presOf" srcId="{9DA0065E-EA98-4B41-800C-A59324108772}" destId="{1FF285BC-DF86-4B0A-8F50-91DA32E31607}" srcOrd="0" destOrd="0" presId="urn:microsoft.com/office/officeart/2005/8/layout/hierarchy2"/>
    <dgm:cxn modelId="{0B7D4052-1D5D-4A47-B25E-C191B9D17E42}" type="presOf" srcId="{92C1DBAE-C9C5-4678-B2C7-DF4A28D3FD90}" destId="{1BE710D5-3DCA-4B05-A60F-B3A87539CA3B}" srcOrd="0" destOrd="0" presId="urn:microsoft.com/office/officeart/2005/8/layout/hierarchy2"/>
    <dgm:cxn modelId="{3A936C8B-5262-4BC0-9CE9-FFF0ECEB379D}" srcId="{92C1DBAE-C9C5-4678-B2C7-DF4A28D3FD90}" destId="{6781CF5E-5219-4871-8F1B-DD3539684664}" srcOrd="0" destOrd="0" parTransId="{8C822948-1C59-43D2-80BA-F5376CFC6124}" sibTransId="{6D7F40B1-3439-42A4-A091-C68EFFBE0674}"/>
    <dgm:cxn modelId="{8ADDB11E-925A-4D50-A968-472FC14DDE44}" srcId="{6781CF5E-5219-4871-8F1B-DD3539684664}" destId="{4AEA891A-EE44-4BA2-BD0C-30BEDB754402}" srcOrd="0" destOrd="0" parTransId="{9DA0065E-EA98-4B41-800C-A59324108772}" sibTransId="{5917DAD5-8253-47F4-BCC7-50589B102F3D}"/>
    <dgm:cxn modelId="{849A94EF-9B8B-4573-9D77-E4A7745596E4}" type="presOf" srcId="{4D7646D5-5E98-4C86-9031-BA58BE0F1175}" destId="{D68ABB20-E501-4744-A4C5-8A0C78BC0912}" srcOrd="0" destOrd="0" presId="urn:microsoft.com/office/officeart/2005/8/layout/hierarchy2"/>
    <dgm:cxn modelId="{5157B8F2-0761-4560-90A1-0E3A6DC36459}" type="presParOf" srcId="{1BE710D5-3DCA-4B05-A60F-B3A87539CA3B}" destId="{F8B2EBED-6FDF-47D1-8DA4-CF3E8689E5DB}" srcOrd="0" destOrd="0" presId="urn:microsoft.com/office/officeart/2005/8/layout/hierarchy2"/>
    <dgm:cxn modelId="{922E1C15-FC04-4F29-B3E3-855EDCF96155}" type="presParOf" srcId="{F8B2EBED-6FDF-47D1-8DA4-CF3E8689E5DB}" destId="{383DE46E-9260-49D0-96E0-72BD9913259A}" srcOrd="0" destOrd="0" presId="urn:microsoft.com/office/officeart/2005/8/layout/hierarchy2"/>
    <dgm:cxn modelId="{D0FDFFE4-21C5-4D95-A223-56953A1034BE}" type="presParOf" srcId="{F8B2EBED-6FDF-47D1-8DA4-CF3E8689E5DB}" destId="{360FAB3C-3293-4DBF-9D9D-8BC9562C11A8}" srcOrd="1" destOrd="0" presId="urn:microsoft.com/office/officeart/2005/8/layout/hierarchy2"/>
    <dgm:cxn modelId="{3C08D797-3A80-4613-9AC2-E666E1802DE3}" type="presParOf" srcId="{360FAB3C-3293-4DBF-9D9D-8BC9562C11A8}" destId="{1FF285BC-DF86-4B0A-8F50-91DA32E31607}" srcOrd="0" destOrd="0" presId="urn:microsoft.com/office/officeart/2005/8/layout/hierarchy2"/>
    <dgm:cxn modelId="{C510E930-5297-41FA-A411-4F1AB51BA988}" type="presParOf" srcId="{1FF285BC-DF86-4B0A-8F50-91DA32E31607}" destId="{B29256E5-9D05-4B4A-9B92-BF37D518CB4A}" srcOrd="0" destOrd="0" presId="urn:microsoft.com/office/officeart/2005/8/layout/hierarchy2"/>
    <dgm:cxn modelId="{B720B80E-7CA8-4015-854F-E6D51B79F41E}" type="presParOf" srcId="{360FAB3C-3293-4DBF-9D9D-8BC9562C11A8}" destId="{141C1544-24F3-4766-909F-FA70E8B8AD24}" srcOrd="1" destOrd="0" presId="urn:microsoft.com/office/officeart/2005/8/layout/hierarchy2"/>
    <dgm:cxn modelId="{B85F0518-4D29-4198-A766-3FCD2D690364}" type="presParOf" srcId="{141C1544-24F3-4766-909F-FA70E8B8AD24}" destId="{7BA7BF6B-B34A-4025-9EA6-6123B4DC7096}" srcOrd="0" destOrd="0" presId="urn:microsoft.com/office/officeart/2005/8/layout/hierarchy2"/>
    <dgm:cxn modelId="{51029ABC-4CB7-42B6-AA49-A6682E5AC497}" type="presParOf" srcId="{141C1544-24F3-4766-909F-FA70E8B8AD24}" destId="{82FCE4C6-DFEB-4FDC-B86E-FE2DA9453070}" srcOrd="1" destOrd="0" presId="urn:microsoft.com/office/officeart/2005/8/layout/hierarchy2"/>
    <dgm:cxn modelId="{537CF219-2A2A-4984-A9A0-2190063DCBCD}" type="presParOf" srcId="{360FAB3C-3293-4DBF-9D9D-8BC9562C11A8}" destId="{D68ABB20-E501-4744-A4C5-8A0C78BC0912}" srcOrd="2" destOrd="0" presId="urn:microsoft.com/office/officeart/2005/8/layout/hierarchy2"/>
    <dgm:cxn modelId="{05C7FE33-3975-4AC5-840F-6ADBC40660F9}" type="presParOf" srcId="{D68ABB20-E501-4744-A4C5-8A0C78BC0912}" destId="{6137C6B0-E3EC-4337-AB76-A285BA805AA5}" srcOrd="0" destOrd="0" presId="urn:microsoft.com/office/officeart/2005/8/layout/hierarchy2"/>
    <dgm:cxn modelId="{F1050381-8F02-43FB-AA40-40228385D9A7}" type="presParOf" srcId="{360FAB3C-3293-4DBF-9D9D-8BC9562C11A8}" destId="{3FB61764-F84C-4DB9-912C-F86CA34FF05F}" srcOrd="3" destOrd="0" presId="urn:microsoft.com/office/officeart/2005/8/layout/hierarchy2"/>
    <dgm:cxn modelId="{890BA6B9-035B-4703-AD8C-89F8CC9AAF54}" type="presParOf" srcId="{3FB61764-F84C-4DB9-912C-F86CA34FF05F}" destId="{0642C111-15D6-4401-A1D2-B0931DA81F6A}" srcOrd="0" destOrd="0" presId="urn:microsoft.com/office/officeart/2005/8/layout/hierarchy2"/>
    <dgm:cxn modelId="{D60EE690-24A6-4683-93B5-F54045F5F7C2}" type="presParOf" srcId="{3FB61764-F84C-4DB9-912C-F86CA34FF05F}" destId="{9F2C8188-AFC2-4EBF-A1F8-31070998A336}" srcOrd="1" destOrd="0" presId="urn:microsoft.com/office/officeart/2005/8/layout/hierarchy2"/>
  </dgm:cxnLst>
  <dgm:bg/>
  <dgm:whole/>
</dgm:dataModel>
</file>

<file path=ppt/diagrams/data5.xml><?xml version="1.0" encoding="utf-8"?>
<dgm:dataModel xmlns:dgm="http://schemas.openxmlformats.org/drawingml/2006/diagram" xmlns:a="http://schemas.openxmlformats.org/drawingml/2006/main">
  <dgm:ptLst>
    <dgm:pt modelId="{BEF64DFD-4562-43FC-81FC-5A73A3FC74C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D0912B3-CD64-48E6-9F74-B8D4E2AD4052}">
      <dgm:prSet phldrT="[Text]" custT="1"/>
      <dgm:spPr/>
      <dgm:t>
        <a:bodyPr/>
        <a:lstStyle/>
        <a:p>
          <a:r>
            <a:rPr lang="en-US" sz="2400" b="1" u="sng" dirty="0" smtClean="0">
              <a:latin typeface="Verdana" pitchFamily="34" charset="0"/>
              <a:ea typeface="Verdana" pitchFamily="34" charset="0"/>
              <a:cs typeface="Verdana" pitchFamily="34" charset="0"/>
            </a:rPr>
            <a:t>Payment For Software </a:t>
          </a:r>
          <a:endParaRPr lang="en-US" sz="2400" dirty="0"/>
        </a:p>
      </dgm:t>
    </dgm:pt>
    <dgm:pt modelId="{989609BD-C22E-42B6-8986-EF75433E7779}" type="parTrans" cxnId="{3789621B-AE02-4FF4-B2B1-6C43EDB4F97D}">
      <dgm:prSet/>
      <dgm:spPr/>
      <dgm:t>
        <a:bodyPr/>
        <a:lstStyle/>
        <a:p>
          <a:endParaRPr lang="en-US"/>
        </a:p>
      </dgm:t>
    </dgm:pt>
    <dgm:pt modelId="{035A0086-DE7E-4F04-A486-F98DA7FDED1D}" type="sibTrans" cxnId="{3789621B-AE02-4FF4-B2B1-6C43EDB4F97D}">
      <dgm:prSet/>
      <dgm:spPr/>
      <dgm:t>
        <a:bodyPr/>
        <a:lstStyle/>
        <a:p>
          <a:endParaRPr lang="en-US"/>
        </a:p>
      </dgm:t>
    </dgm:pt>
    <dgm:pt modelId="{918F9B84-16EA-4B1F-B5B4-51A943548BD2}">
      <dgm:prSet phldrT="[Text]" custT="1"/>
      <dgm:spPr/>
      <dgm:t>
        <a:bodyPr/>
        <a:lstStyle/>
        <a:p>
          <a:pPr algn="l"/>
          <a:r>
            <a:rPr lang="en-US" sz="2000" i="1" dirty="0" smtClean="0">
              <a:latin typeface="Verdana" pitchFamily="34" charset="0"/>
              <a:ea typeface="Verdana" pitchFamily="34" charset="0"/>
              <a:cs typeface="Verdana" pitchFamily="34" charset="0"/>
            </a:rPr>
            <a:t>- </a:t>
          </a:r>
          <a:r>
            <a:rPr lang="en-US" sz="2000" b="1" i="0" u="none" dirty="0" smtClean="0">
              <a:latin typeface="Verdana" pitchFamily="34" charset="0"/>
              <a:ea typeface="Verdana" pitchFamily="34" charset="0"/>
              <a:cs typeface="Verdana" pitchFamily="34" charset="0"/>
            </a:rPr>
            <a:t>Case :-</a:t>
          </a:r>
        </a:p>
        <a:p>
          <a:pPr algn="l"/>
          <a:r>
            <a:rPr lang="en-US" sz="2000" b="1" i="0" u="none" dirty="0" smtClean="0">
              <a:latin typeface="Verdana" pitchFamily="34" charset="0"/>
              <a:ea typeface="Verdana" pitchFamily="34" charset="0"/>
              <a:cs typeface="Verdana" pitchFamily="34" charset="0"/>
            </a:rPr>
            <a:t> High Court of Karnataka </a:t>
          </a:r>
        </a:p>
        <a:p>
          <a:pPr algn="l"/>
          <a:r>
            <a:rPr lang="en-US" sz="2000" b="1" i="0" u="none" dirty="0" smtClean="0">
              <a:latin typeface="Verdana" pitchFamily="34" charset="0"/>
              <a:ea typeface="Verdana" pitchFamily="34" charset="0"/>
              <a:cs typeface="Verdana" pitchFamily="34" charset="0"/>
            </a:rPr>
            <a:t>              V.</a:t>
          </a:r>
        </a:p>
        <a:p>
          <a:pPr algn="l"/>
          <a:r>
            <a:rPr lang="en-US" sz="2000" b="1" i="0" u="none" dirty="0" smtClean="0">
              <a:latin typeface="Verdana" pitchFamily="34" charset="0"/>
              <a:ea typeface="Verdana" pitchFamily="34" charset="0"/>
              <a:cs typeface="Verdana" pitchFamily="34" charset="0"/>
            </a:rPr>
            <a:t>Samsung Electronic Co. Ltd</a:t>
          </a:r>
        </a:p>
        <a:p>
          <a:pPr algn="l"/>
          <a:r>
            <a:rPr lang="en-US" sz="2000" b="1" i="0" u="none" dirty="0" smtClean="0">
              <a:latin typeface="Verdana" pitchFamily="34" charset="0"/>
              <a:ea typeface="Verdana" pitchFamily="34" charset="0"/>
              <a:cs typeface="Verdana" pitchFamily="34" charset="0"/>
            </a:rPr>
            <a:t>-Issue </a:t>
          </a:r>
          <a:r>
            <a:rPr lang="en-US" sz="2000" i="1" dirty="0" smtClean="0">
              <a:latin typeface="Verdana" pitchFamily="34" charset="0"/>
              <a:ea typeface="Verdana" pitchFamily="34" charset="0"/>
              <a:cs typeface="Verdana" pitchFamily="34" charset="0"/>
            </a:rPr>
            <a:t>:- </a:t>
          </a:r>
          <a:r>
            <a:rPr lang="en-US" sz="2000" b="1" i="0" u="none" dirty="0" smtClean="0">
              <a:latin typeface="Verdana" pitchFamily="34" charset="0"/>
              <a:ea typeface="Verdana" pitchFamily="34" charset="0"/>
              <a:cs typeface="Verdana" pitchFamily="34" charset="0"/>
            </a:rPr>
            <a:t>Whether Payment of shrink wrapped software/ off the shelf software amounts to Royalty</a:t>
          </a:r>
        </a:p>
        <a:p>
          <a:pPr algn="l"/>
          <a:r>
            <a:rPr lang="en-US" sz="2000" b="1" dirty="0" smtClean="0">
              <a:latin typeface="Verdana" pitchFamily="34" charset="0"/>
              <a:ea typeface="Verdana" pitchFamily="34" charset="0"/>
              <a:cs typeface="Verdana" pitchFamily="34" charset="0"/>
            </a:rPr>
            <a:t>- Conclusion :- </a:t>
          </a:r>
          <a:r>
            <a:rPr lang="en-US" sz="2000" b="1" u="sng" dirty="0" smtClean="0">
              <a:latin typeface="Verdana" pitchFamily="34" charset="0"/>
              <a:ea typeface="Verdana" pitchFamily="34" charset="0"/>
              <a:cs typeface="Verdana" pitchFamily="34" charset="0"/>
            </a:rPr>
            <a:t>Yes</a:t>
          </a:r>
        </a:p>
        <a:p>
          <a:pPr algn="l"/>
          <a:endParaRPr lang="en-US" sz="2000" b="1" i="0" u="none" dirty="0" smtClean="0">
            <a:latin typeface="Verdana" pitchFamily="34" charset="0"/>
            <a:ea typeface="Verdana" pitchFamily="34" charset="0"/>
            <a:cs typeface="Verdana" pitchFamily="34" charset="0"/>
          </a:endParaRPr>
        </a:p>
      </dgm:t>
    </dgm:pt>
    <dgm:pt modelId="{73740EE9-F732-4C38-B6AE-47EDD28026E6}" type="parTrans" cxnId="{41D1950A-8EC6-4265-A5A7-93E12D7D79D0}">
      <dgm:prSet/>
      <dgm:spPr/>
      <dgm:t>
        <a:bodyPr/>
        <a:lstStyle/>
        <a:p>
          <a:endParaRPr lang="en-US"/>
        </a:p>
      </dgm:t>
    </dgm:pt>
    <dgm:pt modelId="{40A8E103-A69E-4103-80E7-C0436B8100DD}" type="sibTrans" cxnId="{41D1950A-8EC6-4265-A5A7-93E12D7D79D0}">
      <dgm:prSet/>
      <dgm:spPr/>
      <dgm:t>
        <a:bodyPr/>
        <a:lstStyle/>
        <a:p>
          <a:endParaRPr lang="en-US"/>
        </a:p>
      </dgm:t>
    </dgm:pt>
    <dgm:pt modelId="{DB498C58-4997-4BCE-8066-21C296680945}" type="pres">
      <dgm:prSet presAssocID="{BEF64DFD-4562-43FC-81FC-5A73A3FC74C4}" presName="hierChild1" presStyleCnt="0">
        <dgm:presLayoutVars>
          <dgm:chPref val="1"/>
          <dgm:dir/>
          <dgm:animOne val="branch"/>
          <dgm:animLvl val="lvl"/>
          <dgm:resizeHandles/>
        </dgm:presLayoutVars>
      </dgm:prSet>
      <dgm:spPr/>
      <dgm:t>
        <a:bodyPr/>
        <a:lstStyle/>
        <a:p>
          <a:endParaRPr lang="en-US"/>
        </a:p>
      </dgm:t>
    </dgm:pt>
    <dgm:pt modelId="{3AE72AA6-B592-48D1-9DBA-2E97DE5C98A6}" type="pres">
      <dgm:prSet presAssocID="{9D0912B3-CD64-48E6-9F74-B8D4E2AD4052}" presName="hierRoot1" presStyleCnt="0"/>
      <dgm:spPr/>
    </dgm:pt>
    <dgm:pt modelId="{EDD90972-AED1-4932-ACD9-8563CDDB186C}" type="pres">
      <dgm:prSet presAssocID="{9D0912B3-CD64-48E6-9F74-B8D4E2AD4052}" presName="composite" presStyleCnt="0"/>
      <dgm:spPr/>
    </dgm:pt>
    <dgm:pt modelId="{7E61844A-7859-404F-90F0-E5A7CE20CC37}" type="pres">
      <dgm:prSet presAssocID="{9D0912B3-CD64-48E6-9F74-B8D4E2AD4052}" presName="background" presStyleLbl="node0" presStyleIdx="0" presStyleCnt="1"/>
      <dgm:spPr/>
    </dgm:pt>
    <dgm:pt modelId="{F42C4169-BA11-4D0F-BAA5-8407B265ACB7}" type="pres">
      <dgm:prSet presAssocID="{9D0912B3-CD64-48E6-9F74-B8D4E2AD4052}" presName="text" presStyleLbl="fgAcc0" presStyleIdx="0" presStyleCnt="1" custScaleX="729596" custScaleY="149142">
        <dgm:presLayoutVars>
          <dgm:chPref val="3"/>
        </dgm:presLayoutVars>
      </dgm:prSet>
      <dgm:spPr/>
      <dgm:t>
        <a:bodyPr/>
        <a:lstStyle/>
        <a:p>
          <a:endParaRPr lang="en-US"/>
        </a:p>
      </dgm:t>
    </dgm:pt>
    <dgm:pt modelId="{55DB1C68-B7D8-4F65-AE29-27DDA6B74BB8}" type="pres">
      <dgm:prSet presAssocID="{9D0912B3-CD64-48E6-9F74-B8D4E2AD4052}" presName="hierChild2" presStyleCnt="0"/>
      <dgm:spPr/>
    </dgm:pt>
    <dgm:pt modelId="{90F86B00-CC64-4B02-99E4-54056F8CBD39}" type="pres">
      <dgm:prSet presAssocID="{73740EE9-F732-4C38-B6AE-47EDD28026E6}" presName="Name10" presStyleLbl="parChTrans1D2" presStyleIdx="0" presStyleCnt="1"/>
      <dgm:spPr/>
      <dgm:t>
        <a:bodyPr/>
        <a:lstStyle/>
        <a:p>
          <a:endParaRPr lang="en-US"/>
        </a:p>
      </dgm:t>
    </dgm:pt>
    <dgm:pt modelId="{9FE30C3D-4697-4EF6-906E-AE8CED5CB5D0}" type="pres">
      <dgm:prSet presAssocID="{918F9B84-16EA-4B1F-B5B4-51A943548BD2}" presName="hierRoot2" presStyleCnt="0"/>
      <dgm:spPr/>
    </dgm:pt>
    <dgm:pt modelId="{E8045028-3E5D-40CC-BED3-BBD180AD4BF8}" type="pres">
      <dgm:prSet presAssocID="{918F9B84-16EA-4B1F-B5B4-51A943548BD2}" presName="composite2" presStyleCnt="0"/>
      <dgm:spPr/>
    </dgm:pt>
    <dgm:pt modelId="{A680CBA4-994B-48F1-807B-CF7728DBD18D}" type="pres">
      <dgm:prSet presAssocID="{918F9B84-16EA-4B1F-B5B4-51A943548BD2}" presName="background2" presStyleLbl="node2" presStyleIdx="0" presStyleCnt="1"/>
      <dgm:spPr/>
    </dgm:pt>
    <dgm:pt modelId="{2BFB042B-C32A-457D-B6D9-5F10716D31C1}" type="pres">
      <dgm:prSet presAssocID="{918F9B84-16EA-4B1F-B5B4-51A943548BD2}" presName="text2" presStyleLbl="fgAcc2" presStyleIdx="0" presStyleCnt="1" custScaleX="805056" custScaleY="644565">
        <dgm:presLayoutVars>
          <dgm:chPref val="3"/>
        </dgm:presLayoutVars>
      </dgm:prSet>
      <dgm:spPr/>
      <dgm:t>
        <a:bodyPr/>
        <a:lstStyle/>
        <a:p>
          <a:endParaRPr lang="en-US"/>
        </a:p>
      </dgm:t>
    </dgm:pt>
    <dgm:pt modelId="{0B609B98-6895-471B-B564-375F4151253C}" type="pres">
      <dgm:prSet presAssocID="{918F9B84-16EA-4B1F-B5B4-51A943548BD2}" presName="hierChild3" presStyleCnt="0"/>
      <dgm:spPr/>
    </dgm:pt>
  </dgm:ptLst>
  <dgm:cxnLst>
    <dgm:cxn modelId="{DE1AD357-0CAB-4D38-BDC3-69DDCE6A7CFE}" type="presOf" srcId="{918F9B84-16EA-4B1F-B5B4-51A943548BD2}" destId="{2BFB042B-C32A-457D-B6D9-5F10716D31C1}" srcOrd="0" destOrd="0" presId="urn:microsoft.com/office/officeart/2005/8/layout/hierarchy1"/>
    <dgm:cxn modelId="{3789621B-AE02-4FF4-B2B1-6C43EDB4F97D}" srcId="{BEF64DFD-4562-43FC-81FC-5A73A3FC74C4}" destId="{9D0912B3-CD64-48E6-9F74-B8D4E2AD4052}" srcOrd="0" destOrd="0" parTransId="{989609BD-C22E-42B6-8986-EF75433E7779}" sibTransId="{035A0086-DE7E-4F04-A486-F98DA7FDED1D}"/>
    <dgm:cxn modelId="{F84A78B2-2F30-4E9E-9426-BB7492518808}" type="presOf" srcId="{73740EE9-F732-4C38-B6AE-47EDD28026E6}" destId="{90F86B00-CC64-4B02-99E4-54056F8CBD39}" srcOrd="0" destOrd="0" presId="urn:microsoft.com/office/officeart/2005/8/layout/hierarchy1"/>
    <dgm:cxn modelId="{52F005FB-0A51-4FC4-A96B-D0840A3C397F}" type="presOf" srcId="{BEF64DFD-4562-43FC-81FC-5A73A3FC74C4}" destId="{DB498C58-4997-4BCE-8066-21C296680945}" srcOrd="0" destOrd="0" presId="urn:microsoft.com/office/officeart/2005/8/layout/hierarchy1"/>
    <dgm:cxn modelId="{1EB86A6E-AF3C-4EA6-886A-7509DE428ED8}" type="presOf" srcId="{9D0912B3-CD64-48E6-9F74-B8D4E2AD4052}" destId="{F42C4169-BA11-4D0F-BAA5-8407B265ACB7}" srcOrd="0" destOrd="0" presId="urn:microsoft.com/office/officeart/2005/8/layout/hierarchy1"/>
    <dgm:cxn modelId="{41D1950A-8EC6-4265-A5A7-93E12D7D79D0}" srcId="{9D0912B3-CD64-48E6-9F74-B8D4E2AD4052}" destId="{918F9B84-16EA-4B1F-B5B4-51A943548BD2}" srcOrd="0" destOrd="0" parTransId="{73740EE9-F732-4C38-B6AE-47EDD28026E6}" sibTransId="{40A8E103-A69E-4103-80E7-C0436B8100DD}"/>
    <dgm:cxn modelId="{3A2A013E-5700-451E-937A-BDE924F7F69F}" type="presParOf" srcId="{DB498C58-4997-4BCE-8066-21C296680945}" destId="{3AE72AA6-B592-48D1-9DBA-2E97DE5C98A6}" srcOrd="0" destOrd="0" presId="urn:microsoft.com/office/officeart/2005/8/layout/hierarchy1"/>
    <dgm:cxn modelId="{44E203BA-A8E5-4AB6-B7F0-5D21F12E1128}" type="presParOf" srcId="{3AE72AA6-B592-48D1-9DBA-2E97DE5C98A6}" destId="{EDD90972-AED1-4932-ACD9-8563CDDB186C}" srcOrd="0" destOrd="0" presId="urn:microsoft.com/office/officeart/2005/8/layout/hierarchy1"/>
    <dgm:cxn modelId="{7ABCE05C-4D3F-4800-B343-C7C32A48FE69}" type="presParOf" srcId="{EDD90972-AED1-4932-ACD9-8563CDDB186C}" destId="{7E61844A-7859-404F-90F0-E5A7CE20CC37}" srcOrd="0" destOrd="0" presId="urn:microsoft.com/office/officeart/2005/8/layout/hierarchy1"/>
    <dgm:cxn modelId="{F2BBF5AC-49A0-4B50-B53B-964264ACA5F2}" type="presParOf" srcId="{EDD90972-AED1-4932-ACD9-8563CDDB186C}" destId="{F42C4169-BA11-4D0F-BAA5-8407B265ACB7}" srcOrd="1" destOrd="0" presId="urn:microsoft.com/office/officeart/2005/8/layout/hierarchy1"/>
    <dgm:cxn modelId="{E9BB08CE-CF55-4715-A0AF-7383A741F426}" type="presParOf" srcId="{3AE72AA6-B592-48D1-9DBA-2E97DE5C98A6}" destId="{55DB1C68-B7D8-4F65-AE29-27DDA6B74BB8}" srcOrd="1" destOrd="0" presId="urn:microsoft.com/office/officeart/2005/8/layout/hierarchy1"/>
    <dgm:cxn modelId="{67E4D9E7-071D-44C0-BF16-6C46631C4F55}" type="presParOf" srcId="{55DB1C68-B7D8-4F65-AE29-27DDA6B74BB8}" destId="{90F86B00-CC64-4B02-99E4-54056F8CBD39}" srcOrd="0" destOrd="0" presId="urn:microsoft.com/office/officeart/2005/8/layout/hierarchy1"/>
    <dgm:cxn modelId="{1C9BDC3F-8236-47AA-8C8A-365187EE01B8}" type="presParOf" srcId="{55DB1C68-B7D8-4F65-AE29-27DDA6B74BB8}" destId="{9FE30C3D-4697-4EF6-906E-AE8CED5CB5D0}" srcOrd="1" destOrd="0" presId="urn:microsoft.com/office/officeart/2005/8/layout/hierarchy1"/>
    <dgm:cxn modelId="{6F18F3A3-F8DB-44DA-97BA-682A43FC7421}" type="presParOf" srcId="{9FE30C3D-4697-4EF6-906E-AE8CED5CB5D0}" destId="{E8045028-3E5D-40CC-BED3-BBD180AD4BF8}" srcOrd="0" destOrd="0" presId="urn:microsoft.com/office/officeart/2005/8/layout/hierarchy1"/>
    <dgm:cxn modelId="{7D2F5CCA-FC50-4BAF-A70A-077F1BFF2F12}" type="presParOf" srcId="{E8045028-3E5D-40CC-BED3-BBD180AD4BF8}" destId="{A680CBA4-994B-48F1-807B-CF7728DBD18D}" srcOrd="0" destOrd="0" presId="urn:microsoft.com/office/officeart/2005/8/layout/hierarchy1"/>
    <dgm:cxn modelId="{827A1B9B-3A6E-4FC9-8F2C-DCC3DA09FA46}" type="presParOf" srcId="{E8045028-3E5D-40CC-BED3-BBD180AD4BF8}" destId="{2BFB042B-C32A-457D-B6D9-5F10716D31C1}" srcOrd="1" destOrd="0" presId="urn:microsoft.com/office/officeart/2005/8/layout/hierarchy1"/>
    <dgm:cxn modelId="{822A7264-747E-4F7C-AF45-1296DAD1B8FE}" type="presParOf" srcId="{9FE30C3D-4697-4EF6-906E-AE8CED5CB5D0}" destId="{0B609B98-6895-471B-B564-375F4151253C}" srcOrd="1" destOrd="0" presId="urn:microsoft.com/office/officeart/2005/8/layout/hierarchy1"/>
  </dgm:cxnLst>
  <dgm:bg/>
  <dgm:whole/>
</dgm:dataModel>
</file>

<file path=ppt/diagrams/data6.xml><?xml version="1.0" encoding="utf-8"?>
<dgm:dataModel xmlns:dgm="http://schemas.openxmlformats.org/drawingml/2006/diagram" xmlns:a="http://schemas.openxmlformats.org/drawingml/2006/main">
  <dgm:ptLst>
    <dgm:pt modelId="{BEF64DFD-4562-43FC-81FC-5A73A3FC74C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D0912B3-CD64-48E6-9F74-B8D4E2AD4052}">
      <dgm:prSet phldrT="[Text]" custT="1"/>
      <dgm:spPr/>
      <dgm:t>
        <a:bodyPr/>
        <a:lstStyle/>
        <a:p>
          <a:endParaRPr lang="en-US" sz="2400" b="1" u="sng" dirty="0" smtClean="0"/>
        </a:p>
        <a:p>
          <a:r>
            <a:rPr lang="en-US" sz="2400" b="1" u="sng" dirty="0" smtClean="0">
              <a:latin typeface="Verdana" pitchFamily="34" charset="0"/>
              <a:ea typeface="Verdana" pitchFamily="34" charset="0"/>
              <a:cs typeface="Verdana" pitchFamily="34" charset="0"/>
            </a:rPr>
            <a:t>Indirect Acquisition of controlling interest in Indian company</a:t>
          </a:r>
        </a:p>
        <a:p>
          <a:endParaRPr lang="en-US" sz="2400" dirty="0"/>
        </a:p>
      </dgm:t>
    </dgm:pt>
    <dgm:pt modelId="{989609BD-C22E-42B6-8986-EF75433E7779}" type="parTrans" cxnId="{3789621B-AE02-4FF4-B2B1-6C43EDB4F97D}">
      <dgm:prSet/>
      <dgm:spPr/>
      <dgm:t>
        <a:bodyPr/>
        <a:lstStyle/>
        <a:p>
          <a:endParaRPr lang="en-US"/>
        </a:p>
      </dgm:t>
    </dgm:pt>
    <dgm:pt modelId="{035A0086-DE7E-4F04-A486-F98DA7FDED1D}" type="sibTrans" cxnId="{3789621B-AE02-4FF4-B2B1-6C43EDB4F97D}">
      <dgm:prSet/>
      <dgm:spPr/>
      <dgm:t>
        <a:bodyPr/>
        <a:lstStyle/>
        <a:p>
          <a:endParaRPr lang="en-US"/>
        </a:p>
      </dgm:t>
    </dgm:pt>
    <dgm:pt modelId="{0EC9D084-6954-4CEB-9074-C32297DC72B5}">
      <dgm:prSet phldrT="[Text]" custT="1"/>
      <dgm:spPr/>
      <dgm:t>
        <a:bodyPr/>
        <a:lstStyle/>
        <a:p>
          <a:pPr algn="ctr"/>
          <a:endParaRPr lang="en-US" sz="2400" b="1" dirty="0" smtClean="0">
            <a:solidFill>
              <a:srgbClr val="002060"/>
            </a:solidFill>
          </a:endParaRPr>
        </a:p>
        <a:p>
          <a:pPr algn="l"/>
          <a:r>
            <a:rPr lang="en-US" sz="2000" b="1" dirty="0" smtClean="0">
              <a:latin typeface="Verdana" pitchFamily="34" charset="0"/>
              <a:ea typeface="Verdana" pitchFamily="34" charset="0"/>
              <a:cs typeface="Verdana" pitchFamily="34" charset="0"/>
            </a:rPr>
            <a:t>-Vodafone International Holding BV 221 CTR 617 (SC)</a:t>
          </a:r>
        </a:p>
        <a:p>
          <a:pPr algn="l"/>
          <a:r>
            <a:rPr lang="en-US" sz="2000" b="1" dirty="0" smtClean="0">
              <a:latin typeface="Verdana" pitchFamily="34" charset="0"/>
              <a:ea typeface="Verdana" pitchFamily="34" charset="0"/>
              <a:cs typeface="Verdana" pitchFamily="34" charset="0"/>
            </a:rPr>
            <a:t>-Issue :-  Whether Capital gain on sale of shares is taxable or not ?</a:t>
          </a:r>
        </a:p>
        <a:p>
          <a:pPr algn="l"/>
          <a:r>
            <a:rPr lang="en-US" sz="2000" b="1" dirty="0" smtClean="0">
              <a:latin typeface="Verdana" pitchFamily="34" charset="0"/>
              <a:ea typeface="Verdana" pitchFamily="34" charset="0"/>
              <a:cs typeface="Verdana" pitchFamily="34" charset="0"/>
            </a:rPr>
            <a:t>-Conclusion :- </a:t>
          </a:r>
          <a:r>
            <a:rPr lang="en-US" sz="2000" b="1" dirty="0" smtClean="0">
              <a:latin typeface="Verdana" pitchFamily="34" charset="0"/>
              <a:ea typeface="Verdana" pitchFamily="34" charset="0"/>
              <a:cs typeface="Verdana" pitchFamily="34" charset="0"/>
            </a:rPr>
            <a:t>NO, Now Yes.</a:t>
          </a:r>
          <a:endParaRPr lang="en-US" sz="2000" b="1" u="sng" dirty="0" smtClean="0">
            <a:latin typeface="Verdana" pitchFamily="34" charset="0"/>
            <a:ea typeface="Verdana" pitchFamily="34" charset="0"/>
            <a:cs typeface="Verdana" pitchFamily="34" charset="0"/>
          </a:endParaRPr>
        </a:p>
      </dgm:t>
    </dgm:pt>
    <dgm:pt modelId="{BCDC58D2-F3E6-4026-BCF2-94AF62B25592}" type="parTrans" cxnId="{6D7EF9BA-D402-4C9F-9A83-8795DFB826C1}">
      <dgm:prSet/>
      <dgm:spPr/>
      <dgm:t>
        <a:bodyPr/>
        <a:lstStyle/>
        <a:p>
          <a:endParaRPr lang="en-US"/>
        </a:p>
      </dgm:t>
    </dgm:pt>
    <dgm:pt modelId="{50BC5B8A-AD7C-439A-BE5F-666B8A457A2F}" type="sibTrans" cxnId="{6D7EF9BA-D402-4C9F-9A83-8795DFB826C1}">
      <dgm:prSet/>
      <dgm:spPr/>
      <dgm:t>
        <a:bodyPr/>
        <a:lstStyle/>
        <a:p>
          <a:endParaRPr lang="en-US"/>
        </a:p>
      </dgm:t>
    </dgm:pt>
    <dgm:pt modelId="{DB498C58-4997-4BCE-8066-21C296680945}" type="pres">
      <dgm:prSet presAssocID="{BEF64DFD-4562-43FC-81FC-5A73A3FC74C4}" presName="hierChild1" presStyleCnt="0">
        <dgm:presLayoutVars>
          <dgm:chPref val="1"/>
          <dgm:dir/>
          <dgm:animOne val="branch"/>
          <dgm:animLvl val="lvl"/>
          <dgm:resizeHandles/>
        </dgm:presLayoutVars>
      </dgm:prSet>
      <dgm:spPr/>
      <dgm:t>
        <a:bodyPr/>
        <a:lstStyle/>
        <a:p>
          <a:endParaRPr lang="en-US"/>
        </a:p>
      </dgm:t>
    </dgm:pt>
    <dgm:pt modelId="{3AE72AA6-B592-48D1-9DBA-2E97DE5C98A6}" type="pres">
      <dgm:prSet presAssocID="{9D0912B3-CD64-48E6-9F74-B8D4E2AD4052}" presName="hierRoot1" presStyleCnt="0"/>
      <dgm:spPr/>
    </dgm:pt>
    <dgm:pt modelId="{EDD90972-AED1-4932-ACD9-8563CDDB186C}" type="pres">
      <dgm:prSet presAssocID="{9D0912B3-CD64-48E6-9F74-B8D4E2AD4052}" presName="composite" presStyleCnt="0"/>
      <dgm:spPr/>
    </dgm:pt>
    <dgm:pt modelId="{7E61844A-7859-404F-90F0-E5A7CE20CC37}" type="pres">
      <dgm:prSet presAssocID="{9D0912B3-CD64-48E6-9F74-B8D4E2AD4052}" presName="background" presStyleLbl="node0" presStyleIdx="0" presStyleCnt="1"/>
      <dgm:spPr/>
    </dgm:pt>
    <dgm:pt modelId="{F42C4169-BA11-4D0F-BAA5-8407B265ACB7}" type="pres">
      <dgm:prSet presAssocID="{9D0912B3-CD64-48E6-9F74-B8D4E2AD4052}" presName="text" presStyleLbl="fgAcc0" presStyleIdx="0" presStyleCnt="1" custScaleX="964741" custScaleY="241719">
        <dgm:presLayoutVars>
          <dgm:chPref val="3"/>
        </dgm:presLayoutVars>
      </dgm:prSet>
      <dgm:spPr/>
      <dgm:t>
        <a:bodyPr/>
        <a:lstStyle/>
        <a:p>
          <a:endParaRPr lang="en-US"/>
        </a:p>
      </dgm:t>
    </dgm:pt>
    <dgm:pt modelId="{55DB1C68-B7D8-4F65-AE29-27DDA6B74BB8}" type="pres">
      <dgm:prSet presAssocID="{9D0912B3-CD64-48E6-9F74-B8D4E2AD4052}" presName="hierChild2" presStyleCnt="0"/>
      <dgm:spPr/>
    </dgm:pt>
    <dgm:pt modelId="{ABBF9FAD-FB40-4112-9D6C-286C506B0C2E}" type="pres">
      <dgm:prSet presAssocID="{BCDC58D2-F3E6-4026-BCF2-94AF62B25592}" presName="Name10" presStyleLbl="parChTrans1D2" presStyleIdx="0" presStyleCnt="1"/>
      <dgm:spPr/>
      <dgm:t>
        <a:bodyPr/>
        <a:lstStyle/>
        <a:p>
          <a:endParaRPr lang="en-US"/>
        </a:p>
      </dgm:t>
    </dgm:pt>
    <dgm:pt modelId="{DB6B37C0-28D5-4B9E-A0C1-3119B4D16CA3}" type="pres">
      <dgm:prSet presAssocID="{0EC9D084-6954-4CEB-9074-C32297DC72B5}" presName="hierRoot2" presStyleCnt="0"/>
      <dgm:spPr/>
    </dgm:pt>
    <dgm:pt modelId="{94728036-772C-40E7-9CEB-D14978D0CA0D}" type="pres">
      <dgm:prSet presAssocID="{0EC9D084-6954-4CEB-9074-C32297DC72B5}" presName="composite2" presStyleCnt="0"/>
      <dgm:spPr/>
    </dgm:pt>
    <dgm:pt modelId="{19F91280-7C73-416E-BB5C-A493D7C00F96}" type="pres">
      <dgm:prSet presAssocID="{0EC9D084-6954-4CEB-9074-C32297DC72B5}" presName="background2" presStyleLbl="node2" presStyleIdx="0" presStyleCnt="1"/>
      <dgm:spPr/>
    </dgm:pt>
    <dgm:pt modelId="{08F59DAC-1BAF-4B3E-9E61-7C9E784A0E3A}" type="pres">
      <dgm:prSet presAssocID="{0EC9D084-6954-4CEB-9074-C32297DC72B5}" presName="text2" presStyleLbl="fgAcc2" presStyleIdx="0" presStyleCnt="1" custScaleX="731255" custScaleY="637516">
        <dgm:presLayoutVars>
          <dgm:chPref val="3"/>
        </dgm:presLayoutVars>
      </dgm:prSet>
      <dgm:spPr/>
      <dgm:t>
        <a:bodyPr/>
        <a:lstStyle/>
        <a:p>
          <a:endParaRPr lang="en-US"/>
        </a:p>
      </dgm:t>
    </dgm:pt>
    <dgm:pt modelId="{B15BD5D2-2400-4D2C-88E0-6259DED7AFAF}" type="pres">
      <dgm:prSet presAssocID="{0EC9D084-6954-4CEB-9074-C32297DC72B5}" presName="hierChild3" presStyleCnt="0"/>
      <dgm:spPr/>
    </dgm:pt>
  </dgm:ptLst>
  <dgm:cxnLst>
    <dgm:cxn modelId="{2B19CCA4-200C-464B-9A7E-B51F49F4D4D2}" type="presOf" srcId="{BEF64DFD-4562-43FC-81FC-5A73A3FC74C4}" destId="{DB498C58-4997-4BCE-8066-21C296680945}" srcOrd="0" destOrd="0" presId="urn:microsoft.com/office/officeart/2005/8/layout/hierarchy1"/>
    <dgm:cxn modelId="{B7218DB7-3590-4972-B8E3-907B7DCA1D1A}" type="presOf" srcId="{BCDC58D2-F3E6-4026-BCF2-94AF62B25592}" destId="{ABBF9FAD-FB40-4112-9D6C-286C506B0C2E}" srcOrd="0" destOrd="0" presId="urn:microsoft.com/office/officeart/2005/8/layout/hierarchy1"/>
    <dgm:cxn modelId="{3789621B-AE02-4FF4-B2B1-6C43EDB4F97D}" srcId="{BEF64DFD-4562-43FC-81FC-5A73A3FC74C4}" destId="{9D0912B3-CD64-48E6-9F74-B8D4E2AD4052}" srcOrd="0" destOrd="0" parTransId="{989609BD-C22E-42B6-8986-EF75433E7779}" sibTransId="{035A0086-DE7E-4F04-A486-F98DA7FDED1D}"/>
    <dgm:cxn modelId="{6D7EF9BA-D402-4C9F-9A83-8795DFB826C1}" srcId="{9D0912B3-CD64-48E6-9F74-B8D4E2AD4052}" destId="{0EC9D084-6954-4CEB-9074-C32297DC72B5}" srcOrd="0" destOrd="0" parTransId="{BCDC58D2-F3E6-4026-BCF2-94AF62B25592}" sibTransId="{50BC5B8A-AD7C-439A-BE5F-666B8A457A2F}"/>
    <dgm:cxn modelId="{8993F7A7-5AE4-429A-8A87-0081C679D4DB}" type="presOf" srcId="{9D0912B3-CD64-48E6-9F74-B8D4E2AD4052}" destId="{F42C4169-BA11-4D0F-BAA5-8407B265ACB7}" srcOrd="0" destOrd="0" presId="urn:microsoft.com/office/officeart/2005/8/layout/hierarchy1"/>
    <dgm:cxn modelId="{86CFCD85-C9D2-4A99-A2D3-3724186A7DDA}" type="presOf" srcId="{0EC9D084-6954-4CEB-9074-C32297DC72B5}" destId="{08F59DAC-1BAF-4B3E-9E61-7C9E784A0E3A}" srcOrd="0" destOrd="0" presId="urn:microsoft.com/office/officeart/2005/8/layout/hierarchy1"/>
    <dgm:cxn modelId="{AFC8CA7D-E7FE-41DA-8D27-AE9DD28AE58B}" type="presParOf" srcId="{DB498C58-4997-4BCE-8066-21C296680945}" destId="{3AE72AA6-B592-48D1-9DBA-2E97DE5C98A6}" srcOrd="0" destOrd="0" presId="urn:microsoft.com/office/officeart/2005/8/layout/hierarchy1"/>
    <dgm:cxn modelId="{2A9359F8-F358-4482-9479-C20854E53983}" type="presParOf" srcId="{3AE72AA6-B592-48D1-9DBA-2E97DE5C98A6}" destId="{EDD90972-AED1-4932-ACD9-8563CDDB186C}" srcOrd="0" destOrd="0" presId="urn:microsoft.com/office/officeart/2005/8/layout/hierarchy1"/>
    <dgm:cxn modelId="{2B8AB555-A717-4C38-B35B-D34ACEF5754D}" type="presParOf" srcId="{EDD90972-AED1-4932-ACD9-8563CDDB186C}" destId="{7E61844A-7859-404F-90F0-E5A7CE20CC37}" srcOrd="0" destOrd="0" presId="urn:microsoft.com/office/officeart/2005/8/layout/hierarchy1"/>
    <dgm:cxn modelId="{89E4451A-37B8-496F-B237-0C67C167A935}" type="presParOf" srcId="{EDD90972-AED1-4932-ACD9-8563CDDB186C}" destId="{F42C4169-BA11-4D0F-BAA5-8407B265ACB7}" srcOrd="1" destOrd="0" presId="urn:microsoft.com/office/officeart/2005/8/layout/hierarchy1"/>
    <dgm:cxn modelId="{04B51AE4-DD3A-4697-B3FA-277C5F0259FA}" type="presParOf" srcId="{3AE72AA6-B592-48D1-9DBA-2E97DE5C98A6}" destId="{55DB1C68-B7D8-4F65-AE29-27DDA6B74BB8}" srcOrd="1" destOrd="0" presId="urn:microsoft.com/office/officeart/2005/8/layout/hierarchy1"/>
    <dgm:cxn modelId="{6105A0C9-FD22-42CB-8415-71475A7076F2}" type="presParOf" srcId="{55DB1C68-B7D8-4F65-AE29-27DDA6B74BB8}" destId="{ABBF9FAD-FB40-4112-9D6C-286C506B0C2E}" srcOrd="0" destOrd="0" presId="urn:microsoft.com/office/officeart/2005/8/layout/hierarchy1"/>
    <dgm:cxn modelId="{8C5837B7-07E3-4D2A-9868-195C07FFE961}" type="presParOf" srcId="{55DB1C68-B7D8-4F65-AE29-27DDA6B74BB8}" destId="{DB6B37C0-28D5-4B9E-A0C1-3119B4D16CA3}" srcOrd="1" destOrd="0" presId="urn:microsoft.com/office/officeart/2005/8/layout/hierarchy1"/>
    <dgm:cxn modelId="{56C5B7AF-5142-400F-8F95-DEBF63F8526B}" type="presParOf" srcId="{DB6B37C0-28D5-4B9E-A0C1-3119B4D16CA3}" destId="{94728036-772C-40E7-9CEB-D14978D0CA0D}" srcOrd="0" destOrd="0" presId="urn:microsoft.com/office/officeart/2005/8/layout/hierarchy1"/>
    <dgm:cxn modelId="{4F42C898-1839-469F-B0BD-C6CA6E29D454}" type="presParOf" srcId="{94728036-772C-40E7-9CEB-D14978D0CA0D}" destId="{19F91280-7C73-416E-BB5C-A493D7C00F96}" srcOrd="0" destOrd="0" presId="urn:microsoft.com/office/officeart/2005/8/layout/hierarchy1"/>
    <dgm:cxn modelId="{4E344282-9DB3-4323-8DD9-CC809FBC5F21}" type="presParOf" srcId="{94728036-772C-40E7-9CEB-D14978D0CA0D}" destId="{08F59DAC-1BAF-4B3E-9E61-7C9E784A0E3A}" srcOrd="1" destOrd="0" presId="urn:microsoft.com/office/officeart/2005/8/layout/hierarchy1"/>
    <dgm:cxn modelId="{56039922-9BD2-489C-8770-537EAA6F457B}" type="presParOf" srcId="{DB6B37C0-28D5-4B9E-A0C1-3119B4D16CA3}" destId="{B15BD5D2-2400-4D2C-88E0-6259DED7AFAF}"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281261A-B4DF-4F6D-854F-F4FB869AA328}" type="datetimeFigureOut">
              <a:rPr lang="en-US"/>
              <a:pPr>
                <a:defRPr/>
              </a:pPr>
              <a:t>2/21/2013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6E35DB6-22F2-4883-9520-4590069CA2A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64173F1-0C1C-49BD-80AB-92F06C8AD1B2}" type="datetimeFigureOut">
              <a:rPr lang="en-US"/>
              <a:pPr>
                <a:defRPr/>
              </a:pPr>
              <a:t>2/21/2013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814A0D2-3D4C-40FC-8663-91F46612E0E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14A0D2-3D4C-40FC-8663-91F46612E0EB}"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D0A409C8-DABF-4884-9261-09FAD52A2439}" type="slidenum">
              <a:rPr lang="en-US" smtClean="0"/>
              <a:pPr/>
              <a:t>14</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SG"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5110DEB5-C997-41F5-920F-43B902A410D4}" type="slidenum">
              <a:rPr lang="en-US" smtClean="0">
                <a:latin typeface="Arial" pitchFamily="34" charset="0"/>
                <a:cs typeface="Arial" pitchFamily="34" charset="0"/>
              </a:rPr>
              <a:pPr/>
              <a:t>25</a:t>
            </a:fld>
            <a:endParaRPr lang="en-US" smtClean="0">
              <a:latin typeface="Arial" pitchFamily="34" charset="0"/>
              <a:cs typeface="Arial"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endParaRPr lang="en-IN"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9A23FC-1946-4C4C-802C-3A773D18F866}" type="slidenum">
              <a:rPr lang="en-US"/>
              <a:pPr/>
              <a:t>32</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A9A8CDB6-BCDD-4BC9-B4BE-1C9316A66183}" type="slidenum">
              <a:rPr lang="en-US" smtClean="0"/>
              <a:pPr/>
              <a:t>35</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SG"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CD2A504B-24FA-42A7-B6B2-487118581C08}" type="slidenum">
              <a:rPr lang="en-US" smtClean="0"/>
              <a:pPr/>
              <a:t>39</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SG"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C57EFB4-0A69-4138-8552-194907F6451B}" type="slidenum">
              <a:rPr lang="en-US" smtClean="0"/>
              <a:pPr/>
              <a:t>45</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SG"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pPr>
              <a:defRPr/>
            </a:pPr>
            <a:fld id="{39FAEECF-1389-409B-8C77-D4ABCFEA250B}" type="datetimeFigureOut">
              <a:rPr lang="en-US" smtClean="0"/>
              <a:pPr>
                <a:defRPr/>
              </a:pPr>
              <a:t>2/21/2013</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defRPr/>
            </a:pPr>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pPr>
              <a:defRPr/>
            </a:pPr>
            <a:fld id="{61A2A5A8-01EC-4AC0-B5E6-94181B4F4A18}"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C9DD89E7-50F5-4402-AD92-B0611D628477}" type="datetimeFigureOut">
              <a:rPr lang="en-US" smtClean="0"/>
              <a:pPr>
                <a:defRPr/>
              </a:pPr>
              <a:t>2/21/2013</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CFB1A39C-7BEE-4567-9099-04393F1006F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pPr>
              <a:defRPr/>
            </a:pPr>
            <a:fld id="{4FFCB545-626B-443B-84BA-EEADD2B0F2B8}" type="datetimeFigureOut">
              <a:rPr lang="en-US" smtClean="0"/>
              <a:pPr>
                <a:defRPr/>
              </a:pPr>
              <a:t>2/21/2013</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pPr>
              <a:defRPr/>
            </a:pPr>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pPr>
              <a:defRPr/>
            </a:pPr>
            <a:fld id="{E47F73DD-632C-4C62-88E4-F6438934F694}"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fld id="{5DA548D9-6F03-4193-B481-3AFA07B1F8EE}" type="datetimeFigureOut">
              <a:rPr lang="en-US" smtClean="0"/>
              <a:pPr>
                <a:defRPr/>
              </a:pPr>
              <a:t>2/21/2013</a:t>
            </a:fld>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D1D33477-FFBF-408D-9D7A-81F2FDC5E272}"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pPr>
              <a:defRPr/>
            </a:pPr>
            <a:fld id="{CFB01354-BECC-41FF-B476-1FA3B2836DC2}" type="datetimeFigureOut">
              <a:rPr lang="en-US" smtClean="0"/>
              <a:pPr>
                <a:defRPr/>
              </a:pPr>
              <a:t>2/21/2013</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pPr>
              <a:defRPr/>
            </a:pPr>
            <a:fld id="{6AD4F921-29C8-4C58-90AF-DEFAB543FF83}"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43D88474-D91C-4252-A11F-75D00CCB5149}" type="datetimeFigureOut">
              <a:rPr lang="en-US" smtClean="0"/>
              <a:pPr>
                <a:defRPr/>
              </a:pPr>
              <a:t>2/21/2013</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1D38BFFE-A9E4-4169-86F8-49855D9373F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fld id="{D052F628-1A3F-4C17-BCD7-E6C38F5934A2}" type="datetimeFigureOut">
              <a:rPr lang="en-US" smtClean="0"/>
              <a:pPr>
                <a:defRPr/>
              </a:pPr>
              <a:t>2/21/2013</a:t>
            </a:fld>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621050B7-7314-4228-86CF-5DD9D7E8655D}"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fld id="{CA5910BD-759A-4217-9E72-C66495CB86F9}" type="datetimeFigureOut">
              <a:rPr lang="en-US" smtClean="0"/>
              <a:pPr>
                <a:defRPr/>
              </a:pPr>
              <a:t>2/21/2013</a:t>
            </a:fld>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C346F632-79A6-48CC-9BB9-A263C5599DDB}"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pPr>
              <a:defRPr/>
            </a:pPr>
            <a:fld id="{A619C1AA-2C52-4BCA-AE7C-A338034FEBD9}" type="datetimeFigureOut">
              <a:rPr lang="en-US" smtClean="0"/>
              <a:pPr>
                <a:defRPr/>
              </a:pPr>
              <a:t>2/21/2013</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22BB18FA-F0D2-4ADB-A17C-103BB51C13B6}"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fld id="{01CDD70E-0C02-4028-AFD9-ED64CBBDCCA2}" type="datetimeFigureOut">
              <a:rPr lang="en-US" smtClean="0"/>
              <a:pPr>
                <a:defRPr/>
              </a:pPr>
              <a:t>2/21/2013</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38B627C8-AC2C-4D24-97C9-1C9BA649EDB9}"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pPr>
              <a:defRPr/>
            </a:pPr>
            <a:fld id="{48E106FD-A7CD-4C6B-B5D4-BC2D1C829EC2}" type="datetimeFigureOut">
              <a:rPr lang="en-US" smtClean="0"/>
              <a:pPr>
                <a:defRPr/>
              </a:pPr>
              <a:t>2/21/2013</a:t>
            </a:fld>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44D7AAB8-3693-4EE6-BB4B-0F32994F102D}" type="slidenum">
              <a:rPr lang="en-US" smtClean="0"/>
              <a:pPr>
                <a:defRPr/>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a:defRPr/>
            </a:pPr>
            <a:fld id="{D73CB6F3-33C8-417F-ADD1-5948D7D9D124}" type="datetimeFigureOut">
              <a:rPr lang="en-US" smtClean="0"/>
              <a:pPr>
                <a:defRPr/>
              </a:pPr>
              <a:t>2/21/2013</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29C7AB98-3AC8-48F3-849A-D091AF58E638}"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400" r:id="rId1"/>
    <p:sldLayoutId id="2147484401" r:id="rId2"/>
    <p:sldLayoutId id="2147484402" r:id="rId3"/>
    <p:sldLayoutId id="2147484403" r:id="rId4"/>
    <p:sldLayoutId id="2147484404" r:id="rId5"/>
    <p:sldLayoutId id="2147484405" r:id="rId6"/>
    <p:sldLayoutId id="2147484406" r:id="rId7"/>
    <p:sldLayoutId id="2147484407" r:id="rId8"/>
    <p:sldLayoutId id="2147484408" r:id="rId9"/>
    <p:sldLayoutId id="2147484409" r:id="rId10"/>
    <p:sldLayoutId id="2147484410"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6600" y="2209800"/>
            <a:ext cx="5715000" cy="2209800"/>
          </a:xfrm>
        </p:spPr>
        <p:txBody>
          <a:bodyPr>
            <a:normAutofit fontScale="90000"/>
          </a:bodyPr>
          <a:lstStyle/>
          <a:p>
            <a:pPr>
              <a:defRPr/>
            </a:pPr>
            <a:r>
              <a:rPr lang="en-US" dirty="0" smtClean="0">
                <a:solidFill>
                  <a:schemeClr val="bg1"/>
                </a:solidFill>
              </a:rPr>
              <a:t>Withholding Tax on Foreign Remittances under Section 195 of Income Tax Act</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7242048" cy="1143000"/>
          </a:xfrm>
        </p:spPr>
        <p:txBody>
          <a:bodyPr>
            <a:noAutofit/>
          </a:bodyPr>
          <a:lstStyle/>
          <a:p>
            <a:pPr lvl="0">
              <a:defRPr/>
            </a:pPr>
            <a:r>
              <a:rPr lang="en-US" sz="2800" dirty="0" smtClean="0">
                <a:solidFill>
                  <a:schemeClr val="bg2">
                    <a:lumMod val="25000"/>
                  </a:schemeClr>
                </a:solidFill>
              </a:rPr>
              <a:t>Section 195(2): Application by Payer  for lower or nil withholding certificate</a:t>
            </a:r>
            <a:br>
              <a:rPr lang="en-US" sz="2800" dirty="0" smtClean="0">
                <a:solidFill>
                  <a:schemeClr val="bg2">
                    <a:lumMod val="25000"/>
                  </a:schemeClr>
                </a:solidFill>
              </a:rPr>
            </a:br>
            <a:endParaRPr lang="en-US" sz="2800" dirty="0" smtClean="0">
              <a:solidFill>
                <a:schemeClr val="bg2">
                  <a:lumMod val="25000"/>
                </a:schemeClr>
              </a:solidFill>
            </a:endParaRPr>
          </a:p>
        </p:txBody>
      </p:sp>
      <p:sp>
        <p:nvSpPr>
          <p:cNvPr id="3" name="Content Placeholder 2"/>
          <p:cNvSpPr txBox="1">
            <a:spLocks/>
          </p:cNvSpPr>
          <p:nvPr/>
        </p:nvSpPr>
        <p:spPr>
          <a:xfrm>
            <a:off x="304800" y="1600200"/>
            <a:ext cx="6934200" cy="4389438"/>
          </a:xfrm>
          <a:prstGeom prst="rect">
            <a:avLst/>
          </a:prstGeom>
        </p:spPr>
        <p:txBody>
          <a:bodyPr/>
          <a:lstStyle/>
          <a:p>
            <a:pPr marL="640080" lvl="1" indent="-246888" fontAlgn="auto">
              <a:spcBef>
                <a:spcPct val="20000"/>
              </a:spcBef>
              <a:spcAft>
                <a:spcPts val="0"/>
              </a:spcAft>
              <a:buClr>
                <a:schemeClr val="accent1"/>
              </a:buClr>
              <a:buSzPct val="85000"/>
              <a:buFont typeface="Arial" pitchFamily="34" charset="0"/>
              <a:buChar char="•"/>
              <a:defRPr/>
            </a:pPr>
            <a:endParaRPr lang="en-US" sz="2400" i="1" dirty="0">
              <a:latin typeface="+mn-lt"/>
            </a:endParaRPr>
          </a:p>
          <a:p>
            <a:pPr marL="1554480" lvl="3" indent="-246888" fontAlgn="auto">
              <a:spcBef>
                <a:spcPct val="20000"/>
              </a:spcBef>
              <a:spcAft>
                <a:spcPts val="0"/>
              </a:spcAft>
              <a:buClr>
                <a:schemeClr val="accent1"/>
              </a:buClr>
              <a:buSzPct val="85000"/>
              <a:defRPr/>
            </a:pPr>
            <a:endParaRPr lang="en-US" sz="2400" i="1" dirty="0">
              <a:latin typeface="+mn-lt"/>
            </a:endParaRPr>
          </a:p>
          <a:p>
            <a:pPr marL="640080" lvl="1" indent="-246888" fontAlgn="auto">
              <a:spcBef>
                <a:spcPct val="20000"/>
              </a:spcBef>
              <a:spcAft>
                <a:spcPts val="0"/>
              </a:spcAft>
              <a:buClr>
                <a:schemeClr val="accent1"/>
              </a:buClr>
              <a:buSzPct val="85000"/>
              <a:buFont typeface="Arial" pitchFamily="34" charset="0"/>
              <a:buChar char="•"/>
              <a:defRPr/>
            </a:pPr>
            <a:endParaRPr lang="en-US" sz="2400" i="1" dirty="0">
              <a:latin typeface="+mn-lt"/>
            </a:endParaRPr>
          </a:p>
          <a:p>
            <a:pPr marL="640080" lvl="1" indent="-246888" fontAlgn="auto">
              <a:spcBef>
                <a:spcPct val="20000"/>
              </a:spcBef>
              <a:spcAft>
                <a:spcPts val="0"/>
              </a:spcAft>
              <a:buClr>
                <a:schemeClr val="accent1"/>
              </a:buClr>
              <a:buSzPct val="85000"/>
              <a:buFont typeface="Arial" pitchFamily="34" charset="0"/>
              <a:buChar char="•"/>
              <a:defRPr/>
            </a:pPr>
            <a:endParaRPr lang="en-US" sz="2400" i="1" dirty="0">
              <a:latin typeface="+mn-lt"/>
            </a:endParaRPr>
          </a:p>
          <a:p>
            <a:pPr marL="640080" lvl="1" indent="-246888" fontAlgn="auto">
              <a:spcBef>
                <a:spcPct val="20000"/>
              </a:spcBef>
              <a:spcAft>
                <a:spcPts val="0"/>
              </a:spcAft>
              <a:buClr>
                <a:schemeClr val="accent1"/>
              </a:buClr>
              <a:buSzPct val="85000"/>
              <a:buFont typeface="Arial" pitchFamily="34" charset="0"/>
              <a:buChar char="•"/>
              <a:defRPr/>
            </a:pPr>
            <a:endParaRPr lang="en-US" sz="2400" i="1" dirty="0">
              <a:latin typeface="+mn-lt"/>
            </a:endParaRPr>
          </a:p>
          <a:p>
            <a:pPr marL="274320" indent="-274320" fontAlgn="auto">
              <a:spcBef>
                <a:spcPct val="20000"/>
              </a:spcBef>
              <a:spcAft>
                <a:spcPts val="0"/>
              </a:spcAft>
              <a:buClr>
                <a:schemeClr val="accent3"/>
              </a:buClr>
              <a:buSzPct val="95000"/>
              <a:buFont typeface="Wingdings 2"/>
              <a:buNone/>
              <a:defRPr/>
            </a:pPr>
            <a:endParaRPr lang="en-US" sz="2600" dirty="0">
              <a:latin typeface="+mn-lt"/>
            </a:endParaRPr>
          </a:p>
          <a:p>
            <a:pPr marL="274320" indent="-274320" fontAlgn="auto">
              <a:spcBef>
                <a:spcPct val="20000"/>
              </a:spcBef>
              <a:spcAft>
                <a:spcPts val="0"/>
              </a:spcAft>
              <a:buClr>
                <a:schemeClr val="accent3"/>
              </a:buClr>
              <a:buSzPct val="95000"/>
              <a:buFont typeface="Wingdings 2"/>
              <a:buChar char=""/>
              <a:defRPr/>
            </a:pPr>
            <a:endParaRPr lang="en-US" sz="2600" dirty="0">
              <a:latin typeface="+mn-lt"/>
            </a:endParaRPr>
          </a:p>
          <a:p>
            <a:pPr marL="274320" indent="-274320" fontAlgn="auto">
              <a:spcBef>
                <a:spcPct val="20000"/>
              </a:spcBef>
              <a:spcAft>
                <a:spcPts val="0"/>
              </a:spcAft>
              <a:buClr>
                <a:schemeClr val="accent3"/>
              </a:buClr>
              <a:buSzPct val="95000"/>
              <a:buFont typeface="Wingdings 2"/>
              <a:buChar char=""/>
              <a:defRPr/>
            </a:pPr>
            <a:endParaRPr lang="en-US" sz="2600" dirty="0">
              <a:latin typeface="+mn-lt"/>
            </a:endParaRPr>
          </a:p>
        </p:txBody>
      </p:sp>
      <p:sp>
        <p:nvSpPr>
          <p:cNvPr id="4" name="Rectangle 3"/>
          <p:cNvSpPr/>
          <p:nvPr/>
        </p:nvSpPr>
        <p:spPr>
          <a:xfrm>
            <a:off x="609600" y="1981200"/>
            <a:ext cx="6858000" cy="2031325"/>
          </a:xfrm>
          <a:prstGeom prst="rect">
            <a:avLst/>
          </a:prstGeom>
        </p:spPr>
        <p:txBody>
          <a:bodyPr wrap="square">
            <a:spAutoFit/>
          </a:bodyPr>
          <a:lstStyle/>
          <a:p>
            <a:pPr eaLnBrk="1" hangingPunct="1">
              <a:buFont typeface="Wingdings" pitchFamily="2" charset="2"/>
              <a:buChar char="q"/>
            </a:pPr>
            <a:r>
              <a:rPr lang="en-US" dirty="0" smtClean="0">
                <a:solidFill>
                  <a:schemeClr val="dk1"/>
                </a:solidFill>
                <a:latin typeface="+mn-lt"/>
              </a:rPr>
              <a:t>  Application by the Payer to the AO for determining (by general or special order) appropriate portion of such sum chargeable, upon such determination, tax shall be deducted under sub-section (1) only on that proportion of the sum which is so chargeable.</a:t>
            </a:r>
          </a:p>
          <a:p>
            <a:pPr eaLnBrk="1" hangingPunct="1"/>
            <a:endParaRPr lang="en-US" dirty="0" smtClean="0">
              <a:solidFill>
                <a:schemeClr val="dk1"/>
              </a:solidFill>
              <a:latin typeface="+mn-lt"/>
            </a:endParaRPr>
          </a:p>
          <a:p>
            <a:pPr eaLnBrk="1" hangingPunct="1">
              <a:buFont typeface="Wingdings" pitchFamily="2" charset="2"/>
              <a:buChar char="q"/>
            </a:pPr>
            <a:r>
              <a:rPr lang="en-US" dirty="0" smtClean="0">
                <a:solidFill>
                  <a:schemeClr val="dk1"/>
                </a:solidFill>
                <a:latin typeface="+mn-lt"/>
              </a:rPr>
              <a:t> Alternate Mechanism: CA certificate*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315200" cy="990600"/>
          </a:xfrm>
        </p:spPr>
        <p:txBody>
          <a:bodyPr>
            <a:normAutofit/>
          </a:bodyPr>
          <a:lstStyle/>
          <a:p>
            <a:pPr>
              <a:defRPr/>
            </a:pPr>
            <a:r>
              <a:rPr lang="en-US" sz="3000" dirty="0" smtClean="0">
                <a:solidFill>
                  <a:schemeClr val="bg2">
                    <a:lumMod val="25000"/>
                  </a:schemeClr>
                </a:solidFill>
              </a:rPr>
              <a:t>Sec 195(3)- Application by payee</a:t>
            </a:r>
          </a:p>
        </p:txBody>
      </p:sp>
      <p:sp>
        <p:nvSpPr>
          <p:cNvPr id="3" name="Content Placeholder 2"/>
          <p:cNvSpPr>
            <a:spLocks noGrp="1"/>
          </p:cNvSpPr>
          <p:nvPr>
            <p:ph idx="1"/>
          </p:nvPr>
        </p:nvSpPr>
        <p:spPr>
          <a:xfrm>
            <a:off x="457200" y="1295400"/>
            <a:ext cx="7239000" cy="4846320"/>
          </a:xfrm>
        </p:spPr>
        <p:txBody>
          <a:bodyPr>
            <a:normAutofit/>
          </a:bodyPr>
          <a:lstStyle/>
          <a:p>
            <a:pPr>
              <a:buFont typeface="Wingdings" pitchFamily="2" charset="2"/>
              <a:buChar char="v"/>
            </a:pPr>
            <a:r>
              <a:rPr lang="en-US" sz="2400" dirty="0" smtClean="0"/>
              <a:t>Payee can make an application for a certificate.</a:t>
            </a:r>
          </a:p>
          <a:p>
            <a:pPr>
              <a:buFont typeface="Wingdings" pitchFamily="2" charset="2"/>
              <a:buChar char="v"/>
            </a:pPr>
            <a:r>
              <a:rPr lang="en-US" sz="2400" dirty="0" smtClean="0"/>
              <a:t> Application can be made in prescribed format :-</a:t>
            </a:r>
          </a:p>
          <a:p>
            <a:pPr>
              <a:buNone/>
            </a:pPr>
            <a:r>
              <a:rPr lang="en-US" sz="2400" dirty="0" smtClean="0"/>
              <a:t>     - form No. 15C in case of banking company</a:t>
            </a:r>
          </a:p>
          <a:p>
            <a:pPr>
              <a:buNone/>
            </a:pPr>
            <a:r>
              <a:rPr lang="en-US" sz="2400" dirty="0" smtClean="0"/>
              <a:t>     - form No. 15D in any other cases</a:t>
            </a:r>
          </a:p>
          <a:p>
            <a:pPr>
              <a:buFont typeface="Wingdings" pitchFamily="2" charset="2"/>
              <a:buChar char="v"/>
            </a:pPr>
            <a:r>
              <a:rPr lang="en-US" sz="2400" dirty="0" smtClean="0"/>
              <a:t>  Condition for issue of certificate u/s 195(3) of the Act (Rule 29B).</a:t>
            </a:r>
          </a:p>
          <a:p>
            <a:pPr>
              <a:buNone/>
            </a:pPr>
            <a:r>
              <a:rPr lang="en-US" sz="2400"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239000" cy="1143000"/>
          </a:xfrm>
        </p:spPr>
        <p:txBody>
          <a:bodyPr>
            <a:normAutofit/>
          </a:bodyPr>
          <a:lstStyle/>
          <a:p>
            <a:r>
              <a:rPr lang="en-US" sz="3000" dirty="0" smtClean="0">
                <a:solidFill>
                  <a:schemeClr val="bg2">
                    <a:lumMod val="25000"/>
                  </a:schemeClr>
                </a:solidFill>
              </a:rPr>
              <a:t>Sec 195(4)- validity of certificate</a:t>
            </a:r>
          </a:p>
        </p:txBody>
      </p:sp>
      <p:sp>
        <p:nvSpPr>
          <p:cNvPr id="3" name="Content Placeholder 2"/>
          <p:cNvSpPr>
            <a:spLocks noGrp="1"/>
          </p:cNvSpPr>
          <p:nvPr>
            <p:ph idx="1"/>
          </p:nvPr>
        </p:nvSpPr>
        <p:spPr/>
        <p:txBody>
          <a:bodyPr>
            <a:normAutofit/>
          </a:bodyPr>
          <a:lstStyle/>
          <a:p>
            <a:r>
              <a:rPr lang="en-US" sz="2400" dirty="0" smtClean="0"/>
              <a:t> A certificate granted under sub-section(3) shall remain in force till the expiry of period specified therein or, if it is cancelled by the Assessing Officer before the expiry of such period, till such cancellation.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solidFill>
                  <a:schemeClr val="bg2">
                    <a:lumMod val="25000"/>
                  </a:schemeClr>
                </a:solidFill>
              </a:rPr>
              <a:t>Sec 195(5)- power of cbdt to issue notification</a:t>
            </a:r>
          </a:p>
        </p:txBody>
      </p:sp>
      <p:sp>
        <p:nvSpPr>
          <p:cNvPr id="3" name="Content Placeholder 2"/>
          <p:cNvSpPr>
            <a:spLocks noGrp="1"/>
          </p:cNvSpPr>
          <p:nvPr>
            <p:ph idx="1"/>
          </p:nvPr>
        </p:nvSpPr>
        <p:spPr/>
        <p:txBody>
          <a:bodyPr/>
          <a:lstStyle/>
          <a:p>
            <a:r>
              <a:rPr lang="en-US" sz="2400" dirty="0" smtClean="0"/>
              <a:t>The Board may make rules specifying the cases in which, and the circumstances under which, an application may be made for the grant of a certificate under sub section (3) with the specified conditions</a:t>
            </a:r>
            <a:r>
              <a:rPr lang="en-US" dirty="0" smtClean="0"/>
              <a:t>.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152400" y="0"/>
            <a:ext cx="7239000" cy="1143000"/>
          </a:xfrm>
        </p:spPr>
        <p:txBody>
          <a:bodyPr>
            <a:normAutofit/>
          </a:bodyPr>
          <a:lstStyle/>
          <a:p>
            <a:pPr>
              <a:defRPr/>
            </a:pPr>
            <a:r>
              <a:rPr lang="en-US" sz="2800" dirty="0" smtClean="0">
                <a:solidFill>
                  <a:schemeClr val="bg2">
                    <a:lumMod val="25000"/>
                  </a:schemeClr>
                </a:solidFill>
              </a:rPr>
              <a:t>Section 195(6)</a:t>
            </a:r>
            <a:br>
              <a:rPr lang="en-US" sz="2800" dirty="0" smtClean="0">
                <a:solidFill>
                  <a:schemeClr val="bg2">
                    <a:lumMod val="25000"/>
                  </a:schemeClr>
                </a:solidFill>
              </a:rPr>
            </a:br>
            <a:r>
              <a:rPr lang="en-US" sz="2800" dirty="0" smtClean="0">
                <a:solidFill>
                  <a:schemeClr val="bg2">
                    <a:lumMod val="25000"/>
                  </a:schemeClr>
                </a:solidFill>
              </a:rPr>
              <a:t>New Rules for Information</a:t>
            </a:r>
          </a:p>
        </p:txBody>
      </p:sp>
      <p:sp>
        <p:nvSpPr>
          <p:cNvPr id="26627" name="Rectangle 3"/>
          <p:cNvSpPr>
            <a:spLocks noGrp="1" noChangeArrowheads="1"/>
          </p:cNvSpPr>
          <p:nvPr>
            <p:ph type="body" idx="1"/>
          </p:nvPr>
        </p:nvSpPr>
        <p:spPr>
          <a:xfrm>
            <a:off x="228600" y="1524000"/>
            <a:ext cx="7848600" cy="1524000"/>
          </a:xfrm>
          <a:noFill/>
          <a:ln>
            <a:solidFill>
              <a:schemeClr val="tx1"/>
            </a:solidFill>
          </a:ln>
        </p:spPr>
        <p:txBody>
          <a:bodyPr>
            <a:normAutofit fontScale="85000" lnSpcReduction="20000"/>
          </a:bodyPr>
          <a:lstStyle/>
          <a:p>
            <a:pPr eaLnBrk="1" hangingPunct="1"/>
            <a:endParaRPr lang="en-US" dirty="0" smtClean="0"/>
          </a:p>
          <a:p>
            <a:pPr eaLnBrk="1" hangingPunct="1"/>
            <a:endParaRPr lang="en-US" dirty="0" smtClean="0"/>
          </a:p>
          <a:p>
            <a:pPr eaLnBrk="1" hangingPunct="1">
              <a:spcBef>
                <a:spcPct val="70000"/>
              </a:spcBef>
            </a:pPr>
            <a:r>
              <a:rPr lang="en-US" sz="2400" b="1" dirty="0" smtClean="0">
                <a:latin typeface="Arial" charset="0"/>
              </a:rPr>
              <a:t>Requires the person making payment to NR to furnish the information relating to payment</a:t>
            </a:r>
          </a:p>
        </p:txBody>
      </p:sp>
      <p:sp>
        <p:nvSpPr>
          <p:cNvPr id="26628" name="Rectangle 4"/>
          <p:cNvSpPr>
            <a:spLocks noChangeArrowheads="1"/>
          </p:cNvSpPr>
          <p:nvPr/>
        </p:nvSpPr>
        <p:spPr bwMode="auto">
          <a:xfrm>
            <a:off x="228600" y="1524000"/>
            <a:ext cx="7848600" cy="762000"/>
          </a:xfrm>
          <a:prstGeom prst="rect">
            <a:avLst/>
          </a:prstGeom>
          <a:solidFill>
            <a:schemeClr val="tx2">
              <a:lumMod val="75000"/>
              <a:alpha val="30196"/>
            </a:schemeClr>
          </a:solidFill>
          <a:ln w="9525">
            <a:solidFill>
              <a:schemeClr val="tx1"/>
            </a:solidFill>
            <a:miter lim="800000"/>
            <a:headEnd/>
            <a:tailEnd/>
          </a:ln>
        </p:spPr>
        <p:txBody>
          <a:bodyPr wrap="none" anchor="ctr"/>
          <a:lstStyle/>
          <a:p>
            <a:pPr algn="ctr"/>
            <a:r>
              <a:rPr lang="en-US" sz="2000" b="1" dirty="0"/>
              <a:t>Section 195(6) introduced by Finance Act 2008 (w.e.f. </a:t>
            </a:r>
            <a:r>
              <a:rPr lang="en-US" sz="2000" b="1" dirty="0" smtClean="0"/>
              <a:t>1/4/2008</a:t>
            </a:r>
            <a:r>
              <a:rPr lang="en-US" sz="2000" b="1" dirty="0"/>
              <a:t>)</a:t>
            </a:r>
          </a:p>
        </p:txBody>
      </p:sp>
      <p:sp>
        <p:nvSpPr>
          <p:cNvPr id="26629" name="Rectangle 5"/>
          <p:cNvSpPr>
            <a:spLocks noChangeArrowheads="1"/>
          </p:cNvSpPr>
          <p:nvPr/>
        </p:nvSpPr>
        <p:spPr bwMode="auto">
          <a:xfrm>
            <a:off x="228600" y="3657600"/>
            <a:ext cx="7696200" cy="762000"/>
          </a:xfrm>
          <a:prstGeom prst="rect">
            <a:avLst/>
          </a:prstGeom>
          <a:solidFill>
            <a:schemeClr val="tx2">
              <a:lumMod val="75000"/>
              <a:alpha val="30196"/>
            </a:schemeClr>
          </a:solidFill>
          <a:ln w="9525">
            <a:solidFill>
              <a:schemeClr val="tx1"/>
            </a:solidFill>
            <a:miter lim="800000"/>
            <a:headEnd/>
            <a:tailEnd/>
          </a:ln>
        </p:spPr>
        <p:txBody>
          <a:bodyPr wrap="none" anchor="ctr"/>
          <a:lstStyle/>
          <a:p>
            <a:pPr algn="ctr"/>
            <a:r>
              <a:rPr lang="en-US" sz="2000" b="1" dirty="0"/>
              <a:t>Furnishing of information - Rule 37BB (w.e.f. 1 July 2009)</a:t>
            </a:r>
          </a:p>
        </p:txBody>
      </p:sp>
      <p:sp>
        <p:nvSpPr>
          <p:cNvPr id="26630" name="Rectangle 6"/>
          <p:cNvSpPr>
            <a:spLocks noChangeArrowheads="1"/>
          </p:cNvSpPr>
          <p:nvPr/>
        </p:nvSpPr>
        <p:spPr bwMode="auto">
          <a:xfrm>
            <a:off x="228600" y="3657600"/>
            <a:ext cx="7696200" cy="2286000"/>
          </a:xfrm>
          <a:prstGeom prst="rect">
            <a:avLst/>
          </a:prstGeom>
          <a:noFill/>
          <a:ln w="9525" algn="ctr">
            <a:solidFill>
              <a:schemeClr val="tx1"/>
            </a:solidFill>
            <a:miter lim="800000"/>
            <a:headEnd/>
            <a:tailEnd/>
          </a:ln>
        </p:spPr>
        <p:txBody>
          <a:bodyPr/>
          <a:lstStyle/>
          <a:p>
            <a:pPr marL="287338" indent="-287338">
              <a:spcAft>
                <a:spcPct val="50000"/>
              </a:spcAft>
              <a:buFontTx/>
              <a:buBlip>
                <a:blip r:embed="rId3"/>
              </a:buBlip>
            </a:pPr>
            <a:endParaRPr lang="en-US" sz="2000" b="1" dirty="0"/>
          </a:p>
          <a:p>
            <a:pPr marL="287338" indent="-287338">
              <a:spcAft>
                <a:spcPct val="50000"/>
              </a:spcAft>
            </a:pPr>
            <a:endParaRPr lang="en-US" sz="2000" b="1" dirty="0"/>
          </a:p>
          <a:p>
            <a:pPr marL="287338" indent="-287338">
              <a:spcAft>
                <a:spcPct val="50000"/>
              </a:spcAft>
              <a:buFontTx/>
              <a:buBlip>
                <a:blip r:embed="rId3"/>
              </a:buBlip>
            </a:pPr>
            <a:r>
              <a:rPr lang="en-US" sz="2000" b="1" dirty="0"/>
              <a:t>Furnish information to the tax department - Form 15CA</a:t>
            </a:r>
          </a:p>
          <a:p>
            <a:pPr marL="287338" indent="-287338">
              <a:spcBef>
                <a:spcPct val="25000"/>
              </a:spcBef>
              <a:buFontTx/>
              <a:buBlip>
                <a:blip r:embed="rId3"/>
              </a:buBlip>
            </a:pPr>
            <a:r>
              <a:rPr lang="en-US" sz="2000" b="1" dirty="0"/>
              <a:t>Obtain CA certificate before making payment to NR - Form 15CB</a:t>
            </a:r>
          </a:p>
        </p:txBody>
      </p:sp>
      <p:sp>
        <p:nvSpPr>
          <p:cNvPr id="26631" name="AutoShape 7"/>
          <p:cNvSpPr>
            <a:spLocks noChangeArrowheads="1"/>
          </p:cNvSpPr>
          <p:nvPr/>
        </p:nvSpPr>
        <p:spPr bwMode="auto">
          <a:xfrm>
            <a:off x="3657600" y="3048000"/>
            <a:ext cx="533400" cy="609600"/>
          </a:xfrm>
          <a:prstGeom prst="downArrow">
            <a:avLst>
              <a:gd name="adj1" fmla="val 50000"/>
              <a:gd name="adj2" fmla="val 28571"/>
            </a:avLst>
          </a:prstGeom>
          <a:solidFill>
            <a:srgbClr val="CCCCFF"/>
          </a:solidFill>
          <a:ln w="9525">
            <a:solidFill>
              <a:schemeClr val="tx1"/>
            </a:solidFill>
            <a:miter lim="800000"/>
            <a:headEnd/>
            <a:tailEnd/>
          </a:ln>
        </p:spPr>
        <p:txBody>
          <a:bodyPr vert="eaVert" wrap="none" anchor="ctr"/>
          <a:lstStyle/>
          <a:p>
            <a:endParaRPr lang="en-IN"/>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086600" cy="822960"/>
          </a:xfrm>
        </p:spPr>
        <p:txBody>
          <a:bodyPr>
            <a:normAutofit fontScale="90000"/>
          </a:bodyPr>
          <a:lstStyle/>
          <a:p>
            <a:r>
              <a:rPr lang="en-US" sz="3000" dirty="0" smtClean="0">
                <a:solidFill>
                  <a:schemeClr val="bg2">
                    <a:lumMod val="25000"/>
                  </a:schemeClr>
                </a:solidFill>
              </a:rPr>
              <a:t>Sec 195(7) :- authorize a board to specify class of persons or cases </a:t>
            </a:r>
            <a:endParaRPr lang="en-US" sz="3000" dirty="0">
              <a:solidFill>
                <a:schemeClr val="bg2">
                  <a:lumMod val="25000"/>
                </a:schemeClr>
              </a:solidFill>
            </a:endParaRPr>
          </a:p>
        </p:txBody>
      </p:sp>
      <p:sp>
        <p:nvSpPr>
          <p:cNvPr id="3" name="TextBox 2"/>
          <p:cNvSpPr txBox="1"/>
          <p:nvPr/>
        </p:nvSpPr>
        <p:spPr>
          <a:xfrm>
            <a:off x="381000" y="1524000"/>
            <a:ext cx="7239000" cy="3970318"/>
          </a:xfrm>
          <a:prstGeom prst="rect">
            <a:avLst/>
          </a:prstGeom>
          <a:noFill/>
        </p:spPr>
        <p:txBody>
          <a:bodyPr wrap="square" rtlCol="0">
            <a:spAutoFit/>
          </a:bodyPr>
          <a:lstStyle/>
          <a:p>
            <a:pPr algn="just"/>
            <a:r>
              <a:rPr lang="en-US" sz="2100" b="1" u="sng" dirty="0" smtClean="0">
                <a:latin typeface="+mn-lt"/>
              </a:rPr>
              <a:t>Applicable w.e.f 1/07/2012 </a:t>
            </a:r>
            <a:r>
              <a:rPr lang="en-US" sz="2100" dirty="0" smtClean="0">
                <a:latin typeface="+mn-lt"/>
              </a:rPr>
              <a:t>Notwithstanding anything contained in sub-section (1) and sub-section(2), the board may, by notification  in the Official Gazettee, specify a class of  persons or cases, where the person responsible for paying to a non-resident, not being a company, or to a foreign company, any sum whether or not chargeable under the provisions of this Act, shall make an application to the Assessing Officer to determine, by general or special order, the appropriate proportion of sum chargeable, and upon such determination, tax shall be deducted under sub-section(1) on that proportion of the sum which is so chargeable.</a:t>
            </a:r>
            <a:endParaRPr lang="en-US" sz="2100" dirty="0">
              <a:latin typeface="+mn-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685800"/>
            <a:ext cx="6861048" cy="762000"/>
          </a:xfrm>
        </p:spPr>
        <p:txBody>
          <a:bodyPr>
            <a:noAutofit/>
          </a:bodyPr>
          <a:lstStyle/>
          <a:p>
            <a:pPr>
              <a:defRPr/>
            </a:pPr>
            <a:r>
              <a:rPr lang="en-US" sz="2800" u="sng" dirty="0" smtClean="0">
                <a:solidFill>
                  <a:schemeClr val="bg2">
                    <a:lumMod val="25000"/>
                  </a:schemeClr>
                </a:solidFill>
              </a:rPr>
              <a:t>Rates prescribed under </a:t>
            </a:r>
            <a:r>
              <a:rPr lang="en-US" sz="2800" u="sng" dirty="0" smtClean="0">
                <a:solidFill>
                  <a:schemeClr val="bg2">
                    <a:lumMod val="25000"/>
                  </a:schemeClr>
                </a:solidFill>
              </a:rPr>
              <a:t>ACT</a:t>
            </a:r>
            <a:r>
              <a:rPr lang="en-US" sz="2800" dirty="0" smtClean="0">
                <a:solidFill>
                  <a:schemeClr val="bg2">
                    <a:lumMod val="25000"/>
                  </a:schemeClr>
                </a:solidFill>
              </a:rPr>
              <a:t> </a:t>
            </a:r>
            <a:r>
              <a:rPr lang="en-US" sz="2800" dirty="0" smtClean="0">
                <a:solidFill>
                  <a:schemeClr val="bg2">
                    <a:lumMod val="25000"/>
                  </a:schemeClr>
                </a:solidFill>
              </a:rPr>
              <a:t>being required to be increased by surcharge &amp; education cess</a:t>
            </a:r>
          </a:p>
        </p:txBody>
      </p:sp>
      <p:graphicFrame>
        <p:nvGraphicFramePr>
          <p:cNvPr id="5" name="Diagram 4"/>
          <p:cNvGraphicFramePr/>
          <p:nvPr/>
        </p:nvGraphicFramePr>
        <p:xfrm>
          <a:off x="533400" y="1600200"/>
          <a:ext cx="7315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6477000" cy="1143000"/>
          </a:xfrm>
        </p:spPr>
        <p:txBody>
          <a:bodyPr>
            <a:normAutofit/>
          </a:bodyPr>
          <a:lstStyle/>
          <a:p>
            <a:pPr fontAlgn="auto">
              <a:spcAft>
                <a:spcPts val="0"/>
              </a:spcAft>
              <a:defRPr/>
            </a:pPr>
            <a:r>
              <a:rPr lang="en-US" sz="3500" dirty="0" smtClean="0">
                <a:solidFill>
                  <a:schemeClr val="bg2">
                    <a:lumMod val="25000"/>
                  </a:schemeClr>
                </a:solidFill>
              </a:rPr>
              <a:t>Section 206AA(1)</a:t>
            </a:r>
            <a:endParaRPr lang="en-US" sz="3500" dirty="0">
              <a:solidFill>
                <a:schemeClr val="bg2">
                  <a:lumMod val="25000"/>
                </a:schemeClr>
              </a:solidFill>
            </a:endParaRPr>
          </a:p>
        </p:txBody>
      </p:sp>
      <p:sp>
        <p:nvSpPr>
          <p:cNvPr id="39939" name="Content Placeholder 2"/>
          <p:cNvSpPr txBox="1">
            <a:spLocks/>
          </p:cNvSpPr>
          <p:nvPr/>
        </p:nvSpPr>
        <p:spPr bwMode="auto">
          <a:xfrm>
            <a:off x="381000" y="2209800"/>
            <a:ext cx="8229600" cy="4389438"/>
          </a:xfrm>
          <a:prstGeom prst="rect">
            <a:avLst/>
          </a:prstGeom>
          <a:noFill/>
          <a:ln w="9525">
            <a:noFill/>
            <a:miter lim="800000"/>
            <a:headEnd/>
            <a:tailEnd/>
          </a:ln>
        </p:spPr>
        <p:txBody>
          <a:bodyPr/>
          <a:lstStyle/>
          <a:p>
            <a:pPr lvl="2"/>
            <a:endParaRPr lang="en-US" sz="2400">
              <a:latin typeface="Constantia" pitchFamily="18" charset="0"/>
            </a:endParaRPr>
          </a:p>
          <a:p>
            <a:pPr lvl="2"/>
            <a:endParaRPr lang="en-US" sz="2400">
              <a:latin typeface="Constantia" pitchFamily="18" charset="0"/>
            </a:endParaRPr>
          </a:p>
        </p:txBody>
      </p:sp>
      <p:sp>
        <p:nvSpPr>
          <p:cNvPr id="39940" name="Content Placeholder 2"/>
          <p:cNvSpPr txBox="1">
            <a:spLocks/>
          </p:cNvSpPr>
          <p:nvPr/>
        </p:nvSpPr>
        <p:spPr bwMode="auto">
          <a:xfrm>
            <a:off x="228600" y="1524000"/>
            <a:ext cx="7772400" cy="4495800"/>
          </a:xfrm>
          <a:prstGeom prst="rect">
            <a:avLst/>
          </a:prstGeom>
          <a:noFill/>
          <a:ln w="9525">
            <a:noFill/>
            <a:miter lim="800000"/>
            <a:headEnd/>
            <a:tailEnd/>
          </a:ln>
        </p:spPr>
        <p:txBody>
          <a:bodyPr/>
          <a:lstStyle/>
          <a:p>
            <a:r>
              <a:rPr lang="en-US" i="1" dirty="0">
                <a:latin typeface="Constantia" pitchFamily="18" charset="0"/>
              </a:rPr>
              <a:t> </a:t>
            </a:r>
            <a:r>
              <a:rPr lang="en-US" sz="2400" i="1" dirty="0">
                <a:latin typeface="Constantia" pitchFamily="18" charset="0"/>
              </a:rPr>
              <a:t>(1) </a:t>
            </a:r>
            <a:r>
              <a:rPr lang="en-US" sz="2000" dirty="0">
                <a:solidFill>
                  <a:schemeClr val="dk1"/>
                </a:solidFill>
                <a:latin typeface="+mn-lt"/>
              </a:rPr>
              <a:t>Notwithstanding anything contained in any other provisions of this Act, any person entitled to receive any sum or income or amount, on which tax is deductible under Chapter XVIIB (hereafter referred to as deductee) shall furnish his Permanent Account Number to the person responsible for deducting such tax (hereafter referred to as deductor), failing which tax shall be deducted at the higher of the following rates, namely:—</a:t>
            </a:r>
            <a:endParaRPr lang="en-GB" sz="2000" dirty="0">
              <a:solidFill>
                <a:schemeClr val="dk1"/>
              </a:solidFill>
              <a:latin typeface="+mn-lt"/>
            </a:endParaRPr>
          </a:p>
          <a:p>
            <a:r>
              <a:rPr lang="en-US" sz="2000" dirty="0">
                <a:solidFill>
                  <a:schemeClr val="dk1"/>
                </a:solidFill>
                <a:latin typeface="+mn-lt"/>
              </a:rPr>
              <a:t> </a:t>
            </a:r>
            <a:r>
              <a:rPr lang="en-US" sz="2000" dirty="0" smtClean="0">
                <a:solidFill>
                  <a:schemeClr val="dk1"/>
                </a:solidFill>
                <a:latin typeface="+mn-lt"/>
              </a:rPr>
              <a:t>             (i) at </a:t>
            </a:r>
            <a:r>
              <a:rPr lang="en-US" sz="2000" dirty="0">
                <a:solidFill>
                  <a:schemeClr val="dk1"/>
                </a:solidFill>
                <a:latin typeface="+mn-lt"/>
              </a:rPr>
              <a:t>the rate specified in the relevant provision of </a:t>
            </a:r>
            <a:r>
              <a:rPr lang="en-US" sz="2000" dirty="0" smtClean="0">
                <a:solidFill>
                  <a:schemeClr val="dk1"/>
                </a:solidFill>
                <a:latin typeface="+mn-lt"/>
              </a:rPr>
              <a:t> this  Act</a:t>
            </a:r>
            <a:r>
              <a:rPr lang="en-US" sz="2000" dirty="0">
                <a:solidFill>
                  <a:schemeClr val="dk1"/>
                </a:solidFill>
                <a:latin typeface="+mn-lt"/>
              </a:rPr>
              <a:t>; </a:t>
            </a:r>
            <a:r>
              <a:rPr lang="en-US" sz="2000" dirty="0" smtClean="0">
                <a:solidFill>
                  <a:schemeClr val="dk1"/>
                </a:solidFill>
                <a:latin typeface="+mn-lt"/>
              </a:rPr>
              <a:t>or</a:t>
            </a:r>
            <a:endParaRPr lang="en-GB" sz="2000" dirty="0">
              <a:solidFill>
                <a:schemeClr val="dk1"/>
              </a:solidFill>
              <a:latin typeface="+mn-lt"/>
            </a:endParaRPr>
          </a:p>
          <a:p>
            <a:r>
              <a:rPr lang="en-US" sz="2000" dirty="0">
                <a:solidFill>
                  <a:schemeClr val="dk1"/>
                </a:solidFill>
                <a:latin typeface="+mn-lt"/>
              </a:rPr>
              <a:t>	(ii)	at the rate or rates in force; or</a:t>
            </a:r>
            <a:endParaRPr lang="en-GB" sz="2000" dirty="0">
              <a:solidFill>
                <a:schemeClr val="dk1"/>
              </a:solidFill>
              <a:latin typeface="+mn-lt"/>
            </a:endParaRPr>
          </a:p>
          <a:p>
            <a:r>
              <a:rPr lang="en-US" sz="2000" dirty="0">
                <a:solidFill>
                  <a:schemeClr val="dk1"/>
                </a:solidFill>
                <a:latin typeface="+mn-lt"/>
              </a:rPr>
              <a:t>	(iii)	at the rate of </a:t>
            </a:r>
            <a:r>
              <a:rPr lang="en-US" sz="2000" dirty="0" smtClean="0">
                <a:solidFill>
                  <a:schemeClr val="dk1"/>
                </a:solidFill>
                <a:latin typeface="+mn-lt"/>
              </a:rPr>
              <a:t>20% (twenty percent).</a:t>
            </a:r>
          </a:p>
          <a:p>
            <a:r>
              <a:rPr lang="en-US" sz="2000" dirty="0" smtClean="0">
                <a:solidFill>
                  <a:schemeClr val="dk1"/>
                </a:solidFill>
                <a:latin typeface="+mn-lt"/>
              </a:rPr>
              <a:t> </a:t>
            </a:r>
            <a:r>
              <a:rPr lang="en-US" sz="2400" i="1" dirty="0" smtClean="0">
                <a:latin typeface="Constantia" pitchFamily="18" charset="0"/>
              </a:rPr>
              <a:t>(2) </a:t>
            </a:r>
            <a:r>
              <a:rPr lang="en-US" sz="2000" dirty="0" smtClean="0">
                <a:solidFill>
                  <a:schemeClr val="dk1"/>
                </a:solidFill>
                <a:latin typeface="+mn-lt"/>
              </a:rPr>
              <a:t>Further, PAN to be quoted on all correspondences, bills, vouchers, etc. between payer and payee.</a:t>
            </a:r>
            <a:endParaRPr lang="en-GB" sz="2000" dirty="0">
              <a:solidFill>
                <a:schemeClr val="dk1"/>
              </a:solidFill>
              <a:latin typeface="+mn-lt"/>
            </a:endParaRPr>
          </a:p>
          <a:p>
            <a:pPr lvl="2"/>
            <a:endParaRPr lang="en-US" sz="2000" dirty="0">
              <a:solidFill>
                <a:schemeClr val="dk1"/>
              </a:solidFill>
              <a:latin typeface="+mn-lt"/>
            </a:endParaRPr>
          </a:p>
          <a:p>
            <a:pPr lvl="2" algn="just"/>
            <a:endParaRPr lang="en-US" sz="2000" dirty="0">
              <a:latin typeface="Constantia"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242048" cy="838200"/>
          </a:xfrm>
        </p:spPr>
        <p:txBody>
          <a:bodyPr>
            <a:normAutofit/>
          </a:bodyPr>
          <a:lstStyle/>
          <a:p>
            <a:r>
              <a:rPr lang="en-US" sz="3000" dirty="0" smtClean="0">
                <a:solidFill>
                  <a:schemeClr val="bg2">
                    <a:lumMod val="25000"/>
                  </a:schemeClr>
                </a:solidFill>
              </a:rPr>
              <a:t>Exchange Rates</a:t>
            </a:r>
          </a:p>
        </p:txBody>
      </p:sp>
      <p:sp>
        <p:nvSpPr>
          <p:cNvPr id="3" name="TextBox 2"/>
          <p:cNvSpPr txBox="1"/>
          <p:nvPr/>
        </p:nvSpPr>
        <p:spPr>
          <a:xfrm>
            <a:off x="533400" y="1371600"/>
            <a:ext cx="6858000" cy="1200329"/>
          </a:xfrm>
          <a:prstGeom prst="rect">
            <a:avLst/>
          </a:prstGeom>
          <a:noFill/>
        </p:spPr>
        <p:txBody>
          <a:bodyPr wrap="square" rtlCol="0">
            <a:spAutoFit/>
          </a:bodyPr>
          <a:lstStyle/>
          <a:p>
            <a:pPr>
              <a:buFont typeface="Wingdings" pitchFamily="2" charset="2"/>
              <a:buChar char="q"/>
            </a:pPr>
            <a:r>
              <a:rPr lang="en-US" dirty="0" smtClean="0"/>
              <a:t>  Exchange rate of RBI on the day on which TDS is required to be deducted has to be considered.</a:t>
            </a:r>
          </a:p>
          <a:p>
            <a:endParaRPr lang="en-US" dirty="0" smtClean="0"/>
          </a:p>
          <a:p>
            <a:pPr>
              <a:buFont typeface="Wingdings" pitchFamily="2" charset="2"/>
              <a:buChar char="q"/>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2">
                    <a:lumMod val="25000"/>
                  </a:schemeClr>
                </a:solidFill>
                <a:latin typeface="Verdana" pitchFamily="34" charset="0"/>
                <a:ea typeface="Verdana" pitchFamily="34" charset="0"/>
                <a:cs typeface="Verdana" pitchFamily="34" charset="0"/>
              </a:rPr>
              <a:t>Amendment in Section 195 – </a:t>
            </a:r>
            <a:r>
              <a:rPr lang="en-US" sz="2800" dirty="0" smtClean="0">
                <a:solidFill>
                  <a:schemeClr val="bg2">
                    <a:lumMod val="25000"/>
                  </a:schemeClr>
                </a:solidFill>
                <a:latin typeface="Verdana" pitchFamily="34" charset="0"/>
                <a:ea typeface="Verdana" pitchFamily="34" charset="0"/>
                <a:cs typeface="Verdana" pitchFamily="34" charset="0"/>
              </a:rPr>
              <a:t>Finance Act 2012</a:t>
            </a:r>
            <a:endParaRPr lang="en-US" dirty="0">
              <a:solidFill>
                <a:schemeClr val="bg2">
                  <a:lumMod val="25000"/>
                </a:schemeClr>
              </a:solidFill>
              <a:latin typeface="Verdana" pitchFamily="34" charset="0"/>
              <a:ea typeface="Verdana" pitchFamily="34" charset="0"/>
              <a:cs typeface="Verdana" pitchFamily="34" charset="0"/>
            </a:endParaRPr>
          </a:p>
        </p:txBody>
      </p:sp>
      <p:sp>
        <p:nvSpPr>
          <p:cNvPr id="3" name="TextBox 2"/>
          <p:cNvSpPr txBox="1"/>
          <p:nvPr/>
        </p:nvSpPr>
        <p:spPr>
          <a:xfrm>
            <a:off x="457200" y="1752600"/>
            <a:ext cx="7162800" cy="3416320"/>
          </a:xfrm>
          <a:prstGeom prst="rect">
            <a:avLst/>
          </a:prstGeom>
          <a:noFill/>
        </p:spPr>
        <p:txBody>
          <a:bodyPr wrap="square" rtlCol="0">
            <a:spAutoFit/>
          </a:bodyPr>
          <a:lstStyle/>
          <a:p>
            <a:pPr>
              <a:spcAft>
                <a:spcPct val="50000"/>
              </a:spcAft>
              <a:defRPr/>
            </a:pPr>
            <a:r>
              <a:rPr lang="en-US" dirty="0" smtClean="0">
                <a:latin typeface="Verdana" pitchFamily="34" charset="0"/>
                <a:ea typeface="Verdana" pitchFamily="34" charset="0"/>
                <a:cs typeface="Verdana" pitchFamily="34" charset="0"/>
              </a:rPr>
              <a:t>1) The scope of withholding tax obligation on payment of income to non-resident expressly extended to all persons including non-residents irrespective of them having a residence or place of business or business connection or any other presence in India</a:t>
            </a:r>
          </a:p>
          <a:p>
            <a:pPr>
              <a:spcAft>
                <a:spcPct val="50000"/>
              </a:spcAft>
              <a:defRPr/>
            </a:pPr>
            <a:r>
              <a:rPr lang="en-US" dirty="0" smtClean="0">
                <a:latin typeface="Verdana" pitchFamily="34" charset="0"/>
                <a:ea typeface="Verdana" pitchFamily="34" charset="0"/>
                <a:cs typeface="Verdana" pitchFamily="34" charset="0"/>
              </a:rPr>
              <a:t>2) Effective 1 July 2012, payment to non-residents by specified persons or in specified cases (to be notified) to require an application to be made to the Tax Officer for determination of withholding tax, irrespective of whether such payment is taxable in India or not</a:t>
            </a:r>
          </a:p>
          <a:p>
            <a:endParaRPr lang="en-US" dirty="0"/>
          </a:p>
        </p:txBody>
      </p:sp>
      <p:sp>
        <p:nvSpPr>
          <p:cNvPr id="5" name="Oval 4"/>
          <p:cNvSpPr/>
          <p:nvPr/>
        </p:nvSpPr>
        <p:spPr bwMode="auto">
          <a:xfrm>
            <a:off x="457200" y="5257800"/>
            <a:ext cx="7315200" cy="1066800"/>
          </a:xfrm>
          <a:prstGeom prst="ellipse">
            <a:avLst/>
          </a:prstGeom>
          <a:gradFill rotWithShape="1">
            <a:gsLst>
              <a:gs pos="0">
                <a:schemeClr val="accent1">
                  <a:gamma/>
                  <a:shade val="76078"/>
                  <a:invGamma/>
                </a:schemeClr>
              </a:gs>
              <a:gs pos="50000">
                <a:schemeClr val="accent1"/>
              </a:gs>
              <a:gs pos="100000">
                <a:schemeClr val="accent1">
                  <a:gamma/>
                  <a:shade val="76078"/>
                  <a:invGamma/>
                </a:schemeClr>
              </a:gs>
            </a:gsLst>
            <a:lin ang="18900000" scaled="1"/>
          </a:gradFill>
          <a:ln w="9525" cap="flat" cmpd="sng" algn="ctr">
            <a:solidFill>
              <a:schemeClr val="tx1"/>
            </a:solidFill>
            <a:prstDash val="solid"/>
            <a:round/>
            <a:headEnd type="none" w="med" len="med"/>
            <a:tailEnd type="none" w="med" len="med"/>
          </a:ln>
          <a:effectLst/>
        </p:spPr>
        <p:txBody>
          <a:bodyPr/>
          <a:lstStyle/>
          <a:p>
            <a:pPr>
              <a:defRPr/>
            </a:pPr>
            <a:r>
              <a:rPr lang="en-US" i="0" dirty="0"/>
              <a:t>Obligation to withhold the tax will be applied</a:t>
            </a:r>
          </a:p>
          <a:p>
            <a:pPr>
              <a:defRPr/>
            </a:pPr>
            <a:r>
              <a:rPr lang="en-US" i="0" dirty="0"/>
              <a:t>regardless of absence of any territorial nexus.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10000"/>
                  </a:schemeClr>
                </a:solidFill>
              </a:rPr>
              <a:t>Content</a:t>
            </a:r>
            <a:endParaRPr lang="en-US" dirty="0"/>
          </a:p>
        </p:txBody>
      </p:sp>
      <p:graphicFrame>
        <p:nvGraphicFramePr>
          <p:cNvPr id="4" name="Content Placeholder 3"/>
          <p:cNvGraphicFramePr>
            <a:graphicFrameLocks noGrp="1"/>
          </p:cNvGraphicFramePr>
          <p:nvPr>
            <p:ph idx="1"/>
          </p:nvPr>
        </p:nvGraphicFramePr>
        <p:xfrm>
          <a:off x="457200" y="1752599"/>
          <a:ext cx="7239000" cy="3657600"/>
        </p:xfrm>
        <a:graphic>
          <a:graphicData uri="http://schemas.openxmlformats.org/drawingml/2006/table">
            <a:tbl>
              <a:tblPr firstRow="1" bandRow="1">
                <a:tableStyleId>{5C22544A-7EE6-4342-B048-85BDC9FD1C3A}</a:tableStyleId>
              </a:tblPr>
              <a:tblGrid>
                <a:gridCol w="7239000"/>
              </a:tblGrid>
              <a:tr h="299403">
                <a:tc>
                  <a:txBody>
                    <a:bodyPr/>
                    <a:lstStyle/>
                    <a:p>
                      <a:r>
                        <a:rPr lang="en-US" sz="1800" b="1" u="sng" dirty="0" smtClean="0"/>
                        <a:t>Section Analysis</a:t>
                      </a:r>
                      <a:endParaRPr lang="en-US" dirty="0"/>
                    </a:p>
                  </a:txBody>
                  <a:tcPr>
                    <a:solidFill>
                      <a:schemeClr val="bg2">
                        <a:lumMod val="50000"/>
                      </a:schemeClr>
                    </a:solidFill>
                  </a:tcPr>
                </a:tc>
              </a:tr>
              <a:tr h="299403">
                <a:tc>
                  <a:txBody>
                    <a:bodyPr/>
                    <a:lstStyle/>
                    <a:p>
                      <a:pPr>
                        <a:buNone/>
                      </a:pPr>
                      <a:r>
                        <a:rPr lang="en-US" dirty="0" smtClean="0"/>
                        <a:t>     </a:t>
                      </a:r>
                      <a:r>
                        <a:rPr lang="en-US" sz="1800" dirty="0" smtClean="0"/>
                        <a:t>- Importance of Section 195</a:t>
                      </a:r>
                    </a:p>
                    <a:p>
                      <a:pPr>
                        <a:buNone/>
                      </a:pPr>
                      <a:r>
                        <a:rPr lang="en-US" sz="1800" dirty="0" smtClean="0"/>
                        <a:t>     - Objective of Section 195</a:t>
                      </a:r>
                    </a:p>
                    <a:p>
                      <a:pPr>
                        <a:buNone/>
                      </a:pPr>
                      <a:r>
                        <a:rPr lang="en-US" sz="1800" dirty="0" smtClean="0"/>
                        <a:t>     - Chargeability of Section 195</a:t>
                      </a:r>
                    </a:p>
                    <a:p>
                      <a:pPr>
                        <a:buNone/>
                      </a:pPr>
                      <a:r>
                        <a:rPr lang="en-US" sz="1800" baseline="0" dirty="0" smtClean="0"/>
                        <a:t>     </a:t>
                      </a:r>
                      <a:r>
                        <a:rPr lang="en-US" sz="1800" dirty="0" smtClean="0"/>
                        <a:t>- Unique Feature of Section 195</a:t>
                      </a:r>
                    </a:p>
                    <a:p>
                      <a:pPr>
                        <a:buNone/>
                      </a:pPr>
                      <a:r>
                        <a:rPr lang="en-US" sz="1800" dirty="0" smtClean="0"/>
                        <a:t>     - Overview of Section 195</a:t>
                      </a:r>
                      <a:endParaRPr lang="en-US" dirty="0"/>
                    </a:p>
                  </a:txBody>
                  <a:tcPr/>
                </a:tc>
              </a:tr>
              <a:tr h="299403">
                <a:tc>
                  <a:txBody>
                    <a:bodyPr/>
                    <a:lstStyle/>
                    <a:p>
                      <a:pPr marL="0" algn="l" rtl="0" eaLnBrk="1" latinLnBrk="0" hangingPunct="1">
                        <a:buNone/>
                      </a:pPr>
                      <a:r>
                        <a:rPr kumimoji="0" lang="en-US" sz="1800" b="1" u="sng" kern="1200" dirty="0" smtClean="0">
                          <a:solidFill>
                            <a:schemeClr val="lt1"/>
                          </a:solidFill>
                          <a:latin typeface="+mn-lt"/>
                          <a:ea typeface="+mn-ea"/>
                          <a:cs typeface="+mn-cs"/>
                        </a:rPr>
                        <a:t>Tax Rates/ 206AA</a:t>
                      </a:r>
                    </a:p>
                  </a:txBody>
                  <a:tcPr>
                    <a:solidFill>
                      <a:schemeClr val="bg2">
                        <a:lumMod val="50000"/>
                      </a:schemeClr>
                    </a:solidFill>
                  </a:tcPr>
                </a:tc>
              </a:tr>
              <a:tr h="299403">
                <a:tc>
                  <a:txBody>
                    <a:bodyPr/>
                    <a:lstStyle/>
                    <a:p>
                      <a:pPr marL="0" algn="l" rtl="0" eaLnBrk="1" latinLnBrk="0" hangingPunct="1">
                        <a:buNone/>
                      </a:pPr>
                      <a:r>
                        <a:rPr kumimoji="0" lang="en-US" sz="1800" b="1" u="sng" kern="1200" dirty="0" smtClean="0">
                          <a:solidFill>
                            <a:schemeClr val="lt1"/>
                          </a:solidFill>
                          <a:latin typeface="+mn-lt"/>
                          <a:ea typeface="+mn-ea"/>
                          <a:cs typeface="+mn-cs"/>
                        </a:rPr>
                        <a:t>Exchange Rates</a:t>
                      </a:r>
                    </a:p>
                  </a:txBody>
                  <a:tcPr>
                    <a:solidFill>
                      <a:schemeClr val="bg2">
                        <a:lumMod val="50000"/>
                      </a:schemeClr>
                    </a:solidFill>
                  </a:tcPr>
                </a:tc>
              </a:tr>
              <a:tr h="299403">
                <a:tc>
                  <a:txBody>
                    <a:bodyPr/>
                    <a:lstStyle/>
                    <a:p>
                      <a:pPr marL="0" algn="l" rtl="0" eaLnBrk="1" latinLnBrk="0" hangingPunct="1">
                        <a:buNone/>
                      </a:pPr>
                      <a:r>
                        <a:rPr kumimoji="0" lang="en-US" sz="1800" b="1" u="sng" kern="1200" dirty="0" smtClean="0">
                          <a:solidFill>
                            <a:schemeClr val="lt1"/>
                          </a:solidFill>
                          <a:latin typeface="+mn-lt"/>
                          <a:ea typeface="+mn-ea"/>
                          <a:cs typeface="+mn-cs"/>
                        </a:rPr>
                        <a:t>Latest Amendments in Section 195</a:t>
                      </a:r>
                    </a:p>
                  </a:txBody>
                  <a:tcPr>
                    <a:solidFill>
                      <a:schemeClr val="bg2">
                        <a:lumMod val="50000"/>
                      </a:schemeClr>
                    </a:solidFill>
                  </a:tcPr>
                </a:tc>
              </a:tr>
              <a:tr h="2994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u="sng" kern="1200" dirty="0" smtClean="0">
                          <a:solidFill>
                            <a:schemeClr val="lt1"/>
                          </a:solidFill>
                          <a:latin typeface="+mn-lt"/>
                          <a:ea typeface="+mn-ea"/>
                          <a:cs typeface="+mn-cs"/>
                        </a:rPr>
                        <a:t>Issues</a:t>
                      </a:r>
                    </a:p>
                  </a:txBody>
                  <a:tcPr>
                    <a:solidFill>
                      <a:schemeClr val="bg2">
                        <a:lumMod val="50000"/>
                      </a:schemeClr>
                    </a:solidFill>
                  </a:tcPr>
                </a:tc>
              </a:tr>
              <a:tr h="2994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u="sng" kern="1200" dirty="0" smtClean="0">
                          <a:solidFill>
                            <a:schemeClr val="lt1"/>
                          </a:solidFill>
                          <a:latin typeface="+mn-lt"/>
                          <a:ea typeface="+mn-ea"/>
                          <a:cs typeface="+mn-cs"/>
                        </a:rPr>
                        <a:t>Consequences of Non- Compliance of TDS ?</a:t>
                      </a:r>
                    </a:p>
                  </a:txBody>
                  <a:tcPr>
                    <a:solidFill>
                      <a:schemeClr val="bg2">
                        <a:lumMod val="50000"/>
                      </a:schemeClr>
                    </a:solid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20040"/>
            <a:ext cx="7239000" cy="518160"/>
          </a:xfrm>
        </p:spPr>
        <p:txBody>
          <a:bodyPr>
            <a:normAutofit/>
          </a:bodyPr>
          <a:lstStyle/>
          <a:p>
            <a:pPr>
              <a:defRPr/>
            </a:pPr>
            <a:r>
              <a:rPr lang="en-US" sz="3000" u="sng" dirty="0" smtClean="0">
                <a:solidFill>
                  <a:schemeClr val="bg2">
                    <a:lumMod val="25000"/>
                  </a:schemeClr>
                </a:solidFill>
              </a:rPr>
              <a:t>Amendment in section 90</a:t>
            </a:r>
            <a:endParaRPr lang="en-US" sz="3000" u="sng" dirty="0">
              <a:solidFill>
                <a:schemeClr val="bg2">
                  <a:lumMod val="25000"/>
                </a:schemeClr>
              </a:solidFill>
            </a:endParaRPr>
          </a:p>
        </p:txBody>
      </p:sp>
      <p:sp>
        <p:nvSpPr>
          <p:cNvPr id="4" name="Content Placeholder 3"/>
          <p:cNvSpPr>
            <a:spLocks noGrp="1"/>
          </p:cNvSpPr>
          <p:nvPr>
            <p:ph idx="1"/>
          </p:nvPr>
        </p:nvSpPr>
        <p:spPr>
          <a:xfrm>
            <a:off x="457200" y="1219200"/>
            <a:ext cx="7239000" cy="5236536"/>
          </a:xfrm>
        </p:spPr>
        <p:txBody>
          <a:bodyPr>
            <a:normAutofit fontScale="77500" lnSpcReduction="20000"/>
          </a:bodyPr>
          <a:lstStyle/>
          <a:p>
            <a:pPr marL="640080" lvl="1" indent="-246888" algn="just" fontAlgn="base">
              <a:spcBef>
                <a:spcPct val="0"/>
              </a:spcBef>
              <a:spcAft>
                <a:spcPct val="0"/>
              </a:spcAft>
              <a:buClr>
                <a:schemeClr val="accent1"/>
              </a:buClr>
              <a:buSzPct val="85000"/>
              <a:buFont typeface="Wingdings" pitchFamily="2" charset="2"/>
              <a:buChar char="v"/>
              <a:defRPr/>
            </a:pPr>
            <a:r>
              <a:rPr lang="en-US" dirty="0" smtClean="0"/>
              <a:t> </a:t>
            </a:r>
            <a:r>
              <a:rPr lang="en-US" dirty="0" smtClean="0">
                <a:solidFill>
                  <a:schemeClr val="tx1"/>
                </a:solidFill>
                <a:latin typeface="Arial" charset="0"/>
              </a:rPr>
              <a:t>As per </a:t>
            </a:r>
            <a:r>
              <a:rPr lang="en-US" b="1" u="sng" dirty="0" smtClean="0">
                <a:solidFill>
                  <a:schemeClr val="tx1"/>
                </a:solidFill>
                <a:latin typeface="Arial" charset="0"/>
              </a:rPr>
              <a:t>recent amendment to the Indian Income Tax Act </a:t>
            </a:r>
            <a:r>
              <a:rPr lang="en-US" dirty="0" smtClean="0">
                <a:solidFill>
                  <a:schemeClr val="tx1"/>
                </a:solidFill>
                <a:latin typeface="Arial" charset="0"/>
              </a:rPr>
              <a:t>as announced in Union Budget 2012, NRIs who wish to avail DTAA benefit have to mandatorily provide </a:t>
            </a:r>
            <a:r>
              <a:rPr lang="en-US" b="1" u="sng" dirty="0" smtClean="0">
                <a:solidFill>
                  <a:schemeClr val="tx1"/>
                </a:solidFill>
                <a:latin typeface="Arial" charset="0"/>
              </a:rPr>
              <a:t>'Tax Residency Certificate (TRC)'</a:t>
            </a:r>
            <a:r>
              <a:rPr lang="en-US" u="sng" dirty="0" smtClean="0">
                <a:solidFill>
                  <a:schemeClr val="tx1"/>
                </a:solidFill>
                <a:latin typeface="Arial" charset="0"/>
              </a:rPr>
              <a:t> </a:t>
            </a:r>
            <a:r>
              <a:rPr lang="en-US" dirty="0" smtClean="0">
                <a:solidFill>
                  <a:schemeClr val="tx1"/>
                </a:solidFill>
                <a:latin typeface="Arial" charset="0"/>
              </a:rPr>
              <a:t>to the deductor (Bank). This is applicable for all NR customers who wish to avail DTAA benefit with effect from 1st April 2012.. </a:t>
            </a:r>
            <a:endParaRPr lang="en-US" dirty="0" smtClean="0">
              <a:solidFill>
                <a:schemeClr val="dk1"/>
              </a:solidFill>
              <a:latin typeface="Arial" charset="0"/>
            </a:endParaRPr>
          </a:p>
          <a:p>
            <a:pPr marL="640080" lvl="1" indent="-246888" algn="just" fontAlgn="base">
              <a:spcBef>
                <a:spcPct val="0"/>
              </a:spcBef>
              <a:spcAft>
                <a:spcPct val="0"/>
              </a:spcAft>
              <a:buClr>
                <a:schemeClr val="accent1"/>
              </a:buClr>
              <a:buSzPct val="85000"/>
              <a:buFont typeface="Wingdings" pitchFamily="2" charset="2"/>
              <a:buChar char="v"/>
              <a:defRPr/>
            </a:pPr>
            <a:endParaRPr lang="en-US" dirty="0" smtClean="0">
              <a:solidFill>
                <a:schemeClr val="dk1"/>
              </a:solidFill>
              <a:latin typeface="Arial" charset="0"/>
            </a:endParaRPr>
          </a:p>
          <a:p>
            <a:pPr marL="640080" lvl="1" indent="-246888" algn="just" fontAlgn="base">
              <a:spcBef>
                <a:spcPct val="0"/>
              </a:spcBef>
              <a:spcAft>
                <a:spcPct val="0"/>
              </a:spcAft>
              <a:buClr>
                <a:schemeClr val="accent1"/>
              </a:buClr>
              <a:buSzPct val="85000"/>
              <a:buFont typeface="Wingdings" pitchFamily="2" charset="2"/>
              <a:buChar char="v"/>
              <a:defRPr/>
            </a:pPr>
            <a:r>
              <a:rPr lang="en-US" dirty="0" smtClean="0">
                <a:solidFill>
                  <a:schemeClr val="tx1"/>
                </a:solidFill>
                <a:latin typeface="Arial" charset="0"/>
              </a:rPr>
              <a:t>TRC is issued by the tax/government authority of the country where the NRI resides. So please check with the Tax Department or Finance Ministry in your country or with your Chartered Accountant abroad as to procedure to obtain TRC. No other document in lieu of TRC shall be considered for availing the DTAA rate for the said financial year. </a:t>
            </a:r>
          </a:p>
          <a:p>
            <a:pPr marL="640080" lvl="1" indent="-246888" algn="just" fontAlgn="base">
              <a:spcBef>
                <a:spcPct val="0"/>
              </a:spcBef>
              <a:spcAft>
                <a:spcPct val="0"/>
              </a:spcAft>
              <a:buClr>
                <a:schemeClr val="accent1"/>
              </a:buClr>
              <a:buSzPct val="85000"/>
              <a:buFont typeface="Wingdings" pitchFamily="2" charset="2"/>
              <a:buChar char="v"/>
              <a:defRPr/>
            </a:pPr>
            <a:endParaRPr lang="en-US" dirty="0" smtClean="0">
              <a:solidFill>
                <a:schemeClr val="tx1"/>
              </a:solidFill>
              <a:latin typeface="Arial" charset="0"/>
            </a:endParaRPr>
          </a:p>
          <a:p>
            <a:pPr marL="640080" lvl="1" indent="-246888" algn="just" fontAlgn="base">
              <a:spcBef>
                <a:spcPct val="0"/>
              </a:spcBef>
              <a:spcAft>
                <a:spcPct val="0"/>
              </a:spcAft>
              <a:buClr>
                <a:schemeClr val="accent1"/>
              </a:buClr>
              <a:buSzPct val="85000"/>
              <a:buFont typeface="Wingdings" pitchFamily="2" charset="2"/>
              <a:buChar char="v"/>
              <a:defRPr/>
            </a:pPr>
            <a:r>
              <a:rPr lang="en-US" dirty="0" smtClean="0">
                <a:solidFill>
                  <a:schemeClr val="tx1"/>
                </a:solidFill>
                <a:latin typeface="Arial" charset="0"/>
              </a:rPr>
              <a:t> </a:t>
            </a:r>
            <a:r>
              <a:rPr lang="en-US" u="sng" dirty="0" smtClean="0">
                <a:solidFill>
                  <a:schemeClr val="tx1"/>
                </a:solidFill>
                <a:latin typeface="Arial" charset="0"/>
              </a:rPr>
              <a:t>Section 90(4) has been inserted in the aforesaid section with effect from assessment year (AY) 2013-14</a:t>
            </a:r>
            <a:r>
              <a:rPr lang="en-US" dirty="0" smtClean="0">
                <a:solidFill>
                  <a:schemeClr val="tx1"/>
                </a:solidFill>
                <a:latin typeface="Arial" charset="0"/>
              </a:rPr>
              <a:t> to provide that an assessee, not being a resident, to whom a DTAA applies, shall not be entitled to claim any relief under such DTAA unless a certificate,containing prescribed particulars, of his being a resident in any country outside India or specified territory outside India, as the case may be, is obtained by him from the Government of that country.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lstStyle/>
          <a:p>
            <a:r>
              <a:rPr lang="en-US" dirty="0" smtClean="0">
                <a:solidFill>
                  <a:schemeClr val="bg2">
                    <a:lumMod val="25000"/>
                  </a:schemeClr>
                </a:solidFill>
              </a:rPr>
              <a:t>ISSUES</a:t>
            </a:r>
            <a:endParaRPr lang="en-US" dirty="0"/>
          </a:p>
        </p:txBody>
      </p:sp>
      <p:graphicFrame>
        <p:nvGraphicFramePr>
          <p:cNvPr id="4" name="Content Placeholder 3"/>
          <p:cNvGraphicFramePr>
            <a:graphicFrameLocks noGrp="1"/>
          </p:cNvGraphicFramePr>
          <p:nvPr>
            <p:ph idx="1"/>
          </p:nvPr>
        </p:nvGraphicFramePr>
        <p:xfrm>
          <a:off x="457200" y="1295400"/>
          <a:ext cx="7239000" cy="4434840"/>
        </p:xfrm>
        <a:graphic>
          <a:graphicData uri="http://schemas.openxmlformats.org/drawingml/2006/table">
            <a:tbl>
              <a:tblPr firstRow="1" bandRow="1">
                <a:tableStyleId>{5C22544A-7EE6-4342-B048-85BDC9FD1C3A}</a:tableStyleId>
              </a:tblPr>
              <a:tblGrid>
                <a:gridCol w="1143000"/>
                <a:gridCol w="6096000"/>
              </a:tblGrid>
              <a:tr h="370840">
                <a:tc>
                  <a:txBody>
                    <a:bodyPr/>
                    <a:lstStyle/>
                    <a:p>
                      <a:r>
                        <a:rPr lang="en-US" sz="2400" dirty="0" smtClean="0">
                          <a:solidFill>
                            <a:schemeClr val="bg2">
                              <a:lumMod val="10000"/>
                            </a:schemeClr>
                          </a:solidFill>
                        </a:rPr>
                        <a:t>S.No</a:t>
                      </a:r>
                      <a:endParaRPr lang="en-US" sz="2400" dirty="0">
                        <a:solidFill>
                          <a:schemeClr val="bg2">
                            <a:lumMod val="10000"/>
                          </a:schemeClr>
                        </a:solidFill>
                      </a:endParaRPr>
                    </a:p>
                  </a:txBody>
                  <a:tcPr>
                    <a:solidFill>
                      <a:schemeClr val="accent2">
                        <a:lumMod val="75000"/>
                      </a:schemeClr>
                    </a:solidFill>
                  </a:tcPr>
                </a:tc>
                <a:tc>
                  <a:txBody>
                    <a:bodyPr/>
                    <a:lstStyle/>
                    <a:p>
                      <a:r>
                        <a:rPr lang="en-US" sz="2400" dirty="0" smtClean="0">
                          <a:solidFill>
                            <a:schemeClr val="bg2">
                              <a:lumMod val="10000"/>
                            </a:schemeClr>
                          </a:solidFill>
                        </a:rPr>
                        <a:t> Content</a:t>
                      </a:r>
                      <a:endParaRPr lang="en-US" sz="2400" dirty="0">
                        <a:solidFill>
                          <a:schemeClr val="bg2">
                            <a:lumMod val="10000"/>
                          </a:schemeClr>
                        </a:solidFill>
                      </a:endParaRPr>
                    </a:p>
                  </a:txBody>
                  <a:tcPr>
                    <a:solidFill>
                      <a:schemeClr val="accent2">
                        <a:lumMod val="75000"/>
                      </a:schemeClr>
                    </a:solidFill>
                  </a:tcPr>
                </a:tc>
              </a:tr>
              <a:tr h="370840">
                <a:tc>
                  <a:txBody>
                    <a:bodyPr/>
                    <a:lstStyle/>
                    <a:p>
                      <a:r>
                        <a:rPr lang="en-US" dirty="0" smtClean="0"/>
                        <a:t>1.</a:t>
                      </a:r>
                      <a:endParaRPr lang="en-US" dirty="0"/>
                    </a:p>
                  </a:txBody>
                  <a:tcPr/>
                </a:tc>
                <a:tc>
                  <a:txBody>
                    <a:bodyPr/>
                    <a:lstStyle/>
                    <a:p>
                      <a:r>
                        <a:rPr lang="en-US" dirty="0" smtClean="0"/>
                        <a:t>Section 9/DTAA</a:t>
                      </a:r>
                      <a:endParaRPr lang="en-US" dirty="0"/>
                    </a:p>
                  </a:txBody>
                  <a:tcPr/>
                </a:tc>
              </a:tr>
              <a:tr h="370840">
                <a:tc>
                  <a:txBody>
                    <a:bodyPr/>
                    <a:lstStyle/>
                    <a:p>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Issues</a:t>
                      </a:r>
                      <a:r>
                        <a:rPr lang="en-US" baseline="0" dirty="0" smtClean="0"/>
                        <a:t> related to payments covered in section 195</a:t>
                      </a:r>
                      <a:r>
                        <a:rPr lang="en-US" dirty="0" smtClean="0"/>
                        <a:t> ? </a:t>
                      </a:r>
                    </a:p>
                  </a:txBody>
                  <a:tcPr/>
                </a:tc>
              </a:tr>
              <a:tr h="370840">
                <a:tc>
                  <a:txBody>
                    <a:bodyPr/>
                    <a:lstStyle/>
                    <a:p>
                      <a:r>
                        <a:rPr lang="en-US" dirty="0" smtClean="0"/>
                        <a:t>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Point of withholding tax</a:t>
                      </a:r>
                    </a:p>
                  </a:txBody>
                  <a:tcPr/>
                </a:tc>
              </a:tr>
              <a:tr h="370840">
                <a:tc>
                  <a:txBody>
                    <a:bodyPr/>
                    <a:lstStyle/>
                    <a:p>
                      <a:r>
                        <a:rPr lang="en-US" dirty="0" smtClean="0"/>
                        <a:t>4</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TDS on Gross or Net Amount ?</a:t>
                      </a:r>
                    </a:p>
                  </a:txBody>
                  <a:tcPr/>
                </a:tc>
              </a:tr>
              <a:tr h="370840">
                <a:tc>
                  <a:txBody>
                    <a:bodyPr/>
                    <a:lstStyle/>
                    <a:p>
                      <a:r>
                        <a:rPr lang="en-US" dirty="0" smtClean="0"/>
                        <a:t>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Reverse Charge ?</a:t>
                      </a:r>
                    </a:p>
                  </a:txBody>
                  <a:tcPr/>
                </a:tc>
              </a:tr>
              <a:tr h="370840">
                <a:tc>
                  <a:txBody>
                    <a:bodyPr/>
                    <a:lstStyle/>
                    <a:p>
                      <a:r>
                        <a:rPr lang="en-US" dirty="0" smtClean="0"/>
                        <a:t>6.</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TDS on software ?</a:t>
                      </a:r>
                    </a:p>
                  </a:txBody>
                  <a:tcPr/>
                </a:tc>
              </a:tr>
              <a:tr h="370840">
                <a:tc>
                  <a:txBody>
                    <a:bodyPr/>
                    <a:lstStyle/>
                    <a:p>
                      <a:r>
                        <a:rPr lang="en-US" dirty="0" smtClean="0"/>
                        <a:t>7.</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Issues related to 15CA &amp; 15CB</a:t>
                      </a:r>
                    </a:p>
                  </a:txBody>
                  <a:tcPr/>
                </a:tc>
              </a:tr>
              <a:tr h="370840">
                <a:tc>
                  <a:txBody>
                    <a:bodyPr/>
                    <a:lstStyle/>
                    <a:p>
                      <a:r>
                        <a:rPr lang="en-US" dirty="0" smtClean="0"/>
                        <a:t>8.</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Whether for all phases of work – separate certificate is required?</a:t>
                      </a:r>
                      <a:endParaRPr kumimoji="0" lang="en-US" kern="1200" dirty="0">
                        <a:solidFill>
                          <a:schemeClr val="dk1"/>
                        </a:solidFill>
                        <a:latin typeface="+mn-lt"/>
                        <a:ea typeface="+mn-ea"/>
                        <a:cs typeface="+mn-cs"/>
                      </a:endParaRPr>
                    </a:p>
                  </a:txBody>
                  <a:tcPr/>
                </a:tc>
              </a:tr>
              <a:tr h="370840">
                <a:tc>
                  <a:txBody>
                    <a:bodyPr/>
                    <a:lstStyle/>
                    <a:p>
                      <a:r>
                        <a:rPr lang="en-US" dirty="0" smtClean="0"/>
                        <a:t>9.</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Reimbursement of expenses</a:t>
                      </a:r>
                    </a:p>
                  </a:txBody>
                  <a:tcPr/>
                </a:tc>
              </a:tr>
              <a:tr h="370840">
                <a:tc>
                  <a:txBody>
                    <a:bodyPr/>
                    <a:lstStyle/>
                    <a:p>
                      <a:r>
                        <a:rPr lang="en-US" dirty="0" smtClean="0"/>
                        <a:t>10.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Refund of Tax Deposit</a:t>
                      </a:r>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124200" y="1828800"/>
            <a:ext cx="5562600" cy="1572768"/>
          </a:xfrm>
        </p:spPr>
        <p:txBody>
          <a:bodyPr/>
          <a:lstStyle/>
          <a:p>
            <a:r>
              <a:rPr lang="en-US" sz="4400" dirty="0" smtClean="0">
                <a:solidFill>
                  <a:schemeClr val="bg1"/>
                </a:solidFill>
                <a:latin typeface="Verdana" pitchFamily="34" charset="0"/>
              </a:rPr>
              <a:t>Section 9/ DTAA</a:t>
            </a:r>
            <a:endParaRPr lang="en-US" sz="4400" dirty="0">
              <a:solidFill>
                <a:schemeClr val="bg1"/>
              </a:solidFill>
              <a:latin typeface="Verdan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7242048" cy="1143000"/>
          </a:xfrm>
        </p:spPr>
        <p:txBody>
          <a:bodyPr>
            <a:noAutofit/>
          </a:bodyPr>
          <a:lstStyle/>
          <a:p>
            <a:pPr fontAlgn="auto">
              <a:spcAft>
                <a:spcPts val="0"/>
              </a:spcAft>
              <a:defRPr/>
            </a:pPr>
            <a:r>
              <a:rPr lang="en-US" sz="3200" dirty="0" smtClean="0">
                <a:solidFill>
                  <a:schemeClr val="bg2">
                    <a:lumMod val="25000"/>
                  </a:schemeClr>
                </a:solidFill>
              </a:rPr>
              <a:t>Chargeable to tax under Act: Act or DTAA/Treaty whichever is beneficial prevails</a:t>
            </a:r>
            <a:r>
              <a:rPr lang="en-US" sz="2800" dirty="0" smtClean="0"/>
              <a:t/>
            </a:r>
            <a:br>
              <a:rPr lang="en-US" sz="2800" dirty="0" smtClean="0"/>
            </a:br>
            <a:endParaRPr lang="en-US" sz="2800" dirty="0"/>
          </a:p>
        </p:txBody>
      </p:sp>
      <p:graphicFrame>
        <p:nvGraphicFramePr>
          <p:cNvPr id="3" name="Table 2"/>
          <p:cNvGraphicFramePr>
            <a:graphicFrameLocks noGrp="1"/>
          </p:cNvGraphicFramePr>
          <p:nvPr/>
        </p:nvGraphicFramePr>
        <p:xfrm>
          <a:off x="228600" y="1905000"/>
          <a:ext cx="7696200" cy="4624169"/>
        </p:xfrm>
        <a:graphic>
          <a:graphicData uri="http://schemas.openxmlformats.org/drawingml/2006/table">
            <a:tbl>
              <a:tblPr>
                <a:tableStyleId>{BC89EF96-8CEA-46FF-86C4-4CE0E7609802}</a:tableStyleId>
              </a:tblPr>
              <a:tblGrid>
                <a:gridCol w="2175013"/>
                <a:gridCol w="2979038"/>
                <a:gridCol w="2542149"/>
              </a:tblGrid>
              <a:tr h="758979">
                <a:tc>
                  <a:txBody>
                    <a:bodyPr/>
                    <a:lstStyle/>
                    <a:p>
                      <a:pPr marL="0" marR="0" algn="r">
                        <a:lnSpc>
                          <a:spcPct val="115000"/>
                        </a:lnSpc>
                        <a:spcBef>
                          <a:spcPts val="0"/>
                        </a:spcBef>
                        <a:spcAft>
                          <a:spcPts val="1000"/>
                        </a:spcAft>
                      </a:pPr>
                      <a:endParaRPr lang="en-US" sz="1600" b="1" dirty="0">
                        <a:solidFill>
                          <a:schemeClr val="tx1"/>
                        </a:solidFill>
                      </a:endParaRPr>
                    </a:p>
                    <a:p>
                      <a:pPr marL="0" marR="0" algn="r">
                        <a:lnSpc>
                          <a:spcPct val="115000"/>
                        </a:lnSpc>
                        <a:spcBef>
                          <a:spcPts val="0"/>
                        </a:spcBef>
                        <a:spcAft>
                          <a:spcPts val="1000"/>
                        </a:spcAft>
                      </a:pPr>
                      <a:r>
                        <a:rPr lang="en-US" sz="1600" b="1" dirty="0">
                          <a:solidFill>
                            <a:schemeClr val="tx1"/>
                          </a:solidFill>
                        </a:rPr>
                        <a:t>Nature of Income</a:t>
                      </a:r>
                      <a:endParaRPr lang="en-US" sz="1600" b="1" dirty="0">
                        <a:solidFill>
                          <a:schemeClr val="tx1"/>
                        </a:solidFill>
                        <a:latin typeface="Calibri"/>
                        <a:ea typeface="Calibri"/>
                        <a:cs typeface="Calibri"/>
                      </a:endParaRPr>
                    </a:p>
                  </a:txBody>
                  <a:tcPr marL="68580" marR="68580" marT="0" marB="0">
                    <a:solidFill>
                      <a:schemeClr val="accent1">
                        <a:lumMod val="40000"/>
                        <a:lumOff val="60000"/>
                      </a:schemeClr>
                    </a:solidFill>
                  </a:tcPr>
                </a:tc>
                <a:tc>
                  <a:txBody>
                    <a:bodyPr/>
                    <a:lstStyle/>
                    <a:p>
                      <a:pPr marL="0" marR="0" algn="r">
                        <a:lnSpc>
                          <a:spcPct val="115000"/>
                        </a:lnSpc>
                        <a:spcBef>
                          <a:spcPts val="0"/>
                        </a:spcBef>
                        <a:spcAft>
                          <a:spcPts val="1000"/>
                        </a:spcAft>
                      </a:pPr>
                      <a:endParaRPr lang="en-US" sz="1600" b="1" dirty="0">
                        <a:solidFill>
                          <a:schemeClr val="tx1"/>
                        </a:solidFill>
                      </a:endParaRPr>
                    </a:p>
                    <a:p>
                      <a:pPr marL="0" marR="0" algn="r">
                        <a:lnSpc>
                          <a:spcPct val="115000"/>
                        </a:lnSpc>
                        <a:spcBef>
                          <a:spcPts val="0"/>
                        </a:spcBef>
                        <a:spcAft>
                          <a:spcPts val="1000"/>
                        </a:spcAft>
                      </a:pPr>
                      <a:r>
                        <a:rPr lang="en-US" sz="1600" b="1" dirty="0">
                          <a:solidFill>
                            <a:schemeClr val="tx1"/>
                          </a:solidFill>
                        </a:rPr>
                        <a:t>Act (apart from section 5 where-ever applicable)</a:t>
                      </a:r>
                      <a:endParaRPr lang="en-US" sz="1600" b="1" dirty="0">
                        <a:solidFill>
                          <a:schemeClr val="tx1"/>
                        </a:solidFill>
                        <a:latin typeface="Calibri"/>
                        <a:ea typeface="Calibri"/>
                        <a:cs typeface="Calibri"/>
                      </a:endParaRPr>
                    </a:p>
                  </a:txBody>
                  <a:tcPr marL="68580" marR="68580" marT="0" marB="0">
                    <a:solidFill>
                      <a:schemeClr val="accent1">
                        <a:lumMod val="40000"/>
                        <a:lumOff val="60000"/>
                      </a:schemeClr>
                    </a:solidFill>
                  </a:tcPr>
                </a:tc>
                <a:tc>
                  <a:txBody>
                    <a:bodyPr/>
                    <a:lstStyle/>
                    <a:p>
                      <a:pPr marL="0" marR="0" algn="r">
                        <a:lnSpc>
                          <a:spcPct val="115000"/>
                        </a:lnSpc>
                        <a:spcBef>
                          <a:spcPts val="0"/>
                        </a:spcBef>
                        <a:spcAft>
                          <a:spcPts val="1000"/>
                        </a:spcAft>
                      </a:pPr>
                      <a:endParaRPr lang="en-US" sz="1600" b="1" dirty="0">
                        <a:solidFill>
                          <a:schemeClr val="tx1"/>
                        </a:solidFill>
                      </a:endParaRPr>
                    </a:p>
                    <a:p>
                      <a:pPr marL="0" marR="0" algn="r">
                        <a:lnSpc>
                          <a:spcPct val="115000"/>
                        </a:lnSpc>
                        <a:spcBef>
                          <a:spcPts val="0"/>
                        </a:spcBef>
                        <a:spcAft>
                          <a:spcPts val="1000"/>
                        </a:spcAft>
                      </a:pPr>
                      <a:r>
                        <a:rPr lang="en-US" sz="1600" b="1" dirty="0">
                          <a:solidFill>
                            <a:schemeClr val="tx1"/>
                          </a:solidFill>
                        </a:rPr>
                        <a:t>Treaty/DTAA</a:t>
                      </a:r>
                      <a:endParaRPr lang="en-US" sz="1600" b="1" dirty="0">
                        <a:solidFill>
                          <a:schemeClr val="tx1"/>
                        </a:solidFill>
                        <a:latin typeface="Calibri"/>
                        <a:ea typeface="Calibri"/>
                        <a:cs typeface="Calibri"/>
                      </a:endParaRPr>
                    </a:p>
                  </a:txBody>
                  <a:tcPr marL="68580" marR="68580" marT="0" marB="0">
                    <a:solidFill>
                      <a:schemeClr val="accent1">
                        <a:lumMod val="40000"/>
                        <a:lumOff val="60000"/>
                      </a:schemeClr>
                    </a:solidFill>
                  </a:tcPr>
                </a:tc>
              </a:tr>
              <a:tr h="1206911">
                <a:tc>
                  <a:txBody>
                    <a:bodyPr/>
                    <a:lstStyle/>
                    <a:p>
                      <a:pPr marL="0" marR="0" algn="r">
                        <a:lnSpc>
                          <a:spcPct val="115000"/>
                        </a:lnSpc>
                        <a:spcBef>
                          <a:spcPts val="0"/>
                        </a:spcBef>
                        <a:spcAft>
                          <a:spcPts val="1000"/>
                        </a:spcAft>
                      </a:pPr>
                      <a:endParaRPr lang="en-US" sz="1400" b="1" dirty="0"/>
                    </a:p>
                    <a:p>
                      <a:pPr marL="0" marR="0" algn="r">
                        <a:lnSpc>
                          <a:spcPct val="115000"/>
                        </a:lnSpc>
                        <a:spcBef>
                          <a:spcPts val="0"/>
                        </a:spcBef>
                        <a:spcAft>
                          <a:spcPts val="1000"/>
                        </a:spcAft>
                      </a:pPr>
                      <a:r>
                        <a:rPr lang="en-US" sz="1400" b="1" dirty="0" smtClean="0"/>
                        <a:t>Business/Profession</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endParaRPr lang="en-US" sz="1400" b="1" dirty="0"/>
                    </a:p>
                    <a:p>
                      <a:pPr marL="0" marR="0" algn="r">
                        <a:lnSpc>
                          <a:spcPct val="115000"/>
                        </a:lnSpc>
                        <a:spcBef>
                          <a:spcPts val="0"/>
                        </a:spcBef>
                        <a:spcAft>
                          <a:spcPts val="1000"/>
                        </a:spcAft>
                      </a:pPr>
                      <a:r>
                        <a:rPr lang="en-US" sz="1400" b="1" dirty="0"/>
                        <a:t>Section 9(1)(</a:t>
                      </a:r>
                      <a:r>
                        <a:rPr lang="en-US" sz="1400" b="1" dirty="0" err="1" smtClean="0"/>
                        <a:t>i</a:t>
                      </a:r>
                      <a:r>
                        <a:rPr lang="en-US" sz="1400" b="1" dirty="0" smtClean="0"/>
                        <a:t>): Concept of Business Connection </a:t>
                      </a:r>
                      <a:endParaRPr lang="en-US" sz="1400" b="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endParaRPr lang="en-US" sz="1400" b="1" dirty="0"/>
                    </a:p>
                    <a:p>
                      <a:pPr marL="0" marR="0" algn="r">
                        <a:lnSpc>
                          <a:spcPct val="115000"/>
                        </a:lnSpc>
                        <a:spcBef>
                          <a:spcPts val="0"/>
                        </a:spcBef>
                        <a:spcAft>
                          <a:spcPts val="1000"/>
                        </a:spcAft>
                      </a:pPr>
                      <a:r>
                        <a:rPr lang="en-US" sz="1400" b="1" dirty="0"/>
                        <a:t>Article 5;7; </a:t>
                      </a:r>
                      <a:r>
                        <a:rPr lang="en-US" sz="1400" b="1" dirty="0" smtClean="0"/>
                        <a:t>14: Concept of Permanent</a:t>
                      </a:r>
                      <a:r>
                        <a:rPr lang="en-US" sz="1400" b="1" baseline="0" dirty="0" smtClean="0"/>
                        <a:t> Establishment/PE or Fixed Base</a:t>
                      </a:r>
                      <a:endParaRPr lang="en-US" sz="1400" b="1" dirty="0">
                        <a:latin typeface="Calibri"/>
                        <a:ea typeface="Calibri"/>
                        <a:cs typeface="Calibri"/>
                      </a:endParaRPr>
                    </a:p>
                  </a:txBody>
                  <a:tcPr marL="68580" marR="68580" marT="0" marB="0"/>
                </a:tc>
              </a:tr>
              <a:tr h="209613">
                <a:tc>
                  <a:txBody>
                    <a:bodyPr/>
                    <a:lstStyle/>
                    <a:p>
                      <a:pPr marL="0" marR="0" algn="r">
                        <a:lnSpc>
                          <a:spcPct val="115000"/>
                        </a:lnSpc>
                        <a:spcBef>
                          <a:spcPts val="0"/>
                        </a:spcBef>
                        <a:spcAft>
                          <a:spcPts val="1000"/>
                        </a:spcAft>
                      </a:pPr>
                      <a:r>
                        <a:rPr lang="en-US" sz="1400" b="1" dirty="0"/>
                        <a:t>Salary Income</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Section 9(1)(ii)</a:t>
                      </a:r>
                      <a:endParaRPr lang="en-US" sz="1400" b="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Article 15</a:t>
                      </a:r>
                      <a:endParaRPr lang="en-US" sz="1400" b="1" dirty="0">
                        <a:latin typeface="Calibri"/>
                        <a:ea typeface="Calibri"/>
                        <a:cs typeface="Calibri"/>
                      </a:endParaRPr>
                    </a:p>
                  </a:txBody>
                  <a:tcPr marL="68580" marR="68580" marT="0" marB="0"/>
                </a:tc>
              </a:tr>
              <a:tr h="433579">
                <a:tc>
                  <a:txBody>
                    <a:bodyPr/>
                    <a:lstStyle/>
                    <a:p>
                      <a:pPr marL="0" marR="0" algn="r">
                        <a:lnSpc>
                          <a:spcPct val="115000"/>
                        </a:lnSpc>
                        <a:spcBef>
                          <a:spcPts val="0"/>
                        </a:spcBef>
                        <a:spcAft>
                          <a:spcPts val="1000"/>
                        </a:spcAft>
                      </a:pPr>
                      <a:r>
                        <a:rPr lang="en-US" sz="1400" b="1" dirty="0"/>
                        <a:t>Dividend Income</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Section 9(1)(iv) and section 115A</a:t>
                      </a:r>
                      <a:endParaRPr lang="en-US" sz="1400" b="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Article 10</a:t>
                      </a:r>
                      <a:endParaRPr lang="en-US" sz="1400" b="1" dirty="0">
                        <a:latin typeface="Calibri"/>
                        <a:ea typeface="Calibri"/>
                        <a:cs typeface="Calibri"/>
                      </a:endParaRPr>
                    </a:p>
                  </a:txBody>
                  <a:tcPr marL="68580" marR="68580" marT="0" marB="0"/>
                </a:tc>
              </a:tr>
              <a:tr h="433579">
                <a:tc>
                  <a:txBody>
                    <a:bodyPr/>
                    <a:lstStyle/>
                    <a:p>
                      <a:pPr marL="0" marR="0" algn="r">
                        <a:lnSpc>
                          <a:spcPct val="115000"/>
                        </a:lnSpc>
                        <a:spcBef>
                          <a:spcPts val="0"/>
                        </a:spcBef>
                        <a:spcAft>
                          <a:spcPts val="1000"/>
                        </a:spcAft>
                      </a:pPr>
                      <a:r>
                        <a:rPr lang="en-US" sz="1400" b="1" dirty="0"/>
                        <a:t>Interest Income</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Section 9(1)(v) and section 115A</a:t>
                      </a:r>
                      <a:endParaRPr lang="en-US" sz="1400" b="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Article 11</a:t>
                      </a:r>
                      <a:endParaRPr lang="en-US" sz="1400" b="1" dirty="0">
                        <a:latin typeface="Calibri"/>
                        <a:ea typeface="Calibri"/>
                        <a:cs typeface="Calibri"/>
                      </a:endParaRPr>
                    </a:p>
                  </a:txBody>
                  <a:tcPr marL="68580" marR="68580" marT="0" marB="0"/>
                </a:tc>
              </a:tr>
              <a:tr h="433579">
                <a:tc>
                  <a:txBody>
                    <a:bodyPr/>
                    <a:lstStyle/>
                    <a:p>
                      <a:pPr marL="0" marR="0" algn="r">
                        <a:lnSpc>
                          <a:spcPct val="115000"/>
                        </a:lnSpc>
                        <a:spcBef>
                          <a:spcPts val="0"/>
                        </a:spcBef>
                        <a:spcAft>
                          <a:spcPts val="1000"/>
                        </a:spcAft>
                      </a:pPr>
                      <a:r>
                        <a:rPr lang="en-US" sz="1400" b="1" dirty="0"/>
                        <a:t>Royalties</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Section 9(1)(vi) and section 115A</a:t>
                      </a:r>
                      <a:endParaRPr lang="en-US" sz="1400" b="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Article 12</a:t>
                      </a:r>
                      <a:endParaRPr lang="en-US" sz="1400" b="1" dirty="0">
                        <a:latin typeface="Calibri"/>
                        <a:ea typeface="Calibri"/>
                        <a:cs typeface="Calibri"/>
                      </a:endParaRPr>
                    </a:p>
                  </a:txBody>
                  <a:tcPr marL="68580" marR="68580" marT="0" marB="0"/>
                </a:tc>
              </a:tr>
              <a:tr h="657545">
                <a:tc>
                  <a:txBody>
                    <a:bodyPr/>
                    <a:lstStyle/>
                    <a:p>
                      <a:pPr marL="0" marR="0" algn="r">
                        <a:lnSpc>
                          <a:spcPct val="115000"/>
                        </a:lnSpc>
                        <a:spcBef>
                          <a:spcPts val="0"/>
                        </a:spcBef>
                        <a:spcAft>
                          <a:spcPts val="1000"/>
                        </a:spcAft>
                      </a:pPr>
                      <a:r>
                        <a:rPr lang="en-US" sz="1400" b="1" dirty="0"/>
                        <a:t>Fees for technical services/FTS</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Section 9(1)(vii) and section 115A</a:t>
                      </a:r>
                      <a:endParaRPr lang="en-US" sz="1400" b="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Article 12</a:t>
                      </a:r>
                      <a:endParaRPr lang="en-US" sz="1400" b="1" dirty="0">
                        <a:latin typeface="Calibri"/>
                        <a:ea typeface="Calibri"/>
                        <a:cs typeface="Calibri"/>
                      </a:endParaRPr>
                    </a:p>
                  </a:txBody>
                  <a:tcPr marL="68580" marR="68580" marT="0" marB="0"/>
                </a:tc>
              </a:tr>
              <a:tr h="209613">
                <a:tc>
                  <a:txBody>
                    <a:bodyPr/>
                    <a:lstStyle/>
                    <a:p>
                      <a:pPr marL="0" marR="0" algn="r">
                        <a:lnSpc>
                          <a:spcPct val="115000"/>
                        </a:lnSpc>
                        <a:spcBef>
                          <a:spcPts val="0"/>
                        </a:spcBef>
                        <a:spcAft>
                          <a:spcPts val="1000"/>
                        </a:spcAft>
                      </a:pPr>
                      <a:r>
                        <a:rPr lang="en-US" sz="1400" b="1" dirty="0"/>
                        <a:t>Capital Gains</a:t>
                      </a:r>
                      <a:endParaRPr lang="en-US" sz="1400" b="1" i="1" dirty="0">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a:t>Section 9(1)(i) and section 45</a:t>
                      </a:r>
                      <a:endParaRPr lang="en-US" sz="1400" b="1">
                        <a:latin typeface="Calibri"/>
                        <a:ea typeface="Calibri"/>
                        <a:cs typeface="Calibri"/>
                      </a:endParaRPr>
                    </a:p>
                  </a:txBody>
                  <a:tcPr marL="68580" marR="68580" marT="0" marB="0"/>
                </a:tc>
                <a:tc>
                  <a:txBody>
                    <a:bodyPr/>
                    <a:lstStyle/>
                    <a:p>
                      <a:pPr marL="0" marR="0" algn="r">
                        <a:lnSpc>
                          <a:spcPct val="115000"/>
                        </a:lnSpc>
                        <a:spcBef>
                          <a:spcPts val="0"/>
                        </a:spcBef>
                        <a:spcAft>
                          <a:spcPts val="1000"/>
                        </a:spcAft>
                      </a:pPr>
                      <a:r>
                        <a:rPr lang="en-US" sz="1400" b="1" dirty="0"/>
                        <a:t>Article 13</a:t>
                      </a:r>
                      <a:endParaRPr lang="en-US" sz="1400" b="1" dirty="0">
                        <a:latin typeface="Calibri"/>
                        <a:ea typeface="Calibri"/>
                        <a:cs typeface="Calibri"/>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746760"/>
          </a:xfrm>
        </p:spPr>
        <p:txBody>
          <a:bodyPr>
            <a:normAutofit/>
          </a:bodyPr>
          <a:lstStyle/>
          <a:p>
            <a:r>
              <a:rPr lang="en-US" sz="3100" dirty="0" smtClean="0">
                <a:solidFill>
                  <a:schemeClr val="bg2">
                    <a:lumMod val="25000"/>
                  </a:schemeClr>
                </a:solidFill>
              </a:rPr>
              <a:t>Nature of income- when taxable </a:t>
            </a:r>
            <a:r>
              <a:rPr lang="en-US" dirty="0" smtClean="0">
                <a:solidFill>
                  <a:schemeClr val="bg2">
                    <a:lumMod val="25000"/>
                  </a:schemeClr>
                </a:solidFill>
              </a:rPr>
              <a:t>?</a:t>
            </a:r>
            <a:endParaRPr lang="en-US" dirty="0">
              <a:solidFill>
                <a:schemeClr val="bg2">
                  <a:lumMod val="25000"/>
                </a:schemeClr>
              </a:solidFill>
            </a:endParaRPr>
          </a:p>
        </p:txBody>
      </p:sp>
      <p:graphicFrame>
        <p:nvGraphicFramePr>
          <p:cNvPr id="3" name="Table 2"/>
          <p:cNvGraphicFramePr>
            <a:graphicFrameLocks noGrp="1"/>
          </p:cNvGraphicFramePr>
          <p:nvPr/>
        </p:nvGraphicFramePr>
        <p:xfrm>
          <a:off x="609600" y="1371600"/>
          <a:ext cx="6934200" cy="4668520"/>
        </p:xfrm>
        <a:graphic>
          <a:graphicData uri="http://schemas.openxmlformats.org/drawingml/2006/table">
            <a:tbl>
              <a:tblPr firstRow="1" bandRow="1">
                <a:tableStyleId>{5C22544A-7EE6-4342-B048-85BDC9FD1C3A}</a:tableStyleId>
              </a:tblPr>
              <a:tblGrid>
                <a:gridCol w="3467100"/>
                <a:gridCol w="3467100"/>
              </a:tblGrid>
              <a:tr h="370840">
                <a:tc>
                  <a:txBody>
                    <a:bodyPr/>
                    <a:lstStyle/>
                    <a:p>
                      <a:r>
                        <a:rPr lang="en-US" dirty="0" smtClean="0"/>
                        <a:t>Nature of Income</a:t>
                      </a:r>
                      <a:endParaRPr lang="en-US" dirty="0"/>
                    </a:p>
                  </a:txBody>
                  <a:tcPr/>
                </a:tc>
                <a:tc>
                  <a:txBody>
                    <a:bodyPr/>
                    <a:lstStyle/>
                    <a:p>
                      <a:r>
                        <a:rPr lang="en-US" dirty="0" smtClean="0"/>
                        <a:t>Taxability</a:t>
                      </a:r>
                      <a:endParaRPr lang="en-US" dirty="0"/>
                    </a:p>
                  </a:txBody>
                  <a:tcPr/>
                </a:tc>
              </a:tr>
              <a:tr h="370840">
                <a:tc>
                  <a:txBody>
                    <a:bodyPr/>
                    <a:lstStyle/>
                    <a:p>
                      <a:r>
                        <a:rPr lang="en-US" dirty="0" smtClean="0"/>
                        <a:t>Business Profession sec. 9(1)(</a:t>
                      </a:r>
                      <a:r>
                        <a:rPr lang="en-US" dirty="0" err="1" smtClean="0"/>
                        <a:t>i</a:t>
                      </a:r>
                      <a:r>
                        <a:rPr lang="en-US" dirty="0" smtClean="0"/>
                        <a:t>)</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kumimoji="0" lang="en-US" kern="1200" dirty="0" smtClean="0">
                          <a:solidFill>
                            <a:schemeClr val="dk1"/>
                          </a:solidFill>
                          <a:latin typeface="+mn-lt"/>
                          <a:ea typeface="+mn-ea"/>
                          <a:cs typeface="+mn-cs"/>
                        </a:rPr>
                        <a:t>Taxable if Business Connection in India or property or asset or source in India or transfer of a capital asset situated in India</a:t>
                      </a:r>
                    </a:p>
                    <a:p>
                      <a:endParaRPr lang="en-US"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Capital Gains Sec. 9(</a:t>
                      </a:r>
                      <a:r>
                        <a:rPr kumimoji="0" lang="en-US" kern="1200" dirty="0" err="1" smtClean="0">
                          <a:solidFill>
                            <a:schemeClr val="dk1"/>
                          </a:solidFill>
                          <a:latin typeface="+mn-lt"/>
                          <a:ea typeface="+mn-ea"/>
                          <a:cs typeface="+mn-cs"/>
                        </a:rPr>
                        <a:t>i</a:t>
                      </a:r>
                      <a:r>
                        <a:rPr kumimoji="0" lang="en-US" kern="1200" dirty="0" smtClean="0">
                          <a:solidFill>
                            <a:schemeClr val="dk1"/>
                          </a:solidFill>
                          <a:latin typeface="+mn-lt"/>
                          <a:ea typeface="+mn-ea"/>
                          <a:cs typeface="+mn-cs"/>
                        </a:rPr>
                        <a:t>)(</a:t>
                      </a:r>
                      <a:r>
                        <a:rPr kumimoji="0" lang="en-US" kern="1200" dirty="0" err="1" smtClean="0">
                          <a:solidFill>
                            <a:schemeClr val="dk1"/>
                          </a:solidFill>
                          <a:latin typeface="+mn-lt"/>
                          <a:ea typeface="+mn-ea"/>
                          <a:cs typeface="+mn-cs"/>
                        </a:rPr>
                        <a:t>i</a:t>
                      </a:r>
                      <a:r>
                        <a:rPr kumimoji="0" lang="en-US" kern="1200" dirty="0" smtClean="0">
                          <a:solidFill>
                            <a:schemeClr val="dk1"/>
                          </a:solidFill>
                          <a:latin typeface="+mn-lt"/>
                          <a:ea typeface="+mn-ea"/>
                          <a:cs typeface="+mn-cs"/>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Taxable if situated of Shares / Property in India</a:t>
                      </a:r>
                    </a:p>
                    <a:p>
                      <a:endParaRPr kumimoji="0" lang="en-US" kern="1200" dirty="0" smtClean="0">
                        <a:solidFill>
                          <a:schemeClr val="dk1"/>
                        </a:solidFill>
                        <a:latin typeface="+mn-lt"/>
                        <a:ea typeface="+mn-ea"/>
                        <a:cs typeface="+mn-cs"/>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Interest Income Sec. 9(1)(v)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Taxable if sourced from India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kern="1200" dirty="0" smtClean="0">
                        <a:solidFill>
                          <a:schemeClr val="dk1"/>
                        </a:solidFill>
                        <a:latin typeface="+mn-lt"/>
                        <a:ea typeface="+mn-ea"/>
                        <a:cs typeface="+mn-cs"/>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Royalties Sec. 9(1)(vi)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Taxable if sourced from India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kern="1200" dirty="0" smtClean="0">
                        <a:solidFill>
                          <a:schemeClr val="dk1"/>
                        </a:solidFill>
                        <a:latin typeface="+mn-lt"/>
                        <a:ea typeface="+mn-ea"/>
                        <a:cs typeface="+mn-cs"/>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Fees for Technical Services (‘FTS’) Sec. 9(1)(vii)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Taxable if sourced from India</a:t>
                      </a:r>
                    </a:p>
                    <a:p>
                      <a:endParaRPr kumimoji="0" lang="en-US" kern="1200" dirty="0" smtClean="0">
                        <a:solidFill>
                          <a:schemeClr val="dk1"/>
                        </a:solidFill>
                        <a:latin typeface="+mn-lt"/>
                        <a:ea typeface="+mn-ea"/>
                        <a:cs typeface="+mn-cs"/>
                      </a:endParaRPr>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2"/>
          <p:cNvSpPr>
            <a:spLocks noGrp="1"/>
          </p:cNvSpPr>
          <p:nvPr>
            <p:ph type="sldNum" sz="quarter" idx="10"/>
          </p:nvPr>
        </p:nvSpPr>
        <p:spPr>
          <a:noFill/>
        </p:spPr>
        <p:txBody>
          <a:bodyPr/>
          <a:lstStyle/>
          <a:p>
            <a:fld id="{839573A8-C0AF-4699-A17E-2AE932E57008}" type="slidenum">
              <a:rPr lang="en-US" smtClean="0">
                <a:latin typeface="Arial" pitchFamily="34" charset="0"/>
                <a:cs typeface="Arial" pitchFamily="34" charset="0"/>
              </a:rPr>
              <a:pPr/>
              <a:t>25</a:t>
            </a:fld>
            <a:endParaRPr lang="en-US" smtClean="0">
              <a:latin typeface="Arial" pitchFamily="34" charset="0"/>
              <a:cs typeface="Arial" pitchFamily="34" charset="0"/>
            </a:endParaRPr>
          </a:p>
        </p:txBody>
      </p:sp>
      <p:sp>
        <p:nvSpPr>
          <p:cNvPr id="183298" name="Rectangle 2"/>
          <p:cNvSpPr>
            <a:spLocks noGrp="1" noChangeArrowheads="1"/>
          </p:cNvSpPr>
          <p:nvPr>
            <p:ph type="title"/>
          </p:nvPr>
        </p:nvSpPr>
        <p:spPr>
          <a:xfrm>
            <a:off x="304800" y="320040"/>
            <a:ext cx="7543800" cy="670560"/>
          </a:xfrm>
        </p:spPr>
        <p:txBody>
          <a:bodyPr>
            <a:normAutofit fontScale="90000"/>
          </a:bodyPr>
          <a:lstStyle/>
          <a:p>
            <a:pPr>
              <a:defRPr/>
            </a:pPr>
            <a:r>
              <a:rPr lang="en-US" sz="3000" dirty="0" smtClean="0">
                <a:solidFill>
                  <a:schemeClr val="bg2">
                    <a:lumMod val="25000"/>
                  </a:schemeClr>
                </a:solidFill>
              </a:rPr>
              <a:t>Royalty/ FTS as per the Act</a:t>
            </a:r>
            <a:br>
              <a:rPr lang="en-US" sz="3000" dirty="0" smtClean="0">
                <a:solidFill>
                  <a:schemeClr val="bg2">
                    <a:lumMod val="25000"/>
                  </a:schemeClr>
                </a:solidFill>
              </a:rPr>
            </a:br>
            <a:r>
              <a:rPr lang="en-US" sz="3000" dirty="0" smtClean="0">
                <a:solidFill>
                  <a:schemeClr val="bg2">
                    <a:lumMod val="25000"/>
                  </a:schemeClr>
                </a:solidFill>
              </a:rPr>
              <a:t>Section 9(1)</a:t>
            </a:r>
          </a:p>
        </p:txBody>
      </p:sp>
      <p:sp>
        <p:nvSpPr>
          <p:cNvPr id="43012" name="AutoShape 3"/>
          <p:cNvSpPr>
            <a:spLocks noChangeArrowheads="1"/>
          </p:cNvSpPr>
          <p:nvPr/>
        </p:nvSpPr>
        <p:spPr bwMode="auto">
          <a:xfrm>
            <a:off x="304800" y="1447800"/>
            <a:ext cx="7543800" cy="685800"/>
          </a:xfrm>
          <a:prstGeom prst="roundRect">
            <a:avLst>
              <a:gd name="adj" fmla="val 16667"/>
            </a:avLst>
          </a:prstGeom>
          <a:solidFill>
            <a:schemeClr val="accent2">
              <a:alpha val="30196"/>
            </a:schemeClr>
          </a:solidFill>
          <a:ln w="9525">
            <a:solidFill>
              <a:schemeClr val="tx1"/>
            </a:solidFill>
            <a:round/>
            <a:headEnd/>
            <a:tailEnd/>
          </a:ln>
        </p:spPr>
        <p:txBody>
          <a:bodyPr anchor="ctr"/>
          <a:lstStyle/>
          <a:p>
            <a:pPr algn="ctr"/>
            <a:r>
              <a:rPr lang="en-US" sz="2000" b="1" i="0" dirty="0"/>
              <a:t>Income by way of Royalty/ FTS shall be deemed to accrue or arise in India if </a:t>
            </a:r>
            <a:r>
              <a:rPr lang="en-US" sz="2000" b="1" i="0" u="sng" dirty="0"/>
              <a:t>payable by  </a:t>
            </a:r>
            <a:r>
              <a:rPr lang="en-US" sz="2000" b="1" i="0" dirty="0"/>
              <a:t> </a:t>
            </a:r>
          </a:p>
        </p:txBody>
      </p:sp>
      <p:sp>
        <p:nvSpPr>
          <p:cNvPr id="43013" name="AutoShape 4"/>
          <p:cNvSpPr>
            <a:spLocks noChangeArrowheads="1"/>
          </p:cNvSpPr>
          <p:nvPr/>
        </p:nvSpPr>
        <p:spPr bwMode="auto">
          <a:xfrm>
            <a:off x="304800" y="2438400"/>
            <a:ext cx="1600200" cy="381000"/>
          </a:xfrm>
          <a:prstGeom prst="roundRect">
            <a:avLst>
              <a:gd name="adj" fmla="val 16667"/>
            </a:avLst>
          </a:prstGeom>
          <a:solidFill>
            <a:schemeClr val="bg2">
              <a:lumMod val="50000"/>
            </a:schemeClr>
          </a:solidFill>
          <a:ln w="9525">
            <a:noFill/>
            <a:round/>
            <a:headEnd/>
            <a:tailEnd/>
          </a:ln>
        </p:spPr>
        <p:txBody>
          <a:bodyPr wrap="none" anchor="ctr"/>
          <a:lstStyle/>
          <a:p>
            <a:pPr algn="ctr"/>
            <a:r>
              <a:rPr lang="en-US" b="1" i="0" dirty="0">
                <a:solidFill>
                  <a:schemeClr val="bg1"/>
                </a:solidFill>
              </a:rPr>
              <a:t>Government</a:t>
            </a:r>
          </a:p>
        </p:txBody>
      </p:sp>
      <p:sp>
        <p:nvSpPr>
          <p:cNvPr id="43014" name="AutoShape 5"/>
          <p:cNvSpPr>
            <a:spLocks noChangeArrowheads="1"/>
          </p:cNvSpPr>
          <p:nvPr/>
        </p:nvSpPr>
        <p:spPr bwMode="auto">
          <a:xfrm>
            <a:off x="2667000" y="3090863"/>
            <a:ext cx="2590800" cy="609600"/>
          </a:xfrm>
          <a:prstGeom prst="roundRect">
            <a:avLst>
              <a:gd name="adj" fmla="val 16667"/>
            </a:avLst>
          </a:prstGeom>
          <a:solidFill>
            <a:schemeClr val="accent2">
              <a:alpha val="20000"/>
            </a:schemeClr>
          </a:solidFill>
          <a:ln w="9525">
            <a:solidFill>
              <a:schemeClr val="tx1"/>
            </a:solidFill>
            <a:round/>
            <a:headEnd/>
            <a:tailEnd/>
          </a:ln>
        </p:spPr>
        <p:txBody>
          <a:bodyPr anchor="ctr"/>
          <a:lstStyle/>
          <a:p>
            <a:pPr algn="ctr"/>
            <a:r>
              <a:rPr lang="en-US" b="1" i="0" dirty="0"/>
              <a:t>Business/ Profession outside India</a:t>
            </a:r>
          </a:p>
        </p:txBody>
      </p:sp>
      <p:sp>
        <p:nvSpPr>
          <p:cNvPr id="43015" name="Text Box 6"/>
          <p:cNvSpPr txBox="1">
            <a:spLocks noChangeArrowheads="1"/>
          </p:cNvSpPr>
          <p:nvPr/>
        </p:nvSpPr>
        <p:spPr bwMode="auto">
          <a:xfrm>
            <a:off x="4572000" y="2819400"/>
            <a:ext cx="793750" cy="274638"/>
          </a:xfrm>
          <a:prstGeom prst="rect">
            <a:avLst/>
          </a:prstGeom>
          <a:noFill/>
          <a:ln w="9525">
            <a:noFill/>
            <a:miter lim="800000"/>
            <a:headEnd/>
            <a:tailEnd/>
          </a:ln>
        </p:spPr>
        <p:txBody>
          <a:bodyPr wrap="none">
            <a:spAutoFit/>
          </a:bodyPr>
          <a:lstStyle/>
          <a:p>
            <a:r>
              <a:rPr lang="en-US" sz="1200" b="1" i="0" dirty="0"/>
              <a:t>EXCEPT</a:t>
            </a:r>
          </a:p>
        </p:txBody>
      </p:sp>
      <p:sp>
        <p:nvSpPr>
          <p:cNvPr id="43016" name="Text Box 7"/>
          <p:cNvSpPr txBox="1">
            <a:spLocks noChangeArrowheads="1"/>
          </p:cNvSpPr>
          <p:nvPr/>
        </p:nvSpPr>
        <p:spPr bwMode="auto">
          <a:xfrm>
            <a:off x="5073650" y="3776663"/>
            <a:ext cx="412750" cy="274637"/>
          </a:xfrm>
          <a:prstGeom prst="rect">
            <a:avLst/>
          </a:prstGeom>
          <a:noFill/>
          <a:ln w="9525">
            <a:noFill/>
            <a:miter lim="800000"/>
            <a:headEnd/>
            <a:tailEnd/>
          </a:ln>
        </p:spPr>
        <p:txBody>
          <a:bodyPr wrap="none">
            <a:spAutoFit/>
          </a:bodyPr>
          <a:lstStyle/>
          <a:p>
            <a:r>
              <a:rPr lang="en-US" sz="1200" b="1"/>
              <a:t>OR</a:t>
            </a:r>
          </a:p>
        </p:txBody>
      </p:sp>
      <p:sp>
        <p:nvSpPr>
          <p:cNvPr id="43017" name="AutoShape 8"/>
          <p:cNvSpPr>
            <a:spLocks noChangeArrowheads="1"/>
          </p:cNvSpPr>
          <p:nvPr/>
        </p:nvSpPr>
        <p:spPr bwMode="auto">
          <a:xfrm>
            <a:off x="3733800" y="2438400"/>
            <a:ext cx="1295400" cy="381000"/>
          </a:xfrm>
          <a:prstGeom prst="roundRect">
            <a:avLst>
              <a:gd name="adj" fmla="val 16667"/>
            </a:avLst>
          </a:prstGeom>
          <a:solidFill>
            <a:schemeClr val="bg2">
              <a:lumMod val="50000"/>
            </a:schemeClr>
          </a:solidFill>
          <a:ln w="9525" algn="ctr">
            <a:noFill/>
            <a:round/>
            <a:headEnd/>
            <a:tailEnd/>
          </a:ln>
        </p:spPr>
        <p:txBody>
          <a:bodyPr wrap="none" anchor="ctr"/>
          <a:lstStyle/>
          <a:p>
            <a:pPr algn="ctr"/>
            <a:r>
              <a:rPr lang="en-US" b="1" i="0" dirty="0">
                <a:solidFill>
                  <a:schemeClr val="bg1"/>
                </a:solidFill>
              </a:rPr>
              <a:t>Resident</a:t>
            </a:r>
          </a:p>
        </p:txBody>
      </p:sp>
      <p:sp>
        <p:nvSpPr>
          <p:cNvPr id="43018" name="AutoShape 9"/>
          <p:cNvSpPr>
            <a:spLocks noChangeArrowheads="1"/>
          </p:cNvSpPr>
          <p:nvPr/>
        </p:nvSpPr>
        <p:spPr bwMode="auto">
          <a:xfrm>
            <a:off x="6705600" y="2438400"/>
            <a:ext cx="1066800" cy="381000"/>
          </a:xfrm>
          <a:prstGeom prst="roundRect">
            <a:avLst>
              <a:gd name="adj" fmla="val 16667"/>
            </a:avLst>
          </a:prstGeom>
          <a:solidFill>
            <a:schemeClr val="bg2">
              <a:lumMod val="50000"/>
            </a:schemeClr>
          </a:solidFill>
          <a:ln w="9525" algn="ctr">
            <a:noFill/>
            <a:round/>
            <a:headEnd/>
            <a:tailEnd/>
          </a:ln>
        </p:spPr>
        <p:txBody>
          <a:bodyPr wrap="none" anchor="ctr"/>
          <a:lstStyle/>
          <a:p>
            <a:pPr algn="ctr"/>
            <a:r>
              <a:rPr lang="en-US" b="1" i="0" dirty="0">
                <a:solidFill>
                  <a:schemeClr val="bg1"/>
                </a:solidFill>
              </a:rPr>
              <a:t>NR</a:t>
            </a:r>
          </a:p>
        </p:txBody>
      </p:sp>
      <p:cxnSp>
        <p:nvCxnSpPr>
          <p:cNvPr id="43019" name="AutoShape 10"/>
          <p:cNvCxnSpPr>
            <a:cxnSpLocks noChangeShapeType="1"/>
            <a:stCxn id="43012" idx="2"/>
            <a:endCxn id="43013" idx="0"/>
          </p:cNvCxnSpPr>
          <p:nvPr/>
        </p:nvCxnSpPr>
        <p:spPr bwMode="auto">
          <a:xfrm rot="5400000">
            <a:off x="2438400" y="800100"/>
            <a:ext cx="304800" cy="2971800"/>
          </a:xfrm>
          <a:prstGeom prst="bentConnector3">
            <a:avLst>
              <a:gd name="adj1" fmla="val 50000"/>
            </a:avLst>
          </a:prstGeom>
          <a:noFill/>
          <a:ln w="9525">
            <a:solidFill>
              <a:schemeClr val="tx1"/>
            </a:solidFill>
            <a:miter lim="800000"/>
            <a:headEnd/>
            <a:tailEnd type="triangle" w="med" len="med"/>
          </a:ln>
        </p:spPr>
      </p:cxnSp>
      <p:cxnSp>
        <p:nvCxnSpPr>
          <p:cNvPr id="43020" name="AutoShape 11"/>
          <p:cNvCxnSpPr>
            <a:cxnSpLocks noChangeShapeType="1"/>
            <a:stCxn id="43012" idx="2"/>
            <a:endCxn id="43017" idx="0"/>
          </p:cNvCxnSpPr>
          <p:nvPr/>
        </p:nvCxnSpPr>
        <p:spPr bwMode="auto">
          <a:xfrm rot="16200000" flipH="1">
            <a:off x="4076700" y="2133600"/>
            <a:ext cx="304800" cy="304800"/>
          </a:xfrm>
          <a:prstGeom prst="straightConnector1">
            <a:avLst/>
          </a:prstGeom>
          <a:noFill/>
          <a:ln w="9525">
            <a:solidFill>
              <a:schemeClr val="tx1"/>
            </a:solidFill>
            <a:round/>
            <a:headEnd/>
            <a:tailEnd type="triangle" w="med" len="med"/>
          </a:ln>
        </p:spPr>
      </p:cxnSp>
      <p:cxnSp>
        <p:nvCxnSpPr>
          <p:cNvPr id="43021" name="AutoShape 12"/>
          <p:cNvCxnSpPr>
            <a:cxnSpLocks noChangeShapeType="1"/>
            <a:stCxn id="43017" idx="2"/>
            <a:endCxn id="43014" idx="0"/>
          </p:cNvCxnSpPr>
          <p:nvPr/>
        </p:nvCxnSpPr>
        <p:spPr bwMode="auto">
          <a:xfrm rot="5400000">
            <a:off x="4036219" y="2745581"/>
            <a:ext cx="271463" cy="419100"/>
          </a:xfrm>
          <a:prstGeom prst="straightConnector1">
            <a:avLst/>
          </a:prstGeom>
          <a:noFill/>
          <a:ln w="9525">
            <a:solidFill>
              <a:schemeClr val="tx1"/>
            </a:solidFill>
            <a:round/>
            <a:headEnd/>
            <a:tailEnd type="triangle" w="med" len="med"/>
          </a:ln>
        </p:spPr>
      </p:cxnSp>
      <p:sp>
        <p:nvSpPr>
          <p:cNvPr id="43022" name="AutoShape 13"/>
          <p:cNvSpPr>
            <a:spLocks noChangeArrowheads="1"/>
          </p:cNvSpPr>
          <p:nvPr/>
        </p:nvSpPr>
        <p:spPr bwMode="auto">
          <a:xfrm>
            <a:off x="2667000" y="4051300"/>
            <a:ext cx="2590800" cy="609600"/>
          </a:xfrm>
          <a:prstGeom prst="roundRect">
            <a:avLst>
              <a:gd name="adj" fmla="val 16667"/>
            </a:avLst>
          </a:prstGeom>
          <a:solidFill>
            <a:schemeClr val="accent2">
              <a:alpha val="20000"/>
            </a:schemeClr>
          </a:solidFill>
          <a:ln w="9525">
            <a:solidFill>
              <a:schemeClr val="tx1"/>
            </a:solidFill>
            <a:round/>
            <a:headEnd/>
            <a:tailEnd/>
          </a:ln>
        </p:spPr>
        <p:txBody>
          <a:bodyPr anchor="ctr"/>
          <a:lstStyle/>
          <a:p>
            <a:pPr algn="ctr"/>
            <a:r>
              <a:rPr lang="en-US" b="1" i="0" dirty="0"/>
              <a:t>Source of income outside India</a:t>
            </a:r>
          </a:p>
        </p:txBody>
      </p:sp>
      <p:cxnSp>
        <p:nvCxnSpPr>
          <p:cNvPr id="43023" name="AutoShape 14"/>
          <p:cNvCxnSpPr>
            <a:cxnSpLocks noChangeShapeType="1"/>
            <a:stCxn id="43014" idx="2"/>
            <a:endCxn id="43022" idx="0"/>
          </p:cNvCxnSpPr>
          <p:nvPr/>
        </p:nvCxnSpPr>
        <p:spPr bwMode="auto">
          <a:xfrm rot="5400000">
            <a:off x="3786982" y="3875881"/>
            <a:ext cx="350837" cy="1588"/>
          </a:xfrm>
          <a:prstGeom prst="straightConnector1">
            <a:avLst/>
          </a:prstGeom>
          <a:noFill/>
          <a:ln w="9525">
            <a:solidFill>
              <a:schemeClr val="tx1"/>
            </a:solidFill>
            <a:round/>
            <a:headEnd/>
            <a:tailEnd type="triangle" w="med" len="med"/>
          </a:ln>
        </p:spPr>
      </p:cxnSp>
      <p:sp>
        <p:nvSpPr>
          <p:cNvPr id="43024" name="AutoShape 15"/>
          <p:cNvSpPr>
            <a:spLocks noChangeArrowheads="1"/>
          </p:cNvSpPr>
          <p:nvPr/>
        </p:nvSpPr>
        <p:spPr bwMode="auto">
          <a:xfrm>
            <a:off x="5715000" y="3090863"/>
            <a:ext cx="2362200" cy="609600"/>
          </a:xfrm>
          <a:prstGeom prst="roundRect">
            <a:avLst>
              <a:gd name="adj" fmla="val 16667"/>
            </a:avLst>
          </a:prstGeom>
          <a:solidFill>
            <a:schemeClr val="accent2">
              <a:alpha val="20000"/>
            </a:schemeClr>
          </a:solidFill>
          <a:ln w="9525">
            <a:solidFill>
              <a:schemeClr val="tx1"/>
            </a:solidFill>
            <a:round/>
            <a:headEnd/>
            <a:tailEnd/>
          </a:ln>
        </p:spPr>
        <p:txBody>
          <a:bodyPr anchor="ctr"/>
          <a:lstStyle/>
          <a:p>
            <a:pPr algn="ctr"/>
            <a:r>
              <a:rPr lang="en-US" b="1" i="0" dirty="0"/>
              <a:t>Business/ Profession in India</a:t>
            </a:r>
          </a:p>
        </p:txBody>
      </p:sp>
      <p:cxnSp>
        <p:nvCxnSpPr>
          <p:cNvPr id="43025" name="AutoShape 16"/>
          <p:cNvCxnSpPr>
            <a:cxnSpLocks noChangeShapeType="1"/>
            <a:stCxn id="43018" idx="2"/>
            <a:endCxn id="43024" idx="0"/>
          </p:cNvCxnSpPr>
          <p:nvPr/>
        </p:nvCxnSpPr>
        <p:spPr bwMode="auto">
          <a:xfrm rot="5400000">
            <a:off x="6931819" y="2783681"/>
            <a:ext cx="271463" cy="342900"/>
          </a:xfrm>
          <a:prstGeom prst="straightConnector1">
            <a:avLst/>
          </a:prstGeom>
          <a:noFill/>
          <a:ln w="9525">
            <a:solidFill>
              <a:schemeClr val="tx1"/>
            </a:solidFill>
            <a:round/>
            <a:headEnd/>
            <a:tailEnd type="triangle" w="med" len="med"/>
          </a:ln>
        </p:spPr>
      </p:cxnSp>
      <p:sp>
        <p:nvSpPr>
          <p:cNvPr id="43026" name="AutoShape 17"/>
          <p:cNvSpPr>
            <a:spLocks noChangeArrowheads="1"/>
          </p:cNvSpPr>
          <p:nvPr/>
        </p:nvSpPr>
        <p:spPr bwMode="auto">
          <a:xfrm>
            <a:off x="5791200" y="4051300"/>
            <a:ext cx="2286000" cy="609600"/>
          </a:xfrm>
          <a:prstGeom prst="roundRect">
            <a:avLst>
              <a:gd name="adj" fmla="val 16667"/>
            </a:avLst>
          </a:prstGeom>
          <a:solidFill>
            <a:schemeClr val="accent2">
              <a:alpha val="20000"/>
            </a:schemeClr>
          </a:solidFill>
          <a:ln w="9525">
            <a:solidFill>
              <a:schemeClr val="tx1"/>
            </a:solidFill>
            <a:round/>
            <a:headEnd/>
            <a:tailEnd/>
          </a:ln>
        </p:spPr>
        <p:txBody>
          <a:bodyPr anchor="ctr"/>
          <a:lstStyle/>
          <a:p>
            <a:pPr algn="ctr"/>
            <a:r>
              <a:rPr lang="en-US" b="1" i="0" dirty="0"/>
              <a:t>Source of income in India</a:t>
            </a:r>
          </a:p>
        </p:txBody>
      </p:sp>
      <p:cxnSp>
        <p:nvCxnSpPr>
          <p:cNvPr id="43027" name="AutoShape 18"/>
          <p:cNvCxnSpPr>
            <a:cxnSpLocks noChangeShapeType="1"/>
            <a:stCxn id="43024" idx="2"/>
            <a:endCxn id="43026" idx="0"/>
          </p:cNvCxnSpPr>
          <p:nvPr/>
        </p:nvCxnSpPr>
        <p:spPr bwMode="auto">
          <a:xfrm rot="16200000" flipH="1">
            <a:off x="6739732" y="3856831"/>
            <a:ext cx="350837" cy="38100"/>
          </a:xfrm>
          <a:prstGeom prst="straightConnector1">
            <a:avLst/>
          </a:prstGeom>
          <a:noFill/>
          <a:ln w="9525">
            <a:solidFill>
              <a:schemeClr val="tx1"/>
            </a:solidFill>
            <a:round/>
            <a:headEnd/>
            <a:tailEnd type="triangle" w="med" len="med"/>
          </a:ln>
        </p:spPr>
      </p:cxnSp>
      <p:sp>
        <p:nvSpPr>
          <p:cNvPr id="43028" name="Text Box 19"/>
          <p:cNvSpPr txBox="1">
            <a:spLocks noChangeArrowheads="1"/>
          </p:cNvSpPr>
          <p:nvPr/>
        </p:nvSpPr>
        <p:spPr bwMode="auto">
          <a:xfrm>
            <a:off x="7239000" y="2819400"/>
            <a:ext cx="750888" cy="274638"/>
          </a:xfrm>
          <a:prstGeom prst="rect">
            <a:avLst/>
          </a:prstGeom>
          <a:noFill/>
          <a:ln w="9525">
            <a:noFill/>
            <a:miter lim="800000"/>
            <a:headEnd/>
            <a:tailEnd/>
          </a:ln>
        </p:spPr>
        <p:txBody>
          <a:bodyPr wrap="none">
            <a:spAutoFit/>
          </a:bodyPr>
          <a:lstStyle/>
          <a:p>
            <a:r>
              <a:rPr lang="en-US" sz="1200" b="1" i="0" dirty="0"/>
              <a:t>WHERE</a:t>
            </a:r>
          </a:p>
        </p:txBody>
      </p:sp>
      <p:sp>
        <p:nvSpPr>
          <p:cNvPr id="43029" name="Text Box 20"/>
          <p:cNvSpPr txBox="1">
            <a:spLocks noChangeArrowheads="1"/>
          </p:cNvSpPr>
          <p:nvPr/>
        </p:nvSpPr>
        <p:spPr bwMode="auto">
          <a:xfrm>
            <a:off x="7620000" y="3733800"/>
            <a:ext cx="412750" cy="274637"/>
          </a:xfrm>
          <a:prstGeom prst="rect">
            <a:avLst/>
          </a:prstGeom>
          <a:noFill/>
          <a:ln w="9525">
            <a:noFill/>
            <a:miter lim="800000"/>
            <a:headEnd/>
            <a:tailEnd/>
          </a:ln>
        </p:spPr>
        <p:txBody>
          <a:bodyPr wrap="none">
            <a:spAutoFit/>
          </a:bodyPr>
          <a:lstStyle/>
          <a:p>
            <a:r>
              <a:rPr lang="en-US" sz="1200" b="1" dirty="0"/>
              <a:t>OR</a:t>
            </a:r>
          </a:p>
        </p:txBody>
      </p:sp>
      <p:cxnSp>
        <p:nvCxnSpPr>
          <p:cNvPr id="43030" name="AutoShape 21"/>
          <p:cNvCxnSpPr>
            <a:cxnSpLocks noChangeShapeType="1"/>
            <a:stCxn id="43012" idx="2"/>
            <a:endCxn id="43018" idx="0"/>
          </p:cNvCxnSpPr>
          <p:nvPr/>
        </p:nvCxnSpPr>
        <p:spPr bwMode="auto">
          <a:xfrm rot="16200000" flipH="1">
            <a:off x="5505450" y="704850"/>
            <a:ext cx="304800" cy="3162300"/>
          </a:xfrm>
          <a:prstGeom prst="bentConnector3">
            <a:avLst>
              <a:gd name="adj1" fmla="val 50000"/>
            </a:avLst>
          </a:prstGeom>
          <a:noFill/>
          <a:ln w="9525">
            <a:solidFill>
              <a:schemeClr val="tx1"/>
            </a:solidFill>
            <a:miter lim="800000"/>
            <a:headEnd/>
            <a:tailEnd type="triangle" w="med" len="med"/>
          </a:ln>
        </p:spPr>
      </p:cxnSp>
      <p:sp>
        <p:nvSpPr>
          <p:cNvPr id="43031" name="Rectangle 23"/>
          <p:cNvSpPr>
            <a:spLocks noChangeArrowheads="1"/>
          </p:cNvSpPr>
          <p:nvPr/>
        </p:nvSpPr>
        <p:spPr bwMode="auto">
          <a:xfrm>
            <a:off x="1676400" y="4724400"/>
            <a:ext cx="6324600" cy="990600"/>
          </a:xfrm>
          <a:prstGeom prst="rect">
            <a:avLst/>
          </a:prstGeom>
          <a:noFill/>
          <a:ln w="9525">
            <a:solidFill>
              <a:schemeClr val="tx1"/>
            </a:solidFill>
            <a:miter lim="800000"/>
            <a:headEnd/>
            <a:tailEnd/>
          </a:ln>
        </p:spPr>
        <p:txBody>
          <a:bodyPr/>
          <a:lstStyle/>
          <a:p>
            <a:pPr>
              <a:spcAft>
                <a:spcPct val="50000"/>
              </a:spcAft>
            </a:pPr>
            <a:r>
              <a:rPr lang="en-US" sz="1600" i="0" dirty="0"/>
              <a:t>Income shall be deemed to accrue or arise irrespective of whether:</a:t>
            </a:r>
          </a:p>
          <a:p>
            <a:pPr>
              <a:spcAft>
                <a:spcPct val="25000"/>
              </a:spcAft>
              <a:buFontTx/>
              <a:buBlip>
                <a:blip r:embed="rId3"/>
              </a:buBlip>
            </a:pPr>
            <a:r>
              <a:rPr lang="en-US" sz="1600" i="0" dirty="0"/>
              <a:t>NR has residence/ place of business/ business connection in India</a:t>
            </a:r>
            <a:endParaRPr lang="pt-BR" sz="1600" i="0" dirty="0"/>
          </a:p>
          <a:p>
            <a:pPr>
              <a:spcAft>
                <a:spcPct val="50000"/>
              </a:spcAft>
              <a:buFontTx/>
              <a:buBlip>
                <a:blip r:embed="rId3"/>
              </a:buBlip>
            </a:pPr>
            <a:r>
              <a:rPr lang="en-US" sz="1600" i="0" dirty="0"/>
              <a:t>NR has rendered services in India</a:t>
            </a:r>
            <a:endParaRPr lang="pt-BR" sz="1600" i="0" dirty="0"/>
          </a:p>
          <a:p>
            <a:endParaRPr lang="en-US" sz="1600" i="0" dirty="0"/>
          </a:p>
        </p:txBody>
      </p:sp>
      <p:sp>
        <p:nvSpPr>
          <p:cNvPr id="43033" name="Rectangle 24"/>
          <p:cNvSpPr>
            <a:spLocks noChangeArrowheads="1"/>
          </p:cNvSpPr>
          <p:nvPr/>
        </p:nvSpPr>
        <p:spPr bwMode="auto">
          <a:xfrm>
            <a:off x="152400" y="4724400"/>
            <a:ext cx="1524000" cy="1981200"/>
          </a:xfrm>
          <a:prstGeom prst="rect">
            <a:avLst/>
          </a:prstGeom>
          <a:solidFill>
            <a:schemeClr val="accent2">
              <a:lumMod val="60000"/>
              <a:lumOff val="40000"/>
              <a:alpha val="30196"/>
            </a:schemeClr>
          </a:solidFill>
          <a:ln w="9525">
            <a:solidFill>
              <a:schemeClr val="tx1"/>
            </a:solidFill>
            <a:miter lim="800000"/>
            <a:headEnd/>
            <a:tailEnd/>
          </a:ln>
        </p:spPr>
        <p:txBody>
          <a:bodyPr anchor="ctr"/>
          <a:lstStyle/>
          <a:p>
            <a:pPr algn="ctr"/>
            <a:r>
              <a:rPr lang="en-US" sz="2000" b="1" i="0" dirty="0"/>
              <a:t>Finance  </a:t>
            </a:r>
            <a:r>
              <a:rPr lang="en-US" sz="2000" b="1" dirty="0" smtClean="0"/>
              <a:t>Act</a:t>
            </a:r>
            <a:r>
              <a:rPr lang="en-US" sz="2000" b="1" i="0" dirty="0" smtClean="0"/>
              <a:t>, </a:t>
            </a:r>
            <a:r>
              <a:rPr lang="en-US" sz="2000" b="1" i="0" dirty="0"/>
              <a:t>2012</a:t>
            </a:r>
          </a:p>
        </p:txBody>
      </p:sp>
      <p:sp>
        <p:nvSpPr>
          <p:cNvPr id="43034" name="Rectangle 23"/>
          <p:cNvSpPr>
            <a:spLocks noChangeArrowheads="1"/>
          </p:cNvSpPr>
          <p:nvPr/>
        </p:nvSpPr>
        <p:spPr bwMode="auto">
          <a:xfrm>
            <a:off x="1676400" y="5715000"/>
            <a:ext cx="6324600" cy="990600"/>
          </a:xfrm>
          <a:prstGeom prst="rect">
            <a:avLst/>
          </a:prstGeom>
          <a:noFill/>
          <a:ln w="9525">
            <a:solidFill>
              <a:schemeClr val="tx1"/>
            </a:solidFill>
            <a:miter lim="800000"/>
            <a:headEnd/>
            <a:tailEnd/>
          </a:ln>
        </p:spPr>
        <p:txBody>
          <a:bodyPr/>
          <a:lstStyle/>
          <a:p>
            <a:pPr>
              <a:spcAft>
                <a:spcPct val="50000"/>
              </a:spcAft>
            </a:pPr>
            <a:r>
              <a:rPr lang="en-US" sz="1600" i="0" dirty="0"/>
              <a:t>Income deemed to be accruing or arising to non-residents directly or indirectly through the transfer of a capital asset situated in India is to be taxed in India with retrospective effect from 1 April 1962</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895600" y="1371600"/>
            <a:ext cx="5867400" cy="1219200"/>
          </a:xfrm>
        </p:spPr>
        <p:txBody>
          <a:bodyPr>
            <a:normAutofit fontScale="90000"/>
          </a:bodyPr>
          <a:lstStyle/>
          <a:p>
            <a:pPr algn="l"/>
            <a:r>
              <a:rPr lang="en-US" sz="3600" u="sng" dirty="0" smtClean="0">
                <a:solidFill>
                  <a:schemeClr val="tx1"/>
                </a:solidFill>
                <a:latin typeface="Verdana" pitchFamily="34" charset="0"/>
              </a:rPr>
              <a:t>Issues related to Payments covered in section 195 </a:t>
            </a:r>
            <a:br>
              <a:rPr lang="en-US" sz="3600" u="sng" dirty="0" smtClean="0">
                <a:solidFill>
                  <a:schemeClr val="tx1"/>
                </a:solidFill>
                <a:latin typeface="Verdana" pitchFamily="34" charset="0"/>
              </a:rPr>
            </a:br>
            <a:endParaRPr lang="en-US" sz="3600" u="sng" dirty="0">
              <a:solidFill>
                <a:schemeClr val="tx1"/>
              </a:solidFill>
              <a:latin typeface="Verdana" pitchFamily="34" charset="0"/>
            </a:endParaRPr>
          </a:p>
        </p:txBody>
      </p:sp>
      <p:sp>
        <p:nvSpPr>
          <p:cNvPr id="11" name="Subtitle 10"/>
          <p:cNvSpPr>
            <a:spLocks noGrp="1"/>
          </p:cNvSpPr>
          <p:nvPr>
            <p:ph type="subTitle" idx="1"/>
          </p:nvPr>
        </p:nvSpPr>
        <p:spPr>
          <a:xfrm>
            <a:off x="2819400" y="2438400"/>
            <a:ext cx="6096000" cy="2507512"/>
          </a:xfrm>
        </p:spPr>
        <p:txBody>
          <a:bodyPr/>
          <a:lstStyle/>
          <a:p>
            <a:pPr algn="l"/>
            <a:r>
              <a:rPr lang="en-US" dirty="0" smtClean="0"/>
              <a:t>1) </a:t>
            </a:r>
            <a:r>
              <a:rPr lang="en-US" sz="2000" dirty="0" smtClean="0"/>
              <a:t>Payment for software-whether Royalty or not ?</a:t>
            </a:r>
          </a:p>
          <a:p>
            <a:pPr algn="l"/>
            <a:r>
              <a:rPr lang="en-US" sz="2000" dirty="0" smtClean="0"/>
              <a:t>2) Acquiring Controlling interest in Indian Company.</a:t>
            </a:r>
          </a:p>
          <a:p>
            <a:pPr algn="l"/>
            <a:r>
              <a:rPr lang="en-US" sz="2000" dirty="0" smtClean="0"/>
              <a:t>3) Payment made by Branch to HO/ other branch is subject to TDS.</a:t>
            </a:r>
          </a:p>
          <a:p>
            <a:pPr algn="l"/>
            <a:r>
              <a:rPr lang="en-US" sz="2000" dirty="0" smtClean="0"/>
              <a:t>4) Payment For Fees For technical services</a:t>
            </a:r>
          </a:p>
          <a:p>
            <a:pPr algn="l"/>
            <a:r>
              <a:rPr lang="en-US" sz="2000" dirty="0" smtClean="0"/>
              <a:t>5) Payment for Repair</a:t>
            </a:r>
          </a:p>
          <a:p>
            <a:pPr algn="l"/>
            <a:endParaRPr lang="en-US"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28600" y="762000"/>
          <a:ext cx="7543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04800" y="609600"/>
          <a:ext cx="7543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20040"/>
            <a:ext cx="7467600" cy="1127760"/>
          </a:xfrm>
        </p:spPr>
        <p:txBody>
          <a:bodyPr>
            <a:noAutofit/>
          </a:bodyPr>
          <a:lstStyle/>
          <a:p>
            <a:r>
              <a:rPr lang="en-US" sz="3000" dirty="0" smtClean="0">
                <a:solidFill>
                  <a:schemeClr val="bg2">
                    <a:lumMod val="25000"/>
                  </a:schemeClr>
                </a:solidFill>
              </a:rPr>
              <a:t>Payment For Fees For technical services</a:t>
            </a:r>
            <a:endParaRPr lang="en-US" sz="3000" dirty="0">
              <a:solidFill>
                <a:schemeClr val="bg2">
                  <a:lumMod val="25000"/>
                </a:schemeClr>
              </a:solidFill>
            </a:endParaRPr>
          </a:p>
        </p:txBody>
      </p:sp>
      <p:sp>
        <p:nvSpPr>
          <p:cNvPr id="3" name="TextBox 2"/>
          <p:cNvSpPr txBox="1"/>
          <p:nvPr/>
        </p:nvSpPr>
        <p:spPr>
          <a:xfrm>
            <a:off x="457200" y="1600201"/>
            <a:ext cx="7620000" cy="5293757"/>
          </a:xfrm>
          <a:prstGeom prst="rect">
            <a:avLst/>
          </a:prstGeom>
          <a:noFill/>
        </p:spPr>
        <p:txBody>
          <a:bodyPr wrap="square" rtlCol="0">
            <a:spAutoFit/>
          </a:bodyPr>
          <a:lstStyle/>
          <a:p>
            <a:r>
              <a:rPr lang="en-US" sz="2800" b="1" u="sng" dirty="0" smtClean="0"/>
              <a:t>PAYMENT FOR USE OF TELEPHONE, ELECTRICITY Etc. </a:t>
            </a:r>
          </a:p>
          <a:p>
            <a:endParaRPr lang="en-US" sz="2800" b="1" u="sng" dirty="0" smtClean="0"/>
          </a:p>
          <a:p>
            <a:r>
              <a:rPr lang="en-US" sz="2000" b="1" dirty="0" smtClean="0"/>
              <a:t>Case :- 1 – (251 ITR 53) (Mad) sky cell</a:t>
            </a:r>
          </a:p>
          <a:p>
            <a:pPr>
              <a:buFont typeface="Wingdings" pitchFamily="2" charset="2"/>
              <a:buChar char="v"/>
            </a:pPr>
            <a:r>
              <a:rPr lang="en-US" sz="2000" b="1" dirty="0" smtClean="0"/>
              <a:t> Issue :- whether FTS or Not ?</a:t>
            </a:r>
          </a:p>
          <a:p>
            <a:pPr>
              <a:buFont typeface="Wingdings" pitchFamily="2" charset="2"/>
              <a:buChar char="v"/>
            </a:pPr>
            <a:r>
              <a:rPr lang="en-US" sz="2000" b="1" dirty="0" smtClean="0"/>
              <a:t> Conclusion :- No </a:t>
            </a:r>
          </a:p>
          <a:p>
            <a:endParaRPr lang="en-US" sz="2000" b="1" dirty="0" smtClean="0"/>
          </a:p>
          <a:p>
            <a:pPr>
              <a:buFont typeface="Wingdings" pitchFamily="2" charset="2"/>
              <a:buChar char="v"/>
            </a:pPr>
            <a:r>
              <a:rPr lang="en-US" sz="2000" b="1" dirty="0" smtClean="0"/>
              <a:t> </a:t>
            </a:r>
            <a:r>
              <a:rPr lang="en-US" sz="2400" b="1" dirty="0" smtClean="0"/>
              <a:t>FTS Excludes :-</a:t>
            </a:r>
          </a:p>
          <a:p>
            <a:pPr marL="914400" lvl="1" indent="-342900" algn="just">
              <a:lnSpc>
                <a:spcPct val="150000"/>
              </a:lnSpc>
              <a:buFontTx/>
              <a:buChar char="•"/>
            </a:pPr>
            <a:r>
              <a:rPr lang="en-US" sz="2400" dirty="0" smtClean="0">
                <a:latin typeface="Times New Roman" pitchFamily="18" charset="0"/>
                <a:cs typeface="Arial" charset="0"/>
              </a:rPr>
              <a:t>Construction, Assembly, </a:t>
            </a:r>
          </a:p>
          <a:p>
            <a:pPr marL="914400" lvl="1" indent="-342900" algn="just">
              <a:lnSpc>
                <a:spcPct val="150000"/>
              </a:lnSpc>
              <a:buFontTx/>
              <a:buChar char="•"/>
            </a:pPr>
            <a:r>
              <a:rPr lang="en-US" sz="2400" dirty="0" smtClean="0">
                <a:latin typeface="Times New Roman" pitchFamily="18" charset="0"/>
                <a:cs typeface="Arial" charset="0"/>
              </a:rPr>
              <a:t>Mining, Any like project, </a:t>
            </a:r>
          </a:p>
          <a:p>
            <a:pPr marL="914400" lvl="1" indent="-342900" algn="just">
              <a:lnSpc>
                <a:spcPct val="150000"/>
              </a:lnSpc>
              <a:buFontTx/>
              <a:buChar char="•"/>
            </a:pPr>
            <a:r>
              <a:rPr lang="en-US" sz="2400" dirty="0" smtClean="0">
                <a:latin typeface="Times New Roman" pitchFamily="18" charset="0"/>
                <a:cs typeface="Arial" charset="0"/>
              </a:rPr>
              <a:t>Income chargeable as salaries, </a:t>
            </a:r>
          </a:p>
          <a:p>
            <a:pPr>
              <a:buFont typeface="Wingdings" pitchFamily="2" charset="2"/>
              <a:buChar char="v"/>
            </a:pPr>
            <a:endParaRPr lang="en-US" sz="2400" b="1" dirty="0" smtClean="0"/>
          </a:p>
          <a:p>
            <a:r>
              <a:rPr lang="en-US"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pPr fontAlgn="auto">
              <a:spcAft>
                <a:spcPts val="0"/>
              </a:spcAft>
              <a:defRPr/>
            </a:pPr>
            <a:r>
              <a:rPr lang="en-US" sz="3600" dirty="0" smtClean="0">
                <a:solidFill>
                  <a:schemeClr val="bg2">
                    <a:lumMod val="25000"/>
                  </a:schemeClr>
                </a:solidFill>
              </a:rPr>
              <a:t>Importance of Section 195</a:t>
            </a:r>
          </a:p>
        </p:txBody>
      </p:sp>
      <p:sp>
        <p:nvSpPr>
          <p:cNvPr id="3" name="Content Placeholder 2"/>
          <p:cNvSpPr>
            <a:spLocks noGrp="1"/>
          </p:cNvSpPr>
          <p:nvPr>
            <p:ph idx="1"/>
          </p:nvPr>
        </p:nvSpPr>
        <p:spPr>
          <a:xfrm>
            <a:off x="457200" y="1609416"/>
            <a:ext cx="7543800" cy="4846320"/>
          </a:xfrm>
        </p:spPr>
        <p:txBody>
          <a:bodyPr>
            <a:normAutofit/>
          </a:bodyPr>
          <a:lstStyle/>
          <a:p>
            <a:pPr marL="274320" indent="-274320" fontAlgn="auto">
              <a:spcAft>
                <a:spcPts val="0"/>
              </a:spcAft>
              <a:buClr>
                <a:schemeClr val="bg2">
                  <a:lumMod val="25000"/>
                </a:schemeClr>
              </a:buClr>
              <a:buFont typeface="Wingdings 2"/>
              <a:buChar char=""/>
              <a:defRPr/>
            </a:pPr>
            <a:r>
              <a:rPr lang="en-US" sz="2000" b="1" dirty="0" smtClean="0">
                <a:latin typeface="Verdana" pitchFamily="34" charset="0"/>
              </a:rPr>
              <a:t>More and More Cross Border Payments</a:t>
            </a:r>
          </a:p>
          <a:p>
            <a:pPr marL="274320" indent="-274320" fontAlgn="auto">
              <a:spcAft>
                <a:spcPts val="0"/>
              </a:spcAft>
              <a:buClr>
                <a:schemeClr val="bg2">
                  <a:lumMod val="25000"/>
                </a:schemeClr>
              </a:buClr>
              <a:buFont typeface="Wingdings 2"/>
              <a:buChar char=""/>
              <a:defRPr/>
            </a:pPr>
            <a:r>
              <a:rPr lang="en-US" sz="2000" b="1" dirty="0" smtClean="0">
                <a:latin typeface="Verdana" pitchFamily="34" charset="0"/>
              </a:rPr>
              <a:t>Increased revenue’s attention like form 15CA and 15CB</a:t>
            </a:r>
          </a:p>
          <a:p>
            <a:pPr marL="274320" indent="-274320" fontAlgn="auto">
              <a:spcAft>
                <a:spcPts val="0"/>
              </a:spcAft>
              <a:buClr>
                <a:schemeClr val="bg2">
                  <a:lumMod val="25000"/>
                </a:schemeClr>
              </a:buClr>
              <a:buFont typeface="Wingdings 2"/>
              <a:buChar char=""/>
              <a:defRPr/>
            </a:pPr>
            <a:r>
              <a:rPr lang="en-US" sz="2000" b="1" dirty="0" smtClean="0">
                <a:latin typeface="Verdana" pitchFamily="34" charset="0"/>
              </a:rPr>
              <a:t>Professional Diligence  for CA’s</a:t>
            </a:r>
          </a:p>
          <a:p>
            <a:pPr marL="274320" indent="-274320" fontAlgn="auto">
              <a:spcAft>
                <a:spcPts val="0"/>
              </a:spcAft>
              <a:buClr>
                <a:schemeClr val="bg2">
                  <a:lumMod val="25000"/>
                </a:schemeClr>
              </a:buClr>
              <a:buFont typeface="Wingdings 2"/>
              <a:buChar char=""/>
              <a:defRPr/>
            </a:pPr>
            <a:r>
              <a:rPr lang="en-US" sz="2000" b="1" dirty="0" smtClean="0">
                <a:latin typeface="Verdana" pitchFamily="34" charset="0"/>
              </a:rPr>
              <a:t>Default consequences for payer:</a:t>
            </a:r>
          </a:p>
          <a:p>
            <a:pPr marL="640080" lvl="1" indent="-246888" fontAlgn="auto">
              <a:spcAft>
                <a:spcPts val="0"/>
              </a:spcAft>
              <a:buClr>
                <a:schemeClr val="bg2">
                  <a:lumMod val="25000"/>
                </a:schemeClr>
              </a:buClr>
              <a:buFont typeface="Wingdings 2"/>
              <a:buChar char=""/>
              <a:defRPr/>
            </a:pPr>
            <a:r>
              <a:rPr lang="en-US" sz="2000" b="1" i="1" dirty="0" smtClean="0">
                <a:solidFill>
                  <a:schemeClr val="bg2">
                    <a:lumMod val="25000"/>
                  </a:schemeClr>
                </a:solidFill>
                <a:latin typeface="Verdana" pitchFamily="34" charset="0"/>
              </a:rPr>
              <a:t>Demand u/s Section 201;  Interest of 201(1A) </a:t>
            </a:r>
          </a:p>
          <a:p>
            <a:pPr marL="640080" lvl="1" indent="-246888" fontAlgn="auto">
              <a:spcAft>
                <a:spcPts val="0"/>
              </a:spcAft>
              <a:buClr>
                <a:schemeClr val="bg2">
                  <a:lumMod val="25000"/>
                </a:schemeClr>
              </a:buClr>
              <a:buFont typeface="Wingdings 2"/>
              <a:buChar char=""/>
              <a:defRPr/>
            </a:pPr>
            <a:r>
              <a:rPr lang="en-US" sz="2000" b="1" i="1" dirty="0" smtClean="0">
                <a:solidFill>
                  <a:schemeClr val="bg2">
                    <a:lumMod val="25000"/>
                  </a:schemeClr>
                </a:solidFill>
                <a:latin typeface="Verdana" pitchFamily="34" charset="0"/>
              </a:rPr>
              <a:t>Penalty u/s Section 221 &amp;/or 271C</a:t>
            </a:r>
          </a:p>
          <a:p>
            <a:pPr marL="640080" lvl="1" indent="-246888" fontAlgn="auto">
              <a:spcAft>
                <a:spcPts val="0"/>
              </a:spcAft>
              <a:buClr>
                <a:schemeClr val="bg2">
                  <a:lumMod val="25000"/>
                </a:schemeClr>
              </a:buClr>
              <a:buFont typeface="Wingdings 2"/>
              <a:buChar char=""/>
              <a:defRPr/>
            </a:pPr>
            <a:r>
              <a:rPr lang="en-US" sz="2000" b="1" i="1" dirty="0" smtClean="0">
                <a:solidFill>
                  <a:schemeClr val="bg2">
                    <a:lumMod val="25000"/>
                  </a:schemeClr>
                </a:solidFill>
                <a:latin typeface="Verdana" pitchFamily="34" charset="0"/>
              </a:rPr>
              <a:t>Prosecution u/s Section 276B</a:t>
            </a:r>
          </a:p>
          <a:p>
            <a:pPr marL="640080" lvl="1" indent="-246888" fontAlgn="auto">
              <a:spcAft>
                <a:spcPts val="0"/>
              </a:spcAft>
              <a:buClr>
                <a:schemeClr val="bg2">
                  <a:lumMod val="25000"/>
                </a:schemeClr>
              </a:buClr>
              <a:buFont typeface="Wingdings 2"/>
              <a:buChar char=""/>
              <a:defRPr/>
            </a:pPr>
            <a:r>
              <a:rPr lang="en-US" sz="2000" b="1" i="1" dirty="0" smtClean="0">
                <a:solidFill>
                  <a:schemeClr val="bg2">
                    <a:lumMod val="25000"/>
                  </a:schemeClr>
                </a:solidFill>
                <a:latin typeface="Verdana" pitchFamily="34" charset="0"/>
              </a:rPr>
              <a:t>Disallowance of expense u/s Section 40(a)(i)</a:t>
            </a:r>
          </a:p>
          <a:p>
            <a:pPr marL="640080" lvl="1" indent="-246888" fontAlgn="auto">
              <a:spcAft>
                <a:spcPts val="0"/>
              </a:spcAft>
              <a:buClr>
                <a:schemeClr val="bg2">
                  <a:lumMod val="25000"/>
                </a:schemeClr>
              </a:buClr>
              <a:buFont typeface="Wingdings 2"/>
              <a:buChar char=""/>
              <a:defRPr/>
            </a:pPr>
            <a:endParaRPr lang="en-US" dirty="0" smtClean="0">
              <a:latin typeface="Verdana" pitchFamily="34" charset="0"/>
            </a:endParaRPr>
          </a:p>
          <a:p>
            <a:pPr marL="274320" indent="-274320" fontAlgn="auto">
              <a:spcAft>
                <a:spcPts val="0"/>
              </a:spcAft>
              <a:buClr>
                <a:schemeClr val="bg2">
                  <a:lumMod val="10000"/>
                </a:schemeClr>
              </a:buClr>
              <a:buFont typeface="Arial" pitchFamily="34" charset="0"/>
              <a:buChar char="•"/>
              <a:defRPr/>
            </a:pPr>
            <a:endParaRPr lang="en-US" dirty="0" smtClean="0">
              <a:latin typeface="Verdana" pitchFamily="34" charset="0"/>
            </a:endParaRPr>
          </a:p>
          <a:p>
            <a:pPr marL="274320" indent="-274320" fontAlgn="auto">
              <a:spcAft>
                <a:spcPts val="0"/>
              </a:spcAft>
              <a:buClr>
                <a:schemeClr val="accent3"/>
              </a:buClr>
              <a:buFont typeface="Wingdings 2"/>
              <a:buChar char=""/>
              <a:defRPr/>
            </a:pPr>
            <a:endParaRPr lang="en-US" dirty="0" smtClean="0"/>
          </a:p>
          <a:p>
            <a:pPr marL="274320" indent="-274320" fontAlgn="auto">
              <a:spcAft>
                <a:spcPts val="0"/>
              </a:spcAft>
              <a:buClr>
                <a:schemeClr val="accent3"/>
              </a:buClr>
              <a:buFont typeface="Wingdings 2"/>
              <a:buChar char=""/>
              <a:defRPr/>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242048" cy="533400"/>
          </a:xfrm>
        </p:spPr>
        <p:txBody>
          <a:bodyPr>
            <a:normAutofit/>
          </a:bodyPr>
          <a:lstStyle/>
          <a:p>
            <a:r>
              <a:rPr lang="en-US" sz="3200" dirty="0" smtClean="0">
                <a:solidFill>
                  <a:schemeClr val="bg2">
                    <a:lumMod val="25000"/>
                  </a:schemeClr>
                </a:solidFill>
              </a:rPr>
              <a:t>Payment For repair</a:t>
            </a:r>
          </a:p>
        </p:txBody>
      </p:sp>
      <p:sp>
        <p:nvSpPr>
          <p:cNvPr id="3" name="TextBox 2"/>
          <p:cNvSpPr txBox="1"/>
          <p:nvPr/>
        </p:nvSpPr>
        <p:spPr>
          <a:xfrm>
            <a:off x="381000" y="762000"/>
            <a:ext cx="7010400" cy="4524315"/>
          </a:xfrm>
          <a:prstGeom prst="rect">
            <a:avLst/>
          </a:prstGeom>
          <a:noFill/>
        </p:spPr>
        <p:txBody>
          <a:bodyPr wrap="square" rtlCol="0">
            <a:spAutoFit/>
          </a:bodyPr>
          <a:lstStyle/>
          <a:p>
            <a:endParaRPr lang="en-US" b="1" u="sng" dirty="0" smtClean="0">
              <a:latin typeface="Times New Roman" pitchFamily="18" charset="0"/>
            </a:endParaRPr>
          </a:p>
          <a:p>
            <a:r>
              <a:rPr lang="en-US" b="1" u="sng" dirty="0" smtClean="0">
                <a:latin typeface="Times New Roman" pitchFamily="18" charset="0"/>
              </a:rPr>
              <a:t>Case 1</a:t>
            </a:r>
          </a:p>
          <a:p>
            <a:pPr>
              <a:buFont typeface="Wingdings" pitchFamily="2" charset="2"/>
              <a:buChar char="v"/>
            </a:pPr>
            <a:r>
              <a:rPr lang="en-US" b="1" u="sng" dirty="0" smtClean="0">
                <a:latin typeface="Times New Roman" pitchFamily="18" charset="0"/>
              </a:rPr>
              <a:t> </a:t>
            </a:r>
            <a:r>
              <a:rPr lang="en-US" b="1" dirty="0" smtClean="0">
                <a:latin typeface="Times New Roman" pitchFamily="18" charset="0"/>
              </a:rPr>
              <a:t>Specialized repairs –(79 TTJ 268) (Del)-Sahara</a:t>
            </a:r>
          </a:p>
          <a:p>
            <a:pPr>
              <a:buFont typeface="Wingdings" pitchFamily="2" charset="2"/>
              <a:buChar char="v"/>
            </a:pPr>
            <a:endParaRPr lang="en-US" b="1" dirty="0" smtClean="0">
              <a:latin typeface="Times New Roman" pitchFamily="18" charset="0"/>
            </a:endParaRPr>
          </a:p>
          <a:p>
            <a:pPr>
              <a:buFont typeface="Wingdings" pitchFamily="2" charset="2"/>
              <a:buChar char="v"/>
            </a:pPr>
            <a:r>
              <a:rPr lang="en-US" b="1" dirty="0" smtClean="0">
                <a:latin typeface="Times New Roman" pitchFamily="18" charset="0"/>
              </a:rPr>
              <a:t>Issues :- Whether is FTS or not ?</a:t>
            </a:r>
          </a:p>
          <a:p>
            <a:endParaRPr lang="en-US" b="1" dirty="0" smtClean="0">
              <a:latin typeface="Times New Roman" pitchFamily="18" charset="0"/>
            </a:endParaRPr>
          </a:p>
          <a:p>
            <a:pPr>
              <a:buFont typeface="Wingdings" pitchFamily="2" charset="2"/>
              <a:buChar char="v"/>
            </a:pPr>
            <a:r>
              <a:rPr lang="en-US" b="1" dirty="0" smtClean="0">
                <a:latin typeface="Times New Roman" pitchFamily="18" charset="0"/>
              </a:rPr>
              <a:t> Conclusion:- Specialized Repair is FTS</a:t>
            </a:r>
          </a:p>
          <a:p>
            <a:pPr>
              <a:buFont typeface="Wingdings" pitchFamily="2" charset="2"/>
              <a:buChar char="v"/>
            </a:pPr>
            <a:endParaRPr lang="en-US" b="1" u="sng" dirty="0" smtClean="0">
              <a:latin typeface="Times New Roman" pitchFamily="18" charset="0"/>
            </a:endParaRPr>
          </a:p>
          <a:p>
            <a:r>
              <a:rPr lang="en-US" b="1" u="sng" dirty="0" smtClean="0">
                <a:latin typeface="Times New Roman" pitchFamily="18" charset="0"/>
              </a:rPr>
              <a:t>Case 2</a:t>
            </a:r>
          </a:p>
          <a:p>
            <a:pPr marL="0" lvl="1">
              <a:buFont typeface="Wingdings" pitchFamily="2" charset="2"/>
              <a:buChar char="v"/>
            </a:pPr>
            <a:r>
              <a:rPr lang="en-US" b="1" dirty="0" smtClean="0">
                <a:latin typeface="Times New Roman" pitchFamily="18" charset="0"/>
              </a:rPr>
              <a:t>General repairs- (91 ITD 133)(Del)-Lufthansa</a:t>
            </a:r>
          </a:p>
          <a:p>
            <a:pPr marL="0" lvl="1">
              <a:buFont typeface="Wingdings" pitchFamily="2" charset="2"/>
              <a:buChar char="v"/>
            </a:pPr>
            <a:endParaRPr lang="en-US" b="1" dirty="0" smtClean="0">
              <a:latin typeface="Times New Roman" pitchFamily="18" charset="0"/>
            </a:endParaRPr>
          </a:p>
          <a:p>
            <a:pPr>
              <a:buFont typeface="Wingdings" pitchFamily="2" charset="2"/>
              <a:buChar char="v"/>
            </a:pPr>
            <a:r>
              <a:rPr lang="en-US" b="1" dirty="0" smtClean="0">
                <a:latin typeface="Times New Roman" pitchFamily="18" charset="0"/>
              </a:rPr>
              <a:t>Issues :- Whether is FTS or not ?</a:t>
            </a:r>
          </a:p>
          <a:p>
            <a:endParaRPr lang="en-US" b="1" dirty="0" smtClean="0">
              <a:latin typeface="Times New Roman" pitchFamily="18" charset="0"/>
            </a:endParaRPr>
          </a:p>
          <a:p>
            <a:pPr>
              <a:buFont typeface="Wingdings" pitchFamily="2" charset="2"/>
              <a:buChar char="v"/>
            </a:pPr>
            <a:r>
              <a:rPr lang="en-US" b="1" dirty="0" smtClean="0">
                <a:latin typeface="Times New Roman" pitchFamily="18" charset="0"/>
              </a:rPr>
              <a:t> Conclusion:-  General repairs is not FTS.</a:t>
            </a:r>
          </a:p>
          <a:p>
            <a:pPr marL="0" lvl="1">
              <a:buFont typeface="Wingdings" pitchFamily="2" charset="2"/>
              <a:buChar char="v"/>
            </a:pPr>
            <a:endParaRPr lang="en-US" b="1" dirty="0" smtClean="0">
              <a:latin typeface="Times New Roman" pitchFamily="18" charset="0"/>
            </a:endParaRPr>
          </a:p>
          <a:p>
            <a:pPr>
              <a:buFont typeface="Wingdings" pitchFamily="2" charset="2"/>
              <a:buChar char="v"/>
            </a:pPr>
            <a:endParaRPr lang="en-US" b="1" u="sng" dirty="0" smtClean="0">
              <a:latin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935163"/>
            <a:ext cx="8229600" cy="4389437"/>
          </a:xfrm>
          <a:prstGeom prst="rect">
            <a:avLst/>
          </a:prstGeom>
        </p:spPr>
        <p:txBody>
          <a:bodyPr/>
          <a:lstStyle/>
          <a:p>
            <a:pPr marL="274320" indent="-274320" fontAlgn="auto">
              <a:spcBef>
                <a:spcPct val="20000"/>
              </a:spcBef>
              <a:spcAft>
                <a:spcPts val="0"/>
              </a:spcAft>
              <a:buClr>
                <a:schemeClr val="accent3"/>
              </a:buClr>
              <a:buSzPct val="95000"/>
              <a:buFont typeface="Wingdings 2"/>
              <a:buChar char=""/>
              <a:defRPr/>
            </a:pPr>
            <a:endParaRPr lang="en-US" sz="2400" dirty="0">
              <a:latin typeface="+mn-lt"/>
            </a:endParaRPr>
          </a:p>
          <a:p>
            <a:pPr marL="640080" lvl="1" indent="-246888" fontAlgn="auto">
              <a:spcBef>
                <a:spcPct val="20000"/>
              </a:spcBef>
              <a:spcAft>
                <a:spcPts val="0"/>
              </a:spcAft>
              <a:buClr>
                <a:schemeClr val="accent1"/>
              </a:buClr>
              <a:buSzPct val="85000"/>
              <a:buFont typeface="Wingdings 2"/>
              <a:buChar char=""/>
              <a:defRPr/>
            </a:pPr>
            <a:endParaRPr lang="en-US" sz="2400" dirty="0">
              <a:latin typeface="+mn-lt"/>
            </a:endParaRPr>
          </a:p>
          <a:p>
            <a:pPr marL="274320" indent="-274320" fontAlgn="auto">
              <a:spcBef>
                <a:spcPct val="20000"/>
              </a:spcBef>
              <a:spcAft>
                <a:spcPts val="0"/>
              </a:spcAft>
              <a:buClr>
                <a:schemeClr val="accent3"/>
              </a:buClr>
              <a:buSzPct val="95000"/>
              <a:buFont typeface="Wingdings 2"/>
              <a:buNone/>
              <a:defRPr/>
            </a:pPr>
            <a:endParaRPr lang="en-US" sz="2600" dirty="0">
              <a:latin typeface="+mn-lt"/>
            </a:endParaRPr>
          </a:p>
          <a:p>
            <a:pPr marL="274320" indent="-274320" fontAlgn="auto">
              <a:spcBef>
                <a:spcPct val="20000"/>
              </a:spcBef>
              <a:spcAft>
                <a:spcPts val="0"/>
              </a:spcAft>
              <a:buClr>
                <a:schemeClr val="accent3"/>
              </a:buClr>
              <a:buSzPct val="95000"/>
              <a:buFont typeface="Wingdings 2"/>
              <a:buChar char=""/>
              <a:defRPr/>
            </a:pPr>
            <a:endParaRPr lang="en-US" sz="2600" dirty="0">
              <a:latin typeface="+mn-lt"/>
            </a:endParaRPr>
          </a:p>
          <a:p>
            <a:pPr marL="274320" indent="-274320" fontAlgn="auto">
              <a:spcBef>
                <a:spcPct val="20000"/>
              </a:spcBef>
              <a:spcAft>
                <a:spcPts val="0"/>
              </a:spcAft>
              <a:buClr>
                <a:schemeClr val="accent3"/>
              </a:buClr>
              <a:buSzPct val="95000"/>
              <a:buFont typeface="Wingdings 2"/>
              <a:buChar char=""/>
              <a:defRPr/>
            </a:pPr>
            <a:endParaRPr lang="en-US" sz="2600" dirty="0">
              <a:latin typeface="+mn-lt"/>
            </a:endParaRPr>
          </a:p>
        </p:txBody>
      </p:sp>
      <p:graphicFrame>
        <p:nvGraphicFramePr>
          <p:cNvPr id="5" name="Table 4"/>
          <p:cNvGraphicFramePr>
            <a:graphicFrameLocks noGrp="1"/>
          </p:cNvGraphicFramePr>
          <p:nvPr/>
        </p:nvGraphicFramePr>
        <p:xfrm>
          <a:off x="381000" y="533400"/>
          <a:ext cx="7543800" cy="4633800"/>
        </p:xfrm>
        <a:graphic>
          <a:graphicData uri="http://schemas.openxmlformats.org/drawingml/2006/table">
            <a:tbl>
              <a:tblPr firstRow="1" bandRow="1">
                <a:tableStyleId>{5C22544A-7EE6-4342-B048-85BDC9FD1C3A}</a:tableStyleId>
              </a:tblPr>
              <a:tblGrid>
                <a:gridCol w="3771900"/>
                <a:gridCol w="3771900"/>
              </a:tblGrid>
              <a:tr h="427560">
                <a:tc>
                  <a:txBody>
                    <a:bodyPr/>
                    <a:lstStyle/>
                    <a:p>
                      <a:r>
                        <a:rPr lang="en-US" dirty="0" smtClean="0"/>
                        <a:t>Facts of the case</a:t>
                      </a:r>
                      <a:endParaRPr lang="en-US" dirty="0"/>
                    </a:p>
                  </a:txBody>
                  <a:tcPr/>
                </a:tc>
                <a:tc>
                  <a:txBody>
                    <a:bodyPr/>
                    <a:lstStyle/>
                    <a:p>
                      <a:r>
                        <a:rPr lang="en-US" dirty="0" smtClean="0"/>
                        <a:t> Referred</a:t>
                      </a:r>
                      <a:r>
                        <a:rPr lang="en-US" baseline="0" dirty="0" smtClean="0"/>
                        <a:t> to Case Law</a:t>
                      </a:r>
                      <a:endParaRPr lang="en-US" dirty="0"/>
                    </a:p>
                  </a:txBody>
                  <a:tcPr/>
                </a:tc>
              </a:tr>
              <a:tr h="1142556">
                <a:tc>
                  <a:txBody>
                    <a:bodyPr/>
                    <a:lstStyle/>
                    <a:p>
                      <a:r>
                        <a:rPr lang="en-US" sz="1800" dirty="0" smtClean="0"/>
                        <a:t>1. Payment are</a:t>
                      </a:r>
                      <a:r>
                        <a:rPr lang="en-US" sz="1800" baseline="0" dirty="0" smtClean="0"/>
                        <a:t> made from a resident to non-resident and not between two non-resident situated outside India.</a:t>
                      </a:r>
                      <a:endParaRPr lang="en-US" sz="1800" dirty="0"/>
                    </a:p>
                  </a:txBody>
                  <a:tcPr/>
                </a:tc>
                <a:tc>
                  <a:txBody>
                    <a:bodyPr/>
                    <a:lstStyle/>
                    <a:p>
                      <a:r>
                        <a:rPr lang="en-US" sz="1800" dirty="0" smtClean="0"/>
                        <a:t>Vodafone International Holding B.V</a:t>
                      </a:r>
                      <a:r>
                        <a:rPr lang="en-US" sz="1800" baseline="0" dirty="0" smtClean="0"/>
                        <a:t> Ltd(2012) 17 taxman.com 202</a:t>
                      </a:r>
                      <a:r>
                        <a:rPr lang="en-US" sz="1800" dirty="0" smtClean="0"/>
                        <a:t> </a:t>
                      </a:r>
                      <a:endParaRPr lang="en-US" sz="1800" dirty="0"/>
                    </a:p>
                  </a:txBody>
                  <a:tcPr/>
                </a:tc>
              </a:tr>
              <a:tr h="817533">
                <a:tc>
                  <a:txBody>
                    <a:bodyPr/>
                    <a:lstStyle/>
                    <a:p>
                      <a:r>
                        <a:rPr lang="en-US" sz="1800" dirty="0" smtClean="0"/>
                        <a:t>2. Payment made by Branch to HO/</a:t>
                      </a:r>
                      <a:r>
                        <a:rPr lang="en-US" sz="1800" baseline="0" dirty="0" smtClean="0"/>
                        <a:t> other branch is subject to TDS</a:t>
                      </a:r>
                      <a:endParaRPr lang="en-US" sz="1800" dirty="0"/>
                    </a:p>
                  </a:txBody>
                  <a:tcPr/>
                </a:tc>
                <a:tc>
                  <a:txBody>
                    <a:bodyPr/>
                    <a:lstStyle/>
                    <a:p>
                      <a:r>
                        <a:rPr lang="en-US" sz="1800" dirty="0" smtClean="0"/>
                        <a:t>CBDT vide Circular No. 740 dt 17.4.1996, Dresdner Bank</a:t>
                      </a:r>
                      <a:r>
                        <a:rPr lang="en-US" sz="1800" baseline="0" dirty="0" smtClean="0"/>
                        <a:t> AG vs. Addl. CIT (2006) 108 ITD 375 (MUM)</a:t>
                      </a:r>
                      <a:endParaRPr lang="en-US" sz="1800" dirty="0"/>
                    </a:p>
                  </a:txBody>
                  <a:tcPr/>
                </a:tc>
              </a:tr>
              <a:tr h="817533">
                <a:tc>
                  <a:txBody>
                    <a:bodyPr/>
                    <a:lstStyle/>
                    <a:p>
                      <a:r>
                        <a:rPr lang="en-US" sz="1800" dirty="0" smtClean="0"/>
                        <a:t>3. TDS is to be deducted by branch for making interest payment to H.O </a:t>
                      </a:r>
                      <a:endParaRPr lang="en-US" sz="1800" dirty="0"/>
                    </a:p>
                  </a:txBody>
                  <a:tcPr/>
                </a:tc>
                <a:tc>
                  <a:txBody>
                    <a:bodyPr/>
                    <a:lstStyle/>
                    <a:p>
                      <a:r>
                        <a:rPr lang="en-US" sz="1800" dirty="0" smtClean="0"/>
                        <a:t>ABN Amro Bank NV (2011) 198 Taxman</a:t>
                      </a:r>
                      <a:r>
                        <a:rPr lang="en-US" sz="1800" baseline="0" dirty="0" smtClean="0"/>
                        <a:t> 376 (Cal)</a:t>
                      </a:r>
                      <a:endParaRPr lang="en-US" sz="1800" dirty="0"/>
                    </a:p>
                  </a:txBody>
                  <a:tcPr/>
                </a:tc>
              </a:tr>
              <a:tr h="817533">
                <a:tc>
                  <a:txBody>
                    <a:bodyPr/>
                    <a:lstStyle/>
                    <a:p>
                      <a:r>
                        <a:rPr lang="en-US" sz="1800" dirty="0" smtClean="0"/>
                        <a:t>4. TDS</a:t>
                      </a:r>
                      <a:r>
                        <a:rPr lang="en-US" sz="1800" baseline="0" dirty="0" smtClean="0"/>
                        <a:t> required to be deducted where Assessee treating himself as agent of non-resident</a:t>
                      </a:r>
                      <a:endParaRPr lang="en-US" sz="1800" dirty="0"/>
                    </a:p>
                  </a:txBody>
                  <a:tcPr/>
                </a:tc>
                <a:tc>
                  <a:txBody>
                    <a:bodyPr/>
                    <a:lstStyle/>
                    <a:p>
                      <a:r>
                        <a:rPr lang="en-US" sz="1800" dirty="0" smtClean="0"/>
                        <a:t>200 ITR 441 (Cal)- Grind lays</a:t>
                      </a:r>
                      <a:r>
                        <a:rPr lang="en-US" sz="1800" baseline="0" dirty="0" smtClean="0"/>
                        <a:t> Bank ltd v/s. CIT</a:t>
                      </a:r>
                      <a:endParaRPr lang="en-US" sz="1800" dirty="0"/>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2"/>
          <p:cNvSpPr>
            <a:spLocks noGrp="1"/>
          </p:cNvSpPr>
          <p:nvPr>
            <p:ph type="sldNum" sz="quarter" idx="10"/>
          </p:nvPr>
        </p:nvSpPr>
        <p:spPr/>
        <p:txBody>
          <a:bodyPr/>
          <a:lstStyle/>
          <a:p>
            <a:fld id="{7A0F3995-E2B0-4DB4-B344-C4C3F42E719F}" type="slidenum">
              <a:rPr lang="en-US" smtClean="0"/>
              <a:pPr/>
              <a:t>32</a:t>
            </a:fld>
            <a:endParaRPr lang="en-US" dirty="0"/>
          </a:p>
        </p:txBody>
      </p:sp>
      <p:sp>
        <p:nvSpPr>
          <p:cNvPr id="58370" name="Rectangle 2"/>
          <p:cNvSpPr>
            <a:spLocks noGrp="1" noChangeArrowheads="1"/>
          </p:cNvSpPr>
          <p:nvPr>
            <p:ph type="title"/>
          </p:nvPr>
        </p:nvSpPr>
        <p:spPr>
          <a:xfrm>
            <a:off x="457200" y="320040"/>
            <a:ext cx="6858000" cy="822960"/>
          </a:xfrm>
        </p:spPr>
        <p:txBody>
          <a:bodyPr>
            <a:normAutofit/>
          </a:bodyPr>
          <a:lstStyle/>
          <a:p>
            <a:r>
              <a:rPr lang="en-US" dirty="0">
                <a:solidFill>
                  <a:schemeClr val="bg2">
                    <a:lumMod val="25000"/>
                  </a:schemeClr>
                </a:solidFill>
              </a:rPr>
              <a:t>Point of Tax Withholding</a:t>
            </a:r>
            <a:endParaRPr lang="en-US" sz="2400" i="1" dirty="0">
              <a:solidFill>
                <a:schemeClr val="bg2">
                  <a:lumMod val="25000"/>
                </a:schemeClr>
              </a:solidFill>
            </a:endParaRPr>
          </a:p>
        </p:txBody>
      </p:sp>
      <p:sp>
        <p:nvSpPr>
          <p:cNvPr id="58391" name="Oval 23"/>
          <p:cNvSpPr>
            <a:spLocks noChangeArrowheads="1"/>
          </p:cNvSpPr>
          <p:nvPr/>
        </p:nvSpPr>
        <p:spPr bwMode="auto">
          <a:xfrm>
            <a:off x="3048000" y="3429000"/>
            <a:ext cx="2362200" cy="914400"/>
          </a:xfrm>
          <a:prstGeom prst="ellipse">
            <a:avLst/>
          </a:prstGeom>
          <a:solidFill>
            <a:schemeClr val="accent2"/>
          </a:solidFill>
          <a:ln w="9525">
            <a:solidFill>
              <a:schemeClr val="tx1"/>
            </a:solidFill>
            <a:round/>
            <a:headEnd/>
            <a:tailEnd/>
          </a:ln>
          <a:effectLst/>
        </p:spPr>
        <p:txBody>
          <a:bodyPr anchor="ctr"/>
          <a:lstStyle/>
          <a:p>
            <a:pPr algn="ctr"/>
            <a:r>
              <a:rPr lang="en-US" sz="2000" b="1" dirty="0">
                <a:solidFill>
                  <a:schemeClr val="bg2">
                    <a:lumMod val="25000"/>
                  </a:schemeClr>
                </a:solidFill>
              </a:rPr>
              <a:t>Point of Tax Withholding</a:t>
            </a:r>
          </a:p>
        </p:txBody>
      </p:sp>
      <p:sp>
        <p:nvSpPr>
          <p:cNvPr id="58394" name="Rectangle 26"/>
          <p:cNvSpPr>
            <a:spLocks noChangeArrowheads="1"/>
          </p:cNvSpPr>
          <p:nvPr/>
        </p:nvSpPr>
        <p:spPr bwMode="auto">
          <a:xfrm>
            <a:off x="152400" y="1524000"/>
            <a:ext cx="3733800" cy="1828800"/>
          </a:xfrm>
          <a:prstGeom prst="rect">
            <a:avLst/>
          </a:prstGeom>
          <a:noFill/>
          <a:ln w="9525">
            <a:solidFill>
              <a:schemeClr val="tx1"/>
            </a:solidFill>
            <a:miter lim="800000"/>
            <a:headEnd/>
            <a:tailEnd/>
          </a:ln>
          <a:effectLst/>
        </p:spPr>
        <p:txBody>
          <a:bodyPr anchor="ctr"/>
          <a:lstStyle/>
          <a:p>
            <a:pPr marL="288925" indent="-288925">
              <a:spcAft>
                <a:spcPct val="50000"/>
              </a:spcAft>
              <a:buFontTx/>
              <a:buBlip>
                <a:blip r:embed="rId3"/>
              </a:buBlip>
            </a:pPr>
            <a:endParaRPr lang="en-US" sz="1600" b="1" dirty="0"/>
          </a:p>
          <a:p>
            <a:pPr marL="288925" indent="-288925">
              <a:spcAft>
                <a:spcPct val="50000"/>
              </a:spcAft>
              <a:buFontTx/>
              <a:buBlip>
                <a:blip r:embed="rId3"/>
              </a:buBlip>
            </a:pPr>
            <a:r>
              <a:rPr lang="en-US" sz="1600" b="1" dirty="0"/>
              <a:t>Section 195(1)</a:t>
            </a:r>
          </a:p>
          <a:p>
            <a:pPr marL="288925" indent="-288925" algn="ctr"/>
            <a:endParaRPr lang="en-US" sz="1600" b="1" dirty="0"/>
          </a:p>
        </p:txBody>
      </p:sp>
      <p:sp>
        <p:nvSpPr>
          <p:cNvPr id="58395" name="Rectangle 27"/>
          <p:cNvSpPr>
            <a:spLocks noChangeArrowheads="1"/>
          </p:cNvSpPr>
          <p:nvPr/>
        </p:nvSpPr>
        <p:spPr bwMode="auto">
          <a:xfrm>
            <a:off x="4191000" y="1524000"/>
            <a:ext cx="3886200" cy="1752600"/>
          </a:xfrm>
          <a:prstGeom prst="rect">
            <a:avLst/>
          </a:prstGeom>
          <a:noFill/>
          <a:ln w="9525" algn="ctr">
            <a:solidFill>
              <a:schemeClr val="tx1"/>
            </a:solidFill>
            <a:miter lim="800000"/>
            <a:headEnd/>
            <a:tailEnd/>
          </a:ln>
          <a:effectLst/>
        </p:spPr>
        <p:txBody>
          <a:bodyPr anchor="ctr"/>
          <a:lstStyle/>
          <a:p>
            <a:pPr marL="223838" indent="-223838">
              <a:spcAft>
                <a:spcPct val="50000"/>
              </a:spcAft>
              <a:buFontTx/>
              <a:buBlip>
                <a:blip r:embed="rId3"/>
              </a:buBlip>
            </a:pPr>
            <a:endParaRPr lang="en-US" sz="1600" b="1" dirty="0"/>
          </a:p>
          <a:p>
            <a:pPr marL="223838" indent="-223838">
              <a:spcAft>
                <a:spcPct val="50000"/>
              </a:spcAft>
              <a:buFontTx/>
              <a:buBlip>
                <a:blip r:embed="rId3"/>
              </a:buBlip>
            </a:pPr>
            <a:endParaRPr lang="en-US" sz="1600" b="1" dirty="0"/>
          </a:p>
          <a:p>
            <a:pPr marL="223838" indent="-223838">
              <a:spcAft>
                <a:spcPct val="50000"/>
              </a:spcAft>
              <a:buFontTx/>
              <a:buBlip>
                <a:blip r:embed="rId3"/>
              </a:buBlip>
            </a:pPr>
            <a:r>
              <a:rPr lang="en-US" sz="1600" b="1" dirty="0"/>
              <a:t>Affirmed by - National Organic           </a:t>
            </a:r>
            <a:r>
              <a:rPr lang="en-US" sz="1600" i="1" dirty="0"/>
              <a:t>96 TTJ 765 (ITAT Mum)</a:t>
            </a:r>
          </a:p>
          <a:p>
            <a:pPr marL="223838" indent="-223838">
              <a:spcAft>
                <a:spcPct val="50000"/>
              </a:spcAft>
              <a:buFontTx/>
              <a:buBlip>
                <a:blip r:embed="rId3"/>
              </a:buBlip>
            </a:pPr>
            <a:r>
              <a:rPr lang="en-US" sz="1600" b="1" dirty="0"/>
              <a:t>Contrary View - Flakt (India) Ltd       </a:t>
            </a:r>
            <a:r>
              <a:rPr lang="en-US" sz="1600" i="1" dirty="0"/>
              <a:t>267 ITR 727 (AAR)</a:t>
            </a:r>
          </a:p>
        </p:txBody>
      </p:sp>
      <p:sp>
        <p:nvSpPr>
          <p:cNvPr id="58396" name="Rectangle 28"/>
          <p:cNvSpPr>
            <a:spLocks noChangeArrowheads="1"/>
          </p:cNvSpPr>
          <p:nvPr/>
        </p:nvSpPr>
        <p:spPr bwMode="auto">
          <a:xfrm>
            <a:off x="152400" y="4419600"/>
            <a:ext cx="3733800" cy="1981200"/>
          </a:xfrm>
          <a:prstGeom prst="rect">
            <a:avLst/>
          </a:prstGeom>
          <a:noFill/>
          <a:ln w="9525" algn="ctr">
            <a:solidFill>
              <a:schemeClr val="tx1"/>
            </a:solidFill>
            <a:miter lim="800000"/>
            <a:headEnd/>
            <a:tailEnd/>
          </a:ln>
          <a:effectLst/>
        </p:spPr>
        <p:txBody>
          <a:bodyPr anchor="ctr"/>
          <a:lstStyle/>
          <a:p>
            <a:pPr marL="288925" indent="-288925">
              <a:spcAft>
                <a:spcPct val="50000"/>
              </a:spcAft>
              <a:buFontTx/>
              <a:buBlip>
                <a:blip r:embed="rId3"/>
              </a:buBlip>
            </a:pPr>
            <a:endParaRPr lang="en-US" sz="1600" b="1" dirty="0"/>
          </a:p>
          <a:p>
            <a:pPr marL="288925" indent="-288925">
              <a:spcAft>
                <a:spcPct val="50000"/>
              </a:spcAft>
              <a:buFontTx/>
              <a:buBlip>
                <a:blip r:embed="rId3"/>
              </a:buBlip>
            </a:pPr>
            <a:endParaRPr lang="en-US" sz="1600" b="1" dirty="0" smtClean="0"/>
          </a:p>
          <a:p>
            <a:pPr marL="288925" indent="-288925">
              <a:spcAft>
                <a:spcPct val="50000"/>
              </a:spcAft>
              <a:buFontTx/>
              <a:buBlip>
                <a:blip r:embed="rId3"/>
              </a:buBlip>
            </a:pPr>
            <a:r>
              <a:rPr lang="en-US" sz="1600" b="1" dirty="0" smtClean="0"/>
              <a:t>Raymond </a:t>
            </a:r>
            <a:r>
              <a:rPr lang="en-US" sz="1600" b="1" dirty="0"/>
              <a:t>Ltd.                                            </a:t>
            </a:r>
            <a:r>
              <a:rPr lang="en-US" sz="1600" i="1" dirty="0"/>
              <a:t>86 ITD 791 (ITAT Mum)</a:t>
            </a:r>
          </a:p>
          <a:p>
            <a:pPr marL="288925" indent="-288925" algn="ctr"/>
            <a:endParaRPr lang="en-US" sz="1600" dirty="0"/>
          </a:p>
        </p:txBody>
      </p:sp>
      <p:sp>
        <p:nvSpPr>
          <p:cNvPr id="58397" name="Rectangle 29"/>
          <p:cNvSpPr>
            <a:spLocks noChangeArrowheads="1"/>
          </p:cNvSpPr>
          <p:nvPr/>
        </p:nvSpPr>
        <p:spPr bwMode="auto">
          <a:xfrm>
            <a:off x="4267200" y="4419600"/>
            <a:ext cx="3733800" cy="1981200"/>
          </a:xfrm>
          <a:prstGeom prst="rect">
            <a:avLst/>
          </a:prstGeom>
          <a:noFill/>
          <a:ln w="9525">
            <a:solidFill>
              <a:schemeClr val="tx1"/>
            </a:solidFill>
            <a:miter lim="800000"/>
            <a:headEnd/>
            <a:tailEnd/>
          </a:ln>
          <a:effectLst/>
        </p:spPr>
        <p:txBody>
          <a:bodyPr anchor="ctr"/>
          <a:lstStyle/>
          <a:p>
            <a:pPr marL="223838" indent="-223838">
              <a:spcAft>
                <a:spcPct val="50000"/>
              </a:spcAft>
              <a:buFontTx/>
              <a:buBlip>
                <a:blip r:embed="rId3"/>
              </a:buBlip>
            </a:pPr>
            <a:endParaRPr lang="en-US" sz="1600" b="1"/>
          </a:p>
          <a:p>
            <a:pPr marL="223838" indent="-223838">
              <a:spcAft>
                <a:spcPct val="50000"/>
              </a:spcAft>
              <a:buFontTx/>
              <a:buBlip>
                <a:blip r:embed="rId3"/>
              </a:buBlip>
            </a:pPr>
            <a:endParaRPr lang="en-US" sz="1600" b="1"/>
          </a:p>
          <a:p>
            <a:pPr marL="223838" indent="-223838">
              <a:spcAft>
                <a:spcPct val="50000"/>
              </a:spcAft>
              <a:buFontTx/>
              <a:buBlip>
                <a:blip r:embed="rId3"/>
              </a:buBlip>
            </a:pPr>
            <a:endParaRPr lang="en-US" sz="1600" b="1"/>
          </a:p>
          <a:p>
            <a:pPr marL="223838" indent="-223838">
              <a:spcAft>
                <a:spcPct val="50000"/>
              </a:spcAft>
              <a:buFontTx/>
              <a:buBlip>
                <a:blip r:embed="rId3"/>
              </a:buBlip>
            </a:pPr>
            <a:r>
              <a:rPr lang="en-US" sz="1600" b="1"/>
              <a:t>United Breweries Ltd                        </a:t>
            </a:r>
            <a:r>
              <a:rPr lang="en-US" sz="1600" i="1"/>
              <a:t>(211 ITR 256) (Kar)</a:t>
            </a:r>
          </a:p>
          <a:p>
            <a:pPr marL="223838" indent="-223838">
              <a:spcAft>
                <a:spcPct val="50000"/>
              </a:spcAft>
              <a:buFontTx/>
              <a:buBlip>
                <a:blip r:embed="rId3"/>
              </a:buBlip>
            </a:pPr>
            <a:r>
              <a:rPr lang="en-US" sz="1600" b="1"/>
              <a:t>Pfizer Corporation                              </a:t>
            </a:r>
            <a:r>
              <a:rPr lang="en-US" sz="1600" i="1"/>
              <a:t>259 ITR 391 (Mum)</a:t>
            </a:r>
          </a:p>
          <a:p>
            <a:pPr marL="223838" indent="-223838" algn="ctr"/>
            <a:endParaRPr lang="en-US" sz="1600"/>
          </a:p>
        </p:txBody>
      </p:sp>
      <p:cxnSp>
        <p:nvCxnSpPr>
          <p:cNvPr id="58399" name="AutoShape 31"/>
          <p:cNvCxnSpPr>
            <a:cxnSpLocks noChangeShapeType="1"/>
            <a:stCxn id="58391" idx="2"/>
            <a:endCxn id="58394" idx="2"/>
          </p:cNvCxnSpPr>
          <p:nvPr/>
        </p:nvCxnSpPr>
        <p:spPr bwMode="auto">
          <a:xfrm rot="10800000">
            <a:off x="2019300" y="3352800"/>
            <a:ext cx="1028700" cy="533400"/>
          </a:xfrm>
          <a:prstGeom prst="bentConnector2">
            <a:avLst/>
          </a:prstGeom>
          <a:noFill/>
          <a:ln w="9525">
            <a:solidFill>
              <a:schemeClr val="tx1"/>
            </a:solidFill>
            <a:miter lim="800000"/>
            <a:headEnd/>
            <a:tailEnd/>
          </a:ln>
          <a:effectLst/>
        </p:spPr>
      </p:cxnSp>
      <p:cxnSp>
        <p:nvCxnSpPr>
          <p:cNvPr id="58400" name="AutoShape 32"/>
          <p:cNvCxnSpPr>
            <a:cxnSpLocks noChangeShapeType="1"/>
            <a:stCxn id="58391" idx="2"/>
            <a:endCxn id="58396" idx="0"/>
          </p:cNvCxnSpPr>
          <p:nvPr/>
        </p:nvCxnSpPr>
        <p:spPr bwMode="auto">
          <a:xfrm rot="10800000" flipV="1">
            <a:off x="2019300" y="3886200"/>
            <a:ext cx="1028700" cy="533400"/>
          </a:xfrm>
          <a:prstGeom prst="bentConnector2">
            <a:avLst/>
          </a:prstGeom>
          <a:noFill/>
          <a:ln w="9525">
            <a:solidFill>
              <a:schemeClr val="tx1"/>
            </a:solidFill>
            <a:miter lim="800000"/>
            <a:headEnd/>
            <a:tailEnd/>
          </a:ln>
          <a:effectLst/>
        </p:spPr>
      </p:cxnSp>
      <p:cxnSp>
        <p:nvCxnSpPr>
          <p:cNvPr id="58401" name="AutoShape 33"/>
          <p:cNvCxnSpPr>
            <a:cxnSpLocks noChangeShapeType="1"/>
            <a:stCxn id="58391" idx="6"/>
            <a:endCxn id="58397" idx="0"/>
          </p:cNvCxnSpPr>
          <p:nvPr/>
        </p:nvCxnSpPr>
        <p:spPr bwMode="auto">
          <a:xfrm>
            <a:off x="5410200" y="3886200"/>
            <a:ext cx="723900" cy="533400"/>
          </a:xfrm>
          <a:prstGeom prst="bentConnector2">
            <a:avLst/>
          </a:prstGeom>
          <a:noFill/>
          <a:ln w="9525">
            <a:solidFill>
              <a:schemeClr val="tx1"/>
            </a:solidFill>
            <a:miter lim="800000"/>
            <a:headEnd/>
            <a:tailEnd/>
          </a:ln>
          <a:effectLst/>
        </p:spPr>
      </p:cxnSp>
      <p:cxnSp>
        <p:nvCxnSpPr>
          <p:cNvPr id="58402" name="AutoShape 34"/>
          <p:cNvCxnSpPr>
            <a:cxnSpLocks noChangeShapeType="1"/>
            <a:stCxn id="58391" idx="6"/>
            <a:endCxn id="58395" idx="2"/>
          </p:cNvCxnSpPr>
          <p:nvPr/>
        </p:nvCxnSpPr>
        <p:spPr bwMode="auto">
          <a:xfrm flipV="1">
            <a:off x="5410200" y="3276600"/>
            <a:ext cx="723900" cy="609600"/>
          </a:xfrm>
          <a:prstGeom prst="bentConnector2">
            <a:avLst/>
          </a:prstGeom>
          <a:noFill/>
          <a:ln w="9525">
            <a:solidFill>
              <a:schemeClr val="tx1"/>
            </a:solidFill>
            <a:miter lim="800000"/>
            <a:headEnd/>
            <a:tailEnd/>
          </a:ln>
          <a:effectLst/>
        </p:spPr>
      </p:cxnSp>
      <p:sp>
        <p:nvSpPr>
          <p:cNvPr id="58403" name="Text Box 35"/>
          <p:cNvSpPr txBox="1">
            <a:spLocks noChangeArrowheads="1"/>
          </p:cNvSpPr>
          <p:nvPr/>
        </p:nvSpPr>
        <p:spPr bwMode="auto">
          <a:xfrm>
            <a:off x="4191000" y="1524000"/>
            <a:ext cx="3810000" cy="685800"/>
          </a:xfrm>
          <a:prstGeom prst="rect">
            <a:avLst/>
          </a:prstGeom>
          <a:solidFill>
            <a:schemeClr val="accent2">
              <a:alpha val="30000"/>
            </a:schemeClr>
          </a:solidFill>
          <a:ln w="9525" algn="ctr">
            <a:solidFill>
              <a:schemeClr val="tx1"/>
            </a:solidFill>
            <a:miter lim="800000"/>
            <a:headEnd/>
            <a:tailEnd/>
          </a:ln>
          <a:effectLst/>
        </p:spPr>
        <p:txBody>
          <a:bodyPr anchor="ctr"/>
          <a:lstStyle/>
          <a:p>
            <a:pPr algn="ctr">
              <a:spcBef>
                <a:spcPct val="50000"/>
              </a:spcBef>
            </a:pPr>
            <a:r>
              <a:rPr lang="en-US" b="1" dirty="0"/>
              <a:t>Payment of Royalty under DTAA - tax deductible on payment?</a:t>
            </a:r>
          </a:p>
        </p:txBody>
      </p:sp>
      <p:sp>
        <p:nvSpPr>
          <p:cNvPr id="58404" name="Text Box 36"/>
          <p:cNvSpPr txBox="1">
            <a:spLocks noChangeArrowheads="1"/>
          </p:cNvSpPr>
          <p:nvPr/>
        </p:nvSpPr>
        <p:spPr bwMode="auto">
          <a:xfrm>
            <a:off x="4267200" y="4419600"/>
            <a:ext cx="3733800" cy="685800"/>
          </a:xfrm>
          <a:prstGeom prst="rect">
            <a:avLst/>
          </a:prstGeom>
          <a:solidFill>
            <a:schemeClr val="accent2">
              <a:alpha val="30000"/>
            </a:schemeClr>
          </a:solidFill>
          <a:ln w="9525" algn="ctr">
            <a:solidFill>
              <a:schemeClr val="tx1"/>
            </a:solidFill>
            <a:miter lim="800000"/>
            <a:headEnd/>
            <a:tailEnd/>
          </a:ln>
          <a:effectLst/>
        </p:spPr>
        <p:txBody>
          <a:bodyPr anchor="ctr"/>
          <a:lstStyle/>
          <a:p>
            <a:pPr algn="ctr">
              <a:spcBef>
                <a:spcPct val="50000"/>
              </a:spcBef>
            </a:pPr>
            <a:r>
              <a:rPr lang="en-US" b="1" dirty="0"/>
              <a:t>Tax withholding in cases where RBI approval required</a:t>
            </a:r>
          </a:p>
        </p:txBody>
      </p:sp>
      <p:sp>
        <p:nvSpPr>
          <p:cNvPr id="58405" name="Text Box 37"/>
          <p:cNvSpPr txBox="1">
            <a:spLocks noChangeArrowheads="1"/>
          </p:cNvSpPr>
          <p:nvPr/>
        </p:nvSpPr>
        <p:spPr bwMode="auto">
          <a:xfrm>
            <a:off x="152400" y="4419600"/>
            <a:ext cx="3733800" cy="914400"/>
          </a:xfrm>
          <a:prstGeom prst="rect">
            <a:avLst/>
          </a:prstGeom>
          <a:solidFill>
            <a:schemeClr val="accent2">
              <a:alpha val="30000"/>
            </a:schemeClr>
          </a:solidFill>
          <a:ln w="9525" algn="ctr">
            <a:solidFill>
              <a:schemeClr val="tx1"/>
            </a:solidFill>
            <a:miter lim="800000"/>
            <a:headEnd/>
            <a:tailEnd/>
          </a:ln>
          <a:effectLst/>
        </p:spPr>
        <p:txBody>
          <a:bodyPr anchor="ctr"/>
          <a:lstStyle/>
          <a:p>
            <a:pPr algn="ctr">
              <a:spcBef>
                <a:spcPct val="50000"/>
              </a:spcBef>
            </a:pPr>
            <a:r>
              <a:rPr lang="en-US" b="1" dirty="0"/>
              <a:t>Tax to be withheld even when no remittance on adjustment of dues</a:t>
            </a:r>
          </a:p>
        </p:txBody>
      </p:sp>
      <p:sp>
        <p:nvSpPr>
          <p:cNvPr id="58406" name="Text Box 38"/>
          <p:cNvSpPr txBox="1">
            <a:spLocks noChangeArrowheads="1"/>
          </p:cNvSpPr>
          <p:nvPr/>
        </p:nvSpPr>
        <p:spPr bwMode="auto">
          <a:xfrm>
            <a:off x="152400" y="1524000"/>
            <a:ext cx="3733800" cy="685800"/>
          </a:xfrm>
          <a:prstGeom prst="rect">
            <a:avLst/>
          </a:prstGeom>
          <a:solidFill>
            <a:schemeClr val="accent2">
              <a:alpha val="30000"/>
            </a:schemeClr>
          </a:solidFill>
          <a:ln w="9525" algn="ctr">
            <a:solidFill>
              <a:schemeClr val="tx1"/>
            </a:solidFill>
            <a:miter lim="800000"/>
            <a:headEnd/>
            <a:tailEnd/>
          </a:ln>
          <a:effectLst/>
        </p:spPr>
        <p:txBody>
          <a:bodyPr anchor="ctr"/>
          <a:lstStyle/>
          <a:p>
            <a:pPr algn="ctr">
              <a:spcBef>
                <a:spcPct val="50000"/>
              </a:spcBef>
            </a:pPr>
            <a:r>
              <a:rPr lang="en-US" b="1" dirty="0"/>
              <a:t>Withholding at the time of credit or payment whichever is earlier</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010400" cy="975360"/>
          </a:xfrm>
        </p:spPr>
        <p:txBody>
          <a:bodyPr>
            <a:normAutofit/>
          </a:bodyPr>
          <a:lstStyle/>
          <a:p>
            <a:pPr>
              <a:defRPr/>
            </a:pPr>
            <a:r>
              <a:rPr lang="en-US" sz="3200" dirty="0" smtClean="0">
                <a:solidFill>
                  <a:schemeClr val="bg2">
                    <a:lumMod val="25000"/>
                  </a:schemeClr>
                </a:solidFill>
              </a:rPr>
              <a:t>TDS on Gross or Net Amount</a:t>
            </a:r>
          </a:p>
        </p:txBody>
      </p:sp>
      <p:sp>
        <p:nvSpPr>
          <p:cNvPr id="3" name="TextBox 2"/>
          <p:cNvSpPr txBox="1"/>
          <p:nvPr/>
        </p:nvSpPr>
        <p:spPr>
          <a:xfrm>
            <a:off x="609600" y="1828800"/>
            <a:ext cx="7010400" cy="1338828"/>
          </a:xfrm>
          <a:prstGeom prst="rect">
            <a:avLst/>
          </a:prstGeom>
          <a:noFill/>
        </p:spPr>
        <p:txBody>
          <a:bodyPr wrap="square" rtlCol="0">
            <a:spAutoFit/>
          </a:bodyPr>
          <a:lstStyle/>
          <a:p>
            <a:pPr algn="just">
              <a:spcAft>
                <a:spcPct val="50000"/>
              </a:spcAft>
              <a:buFont typeface="Wingdings" pitchFamily="2" charset="2"/>
              <a:buChar char="v"/>
            </a:pPr>
            <a:r>
              <a:rPr lang="en-US" dirty="0" smtClean="0"/>
              <a:t>Grossing up required in case of net of tax payments*</a:t>
            </a:r>
          </a:p>
          <a:p>
            <a:pPr algn="just">
              <a:spcAft>
                <a:spcPct val="50000"/>
              </a:spcAft>
              <a:buFont typeface="Wingdings" pitchFamily="2" charset="2"/>
              <a:buChar char="v"/>
            </a:pPr>
            <a:r>
              <a:rPr lang="en-US" dirty="0" smtClean="0"/>
              <a:t> Amount of tax payable by the NR has to be added to the income remitted to the NR and the tax payable by the NR should be determined with reference to the gross figure arrived.</a:t>
            </a:r>
            <a:endParaRPr lang="en-US" dirty="0"/>
          </a:p>
        </p:txBody>
      </p:sp>
      <p:sp>
        <p:nvSpPr>
          <p:cNvPr id="4" name="TextBox 3"/>
          <p:cNvSpPr txBox="1"/>
          <p:nvPr/>
        </p:nvSpPr>
        <p:spPr>
          <a:xfrm>
            <a:off x="685800" y="5562600"/>
            <a:ext cx="7086600" cy="923330"/>
          </a:xfrm>
          <a:prstGeom prst="rect">
            <a:avLst/>
          </a:prstGeom>
          <a:noFill/>
        </p:spPr>
        <p:txBody>
          <a:bodyPr wrap="square" rtlCol="0">
            <a:spAutoFit/>
          </a:bodyPr>
          <a:lstStyle/>
          <a:p>
            <a:r>
              <a:rPr lang="en-US" i="1" dirty="0" smtClean="0"/>
              <a:t>* Not applicable in case of payments referred to in S.192(1A) - Non monetary perquisites taxable as salary</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899160"/>
          </a:xfrm>
        </p:spPr>
        <p:txBody>
          <a:bodyPr>
            <a:normAutofit fontScale="90000"/>
          </a:bodyPr>
          <a:lstStyle/>
          <a:p>
            <a:r>
              <a:rPr lang="en-US" sz="4000" dirty="0" smtClean="0">
                <a:solidFill>
                  <a:schemeClr val="bg2">
                    <a:lumMod val="25000"/>
                  </a:schemeClr>
                </a:solidFill>
              </a:rPr>
              <a:t>Issues related to 15CA &amp; 15cb</a:t>
            </a:r>
            <a:endParaRPr lang="en-US" dirty="0"/>
          </a:p>
        </p:txBody>
      </p:sp>
      <p:graphicFrame>
        <p:nvGraphicFramePr>
          <p:cNvPr id="4" name="Table 3"/>
          <p:cNvGraphicFramePr>
            <a:graphicFrameLocks noGrp="1"/>
          </p:cNvGraphicFramePr>
          <p:nvPr/>
        </p:nvGraphicFramePr>
        <p:xfrm>
          <a:off x="533400" y="1397000"/>
          <a:ext cx="7086600" cy="3032760"/>
        </p:xfrm>
        <a:graphic>
          <a:graphicData uri="http://schemas.openxmlformats.org/drawingml/2006/table">
            <a:tbl>
              <a:tblPr firstRow="1" bandRow="1">
                <a:tableStyleId>{5C22544A-7EE6-4342-B048-85BDC9FD1C3A}</a:tableStyleId>
              </a:tblPr>
              <a:tblGrid>
                <a:gridCol w="762000"/>
                <a:gridCol w="6324600"/>
              </a:tblGrid>
              <a:tr h="370840">
                <a:tc>
                  <a:txBody>
                    <a:bodyPr/>
                    <a:lstStyle/>
                    <a:p>
                      <a:r>
                        <a:rPr lang="en-US" dirty="0" smtClean="0"/>
                        <a:t>S.No</a:t>
                      </a:r>
                      <a:endParaRPr lang="en-US" dirty="0"/>
                    </a:p>
                  </a:txBody>
                  <a:tcPr/>
                </a:tc>
                <a:tc>
                  <a:txBody>
                    <a:bodyPr/>
                    <a:lstStyle/>
                    <a:p>
                      <a:r>
                        <a:rPr lang="en-US" dirty="0" smtClean="0"/>
                        <a:t>Particulars</a:t>
                      </a:r>
                      <a:endParaRPr lang="en-US" dirty="0"/>
                    </a:p>
                  </a:txBody>
                  <a:tcPr/>
                </a:tc>
              </a:tr>
              <a:tr h="370840">
                <a:tc>
                  <a:txBody>
                    <a:bodyPr/>
                    <a:lstStyle/>
                    <a:p>
                      <a:r>
                        <a:rPr lang="en-US" dirty="0" smtClean="0"/>
                        <a:t>1.</a:t>
                      </a:r>
                      <a:endParaRPr lang="en-US" dirty="0"/>
                    </a:p>
                  </a:txBody>
                  <a:tcPr/>
                </a:tc>
                <a:tc>
                  <a:txBody>
                    <a:bodyPr/>
                    <a:lstStyle/>
                    <a:p>
                      <a:r>
                        <a:rPr lang="en-US" dirty="0" smtClean="0"/>
                        <a:t>Documentation by</a:t>
                      </a:r>
                      <a:r>
                        <a:rPr lang="en-US" baseline="0" dirty="0" smtClean="0"/>
                        <a:t> CA while issuing 15CB</a:t>
                      </a:r>
                      <a:endParaRPr lang="en-US" dirty="0"/>
                    </a:p>
                  </a:txBody>
                  <a:tcPr/>
                </a:tc>
              </a:tr>
              <a:tr h="370840">
                <a:tc>
                  <a:txBody>
                    <a:bodyPr/>
                    <a:lstStyle/>
                    <a:p>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Whether </a:t>
                      </a:r>
                      <a:r>
                        <a:rPr lang="en-US" sz="1800" u="sng" dirty="0" smtClean="0"/>
                        <a:t>TAX RESIDENCY CERTIFICATE  </a:t>
                      </a:r>
                      <a:r>
                        <a:rPr lang="en-US" sz="1800" dirty="0" smtClean="0"/>
                        <a:t>sufficient evidence to claim Tax treaty benefits ?</a:t>
                      </a:r>
                    </a:p>
                  </a:txBody>
                  <a:tcPr/>
                </a:tc>
              </a:tr>
              <a:tr h="370840">
                <a:tc>
                  <a:txBody>
                    <a:bodyPr/>
                    <a:lstStyle/>
                    <a:p>
                      <a:r>
                        <a:rPr lang="en-US" dirty="0" smtClean="0"/>
                        <a:t>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Verification of Permanent Establishment in India</a:t>
                      </a:r>
                    </a:p>
                  </a:txBody>
                  <a:tcPr/>
                </a:tc>
              </a:tr>
              <a:tr h="370840">
                <a:tc>
                  <a:txBody>
                    <a:bodyPr/>
                    <a:lstStyle/>
                    <a:p>
                      <a:r>
                        <a:rPr lang="en-US" dirty="0" smtClean="0"/>
                        <a:t>4.</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Issuance of certificate in absence of complete information about payee.</a:t>
                      </a:r>
                    </a:p>
                  </a:txBody>
                  <a:tcPr/>
                </a:tc>
              </a:tr>
              <a:tr h="370840">
                <a:tc>
                  <a:txBody>
                    <a:bodyPr/>
                    <a:lstStyle/>
                    <a:p>
                      <a:r>
                        <a:rPr lang="en-US" dirty="0" smtClean="0"/>
                        <a:t>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Amount attributable to PE or not; if yes, then quantum of amount attributable?</a:t>
                      </a:r>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228600" y="228600"/>
            <a:ext cx="7543800" cy="1143000"/>
          </a:xfrm>
        </p:spPr>
        <p:txBody>
          <a:bodyPr>
            <a:normAutofit fontScale="90000"/>
          </a:bodyPr>
          <a:lstStyle/>
          <a:p>
            <a:pPr eaLnBrk="1" hangingPunct="1">
              <a:defRPr/>
            </a:pPr>
            <a:r>
              <a:rPr lang="en-US" sz="3200" dirty="0" smtClean="0">
                <a:solidFill>
                  <a:schemeClr val="bg2">
                    <a:lumMod val="25000"/>
                  </a:schemeClr>
                </a:solidFill>
              </a:rPr>
              <a:t>Procedure </a:t>
            </a:r>
            <a:br>
              <a:rPr lang="en-US" sz="3200" dirty="0" smtClean="0">
                <a:solidFill>
                  <a:schemeClr val="bg2">
                    <a:lumMod val="25000"/>
                  </a:schemeClr>
                </a:solidFill>
              </a:rPr>
            </a:br>
            <a:r>
              <a:rPr lang="en-US" sz="3200" dirty="0" smtClean="0">
                <a:solidFill>
                  <a:schemeClr val="bg2">
                    <a:lumMod val="25000"/>
                  </a:schemeClr>
                </a:solidFill>
              </a:rPr>
              <a:t>Form 15CA and 15CB ( circular 4/2009)</a:t>
            </a:r>
          </a:p>
        </p:txBody>
      </p:sp>
      <p:sp>
        <p:nvSpPr>
          <p:cNvPr id="27651" name="Rectangle 3"/>
          <p:cNvSpPr>
            <a:spLocks noChangeArrowheads="1"/>
          </p:cNvSpPr>
          <p:nvPr/>
        </p:nvSpPr>
        <p:spPr bwMode="auto">
          <a:xfrm>
            <a:off x="234950" y="1524000"/>
            <a:ext cx="2590800" cy="468313"/>
          </a:xfrm>
          <a:prstGeom prst="rect">
            <a:avLst/>
          </a:prstGeom>
          <a:noFill/>
          <a:ln w="9525">
            <a:solidFill>
              <a:schemeClr val="tx1"/>
            </a:solidFill>
            <a:prstDash val="dash"/>
            <a:miter lim="800000"/>
            <a:headEnd/>
            <a:tailEnd/>
          </a:ln>
        </p:spPr>
        <p:txBody>
          <a:bodyPr anchor="ctr"/>
          <a:lstStyle/>
          <a:p>
            <a:pPr algn="ctr"/>
            <a:r>
              <a:rPr lang="en-US" sz="1600" b="1"/>
              <a:t>Remitter</a:t>
            </a:r>
          </a:p>
        </p:txBody>
      </p:sp>
      <p:sp>
        <p:nvSpPr>
          <p:cNvPr id="27652" name="Rectangle 4"/>
          <p:cNvSpPr>
            <a:spLocks noChangeArrowheads="1"/>
          </p:cNvSpPr>
          <p:nvPr/>
        </p:nvSpPr>
        <p:spPr bwMode="auto">
          <a:xfrm>
            <a:off x="228600" y="2401888"/>
            <a:ext cx="2597150" cy="590550"/>
          </a:xfrm>
          <a:prstGeom prst="rect">
            <a:avLst/>
          </a:prstGeom>
          <a:solidFill>
            <a:schemeClr val="tx2">
              <a:lumMod val="75000"/>
              <a:alpha val="30196"/>
            </a:schemeClr>
          </a:solidFill>
          <a:ln w="9525">
            <a:solidFill>
              <a:schemeClr val="tx1"/>
            </a:solidFill>
            <a:prstDash val="dash"/>
            <a:miter lim="800000"/>
            <a:headEnd/>
            <a:tailEnd/>
          </a:ln>
        </p:spPr>
        <p:txBody>
          <a:bodyPr anchor="ctr">
            <a:spAutoFit/>
          </a:bodyPr>
          <a:lstStyle/>
          <a:p>
            <a:pPr algn="ctr"/>
            <a:r>
              <a:rPr lang="en-US" sz="1600" b="1" dirty="0"/>
              <a:t>Obtains certificate of Accountant (Form 15CB)</a:t>
            </a:r>
          </a:p>
        </p:txBody>
      </p:sp>
      <p:sp>
        <p:nvSpPr>
          <p:cNvPr id="27653" name="Rectangle 5"/>
          <p:cNvSpPr>
            <a:spLocks noChangeArrowheads="1"/>
          </p:cNvSpPr>
          <p:nvPr/>
        </p:nvSpPr>
        <p:spPr bwMode="auto">
          <a:xfrm>
            <a:off x="228600" y="3446463"/>
            <a:ext cx="2597150" cy="1079500"/>
          </a:xfrm>
          <a:prstGeom prst="rect">
            <a:avLst/>
          </a:prstGeom>
          <a:noFill/>
          <a:ln w="9525" algn="ctr">
            <a:solidFill>
              <a:schemeClr val="tx1"/>
            </a:solidFill>
            <a:prstDash val="dash"/>
            <a:miter lim="800000"/>
            <a:headEnd/>
            <a:tailEnd/>
          </a:ln>
        </p:spPr>
        <p:txBody>
          <a:bodyPr anchor="ctr">
            <a:spAutoFit/>
          </a:bodyPr>
          <a:lstStyle/>
          <a:p>
            <a:pPr algn="ctr"/>
            <a:r>
              <a:rPr lang="en-US" sz="1600" b="1" dirty="0"/>
              <a:t>Electronically upload the remittance details in Form 15CA on </a:t>
            </a:r>
            <a:r>
              <a:rPr lang="en-US" sz="1600" b="1" u="sng" dirty="0"/>
              <a:t>www.tin-nsdl.com</a:t>
            </a:r>
          </a:p>
        </p:txBody>
      </p:sp>
      <p:sp>
        <p:nvSpPr>
          <p:cNvPr id="27654" name="Rectangle 6"/>
          <p:cNvSpPr>
            <a:spLocks noChangeArrowheads="1"/>
          </p:cNvSpPr>
          <p:nvPr/>
        </p:nvSpPr>
        <p:spPr bwMode="auto">
          <a:xfrm>
            <a:off x="228600" y="5076825"/>
            <a:ext cx="2597150" cy="1323975"/>
          </a:xfrm>
          <a:prstGeom prst="rect">
            <a:avLst/>
          </a:prstGeom>
          <a:solidFill>
            <a:schemeClr val="tx2">
              <a:lumMod val="75000"/>
              <a:alpha val="30196"/>
            </a:schemeClr>
          </a:solidFill>
          <a:ln w="9525" algn="ctr">
            <a:solidFill>
              <a:schemeClr val="tx1"/>
            </a:solidFill>
            <a:prstDash val="dash"/>
            <a:miter lim="800000"/>
            <a:headEnd/>
            <a:tailEnd/>
          </a:ln>
        </p:spPr>
        <p:txBody>
          <a:bodyPr anchor="ctr">
            <a:spAutoFit/>
          </a:bodyPr>
          <a:lstStyle/>
          <a:p>
            <a:pPr algn="ctr"/>
            <a:r>
              <a:rPr lang="en-US" sz="1600" b="1" dirty="0"/>
              <a:t>Take printout of filled undertaking form (15CA) with system generated acknowledgement number</a:t>
            </a:r>
          </a:p>
        </p:txBody>
      </p:sp>
      <p:sp>
        <p:nvSpPr>
          <p:cNvPr id="27655" name="Rectangle 7"/>
          <p:cNvSpPr>
            <a:spLocks noChangeArrowheads="1"/>
          </p:cNvSpPr>
          <p:nvPr/>
        </p:nvSpPr>
        <p:spPr bwMode="auto">
          <a:xfrm>
            <a:off x="3200400" y="1524000"/>
            <a:ext cx="2592388" cy="835025"/>
          </a:xfrm>
          <a:prstGeom prst="rect">
            <a:avLst/>
          </a:prstGeom>
          <a:noFill/>
          <a:ln w="9525" algn="ctr">
            <a:solidFill>
              <a:schemeClr val="tx1"/>
            </a:solidFill>
            <a:prstDash val="dash"/>
            <a:miter lim="800000"/>
            <a:headEnd/>
            <a:tailEnd/>
          </a:ln>
        </p:spPr>
        <p:txBody>
          <a:bodyPr anchor="ctr">
            <a:spAutoFit/>
          </a:bodyPr>
          <a:lstStyle/>
          <a:p>
            <a:pPr algn="ctr"/>
            <a:r>
              <a:rPr lang="en-US" sz="1600" b="1"/>
              <a:t>Printout of the undertaking form (15CA) is signed</a:t>
            </a:r>
          </a:p>
        </p:txBody>
      </p:sp>
      <p:sp>
        <p:nvSpPr>
          <p:cNvPr id="27656" name="Rectangle 8"/>
          <p:cNvSpPr>
            <a:spLocks noChangeArrowheads="1"/>
          </p:cNvSpPr>
          <p:nvPr/>
        </p:nvSpPr>
        <p:spPr bwMode="auto">
          <a:xfrm>
            <a:off x="3200400" y="2638425"/>
            <a:ext cx="2592388" cy="1569660"/>
          </a:xfrm>
          <a:prstGeom prst="rect">
            <a:avLst/>
          </a:prstGeom>
          <a:solidFill>
            <a:schemeClr val="tx2">
              <a:lumMod val="75000"/>
              <a:alpha val="30196"/>
            </a:schemeClr>
          </a:solidFill>
          <a:ln w="9525" algn="ctr">
            <a:solidFill>
              <a:schemeClr val="tx1"/>
            </a:solidFill>
            <a:prstDash val="dash"/>
            <a:miter lim="800000"/>
            <a:headEnd/>
            <a:tailEnd/>
          </a:ln>
        </p:spPr>
        <p:txBody>
          <a:bodyPr anchor="ctr">
            <a:spAutoFit/>
          </a:bodyPr>
          <a:lstStyle/>
          <a:p>
            <a:pPr algn="ctr"/>
            <a:r>
              <a:rPr lang="en-US" sz="1600" b="1" dirty="0"/>
              <a:t>Submit the signed paper undertaking form to the RBI/ </a:t>
            </a:r>
            <a:r>
              <a:rPr lang="en-US" sz="1600" b="1" dirty="0" smtClean="0"/>
              <a:t>Authorized Dealer along </a:t>
            </a:r>
            <a:r>
              <a:rPr lang="en-US" sz="1600" b="1" dirty="0"/>
              <a:t>with certificate of an Accountant in duplicate</a:t>
            </a:r>
          </a:p>
        </p:txBody>
      </p:sp>
      <p:sp>
        <p:nvSpPr>
          <p:cNvPr id="27657" name="Rectangle 9"/>
          <p:cNvSpPr>
            <a:spLocks noChangeArrowheads="1"/>
          </p:cNvSpPr>
          <p:nvPr/>
        </p:nvSpPr>
        <p:spPr bwMode="auto">
          <a:xfrm>
            <a:off x="3200400" y="4343400"/>
            <a:ext cx="2592388" cy="590550"/>
          </a:xfrm>
          <a:prstGeom prst="rect">
            <a:avLst/>
          </a:prstGeom>
          <a:noFill/>
          <a:ln w="9525" algn="ctr">
            <a:solidFill>
              <a:schemeClr val="tx1"/>
            </a:solidFill>
            <a:prstDash val="dash"/>
            <a:miter lim="800000"/>
            <a:headEnd/>
            <a:tailEnd/>
          </a:ln>
        </p:spPr>
        <p:txBody>
          <a:bodyPr anchor="ctr">
            <a:spAutoFit/>
          </a:bodyPr>
          <a:lstStyle/>
          <a:p>
            <a:pPr algn="ctr"/>
            <a:r>
              <a:rPr lang="en-US" sz="1600" b="1" dirty="0"/>
              <a:t>RBI/ </a:t>
            </a:r>
            <a:r>
              <a:rPr lang="en-US" sz="1600" b="1" dirty="0" smtClean="0"/>
              <a:t>Authorized Dealer </a:t>
            </a:r>
            <a:r>
              <a:rPr lang="en-US" sz="1600" b="1" dirty="0"/>
              <a:t>remits the Amount</a:t>
            </a:r>
          </a:p>
        </p:txBody>
      </p:sp>
      <p:sp>
        <p:nvSpPr>
          <p:cNvPr id="27658" name="Rectangle 10"/>
          <p:cNvSpPr>
            <a:spLocks noChangeArrowheads="1"/>
          </p:cNvSpPr>
          <p:nvPr/>
        </p:nvSpPr>
        <p:spPr bwMode="auto">
          <a:xfrm>
            <a:off x="3200400" y="5305425"/>
            <a:ext cx="2592388" cy="1323439"/>
          </a:xfrm>
          <a:prstGeom prst="rect">
            <a:avLst/>
          </a:prstGeom>
          <a:solidFill>
            <a:schemeClr val="tx2">
              <a:lumMod val="75000"/>
              <a:alpha val="30196"/>
            </a:schemeClr>
          </a:solidFill>
          <a:ln w="9525" algn="ctr">
            <a:solidFill>
              <a:schemeClr val="tx1"/>
            </a:solidFill>
            <a:prstDash val="dash"/>
            <a:miter lim="800000"/>
            <a:headEnd/>
            <a:tailEnd/>
          </a:ln>
        </p:spPr>
        <p:txBody>
          <a:bodyPr anchor="ctr">
            <a:spAutoFit/>
          </a:bodyPr>
          <a:lstStyle/>
          <a:p>
            <a:pPr algn="ctr"/>
            <a:r>
              <a:rPr lang="en-US" sz="1600" b="1" dirty="0"/>
              <a:t>A copy of undertaking (15CA) &amp; Certificate of Accountant (15CB) </a:t>
            </a:r>
            <a:r>
              <a:rPr lang="en-US" sz="1600" b="1" dirty="0" smtClean="0"/>
              <a:t>by RBI / Authorized Dealer forwarded </a:t>
            </a:r>
            <a:r>
              <a:rPr lang="en-US" sz="1600" b="1" dirty="0"/>
              <a:t>to </a:t>
            </a:r>
            <a:r>
              <a:rPr lang="en-US" sz="1600" b="1" dirty="0" smtClean="0"/>
              <a:t> </a:t>
            </a:r>
            <a:r>
              <a:rPr lang="en-US" sz="1600" b="1" dirty="0" err="1" smtClean="0"/>
              <a:t>theAO</a:t>
            </a:r>
            <a:endParaRPr lang="en-US" sz="1600" b="1" dirty="0"/>
          </a:p>
        </p:txBody>
      </p:sp>
      <p:cxnSp>
        <p:nvCxnSpPr>
          <p:cNvPr id="27659" name="AutoShape 11"/>
          <p:cNvCxnSpPr>
            <a:cxnSpLocks noChangeShapeType="1"/>
            <a:stCxn id="27651" idx="2"/>
            <a:endCxn id="27652" idx="0"/>
          </p:cNvCxnSpPr>
          <p:nvPr/>
        </p:nvCxnSpPr>
        <p:spPr bwMode="auto">
          <a:xfrm flipH="1">
            <a:off x="1527175" y="1992313"/>
            <a:ext cx="3175" cy="409575"/>
          </a:xfrm>
          <a:prstGeom prst="straightConnector1">
            <a:avLst/>
          </a:prstGeom>
          <a:noFill/>
          <a:ln w="9525">
            <a:solidFill>
              <a:schemeClr val="tx1"/>
            </a:solidFill>
            <a:round/>
            <a:headEnd/>
            <a:tailEnd type="triangle" w="med" len="med"/>
          </a:ln>
        </p:spPr>
      </p:cxnSp>
      <p:cxnSp>
        <p:nvCxnSpPr>
          <p:cNvPr id="27660" name="AutoShape 12"/>
          <p:cNvCxnSpPr>
            <a:cxnSpLocks noChangeShapeType="1"/>
            <a:stCxn id="27652" idx="2"/>
            <a:endCxn id="27653" idx="0"/>
          </p:cNvCxnSpPr>
          <p:nvPr/>
        </p:nvCxnSpPr>
        <p:spPr bwMode="auto">
          <a:xfrm>
            <a:off x="1527175" y="2992438"/>
            <a:ext cx="0" cy="454025"/>
          </a:xfrm>
          <a:prstGeom prst="straightConnector1">
            <a:avLst/>
          </a:prstGeom>
          <a:noFill/>
          <a:ln w="9525">
            <a:solidFill>
              <a:schemeClr val="tx1"/>
            </a:solidFill>
            <a:round/>
            <a:headEnd/>
            <a:tailEnd type="triangle" w="med" len="med"/>
          </a:ln>
        </p:spPr>
      </p:cxnSp>
      <p:cxnSp>
        <p:nvCxnSpPr>
          <p:cNvPr id="27661" name="AutoShape 13"/>
          <p:cNvCxnSpPr>
            <a:cxnSpLocks noChangeShapeType="1"/>
            <a:stCxn id="27653" idx="2"/>
            <a:endCxn id="27654" idx="0"/>
          </p:cNvCxnSpPr>
          <p:nvPr/>
        </p:nvCxnSpPr>
        <p:spPr bwMode="auto">
          <a:xfrm>
            <a:off x="1527175" y="4525963"/>
            <a:ext cx="0" cy="550862"/>
          </a:xfrm>
          <a:prstGeom prst="straightConnector1">
            <a:avLst/>
          </a:prstGeom>
          <a:noFill/>
          <a:ln w="9525">
            <a:solidFill>
              <a:schemeClr val="tx1"/>
            </a:solidFill>
            <a:round/>
            <a:headEnd/>
            <a:tailEnd type="triangle" w="med" len="med"/>
          </a:ln>
        </p:spPr>
      </p:cxnSp>
      <p:cxnSp>
        <p:nvCxnSpPr>
          <p:cNvPr id="27662" name="AutoShape 14"/>
          <p:cNvCxnSpPr>
            <a:cxnSpLocks noChangeShapeType="1"/>
            <a:stCxn id="27654" idx="3"/>
            <a:endCxn id="27655" idx="1"/>
          </p:cNvCxnSpPr>
          <p:nvPr/>
        </p:nvCxnSpPr>
        <p:spPr bwMode="auto">
          <a:xfrm flipV="1">
            <a:off x="2825750" y="1941513"/>
            <a:ext cx="374650" cy="3797300"/>
          </a:xfrm>
          <a:prstGeom prst="bentConnector3">
            <a:avLst>
              <a:gd name="adj1" fmla="val 50000"/>
            </a:avLst>
          </a:prstGeom>
          <a:noFill/>
          <a:ln w="9525">
            <a:solidFill>
              <a:schemeClr val="tx1"/>
            </a:solidFill>
            <a:miter lim="800000"/>
            <a:headEnd/>
            <a:tailEnd type="triangle" w="med" len="med"/>
          </a:ln>
        </p:spPr>
      </p:cxnSp>
      <p:cxnSp>
        <p:nvCxnSpPr>
          <p:cNvPr id="27663" name="AutoShape 15"/>
          <p:cNvCxnSpPr>
            <a:cxnSpLocks noChangeShapeType="1"/>
            <a:stCxn id="27655" idx="2"/>
            <a:endCxn id="27656" idx="0"/>
          </p:cNvCxnSpPr>
          <p:nvPr/>
        </p:nvCxnSpPr>
        <p:spPr bwMode="auto">
          <a:xfrm rot="5400000">
            <a:off x="4356894" y="2498725"/>
            <a:ext cx="279400" cy="1588"/>
          </a:xfrm>
          <a:prstGeom prst="straightConnector1">
            <a:avLst/>
          </a:prstGeom>
          <a:noFill/>
          <a:ln w="9525">
            <a:solidFill>
              <a:schemeClr val="tx1"/>
            </a:solidFill>
            <a:round/>
            <a:headEnd/>
            <a:tailEnd type="triangle" w="med" len="med"/>
          </a:ln>
        </p:spPr>
      </p:cxnSp>
      <p:cxnSp>
        <p:nvCxnSpPr>
          <p:cNvPr id="27664" name="AutoShape 16"/>
          <p:cNvCxnSpPr>
            <a:cxnSpLocks noChangeShapeType="1"/>
            <a:stCxn id="27656" idx="2"/>
            <a:endCxn id="27657" idx="0"/>
          </p:cNvCxnSpPr>
          <p:nvPr/>
        </p:nvCxnSpPr>
        <p:spPr bwMode="auto">
          <a:xfrm rot="5400000">
            <a:off x="4428937" y="4275742"/>
            <a:ext cx="135315" cy="1588"/>
          </a:xfrm>
          <a:prstGeom prst="straightConnector1">
            <a:avLst/>
          </a:prstGeom>
          <a:noFill/>
          <a:ln w="9525">
            <a:solidFill>
              <a:schemeClr val="tx1"/>
            </a:solidFill>
            <a:round/>
            <a:headEnd/>
            <a:tailEnd type="triangle" w="med" len="med"/>
          </a:ln>
        </p:spPr>
      </p:cxnSp>
      <p:cxnSp>
        <p:nvCxnSpPr>
          <p:cNvPr id="27665" name="AutoShape 17"/>
          <p:cNvCxnSpPr>
            <a:cxnSpLocks noChangeShapeType="1"/>
            <a:stCxn id="27657" idx="2"/>
            <a:endCxn id="27658" idx="0"/>
          </p:cNvCxnSpPr>
          <p:nvPr/>
        </p:nvCxnSpPr>
        <p:spPr bwMode="auto">
          <a:xfrm rot="5400000">
            <a:off x="4310857" y="5119687"/>
            <a:ext cx="371475" cy="1588"/>
          </a:xfrm>
          <a:prstGeom prst="straightConnector1">
            <a:avLst/>
          </a:prstGeom>
          <a:noFill/>
          <a:ln w="9525">
            <a:solidFill>
              <a:schemeClr val="tx1"/>
            </a:solidFill>
            <a:round/>
            <a:headEnd/>
            <a:tailEnd type="triangle" w="med" len="med"/>
          </a:ln>
        </p:spPr>
      </p:cxnSp>
      <p:sp>
        <p:nvSpPr>
          <p:cNvPr id="27666" name="Rectangle 18"/>
          <p:cNvSpPr>
            <a:spLocks noGrp="1" noChangeArrowheads="1"/>
          </p:cNvSpPr>
          <p:nvPr>
            <p:ph type="body" idx="1"/>
          </p:nvPr>
        </p:nvSpPr>
        <p:spPr>
          <a:xfrm>
            <a:off x="6096000" y="1981200"/>
            <a:ext cx="1905000" cy="3810000"/>
          </a:xfrm>
          <a:solidFill>
            <a:schemeClr val="tx2">
              <a:lumMod val="75000"/>
              <a:alpha val="30196"/>
            </a:schemeClr>
          </a:solidFill>
          <a:ln>
            <a:solidFill>
              <a:schemeClr val="tx1"/>
            </a:solidFill>
          </a:ln>
        </p:spPr>
        <p:txBody>
          <a:bodyPr>
            <a:normAutofit fontScale="85000" lnSpcReduction="20000"/>
          </a:bodyPr>
          <a:lstStyle/>
          <a:p>
            <a:pPr eaLnBrk="1" hangingPunct="1">
              <a:spcBef>
                <a:spcPct val="0"/>
              </a:spcBef>
              <a:spcAft>
                <a:spcPct val="100000"/>
              </a:spcAft>
            </a:pPr>
            <a:r>
              <a:rPr lang="en-US" sz="1600" b="1" dirty="0" smtClean="0"/>
              <a:t>Every remittance required to follow procedure even if not chargeable to tax in India</a:t>
            </a:r>
          </a:p>
          <a:p>
            <a:pPr eaLnBrk="1" hangingPunct="1">
              <a:spcBef>
                <a:spcPct val="0"/>
              </a:spcBef>
              <a:spcAft>
                <a:spcPct val="100000"/>
              </a:spcAft>
            </a:pPr>
            <a:r>
              <a:rPr lang="en-US" sz="1600" b="1" dirty="0" smtClean="0"/>
              <a:t>Requires the payer to provide PAN of the non resident</a:t>
            </a:r>
          </a:p>
          <a:p>
            <a:pPr eaLnBrk="1" hangingPunct="1">
              <a:lnSpc>
                <a:spcPct val="90000"/>
              </a:lnSpc>
            </a:pPr>
            <a:r>
              <a:rPr lang="en-US" sz="1600" b="1" dirty="0" smtClean="0"/>
              <a:t>Form 15CB need not be filed with the tax department – information requirement is same as Form 15CA</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txBox="1">
            <a:spLocks/>
          </p:cNvSpPr>
          <p:nvPr/>
        </p:nvSpPr>
        <p:spPr bwMode="auto">
          <a:xfrm>
            <a:off x="381000" y="533400"/>
            <a:ext cx="7467600" cy="5562600"/>
          </a:xfrm>
          <a:prstGeom prst="rect">
            <a:avLst/>
          </a:prstGeom>
          <a:noFill/>
          <a:ln w="9525">
            <a:noFill/>
            <a:miter lim="800000"/>
            <a:headEnd/>
            <a:tailEnd/>
          </a:ln>
        </p:spPr>
        <p:txBody>
          <a:bodyPr/>
          <a:lstStyle/>
          <a:p>
            <a:r>
              <a:rPr lang="en-US" i="1" dirty="0">
                <a:latin typeface="Constantia" pitchFamily="18" charset="0"/>
              </a:rPr>
              <a:t> </a:t>
            </a:r>
          </a:p>
          <a:p>
            <a:r>
              <a:rPr lang="en-US" sz="2800" b="1" u="sng" dirty="0" smtClean="0">
                <a:solidFill>
                  <a:schemeClr val="bg2">
                    <a:lumMod val="25000"/>
                  </a:schemeClr>
                </a:solidFill>
                <a:latin typeface="+mn-lt"/>
              </a:rPr>
              <a:t>Documentation </a:t>
            </a:r>
            <a:r>
              <a:rPr lang="en-US" sz="2800" b="1" u="sng" dirty="0">
                <a:solidFill>
                  <a:schemeClr val="bg2">
                    <a:lumMod val="25000"/>
                  </a:schemeClr>
                </a:solidFill>
                <a:latin typeface="+mn-lt"/>
              </a:rPr>
              <a:t>by CA while issuing Form </a:t>
            </a:r>
            <a:r>
              <a:rPr lang="en-US" sz="2800" b="1" u="sng" dirty="0" smtClean="0">
                <a:solidFill>
                  <a:schemeClr val="bg2">
                    <a:lumMod val="25000"/>
                  </a:schemeClr>
                </a:solidFill>
                <a:latin typeface="+mn-lt"/>
              </a:rPr>
              <a:t>15CB (from payer)</a:t>
            </a:r>
            <a:endParaRPr lang="en-US" sz="2800" b="1" u="sng" dirty="0">
              <a:solidFill>
                <a:schemeClr val="bg2">
                  <a:lumMod val="25000"/>
                </a:schemeClr>
              </a:solidFill>
              <a:latin typeface="+mn-lt"/>
            </a:endParaRPr>
          </a:p>
          <a:p>
            <a:pPr lvl="1">
              <a:buFont typeface="Arial" pitchFamily="34" charset="0"/>
              <a:buChar char="•"/>
            </a:pPr>
            <a:r>
              <a:rPr lang="en-US" sz="2000" dirty="0" smtClean="0">
                <a:latin typeface="+mn-lt"/>
              </a:rPr>
              <a:t> Agreement </a:t>
            </a:r>
            <a:r>
              <a:rPr lang="en-US" sz="2000" dirty="0">
                <a:latin typeface="+mn-lt"/>
              </a:rPr>
              <a:t>and Invoices; </a:t>
            </a:r>
          </a:p>
          <a:p>
            <a:pPr lvl="1">
              <a:buFont typeface="Arial" pitchFamily="34" charset="0"/>
              <a:buChar char="•"/>
            </a:pPr>
            <a:r>
              <a:rPr lang="en-US" sz="2000" dirty="0" smtClean="0">
                <a:latin typeface="+mn-lt"/>
              </a:rPr>
              <a:t> Payment </a:t>
            </a:r>
            <a:r>
              <a:rPr lang="en-US" sz="2000" dirty="0">
                <a:latin typeface="+mn-lt"/>
              </a:rPr>
              <a:t>details</a:t>
            </a:r>
          </a:p>
          <a:p>
            <a:pPr lvl="1">
              <a:buFont typeface="Arial" pitchFamily="34" charset="0"/>
              <a:buChar char="•"/>
            </a:pPr>
            <a:r>
              <a:rPr lang="en-US" sz="2000" dirty="0" smtClean="0">
                <a:latin typeface="+mn-lt"/>
              </a:rPr>
              <a:t> Correspondences</a:t>
            </a:r>
            <a:endParaRPr lang="en-US" sz="2000" dirty="0">
              <a:latin typeface="+mn-lt"/>
            </a:endParaRPr>
          </a:p>
          <a:p>
            <a:pPr lvl="1">
              <a:buFont typeface="Arial" pitchFamily="34" charset="0"/>
              <a:buChar char="•"/>
            </a:pPr>
            <a:r>
              <a:rPr lang="en-US" sz="2000" dirty="0" smtClean="0">
                <a:latin typeface="+mn-lt"/>
              </a:rPr>
              <a:t> Technical </a:t>
            </a:r>
            <a:r>
              <a:rPr lang="en-US" sz="2000" dirty="0">
                <a:latin typeface="+mn-lt"/>
              </a:rPr>
              <a:t>Advice </a:t>
            </a:r>
          </a:p>
          <a:p>
            <a:pPr lvl="1">
              <a:buFont typeface="Arial" pitchFamily="34" charset="0"/>
              <a:buChar char="•"/>
            </a:pPr>
            <a:r>
              <a:rPr lang="en-US" sz="2000" dirty="0" smtClean="0">
                <a:latin typeface="+mn-lt"/>
              </a:rPr>
              <a:t> Proof </a:t>
            </a:r>
            <a:r>
              <a:rPr lang="en-US" sz="2000" dirty="0">
                <a:latin typeface="+mn-lt"/>
              </a:rPr>
              <a:t>of services being rendered in case of Group </a:t>
            </a:r>
            <a:r>
              <a:rPr lang="en-US" sz="2000" dirty="0" smtClean="0">
                <a:latin typeface="+mn-lt"/>
              </a:rPr>
              <a:t>  Company </a:t>
            </a:r>
            <a:r>
              <a:rPr lang="en-US" sz="2000" dirty="0">
                <a:latin typeface="+mn-lt"/>
              </a:rPr>
              <a:t>transactions</a:t>
            </a:r>
          </a:p>
          <a:p>
            <a:pPr lvl="1">
              <a:buFont typeface="Arial" pitchFamily="34" charset="0"/>
              <a:buChar char="•"/>
            </a:pPr>
            <a:r>
              <a:rPr lang="en-US" sz="2000" dirty="0" smtClean="0">
                <a:latin typeface="+mn-lt"/>
              </a:rPr>
              <a:t> E-mails </a:t>
            </a:r>
            <a:r>
              <a:rPr lang="en-US" sz="2000" dirty="0">
                <a:latin typeface="+mn-lt"/>
              </a:rPr>
              <a:t>etc regarding pricing in case of Group Company </a:t>
            </a:r>
            <a:r>
              <a:rPr lang="en-US" sz="2000" dirty="0" smtClean="0">
                <a:latin typeface="+mn-lt"/>
              </a:rPr>
              <a:t>transactions</a:t>
            </a:r>
          </a:p>
          <a:p>
            <a:pPr lvl="1">
              <a:buFont typeface="Arial" pitchFamily="34" charset="0"/>
              <a:buChar char="•"/>
            </a:pPr>
            <a:r>
              <a:rPr lang="en-US" sz="2000" dirty="0" smtClean="0">
                <a:latin typeface="+mn-lt"/>
              </a:rPr>
              <a:t> Remitting bank details</a:t>
            </a:r>
          </a:p>
          <a:p>
            <a:pPr lvl="1">
              <a:buFont typeface="Arial" pitchFamily="34" charset="0"/>
              <a:buChar char="•"/>
            </a:pPr>
            <a:r>
              <a:rPr lang="en-US" sz="2000" dirty="0" smtClean="0">
                <a:latin typeface="+mn-lt"/>
              </a:rPr>
              <a:t> </a:t>
            </a:r>
            <a:r>
              <a:rPr lang="en-US" sz="2000" dirty="0" smtClean="0"/>
              <a:t>Rate of conversion of foreign currency</a:t>
            </a:r>
          </a:p>
          <a:p>
            <a:pPr lvl="1">
              <a:buFont typeface="Arial" pitchFamily="34" charset="0"/>
              <a:buChar char="•"/>
            </a:pPr>
            <a:r>
              <a:rPr lang="en-US" sz="2000" dirty="0" smtClean="0"/>
              <a:t> Tax Residency Certificate</a:t>
            </a:r>
          </a:p>
          <a:p>
            <a:pPr lvl="1"/>
            <a:endParaRPr lang="en-US" sz="2000" dirty="0">
              <a:latin typeface="Constantia" pitchFamily="18" charset="0"/>
            </a:endParaRPr>
          </a:p>
          <a:p>
            <a:endParaRPr lang="en-US" sz="2000" dirty="0">
              <a:latin typeface="Constantia" pitchFamily="18" charset="0"/>
            </a:endParaRPr>
          </a:p>
          <a:p>
            <a:endParaRPr lang="en-US" sz="2000" dirty="0">
              <a:latin typeface="Constantia" pitchFamily="18" charset="0"/>
            </a:endParaRPr>
          </a:p>
          <a:p>
            <a:endParaRPr lang="en-US" sz="2000" dirty="0">
              <a:latin typeface="Constantia"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txBox="1">
            <a:spLocks/>
          </p:cNvSpPr>
          <p:nvPr/>
        </p:nvSpPr>
        <p:spPr bwMode="auto">
          <a:xfrm>
            <a:off x="304800" y="381000"/>
            <a:ext cx="7543800" cy="5257800"/>
          </a:xfrm>
          <a:prstGeom prst="rect">
            <a:avLst/>
          </a:prstGeom>
          <a:noFill/>
          <a:ln w="9525">
            <a:noFill/>
            <a:miter lim="800000"/>
            <a:headEnd/>
            <a:tailEnd/>
          </a:ln>
        </p:spPr>
        <p:txBody>
          <a:bodyPr/>
          <a:lstStyle/>
          <a:p>
            <a:pPr algn="just"/>
            <a:r>
              <a:rPr lang="en-US" i="1" dirty="0">
                <a:latin typeface="Constantia" pitchFamily="18" charset="0"/>
              </a:rPr>
              <a:t> </a:t>
            </a:r>
          </a:p>
          <a:p>
            <a:pPr marL="0" lvl="2" algn="just"/>
            <a:endParaRPr lang="en-US" dirty="0">
              <a:latin typeface="Constantia" pitchFamily="18" charset="0"/>
            </a:endParaRPr>
          </a:p>
          <a:p>
            <a:pPr lvl="1">
              <a:buFont typeface="Arial" pitchFamily="34" charset="0"/>
              <a:buChar char="•"/>
            </a:pPr>
            <a:r>
              <a:rPr lang="en-US" sz="2000" b="1" i="1" dirty="0" smtClean="0">
                <a:latin typeface="Constantia" pitchFamily="18" charset="0"/>
              </a:rPr>
              <a:t>  </a:t>
            </a:r>
            <a:r>
              <a:rPr lang="en-US" sz="2000" dirty="0" smtClean="0">
                <a:latin typeface="+mn-lt"/>
              </a:rPr>
              <a:t>Declaration/Certificate from payee for :</a:t>
            </a:r>
            <a:r>
              <a:rPr lang="en-US" sz="2000" dirty="0" smtClean="0">
                <a:latin typeface="Constantia" pitchFamily="18" charset="0"/>
              </a:rPr>
              <a:t>–</a:t>
            </a:r>
          </a:p>
          <a:p>
            <a:pPr lvl="2" algn="just">
              <a:buFontTx/>
              <a:buChar char="-"/>
            </a:pPr>
            <a:r>
              <a:rPr lang="en-US" sz="2000" dirty="0" smtClean="0">
                <a:latin typeface="Constantia" pitchFamily="18" charset="0"/>
              </a:rPr>
              <a:t> no PE, </a:t>
            </a:r>
          </a:p>
          <a:p>
            <a:pPr lvl="2" algn="just">
              <a:buFontTx/>
              <a:buChar char="-"/>
            </a:pPr>
            <a:r>
              <a:rPr lang="en-US" sz="2000" i="1" dirty="0" smtClean="0">
                <a:latin typeface="Constantia" pitchFamily="18" charset="0"/>
              </a:rPr>
              <a:t> </a:t>
            </a:r>
            <a:r>
              <a:rPr lang="en-US" sz="2000" dirty="0" smtClean="0">
                <a:latin typeface="Constantia" pitchFamily="18" charset="0"/>
              </a:rPr>
              <a:t>tax residency, </a:t>
            </a:r>
          </a:p>
          <a:p>
            <a:pPr lvl="2" algn="just">
              <a:buFontTx/>
              <a:buChar char="-"/>
            </a:pPr>
            <a:r>
              <a:rPr lang="en-US" sz="2000" dirty="0" smtClean="0">
                <a:latin typeface="Constantia" pitchFamily="18" charset="0"/>
              </a:rPr>
              <a:t> beneficial owner, </a:t>
            </a:r>
          </a:p>
          <a:p>
            <a:pPr lvl="2" algn="just">
              <a:buFontTx/>
              <a:buChar char="-"/>
            </a:pPr>
            <a:r>
              <a:rPr lang="en-US" sz="2000" dirty="0" smtClean="0">
                <a:latin typeface="Constantia" pitchFamily="18" charset="0"/>
              </a:rPr>
              <a:t> treaty entitlement, etc; and </a:t>
            </a:r>
          </a:p>
          <a:p>
            <a:pPr lvl="2" algn="just">
              <a:buFontTx/>
              <a:buChar char="-"/>
            </a:pPr>
            <a:r>
              <a:rPr lang="en-US" sz="2000" dirty="0" smtClean="0">
                <a:latin typeface="Constantia" pitchFamily="18" charset="0"/>
              </a:rPr>
              <a:t> Indemnification from payee</a:t>
            </a:r>
          </a:p>
          <a:p>
            <a:pPr lvl="2" algn="just">
              <a:buFontTx/>
              <a:buChar char="-"/>
            </a:pPr>
            <a:r>
              <a:rPr lang="en-US" sz="2000" dirty="0" smtClean="0">
                <a:latin typeface="Constantia" pitchFamily="18" charset="0"/>
              </a:rPr>
              <a:t> Proposed period of stay (for e.g. for purpose of IPS)</a:t>
            </a:r>
          </a:p>
          <a:p>
            <a:pPr marL="0" lvl="2" algn="just"/>
            <a:endParaRPr lang="en-US" sz="2000" b="1" u="sng" dirty="0" smtClean="0">
              <a:latin typeface="Constantia" pitchFamily="18" charset="0"/>
            </a:endParaRPr>
          </a:p>
          <a:p>
            <a:pPr marL="0" lvl="2" algn="just"/>
            <a:r>
              <a:rPr lang="en-US" sz="2000" b="1" u="sng" dirty="0" smtClean="0"/>
              <a:t>Obtain TRC (Tax Residency Certificate)</a:t>
            </a:r>
            <a:r>
              <a:rPr lang="en-US" sz="2000" dirty="0" smtClean="0"/>
              <a:t> of Payee so as to examine treaty provisions (else obtain self declaration form (SDF) sufficiently detailed from payee as to tax residency of a country)- at appropriate places mention certificate based on declaration of payee e.g. declaration of payee on PE presence /income connection with PE may be required..)</a:t>
            </a:r>
          </a:p>
          <a:p>
            <a:pPr lvl="1"/>
            <a:endParaRPr lang="en-US" sz="2000" dirty="0" smtClean="0">
              <a:latin typeface="Constantia" pitchFamily="18" charset="0"/>
            </a:endParaRPr>
          </a:p>
          <a:p>
            <a:pPr algn="just"/>
            <a:endParaRPr lang="en-US" sz="2000" dirty="0">
              <a:latin typeface="+mj-lt"/>
            </a:endParaRPr>
          </a:p>
          <a:p>
            <a:pPr algn="just"/>
            <a:endParaRPr lang="en-US" sz="2400" dirty="0">
              <a:latin typeface="Constantia" pitchFamily="18" charset="0"/>
            </a:endParaRPr>
          </a:p>
          <a:p>
            <a:pPr algn="just"/>
            <a:endParaRPr lang="en-US" sz="2400" dirty="0">
              <a:latin typeface="Constantia" pitchFamily="18" charset="0"/>
            </a:endParaRPr>
          </a:p>
          <a:p>
            <a:pPr algn="just"/>
            <a:endParaRPr lang="en-US" sz="2400" dirty="0">
              <a:latin typeface="Constantia"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7242048" cy="1143000"/>
          </a:xfrm>
        </p:spPr>
        <p:txBody>
          <a:bodyPr>
            <a:noAutofit/>
          </a:bodyPr>
          <a:lstStyle/>
          <a:p>
            <a:r>
              <a:rPr lang="en-US" sz="3200" dirty="0" smtClean="0">
                <a:solidFill>
                  <a:schemeClr val="bg2">
                    <a:lumMod val="25000"/>
                  </a:schemeClr>
                </a:solidFill>
              </a:rPr>
              <a:t>whether for all phases of work – separate certificate is required?</a:t>
            </a:r>
            <a:br>
              <a:rPr lang="en-US" sz="3200" dirty="0" smtClean="0">
                <a:solidFill>
                  <a:schemeClr val="bg2">
                    <a:lumMod val="25000"/>
                  </a:schemeClr>
                </a:solidFill>
              </a:rPr>
            </a:br>
            <a:endParaRPr lang="en-US" sz="3200" dirty="0" smtClean="0">
              <a:solidFill>
                <a:schemeClr val="bg2">
                  <a:lumMod val="25000"/>
                </a:schemeClr>
              </a:solidFill>
            </a:endParaRPr>
          </a:p>
        </p:txBody>
      </p:sp>
      <p:sp>
        <p:nvSpPr>
          <p:cNvPr id="3" name="TextBox 2"/>
          <p:cNvSpPr txBox="1"/>
          <p:nvPr/>
        </p:nvSpPr>
        <p:spPr>
          <a:xfrm>
            <a:off x="533400" y="2667000"/>
            <a:ext cx="6705600" cy="2831544"/>
          </a:xfrm>
          <a:prstGeom prst="rect">
            <a:avLst/>
          </a:prstGeom>
          <a:noFill/>
        </p:spPr>
        <p:txBody>
          <a:bodyPr wrap="square" rtlCol="0">
            <a:spAutoFit/>
          </a:bodyPr>
          <a:lstStyle/>
          <a:p>
            <a:r>
              <a:rPr lang="en-US" sz="3200" u="sng" dirty="0" smtClean="0">
                <a:latin typeface="Verdana" pitchFamily="34" charset="0"/>
              </a:rPr>
              <a:t>Held Yes</a:t>
            </a:r>
            <a:r>
              <a:rPr lang="en-US" sz="3200" dirty="0" smtClean="0">
                <a:latin typeface="Verdana" pitchFamily="34" charset="0"/>
              </a:rPr>
              <a:t> in 113 ITD 85 (issues: where ITAT order there for earlier period?; where AO/TPO order in payee case is there for earlier period? Etc)</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304800"/>
            <a:ext cx="7239000" cy="990600"/>
          </a:xfrm>
        </p:spPr>
        <p:txBody>
          <a:bodyPr>
            <a:normAutofit/>
          </a:bodyPr>
          <a:lstStyle/>
          <a:p>
            <a:pPr eaLnBrk="1" hangingPunct="1">
              <a:defRPr/>
            </a:pPr>
            <a:r>
              <a:rPr lang="en-US" sz="3200" dirty="0" smtClean="0">
                <a:solidFill>
                  <a:schemeClr val="bg2">
                    <a:lumMod val="25000"/>
                  </a:schemeClr>
                </a:solidFill>
              </a:rPr>
              <a:t>Cost to cost reimbursement </a:t>
            </a:r>
            <a:br>
              <a:rPr lang="en-US" sz="3200" dirty="0" smtClean="0">
                <a:solidFill>
                  <a:schemeClr val="bg2">
                    <a:lumMod val="25000"/>
                  </a:schemeClr>
                </a:solidFill>
              </a:rPr>
            </a:br>
            <a:r>
              <a:rPr lang="en-US" sz="3200" dirty="0" smtClean="0">
                <a:solidFill>
                  <a:schemeClr val="bg2">
                    <a:lumMod val="25000"/>
                  </a:schemeClr>
                </a:solidFill>
              </a:rPr>
              <a:t>Obligation u/s 195</a:t>
            </a:r>
          </a:p>
        </p:txBody>
      </p:sp>
      <p:sp>
        <p:nvSpPr>
          <p:cNvPr id="34819" name="Text Box 5"/>
          <p:cNvSpPr txBox="1">
            <a:spLocks noChangeArrowheads="1"/>
          </p:cNvSpPr>
          <p:nvPr/>
        </p:nvSpPr>
        <p:spPr bwMode="auto">
          <a:xfrm>
            <a:off x="304800" y="1524000"/>
            <a:ext cx="7086600" cy="685800"/>
          </a:xfrm>
          <a:prstGeom prst="rect">
            <a:avLst/>
          </a:prstGeom>
          <a:solidFill>
            <a:srgbClr val="CCCCFF"/>
          </a:solidFill>
          <a:ln w="25400">
            <a:noFill/>
            <a:prstDash val="dash"/>
            <a:miter lim="800000"/>
            <a:headEnd/>
            <a:tailEnd/>
          </a:ln>
        </p:spPr>
        <p:txBody>
          <a:bodyPr anchor="ctr"/>
          <a:lstStyle/>
          <a:p>
            <a:pPr algn="ctr">
              <a:spcBef>
                <a:spcPct val="50000"/>
              </a:spcBef>
            </a:pPr>
            <a:r>
              <a:rPr lang="en-US" sz="2000" b="1" dirty="0"/>
              <a:t>Cost to cost reimbursement </a:t>
            </a:r>
            <a:r>
              <a:rPr lang="en-US" sz="2000" b="1" dirty="0" err="1" smtClean="0"/>
              <a:t>doesnot</a:t>
            </a:r>
            <a:r>
              <a:rPr lang="en-US" sz="2000" b="1" dirty="0" smtClean="0"/>
              <a:t> </a:t>
            </a:r>
            <a:r>
              <a:rPr lang="en-US" sz="2000" b="1" u="sng" dirty="0" smtClean="0"/>
              <a:t>requires</a:t>
            </a:r>
            <a:r>
              <a:rPr lang="en-US" sz="2000" b="1" dirty="0" smtClean="0"/>
              <a:t> </a:t>
            </a:r>
            <a:r>
              <a:rPr lang="en-US" sz="2000" b="1" dirty="0"/>
              <a:t>TDS</a:t>
            </a:r>
          </a:p>
        </p:txBody>
      </p:sp>
      <p:cxnSp>
        <p:nvCxnSpPr>
          <p:cNvPr id="34820" name="AutoShape 6"/>
          <p:cNvCxnSpPr>
            <a:cxnSpLocks noChangeShapeType="1"/>
          </p:cNvCxnSpPr>
          <p:nvPr/>
        </p:nvCxnSpPr>
        <p:spPr bwMode="auto">
          <a:xfrm rot="5400000">
            <a:off x="3048000" y="1905000"/>
            <a:ext cx="838200" cy="1447800"/>
          </a:xfrm>
          <a:prstGeom prst="bentConnector3">
            <a:avLst>
              <a:gd name="adj1" fmla="val 46694"/>
            </a:avLst>
          </a:prstGeom>
          <a:noFill/>
          <a:ln w="19050">
            <a:solidFill>
              <a:schemeClr val="tx1"/>
            </a:solidFill>
            <a:miter lim="800000"/>
            <a:headEnd/>
            <a:tailEnd type="triangle" w="med" len="med"/>
          </a:ln>
        </p:spPr>
      </p:cxnSp>
      <p:sp>
        <p:nvSpPr>
          <p:cNvPr id="34821" name="Text Box 8"/>
          <p:cNvSpPr txBox="1">
            <a:spLocks noChangeArrowheads="1"/>
          </p:cNvSpPr>
          <p:nvPr/>
        </p:nvSpPr>
        <p:spPr bwMode="auto">
          <a:xfrm>
            <a:off x="304800" y="3048000"/>
            <a:ext cx="3581400" cy="3124200"/>
          </a:xfrm>
          <a:prstGeom prst="rect">
            <a:avLst/>
          </a:prstGeom>
          <a:noFill/>
          <a:ln w="9525">
            <a:solidFill>
              <a:schemeClr val="tx1"/>
            </a:solidFill>
            <a:miter lim="800000"/>
            <a:headEnd/>
            <a:tailEnd/>
          </a:ln>
        </p:spPr>
        <p:txBody>
          <a:bodyPr/>
          <a:lstStyle/>
          <a:p>
            <a:pPr marL="223838" indent="-223838">
              <a:spcBef>
                <a:spcPct val="50000"/>
              </a:spcBef>
              <a:buFont typeface="Arial" charset="0"/>
              <a:buChar char="•"/>
            </a:pPr>
            <a:endParaRPr lang="en-US" b="1"/>
          </a:p>
          <a:p>
            <a:pPr marL="223838" indent="-223838">
              <a:spcBef>
                <a:spcPct val="50000"/>
              </a:spcBef>
              <a:buFont typeface="Arial" charset="0"/>
              <a:buChar char="•"/>
            </a:pPr>
            <a:endParaRPr lang="en-US" b="1"/>
          </a:p>
          <a:p>
            <a:pPr marL="223838" indent="-223838">
              <a:spcAft>
                <a:spcPct val="50000"/>
              </a:spcAft>
              <a:buFontTx/>
              <a:buBlip>
                <a:blip r:embed="rId3"/>
              </a:buBlip>
            </a:pPr>
            <a:endParaRPr lang="en-US" b="1"/>
          </a:p>
          <a:p>
            <a:pPr marL="223838" indent="-223838">
              <a:spcAft>
                <a:spcPct val="50000"/>
              </a:spcAft>
              <a:buFontTx/>
              <a:buBlip>
                <a:blip r:embed="rId3"/>
              </a:buBlip>
            </a:pPr>
            <a:r>
              <a:rPr lang="en-US" b="1"/>
              <a:t>Danfoss                                                 </a:t>
            </a:r>
            <a:r>
              <a:rPr lang="en-US" i="1"/>
              <a:t>268 ITR 1 (AAR)</a:t>
            </a:r>
          </a:p>
          <a:p>
            <a:pPr marL="223838" indent="-223838">
              <a:spcAft>
                <a:spcPct val="50000"/>
              </a:spcAft>
              <a:buFontTx/>
              <a:buBlip>
                <a:blip r:embed="rId3"/>
              </a:buBlip>
            </a:pPr>
            <a:r>
              <a:rPr lang="en-US" b="1"/>
              <a:t>Timken India Ltd.                                 </a:t>
            </a:r>
            <a:r>
              <a:rPr lang="en-US" i="1"/>
              <a:t>193 CTR 610 (AAR)</a:t>
            </a:r>
          </a:p>
        </p:txBody>
      </p:sp>
      <p:sp>
        <p:nvSpPr>
          <p:cNvPr id="34822" name="Text Box 9"/>
          <p:cNvSpPr txBox="1">
            <a:spLocks noChangeArrowheads="1"/>
          </p:cNvSpPr>
          <p:nvPr/>
        </p:nvSpPr>
        <p:spPr bwMode="auto">
          <a:xfrm>
            <a:off x="4648200" y="3048000"/>
            <a:ext cx="3276600" cy="3124200"/>
          </a:xfrm>
          <a:prstGeom prst="rect">
            <a:avLst/>
          </a:prstGeom>
          <a:noFill/>
          <a:ln w="9525">
            <a:solidFill>
              <a:schemeClr val="tx1"/>
            </a:solidFill>
            <a:miter lim="800000"/>
            <a:headEnd/>
            <a:tailEnd/>
          </a:ln>
        </p:spPr>
        <p:txBody>
          <a:bodyPr/>
          <a:lstStyle/>
          <a:p>
            <a:pPr marL="223838" indent="-223838" algn="ctr">
              <a:spcBef>
                <a:spcPct val="50000"/>
              </a:spcBef>
            </a:pPr>
            <a:endParaRPr lang="en-US" sz="2000" b="1"/>
          </a:p>
          <a:p>
            <a:pPr marL="223838" indent="-223838" algn="ctr">
              <a:spcBef>
                <a:spcPct val="50000"/>
              </a:spcBef>
            </a:pPr>
            <a:endParaRPr lang="fi-FI" b="1"/>
          </a:p>
          <a:p>
            <a:pPr marL="223838" indent="-223838">
              <a:spcAft>
                <a:spcPct val="50000"/>
              </a:spcAft>
              <a:buFontTx/>
              <a:buBlip>
                <a:blip r:embed="rId3"/>
              </a:buBlip>
            </a:pPr>
            <a:endParaRPr lang="fi-FI" b="1"/>
          </a:p>
          <a:p>
            <a:pPr marL="223838" indent="-223838">
              <a:spcAft>
                <a:spcPct val="50000"/>
              </a:spcAft>
              <a:buFontTx/>
              <a:buBlip>
                <a:blip r:embed="rId3"/>
              </a:buBlip>
            </a:pPr>
            <a:r>
              <a:rPr lang="fi-FI" b="1"/>
              <a:t>Cochin Refineries Ltd.                 </a:t>
            </a:r>
            <a:r>
              <a:rPr lang="fi-FI" i="1"/>
              <a:t>222 ITR 354 (Ker)</a:t>
            </a:r>
          </a:p>
          <a:p>
            <a:pPr marL="223838" indent="-223838">
              <a:spcAft>
                <a:spcPct val="50000"/>
              </a:spcAft>
            </a:pPr>
            <a:endParaRPr lang="fi-FI" i="1"/>
          </a:p>
          <a:p>
            <a:pPr marL="223838" indent="-223838">
              <a:spcAft>
                <a:spcPct val="50000"/>
              </a:spcAft>
              <a:buFontTx/>
              <a:buBlip>
                <a:blip r:embed="rId3"/>
              </a:buBlip>
            </a:pPr>
            <a:r>
              <a:rPr lang="fi-FI" b="1"/>
              <a:t>Hyder Consulting Ltd.                </a:t>
            </a:r>
            <a:r>
              <a:rPr lang="fi-FI" i="1"/>
              <a:t>236 ITR 640 (AAR)</a:t>
            </a:r>
            <a:endParaRPr lang="en-US" i="1">
              <a:solidFill>
                <a:srgbClr val="F06A00"/>
              </a:solidFill>
            </a:endParaRPr>
          </a:p>
        </p:txBody>
      </p:sp>
      <p:sp>
        <p:nvSpPr>
          <p:cNvPr id="34823" name="Text Box 10"/>
          <p:cNvSpPr txBox="1">
            <a:spLocks noChangeArrowheads="1"/>
          </p:cNvSpPr>
          <p:nvPr/>
        </p:nvSpPr>
        <p:spPr bwMode="auto">
          <a:xfrm>
            <a:off x="304800" y="3048000"/>
            <a:ext cx="3581400" cy="701675"/>
          </a:xfrm>
          <a:prstGeom prst="rect">
            <a:avLst/>
          </a:prstGeom>
          <a:solidFill>
            <a:schemeClr val="hlink">
              <a:alpha val="30196"/>
            </a:schemeClr>
          </a:solidFill>
          <a:ln w="9525" algn="ctr">
            <a:solidFill>
              <a:schemeClr val="tx1"/>
            </a:solidFill>
            <a:miter lim="800000"/>
            <a:headEnd/>
            <a:tailEnd/>
          </a:ln>
        </p:spPr>
        <p:txBody>
          <a:bodyPr anchor="ctr"/>
          <a:lstStyle/>
          <a:p>
            <a:pPr algn="ctr">
              <a:spcBef>
                <a:spcPct val="50000"/>
              </a:spcBef>
            </a:pPr>
            <a:r>
              <a:rPr lang="en-US" sz="2000" b="1"/>
              <a:t>Reimbursement of cost allocation</a:t>
            </a:r>
          </a:p>
        </p:txBody>
      </p:sp>
      <p:sp>
        <p:nvSpPr>
          <p:cNvPr id="34824" name="Text Box 11"/>
          <p:cNvSpPr txBox="1">
            <a:spLocks noChangeArrowheads="1"/>
          </p:cNvSpPr>
          <p:nvPr/>
        </p:nvSpPr>
        <p:spPr bwMode="auto">
          <a:xfrm>
            <a:off x="4648200" y="3048000"/>
            <a:ext cx="3276600" cy="701675"/>
          </a:xfrm>
          <a:prstGeom prst="rect">
            <a:avLst/>
          </a:prstGeom>
          <a:solidFill>
            <a:schemeClr val="hlink">
              <a:alpha val="30196"/>
            </a:schemeClr>
          </a:solidFill>
          <a:ln w="9525" algn="ctr">
            <a:solidFill>
              <a:schemeClr val="tx1"/>
            </a:solidFill>
            <a:miter lim="800000"/>
            <a:headEnd/>
            <a:tailEnd/>
          </a:ln>
        </p:spPr>
        <p:txBody>
          <a:bodyPr anchor="ctr"/>
          <a:lstStyle/>
          <a:p>
            <a:pPr algn="ctr">
              <a:spcBef>
                <a:spcPct val="50000"/>
              </a:spcBef>
            </a:pPr>
            <a:r>
              <a:rPr lang="en-US" sz="2000" b="1" dirty="0"/>
              <a:t>Reimbursement of expenses along with FTS</a:t>
            </a:r>
          </a:p>
        </p:txBody>
      </p:sp>
      <p:cxnSp>
        <p:nvCxnSpPr>
          <p:cNvPr id="34825" name="AutoShape 12"/>
          <p:cNvCxnSpPr>
            <a:cxnSpLocks noChangeShapeType="1"/>
          </p:cNvCxnSpPr>
          <p:nvPr/>
        </p:nvCxnSpPr>
        <p:spPr bwMode="auto">
          <a:xfrm rot="16200000" flipH="1">
            <a:off x="5219700" y="1181100"/>
            <a:ext cx="838200" cy="2895600"/>
          </a:xfrm>
          <a:prstGeom prst="bentConnector3">
            <a:avLst>
              <a:gd name="adj1" fmla="val 46694"/>
            </a:avLst>
          </a:prstGeom>
          <a:noFill/>
          <a:ln w="19050">
            <a:solidFill>
              <a:schemeClr val="tx1"/>
            </a:solidFill>
            <a:miter lim="800000"/>
            <a:headEnd/>
            <a:tailEnd type="triangle" w="med" len="med"/>
          </a:ln>
        </p:spPr>
      </p:cxn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3200" dirty="0" smtClean="0">
                <a:solidFill>
                  <a:schemeClr val="bg2">
                    <a:lumMod val="25000"/>
                  </a:schemeClr>
                </a:solidFill>
              </a:rPr>
              <a:t>Objective of Section 195 of the Act</a:t>
            </a:r>
          </a:p>
        </p:txBody>
      </p:sp>
      <p:graphicFrame>
        <p:nvGraphicFramePr>
          <p:cNvPr id="4" name="Table 3"/>
          <p:cNvGraphicFramePr>
            <a:graphicFrameLocks noGrp="1"/>
          </p:cNvGraphicFramePr>
          <p:nvPr/>
        </p:nvGraphicFramePr>
        <p:xfrm>
          <a:off x="457200" y="1981200"/>
          <a:ext cx="7162800" cy="3215640"/>
        </p:xfrm>
        <a:graphic>
          <a:graphicData uri="http://schemas.openxmlformats.org/drawingml/2006/table">
            <a:tbl>
              <a:tblPr firstRow="1" bandRow="1">
                <a:tableStyleId>{5C22544A-7EE6-4342-B048-85BDC9FD1C3A}</a:tableStyleId>
              </a:tblPr>
              <a:tblGrid>
                <a:gridCol w="7162800"/>
              </a:tblGrid>
              <a:tr h="381000">
                <a:tc>
                  <a:txBody>
                    <a:bodyPr/>
                    <a:lstStyle/>
                    <a:p>
                      <a:pPr algn="ctr"/>
                      <a:r>
                        <a:rPr lang="en-US" u="sng" dirty="0" smtClean="0"/>
                        <a:t>Circular No. 152 dt.</a:t>
                      </a:r>
                      <a:r>
                        <a:rPr lang="en-US" u="sng" baseline="0" dirty="0" smtClean="0"/>
                        <a:t> 27-11-1974</a:t>
                      </a:r>
                      <a:endParaRPr lang="en-US" u="sng" dirty="0"/>
                    </a:p>
                  </a:txBody>
                  <a:tcPr/>
                </a:tc>
              </a:tr>
              <a:tr h="1992923">
                <a:tc>
                  <a:txBody>
                    <a:bodyPr/>
                    <a:lstStyle/>
                    <a:p>
                      <a:pPr algn="just">
                        <a:buFont typeface="Wingdings" pitchFamily="2" charset="2"/>
                        <a:buChar char="v"/>
                      </a:pPr>
                      <a:r>
                        <a:rPr lang="en-US" dirty="0" smtClean="0"/>
                        <a:t> Tax is collected at the</a:t>
                      </a:r>
                      <a:r>
                        <a:rPr lang="en-US" baseline="0" dirty="0" smtClean="0"/>
                        <a:t> earliest point of time.</a:t>
                      </a:r>
                    </a:p>
                    <a:p>
                      <a:pPr algn="just">
                        <a:buFont typeface="Wingdings" pitchFamily="2" charset="2"/>
                        <a:buNone/>
                      </a:pPr>
                      <a:endParaRPr lang="en-US" baseline="0" dirty="0" smtClean="0"/>
                    </a:p>
                    <a:p>
                      <a:pPr algn="just">
                        <a:buFont typeface="Wingdings" pitchFamily="2" charset="2"/>
                        <a:buChar char="v"/>
                      </a:pPr>
                      <a:r>
                        <a:rPr lang="en-US" baseline="0" dirty="0" smtClean="0"/>
                        <a:t> No difficulty in collection of tax at the time of assessment.</a:t>
                      </a:r>
                    </a:p>
                    <a:p>
                      <a:pPr algn="just">
                        <a:buFont typeface="Wingdings" pitchFamily="2" charset="2"/>
                        <a:buChar char="v"/>
                      </a:pPr>
                      <a:endParaRPr lang="en-US" baseline="0" dirty="0" smtClean="0"/>
                    </a:p>
                    <a:p>
                      <a:pPr algn="just">
                        <a:buFont typeface="Wingdings" pitchFamily="2" charset="2"/>
                        <a:buChar char="v"/>
                      </a:pPr>
                      <a:r>
                        <a:rPr lang="en-US" baseline="0" dirty="0" smtClean="0"/>
                        <a:t> To avoid loss of revenue as the non residents may sometimes have no assets in India from which subsequent recovery can be made.</a:t>
                      </a:r>
                    </a:p>
                    <a:p>
                      <a:pPr algn="just">
                        <a:buFont typeface="Wingdings" pitchFamily="2" charset="2"/>
                        <a:buChar char="v"/>
                      </a:pPr>
                      <a:endParaRPr lang="en-US" baseline="0" dirty="0" smtClean="0"/>
                    </a:p>
                    <a:p>
                      <a:pPr algn="just">
                        <a:buFont typeface="Wingdings" pitchFamily="2" charset="2"/>
                        <a:buChar char="v"/>
                      </a:pPr>
                      <a:r>
                        <a:rPr lang="en-US" baseline="0" dirty="0" smtClean="0"/>
                        <a:t> Example of nature of payment covered in the circular – royalty/ fees for technical services.</a:t>
                      </a:r>
                      <a:endParaRPr lang="en-US" dirty="0"/>
                    </a:p>
                  </a:txBody>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318248" cy="838200"/>
          </a:xfrm>
        </p:spPr>
        <p:txBody>
          <a:bodyPr>
            <a:normAutofit fontScale="90000"/>
          </a:bodyPr>
          <a:lstStyle/>
          <a:p>
            <a:pPr lvl="0">
              <a:defRPr/>
            </a:pPr>
            <a:r>
              <a:rPr lang="en-US" sz="3200" dirty="0" smtClean="0">
                <a:solidFill>
                  <a:schemeClr val="bg2">
                    <a:lumMod val="25000"/>
                  </a:schemeClr>
                </a:solidFill>
              </a:rPr>
              <a:t>Refund of TDS u/s 195 </a:t>
            </a:r>
            <a:br>
              <a:rPr lang="en-US" sz="3200" dirty="0" smtClean="0">
                <a:solidFill>
                  <a:schemeClr val="bg2">
                    <a:lumMod val="25000"/>
                  </a:schemeClr>
                </a:solidFill>
              </a:rPr>
            </a:br>
            <a:endParaRPr lang="en-US" sz="3200" dirty="0">
              <a:solidFill>
                <a:schemeClr val="bg2">
                  <a:lumMod val="25000"/>
                </a:schemeClr>
              </a:solidFill>
            </a:endParaRPr>
          </a:p>
        </p:txBody>
      </p:sp>
      <p:sp>
        <p:nvSpPr>
          <p:cNvPr id="57347" name="Content Placeholder 2"/>
          <p:cNvSpPr txBox="1">
            <a:spLocks/>
          </p:cNvSpPr>
          <p:nvPr/>
        </p:nvSpPr>
        <p:spPr bwMode="auto">
          <a:xfrm>
            <a:off x="457200" y="1935163"/>
            <a:ext cx="8229600" cy="4389437"/>
          </a:xfrm>
          <a:prstGeom prst="rect">
            <a:avLst/>
          </a:prstGeom>
          <a:noFill/>
          <a:ln w="9525">
            <a:noFill/>
            <a:miter lim="800000"/>
            <a:headEnd/>
            <a:tailEnd/>
          </a:ln>
        </p:spPr>
        <p:txBody>
          <a:bodyPr/>
          <a:lstStyle/>
          <a:p>
            <a:pPr marL="742950" lvl="1" indent="-285750">
              <a:spcBef>
                <a:spcPct val="20000"/>
              </a:spcBef>
              <a:buClr>
                <a:schemeClr val="accent1"/>
              </a:buClr>
              <a:buSzPct val="85000"/>
            </a:pPr>
            <a:endParaRPr lang="en-US" sz="2400" dirty="0">
              <a:latin typeface="Constantia" pitchFamily="18" charset="0"/>
            </a:endParaRPr>
          </a:p>
        </p:txBody>
      </p:sp>
      <p:sp>
        <p:nvSpPr>
          <p:cNvPr id="4" name="TextBox 3"/>
          <p:cNvSpPr txBox="1"/>
          <p:nvPr/>
        </p:nvSpPr>
        <p:spPr>
          <a:xfrm>
            <a:off x="457200" y="1219200"/>
            <a:ext cx="7162800" cy="5706177"/>
          </a:xfrm>
          <a:prstGeom prst="rect">
            <a:avLst/>
          </a:prstGeom>
          <a:noFill/>
        </p:spPr>
        <p:txBody>
          <a:bodyPr wrap="square" rtlCol="0">
            <a:spAutoFit/>
          </a:bodyPr>
          <a:lstStyle/>
          <a:p>
            <a:pPr>
              <a:buFont typeface="Wingdings" pitchFamily="2" charset="2"/>
              <a:buChar char="§"/>
            </a:pPr>
            <a:r>
              <a:rPr lang="en-US" b="1" dirty="0" smtClean="0"/>
              <a:t> </a:t>
            </a:r>
            <a:r>
              <a:rPr lang="en-US" b="1" u="sng" dirty="0" smtClean="0"/>
              <a:t>Referred to Circular No 7/2007, dt October  23,2007 and Circular No. 7/2011, dt September 27,2011:- </a:t>
            </a:r>
          </a:p>
          <a:p>
            <a:pPr>
              <a:buFont typeface="Wingdings" pitchFamily="2" charset="2"/>
              <a:buChar char="§"/>
            </a:pPr>
            <a:endParaRPr lang="en-US" sz="2100" b="1" u="sng" dirty="0" smtClean="0">
              <a:latin typeface="+mn-lt"/>
            </a:endParaRPr>
          </a:p>
          <a:p>
            <a:pPr>
              <a:buFont typeface="Wingdings" pitchFamily="2" charset="2"/>
              <a:buChar char="§"/>
            </a:pPr>
            <a:r>
              <a:rPr lang="en-US" sz="2100" b="1" u="sng" dirty="0" smtClean="0">
                <a:latin typeface="+mn-lt"/>
              </a:rPr>
              <a:t> </a:t>
            </a:r>
            <a:r>
              <a:rPr lang="en-US" sz="2100" dirty="0" smtClean="0">
                <a:latin typeface="+mn-lt"/>
              </a:rPr>
              <a:t>Cases Covered:- In the following cases tax deducted u/s   195 can be refunded to the deductor:-</a:t>
            </a:r>
          </a:p>
          <a:p>
            <a:pPr marL="742950" lvl="1" indent="-285750">
              <a:spcBef>
                <a:spcPct val="20000"/>
              </a:spcBef>
              <a:buClr>
                <a:schemeClr val="accent1"/>
              </a:buClr>
              <a:buSzPct val="85000"/>
              <a:buFont typeface="Arial" pitchFamily="34" charset="0"/>
              <a:buChar char="•"/>
            </a:pPr>
            <a:r>
              <a:rPr lang="en-US" sz="2100" dirty="0" smtClean="0">
                <a:latin typeface="+mn-lt"/>
              </a:rPr>
              <a:t>The contract is cancelled and no remittance is made to the non-resident.</a:t>
            </a:r>
          </a:p>
          <a:p>
            <a:pPr marL="742950" lvl="1" indent="-285750">
              <a:spcBef>
                <a:spcPct val="20000"/>
              </a:spcBef>
              <a:buClr>
                <a:schemeClr val="accent1"/>
              </a:buClr>
              <a:buSzPct val="85000"/>
              <a:buFont typeface="Arial" pitchFamily="34" charset="0"/>
              <a:buChar char="•"/>
            </a:pPr>
            <a:r>
              <a:rPr lang="en-US" sz="2100" dirty="0" smtClean="0">
                <a:latin typeface="+mn-lt"/>
              </a:rPr>
              <a:t>The remittance is duly made to the non-resident, but the contract is cancelled. In such cases, the remitted amount has been returned to the person responsible for deducting tax at source.</a:t>
            </a:r>
          </a:p>
          <a:p>
            <a:pPr marL="742950" lvl="1" indent="-285750">
              <a:spcBef>
                <a:spcPct val="20000"/>
              </a:spcBef>
              <a:buClr>
                <a:schemeClr val="accent1"/>
              </a:buClr>
              <a:buSzPct val="85000"/>
              <a:buFont typeface="Arial" pitchFamily="34" charset="0"/>
              <a:buChar char="•"/>
            </a:pPr>
            <a:r>
              <a:rPr lang="en-US" sz="2100" dirty="0" smtClean="0">
                <a:latin typeface="+mn-lt"/>
              </a:rPr>
              <a:t>The remittance is duly made to the non-resident, but the contract is cancelled. In such cases, the remitted amount has been returned to the persons responsible for deducting tax at source.</a:t>
            </a:r>
          </a:p>
          <a:p>
            <a:pPr marL="742950" lvl="1" indent="-285750">
              <a:spcBef>
                <a:spcPct val="20000"/>
              </a:spcBef>
              <a:buClr>
                <a:schemeClr val="accent1"/>
              </a:buClr>
              <a:buSzPct val="85000"/>
              <a:buFont typeface="Arial" pitchFamily="34" charset="0"/>
              <a:buChar char="•"/>
            </a:pPr>
            <a:endParaRPr lang="en-US" sz="2100" dirty="0" smtClean="0">
              <a:latin typeface="+mn-lt"/>
            </a:endParaRPr>
          </a:p>
          <a:p>
            <a:pPr>
              <a:buFont typeface="Wingdings" pitchFamily="2" charset="2"/>
              <a:buChar char="§"/>
            </a:pPr>
            <a:endParaRPr lang="en-US" sz="2100" dirty="0" smtClean="0">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457200"/>
            <a:ext cx="7315200" cy="6269409"/>
          </a:xfrm>
          <a:prstGeom prst="rect">
            <a:avLst/>
          </a:prstGeom>
          <a:noFill/>
        </p:spPr>
        <p:txBody>
          <a:bodyPr wrap="square" rtlCol="0">
            <a:spAutoFit/>
          </a:bodyPr>
          <a:lstStyle/>
          <a:p>
            <a:pPr marL="742950" lvl="1" indent="-285750">
              <a:spcBef>
                <a:spcPct val="20000"/>
              </a:spcBef>
              <a:buClr>
                <a:schemeClr val="accent1"/>
              </a:buClr>
              <a:buSzPct val="85000"/>
              <a:buFont typeface="Arial" pitchFamily="34" charset="0"/>
              <a:buChar char="•"/>
            </a:pPr>
            <a:r>
              <a:rPr lang="en-US" sz="2100" dirty="0" smtClean="0">
                <a:latin typeface="+mn-lt"/>
              </a:rPr>
              <a:t>The contract is cancelled after partial execution and no remittance is made to the non-resident for the non-executed part.</a:t>
            </a:r>
          </a:p>
          <a:p>
            <a:pPr marL="742950" lvl="1" indent="-285750">
              <a:spcBef>
                <a:spcPct val="20000"/>
              </a:spcBef>
              <a:buClr>
                <a:schemeClr val="accent1"/>
              </a:buClr>
              <a:buSzPct val="85000"/>
              <a:buFont typeface="Arial" pitchFamily="34" charset="0"/>
              <a:buChar char="•"/>
            </a:pPr>
            <a:r>
              <a:rPr lang="en-US" sz="2100" dirty="0" smtClean="0">
                <a:latin typeface="+mn-lt"/>
              </a:rPr>
              <a:t> The contract is cancelled after partial execution and remittance related to non-executed part is made to the non-resident. In such cases, the remitted amount has been returned to the person responsible for deducting the tax at sources or no remittance is made but tax was deducted and deposited when the amount was credited to the account of the non-resident</a:t>
            </a:r>
            <a:r>
              <a:rPr lang="en-US" sz="2400" dirty="0" smtClean="0">
                <a:latin typeface="Constantia" pitchFamily="18" charset="0"/>
              </a:rPr>
              <a:t>.</a:t>
            </a:r>
          </a:p>
          <a:p>
            <a:pPr marL="742950" lvl="1" indent="-285750">
              <a:spcBef>
                <a:spcPct val="20000"/>
              </a:spcBef>
              <a:buClr>
                <a:schemeClr val="accent1"/>
              </a:buClr>
              <a:buSzPct val="85000"/>
              <a:buFont typeface="Arial" pitchFamily="34" charset="0"/>
              <a:buChar char="•"/>
            </a:pPr>
            <a:r>
              <a:rPr lang="en-US" sz="2100" dirty="0" smtClean="0">
                <a:latin typeface="+mn-lt"/>
              </a:rPr>
              <a:t>These occurs exemption of the remitted amount from tax   either by amendment in law or by notification under the provision of Act.</a:t>
            </a:r>
          </a:p>
          <a:p>
            <a:pPr marL="742950" lvl="1" indent="-285750">
              <a:spcBef>
                <a:spcPct val="20000"/>
              </a:spcBef>
              <a:buClr>
                <a:schemeClr val="accent1"/>
              </a:buClr>
              <a:buSzPct val="85000"/>
              <a:buFont typeface="Arial" pitchFamily="34" charset="0"/>
              <a:buChar char="•"/>
            </a:pPr>
            <a:r>
              <a:rPr lang="en-US" sz="2100" dirty="0" smtClean="0">
                <a:latin typeface="+mn-lt"/>
              </a:rPr>
              <a:t>An order is passes under section 154 or 248 or 264 reducing the tax deduction liability of a deductor under section 195.</a:t>
            </a:r>
          </a:p>
          <a:p>
            <a:pPr marL="742950" lvl="1" indent="-285750">
              <a:spcBef>
                <a:spcPct val="20000"/>
              </a:spcBef>
              <a:buClr>
                <a:schemeClr val="accent1"/>
              </a:buClr>
              <a:buSzPct val="85000"/>
              <a:buFont typeface="Arial" pitchFamily="34" charset="0"/>
              <a:buChar char="•"/>
            </a:pPr>
            <a:endParaRPr lang="en-US" sz="2400" dirty="0" smtClean="0">
              <a:latin typeface="Constantia"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838200"/>
            <a:ext cx="7162800" cy="3407087"/>
          </a:xfrm>
          <a:prstGeom prst="rect">
            <a:avLst/>
          </a:prstGeom>
          <a:noFill/>
        </p:spPr>
        <p:txBody>
          <a:bodyPr wrap="square" rtlCol="0">
            <a:spAutoFit/>
          </a:bodyPr>
          <a:lstStyle/>
          <a:p>
            <a:pPr marL="742950" lvl="1" indent="-285750">
              <a:spcBef>
                <a:spcPct val="20000"/>
              </a:spcBef>
              <a:buClr>
                <a:schemeClr val="accent1"/>
              </a:buClr>
              <a:buSzPct val="85000"/>
              <a:buFont typeface="Arial" pitchFamily="34" charset="0"/>
              <a:buChar char="•"/>
            </a:pPr>
            <a:r>
              <a:rPr lang="en-US" sz="2100" dirty="0" smtClean="0">
                <a:latin typeface="+mn-lt"/>
              </a:rPr>
              <a:t>There occurs deduction of tax twice from the same income by mistake.</a:t>
            </a:r>
          </a:p>
          <a:p>
            <a:pPr marL="742950" lvl="1" indent="-285750">
              <a:spcBef>
                <a:spcPct val="20000"/>
              </a:spcBef>
              <a:buClr>
                <a:schemeClr val="accent1"/>
              </a:buClr>
              <a:buSzPct val="85000"/>
              <a:buFont typeface="Arial" pitchFamily="34" charset="0"/>
              <a:buChar char="•"/>
            </a:pPr>
            <a:r>
              <a:rPr lang="en-US" sz="2100" dirty="0" smtClean="0">
                <a:latin typeface="+mn-lt"/>
              </a:rPr>
              <a:t> There occurs payment of tax on account of grossing up which was not required under the provision of the Act.</a:t>
            </a:r>
          </a:p>
          <a:p>
            <a:pPr marL="742950" lvl="1" indent="-285750">
              <a:spcBef>
                <a:spcPct val="20000"/>
              </a:spcBef>
              <a:buClr>
                <a:schemeClr val="accent1"/>
              </a:buClr>
              <a:buSzPct val="85000"/>
              <a:buFont typeface="Arial" pitchFamily="34" charset="0"/>
              <a:buChar char="•"/>
            </a:pPr>
            <a:r>
              <a:rPr lang="en-US" sz="2100" dirty="0" smtClean="0">
                <a:latin typeface="+mn-lt"/>
              </a:rPr>
              <a:t>There occurs payment of tax at a higher rate under the domestic law while a lower rate is prescribed in the relevant double taxation avoidance treaty entered into by India or vice versa. </a:t>
            </a:r>
          </a:p>
          <a:p>
            <a:pPr algn="just">
              <a:buClr>
                <a:schemeClr val="accent1">
                  <a:lumMod val="75000"/>
                </a:schemeClr>
              </a:buClr>
              <a:buSzPct val="85000"/>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7242048" cy="1143000"/>
          </a:xfrm>
        </p:spPr>
        <p:txBody>
          <a:bodyPr>
            <a:normAutofit/>
          </a:bodyPr>
          <a:lstStyle/>
          <a:p>
            <a:pPr algn="ctr"/>
            <a:r>
              <a:rPr lang="en-US" sz="3600" u="sng" dirty="0" smtClean="0">
                <a:solidFill>
                  <a:schemeClr val="bg2">
                    <a:lumMod val="25000"/>
                  </a:schemeClr>
                </a:solidFill>
              </a:rPr>
              <a:t>Consequences of non compliance of TDS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77"/>
          <p:cNvGraphicFramePr>
            <a:graphicFrameLocks noGrp="1"/>
          </p:cNvGraphicFramePr>
          <p:nvPr/>
        </p:nvGraphicFramePr>
        <p:xfrm>
          <a:off x="457200" y="1295400"/>
          <a:ext cx="7467600" cy="4938078"/>
        </p:xfrm>
        <a:graphic>
          <a:graphicData uri="http://schemas.openxmlformats.org/drawingml/2006/table">
            <a:tbl>
              <a:tblPr>
                <a:tableStyleId>{69CF1AB2-1976-4502-BF36-3FF5EA218861}</a:tableStyleId>
              </a:tblPr>
              <a:tblGrid>
                <a:gridCol w="1385740"/>
                <a:gridCol w="2275829"/>
                <a:gridCol w="3806031"/>
              </a:tblGrid>
              <a:tr h="533400">
                <a:tc>
                  <a:txBody>
                    <a:bodyPr/>
                    <a:lstStyle/>
                    <a:p>
                      <a:pPr marL="0" marR="0" lvl="0" indent="0" algn="ctr" defTabSz="914400" rtl="0" eaLnBrk="1" fontAlgn="base" latinLnBrk="0" hangingPunct="1">
                        <a:lnSpc>
                          <a:spcPct val="100000"/>
                        </a:lnSpc>
                        <a:spcBef>
                          <a:spcPct val="25000"/>
                        </a:spcBef>
                        <a:spcAft>
                          <a:spcPct val="0"/>
                        </a:spcAft>
                        <a:buClrTx/>
                        <a:buSzTx/>
                        <a:buFontTx/>
                        <a:buNone/>
                        <a:tabLst/>
                      </a:pPr>
                      <a:r>
                        <a:rPr kumimoji="0" lang="en-US" sz="1800" u="none" strike="noStrike" cap="none" normalizeH="0" baseline="0" dirty="0" smtClean="0">
                          <a:ln>
                            <a:noFill/>
                          </a:ln>
                          <a:effectLst/>
                        </a:rPr>
                        <a:t>Applicable section</a:t>
                      </a:r>
                      <a:endParaRPr kumimoji="0" lang="en-US" sz="1800" b="1" i="0" u="none" strike="noStrike" cap="none" normalizeH="0" baseline="0" dirty="0" smtClean="0">
                        <a:ln>
                          <a:noFill/>
                        </a:ln>
                        <a:solidFill>
                          <a:schemeClr val="bg1"/>
                        </a:solidFill>
                        <a:effectLst/>
                        <a:latin typeface="Arial"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800" u="none" strike="noStrike" cap="none" normalizeH="0" baseline="0" dirty="0" smtClean="0">
                          <a:ln>
                            <a:noFill/>
                          </a:ln>
                          <a:effectLst/>
                        </a:rPr>
                        <a:t>Nature of default</a:t>
                      </a:r>
                      <a:endParaRPr kumimoji="0" lang="en-US" sz="1800" b="1" i="0" u="none" strike="noStrike" cap="none" normalizeH="0" baseline="0" dirty="0" smtClean="0">
                        <a:ln>
                          <a:noFill/>
                        </a:ln>
                        <a:solidFill>
                          <a:schemeClr val="bg1"/>
                        </a:solidFill>
                        <a:effectLst/>
                        <a:latin typeface="Arial" charset="0"/>
                        <a:cs typeface="Arial" charset="0"/>
                      </a:endParaRPr>
                    </a:p>
                  </a:txBody>
                  <a:tcPr anchor="ctr" horzOverflow="overflow"/>
                </a:tc>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800" u="none" strike="noStrike" cap="none" normalizeH="0" baseline="0" smtClean="0">
                          <a:ln>
                            <a:noFill/>
                          </a:ln>
                          <a:effectLst/>
                        </a:rPr>
                        <a:t>Consequence</a:t>
                      </a:r>
                      <a:endParaRPr kumimoji="0" lang="en-US" sz="1800" b="1" i="0" u="none" strike="noStrike" cap="none" normalizeH="0" baseline="0" smtClean="0">
                        <a:ln>
                          <a:noFill/>
                        </a:ln>
                        <a:solidFill>
                          <a:schemeClr val="bg1"/>
                        </a:solidFill>
                        <a:effectLst/>
                        <a:latin typeface="Arial" charset="0"/>
                        <a:cs typeface="Arial" charset="0"/>
                      </a:endParaRPr>
                    </a:p>
                  </a:txBody>
                  <a:tcPr anchor="ctr" horzOverflow="overflow"/>
                </a:tc>
              </a:tr>
              <a:tr h="1189038">
                <a:tc>
                  <a:txBody>
                    <a:bodyPr/>
                    <a:lstStyle/>
                    <a:p>
                      <a:pPr marL="0" marR="0" lvl="0" indent="0" algn="ctr" defTabSz="914400" rtl="0" eaLnBrk="1" fontAlgn="base" latinLnBrk="0" hangingPunct="1">
                        <a:lnSpc>
                          <a:spcPct val="100000"/>
                        </a:lnSpc>
                        <a:spcBef>
                          <a:spcPct val="25000"/>
                        </a:spcBef>
                        <a:spcAft>
                          <a:spcPct val="0"/>
                        </a:spcAft>
                        <a:buClrTx/>
                        <a:buSzTx/>
                        <a:buFontTx/>
                        <a:buNone/>
                        <a:tabLst/>
                      </a:pPr>
                      <a:r>
                        <a:rPr kumimoji="0" lang="en-US" sz="1800" u="none" strike="noStrike" cap="none" normalizeH="0" baseline="0" dirty="0" smtClean="0">
                          <a:ln>
                            <a:noFill/>
                          </a:ln>
                          <a:effectLst/>
                        </a:rPr>
                        <a:t>40(a)</a:t>
                      </a:r>
                      <a:endParaRPr kumimoji="0" lang="en-US" sz="1800" b="1" i="0" u="none" strike="noStrike" cap="none" normalizeH="0" baseline="0" dirty="0" smtClean="0">
                        <a:ln>
                          <a:noFill/>
                        </a:ln>
                        <a:solidFill>
                          <a:schemeClr val="bg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US" sz="1800" u="none" strike="noStrike" cap="none" normalizeH="0" baseline="0" smtClean="0">
                          <a:ln>
                            <a:noFill/>
                          </a:ln>
                          <a:effectLst/>
                        </a:rPr>
                        <a:t>Withholding tax not deducted or not deposited within prescribed time</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US" sz="1800" u="none" strike="noStrike" cap="none" normalizeH="0" baseline="0" smtClean="0">
                          <a:ln>
                            <a:noFill/>
                          </a:ln>
                          <a:effectLst/>
                        </a:rPr>
                        <a:t>Disallowance of expenses in computation of taxable income of payer; deduction in year of payment</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r>
              <a:tr h="639763">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GB" sz="1800" u="none" strike="noStrike" cap="none" normalizeH="0" baseline="0" dirty="0" smtClean="0">
                          <a:ln>
                            <a:noFill/>
                          </a:ln>
                          <a:effectLst/>
                        </a:rPr>
                        <a:t>201(1)</a:t>
                      </a:r>
                      <a:endParaRPr kumimoji="0" lang="en-US" sz="1800" b="1" i="0" u="none" strike="noStrike" cap="none" normalizeH="0" baseline="0" dirty="0" smtClean="0">
                        <a:ln>
                          <a:noFill/>
                        </a:ln>
                        <a:solidFill>
                          <a:schemeClr val="bg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1800" u="none" strike="noStrike" cap="none" normalizeH="0" baseline="0" dirty="0" smtClean="0">
                          <a:ln>
                            <a:noFill/>
                          </a:ln>
                          <a:effectLst/>
                        </a:rPr>
                        <a:t>Tax not withheld/ deposited appropriately</a:t>
                      </a: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GB" sz="1800" u="none" strike="noStrike" cap="none" normalizeH="0" baseline="0" dirty="0" smtClean="0">
                          <a:ln>
                            <a:noFill/>
                          </a:ln>
                          <a:effectLst/>
                        </a:rPr>
                        <a:t>Recovery of tax not withheld/ deposited or short withheld/ deposited</a:t>
                      </a: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tc>
              </a:tr>
              <a:tr h="639763">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800" u="none" strike="noStrike" cap="none" normalizeH="0" baseline="0" dirty="0" smtClean="0">
                          <a:ln>
                            <a:noFill/>
                          </a:ln>
                          <a:effectLst/>
                        </a:rPr>
                        <a:t>201(1A)</a:t>
                      </a:r>
                      <a:endParaRPr kumimoji="0" lang="en-US" sz="1800" b="1" i="0" u="none" strike="noStrike" cap="none" normalizeH="0" baseline="0" dirty="0" smtClean="0">
                        <a:ln>
                          <a:noFill/>
                        </a:ln>
                        <a:solidFill>
                          <a:schemeClr val="bg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1800" u="none" strike="noStrike" cap="none" normalizeH="0" baseline="0" smtClean="0">
                          <a:ln>
                            <a:noFill/>
                          </a:ln>
                          <a:effectLst/>
                        </a:rPr>
                        <a:t>Tax not withheld/ deposited appropriately</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GB" sz="1800" u="none" strike="noStrike" cap="none" normalizeH="0" baseline="0" smtClean="0">
                          <a:ln>
                            <a:noFill/>
                          </a:ln>
                          <a:effectLst/>
                        </a:rPr>
                        <a:t>Interest @ 1% per month or part of he month</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r>
              <a:tr h="533400">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800" u="none" strike="noStrike" cap="none" normalizeH="0" baseline="0" dirty="0" smtClean="0">
                          <a:ln>
                            <a:noFill/>
                          </a:ln>
                          <a:effectLst/>
                        </a:rPr>
                        <a:t>221</a:t>
                      </a:r>
                      <a:endParaRPr kumimoji="0" lang="en-US" sz="1800" b="1" i="0" u="none" strike="noStrike" cap="none" normalizeH="0" baseline="0" dirty="0" smtClean="0">
                        <a:ln>
                          <a:noFill/>
                        </a:ln>
                        <a:solidFill>
                          <a:schemeClr val="bg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1800" u="none" strike="noStrike" cap="none" normalizeH="0" baseline="0" smtClean="0">
                          <a:ln>
                            <a:noFill/>
                          </a:ln>
                          <a:effectLst/>
                        </a:rPr>
                        <a:t>Tax withheld not paid</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GB" sz="1800" u="none" strike="noStrike" cap="none" normalizeH="0" baseline="0" smtClean="0">
                          <a:ln>
                            <a:noFill/>
                          </a:ln>
                          <a:effectLst/>
                        </a:rPr>
                        <a:t>Penalty, not exceeding the amount of tax not paid</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r>
              <a:tr h="533400">
                <a:tc>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sz="1800" u="none" strike="noStrike" cap="none" normalizeH="0" baseline="0" dirty="0" smtClean="0">
                          <a:ln>
                            <a:noFill/>
                          </a:ln>
                          <a:effectLst/>
                        </a:rPr>
                        <a:t>271C</a:t>
                      </a:r>
                      <a:endParaRPr kumimoji="0" lang="en-US" sz="1800" b="1" i="0" u="none" strike="noStrike" cap="none" normalizeH="0" baseline="0" dirty="0" smtClean="0">
                        <a:ln>
                          <a:noFill/>
                        </a:ln>
                        <a:solidFill>
                          <a:schemeClr val="bg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1800" u="none" strike="noStrike" cap="none" normalizeH="0" baseline="0" smtClean="0">
                          <a:ln>
                            <a:noFill/>
                          </a:ln>
                          <a:effectLst/>
                        </a:rPr>
                        <a:t>Tax not withheld or short withheld</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GB" sz="1800" u="none" strike="noStrike" cap="none" normalizeH="0" baseline="0" dirty="0" smtClean="0">
                          <a:ln>
                            <a:noFill/>
                          </a:ln>
                          <a:effectLst/>
                        </a:rPr>
                        <a:t>Penalty, not exceeding the amount of tax not withheld</a:t>
                      </a: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tc>
              </a:tr>
            </a:tbl>
          </a:graphicData>
        </a:graphic>
      </p:graphicFrame>
      <p:sp>
        <p:nvSpPr>
          <p:cNvPr id="4" name="TextBox 3"/>
          <p:cNvSpPr txBox="1"/>
          <p:nvPr/>
        </p:nvSpPr>
        <p:spPr>
          <a:xfrm>
            <a:off x="228600" y="228600"/>
            <a:ext cx="7086600" cy="538609"/>
          </a:xfrm>
          <a:prstGeom prst="rect">
            <a:avLst/>
          </a:prstGeom>
          <a:noFill/>
        </p:spPr>
        <p:txBody>
          <a:bodyPr wrap="square" rtlCol="0">
            <a:spAutoFit/>
          </a:bodyPr>
          <a:lstStyle/>
          <a:p>
            <a:r>
              <a:rPr lang="en-US" sz="2900" b="1" cap="all" dirty="0" smtClean="0">
                <a:ln w="500">
                  <a:solidFill>
                    <a:schemeClr val="tx2">
                      <a:shade val="20000"/>
                      <a:satMod val="120000"/>
                    </a:schemeClr>
                  </a:solidFill>
                </a:ln>
                <a:solidFill>
                  <a:schemeClr val="bg2">
                    <a:lumMod val="25000"/>
                  </a:schemeClr>
                </a:solidFill>
                <a:latin typeface="+mj-lt"/>
                <a:ea typeface="+mj-ea"/>
                <a:cs typeface="+mj-cs"/>
              </a:rPr>
              <a:t>Consequences of non compliance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4" name="Rectangle 4"/>
          <p:cNvSpPr>
            <a:spLocks noGrp="1" noChangeArrowheads="1"/>
          </p:cNvSpPr>
          <p:nvPr>
            <p:ph type="title"/>
          </p:nvPr>
        </p:nvSpPr>
        <p:spPr>
          <a:xfrm>
            <a:off x="457200" y="320040"/>
            <a:ext cx="7242048" cy="746760"/>
          </a:xfrm>
        </p:spPr>
        <p:txBody>
          <a:bodyPr>
            <a:normAutofit/>
          </a:bodyPr>
          <a:lstStyle/>
          <a:p>
            <a:pPr eaLnBrk="1" hangingPunct="1">
              <a:defRPr/>
            </a:pPr>
            <a:r>
              <a:rPr lang="en-US" sz="3600" dirty="0" smtClean="0">
                <a:solidFill>
                  <a:schemeClr val="bg2">
                    <a:lumMod val="25000"/>
                  </a:schemeClr>
                </a:solidFill>
              </a:rPr>
              <a:t>Open house</a:t>
            </a:r>
          </a:p>
        </p:txBody>
      </p:sp>
      <p:pic>
        <p:nvPicPr>
          <p:cNvPr id="48131" name="Picture 5" descr="Question"/>
          <p:cNvPicPr>
            <a:picLocks noChangeAspect="1" noChangeArrowheads="1"/>
          </p:cNvPicPr>
          <p:nvPr/>
        </p:nvPicPr>
        <p:blipFill>
          <a:blip r:embed="rId3"/>
          <a:srcRect/>
          <a:stretch>
            <a:fillRect/>
          </a:stretch>
        </p:blipFill>
        <p:spPr bwMode="auto">
          <a:xfrm>
            <a:off x="304800" y="1524000"/>
            <a:ext cx="4572000" cy="4876800"/>
          </a:xfrm>
          <a:prstGeom prst="rect">
            <a:avLst/>
          </a:prstGeom>
          <a:noFill/>
          <a:ln w="9525">
            <a:noFill/>
            <a:miter lim="800000"/>
            <a:headEnd/>
            <a:tailEnd/>
          </a:ln>
        </p:spPr>
      </p:pic>
      <p:sp>
        <p:nvSpPr>
          <p:cNvPr id="48132" name="Text Box 6"/>
          <p:cNvSpPr txBox="1">
            <a:spLocks noChangeArrowheads="1"/>
          </p:cNvSpPr>
          <p:nvPr/>
        </p:nvSpPr>
        <p:spPr bwMode="auto">
          <a:xfrm>
            <a:off x="5334000" y="3549650"/>
            <a:ext cx="3505200" cy="641350"/>
          </a:xfrm>
          <a:prstGeom prst="rect">
            <a:avLst/>
          </a:prstGeom>
          <a:noFill/>
          <a:ln w="9525">
            <a:noFill/>
            <a:miter lim="800000"/>
            <a:headEnd/>
            <a:tailEnd/>
          </a:ln>
        </p:spPr>
        <p:txBody>
          <a:bodyPr>
            <a:spAutoFit/>
          </a:bodyPr>
          <a:lstStyle/>
          <a:p>
            <a:pPr>
              <a:spcBef>
                <a:spcPct val="50000"/>
              </a:spcBef>
            </a:pPr>
            <a:r>
              <a:rPr lang="en-US" sz="3600" b="1"/>
              <a:t>Questions…</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5562600" cy="1143000"/>
          </a:xfrm>
        </p:spPr>
        <p:txBody>
          <a:bodyPr>
            <a:normAutofit fontScale="90000"/>
          </a:bodyPr>
          <a:lstStyle/>
          <a:p>
            <a:pPr>
              <a:defRPr/>
            </a:pPr>
            <a:r>
              <a:rPr lang="en-US" sz="5400" dirty="0" smtClean="0">
                <a:solidFill>
                  <a:schemeClr val="bg2">
                    <a:lumMod val="25000"/>
                  </a:schemeClr>
                </a:solidFill>
              </a:rPr>
              <a:t>Thank you…..!!!!</a:t>
            </a:r>
          </a:p>
        </p:txBody>
      </p:sp>
      <p:pic>
        <p:nvPicPr>
          <p:cNvPr id="3" name="Picture 2" descr="topright.jpg"/>
          <p:cNvPicPr>
            <a:picLocks noChangeAspect="1"/>
          </p:cNvPicPr>
          <p:nvPr/>
        </p:nvPicPr>
        <p:blipFill>
          <a:blip r:embed="rId2"/>
          <a:stretch>
            <a:fillRect/>
          </a:stretch>
        </p:blipFill>
        <p:spPr>
          <a:xfrm>
            <a:off x="2057400" y="2514600"/>
            <a:ext cx="5181600" cy="33909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242048" cy="914400"/>
          </a:xfrm>
        </p:spPr>
        <p:txBody>
          <a:bodyPr>
            <a:normAutofit/>
          </a:bodyPr>
          <a:lstStyle/>
          <a:p>
            <a:pPr>
              <a:defRPr/>
            </a:pPr>
            <a:r>
              <a:rPr lang="en-US" sz="3200" dirty="0" smtClean="0">
                <a:solidFill>
                  <a:schemeClr val="bg2">
                    <a:lumMod val="25000"/>
                  </a:schemeClr>
                </a:solidFill>
              </a:rPr>
              <a:t>  Chargeability…..u/s 195</a:t>
            </a:r>
          </a:p>
        </p:txBody>
      </p:sp>
      <p:graphicFrame>
        <p:nvGraphicFramePr>
          <p:cNvPr id="4" name="Diagram 3"/>
          <p:cNvGraphicFramePr/>
          <p:nvPr/>
        </p:nvGraphicFramePr>
        <p:xfrm>
          <a:off x="609600" y="1143000"/>
          <a:ext cx="7239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467600" cy="1143000"/>
          </a:xfrm>
        </p:spPr>
        <p:txBody>
          <a:bodyPr>
            <a:noAutofit/>
          </a:bodyPr>
          <a:lstStyle/>
          <a:p>
            <a:pPr fontAlgn="auto">
              <a:spcAft>
                <a:spcPts val="0"/>
              </a:spcAft>
              <a:defRPr/>
            </a:pPr>
            <a:r>
              <a:rPr lang="en-US" sz="3200" dirty="0" smtClean="0">
                <a:solidFill>
                  <a:schemeClr val="bg2">
                    <a:lumMod val="25000"/>
                  </a:schemeClr>
                </a:solidFill>
              </a:rPr>
              <a:t>Unique Features of section 195 as compared to other TDS provisions</a:t>
            </a:r>
            <a:endParaRPr lang="en-US" sz="3200" dirty="0">
              <a:solidFill>
                <a:schemeClr val="bg2">
                  <a:lumMod val="25000"/>
                </a:schemeClr>
              </a:solidFill>
            </a:endParaRPr>
          </a:p>
        </p:txBody>
      </p:sp>
      <p:sp>
        <p:nvSpPr>
          <p:cNvPr id="3" name="Content Placeholder 2"/>
          <p:cNvSpPr txBox="1">
            <a:spLocks/>
          </p:cNvSpPr>
          <p:nvPr/>
        </p:nvSpPr>
        <p:spPr>
          <a:xfrm>
            <a:off x="381000" y="1600200"/>
            <a:ext cx="7239000" cy="4267200"/>
          </a:xfrm>
          <a:prstGeom prst="rect">
            <a:avLst/>
          </a:prstGeom>
        </p:spPr>
        <p:txBody>
          <a:bodyPr/>
          <a:lstStyle/>
          <a:p>
            <a:pPr marL="640080" lvl="1" indent="-246888" algn="just" fontAlgn="auto">
              <a:spcBef>
                <a:spcPct val="20000"/>
              </a:spcBef>
              <a:spcAft>
                <a:spcPts val="0"/>
              </a:spcAft>
              <a:buClr>
                <a:schemeClr val="accent1"/>
              </a:buClr>
              <a:buSzPct val="85000"/>
              <a:buFont typeface="Wingdings 2"/>
              <a:buChar char=""/>
              <a:defRPr/>
            </a:pPr>
            <a:r>
              <a:rPr lang="en-US" dirty="0">
                <a:latin typeface="Verdana" pitchFamily="34" charset="0"/>
                <a:cs typeface="Arial" pitchFamily="34" charset="0"/>
              </a:rPr>
              <a:t>Unlike </a:t>
            </a:r>
            <a:r>
              <a:rPr lang="en-US" b="1" u="sng" dirty="0">
                <a:latin typeface="Verdana" pitchFamily="34" charset="0"/>
                <a:cs typeface="Arial" pitchFamily="34" charset="0"/>
              </a:rPr>
              <a:t>personal payments </a:t>
            </a:r>
            <a:r>
              <a:rPr lang="en-US" dirty="0">
                <a:latin typeface="Verdana" pitchFamily="34" charset="0"/>
                <a:cs typeface="Arial" pitchFamily="34" charset="0"/>
              </a:rPr>
              <a:t>exempted in section 194C etc; no exclusion for the same in section 195 (all payments covered </a:t>
            </a:r>
            <a:r>
              <a:rPr lang="en-US" i="1" dirty="0" smtClean="0">
                <a:latin typeface="Verdana" pitchFamily="34" charset="0"/>
                <a:cs typeface="Arial" pitchFamily="34" charset="0"/>
              </a:rPr>
              <a:t>excl. </a:t>
            </a:r>
            <a:r>
              <a:rPr lang="en-US" i="1" dirty="0">
                <a:latin typeface="Verdana" pitchFamily="34" charset="0"/>
                <a:cs typeface="Arial" pitchFamily="34" charset="0"/>
              </a:rPr>
              <a:t>salaries </a:t>
            </a:r>
            <a:r>
              <a:rPr lang="en-US" dirty="0">
                <a:latin typeface="Verdana" pitchFamily="34" charset="0"/>
                <a:cs typeface="Arial" pitchFamily="34" charset="0"/>
              </a:rPr>
              <a:t>provided chargeability there) </a:t>
            </a:r>
            <a:r>
              <a:rPr lang="en-US" dirty="0" smtClean="0">
                <a:latin typeface="Verdana" pitchFamily="34" charset="0"/>
                <a:cs typeface="Arial" pitchFamily="34" charset="0"/>
              </a:rPr>
              <a:t>e.g. </a:t>
            </a:r>
            <a:r>
              <a:rPr lang="en-US" dirty="0">
                <a:latin typeface="Verdana" pitchFamily="34" charset="0"/>
                <a:cs typeface="Arial" pitchFamily="34" charset="0"/>
              </a:rPr>
              <a:t>payment to foreign architect for residential house construction etc</a:t>
            </a:r>
          </a:p>
          <a:p>
            <a:pPr marL="640080" lvl="1" indent="-246888" algn="just" fontAlgn="auto">
              <a:spcBef>
                <a:spcPct val="20000"/>
              </a:spcBef>
              <a:spcAft>
                <a:spcPts val="0"/>
              </a:spcAft>
              <a:buClr>
                <a:schemeClr val="accent1"/>
              </a:buClr>
              <a:buSzPct val="85000"/>
              <a:buFont typeface="Wingdings 2"/>
              <a:buChar char=""/>
              <a:defRPr/>
            </a:pPr>
            <a:r>
              <a:rPr lang="en-US" dirty="0">
                <a:latin typeface="Verdana" pitchFamily="34" charset="0"/>
                <a:cs typeface="Arial" pitchFamily="34" charset="0"/>
              </a:rPr>
              <a:t>Unlike </a:t>
            </a:r>
            <a:r>
              <a:rPr lang="en-US" b="1" u="sng" dirty="0">
                <a:latin typeface="Verdana" pitchFamily="34" charset="0"/>
                <a:cs typeface="Arial" pitchFamily="34" charset="0"/>
              </a:rPr>
              <a:t>threshold criteria </a:t>
            </a:r>
            <a:r>
              <a:rPr lang="en-US" dirty="0">
                <a:latin typeface="Verdana" pitchFamily="34" charset="0"/>
                <a:cs typeface="Arial" pitchFamily="34" charset="0"/>
              </a:rPr>
              <a:t>specified in section 194C etc, no basic limit in section 195 even Re 1 payment is covered</a:t>
            </a:r>
          </a:p>
          <a:p>
            <a:pPr marL="640080" lvl="1" indent="-246888" algn="just" fontAlgn="auto">
              <a:spcBef>
                <a:spcPct val="20000"/>
              </a:spcBef>
              <a:spcAft>
                <a:spcPts val="0"/>
              </a:spcAft>
              <a:buClr>
                <a:schemeClr val="accent1"/>
              </a:buClr>
              <a:buSzPct val="85000"/>
              <a:buFont typeface="Wingdings 2"/>
              <a:buChar char=""/>
              <a:defRPr/>
            </a:pPr>
            <a:r>
              <a:rPr lang="en-US" dirty="0">
                <a:latin typeface="Verdana" pitchFamily="34" charset="0"/>
                <a:cs typeface="Arial" pitchFamily="34" charset="0"/>
              </a:rPr>
              <a:t>Unlike other provisions in Chapter XVII (TDS provisions), section 195 uses a special phrase </a:t>
            </a:r>
            <a:r>
              <a:rPr lang="en-US" b="1" u="sng" dirty="0">
                <a:latin typeface="Verdana" pitchFamily="34" charset="0"/>
                <a:cs typeface="Arial" pitchFamily="34" charset="0"/>
              </a:rPr>
              <a:t>“chargeable to tax under the Act”</a:t>
            </a:r>
          </a:p>
          <a:p>
            <a:pPr marL="640080" lvl="1" indent="-246888" algn="just" fontAlgn="auto">
              <a:spcBef>
                <a:spcPct val="20000"/>
              </a:spcBef>
              <a:spcAft>
                <a:spcPts val="0"/>
              </a:spcAft>
              <a:buClr>
                <a:schemeClr val="accent1"/>
              </a:buClr>
              <a:buSzPct val="85000"/>
              <a:buFont typeface="Wingdings 2"/>
              <a:buChar char=""/>
              <a:defRPr/>
            </a:pPr>
            <a:r>
              <a:rPr lang="en-US" b="1" u="sng" dirty="0">
                <a:latin typeface="Verdana" pitchFamily="34" charset="0"/>
                <a:cs typeface="Arial" pitchFamily="34" charset="0"/>
              </a:rPr>
              <a:t>All payers </a:t>
            </a:r>
            <a:r>
              <a:rPr lang="en-US" dirty="0">
                <a:latin typeface="Verdana" pitchFamily="34" charset="0"/>
                <a:cs typeface="Arial" pitchFamily="34" charset="0"/>
              </a:rPr>
              <a:t>covered irrespective of legal character </a:t>
            </a:r>
            <a:r>
              <a:rPr lang="en-US" dirty="0" smtClean="0">
                <a:latin typeface="Verdana" pitchFamily="34" charset="0"/>
                <a:cs typeface="Arial" pitchFamily="34" charset="0"/>
              </a:rPr>
              <a:t>HUF</a:t>
            </a:r>
            <a:r>
              <a:rPr lang="en-US" dirty="0">
                <a:latin typeface="Verdana" pitchFamily="34" charset="0"/>
                <a:cs typeface="Arial" pitchFamily="34" charset="0"/>
              </a:rPr>
              <a:t>,</a:t>
            </a:r>
            <a:r>
              <a:rPr lang="en-US" dirty="0" smtClean="0">
                <a:latin typeface="Verdana" pitchFamily="34" charset="0"/>
                <a:cs typeface="Arial" pitchFamily="34" charset="0"/>
              </a:rPr>
              <a:t> Individual </a:t>
            </a:r>
            <a:r>
              <a:rPr lang="en-US" dirty="0">
                <a:latin typeface="Verdana" pitchFamily="34" charset="0"/>
                <a:cs typeface="Arial" pitchFamily="34" charset="0"/>
              </a:rPr>
              <a:t>etc</a:t>
            </a:r>
          </a:p>
          <a:p>
            <a:pPr marL="640080" lvl="1" indent="-246888" algn="just" fontAlgn="auto">
              <a:spcBef>
                <a:spcPct val="20000"/>
              </a:spcBef>
              <a:spcAft>
                <a:spcPts val="0"/>
              </a:spcAft>
              <a:buClr>
                <a:schemeClr val="accent1"/>
              </a:buClr>
              <a:buSzPct val="85000"/>
              <a:buFont typeface="Wingdings 2"/>
              <a:buChar char=""/>
              <a:defRPr/>
            </a:pPr>
            <a:r>
              <a:rPr lang="en-US" b="1" u="sng" dirty="0">
                <a:latin typeface="Verdana" pitchFamily="34" charset="0"/>
                <a:cs typeface="Arial" pitchFamily="34" charset="0"/>
              </a:rPr>
              <a:t>Multi-dimensional</a:t>
            </a:r>
            <a:r>
              <a:rPr lang="en-US" b="1" dirty="0">
                <a:latin typeface="Verdana" pitchFamily="34" charset="0"/>
                <a:cs typeface="Arial" pitchFamily="34" charset="0"/>
              </a:rPr>
              <a:t> </a:t>
            </a:r>
            <a:r>
              <a:rPr lang="en-US" dirty="0">
                <a:latin typeface="Verdana" pitchFamily="34" charset="0"/>
                <a:cs typeface="Arial" pitchFamily="34" charset="0"/>
              </a:rPr>
              <a:t>as involves understanding of DTAA/Treaty</a:t>
            </a:r>
          </a:p>
          <a:p>
            <a:pPr marL="640080" lvl="1" indent="-246888" algn="just" fontAlgn="auto">
              <a:spcBef>
                <a:spcPct val="20000"/>
              </a:spcBef>
              <a:spcAft>
                <a:spcPts val="0"/>
              </a:spcAft>
              <a:buClr>
                <a:schemeClr val="accent1"/>
              </a:buClr>
              <a:buSzPct val="85000"/>
              <a:buFont typeface="Wingdings 2"/>
              <a:buChar char=""/>
              <a:defRPr/>
            </a:pPr>
            <a:endParaRPr lang="en-US" dirty="0">
              <a:latin typeface="Verdana" pitchFamily="34" charset="0"/>
              <a:cs typeface="Arial" pitchFamily="34" charset="0"/>
            </a:endParaRPr>
          </a:p>
          <a:p>
            <a:pPr marL="640080" lvl="1" indent="-246888" algn="just" fontAlgn="auto">
              <a:spcBef>
                <a:spcPct val="20000"/>
              </a:spcBef>
              <a:spcAft>
                <a:spcPts val="0"/>
              </a:spcAft>
              <a:buClr>
                <a:schemeClr val="accent1"/>
              </a:buClr>
              <a:buSzPct val="85000"/>
              <a:buFont typeface="Wingdings 2"/>
              <a:buChar char=""/>
              <a:defRPr/>
            </a:pPr>
            <a:endParaRPr lang="en-US" dirty="0">
              <a:latin typeface="Verdana" pitchFamily="34" charset="0"/>
              <a:cs typeface="Arial" pitchFamily="34" charset="0"/>
            </a:endParaRPr>
          </a:p>
          <a:p>
            <a:pPr marL="274320" indent="-274320" algn="just" fontAlgn="auto">
              <a:spcBef>
                <a:spcPct val="20000"/>
              </a:spcBef>
              <a:spcAft>
                <a:spcPts val="0"/>
              </a:spcAft>
              <a:buClr>
                <a:schemeClr val="accent3"/>
              </a:buClr>
              <a:buSzPct val="95000"/>
              <a:buFont typeface="Wingdings 2"/>
              <a:buNone/>
              <a:defRPr/>
            </a:pPr>
            <a:endParaRPr lang="en-US" dirty="0">
              <a:latin typeface="Verdana" pitchFamily="34" charset="0"/>
              <a:cs typeface="Arial" pitchFamily="34" charset="0"/>
            </a:endParaRPr>
          </a:p>
          <a:p>
            <a:pPr marL="274320" indent="-274320" algn="just" fontAlgn="auto">
              <a:spcBef>
                <a:spcPct val="20000"/>
              </a:spcBef>
              <a:spcAft>
                <a:spcPts val="0"/>
              </a:spcAft>
              <a:buClr>
                <a:schemeClr val="accent3"/>
              </a:buClr>
              <a:buSzPct val="95000"/>
              <a:buFont typeface="Wingdings 2"/>
              <a:buChar char=""/>
              <a:defRPr/>
            </a:pPr>
            <a:endParaRPr lang="en-US" dirty="0">
              <a:latin typeface="Verdana" pitchFamily="34" charset="0"/>
              <a:cs typeface="Arial" pitchFamily="34" charset="0"/>
            </a:endParaRPr>
          </a:p>
          <a:p>
            <a:pPr marL="274320" indent="-274320" algn="just" fontAlgn="auto">
              <a:spcBef>
                <a:spcPct val="20000"/>
              </a:spcBef>
              <a:spcAft>
                <a:spcPts val="0"/>
              </a:spcAft>
              <a:buClr>
                <a:schemeClr val="accent3"/>
              </a:buClr>
              <a:buSzPct val="95000"/>
              <a:buFont typeface="Wingdings 2"/>
              <a:buChar char=""/>
              <a:defRPr/>
            </a:pPr>
            <a:endParaRPr lang="en-US" dirty="0">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305800" cy="1143000"/>
          </a:xfrm>
        </p:spPr>
        <p:txBody>
          <a:bodyPr>
            <a:normAutofit/>
          </a:bodyPr>
          <a:lstStyle/>
          <a:p>
            <a:pPr fontAlgn="auto">
              <a:spcAft>
                <a:spcPts val="0"/>
              </a:spcAft>
              <a:defRPr/>
            </a:pPr>
            <a:r>
              <a:rPr lang="en-US" sz="3200" dirty="0" smtClean="0">
                <a:solidFill>
                  <a:schemeClr val="bg2">
                    <a:lumMod val="25000"/>
                  </a:schemeClr>
                </a:solidFill>
              </a:rPr>
              <a:t>Overview of section 195</a:t>
            </a:r>
          </a:p>
        </p:txBody>
      </p:sp>
      <p:graphicFrame>
        <p:nvGraphicFramePr>
          <p:cNvPr id="3" name="Diagram 2"/>
          <p:cNvGraphicFramePr/>
          <p:nvPr/>
        </p:nvGraphicFramePr>
        <p:xfrm>
          <a:off x="1066800" y="1397000"/>
          <a:ext cx="6705600" cy="447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305800" cy="1143000"/>
          </a:xfrm>
        </p:spPr>
        <p:txBody>
          <a:bodyPr vert="horz" lIns="45720" tIns="0" rIns="45720" bIns="0" anchor="b" anchorCtr="0">
            <a:normAutofit/>
          </a:bodyPr>
          <a:lstStyle/>
          <a:p>
            <a:pPr>
              <a:defRPr/>
            </a:pPr>
            <a:r>
              <a:rPr lang="en-US" sz="3200" dirty="0" smtClean="0">
                <a:solidFill>
                  <a:schemeClr val="bg2">
                    <a:lumMod val="25000"/>
                  </a:schemeClr>
                </a:solidFill>
              </a:rPr>
              <a:t>Overview of section 195</a:t>
            </a:r>
          </a:p>
        </p:txBody>
      </p:sp>
      <p:graphicFrame>
        <p:nvGraphicFramePr>
          <p:cNvPr id="3" name="Diagram 2"/>
          <p:cNvGraphicFramePr/>
          <p:nvPr/>
        </p:nvGraphicFramePr>
        <p:xfrm>
          <a:off x="838200" y="1524000"/>
          <a:ext cx="68580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6861048" cy="762000"/>
          </a:xfrm>
        </p:spPr>
        <p:txBody>
          <a:bodyPr>
            <a:normAutofit/>
          </a:bodyPr>
          <a:lstStyle/>
          <a:p>
            <a:pPr fontAlgn="auto">
              <a:spcAft>
                <a:spcPts val="0"/>
              </a:spcAft>
              <a:defRPr/>
            </a:pPr>
            <a:r>
              <a:rPr lang="en-US" sz="3200" dirty="0" smtClean="0">
                <a:solidFill>
                  <a:schemeClr val="bg2">
                    <a:lumMod val="25000"/>
                  </a:schemeClr>
                </a:solidFill>
              </a:rPr>
              <a:t>Section 195(1)</a:t>
            </a:r>
          </a:p>
        </p:txBody>
      </p:sp>
      <p:graphicFrame>
        <p:nvGraphicFramePr>
          <p:cNvPr id="4" name="Table 3"/>
          <p:cNvGraphicFramePr>
            <a:graphicFrameLocks noGrp="1"/>
          </p:cNvGraphicFramePr>
          <p:nvPr/>
        </p:nvGraphicFramePr>
        <p:xfrm>
          <a:off x="228600" y="990600"/>
          <a:ext cx="7696200" cy="5212080"/>
        </p:xfrm>
        <a:graphic>
          <a:graphicData uri="http://schemas.openxmlformats.org/drawingml/2006/table">
            <a:tbl>
              <a:tblPr firstRow="1" bandRow="1">
                <a:tableStyleId>{8A107856-5554-42FB-B03E-39F5DBC370BA}</a:tableStyleId>
              </a:tblPr>
              <a:tblGrid>
                <a:gridCol w="3925062"/>
                <a:gridCol w="3771138"/>
              </a:tblGrid>
              <a:tr h="617621">
                <a:tc>
                  <a:txBody>
                    <a:bodyPr/>
                    <a:lstStyle/>
                    <a:p>
                      <a:r>
                        <a:rPr lang="en-US" dirty="0" smtClean="0"/>
                        <a:t>Who is responsible to deduct TDS</a:t>
                      </a:r>
                      <a:endParaRPr lang="en-US" dirty="0"/>
                    </a:p>
                  </a:txBody>
                  <a:tcPr/>
                </a:tc>
                <a:tc>
                  <a:txBody>
                    <a:bodyPr/>
                    <a:lstStyle/>
                    <a:p>
                      <a:r>
                        <a:rPr lang="en-US" dirty="0" smtClean="0"/>
                        <a:t>-Any person-</a:t>
                      </a:r>
                      <a:r>
                        <a:rPr lang="en-US" baseline="0" dirty="0" smtClean="0"/>
                        <a:t> as defined u/s 2(31)</a:t>
                      </a:r>
                    </a:p>
                    <a:p>
                      <a:r>
                        <a:rPr lang="en-US" baseline="0" dirty="0" smtClean="0"/>
                        <a:t>- Includes virtually everyone</a:t>
                      </a:r>
                      <a:endParaRPr lang="en-US" dirty="0"/>
                    </a:p>
                  </a:txBody>
                  <a:tcPr/>
                </a:tc>
              </a:tr>
              <a:tr h="882316">
                <a:tc>
                  <a:txBody>
                    <a:bodyPr/>
                    <a:lstStyle/>
                    <a:p>
                      <a:r>
                        <a:rPr lang="en-US" dirty="0" smtClean="0"/>
                        <a:t>Payment made to non resident</a:t>
                      </a:r>
                      <a:endParaRPr lang="en-US" dirty="0"/>
                    </a:p>
                  </a:txBody>
                  <a:tcPr/>
                </a:tc>
                <a:tc>
                  <a:txBody>
                    <a:bodyPr/>
                    <a:lstStyle/>
                    <a:p>
                      <a:r>
                        <a:rPr lang="en-US" dirty="0" smtClean="0"/>
                        <a:t> - Includes</a:t>
                      </a:r>
                      <a:r>
                        <a:rPr lang="en-US" baseline="0" dirty="0" smtClean="0"/>
                        <a:t> all non- resident having presence in India or not</a:t>
                      </a:r>
                    </a:p>
                    <a:p>
                      <a:r>
                        <a:rPr lang="en-US" baseline="0" dirty="0" smtClean="0"/>
                        <a:t>- It does not include RNOR</a:t>
                      </a:r>
                      <a:endParaRPr lang="en-US" dirty="0"/>
                    </a:p>
                  </a:txBody>
                  <a:tcPr/>
                </a:tc>
              </a:tr>
              <a:tr h="882316">
                <a:tc>
                  <a:txBody>
                    <a:bodyPr/>
                    <a:lstStyle/>
                    <a:p>
                      <a:r>
                        <a:rPr lang="en-US" dirty="0" smtClean="0"/>
                        <a:t>Determine-Status</a:t>
                      </a:r>
                      <a:r>
                        <a:rPr lang="en-US" baseline="0" dirty="0" smtClean="0"/>
                        <a:t> of NR </a:t>
                      </a:r>
                      <a:endParaRPr lang="en-US" dirty="0"/>
                    </a:p>
                  </a:txBody>
                  <a:tcPr/>
                </a:tc>
                <a:tc>
                  <a:txBody>
                    <a:bodyPr/>
                    <a:lstStyle/>
                    <a:p>
                      <a:pPr>
                        <a:buFontTx/>
                        <a:buChar char="-"/>
                      </a:pPr>
                      <a:r>
                        <a:rPr lang="en-US" dirty="0" smtClean="0"/>
                        <a:t> Under</a:t>
                      </a:r>
                      <a:r>
                        <a:rPr lang="en-US" baseline="0" dirty="0" smtClean="0"/>
                        <a:t> sec 6</a:t>
                      </a:r>
                    </a:p>
                    <a:p>
                      <a:pPr>
                        <a:buFontTx/>
                        <a:buChar char="-"/>
                      </a:pPr>
                      <a:r>
                        <a:rPr lang="en-US" baseline="0" dirty="0" smtClean="0"/>
                        <a:t>In </a:t>
                      </a:r>
                      <a:r>
                        <a:rPr lang="en-US" baseline="0" dirty="0" smtClean="0"/>
                        <a:t>case of dual residence  and if tie  breaker - DTAA is applied</a:t>
                      </a:r>
                      <a:endParaRPr lang="en-US" dirty="0"/>
                    </a:p>
                  </a:txBody>
                  <a:tcPr/>
                </a:tc>
              </a:tr>
              <a:tr h="1147011">
                <a:tc>
                  <a:txBody>
                    <a:bodyPr/>
                    <a:lstStyle/>
                    <a:p>
                      <a:r>
                        <a:rPr lang="en-US" dirty="0" smtClean="0"/>
                        <a:t>Payment covered</a:t>
                      </a:r>
                      <a:endParaRPr lang="en-US" dirty="0"/>
                    </a:p>
                  </a:txBody>
                  <a:tcPr/>
                </a:tc>
                <a:tc>
                  <a:txBody>
                    <a:bodyPr/>
                    <a:lstStyle/>
                    <a:p>
                      <a:pPr>
                        <a:buFontTx/>
                        <a:buChar char="-"/>
                      </a:pPr>
                      <a:r>
                        <a:rPr lang="en-US" dirty="0" smtClean="0"/>
                        <a:t>Any sum chargeable under the Act</a:t>
                      </a:r>
                    </a:p>
                    <a:p>
                      <a:pPr>
                        <a:buFontTx/>
                        <a:buChar char="-"/>
                      </a:pPr>
                      <a:r>
                        <a:rPr lang="en-US" dirty="0" smtClean="0"/>
                        <a:t> Except Salary</a:t>
                      </a:r>
                      <a:r>
                        <a:rPr lang="en-US" baseline="0" dirty="0" smtClean="0"/>
                        <a:t> and dividend referred u/s 115O</a:t>
                      </a:r>
                    </a:p>
                  </a:txBody>
                  <a:tcPr/>
                </a:tc>
              </a:tr>
              <a:tr h="8823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what time TDS has to be deducted</a:t>
                      </a:r>
                    </a:p>
                    <a:p>
                      <a:endParaRPr lang="en-US" dirty="0"/>
                    </a:p>
                  </a:txBody>
                  <a:tcPr/>
                </a:tc>
                <a:tc>
                  <a:txBody>
                    <a:bodyPr/>
                    <a:lstStyle/>
                    <a:p>
                      <a:r>
                        <a:rPr lang="en-US" dirty="0" smtClean="0"/>
                        <a:t>At the time of credit or payment whichever is earlier.</a:t>
                      </a:r>
                      <a:endParaRPr lang="en-US" dirty="0"/>
                    </a:p>
                  </a:txBody>
                  <a:tcPr/>
                </a:tc>
              </a:tr>
              <a:tr h="457200">
                <a:tc>
                  <a:txBody>
                    <a:bodyPr/>
                    <a:lstStyle/>
                    <a:p>
                      <a:r>
                        <a:rPr lang="en-US" dirty="0" smtClean="0"/>
                        <a:t>Rate of</a:t>
                      </a:r>
                      <a:r>
                        <a:rPr lang="en-US" baseline="0" dirty="0" smtClean="0"/>
                        <a:t> TDS</a:t>
                      </a:r>
                      <a:endParaRPr lang="en-US" dirty="0"/>
                    </a:p>
                  </a:txBody>
                  <a:tcPr/>
                </a:tc>
                <a:tc>
                  <a:txBody>
                    <a:bodyPr/>
                    <a:lstStyle/>
                    <a:p>
                      <a:pPr>
                        <a:buFontTx/>
                        <a:buNone/>
                      </a:pPr>
                      <a:r>
                        <a:rPr kumimoji="0" lang="en-US" kern="1200" dirty="0" smtClean="0">
                          <a:solidFill>
                            <a:schemeClr val="dk1"/>
                          </a:solidFill>
                          <a:latin typeface="+mn-lt"/>
                          <a:ea typeface="+mn-ea"/>
                          <a:cs typeface="+mn-cs"/>
                        </a:rPr>
                        <a:t>Relevant rate in force</a:t>
                      </a:r>
                    </a:p>
                    <a:p>
                      <a:pPr>
                        <a:buFontTx/>
                        <a:buNone/>
                      </a:pPr>
                      <a:r>
                        <a:rPr kumimoji="0" lang="en-US" kern="1200" dirty="0" smtClean="0">
                          <a:solidFill>
                            <a:schemeClr val="dk1"/>
                          </a:solidFill>
                          <a:latin typeface="+mn-lt"/>
                          <a:ea typeface="+mn-ea"/>
                          <a:cs typeface="+mn-cs"/>
                        </a:rPr>
                        <a:t>  </a:t>
                      </a:r>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2825</TotalTime>
  <Words>3308</Words>
  <Application>Microsoft Office PowerPoint</Application>
  <PresentationFormat>On-screen Show (4:3)</PresentationFormat>
  <Paragraphs>424</Paragraphs>
  <Slides>46</Slides>
  <Notes>7</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Opulent</vt:lpstr>
      <vt:lpstr>Withholding Tax on Foreign Remittances under Section 195 of Income Tax Act</vt:lpstr>
      <vt:lpstr>Content</vt:lpstr>
      <vt:lpstr>Importance of Section 195</vt:lpstr>
      <vt:lpstr>Objective of Section 195 of the Act</vt:lpstr>
      <vt:lpstr>  Chargeability…..u/s 195</vt:lpstr>
      <vt:lpstr>Unique Features of section 195 as compared to other TDS provisions</vt:lpstr>
      <vt:lpstr>Overview of section 195</vt:lpstr>
      <vt:lpstr>Overview of section 195</vt:lpstr>
      <vt:lpstr>Section 195(1)</vt:lpstr>
      <vt:lpstr>Section 195(2): Application by Payer  for lower or nil withholding certificate </vt:lpstr>
      <vt:lpstr>Sec 195(3)- Application by payee</vt:lpstr>
      <vt:lpstr>Sec 195(4)- validity of certificate</vt:lpstr>
      <vt:lpstr>Sec 195(5)- power of cbdt to issue notification</vt:lpstr>
      <vt:lpstr>Section 195(6) New Rules for Information</vt:lpstr>
      <vt:lpstr>Sec 195(7) :- authorize a board to specify class of persons or cases </vt:lpstr>
      <vt:lpstr>Rates prescribed under ACT being required to be increased by surcharge &amp; education cess</vt:lpstr>
      <vt:lpstr>Section 206AA(1)</vt:lpstr>
      <vt:lpstr>Exchange Rates</vt:lpstr>
      <vt:lpstr>Amendment in Section 195 – Finance Act 2012</vt:lpstr>
      <vt:lpstr>Amendment in section 90</vt:lpstr>
      <vt:lpstr>ISSUES</vt:lpstr>
      <vt:lpstr>Section 9/ DTAA</vt:lpstr>
      <vt:lpstr>Chargeable to tax under Act: Act or DTAA/Treaty whichever is beneficial prevails </vt:lpstr>
      <vt:lpstr>Nature of income- when taxable ?</vt:lpstr>
      <vt:lpstr>Royalty/ FTS as per the Act Section 9(1)</vt:lpstr>
      <vt:lpstr>Issues related to Payments covered in section 195  </vt:lpstr>
      <vt:lpstr>Slide 27</vt:lpstr>
      <vt:lpstr>Slide 28</vt:lpstr>
      <vt:lpstr>Payment For Fees For technical services</vt:lpstr>
      <vt:lpstr>Payment For repair</vt:lpstr>
      <vt:lpstr>Slide 31</vt:lpstr>
      <vt:lpstr>Point of Tax Withholding</vt:lpstr>
      <vt:lpstr>TDS on Gross or Net Amount</vt:lpstr>
      <vt:lpstr>Issues related to 15CA &amp; 15cb</vt:lpstr>
      <vt:lpstr>Procedure  Form 15CA and 15CB ( circular 4/2009)</vt:lpstr>
      <vt:lpstr>Slide 36</vt:lpstr>
      <vt:lpstr>Slide 37</vt:lpstr>
      <vt:lpstr>whether for all phases of work – separate certificate is required? </vt:lpstr>
      <vt:lpstr>Cost to cost reimbursement  Obligation u/s 195</vt:lpstr>
      <vt:lpstr>Refund of TDS u/s 195  </vt:lpstr>
      <vt:lpstr>Slide 41</vt:lpstr>
      <vt:lpstr>Slide 42</vt:lpstr>
      <vt:lpstr>Consequences of non compliance of TDS</vt:lpstr>
      <vt:lpstr>Slide 44</vt:lpstr>
      <vt:lpstr>Open house</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Resident Tax Withholding Section 195</dc:title>
  <dc:creator>a</dc:creator>
  <cp:lastModifiedBy>admin</cp:lastModifiedBy>
  <cp:revision>319</cp:revision>
  <dcterms:created xsi:type="dcterms:W3CDTF">2010-10-26T11:02:49Z</dcterms:created>
  <dcterms:modified xsi:type="dcterms:W3CDTF">2013-02-21T07:43:41Z</dcterms:modified>
</cp:coreProperties>
</file>