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006666"/>
    <a:srgbClr val="00CC00"/>
    <a:srgbClr val="FF0000"/>
    <a:srgbClr val="1C1C1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25" autoAdjust="0"/>
    <p:restoredTop sz="94718" autoAdjust="0"/>
  </p:normalViewPr>
  <p:slideViewPr>
    <p:cSldViewPr>
      <p:cViewPr varScale="1">
        <p:scale>
          <a:sx n="70" d="100"/>
          <a:sy n="70" d="100"/>
        </p:scale>
        <p:origin x="-8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09-Jun-12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1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4400" dirty="0" smtClean="0">
                <a:solidFill>
                  <a:schemeClr val="bg1"/>
                </a:solidFill>
              </a:rPr>
              <a:t>Applicable of Financial statement to be Prepared for Financial year commencing on or after 01 April  2011 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1600" y="914400"/>
            <a:ext cx="6400800" cy="1219200"/>
          </a:xfr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Revised Schedule VI</a:t>
            </a:r>
            <a:endParaRPr lang="en-US" sz="2000" dirty="0">
              <a:solidFill>
                <a:srgbClr val="FFC000"/>
              </a:solidFill>
            </a:endParaRPr>
          </a:p>
        </p:txBody>
      </p:sp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" name="ELPHRG01.wav">
            <a:hlinkClick r:id="" action="ppaction://media"/>
          </p:cNvPr>
          <p:cNvPicPr>
            <a:picLocks noRot="1" noChangeAspect="1"/>
          </p:cNvPicPr>
          <p:nvPr>
            <a:wavAudioFile r:embed="rId2" name="ELPHRG01.wav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4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30000"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9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9"/>
            <a:ext cx="9144000" cy="4873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t">
            <a:normAutofit fontScale="90000"/>
          </a:bodyPr>
          <a:lstStyle/>
          <a:p>
            <a:pPr algn="just"/>
            <a:r>
              <a:rPr lang="en-US" sz="3200" dirty="0" smtClean="0">
                <a:latin typeface="Aparajita" pitchFamily="34" charset="0"/>
                <a:cs typeface="Aparajita" pitchFamily="34" charset="0"/>
              </a:rPr>
              <a:t>Important Notes:-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867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71500" indent="-571500" algn="just">
              <a:buFont typeface="+mj-lt"/>
              <a:buAutoNum type="romanUcPeriod"/>
            </a:pPr>
            <a:r>
              <a:rPr lang="en-US" sz="2200" dirty="0" smtClean="0">
                <a:solidFill>
                  <a:schemeClr val="bg1"/>
                </a:solidFill>
              </a:rPr>
              <a:t>Companies Act 1956 including notified </a:t>
            </a:r>
            <a:r>
              <a:rPr lang="en-US" sz="2200" b="1" smtClean="0">
                <a:solidFill>
                  <a:schemeClr val="bg1"/>
                </a:solidFill>
              </a:rPr>
              <a:t>accounting </a:t>
            </a:r>
            <a:r>
              <a:rPr lang="en-US" sz="2200" b="1" smtClean="0">
                <a:solidFill>
                  <a:schemeClr val="bg1"/>
                </a:solidFill>
              </a:rPr>
              <a:t>Standards prevails </a:t>
            </a:r>
            <a:r>
              <a:rPr lang="en-US" sz="2200" b="1" dirty="0" smtClean="0">
                <a:solidFill>
                  <a:schemeClr val="bg1"/>
                </a:solidFill>
              </a:rPr>
              <a:t>over Revised Schedule VI</a:t>
            </a:r>
          </a:p>
          <a:p>
            <a:pPr marL="571500" indent="-571500" algn="just">
              <a:buFont typeface="+mj-lt"/>
              <a:buAutoNum type="romanUcPeriod"/>
            </a:pPr>
            <a:r>
              <a:rPr lang="en-US" sz="2200" b="1" dirty="0" smtClean="0">
                <a:solidFill>
                  <a:schemeClr val="bg1"/>
                </a:solidFill>
              </a:rPr>
              <a:t>Additional Disclosure</a:t>
            </a:r>
            <a:r>
              <a:rPr lang="en-US" sz="2200" dirty="0" smtClean="0">
                <a:solidFill>
                  <a:schemeClr val="bg1"/>
                </a:solidFill>
              </a:rPr>
              <a:t> Specified by the Companies Act Including Accounting Standards </a:t>
            </a:r>
            <a:r>
              <a:rPr lang="en-US" sz="2200" b="1" dirty="0" smtClean="0">
                <a:solidFill>
                  <a:schemeClr val="bg1"/>
                </a:solidFill>
              </a:rPr>
              <a:t>shall be made in the notes on account</a:t>
            </a:r>
            <a:r>
              <a:rPr lang="en-US" sz="2200" dirty="0" smtClean="0">
                <a:solidFill>
                  <a:schemeClr val="bg1"/>
                </a:solidFill>
              </a:rPr>
              <a:t> in addition to   requirement of revised schedule VI</a:t>
            </a:r>
          </a:p>
          <a:p>
            <a:pPr marL="571500" indent="-571500" algn="just">
              <a:buFont typeface="+mj-lt"/>
              <a:buAutoNum type="romanUcPeriod"/>
            </a:pPr>
            <a:r>
              <a:rPr lang="en-US" sz="2200" dirty="0" smtClean="0">
                <a:solidFill>
                  <a:schemeClr val="bg1"/>
                </a:solidFill>
              </a:rPr>
              <a:t>All items of assets and liabilities are to bifurcated between </a:t>
            </a:r>
            <a:r>
              <a:rPr lang="en-US" sz="2200" b="1" i="1" u="sng" dirty="0" smtClean="0">
                <a:solidFill>
                  <a:schemeClr val="bg1"/>
                </a:solidFill>
              </a:rPr>
              <a:t>Current</a:t>
            </a:r>
            <a:r>
              <a:rPr lang="en-US" sz="2200" dirty="0" smtClean="0">
                <a:solidFill>
                  <a:schemeClr val="bg1"/>
                </a:solidFill>
              </a:rPr>
              <a:t> and </a:t>
            </a:r>
            <a:r>
              <a:rPr lang="en-US" sz="2200" b="1" i="1" u="sng" dirty="0" smtClean="0">
                <a:solidFill>
                  <a:schemeClr val="bg1"/>
                </a:solidFill>
              </a:rPr>
              <a:t>non – current</a:t>
            </a:r>
            <a:endParaRPr lang="en-US" sz="2200" b="1" i="1" u="sng" dirty="0" smtClean="0"/>
          </a:p>
          <a:p>
            <a:pPr marL="571500" indent="-571500" algn="just">
              <a:buFont typeface="+mj-lt"/>
              <a:buAutoNum type="romanUcPeriod"/>
            </a:pPr>
            <a:r>
              <a:rPr lang="en-US" sz="2200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Only in vertical format</a:t>
            </a:r>
            <a:endParaRPr lang="en-US" sz="2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algn="just">
              <a:buFont typeface="+mj-lt"/>
              <a:buAutoNum type="romanUcPeriod"/>
            </a:pPr>
            <a:r>
              <a:rPr lang="en-US" sz="2200" dirty="0" smtClean="0">
                <a:solidFill>
                  <a:schemeClr val="bg1"/>
                </a:solidFill>
              </a:rPr>
              <a:t>Depending upon turnover of the Company, the figures appearing in the Financial statement may be rounded off as below:-</a:t>
            </a:r>
          </a:p>
          <a:p>
            <a:pPr marL="571500" indent="-571500" algn="just">
              <a:buFont typeface="+mj-lt"/>
              <a:buAutoNum type="romanUcPeriod"/>
            </a:pPr>
            <a:endParaRPr lang="en-US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4724400"/>
          <a:ext cx="7543800" cy="1645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95600"/>
                <a:gridCol w="4648200"/>
              </a:tblGrid>
              <a:tr h="36576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Turnover</a:t>
                      </a:r>
                      <a:endParaRPr lang="en-US" sz="1800" dirty="0"/>
                    </a:p>
                  </a:txBody>
                  <a:tcPr>
                    <a:cell3D prstMaterial="dkEdge">
                      <a:bevel prst="relaxedInse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Rounding off</a:t>
                      </a:r>
                      <a:endParaRPr lang="en-US" sz="1800" dirty="0"/>
                    </a:p>
                  </a:txBody>
                  <a:tcPr>
                    <a:cell3D prstMaterial="dkEdge">
                      <a:bevel prst="relaxedInse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en-US" sz="1800" dirty="0" err="1" smtClean="0">
                          <a:solidFill>
                            <a:schemeClr val="bg1"/>
                          </a:solidFill>
                        </a:rPr>
                        <a:t>i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) Less than one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 hundred </a:t>
                      </a:r>
                      <a:r>
                        <a:rPr lang="en-US" sz="1800" baseline="0" dirty="0" err="1" smtClean="0">
                          <a:solidFill>
                            <a:schemeClr val="bg1"/>
                          </a:solidFill>
                        </a:rPr>
                        <a:t>Crore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  rupees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To the nearest of hundreds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, thousands, </a:t>
                      </a:r>
                      <a:r>
                        <a:rPr lang="en-US" sz="1800" baseline="0" dirty="0" err="1" smtClean="0">
                          <a:solidFill>
                            <a:schemeClr val="bg1"/>
                          </a:solidFill>
                        </a:rPr>
                        <a:t>lakhs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, millions or decimals thereof.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prst="relaxedInset"/>
                      <a:lightRig rig="flood" dir="t"/>
                    </a:cell3D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en-US" sz="1800" dirty="0" err="1" smtClean="0">
                          <a:solidFill>
                            <a:schemeClr val="bg1"/>
                          </a:solidFill>
                        </a:rPr>
                        <a:t>i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) one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 hundred </a:t>
                      </a:r>
                      <a:r>
                        <a:rPr lang="en-US" sz="1800" baseline="0" dirty="0" err="1" smtClean="0">
                          <a:solidFill>
                            <a:schemeClr val="bg1"/>
                          </a:solidFill>
                        </a:rPr>
                        <a:t>Crore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  rupees or more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To the nearest of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chemeClr val="bg1"/>
                          </a:solidFill>
                        </a:rPr>
                        <a:t>lakhs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, millions , </a:t>
                      </a:r>
                      <a:r>
                        <a:rPr lang="en-US" sz="1800" baseline="0" dirty="0" err="1" smtClean="0">
                          <a:solidFill>
                            <a:schemeClr val="bg1"/>
                          </a:solidFill>
                        </a:rPr>
                        <a:t>crores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 or decimals thereof.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prst="relaxedInset"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3048000" cy="2241550"/>
          </a:xfrm>
        </p:spPr>
        <p:txBody>
          <a:bodyPr anchor="ctr">
            <a:normAutofit/>
          </a:bodyPr>
          <a:lstStyle/>
          <a:p>
            <a:r>
              <a:rPr lang="en-US" sz="2400" b="0" dirty="0" smtClean="0"/>
              <a:t>Meaning of </a:t>
            </a:r>
            <a:r>
              <a:rPr lang="en-US" sz="2400" u="sng" dirty="0" smtClean="0"/>
              <a:t>CURRENT ASSETS</a:t>
            </a:r>
            <a:endParaRPr lang="en-US" sz="24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340350" cy="5853113"/>
          </a:xfr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It is expected to be realized in, or is intended for sale or consumption in, the company’s normal operating cycle;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It is held primarily for the purpose of being traded;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It is expected to be realized within the twelve months after the reporting date; or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It is cash or cash equivalent unless it is restricted from being exchanged or used to settle a liability for at least 12 months after the reporting date. </a:t>
            </a:r>
          </a:p>
          <a:p>
            <a:pPr algn="just">
              <a:buFont typeface="Wingdings" pitchFamily="2" charset="2"/>
              <a:buChar char="v"/>
            </a:pPr>
            <a:endParaRPr lang="en-US" sz="2400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All other assets shall be classified as non current assets</a:t>
            </a:r>
          </a:p>
          <a:p>
            <a:pPr algn="just"/>
            <a:endParaRPr lang="en-US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4038600"/>
            <a:ext cx="3200400" cy="2163763"/>
          </a:xfrm>
        </p:spPr>
        <p:txBody>
          <a:bodyPr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Meaning of </a:t>
            </a:r>
            <a:r>
              <a:rPr lang="en-US" sz="2400" b="1" dirty="0" smtClean="0">
                <a:latin typeface="+mj-lt"/>
                <a:ea typeface="+mj-ea"/>
                <a:cs typeface="+mj-cs"/>
              </a:rPr>
              <a:t>NON-CURRENT ASSETS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667000" y="1371600"/>
            <a:ext cx="685800" cy="381000"/>
          </a:xfrm>
          <a:prstGeom prst="rightArrow">
            <a:avLst/>
          </a:prstGeom>
          <a:solidFill>
            <a:schemeClr val="tx1">
              <a:lumMod val="95000"/>
              <a:lumOff val="5000"/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667000" y="4953000"/>
            <a:ext cx="685800" cy="457200"/>
          </a:xfrm>
          <a:prstGeom prst="rightArrow">
            <a:avLst/>
          </a:prstGeom>
          <a:solidFill>
            <a:srgbClr val="FF000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3048000" cy="2241550"/>
          </a:xfrm>
        </p:spPr>
        <p:txBody>
          <a:bodyPr anchor="ctr">
            <a:normAutofit/>
          </a:bodyPr>
          <a:lstStyle/>
          <a:p>
            <a:r>
              <a:rPr lang="en-US" sz="2400" b="0" dirty="0" smtClean="0"/>
              <a:t>Meaning of </a:t>
            </a:r>
            <a:r>
              <a:rPr lang="en-US" sz="2400" u="sng" dirty="0" smtClean="0"/>
              <a:t>CURRENT </a:t>
            </a:r>
            <a:r>
              <a:rPr lang="en-US" sz="2400" u="sng" dirty="0" err="1" smtClean="0"/>
              <a:t>laiabilities</a:t>
            </a:r>
            <a:endParaRPr lang="en-US" sz="24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340350" cy="5853113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It is expected to be settled in the company’s normal operating cycle;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It is held primarily for the purpose of being traded;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It is due to be settled within the twelve months after the reporting date; or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The companies does not have an unconditional right to defer settlement of the liabilities for at least 12 months after the reporting date. </a:t>
            </a:r>
          </a:p>
          <a:p>
            <a:pPr algn="just"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All other assets shall be classified as non current assets</a:t>
            </a:r>
          </a:p>
          <a:p>
            <a:pPr algn="just"/>
            <a:endParaRPr lang="en-US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4038600"/>
            <a:ext cx="3200400" cy="2163763"/>
          </a:xfrm>
        </p:spPr>
        <p:txBody>
          <a:bodyPr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Meaning of </a:t>
            </a:r>
            <a:r>
              <a:rPr lang="en-US" sz="2400" b="1" dirty="0" smtClean="0">
                <a:latin typeface="+mj-lt"/>
                <a:ea typeface="+mj-ea"/>
                <a:cs typeface="+mj-cs"/>
              </a:rPr>
              <a:t>NON-CURRENT ASSETS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667000" y="1371600"/>
            <a:ext cx="685800" cy="381000"/>
          </a:xfrm>
          <a:prstGeom prst="rightArrow">
            <a:avLst/>
          </a:prstGeom>
          <a:solidFill>
            <a:schemeClr val="tx1">
              <a:lumMod val="95000"/>
              <a:lumOff val="5000"/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667000" y="4953000"/>
            <a:ext cx="685800" cy="457200"/>
          </a:xfrm>
          <a:prstGeom prst="rightArrow">
            <a:avLst/>
          </a:prstGeom>
          <a:solidFill>
            <a:srgbClr val="FF000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39762"/>
          </a:xfrm>
        </p:spPr>
        <p:txBody>
          <a:bodyPr>
            <a:noAutofit/>
          </a:bodyPr>
          <a:lstStyle/>
          <a:p>
            <a:r>
              <a:rPr lang="en-US" sz="5400" dirty="0" smtClean="0"/>
              <a:t>           Comparisons			</a:t>
            </a:r>
            <a:r>
              <a:rPr lang="en-US" sz="2400" dirty="0" smtClean="0"/>
              <a:t>01</a:t>
            </a:r>
            <a:endParaRPr lang="en-US" sz="5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1" y="1066804"/>
          <a:ext cx="8763001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763"/>
                <a:gridCol w="3957638"/>
                <a:gridCol w="4038600"/>
              </a:tblGrid>
              <a:tr h="381616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S.No</a:t>
                      </a:r>
                      <a:r>
                        <a:rPr lang="en-US" sz="1800" dirty="0" smtClean="0"/>
                        <a:t>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Before</a:t>
                      </a:r>
                      <a:endParaRPr lang="en-US" sz="1800" dirty="0"/>
                    </a:p>
                  </a:txBody>
                  <a:tcPr/>
                </a:tc>
              </a:tr>
              <a:tr h="3986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01.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u="sng" dirty="0" smtClean="0">
                          <a:solidFill>
                            <a:srgbClr val="7030A0"/>
                          </a:solidFill>
                        </a:rPr>
                        <a:t>Only vertical</a:t>
                      </a:r>
                      <a:r>
                        <a:rPr lang="en-US" sz="1800" b="1" u="sng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sz="1800" baseline="0" dirty="0" smtClean="0"/>
                        <a:t>format Prescribed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sng" dirty="0" smtClean="0">
                          <a:solidFill>
                            <a:srgbClr val="7030A0"/>
                          </a:solidFill>
                        </a:rPr>
                        <a:t>Horizontal &amp; vertical </a:t>
                      </a:r>
                      <a:r>
                        <a:rPr lang="en-US" sz="1800" dirty="0" smtClean="0"/>
                        <a:t>format</a:t>
                      </a:r>
                      <a:r>
                        <a:rPr lang="en-US" sz="1800" baseline="0" dirty="0" smtClean="0"/>
                        <a:t> Prescribed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02.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u="sng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Prescribed format for Profit &amp; Loss</a:t>
                      </a:r>
                      <a:r>
                        <a:rPr lang="en-US" sz="1800" b="1" u="sng" dirty="0" smtClean="0"/>
                        <a:t> </a:t>
                      </a:r>
                      <a:endParaRPr lang="en-US" sz="18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u="sng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No</a:t>
                      </a:r>
                      <a:r>
                        <a:rPr lang="en-US" sz="1800" baseline="0" dirty="0" smtClean="0"/>
                        <a:t> format </a:t>
                      </a:r>
                      <a:r>
                        <a:rPr lang="en-US" sz="1800" dirty="0" smtClean="0"/>
                        <a:t>Prescribed for Profit &amp; Loss </a:t>
                      </a:r>
                    </a:p>
                    <a:p>
                      <a:pPr algn="just"/>
                      <a:endParaRPr lang="en-US" sz="1800" baseline="0" dirty="0" smtClean="0"/>
                    </a:p>
                  </a:txBody>
                  <a:tcPr/>
                </a:tc>
              </a:tr>
              <a:tr h="38161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03.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u="sng" dirty="0" smtClean="0">
                          <a:solidFill>
                            <a:schemeClr val="accent2"/>
                          </a:solidFill>
                        </a:rPr>
                        <a:t>Details</a:t>
                      </a:r>
                      <a:r>
                        <a:rPr lang="en-US" sz="1800" dirty="0" smtClean="0"/>
                        <a:t> are given in </a:t>
                      </a:r>
                      <a:r>
                        <a:rPr lang="en-US" sz="1800" b="1" u="sng" kern="1200" dirty="0" smtClean="0">
                          <a:solidFill>
                            <a:schemeClr val="accent2"/>
                          </a:solidFill>
                          <a:latin typeface="+mn-lt"/>
                          <a:ea typeface="+mn-ea"/>
                          <a:cs typeface="+mn-cs"/>
                        </a:rPr>
                        <a:t>Notes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sng" baseline="0" dirty="0" smtClean="0">
                          <a:solidFill>
                            <a:schemeClr val="accent2"/>
                          </a:solidFill>
                        </a:rPr>
                        <a:t>Schedules</a:t>
                      </a:r>
                      <a:r>
                        <a:rPr lang="en-US" sz="1800" baseline="0" dirty="0" smtClean="0"/>
                        <a:t> are required for </a:t>
                      </a:r>
                      <a:r>
                        <a:rPr lang="en-US" sz="1800" b="1" i="1" u="sng" baseline="0" dirty="0" smtClean="0">
                          <a:solidFill>
                            <a:schemeClr val="accent2"/>
                          </a:solidFill>
                        </a:rPr>
                        <a:t>Notes</a:t>
                      </a:r>
                    </a:p>
                  </a:txBody>
                  <a:tcPr/>
                </a:tc>
              </a:tr>
              <a:tr h="40783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04.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u="sng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Non</a:t>
                      </a:r>
                      <a:r>
                        <a:rPr lang="en-US" sz="1800" b="1" u="sng" dirty="0" smtClean="0"/>
                        <a:t> </a:t>
                      </a:r>
                      <a:r>
                        <a:rPr lang="en-US" sz="1800" b="1" u="sng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Current</a:t>
                      </a:r>
                      <a:r>
                        <a:rPr lang="en-US" sz="1800" b="1" u="sng" dirty="0" smtClean="0"/>
                        <a:t> &amp; </a:t>
                      </a:r>
                      <a:r>
                        <a:rPr lang="en-US" sz="1800" b="1" u="sng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Current</a:t>
                      </a:r>
                      <a:r>
                        <a:rPr lang="en-US" sz="1800" dirty="0" smtClean="0"/>
                        <a:t> Classification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sng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No</a:t>
                      </a:r>
                      <a:r>
                        <a:rPr lang="en-US" sz="1800" baseline="0" dirty="0" smtClean="0"/>
                        <a:t> Such Classification.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05.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0" u="sng" dirty="0" smtClean="0">
                          <a:solidFill>
                            <a:srgbClr val="002060"/>
                          </a:solidFill>
                        </a:rPr>
                        <a:t>Number</a:t>
                      </a:r>
                      <a:r>
                        <a:rPr lang="en-US" sz="1800" b="1" i="0" u="sng" baseline="0" dirty="0" smtClean="0">
                          <a:solidFill>
                            <a:srgbClr val="002060"/>
                          </a:solidFill>
                        </a:rPr>
                        <a:t> of shareholders holding 5 % or more</a:t>
                      </a:r>
                      <a:r>
                        <a:rPr lang="en-US" sz="1800" i="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aseline="0" dirty="0" smtClean="0"/>
                        <a:t>shares, required to </a:t>
                      </a:r>
                      <a:r>
                        <a:rPr lang="en-US" sz="1800" b="1" i="0" u="sng" baseline="0" dirty="0" smtClean="0">
                          <a:solidFill>
                            <a:srgbClr val="002060"/>
                          </a:solidFill>
                        </a:rPr>
                        <a:t>disclosed</a:t>
                      </a:r>
                      <a:r>
                        <a:rPr lang="en-US" sz="1800" baseline="0" dirty="0" smtClean="0"/>
                        <a:t>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aseline="0" dirty="0" smtClean="0"/>
                        <a:t>Such information was </a:t>
                      </a:r>
                      <a:r>
                        <a:rPr lang="en-US" sz="1800" b="1" i="1" u="sng" baseline="0" dirty="0" smtClean="0">
                          <a:solidFill>
                            <a:srgbClr val="002060"/>
                          </a:solidFill>
                        </a:rPr>
                        <a:t>not</a:t>
                      </a:r>
                      <a:r>
                        <a:rPr lang="en-US" sz="1800" baseline="0" dirty="0" smtClean="0"/>
                        <a:t> required</a:t>
                      </a:r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06.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u="sng" dirty="0" smtClean="0">
                          <a:solidFill>
                            <a:srgbClr val="00CC00"/>
                          </a:solidFill>
                        </a:rPr>
                        <a:t>Shares allotted for consideration</a:t>
                      </a:r>
                      <a:r>
                        <a:rPr lang="en-US" sz="1800" b="1" u="sng" baseline="0" dirty="0" smtClean="0">
                          <a:solidFill>
                            <a:srgbClr val="00CC00"/>
                          </a:solidFill>
                        </a:rPr>
                        <a:t> other than cash</a:t>
                      </a:r>
                      <a:r>
                        <a:rPr lang="en-US" sz="1800" baseline="0" dirty="0" smtClean="0"/>
                        <a:t> needs to be </a:t>
                      </a:r>
                      <a:r>
                        <a:rPr lang="en-US" sz="1800" baseline="0" dirty="0" smtClean="0">
                          <a:solidFill>
                            <a:srgbClr val="00CC00"/>
                          </a:solidFill>
                        </a:rPr>
                        <a:t>disclosed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smtClean="0">
                          <a:solidFill>
                            <a:srgbClr val="00CC00"/>
                          </a:solidFill>
                        </a:rPr>
                        <a:t>only</a:t>
                      </a:r>
                      <a:r>
                        <a:rPr lang="en-US" sz="1800" baseline="0" dirty="0" smtClean="0"/>
                        <a:t> for a period of </a:t>
                      </a:r>
                      <a:r>
                        <a:rPr lang="en-US" sz="1800" baseline="0" dirty="0" smtClean="0">
                          <a:solidFill>
                            <a:srgbClr val="00CC00"/>
                          </a:solidFill>
                        </a:rPr>
                        <a:t>5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smtClean="0">
                          <a:solidFill>
                            <a:srgbClr val="00CC00"/>
                          </a:solidFill>
                        </a:rPr>
                        <a:t>years</a:t>
                      </a:r>
                      <a:r>
                        <a:rPr lang="en-US" sz="1800" baseline="0" dirty="0" smtClean="0"/>
                        <a:t> immediately preceding the Balance Sheet Date.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sng" baseline="0" dirty="0" smtClean="0">
                          <a:solidFill>
                            <a:srgbClr val="00CC00"/>
                          </a:solidFill>
                        </a:rPr>
                        <a:t>No</a:t>
                      </a:r>
                      <a:r>
                        <a:rPr lang="en-US" sz="1800" baseline="0" dirty="0" smtClean="0"/>
                        <a:t> Such Limit</a:t>
                      </a:r>
                    </a:p>
                  </a:txBody>
                  <a:tcPr/>
                </a:tc>
              </a:tr>
              <a:tr h="65542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07.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/>
                        <a:t>Specific </a:t>
                      </a:r>
                      <a:r>
                        <a:rPr lang="en-US" sz="1800" b="1" i="0" u="sng" dirty="0" smtClean="0">
                          <a:solidFill>
                            <a:srgbClr val="FF0000"/>
                          </a:solidFill>
                        </a:rPr>
                        <a:t>Disclosure for Share Application </a:t>
                      </a:r>
                      <a:r>
                        <a:rPr lang="en-US" sz="1800" dirty="0" smtClean="0"/>
                        <a:t>Money.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sng" baseline="0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r>
                        <a:rPr lang="en-US" sz="1800" baseline="0" dirty="0" smtClean="0"/>
                        <a:t> Specific Disclosure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08.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u="sng" dirty="0" smtClean="0">
                          <a:solidFill>
                            <a:srgbClr val="1C1C1C"/>
                          </a:solidFill>
                        </a:rPr>
                        <a:t>Trade</a:t>
                      </a:r>
                      <a:r>
                        <a:rPr lang="en-US" sz="1800" b="1" u="sng" dirty="0" smtClean="0"/>
                        <a:t> </a:t>
                      </a:r>
                      <a:r>
                        <a:rPr lang="en-US" sz="1800" b="1" u="sng" dirty="0" smtClean="0">
                          <a:solidFill>
                            <a:srgbClr val="1C1C1C"/>
                          </a:solidFill>
                        </a:rPr>
                        <a:t>Receivables</a:t>
                      </a:r>
                      <a:endParaRPr lang="en-US" sz="1800" b="1" u="sng" dirty="0">
                        <a:solidFill>
                          <a:srgbClr val="1C1C1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aseline="0" dirty="0" smtClean="0"/>
                        <a:t>Sundry </a:t>
                      </a:r>
                      <a:r>
                        <a:rPr lang="en-US" sz="1800" b="1" i="1" u="sng" baseline="0" dirty="0" smtClean="0">
                          <a:solidFill>
                            <a:srgbClr val="1C1C1C"/>
                          </a:solidFill>
                        </a:rPr>
                        <a:t>Debtors</a:t>
                      </a:r>
                    </a:p>
                  </a:txBody>
                  <a:tcPr/>
                </a:tc>
              </a:tr>
              <a:tr h="42661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09.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u="sng" kern="1200" dirty="0" smtClean="0">
                          <a:solidFill>
                            <a:srgbClr val="006666"/>
                          </a:solidFill>
                          <a:latin typeface="+mn-lt"/>
                          <a:ea typeface="+mn-ea"/>
                          <a:cs typeface="+mn-cs"/>
                        </a:rPr>
                        <a:t>Trade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b="1" u="sng" kern="1200" dirty="0" err="1" smtClean="0">
                          <a:solidFill>
                            <a:srgbClr val="006666"/>
                          </a:solidFill>
                          <a:latin typeface="+mn-lt"/>
                          <a:ea typeface="+mn-ea"/>
                          <a:cs typeface="+mn-cs"/>
                        </a:rPr>
                        <a:t>Paybles</a:t>
                      </a:r>
                      <a:endParaRPr lang="en-US" sz="1800" b="1" u="sng" kern="1200" dirty="0">
                        <a:solidFill>
                          <a:srgbClr val="0066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n-US" sz="1800" baseline="0" dirty="0" smtClean="0"/>
                        <a:t>Sundry </a:t>
                      </a:r>
                      <a:r>
                        <a:rPr lang="en-US" sz="1800" b="1" i="1" u="sng" kern="1200" baseline="0" dirty="0" smtClean="0">
                          <a:solidFill>
                            <a:srgbClr val="006666"/>
                          </a:solidFill>
                          <a:latin typeface="+mn-lt"/>
                          <a:ea typeface="+mn-ea"/>
                          <a:cs typeface="+mn-cs"/>
                        </a:rPr>
                        <a:t>Creditors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click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572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/>
              <a:t>Continued</a:t>
            </a:r>
            <a:r>
              <a:rPr lang="en-US" sz="3600" dirty="0" smtClean="0"/>
              <a:t>:-							02</a:t>
            </a:r>
            <a:endParaRPr lang="en-US" sz="5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1" y="685804"/>
          <a:ext cx="8763001" cy="6185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763"/>
                <a:gridCol w="3957638"/>
                <a:gridCol w="4038600"/>
              </a:tblGrid>
              <a:tr h="39301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S.No</a:t>
                      </a:r>
                      <a:r>
                        <a:rPr lang="en-US" sz="1800" dirty="0" smtClean="0"/>
                        <a:t>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Before</a:t>
                      </a:r>
                      <a:endParaRPr lang="en-US" sz="1800" dirty="0"/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r>
                        <a:rPr lang="en-US" sz="1800" smtClean="0"/>
                        <a:t>10.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/>
                        <a:t>Trade Receivable outstanding for a period of 6 months or more </a:t>
                      </a:r>
                      <a:r>
                        <a:rPr lang="en-US" sz="1800" b="1" u="sng" dirty="0" smtClean="0">
                          <a:solidFill>
                            <a:srgbClr val="00CC00"/>
                          </a:solidFill>
                        </a:rPr>
                        <a:t>from</a:t>
                      </a:r>
                      <a:r>
                        <a:rPr lang="en-US" sz="1800" b="1" u="sng" baseline="0" dirty="0" smtClean="0"/>
                        <a:t> </a:t>
                      </a:r>
                      <a:r>
                        <a:rPr lang="en-US" sz="1800" b="1" u="sng" baseline="0" dirty="0" smtClean="0">
                          <a:solidFill>
                            <a:srgbClr val="00CC00"/>
                          </a:solidFill>
                        </a:rPr>
                        <a:t>its</a:t>
                      </a:r>
                      <a:r>
                        <a:rPr lang="en-US" sz="1800" b="1" u="sng" baseline="0" dirty="0" smtClean="0"/>
                        <a:t>  </a:t>
                      </a:r>
                      <a:r>
                        <a:rPr lang="en-US" sz="1800" b="1" u="sng" baseline="0" dirty="0" smtClean="0">
                          <a:solidFill>
                            <a:srgbClr val="00CC00"/>
                          </a:solidFill>
                        </a:rPr>
                        <a:t>due date of Payment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baseline="0" dirty="0" smtClean="0"/>
                        <a:t>disclose separately.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/>
                        <a:t>Debtors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outstanding for a period of 6 months or more </a:t>
                      </a:r>
                      <a:r>
                        <a:rPr lang="en-US" sz="1800" b="1" i="1" u="sng" dirty="0" smtClean="0">
                          <a:solidFill>
                            <a:srgbClr val="00CC00"/>
                          </a:solidFill>
                        </a:rPr>
                        <a:t>from</a:t>
                      </a:r>
                      <a:r>
                        <a:rPr lang="en-US" sz="1800" b="1" i="1" u="sng" baseline="0" dirty="0" smtClean="0">
                          <a:solidFill>
                            <a:srgbClr val="00CC00"/>
                          </a:solidFill>
                        </a:rPr>
                        <a:t> Invoice Date</a:t>
                      </a:r>
                      <a:r>
                        <a:rPr lang="en-US" sz="1800" baseline="0" dirty="0" smtClean="0"/>
                        <a:t> disclose separately.</a:t>
                      </a:r>
                      <a:endParaRPr lang="en-US" sz="1800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800" smtClean="0"/>
                        <a:t>11.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u="sng" dirty="0" smtClean="0">
                          <a:solidFill>
                            <a:srgbClr val="7030A0"/>
                          </a:solidFill>
                        </a:rPr>
                        <a:t>Capital</a:t>
                      </a:r>
                      <a:r>
                        <a:rPr lang="en-US" sz="1800" b="1" u="sng" dirty="0" smtClean="0"/>
                        <a:t> </a:t>
                      </a:r>
                      <a:r>
                        <a:rPr lang="en-US" sz="1800" b="1" u="sng" dirty="0" smtClean="0">
                          <a:solidFill>
                            <a:srgbClr val="7030A0"/>
                          </a:solidFill>
                        </a:rPr>
                        <a:t>commitments</a:t>
                      </a:r>
                      <a:r>
                        <a:rPr lang="en-US" sz="1800" b="1" u="none" baseline="0" dirty="0" smtClean="0"/>
                        <a:t> </a:t>
                      </a:r>
                      <a:r>
                        <a:rPr lang="en-US" sz="1800" b="0" u="none" dirty="0" smtClean="0"/>
                        <a:t>and</a:t>
                      </a:r>
                      <a:r>
                        <a:rPr lang="en-US" sz="1800" b="0" u="none" baseline="0" dirty="0" smtClean="0"/>
                        <a:t> </a:t>
                      </a:r>
                      <a:r>
                        <a:rPr lang="en-US" sz="1800" b="1" u="sng" dirty="0" smtClean="0">
                          <a:solidFill>
                            <a:srgbClr val="7030A0"/>
                          </a:solidFill>
                        </a:rPr>
                        <a:t>other</a:t>
                      </a:r>
                      <a:r>
                        <a:rPr lang="en-US" sz="1800" b="1" u="sng" dirty="0" smtClean="0"/>
                        <a:t> </a:t>
                      </a:r>
                      <a:r>
                        <a:rPr lang="en-US" sz="1800" b="1" u="sng" dirty="0" smtClean="0">
                          <a:solidFill>
                            <a:srgbClr val="7030A0"/>
                          </a:solidFill>
                        </a:rPr>
                        <a:t>commitments</a:t>
                      </a:r>
                      <a:r>
                        <a:rPr lang="en-US" sz="1800" b="0" u="none" dirty="0" smtClean="0"/>
                        <a:t>  are required to be disclosed.</a:t>
                      </a:r>
                      <a:endParaRPr lang="en-US" sz="18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sng" dirty="0" smtClean="0">
                          <a:solidFill>
                            <a:srgbClr val="7030A0"/>
                          </a:solidFill>
                        </a:rPr>
                        <a:t>Only</a:t>
                      </a:r>
                      <a:r>
                        <a:rPr lang="en-US" sz="1800" b="1" i="1" u="sng" dirty="0" smtClean="0"/>
                        <a:t> </a:t>
                      </a:r>
                      <a:r>
                        <a:rPr lang="en-US" sz="1800" b="1" i="1" u="sng" dirty="0" smtClean="0">
                          <a:solidFill>
                            <a:srgbClr val="7030A0"/>
                          </a:solidFill>
                        </a:rPr>
                        <a:t>Capital</a:t>
                      </a:r>
                      <a:r>
                        <a:rPr lang="en-US" sz="1800" b="1" i="1" u="sng" dirty="0" smtClean="0"/>
                        <a:t> </a:t>
                      </a:r>
                      <a:r>
                        <a:rPr lang="en-US" sz="1800" b="1" i="1" u="sng" dirty="0" smtClean="0">
                          <a:solidFill>
                            <a:srgbClr val="7030A0"/>
                          </a:solidFill>
                        </a:rPr>
                        <a:t>commitments</a:t>
                      </a:r>
                      <a:r>
                        <a:rPr lang="en-US" sz="1800" dirty="0" smtClean="0"/>
                        <a:t> required to Disclosed.</a:t>
                      </a:r>
                      <a:endParaRPr lang="en-US" sz="1800" dirty="0"/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concepts</a:t>
                      </a:r>
                      <a:r>
                        <a:rPr lang="en-US" sz="1800" b="0" u="non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en-US" sz="1800" b="1" u="sng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fictitious</a:t>
                      </a:r>
                      <a:r>
                        <a:rPr lang="en-US" sz="1800" b="1" u="sng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u="sng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assets</a:t>
                      </a:r>
                      <a:r>
                        <a:rPr lang="en-US" sz="1800" b="0" u="non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are eliminated and  </a:t>
                      </a:r>
                      <a:r>
                        <a:rPr lang="en-US" sz="1800" b="1" u="sng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adjusted</a:t>
                      </a:r>
                      <a:r>
                        <a:rPr lang="en-US" sz="1800" b="1" u="sng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u="sng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lang="en-US" sz="1800" b="1" u="sng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u="sng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surplus</a:t>
                      </a:r>
                      <a:r>
                        <a:rPr lang="en-US" sz="1800" b="0" u="non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en-US" sz="1800" b="0" u="non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sng" baseline="0" dirty="0" smtClean="0">
                          <a:solidFill>
                            <a:srgbClr val="FF0000"/>
                          </a:solidFill>
                        </a:rPr>
                        <a:t>Fictitious</a:t>
                      </a:r>
                      <a:r>
                        <a:rPr lang="en-US" sz="1800" b="1" i="1" u="sng" baseline="0" dirty="0" smtClean="0"/>
                        <a:t> </a:t>
                      </a:r>
                      <a:r>
                        <a:rPr lang="en-US" sz="1800" b="1" i="1" u="sng" baseline="0" dirty="0" smtClean="0">
                          <a:solidFill>
                            <a:srgbClr val="FF0000"/>
                          </a:solidFill>
                        </a:rPr>
                        <a:t>assets</a:t>
                      </a:r>
                      <a:r>
                        <a:rPr lang="en-US" sz="1800" b="0" i="0" u="none" baseline="0" dirty="0" smtClean="0"/>
                        <a:t> are required to be </a:t>
                      </a:r>
                      <a:r>
                        <a:rPr lang="en-US" sz="1800" b="1" i="1" u="sng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disclosed</a:t>
                      </a:r>
                      <a:r>
                        <a:rPr lang="en-US" sz="1800" b="0" i="0" u="none" baseline="0" dirty="0" smtClean="0"/>
                        <a:t> </a:t>
                      </a:r>
                      <a:r>
                        <a:rPr lang="en-US" sz="1800" b="1" i="1" u="sng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separately</a:t>
                      </a:r>
                      <a:r>
                        <a:rPr lang="en-US" sz="1800" b="0" i="0" u="none" baseline="0" dirty="0" smtClean="0"/>
                        <a:t> </a:t>
                      </a:r>
                      <a:r>
                        <a:rPr lang="en-US" sz="1800" b="1" i="1" u="sng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under</a:t>
                      </a:r>
                      <a:r>
                        <a:rPr lang="en-US" sz="1800" b="0" i="0" u="none" baseline="0" dirty="0" smtClean="0"/>
                        <a:t> the head </a:t>
                      </a:r>
                      <a:r>
                        <a:rPr lang="en-US" sz="1800" b="1" i="1" u="sng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miscellaneous</a:t>
                      </a:r>
                      <a:r>
                        <a:rPr lang="en-US" sz="1800" b="0" i="0" u="none" baseline="0" dirty="0" smtClean="0"/>
                        <a:t> </a:t>
                      </a:r>
                      <a:r>
                        <a:rPr lang="en-US" sz="1800" b="1" i="1" u="sng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expenditure</a:t>
                      </a:r>
                      <a:r>
                        <a:rPr lang="en-US" sz="1800" b="0" i="0" u="none" baseline="0" dirty="0" smtClean="0"/>
                        <a:t> at the face of Balance sheet. </a:t>
                      </a:r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13.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/>
                        <a:t>Separate disclosure of Income</a:t>
                      </a:r>
                      <a:r>
                        <a:rPr lang="en-US" sz="1800" baseline="0" dirty="0" smtClean="0"/>
                        <a:t>  of Income &amp; Expenditure which exceeds 1% of revenue or </a:t>
                      </a:r>
                      <a:r>
                        <a:rPr lang="en-US" sz="1800" b="1" u="sng" baseline="0" dirty="0" smtClean="0">
                          <a:solidFill>
                            <a:srgbClr val="00B0F0"/>
                          </a:solidFill>
                        </a:rPr>
                        <a:t>Rs. 100,000</a:t>
                      </a:r>
                      <a:r>
                        <a:rPr lang="en-US" sz="1800" b="1" u="sng" baseline="0" dirty="0" smtClean="0"/>
                        <a:t>/- </a:t>
                      </a:r>
                      <a:r>
                        <a:rPr lang="en-US" sz="1800" baseline="0" dirty="0" smtClean="0"/>
                        <a:t>whichever is higher.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/>
                        <a:t> Separate disclosure of Income</a:t>
                      </a:r>
                      <a:r>
                        <a:rPr lang="en-US" sz="1800" baseline="0" dirty="0" smtClean="0"/>
                        <a:t>  of Income &amp; Expenditure which exceeds 1% of revenue or </a:t>
                      </a:r>
                      <a:r>
                        <a:rPr lang="en-US" sz="1800" b="1" i="1" u="sng" baseline="0" dirty="0" smtClean="0">
                          <a:solidFill>
                            <a:srgbClr val="00B0F0"/>
                          </a:solidFill>
                        </a:rPr>
                        <a:t>Rs</a:t>
                      </a:r>
                      <a:r>
                        <a:rPr lang="en-US" sz="1800" b="1" i="1" u="sng" baseline="0" dirty="0" smtClean="0"/>
                        <a:t>. </a:t>
                      </a:r>
                      <a:r>
                        <a:rPr lang="en-US" sz="1800" b="1" i="1" u="sng" baseline="0" dirty="0" smtClean="0">
                          <a:solidFill>
                            <a:srgbClr val="00B0F0"/>
                          </a:solidFill>
                        </a:rPr>
                        <a:t>5,000</a:t>
                      </a:r>
                      <a:r>
                        <a:rPr lang="en-US" sz="1800" b="1" i="1" u="sng" baseline="0" dirty="0" smtClean="0"/>
                        <a:t>/-</a:t>
                      </a:r>
                      <a:r>
                        <a:rPr lang="en-US" sz="1800" baseline="0" dirty="0" smtClean="0"/>
                        <a:t> whichever is higher.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14.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/>
                        <a:t>Net debit balance of P/L</a:t>
                      </a:r>
                      <a:r>
                        <a:rPr lang="en-US" sz="1800" baseline="0" dirty="0" smtClean="0"/>
                        <a:t> account is </a:t>
                      </a:r>
                      <a:r>
                        <a:rPr lang="en-US" sz="1800" b="1" u="sng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adjusted</a:t>
                      </a:r>
                      <a:r>
                        <a:rPr lang="en-US" sz="1800" baseline="0" dirty="0" smtClean="0"/>
                        <a:t> from </a:t>
                      </a:r>
                      <a:r>
                        <a:rPr lang="en-US" sz="18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Reserve &amp; Surplus</a:t>
                      </a:r>
                      <a:r>
                        <a:rPr lang="en-US" sz="1800" baseline="0" dirty="0" smtClean="0"/>
                        <a:t>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aseline="0" dirty="0" smtClean="0"/>
                        <a:t>Net debit balance of P/L account is disclosed </a:t>
                      </a:r>
                      <a:r>
                        <a:rPr lang="en-US" sz="1800" b="1" i="1" u="sng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separately</a:t>
                      </a:r>
                      <a:r>
                        <a:rPr lang="en-US" sz="1800" b="1" i="1" u="sng" baseline="0" dirty="0" smtClean="0"/>
                        <a:t>.</a:t>
                      </a:r>
                    </a:p>
                  </a:txBody>
                  <a:tcPr/>
                </a:tc>
              </a:tr>
              <a:tr h="67195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15.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u="sng" dirty="0" smtClean="0">
                          <a:solidFill>
                            <a:srgbClr val="002060"/>
                          </a:solidFill>
                        </a:rPr>
                        <a:t>Accounting Standards Prevail</a:t>
                      </a:r>
                      <a:r>
                        <a:rPr lang="en-US" sz="1800" b="1" u="sng" baseline="0" dirty="0" smtClean="0">
                          <a:solidFill>
                            <a:srgbClr val="002060"/>
                          </a:solidFill>
                        </a:rPr>
                        <a:t> over schedule VI</a:t>
                      </a:r>
                      <a:endParaRPr lang="en-US" sz="1800" b="1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sng" baseline="0" dirty="0" smtClean="0">
                          <a:solidFill>
                            <a:srgbClr val="002060"/>
                          </a:solidFill>
                        </a:rPr>
                        <a:t>Schedule VI prevails over Accounting Standards.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572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/>
              <a:t>Continued</a:t>
            </a:r>
            <a:r>
              <a:rPr lang="en-US" sz="3600" dirty="0" smtClean="0"/>
              <a:t>:-							03</a:t>
            </a:r>
            <a:endParaRPr lang="en-US" sz="5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1" y="685803"/>
          <a:ext cx="8763001" cy="5867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763"/>
                <a:gridCol w="3957638"/>
                <a:gridCol w="4038600"/>
              </a:tblGrid>
              <a:tr h="39301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S.No</a:t>
                      </a:r>
                      <a:r>
                        <a:rPr lang="en-US" sz="1800" dirty="0" smtClean="0"/>
                        <a:t>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Before</a:t>
                      </a:r>
                      <a:endParaRPr lang="en-US" sz="1800" dirty="0"/>
                    </a:p>
                  </a:txBody>
                  <a:tcPr/>
                </a:tc>
              </a:tr>
              <a:tr h="82618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16.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u="sng" dirty="0" smtClean="0">
                          <a:solidFill>
                            <a:srgbClr val="00CC00"/>
                          </a:solidFill>
                        </a:rPr>
                        <a:t>Dividend is not taken of the face</a:t>
                      </a:r>
                      <a:r>
                        <a:rPr lang="en-US" sz="1800" dirty="0" smtClean="0">
                          <a:solidFill>
                            <a:srgbClr val="00CC00"/>
                          </a:solidFill>
                        </a:rPr>
                        <a:t> </a:t>
                      </a:r>
                      <a:r>
                        <a:rPr lang="en-US" sz="1800" dirty="0" smtClean="0"/>
                        <a:t>of statement</a:t>
                      </a:r>
                      <a:r>
                        <a:rPr lang="en-US" sz="1800" baseline="0" dirty="0" smtClean="0"/>
                        <a:t> of </a:t>
                      </a:r>
                      <a:r>
                        <a:rPr lang="en-US" sz="1800" b="1" u="sng" baseline="0" dirty="0" smtClean="0">
                          <a:solidFill>
                            <a:srgbClr val="00CC00"/>
                          </a:solidFill>
                        </a:rPr>
                        <a:t>Profit &amp; Los</a:t>
                      </a:r>
                      <a:r>
                        <a:rPr lang="en-US" sz="1800" b="1" u="sng" baseline="0" dirty="0" smtClean="0"/>
                        <a:t>s</a:t>
                      </a:r>
                      <a:endParaRPr lang="en-US" sz="18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/>
                        <a:t>Dividend is </a:t>
                      </a:r>
                      <a:r>
                        <a:rPr lang="en-US" sz="1800" b="1" i="1" u="sng" dirty="0" smtClean="0">
                          <a:solidFill>
                            <a:srgbClr val="00CC00"/>
                          </a:solidFill>
                        </a:rPr>
                        <a:t>required to disclosed</a:t>
                      </a:r>
                      <a:r>
                        <a:rPr lang="en-US" sz="1800" b="1" i="1" u="sng" baseline="0" dirty="0" smtClean="0">
                          <a:solidFill>
                            <a:srgbClr val="00CC00"/>
                          </a:solidFill>
                        </a:rPr>
                        <a:t> at the face</a:t>
                      </a:r>
                      <a:r>
                        <a:rPr lang="en-US" sz="1800" baseline="0" dirty="0" smtClean="0"/>
                        <a:t> of statement of </a:t>
                      </a:r>
                      <a:r>
                        <a:rPr lang="en-US" sz="1800" b="1" i="1" u="sng" baseline="0" dirty="0" smtClean="0">
                          <a:solidFill>
                            <a:srgbClr val="00CC00"/>
                          </a:solidFill>
                        </a:rPr>
                        <a:t>P/L</a:t>
                      </a:r>
                      <a:r>
                        <a:rPr lang="en-US" sz="1800" baseline="0" dirty="0" smtClean="0"/>
                        <a:t> </a:t>
                      </a:r>
                      <a:endParaRPr lang="en-US" sz="1800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17.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u="sng" dirty="0" smtClean="0">
                          <a:solidFill>
                            <a:srgbClr val="7030A0"/>
                          </a:solidFill>
                        </a:rPr>
                        <a:t>Appropriation of Profit are</a:t>
                      </a:r>
                      <a:r>
                        <a:rPr lang="en-US" sz="1800" b="1" u="sng" baseline="0" dirty="0" smtClean="0">
                          <a:solidFill>
                            <a:srgbClr val="7030A0"/>
                          </a:solidFill>
                        </a:rPr>
                        <a:t> not</a:t>
                      </a:r>
                      <a:r>
                        <a:rPr lang="en-US" sz="1800" b="0" u="none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sz="1800" b="0" u="none" baseline="0" dirty="0" smtClean="0"/>
                        <a:t>required at the face of P/L but in </a:t>
                      </a:r>
                      <a:r>
                        <a:rPr lang="en-US" sz="1800" b="1" u="sng" baseline="0" dirty="0" smtClean="0">
                          <a:solidFill>
                            <a:srgbClr val="7030A0"/>
                          </a:solidFill>
                        </a:rPr>
                        <a:t>note of Reserve &amp; Surplus</a:t>
                      </a:r>
                      <a:r>
                        <a:rPr lang="en-US" sz="1800" b="1" u="sng" baseline="0" dirty="0" smtClean="0"/>
                        <a:t>.</a:t>
                      </a:r>
                      <a:endParaRPr lang="en-US" sz="18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sng" dirty="0" smtClean="0">
                          <a:solidFill>
                            <a:srgbClr val="7030A0"/>
                          </a:solidFill>
                        </a:rPr>
                        <a:t>Appropriation</a:t>
                      </a:r>
                      <a:r>
                        <a:rPr lang="en-US" sz="1800" b="1" i="1" u="sng" dirty="0" smtClean="0"/>
                        <a:t>  </a:t>
                      </a:r>
                      <a:r>
                        <a:rPr lang="en-US" sz="1800" b="0" i="0" u="none" dirty="0" smtClean="0"/>
                        <a:t>is  presented </a:t>
                      </a:r>
                      <a:r>
                        <a:rPr lang="en-US" sz="1800" b="1" i="1" u="sng" dirty="0" smtClean="0">
                          <a:solidFill>
                            <a:srgbClr val="7030A0"/>
                          </a:solidFill>
                        </a:rPr>
                        <a:t>at</a:t>
                      </a:r>
                      <a:r>
                        <a:rPr lang="en-US" sz="1800" b="1" i="1" u="sng" dirty="0" smtClean="0"/>
                        <a:t> </a:t>
                      </a:r>
                      <a:r>
                        <a:rPr lang="en-US" sz="1800" b="1" i="1" u="sng" dirty="0" smtClean="0">
                          <a:solidFill>
                            <a:srgbClr val="7030A0"/>
                          </a:solidFill>
                        </a:rPr>
                        <a:t>the</a:t>
                      </a:r>
                      <a:r>
                        <a:rPr lang="en-US" sz="1800" b="1" i="1" u="sng" dirty="0" smtClean="0"/>
                        <a:t> </a:t>
                      </a:r>
                      <a:r>
                        <a:rPr lang="en-US" sz="1800" b="1" i="1" u="sng" dirty="0" smtClean="0">
                          <a:solidFill>
                            <a:srgbClr val="7030A0"/>
                          </a:solidFill>
                        </a:rPr>
                        <a:t>face</a:t>
                      </a:r>
                      <a:r>
                        <a:rPr lang="en-US" sz="1800" b="1" i="1" u="sng" dirty="0" smtClean="0"/>
                        <a:t> </a:t>
                      </a:r>
                      <a:r>
                        <a:rPr lang="en-US" sz="1800" b="0" i="0" u="none" dirty="0" smtClean="0"/>
                        <a:t>of statement</a:t>
                      </a:r>
                      <a:r>
                        <a:rPr lang="en-US" sz="1800" b="0" i="0" u="none" baseline="0" dirty="0" smtClean="0"/>
                        <a:t> of </a:t>
                      </a:r>
                      <a:r>
                        <a:rPr lang="en-US" sz="1800" b="1" i="1" u="sng" baseline="0" dirty="0" smtClean="0">
                          <a:solidFill>
                            <a:srgbClr val="7030A0"/>
                          </a:solidFill>
                        </a:rPr>
                        <a:t>P/L</a:t>
                      </a:r>
                      <a:endParaRPr lang="en-US" sz="1800" b="1" i="1" u="sng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18.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Concepts of </a:t>
                      </a:r>
                      <a:r>
                        <a:rPr lang="en-US" sz="1800" b="1" u="sng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Exceptional Items</a:t>
                      </a:r>
                      <a:r>
                        <a:rPr lang="en-US" sz="1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introduced.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sng" baseline="0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r>
                        <a:rPr lang="en-US" sz="1800" b="0" i="0" u="none" baseline="0" dirty="0" smtClean="0"/>
                        <a:t> such concept</a:t>
                      </a: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19.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/>
                        <a:t>It is uses </a:t>
                      </a:r>
                      <a:r>
                        <a:rPr lang="en-US" sz="1800" b="1" u="sng" dirty="0" smtClean="0">
                          <a:solidFill>
                            <a:srgbClr val="002060"/>
                          </a:solidFill>
                        </a:rPr>
                        <a:t>“Equity &amp; Liability </a:t>
                      </a:r>
                      <a:r>
                        <a:rPr lang="en-US" sz="1800" b="1" u="sng" dirty="0" smtClean="0"/>
                        <a:t>“</a:t>
                      </a:r>
                      <a:r>
                        <a:rPr lang="en-US" sz="1800" b="0" u="none" baseline="0" dirty="0" smtClean="0"/>
                        <a:t> </a:t>
                      </a:r>
                      <a:r>
                        <a:rPr lang="en-US" sz="1800" dirty="0" smtClean="0"/>
                        <a:t>and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="1" u="sng" baseline="0" dirty="0" smtClean="0"/>
                        <a:t>“</a:t>
                      </a:r>
                      <a:r>
                        <a:rPr lang="en-US" sz="1800" b="1" u="sng" baseline="0" dirty="0" smtClean="0">
                          <a:solidFill>
                            <a:srgbClr val="002060"/>
                          </a:solidFill>
                        </a:rPr>
                        <a:t>Assets” as heading</a:t>
                      </a:r>
                      <a:r>
                        <a:rPr lang="en-US" sz="1800" baseline="0" dirty="0" smtClean="0"/>
                        <a:t>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aseline="0" dirty="0" smtClean="0"/>
                        <a:t>It uses “</a:t>
                      </a:r>
                      <a:r>
                        <a:rPr lang="en-US" sz="1800" b="1" i="1" u="sng" baseline="0" dirty="0" smtClean="0">
                          <a:solidFill>
                            <a:srgbClr val="002060"/>
                          </a:solidFill>
                        </a:rPr>
                        <a:t>Sources</a:t>
                      </a:r>
                      <a:r>
                        <a:rPr lang="en-US" sz="1800" b="1" i="1" u="sng" baseline="0" dirty="0" smtClean="0"/>
                        <a:t>”</a:t>
                      </a:r>
                      <a:r>
                        <a:rPr lang="en-US" sz="1800" b="0" i="0" u="none" baseline="0" dirty="0" smtClean="0"/>
                        <a:t> and </a:t>
                      </a:r>
                      <a:r>
                        <a:rPr lang="en-US" sz="1800" b="1" i="1" u="sng" baseline="0" dirty="0" smtClean="0"/>
                        <a:t>”</a:t>
                      </a:r>
                      <a:r>
                        <a:rPr lang="en-US" sz="1800" b="1" i="1" u="sng" baseline="0" dirty="0" smtClean="0">
                          <a:solidFill>
                            <a:srgbClr val="002060"/>
                          </a:solidFill>
                        </a:rPr>
                        <a:t>Application of Funds”</a:t>
                      </a:r>
                      <a:r>
                        <a:rPr lang="en-US" sz="1800" b="1" i="1" u="sng" baseline="0" dirty="0" smtClean="0"/>
                        <a:t>  </a:t>
                      </a:r>
                      <a:r>
                        <a:rPr lang="en-US" sz="1800" b="0" i="0" u="none" baseline="0" dirty="0" smtClean="0"/>
                        <a:t>as heading.</a:t>
                      </a:r>
                      <a:endParaRPr lang="en-US" sz="1800" baseline="0" dirty="0" smtClean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/>
                        <a:t>Money received against </a:t>
                      </a:r>
                      <a:r>
                        <a:rPr lang="en-US" sz="1800" b="1" u="sng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share</a:t>
                      </a:r>
                      <a:r>
                        <a:rPr lang="en-US" sz="1800" b="1" u="sng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warrants </a:t>
                      </a:r>
                      <a:r>
                        <a:rPr lang="en-US" sz="1800" baseline="0" dirty="0" smtClean="0"/>
                        <a:t>is to be </a:t>
                      </a:r>
                      <a:r>
                        <a:rPr lang="en-US" sz="1800" b="1" u="sng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disclosed separately</a:t>
                      </a:r>
                      <a:r>
                        <a:rPr lang="en-US" sz="1800" b="1" u="sng" baseline="0" dirty="0" smtClean="0"/>
                        <a:t>.</a:t>
                      </a:r>
                      <a:endParaRPr lang="en-US" sz="18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sng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No</a:t>
                      </a:r>
                      <a:r>
                        <a:rPr lang="en-US" sz="1800" b="1" i="1" u="sng" baseline="0" dirty="0" smtClean="0"/>
                        <a:t>  </a:t>
                      </a:r>
                      <a:r>
                        <a:rPr lang="en-US" sz="1800" b="0" i="0" u="none" baseline="0" dirty="0" smtClean="0"/>
                        <a:t>such separate disclosure.  </a:t>
                      </a:r>
                      <a:endParaRPr lang="en-US" sz="1800" b="1" i="1" u="sng" baseline="0" dirty="0" smtClean="0"/>
                    </a:p>
                  </a:txBody>
                  <a:tcPr/>
                </a:tc>
              </a:tr>
              <a:tr h="67195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21.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u="sng" dirty="0" smtClean="0">
                          <a:solidFill>
                            <a:srgbClr val="006666"/>
                          </a:solidFill>
                        </a:rPr>
                        <a:t>Calls </a:t>
                      </a:r>
                      <a:r>
                        <a:rPr lang="en-US" sz="1800" b="1" u="sng" dirty="0" err="1" smtClean="0">
                          <a:solidFill>
                            <a:srgbClr val="006666"/>
                          </a:solidFill>
                        </a:rPr>
                        <a:t>unpiad</a:t>
                      </a:r>
                      <a:r>
                        <a:rPr lang="en-US" sz="1800" b="1" u="sng" dirty="0" smtClean="0">
                          <a:solidFill>
                            <a:srgbClr val="006666"/>
                          </a:solidFill>
                        </a:rPr>
                        <a:t> by directors and officers </a:t>
                      </a:r>
                      <a:r>
                        <a:rPr lang="en-US" sz="1800" b="0" u="none" dirty="0" smtClean="0"/>
                        <a:t>to</a:t>
                      </a:r>
                      <a:r>
                        <a:rPr lang="en-US" sz="1800" b="0" u="none" baseline="0" dirty="0" smtClean="0"/>
                        <a:t> be disclosed.</a:t>
                      </a:r>
                      <a:endParaRPr lang="en-US" sz="18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u="none" baseline="0" dirty="0" smtClean="0"/>
                        <a:t>Calls unpaid by </a:t>
                      </a:r>
                      <a:r>
                        <a:rPr lang="en-US" sz="1800" b="1" i="1" u="sng" baseline="0" dirty="0" smtClean="0">
                          <a:solidFill>
                            <a:srgbClr val="006666"/>
                          </a:solidFill>
                        </a:rPr>
                        <a:t>Directors and others </a:t>
                      </a:r>
                      <a:r>
                        <a:rPr lang="en-US" sz="1800" b="0" i="0" u="none" baseline="0" dirty="0" smtClean="0">
                          <a:solidFill>
                            <a:srgbClr val="006666"/>
                          </a:solidFill>
                        </a:rPr>
                        <a:t> </a:t>
                      </a:r>
                      <a:r>
                        <a:rPr lang="en-US" sz="1800" b="0" i="0" u="none" baseline="0" dirty="0" smtClean="0"/>
                        <a:t>were required to be disclosed.</a:t>
                      </a:r>
                      <a:endParaRPr lang="en-US" sz="1800" b="1" i="1" u="sng" baseline="0" dirty="0" smtClean="0"/>
                    </a:p>
                  </a:txBody>
                  <a:tcPr/>
                </a:tc>
              </a:tr>
              <a:tr h="69964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22.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u="none" dirty="0" smtClean="0"/>
                        <a:t>Stock</a:t>
                      </a:r>
                      <a:r>
                        <a:rPr lang="en-US" sz="1800" b="0" u="none" baseline="0" dirty="0" smtClean="0"/>
                        <a:t> in trade divided in to </a:t>
                      </a:r>
                      <a:r>
                        <a:rPr lang="en-US" sz="1800" b="1" u="sng" baseline="0" dirty="0" smtClean="0">
                          <a:solidFill>
                            <a:srgbClr val="00B050"/>
                          </a:solidFill>
                        </a:rPr>
                        <a:t>finished goods and traded goods</a:t>
                      </a:r>
                      <a:endParaRPr lang="en-US" sz="1800" b="1" u="sng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sng" baseline="0" dirty="0" smtClean="0">
                          <a:solidFill>
                            <a:srgbClr val="00B050"/>
                          </a:solidFill>
                        </a:rPr>
                        <a:t>Term Stock in trade was used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ns:customPropertyEditors xmlns:tns="http://schemas.microsoft.com/office/2006/customDocumentInformationPanel">
  <tns:showOnOpen>false</tns:showOnOpen>
  <tns:defaultPropertyEditorNamespace>Standard properties</tns:defaultPropertyEditorNamespace>
</tns:customPropertyEditors>
</file>

<file path=customXml/itemProps1.xml><?xml version="1.0" encoding="utf-8"?>
<ds:datastoreItem xmlns:ds="http://schemas.openxmlformats.org/officeDocument/2006/customXml" ds:itemID="{2E1DEE6C-D8F5-41A2-9725-E8B84226A92D}">
  <ds:schemaRefs>
    <ds:schemaRef ds:uri="http://schemas.microsoft.com/office/2006/customDocumentInformationPan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Words>812</Words>
  <Application>Microsoft Office PowerPoint</Application>
  <PresentationFormat>On-screen Show (4:3)</PresentationFormat>
  <Paragraphs>110</Paragraphs>
  <Slides>7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Revised Schedule VI</vt:lpstr>
      <vt:lpstr>Important Notes:-</vt:lpstr>
      <vt:lpstr>Meaning of CURRENT ASSETS</vt:lpstr>
      <vt:lpstr>Meaning of CURRENT laiabilities</vt:lpstr>
      <vt:lpstr>           Comparisons   01</vt:lpstr>
      <vt:lpstr>Continued:-       02</vt:lpstr>
      <vt:lpstr>Continued:-       03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Revised Schedule VI</dc:title>
  <dc:creator>PRATHAM</dc:creator>
  <cp:lastModifiedBy>PRATHAM</cp:lastModifiedBy>
  <cp:revision>41</cp:revision>
  <dcterms:created xsi:type="dcterms:W3CDTF">2006-08-16T00:00:00Z</dcterms:created>
  <dcterms:modified xsi:type="dcterms:W3CDTF">2012-06-09T09:56:37Z</dcterms:modified>
</cp:coreProperties>
</file>