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8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9CB0-05DB-4A37-BC5A-238E97A58911}" type="datetimeFigureOut">
              <a:rPr lang="en-US" smtClean="0"/>
              <a:t>1/20/2014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FE4A-BD26-4D8A-A8C9-6834A747471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9CB0-05DB-4A37-BC5A-238E97A58911}" type="datetimeFigureOut">
              <a:rPr lang="en-US" smtClean="0"/>
              <a:t>1/20/2014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FE4A-BD26-4D8A-A8C9-6834A7474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9CB0-05DB-4A37-BC5A-238E97A58911}" type="datetimeFigureOut">
              <a:rPr lang="en-US" smtClean="0"/>
              <a:t>1/20/2014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FE4A-BD26-4D8A-A8C9-6834A7474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9CB0-05DB-4A37-BC5A-238E97A58911}" type="datetimeFigureOut">
              <a:rPr lang="en-US" smtClean="0"/>
              <a:t>1/20/2014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FE4A-BD26-4D8A-A8C9-6834A7474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9CB0-05DB-4A37-BC5A-238E97A58911}" type="datetimeFigureOut">
              <a:rPr lang="en-US" smtClean="0"/>
              <a:t>1/20/2014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FE4A-BD26-4D8A-A8C9-6834A747471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9CB0-05DB-4A37-BC5A-238E97A58911}" type="datetimeFigureOut">
              <a:rPr lang="en-US" smtClean="0"/>
              <a:t>1/20/2014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FE4A-BD26-4D8A-A8C9-6834A7474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9CB0-05DB-4A37-BC5A-238E97A58911}" type="datetimeFigureOut">
              <a:rPr lang="en-US" smtClean="0"/>
              <a:t>1/20/2014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FE4A-BD26-4D8A-A8C9-6834A747471E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9CB0-05DB-4A37-BC5A-238E97A58911}" type="datetimeFigureOut">
              <a:rPr lang="en-US" smtClean="0"/>
              <a:t>1/20/2014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FE4A-BD26-4D8A-A8C9-6834A7474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9CB0-05DB-4A37-BC5A-238E97A58911}" type="datetimeFigureOut">
              <a:rPr lang="en-US" smtClean="0"/>
              <a:t>1/20/2014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FE4A-BD26-4D8A-A8C9-6834A7474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9CB0-05DB-4A37-BC5A-238E97A58911}" type="datetimeFigureOut">
              <a:rPr lang="en-US" smtClean="0"/>
              <a:t>1/20/2014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FE4A-BD26-4D8A-A8C9-6834A747471E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69CB0-05DB-4A37-BC5A-238E97A58911}" type="datetimeFigureOut">
              <a:rPr lang="en-US" smtClean="0"/>
              <a:t>1/20/2014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0FE4A-BD26-4D8A-A8C9-6834A74747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7AA69CB0-05DB-4A37-BC5A-238E97A58911}" type="datetimeFigureOut">
              <a:rPr lang="en-US" smtClean="0"/>
              <a:t>1/20/2014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EBC0FE4A-BD26-4D8A-A8C9-6834A747471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52400"/>
            <a:ext cx="7543800" cy="2667000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Tax Saving Investments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352800"/>
            <a:ext cx="6858000" cy="99060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 Guide To The Instruments That Can Help You Achieve The Goal Of Low Risk And High Capital Gains</a:t>
            </a:r>
          </a:p>
          <a:p>
            <a:pPr algn="ctr"/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5437239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PREPARED BY: CA. JIMMIT D MEHTA</a:t>
            </a:r>
          </a:p>
          <a:p>
            <a:r>
              <a:rPr lang="en-US" b="1" dirty="0" smtClean="0"/>
              <a:t>MODERATOR: SHINING STARS: A GROUP OF PROFESSIONALS</a:t>
            </a:r>
          </a:p>
        </p:txBody>
      </p:sp>
      <p:sp>
        <p:nvSpPr>
          <p:cNvPr id="5" name="Rectangle 4"/>
          <p:cNvSpPr/>
          <p:nvPr/>
        </p:nvSpPr>
        <p:spPr>
          <a:xfrm>
            <a:off x="701714" y="6172200"/>
            <a:ext cx="774058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300" dirty="0" smtClean="0">
                <a:ln w="11430" cmpd="sng">
                  <a:noFill/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www.professional-updates.blogspot.com</a:t>
            </a:r>
            <a:endParaRPr lang="en-US" sz="2800" b="1" cap="none" spc="300" dirty="0">
              <a:ln w="11430" cmpd="sng">
                <a:noFill/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638" y="4297680"/>
            <a:ext cx="1244731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20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0" y="527685"/>
            <a:ext cx="75438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JOIN OUR GROUP ON WHATSAPP: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01714" y="6172200"/>
            <a:ext cx="774058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300" dirty="0" smtClean="0">
                <a:ln w="11430" cmpd="sng">
                  <a:noFill/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www.professional-updates.blogspot.com</a:t>
            </a:r>
            <a:endParaRPr lang="en-US" sz="2800" b="1" cap="none" spc="300" dirty="0">
              <a:ln w="11430" cmpd="sng">
                <a:noFill/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33796" y="5020270"/>
            <a:ext cx="52757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THANK YOU !!!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1173540"/>
            <a:ext cx="7543800" cy="15696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SEND MESSAGE TO +96894185332</a:t>
            </a:r>
          </a:p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WITH YOUR NAME, MOBILE NUMBER AND EMAIL 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0" y="2905780"/>
            <a:ext cx="75438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JOIN OUR GROUP ON FACEBOOK: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3535740"/>
            <a:ext cx="75438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www.facebook.com/professionalupdates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0" y="4277380"/>
            <a:ext cx="75438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VISIT OUR WEBSITE FOR MORE DETAILS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111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371600"/>
            <a:ext cx="76962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Issued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by Public Sector Entities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Long Term Savings Option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Interest earned on these bonds is non-taxable.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Bonds having credit rating AA and AAA are likely to meet their financial commitments.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Returns on these bonds are beneficially only after lock-in-period because the returns are guaranteed at maturity.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If sold before lock-in-period ends, then you may get an amount higher or lower than the initial amount investment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609600"/>
            <a:ext cx="75438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TAX FREE BONDS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4495800"/>
            <a:ext cx="1403424" cy="16002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01714" y="6172200"/>
            <a:ext cx="774058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300" dirty="0" smtClean="0">
                <a:ln w="11430" cmpd="sng">
                  <a:noFill/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www.professional-updates.blogspot.com</a:t>
            </a:r>
            <a:endParaRPr lang="en-US" sz="2800" b="1" cap="none" spc="300" dirty="0">
              <a:ln w="11430" cmpd="sng">
                <a:noFill/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6339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371600"/>
            <a:ext cx="76962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It is an equity-oriented mutual fund in which the returns are tax free as per Section 80C of Income Tax Act, 1961.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3 Years lock-in-period.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Since the gains are earned through equity investments, they may be relatively higher than the Fixed Deposits and Debt-Oriented Savings Instruments.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Good Short Tern Investment Cum Savings Options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Investors must be well aware of its past performance and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befine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with taking a moderate amount of risk while investing.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609600"/>
            <a:ext cx="75438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EQUITY LINKED SAVINGS SCHEME (ELSS)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4495800"/>
            <a:ext cx="1543220" cy="16002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01714" y="6172200"/>
            <a:ext cx="774058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300" dirty="0" smtClean="0">
                <a:ln w="11430" cmpd="sng">
                  <a:noFill/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www.professional-updates.blogspot.com</a:t>
            </a:r>
            <a:endParaRPr lang="en-US" sz="2800" b="1" cap="none" spc="300" dirty="0">
              <a:ln w="11430" cmpd="sng">
                <a:noFill/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5501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678662"/>
            <a:ext cx="769620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Introduced to encourage first time investors into adopting the equity culture.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Maximum Investment amount is Rs.50000/- and 50% of the investment can be used for tax benefits under Section 80CCG.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Returns are market based with a moderate to high amount of risk.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Dividends are tax-free.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1 Year lock-in-period.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 smaller investment amount and a lesser lock-in-period definitely makes the RGESS a more appealing option if you are investing in equity savings scheme for the first time.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609600"/>
            <a:ext cx="7543800" cy="95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RAJIV GANDHI EQUITY SAVINGS SCHEME (RGESS)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01714" y="6172200"/>
            <a:ext cx="774058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300" dirty="0" smtClean="0">
                <a:ln w="11430" cmpd="sng">
                  <a:noFill/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www.professional-updates.blogspot.com</a:t>
            </a:r>
            <a:endParaRPr lang="en-US" sz="2800" b="1" cap="none" spc="300" dirty="0">
              <a:ln w="11430" cmpd="sng">
                <a:noFill/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06145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371600"/>
            <a:ext cx="7696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NSCs are savings certificate issued by post office.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Good Tax Saving Instrument.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5 Year and 10 Year lock-in-periods offer guaranteed returns at maturity.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Interests earned are taxable as per individual’s Income Tax Slab.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 TDS.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609600"/>
            <a:ext cx="75438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 YEARS AND 10 YEARS NSCS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01714" y="6172200"/>
            <a:ext cx="774058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300" dirty="0" smtClean="0">
                <a:ln w="11430" cmpd="sng">
                  <a:noFill/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www.professional-updates.blogspot.com</a:t>
            </a:r>
            <a:endParaRPr lang="en-US" sz="2800" b="1" cap="none" spc="300" dirty="0">
              <a:ln w="11430" cmpd="sng">
                <a:noFill/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3657600"/>
            <a:ext cx="3121152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973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371600"/>
            <a:ext cx="76962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Traditional yet highly preferred retirement planning instrument.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Great Long Term Saving Investment providing an interest of 8.7% annually for the year 2013-2014 term.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Maximum Investment Rs.100000 per annum.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Additional benefits include the option of taking loans from the start of third year to the end of the 5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year as well as withdrawals from the sixth year onwards.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Accumulated amount plus the interest received on maturity is no-taxable.</a:t>
            </a:r>
          </a:p>
        </p:txBody>
      </p:sp>
      <p:pic>
        <p:nvPicPr>
          <p:cNvPr id="1026" name="Picture 2" descr="http://im.rediff.com/money/2010/feb/09tax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5105400"/>
            <a:ext cx="1000970" cy="91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62000" y="609600"/>
            <a:ext cx="75438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PUBLIC PROVIDENT FUND (PPF)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01714" y="6172200"/>
            <a:ext cx="774058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300" dirty="0" smtClean="0">
                <a:ln w="11430" cmpd="sng">
                  <a:noFill/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www.professional-updates.blogspot.com</a:t>
            </a:r>
            <a:endParaRPr lang="en-US" sz="2800" b="1" cap="none" spc="300" dirty="0">
              <a:ln w="11430" cmpd="sng">
                <a:noFill/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95489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371600"/>
            <a:ext cx="7696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Under Section 80C, fixed deposits with the bank for a lock-in-period of not less than 5 years is exempted from tax.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Applicable with Rs.100000 limit which includes life insurance and provident funds.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609600"/>
            <a:ext cx="75438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TAX SAVER FIXED DEPOSITS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01714" y="6172200"/>
            <a:ext cx="774058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300" dirty="0" smtClean="0">
                <a:ln w="11430" cmpd="sng">
                  <a:noFill/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www.professional-updates.blogspot.com</a:t>
            </a:r>
            <a:endParaRPr lang="en-US" sz="2800" b="1" cap="none" spc="300" dirty="0">
              <a:ln w="11430" cmpd="sng">
                <a:noFill/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2050" name="Picture 2" descr="http://www.supermoneysave.com/wp-content/uploads/2011/06/Invest-in-Fixed-Deposi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00" y="3371849"/>
            <a:ext cx="2133600" cy="26479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8524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371600"/>
            <a:ext cx="7696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Gives assured returns on maturity.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Risk cover to protect your family in case of untimely events.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Tax benefit under Section 80C for the premium paid for the policy.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Additional benefits, once the policy term finishes.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Under Section 10(10D), if premium paid per year for the policy is less than 10% of the sum assured, then the amount received on maturity is exemption from tax deduction.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609600"/>
            <a:ext cx="75438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LIFE INSURANCE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01714" y="6172200"/>
            <a:ext cx="774058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300" dirty="0" smtClean="0">
                <a:ln w="11430" cmpd="sng">
                  <a:noFill/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www.professional-updates.blogspot.com</a:t>
            </a:r>
            <a:endParaRPr lang="en-US" sz="2800" b="1" cap="none" spc="300" dirty="0">
              <a:ln w="11430" cmpd="sng">
                <a:noFill/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3" y="4724400"/>
            <a:ext cx="2056963" cy="1371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541105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371600"/>
            <a:ext cx="7696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Benefit under Section 80D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upto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Rs.15000 on policies for yourself, spouse and children.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if you are paying health insurance premium for your parents as well, then you can get an additional benefit of Rs.15000 taking total benefit of Rs.30000.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These benefits are subject to couple of conditions, you must be less than 65 years of age and policy premium must be paid through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cheque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or credit card and not cash.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609600"/>
            <a:ext cx="75438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HEALTH INSURANCE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01714" y="6172200"/>
            <a:ext cx="774058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300" dirty="0" smtClean="0">
                <a:ln w="11430" cmpd="sng">
                  <a:noFill/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www.professional-updates.blogspot.com</a:t>
            </a:r>
            <a:endParaRPr lang="en-US" sz="2800" b="1" cap="none" spc="300" dirty="0">
              <a:ln w="11430" cmpd="sng">
                <a:noFill/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098" name="Picture 2" descr="http://www.fanabc.com/english/images/1-healthinsuran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496" y="4450080"/>
            <a:ext cx="1865376" cy="15544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170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57</TotalTime>
  <Words>656</Words>
  <Application>Microsoft Office PowerPoint</Application>
  <PresentationFormat>On-screen Show (4:3)</PresentationFormat>
  <Paragraphs>66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NewsPrint</vt:lpstr>
      <vt:lpstr>Tax Saving Investments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Tax Saving Investments</dc:title>
  <dc:creator>jimmit</dc:creator>
  <cp:lastModifiedBy>jimmit</cp:lastModifiedBy>
  <cp:revision>22</cp:revision>
  <dcterms:created xsi:type="dcterms:W3CDTF">2014-01-20T05:57:33Z</dcterms:created>
  <dcterms:modified xsi:type="dcterms:W3CDTF">2014-01-20T06:55:22Z</dcterms:modified>
</cp:coreProperties>
</file>