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sldIdLst>
    <p:sldId id="278" r:id="rId2"/>
    <p:sldId id="281" r:id="rId3"/>
    <p:sldId id="257" r:id="rId4"/>
    <p:sldId id="258" r:id="rId5"/>
    <p:sldId id="260" r:id="rId6"/>
    <p:sldId id="270" r:id="rId7"/>
    <p:sldId id="274" r:id="rId8"/>
    <p:sldId id="261" r:id="rId9"/>
    <p:sldId id="262" r:id="rId10"/>
    <p:sldId id="263" r:id="rId11"/>
    <p:sldId id="264" r:id="rId12"/>
    <p:sldId id="265" r:id="rId13"/>
    <p:sldId id="271" r:id="rId14"/>
    <p:sldId id="273" r:id="rId15"/>
    <p:sldId id="267" r:id="rId16"/>
    <p:sldId id="277" r:id="rId17"/>
    <p:sldId id="276" r:id="rId18"/>
    <p:sldId id="283" r:id="rId19"/>
    <p:sldId id="279" r:id="rId20"/>
    <p:sldId id="28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CC3300"/>
    <a:srgbClr val="FF99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671" autoAdjust="0"/>
  </p:normalViewPr>
  <p:slideViewPr>
    <p:cSldViewPr>
      <p:cViewPr varScale="1">
        <p:scale>
          <a:sx n="70" d="100"/>
          <a:sy n="70" d="100"/>
        </p:scale>
        <p:origin x="-51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3FBADD-DA10-4EC0-91A2-AA12BC61AF18}" type="doc">
      <dgm:prSet loTypeId="urn:microsoft.com/office/officeart/2005/8/layout/hChevron3" loCatId="process" qsTypeId="urn:microsoft.com/office/officeart/2005/8/quickstyle/simple2" qsCatId="simple" csTypeId="urn:microsoft.com/office/officeart/2005/8/colors/colorful3" csCatId="colorful" phldr="1"/>
      <dgm:spPr/>
      <dgm:t>
        <a:bodyPr/>
        <a:lstStyle/>
        <a:p>
          <a:endParaRPr lang="en-US"/>
        </a:p>
      </dgm:t>
    </dgm:pt>
    <dgm:pt modelId="{0B862B0F-0FCA-4667-B422-5EBE4CF4CAC8}">
      <dgm:prSet custT="1"/>
      <dgm:spPr/>
      <dgm:t>
        <a:bodyPr/>
        <a:lstStyle/>
        <a:p>
          <a:pPr rtl="0"/>
          <a:r>
            <a:rPr lang="en-IN" sz="1600" b="1" spc="0" smtClean="0">
              <a:latin typeface="Times New Roman" pitchFamily="18" charset="0"/>
              <a:cs typeface="Times New Roman" pitchFamily="18" charset="0"/>
            </a:rPr>
            <a:t>Faithful Representation</a:t>
          </a:r>
          <a:endParaRPr lang="en-US" sz="1600" b="1" spc="0" dirty="0">
            <a:latin typeface="Times New Roman" pitchFamily="18" charset="0"/>
            <a:cs typeface="Times New Roman" pitchFamily="18" charset="0"/>
          </a:endParaRPr>
        </a:p>
      </dgm:t>
    </dgm:pt>
    <dgm:pt modelId="{EFD63C48-70AC-4C91-80B4-7703B6CDC693}" type="parTrans" cxnId="{2EE38E7A-E552-45E9-A3C2-25FD9E86AD92}">
      <dgm:prSet/>
      <dgm:spPr/>
      <dgm:t>
        <a:bodyPr/>
        <a:lstStyle/>
        <a:p>
          <a:endParaRPr lang="en-US" sz="3600" b="1" spc="0">
            <a:solidFill>
              <a:srgbClr val="00B0F0"/>
            </a:solidFill>
            <a:latin typeface="Times New Roman" pitchFamily="18" charset="0"/>
            <a:cs typeface="Times New Roman" pitchFamily="18" charset="0"/>
          </a:endParaRPr>
        </a:p>
      </dgm:t>
    </dgm:pt>
    <dgm:pt modelId="{03FC4C77-0B90-43C7-9E7D-30C5BB64CDD1}" type="sibTrans" cxnId="{2EE38E7A-E552-45E9-A3C2-25FD9E86AD92}">
      <dgm:prSet/>
      <dgm:spPr/>
      <dgm:t>
        <a:bodyPr/>
        <a:lstStyle/>
        <a:p>
          <a:endParaRPr lang="en-US" sz="3600" b="1" spc="0">
            <a:solidFill>
              <a:srgbClr val="00B0F0"/>
            </a:solidFill>
            <a:latin typeface="Times New Roman" pitchFamily="18" charset="0"/>
            <a:cs typeface="Times New Roman" pitchFamily="18" charset="0"/>
          </a:endParaRPr>
        </a:p>
      </dgm:t>
    </dgm:pt>
    <dgm:pt modelId="{E148CC37-478A-4107-8BEA-9E4ED81FBCB1}">
      <dgm:prSet custT="1"/>
      <dgm:spPr/>
      <dgm:t>
        <a:bodyPr/>
        <a:lstStyle/>
        <a:p>
          <a:pPr rtl="0"/>
          <a:r>
            <a:rPr lang="en-IN" sz="1600" b="1" spc="0" smtClean="0">
              <a:latin typeface="Times New Roman" pitchFamily="18" charset="0"/>
              <a:cs typeface="Times New Roman" pitchFamily="18" charset="0"/>
            </a:rPr>
            <a:t>Substance Over Form</a:t>
          </a:r>
          <a:endParaRPr lang="en-US" sz="1600" b="1" spc="0" dirty="0">
            <a:latin typeface="Times New Roman" pitchFamily="18" charset="0"/>
            <a:cs typeface="Times New Roman" pitchFamily="18" charset="0"/>
          </a:endParaRPr>
        </a:p>
      </dgm:t>
    </dgm:pt>
    <dgm:pt modelId="{DE65961D-413A-4285-B8E1-B9F3E51A07E0}" type="parTrans" cxnId="{1E4F25D4-67B4-4F88-9D42-C22D137D3FE3}">
      <dgm:prSet/>
      <dgm:spPr/>
      <dgm:t>
        <a:bodyPr/>
        <a:lstStyle/>
        <a:p>
          <a:endParaRPr lang="en-US" sz="3600" b="1" spc="0">
            <a:solidFill>
              <a:srgbClr val="00B0F0"/>
            </a:solidFill>
            <a:latin typeface="Times New Roman" pitchFamily="18" charset="0"/>
            <a:cs typeface="Times New Roman" pitchFamily="18" charset="0"/>
          </a:endParaRPr>
        </a:p>
      </dgm:t>
    </dgm:pt>
    <dgm:pt modelId="{47C457D8-DB48-49F9-951D-69AC1A0E7963}" type="sibTrans" cxnId="{1E4F25D4-67B4-4F88-9D42-C22D137D3FE3}">
      <dgm:prSet/>
      <dgm:spPr/>
      <dgm:t>
        <a:bodyPr/>
        <a:lstStyle/>
        <a:p>
          <a:endParaRPr lang="en-US" sz="3600" b="1" spc="0">
            <a:solidFill>
              <a:srgbClr val="00B0F0"/>
            </a:solidFill>
            <a:latin typeface="Times New Roman" pitchFamily="18" charset="0"/>
            <a:cs typeface="Times New Roman" pitchFamily="18" charset="0"/>
          </a:endParaRPr>
        </a:p>
      </dgm:t>
    </dgm:pt>
    <dgm:pt modelId="{C49BA9C0-D277-4A11-A610-B8E58B5A27CC}">
      <dgm:prSet custT="1"/>
      <dgm:spPr/>
      <dgm:t>
        <a:bodyPr/>
        <a:lstStyle/>
        <a:p>
          <a:pPr rtl="0"/>
          <a:r>
            <a:rPr lang="en-IN" sz="1600" b="1" spc="0" smtClean="0">
              <a:latin typeface="Times New Roman" pitchFamily="18" charset="0"/>
              <a:cs typeface="Times New Roman" pitchFamily="18" charset="0"/>
            </a:rPr>
            <a:t>Neutrality</a:t>
          </a:r>
          <a:endParaRPr lang="en-US" sz="1600" b="1" spc="0" dirty="0">
            <a:latin typeface="Times New Roman" pitchFamily="18" charset="0"/>
            <a:cs typeface="Times New Roman" pitchFamily="18" charset="0"/>
          </a:endParaRPr>
        </a:p>
      </dgm:t>
    </dgm:pt>
    <dgm:pt modelId="{D8CC203B-EE41-4FF6-8BFA-0436E2B20D7A}" type="parTrans" cxnId="{F725EFB7-6F8A-4A91-B412-036F1883CA91}">
      <dgm:prSet/>
      <dgm:spPr/>
      <dgm:t>
        <a:bodyPr/>
        <a:lstStyle/>
        <a:p>
          <a:endParaRPr lang="en-US" sz="3600" b="1" spc="0">
            <a:solidFill>
              <a:srgbClr val="00B0F0"/>
            </a:solidFill>
            <a:latin typeface="Times New Roman" pitchFamily="18" charset="0"/>
            <a:cs typeface="Times New Roman" pitchFamily="18" charset="0"/>
          </a:endParaRPr>
        </a:p>
      </dgm:t>
    </dgm:pt>
    <dgm:pt modelId="{7FF355E8-8D7A-4550-8049-AC5C2D681DAE}" type="sibTrans" cxnId="{F725EFB7-6F8A-4A91-B412-036F1883CA91}">
      <dgm:prSet/>
      <dgm:spPr/>
      <dgm:t>
        <a:bodyPr/>
        <a:lstStyle/>
        <a:p>
          <a:endParaRPr lang="en-US" sz="3600" b="1" spc="0">
            <a:solidFill>
              <a:srgbClr val="00B0F0"/>
            </a:solidFill>
            <a:latin typeface="Times New Roman" pitchFamily="18" charset="0"/>
            <a:cs typeface="Times New Roman" pitchFamily="18" charset="0"/>
          </a:endParaRPr>
        </a:p>
      </dgm:t>
    </dgm:pt>
    <dgm:pt modelId="{0006E49F-7833-4B44-980B-3A0D902B775B}">
      <dgm:prSet custT="1"/>
      <dgm:spPr/>
      <dgm:t>
        <a:bodyPr/>
        <a:lstStyle/>
        <a:p>
          <a:pPr rtl="0"/>
          <a:r>
            <a:rPr lang="en-IN" sz="1600" b="1" spc="0" smtClean="0">
              <a:latin typeface="Times New Roman" pitchFamily="18" charset="0"/>
              <a:cs typeface="Times New Roman" pitchFamily="18" charset="0"/>
            </a:rPr>
            <a:t>Prudence</a:t>
          </a:r>
          <a:endParaRPr lang="en-US" sz="1600" b="1" spc="0" dirty="0">
            <a:latin typeface="Times New Roman" pitchFamily="18" charset="0"/>
            <a:cs typeface="Times New Roman" pitchFamily="18" charset="0"/>
          </a:endParaRPr>
        </a:p>
      </dgm:t>
    </dgm:pt>
    <dgm:pt modelId="{37EBB15E-7DAC-4FB4-9E80-E1E5F201553D}" type="parTrans" cxnId="{EE55799F-AF57-4DE1-B01A-536C62A7AD81}">
      <dgm:prSet/>
      <dgm:spPr/>
      <dgm:t>
        <a:bodyPr/>
        <a:lstStyle/>
        <a:p>
          <a:endParaRPr lang="en-US" sz="3600" b="1" spc="0">
            <a:solidFill>
              <a:srgbClr val="00B0F0"/>
            </a:solidFill>
            <a:latin typeface="Times New Roman" pitchFamily="18" charset="0"/>
            <a:cs typeface="Times New Roman" pitchFamily="18" charset="0"/>
          </a:endParaRPr>
        </a:p>
      </dgm:t>
    </dgm:pt>
    <dgm:pt modelId="{0409170D-32DB-46CF-8B5B-F3B8AD83ED84}" type="sibTrans" cxnId="{EE55799F-AF57-4DE1-B01A-536C62A7AD81}">
      <dgm:prSet/>
      <dgm:spPr/>
      <dgm:t>
        <a:bodyPr/>
        <a:lstStyle/>
        <a:p>
          <a:endParaRPr lang="en-US" sz="3600" b="1" spc="0">
            <a:solidFill>
              <a:srgbClr val="00B0F0"/>
            </a:solidFill>
            <a:latin typeface="Times New Roman" pitchFamily="18" charset="0"/>
            <a:cs typeface="Times New Roman" pitchFamily="18" charset="0"/>
          </a:endParaRPr>
        </a:p>
      </dgm:t>
    </dgm:pt>
    <dgm:pt modelId="{C7B4EFD4-F22E-460F-A6FF-267E6860E937}">
      <dgm:prSet custT="1"/>
      <dgm:spPr/>
      <dgm:t>
        <a:bodyPr/>
        <a:lstStyle/>
        <a:p>
          <a:pPr rtl="0"/>
          <a:r>
            <a:rPr lang="en-IN" sz="1600" b="1" spc="0" dirty="0" smtClean="0">
              <a:latin typeface="Times New Roman" pitchFamily="18" charset="0"/>
              <a:cs typeface="Times New Roman" pitchFamily="18" charset="0"/>
            </a:rPr>
            <a:t>Completeness</a:t>
          </a:r>
          <a:endParaRPr lang="en-US" sz="1600" b="1" spc="0" dirty="0">
            <a:latin typeface="Times New Roman" pitchFamily="18" charset="0"/>
            <a:cs typeface="Times New Roman" pitchFamily="18" charset="0"/>
          </a:endParaRPr>
        </a:p>
      </dgm:t>
    </dgm:pt>
    <dgm:pt modelId="{B0B0097D-7B8B-4A76-B5AF-23F6C56979C0}" type="parTrans" cxnId="{1F51A977-10AE-47C5-ABF5-46EAB2FC92B5}">
      <dgm:prSet/>
      <dgm:spPr/>
      <dgm:t>
        <a:bodyPr/>
        <a:lstStyle/>
        <a:p>
          <a:endParaRPr lang="en-US" sz="3600" b="1" spc="0">
            <a:solidFill>
              <a:srgbClr val="00B0F0"/>
            </a:solidFill>
            <a:latin typeface="Times New Roman" pitchFamily="18" charset="0"/>
            <a:cs typeface="Times New Roman" pitchFamily="18" charset="0"/>
          </a:endParaRPr>
        </a:p>
      </dgm:t>
    </dgm:pt>
    <dgm:pt modelId="{D540BD25-217A-4CC7-961D-D44B3CA1A4E6}" type="sibTrans" cxnId="{1F51A977-10AE-47C5-ABF5-46EAB2FC92B5}">
      <dgm:prSet/>
      <dgm:spPr/>
      <dgm:t>
        <a:bodyPr/>
        <a:lstStyle/>
        <a:p>
          <a:endParaRPr lang="en-US" sz="3600" b="1" spc="0">
            <a:solidFill>
              <a:srgbClr val="00B0F0"/>
            </a:solidFill>
            <a:latin typeface="Times New Roman" pitchFamily="18" charset="0"/>
            <a:cs typeface="Times New Roman" pitchFamily="18" charset="0"/>
          </a:endParaRPr>
        </a:p>
      </dgm:t>
    </dgm:pt>
    <dgm:pt modelId="{0281A344-A930-4D80-8A1E-4B7A66EDD31D}" type="pres">
      <dgm:prSet presAssocID="{4E3FBADD-DA10-4EC0-91A2-AA12BC61AF18}" presName="Name0" presStyleCnt="0">
        <dgm:presLayoutVars>
          <dgm:dir/>
          <dgm:resizeHandles val="exact"/>
        </dgm:presLayoutVars>
      </dgm:prSet>
      <dgm:spPr/>
      <dgm:t>
        <a:bodyPr/>
        <a:lstStyle/>
        <a:p>
          <a:endParaRPr lang="en-IN"/>
        </a:p>
      </dgm:t>
    </dgm:pt>
    <dgm:pt modelId="{EA51E9C1-D51B-4562-A4EB-9E44688D4C8A}" type="pres">
      <dgm:prSet presAssocID="{0B862B0F-0FCA-4667-B422-5EBE4CF4CAC8}" presName="parTxOnly" presStyleLbl="node1" presStyleIdx="0" presStyleCnt="5">
        <dgm:presLayoutVars>
          <dgm:bulletEnabled val="1"/>
        </dgm:presLayoutVars>
      </dgm:prSet>
      <dgm:spPr/>
      <dgm:t>
        <a:bodyPr/>
        <a:lstStyle/>
        <a:p>
          <a:endParaRPr lang="en-IN"/>
        </a:p>
      </dgm:t>
    </dgm:pt>
    <dgm:pt modelId="{D26AB7EE-D7AA-47FA-9073-200D53A371D6}" type="pres">
      <dgm:prSet presAssocID="{03FC4C77-0B90-43C7-9E7D-30C5BB64CDD1}" presName="parSpace" presStyleCnt="0"/>
      <dgm:spPr/>
    </dgm:pt>
    <dgm:pt modelId="{76AF14DE-18C7-48DF-A2FB-20BADD35CA56}" type="pres">
      <dgm:prSet presAssocID="{E148CC37-478A-4107-8BEA-9E4ED81FBCB1}" presName="parTxOnly" presStyleLbl="node1" presStyleIdx="1" presStyleCnt="5">
        <dgm:presLayoutVars>
          <dgm:bulletEnabled val="1"/>
        </dgm:presLayoutVars>
      </dgm:prSet>
      <dgm:spPr/>
      <dgm:t>
        <a:bodyPr/>
        <a:lstStyle/>
        <a:p>
          <a:endParaRPr lang="en-IN"/>
        </a:p>
      </dgm:t>
    </dgm:pt>
    <dgm:pt modelId="{342F6310-9442-4486-AB7B-60DECB74A01B}" type="pres">
      <dgm:prSet presAssocID="{47C457D8-DB48-49F9-951D-69AC1A0E7963}" presName="parSpace" presStyleCnt="0"/>
      <dgm:spPr/>
    </dgm:pt>
    <dgm:pt modelId="{5984887D-47B5-4E02-9873-C288FC0DDAA4}" type="pres">
      <dgm:prSet presAssocID="{C49BA9C0-D277-4A11-A610-B8E58B5A27CC}" presName="parTxOnly" presStyleLbl="node1" presStyleIdx="2" presStyleCnt="5">
        <dgm:presLayoutVars>
          <dgm:bulletEnabled val="1"/>
        </dgm:presLayoutVars>
      </dgm:prSet>
      <dgm:spPr/>
      <dgm:t>
        <a:bodyPr/>
        <a:lstStyle/>
        <a:p>
          <a:endParaRPr lang="en-IN"/>
        </a:p>
      </dgm:t>
    </dgm:pt>
    <dgm:pt modelId="{D135C8ED-3B85-4CC3-B7D9-AE8504AA1CBE}" type="pres">
      <dgm:prSet presAssocID="{7FF355E8-8D7A-4550-8049-AC5C2D681DAE}" presName="parSpace" presStyleCnt="0"/>
      <dgm:spPr/>
    </dgm:pt>
    <dgm:pt modelId="{72E82538-5AB1-489E-A234-1FD7F98210F7}" type="pres">
      <dgm:prSet presAssocID="{0006E49F-7833-4B44-980B-3A0D902B775B}" presName="parTxOnly" presStyleLbl="node1" presStyleIdx="3" presStyleCnt="5">
        <dgm:presLayoutVars>
          <dgm:bulletEnabled val="1"/>
        </dgm:presLayoutVars>
      </dgm:prSet>
      <dgm:spPr/>
      <dgm:t>
        <a:bodyPr/>
        <a:lstStyle/>
        <a:p>
          <a:endParaRPr lang="en-IN"/>
        </a:p>
      </dgm:t>
    </dgm:pt>
    <dgm:pt modelId="{40B55048-472A-435D-8741-4607C55E0B2F}" type="pres">
      <dgm:prSet presAssocID="{0409170D-32DB-46CF-8B5B-F3B8AD83ED84}" presName="parSpace" presStyleCnt="0"/>
      <dgm:spPr/>
    </dgm:pt>
    <dgm:pt modelId="{0154A0BE-4E5E-4BF6-A8EF-9B1B5061F180}" type="pres">
      <dgm:prSet presAssocID="{C7B4EFD4-F22E-460F-A6FF-267E6860E937}" presName="parTxOnly" presStyleLbl="node1" presStyleIdx="4" presStyleCnt="5" custScaleX="100205">
        <dgm:presLayoutVars>
          <dgm:bulletEnabled val="1"/>
        </dgm:presLayoutVars>
      </dgm:prSet>
      <dgm:spPr/>
      <dgm:t>
        <a:bodyPr/>
        <a:lstStyle/>
        <a:p>
          <a:endParaRPr lang="en-IN"/>
        </a:p>
      </dgm:t>
    </dgm:pt>
  </dgm:ptLst>
  <dgm:cxnLst>
    <dgm:cxn modelId="{1E4F25D4-67B4-4F88-9D42-C22D137D3FE3}" srcId="{4E3FBADD-DA10-4EC0-91A2-AA12BC61AF18}" destId="{E148CC37-478A-4107-8BEA-9E4ED81FBCB1}" srcOrd="1" destOrd="0" parTransId="{DE65961D-413A-4285-B8E1-B9F3E51A07E0}" sibTransId="{47C457D8-DB48-49F9-951D-69AC1A0E7963}"/>
    <dgm:cxn modelId="{6CE3AC33-1D80-4C0F-AEA9-941F59BA2C26}" type="presOf" srcId="{C49BA9C0-D277-4A11-A610-B8E58B5A27CC}" destId="{5984887D-47B5-4E02-9873-C288FC0DDAA4}" srcOrd="0" destOrd="0" presId="urn:microsoft.com/office/officeart/2005/8/layout/hChevron3"/>
    <dgm:cxn modelId="{68A5633E-AC98-47FD-AEA8-D2AEE2AD574A}" type="presOf" srcId="{0006E49F-7833-4B44-980B-3A0D902B775B}" destId="{72E82538-5AB1-489E-A234-1FD7F98210F7}" srcOrd="0" destOrd="0" presId="urn:microsoft.com/office/officeart/2005/8/layout/hChevron3"/>
    <dgm:cxn modelId="{E57F4F7E-F8FE-4A41-AD4D-09F9C43BB876}" type="presOf" srcId="{C7B4EFD4-F22E-460F-A6FF-267E6860E937}" destId="{0154A0BE-4E5E-4BF6-A8EF-9B1B5061F180}" srcOrd="0" destOrd="0" presId="urn:microsoft.com/office/officeart/2005/8/layout/hChevron3"/>
    <dgm:cxn modelId="{1F51A977-10AE-47C5-ABF5-46EAB2FC92B5}" srcId="{4E3FBADD-DA10-4EC0-91A2-AA12BC61AF18}" destId="{C7B4EFD4-F22E-460F-A6FF-267E6860E937}" srcOrd="4" destOrd="0" parTransId="{B0B0097D-7B8B-4A76-B5AF-23F6C56979C0}" sibTransId="{D540BD25-217A-4CC7-961D-D44B3CA1A4E6}"/>
    <dgm:cxn modelId="{EE55799F-AF57-4DE1-B01A-536C62A7AD81}" srcId="{4E3FBADD-DA10-4EC0-91A2-AA12BC61AF18}" destId="{0006E49F-7833-4B44-980B-3A0D902B775B}" srcOrd="3" destOrd="0" parTransId="{37EBB15E-7DAC-4FB4-9E80-E1E5F201553D}" sibTransId="{0409170D-32DB-46CF-8B5B-F3B8AD83ED84}"/>
    <dgm:cxn modelId="{D44FF892-0A57-4642-9126-30051FC6FA2C}" type="presOf" srcId="{E148CC37-478A-4107-8BEA-9E4ED81FBCB1}" destId="{76AF14DE-18C7-48DF-A2FB-20BADD35CA56}" srcOrd="0" destOrd="0" presId="urn:microsoft.com/office/officeart/2005/8/layout/hChevron3"/>
    <dgm:cxn modelId="{F725EFB7-6F8A-4A91-B412-036F1883CA91}" srcId="{4E3FBADD-DA10-4EC0-91A2-AA12BC61AF18}" destId="{C49BA9C0-D277-4A11-A610-B8E58B5A27CC}" srcOrd="2" destOrd="0" parTransId="{D8CC203B-EE41-4FF6-8BFA-0436E2B20D7A}" sibTransId="{7FF355E8-8D7A-4550-8049-AC5C2D681DAE}"/>
    <dgm:cxn modelId="{2EE38E7A-E552-45E9-A3C2-25FD9E86AD92}" srcId="{4E3FBADD-DA10-4EC0-91A2-AA12BC61AF18}" destId="{0B862B0F-0FCA-4667-B422-5EBE4CF4CAC8}" srcOrd="0" destOrd="0" parTransId="{EFD63C48-70AC-4C91-80B4-7703B6CDC693}" sibTransId="{03FC4C77-0B90-43C7-9E7D-30C5BB64CDD1}"/>
    <dgm:cxn modelId="{08DC8611-8DB0-495B-BE29-A7A0742DA6B5}" type="presOf" srcId="{0B862B0F-0FCA-4667-B422-5EBE4CF4CAC8}" destId="{EA51E9C1-D51B-4562-A4EB-9E44688D4C8A}" srcOrd="0" destOrd="0" presId="urn:microsoft.com/office/officeart/2005/8/layout/hChevron3"/>
    <dgm:cxn modelId="{3AEDEBA9-A24A-45B8-8D8D-B82CCA2ECDF2}" type="presOf" srcId="{4E3FBADD-DA10-4EC0-91A2-AA12BC61AF18}" destId="{0281A344-A930-4D80-8A1E-4B7A66EDD31D}" srcOrd="0" destOrd="0" presId="urn:microsoft.com/office/officeart/2005/8/layout/hChevron3"/>
    <dgm:cxn modelId="{E638CBB1-2EB8-46A5-882A-33163B52E6DD}" type="presParOf" srcId="{0281A344-A930-4D80-8A1E-4B7A66EDD31D}" destId="{EA51E9C1-D51B-4562-A4EB-9E44688D4C8A}" srcOrd="0" destOrd="0" presId="urn:microsoft.com/office/officeart/2005/8/layout/hChevron3"/>
    <dgm:cxn modelId="{C75D37B2-F711-43DA-A095-ABC3525223B1}" type="presParOf" srcId="{0281A344-A930-4D80-8A1E-4B7A66EDD31D}" destId="{D26AB7EE-D7AA-47FA-9073-200D53A371D6}" srcOrd="1" destOrd="0" presId="urn:microsoft.com/office/officeart/2005/8/layout/hChevron3"/>
    <dgm:cxn modelId="{5E8DBD51-86DD-407A-8410-B745299DE6BA}" type="presParOf" srcId="{0281A344-A930-4D80-8A1E-4B7A66EDD31D}" destId="{76AF14DE-18C7-48DF-A2FB-20BADD35CA56}" srcOrd="2" destOrd="0" presId="urn:microsoft.com/office/officeart/2005/8/layout/hChevron3"/>
    <dgm:cxn modelId="{4D81EF56-50E3-45BD-803C-FB9000C9184D}" type="presParOf" srcId="{0281A344-A930-4D80-8A1E-4B7A66EDD31D}" destId="{342F6310-9442-4486-AB7B-60DECB74A01B}" srcOrd="3" destOrd="0" presId="urn:microsoft.com/office/officeart/2005/8/layout/hChevron3"/>
    <dgm:cxn modelId="{62B9C81D-D8AE-45E9-9B02-5F5E8E5D3AFF}" type="presParOf" srcId="{0281A344-A930-4D80-8A1E-4B7A66EDD31D}" destId="{5984887D-47B5-4E02-9873-C288FC0DDAA4}" srcOrd="4" destOrd="0" presId="urn:microsoft.com/office/officeart/2005/8/layout/hChevron3"/>
    <dgm:cxn modelId="{B60DB774-3CE6-4BD8-AADF-31160B8D1E91}" type="presParOf" srcId="{0281A344-A930-4D80-8A1E-4B7A66EDD31D}" destId="{D135C8ED-3B85-4CC3-B7D9-AE8504AA1CBE}" srcOrd="5" destOrd="0" presId="urn:microsoft.com/office/officeart/2005/8/layout/hChevron3"/>
    <dgm:cxn modelId="{4C6A934E-A227-440E-8D80-BE2EDA24DC0D}" type="presParOf" srcId="{0281A344-A930-4D80-8A1E-4B7A66EDD31D}" destId="{72E82538-5AB1-489E-A234-1FD7F98210F7}" srcOrd="6" destOrd="0" presId="urn:microsoft.com/office/officeart/2005/8/layout/hChevron3"/>
    <dgm:cxn modelId="{FDCDF212-C994-4AF4-AF14-8B3866859853}" type="presParOf" srcId="{0281A344-A930-4D80-8A1E-4B7A66EDD31D}" destId="{40B55048-472A-435D-8741-4607C55E0B2F}" srcOrd="7" destOrd="0" presId="urn:microsoft.com/office/officeart/2005/8/layout/hChevron3"/>
    <dgm:cxn modelId="{77916C2D-50C2-4053-8E54-784B08460BD1}" type="presParOf" srcId="{0281A344-A930-4D80-8A1E-4B7A66EDD31D}" destId="{0154A0BE-4E5E-4BF6-A8EF-9B1B5061F180}" srcOrd="8" destOrd="0" presId="urn:microsoft.com/office/officeart/2005/8/layout/hChevron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31B50D-B12A-4641-BF1B-40577576D793}" type="doc">
      <dgm:prSet loTypeId="urn:microsoft.com/office/officeart/2005/8/layout/hList6" loCatId="list" qsTypeId="urn:microsoft.com/office/officeart/2005/8/quickstyle/simple2" qsCatId="simple" csTypeId="urn:microsoft.com/office/officeart/2005/8/colors/colorful3" csCatId="colorful"/>
      <dgm:spPr/>
      <dgm:t>
        <a:bodyPr/>
        <a:lstStyle/>
        <a:p>
          <a:endParaRPr lang="en-US"/>
        </a:p>
      </dgm:t>
    </dgm:pt>
    <dgm:pt modelId="{61F0F007-CC39-4BEF-B19B-C22E68101306}">
      <dgm:prSet custT="1"/>
      <dgm:spPr/>
      <dgm:t>
        <a:bodyPr/>
        <a:lstStyle/>
        <a:p>
          <a:pPr rtl="0"/>
          <a:r>
            <a:rPr lang="en-US" sz="2400" b="1" dirty="0" smtClean="0">
              <a:latin typeface="Times New Roman" pitchFamily="18" charset="0"/>
              <a:cs typeface="Times New Roman" pitchFamily="18" charset="0"/>
            </a:rPr>
            <a:t>Current cost</a:t>
          </a:r>
          <a:endParaRPr lang="en-US" sz="2400" b="1" dirty="0">
            <a:latin typeface="Times New Roman" pitchFamily="18" charset="0"/>
            <a:cs typeface="Times New Roman" pitchFamily="18" charset="0"/>
          </a:endParaRPr>
        </a:p>
      </dgm:t>
    </dgm:pt>
    <dgm:pt modelId="{84A1CE67-B03F-40A2-9F19-21BCA2AACCF9}" type="parTrans" cxnId="{B352844B-F22F-4A3E-902F-937AAB024670}">
      <dgm:prSet/>
      <dgm:spPr/>
      <dgm:t>
        <a:bodyPr/>
        <a:lstStyle/>
        <a:p>
          <a:endParaRPr lang="en-US" sz="2400" b="1">
            <a:latin typeface="Times New Roman" pitchFamily="18" charset="0"/>
            <a:cs typeface="Times New Roman" pitchFamily="18" charset="0"/>
          </a:endParaRPr>
        </a:p>
      </dgm:t>
    </dgm:pt>
    <dgm:pt modelId="{CEECAC76-E44D-4D7B-8B46-6D64E91B7FEA}" type="sibTrans" cxnId="{B352844B-F22F-4A3E-902F-937AAB024670}">
      <dgm:prSet/>
      <dgm:spPr/>
      <dgm:t>
        <a:bodyPr/>
        <a:lstStyle/>
        <a:p>
          <a:endParaRPr lang="en-US" sz="2400" b="1">
            <a:latin typeface="Times New Roman" pitchFamily="18" charset="0"/>
            <a:cs typeface="Times New Roman" pitchFamily="18" charset="0"/>
          </a:endParaRPr>
        </a:p>
      </dgm:t>
    </dgm:pt>
    <dgm:pt modelId="{2BC5D59E-1C3D-44E1-9CAB-534FBE38C820}">
      <dgm:prSet custT="1"/>
      <dgm:spPr/>
      <dgm:t>
        <a:bodyPr/>
        <a:lstStyle/>
        <a:p>
          <a:pPr rtl="0"/>
          <a:r>
            <a:rPr lang="en-US" sz="2400" b="1" dirty="0" smtClean="0">
              <a:latin typeface="Times New Roman" pitchFamily="18" charset="0"/>
              <a:cs typeface="Times New Roman" pitchFamily="18" charset="0"/>
            </a:rPr>
            <a:t>Realisable value</a:t>
          </a:r>
          <a:endParaRPr lang="en-US" sz="2400" b="1" dirty="0">
            <a:latin typeface="Times New Roman" pitchFamily="18" charset="0"/>
            <a:cs typeface="Times New Roman" pitchFamily="18" charset="0"/>
          </a:endParaRPr>
        </a:p>
      </dgm:t>
    </dgm:pt>
    <dgm:pt modelId="{A705C585-297E-49CF-9B82-A864B40492E2}" type="parTrans" cxnId="{A5ED501A-241F-4C8E-B59B-A8B692D66144}">
      <dgm:prSet/>
      <dgm:spPr/>
      <dgm:t>
        <a:bodyPr/>
        <a:lstStyle/>
        <a:p>
          <a:endParaRPr lang="en-US" sz="2400" b="1">
            <a:latin typeface="Times New Roman" pitchFamily="18" charset="0"/>
            <a:cs typeface="Times New Roman" pitchFamily="18" charset="0"/>
          </a:endParaRPr>
        </a:p>
      </dgm:t>
    </dgm:pt>
    <dgm:pt modelId="{923A4173-9439-4F84-ACB3-0420F68B3C13}" type="sibTrans" cxnId="{A5ED501A-241F-4C8E-B59B-A8B692D66144}">
      <dgm:prSet/>
      <dgm:spPr/>
      <dgm:t>
        <a:bodyPr/>
        <a:lstStyle/>
        <a:p>
          <a:endParaRPr lang="en-US" sz="2400" b="1">
            <a:latin typeface="Times New Roman" pitchFamily="18" charset="0"/>
            <a:cs typeface="Times New Roman" pitchFamily="18" charset="0"/>
          </a:endParaRPr>
        </a:p>
      </dgm:t>
    </dgm:pt>
    <dgm:pt modelId="{69F70920-7596-4B71-ABE2-A24229282959}">
      <dgm:prSet custT="1"/>
      <dgm:spPr/>
      <dgm:t>
        <a:bodyPr/>
        <a:lstStyle/>
        <a:p>
          <a:pPr rtl="0"/>
          <a:r>
            <a:rPr lang="en-US" sz="2400" b="1" dirty="0" smtClean="0">
              <a:latin typeface="Times New Roman" pitchFamily="18" charset="0"/>
              <a:cs typeface="Times New Roman" pitchFamily="18" charset="0"/>
            </a:rPr>
            <a:t>Present value</a:t>
          </a:r>
          <a:endParaRPr lang="en-US" sz="2400" b="1" dirty="0">
            <a:latin typeface="Times New Roman" pitchFamily="18" charset="0"/>
            <a:cs typeface="Times New Roman" pitchFamily="18" charset="0"/>
          </a:endParaRPr>
        </a:p>
      </dgm:t>
    </dgm:pt>
    <dgm:pt modelId="{38CC2F97-CA80-4FCF-B965-BA3461F4F6B0}" type="parTrans" cxnId="{DF126955-0969-416F-81EC-462C4F586D23}">
      <dgm:prSet/>
      <dgm:spPr/>
      <dgm:t>
        <a:bodyPr/>
        <a:lstStyle/>
        <a:p>
          <a:endParaRPr lang="en-US" sz="2400" b="1">
            <a:latin typeface="Times New Roman" pitchFamily="18" charset="0"/>
            <a:cs typeface="Times New Roman" pitchFamily="18" charset="0"/>
          </a:endParaRPr>
        </a:p>
      </dgm:t>
    </dgm:pt>
    <dgm:pt modelId="{BB86924E-A4CB-482C-863B-294B22942983}" type="sibTrans" cxnId="{DF126955-0969-416F-81EC-462C4F586D23}">
      <dgm:prSet/>
      <dgm:spPr/>
      <dgm:t>
        <a:bodyPr/>
        <a:lstStyle/>
        <a:p>
          <a:endParaRPr lang="en-US" sz="2400" b="1">
            <a:latin typeface="Times New Roman" pitchFamily="18" charset="0"/>
            <a:cs typeface="Times New Roman" pitchFamily="18" charset="0"/>
          </a:endParaRPr>
        </a:p>
      </dgm:t>
    </dgm:pt>
    <dgm:pt modelId="{4821E2A0-D566-4B8B-9627-9F6D7C43AAF1}">
      <dgm:prSet custT="1"/>
      <dgm:spPr/>
      <dgm:t>
        <a:bodyPr/>
        <a:lstStyle/>
        <a:p>
          <a:pPr rtl="0"/>
          <a:r>
            <a:rPr lang="en-US" sz="2400" b="1" dirty="0" smtClean="0">
              <a:latin typeface="Times New Roman" pitchFamily="18" charset="0"/>
              <a:cs typeface="Times New Roman" pitchFamily="18" charset="0"/>
            </a:rPr>
            <a:t>Historical cost</a:t>
          </a:r>
          <a:endParaRPr lang="en-US" sz="2400" b="1" dirty="0">
            <a:latin typeface="Times New Roman" pitchFamily="18" charset="0"/>
            <a:cs typeface="Times New Roman" pitchFamily="18" charset="0"/>
          </a:endParaRPr>
        </a:p>
      </dgm:t>
    </dgm:pt>
    <dgm:pt modelId="{AB238ADC-8BED-48BD-9145-6844CAF03681}" type="sibTrans" cxnId="{01229B79-8120-4DDD-8AB4-269DEC817846}">
      <dgm:prSet/>
      <dgm:spPr/>
      <dgm:t>
        <a:bodyPr/>
        <a:lstStyle/>
        <a:p>
          <a:endParaRPr lang="en-US" sz="2400" b="1">
            <a:latin typeface="Times New Roman" pitchFamily="18" charset="0"/>
            <a:cs typeface="Times New Roman" pitchFamily="18" charset="0"/>
          </a:endParaRPr>
        </a:p>
      </dgm:t>
    </dgm:pt>
    <dgm:pt modelId="{2A2B440B-663E-4A81-9C99-77DA1DBA5520}" type="parTrans" cxnId="{01229B79-8120-4DDD-8AB4-269DEC817846}">
      <dgm:prSet/>
      <dgm:spPr/>
      <dgm:t>
        <a:bodyPr/>
        <a:lstStyle/>
        <a:p>
          <a:endParaRPr lang="en-US" sz="2400" b="1">
            <a:latin typeface="Times New Roman" pitchFamily="18" charset="0"/>
            <a:cs typeface="Times New Roman" pitchFamily="18" charset="0"/>
          </a:endParaRPr>
        </a:p>
      </dgm:t>
    </dgm:pt>
    <dgm:pt modelId="{D9F62176-217B-4B5E-B8C1-79DC41E733E7}" type="pres">
      <dgm:prSet presAssocID="{E331B50D-B12A-4641-BF1B-40577576D793}" presName="Name0" presStyleCnt="0">
        <dgm:presLayoutVars>
          <dgm:dir/>
          <dgm:resizeHandles val="exact"/>
        </dgm:presLayoutVars>
      </dgm:prSet>
      <dgm:spPr/>
      <dgm:t>
        <a:bodyPr/>
        <a:lstStyle/>
        <a:p>
          <a:endParaRPr lang="en-US"/>
        </a:p>
      </dgm:t>
    </dgm:pt>
    <dgm:pt modelId="{A0C984C9-A5F9-4E60-970A-0E15EDE59150}" type="pres">
      <dgm:prSet presAssocID="{4821E2A0-D566-4B8B-9627-9F6D7C43AAF1}" presName="node" presStyleLbl="node1" presStyleIdx="0" presStyleCnt="4">
        <dgm:presLayoutVars>
          <dgm:bulletEnabled val="1"/>
        </dgm:presLayoutVars>
      </dgm:prSet>
      <dgm:spPr/>
      <dgm:t>
        <a:bodyPr/>
        <a:lstStyle/>
        <a:p>
          <a:endParaRPr lang="en-US"/>
        </a:p>
      </dgm:t>
    </dgm:pt>
    <dgm:pt modelId="{1B5E3AB6-7D5F-4151-967C-E7AAC9530E5C}" type="pres">
      <dgm:prSet presAssocID="{AB238ADC-8BED-48BD-9145-6844CAF03681}" presName="sibTrans" presStyleCnt="0"/>
      <dgm:spPr/>
    </dgm:pt>
    <dgm:pt modelId="{231C0612-5457-43D7-9DEB-93E7BBAFC26C}" type="pres">
      <dgm:prSet presAssocID="{61F0F007-CC39-4BEF-B19B-C22E68101306}" presName="node" presStyleLbl="node1" presStyleIdx="1" presStyleCnt="4">
        <dgm:presLayoutVars>
          <dgm:bulletEnabled val="1"/>
        </dgm:presLayoutVars>
      </dgm:prSet>
      <dgm:spPr/>
      <dgm:t>
        <a:bodyPr/>
        <a:lstStyle/>
        <a:p>
          <a:endParaRPr lang="en-US"/>
        </a:p>
      </dgm:t>
    </dgm:pt>
    <dgm:pt modelId="{9989A43A-D987-44AA-B87B-E6A39C2388F8}" type="pres">
      <dgm:prSet presAssocID="{CEECAC76-E44D-4D7B-8B46-6D64E91B7FEA}" presName="sibTrans" presStyleCnt="0"/>
      <dgm:spPr/>
    </dgm:pt>
    <dgm:pt modelId="{E6E9C167-783C-4464-91B1-4BB5EA4F4F1A}" type="pres">
      <dgm:prSet presAssocID="{2BC5D59E-1C3D-44E1-9CAB-534FBE38C820}" presName="node" presStyleLbl="node1" presStyleIdx="2" presStyleCnt="4">
        <dgm:presLayoutVars>
          <dgm:bulletEnabled val="1"/>
        </dgm:presLayoutVars>
      </dgm:prSet>
      <dgm:spPr/>
      <dgm:t>
        <a:bodyPr/>
        <a:lstStyle/>
        <a:p>
          <a:endParaRPr lang="en-US"/>
        </a:p>
      </dgm:t>
    </dgm:pt>
    <dgm:pt modelId="{E70F5B33-9230-4370-B263-EA7476752058}" type="pres">
      <dgm:prSet presAssocID="{923A4173-9439-4F84-ACB3-0420F68B3C13}" presName="sibTrans" presStyleCnt="0"/>
      <dgm:spPr/>
    </dgm:pt>
    <dgm:pt modelId="{267131CA-8136-4690-93E9-D9B630F1EA13}" type="pres">
      <dgm:prSet presAssocID="{69F70920-7596-4B71-ABE2-A24229282959}" presName="node" presStyleLbl="node1" presStyleIdx="3" presStyleCnt="4">
        <dgm:presLayoutVars>
          <dgm:bulletEnabled val="1"/>
        </dgm:presLayoutVars>
      </dgm:prSet>
      <dgm:spPr/>
      <dgm:t>
        <a:bodyPr/>
        <a:lstStyle/>
        <a:p>
          <a:endParaRPr lang="en-US"/>
        </a:p>
      </dgm:t>
    </dgm:pt>
  </dgm:ptLst>
  <dgm:cxnLst>
    <dgm:cxn modelId="{A5ED501A-241F-4C8E-B59B-A8B692D66144}" srcId="{E331B50D-B12A-4641-BF1B-40577576D793}" destId="{2BC5D59E-1C3D-44E1-9CAB-534FBE38C820}" srcOrd="2" destOrd="0" parTransId="{A705C585-297E-49CF-9B82-A864B40492E2}" sibTransId="{923A4173-9439-4F84-ACB3-0420F68B3C13}"/>
    <dgm:cxn modelId="{DF126955-0969-416F-81EC-462C4F586D23}" srcId="{E331B50D-B12A-4641-BF1B-40577576D793}" destId="{69F70920-7596-4B71-ABE2-A24229282959}" srcOrd="3" destOrd="0" parTransId="{38CC2F97-CA80-4FCF-B965-BA3461F4F6B0}" sibTransId="{BB86924E-A4CB-482C-863B-294B22942983}"/>
    <dgm:cxn modelId="{0D1A6373-16F4-41A0-9A4A-6B85AF2A4316}" type="presOf" srcId="{4821E2A0-D566-4B8B-9627-9F6D7C43AAF1}" destId="{A0C984C9-A5F9-4E60-970A-0E15EDE59150}" srcOrd="0" destOrd="0" presId="urn:microsoft.com/office/officeart/2005/8/layout/hList6"/>
    <dgm:cxn modelId="{15EE3D54-3325-4E26-8E92-9E7BE7ECE596}" type="presOf" srcId="{61F0F007-CC39-4BEF-B19B-C22E68101306}" destId="{231C0612-5457-43D7-9DEB-93E7BBAFC26C}" srcOrd="0" destOrd="0" presId="urn:microsoft.com/office/officeart/2005/8/layout/hList6"/>
    <dgm:cxn modelId="{CFA3A7E6-E756-4D74-B296-94224181A2F5}" type="presOf" srcId="{2BC5D59E-1C3D-44E1-9CAB-534FBE38C820}" destId="{E6E9C167-783C-4464-91B1-4BB5EA4F4F1A}" srcOrd="0" destOrd="0" presId="urn:microsoft.com/office/officeart/2005/8/layout/hList6"/>
    <dgm:cxn modelId="{B352844B-F22F-4A3E-902F-937AAB024670}" srcId="{E331B50D-B12A-4641-BF1B-40577576D793}" destId="{61F0F007-CC39-4BEF-B19B-C22E68101306}" srcOrd="1" destOrd="0" parTransId="{84A1CE67-B03F-40A2-9F19-21BCA2AACCF9}" sibTransId="{CEECAC76-E44D-4D7B-8B46-6D64E91B7FEA}"/>
    <dgm:cxn modelId="{07D173E3-DA2B-4D5D-9C89-28A8DA7015B1}" type="presOf" srcId="{E331B50D-B12A-4641-BF1B-40577576D793}" destId="{D9F62176-217B-4B5E-B8C1-79DC41E733E7}" srcOrd="0" destOrd="0" presId="urn:microsoft.com/office/officeart/2005/8/layout/hList6"/>
    <dgm:cxn modelId="{6F65A25C-94CD-43F0-8D07-2EC5026F0A98}" type="presOf" srcId="{69F70920-7596-4B71-ABE2-A24229282959}" destId="{267131CA-8136-4690-93E9-D9B630F1EA13}" srcOrd="0" destOrd="0" presId="urn:microsoft.com/office/officeart/2005/8/layout/hList6"/>
    <dgm:cxn modelId="{01229B79-8120-4DDD-8AB4-269DEC817846}" srcId="{E331B50D-B12A-4641-BF1B-40577576D793}" destId="{4821E2A0-D566-4B8B-9627-9F6D7C43AAF1}" srcOrd="0" destOrd="0" parTransId="{2A2B440B-663E-4A81-9C99-77DA1DBA5520}" sibTransId="{AB238ADC-8BED-48BD-9145-6844CAF03681}"/>
    <dgm:cxn modelId="{4A53029D-1D57-4CB5-A4BF-24E10369158F}" type="presParOf" srcId="{D9F62176-217B-4B5E-B8C1-79DC41E733E7}" destId="{A0C984C9-A5F9-4E60-970A-0E15EDE59150}" srcOrd="0" destOrd="0" presId="urn:microsoft.com/office/officeart/2005/8/layout/hList6"/>
    <dgm:cxn modelId="{9E5D3E4A-6E63-4992-8948-5B76EBEA75B6}" type="presParOf" srcId="{D9F62176-217B-4B5E-B8C1-79DC41E733E7}" destId="{1B5E3AB6-7D5F-4151-967C-E7AAC9530E5C}" srcOrd="1" destOrd="0" presId="urn:microsoft.com/office/officeart/2005/8/layout/hList6"/>
    <dgm:cxn modelId="{6A30C69F-18FE-4A63-8170-C515099BD11B}" type="presParOf" srcId="{D9F62176-217B-4B5E-B8C1-79DC41E733E7}" destId="{231C0612-5457-43D7-9DEB-93E7BBAFC26C}" srcOrd="2" destOrd="0" presId="urn:microsoft.com/office/officeart/2005/8/layout/hList6"/>
    <dgm:cxn modelId="{2B938BA0-359B-42A9-A899-9D574192C5CC}" type="presParOf" srcId="{D9F62176-217B-4B5E-B8C1-79DC41E733E7}" destId="{9989A43A-D987-44AA-B87B-E6A39C2388F8}" srcOrd="3" destOrd="0" presId="urn:microsoft.com/office/officeart/2005/8/layout/hList6"/>
    <dgm:cxn modelId="{E15ABF6D-6F52-4703-B8CC-153AAD3640A8}" type="presParOf" srcId="{D9F62176-217B-4B5E-B8C1-79DC41E733E7}" destId="{E6E9C167-783C-4464-91B1-4BB5EA4F4F1A}" srcOrd="4" destOrd="0" presId="urn:microsoft.com/office/officeart/2005/8/layout/hList6"/>
    <dgm:cxn modelId="{E0471E9B-841A-4C33-A080-86C7233ECC76}" type="presParOf" srcId="{D9F62176-217B-4B5E-B8C1-79DC41E733E7}" destId="{E70F5B33-9230-4370-B263-EA7476752058}" srcOrd="5" destOrd="0" presId="urn:microsoft.com/office/officeart/2005/8/layout/hList6"/>
    <dgm:cxn modelId="{906FB145-1E0E-410E-B737-7047DF97C466}" type="presParOf" srcId="{D9F62176-217B-4B5E-B8C1-79DC41E733E7}" destId="{267131CA-8136-4690-93E9-D9B630F1EA13}" srcOrd="6" destOrd="0" presId="urn:microsoft.com/office/officeart/2005/8/layout/h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BBC661-6210-4F76-85EE-DB1E4351A92B}" type="doc">
      <dgm:prSet loTypeId="urn:microsoft.com/office/officeart/2005/8/layout/hList6" loCatId="list" qsTypeId="urn:microsoft.com/office/officeart/2005/8/quickstyle/simple2" qsCatId="simple" csTypeId="urn:microsoft.com/office/officeart/2005/8/colors/colorful3" csCatId="colorful"/>
      <dgm:spPr/>
      <dgm:t>
        <a:bodyPr/>
        <a:lstStyle/>
        <a:p>
          <a:endParaRPr lang="en-US"/>
        </a:p>
      </dgm:t>
    </dgm:pt>
    <dgm:pt modelId="{12244520-E4A3-4EEF-8AB4-C02B1E797F5E}">
      <dgm:prSet custT="1"/>
      <dgm:spPr/>
      <dgm:t>
        <a:bodyPr/>
        <a:lstStyle/>
        <a:p>
          <a:pPr rtl="0"/>
          <a:r>
            <a:rPr lang="en-US" sz="3200" dirty="0" smtClean="0">
              <a:latin typeface="Times New Roman" pitchFamily="18" charset="0"/>
              <a:cs typeface="Times New Roman" pitchFamily="18" charset="0"/>
            </a:rPr>
            <a:t>Going concern</a:t>
          </a:r>
          <a:endParaRPr lang="en-US" sz="3200" dirty="0">
            <a:latin typeface="Times New Roman" pitchFamily="18" charset="0"/>
            <a:cs typeface="Times New Roman" pitchFamily="18" charset="0"/>
          </a:endParaRPr>
        </a:p>
      </dgm:t>
    </dgm:pt>
    <dgm:pt modelId="{9744F9AF-0341-4B72-8458-2175929A2052}" type="parTrans" cxnId="{05A0A162-106C-4AEA-A21E-04EDF19E01B2}">
      <dgm:prSet/>
      <dgm:spPr/>
      <dgm:t>
        <a:bodyPr/>
        <a:lstStyle/>
        <a:p>
          <a:endParaRPr lang="en-US" sz="3200">
            <a:latin typeface="Times New Roman" pitchFamily="18" charset="0"/>
            <a:cs typeface="Times New Roman" pitchFamily="18" charset="0"/>
          </a:endParaRPr>
        </a:p>
      </dgm:t>
    </dgm:pt>
    <dgm:pt modelId="{2873BB71-876B-4DB2-A9C1-57A8FD58C14F}" type="sibTrans" cxnId="{05A0A162-106C-4AEA-A21E-04EDF19E01B2}">
      <dgm:prSet/>
      <dgm:spPr/>
      <dgm:t>
        <a:bodyPr/>
        <a:lstStyle/>
        <a:p>
          <a:endParaRPr lang="en-US" sz="3200">
            <a:latin typeface="Times New Roman" pitchFamily="18" charset="0"/>
            <a:cs typeface="Times New Roman" pitchFamily="18" charset="0"/>
          </a:endParaRPr>
        </a:p>
      </dgm:t>
    </dgm:pt>
    <dgm:pt modelId="{013F6ABD-0ED9-4AE1-B205-86F5097B1C06}">
      <dgm:prSet custT="1"/>
      <dgm:spPr/>
      <dgm:t>
        <a:bodyPr/>
        <a:lstStyle/>
        <a:p>
          <a:pPr rtl="0"/>
          <a:r>
            <a:rPr lang="en-US" sz="3200" dirty="0" smtClean="0">
              <a:latin typeface="Times New Roman" pitchFamily="18" charset="0"/>
              <a:cs typeface="Times New Roman" pitchFamily="18" charset="0"/>
            </a:rPr>
            <a:t>Accrual basis</a:t>
          </a:r>
          <a:endParaRPr lang="en-US" sz="3200" dirty="0">
            <a:latin typeface="Times New Roman" pitchFamily="18" charset="0"/>
            <a:cs typeface="Times New Roman" pitchFamily="18" charset="0"/>
          </a:endParaRPr>
        </a:p>
      </dgm:t>
    </dgm:pt>
    <dgm:pt modelId="{AA326C8B-E17B-4A9B-B363-554E8761855A}" type="parTrans" cxnId="{14954659-7DAF-4CF4-B7D4-38E0C02455F6}">
      <dgm:prSet/>
      <dgm:spPr/>
      <dgm:t>
        <a:bodyPr/>
        <a:lstStyle/>
        <a:p>
          <a:endParaRPr lang="en-US" sz="3200">
            <a:latin typeface="Times New Roman" pitchFamily="18" charset="0"/>
            <a:cs typeface="Times New Roman" pitchFamily="18" charset="0"/>
          </a:endParaRPr>
        </a:p>
      </dgm:t>
    </dgm:pt>
    <dgm:pt modelId="{63DC34F2-56A6-42B4-BCFF-302628CAE8BE}" type="sibTrans" cxnId="{14954659-7DAF-4CF4-B7D4-38E0C02455F6}">
      <dgm:prSet/>
      <dgm:spPr/>
      <dgm:t>
        <a:bodyPr/>
        <a:lstStyle/>
        <a:p>
          <a:endParaRPr lang="en-US" sz="3200">
            <a:latin typeface="Times New Roman" pitchFamily="18" charset="0"/>
            <a:cs typeface="Times New Roman" pitchFamily="18" charset="0"/>
          </a:endParaRPr>
        </a:p>
      </dgm:t>
    </dgm:pt>
    <dgm:pt modelId="{EC17AE56-56A0-4B04-89CB-D1A3A83996FC}">
      <dgm:prSet custT="1"/>
      <dgm:spPr/>
      <dgm:t>
        <a:bodyPr/>
        <a:lstStyle/>
        <a:p>
          <a:pPr rtl="0"/>
          <a:r>
            <a:rPr lang="en-US" sz="3200" dirty="0" smtClean="0">
              <a:latin typeface="Times New Roman" pitchFamily="18" charset="0"/>
              <a:cs typeface="Times New Roman" pitchFamily="18" charset="0"/>
            </a:rPr>
            <a:t>Consistency</a:t>
          </a:r>
          <a:endParaRPr lang="en-US" sz="3200" dirty="0">
            <a:latin typeface="Times New Roman" pitchFamily="18" charset="0"/>
            <a:cs typeface="Times New Roman" pitchFamily="18" charset="0"/>
          </a:endParaRPr>
        </a:p>
      </dgm:t>
    </dgm:pt>
    <dgm:pt modelId="{7A2D9235-6928-4589-B835-AE4B5297E29A}" type="parTrans" cxnId="{FC8ED656-AA67-4B37-A597-75AE9983D80E}">
      <dgm:prSet/>
      <dgm:spPr/>
      <dgm:t>
        <a:bodyPr/>
        <a:lstStyle/>
        <a:p>
          <a:endParaRPr lang="en-US" sz="3200">
            <a:latin typeface="Times New Roman" pitchFamily="18" charset="0"/>
            <a:cs typeface="Times New Roman" pitchFamily="18" charset="0"/>
          </a:endParaRPr>
        </a:p>
      </dgm:t>
    </dgm:pt>
    <dgm:pt modelId="{01D1BFA1-78D8-4E8F-8642-2D950654CAAB}" type="sibTrans" cxnId="{FC8ED656-AA67-4B37-A597-75AE9983D80E}">
      <dgm:prSet/>
      <dgm:spPr/>
      <dgm:t>
        <a:bodyPr/>
        <a:lstStyle/>
        <a:p>
          <a:endParaRPr lang="en-US" sz="3200">
            <a:latin typeface="Times New Roman" pitchFamily="18" charset="0"/>
            <a:cs typeface="Times New Roman" pitchFamily="18" charset="0"/>
          </a:endParaRPr>
        </a:p>
      </dgm:t>
    </dgm:pt>
    <dgm:pt modelId="{02863881-E2A0-46A3-A534-BE63CF783342}" type="pres">
      <dgm:prSet presAssocID="{45BBC661-6210-4F76-85EE-DB1E4351A92B}" presName="Name0" presStyleCnt="0">
        <dgm:presLayoutVars>
          <dgm:dir/>
          <dgm:resizeHandles val="exact"/>
        </dgm:presLayoutVars>
      </dgm:prSet>
      <dgm:spPr/>
      <dgm:t>
        <a:bodyPr/>
        <a:lstStyle/>
        <a:p>
          <a:endParaRPr lang="en-US"/>
        </a:p>
      </dgm:t>
    </dgm:pt>
    <dgm:pt modelId="{F191FE67-C750-40F9-A9FE-349E2AF118EE}" type="pres">
      <dgm:prSet presAssocID="{12244520-E4A3-4EEF-8AB4-C02B1E797F5E}" presName="node" presStyleLbl="node1" presStyleIdx="0" presStyleCnt="3">
        <dgm:presLayoutVars>
          <dgm:bulletEnabled val="1"/>
        </dgm:presLayoutVars>
      </dgm:prSet>
      <dgm:spPr/>
      <dgm:t>
        <a:bodyPr/>
        <a:lstStyle/>
        <a:p>
          <a:endParaRPr lang="en-US"/>
        </a:p>
      </dgm:t>
    </dgm:pt>
    <dgm:pt modelId="{01834EEC-9538-48F4-B7F0-FC667731A137}" type="pres">
      <dgm:prSet presAssocID="{2873BB71-876B-4DB2-A9C1-57A8FD58C14F}" presName="sibTrans" presStyleCnt="0"/>
      <dgm:spPr/>
    </dgm:pt>
    <dgm:pt modelId="{A230FA2C-0DA9-42E5-B7A3-B77254EFBF8C}" type="pres">
      <dgm:prSet presAssocID="{013F6ABD-0ED9-4AE1-B205-86F5097B1C06}" presName="node" presStyleLbl="node1" presStyleIdx="1" presStyleCnt="3">
        <dgm:presLayoutVars>
          <dgm:bulletEnabled val="1"/>
        </dgm:presLayoutVars>
      </dgm:prSet>
      <dgm:spPr/>
      <dgm:t>
        <a:bodyPr/>
        <a:lstStyle/>
        <a:p>
          <a:endParaRPr lang="en-US"/>
        </a:p>
      </dgm:t>
    </dgm:pt>
    <dgm:pt modelId="{5D0F7162-D418-4270-A547-5716F20F07E7}" type="pres">
      <dgm:prSet presAssocID="{63DC34F2-56A6-42B4-BCFF-302628CAE8BE}" presName="sibTrans" presStyleCnt="0"/>
      <dgm:spPr/>
    </dgm:pt>
    <dgm:pt modelId="{61BD550A-9B88-4164-BBE0-4EEC63142C55}" type="pres">
      <dgm:prSet presAssocID="{EC17AE56-56A0-4B04-89CB-D1A3A83996FC}" presName="node" presStyleLbl="node1" presStyleIdx="2" presStyleCnt="3">
        <dgm:presLayoutVars>
          <dgm:bulletEnabled val="1"/>
        </dgm:presLayoutVars>
      </dgm:prSet>
      <dgm:spPr/>
      <dgm:t>
        <a:bodyPr/>
        <a:lstStyle/>
        <a:p>
          <a:endParaRPr lang="en-US"/>
        </a:p>
      </dgm:t>
    </dgm:pt>
  </dgm:ptLst>
  <dgm:cxnLst>
    <dgm:cxn modelId="{FC8ED656-AA67-4B37-A597-75AE9983D80E}" srcId="{45BBC661-6210-4F76-85EE-DB1E4351A92B}" destId="{EC17AE56-56A0-4B04-89CB-D1A3A83996FC}" srcOrd="2" destOrd="0" parTransId="{7A2D9235-6928-4589-B835-AE4B5297E29A}" sibTransId="{01D1BFA1-78D8-4E8F-8642-2D950654CAAB}"/>
    <dgm:cxn modelId="{9729DCD1-B253-4D8F-95F5-C7788F4799FA}" type="presOf" srcId="{013F6ABD-0ED9-4AE1-B205-86F5097B1C06}" destId="{A230FA2C-0DA9-42E5-B7A3-B77254EFBF8C}" srcOrd="0" destOrd="0" presId="urn:microsoft.com/office/officeart/2005/8/layout/hList6"/>
    <dgm:cxn modelId="{528BC97A-603F-4F3C-B131-BB209A3E4257}" type="presOf" srcId="{45BBC661-6210-4F76-85EE-DB1E4351A92B}" destId="{02863881-E2A0-46A3-A534-BE63CF783342}" srcOrd="0" destOrd="0" presId="urn:microsoft.com/office/officeart/2005/8/layout/hList6"/>
    <dgm:cxn modelId="{89A0137A-AB27-4F4D-9FB3-A871C96667CF}" type="presOf" srcId="{EC17AE56-56A0-4B04-89CB-D1A3A83996FC}" destId="{61BD550A-9B88-4164-BBE0-4EEC63142C55}" srcOrd="0" destOrd="0" presId="urn:microsoft.com/office/officeart/2005/8/layout/hList6"/>
    <dgm:cxn modelId="{F087F69D-1A0A-488D-AEE0-651FCB8B04AC}" type="presOf" srcId="{12244520-E4A3-4EEF-8AB4-C02B1E797F5E}" destId="{F191FE67-C750-40F9-A9FE-349E2AF118EE}" srcOrd="0" destOrd="0" presId="urn:microsoft.com/office/officeart/2005/8/layout/hList6"/>
    <dgm:cxn modelId="{05A0A162-106C-4AEA-A21E-04EDF19E01B2}" srcId="{45BBC661-6210-4F76-85EE-DB1E4351A92B}" destId="{12244520-E4A3-4EEF-8AB4-C02B1E797F5E}" srcOrd="0" destOrd="0" parTransId="{9744F9AF-0341-4B72-8458-2175929A2052}" sibTransId="{2873BB71-876B-4DB2-A9C1-57A8FD58C14F}"/>
    <dgm:cxn modelId="{14954659-7DAF-4CF4-B7D4-38E0C02455F6}" srcId="{45BBC661-6210-4F76-85EE-DB1E4351A92B}" destId="{013F6ABD-0ED9-4AE1-B205-86F5097B1C06}" srcOrd="1" destOrd="0" parTransId="{AA326C8B-E17B-4A9B-B363-554E8761855A}" sibTransId="{63DC34F2-56A6-42B4-BCFF-302628CAE8BE}"/>
    <dgm:cxn modelId="{A54F10A8-44B6-45BC-B952-F6B66F260883}" type="presParOf" srcId="{02863881-E2A0-46A3-A534-BE63CF783342}" destId="{F191FE67-C750-40F9-A9FE-349E2AF118EE}" srcOrd="0" destOrd="0" presId="urn:microsoft.com/office/officeart/2005/8/layout/hList6"/>
    <dgm:cxn modelId="{04EA29C3-22A7-43C8-AD22-B0E8F758F5CA}" type="presParOf" srcId="{02863881-E2A0-46A3-A534-BE63CF783342}" destId="{01834EEC-9538-48F4-B7F0-FC667731A137}" srcOrd="1" destOrd="0" presId="urn:microsoft.com/office/officeart/2005/8/layout/hList6"/>
    <dgm:cxn modelId="{04BC5BE1-D257-4978-8D4D-2F24753AC95A}" type="presParOf" srcId="{02863881-E2A0-46A3-A534-BE63CF783342}" destId="{A230FA2C-0DA9-42E5-B7A3-B77254EFBF8C}" srcOrd="2" destOrd="0" presId="urn:microsoft.com/office/officeart/2005/8/layout/hList6"/>
    <dgm:cxn modelId="{D4583FDC-4A99-4769-8C7E-87F094A5FF3B}" type="presParOf" srcId="{02863881-E2A0-46A3-A534-BE63CF783342}" destId="{5D0F7162-D418-4270-A547-5716F20F07E7}" srcOrd="3" destOrd="0" presId="urn:microsoft.com/office/officeart/2005/8/layout/hList6"/>
    <dgm:cxn modelId="{B6A19B11-C53A-42D0-9FE9-38F19C50FEA6}" type="presParOf" srcId="{02863881-E2A0-46A3-A534-BE63CF783342}" destId="{61BD550A-9B88-4164-BBE0-4EEC63142C55}" srcOrd="4" destOrd="0" presId="urn:microsoft.com/office/officeart/2005/8/layout/h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1E9C1-D51B-4562-A4EB-9E44688D4C8A}">
      <dsp:nvSpPr>
        <dsp:cNvPr id="0" name=""/>
        <dsp:cNvSpPr/>
      </dsp:nvSpPr>
      <dsp:spPr>
        <a:xfrm>
          <a:off x="3128" y="0"/>
          <a:ext cx="1902581" cy="622994"/>
        </a:xfrm>
        <a:prstGeom prst="homePlate">
          <a:avLst/>
        </a:prstGeom>
        <a:solidFill>
          <a:schemeClr val="accent3">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42672" rIns="21336" bIns="42672" numCol="1" spcCol="1270" anchor="ctr" anchorCtr="0">
          <a:noAutofit/>
        </a:bodyPr>
        <a:lstStyle/>
        <a:p>
          <a:pPr lvl="0" algn="ctr" defTabSz="711200" rtl="0">
            <a:lnSpc>
              <a:spcPct val="90000"/>
            </a:lnSpc>
            <a:spcBef>
              <a:spcPct val="0"/>
            </a:spcBef>
            <a:spcAft>
              <a:spcPct val="35000"/>
            </a:spcAft>
          </a:pPr>
          <a:r>
            <a:rPr lang="en-IN" sz="1600" b="1" kern="1200" spc="0" smtClean="0">
              <a:latin typeface="Times New Roman" pitchFamily="18" charset="0"/>
              <a:cs typeface="Times New Roman" pitchFamily="18" charset="0"/>
            </a:rPr>
            <a:t>Faithful Representation</a:t>
          </a:r>
          <a:endParaRPr lang="en-US" sz="1600" b="1" kern="1200" spc="0" dirty="0">
            <a:latin typeface="Times New Roman" pitchFamily="18" charset="0"/>
            <a:cs typeface="Times New Roman" pitchFamily="18" charset="0"/>
          </a:endParaRPr>
        </a:p>
      </dsp:txBody>
      <dsp:txXfrm>
        <a:off x="3128" y="0"/>
        <a:ext cx="1746833" cy="622994"/>
      </dsp:txXfrm>
    </dsp:sp>
    <dsp:sp modelId="{76AF14DE-18C7-48DF-A2FB-20BADD35CA56}">
      <dsp:nvSpPr>
        <dsp:cNvPr id="0" name=""/>
        <dsp:cNvSpPr/>
      </dsp:nvSpPr>
      <dsp:spPr>
        <a:xfrm>
          <a:off x="1525193" y="0"/>
          <a:ext cx="1902581" cy="622994"/>
        </a:xfrm>
        <a:prstGeom prst="chevron">
          <a:avLst/>
        </a:prstGeom>
        <a:solidFill>
          <a:schemeClr val="accent3">
            <a:hueOff val="613099"/>
            <a:satOff val="-20281"/>
            <a:lumOff val="-294"/>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rtl="0">
            <a:lnSpc>
              <a:spcPct val="90000"/>
            </a:lnSpc>
            <a:spcBef>
              <a:spcPct val="0"/>
            </a:spcBef>
            <a:spcAft>
              <a:spcPct val="35000"/>
            </a:spcAft>
          </a:pPr>
          <a:r>
            <a:rPr lang="en-IN" sz="1600" b="1" kern="1200" spc="0" smtClean="0">
              <a:latin typeface="Times New Roman" pitchFamily="18" charset="0"/>
              <a:cs typeface="Times New Roman" pitchFamily="18" charset="0"/>
            </a:rPr>
            <a:t>Substance Over Form</a:t>
          </a:r>
          <a:endParaRPr lang="en-US" sz="1600" b="1" kern="1200" spc="0" dirty="0">
            <a:latin typeface="Times New Roman" pitchFamily="18" charset="0"/>
            <a:cs typeface="Times New Roman" pitchFamily="18" charset="0"/>
          </a:endParaRPr>
        </a:p>
      </dsp:txBody>
      <dsp:txXfrm>
        <a:off x="1836690" y="0"/>
        <a:ext cx="1279587" cy="622994"/>
      </dsp:txXfrm>
    </dsp:sp>
    <dsp:sp modelId="{5984887D-47B5-4E02-9873-C288FC0DDAA4}">
      <dsp:nvSpPr>
        <dsp:cNvPr id="0" name=""/>
        <dsp:cNvSpPr/>
      </dsp:nvSpPr>
      <dsp:spPr>
        <a:xfrm>
          <a:off x="3047259" y="0"/>
          <a:ext cx="1902581" cy="622994"/>
        </a:xfrm>
        <a:prstGeom prst="chevron">
          <a:avLst/>
        </a:prstGeom>
        <a:solidFill>
          <a:schemeClr val="accent3">
            <a:hueOff val="1226198"/>
            <a:satOff val="-40562"/>
            <a:lumOff val="-588"/>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rtl="0">
            <a:lnSpc>
              <a:spcPct val="90000"/>
            </a:lnSpc>
            <a:spcBef>
              <a:spcPct val="0"/>
            </a:spcBef>
            <a:spcAft>
              <a:spcPct val="35000"/>
            </a:spcAft>
          </a:pPr>
          <a:r>
            <a:rPr lang="en-IN" sz="1600" b="1" kern="1200" spc="0" smtClean="0">
              <a:latin typeface="Times New Roman" pitchFamily="18" charset="0"/>
              <a:cs typeface="Times New Roman" pitchFamily="18" charset="0"/>
            </a:rPr>
            <a:t>Neutrality</a:t>
          </a:r>
          <a:endParaRPr lang="en-US" sz="1600" b="1" kern="1200" spc="0" dirty="0">
            <a:latin typeface="Times New Roman" pitchFamily="18" charset="0"/>
            <a:cs typeface="Times New Roman" pitchFamily="18" charset="0"/>
          </a:endParaRPr>
        </a:p>
      </dsp:txBody>
      <dsp:txXfrm>
        <a:off x="3358756" y="0"/>
        <a:ext cx="1279587" cy="622994"/>
      </dsp:txXfrm>
    </dsp:sp>
    <dsp:sp modelId="{72E82538-5AB1-489E-A234-1FD7F98210F7}">
      <dsp:nvSpPr>
        <dsp:cNvPr id="0" name=""/>
        <dsp:cNvSpPr/>
      </dsp:nvSpPr>
      <dsp:spPr>
        <a:xfrm>
          <a:off x="4569324" y="0"/>
          <a:ext cx="1902581" cy="622994"/>
        </a:xfrm>
        <a:prstGeom prst="chevron">
          <a:avLst/>
        </a:prstGeom>
        <a:solidFill>
          <a:schemeClr val="accent3">
            <a:hueOff val="1839296"/>
            <a:satOff val="-60844"/>
            <a:lumOff val="-882"/>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rtl="0">
            <a:lnSpc>
              <a:spcPct val="90000"/>
            </a:lnSpc>
            <a:spcBef>
              <a:spcPct val="0"/>
            </a:spcBef>
            <a:spcAft>
              <a:spcPct val="35000"/>
            </a:spcAft>
          </a:pPr>
          <a:r>
            <a:rPr lang="en-IN" sz="1600" b="1" kern="1200" spc="0" smtClean="0">
              <a:latin typeface="Times New Roman" pitchFamily="18" charset="0"/>
              <a:cs typeface="Times New Roman" pitchFamily="18" charset="0"/>
            </a:rPr>
            <a:t>Prudence</a:t>
          </a:r>
          <a:endParaRPr lang="en-US" sz="1600" b="1" kern="1200" spc="0" dirty="0">
            <a:latin typeface="Times New Roman" pitchFamily="18" charset="0"/>
            <a:cs typeface="Times New Roman" pitchFamily="18" charset="0"/>
          </a:endParaRPr>
        </a:p>
      </dsp:txBody>
      <dsp:txXfrm>
        <a:off x="4880821" y="0"/>
        <a:ext cx="1279587" cy="622994"/>
      </dsp:txXfrm>
    </dsp:sp>
    <dsp:sp modelId="{0154A0BE-4E5E-4BF6-A8EF-9B1B5061F180}">
      <dsp:nvSpPr>
        <dsp:cNvPr id="0" name=""/>
        <dsp:cNvSpPr/>
      </dsp:nvSpPr>
      <dsp:spPr>
        <a:xfrm>
          <a:off x="6091389" y="0"/>
          <a:ext cx="1906481" cy="622994"/>
        </a:xfrm>
        <a:prstGeom prst="chevron">
          <a:avLst/>
        </a:prstGeom>
        <a:solidFill>
          <a:schemeClr val="accent3">
            <a:hueOff val="2452395"/>
            <a:satOff val="-81125"/>
            <a:lumOff val="-1176"/>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4008" tIns="42672" rIns="21336" bIns="42672" numCol="1" spcCol="1270" anchor="ctr" anchorCtr="0">
          <a:noAutofit/>
        </a:bodyPr>
        <a:lstStyle/>
        <a:p>
          <a:pPr lvl="0" algn="ctr" defTabSz="711200" rtl="0">
            <a:lnSpc>
              <a:spcPct val="90000"/>
            </a:lnSpc>
            <a:spcBef>
              <a:spcPct val="0"/>
            </a:spcBef>
            <a:spcAft>
              <a:spcPct val="35000"/>
            </a:spcAft>
          </a:pPr>
          <a:r>
            <a:rPr lang="en-IN" sz="1600" b="1" kern="1200" spc="0" dirty="0" smtClean="0">
              <a:latin typeface="Times New Roman" pitchFamily="18" charset="0"/>
              <a:cs typeface="Times New Roman" pitchFamily="18" charset="0"/>
            </a:rPr>
            <a:t>Completeness</a:t>
          </a:r>
          <a:endParaRPr lang="en-US" sz="1600" b="1" kern="1200" spc="0" dirty="0">
            <a:latin typeface="Times New Roman" pitchFamily="18" charset="0"/>
            <a:cs typeface="Times New Roman" pitchFamily="18" charset="0"/>
          </a:endParaRPr>
        </a:p>
      </dsp:txBody>
      <dsp:txXfrm>
        <a:off x="6402886" y="0"/>
        <a:ext cx="1283487" cy="6229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C984C9-A5F9-4E60-970A-0E15EDE59150}">
      <dsp:nvSpPr>
        <dsp:cNvPr id="0" name=""/>
        <dsp:cNvSpPr/>
      </dsp:nvSpPr>
      <dsp:spPr>
        <a:xfrm rot="16200000">
          <a:off x="75157" y="-73320"/>
          <a:ext cx="1656039" cy="1802680"/>
        </a:xfrm>
        <a:prstGeom prst="flowChartManualOperation">
          <a:avLst/>
        </a:prstGeom>
        <a:solidFill>
          <a:schemeClr val="accent3">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rtl="0">
            <a:lnSpc>
              <a:spcPct val="90000"/>
            </a:lnSpc>
            <a:spcBef>
              <a:spcPct val="0"/>
            </a:spcBef>
            <a:spcAft>
              <a:spcPct val="35000"/>
            </a:spcAft>
          </a:pPr>
          <a:r>
            <a:rPr lang="en-US" sz="2400" b="1" kern="1200" dirty="0" smtClean="0">
              <a:latin typeface="Times New Roman" pitchFamily="18" charset="0"/>
              <a:cs typeface="Times New Roman" pitchFamily="18" charset="0"/>
            </a:rPr>
            <a:t>Historical cost</a:t>
          </a:r>
          <a:endParaRPr lang="en-US" sz="2400" b="1" kern="1200" dirty="0">
            <a:latin typeface="Times New Roman" pitchFamily="18" charset="0"/>
            <a:cs typeface="Times New Roman" pitchFamily="18" charset="0"/>
          </a:endParaRPr>
        </a:p>
      </dsp:txBody>
      <dsp:txXfrm rot="5400000">
        <a:off x="1837" y="331208"/>
        <a:ext cx="1802680" cy="993623"/>
      </dsp:txXfrm>
    </dsp:sp>
    <dsp:sp modelId="{231C0612-5457-43D7-9DEB-93E7BBAFC26C}">
      <dsp:nvSpPr>
        <dsp:cNvPr id="0" name=""/>
        <dsp:cNvSpPr/>
      </dsp:nvSpPr>
      <dsp:spPr>
        <a:xfrm rot="16200000">
          <a:off x="2013039" y="-73320"/>
          <a:ext cx="1656039" cy="1802680"/>
        </a:xfrm>
        <a:prstGeom prst="flowChartManualOperation">
          <a:avLst/>
        </a:prstGeom>
        <a:solidFill>
          <a:schemeClr val="accent3">
            <a:hueOff val="817465"/>
            <a:satOff val="-27042"/>
            <a:lumOff val="-392"/>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rtl="0">
            <a:lnSpc>
              <a:spcPct val="90000"/>
            </a:lnSpc>
            <a:spcBef>
              <a:spcPct val="0"/>
            </a:spcBef>
            <a:spcAft>
              <a:spcPct val="35000"/>
            </a:spcAft>
          </a:pPr>
          <a:r>
            <a:rPr lang="en-US" sz="2400" b="1" kern="1200" dirty="0" smtClean="0">
              <a:latin typeface="Times New Roman" pitchFamily="18" charset="0"/>
              <a:cs typeface="Times New Roman" pitchFamily="18" charset="0"/>
            </a:rPr>
            <a:t>Current cost</a:t>
          </a:r>
          <a:endParaRPr lang="en-US" sz="2400" b="1" kern="1200" dirty="0">
            <a:latin typeface="Times New Roman" pitchFamily="18" charset="0"/>
            <a:cs typeface="Times New Roman" pitchFamily="18" charset="0"/>
          </a:endParaRPr>
        </a:p>
      </dsp:txBody>
      <dsp:txXfrm rot="5400000">
        <a:off x="1939719" y="331208"/>
        <a:ext cx="1802680" cy="993623"/>
      </dsp:txXfrm>
    </dsp:sp>
    <dsp:sp modelId="{E6E9C167-783C-4464-91B1-4BB5EA4F4F1A}">
      <dsp:nvSpPr>
        <dsp:cNvPr id="0" name=""/>
        <dsp:cNvSpPr/>
      </dsp:nvSpPr>
      <dsp:spPr>
        <a:xfrm rot="16200000">
          <a:off x="3950920" y="-73320"/>
          <a:ext cx="1656039" cy="1802680"/>
        </a:xfrm>
        <a:prstGeom prst="flowChartManualOperation">
          <a:avLst/>
        </a:prstGeom>
        <a:solidFill>
          <a:schemeClr val="accent3">
            <a:hueOff val="1634930"/>
            <a:satOff val="-54083"/>
            <a:lumOff val="-784"/>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rtl="0">
            <a:lnSpc>
              <a:spcPct val="90000"/>
            </a:lnSpc>
            <a:spcBef>
              <a:spcPct val="0"/>
            </a:spcBef>
            <a:spcAft>
              <a:spcPct val="35000"/>
            </a:spcAft>
          </a:pPr>
          <a:r>
            <a:rPr lang="en-US" sz="2400" b="1" kern="1200" dirty="0" smtClean="0">
              <a:latin typeface="Times New Roman" pitchFamily="18" charset="0"/>
              <a:cs typeface="Times New Roman" pitchFamily="18" charset="0"/>
            </a:rPr>
            <a:t>Realisable value</a:t>
          </a:r>
          <a:endParaRPr lang="en-US" sz="2400" b="1" kern="1200" dirty="0">
            <a:latin typeface="Times New Roman" pitchFamily="18" charset="0"/>
            <a:cs typeface="Times New Roman" pitchFamily="18" charset="0"/>
          </a:endParaRPr>
        </a:p>
      </dsp:txBody>
      <dsp:txXfrm rot="5400000">
        <a:off x="3877600" y="331208"/>
        <a:ext cx="1802680" cy="993623"/>
      </dsp:txXfrm>
    </dsp:sp>
    <dsp:sp modelId="{267131CA-8136-4690-93E9-D9B630F1EA13}">
      <dsp:nvSpPr>
        <dsp:cNvPr id="0" name=""/>
        <dsp:cNvSpPr/>
      </dsp:nvSpPr>
      <dsp:spPr>
        <a:xfrm rot="16200000">
          <a:off x="5888802" y="-73320"/>
          <a:ext cx="1656039" cy="1802680"/>
        </a:xfrm>
        <a:prstGeom prst="flowChartManualOperation">
          <a:avLst/>
        </a:prstGeom>
        <a:solidFill>
          <a:schemeClr val="accent3">
            <a:hueOff val="2452395"/>
            <a:satOff val="-81125"/>
            <a:lumOff val="-1176"/>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0" rIns="152400" bIns="0" numCol="1" spcCol="1270" anchor="ctr" anchorCtr="0">
          <a:noAutofit/>
        </a:bodyPr>
        <a:lstStyle/>
        <a:p>
          <a:pPr lvl="0" algn="ctr" defTabSz="1066800" rtl="0">
            <a:lnSpc>
              <a:spcPct val="90000"/>
            </a:lnSpc>
            <a:spcBef>
              <a:spcPct val="0"/>
            </a:spcBef>
            <a:spcAft>
              <a:spcPct val="35000"/>
            </a:spcAft>
          </a:pPr>
          <a:r>
            <a:rPr lang="en-US" sz="2400" b="1" kern="1200" dirty="0" smtClean="0">
              <a:latin typeface="Times New Roman" pitchFamily="18" charset="0"/>
              <a:cs typeface="Times New Roman" pitchFamily="18" charset="0"/>
            </a:rPr>
            <a:t>Present value</a:t>
          </a:r>
          <a:endParaRPr lang="en-US" sz="2400" b="1" kern="1200" dirty="0">
            <a:latin typeface="Times New Roman" pitchFamily="18" charset="0"/>
            <a:cs typeface="Times New Roman" pitchFamily="18" charset="0"/>
          </a:endParaRPr>
        </a:p>
      </dsp:txBody>
      <dsp:txXfrm rot="5400000">
        <a:off x="5815482" y="331208"/>
        <a:ext cx="1802680" cy="9936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91FE67-C750-40F9-A9FE-349E2AF118EE}">
      <dsp:nvSpPr>
        <dsp:cNvPr id="0" name=""/>
        <dsp:cNvSpPr/>
      </dsp:nvSpPr>
      <dsp:spPr>
        <a:xfrm rot="16200000">
          <a:off x="485825" y="-484904"/>
          <a:ext cx="1424464" cy="2394272"/>
        </a:xfrm>
        <a:prstGeom prst="flowChartManualOperation">
          <a:avLst/>
        </a:prstGeom>
        <a:solidFill>
          <a:schemeClr val="accent3">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0" tIns="0" rIns="203200" bIns="0" numCol="1" spcCol="1270" anchor="ctr" anchorCtr="0">
          <a:noAutofit/>
        </a:bodyPr>
        <a:lstStyle/>
        <a:p>
          <a:pPr lvl="0" algn="ctr" defTabSz="1422400" rtl="0">
            <a:lnSpc>
              <a:spcPct val="90000"/>
            </a:lnSpc>
            <a:spcBef>
              <a:spcPct val="0"/>
            </a:spcBef>
            <a:spcAft>
              <a:spcPct val="35000"/>
            </a:spcAft>
          </a:pPr>
          <a:r>
            <a:rPr lang="en-US" sz="3200" kern="1200" dirty="0" smtClean="0">
              <a:latin typeface="Times New Roman" pitchFamily="18" charset="0"/>
              <a:cs typeface="Times New Roman" pitchFamily="18" charset="0"/>
            </a:rPr>
            <a:t>Going concern</a:t>
          </a:r>
          <a:endParaRPr lang="en-US" sz="3200" kern="1200" dirty="0">
            <a:latin typeface="Times New Roman" pitchFamily="18" charset="0"/>
            <a:cs typeface="Times New Roman" pitchFamily="18" charset="0"/>
          </a:endParaRPr>
        </a:p>
      </dsp:txBody>
      <dsp:txXfrm rot="5400000">
        <a:off x="921" y="284893"/>
        <a:ext cx="2394272" cy="854678"/>
      </dsp:txXfrm>
    </dsp:sp>
    <dsp:sp modelId="{A230FA2C-0DA9-42E5-B7A3-B77254EFBF8C}">
      <dsp:nvSpPr>
        <dsp:cNvPr id="0" name=""/>
        <dsp:cNvSpPr/>
      </dsp:nvSpPr>
      <dsp:spPr>
        <a:xfrm rot="16200000">
          <a:off x="3059668" y="-484904"/>
          <a:ext cx="1424464" cy="2394272"/>
        </a:xfrm>
        <a:prstGeom prst="flowChartManualOperation">
          <a:avLst/>
        </a:prstGeom>
        <a:solidFill>
          <a:schemeClr val="accent3">
            <a:hueOff val="1226198"/>
            <a:satOff val="-40562"/>
            <a:lumOff val="-588"/>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0" tIns="0" rIns="203200" bIns="0" numCol="1" spcCol="1270" anchor="ctr" anchorCtr="0">
          <a:noAutofit/>
        </a:bodyPr>
        <a:lstStyle/>
        <a:p>
          <a:pPr lvl="0" algn="ctr" defTabSz="1422400" rtl="0">
            <a:lnSpc>
              <a:spcPct val="90000"/>
            </a:lnSpc>
            <a:spcBef>
              <a:spcPct val="0"/>
            </a:spcBef>
            <a:spcAft>
              <a:spcPct val="35000"/>
            </a:spcAft>
          </a:pPr>
          <a:r>
            <a:rPr lang="en-US" sz="3200" kern="1200" dirty="0" smtClean="0">
              <a:latin typeface="Times New Roman" pitchFamily="18" charset="0"/>
              <a:cs typeface="Times New Roman" pitchFamily="18" charset="0"/>
            </a:rPr>
            <a:t>Accrual basis</a:t>
          </a:r>
          <a:endParaRPr lang="en-US" sz="3200" kern="1200" dirty="0">
            <a:latin typeface="Times New Roman" pitchFamily="18" charset="0"/>
            <a:cs typeface="Times New Roman" pitchFamily="18" charset="0"/>
          </a:endParaRPr>
        </a:p>
      </dsp:txBody>
      <dsp:txXfrm rot="5400000">
        <a:off x="2574764" y="284893"/>
        <a:ext cx="2394272" cy="854678"/>
      </dsp:txXfrm>
    </dsp:sp>
    <dsp:sp modelId="{61BD550A-9B88-4164-BBE0-4EEC63142C55}">
      <dsp:nvSpPr>
        <dsp:cNvPr id="0" name=""/>
        <dsp:cNvSpPr/>
      </dsp:nvSpPr>
      <dsp:spPr>
        <a:xfrm rot="16200000">
          <a:off x="5633510" y="-484904"/>
          <a:ext cx="1424464" cy="2394272"/>
        </a:xfrm>
        <a:prstGeom prst="flowChartManualOperation">
          <a:avLst/>
        </a:prstGeom>
        <a:solidFill>
          <a:schemeClr val="accent3">
            <a:hueOff val="2452395"/>
            <a:satOff val="-81125"/>
            <a:lumOff val="-1176"/>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0" tIns="0" rIns="203200" bIns="0" numCol="1" spcCol="1270" anchor="ctr" anchorCtr="0">
          <a:noAutofit/>
        </a:bodyPr>
        <a:lstStyle/>
        <a:p>
          <a:pPr lvl="0" algn="ctr" defTabSz="1422400" rtl="0">
            <a:lnSpc>
              <a:spcPct val="90000"/>
            </a:lnSpc>
            <a:spcBef>
              <a:spcPct val="0"/>
            </a:spcBef>
            <a:spcAft>
              <a:spcPct val="35000"/>
            </a:spcAft>
          </a:pPr>
          <a:r>
            <a:rPr lang="en-US" sz="3200" kern="1200" dirty="0" smtClean="0">
              <a:latin typeface="Times New Roman" pitchFamily="18" charset="0"/>
              <a:cs typeface="Times New Roman" pitchFamily="18" charset="0"/>
            </a:rPr>
            <a:t>Consistency</a:t>
          </a:r>
          <a:endParaRPr lang="en-US" sz="3200" kern="1200" dirty="0">
            <a:latin typeface="Times New Roman" pitchFamily="18" charset="0"/>
            <a:cs typeface="Times New Roman" pitchFamily="18" charset="0"/>
          </a:endParaRPr>
        </a:p>
      </dsp:txBody>
      <dsp:txXfrm rot="5400000">
        <a:off x="5148606" y="284893"/>
        <a:ext cx="2394272" cy="854678"/>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CC2362-F64A-414D-BDF6-FC8689724751}" type="datetimeFigureOut">
              <a:rPr lang="en-US" smtClean="0"/>
              <a:pPr/>
              <a:t>06/04/2016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1A2751-D1FE-40A6-A98E-8BE98F7A86D0}" type="slidenum">
              <a:rPr lang="en-US" smtClean="0"/>
              <a:pPr/>
              <a:t>‹#›</a:t>
            </a:fld>
            <a:endParaRPr lang="en-US"/>
          </a:p>
        </p:txBody>
      </p:sp>
    </p:spTree>
    <p:extLst>
      <p:ext uri="{BB962C8B-B14F-4D97-AF65-F5344CB8AC3E}">
        <p14:creationId xmlns:p14="http://schemas.microsoft.com/office/powerpoint/2010/main" xmlns="" val="3835725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06/04/2016</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06/04/2016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06/04/2016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06/04/2016</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06/04/2016</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06/04/2016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06/04/2016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06/04/2016</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06/04/2016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06/04/2016</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06/04/2016</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06/04/2016</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mailto:parasjain2807@gmail.com"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p:cNvSpPr txBox="1">
            <a:spLocks/>
          </p:cNvSpPr>
          <p:nvPr/>
        </p:nvSpPr>
        <p:spPr>
          <a:xfrm>
            <a:off x="381000" y="419100"/>
            <a:ext cx="8077200" cy="876300"/>
          </a:xfrm>
          <a:prstGeom prst="rect">
            <a:avLst/>
          </a:prstGeom>
          <a:blipFill>
            <a:blip r:embed="rId3"/>
            <a:tile tx="0" ty="0" sx="100000" sy="100000" flip="none" algn="tl"/>
          </a:blipFill>
          <a:ln w="57150">
            <a:solidFill>
              <a:schemeClr val="bg2">
                <a:lumMod val="10000"/>
              </a:schemeClr>
            </a:solidFill>
          </a:ln>
          <a:effectLst/>
        </p:spPr>
        <p:style>
          <a:lnRef idx="3">
            <a:schemeClr val="lt1"/>
          </a:lnRef>
          <a:fillRef idx="1">
            <a:schemeClr val="accent2"/>
          </a:fillRef>
          <a:effectRef idx="1">
            <a:schemeClr val="accent2"/>
          </a:effectRef>
          <a:fontRef idx="minor">
            <a:schemeClr val="lt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N" sz="2800" b="1" dirty="0" smtClean="0">
                <a:solidFill>
                  <a:schemeClr val="bg1"/>
                </a:solidFill>
                <a:latin typeface="Times New Roman" pitchFamily="18" charset="0"/>
                <a:cs typeface="Times New Roman" pitchFamily="18" charset="0"/>
              </a:rPr>
              <a:t>Framework for the Preparation and Presentation of Financial Statements</a:t>
            </a:r>
            <a:endParaRPr lang="en-US" sz="2800" b="1" dirty="0">
              <a:solidFill>
                <a:schemeClr val="bg1"/>
              </a:solidFill>
              <a:latin typeface="Times New Roman" pitchFamily="18" charset="0"/>
              <a:cs typeface="Times New Roman" pitchFamily="18" charset="0"/>
            </a:endParaRPr>
          </a:p>
        </p:txBody>
      </p:sp>
      <p:pic>
        <p:nvPicPr>
          <p:cNvPr id="7" name="Picture 6" descr="New Picture (1).bmp"/>
          <p:cNvPicPr>
            <a:picLocks noChangeAspect="1"/>
          </p:cNvPicPr>
          <p:nvPr/>
        </p:nvPicPr>
        <p:blipFill>
          <a:blip r:embed="rId4"/>
          <a:stretch>
            <a:fillRect/>
          </a:stretch>
        </p:blipFill>
        <p:spPr>
          <a:xfrm>
            <a:off x="457200" y="1905000"/>
            <a:ext cx="4267200" cy="4267200"/>
          </a:xfrm>
          <a:prstGeom prst="snip2DiagRect">
            <a:avLst/>
          </a:prstGeom>
          <a:solidFill>
            <a:srgbClr val="FFFFFF">
              <a:shade val="85000"/>
            </a:srgbClr>
          </a:solidFill>
          <a:ln w="88900" cap="sq">
            <a:solidFill>
              <a:srgbClr val="00B05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Footer Placeholder 2"/>
          <p:cNvSpPr txBox="1">
            <a:spLocks/>
          </p:cNvSpPr>
          <p:nvPr/>
        </p:nvSpPr>
        <p:spPr>
          <a:xfrm>
            <a:off x="7391400" y="6400800"/>
            <a:ext cx="1371600" cy="365760"/>
          </a:xfrm>
          <a:prstGeom prst="rect">
            <a:avLst/>
          </a:prstGeom>
        </p:spPr>
        <p:txBody>
          <a:bodyPr vert="horz" anchor="ctr" anchorCtr="0"/>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Slide 1 of 20</a:t>
            </a:r>
            <a:endParaRPr kumimoji="0" lang="en-US" sz="1600" b="1" i="0" u="none" strike="noStrike" kern="1200" cap="none" spc="0" normalizeH="0" baseline="0" noProof="0" dirty="0">
              <a:ln>
                <a:noFill/>
              </a:ln>
              <a:solidFill>
                <a:srgbClr val="0070C0"/>
              </a:solidFill>
              <a:effectLst/>
              <a:uLnTx/>
              <a:uFillTx/>
              <a:latin typeface="Times New Roman" pitchFamily="18" charset="0"/>
              <a:ea typeface="+mn-ea"/>
              <a:cs typeface="Times New Roman" pitchFamily="18" charset="0"/>
            </a:endParaRPr>
          </a:p>
        </p:txBody>
      </p:sp>
      <p:sp>
        <p:nvSpPr>
          <p:cNvPr id="8" name="Rectangle 7"/>
          <p:cNvSpPr/>
          <p:nvPr/>
        </p:nvSpPr>
        <p:spPr>
          <a:xfrm>
            <a:off x="4800600" y="4528673"/>
            <a:ext cx="4495800" cy="1643527"/>
          </a:xfrm>
          <a:prstGeom prst="rect">
            <a:avLst/>
          </a:prstGeom>
        </p:spPr>
        <p:txBody>
          <a:bodyPr wrap="square">
            <a:spAutoFit/>
          </a:bodyPr>
          <a:lstStyle/>
          <a:p>
            <a:pPr marL="268288" indent="-93663">
              <a:lnSpc>
                <a:spcPct val="120000"/>
              </a:lnSpc>
              <a:spcBef>
                <a:spcPts val="0"/>
              </a:spcBef>
              <a:buNone/>
            </a:pPr>
            <a:r>
              <a:rPr lang="en-GB" sz="2800" b="1" dirty="0" smtClean="0">
                <a:latin typeface="Monotype Corsiva" pitchFamily="66" charset="0"/>
                <a:cs typeface="Times New Roman" pitchFamily="18" charset="0"/>
              </a:rPr>
              <a:t>CA PARAS JAIN</a:t>
            </a:r>
          </a:p>
          <a:p>
            <a:pPr marL="268288" indent="-93663">
              <a:lnSpc>
                <a:spcPct val="120000"/>
              </a:lnSpc>
              <a:spcBef>
                <a:spcPts val="0"/>
              </a:spcBef>
              <a:buNone/>
            </a:pPr>
            <a:r>
              <a:rPr lang="en-US" sz="2800" dirty="0" smtClean="0">
                <a:latin typeface="Monotype Corsiva" pitchFamily="66" charset="0"/>
                <a:cs typeface="Times New Roman" pitchFamily="18" charset="0"/>
                <a:hlinkClick r:id="rId5"/>
              </a:rPr>
              <a:t>parasjain2807@gmail.com</a:t>
            </a:r>
            <a:endParaRPr lang="en-US" sz="2800" dirty="0" smtClean="0">
              <a:latin typeface="Monotype Corsiva" pitchFamily="66" charset="0"/>
              <a:cs typeface="Times New Roman" pitchFamily="18" charset="0"/>
            </a:endParaRPr>
          </a:p>
          <a:p>
            <a:pPr marL="268288" indent="-93663">
              <a:lnSpc>
                <a:spcPct val="120000"/>
              </a:lnSpc>
              <a:spcBef>
                <a:spcPts val="0"/>
              </a:spcBef>
              <a:buNone/>
            </a:pPr>
            <a:r>
              <a:rPr lang="en-US" sz="2800" dirty="0" smtClean="0">
                <a:latin typeface="Monotype Corsiva" pitchFamily="66" charset="0"/>
                <a:cs typeface="Times New Roman" pitchFamily="18" charset="0"/>
              </a:rPr>
              <a:t>+91 9819815706</a:t>
            </a:r>
            <a:endParaRPr lang="en-US" sz="2800" dirty="0">
              <a:latin typeface="Monotype Corsiva" pitchFamily="66" charset="0"/>
              <a:cs typeface="Times New Roman" pitchFamily="18" charset="0"/>
            </a:endParaRPr>
          </a:p>
        </p:txBody>
      </p:sp>
    </p:spTree>
    <p:extLst>
      <p:ext uri="{BB962C8B-B14F-4D97-AF65-F5344CB8AC3E}">
        <p14:creationId xmlns:p14="http://schemas.microsoft.com/office/powerpoint/2010/main" xmlns="" val="37828185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914400"/>
            <a:ext cx="7848600" cy="5940088"/>
          </a:xfrm>
          <a:prstGeom prst="rect">
            <a:avLst/>
          </a:prstGeom>
        </p:spPr>
        <p:txBody>
          <a:bodyPr wrap="square">
            <a:spAutoFit/>
          </a:bodyPr>
          <a:lstStyle/>
          <a:p>
            <a:pPr algn="just">
              <a:buFont typeface="Wingdings" pitchFamily="2" charset="2"/>
              <a:buChar char="v"/>
            </a:pPr>
            <a:r>
              <a:rPr lang="en-IN" sz="2000" dirty="0" smtClean="0">
                <a:latin typeface="Times New Roman" pitchFamily="18" charset="0"/>
                <a:cs typeface="Times New Roman" pitchFamily="18" charset="0"/>
              </a:rPr>
              <a:t> The </a:t>
            </a:r>
            <a:r>
              <a:rPr lang="en-IN" sz="2000" dirty="0">
                <a:latin typeface="Times New Roman" pitchFamily="18" charset="0"/>
                <a:cs typeface="Times New Roman" pitchFamily="18" charset="0"/>
              </a:rPr>
              <a:t>definition of income </a:t>
            </a:r>
            <a:r>
              <a:rPr lang="en-IN" sz="2000" b="1" dirty="0" smtClean="0">
                <a:latin typeface="Times New Roman" pitchFamily="18" charset="0"/>
                <a:cs typeface="Times New Roman" pitchFamily="18" charset="0"/>
              </a:rPr>
              <a:t>comprises of revenue </a:t>
            </a:r>
            <a:r>
              <a:rPr lang="en-IN" sz="2000" b="1" dirty="0">
                <a:latin typeface="Times New Roman" pitchFamily="18" charset="0"/>
                <a:cs typeface="Times New Roman" pitchFamily="18" charset="0"/>
              </a:rPr>
              <a:t>and gains.  </a:t>
            </a:r>
            <a:endParaRPr lang="en-IN" sz="2000" b="1" dirty="0" smtClean="0">
              <a:latin typeface="Times New Roman" pitchFamily="18" charset="0"/>
              <a:cs typeface="Times New Roman" pitchFamily="18" charset="0"/>
            </a:endParaRPr>
          </a:p>
          <a:p>
            <a:pPr algn="just">
              <a:buFont typeface="Wingdings" pitchFamily="2" charset="2"/>
              <a:buChar char="v"/>
            </a:pPr>
            <a:endParaRPr lang="en-IN" sz="2000" dirty="0">
              <a:latin typeface="Times New Roman" pitchFamily="18" charset="0"/>
              <a:cs typeface="Times New Roman" pitchFamily="18" charset="0"/>
            </a:endParaRPr>
          </a:p>
          <a:p>
            <a:pPr algn="just">
              <a:buFont typeface="Wingdings" pitchFamily="2" charset="2"/>
              <a:buChar char="v"/>
            </a:pPr>
            <a:r>
              <a:rPr lang="en-IN" sz="2000" b="1" dirty="0" smtClean="0">
                <a:latin typeface="Times New Roman" pitchFamily="18" charset="0"/>
                <a:cs typeface="Times New Roman" pitchFamily="18" charset="0"/>
              </a:rPr>
              <a:t> Revenue </a:t>
            </a:r>
            <a:r>
              <a:rPr lang="en-IN" sz="2000" dirty="0">
                <a:latin typeface="Times New Roman" pitchFamily="18" charset="0"/>
                <a:cs typeface="Times New Roman" pitchFamily="18" charset="0"/>
              </a:rPr>
              <a:t>arises in the course of the </a:t>
            </a:r>
            <a:r>
              <a:rPr lang="en-IN" sz="2000" b="1" dirty="0">
                <a:latin typeface="Times New Roman" pitchFamily="18" charset="0"/>
                <a:cs typeface="Times New Roman" pitchFamily="18" charset="0"/>
              </a:rPr>
              <a:t>ordinary activities </a:t>
            </a:r>
            <a:r>
              <a:rPr lang="en-IN" sz="2000" dirty="0">
                <a:latin typeface="Times New Roman" pitchFamily="18" charset="0"/>
                <a:cs typeface="Times New Roman" pitchFamily="18" charset="0"/>
              </a:rPr>
              <a:t>of an </a:t>
            </a:r>
            <a:r>
              <a:rPr lang="en-IN" sz="2000" dirty="0" smtClean="0">
                <a:latin typeface="Times New Roman" pitchFamily="18" charset="0"/>
                <a:cs typeface="Times New Roman" pitchFamily="18" charset="0"/>
              </a:rPr>
              <a:t>entity </a:t>
            </a:r>
            <a:r>
              <a:rPr lang="en-IN" sz="2000" dirty="0">
                <a:latin typeface="Times New Roman" pitchFamily="18" charset="0"/>
                <a:cs typeface="Times New Roman" pitchFamily="18" charset="0"/>
              </a:rPr>
              <a:t>and is referred </a:t>
            </a:r>
            <a:r>
              <a:rPr lang="en-IN" sz="2000" dirty="0" smtClean="0">
                <a:latin typeface="Times New Roman" pitchFamily="18" charset="0"/>
                <a:cs typeface="Times New Roman" pitchFamily="18" charset="0"/>
              </a:rPr>
              <a:t>by various </a:t>
            </a:r>
            <a:r>
              <a:rPr lang="en-IN" sz="2000" dirty="0">
                <a:latin typeface="Times New Roman" pitchFamily="18" charset="0"/>
                <a:cs typeface="Times New Roman" pitchFamily="18" charset="0"/>
              </a:rPr>
              <a:t>names including sales, fees, interest, dividends, royalties and rent</a:t>
            </a:r>
            <a:r>
              <a:rPr lang="en-IN" sz="2000" dirty="0" smtClean="0">
                <a:latin typeface="Times New Roman" pitchFamily="18" charset="0"/>
                <a:cs typeface="Times New Roman" pitchFamily="18" charset="0"/>
              </a:rPr>
              <a:t>.</a:t>
            </a:r>
          </a:p>
          <a:p>
            <a:pPr algn="just">
              <a:buFont typeface="Wingdings" pitchFamily="2" charset="2"/>
              <a:buChar char="v"/>
            </a:pPr>
            <a:endParaRPr lang="en-IN" sz="2000" dirty="0" smtClean="0">
              <a:latin typeface="Times New Roman" pitchFamily="18" charset="0"/>
              <a:cs typeface="Times New Roman" pitchFamily="18" charset="0"/>
            </a:endParaRPr>
          </a:p>
          <a:p>
            <a:pPr algn="just">
              <a:buFont typeface="Wingdings" pitchFamily="2" charset="2"/>
              <a:buChar char="v"/>
            </a:pPr>
            <a:r>
              <a:rPr lang="en-IN" sz="2000" b="1" dirty="0" smtClean="0">
                <a:latin typeface="Times New Roman" pitchFamily="18" charset="0"/>
                <a:cs typeface="Times New Roman" pitchFamily="18" charset="0"/>
              </a:rPr>
              <a:t> Gains</a:t>
            </a:r>
            <a:r>
              <a:rPr lang="en-IN" sz="2000" dirty="0" smtClean="0">
                <a:latin typeface="Times New Roman" pitchFamily="18" charset="0"/>
                <a:cs typeface="Times New Roman" pitchFamily="18" charset="0"/>
              </a:rPr>
              <a:t> </a:t>
            </a:r>
            <a:r>
              <a:rPr lang="en-IN" sz="2000" b="1" dirty="0" smtClean="0">
                <a:latin typeface="Times New Roman" pitchFamily="18" charset="0"/>
                <a:cs typeface="Times New Roman" pitchFamily="18" charset="0"/>
              </a:rPr>
              <a:t>may </a:t>
            </a:r>
            <a:r>
              <a:rPr lang="en-IN" sz="2000" b="1" dirty="0">
                <a:latin typeface="Times New Roman" pitchFamily="18" charset="0"/>
                <a:cs typeface="Times New Roman" pitchFamily="18" charset="0"/>
              </a:rPr>
              <a:t>or may not,</a:t>
            </a:r>
            <a:r>
              <a:rPr lang="en-IN" sz="2000" dirty="0">
                <a:latin typeface="Times New Roman" pitchFamily="18" charset="0"/>
                <a:cs typeface="Times New Roman" pitchFamily="18" charset="0"/>
              </a:rPr>
              <a:t> arise in the course of the </a:t>
            </a:r>
            <a:r>
              <a:rPr lang="en-IN" sz="2000" b="1" dirty="0">
                <a:latin typeface="Times New Roman" pitchFamily="18" charset="0"/>
                <a:cs typeface="Times New Roman" pitchFamily="18" charset="0"/>
              </a:rPr>
              <a:t>ordinary activities </a:t>
            </a:r>
            <a:r>
              <a:rPr lang="en-IN" sz="2000" dirty="0">
                <a:latin typeface="Times New Roman" pitchFamily="18" charset="0"/>
                <a:cs typeface="Times New Roman" pitchFamily="18" charset="0"/>
              </a:rPr>
              <a:t>of an </a:t>
            </a:r>
            <a:r>
              <a:rPr lang="en-IN" sz="2000" dirty="0" smtClean="0">
                <a:latin typeface="Times New Roman" pitchFamily="18" charset="0"/>
                <a:cs typeface="Times New Roman" pitchFamily="18" charset="0"/>
              </a:rPr>
              <a:t>entity.  </a:t>
            </a:r>
          </a:p>
          <a:p>
            <a:pPr algn="just">
              <a:buFont typeface="Wingdings" pitchFamily="2" charset="2"/>
              <a:buChar char="v"/>
            </a:pPr>
            <a:endParaRPr lang="en-IN" sz="2000" dirty="0" smtClean="0">
              <a:latin typeface="Times New Roman" pitchFamily="18" charset="0"/>
              <a:cs typeface="Times New Roman" pitchFamily="18" charset="0"/>
            </a:endParaRPr>
          </a:p>
          <a:p>
            <a:pPr algn="just">
              <a:buFont typeface="Wingdings" pitchFamily="2" charset="2"/>
              <a:buChar char="v"/>
            </a:pPr>
            <a:r>
              <a:rPr lang="en-IN" sz="2000" b="1" dirty="0" smtClean="0">
                <a:latin typeface="Times New Roman" pitchFamily="18" charset="0"/>
                <a:cs typeface="Times New Roman" pitchFamily="18" charset="0"/>
              </a:rPr>
              <a:t> Ordinary Activities</a:t>
            </a:r>
            <a:r>
              <a:rPr lang="en-IN" sz="2000" dirty="0" smtClean="0">
                <a:latin typeface="Times New Roman" pitchFamily="18" charset="0"/>
                <a:cs typeface="Times New Roman" pitchFamily="18" charset="0"/>
              </a:rPr>
              <a:t> are defined as any activities, which are undertaken by an entity as part of its business &amp; incidental to main business.</a:t>
            </a:r>
          </a:p>
          <a:p>
            <a:pPr algn="just">
              <a:buFont typeface="Wingdings" pitchFamily="2" charset="2"/>
              <a:buChar char="v"/>
            </a:pPr>
            <a:endParaRPr lang="en-IN" sz="2000" dirty="0" smtClean="0">
              <a:latin typeface="Times New Roman" pitchFamily="18" charset="0"/>
              <a:cs typeface="Times New Roman" pitchFamily="18" charset="0"/>
            </a:endParaRPr>
          </a:p>
          <a:p>
            <a:pPr algn="just">
              <a:buFont typeface="Wingdings" pitchFamily="2" charset="2"/>
              <a:buChar char="v"/>
            </a:pPr>
            <a:r>
              <a:rPr lang="en-IN" sz="2000" dirty="0" smtClean="0">
                <a:latin typeface="Times New Roman" pitchFamily="18" charset="0"/>
                <a:cs typeface="Times New Roman" pitchFamily="18" charset="0"/>
              </a:rPr>
              <a:t> Gains </a:t>
            </a:r>
            <a:r>
              <a:rPr lang="en-IN" sz="2000" dirty="0">
                <a:latin typeface="Times New Roman" pitchFamily="18" charset="0"/>
                <a:cs typeface="Times New Roman" pitchFamily="18" charset="0"/>
              </a:rPr>
              <a:t>represent increases in economic benefits and as such are no different in nature from revenue. </a:t>
            </a:r>
            <a:endParaRPr lang="en-IN" sz="2000" dirty="0" smtClean="0">
              <a:latin typeface="Times New Roman" pitchFamily="18" charset="0"/>
              <a:cs typeface="Times New Roman" pitchFamily="18" charset="0"/>
            </a:endParaRPr>
          </a:p>
          <a:p>
            <a:pPr algn="just">
              <a:buFont typeface="Wingdings" pitchFamily="2" charset="2"/>
              <a:buChar char="v"/>
            </a:pPr>
            <a:endParaRPr lang="en-IN" sz="2000" dirty="0" smtClean="0">
              <a:latin typeface="Times New Roman" pitchFamily="18" charset="0"/>
              <a:cs typeface="Times New Roman" pitchFamily="18" charset="0"/>
            </a:endParaRPr>
          </a:p>
          <a:p>
            <a:pPr algn="just">
              <a:buFont typeface="Wingdings" pitchFamily="2" charset="2"/>
              <a:buChar char="v"/>
            </a:pPr>
            <a:r>
              <a:rPr lang="en-IN" sz="2000" dirty="0" smtClean="0">
                <a:latin typeface="Times New Roman" pitchFamily="18" charset="0"/>
                <a:cs typeface="Times New Roman" pitchFamily="18" charset="0"/>
              </a:rPr>
              <a:t> The </a:t>
            </a:r>
            <a:r>
              <a:rPr lang="en-IN" sz="2000" dirty="0">
                <a:latin typeface="Times New Roman" pitchFamily="18" charset="0"/>
                <a:cs typeface="Times New Roman" pitchFamily="18" charset="0"/>
              </a:rPr>
              <a:t>definition </a:t>
            </a:r>
            <a:r>
              <a:rPr lang="en-IN" sz="2000" dirty="0" smtClean="0">
                <a:latin typeface="Times New Roman" pitchFamily="18" charset="0"/>
                <a:cs typeface="Times New Roman" pitchFamily="18" charset="0"/>
              </a:rPr>
              <a:t>of </a:t>
            </a:r>
            <a:r>
              <a:rPr lang="en-IN" sz="2000" b="1" dirty="0" smtClean="0">
                <a:latin typeface="Times New Roman" pitchFamily="18" charset="0"/>
                <a:cs typeface="Times New Roman" pitchFamily="18" charset="0"/>
              </a:rPr>
              <a:t>income </a:t>
            </a:r>
            <a:r>
              <a:rPr lang="en-IN" sz="2000" b="1" dirty="0">
                <a:latin typeface="Times New Roman" pitchFamily="18" charset="0"/>
                <a:cs typeface="Times New Roman" pitchFamily="18" charset="0"/>
              </a:rPr>
              <a:t>includes unrealised gains</a:t>
            </a:r>
            <a:r>
              <a:rPr lang="en-IN" sz="2000" dirty="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pPr algn="just">
              <a:buFont typeface="Wingdings" pitchFamily="2" charset="2"/>
              <a:buChar char="v"/>
            </a:pPr>
            <a:endParaRPr lang="en-IN" sz="2000" dirty="0">
              <a:latin typeface="Times New Roman" pitchFamily="18" charset="0"/>
              <a:cs typeface="Times New Roman" pitchFamily="18" charset="0"/>
            </a:endParaRPr>
          </a:p>
          <a:p>
            <a:pPr algn="just">
              <a:buFont typeface="Wingdings" pitchFamily="2" charset="2"/>
              <a:buChar char="v"/>
            </a:pPr>
            <a:r>
              <a:rPr lang="en-IN" sz="2000" dirty="0" smtClean="0">
                <a:latin typeface="Times New Roman" pitchFamily="18" charset="0"/>
                <a:cs typeface="Times New Roman" pitchFamily="18" charset="0"/>
              </a:rPr>
              <a:t> G</a:t>
            </a:r>
            <a:r>
              <a:rPr lang="en-IN" sz="2000" b="1" dirty="0" smtClean="0">
                <a:latin typeface="Times New Roman" pitchFamily="18" charset="0"/>
                <a:cs typeface="Times New Roman" pitchFamily="18" charset="0"/>
              </a:rPr>
              <a:t>ains</a:t>
            </a:r>
            <a:r>
              <a:rPr lang="en-IN" sz="2000" dirty="0" smtClean="0">
                <a:latin typeface="Times New Roman" pitchFamily="18" charset="0"/>
                <a:cs typeface="Times New Roman" pitchFamily="18" charset="0"/>
              </a:rPr>
              <a:t> are </a:t>
            </a:r>
            <a:r>
              <a:rPr lang="en-IN" sz="2000" dirty="0">
                <a:latin typeface="Times New Roman" pitchFamily="18" charset="0"/>
                <a:cs typeface="Times New Roman" pitchFamily="18" charset="0"/>
              </a:rPr>
              <a:t>usually </a:t>
            </a:r>
            <a:r>
              <a:rPr lang="en-IN" sz="2000" b="1" dirty="0">
                <a:latin typeface="Times New Roman" pitchFamily="18" charset="0"/>
                <a:cs typeface="Times New Roman" pitchFamily="18" charset="0"/>
              </a:rPr>
              <a:t>displayed separately </a:t>
            </a:r>
            <a:r>
              <a:rPr lang="en-IN" sz="2000" dirty="0">
                <a:latin typeface="Times New Roman" pitchFamily="18" charset="0"/>
                <a:cs typeface="Times New Roman" pitchFamily="18" charset="0"/>
              </a:rPr>
              <a:t>because knowledge of them is useful for the purpose of making economic decisions</a:t>
            </a:r>
            <a:r>
              <a:rPr lang="en-IN" sz="2000" dirty="0" smtClean="0">
                <a:latin typeface="Times New Roman" pitchFamily="18" charset="0"/>
                <a:cs typeface="Times New Roman" pitchFamily="18" charset="0"/>
              </a:rPr>
              <a:t>.</a:t>
            </a:r>
            <a:endParaRPr lang="en-IN" sz="2000" dirty="0">
              <a:latin typeface="Times New Roman" pitchFamily="18" charset="0"/>
              <a:cs typeface="Times New Roman" pitchFamily="18" charset="0"/>
            </a:endParaRPr>
          </a:p>
        </p:txBody>
      </p:sp>
      <p:sp>
        <p:nvSpPr>
          <p:cNvPr id="3" name="Rounded Rectangle 2"/>
          <p:cNvSpPr/>
          <p:nvPr/>
        </p:nvSpPr>
        <p:spPr>
          <a:xfrm>
            <a:off x="533400" y="152400"/>
            <a:ext cx="7848600" cy="5334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Income</a:t>
            </a:r>
            <a:endParaRPr lang="en-IN" sz="2400" b="1" dirty="0">
              <a:latin typeface="Times New Roman" pitchFamily="18" charset="0"/>
              <a:cs typeface="Times New Roman" pitchFamily="18" charset="0"/>
            </a:endParaRP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10 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0748680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09600" y="381000"/>
            <a:ext cx="7543800" cy="5334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Expenses</a:t>
            </a:r>
            <a:endParaRPr lang="en-IN" sz="2400" b="1" dirty="0">
              <a:latin typeface="Times New Roman" pitchFamily="18" charset="0"/>
              <a:cs typeface="Times New Roman" pitchFamily="18" charset="0"/>
            </a:endParaRPr>
          </a:p>
        </p:txBody>
      </p:sp>
      <p:sp>
        <p:nvSpPr>
          <p:cNvPr id="3" name="Rectangle 2"/>
          <p:cNvSpPr/>
          <p:nvPr/>
        </p:nvSpPr>
        <p:spPr>
          <a:xfrm>
            <a:off x="609600" y="1219200"/>
            <a:ext cx="7543800" cy="4093428"/>
          </a:xfrm>
          <a:prstGeom prst="rect">
            <a:avLst/>
          </a:prstGeom>
        </p:spPr>
        <p:txBody>
          <a:bodyPr wrap="square">
            <a:spAutoFit/>
          </a:bodyPr>
          <a:lstStyle/>
          <a:p>
            <a:pPr algn="just">
              <a:buFont typeface="Wingdings" pitchFamily="2" charset="2"/>
              <a:buChar char="v"/>
            </a:pPr>
            <a:r>
              <a:rPr lang="en-IN" sz="2000" dirty="0" smtClean="0">
                <a:latin typeface="Times New Roman" pitchFamily="18" charset="0"/>
                <a:cs typeface="Times New Roman" pitchFamily="18" charset="0"/>
              </a:rPr>
              <a:t> The </a:t>
            </a:r>
            <a:r>
              <a:rPr lang="en-IN" sz="2000" dirty="0">
                <a:latin typeface="Times New Roman" pitchFamily="18" charset="0"/>
                <a:cs typeface="Times New Roman" pitchFamily="18" charset="0"/>
              </a:rPr>
              <a:t>definition of expenses </a:t>
            </a:r>
            <a:r>
              <a:rPr lang="en-IN" sz="2000" dirty="0" smtClean="0">
                <a:latin typeface="Times New Roman" pitchFamily="18" charset="0"/>
                <a:cs typeface="Times New Roman" pitchFamily="18" charset="0"/>
              </a:rPr>
              <a:t>comprises of those </a:t>
            </a:r>
            <a:r>
              <a:rPr lang="en-IN" sz="2000" dirty="0">
                <a:latin typeface="Times New Roman" pitchFamily="18" charset="0"/>
                <a:cs typeface="Times New Roman" pitchFamily="18" charset="0"/>
              </a:rPr>
              <a:t>expenses that arise in the course of the </a:t>
            </a:r>
            <a:r>
              <a:rPr lang="en-IN" sz="2000" b="1" dirty="0">
                <a:latin typeface="Times New Roman" pitchFamily="18" charset="0"/>
                <a:cs typeface="Times New Roman" pitchFamily="18" charset="0"/>
              </a:rPr>
              <a:t>ordinary activities </a:t>
            </a:r>
            <a:r>
              <a:rPr lang="en-IN" sz="2000" dirty="0">
                <a:latin typeface="Times New Roman" pitchFamily="18" charset="0"/>
                <a:cs typeface="Times New Roman" pitchFamily="18" charset="0"/>
              </a:rPr>
              <a:t>of the </a:t>
            </a:r>
            <a:r>
              <a:rPr lang="en-IN" sz="2000" dirty="0" smtClean="0">
                <a:latin typeface="Times New Roman" pitchFamily="18" charset="0"/>
                <a:cs typeface="Times New Roman" pitchFamily="18" charset="0"/>
              </a:rPr>
              <a:t>entity and </a:t>
            </a:r>
            <a:r>
              <a:rPr lang="en-IN" sz="2000" b="1" dirty="0" smtClean="0">
                <a:latin typeface="Times New Roman" pitchFamily="18" charset="0"/>
                <a:cs typeface="Times New Roman" pitchFamily="18" charset="0"/>
              </a:rPr>
              <a:t>losses</a:t>
            </a:r>
            <a:r>
              <a:rPr lang="en-IN" sz="2000" dirty="0" smtClean="0">
                <a:latin typeface="Times New Roman" pitchFamily="18" charset="0"/>
                <a:cs typeface="Times New Roman" pitchFamily="18" charset="0"/>
              </a:rPr>
              <a:t>.</a:t>
            </a:r>
          </a:p>
          <a:p>
            <a:pPr algn="just">
              <a:buFont typeface="Wingdings" pitchFamily="2" charset="2"/>
              <a:buChar char="v"/>
            </a:pPr>
            <a:endParaRPr lang="en-IN" sz="2000" dirty="0">
              <a:latin typeface="Times New Roman" pitchFamily="18" charset="0"/>
              <a:cs typeface="Times New Roman" pitchFamily="18" charset="0"/>
            </a:endParaRPr>
          </a:p>
          <a:p>
            <a:pPr algn="just">
              <a:buFont typeface="Wingdings" pitchFamily="2" charset="2"/>
              <a:buChar char="v"/>
            </a:pPr>
            <a:r>
              <a:rPr lang="en-IN" sz="2000" b="1" dirty="0" smtClean="0">
                <a:latin typeface="Times New Roman" pitchFamily="18" charset="0"/>
                <a:cs typeface="Times New Roman" pitchFamily="18" charset="0"/>
              </a:rPr>
              <a:t> Losses may </a:t>
            </a:r>
            <a:r>
              <a:rPr lang="en-IN" sz="2000" b="1" dirty="0">
                <a:latin typeface="Times New Roman" pitchFamily="18" charset="0"/>
                <a:cs typeface="Times New Roman" pitchFamily="18" charset="0"/>
              </a:rPr>
              <a:t>or may not</a:t>
            </a:r>
            <a:r>
              <a:rPr lang="en-IN" sz="2000" dirty="0">
                <a:latin typeface="Times New Roman" pitchFamily="18" charset="0"/>
                <a:cs typeface="Times New Roman" pitchFamily="18" charset="0"/>
              </a:rPr>
              <a:t>, arise in the course of the </a:t>
            </a:r>
            <a:r>
              <a:rPr lang="en-IN" sz="2000" b="1" dirty="0">
                <a:latin typeface="Times New Roman" pitchFamily="18" charset="0"/>
                <a:cs typeface="Times New Roman" pitchFamily="18" charset="0"/>
              </a:rPr>
              <a:t>ordinary activities</a:t>
            </a:r>
            <a:r>
              <a:rPr lang="en-IN" sz="2000" dirty="0">
                <a:latin typeface="Times New Roman" pitchFamily="18" charset="0"/>
                <a:cs typeface="Times New Roman" pitchFamily="18" charset="0"/>
              </a:rPr>
              <a:t> of the </a:t>
            </a:r>
            <a:r>
              <a:rPr lang="en-IN" sz="2000" dirty="0" smtClean="0">
                <a:latin typeface="Times New Roman" pitchFamily="18" charset="0"/>
                <a:cs typeface="Times New Roman" pitchFamily="18" charset="0"/>
              </a:rPr>
              <a:t>entity. </a:t>
            </a:r>
          </a:p>
          <a:p>
            <a:pPr algn="just">
              <a:buFont typeface="Wingdings" pitchFamily="2" charset="2"/>
              <a:buChar char="v"/>
            </a:pPr>
            <a:endParaRPr lang="en-IN" sz="2000" dirty="0" smtClean="0">
              <a:latin typeface="Times New Roman" pitchFamily="18" charset="0"/>
              <a:cs typeface="Times New Roman" pitchFamily="18" charset="0"/>
            </a:endParaRPr>
          </a:p>
          <a:p>
            <a:pPr algn="just">
              <a:buFont typeface="Wingdings" pitchFamily="2" charset="2"/>
              <a:buChar char="v"/>
            </a:pPr>
            <a:r>
              <a:rPr lang="en-IN" sz="2000" dirty="0" smtClean="0">
                <a:latin typeface="Times New Roman" pitchFamily="18" charset="0"/>
                <a:cs typeface="Times New Roman" pitchFamily="18" charset="0"/>
              </a:rPr>
              <a:t> Losses </a:t>
            </a:r>
            <a:r>
              <a:rPr lang="en-IN" sz="2000" dirty="0">
                <a:latin typeface="Times New Roman" pitchFamily="18" charset="0"/>
                <a:cs typeface="Times New Roman" pitchFamily="18" charset="0"/>
              </a:rPr>
              <a:t>represent decreases in economic benefits and as such they are no different in nature from </a:t>
            </a:r>
            <a:r>
              <a:rPr lang="en-IN" sz="2000" dirty="0" smtClean="0">
                <a:latin typeface="Times New Roman" pitchFamily="18" charset="0"/>
                <a:cs typeface="Times New Roman" pitchFamily="18" charset="0"/>
              </a:rPr>
              <a:t>expenses</a:t>
            </a:r>
          </a:p>
          <a:p>
            <a:pPr algn="just">
              <a:buFont typeface="Wingdings" pitchFamily="2" charset="2"/>
              <a:buChar char="v"/>
            </a:pPr>
            <a:endParaRPr lang="en-IN" sz="2000" dirty="0">
              <a:latin typeface="Times New Roman" pitchFamily="18" charset="0"/>
              <a:cs typeface="Times New Roman" pitchFamily="18" charset="0"/>
            </a:endParaRPr>
          </a:p>
          <a:p>
            <a:pPr algn="just">
              <a:buFont typeface="Wingdings" pitchFamily="2" charset="2"/>
              <a:buChar char="v"/>
            </a:pPr>
            <a:r>
              <a:rPr lang="en-IN" sz="2000" dirty="0" smtClean="0">
                <a:latin typeface="Times New Roman" pitchFamily="18" charset="0"/>
                <a:cs typeface="Times New Roman" pitchFamily="18" charset="0"/>
              </a:rPr>
              <a:t> The </a:t>
            </a:r>
            <a:r>
              <a:rPr lang="en-IN" sz="2000" dirty="0">
                <a:latin typeface="Times New Roman" pitchFamily="18" charset="0"/>
                <a:cs typeface="Times New Roman" pitchFamily="18" charset="0"/>
              </a:rPr>
              <a:t>definition of expenses also </a:t>
            </a:r>
            <a:r>
              <a:rPr lang="en-IN" sz="2000" b="1" dirty="0">
                <a:latin typeface="Times New Roman" pitchFamily="18" charset="0"/>
                <a:cs typeface="Times New Roman" pitchFamily="18" charset="0"/>
              </a:rPr>
              <a:t>includes unrealised losses</a:t>
            </a:r>
            <a:r>
              <a:rPr lang="en-IN" sz="2000" dirty="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pPr algn="just">
              <a:buFont typeface="Wingdings" pitchFamily="2" charset="2"/>
              <a:buChar char="v"/>
            </a:pPr>
            <a:endParaRPr lang="en-IN" sz="2000" dirty="0">
              <a:latin typeface="Times New Roman" pitchFamily="18" charset="0"/>
              <a:cs typeface="Times New Roman" pitchFamily="18" charset="0"/>
            </a:endParaRPr>
          </a:p>
          <a:p>
            <a:pPr algn="just">
              <a:buFont typeface="Wingdings" pitchFamily="2" charset="2"/>
              <a:buChar char="v"/>
            </a:pPr>
            <a:r>
              <a:rPr lang="en-IN" sz="2000" b="1" dirty="0" smtClean="0">
                <a:latin typeface="Times New Roman" pitchFamily="18" charset="0"/>
                <a:cs typeface="Times New Roman" pitchFamily="18" charset="0"/>
              </a:rPr>
              <a:t> Losses</a:t>
            </a:r>
            <a:r>
              <a:rPr lang="en-IN" sz="2000" dirty="0" smtClean="0">
                <a:latin typeface="Times New Roman" pitchFamily="18" charset="0"/>
                <a:cs typeface="Times New Roman" pitchFamily="18" charset="0"/>
              </a:rPr>
              <a:t> </a:t>
            </a:r>
            <a:r>
              <a:rPr lang="en-IN" sz="2000" dirty="0">
                <a:latin typeface="Times New Roman" pitchFamily="18" charset="0"/>
                <a:cs typeface="Times New Roman" pitchFamily="18" charset="0"/>
              </a:rPr>
              <a:t>are </a:t>
            </a:r>
            <a:r>
              <a:rPr lang="en-IN" sz="2000" dirty="0" smtClean="0">
                <a:latin typeface="Times New Roman" pitchFamily="18" charset="0"/>
                <a:cs typeface="Times New Roman" pitchFamily="18" charset="0"/>
              </a:rPr>
              <a:t>usually </a:t>
            </a:r>
            <a:r>
              <a:rPr lang="en-IN" sz="2000" b="1" dirty="0">
                <a:latin typeface="Times New Roman" pitchFamily="18" charset="0"/>
                <a:cs typeface="Times New Roman" pitchFamily="18" charset="0"/>
              </a:rPr>
              <a:t>displayed separately </a:t>
            </a:r>
            <a:r>
              <a:rPr lang="en-IN" sz="2000" dirty="0">
                <a:latin typeface="Times New Roman" pitchFamily="18" charset="0"/>
                <a:cs typeface="Times New Roman" pitchFamily="18" charset="0"/>
              </a:rPr>
              <a:t>because knowledge of them is useful for the purpose of making economic decisions</a:t>
            </a:r>
            <a:r>
              <a:rPr lang="en-IN" sz="2000" dirty="0" smtClean="0">
                <a:latin typeface="Times New Roman" pitchFamily="18" charset="0"/>
                <a:cs typeface="Times New Roman" pitchFamily="18" charset="0"/>
              </a:rPr>
              <a:t>.</a:t>
            </a:r>
            <a:endParaRPr lang="en-IN" sz="2000" dirty="0">
              <a:latin typeface="Times New Roman" pitchFamily="18" charset="0"/>
              <a:cs typeface="Times New Roman" pitchFamily="18" charset="0"/>
            </a:endParaRP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11 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284355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066800"/>
            <a:ext cx="7772400" cy="1015663"/>
          </a:xfrm>
          <a:prstGeom prst="rect">
            <a:avLst/>
          </a:prstGeom>
        </p:spPr>
        <p:txBody>
          <a:bodyPr wrap="square">
            <a:spAutoFit/>
          </a:bodyPr>
          <a:lstStyle/>
          <a:p>
            <a:pPr algn="just"/>
            <a:r>
              <a:rPr lang="en-US" sz="2000" b="1" dirty="0" smtClean="0">
                <a:latin typeface="Times New Roman" pitchFamily="18" charset="0"/>
                <a:cs typeface="Times New Roman" pitchFamily="18" charset="0"/>
              </a:rPr>
              <a:t>Recognition </a:t>
            </a:r>
            <a:r>
              <a:rPr lang="en-US" sz="2000" dirty="0" smtClean="0">
                <a:latin typeface="Times New Roman" pitchFamily="18" charset="0"/>
                <a:cs typeface="Times New Roman" pitchFamily="18" charset="0"/>
              </a:rPr>
              <a:t>is the process of incorporating an item that meets the </a:t>
            </a:r>
            <a:r>
              <a:rPr lang="en-US" sz="2000" b="1" dirty="0" smtClean="0">
                <a:latin typeface="Times New Roman" pitchFamily="18" charset="0"/>
                <a:cs typeface="Times New Roman" pitchFamily="18" charset="0"/>
              </a:rPr>
              <a:t>definition</a:t>
            </a:r>
            <a:r>
              <a:rPr lang="en-US" sz="2000" dirty="0" smtClean="0">
                <a:latin typeface="Times New Roman" pitchFamily="18" charset="0"/>
                <a:cs typeface="Times New Roman" pitchFamily="18" charset="0"/>
              </a:rPr>
              <a:t> of an element and satisfies the </a:t>
            </a:r>
            <a:r>
              <a:rPr lang="en-US" sz="2000" b="1" dirty="0" smtClean="0">
                <a:latin typeface="Times New Roman" pitchFamily="18" charset="0"/>
                <a:cs typeface="Times New Roman" pitchFamily="18" charset="0"/>
              </a:rPr>
              <a:t>criteria for recognition</a:t>
            </a:r>
            <a:r>
              <a:rPr lang="en-US" sz="2000" dirty="0">
                <a:latin typeface="Times New Roman" pitchFamily="18" charset="0"/>
                <a:cs typeface="Times New Roman" pitchFamily="18" charset="0"/>
              </a:rPr>
              <a:t> in the balance sheet or statement of profit and loss</a:t>
            </a:r>
            <a:r>
              <a:rPr lang="en-US" sz="2000" b="1" dirty="0" smtClean="0">
                <a:latin typeface="Times New Roman" pitchFamily="18" charset="0"/>
                <a:cs typeface="Times New Roman" pitchFamily="18" charset="0"/>
              </a:rPr>
              <a:t>.</a:t>
            </a:r>
            <a:endParaRPr lang="en-IN" sz="2000" dirty="0" smtClean="0">
              <a:latin typeface="Times New Roman" pitchFamily="18" charset="0"/>
              <a:cs typeface="Times New Roman" pitchFamily="18" charset="0"/>
            </a:endParaRPr>
          </a:p>
        </p:txBody>
      </p:sp>
      <p:sp>
        <p:nvSpPr>
          <p:cNvPr id="3" name="Rounded Rectangle 2"/>
          <p:cNvSpPr/>
          <p:nvPr/>
        </p:nvSpPr>
        <p:spPr>
          <a:xfrm>
            <a:off x="533400" y="228600"/>
            <a:ext cx="7848600" cy="5334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3(b). Recognition Criteria</a:t>
            </a:r>
            <a:endParaRPr lang="en-IN" sz="2400" b="1" dirty="0">
              <a:latin typeface="Times New Roman" pitchFamily="18" charset="0"/>
              <a:cs typeface="Times New Roman" pitchFamily="18" charset="0"/>
            </a:endParaRPr>
          </a:p>
        </p:txBody>
      </p:sp>
      <p:sp>
        <p:nvSpPr>
          <p:cNvPr id="8" name="Oval 7"/>
          <p:cNvSpPr/>
          <p:nvPr/>
        </p:nvSpPr>
        <p:spPr>
          <a:xfrm>
            <a:off x="1981200" y="2362200"/>
            <a:ext cx="1676400" cy="914400"/>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latin typeface="Times New Roman" pitchFamily="18" charset="0"/>
                <a:cs typeface="Times New Roman" pitchFamily="18" charset="0"/>
              </a:rPr>
              <a:t>Definition</a:t>
            </a:r>
            <a:endParaRPr lang="en-US" b="1" dirty="0">
              <a:latin typeface="Times New Roman" pitchFamily="18" charset="0"/>
              <a:cs typeface="Times New Roman" pitchFamily="18" charset="0"/>
            </a:endParaRPr>
          </a:p>
        </p:txBody>
      </p:sp>
      <p:sp>
        <p:nvSpPr>
          <p:cNvPr id="9" name="Oval 8"/>
          <p:cNvSpPr/>
          <p:nvPr/>
        </p:nvSpPr>
        <p:spPr>
          <a:xfrm>
            <a:off x="5029200" y="2362200"/>
            <a:ext cx="1981200" cy="914400"/>
          </a:xfrm>
          <a:prstGeom prst="ellips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Recognition criteria</a:t>
            </a:r>
            <a:endParaRPr lang="en-US" b="1" dirty="0">
              <a:latin typeface="Times New Roman" pitchFamily="18" charset="0"/>
              <a:cs typeface="Times New Roman" pitchFamily="18" charset="0"/>
            </a:endParaRPr>
          </a:p>
        </p:txBody>
      </p:sp>
      <p:sp>
        <p:nvSpPr>
          <p:cNvPr id="10" name="Plus 9"/>
          <p:cNvSpPr/>
          <p:nvPr/>
        </p:nvSpPr>
        <p:spPr>
          <a:xfrm>
            <a:off x="3962400" y="2514600"/>
            <a:ext cx="685800" cy="609600"/>
          </a:xfrm>
          <a:prstGeom prst="mathPlus">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33400" y="3352800"/>
            <a:ext cx="7696200" cy="3170099"/>
          </a:xfrm>
          <a:prstGeom prst="rect">
            <a:avLst/>
          </a:prstGeom>
        </p:spPr>
        <p:txBody>
          <a:bodyPr wrap="square">
            <a:spAutoFit/>
          </a:bodyPr>
          <a:lstStyle/>
          <a:p>
            <a:pPr algn="just"/>
            <a:r>
              <a:rPr lang="en-IN" sz="2000" dirty="0" smtClean="0">
                <a:latin typeface="Times New Roman" pitchFamily="18" charset="0"/>
                <a:cs typeface="Times New Roman" pitchFamily="18" charset="0"/>
              </a:rPr>
              <a:t>An item that meets the </a:t>
            </a:r>
            <a:r>
              <a:rPr lang="en-IN" sz="2000" b="1" dirty="0" smtClean="0">
                <a:latin typeface="Times New Roman" pitchFamily="18" charset="0"/>
                <a:cs typeface="Times New Roman" pitchFamily="18" charset="0"/>
              </a:rPr>
              <a:t>definition </a:t>
            </a:r>
            <a:r>
              <a:rPr lang="en-IN" sz="2000" dirty="0" smtClean="0">
                <a:latin typeface="Times New Roman" pitchFamily="18" charset="0"/>
                <a:cs typeface="Times New Roman" pitchFamily="18" charset="0"/>
              </a:rPr>
              <a:t>of an element should be </a:t>
            </a:r>
            <a:r>
              <a:rPr lang="en-IN" sz="2000" b="1" dirty="0" smtClean="0">
                <a:latin typeface="Times New Roman" pitchFamily="18" charset="0"/>
                <a:cs typeface="Times New Roman" pitchFamily="18" charset="0"/>
              </a:rPr>
              <a:t>recognised if:</a:t>
            </a:r>
          </a:p>
          <a:p>
            <a:pPr algn="just"/>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(a) it is </a:t>
            </a:r>
            <a:r>
              <a:rPr lang="en-IN" sz="2000" b="1" dirty="0" smtClean="0">
                <a:latin typeface="Times New Roman" pitchFamily="18" charset="0"/>
                <a:cs typeface="Times New Roman" pitchFamily="18" charset="0"/>
              </a:rPr>
              <a:t>probable</a:t>
            </a:r>
            <a:r>
              <a:rPr lang="en-IN" sz="2000" dirty="0" smtClean="0">
                <a:latin typeface="Times New Roman" pitchFamily="18" charset="0"/>
                <a:cs typeface="Times New Roman" pitchFamily="18" charset="0"/>
              </a:rPr>
              <a:t> that </a:t>
            </a:r>
            <a:r>
              <a:rPr lang="en-IN" sz="2000" b="1" dirty="0" smtClean="0">
                <a:latin typeface="Times New Roman" pitchFamily="18" charset="0"/>
                <a:cs typeface="Times New Roman" pitchFamily="18" charset="0"/>
              </a:rPr>
              <a:t>future economic benefit </a:t>
            </a:r>
            <a:r>
              <a:rPr lang="en-IN" sz="2000" dirty="0" smtClean="0">
                <a:latin typeface="Times New Roman" pitchFamily="18" charset="0"/>
                <a:cs typeface="Times New Roman" pitchFamily="18" charset="0"/>
              </a:rPr>
              <a:t>associated with the item </a:t>
            </a:r>
            <a:r>
              <a:rPr lang="en-IN" sz="2000" b="1" dirty="0" smtClean="0">
                <a:latin typeface="Times New Roman" pitchFamily="18" charset="0"/>
                <a:cs typeface="Times New Roman" pitchFamily="18" charset="0"/>
              </a:rPr>
              <a:t>will flow to or from the entity</a:t>
            </a:r>
            <a:r>
              <a:rPr lang="en-IN" sz="2000" dirty="0" smtClean="0">
                <a:latin typeface="Times New Roman" pitchFamily="18" charset="0"/>
                <a:cs typeface="Times New Roman" pitchFamily="18" charset="0"/>
              </a:rPr>
              <a:t>; </a:t>
            </a:r>
            <a:r>
              <a:rPr lang="en-IN" sz="2000" b="1" dirty="0" smtClean="0">
                <a:latin typeface="Times New Roman" pitchFamily="18" charset="0"/>
                <a:cs typeface="Times New Roman" pitchFamily="18" charset="0"/>
              </a:rPr>
              <a:t>and</a:t>
            </a:r>
          </a:p>
          <a:p>
            <a:pPr algn="just"/>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(b) the item has a </a:t>
            </a:r>
            <a:r>
              <a:rPr lang="en-IN" sz="2000" b="1" dirty="0" smtClean="0">
                <a:latin typeface="Times New Roman" pitchFamily="18" charset="0"/>
                <a:cs typeface="Times New Roman" pitchFamily="18" charset="0"/>
              </a:rPr>
              <a:t>cost or value</a:t>
            </a:r>
            <a:r>
              <a:rPr lang="en-IN" sz="2000" dirty="0" smtClean="0">
                <a:latin typeface="Times New Roman" pitchFamily="18" charset="0"/>
                <a:cs typeface="Times New Roman" pitchFamily="18" charset="0"/>
              </a:rPr>
              <a:t> that can be </a:t>
            </a:r>
            <a:r>
              <a:rPr lang="en-IN" sz="2000" b="1" dirty="0" smtClean="0">
                <a:latin typeface="Times New Roman" pitchFamily="18" charset="0"/>
                <a:cs typeface="Times New Roman" pitchFamily="18" charset="0"/>
              </a:rPr>
              <a:t>measured</a:t>
            </a:r>
            <a:r>
              <a:rPr lang="en-IN" sz="2000" dirty="0" smtClean="0">
                <a:latin typeface="Times New Roman" pitchFamily="18" charset="0"/>
                <a:cs typeface="Times New Roman" pitchFamily="18" charset="0"/>
              </a:rPr>
              <a:t> </a:t>
            </a:r>
            <a:r>
              <a:rPr lang="en-IN" sz="2000" b="1" dirty="0" smtClean="0">
                <a:latin typeface="Times New Roman" pitchFamily="18" charset="0"/>
                <a:cs typeface="Times New Roman" pitchFamily="18" charset="0"/>
              </a:rPr>
              <a:t>reliably</a:t>
            </a:r>
            <a:r>
              <a:rPr lang="en-IN" sz="2000" dirty="0" smtClean="0">
                <a:latin typeface="Times New Roman" pitchFamily="18" charset="0"/>
                <a:cs typeface="Times New Roman" pitchFamily="18" charset="0"/>
              </a:rPr>
              <a:t>.</a:t>
            </a:r>
          </a:p>
          <a:p>
            <a:pPr algn="just"/>
            <a:endParaRPr lang="en-US" sz="2000" dirty="0" smtClean="0">
              <a:latin typeface="Times New Roman" pitchFamily="18" charset="0"/>
              <a:cs typeface="Times New Roman" pitchFamily="18" charset="0"/>
            </a:endParaRPr>
          </a:p>
          <a:p>
            <a:pPr marL="342900" indent="-342900" algn="just">
              <a:buFont typeface="Wingdings" pitchFamily="2" charset="2"/>
              <a:buChar char="v"/>
            </a:pPr>
            <a:r>
              <a:rPr lang="en-US" sz="2000" dirty="0" smtClean="0">
                <a:latin typeface="Times New Roman" pitchFamily="18" charset="0"/>
                <a:cs typeface="Times New Roman" pitchFamily="18" charset="0"/>
              </a:rPr>
              <a:t>An </a:t>
            </a:r>
            <a:r>
              <a:rPr lang="en-US" sz="2000" dirty="0">
                <a:latin typeface="Times New Roman" pitchFamily="18" charset="0"/>
                <a:cs typeface="Times New Roman" pitchFamily="18" charset="0"/>
              </a:rPr>
              <a:t>item that meets the definition but </a:t>
            </a:r>
            <a:r>
              <a:rPr lang="en-US" sz="2000" b="1" dirty="0">
                <a:latin typeface="Times New Roman" pitchFamily="18" charset="0"/>
                <a:cs typeface="Times New Roman" pitchFamily="18" charset="0"/>
              </a:rPr>
              <a:t>does not </a:t>
            </a:r>
            <a:r>
              <a:rPr lang="en-US" sz="2000" b="1" dirty="0" smtClean="0">
                <a:latin typeface="Times New Roman" pitchFamily="18" charset="0"/>
                <a:cs typeface="Times New Roman" pitchFamily="18" charset="0"/>
              </a:rPr>
              <a:t>satisfy</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any of the </a:t>
            </a:r>
            <a:r>
              <a:rPr lang="en-US" sz="2000" b="1" dirty="0">
                <a:latin typeface="Times New Roman" pitchFamily="18" charset="0"/>
                <a:cs typeface="Times New Roman" pitchFamily="18" charset="0"/>
              </a:rPr>
              <a:t>recognition criteria </a:t>
            </a:r>
            <a:r>
              <a:rPr lang="en-US" sz="2000" dirty="0">
                <a:latin typeface="Times New Roman" pitchFamily="18" charset="0"/>
                <a:cs typeface="Times New Roman" pitchFamily="18" charset="0"/>
              </a:rPr>
              <a:t>then it will not be recognised in financial </a:t>
            </a:r>
            <a:r>
              <a:rPr lang="en-US" sz="2000" dirty="0" smtClean="0">
                <a:latin typeface="Times New Roman" pitchFamily="18" charset="0"/>
                <a:cs typeface="Times New Roman" pitchFamily="18" charset="0"/>
              </a:rPr>
              <a:t>statement but </a:t>
            </a:r>
            <a:r>
              <a:rPr lang="en-US" sz="2000" b="1" dirty="0">
                <a:latin typeface="Times New Roman" pitchFamily="18" charset="0"/>
                <a:cs typeface="Times New Roman" pitchFamily="18" charset="0"/>
              </a:rPr>
              <a:t>disclosed in </a:t>
            </a:r>
            <a:r>
              <a:rPr lang="en-US" sz="2000" dirty="0">
                <a:latin typeface="Times New Roman" pitchFamily="18" charset="0"/>
                <a:cs typeface="Times New Roman" pitchFamily="18" charset="0"/>
              </a:rPr>
              <a:t>the </a:t>
            </a:r>
            <a:r>
              <a:rPr lang="en-US" sz="2000" b="1" dirty="0">
                <a:latin typeface="Times New Roman" pitchFamily="18" charset="0"/>
                <a:cs typeface="Times New Roman" pitchFamily="18" charset="0"/>
              </a:rPr>
              <a:t>notes</a:t>
            </a:r>
            <a:r>
              <a:rPr lang="en-US" sz="2000" b="1" dirty="0" smtClean="0">
                <a:latin typeface="Times New Roman" pitchFamily="18" charset="0"/>
                <a:cs typeface="Times New Roman" pitchFamily="18" charset="0"/>
              </a:rPr>
              <a:t>.</a:t>
            </a:r>
            <a:endParaRPr lang="en-US" sz="2000" b="1" dirty="0">
              <a:latin typeface="Times New Roman" pitchFamily="18" charset="0"/>
              <a:cs typeface="Times New Roman" pitchFamily="18" charset="0"/>
            </a:endParaRPr>
          </a:p>
        </p:txBody>
      </p:sp>
      <p:sp>
        <p:nvSpPr>
          <p:cNvPr id="12"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12 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0427659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7200" y="228600"/>
            <a:ext cx="7924800" cy="9144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smtClean="0">
                <a:latin typeface="Times New Roman" pitchFamily="18" charset="0"/>
                <a:cs typeface="Times New Roman" pitchFamily="18" charset="0"/>
              </a:rPr>
              <a:t>3(c). Recognition Criteria for Asset, Liability, Income and Expenses</a:t>
            </a:r>
            <a:endParaRPr lang="en-IN" sz="2800" b="1" dirty="0">
              <a:latin typeface="Times New Roman" pitchFamily="18" charset="0"/>
              <a:cs typeface="Times New Roman" pitchFamily="18" charset="0"/>
            </a:endParaRPr>
          </a:p>
        </p:txBody>
      </p:sp>
      <p:sp>
        <p:nvSpPr>
          <p:cNvPr id="3" name="Rectangle 2"/>
          <p:cNvSpPr/>
          <p:nvPr/>
        </p:nvSpPr>
        <p:spPr>
          <a:xfrm>
            <a:off x="533400" y="1371600"/>
            <a:ext cx="7848600" cy="5324535"/>
          </a:xfrm>
          <a:prstGeom prst="rect">
            <a:avLst/>
          </a:prstGeom>
        </p:spPr>
        <p:txBody>
          <a:bodyPr wrap="square">
            <a:spAutoFit/>
          </a:bodyPr>
          <a:lstStyle/>
          <a:p>
            <a:pPr marL="457200" indent="-457200" algn="just">
              <a:buFont typeface="+mj-lt"/>
              <a:buAutoNum type="alphaLcParenR"/>
            </a:pPr>
            <a:r>
              <a:rPr lang="en-IN" sz="2000" dirty="0" smtClean="0">
                <a:latin typeface="Times New Roman" pitchFamily="18" charset="0"/>
                <a:cs typeface="Times New Roman" pitchFamily="18" charset="0"/>
              </a:rPr>
              <a:t>An </a:t>
            </a:r>
            <a:r>
              <a:rPr lang="en-IN" sz="2000" b="1" dirty="0" smtClean="0">
                <a:latin typeface="Times New Roman" pitchFamily="18" charset="0"/>
                <a:cs typeface="Times New Roman" pitchFamily="18" charset="0"/>
              </a:rPr>
              <a:t>asset </a:t>
            </a:r>
            <a:r>
              <a:rPr lang="en-IN" sz="2000" dirty="0" smtClean="0">
                <a:latin typeface="Times New Roman" pitchFamily="18" charset="0"/>
                <a:cs typeface="Times New Roman" pitchFamily="18" charset="0"/>
              </a:rPr>
              <a:t>is recognised when it is </a:t>
            </a:r>
            <a:r>
              <a:rPr lang="en-IN" sz="2000" b="1" dirty="0" smtClean="0">
                <a:latin typeface="Times New Roman" pitchFamily="18" charset="0"/>
                <a:cs typeface="Times New Roman" pitchFamily="18" charset="0"/>
              </a:rPr>
              <a:t>probable that  future economic benefits</a:t>
            </a:r>
            <a:r>
              <a:rPr lang="en-IN" sz="2000" dirty="0" smtClean="0">
                <a:latin typeface="Times New Roman" pitchFamily="18" charset="0"/>
                <a:cs typeface="Times New Roman" pitchFamily="18" charset="0"/>
              </a:rPr>
              <a:t> associated with it will </a:t>
            </a:r>
            <a:r>
              <a:rPr lang="en-IN" sz="2000" b="1" dirty="0" smtClean="0">
                <a:latin typeface="Times New Roman" pitchFamily="18" charset="0"/>
                <a:cs typeface="Times New Roman" pitchFamily="18" charset="0"/>
              </a:rPr>
              <a:t>flow to </a:t>
            </a:r>
            <a:r>
              <a:rPr lang="en-IN" sz="2000" dirty="0" smtClean="0">
                <a:latin typeface="Times New Roman" pitchFamily="18" charset="0"/>
                <a:cs typeface="Times New Roman" pitchFamily="18" charset="0"/>
              </a:rPr>
              <a:t>the entity </a:t>
            </a:r>
            <a:r>
              <a:rPr lang="en-IN" sz="2000" b="1" dirty="0" smtClean="0">
                <a:latin typeface="Times New Roman" pitchFamily="18" charset="0"/>
                <a:cs typeface="Times New Roman" pitchFamily="18" charset="0"/>
              </a:rPr>
              <a:t>and</a:t>
            </a:r>
            <a:r>
              <a:rPr lang="en-IN" sz="2000" dirty="0" smtClean="0">
                <a:latin typeface="Times New Roman" pitchFamily="18" charset="0"/>
                <a:cs typeface="Times New Roman" pitchFamily="18" charset="0"/>
              </a:rPr>
              <a:t> the asset has a </a:t>
            </a:r>
            <a:r>
              <a:rPr lang="en-IN" sz="2000" b="1" dirty="0" smtClean="0">
                <a:latin typeface="Times New Roman" pitchFamily="18" charset="0"/>
                <a:cs typeface="Times New Roman" pitchFamily="18" charset="0"/>
              </a:rPr>
              <a:t>cost or value </a:t>
            </a:r>
            <a:r>
              <a:rPr lang="en-IN" sz="2000" dirty="0" smtClean="0">
                <a:latin typeface="Times New Roman" pitchFamily="18" charset="0"/>
                <a:cs typeface="Times New Roman" pitchFamily="18" charset="0"/>
              </a:rPr>
              <a:t>that can be </a:t>
            </a:r>
            <a:r>
              <a:rPr lang="en-IN" sz="2000" b="1" dirty="0" smtClean="0">
                <a:latin typeface="Times New Roman" pitchFamily="18" charset="0"/>
                <a:cs typeface="Times New Roman" pitchFamily="18" charset="0"/>
              </a:rPr>
              <a:t>measured reliably. </a:t>
            </a:r>
            <a:r>
              <a:rPr lang="en-IN" sz="2000" dirty="0" smtClean="0">
                <a:latin typeface="Times New Roman" pitchFamily="18" charset="0"/>
                <a:cs typeface="Times New Roman" pitchFamily="18" charset="0"/>
              </a:rPr>
              <a:t>These</a:t>
            </a:r>
            <a:r>
              <a:rPr lang="en-IN" sz="2000" b="1"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future economic benefits will flow to the entity beyond the current accounting period.</a:t>
            </a:r>
          </a:p>
          <a:p>
            <a:pPr marL="457200" indent="-457200" algn="just">
              <a:buFont typeface="+mj-lt"/>
              <a:buAutoNum type="alphaLcParenR"/>
            </a:pPr>
            <a:endParaRPr lang="en-IN" sz="2000" dirty="0" smtClean="0">
              <a:latin typeface="Times New Roman" pitchFamily="18" charset="0"/>
              <a:cs typeface="Times New Roman" pitchFamily="18" charset="0"/>
            </a:endParaRPr>
          </a:p>
          <a:p>
            <a:pPr marL="457200" indent="-457200" algn="just">
              <a:buFont typeface="+mj-lt"/>
              <a:buAutoNum type="alphaLcParenR"/>
            </a:pPr>
            <a:r>
              <a:rPr lang="en-IN" sz="2000" dirty="0" smtClean="0">
                <a:latin typeface="Times New Roman" pitchFamily="18" charset="0"/>
                <a:cs typeface="Times New Roman" pitchFamily="18" charset="0"/>
              </a:rPr>
              <a:t>A </a:t>
            </a:r>
            <a:r>
              <a:rPr lang="en-IN" sz="2000" b="1" dirty="0" smtClean="0">
                <a:latin typeface="Times New Roman" pitchFamily="18" charset="0"/>
                <a:cs typeface="Times New Roman" pitchFamily="18" charset="0"/>
              </a:rPr>
              <a:t>liability</a:t>
            </a:r>
            <a:r>
              <a:rPr lang="en-IN" sz="2000" dirty="0" smtClean="0">
                <a:latin typeface="Times New Roman" pitchFamily="18" charset="0"/>
                <a:cs typeface="Times New Roman" pitchFamily="18" charset="0"/>
              </a:rPr>
              <a:t> is recognised when it is </a:t>
            </a:r>
            <a:r>
              <a:rPr lang="en-IN" sz="2000" b="1" dirty="0" smtClean="0">
                <a:latin typeface="Times New Roman" pitchFamily="18" charset="0"/>
                <a:cs typeface="Times New Roman" pitchFamily="18" charset="0"/>
              </a:rPr>
              <a:t>probable </a:t>
            </a:r>
            <a:r>
              <a:rPr lang="en-IN" sz="2000" dirty="0" smtClean="0">
                <a:latin typeface="Times New Roman" pitchFamily="18" charset="0"/>
                <a:cs typeface="Times New Roman" pitchFamily="18" charset="0"/>
              </a:rPr>
              <a:t>that an outflow of resources embodying economic benefits will result from the settlement of a </a:t>
            </a:r>
            <a:r>
              <a:rPr lang="en-IN" sz="2000" b="1" dirty="0" smtClean="0">
                <a:latin typeface="Times New Roman" pitchFamily="18" charset="0"/>
                <a:cs typeface="Times New Roman" pitchFamily="18" charset="0"/>
              </a:rPr>
              <a:t>present obligation</a:t>
            </a:r>
            <a:r>
              <a:rPr lang="en-IN" sz="2000" dirty="0" smtClean="0">
                <a:latin typeface="Times New Roman" pitchFamily="18" charset="0"/>
                <a:cs typeface="Times New Roman" pitchFamily="18" charset="0"/>
              </a:rPr>
              <a:t> and the </a:t>
            </a:r>
            <a:r>
              <a:rPr lang="en-IN" sz="2000" b="1" dirty="0" smtClean="0">
                <a:latin typeface="Times New Roman" pitchFamily="18" charset="0"/>
                <a:cs typeface="Times New Roman" pitchFamily="18" charset="0"/>
              </a:rPr>
              <a:t>amount </a:t>
            </a:r>
            <a:r>
              <a:rPr lang="en-IN" sz="2000" dirty="0" smtClean="0">
                <a:latin typeface="Times New Roman" pitchFamily="18" charset="0"/>
                <a:cs typeface="Times New Roman" pitchFamily="18" charset="0"/>
              </a:rPr>
              <a:t>at which the settlement will take place can be </a:t>
            </a:r>
            <a:r>
              <a:rPr lang="en-IN" sz="2000" b="1" dirty="0" smtClean="0">
                <a:latin typeface="Times New Roman" pitchFamily="18" charset="0"/>
                <a:cs typeface="Times New Roman" pitchFamily="18" charset="0"/>
              </a:rPr>
              <a:t>measured reliably.</a:t>
            </a:r>
          </a:p>
          <a:p>
            <a:pPr marL="457200" indent="-457200" algn="just">
              <a:buFont typeface="+mj-lt"/>
              <a:buAutoNum type="alphaLcParenR"/>
            </a:pPr>
            <a:endParaRPr lang="en-IN" sz="2000" dirty="0" smtClean="0">
              <a:latin typeface="Times New Roman" pitchFamily="18" charset="0"/>
              <a:cs typeface="Times New Roman" pitchFamily="18" charset="0"/>
            </a:endParaRPr>
          </a:p>
          <a:p>
            <a:pPr marL="457200" indent="-457200" algn="just">
              <a:buFont typeface="+mj-lt"/>
              <a:buAutoNum type="alphaLcParenR"/>
            </a:pPr>
            <a:r>
              <a:rPr lang="en-IN" sz="2000" b="1" dirty="0" smtClean="0">
                <a:latin typeface="Times New Roman" pitchFamily="18" charset="0"/>
                <a:cs typeface="Times New Roman" pitchFamily="18" charset="0"/>
              </a:rPr>
              <a:t>Income </a:t>
            </a:r>
            <a:r>
              <a:rPr lang="en-IN" sz="2000" dirty="0" smtClean="0">
                <a:latin typeface="Times New Roman" pitchFamily="18" charset="0"/>
                <a:cs typeface="Times New Roman" pitchFamily="18" charset="0"/>
              </a:rPr>
              <a:t>is recognised when an </a:t>
            </a:r>
            <a:r>
              <a:rPr lang="en-IN" sz="2000" b="1" dirty="0" smtClean="0">
                <a:latin typeface="Times New Roman" pitchFamily="18" charset="0"/>
                <a:cs typeface="Times New Roman" pitchFamily="18" charset="0"/>
              </a:rPr>
              <a:t>increase </a:t>
            </a:r>
            <a:r>
              <a:rPr lang="en-IN" sz="2000" dirty="0" smtClean="0">
                <a:latin typeface="Times New Roman" pitchFamily="18" charset="0"/>
                <a:cs typeface="Times New Roman" pitchFamily="18" charset="0"/>
              </a:rPr>
              <a:t>in future economic benefits related to an increase in an asset or a decrease of a liability has arisen that can be </a:t>
            </a:r>
            <a:r>
              <a:rPr lang="en-IN" sz="2000" b="1" dirty="0" smtClean="0">
                <a:latin typeface="Times New Roman" pitchFamily="18" charset="0"/>
                <a:cs typeface="Times New Roman" pitchFamily="18" charset="0"/>
              </a:rPr>
              <a:t>measured reliably.</a:t>
            </a:r>
          </a:p>
          <a:p>
            <a:pPr marL="457200" indent="-457200" algn="just">
              <a:buFont typeface="+mj-lt"/>
              <a:buAutoNum type="alphaLcParenR"/>
            </a:pPr>
            <a:endParaRPr lang="en-IN" sz="2000" b="1" dirty="0" smtClean="0">
              <a:latin typeface="Times New Roman" pitchFamily="18" charset="0"/>
              <a:cs typeface="Times New Roman" pitchFamily="18" charset="0"/>
            </a:endParaRPr>
          </a:p>
          <a:p>
            <a:pPr marL="457200" indent="-457200" algn="just">
              <a:buFont typeface="+mj-lt"/>
              <a:buAutoNum type="alphaLcParenR"/>
            </a:pPr>
            <a:r>
              <a:rPr lang="en-IN" sz="2000" b="1" dirty="0" smtClean="0">
                <a:latin typeface="Times New Roman" pitchFamily="18" charset="0"/>
                <a:cs typeface="Times New Roman" pitchFamily="18" charset="0"/>
              </a:rPr>
              <a:t>Expenses </a:t>
            </a:r>
            <a:r>
              <a:rPr lang="en-IN" sz="2000" dirty="0" smtClean="0">
                <a:latin typeface="Times New Roman" pitchFamily="18" charset="0"/>
                <a:cs typeface="Times New Roman" pitchFamily="18" charset="0"/>
              </a:rPr>
              <a:t>are recognised when a </a:t>
            </a:r>
            <a:r>
              <a:rPr lang="en-IN" sz="2000" b="1" dirty="0" smtClean="0">
                <a:latin typeface="Times New Roman" pitchFamily="18" charset="0"/>
                <a:cs typeface="Times New Roman" pitchFamily="18" charset="0"/>
              </a:rPr>
              <a:t>decrease</a:t>
            </a:r>
            <a:r>
              <a:rPr lang="en-IN" sz="2000" dirty="0" smtClean="0">
                <a:latin typeface="Times New Roman" pitchFamily="18" charset="0"/>
                <a:cs typeface="Times New Roman" pitchFamily="18" charset="0"/>
              </a:rPr>
              <a:t> in future economic benefits related to a decrease in an asset or an increase of a liability has arisen that can be </a:t>
            </a:r>
            <a:r>
              <a:rPr lang="en-IN" sz="2000" b="1" dirty="0" smtClean="0">
                <a:latin typeface="Times New Roman" pitchFamily="18" charset="0"/>
                <a:cs typeface="Times New Roman" pitchFamily="18" charset="0"/>
              </a:rPr>
              <a:t>measured reliably.</a:t>
            </a: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13 of 20</a:t>
            </a:r>
            <a:endParaRPr lang="en-US" sz="1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19200"/>
            <a:ext cx="7848600" cy="1015663"/>
          </a:xfrm>
          <a:prstGeom prst="rect">
            <a:avLst/>
          </a:prstGeom>
        </p:spPr>
        <p:txBody>
          <a:bodyPr wrap="square">
            <a:spAutoFit/>
          </a:bodyPr>
          <a:lstStyle/>
          <a:p>
            <a:pPr algn="just"/>
            <a:r>
              <a:rPr lang="en-US" sz="2000" dirty="0" smtClean="0">
                <a:latin typeface="Times New Roman" pitchFamily="18" charset="0"/>
                <a:cs typeface="Times New Roman" pitchFamily="18" charset="0"/>
              </a:rPr>
              <a:t>Measurement is the </a:t>
            </a:r>
            <a:r>
              <a:rPr lang="en-US" sz="2000" b="1" dirty="0" smtClean="0">
                <a:latin typeface="Times New Roman" pitchFamily="18" charset="0"/>
                <a:cs typeface="Times New Roman" pitchFamily="18" charset="0"/>
              </a:rPr>
              <a:t>process of determining </a:t>
            </a:r>
            <a:r>
              <a:rPr lang="en-US" sz="2000" dirty="0" smtClean="0">
                <a:latin typeface="Times New Roman" pitchFamily="18" charset="0"/>
                <a:cs typeface="Times New Roman" pitchFamily="18" charset="0"/>
              </a:rPr>
              <a:t>the </a:t>
            </a:r>
            <a:r>
              <a:rPr lang="en-US" sz="2000" b="1" dirty="0" smtClean="0">
                <a:latin typeface="Times New Roman" pitchFamily="18" charset="0"/>
                <a:cs typeface="Times New Roman" pitchFamily="18" charset="0"/>
              </a:rPr>
              <a:t>monetary amounts </a:t>
            </a:r>
            <a:r>
              <a:rPr lang="en-US" sz="2000" dirty="0" smtClean="0">
                <a:latin typeface="Times New Roman" pitchFamily="18" charset="0"/>
                <a:cs typeface="Times New Roman" pitchFamily="18" charset="0"/>
              </a:rPr>
              <a:t>at which the elements of financial statement are recognised and carried in the Financial Statement.</a:t>
            </a:r>
          </a:p>
        </p:txBody>
      </p:sp>
      <p:sp>
        <p:nvSpPr>
          <p:cNvPr id="3" name="Rounded Rectangle 2"/>
          <p:cNvSpPr/>
          <p:nvPr/>
        </p:nvSpPr>
        <p:spPr>
          <a:xfrm>
            <a:off x="457200" y="381000"/>
            <a:ext cx="7848600" cy="5334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smtClean="0">
                <a:latin typeface="Times New Roman" pitchFamily="18" charset="0"/>
                <a:cs typeface="Times New Roman" pitchFamily="18" charset="0"/>
              </a:rPr>
              <a:t>3(d). Measurement Basis</a:t>
            </a:r>
            <a:endParaRPr lang="en-IN" sz="2800" b="1" dirty="0">
              <a:latin typeface="Times New Roman" pitchFamily="18" charset="0"/>
              <a:cs typeface="Times New Roman" pitchFamily="18" charset="0"/>
            </a:endParaRPr>
          </a:p>
        </p:txBody>
      </p:sp>
      <p:graphicFrame>
        <p:nvGraphicFramePr>
          <p:cNvPr id="9" name="Diagram 8"/>
          <p:cNvGraphicFramePr/>
          <p:nvPr/>
        </p:nvGraphicFramePr>
        <p:xfrm>
          <a:off x="609600" y="2687360"/>
          <a:ext cx="7620000" cy="16560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14 of 20</a:t>
            </a:r>
            <a:endParaRPr lang="en-US" sz="1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313795"/>
            <a:ext cx="7924800" cy="5016758"/>
          </a:xfrm>
          <a:prstGeom prst="rect">
            <a:avLst/>
          </a:prstGeom>
        </p:spPr>
        <p:txBody>
          <a:bodyPr wrap="square">
            <a:spAutoFit/>
          </a:bodyPr>
          <a:lstStyle/>
          <a:p>
            <a:pPr marL="342900" indent="-342900" algn="just">
              <a:buAutoNum type="alphaLcParenBoth"/>
            </a:pPr>
            <a:r>
              <a:rPr lang="en-IN" sz="2000" b="1" dirty="0" smtClean="0">
                <a:latin typeface="Times New Roman" pitchFamily="18" charset="0"/>
                <a:cs typeface="Times New Roman" pitchFamily="18" charset="0"/>
              </a:rPr>
              <a:t>Historical cost:</a:t>
            </a:r>
            <a:r>
              <a:rPr lang="en-IN" sz="2000" dirty="0" smtClean="0">
                <a:latin typeface="Times New Roman" pitchFamily="18" charset="0"/>
                <a:cs typeface="Times New Roman" pitchFamily="18" charset="0"/>
              </a:rPr>
              <a:t> </a:t>
            </a:r>
          </a:p>
          <a:p>
            <a:pPr marL="800100" lvl="1" indent="-342900" algn="just">
              <a:buFont typeface="Wingdings" pitchFamily="2" charset="2"/>
              <a:buChar char="Ø"/>
            </a:pPr>
            <a:r>
              <a:rPr lang="en-IN" sz="2000" b="1" dirty="0" smtClean="0">
                <a:latin typeface="Times New Roman" pitchFamily="18" charset="0"/>
                <a:cs typeface="Times New Roman" pitchFamily="18" charset="0"/>
              </a:rPr>
              <a:t>Assets</a:t>
            </a:r>
            <a:r>
              <a:rPr lang="en-IN" sz="2000" dirty="0" smtClean="0">
                <a:latin typeface="Times New Roman" pitchFamily="18" charset="0"/>
                <a:cs typeface="Times New Roman" pitchFamily="18" charset="0"/>
              </a:rPr>
              <a:t> are </a:t>
            </a:r>
            <a:r>
              <a:rPr lang="en-IN" sz="2000" b="1" dirty="0" smtClean="0">
                <a:solidFill>
                  <a:srgbClr val="CC3300"/>
                </a:solidFill>
                <a:latin typeface="Times New Roman" pitchFamily="18" charset="0"/>
                <a:cs typeface="Times New Roman" pitchFamily="18" charset="0"/>
              </a:rPr>
              <a:t>recorded</a:t>
            </a:r>
            <a:r>
              <a:rPr lang="en-IN" sz="2000" dirty="0" smtClean="0">
                <a:latin typeface="Times New Roman" pitchFamily="18" charset="0"/>
                <a:cs typeface="Times New Roman" pitchFamily="18" charset="0"/>
              </a:rPr>
              <a:t> at the amount of cash or cash equivalents paid or the </a:t>
            </a:r>
            <a:r>
              <a:rPr lang="en-IN" sz="2000" b="1" dirty="0" smtClean="0">
                <a:latin typeface="Times New Roman" pitchFamily="18" charset="0"/>
                <a:cs typeface="Times New Roman" pitchFamily="18" charset="0"/>
              </a:rPr>
              <a:t>fair value of the other consideration</a:t>
            </a:r>
            <a:r>
              <a:rPr lang="en-IN" sz="2000" dirty="0" smtClean="0">
                <a:latin typeface="Times New Roman" pitchFamily="18" charset="0"/>
                <a:cs typeface="Times New Roman" pitchFamily="18" charset="0"/>
              </a:rPr>
              <a:t> </a:t>
            </a:r>
            <a:r>
              <a:rPr lang="en-IN" sz="2000" b="1" dirty="0" smtClean="0">
                <a:solidFill>
                  <a:srgbClr val="0070C0"/>
                </a:solidFill>
                <a:latin typeface="Times New Roman" pitchFamily="18" charset="0"/>
                <a:cs typeface="Times New Roman" pitchFamily="18" charset="0"/>
              </a:rPr>
              <a:t>given</a:t>
            </a:r>
            <a:r>
              <a:rPr lang="en-IN" sz="2000" dirty="0" smtClean="0">
                <a:latin typeface="Times New Roman" pitchFamily="18" charset="0"/>
                <a:cs typeface="Times New Roman" pitchFamily="18" charset="0"/>
              </a:rPr>
              <a:t> to acquire them at the time of their acquisition. </a:t>
            </a:r>
          </a:p>
          <a:p>
            <a:pPr marL="800100" lvl="1" indent="-342900" algn="just">
              <a:buFont typeface="Wingdings" pitchFamily="2" charset="2"/>
              <a:buChar char="Ø"/>
            </a:pPr>
            <a:r>
              <a:rPr lang="en-IN" sz="2000" b="1" dirty="0" smtClean="0">
                <a:latin typeface="Times New Roman" pitchFamily="18" charset="0"/>
                <a:cs typeface="Times New Roman" pitchFamily="18" charset="0"/>
              </a:rPr>
              <a:t>Liabilities</a:t>
            </a:r>
            <a:r>
              <a:rPr lang="en-IN" sz="2000" dirty="0" smtClean="0">
                <a:latin typeface="Times New Roman" pitchFamily="18" charset="0"/>
                <a:cs typeface="Times New Roman" pitchFamily="18" charset="0"/>
              </a:rPr>
              <a:t> are </a:t>
            </a:r>
            <a:r>
              <a:rPr lang="en-IN" sz="2000" b="1" dirty="0" smtClean="0">
                <a:solidFill>
                  <a:srgbClr val="CC3300"/>
                </a:solidFill>
                <a:latin typeface="Times New Roman" pitchFamily="18" charset="0"/>
                <a:cs typeface="Times New Roman" pitchFamily="18" charset="0"/>
              </a:rPr>
              <a:t>recorded</a:t>
            </a:r>
            <a:r>
              <a:rPr lang="en-IN" sz="2000" dirty="0" smtClean="0">
                <a:solidFill>
                  <a:srgbClr val="CC3300"/>
                </a:solidFill>
                <a:latin typeface="Times New Roman" pitchFamily="18" charset="0"/>
                <a:cs typeface="Times New Roman" pitchFamily="18" charset="0"/>
              </a:rPr>
              <a:t> </a:t>
            </a:r>
            <a:r>
              <a:rPr lang="en-IN" sz="2000" dirty="0" smtClean="0">
                <a:latin typeface="Times New Roman" pitchFamily="18" charset="0"/>
                <a:cs typeface="Times New Roman" pitchFamily="18" charset="0"/>
              </a:rPr>
              <a:t>at the amount of cash or cash equivalents expected to be paid to satisfy the liability or at the amount of proceeds </a:t>
            </a:r>
            <a:r>
              <a:rPr lang="en-IN" sz="2000" b="1" dirty="0" smtClean="0">
                <a:latin typeface="Times New Roman" pitchFamily="18" charset="0"/>
                <a:cs typeface="Times New Roman" pitchFamily="18" charset="0"/>
              </a:rPr>
              <a:t>received </a:t>
            </a:r>
            <a:r>
              <a:rPr lang="en-IN" sz="2000" dirty="0" smtClean="0">
                <a:latin typeface="Times New Roman" pitchFamily="18" charset="0"/>
                <a:cs typeface="Times New Roman" pitchFamily="18" charset="0"/>
              </a:rPr>
              <a:t>in exchange for the obligation, in the normal course of  business.</a:t>
            </a:r>
          </a:p>
          <a:p>
            <a:pPr algn="just"/>
            <a:endParaRPr lang="en-IN" sz="2000" b="1" dirty="0" smtClean="0">
              <a:latin typeface="Times New Roman" pitchFamily="18" charset="0"/>
              <a:cs typeface="Times New Roman" pitchFamily="18" charset="0"/>
            </a:endParaRPr>
          </a:p>
          <a:p>
            <a:pPr algn="just"/>
            <a:r>
              <a:rPr lang="en-IN" sz="2000" b="1" dirty="0" smtClean="0">
                <a:latin typeface="Times New Roman" pitchFamily="18" charset="0"/>
                <a:cs typeface="Times New Roman" pitchFamily="18" charset="0"/>
              </a:rPr>
              <a:t>(</a:t>
            </a:r>
            <a:r>
              <a:rPr lang="en-IN" sz="2000" b="1" dirty="0">
                <a:latin typeface="Times New Roman" pitchFamily="18" charset="0"/>
                <a:cs typeface="Times New Roman" pitchFamily="18" charset="0"/>
              </a:rPr>
              <a:t>b) Current </a:t>
            </a:r>
            <a:r>
              <a:rPr lang="en-IN" sz="2000" b="1" dirty="0" smtClean="0">
                <a:latin typeface="Times New Roman" pitchFamily="18" charset="0"/>
                <a:cs typeface="Times New Roman" pitchFamily="18" charset="0"/>
              </a:rPr>
              <a:t>cost:</a:t>
            </a:r>
            <a:r>
              <a:rPr lang="en-IN" sz="2000" dirty="0" smtClean="0">
                <a:latin typeface="Times New Roman" pitchFamily="18" charset="0"/>
                <a:cs typeface="Times New Roman" pitchFamily="18" charset="0"/>
              </a:rPr>
              <a:t> </a:t>
            </a:r>
          </a:p>
          <a:p>
            <a:pPr marL="800100" lvl="1" indent="-342900" algn="just">
              <a:buFont typeface="Wingdings" pitchFamily="2" charset="2"/>
              <a:buChar char="Ø"/>
            </a:pPr>
            <a:r>
              <a:rPr lang="en-IN" sz="2000" b="1" dirty="0" smtClean="0">
                <a:latin typeface="Times New Roman" pitchFamily="18" charset="0"/>
                <a:cs typeface="Times New Roman" pitchFamily="18" charset="0"/>
              </a:rPr>
              <a:t>Assets</a:t>
            </a:r>
            <a:r>
              <a:rPr lang="en-IN" sz="2000" dirty="0" smtClean="0">
                <a:latin typeface="Times New Roman" pitchFamily="18" charset="0"/>
                <a:cs typeface="Times New Roman" pitchFamily="18" charset="0"/>
              </a:rPr>
              <a:t> are </a:t>
            </a:r>
            <a:r>
              <a:rPr lang="en-IN" sz="2000" b="1" dirty="0" smtClean="0">
                <a:solidFill>
                  <a:srgbClr val="00B050"/>
                </a:solidFill>
                <a:latin typeface="Times New Roman" pitchFamily="18" charset="0"/>
                <a:cs typeface="Times New Roman" pitchFamily="18" charset="0"/>
              </a:rPr>
              <a:t>carried</a:t>
            </a:r>
            <a:r>
              <a:rPr lang="en-IN" sz="2000" dirty="0" smtClean="0">
                <a:latin typeface="Times New Roman" pitchFamily="18" charset="0"/>
                <a:cs typeface="Times New Roman" pitchFamily="18" charset="0"/>
              </a:rPr>
              <a:t> at the amount of cash or cash equivalents that would have to be paid if the same or an equivalent asset were acquired </a:t>
            </a:r>
            <a:r>
              <a:rPr lang="en-IN" sz="2000" b="1" dirty="0" smtClean="0">
                <a:latin typeface="Times New Roman" pitchFamily="18" charset="0"/>
                <a:cs typeface="Times New Roman" pitchFamily="18" charset="0"/>
              </a:rPr>
              <a:t>currently</a:t>
            </a:r>
            <a:r>
              <a:rPr lang="en-IN" sz="2000" dirty="0" smtClean="0">
                <a:latin typeface="Times New Roman" pitchFamily="18" charset="0"/>
                <a:cs typeface="Times New Roman" pitchFamily="18" charset="0"/>
              </a:rPr>
              <a:t>. </a:t>
            </a:r>
          </a:p>
          <a:p>
            <a:pPr marL="800100" lvl="1" indent="-342900" algn="just">
              <a:buFont typeface="Wingdings" pitchFamily="2" charset="2"/>
              <a:buChar char="Ø"/>
            </a:pPr>
            <a:r>
              <a:rPr lang="en-IN" sz="2000" b="1" dirty="0" smtClean="0">
                <a:latin typeface="Times New Roman" pitchFamily="18" charset="0"/>
                <a:cs typeface="Times New Roman" pitchFamily="18" charset="0"/>
              </a:rPr>
              <a:t>Liabilities</a:t>
            </a:r>
            <a:r>
              <a:rPr lang="en-IN" sz="2000" dirty="0" smtClean="0">
                <a:latin typeface="Times New Roman" pitchFamily="18" charset="0"/>
                <a:cs typeface="Times New Roman" pitchFamily="18" charset="0"/>
              </a:rPr>
              <a:t> </a:t>
            </a:r>
            <a:r>
              <a:rPr lang="en-IN" sz="2000" dirty="0">
                <a:latin typeface="Times New Roman" pitchFamily="18" charset="0"/>
                <a:cs typeface="Times New Roman" pitchFamily="18" charset="0"/>
              </a:rPr>
              <a:t>are</a:t>
            </a:r>
            <a:r>
              <a:rPr lang="en-IN" sz="2000" dirty="0">
                <a:solidFill>
                  <a:srgbClr val="00B050"/>
                </a:solidFill>
                <a:latin typeface="Times New Roman" pitchFamily="18" charset="0"/>
                <a:cs typeface="Times New Roman" pitchFamily="18" charset="0"/>
              </a:rPr>
              <a:t> </a:t>
            </a:r>
            <a:r>
              <a:rPr lang="en-IN" sz="2000" b="1" dirty="0">
                <a:solidFill>
                  <a:srgbClr val="00B050"/>
                </a:solidFill>
                <a:latin typeface="Times New Roman" pitchFamily="18" charset="0"/>
                <a:cs typeface="Times New Roman" pitchFamily="18" charset="0"/>
              </a:rPr>
              <a:t>carried</a:t>
            </a:r>
            <a:r>
              <a:rPr lang="en-IN" sz="2000" dirty="0">
                <a:solidFill>
                  <a:srgbClr val="00B050"/>
                </a:solidFill>
                <a:latin typeface="Times New Roman" pitchFamily="18" charset="0"/>
                <a:cs typeface="Times New Roman" pitchFamily="18" charset="0"/>
              </a:rPr>
              <a:t> </a:t>
            </a:r>
            <a:r>
              <a:rPr lang="en-IN" sz="2000" dirty="0">
                <a:latin typeface="Times New Roman" pitchFamily="18" charset="0"/>
                <a:cs typeface="Times New Roman" pitchFamily="18" charset="0"/>
              </a:rPr>
              <a:t>at the </a:t>
            </a:r>
            <a:r>
              <a:rPr lang="en-IN" sz="2000" b="1" dirty="0">
                <a:latin typeface="Times New Roman" pitchFamily="18" charset="0"/>
                <a:cs typeface="Times New Roman" pitchFamily="18" charset="0"/>
              </a:rPr>
              <a:t>undiscounted</a:t>
            </a:r>
            <a:r>
              <a:rPr lang="en-IN" sz="2000" dirty="0">
                <a:latin typeface="Times New Roman" pitchFamily="18" charset="0"/>
                <a:cs typeface="Times New Roman" pitchFamily="18" charset="0"/>
              </a:rPr>
              <a:t> amount of cash or cash equivalents that would be required to settle the obligation </a:t>
            </a:r>
            <a:r>
              <a:rPr lang="en-IN" sz="2000" b="1" dirty="0">
                <a:latin typeface="Times New Roman" pitchFamily="18" charset="0"/>
                <a:cs typeface="Times New Roman" pitchFamily="18" charset="0"/>
              </a:rPr>
              <a:t>currently</a:t>
            </a:r>
            <a:r>
              <a:rPr lang="en-IN" sz="2000" dirty="0" smtClean="0">
                <a:latin typeface="Times New Roman" pitchFamily="18" charset="0"/>
                <a:cs typeface="Times New Roman" pitchFamily="18" charset="0"/>
              </a:rPr>
              <a:t>.</a:t>
            </a:r>
            <a:endParaRPr lang="en-IN" sz="2000" dirty="0">
              <a:latin typeface="Times New Roman" pitchFamily="18" charset="0"/>
              <a:cs typeface="Times New Roman" pitchFamily="18" charset="0"/>
            </a:endParaRPr>
          </a:p>
        </p:txBody>
      </p:sp>
      <p:sp>
        <p:nvSpPr>
          <p:cNvPr id="3" name="Rounded Rectangle 2"/>
          <p:cNvSpPr/>
          <p:nvPr/>
        </p:nvSpPr>
        <p:spPr>
          <a:xfrm>
            <a:off x="457200" y="381000"/>
            <a:ext cx="7924800" cy="5334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3(d). Measurement Basis</a:t>
            </a:r>
            <a:endParaRPr lang="en-IN" sz="2400" b="1" dirty="0">
              <a:latin typeface="Times New Roman" pitchFamily="18" charset="0"/>
              <a:cs typeface="Times New Roman" pitchFamily="18" charset="0"/>
            </a:endParaRP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15 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7246853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295400"/>
            <a:ext cx="7772400" cy="4708981"/>
          </a:xfrm>
          <a:prstGeom prst="rect">
            <a:avLst/>
          </a:prstGeom>
        </p:spPr>
        <p:txBody>
          <a:bodyPr wrap="square">
            <a:spAutoFit/>
          </a:bodyPr>
          <a:lstStyle/>
          <a:p>
            <a:pPr algn="just"/>
            <a:r>
              <a:rPr lang="en-IN" sz="2000" b="1" dirty="0" smtClean="0">
                <a:latin typeface="Times New Roman" pitchFamily="18" charset="0"/>
                <a:cs typeface="Times New Roman" pitchFamily="18" charset="0"/>
              </a:rPr>
              <a:t>(c) Realisable (settlement) value</a:t>
            </a:r>
            <a:r>
              <a:rPr lang="en-IN" sz="2000" dirty="0" smtClean="0">
                <a:latin typeface="Times New Roman" pitchFamily="18" charset="0"/>
                <a:cs typeface="Times New Roman" pitchFamily="18" charset="0"/>
              </a:rPr>
              <a:t>: </a:t>
            </a:r>
          </a:p>
          <a:p>
            <a:pPr marL="800100" lvl="1" indent="-342900" algn="just">
              <a:buFont typeface="Wingdings" pitchFamily="2" charset="2"/>
              <a:buChar char="Ø"/>
            </a:pPr>
            <a:r>
              <a:rPr lang="en-IN" sz="2000" b="1" dirty="0" smtClean="0">
                <a:latin typeface="Times New Roman" pitchFamily="18" charset="0"/>
                <a:cs typeface="Times New Roman" pitchFamily="18" charset="0"/>
              </a:rPr>
              <a:t>Assets</a:t>
            </a:r>
            <a:r>
              <a:rPr lang="en-IN" sz="2000" dirty="0" smtClean="0">
                <a:latin typeface="Times New Roman" pitchFamily="18" charset="0"/>
                <a:cs typeface="Times New Roman" pitchFamily="18" charset="0"/>
              </a:rPr>
              <a:t> are </a:t>
            </a:r>
            <a:r>
              <a:rPr lang="en-IN" sz="2000" b="1" dirty="0" smtClean="0">
                <a:solidFill>
                  <a:srgbClr val="00B050"/>
                </a:solidFill>
                <a:latin typeface="Times New Roman" pitchFamily="18" charset="0"/>
                <a:cs typeface="Times New Roman" pitchFamily="18" charset="0"/>
              </a:rPr>
              <a:t>carried</a:t>
            </a:r>
            <a:r>
              <a:rPr lang="en-IN" sz="2000" dirty="0" smtClean="0">
                <a:latin typeface="Times New Roman" pitchFamily="18" charset="0"/>
                <a:cs typeface="Times New Roman" pitchFamily="18" charset="0"/>
              </a:rPr>
              <a:t> at the amount of cash or cash equivalents that could currently be obtained by selling the asset in an orderly disposal.  </a:t>
            </a:r>
          </a:p>
          <a:p>
            <a:pPr marL="800100" lvl="1" indent="-342900" algn="just">
              <a:buFont typeface="Wingdings" pitchFamily="2" charset="2"/>
              <a:buChar char="Ø"/>
            </a:pPr>
            <a:r>
              <a:rPr lang="en-IN" sz="2000" b="1" dirty="0" smtClean="0">
                <a:latin typeface="Times New Roman" pitchFamily="18" charset="0"/>
                <a:cs typeface="Times New Roman" pitchFamily="18" charset="0"/>
              </a:rPr>
              <a:t>Liabilities</a:t>
            </a:r>
            <a:r>
              <a:rPr lang="en-IN" sz="2000" dirty="0" smtClean="0">
                <a:latin typeface="Times New Roman" pitchFamily="18" charset="0"/>
                <a:cs typeface="Times New Roman" pitchFamily="18" charset="0"/>
              </a:rPr>
              <a:t> are </a:t>
            </a:r>
            <a:r>
              <a:rPr lang="en-IN" sz="2000" b="1" dirty="0" smtClean="0">
                <a:solidFill>
                  <a:srgbClr val="00B050"/>
                </a:solidFill>
                <a:latin typeface="Times New Roman" pitchFamily="18" charset="0"/>
                <a:cs typeface="Times New Roman" pitchFamily="18" charset="0"/>
              </a:rPr>
              <a:t>carried</a:t>
            </a:r>
            <a:r>
              <a:rPr lang="en-IN" sz="2000" dirty="0" smtClean="0">
                <a:latin typeface="Times New Roman" pitchFamily="18" charset="0"/>
                <a:cs typeface="Times New Roman" pitchFamily="18" charset="0"/>
              </a:rPr>
              <a:t> at their settlement values, that is, the </a:t>
            </a:r>
            <a:r>
              <a:rPr lang="en-IN" sz="2000" b="1" dirty="0" smtClean="0">
                <a:latin typeface="Times New Roman" pitchFamily="18" charset="0"/>
                <a:cs typeface="Times New Roman" pitchFamily="18" charset="0"/>
              </a:rPr>
              <a:t>undiscounted</a:t>
            </a:r>
            <a:r>
              <a:rPr lang="en-IN" sz="2000" dirty="0" smtClean="0">
                <a:latin typeface="Times New Roman" pitchFamily="18" charset="0"/>
                <a:cs typeface="Times New Roman" pitchFamily="18" charset="0"/>
              </a:rPr>
              <a:t> amount of cash or cash equivalents expected to be required to settle the liabilities in the normal course of business.</a:t>
            </a:r>
          </a:p>
          <a:p>
            <a:pPr algn="just"/>
            <a:endParaRPr lang="en-US" sz="2000" b="1" dirty="0" smtClean="0">
              <a:latin typeface="Times New Roman" pitchFamily="18" charset="0"/>
              <a:cs typeface="Times New Roman" pitchFamily="18" charset="0"/>
            </a:endParaRPr>
          </a:p>
          <a:p>
            <a:pPr algn="just"/>
            <a:r>
              <a:rPr lang="en-US" sz="2000" b="1" dirty="0" smtClean="0">
                <a:latin typeface="Times New Roman" pitchFamily="18" charset="0"/>
                <a:cs typeface="Times New Roman" pitchFamily="18" charset="0"/>
              </a:rPr>
              <a:t>(d) Present value:</a:t>
            </a:r>
            <a:r>
              <a:rPr lang="en-US" sz="2000" dirty="0" smtClean="0">
                <a:latin typeface="Times New Roman" pitchFamily="18" charset="0"/>
                <a:cs typeface="Times New Roman" pitchFamily="18" charset="0"/>
              </a:rPr>
              <a:t> </a:t>
            </a:r>
          </a:p>
          <a:p>
            <a:pPr marL="800100" lvl="1" indent="-342900" algn="just">
              <a:buFont typeface="Wingdings" pitchFamily="2" charset="2"/>
              <a:buChar char="Ø"/>
            </a:pPr>
            <a:r>
              <a:rPr lang="en-US" sz="2000" b="1" dirty="0" smtClean="0">
                <a:latin typeface="Times New Roman" pitchFamily="18" charset="0"/>
                <a:cs typeface="Times New Roman" pitchFamily="18" charset="0"/>
              </a:rPr>
              <a:t>Assets</a:t>
            </a:r>
            <a:r>
              <a:rPr lang="en-US" sz="2000" dirty="0" smtClean="0">
                <a:latin typeface="Times New Roman" pitchFamily="18" charset="0"/>
                <a:cs typeface="Times New Roman" pitchFamily="18" charset="0"/>
              </a:rPr>
              <a:t> are </a:t>
            </a:r>
            <a:r>
              <a:rPr lang="en-US" sz="2000" b="1" dirty="0" smtClean="0">
                <a:solidFill>
                  <a:srgbClr val="00B050"/>
                </a:solidFill>
                <a:latin typeface="Times New Roman" pitchFamily="18" charset="0"/>
                <a:cs typeface="Times New Roman" pitchFamily="18" charset="0"/>
              </a:rPr>
              <a:t>carried</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at the present value of the future net cash inflows that the item is expected to generate in the normal course of business. </a:t>
            </a:r>
          </a:p>
          <a:p>
            <a:pPr marL="800100" lvl="1" indent="-342900" algn="just">
              <a:buFont typeface="Wingdings" pitchFamily="2" charset="2"/>
              <a:buChar char="Ø"/>
            </a:pPr>
            <a:r>
              <a:rPr lang="en-US" sz="2000" b="1" dirty="0" smtClean="0">
                <a:latin typeface="Times New Roman" pitchFamily="18" charset="0"/>
                <a:cs typeface="Times New Roman" pitchFamily="18" charset="0"/>
              </a:rPr>
              <a:t>Liabilities</a:t>
            </a:r>
            <a:r>
              <a:rPr lang="en-US" sz="2000" dirty="0" smtClean="0">
                <a:latin typeface="Times New Roman" pitchFamily="18" charset="0"/>
                <a:cs typeface="Times New Roman" pitchFamily="18" charset="0"/>
              </a:rPr>
              <a:t> are</a:t>
            </a:r>
            <a:r>
              <a:rPr lang="en-US" sz="2000" b="1" dirty="0" smtClean="0">
                <a:latin typeface="Times New Roman" pitchFamily="18" charset="0"/>
                <a:cs typeface="Times New Roman" pitchFamily="18" charset="0"/>
              </a:rPr>
              <a:t> </a:t>
            </a:r>
            <a:r>
              <a:rPr lang="en-US" sz="2000" b="1" dirty="0" smtClean="0">
                <a:solidFill>
                  <a:srgbClr val="00B050"/>
                </a:solidFill>
                <a:latin typeface="Times New Roman" pitchFamily="18" charset="0"/>
                <a:cs typeface="Times New Roman" pitchFamily="18" charset="0"/>
              </a:rPr>
              <a:t>carried</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at the present value of the future net cash outflows that are expected to be required to settle the liabilities in the normal course of business.</a:t>
            </a:r>
            <a:endParaRPr lang="en-IN" sz="2000" dirty="0">
              <a:latin typeface="Times New Roman" pitchFamily="18" charset="0"/>
              <a:cs typeface="Times New Roman" pitchFamily="18" charset="0"/>
            </a:endParaRPr>
          </a:p>
        </p:txBody>
      </p:sp>
      <p:sp>
        <p:nvSpPr>
          <p:cNvPr id="3" name="Rounded Rectangle 2"/>
          <p:cNvSpPr/>
          <p:nvPr/>
        </p:nvSpPr>
        <p:spPr>
          <a:xfrm>
            <a:off x="457200" y="381000"/>
            <a:ext cx="7848600" cy="5334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3(d). Measurement Basis</a:t>
            </a:r>
            <a:endParaRPr lang="en-IN" sz="2400" b="1" dirty="0">
              <a:latin typeface="Times New Roman" pitchFamily="18" charset="0"/>
              <a:cs typeface="Times New Roman" pitchFamily="18" charset="0"/>
            </a:endParaRP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16 of 20</a:t>
            </a:r>
            <a:endParaRPr lang="en-US" sz="1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85800" y="381000"/>
            <a:ext cx="7772400" cy="5334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4. Capital and Capital maintenance</a:t>
            </a:r>
            <a:endParaRPr lang="en-US" sz="2400" b="1" dirty="0">
              <a:latin typeface="Times New Roman" pitchFamily="18" charset="0"/>
              <a:cs typeface="Times New Roman" pitchFamily="18" charset="0"/>
            </a:endParaRPr>
          </a:p>
        </p:txBody>
      </p:sp>
      <p:sp>
        <p:nvSpPr>
          <p:cNvPr id="6" name="TextBox 5"/>
          <p:cNvSpPr txBox="1"/>
          <p:nvPr/>
        </p:nvSpPr>
        <p:spPr>
          <a:xfrm>
            <a:off x="685800" y="1295400"/>
            <a:ext cx="7696200" cy="3170099"/>
          </a:xfrm>
          <a:prstGeom prst="rect">
            <a:avLst/>
          </a:prstGeom>
          <a:noFill/>
        </p:spPr>
        <p:txBody>
          <a:bodyPr wrap="square" rtlCol="0">
            <a:spAutoFit/>
          </a:bodyPr>
          <a:lstStyle/>
          <a:p>
            <a:pPr algn="just"/>
            <a:r>
              <a:rPr lang="en-IN" sz="2000" dirty="0" smtClean="0">
                <a:latin typeface="Times New Roman" pitchFamily="18" charset="0"/>
                <a:cs typeface="Times New Roman" pitchFamily="18" charset="0"/>
              </a:rPr>
              <a:t>There are two concepts of capital:</a:t>
            </a:r>
            <a:endParaRPr lang="en-IN" sz="2000" dirty="0" smtClean="0">
              <a:solidFill>
                <a:srgbClr val="000000"/>
              </a:solidFill>
              <a:latin typeface="Times New Roman" pitchFamily="18" charset="0"/>
              <a:cs typeface="Times New Roman" pitchFamily="18" charset="0"/>
            </a:endParaRPr>
          </a:p>
          <a:p>
            <a:pPr algn="just"/>
            <a:endParaRPr lang="en-US" sz="2000" dirty="0" smtClean="0"/>
          </a:p>
          <a:p>
            <a:pPr marL="457200" indent="-457200" algn="just">
              <a:buFont typeface="+mj-lt"/>
              <a:buAutoNum type="arabicPeriod"/>
            </a:pPr>
            <a:r>
              <a:rPr lang="en-IN" sz="2000" b="1" dirty="0" smtClean="0">
                <a:latin typeface="Times New Roman" pitchFamily="18" charset="0"/>
                <a:cs typeface="Times New Roman" pitchFamily="18" charset="0"/>
              </a:rPr>
              <a:t>Financial concept:</a:t>
            </a:r>
            <a:r>
              <a:rPr lang="en-IN" sz="2000" dirty="0" smtClean="0">
                <a:latin typeface="Times New Roman" pitchFamily="18" charset="0"/>
                <a:cs typeface="Times New Roman" pitchFamily="18" charset="0"/>
              </a:rPr>
              <a:t> Under the financial concept, </a:t>
            </a:r>
            <a:r>
              <a:rPr lang="en-US" sz="2000" dirty="0" smtClean="0">
                <a:latin typeface="Times New Roman" pitchFamily="18" charset="0"/>
                <a:cs typeface="Times New Roman" pitchFamily="18" charset="0"/>
              </a:rPr>
              <a:t>such as invested money or invested purchasing power, </a:t>
            </a:r>
            <a:r>
              <a:rPr lang="en-IN" sz="2000" dirty="0" smtClean="0">
                <a:latin typeface="Times New Roman" pitchFamily="18" charset="0"/>
                <a:cs typeface="Times New Roman" pitchFamily="18" charset="0"/>
              </a:rPr>
              <a:t>capital is synonymous with the  net assets or equity of the entity.</a:t>
            </a:r>
          </a:p>
          <a:p>
            <a:pPr marL="457200" indent="-457200" algn="just">
              <a:buFont typeface="+mj-lt"/>
              <a:buAutoNum type="arabicPeriod"/>
            </a:pPr>
            <a:endParaRPr lang="en-IN" sz="2000" dirty="0" smtClean="0">
              <a:latin typeface="Times New Roman" pitchFamily="18" charset="0"/>
              <a:cs typeface="Times New Roman" pitchFamily="18" charset="0"/>
            </a:endParaRPr>
          </a:p>
          <a:p>
            <a:pPr marL="457200" indent="-457200" algn="just">
              <a:buFont typeface="+mj-lt"/>
              <a:buAutoNum type="arabicPeriod"/>
            </a:pPr>
            <a:r>
              <a:rPr lang="en-IN" sz="2000" b="1" dirty="0" smtClean="0">
                <a:latin typeface="Times New Roman" pitchFamily="18" charset="0"/>
                <a:cs typeface="Times New Roman" pitchFamily="18" charset="0"/>
              </a:rPr>
              <a:t>Physical concept:</a:t>
            </a:r>
            <a:r>
              <a:rPr lang="en-IN" sz="2000" dirty="0" smtClean="0">
                <a:latin typeface="Times New Roman" pitchFamily="18" charset="0"/>
                <a:cs typeface="Times New Roman" pitchFamily="18" charset="0"/>
              </a:rPr>
              <a:t>  Under the physical concept, </a:t>
            </a:r>
            <a:r>
              <a:rPr lang="en-US" sz="2000" dirty="0" smtClean="0">
                <a:latin typeface="Times New Roman" pitchFamily="18" charset="0"/>
                <a:cs typeface="Times New Roman" pitchFamily="18" charset="0"/>
              </a:rPr>
              <a:t>such as operating capability, </a:t>
            </a:r>
            <a:r>
              <a:rPr lang="en-IN" sz="2000" dirty="0" smtClean="0">
                <a:latin typeface="Times New Roman" pitchFamily="18" charset="0"/>
                <a:cs typeface="Times New Roman" pitchFamily="18" charset="0"/>
              </a:rPr>
              <a:t>capital is regarded as the productive capacity of the entity. This productive capacity may be defined in terms of volume of production. For eg.- Units of output per annum.</a:t>
            </a:r>
          </a:p>
        </p:txBody>
      </p:sp>
      <p:sp>
        <p:nvSpPr>
          <p:cNvPr id="5"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17 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9342622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3400" y="381000"/>
            <a:ext cx="7848600" cy="5334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Underlying Assumptions</a:t>
            </a:r>
            <a:endParaRPr lang="en-IN" sz="2400" b="1" dirty="0">
              <a:latin typeface="Times New Roman" pitchFamily="18" charset="0"/>
              <a:cs typeface="Times New Roman" pitchFamily="18" charset="0"/>
            </a:endParaRPr>
          </a:p>
        </p:txBody>
      </p:sp>
      <p:sp>
        <p:nvSpPr>
          <p:cNvPr id="6" name="Rectangle 5"/>
          <p:cNvSpPr/>
          <p:nvPr/>
        </p:nvSpPr>
        <p:spPr>
          <a:xfrm>
            <a:off x="762000" y="2895600"/>
            <a:ext cx="7924800" cy="3785652"/>
          </a:xfrm>
          <a:prstGeom prst="rect">
            <a:avLst/>
          </a:prstGeom>
        </p:spPr>
        <p:txBody>
          <a:bodyPr wrap="square">
            <a:spAutoFit/>
          </a:bodyPr>
          <a:lstStyle/>
          <a:p>
            <a:pPr>
              <a:buFont typeface="Wingdings" pitchFamily="2" charset="2"/>
              <a:buChar char="v"/>
            </a:pPr>
            <a:r>
              <a:rPr lang="en-IN" sz="2000" dirty="0" smtClean="0">
                <a:latin typeface="Times New Roman" pitchFamily="18" charset="0"/>
                <a:cs typeface="Times New Roman" pitchFamily="18" charset="0"/>
              </a:rPr>
              <a:t> Under </a:t>
            </a:r>
            <a:r>
              <a:rPr lang="en-IN" sz="2000" b="1" dirty="0" smtClean="0">
                <a:latin typeface="Times New Roman" pitchFamily="18" charset="0"/>
                <a:cs typeface="Times New Roman" pitchFamily="18" charset="0"/>
              </a:rPr>
              <a:t>Going concern</a:t>
            </a:r>
            <a:r>
              <a:rPr lang="en-IN" sz="2000" dirty="0" smtClean="0">
                <a:latin typeface="Times New Roman" pitchFamily="18" charset="0"/>
                <a:cs typeface="Times New Roman" pitchFamily="18" charset="0"/>
              </a:rPr>
              <a:t>, </a:t>
            </a:r>
            <a:r>
              <a:rPr lang="en-IN" sz="2000" dirty="0">
                <a:latin typeface="Times New Roman" pitchFamily="18" charset="0"/>
                <a:cs typeface="Times New Roman" pitchFamily="18" charset="0"/>
              </a:rPr>
              <a:t>it is assumed that the </a:t>
            </a:r>
            <a:r>
              <a:rPr lang="en-IN" sz="2000" dirty="0" smtClean="0">
                <a:latin typeface="Times New Roman" pitchFamily="18" charset="0"/>
                <a:cs typeface="Times New Roman" pitchFamily="18" charset="0"/>
              </a:rPr>
              <a:t>entity </a:t>
            </a:r>
            <a:r>
              <a:rPr lang="en-IN" sz="2000" dirty="0">
                <a:latin typeface="Times New Roman" pitchFamily="18" charset="0"/>
                <a:cs typeface="Times New Roman" pitchFamily="18" charset="0"/>
              </a:rPr>
              <a:t>will continue </a:t>
            </a:r>
            <a:r>
              <a:rPr lang="en-IN" sz="2000" dirty="0" smtClean="0">
                <a:latin typeface="Times New Roman" pitchFamily="18" charset="0"/>
                <a:cs typeface="Times New Roman" pitchFamily="18" charset="0"/>
              </a:rPr>
              <a:t>in</a:t>
            </a:r>
          </a:p>
          <a:p>
            <a:r>
              <a:rPr lang="en-IN" sz="2000" dirty="0" smtClean="0">
                <a:latin typeface="Times New Roman" pitchFamily="18" charset="0"/>
                <a:cs typeface="Times New Roman" pitchFamily="18" charset="0"/>
              </a:rPr>
              <a:t>operation </a:t>
            </a:r>
            <a:r>
              <a:rPr lang="en-IN" sz="2000" dirty="0">
                <a:latin typeface="Times New Roman" pitchFamily="18" charset="0"/>
                <a:cs typeface="Times New Roman" pitchFamily="18" charset="0"/>
              </a:rPr>
              <a:t>for the foreseeable future </a:t>
            </a:r>
            <a:r>
              <a:rPr lang="en-IN" sz="2000" dirty="0" smtClean="0">
                <a:latin typeface="Times New Roman" pitchFamily="18" charset="0"/>
                <a:cs typeface="Times New Roman" pitchFamily="18" charset="0"/>
              </a:rPr>
              <a:t>and has </a:t>
            </a:r>
            <a:r>
              <a:rPr lang="en-IN" sz="2000" dirty="0">
                <a:latin typeface="Times New Roman" pitchFamily="18" charset="0"/>
                <a:cs typeface="Times New Roman" pitchFamily="18" charset="0"/>
              </a:rPr>
              <a:t>neither the intention nor the need to liquidate or curtail materially the scale of its </a:t>
            </a:r>
            <a:r>
              <a:rPr lang="en-IN" sz="2000" dirty="0" smtClean="0">
                <a:latin typeface="Times New Roman" pitchFamily="18" charset="0"/>
                <a:cs typeface="Times New Roman" pitchFamily="18" charset="0"/>
              </a:rPr>
              <a:t>operations.</a:t>
            </a:r>
            <a:endParaRPr lang="en-IN" sz="2000" dirty="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pPr>
              <a:buFont typeface="Wingdings" pitchFamily="2" charset="2"/>
              <a:buChar char="v"/>
            </a:pPr>
            <a:r>
              <a:rPr lang="en-IN" sz="2000" dirty="0" smtClean="0">
                <a:latin typeface="Times New Roman" pitchFamily="18" charset="0"/>
                <a:cs typeface="Times New Roman" pitchFamily="18" charset="0"/>
              </a:rPr>
              <a:t> Under </a:t>
            </a:r>
            <a:r>
              <a:rPr lang="en-IN" sz="2000" b="1" dirty="0" smtClean="0">
                <a:latin typeface="Times New Roman" pitchFamily="18" charset="0"/>
                <a:cs typeface="Times New Roman" pitchFamily="18" charset="0"/>
              </a:rPr>
              <a:t>Accrual </a:t>
            </a:r>
            <a:r>
              <a:rPr lang="en-IN" sz="2000" b="1" dirty="0">
                <a:latin typeface="Times New Roman" pitchFamily="18" charset="0"/>
                <a:cs typeface="Times New Roman" pitchFamily="18" charset="0"/>
              </a:rPr>
              <a:t>basis</a:t>
            </a:r>
            <a:r>
              <a:rPr lang="en-IN" sz="2000" dirty="0">
                <a:latin typeface="Times New Roman" pitchFamily="18" charset="0"/>
                <a:cs typeface="Times New Roman" pitchFamily="18" charset="0"/>
              </a:rPr>
              <a:t>, the effects of transactions </a:t>
            </a:r>
            <a:r>
              <a:rPr lang="en-IN" sz="2000" dirty="0" smtClean="0">
                <a:latin typeface="Times New Roman" pitchFamily="18" charset="0"/>
                <a:cs typeface="Times New Roman" pitchFamily="18" charset="0"/>
              </a:rPr>
              <a:t>are </a:t>
            </a:r>
            <a:r>
              <a:rPr lang="en-IN" sz="2000" dirty="0">
                <a:latin typeface="Times New Roman" pitchFamily="18" charset="0"/>
                <a:cs typeface="Times New Roman" pitchFamily="18" charset="0"/>
              </a:rPr>
              <a:t>recognised </a:t>
            </a:r>
            <a:r>
              <a:rPr lang="en-IN" sz="2000" dirty="0" smtClean="0">
                <a:latin typeface="Times New Roman" pitchFamily="18" charset="0"/>
                <a:cs typeface="Times New Roman" pitchFamily="18" charset="0"/>
              </a:rPr>
              <a:t>on mercantile basis i.e. when </a:t>
            </a:r>
            <a:r>
              <a:rPr lang="en-IN" sz="2000" dirty="0">
                <a:latin typeface="Times New Roman" pitchFamily="18" charset="0"/>
                <a:cs typeface="Times New Roman" pitchFamily="18" charset="0"/>
              </a:rPr>
              <a:t>they occur (and not as cash or a cash equivalent is received or paid) and they are recorded in the accounting records and reported in the financial </a:t>
            </a:r>
            <a:r>
              <a:rPr lang="en-IN" sz="2000" dirty="0" smtClean="0">
                <a:latin typeface="Times New Roman" pitchFamily="18" charset="0"/>
                <a:cs typeface="Times New Roman" pitchFamily="18" charset="0"/>
              </a:rPr>
              <a:t>statement </a:t>
            </a:r>
            <a:r>
              <a:rPr lang="en-IN" sz="2000" dirty="0">
                <a:latin typeface="Times New Roman" pitchFamily="18" charset="0"/>
                <a:cs typeface="Times New Roman" pitchFamily="18" charset="0"/>
              </a:rPr>
              <a:t>of the periods to which they relate. </a:t>
            </a:r>
            <a:endParaRPr lang="en-IN" sz="20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pPr>
              <a:buFont typeface="Wingdings" pitchFamily="2" charset="2"/>
              <a:buChar char="v"/>
            </a:pPr>
            <a:r>
              <a:rPr lang="en-IN" sz="2000" dirty="0" smtClean="0">
                <a:latin typeface="Times New Roman" pitchFamily="18" charset="0"/>
                <a:cs typeface="Times New Roman" pitchFamily="18" charset="0"/>
              </a:rPr>
              <a:t> Under </a:t>
            </a:r>
            <a:r>
              <a:rPr lang="en-IN" sz="2000" b="1" dirty="0" smtClean="0">
                <a:latin typeface="Times New Roman" pitchFamily="18" charset="0"/>
                <a:cs typeface="Times New Roman" pitchFamily="18" charset="0"/>
              </a:rPr>
              <a:t>Consistency</a:t>
            </a:r>
            <a:r>
              <a:rPr lang="en-IN" sz="2000" dirty="0" smtClean="0">
                <a:latin typeface="Times New Roman" pitchFamily="18" charset="0"/>
                <a:cs typeface="Times New Roman" pitchFamily="18" charset="0"/>
              </a:rPr>
              <a:t>, same accounting </a:t>
            </a:r>
            <a:r>
              <a:rPr lang="en-IN" sz="2000" dirty="0">
                <a:latin typeface="Times New Roman" pitchFamily="18" charset="0"/>
                <a:cs typeface="Times New Roman" pitchFamily="18" charset="0"/>
              </a:rPr>
              <a:t>policies are </a:t>
            </a:r>
            <a:r>
              <a:rPr lang="en-IN" sz="2000" dirty="0" smtClean="0">
                <a:latin typeface="Times New Roman" pitchFamily="18" charset="0"/>
                <a:cs typeface="Times New Roman" pitchFamily="18" charset="0"/>
              </a:rPr>
              <a:t>followed </a:t>
            </a:r>
            <a:r>
              <a:rPr lang="en-IN" sz="2000" dirty="0">
                <a:latin typeface="Times New Roman" pitchFamily="18" charset="0"/>
                <a:cs typeface="Times New Roman" pitchFamily="18" charset="0"/>
              </a:rPr>
              <a:t>from one period to another </a:t>
            </a:r>
            <a:r>
              <a:rPr lang="en-IN" sz="2000" dirty="0" smtClean="0">
                <a:latin typeface="Times New Roman" pitchFamily="18" charset="0"/>
                <a:cs typeface="Times New Roman" pitchFamily="18" charset="0"/>
              </a:rPr>
              <a:t>so that comparability </a:t>
            </a:r>
            <a:r>
              <a:rPr lang="en-IN" sz="2000" dirty="0">
                <a:latin typeface="Times New Roman" pitchFamily="18" charset="0"/>
                <a:cs typeface="Times New Roman" pitchFamily="18" charset="0"/>
              </a:rPr>
              <a:t>of the financial </a:t>
            </a:r>
            <a:r>
              <a:rPr lang="en-IN" sz="2000" dirty="0" smtClean="0">
                <a:latin typeface="Times New Roman" pitchFamily="18" charset="0"/>
                <a:cs typeface="Times New Roman" pitchFamily="18" charset="0"/>
              </a:rPr>
              <a:t>statement can be achieved.</a:t>
            </a:r>
            <a:endParaRPr lang="en-IN" sz="2000" dirty="0">
              <a:latin typeface="Times New Roman" pitchFamily="18" charset="0"/>
              <a:cs typeface="Times New Roman" pitchFamily="18" charset="0"/>
            </a:endParaRPr>
          </a:p>
        </p:txBody>
      </p:sp>
      <p:graphicFrame>
        <p:nvGraphicFramePr>
          <p:cNvPr id="7" name="Diagram 6"/>
          <p:cNvGraphicFramePr/>
          <p:nvPr/>
        </p:nvGraphicFramePr>
        <p:xfrm>
          <a:off x="685800" y="1242536"/>
          <a:ext cx="7543800" cy="1424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18 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684871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14914" y="609600"/>
            <a:ext cx="8424286" cy="5715000"/>
          </a:xfrm>
          <a:prstGeom prst="rect">
            <a:avLst/>
          </a:prstGeom>
        </p:spPr>
      </p:pic>
      <p:sp>
        <p:nvSpPr>
          <p:cNvPr id="3"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19 of 20</a:t>
            </a:r>
            <a:endParaRPr lang="en-US" sz="1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524000"/>
            <a:ext cx="7848600" cy="4708981"/>
          </a:xfrm>
          <a:prstGeom prst="rect">
            <a:avLst/>
          </a:prstGeom>
          <a:noFill/>
        </p:spPr>
        <p:txBody>
          <a:bodyPr wrap="square" rtlCol="0">
            <a:spAutoFit/>
          </a:bodyPr>
          <a:lstStyle/>
          <a:p>
            <a:pPr algn="just"/>
            <a:r>
              <a:rPr lang="en-IN" sz="2000" dirty="0" smtClean="0">
                <a:latin typeface="Times New Roman" pitchFamily="18" charset="0"/>
                <a:cs typeface="Times New Roman" pitchFamily="18" charset="0"/>
              </a:rPr>
              <a:t>The Framework is the conceptual framework upon which the Ind AS are based and determine how financial statements are prepared and the information they contain.</a:t>
            </a:r>
          </a:p>
          <a:p>
            <a:pPr algn="just">
              <a:buFont typeface="Wingdings" pitchFamily="2" charset="2"/>
              <a:buChar char="v"/>
            </a:pPr>
            <a:endParaRPr lang="en-IN" sz="2000" dirty="0">
              <a:latin typeface="Times New Roman" pitchFamily="18" charset="0"/>
              <a:cs typeface="Times New Roman" pitchFamily="18" charset="0"/>
            </a:endParaRPr>
          </a:p>
          <a:p>
            <a:pPr algn="just">
              <a:buFont typeface="Wingdings" pitchFamily="2" charset="2"/>
              <a:buChar char="v"/>
            </a:pPr>
            <a:r>
              <a:rPr lang="en-IN" sz="2000" dirty="0" smtClean="0">
                <a:latin typeface="Times New Roman" pitchFamily="18" charset="0"/>
                <a:cs typeface="Times New Roman" pitchFamily="18" charset="0"/>
              </a:rPr>
              <a:t> It provides the </a:t>
            </a:r>
            <a:r>
              <a:rPr lang="en-IN" sz="2000" b="1" dirty="0" smtClean="0">
                <a:latin typeface="Times New Roman" pitchFamily="18" charset="0"/>
                <a:cs typeface="Times New Roman" pitchFamily="18" charset="0"/>
              </a:rPr>
              <a:t>general principles </a:t>
            </a:r>
            <a:r>
              <a:rPr lang="en-IN" sz="2000" dirty="0" smtClean="0">
                <a:latin typeface="Times New Roman" pitchFamily="18" charset="0"/>
                <a:cs typeface="Times New Roman" pitchFamily="18" charset="0"/>
              </a:rPr>
              <a:t>upon which Ind AS will be based . </a:t>
            </a:r>
          </a:p>
          <a:p>
            <a:pPr algn="just">
              <a:buFont typeface="Wingdings" pitchFamily="2" charset="2"/>
              <a:buChar char="v"/>
            </a:pPr>
            <a:endParaRPr lang="en-IN" sz="2000" dirty="0">
              <a:latin typeface="Times New Roman" pitchFamily="18" charset="0"/>
              <a:cs typeface="Times New Roman" pitchFamily="18" charset="0"/>
            </a:endParaRPr>
          </a:p>
          <a:p>
            <a:pPr algn="just">
              <a:buFont typeface="Wingdings" pitchFamily="2" charset="2"/>
              <a:buChar char="v"/>
            </a:pPr>
            <a:r>
              <a:rPr lang="en-IN" sz="2000" dirty="0" smtClean="0">
                <a:latin typeface="Times New Roman" pitchFamily="18" charset="0"/>
                <a:cs typeface="Times New Roman" pitchFamily="18" charset="0"/>
              </a:rPr>
              <a:t> The framework is the standard of all standards, but is not an accounting standard.</a:t>
            </a:r>
          </a:p>
          <a:p>
            <a:pPr algn="just">
              <a:buFont typeface="Wingdings" pitchFamily="2" charset="2"/>
              <a:buChar char="v"/>
            </a:pPr>
            <a:endParaRPr lang="en-IN" sz="2000" dirty="0">
              <a:latin typeface="Times New Roman" pitchFamily="18" charset="0"/>
              <a:cs typeface="Times New Roman" pitchFamily="18" charset="0"/>
            </a:endParaRPr>
          </a:p>
          <a:p>
            <a:pPr algn="just">
              <a:buFont typeface="Wingdings" pitchFamily="2" charset="2"/>
              <a:buChar char="v"/>
            </a:pPr>
            <a:r>
              <a:rPr lang="en-IN" sz="2000" dirty="0" smtClean="0">
                <a:latin typeface="Times New Roman" pitchFamily="18" charset="0"/>
                <a:cs typeface="Times New Roman" pitchFamily="18" charset="0"/>
              </a:rPr>
              <a:t> It is issued in July 2000.</a:t>
            </a:r>
          </a:p>
          <a:p>
            <a:pPr algn="just">
              <a:buFont typeface="Wingdings" pitchFamily="2" charset="2"/>
              <a:buChar char="v"/>
            </a:pPr>
            <a:endParaRPr lang="en-IN" sz="2000" dirty="0">
              <a:latin typeface="Times New Roman" pitchFamily="18" charset="0"/>
              <a:cs typeface="Times New Roman" pitchFamily="18" charset="0"/>
            </a:endParaRPr>
          </a:p>
          <a:p>
            <a:pPr algn="just">
              <a:buFont typeface="Wingdings" pitchFamily="2" charset="2"/>
              <a:buChar char="v"/>
            </a:pPr>
            <a:r>
              <a:rPr lang="en-IN" sz="2000" dirty="0" smtClean="0">
                <a:latin typeface="Times New Roman" pitchFamily="18" charset="0"/>
                <a:cs typeface="Times New Roman" pitchFamily="18" charset="0"/>
              </a:rPr>
              <a:t> In case of </a:t>
            </a:r>
            <a:r>
              <a:rPr lang="en-IN" sz="2000" b="1" dirty="0" smtClean="0">
                <a:latin typeface="Times New Roman" pitchFamily="18" charset="0"/>
                <a:cs typeface="Times New Roman" pitchFamily="18" charset="0"/>
              </a:rPr>
              <a:t>conflict</a:t>
            </a:r>
            <a:r>
              <a:rPr lang="en-IN" sz="2000" dirty="0" smtClean="0">
                <a:latin typeface="Times New Roman" pitchFamily="18" charset="0"/>
                <a:cs typeface="Times New Roman" pitchFamily="18" charset="0"/>
              </a:rPr>
              <a:t> between Framework and Ind AS, Ind AS shall prevail </a:t>
            </a:r>
            <a:r>
              <a:rPr lang="en-IN" sz="2000" dirty="0">
                <a:latin typeface="Times New Roman" pitchFamily="18" charset="0"/>
                <a:cs typeface="Times New Roman" pitchFamily="18" charset="0"/>
              </a:rPr>
              <a:t>over </a:t>
            </a:r>
            <a:r>
              <a:rPr lang="en-IN" sz="2000" dirty="0" smtClean="0">
                <a:latin typeface="Times New Roman" pitchFamily="18" charset="0"/>
                <a:cs typeface="Times New Roman" pitchFamily="18" charset="0"/>
              </a:rPr>
              <a:t>the Framework, as Ind AS contains </a:t>
            </a:r>
            <a:r>
              <a:rPr lang="en-IN" sz="2000" b="1" dirty="0" smtClean="0">
                <a:latin typeface="Times New Roman" pitchFamily="18" charset="0"/>
                <a:cs typeface="Times New Roman" pitchFamily="18" charset="0"/>
              </a:rPr>
              <a:t>specific principles</a:t>
            </a:r>
            <a:r>
              <a:rPr lang="en-IN" sz="2000" dirty="0" smtClean="0">
                <a:latin typeface="Times New Roman" pitchFamily="18" charset="0"/>
                <a:cs typeface="Times New Roman" pitchFamily="18" charset="0"/>
              </a:rPr>
              <a:t> with respect to items of financial statement whereas framework contains general principles with respect to items of financial statement.</a:t>
            </a:r>
            <a:endParaRPr lang="en-IN" sz="2000" dirty="0">
              <a:latin typeface="Times New Roman" pitchFamily="18" charset="0"/>
              <a:cs typeface="Times New Roman" pitchFamily="18" charset="0"/>
            </a:endParaRPr>
          </a:p>
        </p:txBody>
      </p:sp>
      <p:sp>
        <p:nvSpPr>
          <p:cNvPr id="3" name="Rounded Rectangle 2"/>
          <p:cNvSpPr/>
          <p:nvPr/>
        </p:nvSpPr>
        <p:spPr>
          <a:xfrm>
            <a:off x="609600" y="381000"/>
            <a:ext cx="7848600" cy="8382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solidFill>
                  <a:schemeClr val="bg1"/>
                </a:solidFill>
                <a:latin typeface="Times New Roman" pitchFamily="18" charset="0"/>
                <a:cs typeface="Times New Roman" pitchFamily="18" charset="0"/>
              </a:rPr>
              <a:t>Framework for the Preparation and Presentation of Financial Statements</a:t>
            </a:r>
            <a:endParaRPr lang="en-US" sz="2400" b="1" dirty="0">
              <a:solidFill>
                <a:schemeClr val="bg1"/>
              </a:solidFill>
              <a:latin typeface="Times New Roman" pitchFamily="18" charset="0"/>
              <a:cs typeface="Times New Roman" pitchFamily="18" charset="0"/>
            </a:endParaRP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2 of 20</a:t>
            </a:r>
            <a:endParaRPr lang="en-US" sz="1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4899" y="2057400"/>
            <a:ext cx="7129901" cy="1862048"/>
          </a:xfrm>
          <a:prstGeom prst="rect">
            <a:avLst/>
          </a:prstGeom>
          <a:noFill/>
          <a:ln>
            <a:noFill/>
          </a:ln>
          <a:effectLst>
            <a:glow rad="228600">
              <a:schemeClr val="accent4">
                <a:satMod val="175000"/>
                <a:alpha val="40000"/>
              </a:schemeClr>
            </a:glow>
          </a:effectLst>
        </p:spPr>
        <p:txBody>
          <a:bodyPr wrap="none" lIns="91440" tIns="45720" rIns="91440" bIns="45720">
            <a:spAutoFit/>
          </a:bodyPr>
          <a:lstStyle/>
          <a:p>
            <a:pPr algn="ctr"/>
            <a:r>
              <a:rPr lang="en-US" sz="11500" b="1" u="sng"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Thank You</a:t>
            </a:r>
            <a:endParaRPr lang="en-US" sz="11500" b="1" u="sng"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20 of 20</a:t>
            </a:r>
            <a:endParaRPr lang="en-US" sz="1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204079"/>
            <a:ext cx="8077200" cy="3477875"/>
          </a:xfrm>
          <a:prstGeom prst="rect">
            <a:avLst/>
          </a:prstGeom>
        </p:spPr>
        <p:txBody>
          <a:bodyPr wrap="square">
            <a:spAutoFit/>
          </a:bodyPr>
          <a:lstStyle/>
          <a:p>
            <a:r>
              <a:rPr lang="en-IN" sz="2000" dirty="0">
                <a:latin typeface="Times New Roman" pitchFamily="18" charset="0"/>
                <a:cs typeface="Times New Roman" pitchFamily="18" charset="0"/>
              </a:rPr>
              <a:t>The Framework deals with</a:t>
            </a:r>
            <a:r>
              <a:rPr lang="en-IN" sz="2000" dirty="0" smtClean="0">
                <a:latin typeface="Times New Roman" pitchFamily="18" charset="0"/>
                <a:cs typeface="Times New Roman" pitchFamily="18" charset="0"/>
              </a:rPr>
              <a:t>:</a:t>
            </a:r>
          </a:p>
          <a:p>
            <a:endParaRPr lang="en-IN" sz="2000" dirty="0">
              <a:latin typeface="Times New Roman" pitchFamily="18" charset="0"/>
              <a:cs typeface="Times New Roman" pitchFamily="18" charset="0"/>
            </a:endParaRPr>
          </a:p>
          <a:p>
            <a:pPr marL="457200" indent="-457200">
              <a:buFont typeface="+mj-lt"/>
              <a:buAutoNum type="arabicPeriod"/>
            </a:pPr>
            <a:r>
              <a:rPr lang="en-IN" sz="2000" dirty="0" smtClean="0">
                <a:latin typeface="Times New Roman" pitchFamily="18" charset="0"/>
                <a:cs typeface="Times New Roman" pitchFamily="18" charset="0"/>
              </a:rPr>
              <a:t>the </a:t>
            </a:r>
            <a:r>
              <a:rPr lang="en-IN" sz="2000" b="1" dirty="0">
                <a:latin typeface="Times New Roman" pitchFamily="18" charset="0"/>
                <a:cs typeface="Times New Roman" pitchFamily="18" charset="0"/>
              </a:rPr>
              <a:t>objective</a:t>
            </a:r>
            <a:r>
              <a:rPr lang="en-IN" sz="2000" dirty="0">
                <a:latin typeface="Times New Roman" pitchFamily="18" charset="0"/>
                <a:cs typeface="Times New Roman" pitchFamily="18" charset="0"/>
              </a:rPr>
              <a:t> of financial statements</a:t>
            </a:r>
            <a:r>
              <a:rPr lang="en-IN" sz="2000" dirty="0" smtClean="0">
                <a:latin typeface="Times New Roman" pitchFamily="18" charset="0"/>
                <a:cs typeface="Times New Roman" pitchFamily="18" charset="0"/>
              </a:rPr>
              <a:t>;</a:t>
            </a:r>
          </a:p>
          <a:p>
            <a:pPr marL="457200" indent="-457200">
              <a:buFont typeface="+mj-lt"/>
              <a:buAutoNum type="arabicPeriod"/>
            </a:pPr>
            <a:endParaRPr lang="en-IN" sz="2000" dirty="0">
              <a:latin typeface="Times New Roman" pitchFamily="18" charset="0"/>
              <a:cs typeface="Times New Roman" pitchFamily="18" charset="0"/>
            </a:endParaRPr>
          </a:p>
          <a:p>
            <a:pPr marL="457200" indent="-457200">
              <a:buFont typeface="+mj-lt"/>
              <a:buAutoNum type="arabicPeriod"/>
            </a:pPr>
            <a:r>
              <a:rPr lang="en-IN" sz="2000" dirty="0" smtClean="0">
                <a:latin typeface="Times New Roman" pitchFamily="18" charset="0"/>
                <a:cs typeface="Times New Roman" pitchFamily="18" charset="0"/>
              </a:rPr>
              <a:t>the </a:t>
            </a:r>
            <a:r>
              <a:rPr lang="en-IN" sz="2000" b="1" dirty="0">
                <a:latin typeface="Times New Roman" pitchFamily="18" charset="0"/>
                <a:cs typeface="Times New Roman" pitchFamily="18" charset="0"/>
              </a:rPr>
              <a:t>qualitative characteristics</a:t>
            </a:r>
            <a:r>
              <a:rPr lang="en-IN" sz="2000" dirty="0">
                <a:latin typeface="Times New Roman" pitchFamily="18" charset="0"/>
                <a:cs typeface="Times New Roman" pitchFamily="18" charset="0"/>
              </a:rPr>
              <a:t> that determine the usefulness of information provided in financial statements</a:t>
            </a:r>
            <a:r>
              <a:rPr lang="en-IN" sz="2000" dirty="0" smtClean="0">
                <a:latin typeface="Times New Roman" pitchFamily="18" charset="0"/>
                <a:cs typeface="Times New Roman" pitchFamily="18" charset="0"/>
              </a:rPr>
              <a:t>;</a:t>
            </a:r>
          </a:p>
          <a:p>
            <a:pPr marL="457200" indent="-457200">
              <a:buFont typeface="+mj-lt"/>
              <a:buAutoNum type="arabicPeriod"/>
            </a:pPr>
            <a:endParaRPr lang="en-IN" sz="2000" dirty="0">
              <a:latin typeface="Times New Roman" pitchFamily="18" charset="0"/>
              <a:cs typeface="Times New Roman" pitchFamily="18" charset="0"/>
            </a:endParaRPr>
          </a:p>
          <a:p>
            <a:pPr marL="457200" indent="-457200">
              <a:buFont typeface="+mj-lt"/>
              <a:buAutoNum type="arabicPeriod"/>
            </a:pPr>
            <a:r>
              <a:rPr lang="en-IN" sz="2000" b="1" dirty="0" smtClean="0">
                <a:latin typeface="Times New Roman" pitchFamily="18" charset="0"/>
                <a:cs typeface="Times New Roman" pitchFamily="18" charset="0"/>
              </a:rPr>
              <a:t>definition</a:t>
            </a:r>
            <a:r>
              <a:rPr lang="en-IN" sz="2000" b="1" dirty="0">
                <a:latin typeface="Times New Roman" pitchFamily="18" charset="0"/>
                <a:cs typeface="Times New Roman" pitchFamily="18" charset="0"/>
              </a:rPr>
              <a:t>, recognition and measurement</a:t>
            </a:r>
            <a:r>
              <a:rPr lang="en-IN" sz="2000" dirty="0">
                <a:latin typeface="Times New Roman" pitchFamily="18" charset="0"/>
                <a:cs typeface="Times New Roman" pitchFamily="18" charset="0"/>
              </a:rPr>
              <a:t> of the </a:t>
            </a:r>
            <a:r>
              <a:rPr lang="en-IN" sz="2000" b="1" dirty="0">
                <a:latin typeface="Times New Roman" pitchFamily="18" charset="0"/>
                <a:cs typeface="Times New Roman" pitchFamily="18" charset="0"/>
              </a:rPr>
              <a:t>elements</a:t>
            </a:r>
            <a:r>
              <a:rPr lang="en-IN" sz="2000" dirty="0">
                <a:latin typeface="Times New Roman" pitchFamily="18" charset="0"/>
                <a:cs typeface="Times New Roman" pitchFamily="18" charset="0"/>
              </a:rPr>
              <a:t> from which financial statements are constructed; </a:t>
            </a:r>
            <a:r>
              <a:rPr lang="en-IN" sz="2000" dirty="0" smtClean="0">
                <a:latin typeface="Times New Roman" pitchFamily="18" charset="0"/>
                <a:cs typeface="Times New Roman" pitchFamily="18" charset="0"/>
              </a:rPr>
              <a:t>and</a:t>
            </a:r>
          </a:p>
          <a:p>
            <a:pPr marL="457200" indent="-457200">
              <a:buFont typeface="+mj-lt"/>
              <a:buAutoNum type="arabicPeriod"/>
            </a:pPr>
            <a:endParaRPr lang="en-IN" sz="2000" dirty="0">
              <a:latin typeface="Times New Roman" pitchFamily="18" charset="0"/>
              <a:cs typeface="Times New Roman" pitchFamily="18" charset="0"/>
            </a:endParaRPr>
          </a:p>
          <a:p>
            <a:pPr marL="457200" indent="-457200">
              <a:buFont typeface="+mj-lt"/>
              <a:buAutoNum type="arabicPeriod"/>
            </a:pPr>
            <a:r>
              <a:rPr lang="en-IN" sz="2000" dirty="0" smtClean="0">
                <a:latin typeface="Times New Roman" pitchFamily="18" charset="0"/>
                <a:cs typeface="Times New Roman" pitchFamily="18" charset="0"/>
              </a:rPr>
              <a:t>concepts </a:t>
            </a:r>
            <a:r>
              <a:rPr lang="en-IN" sz="2000" dirty="0">
                <a:latin typeface="Times New Roman" pitchFamily="18" charset="0"/>
                <a:cs typeface="Times New Roman" pitchFamily="18" charset="0"/>
              </a:rPr>
              <a:t>of</a:t>
            </a:r>
            <a:r>
              <a:rPr lang="en-IN" sz="2000" b="1" dirty="0">
                <a:latin typeface="Times New Roman" pitchFamily="18" charset="0"/>
                <a:cs typeface="Times New Roman" pitchFamily="18" charset="0"/>
              </a:rPr>
              <a:t> capital and capital maintenance</a:t>
            </a:r>
            <a:r>
              <a:rPr lang="en-IN" sz="2000" dirty="0">
                <a:latin typeface="Times New Roman" pitchFamily="18" charset="0"/>
                <a:cs typeface="Times New Roman" pitchFamily="18" charset="0"/>
              </a:rPr>
              <a:t>.</a:t>
            </a:r>
          </a:p>
        </p:txBody>
      </p:sp>
      <p:sp>
        <p:nvSpPr>
          <p:cNvPr id="3" name="Rounded Rectangle 2"/>
          <p:cNvSpPr/>
          <p:nvPr/>
        </p:nvSpPr>
        <p:spPr>
          <a:xfrm>
            <a:off x="533400" y="304800"/>
            <a:ext cx="8077200" cy="6096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smtClean="0">
                <a:latin typeface="Times New Roman" pitchFamily="18" charset="0"/>
                <a:cs typeface="Times New Roman" pitchFamily="18" charset="0"/>
              </a:rPr>
              <a:t>Scope</a:t>
            </a:r>
            <a:endParaRPr lang="en-IN" sz="2800" b="1" dirty="0">
              <a:latin typeface="Times New Roman" pitchFamily="18" charset="0"/>
              <a:cs typeface="Times New Roman" pitchFamily="18" charset="0"/>
            </a:endParaRP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3 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1631954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85800" y="381000"/>
            <a:ext cx="7620000" cy="5334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1. Objective </a:t>
            </a:r>
            <a:r>
              <a:rPr lang="en-IN" sz="2400" b="1" dirty="0">
                <a:latin typeface="Times New Roman" pitchFamily="18" charset="0"/>
                <a:cs typeface="Times New Roman" pitchFamily="18" charset="0"/>
              </a:rPr>
              <a:t>of financial statements</a:t>
            </a:r>
          </a:p>
        </p:txBody>
      </p:sp>
      <p:sp>
        <p:nvSpPr>
          <p:cNvPr id="3" name="Rectangle 2"/>
          <p:cNvSpPr/>
          <p:nvPr/>
        </p:nvSpPr>
        <p:spPr>
          <a:xfrm>
            <a:off x="685800" y="1295400"/>
            <a:ext cx="7620000" cy="3170099"/>
          </a:xfrm>
          <a:prstGeom prst="rect">
            <a:avLst/>
          </a:prstGeom>
        </p:spPr>
        <p:txBody>
          <a:bodyPr wrap="square">
            <a:spAutoFit/>
          </a:bodyPr>
          <a:lstStyle/>
          <a:p>
            <a:r>
              <a:rPr lang="en-IN" sz="2000" dirty="0">
                <a:latin typeface="Times New Roman" pitchFamily="18" charset="0"/>
                <a:cs typeface="Times New Roman" pitchFamily="18" charset="0"/>
              </a:rPr>
              <a:t>The objective of financial statements is to</a:t>
            </a:r>
            <a:r>
              <a:rPr lang="en-IN" sz="2000" b="1" dirty="0">
                <a:latin typeface="Times New Roman" pitchFamily="18" charset="0"/>
                <a:cs typeface="Times New Roman" pitchFamily="18" charset="0"/>
              </a:rPr>
              <a:t> provide information </a:t>
            </a:r>
            <a:r>
              <a:rPr lang="en-IN" sz="2000" dirty="0">
                <a:latin typeface="Times New Roman" pitchFamily="18" charset="0"/>
                <a:cs typeface="Times New Roman" pitchFamily="18" charset="0"/>
              </a:rPr>
              <a:t>about </a:t>
            </a:r>
            <a:endParaRPr lang="en-IN" sz="2000" dirty="0" smtClean="0">
              <a:latin typeface="Times New Roman" pitchFamily="18" charset="0"/>
              <a:cs typeface="Times New Roman" pitchFamily="18" charset="0"/>
            </a:endParaRPr>
          </a:p>
          <a:p>
            <a:endParaRPr lang="en-IN" sz="2000" b="1" dirty="0" smtClean="0">
              <a:latin typeface="Times New Roman" pitchFamily="18" charset="0"/>
              <a:cs typeface="Times New Roman" pitchFamily="18" charset="0"/>
            </a:endParaRPr>
          </a:p>
          <a:p>
            <a:pPr>
              <a:buFont typeface="Wingdings" pitchFamily="2" charset="2"/>
              <a:buChar char="v"/>
            </a:pPr>
            <a:r>
              <a:rPr lang="en-IN" sz="2000" b="1" dirty="0" smtClean="0">
                <a:latin typeface="Times New Roman" pitchFamily="18" charset="0"/>
                <a:cs typeface="Times New Roman" pitchFamily="18" charset="0"/>
              </a:rPr>
              <a:t> Financial </a:t>
            </a:r>
            <a:r>
              <a:rPr lang="en-IN" sz="2000" b="1" dirty="0">
                <a:latin typeface="Times New Roman" pitchFamily="18" charset="0"/>
                <a:cs typeface="Times New Roman" pitchFamily="18" charset="0"/>
              </a:rPr>
              <a:t>position, </a:t>
            </a:r>
            <a:endParaRPr lang="en-IN" sz="2000" b="1" dirty="0" smtClean="0">
              <a:latin typeface="Times New Roman" pitchFamily="18" charset="0"/>
              <a:cs typeface="Times New Roman" pitchFamily="18" charset="0"/>
            </a:endParaRPr>
          </a:p>
          <a:p>
            <a:pPr>
              <a:buFont typeface="Wingdings" pitchFamily="2" charset="2"/>
              <a:buChar char="v"/>
            </a:pPr>
            <a:endParaRPr lang="en-IN" sz="2000" b="1" dirty="0" smtClean="0">
              <a:latin typeface="Times New Roman" pitchFamily="18" charset="0"/>
              <a:cs typeface="Times New Roman" pitchFamily="18" charset="0"/>
            </a:endParaRPr>
          </a:p>
          <a:p>
            <a:pPr>
              <a:buFont typeface="Wingdings" pitchFamily="2" charset="2"/>
              <a:buChar char="v"/>
            </a:pPr>
            <a:r>
              <a:rPr lang="en-IN" sz="2000" b="1" dirty="0" smtClean="0">
                <a:latin typeface="Times New Roman" pitchFamily="18" charset="0"/>
                <a:cs typeface="Times New Roman" pitchFamily="18" charset="0"/>
              </a:rPr>
              <a:t> Financial performance</a:t>
            </a:r>
            <a:r>
              <a:rPr lang="en-IN" sz="2000" dirty="0" smtClean="0">
                <a:latin typeface="Times New Roman" pitchFamily="18" charset="0"/>
                <a:cs typeface="Times New Roman" pitchFamily="18" charset="0"/>
              </a:rPr>
              <a:t>, and </a:t>
            </a:r>
          </a:p>
          <a:p>
            <a:pPr>
              <a:buFont typeface="Wingdings" pitchFamily="2" charset="2"/>
              <a:buChar char="v"/>
            </a:pPr>
            <a:endParaRPr lang="en-IN" sz="2000" b="1" dirty="0" smtClean="0">
              <a:latin typeface="Times New Roman" pitchFamily="18" charset="0"/>
              <a:cs typeface="Times New Roman" pitchFamily="18" charset="0"/>
            </a:endParaRPr>
          </a:p>
          <a:p>
            <a:pPr>
              <a:buFont typeface="Wingdings" pitchFamily="2" charset="2"/>
              <a:buChar char="v"/>
            </a:pPr>
            <a:r>
              <a:rPr lang="en-IN" sz="2000" b="1" dirty="0" smtClean="0">
                <a:latin typeface="Times New Roman" pitchFamily="18" charset="0"/>
                <a:cs typeface="Times New Roman" pitchFamily="18" charset="0"/>
              </a:rPr>
              <a:t> Cash </a:t>
            </a:r>
            <a:r>
              <a:rPr lang="en-IN" sz="2000" b="1" dirty="0">
                <a:latin typeface="Times New Roman" pitchFamily="18" charset="0"/>
                <a:cs typeface="Times New Roman" pitchFamily="18" charset="0"/>
              </a:rPr>
              <a:t>flows</a:t>
            </a:r>
            <a:r>
              <a:rPr lang="en-IN" sz="2000" dirty="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pPr>
              <a:buFont typeface="Wingdings" pitchFamily="2" charset="2"/>
              <a:buChar char="q"/>
            </a:pP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of </a:t>
            </a:r>
            <a:r>
              <a:rPr lang="en-IN" sz="2000" dirty="0">
                <a:latin typeface="Times New Roman" pitchFamily="18" charset="0"/>
                <a:cs typeface="Times New Roman" pitchFamily="18" charset="0"/>
              </a:rPr>
              <a:t>an </a:t>
            </a:r>
            <a:r>
              <a:rPr lang="en-IN" sz="2000" dirty="0" smtClean="0">
                <a:latin typeface="Times New Roman" pitchFamily="18" charset="0"/>
                <a:cs typeface="Times New Roman" pitchFamily="18" charset="0"/>
              </a:rPr>
              <a:t>entity that </a:t>
            </a:r>
            <a:r>
              <a:rPr lang="en-IN" sz="2000" dirty="0">
                <a:latin typeface="Times New Roman" pitchFamily="18" charset="0"/>
                <a:cs typeface="Times New Roman" pitchFamily="18" charset="0"/>
              </a:rPr>
              <a:t>is useful to a </a:t>
            </a:r>
            <a:r>
              <a:rPr lang="en-IN" sz="2000" b="1" dirty="0">
                <a:latin typeface="Times New Roman" pitchFamily="18" charset="0"/>
                <a:cs typeface="Times New Roman" pitchFamily="18" charset="0"/>
              </a:rPr>
              <a:t>wide range</a:t>
            </a:r>
            <a:r>
              <a:rPr lang="en-IN" sz="2000" dirty="0">
                <a:latin typeface="Times New Roman" pitchFamily="18" charset="0"/>
                <a:cs typeface="Times New Roman" pitchFamily="18" charset="0"/>
              </a:rPr>
              <a:t> of </a:t>
            </a:r>
            <a:r>
              <a:rPr lang="en-IN" sz="2000" dirty="0" smtClean="0">
                <a:latin typeface="Times New Roman" pitchFamily="18" charset="0"/>
                <a:cs typeface="Times New Roman" pitchFamily="18" charset="0"/>
              </a:rPr>
              <a:t>users </a:t>
            </a:r>
            <a:r>
              <a:rPr lang="en-IN" sz="2000" dirty="0">
                <a:latin typeface="Times New Roman" pitchFamily="18" charset="0"/>
                <a:cs typeface="Times New Roman" pitchFamily="18" charset="0"/>
              </a:rPr>
              <a:t>in making economic decisions.</a:t>
            </a: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4 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674795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1981200"/>
            <a:ext cx="2057400" cy="457200"/>
          </a:xfrm>
          <a:prstGeom prst="roundRect">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imes New Roman" pitchFamily="18" charset="0"/>
                <a:cs typeface="Times New Roman" pitchFamily="18" charset="0"/>
              </a:rPr>
              <a:t>Understandability</a:t>
            </a:r>
            <a:endParaRPr lang="en-IN" b="1" dirty="0">
              <a:latin typeface="Times New Roman" pitchFamily="18" charset="0"/>
              <a:cs typeface="Times New Roman" pitchFamily="18" charset="0"/>
            </a:endParaRPr>
          </a:p>
        </p:txBody>
      </p:sp>
      <p:sp>
        <p:nvSpPr>
          <p:cNvPr id="9" name="Rounded Rectangle 8"/>
          <p:cNvSpPr/>
          <p:nvPr/>
        </p:nvSpPr>
        <p:spPr>
          <a:xfrm>
            <a:off x="2514600" y="1981200"/>
            <a:ext cx="1828800" cy="457200"/>
          </a:xfrm>
          <a:prstGeom prst="round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imes New Roman" pitchFamily="18" charset="0"/>
                <a:cs typeface="Times New Roman" pitchFamily="18" charset="0"/>
              </a:rPr>
              <a:t>Relevance</a:t>
            </a:r>
            <a:endParaRPr lang="en-IN" b="1" dirty="0">
              <a:latin typeface="Times New Roman" pitchFamily="18" charset="0"/>
              <a:cs typeface="Times New Roman" pitchFamily="18" charset="0"/>
            </a:endParaRPr>
          </a:p>
        </p:txBody>
      </p:sp>
      <p:sp>
        <p:nvSpPr>
          <p:cNvPr id="10" name="Rounded Rectangle 9"/>
          <p:cNvSpPr/>
          <p:nvPr/>
        </p:nvSpPr>
        <p:spPr>
          <a:xfrm>
            <a:off x="4572000" y="1981200"/>
            <a:ext cx="1600200" cy="457200"/>
          </a:xfrm>
          <a:prstGeom prst="round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imes New Roman" pitchFamily="18" charset="0"/>
                <a:cs typeface="Times New Roman" pitchFamily="18" charset="0"/>
              </a:rPr>
              <a:t>Reliability</a:t>
            </a:r>
            <a:endParaRPr lang="en-IN" b="1" dirty="0">
              <a:latin typeface="Times New Roman" pitchFamily="18" charset="0"/>
              <a:cs typeface="Times New Roman" pitchFamily="18" charset="0"/>
            </a:endParaRPr>
          </a:p>
        </p:txBody>
      </p:sp>
      <p:sp>
        <p:nvSpPr>
          <p:cNvPr id="11" name="Rounded Rectangle 10"/>
          <p:cNvSpPr/>
          <p:nvPr/>
        </p:nvSpPr>
        <p:spPr>
          <a:xfrm>
            <a:off x="6553200" y="1981200"/>
            <a:ext cx="1905000" cy="457200"/>
          </a:xfrm>
          <a:prstGeom prst="roundRect">
            <a:avLst/>
          </a:prstGeom>
          <a:solidFill>
            <a:srgbClr val="FF99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imes New Roman" pitchFamily="18" charset="0"/>
                <a:cs typeface="Times New Roman" pitchFamily="18" charset="0"/>
              </a:rPr>
              <a:t>Comparability</a:t>
            </a:r>
            <a:endParaRPr lang="en-IN" b="1" dirty="0">
              <a:latin typeface="Times New Roman" pitchFamily="18" charset="0"/>
              <a:cs typeface="Times New Roman" pitchFamily="18" charset="0"/>
            </a:endParaRPr>
          </a:p>
        </p:txBody>
      </p:sp>
      <p:sp>
        <p:nvSpPr>
          <p:cNvPr id="13" name="Rounded Rectangle 12"/>
          <p:cNvSpPr/>
          <p:nvPr/>
        </p:nvSpPr>
        <p:spPr>
          <a:xfrm>
            <a:off x="2514600" y="2743200"/>
            <a:ext cx="1828800" cy="457200"/>
          </a:xfrm>
          <a:prstGeom prst="roundRect">
            <a:avLst/>
          </a:prstGeom>
          <a:solidFill>
            <a:srgbClr val="0070C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imes New Roman" pitchFamily="18" charset="0"/>
                <a:cs typeface="Times New Roman" pitchFamily="18" charset="0"/>
              </a:rPr>
              <a:t>Materiality</a:t>
            </a:r>
            <a:endParaRPr lang="en-IN" b="1" dirty="0">
              <a:latin typeface="Times New Roman" pitchFamily="18" charset="0"/>
              <a:cs typeface="Times New Roman" pitchFamily="18" charset="0"/>
            </a:endParaRPr>
          </a:p>
        </p:txBody>
      </p:sp>
      <p:sp>
        <p:nvSpPr>
          <p:cNvPr id="14" name="Down Arrow 13"/>
          <p:cNvSpPr/>
          <p:nvPr/>
        </p:nvSpPr>
        <p:spPr>
          <a:xfrm>
            <a:off x="3276600" y="2438400"/>
            <a:ext cx="304800" cy="30480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Down Arrow 14"/>
          <p:cNvSpPr/>
          <p:nvPr/>
        </p:nvSpPr>
        <p:spPr>
          <a:xfrm>
            <a:off x="5181600" y="2438400"/>
            <a:ext cx="381000" cy="121920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ounded Rectangle 19"/>
          <p:cNvSpPr/>
          <p:nvPr/>
        </p:nvSpPr>
        <p:spPr>
          <a:xfrm>
            <a:off x="228600" y="4191000"/>
            <a:ext cx="1752600" cy="609600"/>
          </a:xfrm>
          <a:prstGeom prst="roundRect">
            <a:avLst/>
          </a:prstGeom>
          <a:solidFill>
            <a:srgbClr val="7030A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imes New Roman" pitchFamily="18" charset="0"/>
                <a:cs typeface="Times New Roman" pitchFamily="18" charset="0"/>
              </a:rPr>
              <a:t>Faithful Representation</a:t>
            </a:r>
            <a:endParaRPr lang="en-IN" b="1" dirty="0">
              <a:latin typeface="Times New Roman" pitchFamily="18" charset="0"/>
              <a:cs typeface="Times New Roman" pitchFamily="18" charset="0"/>
            </a:endParaRPr>
          </a:p>
        </p:txBody>
      </p:sp>
      <p:sp>
        <p:nvSpPr>
          <p:cNvPr id="21" name="Rounded Rectangle 20"/>
          <p:cNvSpPr/>
          <p:nvPr/>
        </p:nvSpPr>
        <p:spPr>
          <a:xfrm>
            <a:off x="2133600" y="4191000"/>
            <a:ext cx="1447800" cy="609600"/>
          </a:xfrm>
          <a:prstGeom prst="roundRect">
            <a:avLst/>
          </a:prstGeom>
          <a:solidFill>
            <a:srgbClr val="7030A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imes New Roman" pitchFamily="18" charset="0"/>
                <a:cs typeface="Times New Roman" pitchFamily="18" charset="0"/>
              </a:rPr>
              <a:t>Substance Over Form</a:t>
            </a:r>
            <a:endParaRPr lang="en-IN" b="1" dirty="0">
              <a:latin typeface="Times New Roman" pitchFamily="18" charset="0"/>
              <a:cs typeface="Times New Roman" pitchFamily="18" charset="0"/>
            </a:endParaRPr>
          </a:p>
        </p:txBody>
      </p:sp>
      <p:sp>
        <p:nvSpPr>
          <p:cNvPr id="22" name="Rounded Rectangle 21"/>
          <p:cNvSpPr/>
          <p:nvPr/>
        </p:nvSpPr>
        <p:spPr>
          <a:xfrm>
            <a:off x="3810000" y="4191000"/>
            <a:ext cx="1371600" cy="609600"/>
          </a:xfrm>
          <a:prstGeom prst="roundRect">
            <a:avLst/>
          </a:prstGeom>
          <a:solidFill>
            <a:srgbClr val="7030A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imes New Roman" pitchFamily="18" charset="0"/>
                <a:cs typeface="Times New Roman" pitchFamily="18" charset="0"/>
              </a:rPr>
              <a:t>Neutrality</a:t>
            </a:r>
            <a:endParaRPr lang="en-IN" b="1" dirty="0">
              <a:latin typeface="Times New Roman" pitchFamily="18" charset="0"/>
              <a:cs typeface="Times New Roman" pitchFamily="18" charset="0"/>
            </a:endParaRPr>
          </a:p>
        </p:txBody>
      </p:sp>
      <p:sp>
        <p:nvSpPr>
          <p:cNvPr id="24" name="Rounded Rectangle 23"/>
          <p:cNvSpPr/>
          <p:nvPr/>
        </p:nvSpPr>
        <p:spPr>
          <a:xfrm>
            <a:off x="5410200" y="4191000"/>
            <a:ext cx="1371600" cy="609600"/>
          </a:xfrm>
          <a:prstGeom prst="roundRect">
            <a:avLst/>
          </a:prstGeom>
          <a:solidFill>
            <a:srgbClr val="7030A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imes New Roman" pitchFamily="18" charset="0"/>
                <a:cs typeface="Times New Roman" pitchFamily="18" charset="0"/>
              </a:rPr>
              <a:t>Prudence</a:t>
            </a:r>
            <a:endParaRPr lang="en-IN" b="1" dirty="0">
              <a:latin typeface="Times New Roman" pitchFamily="18" charset="0"/>
              <a:cs typeface="Times New Roman" pitchFamily="18" charset="0"/>
            </a:endParaRPr>
          </a:p>
        </p:txBody>
      </p:sp>
      <p:sp>
        <p:nvSpPr>
          <p:cNvPr id="26" name="Rounded Rectangle 25"/>
          <p:cNvSpPr/>
          <p:nvPr/>
        </p:nvSpPr>
        <p:spPr>
          <a:xfrm>
            <a:off x="7010400" y="4191000"/>
            <a:ext cx="1676400" cy="609600"/>
          </a:xfrm>
          <a:prstGeom prst="roundRect">
            <a:avLst/>
          </a:prstGeom>
          <a:solidFill>
            <a:srgbClr val="7030A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latin typeface="Times New Roman" pitchFamily="18" charset="0"/>
                <a:cs typeface="Times New Roman" pitchFamily="18" charset="0"/>
              </a:rPr>
              <a:t>Completeness</a:t>
            </a:r>
            <a:endParaRPr lang="en-IN" b="1" dirty="0">
              <a:latin typeface="Times New Roman" pitchFamily="18" charset="0"/>
              <a:cs typeface="Times New Roman" pitchFamily="18" charset="0"/>
            </a:endParaRPr>
          </a:p>
        </p:txBody>
      </p:sp>
      <p:cxnSp>
        <p:nvCxnSpPr>
          <p:cNvPr id="28" name="Straight Connector 27"/>
          <p:cNvCxnSpPr/>
          <p:nvPr/>
        </p:nvCxnSpPr>
        <p:spPr>
          <a:xfrm>
            <a:off x="1066800" y="3657600"/>
            <a:ext cx="6781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endCxn id="26" idx="0"/>
          </p:cNvCxnSpPr>
          <p:nvPr/>
        </p:nvCxnSpPr>
        <p:spPr>
          <a:xfrm>
            <a:off x="7848600" y="36576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096000" y="36576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4495800" y="36576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895600" y="36576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1066800" y="36576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04800" y="1182469"/>
            <a:ext cx="8229600" cy="707886"/>
          </a:xfrm>
          <a:prstGeom prst="rect">
            <a:avLst/>
          </a:prstGeom>
        </p:spPr>
        <p:txBody>
          <a:bodyPr wrap="square">
            <a:spAutoFit/>
          </a:bodyPr>
          <a:lstStyle/>
          <a:p>
            <a:r>
              <a:rPr lang="en-IN" sz="2000" dirty="0">
                <a:latin typeface="Times New Roman" pitchFamily="18" charset="0"/>
                <a:cs typeface="Times New Roman" pitchFamily="18" charset="0"/>
              </a:rPr>
              <a:t>Qualitative characteristics are the attributes that make the information provided in financial </a:t>
            </a:r>
            <a:r>
              <a:rPr lang="en-IN" sz="2000" dirty="0" smtClean="0">
                <a:latin typeface="Times New Roman" pitchFamily="18" charset="0"/>
                <a:cs typeface="Times New Roman" pitchFamily="18" charset="0"/>
              </a:rPr>
              <a:t>statement </a:t>
            </a:r>
            <a:r>
              <a:rPr lang="en-IN" sz="2000" dirty="0">
                <a:latin typeface="Times New Roman" pitchFamily="18" charset="0"/>
                <a:cs typeface="Times New Roman" pitchFamily="18" charset="0"/>
              </a:rPr>
              <a:t>useful to </a:t>
            </a:r>
            <a:r>
              <a:rPr lang="en-IN" sz="2000" dirty="0" smtClean="0">
                <a:latin typeface="Times New Roman" pitchFamily="18" charset="0"/>
                <a:cs typeface="Times New Roman" pitchFamily="18" charset="0"/>
              </a:rPr>
              <a:t>users.</a:t>
            </a:r>
            <a:endParaRPr lang="en-IN" sz="2000" dirty="0">
              <a:latin typeface="Times New Roman" pitchFamily="18" charset="0"/>
              <a:cs typeface="Times New Roman" pitchFamily="18" charset="0"/>
            </a:endParaRPr>
          </a:p>
        </p:txBody>
      </p:sp>
      <p:sp>
        <p:nvSpPr>
          <p:cNvPr id="23" name="Rounded Rectangle 22"/>
          <p:cNvSpPr/>
          <p:nvPr/>
        </p:nvSpPr>
        <p:spPr>
          <a:xfrm>
            <a:off x="381000" y="381000"/>
            <a:ext cx="8153400" cy="6096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2. Qualitative Characteristics of Financial Statement</a:t>
            </a:r>
            <a:endParaRPr lang="en-IN" sz="2400" b="1" dirty="0">
              <a:latin typeface="Times New Roman" pitchFamily="18" charset="0"/>
              <a:cs typeface="Times New Roman" pitchFamily="18" charset="0"/>
            </a:endParaRPr>
          </a:p>
        </p:txBody>
      </p:sp>
      <p:sp>
        <p:nvSpPr>
          <p:cNvPr id="25"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5 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5652990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914400"/>
            <a:ext cx="8001000" cy="5940088"/>
          </a:xfrm>
          <a:prstGeom prst="rect">
            <a:avLst/>
          </a:prstGeom>
        </p:spPr>
        <p:txBody>
          <a:bodyPr wrap="square">
            <a:spAutoFit/>
          </a:bodyPr>
          <a:lstStyle/>
          <a:p>
            <a:pPr marL="457200" indent="-457200" algn="just">
              <a:buFont typeface="+mj-lt"/>
              <a:buAutoNum type="alphaUcPeriod"/>
            </a:pPr>
            <a:r>
              <a:rPr lang="en-IN" sz="2000" b="1" dirty="0" smtClean="0">
                <a:solidFill>
                  <a:srgbClr val="00B050"/>
                </a:solidFill>
                <a:latin typeface="Times New Roman" pitchFamily="18" charset="0"/>
                <a:cs typeface="Times New Roman" pitchFamily="18" charset="0"/>
              </a:rPr>
              <a:t>Understandability</a:t>
            </a:r>
            <a:r>
              <a:rPr lang="en-IN" sz="2000" b="1"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Information </a:t>
            </a:r>
            <a:r>
              <a:rPr lang="en-IN" sz="2000" dirty="0">
                <a:latin typeface="Times New Roman" pitchFamily="18" charset="0"/>
                <a:cs typeface="Times New Roman" pitchFamily="18" charset="0"/>
              </a:rPr>
              <a:t>provided in financial </a:t>
            </a:r>
            <a:r>
              <a:rPr lang="en-IN" sz="2000" dirty="0" smtClean="0">
                <a:latin typeface="Times New Roman" pitchFamily="18" charset="0"/>
                <a:cs typeface="Times New Roman" pitchFamily="18" charset="0"/>
              </a:rPr>
              <a:t>statement must </a:t>
            </a:r>
            <a:r>
              <a:rPr lang="en-IN" sz="2000" dirty="0">
                <a:latin typeface="Times New Roman" pitchFamily="18" charset="0"/>
                <a:cs typeface="Times New Roman" pitchFamily="18" charset="0"/>
              </a:rPr>
              <a:t>be readily </a:t>
            </a:r>
            <a:r>
              <a:rPr lang="en-IN" sz="2000" dirty="0" smtClean="0">
                <a:latin typeface="Times New Roman" pitchFamily="18" charset="0"/>
                <a:cs typeface="Times New Roman" pitchFamily="18" charset="0"/>
              </a:rPr>
              <a:t>understandable </a:t>
            </a:r>
            <a:r>
              <a:rPr lang="en-IN" sz="2000" dirty="0">
                <a:latin typeface="Times New Roman" pitchFamily="18" charset="0"/>
                <a:cs typeface="Times New Roman" pitchFamily="18" charset="0"/>
              </a:rPr>
              <a:t>by </a:t>
            </a:r>
            <a:r>
              <a:rPr lang="en-IN" sz="2000" dirty="0" smtClean="0">
                <a:latin typeface="Times New Roman" pitchFamily="18" charset="0"/>
                <a:cs typeface="Times New Roman" pitchFamily="18" charset="0"/>
              </a:rPr>
              <a:t>users.</a:t>
            </a:r>
          </a:p>
          <a:p>
            <a:pPr marL="457200" indent="-457200" algn="just">
              <a:buFont typeface="+mj-lt"/>
              <a:buAutoNum type="alphaUcPeriod"/>
            </a:pPr>
            <a:endParaRPr lang="en-IN" sz="2000" dirty="0">
              <a:latin typeface="Times New Roman" pitchFamily="18" charset="0"/>
              <a:cs typeface="Times New Roman" pitchFamily="18" charset="0"/>
            </a:endParaRPr>
          </a:p>
          <a:p>
            <a:pPr marL="457200" indent="-457200" algn="just">
              <a:buFont typeface="+mj-lt"/>
              <a:buAutoNum type="alphaUcPeriod"/>
            </a:pPr>
            <a:r>
              <a:rPr lang="en-IN" sz="2000" b="1" dirty="0" smtClean="0">
                <a:solidFill>
                  <a:srgbClr val="0070C0"/>
                </a:solidFill>
                <a:latin typeface="Times New Roman" pitchFamily="18" charset="0"/>
                <a:cs typeface="Times New Roman" pitchFamily="18" charset="0"/>
              </a:rPr>
              <a:t>Relevance</a:t>
            </a:r>
            <a:r>
              <a:rPr lang="en-IN" sz="2000" b="1" dirty="0" smtClean="0">
                <a:latin typeface="Times New Roman" pitchFamily="18" charset="0"/>
                <a:cs typeface="Times New Roman" pitchFamily="18" charset="0"/>
              </a:rPr>
              <a:t>: </a:t>
            </a:r>
            <a:r>
              <a:rPr lang="en-IN" sz="2000" dirty="0" smtClean="0">
                <a:latin typeface="Times New Roman" pitchFamily="18" charset="0"/>
                <a:cs typeface="Times New Roman" pitchFamily="18" charset="0"/>
              </a:rPr>
              <a:t>Information </a:t>
            </a:r>
            <a:r>
              <a:rPr lang="en-IN" sz="2000" dirty="0">
                <a:latin typeface="Times New Roman" pitchFamily="18" charset="0"/>
                <a:cs typeface="Times New Roman" pitchFamily="18" charset="0"/>
              </a:rPr>
              <a:t>has the quality of relevance when it influences the economic decisions of users. The relevance of information is affected by its </a:t>
            </a:r>
            <a:r>
              <a:rPr lang="en-IN" sz="2000" b="1" dirty="0" smtClean="0">
                <a:latin typeface="Times New Roman" pitchFamily="18" charset="0"/>
                <a:cs typeface="Times New Roman" pitchFamily="18" charset="0"/>
              </a:rPr>
              <a:t>materiality.</a:t>
            </a:r>
          </a:p>
          <a:p>
            <a:pPr marL="457200" indent="-457200" algn="just"/>
            <a:r>
              <a:rPr lang="en-IN" sz="2000" b="1" dirty="0" smtClean="0">
                <a:solidFill>
                  <a:srgbClr val="0070C0"/>
                </a:solidFill>
                <a:latin typeface="Times New Roman" pitchFamily="18" charset="0"/>
                <a:cs typeface="Times New Roman" pitchFamily="18" charset="0"/>
              </a:rPr>
              <a:t>	Materiality: </a:t>
            </a:r>
            <a:r>
              <a:rPr lang="en-IN" sz="2000" dirty="0" smtClean="0">
                <a:latin typeface="Times New Roman" pitchFamily="18" charset="0"/>
                <a:cs typeface="Times New Roman" pitchFamily="18" charset="0"/>
              </a:rPr>
              <a:t>Information is material if its misstatement or omission could </a:t>
            </a:r>
            <a:r>
              <a:rPr lang="en-IN" sz="2000" b="1" dirty="0" smtClean="0">
                <a:latin typeface="Times New Roman" pitchFamily="18" charset="0"/>
                <a:cs typeface="Times New Roman" pitchFamily="18" charset="0"/>
              </a:rPr>
              <a:t>influence the economic decisions of users</a:t>
            </a:r>
            <a:r>
              <a:rPr lang="en-IN" sz="2000" dirty="0" smtClean="0">
                <a:latin typeface="Times New Roman" pitchFamily="18" charset="0"/>
                <a:cs typeface="Times New Roman" pitchFamily="18" charset="0"/>
              </a:rPr>
              <a:t> taken on the basis of the financial information.</a:t>
            </a:r>
            <a:r>
              <a:rPr lang="en-US" dirty="0" smtClean="0"/>
              <a:t> </a:t>
            </a:r>
            <a:r>
              <a:rPr lang="en-US" sz="2000" dirty="0" smtClean="0">
                <a:latin typeface="Times New Roman" pitchFamily="18" charset="0"/>
                <a:cs typeface="Times New Roman" pitchFamily="18" charset="0"/>
              </a:rPr>
              <a:t>Materiality depends on the size and nature of the item, judged in the particular circumstances of its misstatement or omission.</a:t>
            </a:r>
            <a:endParaRPr lang="en-IN" sz="4000" dirty="0" smtClean="0">
              <a:latin typeface="Times New Roman" pitchFamily="18" charset="0"/>
              <a:cs typeface="Times New Roman" pitchFamily="18" charset="0"/>
            </a:endParaRPr>
          </a:p>
          <a:p>
            <a:pPr marL="457200" indent="-457200" algn="just">
              <a:buFont typeface="+mj-lt"/>
              <a:buAutoNum type="alphaUcPeriod"/>
            </a:pPr>
            <a:endParaRPr lang="en-IN" sz="2000" dirty="0" smtClean="0">
              <a:latin typeface="Times New Roman" pitchFamily="18" charset="0"/>
              <a:cs typeface="Times New Roman" pitchFamily="18" charset="0"/>
            </a:endParaRPr>
          </a:p>
          <a:p>
            <a:pPr marL="457200" indent="-457200" algn="just">
              <a:buFont typeface="+mj-lt"/>
              <a:buAutoNum type="alphaUcPeriod" startAt="3"/>
            </a:pPr>
            <a:r>
              <a:rPr lang="en-US" sz="2000" b="1" dirty="0" smtClean="0">
                <a:solidFill>
                  <a:srgbClr val="7030A0"/>
                </a:solidFill>
                <a:latin typeface="Times New Roman" pitchFamily="18" charset="0"/>
                <a:cs typeface="Times New Roman" pitchFamily="18" charset="0"/>
              </a:rPr>
              <a:t>Reliability</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Information has the quality of reliability when it is </a:t>
            </a:r>
            <a:r>
              <a:rPr lang="en-US" sz="2000" b="1" dirty="0" smtClean="0">
                <a:latin typeface="Times New Roman" pitchFamily="18" charset="0"/>
                <a:cs typeface="Times New Roman" pitchFamily="18" charset="0"/>
              </a:rPr>
              <a:t>free from material error and bias</a:t>
            </a:r>
            <a:r>
              <a:rPr lang="en-US" sz="2000" dirty="0" smtClean="0">
                <a:latin typeface="Times New Roman" pitchFamily="18" charset="0"/>
                <a:cs typeface="Times New Roman" pitchFamily="18" charset="0"/>
              </a:rPr>
              <a:t> and can be depended upon by users to </a:t>
            </a:r>
            <a:r>
              <a:rPr lang="en-US" sz="2000" b="1" dirty="0" smtClean="0">
                <a:latin typeface="Times New Roman" pitchFamily="18" charset="0"/>
                <a:cs typeface="Times New Roman" pitchFamily="18" charset="0"/>
              </a:rPr>
              <a:t>represent faithfully</a:t>
            </a:r>
            <a:r>
              <a:rPr lang="en-US" sz="2000" dirty="0" smtClean="0">
                <a:latin typeface="Times New Roman" pitchFamily="18" charset="0"/>
                <a:cs typeface="Times New Roman" pitchFamily="18" charset="0"/>
              </a:rPr>
              <a:t> that which it either purports to represent or could reasonably be expected to represent.</a:t>
            </a:r>
          </a:p>
          <a:p>
            <a:pPr marL="457200" indent="-457200" algn="just">
              <a:buFont typeface="+mj-lt"/>
              <a:buAutoNum type="alphaUcPeriod" startAt="3"/>
            </a:pPr>
            <a:endParaRPr lang="en-US" sz="2000" b="1" dirty="0" smtClean="0">
              <a:solidFill>
                <a:srgbClr val="FF9900"/>
              </a:solidFill>
              <a:latin typeface="Times New Roman" pitchFamily="18" charset="0"/>
              <a:cs typeface="Times New Roman" pitchFamily="18" charset="0"/>
            </a:endParaRPr>
          </a:p>
          <a:p>
            <a:pPr marL="457200" indent="-457200" algn="just">
              <a:buFont typeface="+mj-lt"/>
              <a:buAutoNum type="alphaUcPeriod" startAt="3"/>
            </a:pPr>
            <a:r>
              <a:rPr lang="en-US" sz="2000" b="1" dirty="0" smtClean="0">
                <a:solidFill>
                  <a:srgbClr val="FF9900"/>
                </a:solidFill>
                <a:latin typeface="Times New Roman" pitchFamily="18" charset="0"/>
                <a:cs typeface="Times New Roman" pitchFamily="18" charset="0"/>
              </a:rPr>
              <a:t>Comparability</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Financial Statement should be comparable over time within the entity and between different entities.</a:t>
            </a:r>
          </a:p>
        </p:txBody>
      </p:sp>
      <p:sp>
        <p:nvSpPr>
          <p:cNvPr id="3" name="Rounded Rectangle 2"/>
          <p:cNvSpPr/>
          <p:nvPr/>
        </p:nvSpPr>
        <p:spPr>
          <a:xfrm>
            <a:off x="609600" y="152400"/>
            <a:ext cx="7848600" cy="6096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2. Qualitative Characteristics of Financial Statement</a:t>
            </a:r>
            <a:endParaRPr lang="en-IN" sz="2400" b="1" dirty="0">
              <a:latin typeface="Times New Roman" pitchFamily="18" charset="0"/>
              <a:cs typeface="Times New Roman" pitchFamily="18" charset="0"/>
            </a:endParaRP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6 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4254337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828800"/>
            <a:ext cx="7772400" cy="5016758"/>
          </a:xfrm>
          <a:prstGeom prst="rect">
            <a:avLst/>
          </a:prstGeom>
        </p:spPr>
        <p:txBody>
          <a:bodyPr wrap="square">
            <a:spAutoFit/>
          </a:bodyPr>
          <a:lstStyle/>
          <a:p>
            <a:pPr marL="285750" indent="-285750" algn="just">
              <a:buFont typeface="Wingdings" pitchFamily="2" charset="2"/>
              <a:buChar char="v"/>
            </a:pPr>
            <a:r>
              <a:rPr lang="en-US" sz="2000" b="1" dirty="0" smtClean="0">
                <a:latin typeface="Times New Roman" pitchFamily="18" charset="0"/>
                <a:cs typeface="Times New Roman" pitchFamily="18" charset="0"/>
              </a:rPr>
              <a:t>Faithful representation:</a:t>
            </a:r>
            <a:r>
              <a:rPr lang="en-US" sz="2000" dirty="0" smtClean="0">
                <a:latin typeface="Times New Roman" pitchFamily="18" charset="0"/>
                <a:cs typeface="Times New Roman" pitchFamily="18" charset="0"/>
              </a:rPr>
              <a:t> Information must represent faithfully the transactions it purports to represent in order to be reliable.</a:t>
            </a:r>
          </a:p>
          <a:p>
            <a:pPr marL="285750" indent="-285750" algn="just">
              <a:buFont typeface="Wingdings" pitchFamily="2" charset="2"/>
              <a:buChar char="v"/>
            </a:pPr>
            <a:endParaRPr lang="en-US" sz="2000" b="1" dirty="0" smtClean="0">
              <a:latin typeface="Times New Roman" pitchFamily="18" charset="0"/>
              <a:cs typeface="Times New Roman" pitchFamily="18" charset="0"/>
            </a:endParaRPr>
          </a:p>
          <a:p>
            <a:pPr marL="285750" indent="-285750" algn="just">
              <a:buFont typeface="Wingdings" pitchFamily="2" charset="2"/>
              <a:buChar char="v"/>
            </a:pPr>
            <a:r>
              <a:rPr lang="en-US" sz="2000" b="1" dirty="0" smtClean="0">
                <a:latin typeface="Times New Roman" pitchFamily="18" charset="0"/>
                <a:cs typeface="Times New Roman" pitchFamily="18" charset="0"/>
              </a:rPr>
              <a:t>Substance over form:</a:t>
            </a:r>
            <a:r>
              <a:rPr lang="en-IN" sz="2000" dirty="0">
                <a:latin typeface="Times New Roman" pitchFamily="18" charset="0"/>
                <a:cs typeface="Times New Roman" pitchFamily="18" charset="0"/>
              </a:rPr>
              <a:t> </a:t>
            </a:r>
            <a:r>
              <a:rPr lang="en-IN" sz="2000" dirty="0" smtClean="0">
                <a:latin typeface="Times New Roman" pitchFamily="18" charset="0"/>
                <a:cs typeface="Times New Roman" pitchFamily="18" charset="0"/>
              </a:rPr>
              <a:t>Economic </a:t>
            </a:r>
            <a:r>
              <a:rPr lang="en-IN" sz="2000" dirty="0">
                <a:latin typeface="Times New Roman" pitchFamily="18" charset="0"/>
                <a:cs typeface="Times New Roman" pitchFamily="18" charset="0"/>
              </a:rPr>
              <a:t>reality of a </a:t>
            </a:r>
            <a:r>
              <a:rPr lang="en-IN" sz="2000" dirty="0" smtClean="0">
                <a:latin typeface="Times New Roman" pitchFamily="18" charset="0"/>
                <a:cs typeface="Times New Roman" pitchFamily="18" charset="0"/>
              </a:rPr>
              <a:t>transaction, not its legal form (Eg. PPE transferrred but sale agreement not yet prepared).</a:t>
            </a:r>
            <a:endParaRPr lang="en-US" sz="2000" b="1" dirty="0" smtClean="0">
              <a:latin typeface="Times New Roman" pitchFamily="18" charset="0"/>
              <a:cs typeface="Times New Roman" pitchFamily="18" charset="0"/>
            </a:endParaRPr>
          </a:p>
          <a:p>
            <a:pPr marL="285750" indent="-285750" algn="just">
              <a:buFont typeface="Wingdings" pitchFamily="2" charset="2"/>
              <a:buChar char="v"/>
            </a:pPr>
            <a:endParaRPr lang="en-US" sz="2000" dirty="0" smtClean="0">
              <a:latin typeface="Times New Roman" pitchFamily="18" charset="0"/>
              <a:cs typeface="Times New Roman" pitchFamily="18" charset="0"/>
            </a:endParaRPr>
          </a:p>
          <a:p>
            <a:pPr marL="285750" indent="-285750" algn="just">
              <a:buFont typeface="Wingdings" pitchFamily="2" charset="2"/>
              <a:buChar char="v"/>
            </a:pPr>
            <a:r>
              <a:rPr lang="en-US" sz="2000" b="1" dirty="0" smtClean="0">
                <a:latin typeface="Times New Roman" pitchFamily="18" charset="0"/>
                <a:cs typeface="Times New Roman" pitchFamily="18" charset="0"/>
              </a:rPr>
              <a:t>Neutrality: </a:t>
            </a:r>
            <a:r>
              <a:rPr lang="en-US" sz="2000" dirty="0" smtClean="0">
                <a:latin typeface="Times New Roman" pitchFamily="18" charset="0"/>
                <a:cs typeface="Times New Roman" pitchFamily="18" charset="0"/>
              </a:rPr>
              <a:t>Free from bias i.e. influence the making of a decision or judgement.</a:t>
            </a:r>
          </a:p>
          <a:p>
            <a:pPr marL="285750" indent="-285750" algn="just">
              <a:buFont typeface="Wingdings" pitchFamily="2" charset="2"/>
              <a:buChar char="v"/>
            </a:pPr>
            <a:endParaRPr lang="en-IN" sz="2000" b="1" dirty="0" smtClean="0">
              <a:latin typeface="Times New Roman" pitchFamily="18" charset="0"/>
              <a:cs typeface="Times New Roman" pitchFamily="18" charset="0"/>
            </a:endParaRPr>
          </a:p>
          <a:p>
            <a:pPr marL="285750" indent="-285750" algn="just">
              <a:buFont typeface="Wingdings" pitchFamily="2" charset="2"/>
              <a:buChar char="v"/>
            </a:pPr>
            <a:r>
              <a:rPr lang="en-IN" sz="2000" b="1" dirty="0" smtClean="0">
                <a:latin typeface="Times New Roman" pitchFamily="18" charset="0"/>
                <a:cs typeface="Times New Roman" pitchFamily="18" charset="0"/>
              </a:rPr>
              <a:t>Prudence</a:t>
            </a:r>
            <a:r>
              <a:rPr lang="en-IN" sz="2000" dirty="0" smtClean="0">
                <a:latin typeface="Times New Roman" pitchFamily="18" charset="0"/>
                <a:cs typeface="Times New Roman" pitchFamily="18" charset="0"/>
              </a:rPr>
              <a:t>: The </a:t>
            </a:r>
            <a:r>
              <a:rPr lang="en-IN" sz="2000" dirty="0">
                <a:latin typeface="Times New Roman" pitchFamily="18" charset="0"/>
                <a:cs typeface="Times New Roman" pitchFamily="18" charset="0"/>
              </a:rPr>
              <a:t>inclusion of a </a:t>
            </a:r>
            <a:r>
              <a:rPr lang="en-IN" sz="2000" b="1" dirty="0">
                <a:latin typeface="Times New Roman" pitchFamily="18" charset="0"/>
                <a:cs typeface="Times New Roman" pitchFamily="18" charset="0"/>
              </a:rPr>
              <a:t>degree of caution </a:t>
            </a:r>
            <a:r>
              <a:rPr lang="en-IN" sz="2000" dirty="0">
                <a:latin typeface="Times New Roman" pitchFamily="18" charset="0"/>
                <a:cs typeface="Times New Roman" pitchFamily="18" charset="0"/>
              </a:rPr>
              <a:t>in the exercise of the judgements needed </a:t>
            </a:r>
            <a:r>
              <a:rPr lang="en-IN" sz="2000" b="1" dirty="0">
                <a:latin typeface="Times New Roman" pitchFamily="18" charset="0"/>
                <a:cs typeface="Times New Roman" pitchFamily="18" charset="0"/>
              </a:rPr>
              <a:t>in making </a:t>
            </a:r>
            <a:r>
              <a:rPr lang="en-IN" sz="2000" dirty="0">
                <a:latin typeface="Times New Roman" pitchFamily="18" charset="0"/>
                <a:cs typeface="Times New Roman" pitchFamily="18" charset="0"/>
              </a:rPr>
              <a:t>the </a:t>
            </a:r>
            <a:r>
              <a:rPr lang="en-IN" sz="2000" b="1" dirty="0">
                <a:latin typeface="Times New Roman" pitchFamily="18" charset="0"/>
                <a:cs typeface="Times New Roman" pitchFamily="18" charset="0"/>
              </a:rPr>
              <a:t>estimates</a:t>
            </a:r>
            <a:r>
              <a:rPr lang="en-IN" sz="2000" dirty="0">
                <a:latin typeface="Times New Roman" pitchFamily="18" charset="0"/>
                <a:cs typeface="Times New Roman" pitchFamily="18" charset="0"/>
              </a:rPr>
              <a:t> required under </a:t>
            </a:r>
            <a:r>
              <a:rPr lang="en-IN" sz="2000" dirty="0" smtClean="0">
                <a:latin typeface="Times New Roman" pitchFamily="18" charset="0"/>
                <a:cs typeface="Times New Roman" pitchFamily="18" charset="0"/>
              </a:rPr>
              <a:t>conditions </a:t>
            </a:r>
            <a:r>
              <a:rPr lang="en-IN" sz="2000" dirty="0">
                <a:latin typeface="Times New Roman" pitchFamily="18" charset="0"/>
                <a:cs typeface="Times New Roman" pitchFamily="18" charset="0"/>
              </a:rPr>
              <a:t>of uncertainty, such that assets or income are not overstated and liabilities or expenses are not understated. </a:t>
            </a:r>
            <a:endParaRPr lang="en-IN" sz="2000" dirty="0" smtClean="0">
              <a:latin typeface="Times New Roman" pitchFamily="18" charset="0"/>
              <a:cs typeface="Times New Roman" pitchFamily="18" charset="0"/>
            </a:endParaRPr>
          </a:p>
          <a:p>
            <a:pPr marL="285750" indent="-285750" algn="just">
              <a:buFont typeface="Wingdings" pitchFamily="2" charset="2"/>
              <a:buChar char="v"/>
            </a:pPr>
            <a:endParaRPr lang="en-IN" sz="2000" dirty="0" smtClean="0">
              <a:latin typeface="Times New Roman" pitchFamily="18" charset="0"/>
              <a:cs typeface="Times New Roman" pitchFamily="18" charset="0"/>
            </a:endParaRPr>
          </a:p>
          <a:p>
            <a:pPr marL="285750" indent="-285750" algn="just">
              <a:buFont typeface="Wingdings" pitchFamily="2" charset="2"/>
              <a:buChar char="v"/>
            </a:pPr>
            <a:r>
              <a:rPr lang="en-IN" sz="2000" b="1" dirty="0" smtClean="0">
                <a:latin typeface="Times New Roman" pitchFamily="18" charset="0"/>
                <a:cs typeface="Times New Roman" pitchFamily="18" charset="0"/>
              </a:rPr>
              <a:t>Completeness: </a:t>
            </a:r>
            <a:r>
              <a:rPr lang="en-IN" sz="2000" dirty="0" smtClean="0">
                <a:latin typeface="Times New Roman" pitchFamily="18" charset="0"/>
                <a:cs typeface="Times New Roman" pitchFamily="18" charset="0"/>
              </a:rPr>
              <a:t>Information provided in the financial statement must be complete.</a:t>
            </a:r>
            <a:endParaRPr lang="en-IN" sz="2000" dirty="0">
              <a:latin typeface="Times New Roman" pitchFamily="18" charset="0"/>
              <a:cs typeface="Times New Roman" pitchFamily="18" charset="0"/>
            </a:endParaRPr>
          </a:p>
        </p:txBody>
      </p:sp>
      <p:sp>
        <p:nvSpPr>
          <p:cNvPr id="3" name="Rounded Rectangle 2"/>
          <p:cNvSpPr/>
          <p:nvPr/>
        </p:nvSpPr>
        <p:spPr>
          <a:xfrm>
            <a:off x="533400" y="152400"/>
            <a:ext cx="7848600" cy="7620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2. Qualitative Characteristics of Financial Statement </a:t>
            </a:r>
          </a:p>
          <a:p>
            <a:pPr algn="ctr"/>
            <a:r>
              <a:rPr lang="en-IN"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Reliability</a:t>
            </a:r>
            <a:endParaRPr lang="en-US" sz="2400" b="1" dirty="0">
              <a:latin typeface="Times New Roman" pitchFamily="18" charset="0"/>
              <a:cs typeface="Times New Roman" pitchFamily="18" charset="0"/>
            </a:endParaRP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7 of 20</a:t>
            </a:r>
            <a:endParaRPr lang="en-US" sz="1600" b="1" dirty="0">
              <a:solidFill>
                <a:srgbClr val="0070C0"/>
              </a:solidFill>
              <a:latin typeface="Times New Roman" pitchFamily="18" charset="0"/>
              <a:cs typeface="Times New Roman" pitchFamily="18" charset="0"/>
            </a:endParaRPr>
          </a:p>
        </p:txBody>
      </p:sp>
      <p:graphicFrame>
        <p:nvGraphicFramePr>
          <p:cNvPr id="5" name="Diagram 4"/>
          <p:cNvGraphicFramePr/>
          <p:nvPr/>
        </p:nvGraphicFramePr>
        <p:xfrm>
          <a:off x="609600" y="1066800"/>
          <a:ext cx="8001000" cy="6229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914400"/>
            <a:ext cx="8077200" cy="5940088"/>
          </a:xfrm>
          <a:prstGeom prst="rect">
            <a:avLst/>
          </a:prstGeom>
        </p:spPr>
        <p:txBody>
          <a:bodyPr wrap="square">
            <a:spAutoFit/>
          </a:bodyPr>
          <a:lstStyle/>
          <a:p>
            <a:pPr algn="just"/>
            <a:r>
              <a:rPr lang="en-IN" sz="2000" dirty="0">
                <a:latin typeface="Times New Roman" pitchFamily="18" charset="0"/>
                <a:cs typeface="Times New Roman" pitchFamily="18" charset="0"/>
              </a:rPr>
              <a:t>The elements </a:t>
            </a:r>
            <a:r>
              <a:rPr lang="en-IN" sz="2000" dirty="0" smtClean="0">
                <a:latin typeface="Times New Roman" pitchFamily="18" charset="0"/>
                <a:cs typeface="Times New Roman" pitchFamily="18" charset="0"/>
              </a:rPr>
              <a:t>of </a:t>
            </a:r>
            <a:r>
              <a:rPr lang="en-IN" sz="2000" dirty="0">
                <a:latin typeface="Times New Roman" pitchFamily="18" charset="0"/>
                <a:cs typeface="Times New Roman" pitchFamily="18" charset="0"/>
              </a:rPr>
              <a:t>financial position are </a:t>
            </a:r>
            <a:r>
              <a:rPr lang="en-IN" sz="2000" dirty="0" smtClean="0">
                <a:latin typeface="Times New Roman" pitchFamily="18" charset="0"/>
                <a:cs typeface="Times New Roman" pitchFamily="18" charset="0"/>
              </a:rPr>
              <a:t>assets</a:t>
            </a:r>
            <a:r>
              <a:rPr lang="en-IN" sz="2000" dirty="0">
                <a:latin typeface="Times New Roman" pitchFamily="18" charset="0"/>
                <a:cs typeface="Times New Roman" pitchFamily="18" charset="0"/>
              </a:rPr>
              <a:t>, </a:t>
            </a:r>
            <a:r>
              <a:rPr lang="en-IN" sz="2000" dirty="0" smtClean="0">
                <a:latin typeface="Times New Roman" pitchFamily="18" charset="0"/>
                <a:cs typeface="Times New Roman" pitchFamily="18" charset="0"/>
              </a:rPr>
              <a:t>liabilities </a:t>
            </a:r>
            <a:r>
              <a:rPr lang="en-IN" sz="2000" dirty="0">
                <a:latin typeface="Times New Roman" pitchFamily="18" charset="0"/>
                <a:cs typeface="Times New Roman" pitchFamily="18" charset="0"/>
              </a:rPr>
              <a:t>and </a:t>
            </a:r>
            <a:r>
              <a:rPr lang="en-IN" sz="2000" dirty="0" smtClean="0">
                <a:latin typeface="Times New Roman" pitchFamily="18" charset="0"/>
                <a:cs typeface="Times New Roman" pitchFamily="18" charset="0"/>
              </a:rPr>
              <a:t>equity</a:t>
            </a:r>
            <a:r>
              <a:rPr lang="en-IN" sz="2000" dirty="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pPr algn="just"/>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These </a:t>
            </a:r>
            <a:r>
              <a:rPr lang="en-IN" sz="2000" dirty="0">
                <a:latin typeface="Times New Roman" pitchFamily="18" charset="0"/>
                <a:cs typeface="Times New Roman" pitchFamily="18" charset="0"/>
              </a:rPr>
              <a:t>are </a:t>
            </a:r>
            <a:r>
              <a:rPr lang="en-IN" sz="2000" b="1" dirty="0">
                <a:latin typeface="Times New Roman" pitchFamily="18" charset="0"/>
                <a:cs typeface="Times New Roman" pitchFamily="18" charset="0"/>
              </a:rPr>
              <a:t>defined</a:t>
            </a:r>
            <a:r>
              <a:rPr lang="en-IN" sz="2000" dirty="0">
                <a:latin typeface="Times New Roman" pitchFamily="18" charset="0"/>
                <a:cs typeface="Times New Roman" pitchFamily="18" charset="0"/>
              </a:rPr>
              <a:t> as follows:</a:t>
            </a:r>
          </a:p>
          <a:p>
            <a:pPr algn="just"/>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a:t>
            </a:r>
            <a:r>
              <a:rPr lang="en-IN" sz="2000" dirty="0">
                <a:latin typeface="Times New Roman" pitchFamily="18" charset="0"/>
                <a:cs typeface="Times New Roman" pitchFamily="18" charset="0"/>
              </a:rPr>
              <a:t>a) An</a:t>
            </a:r>
            <a:r>
              <a:rPr lang="en-IN" sz="2000" b="1" dirty="0">
                <a:latin typeface="Times New Roman" pitchFamily="18" charset="0"/>
                <a:cs typeface="Times New Roman" pitchFamily="18" charset="0"/>
              </a:rPr>
              <a:t> asset </a:t>
            </a:r>
            <a:r>
              <a:rPr lang="en-IN" sz="2000" dirty="0">
                <a:latin typeface="Times New Roman" pitchFamily="18" charset="0"/>
                <a:cs typeface="Times New Roman" pitchFamily="18" charset="0"/>
              </a:rPr>
              <a:t>is a </a:t>
            </a:r>
            <a:r>
              <a:rPr lang="en-IN" sz="2000" b="1" dirty="0">
                <a:latin typeface="Times New Roman" pitchFamily="18" charset="0"/>
                <a:cs typeface="Times New Roman" pitchFamily="18" charset="0"/>
              </a:rPr>
              <a:t>resource</a:t>
            </a:r>
            <a:r>
              <a:rPr lang="en-IN" sz="2000" dirty="0">
                <a:latin typeface="Times New Roman" pitchFamily="18" charset="0"/>
                <a:cs typeface="Times New Roman" pitchFamily="18" charset="0"/>
              </a:rPr>
              <a:t> </a:t>
            </a:r>
            <a:r>
              <a:rPr lang="en-IN" sz="2000" b="1" dirty="0">
                <a:latin typeface="Times New Roman" pitchFamily="18" charset="0"/>
                <a:cs typeface="Times New Roman" pitchFamily="18" charset="0"/>
              </a:rPr>
              <a:t>controlled </a:t>
            </a:r>
            <a:r>
              <a:rPr lang="en-IN" sz="2000" b="1" strike="dblStrike" dirty="0" smtClean="0">
                <a:solidFill>
                  <a:srgbClr val="FF0000"/>
                </a:solidFill>
                <a:latin typeface="Times New Roman" pitchFamily="18" charset="0"/>
                <a:cs typeface="Times New Roman" pitchFamily="18" charset="0"/>
              </a:rPr>
              <a:t>(not owned)</a:t>
            </a:r>
            <a:r>
              <a:rPr lang="en-IN" sz="2000" dirty="0" smtClean="0">
                <a:latin typeface="Times New Roman" pitchFamily="18" charset="0"/>
                <a:cs typeface="Times New Roman" pitchFamily="18" charset="0"/>
              </a:rPr>
              <a:t> by an entity </a:t>
            </a:r>
            <a:r>
              <a:rPr lang="en-IN" sz="2000" dirty="0">
                <a:latin typeface="Times New Roman" pitchFamily="18" charset="0"/>
                <a:cs typeface="Times New Roman" pitchFamily="18" charset="0"/>
              </a:rPr>
              <a:t>as a result of </a:t>
            </a:r>
            <a:r>
              <a:rPr lang="en-IN" sz="2000" b="1" dirty="0">
                <a:latin typeface="Times New Roman" pitchFamily="18" charset="0"/>
                <a:cs typeface="Times New Roman" pitchFamily="18" charset="0"/>
              </a:rPr>
              <a:t>past</a:t>
            </a:r>
            <a:r>
              <a:rPr lang="en-IN" sz="2000" dirty="0">
                <a:latin typeface="Times New Roman" pitchFamily="18" charset="0"/>
                <a:cs typeface="Times New Roman" pitchFamily="18" charset="0"/>
              </a:rPr>
              <a:t> </a:t>
            </a:r>
            <a:r>
              <a:rPr lang="en-IN" sz="2000" b="1" dirty="0">
                <a:latin typeface="Times New Roman" pitchFamily="18" charset="0"/>
                <a:cs typeface="Times New Roman" pitchFamily="18" charset="0"/>
              </a:rPr>
              <a:t>events</a:t>
            </a:r>
            <a:r>
              <a:rPr lang="en-IN" sz="2000" dirty="0">
                <a:latin typeface="Times New Roman" pitchFamily="18" charset="0"/>
                <a:cs typeface="Times New Roman" pitchFamily="18" charset="0"/>
              </a:rPr>
              <a:t> from which </a:t>
            </a:r>
            <a:r>
              <a:rPr lang="en-IN" sz="2000" b="1" dirty="0">
                <a:latin typeface="Times New Roman" pitchFamily="18" charset="0"/>
                <a:cs typeface="Times New Roman" pitchFamily="18" charset="0"/>
              </a:rPr>
              <a:t>future economic benefits</a:t>
            </a:r>
            <a:r>
              <a:rPr lang="en-IN" sz="2000" dirty="0">
                <a:latin typeface="Times New Roman" pitchFamily="18" charset="0"/>
                <a:cs typeface="Times New Roman" pitchFamily="18" charset="0"/>
              </a:rPr>
              <a:t> are expected to flow to the </a:t>
            </a:r>
            <a:r>
              <a:rPr lang="en-IN" sz="2000" dirty="0" smtClean="0">
                <a:latin typeface="Times New Roman" pitchFamily="18" charset="0"/>
                <a:cs typeface="Times New Roman" pitchFamily="18" charset="0"/>
              </a:rPr>
              <a:t>entity.</a:t>
            </a:r>
            <a:endParaRPr lang="en-IN" sz="2000" dirty="0">
              <a:latin typeface="Times New Roman" pitchFamily="18" charset="0"/>
              <a:cs typeface="Times New Roman" pitchFamily="18" charset="0"/>
            </a:endParaRPr>
          </a:p>
          <a:p>
            <a:pPr algn="just"/>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a:t>
            </a:r>
            <a:r>
              <a:rPr lang="en-IN" sz="2000" dirty="0">
                <a:latin typeface="Times New Roman" pitchFamily="18" charset="0"/>
                <a:cs typeface="Times New Roman" pitchFamily="18" charset="0"/>
              </a:rPr>
              <a:t>b) A </a:t>
            </a:r>
            <a:r>
              <a:rPr lang="en-IN" sz="2000" b="1" dirty="0">
                <a:latin typeface="Times New Roman" pitchFamily="18" charset="0"/>
                <a:cs typeface="Times New Roman" pitchFamily="18" charset="0"/>
              </a:rPr>
              <a:t>liability</a:t>
            </a:r>
            <a:r>
              <a:rPr lang="en-IN" sz="2000" dirty="0">
                <a:latin typeface="Times New Roman" pitchFamily="18" charset="0"/>
                <a:cs typeface="Times New Roman" pitchFamily="18" charset="0"/>
              </a:rPr>
              <a:t> is a </a:t>
            </a:r>
            <a:r>
              <a:rPr lang="en-IN" sz="2000" b="1" dirty="0">
                <a:latin typeface="Times New Roman" pitchFamily="18" charset="0"/>
                <a:cs typeface="Times New Roman" pitchFamily="18" charset="0"/>
              </a:rPr>
              <a:t>present obligation </a:t>
            </a:r>
            <a:r>
              <a:rPr lang="en-IN" sz="2000" dirty="0">
                <a:latin typeface="Times New Roman" pitchFamily="18" charset="0"/>
                <a:cs typeface="Times New Roman" pitchFamily="18" charset="0"/>
              </a:rPr>
              <a:t>of the </a:t>
            </a:r>
            <a:r>
              <a:rPr lang="en-IN" sz="2000" dirty="0" smtClean="0">
                <a:latin typeface="Times New Roman" pitchFamily="18" charset="0"/>
                <a:cs typeface="Times New Roman" pitchFamily="18" charset="0"/>
              </a:rPr>
              <a:t>entity </a:t>
            </a:r>
            <a:r>
              <a:rPr lang="en-IN" sz="2000" dirty="0">
                <a:latin typeface="Times New Roman" pitchFamily="18" charset="0"/>
                <a:cs typeface="Times New Roman" pitchFamily="18" charset="0"/>
              </a:rPr>
              <a:t>arising from </a:t>
            </a:r>
            <a:r>
              <a:rPr lang="en-IN" sz="2000" b="1" dirty="0">
                <a:latin typeface="Times New Roman" pitchFamily="18" charset="0"/>
                <a:cs typeface="Times New Roman" pitchFamily="18" charset="0"/>
              </a:rPr>
              <a:t>past events</a:t>
            </a:r>
            <a:r>
              <a:rPr lang="en-IN" sz="2000" dirty="0">
                <a:latin typeface="Times New Roman" pitchFamily="18" charset="0"/>
                <a:cs typeface="Times New Roman" pitchFamily="18" charset="0"/>
              </a:rPr>
              <a:t>, the settlement of which is expected to result in an </a:t>
            </a:r>
            <a:r>
              <a:rPr lang="en-IN" sz="2000" b="1" dirty="0">
                <a:latin typeface="Times New Roman" pitchFamily="18" charset="0"/>
                <a:cs typeface="Times New Roman" pitchFamily="18" charset="0"/>
              </a:rPr>
              <a:t>outflow </a:t>
            </a:r>
            <a:r>
              <a:rPr lang="en-IN" sz="2000" b="1" dirty="0" smtClean="0">
                <a:latin typeface="Times New Roman" pitchFamily="18" charset="0"/>
                <a:cs typeface="Times New Roman" pitchFamily="18" charset="0"/>
              </a:rPr>
              <a:t>of </a:t>
            </a:r>
            <a:r>
              <a:rPr lang="en-IN" sz="2000" b="1" dirty="0">
                <a:latin typeface="Times New Roman" pitchFamily="18" charset="0"/>
                <a:cs typeface="Times New Roman" pitchFamily="18" charset="0"/>
              </a:rPr>
              <a:t>resources </a:t>
            </a:r>
            <a:r>
              <a:rPr lang="en-IN" sz="2000" dirty="0" smtClean="0">
                <a:latin typeface="Times New Roman" pitchFamily="18" charset="0"/>
                <a:cs typeface="Times New Roman" pitchFamily="18" charset="0"/>
              </a:rPr>
              <a:t>embodying </a:t>
            </a:r>
            <a:r>
              <a:rPr lang="en-IN" sz="2000" dirty="0">
                <a:latin typeface="Times New Roman" pitchFamily="18" charset="0"/>
                <a:cs typeface="Times New Roman" pitchFamily="18" charset="0"/>
              </a:rPr>
              <a:t>economic benefits.</a:t>
            </a:r>
          </a:p>
          <a:p>
            <a:pPr algn="just"/>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a:t>
            </a:r>
            <a:r>
              <a:rPr lang="en-IN" sz="2000" dirty="0">
                <a:latin typeface="Times New Roman" pitchFamily="18" charset="0"/>
                <a:cs typeface="Times New Roman" pitchFamily="18" charset="0"/>
              </a:rPr>
              <a:t>c)</a:t>
            </a:r>
            <a:r>
              <a:rPr lang="en-IN" sz="2000" b="1" dirty="0">
                <a:latin typeface="Times New Roman" pitchFamily="18" charset="0"/>
                <a:cs typeface="Times New Roman" pitchFamily="18" charset="0"/>
              </a:rPr>
              <a:t> Equity </a:t>
            </a:r>
            <a:r>
              <a:rPr lang="en-IN" sz="2000" dirty="0">
                <a:latin typeface="Times New Roman" pitchFamily="18" charset="0"/>
                <a:cs typeface="Times New Roman" pitchFamily="18" charset="0"/>
              </a:rPr>
              <a:t>is the </a:t>
            </a:r>
            <a:r>
              <a:rPr lang="en-IN" sz="2000" b="1" dirty="0">
                <a:latin typeface="Times New Roman" pitchFamily="18" charset="0"/>
                <a:cs typeface="Times New Roman" pitchFamily="18" charset="0"/>
              </a:rPr>
              <a:t>residual interest </a:t>
            </a:r>
            <a:r>
              <a:rPr lang="en-IN" sz="2000" dirty="0">
                <a:latin typeface="Times New Roman" pitchFamily="18" charset="0"/>
                <a:cs typeface="Times New Roman" pitchFamily="18" charset="0"/>
              </a:rPr>
              <a:t>in the assets of the </a:t>
            </a:r>
            <a:r>
              <a:rPr lang="en-IN" sz="2000" dirty="0" smtClean="0">
                <a:latin typeface="Times New Roman" pitchFamily="18" charset="0"/>
                <a:cs typeface="Times New Roman" pitchFamily="18" charset="0"/>
              </a:rPr>
              <a:t>entity </a:t>
            </a:r>
            <a:r>
              <a:rPr lang="en-IN" sz="2000" dirty="0">
                <a:latin typeface="Times New Roman" pitchFamily="18" charset="0"/>
                <a:cs typeface="Times New Roman" pitchFamily="18" charset="0"/>
              </a:rPr>
              <a:t>after deducting all its liabilities</a:t>
            </a:r>
            <a:r>
              <a:rPr lang="en-IN" sz="2000" dirty="0" smtClean="0">
                <a:latin typeface="Times New Roman" pitchFamily="18" charset="0"/>
                <a:cs typeface="Times New Roman" pitchFamily="18" charset="0"/>
              </a:rPr>
              <a:t>.</a:t>
            </a:r>
          </a:p>
          <a:p>
            <a:pPr algn="just"/>
            <a:endParaRPr lang="en-IN" sz="2000" dirty="0" smtClean="0">
              <a:latin typeface="Times New Roman" pitchFamily="18" charset="0"/>
              <a:cs typeface="Times New Roman" pitchFamily="18" charset="0"/>
            </a:endParaRPr>
          </a:p>
          <a:p>
            <a:pPr algn="just">
              <a:buFont typeface="Wingdings" pitchFamily="2" charset="2"/>
              <a:buChar char="v"/>
            </a:pPr>
            <a:r>
              <a:rPr lang="en-US" sz="2000" dirty="0" smtClean="0">
                <a:latin typeface="Times New Roman" pitchFamily="18" charset="0"/>
                <a:cs typeface="Times New Roman" pitchFamily="18" charset="0"/>
              </a:rPr>
              <a:t> The definition of asset and liability identify their essential features but do not specify the criteria that need to be met before they are recognised in the balance sheet. So asset and liability should be recognised  in the balance sheet only when they satisfy recognition criteria.</a:t>
            </a:r>
            <a:endParaRPr lang="en-IN" sz="2000" dirty="0" smtClean="0">
              <a:latin typeface="Times New Roman" pitchFamily="18" charset="0"/>
              <a:cs typeface="Times New Roman" pitchFamily="18" charset="0"/>
            </a:endParaRPr>
          </a:p>
        </p:txBody>
      </p:sp>
      <p:sp>
        <p:nvSpPr>
          <p:cNvPr id="3" name="Rounded Rectangle 2"/>
          <p:cNvSpPr/>
          <p:nvPr/>
        </p:nvSpPr>
        <p:spPr>
          <a:xfrm>
            <a:off x="533400" y="152400"/>
            <a:ext cx="8001000" cy="5334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smtClean="0">
                <a:latin typeface="Times New Roman" pitchFamily="18" charset="0"/>
                <a:cs typeface="Times New Roman" pitchFamily="18" charset="0"/>
              </a:rPr>
              <a:t>3(a). Element of Financial Position and their definition</a:t>
            </a:r>
            <a:endParaRPr lang="en-IN" sz="2400" b="1" dirty="0">
              <a:latin typeface="Times New Roman" pitchFamily="18" charset="0"/>
              <a:cs typeface="Times New Roman" pitchFamily="18" charset="0"/>
            </a:endParaRP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dirty="0" smtClean="0">
                <a:solidFill>
                  <a:srgbClr val="0070C0"/>
                </a:solidFill>
                <a:latin typeface="Times New Roman" pitchFamily="18" charset="0"/>
                <a:cs typeface="Times New Roman" pitchFamily="18" charset="0"/>
              </a:rPr>
              <a:t>Slide 8 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8564775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143000"/>
            <a:ext cx="7772400" cy="5632311"/>
          </a:xfrm>
          <a:prstGeom prst="rect">
            <a:avLst/>
          </a:prstGeom>
        </p:spPr>
        <p:txBody>
          <a:bodyPr wrap="square">
            <a:spAutoFit/>
          </a:bodyPr>
          <a:lstStyle/>
          <a:p>
            <a:pPr algn="just"/>
            <a:r>
              <a:rPr lang="en-IN" sz="2000" dirty="0">
                <a:latin typeface="Times New Roman" pitchFamily="18" charset="0"/>
                <a:cs typeface="Times New Roman" pitchFamily="18" charset="0"/>
              </a:rPr>
              <a:t>The elements </a:t>
            </a:r>
            <a:r>
              <a:rPr lang="en-IN" sz="2000" dirty="0" smtClean="0">
                <a:latin typeface="Times New Roman" pitchFamily="18" charset="0"/>
                <a:cs typeface="Times New Roman" pitchFamily="18" charset="0"/>
              </a:rPr>
              <a:t>of financial performance </a:t>
            </a:r>
            <a:r>
              <a:rPr lang="en-IN" sz="2000" dirty="0">
                <a:latin typeface="Times New Roman" pitchFamily="18" charset="0"/>
                <a:cs typeface="Times New Roman" pitchFamily="18" charset="0"/>
              </a:rPr>
              <a:t>are income and expenses</a:t>
            </a:r>
            <a:r>
              <a:rPr lang="en-IN" sz="2000" dirty="0" smtClean="0">
                <a:latin typeface="Times New Roman" pitchFamily="18" charset="0"/>
                <a:cs typeface="Times New Roman" pitchFamily="18" charset="0"/>
              </a:rPr>
              <a:t>.</a:t>
            </a:r>
          </a:p>
          <a:p>
            <a:pPr algn="just"/>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These are </a:t>
            </a:r>
            <a:r>
              <a:rPr lang="en-IN" sz="2000" b="1" dirty="0">
                <a:latin typeface="Times New Roman" pitchFamily="18" charset="0"/>
                <a:cs typeface="Times New Roman" pitchFamily="18" charset="0"/>
              </a:rPr>
              <a:t>defined </a:t>
            </a:r>
            <a:r>
              <a:rPr lang="en-IN" sz="2000" dirty="0">
                <a:latin typeface="Times New Roman" pitchFamily="18" charset="0"/>
                <a:cs typeface="Times New Roman" pitchFamily="18" charset="0"/>
              </a:rPr>
              <a:t>as follows:</a:t>
            </a:r>
          </a:p>
          <a:p>
            <a:pPr algn="just"/>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a:t>
            </a:r>
            <a:r>
              <a:rPr lang="en-IN" sz="2000" dirty="0">
                <a:latin typeface="Times New Roman" pitchFamily="18" charset="0"/>
                <a:cs typeface="Times New Roman" pitchFamily="18" charset="0"/>
              </a:rPr>
              <a:t>a) </a:t>
            </a:r>
            <a:r>
              <a:rPr lang="en-IN" sz="2000" b="1" dirty="0">
                <a:latin typeface="Times New Roman" pitchFamily="18" charset="0"/>
                <a:cs typeface="Times New Roman" pitchFamily="18" charset="0"/>
              </a:rPr>
              <a:t>Income</a:t>
            </a:r>
            <a:r>
              <a:rPr lang="en-IN" sz="2000" dirty="0">
                <a:latin typeface="Times New Roman" pitchFamily="18" charset="0"/>
                <a:cs typeface="Times New Roman" pitchFamily="18" charset="0"/>
              </a:rPr>
              <a:t> is </a:t>
            </a:r>
            <a:r>
              <a:rPr lang="en-IN" sz="2000" b="1" dirty="0">
                <a:latin typeface="Times New Roman" pitchFamily="18" charset="0"/>
                <a:cs typeface="Times New Roman" pitchFamily="18" charset="0"/>
              </a:rPr>
              <a:t>increase in economic benefits</a:t>
            </a:r>
            <a:r>
              <a:rPr lang="en-IN" sz="2000" dirty="0">
                <a:latin typeface="Times New Roman" pitchFamily="18" charset="0"/>
                <a:cs typeface="Times New Roman" pitchFamily="18" charset="0"/>
              </a:rPr>
              <a:t> </a:t>
            </a:r>
            <a:r>
              <a:rPr lang="en-IN" sz="2000" dirty="0" smtClean="0">
                <a:latin typeface="Times New Roman" pitchFamily="18" charset="0"/>
                <a:cs typeface="Times New Roman" pitchFamily="18" charset="0"/>
              </a:rPr>
              <a:t>in </a:t>
            </a:r>
            <a:r>
              <a:rPr lang="en-IN" sz="2000" dirty="0">
                <a:latin typeface="Times New Roman" pitchFamily="18" charset="0"/>
                <a:cs typeface="Times New Roman" pitchFamily="18" charset="0"/>
              </a:rPr>
              <a:t>the form of inflows or enhancements of assets or decreases of liabilities </a:t>
            </a:r>
            <a:r>
              <a:rPr lang="en-IN" sz="2000" b="1" dirty="0">
                <a:latin typeface="Times New Roman" pitchFamily="18" charset="0"/>
                <a:cs typeface="Times New Roman" pitchFamily="18" charset="0"/>
              </a:rPr>
              <a:t>that result in increases in equity</a:t>
            </a:r>
            <a:r>
              <a:rPr lang="en-IN" sz="2000" dirty="0">
                <a:latin typeface="Times New Roman" pitchFamily="18" charset="0"/>
                <a:cs typeface="Times New Roman" pitchFamily="18" charset="0"/>
              </a:rPr>
              <a:t>, other than those relating to contributions from equity participants.</a:t>
            </a:r>
          </a:p>
          <a:p>
            <a:pPr algn="just"/>
            <a:endParaRPr lang="en-IN" sz="2000" dirty="0" smtClean="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a:t>
            </a:r>
            <a:r>
              <a:rPr lang="en-IN" sz="2000" dirty="0">
                <a:latin typeface="Times New Roman" pitchFamily="18" charset="0"/>
                <a:cs typeface="Times New Roman" pitchFamily="18" charset="0"/>
              </a:rPr>
              <a:t>b) </a:t>
            </a:r>
            <a:r>
              <a:rPr lang="en-IN" sz="2000" b="1" dirty="0">
                <a:latin typeface="Times New Roman" pitchFamily="18" charset="0"/>
                <a:cs typeface="Times New Roman" pitchFamily="18" charset="0"/>
              </a:rPr>
              <a:t>Expenses</a:t>
            </a:r>
            <a:r>
              <a:rPr lang="en-IN" sz="2000" dirty="0">
                <a:latin typeface="Times New Roman" pitchFamily="18" charset="0"/>
                <a:cs typeface="Times New Roman" pitchFamily="18" charset="0"/>
              </a:rPr>
              <a:t> are </a:t>
            </a:r>
            <a:r>
              <a:rPr lang="en-IN" sz="2000" b="1" dirty="0">
                <a:latin typeface="Times New Roman" pitchFamily="18" charset="0"/>
                <a:cs typeface="Times New Roman" pitchFamily="18" charset="0"/>
              </a:rPr>
              <a:t>decreases in economic benefits </a:t>
            </a:r>
            <a:r>
              <a:rPr lang="en-IN" sz="2000" dirty="0" smtClean="0">
                <a:latin typeface="Times New Roman" pitchFamily="18" charset="0"/>
                <a:cs typeface="Times New Roman" pitchFamily="18" charset="0"/>
              </a:rPr>
              <a:t>in </a:t>
            </a:r>
            <a:r>
              <a:rPr lang="en-IN" sz="2000" dirty="0">
                <a:latin typeface="Times New Roman" pitchFamily="18" charset="0"/>
                <a:cs typeface="Times New Roman" pitchFamily="18" charset="0"/>
              </a:rPr>
              <a:t>the form of outflows or depletions of assets or incurrences of liabilities </a:t>
            </a:r>
            <a:r>
              <a:rPr lang="en-IN" sz="2000" b="1" dirty="0">
                <a:latin typeface="Times New Roman" pitchFamily="18" charset="0"/>
                <a:cs typeface="Times New Roman" pitchFamily="18" charset="0"/>
              </a:rPr>
              <a:t>that result in decreases in equity</a:t>
            </a:r>
            <a:r>
              <a:rPr lang="en-IN" sz="2000" dirty="0">
                <a:latin typeface="Times New Roman" pitchFamily="18" charset="0"/>
                <a:cs typeface="Times New Roman" pitchFamily="18" charset="0"/>
              </a:rPr>
              <a:t>, other than those relating to distributions to equity participants.</a:t>
            </a:r>
          </a:p>
          <a:p>
            <a:pPr algn="just"/>
            <a:endParaRPr lang="en-IN" sz="2000" dirty="0" smtClean="0">
              <a:latin typeface="Times New Roman" pitchFamily="18" charset="0"/>
              <a:cs typeface="Times New Roman" pitchFamily="18" charset="0"/>
            </a:endParaRPr>
          </a:p>
          <a:p>
            <a:pPr algn="just">
              <a:buFont typeface="Wingdings" pitchFamily="2" charset="2"/>
              <a:buChar char="v"/>
            </a:pPr>
            <a:r>
              <a:rPr lang="en-IN" sz="2000" dirty="0" smtClean="0">
                <a:latin typeface="Times New Roman" pitchFamily="18" charset="0"/>
                <a:cs typeface="Times New Roman" pitchFamily="18" charset="0"/>
              </a:rPr>
              <a:t> The definition </a:t>
            </a:r>
            <a:r>
              <a:rPr lang="en-IN" sz="2000" dirty="0">
                <a:latin typeface="Times New Roman" pitchFamily="18" charset="0"/>
                <a:cs typeface="Times New Roman" pitchFamily="18" charset="0"/>
              </a:rPr>
              <a:t>of income and expenses identify their essential features but do </a:t>
            </a:r>
            <a:r>
              <a:rPr lang="en-IN" sz="2000" dirty="0" smtClean="0">
                <a:latin typeface="Times New Roman" pitchFamily="18" charset="0"/>
                <a:cs typeface="Times New Roman" pitchFamily="18" charset="0"/>
              </a:rPr>
              <a:t>not </a:t>
            </a:r>
            <a:r>
              <a:rPr lang="en-IN" sz="2000" dirty="0">
                <a:latin typeface="Times New Roman" pitchFamily="18" charset="0"/>
                <a:cs typeface="Times New Roman" pitchFamily="18" charset="0"/>
              </a:rPr>
              <a:t>specify the criteria that need to be met before they are recognised in the statement of profit and loss</a:t>
            </a:r>
            <a:r>
              <a:rPr lang="en-IN"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 So income and expense should be recognised  in </a:t>
            </a:r>
            <a:r>
              <a:rPr lang="en-IN" sz="2000" dirty="0" smtClean="0">
                <a:latin typeface="Times New Roman" pitchFamily="18" charset="0"/>
                <a:cs typeface="Times New Roman" pitchFamily="18" charset="0"/>
              </a:rPr>
              <a:t>the statement of profit and loss only </a:t>
            </a:r>
            <a:r>
              <a:rPr lang="en-US" sz="2000" dirty="0" smtClean="0">
                <a:latin typeface="Times New Roman" pitchFamily="18" charset="0"/>
                <a:cs typeface="Times New Roman" pitchFamily="18" charset="0"/>
              </a:rPr>
              <a:t>when they satisfy recognition criteria.</a:t>
            </a:r>
            <a:endParaRPr lang="en-IN" sz="2000" dirty="0">
              <a:latin typeface="Times New Roman" pitchFamily="18" charset="0"/>
              <a:cs typeface="Times New Roman" pitchFamily="18" charset="0"/>
            </a:endParaRPr>
          </a:p>
        </p:txBody>
      </p:sp>
      <p:sp>
        <p:nvSpPr>
          <p:cNvPr id="3" name="Rounded Rectangle 2"/>
          <p:cNvSpPr/>
          <p:nvPr/>
        </p:nvSpPr>
        <p:spPr>
          <a:xfrm>
            <a:off x="381000" y="304800"/>
            <a:ext cx="8153400" cy="609600"/>
          </a:xfrm>
          <a:prstGeom prst="roundRect">
            <a:avLst>
              <a:gd name="adj" fmla="val 50000"/>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IN" sz="2400" b="1" dirty="0" smtClean="0">
                <a:latin typeface="Times New Roman" pitchFamily="18" charset="0"/>
                <a:cs typeface="Times New Roman" pitchFamily="18" charset="0"/>
              </a:rPr>
              <a:t>3(b). Element of Financial Performance and their definition</a:t>
            </a:r>
          </a:p>
          <a:p>
            <a:pPr algn="ctr"/>
            <a:endParaRPr lang="en-IN" sz="2400" b="1" dirty="0">
              <a:latin typeface="Times New Roman" pitchFamily="18" charset="0"/>
              <a:cs typeface="Times New Roman" pitchFamily="18" charset="0"/>
            </a:endParaRPr>
          </a:p>
        </p:txBody>
      </p:sp>
      <p:sp>
        <p:nvSpPr>
          <p:cNvPr id="4" name="Footer Placeholder 2"/>
          <p:cNvSpPr>
            <a:spLocks noGrp="1"/>
          </p:cNvSpPr>
          <p:nvPr>
            <p:ph type="ftr" sz="quarter" idx="11"/>
          </p:nvPr>
        </p:nvSpPr>
        <p:spPr>
          <a:xfrm>
            <a:off x="7391400" y="6400800"/>
            <a:ext cx="1371600" cy="365760"/>
          </a:xfrm>
        </p:spPr>
        <p:txBody>
          <a:bodyPr/>
          <a:lstStyle/>
          <a:p>
            <a:pPr algn="r"/>
            <a:r>
              <a:rPr lang="en-US" sz="1600" b="1" smtClean="0">
                <a:solidFill>
                  <a:srgbClr val="0070C0"/>
                </a:solidFill>
                <a:latin typeface="Times New Roman" pitchFamily="18" charset="0"/>
                <a:cs typeface="Times New Roman" pitchFamily="18" charset="0"/>
              </a:rPr>
              <a:t>Slide 9 </a:t>
            </a:r>
            <a:r>
              <a:rPr lang="en-US" sz="1600" b="1" dirty="0" smtClean="0">
                <a:solidFill>
                  <a:srgbClr val="0070C0"/>
                </a:solidFill>
                <a:latin typeface="Times New Roman" pitchFamily="18" charset="0"/>
                <a:cs typeface="Times New Roman" pitchFamily="18" charset="0"/>
              </a:rPr>
              <a:t>of 20</a:t>
            </a:r>
            <a:endParaRPr lang="en-US"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3002686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3169</TotalTime>
  <Words>1883</Words>
  <Application>Microsoft Office PowerPoint</Application>
  <PresentationFormat>On-screen Show (4:3)</PresentationFormat>
  <Paragraphs>195</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Oriel</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acct</cp:lastModifiedBy>
  <cp:revision>257</cp:revision>
  <dcterms:created xsi:type="dcterms:W3CDTF">2006-08-16T00:00:00Z</dcterms:created>
  <dcterms:modified xsi:type="dcterms:W3CDTF">2016-04-06T07:35:17Z</dcterms:modified>
</cp:coreProperties>
</file>