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256" r:id="rId2"/>
    <p:sldId id="276" r:id="rId3"/>
    <p:sldId id="259" r:id="rId4"/>
    <p:sldId id="261" r:id="rId5"/>
    <p:sldId id="258" r:id="rId6"/>
    <p:sldId id="262" r:id="rId7"/>
    <p:sldId id="263" r:id="rId8"/>
    <p:sldId id="264" r:id="rId9"/>
    <p:sldId id="265" r:id="rId10"/>
    <p:sldId id="266" r:id="rId11"/>
    <p:sldId id="270" r:id="rId12"/>
    <p:sldId id="271" r:id="rId13"/>
    <p:sldId id="272" r:id="rId14"/>
    <p:sldId id="278" r:id="rId15"/>
    <p:sldId id="269" r:id="rId16"/>
    <p:sldId id="27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283"/>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8959" autoAdjust="0"/>
    <p:restoredTop sz="86380" autoAdjust="0"/>
  </p:normalViewPr>
  <p:slideViewPr>
    <p:cSldViewPr>
      <p:cViewPr varScale="1">
        <p:scale>
          <a:sx n="63" d="100"/>
          <a:sy n="63" d="100"/>
        </p:scale>
        <p:origin x="-120" y="-276"/>
      </p:cViewPr>
      <p:guideLst>
        <p:guide orient="horz" pos="2160"/>
        <p:guide pos="2880"/>
      </p:guideLst>
    </p:cSldViewPr>
  </p:slideViewPr>
  <p:outlineViewPr>
    <p:cViewPr>
      <p:scale>
        <a:sx n="33" d="100"/>
        <a:sy n="33" d="100"/>
      </p:scale>
      <p:origin x="246" y="1656"/>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hndfsalkhkcdgf,mnm </a:t>
            </a: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FC58F88-BAF8-4FC8-9FF2-82B8724CF5EE}" type="datetimeFigureOut">
              <a:rPr lang="en-US" smtClean="0"/>
              <a:pPr/>
              <a:t>13-Jan-15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CDAE69-4004-4B2D-8030-D266553E8F05}" type="slidenum">
              <a:rPr lang="en-US" smtClean="0"/>
              <a:pPr/>
              <a:t>‹#›</a:t>
            </a:fld>
            <a:endParaRPr lang="en-US"/>
          </a:p>
        </p:txBody>
      </p:sp>
    </p:spTree>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hndfsalkhkcdgf,mnm </a:t>
            </a: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53A64C-0245-451F-BA7C-7F8A0010AD8E}" type="datetimeFigureOut">
              <a:rPr lang="en-US" smtClean="0"/>
              <a:pPr/>
              <a:t>13-Jan-15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D46AE6-A8E9-4C70-B39D-CF7A3B8E520E}" type="slidenum">
              <a:rPr lang="en-US" smtClean="0"/>
              <a:pPr/>
              <a:t>‹#›</a:t>
            </a:fld>
            <a:endParaRPr lang="en-US"/>
          </a:p>
        </p:txBody>
      </p:sp>
    </p:spTree>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3D46AE6-A8E9-4C70-B39D-CF7A3B8E520E}" type="slidenum">
              <a:rPr lang="en-US" smtClean="0"/>
              <a:pPr/>
              <a:t>1</a:t>
            </a:fld>
            <a:endParaRPr lang="en-US"/>
          </a:p>
        </p:txBody>
      </p:sp>
      <p:sp>
        <p:nvSpPr>
          <p:cNvPr id="5" name="Header Placeholder 4"/>
          <p:cNvSpPr>
            <a:spLocks noGrp="1"/>
          </p:cNvSpPr>
          <p:nvPr>
            <p:ph type="hdr" sz="quarter" idx="11"/>
          </p:nvPr>
        </p:nvSpPr>
        <p:spPr/>
        <p:txBody>
          <a:bodyPr/>
          <a:lstStyle/>
          <a:p>
            <a:r>
              <a:rPr lang="en-US" smtClean="0"/>
              <a:t>hndfsalkhkcdgf,mnm </a:t>
            </a: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smtClean="0"/>
              <a:t>hndfsalkhkcdgf,mnm </a:t>
            </a:r>
            <a:endParaRPr lang="en-US"/>
          </a:p>
        </p:txBody>
      </p:sp>
      <p:sp>
        <p:nvSpPr>
          <p:cNvPr id="5" name="Slide Number Placeholder 4"/>
          <p:cNvSpPr>
            <a:spLocks noGrp="1"/>
          </p:cNvSpPr>
          <p:nvPr>
            <p:ph type="sldNum" sz="quarter" idx="11"/>
          </p:nvPr>
        </p:nvSpPr>
        <p:spPr/>
        <p:txBody>
          <a:bodyPr/>
          <a:lstStyle/>
          <a:p>
            <a:fld id="{E3D46AE6-A8E9-4C70-B39D-CF7A3B8E520E}"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smtClean="0"/>
              <a:t>hndfsalkhkcdgf,mnm </a:t>
            </a:r>
            <a:endParaRPr lang="en-US"/>
          </a:p>
        </p:txBody>
      </p:sp>
      <p:sp>
        <p:nvSpPr>
          <p:cNvPr id="5" name="Slide Number Placeholder 4"/>
          <p:cNvSpPr>
            <a:spLocks noGrp="1"/>
          </p:cNvSpPr>
          <p:nvPr>
            <p:ph type="sldNum" sz="quarter" idx="11"/>
          </p:nvPr>
        </p:nvSpPr>
        <p:spPr/>
        <p:txBody>
          <a:bodyPr/>
          <a:lstStyle/>
          <a:p>
            <a:fld id="{E3D46AE6-A8E9-4C70-B39D-CF7A3B8E520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t>Note:</a:t>
            </a:r>
            <a:r>
              <a:rPr lang="en-US" sz="1200" dirty="0" smtClean="0"/>
              <a:t> “point of taxation” means the point in time when a service shall be deemed to have been provided. </a:t>
            </a:r>
            <a:r>
              <a:rPr lang="en-US" sz="1200" b="1" dirty="0" smtClean="0"/>
              <a:t>Refer POT Rules 2011</a:t>
            </a:r>
            <a:r>
              <a:rPr lang="en-US" sz="1200" dirty="0" smtClean="0"/>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algn="just">
              <a:buFont typeface="Wingdings" pitchFamily="2" charset="2"/>
              <a:buNone/>
            </a:pPr>
            <a:r>
              <a:rPr lang="en-US" sz="1200" dirty="0" smtClean="0"/>
              <a:t>This amendment will apply only to invoices issued after 1st October, 2014</a:t>
            </a:r>
          </a:p>
          <a:p>
            <a:pPr algn="just">
              <a:buFont typeface="Wingdings" pitchFamily="2" charset="2"/>
              <a:buNone/>
            </a:pPr>
            <a:r>
              <a:rPr lang="en-US" sz="1200" dirty="0" smtClean="0"/>
              <a:t>A transition rule for the same has also been prescribed under new Rule 10 of the POT Rules.</a:t>
            </a:r>
            <a:r>
              <a:rPr lang="en-US" sz="1200" b="1" dirty="0" smtClean="0"/>
              <a:t> (Refer Notification No.13/2014).</a:t>
            </a: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endParaRPr lang="en-US" dirty="0"/>
          </a:p>
        </p:txBody>
      </p:sp>
      <p:sp>
        <p:nvSpPr>
          <p:cNvPr id="4" name="Header Placeholder 3"/>
          <p:cNvSpPr>
            <a:spLocks noGrp="1"/>
          </p:cNvSpPr>
          <p:nvPr>
            <p:ph type="hdr" sz="quarter" idx="10"/>
          </p:nvPr>
        </p:nvSpPr>
        <p:spPr/>
        <p:txBody>
          <a:bodyPr/>
          <a:lstStyle/>
          <a:p>
            <a:r>
              <a:rPr lang="en-US" smtClean="0"/>
              <a:t>hndfsalkhkcdgf,mnm </a:t>
            </a:r>
            <a:endParaRPr lang="en-US"/>
          </a:p>
        </p:txBody>
      </p:sp>
      <p:sp>
        <p:nvSpPr>
          <p:cNvPr id="5" name="Slide Number Placeholder 4"/>
          <p:cNvSpPr>
            <a:spLocks noGrp="1"/>
          </p:cNvSpPr>
          <p:nvPr>
            <p:ph type="sldNum" sz="quarter" idx="11"/>
          </p:nvPr>
        </p:nvSpPr>
        <p:spPr/>
        <p:txBody>
          <a:bodyPr/>
          <a:lstStyle/>
          <a:p>
            <a:fld id="{E3D46AE6-A8E9-4C70-B39D-CF7A3B8E520E}"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latin typeface="Times New Roman" pitchFamily="18" charset="0"/>
                <a:cs typeface="Times New Roman" pitchFamily="18" charset="0"/>
              </a:rPr>
              <a:t>Note: </a:t>
            </a:r>
            <a:r>
              <a:rPr lang="en-US" sz="1200" dirty="0" smtClean="0">
                <a:latin typeface="Times New Roman" pitchFamily="18" charset="0"/>
                <a:cs typeface="Times New Roman" pitchFamily="18" charset="0"/>
              </a:rPr>
              <a:t>CENVAT credit can be utilized for the payment of service tax on any output service. (</a:t>
            </a:r>
            <a:r>
              <a:rPr lang="en-US" sz="1200" b="1" dirty="0" smtClean="0">
                <a:latin typeface="Times New Roman" pitchFamily="18" charset="0"/>
                <a:cs typeface="Times New Roman" pitchFamily="18" charset="0"/>
              </a:rPr>
              <a:t>Rule 3(4)(e) of CCR-2004)</a:t>
            </a:r>
            <a:r>
              <a:rPr lang="en-US" sz="1200" dirty="0" smtClean="0">
                <a:latin typeface="Times New Roman" pitchFamily="18" charset="0"/>
                <a:cs typeface="Times New Roman" pitchFamily="18" charset="0"/>
              </a:rPr>
              <a:t>. Hence ST liability under reverse charge cannot be paid from CENVAT credit available</a:t>
            </a:r>
          </a:p>
          <a:p>
            <a:endParaRPr lang="en-US" dirty="0"/>
          </a:p>
        </p:txBody>
      </p:sp>
      <p:sp>
        <p:nvSpPr>
          <p:cNvPr id="4" name="Header Placeholder 3"/>
          <p:cNvSpPr>
            <a:spLocks noGrp="1"/>
          </p:cNvSpPr>
          <p:nvPr>
            <p:ph type="hdr" sz="quarter" idx="10"/>
          </p:nvPr>
        </p:nvSpPr>
        <p:spPr/>
        <p:txBody>
          <a:bodyPr/>
          <a:lstStyle/>
          <a:p>
            <a:r>
              <a:rPr lang="en-US" smtClean="0"/>
              <a:t>hndfsalkhkcdgf,mnm </a:t>
            </a:r>
            <a:endParaRPr lang="en-US"/>
          </a:p>
        </p:txBody>
      </p:sp>
      <p:sp>
        <p:nvSpPr>
          <p:cNvPr id="5" name="Slide Number Placeholder 4"/>
          <p:cNvSpPr>
            <a:spLocks noGrp="1"/>
          </p:cNvSpPr>
          <p:nvPr>
            <p:ph type="sldNum" sz="quarter" idx="11"/>
          </p:nvPr>
        </p:nvSpPr>
        <p:spPr/>
        <p:txBody>
          <a:bodyPr/>
          <a:lstStyle/>
          <a:p>
            <a:fld id="{E3D46AE6-A8E9-4C70-B39D-CF7A3B8E520E}"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Wingdings" pitchFamily="2" charset="2"/>
              <a:buNone/>
            </a:pPr>
            <a:r>
              <a:rPr lang="en-US" sz="1200" b="1" dirty="0" smtClean="0">
                <a:latin typeface="Times New Roman" pitchFamily="18" charset="0"/>
                <a:cs typeface="Times New Roman" pitchFamily="18" charset="0"/>
              </a:rPr>
              <a:t>Note-1:</a:t>
            </a:r>
            <a:r>
              <a:rPr lang="en-US" sz="1200" dirty="0" smtClean="0">
                <a:latin typeface="Times New Roman" pitchFamily="18" charset="0"/>
                <a:cs typeface="Times New Roman" pitchFamily="18" charset="0"/>
              </a:rPr>
              <a:t> Earlier credit in respect of full reverse charge was allowed only when ST and invoice value has been paid off. However w.e.f 11.07.2014 credit can be availed only after paying ST only. See also </a:t>
            </a:r>
            <a:r>
              <a:rPr lang="en-US" sz="1200" b="1" dirty="0" smtClean="0">
                <a:latin typeface="Times New Roman" pitchFamily="18" charset="0"/>
                <a:cs typeface="Times New Roman" pitchFamily="18" charset="0"/>
              </a:rPr>
              <a:t>Notification No.21/2014. Refer Rule 4(7).</a:t>
            </a:r>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dirty="0"/>
          </a:p>
        </p:txBody>
      </p:sp>
      <p:sp>
        <p:nvSpPr>
          <p:cNvPr id="4" name="Header Placeholder 3"/>
          <p:cNvSpPr>
            <a:spLocks noGrp="1"/>
          </p:cNvSpPr>
          <p:nvPr>
            <p:ph type="hdr" sz="quarter" idx="10"/>
          </p:nvPr>
        </p:nvSpPr>
        <p:spPr/>
        <p:txBody>
          <a:bodyPr/>
          <a:lstStyle/>
          <a:p>
            <a:r>
              <a:rPr lang="en-US" smtClean="0"/>
              <a:t>hndfsalkhkcdgf,mnm </a:t>
            </a:r>
            <a:endParaRPr lang="en-US"/>
          </a:p>
        </p:txBody>
      </p:sp>
      <p:sp>
        <p:nvSpPr>
          <p:cNvPr id="5" name="Slide Number Placeholder 4"/>
          <p:cNvSpPr>
            <a:spLocks noGrp="1"/>
          </p:cNvSpPr>
          <p:nvPr>
            <p:ph type="sldNum" sz="quarter" idx="11"/>
          </p:nvPr>
        </p:nvSpPr>
        <p:spPr/>
        <p:txBody>
          <a:bodyPr/>
          <a:lstStyle/>
          <a:p>
            <a:fld id="{E3D46AE6-A8E9-4C70-B39D-CF7A3B8E520E}"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any factory </a:t>
            </a:r>
            <a:r>
              <a:rPr lang="en-US" dirty="0" smtClean="0"/>
              <a:t>registered under or governed by the Factories Act, 1948 (63 of 1948);</a:t>
            </a:r>
          </a:p>
          <a:p>
            <a:r>
              <a:rPr lang="en-US" dirty="0" smtClean="0"/>
              <a:t>any </a:t>
            </a:r>
            <a:r>
              <a:rPr lang="en-US" b="1" dirty="0" smtClean="0"/>
              <a:t>society registered </a:t>
            </a:r>
            <a:r>
              <a:rPr lang="en-US" dirty="0" smtClean="0"/>
              <a:t>under the Societies Registration Act, 1860 (21 of 1860) or  under any other law for the time being in force in any part of India;</a:t>
            </a:r>
          </a:p>
          <a:p>
            <a:r>
              <a:rPr lang="en-US" dirty="0" smtClean="0"/>
              <a:t>any </a:t>
            </a:r>
            <a:r>
              <a:rPr lang="en-US" b="1" dirty="0" smtClean="0"/>
              <a:t>co-operative society</a:t>
            </a:r>
            <a:r>
              <a:rPr lang="en-US" dirty="0" smtClean="0"/>
              <a:t> established by or under any law;</a:t>
            </a:r>
          </a:p>
          <a:p>
            <a:r>
              <a:rPr lang="en-US" dirty="0" smtClean="0"/>
              <a:t>any </a:t>
            </a:r>
            <a:r>
              <a:rPr lang="en-US" b="1" dirty="0" smtClean="0"/>
              <a:t>dealer of excisable goods</a:t>
            </a:r>
            <a:r>
              <a:rPr lang="en-US" dirty="0" smtClean="0"/>
              <a:t>, who is registered under the Central Excise Act,1944  (1 of 1944) or the rules made there under;</a:t>
            </a:r>
          </a:p>
          <a:p>
            <a:r>
              <a:rPr lang="en-US" b="1" dirty="0" smtClean="0"/>
              <a:t>anybody corporate</a:t>
            </a:r>
            <a:r>
              <a:rPr lang="en-US" dirty="0" smtClean="0"/>
              <a:t> established, by or under any law; or</a:t>
            </a:r>
          </a:p>
          <a:p>
            <a:r>
              <a:rPr lang="en-US" dirty="0" smtClean="0"/>
              <a:t>any </a:t>
            </a:r>
            <a:r>
              <a:rPr lang="en-US" b="1" dirty="0" smtClean="0"/>
              <a:t>partnership firm</a:t>
            </a:r>
            <a:r>
              <a:rPr lang="en-US" dirty="0" smtClean="0"/>
              <a:t> whether registered or not under any law including association of  persons;</a:t>
            </a:r>
          </a:p>
          <a:p>
            <a:pPr marL="624078" marR="0" lvl="0" indent="-514350" algn="l" defTabSz="914400" rtl="0" eaLnBrk="1" fontAlgn="auto" latinLnBrk="0" hangingPunct="1">
              <a:lnSpc>
                <a:spcPct val="100000"/>
              </a:lnSpc>
              <a:spcBef>
                <a:spcPts val="400"/>
              </a:spcBef>
              <a:spcAft>
                <a:spcPts val="0"/>
              </a:spcAft>
              <a:buClr>
                <a:srgbClr val="2DA2BF"/>
              </a:buClr>
              <a:buSzPct val="68000"/>
              <a:buFont typeface="Wingdings 3"/>
              <a:buNone/>
              <a:tabLst/>
              <a:defRPr/>
            </a:pPr>
            <a:r>
              <a:rPr kumimoji="0" lang="en-US" sz="2000" b="0" i="0" u="none" strike="noStrike" kern="1200" cap="none" spc="0" normalizeH="0" baseline="0" noProof="0" dirty="0" smtClean="0">
                <a:ln>
                  <a:noFill/>
                </a:ln>
                <a:solidFill>
                  <a:prstClr val="black"/>
                </a:solidFill>
                <a:effectLst/>
                <a:uLnTx/>
                <a:uFillTx/>
                <a:latin typeface="Century Schoolbook"/>
                <a:ea typeface="+mn-ea"/>
                <a:cs typeface="+mn-cs"/>
              </a:rPr>
              <a:t>           </a:t>
            </a:r>
            <a:endParaRPr lang="en-US" dirty="0"/>
          </a:p>
        </p:txBody>
      </p:sp>
      <p:sp>
        <p:nvSpPr>
          <p:cNvPr id="4" name="Header Placeholder 3"/>
          <p:cNvSpPr>
            <a:spLocks noGrp="1"/>
          </p:cNvSpPr>
          <p:nvPr>
            <p:ph type="hdr" sz="quarter" idx="10"/>
          </p:nvPr>
        </p:nvSpPr>
        <p:spPr/>
        <p:txBody>
          <a:bodyPr/>
          <a:lstStyle/>
          <a:p>
            <a:r>
              <a:rPr lang="en-US" smtClean="0"/>
              <a:t>hndfsalkhkcdgf,mnm </a:t>
            </a:r>
            <a:endParaRPr lang="en-US"/>
          </a:p>
        </p:txBody>
      </p:sp>
      <p:sp>
        <p:nvSpPr>
          <p:cNvPr id="5" name="Slide Number Placeholder 4"/>
          <p:cNvSpPr>
            <a:spLocks noGrp="1"/>
          </p:cNvSpPr>
          <p:nvPr>
            <p:ph type="sldNum" sz="quarter" idx="11"/>
          </p:nvPr>
        </p:nvSpPr>
        <p:spPr/>
        <p:txBody>
          <a:bodyPr/>
          <a:lstStyle/>
          <a:p>
            <a:fld id="{E3D46AE6-A8E9-4C70-B39D-CF7A3B8E520E}"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13-Jan-15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13-Jan-15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13-Jan-15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13-Jan-15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13-Jan-15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13-Jan-15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13-Jan-15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13-Jan-15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13-Jan-15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13-Jan-15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13-Jan-15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5000"/>
            <a:lum/>
          </a:blip>
          <a:srcRect/>
          <a:stretch>
            <a:fillRect l="-1000" r="-1000"/>
          </a:stretch>
        </a:blip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13-Jan-15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mailto:Bhupenddra.rohilla@yahoo.com"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slide" Target="slide15.xml"/><Relationship Id="rId5" Type="http://schemas.openxmlformats.org/officeDocument/2006/relationships/slide" Target="slide13.xml"/><Relationship Id="rId4" Type="http://schemas.openxmlformats.org/officeDocument/2006/relationships/slide" Target="slide3.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6.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5000"/>
            <a:lum/>
          </a:blip>
          <a:srcRect/>
          <a:stretch>
            <a:fillRect t="-5000" b="-5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914400"/>
            <a:ext cx="8839200" cy="4267200"/>
          </a:xfrm>
          <a:ln>
            <a:noFill/>
          </a:ln>
          <a:effectLst>
            <a:glow rad="63500">
              <a:schemeClr val="accent2">
                <a:satMod val="175000"/>
                <a:alpha val="40000"/>
              </a:schemeClr>
            </a:glow>
          </a:effectLst>
          <a:scene3d>
            <a:camera prst="orthographicFront">
              <a:rot lat="0" lon="0" rev="0"/>
            </a:camera>
            <a:lightRig rig="contrasting" dir="t">
              <a:rot lat="0" lon="0" rev="7800000"/>
            </a:lightRig>
          </a:scene3d>
          <a:sp3d>
            <a:bevelT w="139700" h="139700"/>
          </a:sp3d>
        </p:spPr>
        <p:txBody>
          <a:bodyPr anchor="ctr">
            <a:normAutofit/>
            <a:scene3d>
              <a:camera prst="orthographicFront"/>
              <a:lightRig rig="soft" dir="t"/>
            </a:scene3d>
            <a:sp3d prstMaterial="softEdge">
              <a:bevelT w="25400" h="25400"/>
            </a:sp3d>
          </a:bodyPr>
          <a:lstStyle/>
          <a:p>
            <a:pPr marL="365760"/>
            <a:r>
              <a:rPr lang="en-US" sz="80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latin typeface="Times New Roman" pitchFamily="18" charset="0"/>
                <a:cs typeface="Times New Roman" pitchFamily="18" charset="0"/>
              </a:rPr>
              <a:t>Welcome</a:t>
            </a:r>
            <a:r>
              <a:rPr lang="en-US" sz="72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en-US" sz="32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latin typeface="Times New Roman" pitchFamily="18" charset="0"/>
                <a:cs typeface="Times New Roman" pitchFamily="18" charset="0"/>
              </a:rPr>
              <a:t>to the Roadmap of </a:t>
            </a:r>
            <a:br>
              <a:rPr lang="en-US" sz="32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latin typeface="Times New Roman" pitchFamily="18" charset="0"/>
                <a:cs typeface="Times New Roman" pitchFamily="18" charset="0"/>
              </a:rPr>
            </a:br>
            <a:r>
              <a:rPr lang="en-US" sz="32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latin typeface="Times New Roman" pitchFamily="18" charset="0"/>
                <a:cs typeface="Times New Roman" pitchFamily="18" charset="0"/>
              </a:rPr>
              <a:t/>
            </a:r>
            <a:br>
              <a:rPr lang="en-US" sz="32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latin typeface="Times New Roman" pitchFamily="18" charset="0"/>
                <a:cs typeface="Times New Roman" pitchFamily="18" charset="0"/>
              </a:rPr>
            </a:br>
            <a:r>
              <a:rPr lang="en-US" sz="32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latin typeface="Times New Roman" pitchFamily="18" charset="0"/>
                <a:cs typeface="Times New Roman" pitchFamily="18" charset="0"/>
              </a:rPr>
              <a:t/>
            </a:r>
            <a:br>
              <a:rPr lang="en-US" sz="32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latin typeface="Times New Roman" pitchFamily="18" charset="0"/>
                <a:cs typeface="Times New Roman" pitchFamily="18" charset="0"/>
              </a:rPr>
            </a:br>
            <a:r>
              <a:rPr lang="en-US" sz="32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latin typeface="Times New Roman" pitchFamily="18" charset="0"/>
                <a:cs typeface="Times New Roman" pitchFamily="18" charset="0"/>
              </a:rPr>
              <a:t>SERVICE TAX</a:t>
            </a:r>
            <a:r>
              <a:rPr lang="en-US" sz="32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r>
            <a:br>
              <a:rPr lang="en-US" sz="32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br>
            <a:r>
              <a:rPr lang="en-US" sz="32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latin typeface="Times New Roman" pitchFamily="18" charset="0"/>
                <a:cs typeface="Times New Roman" pitchFamily="18" charset="0"/>
              </a:rPr>
              <a:t>REVERSE CHARGE MECHANISM</a:t>
            </a:r>
            <a:endParaRPr lang="en-US" sz="32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latin typeface="Times New Roman" pitchFamily="18" charset="0"/>
              <a:cs typeface="Times New Roman" pitchFamily="18" charset="0"/>
            </a:endParaRPr>
          </a:p>
        </p:txBody>
      </p:sp>
      <p:sp>
        <p:nvSpPr>
          <p:cNvPr id="5" name="Horizontal Scroll 4"/>
          <p:cNvSpPr/>
          <p:nvPr/>
        </p:nvSpPr>
        <p:spPr>
          <a:xfrm>
            <a:off x="7620000" y="0"/>
            <a:ext cx="1600200" cy="762000"/>
          </a:xfrm>
          <a:prstGeom prst="horizontalScroll">
            <a:avLst/>
          </a:prstGeom>
          <a:blipFill>
            <a:blip r:embed="rId4"/>
            <a:tile tx="0" ty="0" sx="100000" sy="100000" flip="none" algn="tl"/>
          </a:blipFill>
          <a:ln>
            <a:solidFill>
              <a:schemeClr val="accent5">
                <a:lumMod val="5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050" b="1" dirty="0" smtClean="0">
                <a:solidFill>
                  <a:schemeClr val="tx1"/>
                </a:solidFill>
                <a:latin typeface="Times New Roman" pitchFamily="18" charset="0"/>
                <a:cs typeface="Times New Roman" pitchFamily="18" charset="0"/>
              </a:rPr>
              <a:t>Bhupendra Rohilla</a:t>
            </a:r>
            <a:endParaRPr lang="en-US" sz="2050" b="1" dirty="0">
              <a:solidFill>
                <a:srgbClr val="0070C0"/>
              </a:solidFill>
              <a:latin typeface="Times New Roman" pitchFamily="18" charset="0"/>
              <a:cs typeface="Times New Roman" pitchFamily="18" charset="0"/>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525963"/>
          </a:xfrm>
        </p:spPr>
        <p:txBody>
          <a:bodyPr>
            <a:normAutofit/>
          </a:bodyPr>
          <a:lstStyle/>
          <a:p>
            <a:pPr marL="621792" indent="-512064" algn="just">
              <a:buFont typeface="Wingdings" pitchFamily="2" charset="2"/>
              <a:buChar char="q"/>
            </a:pPr>
            <a:r>
              <a:rPr lang="en-US" sz="2400" dirty="0" smtClean="0">
                <a:latin typeface="Times New Roman" pitchFamily="18" charset="0"/>
                <a:cs typeface="Times New Roman" pitchFamily="18" charset="0"/>
              </a:rPr>
              <a:t>SSP exemption exempts taxable services of aggregate value not exceeding ten lakh rupees in any financial year from the whole of the service tax leviable thereon under section 66B.</a:t>
            </a:r>
          </a:p>
          <a:p>
            <a:pPr algn="just">
              <a:buFont typeface="Wingdings" pitchFamily="2" charset="2"/>
              <a:buChar char="§"/>
            </a:pPr>
            <a:endParaRPr lang="en-US" sz="2400" dirty="0" smtClean="0">
              <a:latin typeface="Times New Roman" pitchFamily="18" charset="0"/>
              <a:cs typeface="Times New Roman" pitchFamily="18" charset="0"/>
            </a:endParaRPr>
          </a:p>
          <a:p>
            <a:pPr marL="621792" indent="-512064" algn="just">
              <a:buFont typeface="Wingdings" pitchFamily="2" charset="2"/>
              <a:buChar char="q"/>
            </a:pPr>
            <a:r>
              <a:rPr lang="en-US" sz="2400" dirty="0" smtClean="0">
                <a:latin typeface="Times New Roman" pitchFamily="18" charset="0"/>
                <a:cs typeface="Times New Roman" pitchFamily="18" charset="0"/>
              </a:rPr>
              <a:t>SSP exemption shall not apply to such value of taxable services in respect of which service tax shall be paid by such person and in such manner as specified under sub-section (2) of section 68 of the said Finance Act read with Service Tax Rules, 1994.</a:t>
            </a:r>
          </a:p>
          <a:p>
            <a:pPr algn="just">
              <a:buNone/>
            </a:pPr>
            <a:endParaRPr lang="en-US" sz="2400" dirty="0">
              <a:latin typeface="Times New Roman" pitchFamily="18" charset="0"/>
              <a:cs typeface="Times New Roman" pitchFamily="18" charset="0"/>
            </a:endParaRPr>
          </a:p>
        </p:txBody>
      </p:sp>
      <p:sp>
        <p:nvSpPr>
          <p:cNvPr id="3" name="Title 2"/>
          <p:cNvSpPr>
            <a:spLocks noGrp="1"/>
          </p:cNvSpPr>
          <p:nvPr>
            <p:ph type="title"/>
          </p:nvPr>
        </p:nvSpPr>
        <p:spPr>
          <a:xfrm>
            <a:off x="457200" y="0"/>
            <a:ext cx="8229600" cy="1143000"/>
          </a:xfrm>
        </p:spPr>
        <p:txBody>
          <a:bodyPr>
            <a:normAutofit/>
          </a:bodyPr>
          <a:lstStyle/>
          <a:p>
            <a:r>
              <a:rPr lang="en-US" sz="3600" u="sng" dirty="0" smtClean="0">
                <a:solidFill>
                  <a:schemeClr val="tx1"/>
                </a:solidFill>
                <a:effectLst/>
                <a:latin typeface="Times New Roman" pitchFamily="18" charset="0"/>
                <a:cs typeface="Times New Roman" pitchFamily="18" charset="0"/>
              </a:rPr>
              <a:t>RC and SSP exemption</a:t>
            </a:r>
            <a:endParaRPr lang="en-US" sz="3600" dirty="0">
              <a:solidFill>
                <a:schemeClr val="tx1"/>
              </a:solidFill>
              <a:effectLst/>
              <a:latin typeface="Times New Roman" pitchFamily="18" charset="0"/>
              <a:cs typeface="Times New Roman" pitchFamily="18" charset="0"/>
            </a:endParaRPr>
          </a:p>
        </p:txBody>
      </p:sp>
      <p:sp>
        <p:nvSpPr>
          <p:cNvPr id="5" name="Horizontal Scroll 4"/>
          <p:cNvSpPr/>
          <p:nvPr/>
        </p:nvSpPr>
        <p:spPr>
          <a:xfrm>
            <a:off x="7620000" y="0"/>
            <a:ext cx="1600200" cy="762000"/>
          </a:xfrm>
          <a:prstGeom prst="horizontalScroll">
            <a:avLst/>
          </a:prstGeom>
          <a:blipFill>
            <a:blip r:embed="rId2"/>
            <a:tile tx="0" ty="0" sx="100000" sy="100000" flip="none" algn="tl"/>
          </a:blipFill>
          <a:ln>
            <a:solidFill>
              <a:schemeClr val="accent5">
                <a:lumMod val="5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050" b="1" dirty="0" smtClean="0">
                <a:solidFill>
                  <a:schemeClr val="tx1"/>
                </a:solidFill>
                <a:latin typeface="Times New Roman" pitchFamily="18" charset="0"/>
                <a:cs typeface="Times New Roman" pitchFamily="18" charset="0"/>
              </a:rPr>
              <a:t>Bhupendra Rohilla</a:t>
            </a:r>
            <a:endParaRPr lang="en-US" sz="2050" b="1"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lide(fromBottom)">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1"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770" decel="100000"/>
                                        <p:tgtEl>
                                          <p:spTgt spid="2">
                                            <p:txEl>
                                              <p:pRg st="0" end="0"/>
                                            </p:txEl>
                                          </p:spTgt>
                                        </p:tgtEl>
                                      </p:cBhvr>
                                    </p:animEffect>
                                    <p:animScale>
                                      <p:cBhvr>
                                        <p:cTn id="13" dur="770" decel="100000"/>
                                        <p:tgtEl>
                                          <p:spTgt spid="2">
                                            <p:txEl>
                                              <p:pRg st="0" end="0"/>
                                            </p:txEl>
                                          </p:spTgt>
                                        </p:tgtEl>
                                      </p:cBhvr>
                                      <p:from x="10000" y="10000"/>
                                      <p:to x="200000" y="450000"/>
                                    </p:animScale>
                                    <p:animScale>
                                      <p:cBhvr>
                                        <p:cTn id="14" dur="1230" accel="100000" fill="hold">
                                          <p:stCondLst>
                                            <p:cond delay="770"/>
                                          </p:stCondLst>
                                        </p:cTn>
                                        <p:tgtEl>
                                          <p:spTgt spid="2">
                                            <p:txEl>
                                              <p:pRg st="0" end="0"/>
                                            </p:txEl>
                                          </p:spTgt>
                                        </p:tgtEl>
                                      </p:cBhvr>
                                      <p:from x="200000" y="450000"/>
                                      <p:to x="100000" y="100000"/>
                                    </p:animScale>
                                    <p:set>
                                      <p:cBhvr>
                                        <p:cTn id="15" dur="770" fill="hold"/>
                                        <p:tgtEl>
                                          <p:spTgt spid="2">
                                            <p:txEl>
                                              <p:pRg st="0" end="0"/>
                                            </p:txEl>
                                          </p:spTgt>
                                        </p:tgtEl>
                                        <p:attrNameLst>
                                          <p:attrName>ppt_x</p:attrName>
                                        </p:attrNameLst>
                                      </p:cBhvr>
                                      <p:to>
                                        <p:strVal val="(0.5)"/>
                                      </p:to>
                                    </p:set>
                                    <p:anim from="(0.5)" to="(#ppt_x)" calcmode="lin" valueType="num">
                                      <p:cBhvr>
                                        <p:cTn id="16" dur="1230" accel="100000" fill="hold">
                                          <p:stCondLst>
                                            <p:cond delay="770"/>
                                          </p:stCondLst>
                                        </p:cTn>
                                        <p:tgtEl>
                                          <p:spTgt spid="2">
                                            <p:txEl>
                                              <p:pRg st="0" end="0"/>
                                            </p:txEl>
                                          </p:spTgt>
                                        </p:tgtEl>
                                        <p:attrNameLst>
                                          <p:attrName>ppt_x</p:attrName>
                                        </p:attrNameLst>
                                      </p:cBhvr>
                                    </p:anim>
                                    <p:set>
                                      <p:cBhvr>
                                        <p:cTn id="17" dur="770" fill="hold"/>
                                        <p:tgtEl>
                                          <p:spTgt spid="2">
                                            <p:txEl>
                                              <p:pRg st="0" end="0"/>
                                            </p:txEl>
                                          </p:spTgt>
                                        </p:tgtEl>
                                        <p:attrNameLst>
                                          <p:attrName>ppt_y</p:attrName>
                                        </p:attrNameLst>
                                      </p:cBhvr>
                                      <p:to>
                                        <p:strVal val="(#ppt_y+0.4)"/>
                                      </p:to>
                                    </p:set>
                                    <p:anim from="(#ppt_y+0.4)" to="(#ppt_y)" calcmode="lin" valueType="num">
                                      <p:cBhvr>
                                        <p:cTn id="18" dur="1230" accel="100000" fill="hold">
                                          <p:stCondLst>
                                            <p:cond delay="770"/>
                                          </p:stCondLst>
                                        </p:cTn>
                                        <p:tgtEl>
                                          <p:spTgt spid="2">
                                            <p:txEl>
                                              <p:pRg st="0" end="0"/>
                                            </p:txEl>
                                          </p:spTgt>
                                        </p:tgtEl>
                                        <p:attrNameLst>
                                          <p:attrName>ppt_y</p:attrName>
                                        </p:attrNameLst>
                                      </p:cBhvr>
                                    </p:anim>
                                  </p:childTnLst>
                                </p:cTn>
                              </p:par>
                            </p:childTnLst>
                          </p:cTn>
                        </p:par>
                      </p:childTnLst>
                    </p:cTn>
                  </p:par>
                  <p:par>
                    <p:cTn id="19" fill="hold">
                      <p:stCondLst>
                        <p:cond delay="indefinite"/>
                      </p:stCondLst>
                      <p:childTnLst>
                        <p:par>
                          <p:cTn id="20" fill="hold">
                            <p:stCondLst>
                              <p:cond delay="0"/>
                            </p:stCondLst>
                            <p:childTnLst>
                              <p:par>
                                <p:cTn id="21" presetID="51" presetClass="entr" presetSubtype="0" fill="hold" grpId="0" nodeType="clickEffect">
                                  <p:stCondLst>
                                    <p:cond delay="0"/>
                                  </p:stCondLst>
                                  <p:childTnLst>
                                    <p:set>
                                      <p:cBhvr>
                                        <p:cTn id="22" dur="1" fill="hold">
                                          <p:stCondLst>
                                            <p:cond delay="0"/>
                                          </p:stCondLst>
                                        </p:cTn>
                                        <p:tgtEl>
                                          <p:spTgt spid="2">
                                            <p:txEl>
                                              <p:pRg st="2" end="2"/>
                                            </p:txEl>
                                          </p:spTgt>
                                        </p:tgtEl>
                                        <p:attrNameLst>
                                          <p:attrName>style.visibility</p:attrName>
                                        </p:attrNameLst>
                                      </p:cBhvr>
                                      <p:to>
                                        <p:strVal val="visible"/>
                                      </p:to>
                                    </p:set>
                                    <p:animEffect transition="in" filter="fade">
                                      <p:cBhvr>
                                        <p:cTn id="23" dur="770" decel="100000"/>
                                        <p:tgtEl>
                                          <p:spTgt spid="2">
                                            <p:txEl>
                                              <p:pRg st="2" end="2"/>
                                            </p:txEl>
                                          </p:spTgt>
                                        </p:tgtEl>
                                      </p:cBhvr>
                                    </p:animEffect>
                                    <p:animScale>
                                      <p:cBhvr>
                                        <p:cTn id="24" dur="770" decel="100000"/>
                                        <p:tgtEl>
                                          <p:spTgt spid="2">
                                            <p:txEl>
                                              <p:pRg st="2" end="2"/>
                                            </p:txEl>
                                          </p:spTgt>
                                        </p:tgtEl>
                                      </p:cBhvr>
                                      <p:from x="10000" y="10000"/>
                                      <p:to x="200000" y="450000"/>
                                    </p:animScale>
                                    <p:animScale>
                                      <p:cBhvr>
                                        <p:cTn id="25" dur="1230" accel="100000" fill="hold">
                                          <p:stCondLst>
                                            <p:cond delay="770"/>
                                          </p:stCondLst>
                                        </p:cTn>
                                        <p:tgtEl>
                                          <p:spTgt spid="2">
                                            <p:txEl>
                                              <p:pRg st="2" end="2"/>
                                            </p:txEl>
                                          </p:spTgt>
                                        </p:tgtEl>
                                      </p:cBhvr>
                                      <p:from x="200000" y="450000"/>
                                      <p:to x="100000" y="100000"/>
                                    </p:animScale>
                                    <p:set>
                                      <p:cBhvr>
                                        <p:cTn id="26" dur="770" fill="hold"/>
                                        <p:tgtEl>
                                          <p:spTgt spid="2">
                                            <p:txEl>
                                              <p:pRg st="2" end="2"/>
                                            </p:txEl>
                                          </p:spTgt>
                                        </p:tgtEl>
                                        <p:attrNameLst>
                                          <p:attrName>ppt_x</p:attrName>
                                        </p:attrNameLst>
                                      </p:cBhvr>
                                      <p:to>
                                        <p:strVal val="(0.5)"/>
                                      </p:to>
                                    </p:set>
                                    <p:anim from="(0.5)" to="(#ppt_x)" calcmode="lin" valueType="num">
                                      <p:cBhvr>
                                        <p:cTn id="27" dur="1230" accel="100000" fill="hold">
                                          <p:stCondLst>
                                            <p:cond delay="770"/>
                                          </p:stCondLst>
                                        </p:cTn>
                                        <p:tgtEl>
                                          <p:spTgt spid="2">
                                            <p:txEl>
                                              <p:pRg st="2" end="2"/>
                                            </p:txEl>
                                          </p:spTgt>
                                        </p:tgtEl>
                                        <p:attrNameLst>
                                          <p:attrName>ppt_x</p:attrName>
                                        </p:attrNameLst>
                                      </p:cBhvr>
                                    </p:anim>
                                    <p:set>
                                      <p:cBhvr>
                                        <p:cTn id="28" dur="770" fill="hold"/>
                                        <p:tgtEl>
                                          <p:spTgt spid="2">
                                            <p:txEl>
                                              <p:pRg st="2" end="2"/>
                                            </p:txEl>
                                          </p:spTgt>
                                        </p:tgtEl>
                                        <p:attrNameLst>
                                          <p:attrName>ppt_y</p:attrName>
                                        </p:attrNameLst>
                                      </p:cBhvr>
                                      <p:to>
                                        <p:strVal val="(#ppt_y+0.4)"/>
                                      </p:to>
                                    </p:set>
                                    <p:anim from="(#ppt_y+0.4)" to="(#ppt_y)" calcmode="lin" valueType="num">
                                      <p:cBhvr>
                                        <p:cTn id="29" dur="1230" accel="100000" fill="hold">
                                          <p:stCondLst>
                                            <p:cond delay="770"/>
                                          </p:stCondLst>
                                        </p:cTn>
                                        <p:tgtEl>
                                          <p:spTgt spid="2">
                                            <p:txEl>
                                              <p:pRg st="2" end="2"/>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65237"/>
            <a:ext cx="8229600" cy="5135563"/>
          </a:xfrm>
        </p:spPr>
        <p:txBody>
          <a:bodyPr>
            <a:noAutofit/>
          </a:bodyPr>
          <a:lstStyle/>
          <a:p>
            <a:pPr marL="624078" lvl="0" indent="-514350" algn="just">
              <a:buFont typeface="Wingdings" pitchFamily="2" charset="2"/>
              <a:buChar char="q"/>
            </a:pPr>
            <a:r>
              <a:rPr lang="en-US" sz="2400" dirty="0" smtClean="0">
                <a:latin typeface="Times New Roman" pitchFamily="18" charset="0"/>
                <a:cs typeface="Times New Roman" pitchFamily="18" charset="0"/>
              </a:rPr>
              <a:t>Service  provided </a:t>
            </a:r>
            <a:r>
              <a:rPr lang="en-US" sz="2400" b="1" dirty="0" smtClean="0">
                <a:latin typeface="Times New Roman" pitchFamily="18" charset="0"/>
                <a:cs typeface="Times New Roman" pitchFamily="18" charset="0"/>
              </a:rPr>
              <a:t>by</a:t>
            </a:r>
            <a:r>
              <a:rPr lang="en-US" sz="2400" dirty="0" smtClean="0">
                <a:latin typeface="Times New Roman" pitchFamily="18" charset="0"/>
                <a:cs typeface="Times New Roman" pitchFamily="18" charset="0"/>
              </a:rPr>
              <a:t> an </a:t>
            </a:r>
            <a:r>
              <a:rPr lang="en-US" sz="2400" b="1" dirty="0" smtClean="0">
                <a:latin typeface="Times New Roman" pitchFamily="18" charset="0"/>
                <a:cs typeface="Times New Roman" pitchFamily="18" charset="0"/>
              </a:rPr>
              <a:t>insurance agent</a:t>
            </a:r>
            <a:r>
              <a:rPr lang="en-US" sz="2400" dirty="0" smtClean="0">
                <a:latin typeface="Times New Roman" pitchFamily="18" charset="0"/>
                <a:cs typeface="Times New Roman" pitchFamily="18" charset="0"/>
              </a:rPr>
              <a:t> to any person carrying on the insurance business.</a:t>
            </a:r>
          </a:p>
          <a:p>
            <a:pPr marL="624078" lvl="0" indent="-514350" algn="just">
              <a:buFont typeface="Wingdings" pitchFamily="2" charset="2"/>
              <a:buChar char="q"/>
            </a:pPr>
            <a:r>
              <a:rPr lang="en-US" sz="2400" dirty="0" smtClean="0">
                <a:latin typeface="Times New Roman" pitchFamily="18" charset="0"/>
                <a:cs typeface="Times New Roman" pitchFamily="18" charset="0"/>
              </a:rPr>
              <a:t>Service provided or agreed to be provided by GTA to specified 6 person.  Q </a:t>
            </a:r>
            <a:r>
              <a:rPr lang="en-US" sz="2400" b="1" dirty="0" smtClean="0">
                <a:latin typeface="Times New Roman" pitchFamily="18" charset="0"/>
                <a:cs typeface="Times New Roman" pitchFamily="18" charset="0"/>
              </a:rPr>
              <a:t>who</a:t>
            </a:r>
            <a:r>
              <a:rPr lang="en-US" sz="2400" dirty="0" smtClean="0">
                <a:latin typeface="Times New Roman" pitchFamily="18" charset="0"/>
                <a:cs typeface="Times New Roman" pitchFamily="18" charset="0"/>
              </a:rPr>
              <a:t> is liable to pay ST; 	Q If person liable to pay ST is in non taxable territory, then who is liable to pay ST.</a:t>
            </a:r>
          </a:p>
          <a:p>
            <a:pPr marL="624078" lvl="0" indent="-514350" algn="just">
              <a:buFont typeface="Wingdings" pitchFamily="2" charset="2"/>
              <a:buChar char="q"/>
            </a:pPr>
            <a:r>
              <a:rPr lang="en-US" sz="2400" dirty="0" smtClean="0">
                <a:latin typeface="Times New Roman" pitchFamily="18" charset="0"/>
                <a:cs typeface="Times New Roman" pitchFamily="18" charset="0"/>
              </a:rPr>
              <a:t>Services by way of sponsorship    to     </a:t>
            </a:r>
            <a:r>
              <a:rPr lang="en-US" sz="2400" b="1" dirty="0" smtClean="0">
                <a:latin typeface="Times New Roman" pitchFamily="18" charset="0"/>
                <a:cs typeface="Times New Roman" pitchFamily="18" charset="0"/>
              </a:rPr>
              <a:t>corporate or partnership firm.</a:t>
            </a:r>
            <a:endParaRPr lang="en-US" sz="2400" dirty="0" smtClean="0">
              <a:latin typeface="Times New Roman" pitchFamily="18" charset="0"/>
              <a:cs typeface="Times New Roman" pitchFamily="18" charset="0"/>
            </a:endParaRPr>
          </a:p>
          <a:p>
            <a:pPr marL="624078" lvl="0" indent="-514350" algn="just">
              <a:buFont typeface="Wingdings" pitchFamily="2" charset="2"/>
              <a:buChar char="q"/>
            </a:pPr>
            <a:r>
              <a:rPr lang="en-US" sz="2400" dirty="0" smtClean="0">
                <a:latin typeface="Times New Roman" pitchFamily="18" charset="0"/>
                <a:cs typeface="Times New Roman" pitchFamily="18" charset="0"/>
              </a:rPr>
              <a:t>legal services by </a:t>
            </a:r>
            <a:r>
              <a:rPr lang="en-US" sz="2400" b="1" dirty="0" smtClean="0">
                <a:latin typeface="Times New Roman" pitchFamily="18" charset="0"/>
                <a:cs typeface="Times New Roman" pitchFamily="18" charset="0"/>
              </a:rPr>
              <a:t>an arbitral tribunal</a:t>
            </a:r>
            <a:r>
              <a:rPr lang="en-US" sz="2400" dirty="0" smtClean="0">
                <a:latin typeface="Times New Roman" pitchFamily="18" charset="0"/>
                <a:cs typeface="Times New Roman" pitchFamily="18" charset="0"/>
              </a:rPr>
              <a:t>, or an </a:t>
            </a:r>
            <a:r>
              <a:rPr lang="en-US" sz="2400" b="1" dirty="0" smtClean="0">
                <a:latin typeface="Times New Roman" pitchFamily="18" charset="0"/>
                <a:cs typeface="Times New Roman" pitchFamily="18" charset="0"/>
              </a:rPr>
              <a:t>individual advocate or a firm of advocates</a:t>
            </a:r>
            <a:r>
              <a:rPr lang="en-US" sz="2400" dirty="0" smtClean="0">
                <a:latin typeface="Times New Roman" pitchFamily="18" charset="0"/>
                <a:cs typeface="Times New Roman" pitchFamily="18" charset="0"/>
              </a:rPr>
              <a:t> to any </a:t>
            </a:r>
            <a:r>
              <a:rPr lang="en-US" sz="2400" b="1" dirty="0" smtClean="0">
                <a:latin typeface="Times New Roman" pitchFamily="18" charset="0"/>
                <a:cs typeface="Times New Roman" pitchFamily="18" charset="0"/>
              </a:rPr>
              <a:t>business entity.</a:t>
            </a:r>
            <a:r>
              <a:rPr lang="en-US" sz="2400" dirty="0" smtClean="0">
                <a:latin typeface="Times New Roman" pitchFamily="18" charset="0"/>
                <a:cs typeface="Times New Roman" pitchFamily="18" charset="0"/>
              </a:rPr>
              <a:t> </a:t>
            </a:r>
          </a:p>
          <a:p>
            <a:pPr marL="624078" lvl="0" indent="-514350" algn="just">
              <a:buFont typeface="+mj-lt"/>
              <a:buAutoNum type="arabicPeriod"/>
            </a:pPr>
            <a:endParaRPr lang="en-US" sz="2400" dirty="0" smtClean="0">
              <a:latin typeface="Times New Roman" pitchFamily="18" charset="0"/>
              <a:cs typeface="Times New Roman" pitchFamily="18" charset="0"/>
            </a:endParaRPr>
          </a:p>
          <a:p>
            <a:pPr lvl="0" algn="just"/>
            <a:endParaRPr lang="en-US" sz="2400" dirty="0" smtClean="0">
              <a:latin typeface="Times New Roman" pitchFamily="18" charset="0"/>
              <a:cs typeface="Times New Roman" pitchFamily="18" charset="0"/>
            </a:endParaRPr>
          </a:p>
          <a:p>
            <a:pPr algn="just"/>
            <a:endParaRPr lang="en-US" sz="2400" dirty="0">
              <a:latin typeface="Times New Roman" pitchFamily="18" charset="0"/>
              <a:cs typeface="Times New Roman" pitchFamily="18" charset="0"/>
            </a:endParaRPr>
          </a:p>
        </p:txBody>
      </p:sp>
      <p:sp>
        <p:nvSpPr>
          <p:cNvPr id="3" name="Title 2"/>
          <p:cNvSpPr>
            <a:spLocks noGrp="1"/>
          </p:cNvSpPr>
          <p:nvPr>
            <p:ph type="title"/>
          </p:nvPr>
        </p:nvSpPr>
        <p:spPr>
          <a:xfrm>
            <a:off x="457200" y="0"/>
            <a:ext cx="8229600" cy="1143000"/>
          </a:xfrm>
        </p:spPr>
        <p:txBody>
          <a:bodyPr>
            <a:normAutofit/>
          </a:bodyPr>
          <a:lstStyle/>
          <a:p>
            <a:r>
              <a:rPr lang="en-US" sz="3600" u="sng" dirty="0" smtClean="0">
                <a:solidFill>
                  <a:schemeClr val="tx1"/>
                </a:solidFill>
                <a:effectLst/>
                <a:latin typeface="Times New Roman" pitchFamily="18" charset="0"/>
                <a:cs typeface="Times New Roman" pitchFamily="18" charset="0"/>
              </a:rPr>
              <a:t>Services covered under full RC</a:t>
            </a:r>
            <a:endParaRPr lang="en-US" sz="3600" dirty="0">
              <a:solidFill>
                <a:schemeClr val="tx1"/>
              </a:solidFill>
              <a:effectLst/>
            </a:endParaRPr>
          </a:p>
        </p:txBody>
      </p:sp>
      <p:sp>
        <p:nvSpPr>
          <p:cNvPr id="5" name="Rounded Rectangle 4"/>
          <p:cNvSpPr/>
          <p:nvPr/>
        </p:nvSpPr>
        <p:spPr>
          <a:xfrm>
            <a:off x="1219200" y="5257800"/>
            <a:ext cx="7467600" cy="838200"/>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r>
              <a:rPr lang="en-US" sz="2000" b="1" dirty="0" smtClean="0">
                <a:latin typeface="Times New Roman" pitchFamily="18" charset="0"/>
                <a:cs typeface="Times New Roman" pitchFamily="18" charset="0"/>
              </a:rPr>
              <a:t>Note: If in point No. 2-4, SR is in non taxable territory, the liability to pay ST shall be on SP.</a:t>
            </a:r>
          </a:p>
          <a:p>
            <a:endParaRPr lang="en-US" dirty="0"/>
          </a:p>
        </p:txBody>
      </p:sp>
      <p:sp>
        <p:nvSpPr>
          <p:cNvPr id="6" name="Horizontal Scroll 5"/>
          <p:cNvSpPr/>
          <p:nvPr/>
        </p:nvSpPr>
        <p:spPr>
          <a:xfrm>
            <a:off x="7620000" y="0"/>
            <a:ext cx="1600200" cy="762000"/>
          </a:xfrm>
          <a:prstGeom prst="horizontalScroll">
            <a:avLst/>
          </a:prstGeom>
          <a:blipFill>
            <a:blip r:embed="rId3"/>
            <a:tile tx="0" ty="0" sx="100000" sy="100000" flip="none" algn="tl"/>
          </a:blipFill>
          <a:ln>
            <a:solidFill>
              <a:schemeClr val="accent5">
                <a:lumMod val="5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050" b="1" dirty="0" smtClean="0">
                <a:solidFill>
                  <a:schemeClr val="tx1"/>
                </a:solidFill>
                <a:latin typeface="Times New Roman" pitchFamily="18" charset="0"/>
                <a:cs typeface="Times New Roman" pitchFamily="18" charset="0"/>
              </a:rPr>
              <a:t>Bhupendra Rohilla</a:t>
            </a:r>
            <a:endParaRPr lang="en-US" sz="2050" b="1"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ppt_w</p:attrName>
                                        </p:attrNameLst>
                                      </p:cBhvr>
                                      <p:tavLst>
                                        <p:tav tm="0" fmla="#ppt_w*sin(2.5*pi*$)">
                                          <p:val>
                                            <p:fltVal val="0"/>
                                          </p:val>
                                        </p:tav>
                                        <p:tav tm="100000">
                                          <p:val>
                                            <p:fltVal val="1"/>
                                          </p:val>
                                        </p:tav>
                                      </p:tavLst>
                                    </p:anim>
                                    <p:anim calcmode="lin" valueType="num">
                                      <p:cBhvr>
                                        <p:cTn id="9" dur="10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iterate type="lt">
                                    <p:tmPct val="10000"/>
                                  </p:iterate>
                                  <p:childTnLst>
                                    <p:set>
                                      <p:cBhvr>
                                        <p:cTn id="13" dur="1" fill="hold">
                                          <p:stCondLst>
                                            <p:cond delay="0"/>
                                          </p:stCondLst>
                                        </p:cTn>
                                        <p:tgtEl>
                                          <p:spTgt spid="2">
                                            <p:txEl>
                                              <p:pRg st="0" end="0"/>
                                            </p:txEl>
                                          </p:spTgt>
                                        </p:tgtEl>
                                        <p:attrNameLst>
                                          <p:attrName>style.visibility</p:attrName>
                                        </p:attrNameLst>
                                      </p:cBhvr>
                                      <p:to>
                                        <p:strVal val="visible"/>
                                      </p:to>
                                    </p:set>
                                    <p:animEffect transition="in" filter="fade">
                                      <p:cBhvr>
                                        <p:cTn id="14" dur="500"/>
                                        <p:tgtEl>
                                          <p:spTgt spid="2">
                                            <p:txEl>
                                              <p:pRg st="0" end="0"/>
                                            </p:txEl>
                                          </p:spTgt>
                                        </p:tgtEl>
                                      </p:cBhvr>
                                    </p:animEffect>
                                    <p:anim calcmode="lin" valueType="num">
                                      <p:cBhvr>
                                        <p:cTn id="15" dur="500" fill="hold"/>
                                        <p:tgtEl>
                                          <p:spTgt spid="2">
                                            <p:txEl>
                                              <p:pRg st="0" end="0"/>
                                            </p:txEl>
                                          </p:spTgt>
                                        </p:tgtEl>
                                        <p:attrNameLst>
                                          <p:attrName>ppt_w</p:attrName>
                                        </p:attrNameLst>
                                      </p:cBhvr>
                                      <p:tavLst>
                                        <p:tav tm="0" fmla="#ppt_w*sin(2.5*pi*$)">
                                          <p:val>
                                            <p:fltVal val="0"/>
                                          </p:val>
                                        </p:tav>
                                        <p:tav tm="100000">
                                          <p:val>
                                            <p:fltVal val="1"/>
                                          </p:val>
                                        </p:tav>
                                      </p:tavLst>
                                    </p:anim>
                                    <p:anim calcmode="lin" valueType="num">
                                      <p:cBhvr>
                                        <p:cTn id="16" dur="500" fill="hold"/>
                                        <p:tgtEl>
                                          <p:spTgt spid="2">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grpId="0" nodeType="clickEffect">
                                  <p:stCondLst>
                                    <p:cond delay="0"/>
                                  </p:stCondLst>
                                  <p:iterate type="lt">
                                    <p:tmPct val="10000"/>
                                  </p:iterate>
                                  <p:childTnLst>
                                    <p:set>
                                      <p:cBhvr>
                                        <p:cTn id="20" dur="1" fill="hold">
                                          <p:stCondLst>
                                            <p:cond delay="0"/>
                                          </p:stCondLst>
                                        </p:cTn>
                                        <p:tgtEl>
                                          <p:spTgt spid="2">
                                            <p:txEl>
                                              <p:pRg st="1" end="1"/>
                                            </p:txEl>
                                          </p:spTgt>
                                        </p:tgtEl>
                                        <p:attrNameLst>
                                          <p:attrName>style.visibility</p:attrName>
                                        </p:attrNameLst>
                                      </p:cBhvr>
                                      <p:to>
                                        <p:strVal val="visible"/>
                                      </p:to>
                                    </p:set>
                                    <p:animEffect transition="in" filter="fade">
                                      <p:cBhvr>
                                        <p:cTn id="21" dur="500"/>
                                        <p:tgtEl>
                                          <p:spTgt spid="2">
                                            <p:txEl>
                                              <p:pRg st="1" end="1"/>
                                            </p:txEl>
                                          </p:spTgt>
                                        </p:tgtEl>
                                      </p:cBhvr>
                                    </p:animEffect>
                                    <p:anim calcmode="lin" valueType="num">
                                      <p:cBhvr>
                                        <p:cTn id="22" dur="500" fill="hold"/>
                                        <p:tgtEl>
                                          <p:spTgt spid="2">
                                            <p:txEl>
                                              <p:pRg st="1" end="1"/>
                                            </p:txEl>
                                          </p:spTgt>
                                        </p:tgtEl>
                                        <p:attrNameLst>
                                          <p:attrName>ppt_w</p:attrName>
                                        </p:attrNameLst>
                                      </p:cBhvr>
                                      <p:tavLst>
                                        <p:tav tm="0" fmla="#ppt_w*sin(2.5*pi*$)">
                                          <p:val>
                                            <p:fltVal val="0"/>
                                          </p:val>
                                        </p:tav>
                                        <p:tav tm="100000">
                                          <p:val>
                                            <p:fltVal val="1"/>
                                          </p:val>
                                        </p:tav>
                                      </p:tavLst>
                                    </p:anim>
                                    <p:anim calcmode="lin" valueType="num">
                                      <p:cBhvr>
                                        <p:cTn id="23"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grpId="0" nodeType="clickEffect">
                                  <p:stCondLst>
                                    <p:cond delay="0"/>
                                  </p:stCondLst>
                                  <p:iterate type="lt">
                                    <p:tmPct val="10000"/>
                                  </p:iterate>
                                  <p:childTnLst>
                                    <p:set>
                                      <p:cBhvr>
                                        <p:cTn id="27" dur="1" fill="hold">
                                          <p:stCondLst>
                                            <p:cond delay="0"/>
                                          </p:stCondLst>
                                        </p:cTn>
                                        <p:tgtEl>
                                          <p:spTgt spid="2">
                                            <p:txEl>
                                              <p:pRg st="2" end="2"/>
                                            </p:txEl>
                                          </p:spTgt>
                                        </p:tgtEl>
                                        <p:attrNameLst>
                                          <p:attrName>style.visibility</p:attrName>
                                        </p:attrNameLst>
                                      </p:cBhvr>
                                      <p:to>
                                        <p:strVal val="visible"/>
                                      </p:to>
                                    </p:set>
                                    <p:animEffect transition="in" filter="fade">
                                      <p:cBhvr>
                                        <p:cTn id="28" dur="500"/>
                                        <p:tgtEl>
                                          <p:spTgt spid="2">
                                            <p:txEl>
                                              <p:pRg st="2" end="2"/>
                                            </p:txEl>
                                          </p:spTgt>
                                        </p:tgtEl>
                                      </p:cBhvr>
                                    </p:animEffect>
                                    <p:anim calcmode="lin" valueType="num">
                                      <p:cBhvr>
                                        <p:cTn id="29" dur="500" fill="hold"/>
                                        <p:tgtEl>
                                          <p:spTgt spid="2">
                                            <p:txEl>
                                              <p:pRg st="2" end="2"/>
                                            </p:txEl>
                                          </p:spTgt>
                                        </p:tgtEl>
                                        <p:attrNameLst>
                                          <p:attrName>ppt_w</p:attrName>
                                        </p:attrNameLst>
                                      </p:cBhvr>
                                      <p:tavLst>
                                        <p:tav tm="0" fmla="#ppt_w*sin(2.5*pi*$)">
                                          <p:val>
                                            <p:fltVal val="0"/>
                                          </p:val>
                                        </p:tav>
                                        <p:tav tm="100000">
                                          <p:val>
                                            <p:fltVal val="1"/>
                                          </p:val>
                                        </p:tav>
                                      </p:tavLst>
                                    </p:anim>
                                    <p:anim calcmode="lin" valueType="num">
                                      <p:cBhvr>
                                        <p:cTn id="30"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45" presetClass="entr" presetSubtype="0" fill="hold" grpId="0" nodeType="clickEffect">
                                  <p:stCondLst>
                                    <p:cond delay="0"/>
                                  </p:stCondLst>
                                  <p:iterate type="lt">
                                    <p:tmPct val="10000"/>
                                  </p:iterate>
                                  <p:childTnLst>
                                    <p:set>
                                      <p:cBhvr>
                                        <p:cTn id="34" dur="1" fill="hold">
                                          <p:stCondLst>
                                            <p:cond delay="0"/>
                                          </p:stCondLst>
                                        </p:cTn>
                                        <p:tgtEl>
                                          <p:spTgt spid="2">
                                            <p:txEl>
                                              <p:pRg st="3" end="3"/>
                                            </p:txEl>
                                          </p:spTgt>
                                        </p:tgtEl>
                                        <p:attrNameLst>
                                          <p:attrName>style.visibility</p:attrName>
                                        </p:attrNameLst>
                                      </p:cBhvr>
                                      <p:to>
                                        <p:strVal val="visible"/>
                                      </p:to>
                                    </p:set>
                                    <p:animEffect transition="in" filter="fade">
                                      <p:cBhvr>
                                        <p:cTn id="35" dur="500"/>
                                        <p:tgtEl>
                                          <p:spTgt spid="2">
                                            <p:txEl>
                                              <p:pRg st="3" end="3"/>
                                            </p:txEl>
                                          </p:spTgt>
                                        </p:tgtEl>
                                      </p:cBhvr>
                                    </p:animEffect>
                                    <p:anim calcmode="lin" valueType="num">
                                      <p:cBhvr>
                                        <p:cTn id="36" dur="500" fill="hold"/>
                                        <p:tgtEl>
                                          <p:spTgt spid="2">
                                            <p:txEl>
                                              <p:pRg st="3" end="3"/>
                                            </p:txEl>
                                          </p:spTgt>
                                        </p:tgtEl>
                                        <p:attrNameLst>
                                          <p:attrName>ppt_w</p:attrName>
                                        </p:attrNameLst>
                                      </p:cBhvr>
                                      <p:tavLst>
                                        <p:tav tm="0" fmla="#ppt_w*sin(2.5*pi*$)">
                                          <p:val>
                                            <p:fltVal val="0"/>
                                          </p:val>
                                        </p:tav>
                                        <p:tav tm="100000">
                                          <p:val>
                                            <p:fltVal val="1"/>
                                          </p:val>
                                        </p:tav>
                                      </p:tavLst>
                                    </p:anim>
                                    <p:anim calcmode="lin" valueType="num">
                                      <p:cBhvr>
                                        <p:cTn id="37"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box(in)">
                                      <p:cBhvr>
                                        <p:cTn id="4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525963"/>
          </a:xfrm>
        </p:spPr>
        <p:txBody>
          <a:bodyPr>
            <a:normAutofit/>
          </a:bodyPr>
          <a:lstStyle/>
          <a:p>
            <a:pPr marL="621792" indent="-512064" algn="just">
              <a:buFont typeface="Wingdings" pitchFamily="2" charset="2"/>
              <a:buChar char="q"/>
            </a:pPr>
            <a:r>
              <a:rPr lang="en-US" sz="2400" dirty="0" smtClean="0">
                <a:latin typeface="Times New Roman" pitchFamily="18" charset="0"/>
                <a:cs typeface="Times New Roman" pitchFamily="18" charset="0"/>
              </a:rPr>
              <a:t>Service provided by a person located in non taxable territory to a person in taxable territory.</a:t>
            </a:r>
          </a:p>
          <a:p>
            <a:pPr marL="621792" lvl="0" indent="-512064" algn="just">
              <a:buFont typeface="Wingdings" pitchFamily="2" charset="2"/>
              <a:buChar char="q"/>
            </a:pPr>
            <a:r>
              <a:rPr lang="en-US" sz="2400" dirty="0" smtClean="0">
                <a:latin typeface="Times New Roman" pitchFamily="18" charset="0"/>
                <a:cs typeface="Times New Roman" pitchFamily="18" charset="0"/>
              </a:rPr>
              <a:t>Services by a </a:t>
            </a:r>
            <a:r>
              <a:rPr lang="en-US" sz="2400" b="1" dirty="0" smtClean="0">
                <a:latin typeface="Times New Roman" pitchFamily="18" charset="0"/>
                <a:cs typeface="Times New Roman" pitchFamily="18" charset="0"/>
              </a:rPr>
              <a:t>recovery agent </a:t>
            </a:r>
            <a:r>
              <a:rPr lang="en-US" sz="2400" dirty="0" smtClean="0">
                <a:latin typeface="Times New Roman" pitchFamily="18" charset="0"/>
                <a:cs typeface="Times New Roman" pitchFamily="18" charset="0"/>
              </a:rPr>
              <a:t>to a </a:t>
            </a:r>
            <a:r>
              <a:rPr lang="en-US" sz="2400" b="1" dirty="0" smtClean="0">
                <a:latin typeface="Times New Roman" pitchFamily="18" charset="0"/>
                <a:cs typeface="Times New Roman" pitchFamily="18" charset="0"/>
              </a:rPr>
              <a:t>banking company </a:t>
            </a:r>
            <a:r>
              <a:rPr lang="en-US" sz="2400" dirty="0" smtClean="0">
                <a:latin typeface="Times New Roman" pitchFamily="18" charset="0"/>
                <a:cs typeface="Times New Roman" pitchFamily="18" charset="0"/>
              </a:rPr>
              <a:t>or a financial institution or a </a:t>
            </a:r>
            <a:r>
              <a:rPr lang="en-US" sz="2400" b="1" dirty="0" smtClean="0">
                <a:latin typeface="Times New Roman" pitchFamily="18" charset="0"/>
                <a:cs typeface="Times New Roman" pitchFamily="18" charset="0"/>
              </a:rPr>
              <a:t>non banking financial company NNo. 9/2014- ST.</a:t>
            </a:r>
          </a:p>
          <a:p>
            <a:pPr marL="621792" lvl="0" indent="-512064" algn="just">
              <a:buFont typeface="Wingdings" pitchFamily="2" charset="2"/>
              <a:buChar char="q"/>
            </a:pPr>
            <a:r>
              <a:rPr lang="en-US" sz="2400" dirty="0" smtClean="0">
                <a:latin typeface="Times New Roman" pitchFamily="18" charset="0"/>
                <a:cs typeface="Times New Roman" pitchFamily="18" charset="0"/>
              </a:rPr>
              <a:t>Service provided or agreed to be provided by a director of a company or a body corporate to the said company or the body corporate</a:t>
            </a:r>
            <a:r>
              <a:rPr lang="en-US" sz="2400" b="1" dirty="0" smtClean="0">
                <a:latin typeface="Times New Roman" pitchFamily="18" charset="0"/>
                <a:cs typeface="Times New Roman" pitchFamily="18" charset="0"/>
              </a:rPr>
              <a:t>. NNo. 9/2014- ST.</a:t>
            </a:r>
          </a:p>
          <a:p>
            <a:pPr marL="621792" lvl="0" indent="-512064" algn="just">
              <a:buFont typeface="Wingdings" pitchFamily="2" charset="2"/>
              <a:buChar char="q"/>
            </a:pPr>
            <a:r>
              <a:rPr lang="en-US" sz="2400" dirty="0" smtClean="0">
                <a:latin typeface="Times New Roman" pitchFamily="18" charset="0"/>
                <a:cs typeface="Times New Roman" pitchFamily="18" charset="0"/>
              </a:rPr>
              <a:t>Support services provided or agreed to be provided by Government or local authority.</a:t>
            </a:r>
          </a:p>
          <a:p>
            <a:pPr marL="621792" lvl="0" indent="-512064" algn="just">
              <a:buFont typeface="Wingdings" pitchFamily="2" charset="2"/>
              <a:buChar char="q"/>
            </a:pPr>
            <a:endParaRPr lang="en-US" sz="2400" b="1" dirty="0" smtClean="0">
              <a:latin typeface="Times New Roman" pitchFamily="18" charset="0"/>
              <a:cs typeface="Times New Roman" pitchFamily="18" charset="0"/>
            </a:endParaRPr>
          </a:p>
          <a:p>
            <a:pPr marL="621792" lvl="0" indent="-512064" algn="just">
              <a:buFont typeface="Wingdings" pitchFamily="2" charset="2"/>
              <a:buChar char="q"/>
            </a:pPr>
            <a:endParaRPr lang="en-US" sz="2400" b="1" dirty="0">
              <a:latin typeface="Times New Roman" pitchFamily="18" charset="0"/>
              <a:cs typeface="Times New Roman" pitchFamily="18" charset="0"/>
            </a:endParaRPr>
          </a:p>
        </p:txBody>
      </p:sp>
      <p:sp>
        <p:nvSpPr>
          <p:cNvPr id="3" name="Title 2"/>
          <p:cNvSpPr>
            <a:spLocks noGrp="1"/>
          </p:cNvSpPr>
          <p:nvPr>
            <p:ph type="title"/>
          </p:nvPr>
        </p:nvSpPr>
        <p:spPr>
          <a:xfrm>
            <a:off x="457200" y="0"/>
            <a:ext cx="8229600" cy="1143000"/>
          </a:xfrm>
        </p:spPr>
        <p:txBody>
          <a:bodyPr>
            <a:normAutofit/>
          </a:bodyPr>
          <a:lstStyle/>
          <a:p>
            <a:r>
              <a:rPr lang="en-US" sz="3600" u="sng" dirty="0" smtClean="0">
                <a:solidFill>
                  <a:schemeClr val="tx1"/>
                </a:solidFill>
                <a:effectLst/>
                <a:latin typeface="Times New Roman" pitchFamily="18" charset="0"/>
                <a:cs typeface="Times New Roman" pitchFamily="18" charset="0"/>
              </a:rPr>
              <a:t>Services covered under full RC</a:t>
            </a:r>
            <a:endParaRPr lang="en-US" sz="3600" dirty="0">
              <a:solidFill>
                <a:schemeClr val="tx1"/>
              </a:solidFill>
              <a:effectLst/>
            </a:endParaRPr>
          </a:p>
        </p:txBody>
      </p:sp>
      <p:sp>
        <p:nvSpPr>
          <p:cNvPr id="5" name="Horizontal Scroll 4"/>
          <p:cNvSpPr/>
          <p:nvPr/>
        </p:nvSpPr>
        <p:spPr>
          <a:xfrm>
            <a:off x="7620000" y="0"/>
            <a:ext cx="1600200" cy="762000"/>
          </a:xfrm>
          <a:prstGeom prst="horizontalScroll">
            <a:avLst/>
          </a:prstGeom>
          <a:blipFill>
            <a:blip r:embed="rId2"/>
            <a:tile tx="0" ty="0" sx="100000" sy="100000" flip="none" algn="tl"/>
          </a:blipFill>
          <a:ln>
            <a:solidFill>
              <a:schemeClr val="accent5">
                <a:lumMod val="5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050" b="1" dirty="0" smtClean="0">
                <a:solidFill>
                  <a:schemeClr val="tx1"/>
                </a:solidFill>
                <a:latin typeface="Times New Roman" pitchFamily="18" charset="0"/>
                <a:cs typeface="Times New Roman" pitchFamily="18" charset="0"/>
              </a:rPr>
              <a:t>Bhupendra Rohilla</a:t>
            </a:r>
            <a:endParaRPr lang="en-US" sz="2050" b="1" dirty="0">
              <a:solidFill>
                <a:srgbClr val="0070C0"/>
              </a:solidFill>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8229600" cy="3090672"/>
          </a:xfrm>
        </p:spPr>
        <p:txBody>
          <a:bodyPr>
            <a:noAutofit/>
          </a:bodyPr>
          <a:lstStyle/>
          <a:p>
            <a:pPr>
              <a:buNone/>
            </a:pPr>
            <a:r>
              <a:rPr lang="en-US" sz="2400" b="1" dirty="0" smtClean="0">
                <a:latin typeface="Times New Roman" pitchFamily="18" charset="0"/>
                <a:cs typeface="Times New Roman" pitchFamily="18" charset="0"/>
              </a:rPr>
              <a:t>Services provided :</a:t>
            </a:r>
          </a:p>
          <a:p>
            <a:pPr>
              <a:buNone/>
            </a:pP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by </a:t>
            </a: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To</a:t>
            </a:r>
          </a:p>
          <a:p>
            <a:pPr>
              <a:buNone/>
            </a:pPr>
            <a:endParaRPr lang="en-US" sz="2400" dirty="0" smtClean="0">
              <a:latin typeface="Times New Roman" pitchFamily="18" charset="0"/>
              <a:cs typeface="Times New Roman" pitchFamily="18" charset="0"/>
            </a:endParaRPr>
          </a:p>
          <a:p>
            <a:pPr>
              <a:buNone/>
            </a:pPr>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pPr marL="621792" indent="-512064" algn="just">
              <a:buFont typeface="Wingdings" pitchFamily="2" charset="2"/>
              <a:buChar char="q"/>
            </a:pPr>
            <a:r>
              <a:rPr lang="en-US" sz="2400" dirty="0" smtClean="0">
                <a:latin typeface="Times New Roman" pitchFamily="18" charset="0"/>
                <a:cs typeface="Times New Roman" pitchFamily="18" charset="0"/>
              </a:rPr>
              <a:t>Service provider and service recipient both are </a:t>
            </a:r>
            <a:r>
              <a:rPr lang="en-US" sz="2400" b="1" dirty="0" smtClean="0">
                <a:latin typeface="Times New Roman" pitchFamily="18" charset="0"/>
                <a:cs typeface="Times New Roman" pitchFamily="18" charset="0"/>
              </a:rPr>
              <a:t>located in taxable territory</a:t>
            </a:r>
            <a:r>
              <a:rPr lang="en-US" sz="2400" dirty="0" smtClean="0">
                <a:latin typeface="Times New Roman" pitchFamily="18" charset="0"/>
                <a:cs typeface="Times New Roman" pitchFamily="18" charset="0"/>
              </a:rPr>
              <a:t>.</a:t>
            </a:r>
          </a:p>
          <a:p>
            <a:pPr algn="just">
              <a:buFont typeface="Wingdings" pitchFamily="2" charset="2"/>
              <a:buChar char="q"/>
            </a:pPr>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F</a:t>
            </a:r>
            <a:endParaRPr lang="en-US" sz="2400" dirty="0">
              <a:latin typeface="Times New Roman" pitchFamily="18" charset="0"/>
              <a:cs typeface="Times New Roman" pitchFamily="18" charset="0"/>
            </a:endParaRPr>
          </a:p>
        </p:txBody>
      </p:sp>
      <p:sp>
        <p:nvSpPr>
          <p:cNvPr id="3" name="Title 2"/>
          <p:cNvSpPr>
            <a:spLocks noGrp="1"/>
          </p:cNvSpPr>
          <p:nvPr>
            <p:ph type="title"/>
          </p:nvPr>
        </p:nvSpPr>
        <p:spPr>
          <a:xfrm>
            <a:off x="457200" y="0"/>
            <a:ext cx="8229600" cy="1143000"/>
          </a:xfrm>
        </p:spPr>
        <p:txBody>
          <a:bodyPr>
            <a:normAutofit/>
          </a:bodyPr>
          <a:lstStyle/>
          <a:p>
            <a:r>
              <a:rPr lang="en-US" sz="3600" u="sng" dirty="0" smtClean="0">
                <a:solidFill>
                  <a:schemeClr val="tx1"/>
                </a:solidFill>
                <a:effectLst/>
                <a:latin typeface="Times New Roman" pitchFamily="18" charset="0"/>
                <a:cs typeface="Times New Roman" pitchFamily="18" charset="0"/>
              </a:rPr>
              <a:t>Partial Reverse Charge</a:t>
            </a:r>
            <a:endParaRPr lang="en-US" sz="3600" u="sng" dirty="0">
              <a:solidFill>
                <a:schemeClr val="tx1"/>
              </a:solidFill>
              <a:effectLst/>
              <a:latin typeface="Times New Roman" pitchFamily="18" charset="0"/>
              <a:cs typeface="Times New Roman" pitchFamily="18" charset="0"/>
            </a:endParaRPr>
          </a:p>
        </p:txBody>
      </p:sp>
      <p:sp>
        <p:nvSpPr>
          <p:cNvPr id="6" name="Oval 5"/>
          <p:cNvSpPr/>
          <p:nvPr/>
        </p:nvSpPr>
        <p:spPr>
          <a:xfrm>
            <a:off x="1524000" y="2438400"/>
            <a:ext cx="3276600" cy="1828800"/>
          </a:xfrm>
          <a:prstGeom prst="ellipse">
            <a:avLst/>
          </a:prstGeom>
          <a:solidFill>
            <a:srgbClr val="92D050"/>
          </a:solidFill>
          <a:ln>
            <a:solidFill>
              <a:schemeClr val="accent4">
                <a:lumMod val="75000"/>
              </a:schemeClr>
            </a:solidFill>
          </a:ln>
          <a:effectLst>
            <a:outerShdw blurRad="76200" dist="12700" dir="8100000" sy="-23000" kx="800400" algn="br" rotWithShape="0">
              <a:prstClr val="black">
                <a:alpha val="20000"/>
              </a:prstClr>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rtlCol="0" anchor="t" anchorCtr="1"/>
          <a:lstStyle/>
          <a:p>
            <a:pPr algn="ctr"/>
            <a:r>
              <a:rPr lang="en-US" b="1" dirty="0" smtClean="0">
                <a:solidFill>
                  <a:schemeClr val="tx1"/>
                </a:solidFill>
              </a:rPr>
              <a:t>Individual </a:t>
            </a:r>
          </a:p>
          <a:p>
            <a:pPr algn="ctr"/>
            <a:r>
              <a:rPr lang="en-US" b="1" dirty="0" smtClean="0">
                <a:solidFill>
                  <a:schemeClr val="tx1"/>
                </a:solidFill>
              </a:rPr>
              <a:t>HUF</a:t>
            </a:r>
          </a:p>
          <a:p>
            <a:pPr algn="ctr"/>
            <a:r>
              <a:rPr lang="en-US" b="1" dirty="0" smtClean="0">
                <a:solidFill>
                  <a:schemeClr val="tx1"/>
                </a:solidFill>
              </a:rPr>
              <a:t>Partnership Firm</a:t>
            </a:r>
          </a:p>
          <a:p>
            <a:pPr algn="ctr"/>
            <a:r>
              <a:rPr lang="en-US" b="1" dirty="0" smtClean="0">
                <a:solidFill>
                  <a:schemeClr val="tx1"/>
                </a:solidFill>
              </a:rPr>
              <a:t>AOI      </a:t>
            </a:r>
            <a:endParaRPr lang="en-US" b="1" dirty="0">
              <a:solidFill>
                <a:schemeClr val="tx1"/>
              </a:solidFill>
            </a:endParaRPr>
          </a:p>
        </p:txBody>
      </p:sp>
      <p:sp>
        <p:nvSpPr>
          <p:cNvPr id="9" name="Oval 8"/>
          <p:cNvSpPr/>
          <p:nvPr/>
        </p:nvSpPr>
        <p:spPr>
          <a:xfrm>
            <a:off x="5181600" y="2438400"/>
            <a:ext cx="3276600" cy="1828800"/>
          </a:xfrm>
          <a:prstGeom prst="ellipse">
            <a:avLst/>
          </a:prstGeom>
          <a:solidFill>
            <a:srgbClr val="92D050"/>
          </a:solidFill>
          <a:ln>
            <a:solidFill>
              <a:schemeClr val="tx2">
                <a:lumMod val="75000"/>
              </a:schemeClr>
            </a:solidFill>
          </a:ln>
          <a:effectLst>
            <a:outerShdw blurRad="76200" dist="12700" dir="2700000" sy="-23000" kx="-800400" algn="bl" rotWithShape="0">
              <a:prstClr val="black">
                <a:alpha val="20000"/>
              </a:prstClr>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rtlCol="0" anchor="t" anchorCtr="1"/>
          <a:lstStyle/>
          <a:p>
            <a:pPr algn="ctr"/>
            <a:r>
              <a:rPr lang="en-US" b="1" dirty="0" smtClean="0">
                <a:solidFill>
                  <a:schemeClr val="tx1"/>
                </a:solidFill>
              </a:rPr>
              <a:t>Business Entity registered as Body Corporate                                                                                                                                                     e</a:t>
            </a:r>
            <a:endParaRPr lang="en-US" b="1" dirty="0">
              <a:solidFill>
                <a:schemeClr val="tx1"/>
              </a:solidFill>
            </a:endParaRPr>
          </a:p>
        </p:txBody>
      </p:sp>
      <p:sp>
        <p:nvSpPr>
          <p:cNvPr id="7" name="Horizontal Scroll 6"/>
          <p:cNvSpPr/>
          <p:nvPr/>
        </p:nvSpPr>
        <p:spPr>
          <a:xfrm>
            <a:off x="7620000" y="0"/>
            <a:ext cx="1600200" cy="762000"/>
          </a:xfrm>
          <a:prstGeom prst="horizontalScroll">
            <a:avLst/>
          </a:prstGeom>
          <a:blipFill>
            <a:blip r:embed="rId2"/>
            <a:tile tx="0" ty="0" sx="100000" sy="100000" flip="none" algn="tl"/>
          </a:blipFill>
          <a:ln>
            <a:solidFill>
              <a:schemeClr val="accent5">
                <a:lumMod val="5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050" b="1" dirty="0" smtClean="0">
                <a:solidFill>
                  <a:schemeClr val="tx1"/>
                </a:solidFill>
                <a:latin typeface="Times New Roman" pitchFamily="18" charset="0"/>
                <a:cs typeface="Times New Roman" pitchFamily="18" charset="0"/>
              </a:rPr>
              <a:t>Bhupendra Rohilla</a:t>
            </a:r>
            <a:endParaRPr lang="en-US" sz="2050" b="1"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800" decel="100000"/>
                                        <p:tgtEl>
                                          <p:spTgt spid="3"/>
                                        </p:tgtEl>
                                      </p:cBhvr>
                                    </p:animEffect>
                                    <p:anim calcmode="lin" valueType="num">
                                      <p:cBhvr>
                                        <p:cTn id="8" dur="800" decel="100000" fill="hold"/>
                                        <p:tgtEl>
                                          <p:spTgt spid="3"/>
                                        </p:tgtEl>
                                        <p:attrNameLst>
                                          <p:attrName>style.rotation</p:attrName>
                                        </p:attrNameLst>
                                      </p:cBhvr>
                                      <p:tavLst>
                                        <p:tav tm="0">
                                          <p:val>
                                            <p:fltVal val="-90"/>
                                          </p:val>
                                        </p:tav>
                                        <p:tav tm="100000">
                                          <p:val>
                                            <p:fltVal val="0"/>
                                          </p:val>
                                        </p:tav>
                                      </p:tavLst>
                                    </p:anim>
                                    <p:anim calcmode="lin" valueType="num">
                                      <p:cBhvr>
                                        <p:cTn id="9" dur="800" decel="100000" fill="hold"/>
                                        <p:tgtEl>
                                          <p:spTgt spid="3"/>
                                        </p:tgtEl>
                                        <p:attrNameLst>
                                          <p:attrName>ppt_x</p:attrName>
                                        </p:attrNameLst>
                                      </p:cBhvr>
                                      <p:tavLst>
                                        <p:tav tm="0">
                                          <p:val>
                                            <p:strVal val="#ppt_x+0.4"/>
                                          </p:val>
                                        </p:tav>
                                        <p:tav tm="100000">
                                          <p:val>
                                            <p:strVal val="#ppt_x-0.05"/>
                                          </p:val>
                                        </p:tav>
                                      </p:tavLst>
                                    </p:anim>
                                    <p:anim calcmode="lin" valueType="num">
                                      <p:cBhvr>
                                        <p:cTn id="10" dur="800" decel="100000" fill="hold"/>
                                        <p:tgtEl>
                                          <p:spTgt spid="3"/>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3600" dirty="0" smtClean="0">
                <a:effectLst/>
                <a:latin typeface="Times New Roman" pitchFamily="18" charset="0"/>
                <a:cs typeface="Times New Roman" pitchFamily="18" charset="0"/>
              </a:rPr>
              <a:t>Services Covered under Partial RC</a:t>
            </a:r>
            <a:endParaRPr lang="en-US" sz="3600" dirty="0">
              <a:effectLst/>
              <a:latin typeface="Times New Roman" pitchFamily="18" charset="0"/>
              <a:cs typeface="Times New Roman" pitchFamily="18" charset="0"/>
            </a:endParaRPr>
          </a:p>
        </p:txBody>
      </p:sp>
      <p:graphicFrame>
        <p:nvGraphicFramePr>
          <p:cNvPr id="5" name="Table 4"/>
          <p:cNvGraphicFramePr>
            <a:graphicFrameLocks noGrp="1"/>
          </p:cNvGraphicFramePr>
          <p:nvPr/>
        </p:nvGraphicFramePr>
        <p:xfrm>
          <a:off x="609600" y="1295400"/>
          <a:ext cx="7620000" cy="4191000"/>
        </p:xfrm>
        <a:graphic>
          <a:graphicData uri="http://schemas.openxmlformats.org/drawingml/2006/table">
            <a:tbl>
              <a:tblPr firstRow="1" bandRow="1">
                <a:tableStyleId>{5C22544A-7EE6-4342-B048-85BDC9FD1C3A}</a:tableStyleId>
              </a:tblPr>
              <a:tblGrid>
                <a:gridCol w="4267200"/>
                <a:gridCol w="3352800"/>
              </a:tblGrid>
              <a:tr h="375592">
                <a:tc>
                  <a:txBody>
                    <a:bodyPr/>
                    <a:lstStyle/>
                    <a:p>
                      <a:r>
                        <a:rPr lang="en-US" sz="2400" dirty="0" smtClean="0">
                          <a:latin typeface="Times New Roman" pitchFamily="18" charset="0"/>
                          <a:cs typeface="Times New Roman" pitchFamily="18" charset="0"/>
                        </a:rPr>
                        <a:t>Name</a:t>
                      </a:r>
                      <a:r>
                        <a:rPr lang="en-US" sz="2400" baseline="0" dirty="0" smtClean="0">
                          <a:latin typeface="Times New Roman" pitchFamily="18" charset="0"/>
                          <a:cs typeface="Times New Roman" pitchFamily="18" charset="0"/>
                        </a:rPr>
                        <a:t> of Services</a:t>
                      </a:r>
                      <a:endParaRPr lang="en-US" sz="24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latin typeface="Times New Roman" pitchFamily="18" charset="0"/>
                          <a:cs typeface="Times New Roman" pitchFamily="18" charset="0"/>
                        </a:rPr>
                        <a:t>Name</a:t>
                      </a:r>
                      <a:r>
                        <a:rPr lang="en-US" sz="2400" baseline="0" dirty="0" smtClean="0">
                          <a:latin typeface="Times New Roman" pitchFamily="18" charset="0"/>
                          <a:cs typeface="Times New Roman" pitchFamily="18" charset="0"/>
                        </a:rPr>
                        <a:t> of Services</a:t>
                      </a:r>
                      <a:endParaRPr lang="en-US" sz="2400" dirty="0" smtClean="0">
                        <a:latin typeface="Times New Roman" pitchFamily="18" charset="0"/>
                        <a:cs typeface="Times New Roman" pitchFamily="18" charset="0"/>
                      </a:endParaRPr>
                    </a:p>
                  </a:txBody>
                  <a:tcPr/>
                </a:tc>
              </a:tr>
              <a:tr h="657286">
                <a:tc>
                  <a:txBody>
                    <a:bodyPr/>
                    <a:lstStyle/>
                    <a:p>
                      <a:r>
                        <a:rPr lang="en-US" sz="2400" dirty="0" smtClean="0">
                          <a:latin typeface="Times New Roman" pitchFamily="18" charset="0"/>
                          <a:cs typeface="Times New Roman" pitchFamily="18" charset="0"/>
                        </a:rPr>
                        <a:t>Supply of Manpower</a:t>
                      </a:r>
                      <a:r>
                        <a:rPr lang="en-US" sz="2400" baseline="0" dirty="0" smtClean="0">
                          <a:latin typeface="Times New Roman" pitchFamily="18" charset="0"/>
                          <a:cs typeface="Times New Roman" pitchFamily="18" charset="0"/>
                        </a:rPr>
                        <a:t> or Security Services</a:t>
                      </a:r>
                      <a:endParaRPr lang="en-US" sz="2400" dirty="0">
                        <a:latin typeface="Times New Roman" pitchFamily="18" charset="0"/>
                        <a:cs typeface="Times New Roman" pitchFamily="18" charset="0"/>
                      </a:endParaRPr>
                    </a:p>
                  </a:txBody>
                  <a:tcPr/>
                </a:tc>
                <a:tc>
                  <a:txBody>
                    <a:bodyPr/>
                    <a:lstStyle/>
                    <a:p>
                      <a:r>
                        <a:rPr lang="en-US" sz="2400" dirty="0" smtClean="0">
                          <a:latin typeface="Times New Roman" pitchFamily="18" charset="0"/>
                          <a:cs typeface="Times New Roman" pitchFamily="18" charset="0"/>
                        </a:rPr>
                        <a:t>SP</a:t>
                      </a:r>
                      <a:r>
                        <a:rPr lang="en-US" sz="2400" baseline="0" dirty="0" smtClean="0">
                          <a:latin typeface="Times New Roman" pitchFamily="18" charset="0"/>
                          <a:cs typeface="Times New Roman" pitchFamily="18" charset="0"/>
                        </a:rPr>
                        <a:t>- 25%            SR-75%</a:t>
                      </a:r>
                    </a:p>
                  </a:txBody>
                  <a:tcPr/>
                </a:tc>
              </a:tr>
              <a:tr h="624840">
                <a:tc>
                  <a:txBody>
                    <a:bodyPr/>
                    <a:lstStyle/>
                    <a:p>
                      <a:r>
                        <a:rPr lang="en-US" sz="2400" dirty="0" smtClean="0">
                          <a:latin typeface="Times New Roman" pitchFamily="18" charset="0"/>
                          <a:cs typeface="Times New Roman" pitchFamily="18" charset="0"/>
                        </a:rPr>
                        <a:t>Services of Works Contract</a:t>
                      </a:r>
                      <a:endParaRPr lang="en-US" sz="2400" dirty="0">
                        <a:latin typeface="Times New Roman" pitchFamily="18" charset="0"/>
                        <a:cs typeface="Times New Roman" pitchFamily="18" charset="0"/>
                      </a:endParaRPr>
                    </a:p>
                  </a:txBody>
                  <a:tcPr/>
                </a:tc>
                <a:tc>
                  <a:txBody>
                    <a:bodyPr/>
                    <a:lstStyle/>
                    <a:p>
                      <a:r>
                        <a:rPr lang="en-US" sz="2400" dirty="0" smtClean="0">
                          <a:latin typeface="Times New Roman" pitchFamily="18" charset="0"/>
                          <a:cs typeface="Times New Roman" pitchFamily="18" charset="0"/>
                        </a:rPr>
                        <a:t>SP</a:t>
                      </a:r>
                      <a:r>
                        <a:rPr lang="en-US" sz="2400" baseline="0" dirty="0" smtClean="0">
                          <a:latin typeface="Times New Roman" pitchFamily="18" charset="0"/>
                          <a:cs typeface="Times New Roman" pitchFamily="18" charset="0"/>
                        </a:rPr>
                        <a:t>- 50%            SR-50%</a:t>
                      </a:r>
                    </a:p>
                  </a:txBody>
                  <a:tcPr/>
                </a:tc>
              </a:tr>
              <a:tr h="938981">
                <a:tc>
                  <a:txBody>
                    <a:bodyPr/>
                    <a:lstStyle/>
                    <a:p>
                      <a:pPr algn="just"/>
                      <a:r>
                        <a:rPr lang="en-US" sz="2400" dirty="0" smtClean="0">
                          <a:latin typeface="Times New Roman" pitchFamily="18" charset="0"/>
                          <a:cs typeface="Times New Roman" pitchFamily="18" charset="0"/>
                        </a:rPr>
                        <a:t>Renting of motor vehicle to a person</a:t>
                      </a:r>
                      <a:r>
                        <a:rPr lang="en-US" sz="2400" baseline="0" dirty="0" smtClean="0">
                          <a:latin typeface="Times New Roman" pitchFamily="18" charset="0"/>
                          <a:cs typeface="Times New Roman" pitchFamily="18" charset="0"/>
                        </a:rPr>
                        <a:t> not in similar line of business:</a:t>
                      </a:r>
                    </a:p>
                    <a:p>
                      <a:pPr algn="just"/>
                      <a:r>
                        <a:rPr lang="en-US" sz="2400" baseline="0" dirty="0" smtClean="0">
                          <a:latin typeface="Times New Roman" pitchFamily="18" charset="0"/>
                          <a:cs typeface="Times New Roman" pitchFamily="18" charset="0"/>
                        </a:rPr>
                        <a:t>(a) With abatement</a:t>
                      </a:r>
                    </a:p>
                    <a:p>
                      <a:pPr algn="just"/>
                      <a:r>
                        <a:rPr lang="en-US" sz="2400" baseline="0" dirty="0" smtClean="0">
                          <a:latin typeface="Times New Roman" pitchFamily="18" charset="0"/>
                          <a:cs typeface="Times New Roman" pitchFamily="18" charset="0"/>
                        </a:rPr>
                        <a:t>(b) Without abatement</a:t>
                      </a:r>
                    </a:p>
                    <a:p>
                      <a:pPr algn="l"/>
                      <a:r>
                        <a:rPr lang="en-US" sz="2400" b="1" baseline="0" dirty="0" smtClean="0">
                          <a:latin typeface="Times New Roman" pitchFamily="18" charset="0"/>
                          <a:cs typeface="Times New Roman" pitchFamily="18" charset="0"/>
                        </a:rPr>
                        <a:t>(c) </a:t>
                      </a:r>
                      <a:r>
                        <a:rPr lang="en-US" sz="2400" b="1" baseline="0" dirty="0" err="1" smtClean="0">
                          <a:latin typeface="Times New Roman" pitchFamily="18" charset="0"/>
                          <a:cs typeface="Times New Roman" pitchFamily="18" charset="0"/>
                        </a:rPr>
                        <a:t>W.e.f</a:t>
                      </a:r>
                      <a:r>
                        <a:rPr lang="en-US" sz="2400" b="1" baseline="0" dirty="0" smtClean="0">
                          <a:latin typeface="Times New Roman" pitchFamily="18" charset="0"/>
                          <a:cs typeface="Times New Roman" pitchFamily="18" charset="0"/>
                        </a:rPr>
                        <a:t> 1-10-14 </a:t>
                      </a:r>
                      <a:r>
                        <a:rPr kumimoji="0" lang="en-US" sz="2400" b="1" kern="1200" dirty="0" smtClean="0">
                          <a:solidFill>
                            <a:schemeClr val="dk1"/>
                          </a:solidFill>
                          <a:latin typeface="Times New Roman" pitchFamily="18" charset="0"/>
                          <a:ea typeface="+mn-ea"/>
                          <a:cs typeface="Times New Roman" pitchFamily="18" charset="0"/>
                        </a:rPr>
                        <a:t>NNo.10/2014</a:t>
                      </a:r>
                      <a:endParaRPr lang="en-US" sz="2400" b="1" dirty="0">
                        <a:latin typeface="Times New Roman" pitchFamily="18" charset="0"/>
                        <a:cs typeface="Times New Roman" pitchFamily="18" charset="0"/>
                      </a:endParaRPr>
                    </a:p>
                  </a:txBody>
                  <a:tcPr/>
                </a:tc>
                <a:tc>
                  <a:txBody>
                    <a:bodyPr/>
                    <a:lstStyle/>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SP</a:t>
                      </a:r>
                      <a:r>
                        <a:rPr lang="en-US" sz="2400" baseline="0" dirty="0" smtClean="0">
                          <a:latin typeface="Times New Roman" pitchFamily="18" charset="0"/>
                          <a:cs typeface="Times New Roman" pitchFamily="18" charset="0"/>
                        </a:rPr>
                        <a:t>- 100%          SR-Nil</a:t>
                      </a:r>
                    </a:p>
                    <a:p>
                      <a:r>
                        <a:rPr lang="en-US" sz="2400" dirty="0" smtClean="0">
                          <a:latin typeface="Times New Roman" pitchFamily="18" charset="0"/>
                          <a:cs typeface="Times New Roman" pitchFamily="18" charset="0"/>
                        </a:rPr>
                        <a:t>SP</a:t>
                      </a:r>
                      <a:r>
                        <a:rPr lang="en-US" sz="2400" baseline="0" dirty="0" smtClean="0">
                          <a:latin typeface="Times New Roman" pitchFamily="18" charset="0"/>
                          <a:cs typeface="Times New Roman" pitchFamily="18" charset="0"/>
                        </a:rPr>
                        <a:t>- 40%            SR-60%</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SP</a:t>
                      </a:r>
                      <a:r>
                        <a:rPr lang="en-US" sz="2400" baseline="0" dirty="0" smtClean="0">
                          <a:latin typeface="Times New Roman" pitchFamily="18" charset="0"/>
                          <a:cs typeface="Times New Roman" pitchFamily="18" charset="0"/>
                        </a:rPr>
                        <a:t>- 50%            SR-50%</a:t>
                      </a:r>
                    </a:p>
                  </a:txBody>
                  <a:tcPr/>
                </a:tc>
              </a:tr>
            </a:tbl>
          </a:graphicData>
        </a:graphic>
      </p:graphicFrame>
      <p:sp>
        <p:nvSpPr>
          <p:cNvPr id="6" name="Horizontal Scroll 5"/>
          <p:cNvSpPr/>
          <p:nvPr/>
        </p:nvSpPr>
        <p:spPr>
          <a:xfrm>
            <a:off x="7620000" y="0"/>
            <a:ext cx="1600200" cy="762000"/>
          </a:xfrm>
          <a:prstGeom prst="horizontalScroll">
            <a:avLst/>
          </a:prstGeom>
          <a:blipFill>
            <a:blip r:embed="rId2"/>
            <a:tile tx="0" ty="0" sx="100000" sy="100000" flip="none" algn="tl"/>
          </a:blipFill>
          <a:ln>
            <a:solidFill>
              <a:schemeClr val="accent5">
                <a:lumMod val="5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050" b="1" dirty="0" smtClean="0">
                <a:solidFill>
                  <a:schemeClr val="tx1"/>
                </a:solidFill>
                <a:latin typeface="Times New Roman" pitchFamily="18" charset="0"/>
                <a:cs typeface="Times New Roman" pitchFamily="18" charset="0"/>
              </a:rPr>
              <a:t>Bhupendra Rohilla</a:t>
            </a:r>
            <a:endParaRPr lang="en-US" sz="2050" b="1"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brainstorm_conference_PA_sm_wm.gif"/>
          <p:cNvPicPr>
            <a:picLocks noGrp="1" noChangeAspect="1"/>
          </p:cNvPicPr>
          <p:nvPr>
            <p:ph idx="1"/>
          </p:nvPr>
        </p:nvPicPr>
        <p:blipFill>
          <a:blip r:embed="rId2"/>
          <a:stretch>
            <a:fillRect/>
          </a:stretch>
        </p:blipFill>
        <p:spPr>
          <a:xfrm>
            <a:off x="1828800" y="2133600"/>
            <a:ext cx="4724400" cy="2819400"/>
          </a:xfrm>
        </p:spPr>
      </p:pic>
      <p:sp>
        <p:nvSpPr>
          <p:cNvPr id="3" name="Title 2"/>
          <p:cNvSpPr>
            <a:spLocks noGrp="1"/>
          </p:cNvSpPr>
          <p:nvPr>
            <p:ph type="title"/>
          </p:nvPr>
        </p:nvSpPr>
        <p:spPr>
          <a:xfrm>
            <a:off x="533400" y="304800"/>
            <a:ext cx="8229600" cy="1143000"/>
          </a:xfrm>
          <a:scene3d>
            <a:camera prst="orthographicFront"/>
            <a:lightRig rig="soft" dir="t"/>
          </a:scene3d>
          <a:sp3d>
            <a:bevelT/>
          </a:sp3d>
        </p:spPr>
        <p:txBody>
          <a:bodyPr/>
          <a:lstStyle/>
          <a:p>
            <a:r>
              <a:rPr lang="en-US"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Questioning Session</a:t>
            </a:r>
            <a:endParaRPr lang="en-US"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6" name="Rectangle 5"/>
          <p:cNvSpPr/>
          <p:nvPr/>
        </p:nvSpPr>
        <p:spPr>
          <a:xfrm>
            <a:off x="1447800" y="4495800"/>
            <a:ext cx="50292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Horizontal Scroll 7"/>
          <p:cNvSpPr/>
          <p:nvPr/>
        </p:nvSpPr>
        <p:spPr>
          <a:xfrm>
            <a:off x="7620000" y="0"/>
            <a:ext cx="1600200" cy="762000"/>
          </a:xfrm>
          <a:prstGeom prst="horizontalScroll">
            <a:avLst/>
          </a:prstGeom>
          <a:blipFill>
            <a:blip r:embed="rId3"/>
            <a:tile tx="0" ty="0" sx="100000" sy="100000" flip="none" algn="tl"/>
          </a:blipFill>
          <a:ln>
            <a:solidFill>
              <a:schemeClr val="accent5">
                <a:lumMod val="5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050" b="1" dirty="0" smtClean="0">
                <a:solidFill>
                  <a:schemeClr val="tx1"/>
                </a:solidFill>
                <a:latin typeface="Times New Roman" pitchFamily="18" charset="0"/>
                <a:cs typeface="Times New Roman" pitchFamily="18" charset="0"/>
              </a:rPr>
              <a:t>Bhupendra Rohilla</a:t>
            </a:r>
            <a:endParaRPr lang="en-US" sz="2050" b="1"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 by="(-#ppt_w*2)" calcmode="lin" valueType="num">
                                      <p:cBhvr rctx="PPT">
                                        <p:cTn id="7" dur="500" autoRev="1" fill="hold">
                                          <p:stCondLst>
                                            <p:cond delay="0"/>
                                          </p:stCondLst>
                                        </p:cTn>
                                        <p:tgtEl>
                                          <p:spTgt spid="3"/>
                                        </p:tgtEl>
                                        <p:attrNameLst>
                                          <p:attrName>ppt_w</p:attrName>
                                        </p:attrNameLst>
                                      </p:cBhvr>
                                    </p:anim>
                                    <p:anim by="(#ppt_w*0.50)" calcmode="lin" valueType="num">
                                      <p:cBhvr>
                                        <p:cTn id="8" dur="500" decel="50000" autoRev="1" fill="hold">
                                          <p:stCondLst>
                                            <p:cond delay="0"/>
                                          </p:stCondLst>
                                        </p:cTn>
                                        <p:tgtEl>
                                          <p:spTgt spid="3"/>
                                        </p:tgtEl>
                                        <p:attrNameLst>
                                          <p:attrName>ppt_x</p:attrName>
                                        </p:attrNameLst>
                                      </p:cBhvr>
                                    </p:anim>
                                    <p:anim from="(-#ppt_h/2)" to="(#ppt_y)" calcmode="lin" valueType="num">
                                      <p:cBhvr>
                                        <p:cTn id="9" dur="1000" fill="hold">
                                          <p:stCondLst>
                                            <p:cond delay="0"/>
                                          </p:stCondLst>
                                        </p:cTn>
                                        <p:tgtEl>
                                          <p:spTgt spid="3"/>
                                        </p:tgtEl>
                                        <p:attrNameLst>
                                          <p:attrName>ppt_y</p:attrName>
                                        </p:attrNameLst>
                                      </p:cBhvr>
                                    </p:anim>
                                    <p:animRot by="21600000">
                                      <p:cBhvr>
                                        <p:cTn id="10" dur="1000" fill="hold">
                                          <p:stCondLst>
                                            <p:cond delay="0"/>
                                          </p:stCondLst>
                                        </p:cTn>
                                        <p:tgtEl>
                                          <p:spTgt spid="3"/>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5"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2000"/>
                                        <p:tgtEl>
                                          <p:spTgt spid="4"/>
                                        </p:tgtEl>
                                      </p:cBhvr>
                                    </p:animEffect>
                                    <p:anim calcmode="lin" valueType="num">
                                      <p:cBhvr>
                                        <p:cTn id="16" dur="2000" fill="hold"/>
                                        <p:tgtEl>
                                          <p:spTgt spid="4"/>
                                        </p:tgtEl>
                                        <p:attrNameLst>
                                          <p:attrName>style.rotation</p:attrName>
                                        </p:attrNameLst>
                                      </p:cBhvr>
                                      <p:tavLst>
                                        <p:tav tm="0">
                                          <p:val>
                                            <p:fltVal val="720"/>
                                          </p:val>
                                        </p:tav>
                                        <p:tav tm="100000">
                                          <p:val>
                                            <p:fltVal val="0"/>
                                          </p:val>
                                        </p:tav>
                                      </p:tavLst>
                                    </p:anim>
                                    <p:anim calcmode="lin" valueType="num">
                                      <p:cBhvr>
                                        <p:cTn id="17" dur="2000" fill="hold"/>
                                        <p:tgtEl>
                                          <p:spTgt spid="4"/>
                                        </p:tgtEl>
                                        <p:attrNameLst>
                                          <p:attrName>ppt_h</p:attrName>
                                        </p:attrNameLst>
                                      </p:cBhvr>
                                      <p:tavLst>
                                        <p:tav tm="0">
                                          <p:val>
                                            <p:fltVal val="0"/>
                                          </p:val>
                                        </p:tav>
                                        <p:tav tm="100000">
                                          <p:val>
                                            <p:strVal val="#ppt_h"/>
                                          </p:val>
                                        </p:tav>
                                      </p:tavLst>
                                    </p:anim>
                                    <p:anim calcmode="lin" valueType="num">
                                      <p:cBhvr>
                                        <p:cTn id="18" dur="2000" fill="hold"/>
                                        <p:tgtEl>
                                          <p:spTgt spid="4"/>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533400"/>
            <a:ext cx="8763000" cy="2514600"/>
          </a:xfrm>
          <a:prstGeom prst="rect">
            <a:avLst/>
          </a:prstGeom>
          <a:noFill/>
        </p:spPr>
        <p:txBody>
          <a:bodyPr wrap="square" rtlCol="0">
            <a:prstTxWarp prst="textChevronInverted">
              <a:avLst>
                <a:gd name="adj" fmla="val 61510"/>
              </a:avLst>
            </a:prstTxWarp>
            <a:spAutoFit/>
          </a:bodyPr>
          <a:lstStyle/>
          <a:p>
            <a:r>
              <a:rPr lang="en-US" sz="11500" dirty="0" smtClean="0">
                <a:solidFill>
                  <a:schemeClr val="accent6">
                    <a:lumMod val="75000"/>
                  </a:schemeClr>
                </a:solidFill>
                <a:latin typeface="Algerian" pitchFamily="82" charset="0"/>
              </a:rPr>
              <a:t>THANK YOU</a:t>
            </a:r>
            <a:endParaRPr lang="en-US" sz="11500" dirty="0">
              <a:solidFill>
                <a:schemeClr val="accent6">
                  <a:lumMod val="75000"/>
                </a:schemeClr>
              </a:solidFill>
              <a:latin typeface="Algerian" pitchFamily="82" charset="0"/>
            </a:endParaRPr>
          </a:p>
        </p:txBody>
      </p:sp>
      <p:sp>
        <p:nvSpPr>
          <p:cNvPr id="14" name="TextBox 13"/>
          <p:cNvSpPr txBox="1"/>
          <p:nvPr/>
        </p:nvSpPr>
        <p:spPr>
          <a:xfrm>
            <a:off x="2286000" y="4419600"/>
            <a:ext cx="6858000" cy="1200329"/>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en-US" sz="2400" dirty="0" smtClean="0">
                <a:solidFill>
                  <a:schemeClr val="bg2">
                    <a:lumMod val="10000"/>
                  </a:schemeClr>
                </a:solidFill>
                <a:latin typeface="Algerian" pitchFamily="82" charset="0"/>
              </a:rPr>
              <a:t>Name    : Bhupendra Rohilla</a:t>
            </a:r>
          </a:p>
          <a:p>
            <a:r>
              <a:rPr lang="en-US" sz="2400" dirty="0" smtClean="0">
                <a:solidFill>
                  <a:schemeClr val="bg2">
                    <a:lumMod val="10000"/>
                  </a:schemeClr>
                </a:solidFill>
                <a:latin typeface="Algerian" pitchFamily="82" charset="0"/>
              </a:rPr>
              <a:t>E-Mail  </a:t>
            </a:r>
            <a:r>
              <a:rPr lang="en-US" sz="2400" dirty="0" smtClean="0">
                <a:solidFill>
                  <a:schemeClr val="bg2">
                    <a:lumMod val="10000"/>
                  </a:schemeClr>
                </a:solidFill>
                <a:latin typeface="Algerian" pitchFamily="82" charset="0"/>
              </a:rPr>
              <a:t>: </a:t>
            </a:r>
            <a:r>
              <a:rPr lang="en-US" sz="2400" dirty="0" smtClean="0">
                <a:solidFill>
                  <a:schemeClr val="bg2">
                    <a:lumMod val="10000"/>
                  </a:schemeClr>
                </a:solidFill>
                <a:latin typeface="Algerian" pitchFamily="82" charset="0"/>
                <a:hlinkClick r:id="rId2"/>
              </a:rPr>
              <a:t>Bhupenddra.rohilla@yahoo.com</a:t>
            </a:r>
            <a:endParaRPr lang="en-US" sz="2400" dirty="0" smtClean="0">
              <a:solidFill>
                <a:schemeClr val="bg2">
                  <a:lumMod val="10000"/>
                </a:schemeClr>
              </a:solidFill>
              <a:latin typeface="Algerian" pitchFamily="82" charset="0"/>
            </a:endParaRPr>
          </a:p>
          <a:p>
            <a:r>
              <a:rPr lang="en-US" sz="2400" dirty="0" smtClean="0">
                <a:solidFill>
                  <a:schemeClr val="bg2">
                    <a:lumMod val="10000"/>
                  </a:schemeClr>
                </a:solidFill>
                <a:latin typeface="Algerian" pitchFamily="82" charset="0"/>
              </a:rPr>
              <a:t> </a:t>
            </a:r>
            <a:r>
              <a:rPr lang="en-US" sz="2400" dirty="0" smtClean="0">
                <a:solidFill>
                  <a:schemeClr val="bg2">
                    <a:lumMod val="10000"/>
                  </a:schemeClr>
                </a:solidFill>
                <a:latin typeface="Algerian" pitchFamily="82" charset="0"/>
              </a:rPr>
              <a:t>M No.    </a:t>
            </a:r>
            <a:r>
              <a:rPr lang="en-US" sz="2400" dirty="0" smtClean="0">
                <a:solidFill>
                  <a:schemeClr val="bg2">
                    <a:lumMod val="10000"/>
                  </a:schemeClr>
                </a:solidFill>
                <a:latin typeface="Algerian" pitchFamily="82" charset="0"/>
              </a:rPr>
              <a:t>: </a:t>
            </a:r>
            <a:r>
              <a:rPr lang="en-US" sz="2400" dirty="0" smtClean="0">
                <a:solidFill>
                  <a:schemeClr val="bg2">
                    <a:lumMod val="10000"/>
                  </a:schemeClr>
                </a:solidFill>
                <a:latin typeface="Algerian" pitchFamily="82" charset="0"/>
              </a:rPr>
              <a:t>9013306492</a:t>
            </a:r>
            <a:endParaRPr lang="en-US" sz="2400" dirty="0">
              <a:solidFill>
                <a:schemeClr val="bg2">
                  <a:lumMod val="10000"/>
                </a:schemeClr>
              </a:solidFill>
              <a:latin typeface="Algerian" pitchFamily="82" charset="0"/>
            </a:endParaRPr>
          </a:p>
        </p:txBody>
      </p:sp>
      <p:sp>
        <p:nvSpPr>
          <p:cNvPr id="5" name="Rectangle 4"/>
          <p:cNvSpPr/>
          <p:nvPr/>
        </p:nvSpPr>
        <p:spPr>
          <a:xfrm>
            <a:off x="1676400" y="3244334"/>
            <a:ext cx="3858363" cy="646331"/>
          </a:xfrm>
          <a:prstGeom prst="rect">
            <a:avLst/>
          </a:prstGeom>
        </p:spPr>
        <p:txBody>
          <a:bodyPr wrap="square">
            <a:spAutoFit/>
          </a:bodyPr>
          <a:lstStyle/>
          <a:p>
            <a:r>
              <a:rPr lang="en-US" sz="3600" dirty="0" smtClean="0">
                <a:solidFill>
                  <a:schemeClr val="bg2">
                    <a:lumMod val="10000"/>
                  </a:schemeClr>
                </a:solidFill>
                <a:latin typeface="Algerian" pitchFamily="82" charset="0"/>
              </a:rPr>
              <a:t>Presented By:-</a:t>
            </a:r>
            <a:endParaRPr lang="en-US" sz="3600" dirty="0">
              <a:solidFill>
                <a:schemeClr val="bg2">
                  <a:lumMod val="10000"/>
                </a:schemeClr>
              </a:solidFill>
              <a:latin typeface="Algerian" pitchFamily="82" charset="0"/>
            </a:endParaRPr>
          </a:p>
        </p:txBody>
      </p:sp>
      <p:sp>
        <p:nvSpPr>
          <p:cNvPr id="7" name="Horizontal Scroll 6"/>
          <p:cNvSpPr/>
          <p:nvPr/>
        </p:nvSpPr>
        <p:spPr>
          <a:xfrm>
            <a:off x="7620000" y="0"/>
            <a:ext cx="1600200" cy="762000"/>
          </a:xfrm>
          <a:prstGeom prst="horizontalScroll">
            <a:avLst/>
          </a:prstGeom>
          <a:blipFill>
            <a:blip r:embed="rId3"/>
            <a:tile tx="0" ty="0" sx="100000" sy="100000" flip="none" algn="tl"/>
          </a:blipFill>
          <a:ln>
            <a:solidFill>
              <a:schemeClr val="accent5">
                <a:lumMod val="5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050" b="1" dirty="0" smtClean="0">
                <a:solidFill>
                  <a:schemeClr val="tx1"/>
                </a:solidFill>
                <a:latin typeface="Times New Roman" pitchFamily="18" charset="0"/>
                <a:cs typeface="Times New Roman" pitchFamily="18" charset="0"/>
              </a:rPr>
              <a:t>Bhupendra Rohilla</a:t>
            </a:r>
            <a:endParaRPr lang="en-US" sz="2050" b="1" dirty="0">
              <a:solidFill>
                <a:srgbClr val="0070C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736469732"/>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 calcmode="lin" valueType="num">
                                      <p:cBhvr>
                                        <p:cTn id="9" dur="10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34" presetClass="entr" presetSubtype="0" fill="hold" grpId="0" nodeType="clickEffect">
                                  <p:stCondLst>
                                    <p:cond delay="0"/>
                                  </p:stCondLst>
                                  <p:childTnLst>
                                    <p:set>
                                      <p:cBhvr>
                                        <p:cTn id="15" dur="1" fill="hold">
                                          <p:stCondLst>
                                            <p:cond delay="0"/>
                                          </p:stCondLst>
                                        </p:cTn>
                                        <p:tgtEl>
                                          <p:spTgt spid="14"/>
                                        </p:tgtEl>
                                        <p:attrNameLst>
                                          <p:attrName>style.visibility</p:attrName>
                                        </p:attrNameLst>
                                      </p:cBhvr>
                                      <p:to>
                                        <p:strVal val="visible"/>
                                      </p:to>
                                    </p:set>
                                    <p:anim from="(-#ppt_w/2)" to="(#ppt_x)" calcmode="lin" valueType="num">
                                      <p:cBhvr>
                                        <p:cTn id="16" dur="600" fill="hold">
                                          <p:stCondLst>
                                            <p:cond delay="0"/>
                                          </p:stCondLst>
                                        </p:cTn>
                                        <p:tgtEl>
                                          <p:spTgt spid="14"/>
                                        </p:tgtEl>
                                        <p:attrNameLst>
                                          <p:attrName>ppt_x</p:attrName>
                                        </p:attrNameLst>
                                      </p:cBhvr>
                                    </p:anim>
                                    <p:anim from="0" to="-1.0" calcmode="lin" valueType="num">
                                      <p:cBhvr>
                                        <p:cTn id="17" dur="200" decel="50000" autoRev="1" fill="hold">
                                          <p:stCondLst>
                                            <p:cond delay="600"/>
                                          </p:stCondLst>
                                        </p:cTn>
                                        <p:tgtEl>
                                          <p:spTgt spid="14"/>
                                        </p:tgtEl>
                                        <p:attrNameLst>
                                          <p:attrName>xshear</p:attrName>
                                        </p:attrNameLst>
                                      </p:cBhvr>
                                    </p:anim>
                                    <p:animScale>
                                      <p:cBhvr>
                                        <p:cTn id="18" dur="200" decel="100000" autoRev="1" fill="hold">
                                          <p:stCondLst>
                                            <p:cond delay="600"/>
                                          </p:stCondLst>
                                        </p:cTn>
                                        <p:tgtEl>
                                          <p:spTgt spid="14"/>
                                        </p:tgtEl>
                                      </p:cBhvr>
                                      <p:from x="100000" y="100000"/>
                                      <p:to x="80000" y="100000"/>
                                    </p:animScale>
                                    <p:anim by="(#ppt_h/3+#ppt_w*0.1)" calcmode="lin" valueType="num">
                                      <p:cBhvr additive="sum">
                                        <p:cTn id="19" dur="200" decel="100000" autoRev="1" fill="hold">
                                          <p:stCondLst>
                                            <p:cond delay="600"/>
                                          </p:stCondLst>
                                        </p:cTn>
                                        <p:tgtEl>
                                          <p:spTgt spid="14"/>
                                        </p:tgtEl>
                                        <p:attrNameLst>
                                          <p:attrName>ppt_x</p:attrName>
                                        </p:attrNameLst>
                                      </p:cBhvr>
                                    </p:anim>
                                  </p:childTnLst>
                                </p:cTn>
                              </p:par>
                            </p:childTnLst>
                          </p:cTn>
                        </p:par>
                        <p:par>
                          <p:cTn id="20" fill="hold">
                            <p:stCondLst>
                              <p:cond delay="1000"/>
                            </p:stCondLst>
                            <p:childTnLst>
                              <p:par>
                                <p:cTn id="21" presetID="5" presetClass="exit" presetSubtype="10" fill="hold" grpId="1" nodeType="afterEffect">
                                  <p:stCondLst>
                                    <p:cond delay="3000"/>
                                  </p:stCondLst>
                                  <p:iterate type="lt">
                                    <p:tmPct val="0"/>
                                  </p:iterate>
                                  <p:childTnLst>
                                    <p:animEffect transition="out" filter="checkerboard(across)">
                                      <p:cBhvr>
                                        <p:cTn id="22" dur="3000"/>
                                        <p:tgtEl>
                                          <p:spTgt spid="5"/>
                                        </p:tgtEl>
                                      </p:cBhvr>
                                    </p:animEffect>
                                    <p:set>
                                      <p:cBhvr>
                                        <p:cTn id="23" dur="1" fill="hold">
                                          <p:stCondLst>
                                            <p:cond delay="2999"/>
                                          </p:stCondLst>
                                        </p:cTn>
                                        <p:tgtEl>
                                          <p:spTgt spid="5"/>
                                        </p:tgtEl>
                                        <p:attrNameLst>
                                          <p:attrName>style.visibility</p:attrName>
                                        </p:attrNameLst>
                                      </p:cBhvr>
                                      <p:to>
                                        <p:strVal val="hidden"/>
                                      </p:to>
                                    </p:set>
                                  </p:childTnLst>
                                </p:cTn>
                              </p:par>
                              <p:par>
                                <p:cTn id="24" presetID="5" presetClass="exit" presetSubtype="10" fill="hold" grpId="1" nodeType="withEffect">
                                  <p:stCondLst>
                                    <p:cond delay="3000"/>
                                  </p:stCondLst>
                                  <p:childTnLst>
                                    <p:animEffect transition="out" filter="checkerboard(across)">
                                      <p:cBhvr>
                                        <p:cTn id="25" dur="3000"/>
                                        <p:tgtEl>
                                          <p:spTgt spid="14"/>
                                        </p:tgtEl>
                                      </p:cBhvr>
                                    </p:animEffect>
                                    <p:set>
                                      <p:cBhvr>
                                        <p:cTn id="26" dur="1" fill="hold">
                                          <p:stCondLst>
                                            <p:cond delay="2999"/>
                                          </p:stCondLst>
                                        </p:cTn>
                                        <p:tgtEl>
                                          <p:spTgt spid="14"/>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35" presetClass="entr" presetSubtype="0"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fade">
                                      <p:cBhvr>
                                        <p:cTn id="31" dur="2000"/>
                                        <p:tgtEl>
                                          <p:spTgt spid="2"/>
                                        </p:tgtEl>
                                      </p:cBhvr>
                                    </p:animEffect>
                                    <p:anim calcmode="lin" valueType="num">
                                      <p:cBhvr>
                                        <p:cTn id="32" dur="2000" fill="hold"/>
                                        <p:tgtEl>
                                          <p:spTgt spid="2"/>
                                        </p:tgtEl>
                                        <p:attrNameLst>
                                          <p:attrName>style.rotation</p:attrName>
                                        </p:attrNameLst>
                                      </p:cBhvr>
                                      <p:tavLst>
                                        <p:tav tm="0">
                                          <p:val>
                                            <p:fltVal val="720"/>
                                          </p:val>
                                        </p:tav>
                                        <p:tav tm="100000">
                                          <p:val>
                                            <p:fltVal val="0"/>
                                          </p:val>
                                        </p:tav>
                                      </p:tavLst>
                                    </p:anim>
                                    <p:anim calcmode="lin" valueType="num">
                                      <p:cBhvr>
                                        <p:cTn id="33" dur="2000" fill="hold"/>
                                        <p:tgtEl>
                                          <p:spTgt spid="2"/>
                                        </p:tgtEl>
                                        <p:attrNameLst>
                                          <p:attrName>ppt_h</p:attrName>
                                        </p:attrNameLst>
                                      </p:cBhvr>
                                      <p:tavLst>
                                        <p:tav tm="0">
                                          <p:val>
                                            <p:fltVal val="0"/>
                                          </p:val>
                                        </p:tav>
                                        <p:tav tm="100000">
                                          <p:val>
                                            <p:strVal val="#ppt_h"/>
                                          </p:val>
                                        </p:tav>
                                      </p:tavLst>
                                    </p:anim>
                                    <p:anim calcmode="lin" valueType="num">
                                      <p:cBhvr>
                                        <p:cTn id="34" dur="2000" fill="hold"/>
                                        <p:tgtEl>
                                          <p:spTgt spid="2"/>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4" grpId="0" animBg="1"/>
      <p:bldP spid="14" grpId="1" animBg="1"/>
      <p:bldP spid="5" grpId="0"/>
      <p:bldP spid="5" grpId="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9000"/>
            <a:lum/>
          </a:blip>
          <a:srcRect/>
          <a:stretch>
            <a:fillRect t="-15000" b="-15000"/>
          </a:stretch>
        </a:blipFill>
        <a:effectLst/>
      </p:bgPr>
    </p:bg>
    <p:spTree>
      <p:nvGrpSpPr>
        <p:cNvPr id="1" name=""/>
        <p:cNvGrpSpPr/>
        <p:nvPr/>
      </p:nvGrpSpPr>
      <p:grpSpPr>
        <a:xfrm>
          <a:off x="0" y="0"/>
          <a:ext cx="0" cy="0"/>
          <a:chOff x="0" y="0"/>
          <a:chExt cx="0" cy="0"/>
        </a:xfrm>
      </p:grpSpPr>
      <p:sp>
        <p:nvSpPr>
          <p:cNvPr id="48" name="Freeform 5"/>
          <p:cNvSpPr>
            <a:spLocks noEditPoints="1"/>
          </p:cNvSpPr>
          <p:nvPr/>
        </p:nvSpPr>
        <p:spPr bwMode="gray">
          <a:xfrm rot="-1358056">
            <a:off x="25662" y="1700788"/>
            <a:ext cx="9121659" cy="3392266"/>
          </a:xfrm>
          <a:custGeom>
            <a:avLst/>
            <a:gdLst>
              <a:gd name="T0" fmla="*/ 1692 w 4040"/>
              <a:gd name="T1" fmla="*/ 12 h 1888"/>
              <a:gd name="T2" fmla="*/ 1234 w 4040"/>
              <a:gd name="T3" fmla="*/ 74 h 1888"/>
              <a:gd name="T4" fmla="*/ 828 w 4040"/>
              <a:gd name="T5" fmla="*/ 182 h 1888"/>
              <a:gd name="T6" fmla="*/ 486 w 4040"/>
              <a:gd name="T7" fmla="*/ 330 h 1888"/>
              <a:gd name="T8" fmla="*/ 226 w 4040"/>
              <a:gd name="T9" fmla="*/ 510 h 1888"/>
              <a:gd name="T10" fmla="*/ 58 w 4040"/>
              <a:gd name="T11" fmla="*/ 718 h 1888"/>
              <a:gd name="T12" fmla="*/ 0 w 4040"/>
              <a:gd name="T13" fmla="*/ 944 h 1888"/>
              <a:gd name="T14" fmla="*/ 58 w 4040"/>
              <a:gd name="T15" fmla="*/ 1170 h 1888"/>
              <a:gd name="T16" fmla="*/ 226 w 4040"/>
              <a:gd name="T17" fmla="*/ 1378 h 1888"/>
              <a:gd name="T18" fmla="*/ 486 w 4040"/>
              <a:gd name="T19" fmla="*/ 1558 h 1888"/>
              <a:gd name="T20" fmla="*/ 828 w 4040"/>
              <a:gd name="T21" fmla="*/ 1706 h 1888"/>
              <a:gd name="T22" fmla="*/ 1234 w 4040"/>
              <a:gd name="T23" fmla="*/ 1814 h 1888"/>
              <a:gd name="T24" fmla="*/ 1692 w 4040"/>
              <a:gd name="T25" fmla="*/ 1876 h 1888"/>
              <a:gd name="T26" fmla="*/ 2186 w 4040"/>
              <a:gd name="T27" fmla="*/ 1884 h 1888"/>
              <a:gd name="T28" fmla="*/ 2658 w 4040"/>
              <a:gd name="T29" fmla="*/ 1840 h 1888"/>
              <a:gd name="T30" fmla="*/ 3084 w 4040"/>
              <a:gd name="T31" fmla="*/ 1746 h 1888"/>
              <a:gd name="T32" fmla="*/ 3448 w 4040"/>
              <a:gd name="T33" fmla="*/ 1612 h 1888"/>
              <a:gd name="T34" fmla="*/ 3738 w 4040"/>
              <a:gd name="T35" fmla="*/ 1442 h 1888"/>
              <a:gd name="T36" fmla="*/ 3938 w 4040"/>
              <a:gd name="T37" fmla="*/ 1242 h 1888"/>
              <a:gd name="T38" fmla="*/ 4034 w 4040"/>
              <a:gd name="T39" fmla="*/ 1022 h 1888"/>
              <a:gd name="T40" fmla="*/ 4014 w 4040"/>
              <a:gd name="T41" fmla="*/ 790 h 1888"/>
              <a:gd name="T42" fmla="*/ 3882 w 4040"/>
              <a:gd name="T43" fmla="*/ 576 h 1888"/>
              <a:gd name="T44" fmla="*/ 3650 w 4040"/>
              <a:gd name="T45" fmla="*/ 386 h 1888"/>
              <a:gd name="T46" fmla="*/ 3334 w 4040"/>
              <a:gd name="T47" fmla="*/ 228 h 1888"/>
              <a:gd name="T48" fmla="*/ 2948 w 4040"/>
              <a:gd name="T49" fmla="*/ 106 h 1888"/>
              <a:gd name="T50" fmla="*/ 2506 w 4040"/>
              <a:gd name="T51" fmla="*/ 28 h 1888"/>
              <a:gd name="T52" fmla="*/ 2020 w 4040"/>
              <a:gd name="T53" fmla="*/ 0 h 1888"/>
              <a:gd name="T54" fmla="*/ 1606 w 4040"/>
              <a:gd name="T55" fmla="*/ 1736 h 1888"/>
              <a:gd name="T56" fmla="*/ 1164 w 4040"/>
              <a:gd name="T57" fmla="*/ 1678 h 1888"/>
              <a:gd name="T58" fmla="*/ 776 w 4040"/>
              <a:gd name="T59" fmla="*/ 1576 h 1888"/>
              <a:gd name="T60" fmla="*/ 458 w 4040"/>
              <a:gd name="T61" fmla="*/ 1436 h 1888"/>
              <a:gd name="T62" fmla="*/ 224 w 4040"/>
              <a:gd name="T63" fmla="*/ 1266 h 1888"/>
              <a:gd name="T64" fmla="*/ 88 w 4040"/>
              <a:gd name="T65" fmla="*/ 1074 h 1888"/>
              <a:gd name="T66" fmla="*/ 68 w 4040"/>
              <a:gd name="T67" fmla="*/ 864 h 1888"/>
              <a:gd name="T68" fmla="*/ 166 w 4040"/>
              <a:gd name="T69" fmla="*/ 664 h 1888"/>
              <a:gd name="T70" fmla="*/ 370 w 4040"/>
              <a:gd name="T71" fmla="*/ 486 h 1888"/>
              <a:gd name="T72" fmla="*/ 662 w 4040"/>
              <a:gd name="T73" fmla="*/ 336 h 1888"/>
              <a:gd name="T74" fmla="*/ 1028 w 4040"/>
              <a:gd name="T75" fmla="*/ 222 h 1888"/>
              <a:gd name="T76" fmla="*/ 1454 w 4040"/>
              <a:gd name="T77" fmla="*/ 148 h 1888"/>
              <a:gd name="T78" fmla="*/ 1922 w 4040"/>
              <a:gd name="T79" fmla="*/ 120 h 1888"/>
              <a:gd name="T80" fmla="*/ 2392 w 4040"/>
              <a:gd name="T81" fmla="*/ 148 h 1888"/>
              <a:gd name="T82" fmla="*/ 2818 w 4040"/>
              <a:gd name="T83" fmla="*/ 222 h 1888"/>
              <a:gd name="T84" fmla="*/ 3184 w 4040"/>
              <a:gd name="T85" fmla="*/ 336 h 1888"/>
              <a:gd name="T86" fmla="*/ 3476 w 4040"/>
              <a:gd name="T87" fmla="*/ 486 h 1888"/>
              <a:gd name="T88" fmla="*/ 3680 w 4040"/>
              <a:gd name="T89" fmla="*/ 664 h 1888"/>
              <a:gd name="T90" fmla="*/ 3778 w 4040"/>
              <a:gd name="T91" fmla="*/ 864 h 1888"/>
              <a:gd name="T92" fmla="*/ 3758 w 4040"/>
              <a:gd name="T93" fmla="*/ 1074 h 1888"/>
              <a:gd name="T94" fmla="*/ 3622 w 4040"/>
              <a:gd name="T95" fmla="*/ 1266 h 1888"/>
              <a:gd name="T96" fmla="*/ 3388 w 4040"/>
              <a:gd name="T97" fmla="*/ 1436 h 1888"/>
              <a:gd name="T98" fmla="*/ 3070 w 4040"/>
              <a:gd name="T99" fmla="*/ 1576 h 1888"/>
              <a:gd name="T100" fmla="*/ 2682 w 4040"/>
              <a:gd name="T101" fmla="*/ 1678 h 1888"/>
              <a:gd name="T102" fmla="*/ 2240 w 4040"/>
              <a:gd name="T103" fmla="*/ 1736 h 18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4040" h="1888">
                <a:moveTo>
                  <a:pt x="2020" y="0"/>
                </a:moveTo>
                <a:lnTo>
                  <a:pt x="1854" y="4"/>
                </a:lnTo>
                <a:lnTo>
                  <a:pt x="1692" y="12"/>
                </a:lnTo>
                <a:lnTo>
                  <a:pt x="1534" y="28"/>
                </a:lnTo>
                <a:lnTo>
                  <a:pt x="1382" y="48"/>
                </a:lnTo>
                <a:lnTo>
                  <a:pt x="1234" y="74"/>
                </a:lnTo>
                <a:lnTo>
                  <a:pt x="1092" y="106"/>
                </a:lnTo>
                <a:lnTo>
                  <a:pt x="956" y="142"/>
                </a:lnTo>
                <a:lnTo>
                  <a:pt x="828" y="182"/>
                </a:lnTo>
                <a:lnTo>
                  <a:pt x="706" y="228"/>
                </a:lnTo>
                <a:lnTo>
                  <a:pt x="592" y="276"/>
                </a:lnTo>
                <a:lnTo>
                  <a:pt x="486" y="330"/>
                </a:lnTo>
                <a:lnTo>
                  <a:pt x="390" y="386"/>
                </a:lnTo>
                <a:lnTo>
                  <a:pt x="302" y="446"/>
                </a:lnTo>
                <a:lnTo>
                  <a:pt x="226" y="510"/>
                </a:lnTo>
                <a:lnTo>
                  <a:pt x="158" y="576"/>
                </a:lnTo>
                <a:lnTo>
                  <a:pt x="102" y="646"/>
                </a:lnTo>
                <a:lnTo>
                  <a:pt x="58" y="718"/>
                </a:lnTo>
                <a:lnTo>
                  <a:pt x="26" y="790"/>
                </a:lnTo>
                <a:lnTo>
                  <a:pt x="6" y="866"/>
                </a:lnTo>
                <a:lnTo>
                  <a:pt x="0" y="944"/>
                </a:lnTo>
                <a:lnTo>
                  <a:pt x="6" y="1022"/>
                </a:lnTo>
                <a:lnTo>
                  <a:pt x="26" y="1098"/>
                </a:lnTo>
                <a:lnTo>
                  <a:pt x="58" y="1170"/>
                </a:lnTo>
                <a:lnTo>
                  <a:pt x="102" y="1242"/>
                </a:lnTo>
                <a:lnTo>
                  <a:pt x="158" y="1312"/>
                </a:lnTo>
                <a:lnTo>
                  <a:pt x="226" y="1378"/>
                </a:lnTo>
                <a:lnTo>
                  <a:pt x="302" y="1442"/>
                </a:lnTo>
                <a:lnTo>
                  <a:pt x="390" y="1502"/>
                </a:lnTo>
                <a:lnTo>
                  <a:pt x="486" y="1558"/>
                </a:lnTo>
                <a:lnTo>
                  <a:pt x="592" y="1612"/>
                </a:lnTo>
                <a:lnTo>
                  <a:pt x="706" y="1660"/>
                </a:lnTo>
                <a:lnTo>
                  <a:pt x="828" y="1706"/>
                </a:lnTo>
                <a:lnTo>
                  <a:pt x="956" y="1746"/>
                </a:lnTo>
                <a:lnTo>
                  <a:pt x="1092" y="1782"/>
                </a:lnTo>
                <a:lnTo>
                  <a:pt x="1234" y="1814"/>
                </a:lnTo>
                <a:lnTo>
                  <a:pt x="1382" y="1840"/>
                </a:lnTo>
                <a:lnTo>
                  <a:pt x="1534" y="1860"/>
                </a:lnTo>
                <a:lnTo>
                  <a:pt x="1692" y="1876"/>
                </a:lnTo>
                <a:lnTo>
                  <a:pt x="1854" y="1884"/>
                </a:lnTo>
                <a:lnTo>
                  <a:pt x="2020" y="1888"/>
                </a:lnTo>
                <a:lnTo>
                  <a:pt x="2186" y="1884"/>
                </a:lnTo>
                <a:lnTo>
                  <a:pt x="2348" y="1876"/>
                </a:lnTo>
                <a:lnTo>
                  <a:pt x="2506" y="1860"/>
                </a:lnTo>
                <a:lnTo>
                  <a:pt x="2658" y="1840"/>
                </a:lnTo>
                <a:lnTo>
                  <a:pt x="2806" y="1814"/>
                </a:lnTo>
                <a:lnTo>
                  <a:pt x="2948" y="1782"/>
                </a:lnTo>
                <a:lnTo>
                  <a:pt x="3084" y="1746"/>
                </a:lnTo>
                <a:lnTo>
                  <a:pt x="3212" y="1706"/>
                </a:lnTo>
                <a:lnTo>
                  <a:pt x="3334" y="1660"/>
                </a:lnTo>
                <a:lnTo>
                  <a:pt x="3448" y="1612"/>
                </a:lnTo>
                <a:lnTo>
                  <a:pt x="3554" y="1558"/>
                </a:lnTo>
                <a:lnTo>
                  <a:pt x="3650" y="1502"/>
                </a:lnTo>
                <a:lnTo>
                  <a:pt x="3738" y="1442"/>
                </a:lnTo>
                <a:lnTo>
                  <a:pt x="3814" y="1378"/>
                </a:lnTo>
                <a:lnTo>
                  <a:pt x="3882" y="1312"/>
                </a:lnTo>
                <a:lnTo>
                  <a:pt x="3938" y="1242"/>
                </a:lnTo>
                <a:lnTo>
                  <a:pt x="3982" y="1170"/>
                </a:lnTo>
                <a:lnTo>
                  <a:pt x="4014" y="1098"/>
                </a:lnTo>
                <a:lnTo>
                  <a:pt x="4034" y="1022"/>
                </a:lnTo>
                <a:lnTo>
                  <a:pt x="4040" y="944"/>
                </a:lnTo>
                <a:lnTo>
                  <a:pt x="4034" y="866"/>
                </a:lnTo>
                <a:lnTo>
                  <a:pt x="4014" y="790"/>
                </a:lnTo>
                <a:lnTo>
                  <a:pt x="3982" y="718"/>
                </a:lnTo>
                <a:lnTo>
                  <a:pt x="3938" y="646"/>
                </a:lnTo>
                <a:lnTo>
                  <a:pt x="3882" y="576"/>
                </a:lnTo>
                <a:lnTo>
                  <a:pt x="3814" y="510"/>
                </a:lnTo>
                <a:lnTo>
                  <a:pt x="3738" y="446"/>
                </a:lnTo>
                <a:lnTo>
                  <a:pt x="3650" y="386"/>
                </a:lnTo>
                <a:lnTo>
                  <a:pt x="3554" y="330"/>
                </a:lnTo>
                <a:lnTo>
                  <a:pt x="3448" y="276"/>
                </a:lnTo>
                <a:lnTo>
                  <a:pt x="3334" y="228"/>
                </a:lnTo>
                <a:lnTo>
                  <a:pt x="3212" y="182"/>
                </a:lnTo>
                <a:lnTo>
                  <a:pt x="3084" y="142"/>
                </a:lnTo>
                <a:lnTo>
                  <a:pt x="2948" y="106"/>
                </a:lnTo>
                <a:lnTo>
                  <a:pt x="2806" y="74"/>
                </a:lnTo>
                <a:lnTo>
                  <a:pt x="2658" y="48"/>
                </a:lnTo>
                <a:lnTo>
                  <a:pt x="2506" y="28"/>
                </a:lnTo>
                <a:lnTo>
                  <a:pt x="2348" y="12"/>
                </a:lnTo>
                <a:lnTo>
                  <a:pt x="2186" y="4"/>
                </a:lnTo>
                <a:lnTo>
                  <a:pt x="2020" y="0"/>
                </a:lnTo>
                <a:close/>
                <a:moveTo>
                  <a:pt x="1922" y="1748"/>
                </a:moveTo>
                <a:lnTo>
                  <a:pt x="1762" y="1746"/>
                </a:lnTo>
                <a:lnTo>
                  <a:pt x="1606" y="1736"/>
                </a:lnTo>
                <a:lnTo>
                  <a:pt x="1454" y="1722"/>
                </a:lnTo>
                <a:lnTo>
                  <a:pt x="1306" y="1702"/>
                </a:lnTo>
                <a:lnTo>
                  <a:pt x="1164" y="1678"/>
                </a:lnTo>
                <a:lnTo>
                  <a:pt x="1028" y="1648"/>
                </a:lnTo>
                <a:lnTo>
                  <a:pt x="898" y="1614"/>
                </a:lnTo>
                <a:lnTo>
                  <a:pt x="776" y="1576"/>
                </a:lnTo>
                <a:lnTo>
                  <a:pt x="662" y="1532"/>
                </a:lnTo>
                <a:lnTo>
                  <a:pt x="554" y="1486"/>
                </a:lnTo>
                <a:lnTo>
                  <a:pt x="458" y="1436"/>
                </a:lnTo>
                <a:lnTo>
                  <a:pt x="370" y="1382"/>
                </a:lnTo>
                <a:lnTo>
                  <a:pt x="292" y="1326"/>
                </a:lnTo>
                <a:lnTo>
                  <a:pt x="224" y="1266"/>
                </a:lnTo>
                <a:lnTo>
                  <a:pt x="166" y="1204"/>
                </a:lnTo>
                <a:lnTo>
                  <a:pt x="122" y="1140"/>
                </a:lnTo>
                <a:lnTo>
                  <a:pt x="88" y="1074"/>
                </a:lnTo>
                <a:lnTo>
                  <a:pt x="68" y="1004"/>
                </a:lnTo>
                <a:lnTo>
                  <a:pt x="62" y="934"/>
                </a:lnTo>
                <a:lnTo>
                  <a:pt x="68" y="864"/>
                </a:lnTo>
                <a:lnTo>
                  <a:pt x="88" y="796"/>
                </a:lnTo>
                <a:lnTo>
                  <a:pt x="122" y="730"/>
                </a:lnTo>
                <a:lnTo>
                  <a:pt x="166" y="664"/>
                </a:lnTo>
                <a:lnTo>
                  <a:pt x="224" y="602"/>
                </a:lnTo>
                <a:lnTo>
                  <a:pt x="292" y="544"/>
                </a:lnTo>
                <a:lnTo>
                  <a:pt x="370" y="486"/>
                </a:lnTo>
                <a:lnTo>
                  <a:pt x="458" y="434"/>
                </a:lnTo>
                <a:lnTo>
                  <a:pt x="554" y="382"/>
                </a:lnTo>
                <a:lnTo>
                  <a:pt x="662" y="336"/>
                </a:lnTo>
                <a:lnTo>
                  <a:pt x="776" y="294"/>
                </a:lnTo>
                <a:lnTo>
                  <a:pt x="898" y="256"/>
                </a:lnTo>
                <a:lnTo>
                  <a:pt x="1028" y="222"/>
                </a:lnTo>
                <a:lnTo>
                  <a:pt x="1164" y="192"/>
                </a:lnTo>
                <a:lnTo>
                  <a:pt x="1306" y="166"/>
                </a:lnTo>
                <a:lnTo>
                  <a:pt x="1454" y="148"/>
                </a:lnTo>
                <a:lnTo>
                  <a:pt x="1606" y="132"/>
                </a:lnTo>
                <a:lnTo>
                  <a:pt x="1762" y="124"/>
                </a:lnTo>
                <a:lnTo>
                  <a:pt x="1922" y="120"/>
                </a:lnTo>
                <a:lnTo>
                  <a:pt x="2084" y="124"/>
                </a:lnTo>
                <a:lnTo>
                  <a:pt x="2240" y="132"/>
                </a:lnTo>
                <a:lnTo>
                  <a:pt x="2392" y="148"/>
                </a:lnTo>
                <a:lnTo>
                  <a:pt x="2540" y="166"/>
                </a:lnTo>
                <a:lnTo>
                  <a:pt x="2682" y="192"/>
                </a:lnTo>
                <a:lnTo>
                  <a:pt x="2818" y="222"/>
                </a:lnTo>
                <a:lnTo>
                  <a:pt x="2948" y="256"/>
                </a:lnTo>
                <a:lnTo>
                  <a:pt x="3070" y="294"/>
                </a:lnTo>
                <a:lnTo>
                  <a:pt x="3184" y="336"/>
                </a:lnTo>
                <a:lnTo>
                  <a:pt x="3292" y="382"/>
                </a:lnTo>
                <a:lnTo>
                  <a:pt x="3388" y="434"/>
                </a:lnTo>
                <a:lnTo>
                  <a:pt x="3476" y="486"/>
                </a:lnTo>
                <a:lnTo>
                  <a:pt x="3554" y="544"/>
                </a:lnTo>
                <a:lnTo>
                  <a:pt x="3622" y="602"/>
                </a:lnTo>
                <a:lnTo>
                  <a:pt x="3680" y="664"/>
                </a:lnTo>
                <a:lnTo>
                  <a:pt x="3724" y="730"/>
                </a:lnTo>
                <a:lnTo>
                  <a:pt x="3758" y="796"/>
                </a:lnTo>
                <a:lnTo>
                  <a:pt x="3778" y="864"/>
                </a:lnTo>
                <a:lnTo>
                  <a:pt x="3784" y="934"/>
                </a:lnTo>
                <a:lnTo>
                  <a:pt x="3778" y="1004"/>
                </a:lnTo>
                <a:lnTo>
                  <a:pt x="3758" y="1074"/>
                </a:lnTo>
                <a:lnTo>
                  <a:pt x="3724" y="1140"/>
                </a:lnTo>
                <a:lnTo>
                  <a:pt x="3680" y="1204"/>
                </a:lnTo>
                <a:lnTo>
                  <a:pt x="3622" y="1266"/>
                </a:lnTo>
                <a:lnTo>
                  <a:pt x="3554" y="1326"/>
                </a:lnTo>
                <a:lnTo>
                  <a:pt x="3476" y="1382"/>
                </a:lnTo>
                <a:lnTo>
                  <a:pt x="3388" y="1436"/>
                </a:lnTo>
                <a:lnTo>
                  <a:pt x="3292" y="1486"/>
                </a:lnTo>
                <a:lnTo>
                  <a:pt x="3184" y="1532"/>
                </a:lnTo>
                <a:lnTo>
                  <a:pt x="3070" y="1576"/>
                </a:lnTo>
                <a:lnTo>
                  <a:pt x="2948" y="1614"/>
                </a:lnTo>
                <a:lnTo>
                  <a:pt x="2818" y="1648"/>
                </a:lnTo>
                <a:lnTo>
                  <a:pt x="2682" y="1678"/>
                </a:lnTo>
                <a:lnTo>
                  <a:pt x="2540" y="1702"/>
                </a:lnTo>
                <a:lnTo>
                  <a:pt x="2392" y="1722"/>
                </a:lnTo>
                <a:lnTo>
                  <a:pt x="2240" y="1736"/>
                </a:lnTo>
                <a:lnTo>
                  <a:pt x="2084" y="1746"/>
                </a:lnTo>
                <a:lnTo>
                  <a:pt x="1922" y="1748"/>
                </a:lnTo>
                <a:close/>
              </a:path>
            </a:pathLst>
          </a:custGeom>
          <a:solidFill>
            <a:schemeClr val="bg1">
              <a:lumMod val="65000"/>
            </a:schemeClr>
          </a:solidFill>
          <a:ln>
            <a:noFill/>
          </a:ln>
          <a:scene3d>
            <a:camera prst="orthographicFront"/>
            <a:lightRig rig="threePt" dir="t"/>
          </a:scene3d>
          <a:sp3d>
            <a:bevelT/>
          </a:sp3d>
          <a:extLst/>
        </p:spPr>
        <p:txBody>
          <a:bodyPr/>
          <a:lstStyle/>
          <a:p>
            <a:endParaRPr lang="en-US"/>
          </a:p>
        </p:txBody>
      </p:sp>
      <p:sp>
        <p:nvSpPr>
          <p:cNvPr id="50" name="Oval 10"/>
          <p:cNvSpPr>
            <a:spLocks noChangeArrowheads="1"/>
          </p:cNvSpPr>
          <p:nvPr/>
        </p:nvSpPr>
        <p:spPr bwMode="gray">
          <a:xfrm>
            <a:off x="-153900" y="2570491"/>
            <a:ext cx="3278100" cy="1696709"/>
          </a:xfrm>
          <a:prstGeom prst="ellipse">
            <a:avLst/>
          </a:prstGeom>
          <a:gradFill rotWithShape="1">
            <a:gsLst>
              <a:gs pos="0">
                <a:schemeClr val="accent1"/>
              </a:gs>
              <a:gs pos="100000">
                <a:schemeClr val="accent1">
                  <a:gamma/>
                  <a:shade val="31373"/>
                  <a:invGamma/>
                </a:schemeClr>
              </a:gs>
            </a:gsLst>
            <a:path path="shape">
              <a:fillToRect l="50000" t="50000" r="50000" b="50000"/>
            </a:path>
          </a:gradFill>
          <a:ln w="9525">
            <a:solidFill>
              <a:srgbClr val="FFC000"/>
            </a:solidFill>
            <a:round/>
            <a:headEnd/>
            <a:tailEnd/>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a:extLst/>
        </p:spPr>
        <p:txBody>
          <a:bodyPr wrap="none" anchor="ctr"/>
          <a:lstStyle/>
          <a:p>
            <a:pPr algn="ctr"/>
            <a:endParaRPr lang="en-US" dirty="0"/>
          </a:p>
        </p:txBody>
      </p:sp>
      <p:sp>
        <p:nvSpPr>
          <p:cNvPr id="51" name="Oval 13"/>
          <p:cNvSpPr>
            <a:spLocks noChangeArrowheads="1"/>
          </p:cNvSpPr>
          <p:nvPr/>
        </p:nvSpPr>
        <p:spPr bwMode="gray">
          <a:xfrm>
            <a:off x="-76200" y="4258934"/>
            <a:ext cx="3124200" cy="1696708"/>
          </a:xfrm>
          <a:prstGeom prst="ellipse">
            <a:avLst/>
          </a:prstGeom>
          <a:gradFill rotWithShape="1">
            <a:gsLst>
              <a:gs pos="0">
                <a:schemeClr val="accent2"/>
              </a:gs>
              <a:gs pos="100000">
                <a:schemeClr val="accent2">
                  <a:gamma/>
                  <a:shade val="35686"/>
                  <a:invGamma/>
                </a:schemeClr>
              </a:gs>
            </a:gsLst>
            <a:path path="shape">
              <a:fillToRect l="50000" t="50000" r="50000" b="50000"/>
            </a:path>
          </a:gradFill>
          <a:ln w="9525">
            <a:solidFill>
              <a:schemeClr val="accent2">
                <a:lumMod val="75000"/>
              </a:schemeClr>
            </a:solidFill>
            <a:round/>
            <a:headEnd/>
            <a:tailEnd/>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a:extLst/>
        </p:spPr>
        <p:txBody>
          <a:bodyPr wrap="none" anchor="ctr"/>
          <a:lstStyle/>
          <a:p>
            <a:pPr algn="ctr"/>
            <a:endParaRPr lang="en-US"/>
          </a:p>
        </p:txBody>
      </p:sp>
      <p:sp>
        <p:nvSpPr>
          <p:cNvPr id="52" name="Oval 16"/>
          <p:cNvSpPr>
            <a:spLocks noChangeArrowheads="1"/>
          </p:cNvSpPr>
          <p:nvPr/>
        </p:nvSpPr>
        <p:spPr bwMode="gray">
          <a:xfrm>
            <a:off x="2895600" y="3886200"/>
            <a:ext cx="3657600" cy="2133600"/>
          </a:xfrm>
          <a:prstGeom prst="ellipse">
            <a:avLst/>
          </a:prstGeom>
          <a:gradFill rotWithShape="1">
            <a:gsLst>
              <a:gs pos="15000">
                <a:srgbClr val="92D050"/>
              </a:gs>
              <a:gs pos="87000">
                <a:schemeClr val="tx2">
                  <a:gamma/>
                  <a:shade val="35686"/>
                  <a:invGamma/>
                </a:schemeClr>
              </a:gs>
            </a:gsLst>
            <a:path path="shape">
              <a:fillToRect l="50000" t="50000" r="50000" b="50000"/>
            </a:path>
          </a:gradFill>
          <a:ln w="34925">
            <a:solidFill>
              <a:schemeClr val="bg2"/>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a:extLst/>
        </p:spPr>
        <p:txBody>
          <a:bodyPr wrap="none" anchor="ctr"/>
          <a:lstStyle/>
          <a:p>
            <a:pPr algn="ctr"/>
            <a:endParaRPr lang="en-US" dirty="0"/>
          </a:p>
        </p:txBody>
      </p:sp>
      <p:sp>
        <p:nvSpPr>
          <p:cNvPr id="53" name="Oval 19"/>
          <p:cNvSpPr>
            <a:spLocks noChangeArrowheads="1"/>
          </p:cNvSpPr>
          <p:nvPr/>
        </p:nvSpPr>
        <p:spPr bwMode="gray">
          <a:xfrm rot="1076488">
            <a:off x="5867773" y="499688"/>
            <a:ext cx="3487742" cy="1542463"/>
          </a:xfrm>
          <a:prstGeom prst="ellipse">
            <a:avLst/>
          </a:prstGeom>
          <a:gradFill flip="none" rotWithShape="1">
            <a:gsLst>
              <a:gs pos="42000">
                <a:schemeClr val="folHlink"/>
              </a:gs>
              <a:gs pos="95000">
                <a:schemeClr val="folHlink">
                  <a:gamma/>
                  <a:shade val="34510"/>
                  <a:invGamma/>
                </a:schemeClr>
              </a:gs>
            </a:gsLst>
            <a:path path="circle">
              <a:fillToRect l="100000" t="100000"/>
            </a:path>
            <a:tileRect r="-100000" b="-100000"/>
          </a:gradFill>
          <a:ln w="34925">
            <a:solidFill>
              <a:schemeClr val="tx2">
                <a:lumMod val="50000"/>
              </a:schemeClr>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a:extLst/>
        </p:spPr>
        <p:txBody>
          <a:bodyPr wrap="none" anchor="ctr"/>
          <a:lstStyle/>
          <a:p>
            <a:pPr algn="ctr"/>
            <a:endParaRPr lang="en-US" dirty="0"/>
          </a:p>
        </p:txBody>
      </p:sp>
      <p:sp>
        <p:nvSpPr>
          <p:cNvPr id="54" name="Text Box 21">
            <a:hlinkClick r:id="" action="ppaction://noaction"/>
          </p:cNvPr>
          <p:cNvSpPr txBox="1">
            <a:spLocks noChangeArrowheads="1"/>
          </p:cNvSpPr>
          <p:nvPr/>
        </p:nvSpPr>
        <p:spPr bwMode="white">
          <a:xfrm>
            <a:off x="457200" y="3195935"/>
            <a:ext cx="2184701"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817" dir="2708076" algn="ctr" rotWithShape="0">
                    <a:schemeClr val="bg2"/>
                  </a:outerShdw>
                </a:effectLst>
              </a14:hiddenEffects>
            </a:ext>
          </a:extLst>
        </p:spPr>
        <p:txBody>
          <a:bodyPr wrap="none">
            <a:spAutoFit/>
          </a:bodyPr>
          <a:lstStyle/>
          <a:p>
            <a:pPr eaLnBrk="0" hangingPunct="0"/>
            <a:r>
              <a:rPr lang="en-US" sz="2400" b="1" dirty="0" smtClean="0">
                <a:ln w="18415" cmpd="sng">
                  <a:noFill/>
                  <a:prstDash val="solid"/>
                </a:ln>
                <a:solidFill>
                  <a:schemeClr val="bg1"/>
                </a:solidFill>
                <a:latin typeface="Cambria" pitchFamily="18" charset="0"/>
                <a:cs typeface="Times New Roman" pitchFamily="18" charset="0"/>
              </a:rPr>
              <a:t>Meaning of RC</a:t>
            </a:r>
            <a:endParaRPr lang="en-US" sz="2400" b="1" dirty="0">
              <a:ln w="18415" cmpd="sng">
                <a:noFill/>
                <a:prstDash val="solid"/>
              </a:ln>
              <a:solidFill>
                <a:schemeClr val="bg1"/>
              </a:solidFill>
              <a:latin typeface="Cambria" pitchFamily="18" charset="0"/>
              <a:cs typeface="Times New Roman" pitchFamily="18" charset="0"/>
            </a:endParaRPr>
          </a:p>
        </p:txBody>
      </p:sp>
      <p:sp>
        <p:nvSpPr>
          <p:cNvPr id="56" name="Text Box 23">
            <a:hlinkClick r:id="rId4" action="ppaction://hlinksldjump"/>
          </p:cNvPr>
          <p:cNvSpPr txBox="1">
            <a:spLocks noChangeArrowheads="1"/>
          </p:cNvSpPr>
          <p:nvPr/>
        </p:nvSpPr>
        <p:spPr bwMode="white">
          <a:xfrm rot="194589">
            <a:off x="6861676" y="943151"/>
            <a:ext cx="1955583"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817" dir="2708076" algn="ctr" rotWithShape="0">
                    <a:schemeClr val="bg2"/>
                  </a:outerShdw>
                </a:effectLst>
              </a14:hiddenEffects>
            </a:ext>
          </a:extLst>
        </p:spPr>
        <p:txBody>
          <a:bodyPr wrap="square">
            <a:spAutoFit/>
            <a:scene3d>
              <a:camera prst="obliqueTopRight"/>
              <a:lightRig rig="threePt" dir="t"/>
            </a:scene3d>
          </a:bodyPr>
          <a:lstStyle/>
          <a:p>
            <a:pPr eaLnBrk="0" hangingPunct="0"/>
            <a:r>
              <a:rPr lang="en-US" sz="2400" b="1" dirty="0" smtClean="0">
                <a:ln w="18415" cmpd="sng">
                  <a:noFill/>
                  <a:prstDash val="solid"/>
                </a:ln>
                <a:solidFill>
                  <a:schemeClr val="bg1"/>
                </a:solidFill>
                <a:latin typeface="Cambria" pitchFamily="18" charset="0"/>
                <a:cs typeface="Times New Roman" pitchFamily="18" charset="0"/>
              </a:rPr>
              <a:t>RC &amp; its Aspects</a:t>
            </a:r>
            <a:endParaRPr lang="en-US" sz="2400" b="1" dirty="0">
              <a:ln w="18415" cmpd="sng">
                <a:noFill/>
                <a:prstDash val="solid"/>
              </a:ln>
              <a:solidFill>
                <a:schemeClr val="bg1"/>
              </a:solidFill>
              <a:latin typeface="Cambria" pitchFamily="18" charset="0"/>
              <a:cs typeface="Times New Roman" pitchFamily="18" charset="0"/>
            </a:endParaRPr>
          </a:p>
        </p:txBody>
      </p:sp>
      <p:sp>
        <p:nvSpPr>
          <p:cNvPr id="57" name="Text Box 24">
            <a:hlinkClick r:id="rId5" action="ppaction://hlinksldjump"/>
          </p:cNvPr>
          <p:cNvSpPr txBox="1">
            <a:spLocks noChangeArrowheads="1"/>
          </p:cNvSpPr>
          <p:nvPr/>
        </p:nvSpPr>
        <p:spPr bwMode="white">
          <a:xfrm>
            <a:off x="3276600" y="4579203"/>
            <a:ext cx="2971800"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817" dir="2708076" algn="ctr" rotWithShape="0">
                    <a:schemeClr val="bg2"/>
                  </a:outerShdw>
                </a:effectLst>
              </a14:hiddenEffects>
            </a:ext>
          </a:extLst>
        </p:spPr>
        <p:txBody>
          <a:bodyPr wrap="square">
            <a:spAutoFit/>
          </a:bodyPr>
          <a:lstStyle/>
          <a:p>
            <a:pPr algn="ctr" eaLnBrk="0" hangingPunct="0"/>
            <a:r>
              <a:rPr lang="en-US" sz="2400" b="1" dirty="0" smtClean="0">
                <a:ln w="18415" cmpd="sng">
                  <a:noFill/>
                  <a:prstDash val="solid"/>
                </a:ln>
                <a:solidFill>
                  <a:schemeClr val="bg1"/>
                </a:solidFill>
                <a:latin typeface="Cambria" pitchFamily="18" charset="0"/>
                <a:cs typeface="Times New Roman" pitchFamily="18" charset="0"/>
              </a:rPr>
              <a:t>Services covered under Partial RC</a:t>
            </a:r>
            <a:endParaRPr lang="en-US" sz="2400" b="1" dirty="0">
              <a:ln w="18415" cmpd="sng">
                <a:noFill/>
                <a:prstDash val="solid"/>
              </a:ln>
              <a:solidFill>
                <a:schemeClr val="bg1"/>
              </a:solidFill>
              <a:latin typeface="Cambria" pitchFamily="18" charset="0"/>
              <a:cs typeface="Times New Roman" pitchFamily="18" charset="0"/>
            </a:endParaRPr>
          </a:p>
        </p:txBody>
      </p:sp>
      <p:sp>
        <p:nvSpPr>
          <p:cNvPr id="58" name="Text Box 25">
            <a:hlinkClick r:id="rId6" action="ppaction://hlinksldjump"/>
          </p:cNvPr>
          <p:cNvSpPr txBox="1">
            <a:spLocks noChangeArrowheads="1"/>
          </p:cNvSpPr>
          <p:nvPr/>
        </p:nvSpPr>
        <p:spPr bwMode="white">
          <a:xfrm rot="20327755">
            <a:off x="622475" y="5009410"/>
            <a:ext cx="1241045"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817" dir="2708076" algn="ctr" rotWithShape="0">
                    <a:schemeClr val="bg2"/>
                  </a:outerShdw>
                </a:effectLst>
              </a14:hiddenEffects>
            </a:ext>
          </a:extLst>
        </p:spPr>
        <p:txBody>
          <a:bodyPr wrap="none">
            <a:spAutoFit/>
          </a:bodyPr>
          <a:lstStyle/>
          <a:p>
            <a:pPr eaLnBrk="0" hangingPunct="0"/>
            <a:r>
              <a:rPr lang="en-US" sz="2400" dirty="0">
                <a:ln>
                  <a:solidFill>
                    <a:schemeClr val="bg1"/>
                  </a:solidFill>
                </a:ln>
                <a:solidFill>
                  <a:schemeClr val="bg1"/>
                </a:solidFill>
                <a:effectLst>
                  <a:glow rad="101600">
                    <a:srgbClr val="FFFF00">
                      <a:alpha val="40000"/>
                    </a:srgbClr>
                  </a:glow>
                  <a:reflection stA="67000" endPos="70000" dist="38100" dir="5400000" sy="-100000" algn="bl" rotWithShape="0"/>
                </a:effectLst>
                <a:latin typeface="Forte" pitchFamily="66" charset="0"/>
              </a:rPr>
              <a:t>Benefits</a:t>
            </a:r>
          </a:p>
        </p:txBody>
      </p:sp>
      <p:sp>
        <p:nvSpPr>
          <p:cNvPr id="59" name="Text Box 26"/>
          <p:cNvSpPr txBox="1">
            <a:spLocks noChangeArrowheads="1"/>
          </p:cNvSpPr>
          <p:nvPr/>
        </p:nvSpPr>
        <p:spPr bwMode="auto">
          <a:xfrm rot="333943">
            <a:off x="1564240" y="2397563"/>
            <a:ext cx="6110983" cy="1708160"/>
          </a:xfrm>
          <a:prstGeom prst="rect">
            <a:avLst/>
          </a:prstGeom>
          <a:noFill/>
          <a:ln/>
          <a:scene3d>
            <a:camera prst="isometricRightUp"/>
            <a:lightRig rig="threePt" dir="t">
              <a:rot lat="0" lon="0" rev="1200000"/>
            </a:lightRig>
          </a:scene3d>
          <a:sp3d>
            <a:bevelT w="63500" h="25400"/>
          </a:sp3d>
          <a:extLst/>
        </p:spPr>
        <p:style>
          <a:lnRef idx="0">
            <a:schemeClr val="accent1"/>
          </a:lnRef>
          <a:fillRef idx="3">
            <a:schemeClr val="accent1"/>
          </a:fillRef>
          <a:effectRef idx="3">
            <a:schemeClr val="accent1"/>
          </a:effectRef>
          <a:fontRef idx="minor">
            <a:schemeClr val="lt1"/>
          </a:fontRef>
        </p:style>
        <p:txBody>
          <a:bodyPr wrap="square">
            <a:spAutoFit/>
          </a:bodyPr>
          <a:lstStyle/>
          <a:p>
            <a:pPr algn="ctr" eaLnBrk="0" hangingPunct="0"/>
            <a:r>
              <a:rPr lang="en-US" sz="10500" b="1" dirty="0" smtClean="0">
                <a:solidFill>
                  <a:schemeClr val="accent4">
                    <a:lumMod val="75000"/>
                  </a:schemeClr>
                </a:solidFill>
                <a:latin typeface="Britannic Bold" pitchFamily="34" charset="0"/>
              </a:rPr>
              <a:t>Contents</a:t>
            </a:r>
            <a:endParaRPr lang="en-US" sz="10500" b="1" dirty="0">
              <a:solidFill>
                <a:schemeClr val="accent4">
                  <a:lumMod val="75000"/>
                </a:schemeClr>
              </a:solidFill>
              <a:latin typeface="Britannic Bold" pitchFamily="34" charset="0"/>
            </a:endParaRPr>
          </a:p>
        </p:txBody>
      </p:sp>
      <p:sp>
        <p:nvSpPr>
          <p:cNvPr id="62" name="Oval 10"/>
          <p:cNvSpPr>
            <a:spLocks noChangeArrowheads="1"/>
          </p:cNvSpPr>
          <p:nvPr/>
        </p:nvSpPr>
        <p:spPr bwMode="gray">
          <a:xfrm>
            <a:off x="5368524" y="2209800"/>
            <a:ext cx="4114800" cy="1866380"/>
          </a:xfrm>
          <a:prstGeom prst="ellipse">
            <a:avLst/>
          </a:prstGeom>
          <a:solidFill>
            <a:schemeClr val="accent4"/>
          </a:solidFill>
          <a:ln w="34925">
            <a:solidFill>
              <a:schemeClr val="tx1"/>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a:extLst/>
        </p:spPr>
        <p:txBody>
          <a:bodyPr wrap="none" anchor="ctr"/>
          <a:lstStyle/>
          <a:p>
            <a:pPr algn="ctr"/>
            <a:endParaRPr lang="en-US" dirty="0"/>
          </a:p>
        </p:txBody>
      </p:sp>
      <p:sp>
        <p:nvSpPr>
          <p:cNvPr id="63" name="Text Box 22">
            <a:hlinkClick r:id="" action="ppaction://noaction"/>
          </p:cNvPr>
          <p:cNvSpPr txBox="1">
            <a:spLocks noChangeArrowheads="1"/>
          </p:cNvSpPr>
          <p:nvPr/>
        </p:nvSpPr>
        <p:spPr bwMode="white">
          <a:xfrm>
            <a:off x="6248368" y="2590800"/>
            <a:ext cx="2514632" cy="1200329"/>
          </a:xfrm>
          <a:prstGeom prst="rect">
            <a:avLst/>
          </a:prstGeom>
          <a:noFill/>
          <a:ln>
            <a:noFill/>
          </a:ln>
          <a:effectLst/>
          <a:scene3d>
            <a:camera prst="orthographicFront"/>
            <a:lightRig rig="twoPt" dir="t"/>
          </a:scene3d>
          <a:sp3d prstMaterial="plastic"/>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817" dir="2708076" algn="ctr" rotWithShape="0">
                    <a:schemeClr val="bg2"/>
                  </a:outerShdw>
                </a:effectLst>
              </a14:hiddenEffects>
            </a:ext>
          </a:extLst>
        </p:spPr>
        <p:txBody>
          <a:bodyPr wrap="square">
            <a:spAutoFit/>
          </a:bodyPr>
          <a:lstStyle/>
          <a:p>
            <a:pPr algn="ctr" eaLnBrk="0" hangingPunct="0"/>
            <a:r>
              <a:rPr lang="en-US" sz="24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ambria" pitchFamily="18" charset="0"/>
                <a:cs typeface="Times New Roman" pitchFamily="18" charset="0"/>
              </a:rPr>
              <a:t>Services covered under full RC</a:t>
            </a:r>
            <a:endParaRPr lang="en-US" sz="24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mbria" pitchFamily="18" charset="0"/>
              <a:cs typeface="Times New Roman" pitchFamily="18" charset="0"/>
            </a:endParaRPr>
          </a:p>
        </p:txBody>
      </p:sp>
      <p:sp>
        <p:nvSpPr>
          <p:cNvPr id="64" name="Oval 16"/>
          <p:cNvSpPr>
            <a:spLocks noChangeArrowheads="1"/>
          </p:cNvSpPr>
          <p:nvPr/>
        </p:nvSpPr>
        <p:spPr bwMode="gray">
          <a:xfrm>
            <a:off x="2286000" y="685800"/>
            <a:ext cx="3429000" cy="2172271"/>
          </a:xfrm>
          <a:prstGeom prst="ellipse">
            <a:avLst/>
          </a:prstGeom>
          <a:gradFill rotWithShape="1">
            <a:gsLst>
              <a:gs pos="0">
                <a:schemeClr val="tx2"/>
              </a:gs>
              <a:gs pos="100000">
                <a:schemeClr val="tx2">
                  <a:gamma/>
                  <a:shade val="35686"/>
                  <a:invGamma/>
                </a:schemeClr>
              </a:gs>
            </a:gsLst>
            <a:path path="shape">
              <a:fillToRect l="50000" t="50000" r="50000" b="50000"/>
            </a:path>
          </a:gradFill>
          <a:ln w="9525">
            <a:solidFill>
              <a:schemeClr val="accent6"/>
            </a:solidFill>
            <a:round/>
            <a:headEnd/>
            <a:tailEnd/>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a:extLst/>
        </p:spPr>
        <p:txBody>
          <a:bodyPr wrap="none" anchor="ctr"/>
          <a:lstStyle/>
          <a:p>
            <a:pPr algn="ctr"/>
            <a:endParaRPr lang="en-US" dirty="0">
              <a:solidFill>
                <a:schemeClr val="bg1"/>
              </a:solidFill>
            </a:endParaRPr>
          </a:p>
        </p:txBody>
      </p:sp>
      <p:sp>
        <p:nvSpPr>
          <p:cNvPr id="65" name="Text Box 22">
            <a:hlinkClick r:id="" action="ppaction://noaction"/>
          </p:cNvPr>
          <p:cNvSpPr txBox="1">
            <a:spLocks noChangeArrowheads="1"/>
          </p:cNvSpPr>
          <p:nvPr/>
        </p:nvSpPr>
        <p:spPr bwMode="white">
          <a:xfrm>
            <a:off x="3042875" y="1524000"/>
            <a:ext cx="1810111"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817" dir="2708076" algn="ctr" rotWithShape="0">
                    <a:schemeClr val="bg2"/>
                  </a:outerShdw>
                </a:effectLst>
              </a14:hiddenEffects>
            </a:ext>
          </a:extLst>
        </p:spPr>
        <p:txBody>
          <a:bodyPr wrap="none">
            <a:spAutoFit/>
          </a:bodyPr>
          <a:lstStyle/>
          <a:p>
            <a:pPr eaLnBrk="0" hangingPunct="0"/>
            <a:r>
              <a:rPr lang="en-US" sz="2400" b="1" dirty="0" smtClean="0">
                <a:ln w="18415" cmpd="sng">
                  <a:noFill/>
                  <a:prstDash val="solid"/>
                </a:ln>
                <a:solidFill>
                  <a:schemeClr val="bg1"/>
                </a:solidFill>
                <a:latin typeface="Cambria" pitchFamily="18" charset="0"/>
                <a:cs typeface="Times New Roman" pitchFamily="18" charset="0"/>
              </a:rPr>
              <a:t>Types of RC</a:t>
            </a:r>
            <a:endParaRPr lang="en-US" sz="2400" b="1" dirty="0">
              <a:ln w="18415" cmpd="sng">
                <a:noFill/>
                <a:prstDash val="solid"/>
              </a:ln>
              <a:solidFill>
                <a:schemeClr val="bg1"/>
              </a:solidFill>
              <a:latin typeface="Cambria" pitchFamily="18" charset="0"/>
              <a:cs typeface="Times New Roman" pitchFamily="18" charset="0"/>
            </a:endParaRPr>
          </a:p>
        </p:txBody>
      </p:sp>
      <p:sp>
        <p:nvSpPr>
          <p:cNvPr id="17" name="Horizontal Scroll 16"/>
          <p:cNvSpPr/>
          <p:nvPr/>
        </p:nvSpPr>
        <p:spPr>
          <a:xfrm>
            <a:off x="7620000" y="0"/>
            <a:ext cx="1600200" cy="762000"/>
          </a:xfrm>
          <a:prstGeom prst="horizontalScroll">
            <a:avLst/>
          </a:prstGeom>
          <a:blipFill>
            <a:blip r:embed="rId7"/>
            <a:tile tx="0" ty="0" sx="100000" sy="100000" flip="none" algn="tl"/>
          </a:blipFill>
          <a:ln>
            <a:solidFill>
              <a:schemeClr val="accent5">
                <a:lumMod val="5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050" b="1" dirty="0" smtClean="0">
                <a:solidFill>
                  <a:schemeClr val="tx1"/>
                </a:solidFill>
                <a:latin typeface="Times New Roman" pitchFamily="18" charset="0"/>
                <a:cs typeface="Times New Roman" pitchFamily="18" charset="0"/>
              </a:rPr>
              <a:t>Bhupendra Rohilla</a:t>
            </a:r>
            <a:endParaRPr lang="en-US" sz="2050" b="1"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049605991"/>
      </p:ext>
    </p:extLst>
  </p:cSld>
  <p:clrMapOvr>
    <a:masterClrMapping/>
  </p:clrMapOvr>
  <mc:AlternateContent xmlns:mc="http://schemas.openxmlformats.org/markup-compatibility/2006">
    <mc:Choice xmlns:p14="http://schemas.microsoft.com/office/powerpoint/2010/main" xmlns="" Requires="p14">
      <p:transition p14:dur="10">
        <p:split orient="vert"/>
      </p:transition>
    </mc:Choice>
    <mc:Fallback>
      <p:transition>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250"/>
                                  </p:stCondLst>
                                  <p:childTnLst>
                                    <p:set>
                                      <p:cBhvr>
                                        <p:cTn id="6" dur="1" fill="hold">
                                          <p:stCondLst>
                                            <p:cond delay="0"/>
                                          </p:stCondLst>
                                        </p:cTn>
                                        <p:tgtEl>
                                          <p:spTgt spid="48"/>
                                        </p:tgtEl>
                                        <p:attrNameLst>
                                          <p:attrName>style.visibility</p:attrName>
                                        </p:attrNameLst>
                                      </p:cBhvr>
                                      <p:to>
                                        <p:strVal val="visible"/>
                                      </p:to>
                                    </p:set>
                                    <p:animEffect transition="in" filter="barn(outVertical)">
                                      <p:cBhvr>
                                        <p:cTn id="7" dur="2250"/>
                                        <p:tgtEl>
                                          <p:spTgt spid="48"/>
                                        </p:tgtEl>
                                      </p:cBhvr>
                                    </p:animEffect>
                                  </p:childTnLst>
                                </p:cTn>
                              </p:par>
                              <p:par>
                                <p:cTn id="8" presetID="47" presetClass="entr" presetSubtype="0" fill="hold" grpId="0" nodeType="withEffect">
                                  <p:stCondLst>
                                    <p:cond delay="500"/>
                                  </p:stCondLst>
                                  <p:childTnLst>
                                    <p:set>
                                      <p:cBhvr>
                                        <p:cTn id="9" dur="1" fill="hold">
                                          <p:stCondLst>
                                            <p:cond delay="0"/>
                                          </p:stCondLst>
                                        </p:cTn>
                                        <p:tgtEl>
                                          <p:spTgt spid="50"/>
                                        </p:tgtEl>
                                        <p:attrNameLst>
                                          <p:attrName>style.visibility</p:attrName>
                                        </p:attrNameLst>
                                      </p:cBhvr>
                                      <p:to>
                                        <p:strVal val="visible"/>
                                      </p:to>
                                    </p:set>
                                    <p:animEffect transition="in" filter="fade">
                                      <p:cBhvr>
                                        <p:cTn id="10" dur="3000"/>
                                        <p:tgtEl>
                                          <p:spTgt spid="50"/>
                                        </p:tgtEl>
                                      </p:cBhvr>
                                    </p:animEffect>
                                    <p:anim calcmode="lin" valueType="num">
                                      <p:cBhvr>
                                        <p:cTn id="11" dur="3000" fill="hold"/>
                                        <p:tgtEl>
                                          <p:spTgt spid="50"/>
                                        </p:tgtEl>
                                        <p:attrNameLst>
                                          <p:attrName>ppt_x</p:attrName>
                                        </p:attrNameLst>
                                      </p:cBhvr>
                                      <p:tavLst>
                                        <p:tav tm="0">
                                          <p:val>
                                            <p:strVal val="#ppt_x"/>
                                          </p:val>
                                        </p:tav>
                                        <p:tav tm="100000">
                                          <p:val>
                                            <p:strVal val="#ppt_x"/>
                                          </p:val>
                                        </p:tav>
                                      </p:tavLst>
                                    </p:anim>
                                    <p:anim calcmode="lin" valueType="num">
                                      <p:cBhvr>
                                        <p:cTn id="12" dur="3000" fill="hold"/>
                                        <p:tgtEl>
                                          <p:spTgt spid="50"/>
                                        </p:tgtEl>
                                        <p:attrNameLst>
                                          <p:attrName>ppt_y</p:attrName>
                                        </p:attrNameLst>
                                      </p:cBhvr>
                                      <p:tavLst>
                                        <p:tav tm="0">
                                          <p:val>
                                            <p:strVal val="#ppt_y-.1"/>
                                          </p:val>
                                        </p:tav>
                                        <p:tav tm="100000">
                                          <p:val>
                                            <p:strVal val="#ppt_y"/>
                                          </p:val>
                                        </p:tav>
                                      </p:tavLst>
                                    </p:anim>
                                  </p:childTnLst>
                                </p:cTn>
                              </p:par>
                              <p:par>
                                <p:cTn id="13" presetID="47" presetClass="entr" presetSubtype="0" fill="hold" grpId="0" nodeType="withEffect">
                                  <p:stCondLst>
                                    <p:cond delay="500"/>
                                  </p:stCondLst>
                                  <p:childTnLst>
                                    <p:set>
                                      <p:cBhvr>
                                        <p:cTn id="14" dur="1" fill="hold">
                                          <p:stCondLst>
                                            <p:cond delay="0"/>
                                          </p:stCondLst>
                                        </p:cTn>
                                        <p:tgtEl>
                                          <p:spTgt spid="54"/>
                                        </p:tgtEl>
                                        <p:attrNameLst>
                                          <p:attrName>style.visibility</p:attrName>
                                        </p:attrNameLst>
                                      </p:cBhvr>
                                      <p:to>
                                        <p:strVal val="visible"/>
                                      </p:to>
                                    </p:set>
                                    <p:animEffect transition="in" filter="fade">
                                      <p:cBhvr>
                                        <p:cTn id="15" dur="3000"/>
                                        <p:tgtEl>
                                          <p:spTgt spid="54"/>
                                        </p:tgtEl>
                                      </p:cBhvr>
                                    </p:animEffect>
                                    <p:anim calcmode="lin" valueType="num">
                                      <p:cBhvr>
                                        <p:cTn id="16" dur="3000" fill="hold"/>
                                        <p:tgtEl>
                                          <p:spTgt spid="54"/>
                                        </p:tgtEl>
                                        <p:attrNameLst>
                                          <p:attrName>ppt_x</p:attrName>
                                        </p:attrNameLst>
                                      </p:cBhvr>
                                      <p:tavLst>
                                        <p:tav tm="0">
                                          <p:val>
                                            <p:strVal val="#ppt_x"/>
                                          </p:val>
                                        </p:tav>
                                        <p:tav tm="100000">
                                          <p:val>
                                            <p:strVal val="#ppt_x"/>
                                          </p:val>
                                        </p:tav>
                                      </p:tavLst>
                                    </p:anim>
                                    <p:anim calcmode="lin" valueType="num">
                                      <p:cBhvr>
                                        <p:cTn id="17" dur="3000" fill="hold"/>
                                        <p:tgtEl>
                                          <p:spTgt spid="54"/>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500"/>
                                  </p:stCondLst>
                                  <p:childTnLst>
                                    <p:set>
                                      <p:cBhvr>
                                        <p:cTn id="19" dur="1" fill="hold">
                                          <p:stCondLst>
                                            <p:cond delay="0"/>
                                          </p:stCondLst>
                                        </p:cTn>
                                        <p:tgtEl>
                                          <p:spTgt spid="53"/>
                                        </p:tgtEl>
                                        <p:attrNameLst>
                                          <p:attrName>style.visibility</p:attrName>
                                        </p:attrNameLst>
                                      </p:cBhvr>
                                      <p:to>
                                        <p:strVal val="visible"/>
                                      </p:to>
                                    </p:set>
                                    <p:animEffect transition="in" filter="fade">
                                      <p:cBhvr>
                                        <p:cTn id="20" dur="3000"/>
                                        <p:tgtEl>
                                          <p:spTgt spid="53"/>
                                        </p:tgtEl>
                                      </p:cBhvr>
                                    </p:animEffect>
                                    <p:anim calcmode="lin" valueType="num">
                                      <p:cBhvr>
                                        <p:cTn id="21" dur="3000" fill="hold"/>
                                        <p:tgtEl>
                                          <p:spTgt spid="53"/>
                                        </p:tgtEl>
                                        <p:attrNameLst>
                                          <p:attrName>ppt_x</p:attrName>
                                        </p:attrNameLst>
                                      </p:cBhvr>
                                      <p:tavLst>
                                        <p:tav tm="0">
                                          <p:val>
                                            <p:strVal val="#ppt_x"/>
                                          </p:val>
                                        </p:tav>
                                        <p:tav tm="100000">
                                          <p:val>
                                            <p:strVal val="#ppt_x"/>
                                          </p:val>
                                        </p:tav>
                                      </p:tavLst>
                                    </p:anim>
                                    <p:anim calcmode="lin" valueType="num">
                                      <p:cBhvr>
                                        <p:cTn id="22" dur="3000" fill="hold"/>
                                        <p:tgtEl>
                                          <p:spTgt spid="53"/>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500"/>
                                  </p:stCondLst>
                                  <p:childTnLst>
                                    <p:set>
                                      <p:cBhvr>
                                        <p:cTn id="24" dur="1" fill="hold">
                                          <p:stCondLst>
                                            <p:cond delay="0"/>
                                          </p:stCondLst>
                                        </p:cTn>
                                        <p:tgtEl>
                                          <p:spTgt spid="62"/>
                                        </p:tgtEl>
                                        <p:attrNameLst>
                                          <p:attrName>style.visibility</p:attrName>
                                        </p:attrNameLst>
                                      </p:cBhvr>
                                      <p:to>
                                        <p:strVal val="visible"/>
                                      </p:to>
                                    </p:set>
                                    <p:animEffect transition="in" filter="fade">
                                      <p:cBhvr>
                                        <p:cTn id="25" dur="3000"/>
                                        <p:tgtEl>
                                          <p:spTgt spid="62"/>
                                        </p:tgtEl>
                                      </p:cBhvr>
                                    </p:animEffect>
                                    <p:anim calcmode="lin" valueType="num">
                                      <p:cBhvr>
                                        <p:cTn id="26" dur="3000" fill="hold"/>
                                        <p:tgtEl>
                                          <p:spTgt spid="62"/>
                                        </p:tgtEl>
                                        <p:attrNameLst>
                                          <p:attrName>ppt_x</p:attrName>
                                        </p:attrNameLst>
                                      </p:cBhvr>
                                      <p:tavLst>
                                        <p:tav tm="0">
                                          <p:val>
                                            <p:strVal val="#ppt_x"/>
                                          </p:val>
                                        </p:tav>
                                        <p:tav tm="100000">
                                          <p:val>
                                            <p:strVal val="#ppt_x"/>
                                          </p:val>
                                        </p:tav>
                                      </p:tavLst>
                                    </p:anim>
                                    <p:anim calcmode="lin" valueType="num">
                                      <p:cBhvr>
                                        <p:cTn id="27" dur="3000" fill="hold"/>
                                        <p:tgtEl>
                                          <p:spTgt spid="62"/>
                                        </p:tgtEl>
                                        <p:attrNameLst>
                                          <p:attrName>ppt_y</p:attrName>
                                        </p:attrNameLst>
                                      </p:cBhvr>
                                      <p:tavLst>
                                        <p:tav tm="0">
                                          <p:val>
                                            <p:strVal val="#ppt_y+.1"/>
                                          </p:val>
                                        </p:tav>
                                        <p:tav tm="100000">
                                          <p:val>
                                            <p:strVal val="#ppt_y"/>
                                          </p:val>
                                        </p:tav>
                                      </p:tavLst>
                                    </p:anim>
                                  </p:childTnLst>
                                </p:cTn>
                              </p:par>
                              <p:par>
                                <p:cTn id="28" presetID="47" presetClass="entr" presetSubtype="0" fill="hold" grpId="0" nodeType="withEffect">
                                  <p:stCondLst>
                                    <p:cond delay="500"/>
                                  </p:stCondLst>
                                  <p:childTnLst>
                                    <p:set>
                                      <p:cBhvr>
                                        <p:cTn id="29" dur="1" fill="hold">
                                          <p:stCondLst>
                                            <p:cond delay="0"/>
                                          </p:stCondLst>
                                        </p:cTn>
                                        <p:tgtEl>
                                          <p:spTgt spid="52"/>
                                        </p:tgtEl>
                                        <p:attrNameLst>
                                          <p:attrName>style.visibility</p:attrName>
                                        </p:attrNameLst>
                                      </p:cBhvr>
                                      <p:to>
                                        <p:strVal val="visible"/>
                                      </p:to>
                                    </p:set>
                                    <p:animEffect transition="in" filter="fade">
                                      <p:cBhvr>
                                        <p:cTn id="30" dur="3000"/>
                                        <p:tgtEl>
                                          <p:spTgt spid="52"/>
                                        </p:tgtEl>
                                      </p:cBhvr>
                                    </p:animEffect>
                                    <p:anim calcmode="lin" valueType="num">
                                      <p:cBhvr>
                                        <p:cTn id="31" dur="3000" fill="hold"/>
                                        <p:tgtEl>
                                          <p:spTgt spid="52"/>
                                        </p:tgtEl>
                                        <p:attrNameLst>
                                          <p:attrName>ppt_x</p:attrName>
                                        </p:attrNameLst>
                                      </p:cBhvr>
                                      <p:tavLst>
                                        <p:tav tm="0">
                                          <p:val>
                                            <p:strVal val="#ppt_x"/>
                                          </p:val>
                                        </p:tav>
                                        <p:tav tm="100000">
                                          <p:val>
                                            <p:strVal val="#ppt_x"/>
                                          </p:val>
                                        </p:tav>
                                      </p:tavLst>
                                    </p:anim>
                                    <p:anim calcmode="lin" valueType="num">
                                      <p:cBhvr>
                                        <p:cTn id="32" dur="3000" fill="hold"/>
                                        <p:tgtEl>
                                          <p:spTgt spid="52"/>
                                        </p:tgtEl>
                                        <p:attrNameLst>
                                          <p:attrName>ppt_y</p:attrName>
                                        </p:attrNameLst>
                                      </p:cBhvr>
                                      <p:tavLst>
                                        <p:tav tm="0">
                                          <p:val>
                                            <p:strVal val="#ppt_y-.1"/>
                                          </p:val>
                                        </p:tav>
                                        <p:tav tm="100000">
                                          <p:val>
                                            <p:strVal val="#ppt_y"/>
                                          </p:val>
                                        </p:tav>
                                      </p:tavLst>
                                    </p:anim>
                                  </p:childTnLst>
                                </p:cTn>
                              </p:par>
                              <p:par>
                                <p:cTn id="33" presetID="47" presetClass="entr" presetSubtype="0" fill="hold" grpId="0" nodeType="withEffect">
                                  <p:stCondLst>
                                    <p:cond delay="500"/>
                                  </p:stCondLst>
                                  <p:childTnLst>
                                    <p:set>
                                      <p:cBhvr>
                                        <p:cTn id="34" dur="1" fill="hold">
                                          <p:stCondLst>
                                            <p:cond delay="0"/>
                                          </p:stCondLst>
                                        </p:cTn>
                                        <p:tgtEl>
                                          <p:spTgt spid="51"/>
                                        </p:tgtEl>
                                        <p:attrNameLst>
                                          <p:attrName>style.visibility</p:attrName>
                                        </p:attrNameLst>
                                      </p:cBhvr>
                                      <p:to>
                                        <p:strVal val="visible"/>
                                      </p:to>
                                    </p:set>
                                    <p:animEffect transition="in" filter="fade">
                                      <p:cBhvr>
                                        <p:cTn id="35" dur="3000"/>
                                        <p:tgtEl>
                                          <p:spTgt spid="51"/>
                                        </p:tgtEl>
                                      </p:cBhvr>
                                    </p:animEffect>
                                    <p:anim calcmode="lin" valueType="num">
                                      <p:cBhvr>
                                        <p:cTn id="36" dur="3000" fill="hold"/>
                                        <p:tgtEl>
                                          <p:spTgt spid="51"/>
                                        </p:tgtEl>
                                        <p:attrNameLst>
                                          <p:attrName>ppt_x</p:attrName>
                                        </p:attrNameLst>
                                      </p:cBhvr>
                                      <p:tavLst>
                                        <p:tav tm="0">
                                          <p:val>
                                            <p:strVal val="#ppt_x"/>
                                          </p:val>
                                        </p:tav>
                                        <p:tav tm="100000">
                                          <p:val>
                                            <p:strVal val="#ppt_x"/>
                                          </p:val>
                                        </p:tav>
                                      </p:tavLst>
                                    </p:anim>
                                    <p:anim calcmode="lin" valueType="num">
                                      <p:cBhvr>
                                        <p:cTn id="37" dur="3000" fill="hold"/>
                                        <p:tgtEl>
                                          <p:spTgt spid="51"/>
                                        </p:tgtEl>
                                        <p:attrNameLst>
                                          <p:attrName>ppt_y</p:attrName>
                                        </p:attrNameLst>
                                      </p:cBhvr>
                                      <p:tavLst>
                                        <p:tav tm="0">
                                          <p:val>
                                            <p:strVal val="#ppt_y-.1"/>
                                          </p:val>
                                        </p:tav>
                                        <p:tav tm="100000">
                                          <p:val>
                                            <p:strVal val="#ppt_y"/>
                                          </p:val>
                                        </p:tav>
                                      </p:tavLst>
                                    </p:anim>
                                  </p:childTnLst>
                                </p:cTn>
                              </p:par>
                              <p:par>
                                <p:cTn id="38" presetID="47" presetClass="entr" presetSubtype="0" fill="hold" grpId="0" nodeType="withEffect">
                                  <p:stCondLst>
                                    <p:cond delay="500"/>
                                  </p:stCondLst>
                                  <p:childTnLst>
                                    <p:set>
                                      <p:cBhvr>
                                        <p:cTn id="39" dur="1" fill="hold">
                                          <p:stCondLst>
                                            <p:cond delay="0"/>
                                          </p:stCondLst>
                                        </p:cTn>
                                        <p:tgtEl>
                                          <p:spTgt spid="64"/>
                                        </p:tgtEl>
                                        <p:attrNameLst>
                                          <p:attrName>style.visibility</p:attrName>
                                        </p:attrNameLst>
                                      </p:cBhvr>
                                      <p:to>
                                        <p:strVal val="visible"/>
                                      </p:to>
                                    </p:set>
                                    <p:animEffect transition="in" filter="fade">
                                      <p:cBhvr>
                                        <p:cTn id="40" dur="3000"/>
                                        <p:tgtEl>
                                          <p:spTgt spid="64"/>
                                        </p:tgtEl>
                                      </p:cBhvr>
                                    </p:animEffect>
                                    <p:anim calcmode="lin" valueType="num">
                                      <p:cBhvr>
                                        <p:cTn id="41" dur="3000" fill="hold"/>
                                        <p:tgtEl>
                                          <p:spTgt spid="64"/>
                                        </p:tgtEl>
                                        <p:attrNameLst>
                                          <p:attrName>ppt_x</p:attrName>
                                        </p:attrNameLst>
                                      </p:cBhvr>
                                      <p:tavLst>
                                        <p:tav tm="0">
                                          <p:val>
                                            <p:strVal val="#ppt_x"/>
                                          </p:val>
                                        </p:tav>
                                        <p:tav tm="100000">
                                          <p:val>
                                            <p:strVal val="#ppt_x"/>
                                          </p:val>
                                        </p:tav>
                                      </p:tavLst>
                                    </p:anim>
                                    <p:anim calcmode="lin" valueType="num">
                                      <p:cBhvr>
                                        <p:cTn id="42" dur="3000" fill="hold"/>
                                        <p:tgtEl>
                                          <p:spTgt spid="64"/>
                                        </p:tgtEl>
                                        <p:attrNameLst>
                                          <p:attrName>ppt_y</p:attrName>
                                        </p:attrNameLst>
                                      </p:cBhvr>
                                      <p:tavLst>
                                        <p:tav tm="0">
                                          <p:val>
                                            <p:strVal val="#ppt_y-.1"/>
                                          </p:val>
                                        </p:tav>
                                        <p:tav tm="100000">
                                          <p:val>
                                            <p:strVal val="#ppt_y"/>
                                          </p:val>
                                        </p:tav>
                                      </p:tavLst>
                                    </p:anim>
                                  </p:childTnLst>
                                </p:cTn>
                              </p:par>
                              <p:par>
                                <p:cTn id="43" presetID="47" presetClass="entr" presetSubtype="0" fill="hold" grpId="0" nodeType="withEffect">
                                  <p:stCondLst>
                                    <p:cond delay="500"/>
                                  </p:stCondLst>
                                  <p:childTnLst>
                                    <p:set>
                                      <p:cBhvr>
                                        <p:cTn id="44" dur="1" fill="hold">
                                          <p:stCondLst>
                                            <p:cond delay="0"/>
                                          </p:stCondLst>
                                        </p:cTn>
                                        <p:tgtEl>
                                          <p:spTgt spid="65"/>
                                        </p:tgtEl>
                                        <p:attrNameLst>
                                          <p:attrName>style.visibility</p:attrName>
                                        </p:attrNameLst>
                                      </p:cBhvr>
                                      <p:to>
                                        <p:strVal val="visible"/>
                                      </p:to>
                                    </p:set>
                                    <p:animEffect transition="in" filter="fade">
                                      <p:cBhvr>
                                        <p:cTn id="45" dur="3000"/>
                                        <p:tgtEl>
                                          <p:spTgt spid="65"/>
                                        </p:tgtEl>
                                      </p:cBhvr>
                                    </p:animEffect>
                                    <p:anim calcmode="lin" valueType="num">
                                      <p:cBhvr>
                                        <p:cTn id="46" dur="3000" fill="hold"/>
                                        <p:tgtEl>
                                          <p:spTgt spid="65"/>
                                        </p:tgtEl>
                                        <p:attrNameLst>
                                          <p:attrName>ppt_x</p:attrName>
                                        </p:attrNameLst>
                                      </p:cBhvr>
                                      <p:tavLst>
                                        <p:tav tm="0">
                                          <p:val>
                                            <p:strVal val="#ppt_x"/>
                                          </p:val>
                                        </p:tav>
                                        <p:tav tm="100000">
                                          <p:val>
                                            <p:strVal val="#ppt_x"/>
                                          </p:val>
                                        </p:tav>
                                      </p:tavLst>
                                    </p:anim>
                                    <p:anim calcmode="lin" valueType="num">
                                      <p:cBhvr>
                                        <p:cTn id="47" dur="3000" fill="hold"/>
                                        <p:tgtEl>
                                          <p:spTgt spid="65"/>
                                        </p:tgtEl>
                                        <p:attrNameLst>
                                          <p:attrName>ppt_y</p:attrName>
                                        </p:attrNameLst>
                                      </p:cBhvr>
                                      <p:tavLst>
                                        <p:tav tm="0">
                                          <p:val>
                                            <p:strVal val="#ppt_y-.1"/>
                                          </p:val>
                                        </p:tav>
                                        <p:tav tm="100000">
                                          <p:val>
                                            <p:strVal val="#ppt_y"/>
                                          </p:val>
                                        </p:tav>
                                      </p:tavLst>
                                    </p:anim>
                                  </p:childTnLst>
                                </p:cTn>
                              </p:par>
                              <p:par>
                                <p:cTn id="48" presetID="47" presetClass="entr" presetSubtype="0" fill="hold" grpId="0" nodeType="withEffect">
                                  <p:stCondLst>
                                    <p:cond delay="500"/>
                                  </p:stCondLst>
                                  <p:childTnLst>
                                    <p:set>
                                      <p:cBhvr>
                                        <p:cTn id="49" dur="1" fill="hold">
                                          <p:stCondLst>
                                            <p:cond delay="0"/>
                                          </p:stCondLst>
                                        </p:cTn>
                                        <p:tgtEl>
                                          <p:spTgt spid="58"/>
                                        </p:tgtEl>
                                        <p:attrNameLst>
                                          <p:attrName>style.visibility</p:attrName>
                                        </p:attrNameLst>
                                      </p:cBhvr>
                                      <p:to>
                                        <p:strVal val="visible"/>
                                      </p:to>
                                    </p:set>
                                    <p:animEffect transition="in" filter="fade">
                                      <p:cBhvr>
                                        <p:cTn id="50" dur="3000"/>
                                        <p:tgtEl>
                                          <p:spTgt spid="58"/>
                                        </p:tgtEl>
                                      </p:cBhvr>
                                    </p:animEffect>
                                    <p:anim calcmode="lin" valueType="num">
                                      <p:cBhvr>
                                        <p:cTn id="51" dur="3000" fill="hold"/>
                                        <p:tgtEl>
                                          <p:spTgt spid="58"/>
                                        </p:tgtEl>
                                        <p:attrNameLst>
                                          <p:attrName>ppt_x</p:attrName>
                                        </p:attrNameLst>
                                      </p:cBhvr>
                                      <p:tavLst>
                                        <p:tav tm="0">
                                          <p:val>
                                            <p:strVal val="#ppt_x"/>
                                          </p:val>
                                        </p:tav>
                                        <p:tav tm="100000">
                                          <p:val>
                                            <p:strVal val="#ppt_x"/>
                                          </p:val>
                                        </p:tav>
                                      </p:tavLst>
                                    </p:anim>
                                    <p:anim calcmode="lin" valueType="num">
                                      <p:cBhvr>
                                        <p:cTn id="52" dur="3000" fill="hold"/>
                                        <p:tgtEl>
                                          <p:spTgt spid="58"/>
                                        </p:tgtEl>
                                        <p:attrNameLst>
                                          <p:attrName>ppt_y</p:attrName>
                                        </p:attrNameLst>
                                      </p:cBhvr>
                                      <p:tavLst>
                                        <p:tav tm="0">
                                          <p:val>
                                            <p:strVal val="#ppt_y-.1"/>
                                          </p:val>
                                        </p:tav>
                                        <p:tav tm="100000">
                                          <p:val>
                                            <p:strVal val="#ppt_y"/>
                                          </p:val>
                                        </p:tav>
                                      </p:tavLst>
                                    </p:anim>
                                  </p:childTnLst>
                                </p:cTn>
                              </p:par>
                              <p:par>
                                <p:cTn id="53" presetID="47" presetClass="entr" presetSubtype="0" fill="hold" grpId="0" nodeType="withEffect">
                                  <p:stCondLst>
                                    <p:cond delay="500"/>
                                  </p:stCondLst>
                                  <p:childTnLst>
                                    <p:set>
                                      <p:cBhvr>
                                        <p:cTn id="54" dur="1" fill="hold">
                                          <p:stCondLst>
                                            <p:cond delay="0"/>
                                          </p:stCondLst>
                                        </p:cTn>
                                        <p:tgtEl>
                                          <p:spTgt spid="57"/>
                                        </p:tgtEl>
                                        <p:attrNameLst>
                                          <p:attrName>style.visibility</p:attrName>
                                        </p:attrNameLst>
                                      </p:cBhvr>
                                      <p:to>
                                        <p:strVal val="visible"/>
                                      </p:to>
                                    </p:set>
                                    <p:animEffect transition="in" filter="fade">
                                      <p:cBhvr>
                                        <p:cTn id="55" dur="3000"/>
                                        <p:tgtEl>
                                          <p:spTgt spid="57"/>
                                        </p:tgtEl>
                                      </p:cBhvr>
                                    </p:animEffect>
                                    <p:anim calcmode="lin" valueType="num">
                                      <p:cBhvr>
                                        <p:cTn id="56" dur="3000" fill="hold"/>
                                        <p:tgtEl>
                                          <p:spTgt spid="57"/>
                                        </p:tgtEl>
                                        <p:attrNameLst>
                                          <p:attrName>ppt_x</p:attrName>
                                        </p:attrNameLst>
                                      </p:cBhvr>
                                      <p:tavLst>
                                        <p:tav tm="0">
                                          <p:val>
                                            <p:strVal val="#ppt_x"/>
                                          </p:val>
                                        </p:tav>
                                        <p:tav tm="100000">
                                          <p:val>
                                            <p:strVal val="#ppt_x"/>
                                          </p:val>
                                        </p:tav>
                                      </p:tavLst>
                                    </p:anim>
                                    <p:anim calcmode="lin" valueType="num">
                                      <p:cBhvr>
                                        <p:cTn id="57" dur="3000" fill="hold"/>
                                        <p:tgtEl>
                                          <p:spTgt spid="57"/>
                                        </p:tgtEl>
                                        <p:attrNameLst>
                                          <p:attrName>ppt_y</p:attrName>
                                        </p:attrNameLst>
                                      </p:cBhvr>
                                      <p:tavLst>
                                        <p:tav tm="0">
                                          <p:val>
                                            <p:strVal val="#ppt_y-.1"/>
                                          </p:val>
                                        </p:tav>
                                        <p:tav tm="100000">
                                          <p:val>
                                            <p:strVal val="#ppt_y"/>
                                          </p:val>
                                        </p:tav>
                                      </p:tavLst>
                                    </p:anim>
                                  </p:childTnLst>
                                </p:cTn>
                              </p:par>
                              <p:par>
                                <p:cTn id="58" presetID="10" presetClass="entr" presetSubtype="0" fill="hold" grpId="0" nodeType="withEffect">
                                  <p:stCondLst>
                                    <p:cond delay="500"/>
                                  </p:stCondLst>
                                  <p:childTnLst>
                                    <p:set>
                                      <p:cBhvr>
                                        <p:cTn id="59" dur="1" fill="hold">
                                          <p:stCondLst>
                                            <p:cond delay="0"/>
                                          </p:stCondLst>
                                        </p:cTn>
                                        <p:tgtEl>
                                          <p:spTgt spid="63"/>
                                        </p:tgtEl>
                                        <p:attrNameLst>
                                          <p:attrName>style.visibility</p:attrName>
                                        </p:attrNameLst>
                                      </p:cBhvr>
                                      <p:to>
                                        <p:strVal val="visible"/>
                                      </p:to>
                                    </p:set>
                                    <p:animEffect transition="in" filter="fade">
                                      <p:cBhvr>
                                        <p:cTn id="60" dur="3000"/>
                                        <p:tgtEl>
                                          <p:spTgt spid="63"/>
                                        </p:tgtEl>
                                      </p:cBhvr>
                                    </p:animEffect>
                                  </p:childTnLst>
                                </p:cTn>
                              </p:par>
                              <p:par>
                                <p:cTn id="61" presetID="10" presetClass="entr" presetSubtype="0" fill="hold" grpId="0" nodeType="withEffect">
                                  <p:stCondLst>
                                    <p:cond delay="500"/>
                                  </p:stCondLst>
                                  <p:childTnLst>
                                    <p:set>
                                      <p:cBhvr>
                                        <p:cTn id="62" dur="1" fill="hold">
                                          <p:stCondLst>
                                            <p:cond delay="0"/>
                                          </p:stCondLst>
                                        </p:cTn>
                                        <p:tgtEl>
                                          <p:spTgt spid="56"/>
                                        </p:tgtEl>
                                        <p:attrNameLst>
                                          <p:attrName>style.visibility</p:attrName>
                                        </p:attrNameLst>
                                      </p:cBhvr>
                                      <p:to>
                                        <p:strVal val="visible"/>
                                      </p:to>
                                    </p:set>
                                    <p:animEffect transition="in" filter="fade">
                                      <p:cBhvr>
                                        <p:cTn id="63" dur="3000"/>
                                        <p:tgtEl>
                                          <p:spTgt spid="56"/>
                                        </p:tgtEl>
                                      </p:cBhvr>
                                    </p:animEffect>
                                  </p:childTnLst>
                                </p:cTn>
                              </p:par>
                            </p:childTnLst>
                          </p:cTn>
                        </p:par>
                        <p:par>
                          <p:cTn id="64" fill="hold">
                            <p:stCondLst>
                              <p:cond delay="3500"/>
                            </p:stCondLst>
                            <p:childTnLst>
                              <p:par>
                                <p:cTn id="65" presetID="31" presetClass="entr" presetSubtype="0" fill="hold" grpId="0" nodeType="afterEffect">
                                  <p:stCondLst>
                                    <p:cond delay="0"/>
                                  </p:stCondLst>
                                  <p:childTnLst>
                                    <p:set>
                                      <p:cBhvr>
                                        <p:cTn id="66" dur="1" fill="hold">
                                          <p:stCondLst>
                                            <p:cond delay="0"/>
                                          </p:stCondLst>
                                        </p:cTn>
                                        <p:tgtEl>
                                          <p:spTgt spid="59"/>
                                        </p:tgtEl>
                                        <p:attrNameLst>
                                          <p:attrName>style.visibility</p:attrName>
                                        </p:attrNameLst>
                                      </p:cBhvr>
                                      <p:to>
                                        <p:strVal val="visible"/>
                                      </p:to>
                                    </p:set>
                                    <p:anim calcmode="lin" valueType="num">
                                      <p:cBhvr>
                                        <p:cTn id="67" dur="2000" fill="hold"/>
                                        <p:tgtEl>
                                          <p:spTgt spid="59"/>
                                        </p:tgtEl>
                                        <p:attrNameLst>
                                          <p:attrName>ppt_w</p:attrName>
                                        </p:attrNameLst>
                                      </p:cBhvr>
                                      <p:tavLst>
                                        <p:tav tm="0">
                                          <p:val>
                                            <p:fltVal val="0"/>
                                          </p:val>
                                        </p:tav>
                                        <p:tav tm="100000">
                                          <p:val>
                                            <p:strVal val="#ppt_w"/>
                                          </p:val>
                                        </p:tav>
                                      </p:tavLst>
                                    </p:anim>
                                    <p:anim calcmode="lin" valueType="num">
                                      <p:cBhvr>
                                        <p:cTn id="68" dur="2000" fill="hold"/>
                                        <p:tgtEl>
                                          <p:spTgt spid="59"/>
                                        </p:tgtEl>
                                        <p:attrNameLst>
                                          <p:attrName>ppt_h</p:attrName>
                                        </p:attrNameLst>
                                      </p:cBhvr>
                                      <p:tavLst>
                                        <p:tav tm="0">
                                          <p:val>
                                            <p:fltVal val="0"/>
                                          </p:val>
                                        </p:tav>
                                        <p:tav tm="100000">
                                          <p:val>
                                            <p:strVal val="#ppt_h"/>
                                          </p:val>
                                        </p:tav>
                                      </p:tavLst>
                                    </p:anim>
                                    <p:anim calcmode="lin" valueType="num">
                                      <p:cBhvr>
                                        <p:cTn id="69" dur="2000" fill="hold"/>
                                        <p:tgtEl>
                                          <p:spTgt spid="59"/>
                                        </p:tgtEl>
                                        <p:attrNameLst>
                                          <p:attrName>style.rotation</p:attrName>
                                        </p:attrNameLst>
                                      </p:cBhvr>
                                      <p:tavLst>
                                        <p:tav tm="0">
                                          <p:val>
                                            <p:fltVal val="90"/>
                                          </p:val>
                                        </p:tav>
                                        <p:tav tm="100000">
                                          <p:val>
                                            <p:fltVal val="0"/>
                                          </p:val>
                                        </p:tav>
                                      </p:tavLst>
                                    </p:anim>
                                    <p:animEffect transition="in" filter="fade">
                                      <p:cBhvr>
                                        <p:cTn id="70" dur="20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50" grpId="0" animBg="1"/>
      <p:bldP spid="51" grpId="0" animBg="1"/>
      <p:bldP spid="52" grpId="0" animBg="1"/>
      <p:bldP spid="53" grpId="0" animBg="1"/>
      <p:bldP spid="54" grpId="0"/>
      <p:bldP spid="56" grpId="0"/>
      <p:bldP spid="57" grpId="0"/>
      <p:bldP spid="58" grpId="0"/>
      <p:bldP spid="59" grpId="0"/>
      <p:bldP spid="62" grpId="0" animBg="1"/>
      <p:bldP spid="63" grpId="0"/>
      <p:bldP spid="64" grpId="0" animBg="1"/>
      <p:bldP spid="6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114800"/>
          </a:xfrm>
          <a:solidFill>
            <a:schemeClr val="bg1"/>
          </a:solidFill>
        </p:spPr>
        <p:txBody>
          <a:bodyPr>
            <a:noAutofit/>
          </a:bodyPr>
          <a:lstStyle/>
          <a:p>
            <a:pPr marL="621792" indent="-512064" algn="just">
              <a:buFont typeface="Wingdings" pitchFamily="2" charset="2"/>
              <a:buChar char="q"/>
            </a:pPr>
            <a:r>
              <a:rPr lang="en-US" sz="2400" dirty="0" smtClean="0">
                <a:latin typeface="Times New Roman" pitchFamily="18" charset="0"/>
                <a:cs typeface="Times New Roman" pitchFamily="18" charset="0"/>
              </a:rPr>
              <a:t>Section 68(1) specify that ST in respect of taxable services shall be paid by the service provider.</a:t>
            </a:r>
          </a:p>
          <a:p>
            <a:pPr algn="just">
              <a:buFont typeface="Wingdings" pitchFamily="2" charset="2"/>
              <a:buChar char="q"/>
            </a:pPr>
            <a:endParaRPr lang="en-US" sz="2400" dirty="0" smtClean="0">
              <a:latin typeface="Times New Roman" pitchFamily="18" charset="0"/>
              <a:cs typeface="Times New Roman" pitchFamily="18" charset="0"/>
            </a:endParaRPr>
          </a:p>
          <a:p>
            <a:pPr marL="621792" indent="-512064" algn="just">
              <a:buFont typeface="Wingdings" pitchFamily="2" charset="2"/>
              <a:buChar char="q"/>
            </a:pPr>
            <a:r>
              <a:rPr lang="en-US" sz="2400" dirty="0" smtClean="0">
                <a:latin typeface="Times New Roman" pitchFamily="18" charset="0"/>
                <a:cs typeface="Times New Roman" pitchFamily="18" charset="0"/>
              </a:rPr>
              <a:t>Section 68(2) makes provisions for reverse charge.</a:t>
            </a:r>
          </a:p>
          <a:p>
            <a:pPr algn="just">
              <a:buFont typeface="Wingdings" pitchFamily="2" charset="2"/>
              <a:buChar char="q"/>
            </a:pPr>
            <a:endParaRPr lang="en-US" sz="2400" dirty="0" smtClean="0">
              <a:latin typeface="Times New Roman" pitchFamily="18" charset="0"/>
              <a:cs typeface="Times New Roman" pitchFamily="18" charset="0"/>
            </a:endParaRPr>
          </a:p>
          <a:p>
            <a:pPr marL="621792" indent="-512064" algn="just">
              <a:buFont typeface="Wingdings" pitchFamily="2" charset="2"/>
              <a:buChar char="q"/>
            </a:pPr>
            <a:r>
              <a:rPr lang="en-US" sz="2400" b="1" dirty="0" smtClean="0">
                <a:latin typeface="Times New Roman" pitchFamily="18" charset="0"/>
                <a:cs typeface="Times New Roman" pitchFamily="18" charset="0"/>
              </a:rPr>
              <a:t>Meaning of Reverse Charge:</a:t>
            </a:r>
            <a:r>
              <a:rPr lang="en-US" sz="2400" dirty="0" smtClean="0">
                <a:latin typeface="Times New Roman" pitchFamily="18" charset="0"/>
                <a:cs typeface="Times New Roman" pitchFamily="18" charset="0"/>
              </a:rPr>
              <a:t> Normally ST is paid by the service provider but in case of notified services, the liability to pay service tax is shifted from SP to SR subject to the provisions of section 68(2) read with Rule 2(1)(d) of  ST Rules,1994, it is called Reverse Charge Mechanism.</a:t>
            </a:r>
          </a:p>
          <a:p>
            <a:pPr algn="just">
              <a:buFont typeface="Wingdings" pitchFamily="2" charset="2"/>
              <a:buChar char="q"/>
            </a:pPr>
            <a:endParaRPr lang="en-US" sz="2400" dirty="0" smtClean="0">
              <a:latin typeface="Times New Roman" pitchFamily="18" charset="0"/>
              <a:cs typeface="Times New Roman" pitchFamily="18" charset="0"/>
            </a:endParaRPr>
          </a:p>
          <a:p>
            <a:pPr algn="just">
              <a:buFont typeface="Wingdings" pitchFamily="2" charset="2"/>
              <a:buChar char="q"/>
            </a:pPr>
            <a:endParaRPr lang="en-US" sz="2400" dirty="0" smtClean="0">
              <a:latin typeface="Times New Roman" pitchFamily="18" charset="0"/>
              <a:cs typeface="Times New Roman" pitchFamily="18" charset="0"/>
            </a:endParaRPr>
          </a:p>
          <a:p>
            <a:pPr algn="just">
              <a:buFont typeface="Wingdings" pitchFamily="2" charset="2"/>
              <a:buChar char="q"/>
            </a:pPr>
            <a:endParaRPr lang="en-US" sz="2400" dirty="0" smtClean="0">
              <a:latin typeface="Times New Roman" pitchFamily="18" charset="0"/>
              <a:cs typeface="Times New Roman" pitchFamily="18" charset="0"/>
            </a:endParaRPr>
          </a:p>
          <a:p>
            <a:pPr>
              <a:buFont typeface="Wingdings" pitchFamily="2" charset="2"/>
              <a:buChar char="q"/>
            </a:pPr>
            <a:endParaRPr lang="en-US" sz="2400" dirty="0">
              <a:latin typeface="Times New Roman" pitchFamily="18" charset="0"/>
              <a:cs typeface="Times New Roman" pitchFamily="18" charset="0"/>
            </a:endParaRPr>
          </a:p>
        </p:txBody>
      </p:sp>
      <p:sp>
        <p:nvSpPr>
          <p:cNvPr id="3" name="Title 2"/>
          <p:cNvSpPr>
            <a:spLocks noGrp="1"/>
          </p:cNvSpPr>
          <p:nvPr>
            <p:ph type="title"/>
          </p:nvPr>
        </p:nvSpPr>
        <p:spPr>
          <a:xfrm>
            <a:off x="457200" y="0"/>
            <a:ext cx="8229600" cy="1143000"/>
          </a:xfr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a:normAutofit/>
            <a:scene3d>
              <a:camera prst="orthographicFront"/>
              <a:lightRig rig="soft" dir="t"/>
            </a:scene3d>
            <a:sp3d prstMaterial="softEdge">
              <a:bevelT w="25400" h="25400"/>
            </a:sp3d>
          </a:bodyPr>
          <a:lstStyle/>
          <a:p>
            <a:r>
              <a:rPr lang="en-US" sz="3600" u="sng" dirty="0" smtClean="0">
                <a:solidFill>
                  <a:schemeClr val="tx1"/>
                </a:solidFill>
                <a:effectLst/>
                <a:latin typeface="Times New Roman" pitchFamily="18" charset="0"/>
                <a:ea typeface="+mj-ea"/>
                <a:cs typeface="Times New Roman" pitchFamily="18" charset="0"/>
              </a:rPr>
              <a:t>Meaning of Reverse Charge</a:t>
            </a:r>
          </a:p>
        </p:txBody>
      </p:sp>
      <p:sp>
        <p:nvSpPr>
          <p:cNvPr id="5" name="Horizontal Scroll 4"/>
          <p:cNvSpPr/>
          <p:nvPr/>
        </p:nvSpPr>
        <p:spPr>
          <a:xfrm>
            <a:off x="7620000" y="0"/>
            <a:ext cx="1600200" cy="762000"/>
          </a:xfrm>
          <a:prstGeom prst="horizontalScroll">
            <a:avLst/>
          </a:prstGeom>
          <a:blipFill>
            <a:blip r:embed="rId3"/>
            <a:tile tx="0" ty="0" sx="100000" sy="100000" flip="none" algn="tl"/>
          </a:blipFill>
          <a:ln>
            <a:solidFill>
              <a:schemeClr val="accent5">
                <a:lumMod val="5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050" b="1" dirty="0" smtClean="0">
                <a:solidFill>
                  <a:schemeClr val="tx1"/>
                </a:solidFill>
                <a:latin typeface="Times New Roman" pitchFamily="18" charset="0"/>
                <a:cs typeface="Times New Roman" pitchFamily="18" charset="0"/>
              </a:rPr>
              <a:t>Bhupendra Rohilla</a:t>
            </a:r>
            <a:endParaRPr lang="en-US" sz="2050" b="1" dirty="0">
              <a:solidFill>
                <a:srgbClr val="0070C0"/>
              </a:solidFill>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
                                            <p:bg/>
                                          </p:spTgt>
                                        </p:tgtEl>
                                        <p:attrNameLst>
                                          <p:attrName>style.visibility</p:attrName>
                                        </p:attrNameLst>
                                      </p:cBhvr>
                                      <p:to>
                                        <p:strVal val="visible"/>
                                      </p:to>
                                    </p:set>
                                    <p:animEffect transition="in" filter="diamond(in)">
                                      <p:cBhvr>
                                        <p:cTn id="12" dur="1000"/>
                                        <p:tgtEl>
                                          <p:spTgt spid="2">
                                            <p:bg/>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diamond(in)">
                                      <p:cBhvr>
                                        <p:cTn id="17" dur="10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diamond(in)">
                                      <p:cBhvr>
                                        <p:cTn id="22" dur="10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diamond(in)">
                                      <p:cBhvr>
                                        <p:cTn id="27" dur="1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066800"/>
            <a:ext cx="8229600" cy="4525963"/>
          </a:xfrm>
        </p:spPr>
        <p:txBody>
          <a:bodyPr>
            <a:normAutofit/>
          </a:bodyPr>
          <a:lstStyle/>
          <a:p>
            <a:pPr lvl="0">
              <a:buNone/>
            </a:pPr>
            <a:r>
              <a:rPr lang="en-US" sz="2400" b="1" u="sng" dirty="0" smtClean="0">
                <a:latin typeface="Times New Roman" pitchFamily="18" charset="0"/>
                <a:cs typeface="Times New Roman" pitchFamily="18" charset="0"/>
              </a:rPr>
              <a:t>There are two types of reverse charge:</a:t>
            </a:r>
          </a:p>
          <a:p>
            <a:pPr lvl="0">
              <a:buNone/>
            </a:pPr>
            <a:endParaRPr lang="en-US" sz="2400" dirty="0" smtClean="0">
              <a:latin typeface="Times New Roman" pitchFamily="18" charset="0"/>
              <a:cs typeface="Times New Roman" pitchFamily="18" charset="0"/>
            </a:endParaRPr>
          </a:p>
          <a:p>
            <a:pPr>
              <a:buNone/>
            </a:pPr>
            <a:r>
              <a:rPr lang="en-US" sz="2400" b="1" u="sng" dirty="0" smtClean="0">
                <a:latin typeface="Times New Roman" pitchFamily="18" charset="0"/>
                <a:cs typeface="Times New Roman" pitchFamily="18" charset="0"/>
              </a:rPr>
              <a:t>Full Reverse Charge: </a:t>
            </a:r>
            <a:endParaRPr lang="en-US" sz="2400" u="sng" dirty="0" smtClean="0">
              <a:latin typeface="Times New Roman" pitchFamily="18" charset="0"/>
              <a:cs typeface="Times New Roman" pitchFamily="18" charset="0"/>
            </a:endParaRPr>
          </a:p>
          <a:p>
            <a:pPr lvl="1" indent="-512064">
              <a:buSzPct val="68000"/>
              <a:buFont typeface="Wingdings" pitchFamily="2" charset="2"/>
              <a:buChar char="q"/>
            </a:pPr>
            <a:r>
              <a:rPr lang="en-US" sz="2400" dirty="0" smtClean="0">
                <a:latin typeface="Times New Roman" pitchFamily="18" charset="0"/>
                <a:cs typeface="Times New Roman" pitchFamily="18" charset="0"/>
              </a:rPr>
              <a:t>Under the full reverse charge, the liability to pay service tax on specified taxable service is shifted upon service receiver in full.</a:t>
            </a:r>
          </a:p>
          <a:p>
            <a:pPr lvl="1">
              <a:buNone/>
            </a:pPr>
            <a:endParaRPr lang="en-US" sz="2400" dirty="0" smtClean="0">
              <a:latin typeface="Times New Roman" pitchFamily="18" charset="0"/>
              <a:cs typeface="Times New Roman" pitchFamily="18" charset="0"/>
            </a:endParaRPr>
          </a:p>
          <a:p>
            <a:pPr lvl="0">
              <a:buNone/>
            </a:pPr>
            <a:r>
              <a:rPr lang="en-US" sz="2400" b="1" u="sng" dirty="0" smtClean="0">
                <a:latin typeface="Times New Roman" pitchFamily="18" charset="0"/>
                <a:cs typeface="Times New Roman" pitchFamily="18" charset="0"/>
              </a:rPr>
              <a:t>Partial  Reverse Charge: </a:t>
            </a:r>
            <a:endParaRPr lang="en-US" sz="2400" u="sng" dirty="0" smtClean="0">
              <a:latin typeface="Times New Roman" pitchFamily="18" charset="0"/>
              <a:cs typeface="Times New Roman" pitchFamily="18" charset="0"/>
            </a:endParaRPr>
          </a:p>
          <a:p>
            <a:pPr lvl="1" indent="-512064">
              <a:spcBef>
                <a:spcPts val="400"/>
              </a:spcBef>
              <a:buSzPct val="68000"/>
              <a:buFont typeface="Wingdings" pitchFamily="2" charset="2"/>
              <a:buChar char="q"/>
            </a:pPr>
            <a:r>
              <a:rPr lang="en-US" sz="2400" dirty="0" smtClean="0">
                <a:latin typeface="Times New Roman" pitchFamily="18" charset="0"/>
                <a:cs typeface="Times New Roman" pitchFamily="18" charset="0"/>
              </a:rPr>
              <a:t>Under the partial reverse charge, both SP and SR are liable to pay service tax in the portion as specified in Rule 2(1)(d) of ST Rules, 1994.</a:t>
            </a:r>
          </a:p>
        </p:txBody>
      </p:sp>
      <p:sp>
        <p:nvSpPr>
          <p:cNvPr id="4" name="Title 3"/>
          <p:cNvSpPr>
            <a:spLocks noGrp="1"/>
          </p:cNvSpPr>
          <p:nvPr>
            <p:ph type="title"/>
          </p:nvPr>
        </p:nvSpPr>
        <p:spPr>
          <a:xfrm>
            <a:off x="457200" y="0"/>
            <a:ext cx="8229600" cy="1143000"/>
          </a:xfrm>
        </p:spPr>
        <p:txBody>
          <a:bodyPr>
            <a:normAutofit/>
          </a:bodyPr>
          <a:lstStyle/>
          <a:p>
            <a:r>
              <a:rPr lang="en-US" sz="3600" u="sng" dirty="0" smtClean="0">
                <a:solidFill>
                  <a:schemeClr val="tx1"/>
                </a:solidFill>
                <a:effectLst/>
                <a:latin typeface="Times New Roman" pitchFamily="18" charset="0"/>
                <a:cs typeface="Times New Roman" pitchFamily="18" charset="0"/>
              </a:rPr>
              <a:t>Types of Reverse Charge</a:t>
            </a:r>
            <a:endParaRPr lang="en-US" sz="3600" u="sng" dirty="0">
              <a:solidFill>
                <a:schemeClr val="tx1"/>
              </a:solidFill>
              <a:effectLst/>
              <a:latin typeface="Times New Roman" pitchFamily="18" charset="0"/>
              <a:cs typeface="Times New Roman" pitchFamily="18" charset="0"/>
            </a:endParaRPr>
          </a:p>
        </p:txBody>
      </p:sp>
      <p:sp>
        <p:nvSpPr>
          <p:cNvPr id="6" name="Horizontal Scroll 5"/>
          <p:cNvSpPr/>
          <p:nvPr/>
        </p:nvSpPr>
        <p:spPr>
          <a:xfrm>
            <a:off x="7620000" y="0"/>
            <a:ext cx="1600200" cy="762000"/>
          </a:xfrm>
          <a:prstGeom prst="horizontalScroll">
            <a:avLst/>
          </a:prstGeom>
          <a:blipFill>
            <a:blip r:embed="rId2"/>
            <a:tile tx="0" ty="0" sx="100000" sy="100000" flip="none" algn="tl"/>
          </a:blipFill>
          <a:ln>
            <a:solidFill>
              <a:schemeClr val="accent5">
                <a:lumMod val="5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050" b="1" dirty="0" smtClean="0">
                <a:solidFill>
                  <a:schemeClr val="tx1"/>
                </a:solidFill>
                <a:latin typeface="Times New Roman" pitchFamily="18" charset="0"/>
                <a:cs typeface="Times New Roman" pitchFamily="18" charset="0"/>
              </a:rPr>
              <a:t>Bhupendra Rohilla</a:t>
            </a:r>
            <a:endParaRPr lang="en-US" sz="2050" b="1"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type="lt">
                                    <p:tmPct val="0"/>
                                  </p:iterate>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34" presetClass="entr" presetSubtype="0" fill="hold" grpId="1" nodeType="withEffect">
                                  <p:stCondLst>
                                    <p:cond delay="0"/>
                                  </p:stCondLst>
                                  <p:iterate type="lt">
                                    <p:tmPct val="0"/>
                                  </p:iterate>
                                  <p:childTnLst>
                                    <p:set>
                                      <p:cBhvr>
                                        <p:cTn id="10" dur="1" fill="hold">
                                          <p:stCondLst>
                                            <p:cond delay="0"/>
                                          </p:stCondLst>
                                        </p:cTn>
                                        <p:tgtEl>
                                          <p:spTgt spid="4"/>
                                        </p:tgtEl>
                                        <p:attrNameLst>
                                          <p:attrName>style.visibility</p:attrName>
                                        </p:attrNameLst>
                                      </p:cBhvr>
                                      <p:to>
                                        <p:strVal val="visible"/>
                                      </p:to>
                                    </p:set>
                                    <p:anim from="(-#ppt_w/2)" to="(#ppt_x)" calcmode="lin" valueType="num">
                                      <p:cBhvr>
                                        <p:cTn id="11" dur="600" fill="hold">
                                          <p:stCondLst>
                                            <p:cond delay="0"/>
                                          </p:stCondLst>
                                        </p:cTn>
                                        <p:tgtEl>
                                          <p:spTgt spid="4"/>
                                        </p:tgtEl>
                                        <p:attrNameLst>
                                          <p:attrName>ppt_x</p:attrName>
                                        </p:attrNameLst>
                                      </p:cBhvr>
                                    </p:anim>
                                    <p:anim from="0" to="-1.0" calcmode="lin" valueType="num">
                                      <p:cBhvr>
                                        <p:cTn id="12" dur="200" decel="50000" autoRev="1" fill="hold">
                                          <p:stCondLst>
                                            <p:cond delay="600"/>
                                          </p:stCondLst>
                                        </p:cTn>
                                        <p:tgtEl>
                                          <p:spTgt spid="4"/>
                                        </p:tgtEl>
                                        <p:attrNameLst>
                                          <p:attrName>xshear</p:attrName>
                                        </p:attrNameLst>
                                      </p:cBhvr>
                                    </p:anim>
                                    <p:animScale>
                                      <p:cBhvr>
                                        <p:cTn id="13" dur="200" decel="100000" autoRev="1" fill="hold">
                                          <p:stCondLst>
                                            <p:cond delay="600"/>
                                          </p:stCondLst>
                                        </p:cTn>
                                        <p:tgtEl>
                                          <p:spTgt spid="4"/>
                                        </p:tgtEl>
                                      </p:cBhvr>
                                      <p:from x="100000" y="100000"/>
                                      <p:to x="80000" y="100000"/>
                                    </p:animScale>
                                    <p:anim by="(#ppt_h/3+#ppt_w*0.1)" calcmode="lin" valueType="num">
                                      <p:cBhvr additive="sum">
                                        <p:cTn id="14" dur="200" decel="100000" autoRev="1" fill="hold">
                                          <p:stCondLst>
                                            <p:cond delay="600"/>
                                          </p:stCondLst>
                                        </p:cTn>
                                        <p:tgtEl>
                                          <p:spTgt spid="4"/>
                                        </p:tgtEl>
                                        <p:attrNameLst>
                                          <p:attrName>ppt_x</p:attrName>
                                        </p:attrNameLst>
                                      </p:cBhvr>
                                    </p:anim>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grpId="0"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diamond(in)">
                                      <p:cBhvr>
                                        <p:cTn id="19" dur="1000"/>
                                        <p:tgtEl>
                                          <p:spTgt spid="5">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Effect transition="in" filter="diamond(in)">
                                      <p:cBhvr>
                                        <p:cTn id="24" dur="1000"/>
                                        <p:tgtEl>
                                          <p:spTgt spid="5">
                                            <p:txEl>
                                              <p:pRg st="2" end="2"/>
                                            </p:txEl>
                                          </p:spTgt>
                                        </p:tgtEl>
                                      </p:cBhvr>
                                    </p:animEffect>
                                  </p:childTnLst>
                                </p:cTn>
                              </p:par>
                              <p:par>
                                <p:cTn id="25" presetID="8" presetClass="entr" presetSubtype="16" fill="hold" grpId="0" nodeType="with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diamond(in)">
                                      <p:cBhvr>
                                        <p:cTn id="27" dur="10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diamond(in)">
                                      <p:cBhvr>
                                        <p:cTn id="32" dur="1000"/>
                                        <p:tgtEl>
                                          <p:spTgt spid="5">
                                            <p:txEl>
                                              <p:pRg st="5" end="5"/>
                                            </p:txEl>
                                          </p:spTgt>
                                        </p:tgtEl>
                                      </p:cBhvr>
                                    </p:animEffect>
                                  </p:childTnLst>
                                </p:cTn>
                              </p:par>
                              <p:par>
                                <p:cTn id="33" presetID="8" presetClass="entr" presetSubtype="16" fill="hold" grpId="0" nodeType="with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animEffect transition="in" filter="diamond(in)">
                                      <p:cBhvr>
                                        <p:cTn id="35" dur="1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4" grpId="0"/>
      <p:bldP spid="4"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17637"/>
            <a:ext cx="8229600" cy="4525963"/>
          </a:xfrm>
        </p:spPr>
        <p:txBody>
          <a:bodyPr>
            <a:normAutofit/>
          </a:bodyPr>
          <a:lstStyle/>
          <a:p>
            <a:pPr indent="-512064">
              <a:buFont typeface="Wingdings" pitchFamily="2" charset="2"/>
              <a:buChar char="q"/>
            </a:pPr>
            <a:r>
              <a:rPr lang="en-US" sz="2400" dirty="0" smtClean="0">
                <a:latin typeface="Times New Roman" pitchFamily="18" charset="0"/>
                <a:cs typeface="Times New Roman" pitchFamily="18" charset="0"/>
              </a:rPr>
              <a:t> RC and Registration</a:t>
            </a:r>
          </a:p>
          <a:p>
            <a:pPr>
              <a:buNone/>
            </a:pPr>
            <a:endParaRPr lang="en-US" sz="2400" dirty="0" smtClean="0">
              <a:latin typeface="Times New Roman" pitchFamily="18" charset="0"/>
              <a:cs typeface="Times New Roman" pitchFamily="18" charset="0"/>
            </a:endParaRPr>
          </a:p>
          <a:p>
            <a:pPr indent="-512064">
              <a:buFont typeface="Wingdings" pitchFamily="2" charset="2"/>
              <a:buChar char="q"/>
            </a:pPr>
            <a:r>
              <a:rPr lang="en-US" sz="2400" dirty="0" smtClean="0">
                <a:latin typeface="Times New Roman" pitchFamily="18" charset="0"/>
                <a:cs typeface="Times New Roman" pitchFamily="18" charset="0"/>
              </a:rPr>
              <a:t> RC and POT</a:t>
            </a:r>
          </a:p>
          <a:p>
            <a:pPr>
              <a:buNone/>
            </a:pPr>
            <a:endParaRPr lang="en-US" sz="2400" dirty="0" smtClean="0">
              <a:latin typeface="Times New Roman" pitchFamily="18" charset="0"/>
              <a:cs typeface="Times New Roman" pitchFamily="18" charset="0"/>
            </a:endParaRPr>
          </a:p>
          <a:p>
            <a:pPr indent="-512064">
              <a:buFont typeface="Wingdings" pitchFamily="2" charset="2"/>
              <a:buChar char="q"/>
            </a:pPr>
            <a:r>
              <a:rPr lang="en-US" sz="2400" dirty="0" smtClean="0">
                <a:latin typeface="Times New Roman" pitchFamily="18" charset="0"/>
                <a:cs typeface="Times New Roman" pitchFamily="18" charset="0"/>
              </a:rPr>
              <a:t> RC and Payment</a:t>
            </a:r>
          </a:p>
          <a:p>
            <a:pPr>
              <a:buNone/>
            </a:pPr>
            <a:endParaRPr lang="en-US" sz="2400" dirty="0" smtClean="0">
              <a:latin typeface="Times New Roman" pitchFamily="18" charset="0"/>
              <a:cs typeface="Times New Roman" pitchFamily="18" charset="0"/>
            </a:endParaRPr>
          </a:p>
          <a:p>
            <a:pPr indent="-512064">
              <a:buFont typeface="Wingdings" pitchFamily="2" charset="2"/>
              <a:buChar char="q"/>
            </a:pPr>
            <a:r>
              <a:rPr lang="en-US" sz="2400" dirty="0" smtClean="0">
                <a:latin typeface="Times New Roman" pitchFamily="18" charset="0"/>
                <a:cs typeface="Times New Roman" pitchFamily="18" charset="0"/>
              </a:rPr>
              <a:t> RC and CENVAT</a:t>
            </a:r>
          </a:p>
          <a:p>
            <a:pPr>
              <a:buNone/>
            </a:pPr>
            <a:endParaRPr lang="en-US" sz="2400" dirty="0" smtClean="0">
              <a:latin typeface="Times New Roman" pitchFamily="18" charset="0"/>
              <a:cs typeface="Times New Roman" pitchFamily="18" charset="0"/>
            </a:endParaRPr>
          </a:p>
          <a:p>
            <a:pPr indent="-512064">
              <a:buFont typeface="Wingdings" pitchFamily="2" charset="2"/>
              <a:buChar char="q"/>
            </a:pPr>
            <a:r>
              <a:rPr lang="en-US" sz="2400" dirty="0" smtClean="0">
                <a:latin typeface="Times New Roman" pitchFamily="18" charset="0"/>
                <a:cs typeface="Times New Roman" pitchFamily="18" charset="0"/>
              </a:rPr>
              <a:t> RC and SSP Exemption</a:t>
            </a:r>
            <a:endParaRPr lang="en-US" sz="2400" dirty="0" smtClean="0"/>
          </a:p>
          <a:p>
            <a:pPr>
              <a:buNone/>
            </a:pPr>
            <a:endParaRPr lang="en-US" sz="2400" dirty="0"/>
          </a:p>
        </p:txBody>
      </p:sp>
      <p:sp>
        <p:nvSpPr>
          <p:cNvPr id="3" name="Title 2"/>
          <p:cNvSpPr>
            <a:spLocks noGrp="1"/>
          </p:cNvSpPr>
          <p:nvPr>
            <p:ph type="title"/>
          </p:nvPr>
        </p:nvSpPr>
        <p:spPr>
          <a:xfrm>
            <a:off x="457200" y="0"/>
            <a:ext cx="8229600" cy="1143000"/>
          </a:xfrm>
        </p:spPr>
        <p:txBody>
          <a:bodyPr>
            <a:normAutofit/>
          </a:bodyPr>
          <a:lstStyle/>
          <a:p>
            <a:r>
              <a:rPr lang="en-US" sz="3600" u="sng" dirty="0" smtClean="0">
                <a:solidFill>
                  <a:schemeClr val="tx1"/>
                </a:solidFill>
                <a:effectLst/>
                <a:latin typeface="Times New Roman" pitchFamily="18" charset="0"/>
                <a:cs typeface="Times New Roman" pitchFamily="18" charset="0"/>
              </a:rPr>
              <a:t>Reverse charge and other aspect</a:t>
            </a:r>
            <a:endParaRPr lang="en-US" sz="3600" u="sng" dirty="0">
              <a:solidFill>
                <a:schemeClr val="tx1"/>
              </a:solidFill>
              <a:effectLst/>
              <a:latin typeface="Times New Roman" pitchFamily="18" charset="0"/>
              <a:cs typeface="Times New Roman" pitchFamily="18" charset="0"/>
            </a:endParaRPr>
          </a:p>
        </p:txBody>
      </p:sp>
      <p:sp>
        <p:nvSpPr>
          <p:cNvPr id="6" name="Rounded Rectangle 5"/>
          <p:cNvSpPr/>
          <p:nvPr/>
        </p:nvSpPr>
        <p:spPr>
          <a:xfrm>
            <a:off x="5029200" y="4724400"/>
            <a:ext cx="990600" cy="609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smtClean="0"/>
              <a:t>10</a:t>
            </a:r>
            <a:endParaRPr lang="en-US" b="1" dirty="0"/>
          </a:p>
        </p:txBody>
      </p:sp>
      <p:sp>
        <p:nvSpPr>
          <p:cNvPr id="7" name="Rounded Rectangle 6">
            <a:hlinkClick r:id="rId2" action="ppaction://hlinksldjump"/>
          </p:cNvPr>
          <p:cNvSpPr/>
          <p:nvPr/>
        </p:nvSpPr>
        <p:spPr>
          <a:xfrm>
            <a:off x="5029200" y="1524000"/>
            <a:ext cx="990600" cy="609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smtClean="0"/>
              <a:t>6</a:t>
            </a:r>
            <a:endParaRPr lang="en-US" b="1" dirty="0"/>
          </a:p>
        </p:txBody>
      </p:sp>
      <p:sp>
        <p:nvSpPr>
          <p:cNvPr id="10" name="Rounded Rectangle 9">
            <a:hlinkClick r:id="rId3" action="ppaction://hlinksldjump"/>
          </p:cNvPr>
          <p:cNvSpPr/>
          <p:nvPr/>
        </p:nvSpPr>
        <p:spPr>
          <a:xfrm>
            <a:off x="5029200" y="3124200"/>
            <a:ext cx="990600" cy="609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smtClean="0"/>
              <a:t>8</a:t>
            </a:r>
            <a:endParaRPr lang="en-US" b="1" dirty="0"/>
          </a:p>
        </p:txBody>
      </p:sp>
      <p:sp>
        <p:nvSpPr>
          <p:cNvPr id="11" name="Rounded Rectangle 10"/>
          <p:cNvSpPr/>
          <p:nvPr/>
        </p:nvSpPr>
        <p:spPr>
          <a:xfrm>
            <a:off x="5029200" y="3962400"/>
            <a:ext cx="990600" cy="609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smtClean="0"/>
              <a:t>9</a:t>
            </a:r>
            <a:endParaRPr lang="en-US" b="1" dirty="0"/>
          </a:p>
        </p:txBody>
      </p:sp>
      <p:sp>
        <p:nvSpPr>
          <p:cNvPr id="13" name="Rounded Rectangle 12"/>
          <p:cNvSpPr/>
          <p:nvPr/>
        </p:nvSpPr>
        <p:spPr>
          <a:xfrm>
            <a:off x="5029200" y="2286000"/>
            <a:ext cx="990600" cy="609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smtClean="0"/>
              <a:t>7</a:t>
            </a:r>
            <a:endParaRPr lang="en-US" b="1" dirty="0"/>
          </a:p>
        </p:txBody>
      </p:sp>
      <p:sp>
        <p:nvSpPr>
          <p:cNvPr id="12" name="Horizontal Scroll 11"/>
          <p:cNvSpPr/>
          <p:nvPr/>
        </p:nvSpPr>
        <p:spPr>
          <a:xfrm>
            <a:off x="7620000" y="0"/>
            <a:ext cx="1600200" cy="762000"/>
          </a:xfrm>
          <a:prstGeom prst="horizontalScroll">
            <a:avLst/>
          </a:prstGeom>
          <a:blipFill>
            <a:blip r:embed="rId4"/>
            <a:tile tx="0" ty="0" sx="100000" sy="100000" flip="none" algn="tl"/>
          </a:blipFill>
          <a:ln>
            <a:solidFill>
              <a:schemeClr val="accent5">
                <a:lumMod val="5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050" b="1" dirty="0" smtClean="0">
                <a:solidFill>
                  <a:schemeClr val="tx1"/>
                </a:solidFill>
                <a:latin typeface="Times New Roman" pitchFamily="18" charset="0"/>
                <a:cs typeface="Times New Roman" pitchFamily="18" charset="0"/>
              </a:rPr>
              <a:t>Bhupendra Rohilla</a:t>
            </a:r>
            <a:endParaRPr lang="en-US" sz="2050" b="1"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 by="(-#ppt_w*2)" calcmode="lin" valueType="num">
                                      <p:cBhvr rctx="PPT">
                                        <p:cTn id="7" dur="250" autoRev="1" fill="hold">
                                          <p:stCondLst>
                                            <p:cond delay="0"/>
                                          </p:stCondLst>
                                        </p:cTn>
                                        <p:tgtEl>
                                          <p:spTgt spid="3"/>
                                        </p:tgtEl>
                                        <p:attrNameLst>
                                          <p:attrName>ppt_w</p:attrName>
                                        </p:attrNameLst>
                                      </p:cBhvr>
                                    </p:anim>
                                    <p:anim by="(#ppt_w*0.50)" calcmode="lin" valueType="num">
                                      <p:cBhvr>
                                        <p:cTn id="8" dur="250" decel="50000" autoRev="1" fill="hold">
                                          <p:stCondLst>
                                            <p:cond delay="0"/>
                                          </p:stCondLst>
                                        </p:cTn>
                                        <p:tgtEl>
                                          <p:spTgt spid="3"/>
                                        </p:tgtEl>
                                        <p:attrNameLst>
                                          <p:attrName>ppt_x</p:attrName>
                                        </p:attrNameLst>
                                      </p:cBhvr>
                                    </p:anim>
                                    <p:anim from="(-#ppt_h/2)" to="(#ppt_y)" calcmode="lin" valueType="num">
                                      <p:cBhvr>
                                        <p:cTn id="9" dur="500" fill="hold">
                                          <p:stCondLst>
                                            <p:cond delay="0"/>
                                          </p:stCondLst>
                                        </p:cTn>
                                        <p:tgtEl>
                                          <p:spTgt spid="3"/>
                                        </p:tgtEl>
                                        <p:attrNameLst>
                                          <p:attrName>ppt_y</p:attrName>
                                        </p:attrNameLst>
                                      </p:cBhvr>
                                    </p:anim>
                                    <p:animRot by="21600000">
                                      <p:cBhvr>
                                        <p:cTn id="10" dur="500" fill="hold">
                                          <p:stCondLst>
                                            <p:cond delay="0"/>
                                          </p:stCondLst>
                                        </p:cTn>
                                        <p:tgtEl>
                                          <p:spTgt spid="3"/>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40" presetClass="entr" presetSubtype="0" fill="hold" grpId="0" nodeType="clickEffect">
                                  <p:stCondLst>
                                    <p:cond delay="0"/>
                                  </p:stCondLst>
                                  <p:iterate type="lt">
                                    <p:tmPct val="10000"/>
                                  </p:iterate>
                                  <p:childTnLst>
                                    <p:set>
                                      <p:cBhvr>
                                        <p:cTn id="14" dur="1" fill="hold">
                                          <p:stCondLst>
                                            <p:cond delay="0"/>
                                          </p:stCondLst>
                                        </p:cTn>
                                        <p:tgtEl>
                                          <p:spTgt spid="2">
                                            <p:txEl>
                                              <p:pRg st="0" end="0"/>
                                            </p:txEl>
                                          </p:spTgt>
                                        </p:tgtEl>
                                        <p:attrNameLst>
                                          <p:attrName>style.visibility</p:attrName>
                                        </p:attrNameLst>
                                      </p:cBhvr>
                                      <p:to>
                                        <p:strVal val="visible"/>
                                      </p:to>
                                    </p:set>
                                    <p:animEffect transition="in" filter="fade">
                                      <p:cBhvr>
                                        <p:cTn id="15" dur="1000"/>
                                        <p:tgtEl>
                                          <p:spTgt spid="2">
                                            <p:txEl>
                                              <p:pRg st="0" end="0"/>
                                            </p:txEl>
                                          </p:spTgt>
                                        </p:tgtEl>
                                      </p:cBhvr>
                                    </p:animEffect>
                                    <p:anim calcmode="lin" valueType="num">
                                      <p:cBhvr>
                                        <p:cTn id="16" dur="1000" fill="hold"/>
                                        <p:tgtEl>
                                          <p:spTgt spid="2">
                                            <p:txEl>
                                              <p:pRg st="0" end="0"/>
                                            </p:txEl>
                                          </p:spTgt>
                                        </p:tgtEl>
                                        <p:attrNameLst>
                                          <p:attrName>ppt_x</p:attrName>
                                        </p:attrNameLst>
                                      </p:cBhvr>
                                      <p:tavLst>
                                        <p:tav tm="0">
                                          <p:val>
                                            <p:strVal val="#ppt_x-.1"/>
                                          </p:val>
                                        </p:tav>
                                        <p:tav tm="100000">
                                          <p:val>
                                            <p:strVal val="#ppt_x"/>
                                          </p:val>
                                        </p:tav>
                                      </p:tavLst>
                                    </p:anim>
                                    <p:anim calcmode="lin" valueType="num">
                                      <p:cBhvr>
                                        <p:cTn id="17" dur="10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0" presetClass="entr" presetSubtype="0" fill="hold" grpId="0" nodeType="clickEffect">
                                  <p:stCondLst>
                                    <p:cond delay="0"/>
                                  </p:stCondLst>
                                  <p:iterate type="lt">
                                    <p:tmPct val="10000"/>
                                  </p:iterate>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1000"/>
                                        <p:tgtEl>
                                          <p:spTgt spid="2">
                                            <p:txEl>
                                              <p:pRg st="2" end="2"/>
                                            </p:txEl>
                                          </p:spTgt>
                                        </p:tgtEl>
                                      </p:cBhvr>
                                    </p:animEffect>
                                    <p:anim calcmode="lin" valueType="num">
                                      <p:cBhvr>
                                        <p:cTn id="23" dur="1000" fill="hold"/>
                                        <p:tgtEl>
                                          <p:spTgt spid="2">
                                            <p:txEl>
                                              <p:pRg st="2" end="2"/>
                                            </p:txEl>
                                          </p:spTgt>
                                        </p:tgtEl>
                                        <p:attrNameLst>
                                          <p:attrName>ppt_x</p:attrName>
                                        </p:attrNameLst>
                                      </p:cBhvr>
                                      <p:tavLst>
                                        <p:tav tm="0">
                                          <p:val>
                                            <p:strVal val="#ppt_x-.1"/>
                                          </p:val>
                                        </p:tav>
                                        <p:tav tm="100000">
                                          <p:val>
                                            <p:strVal val="#ppt_x"/>
                                          </p:val>
                                        </p:tav>
                                      </p:tavLst>
                                    </p:anim>
                                    <p:anim calcmode="lin" valueType="num">
                                      <p:cBhvr>
                                        <p:cTn id="24" dur="10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0" presetClass="entr" presetSubtype="0" fill="hold" grpId="0" nodeType="clickEffect">
                                  <p:stCondLst>
                                    <p:cond delay="0"/>
                                  </p:stCondLst>
                                  <p:iterate type="lt">
                                    <p:tmPct val="10000"/>
                                  </p:iterate>
                                  <p:childTnLst>
                                    <p:set>
                                      <p:cBhvr>
                                        <p:cTn id="28" dur="1" fill="hold">
                                          <p:stCondLst>
                                            <p:cond delay="0"/>
                                          </p:stCondLst>
                                        </p:cTn>
                                        <p:tgtEl>
                                          <p:spTgt spid="2">
                                            <p:txEl>
                                              <p:pRg st="4" end="4"/>
                                            </p:txEl>
                                          </p:spTgt>
                                        </p:tgtEl>
                                        <p:attrNameLst>
                                          <p:attrName>style.visibility</p:attrName>
                                        </p:attrNameLst>
                                      </p:cBhvr>
                                      <p:to>
                                        <p:strVal val="visible"/>
                                      </p:to>
                                    </p:set>
                                    <p:animEffect transition="in" filter="fade">
                                      <p:cBhvr>
                                        <p:cTn id="29" dur="1000"/>
                                        <p:tgtEl>
                                          <p:spTgt spid="2">
                                            <p:txEl>
                                              <p:pRg st="4" end="4"/>
                                            </p:txEl>
                                          </p:spTgt>
                                        </p:tgtEl>
                                      </p:cBhvr>
                                    </p:animEffect>
                                    <p:anim calcmode="lin" valueType="num">
                                      <p:cBhvr>
                                        <p:cTn id="30" dur="1000" fill="hold"/>
                                        <p:tgtEl>
                                          <p:spTgt spid="2">
                                            <p:txEl>
                                              <p:pRg st="4" end="4"/>
                                            </p:txEl>
                                          </p:spTgt>
                                        </p:tgtEl>
                                        <p:attrNameLst>
                                          <p:attrName>ppt_x</p:attrName>
                                        </p:attrNameLst>
                                      </p:cBhvr>
                                      <p:tavLst>
                                        <p:tav tm="0">
                                          <p:val>
                                            <p:strVal val="#ppt_x-.1"/>
                                          </p:val>
                                        </p:tav>
                                        <p:tav tm="100000">
                                          <p:val>
                                            <p:strVal val="#ppt_x"/>
                                          </p:val>
                                        </p:tav>
                                      </p:tavLst>
                                    </p:anim>
                                    <p:anim calcmode="lin" valueType="num">
                                      <p:cBhvr>
                                        <p:cTn id="31" dur="100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0" presetClass="entr" presetSubtype="0" fill="hold" grpId="0" nodeType="clickEffect">
                                  <p:stCondLst>
                                    <p:cond delay="0"/>
                                  </p:stCondLst>
                                  <p:iterate type="lt">
                                    <p:tmPct val="10000"/>
                                  </p:iterate>
                                  <p:childTnLst>
                                    <p:set>
                                      <p:cBhvr>
                                        <p:cTn id="35" dur="1" fill="hold">
                                          <p:stCondLst>
                                            <p:cond delay="0"/>
                                          </p:stCondLst>
                                        </p:cTn>
                                        <p:tgtEl>
                                          <p:spTgt spid="2">
                                            <p:txEl>
                                              <p:pRg st="6" end="6"/>
                                            </p:txEl>
                                          </p:spTgt>
                                        </p:tgtEl>
                                        <p:attrNameLst>
                                          <p:attrName>style.visibility</p:attrName>
                                        </p:attrNameLst>
                                      </p:cBhvr>
                                      <p:to>
                                        <p:strVal val="visible"/>
                                      </p:to>
                                    </p:set>
                                    <p:animEffect transition="in" filter="fade">
                                      <p:cBhvr>
                                        <p:cTn id="36" dur="1000"/>
                                        <p:tgtEl>
                                          <p:spTgt spid="2">
                                            <p:txEl>
                                              <p:pRg st="6" end="6"/>
                                            </p:txEl>
                                          </p:spTgt>
                                        </p:tgtEl>
                                      </p:cBhvr>
                                    </p:animEffect>
                                    <p:anim calcmode="lin" valueType="num">
                                      <p:cBhvr>
                                        <p:cTn id="37" dur="1000" fill="hold"/>
                                        <p:tgtEl>
                                          <p:spTgt spid="2">
                                            <p:txEl>
                                              <p:pRg st="6" end="6"/>
                                            </p:txEl>
                                          </p:spTgt>
                                        </p:tgtEl>
                                        <p:attrNameLst>
                                          <p:attrName>ppt_x</p:attrName>
                                        </p:attrNameLst>
                                      </p:cBhvr>
                                      <p:tavLst>
                                        <p:tav tm="0">
                                          <p:val>
                                            <p:strVal val="#ppt_x-.1"/>
                                          </p:val>
                                        </p:tav>
                                        <p:tav tm="100000">
                                          <p:val>
                                            <p:strVal val="#ppt_x"/>
                                          </p:val>
                                        </p:tav>
                                      </p:tavLst>
                                    </p:anim>
                                    <p:anim calcmode="lin" valueType="num">
                                      <p:cBhvr>
                                        <p:cTn id="38" dur="100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0" presetClass="entr" presetSubtype="0" fill="hold" grpId="0" nodeType="clickEffect">
                                  <p:stCondLst>
                                    <p:cond delay="0"/>
                                  </p:stCondLst>
                                  <p:iterate type="lt">
                                    <p:tmPct val="10000"/>
                                  </p:iterate>
                                  <p:childTnLst>
                                    <p:set>
                                      <p:cBhvr>
                                        <p:cTn id="42" dur="1" fill="hold">
                                          <p:stCondLst>
                                            <p:cond delay="0"/>
                                          </p:stCondLst>
                                        </p:cTn>
                                        <p:tgtEl>
                                          <p:spTgt spid="2">
                                            <p:txEl>
                                              <p:pRg st="8" end="8"/>
                                            </p:txEl>
                                          </p:spTgt>
                                        </p:tgtEl>
                                        <p:attrNameLst>
                                          <p:attrName>style.visibility</p:attrName>
                                        </p:attrNameLst>
                                      </p:cBhvr>
                                      <p:to>
                                        <p:strVal val="visible"/>
                                      </p:to>
                                    </p:set>
                                    <p:animEffect transition="in" filter="fade">
                                      <p:cBhvr>
                                        <p:cTn id="43" dur="1000"/>
                                        <p:tgtEl>
                                          <p:spTgt spid="2">
                                            <p:txEl>
                                              <p:pRg st="8" end="8"/>
                                            </p:txEl>
                                          </p:spTgt>
                                        </p:tgtEl>
                                      </p:cBhvr>
                                    </p:animEffect>
                                    <p:anim calcmode="lin" valueType="num">
                                      <p:cBhvr>
                                        <p:cTn id="44" dur="1000" fill="hold"/>
                                        <p:tgtEl>
                                          <p:spTgt spid="2">
                                            <p:txEl>
                                              <p:pRg st="8" end="8"/>
                                            </p:txEl>
                                          </p:spTgt>
                                        </p:tgtEl>
                                        <p:attrNameLst>
                                          <p:attrName>ppt_x</p:attrName>
                                        </p:attrNameLst>
                                      </p:cBhvr>
                                      <p:tavLst>
                                        <p:tav tm="0">
                                          <p:val>
                                            <p:strVal val="#ppt_x-.1"/>
                                          </p:val>
                                        </p:tav>
                                        <p:tav tm="100000">
                                          <p:val>
                                            <p:strVal val="#ppt_x"/>
                                          </p:val>
                                        </p:tav>
                                      </p:tavLst>
                                    </p:anim>
                                    <p:anim calcmode="lin" valueType="num">
                                      <p:cBhvr>
                                        <p:cTn id="45" dur="1000" fill="hold"/>
                                        <p:tgtEl>
                                          <p:spTgt spid="2">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8" presetClass="entr" presetSubtype="16" fill="hold" grpId="0" nodeType="clickEffect">
                                  <p:stCondLst>
                                    <p:cond delay="0"/>
                                  </p:stCondLst>
                                  <p:childTnLst>
                                    <p:set>
                                      <p:cBhvr>
                                        <p:cTn id="49" dur="1" fill="hold">
                                          <p:stCondLst>
                                            <p:cond delay="0"/>
                                          </p:stCondLst>
                                        </p:cTn>
                                        <p:tgtEl>
                                          <p:spTgt spid="7"/>
                                        </p:tgtEl>
                                        <p:attrNameLst>
                                          <p:attrName>style.visibility</p:attrName>
                                        </p:attrNameLst>
                                      </p:cBhvr>
                                      <p:to>
                                        <p:strVal val="visible"/>
                                      </p:to>
                                    </p:set>
                                    <p:animEffect transition="in" filter="diamond(in)">
                                      <p:cBhvr>
                                        <p:cTn id="50" dur="1000"/>
                                        <p:tgtEl>
                                          <p:spTgt spid="7"/>
                                        </p:tgtEl>
                                      </p:cBhvr>
                                    </p:animEffect>
                                  </p:childTnLst>
                                </p:cTn>
                              </p:par>
                              <p:par>
                                <p:cTn id="51" presetID="8" presetClass="entr" presetSubtype="16" fill="hold" grpId="0" nodeType="withEffect">
                                  <p:stCondLst>
                                    <p:cond delay="0"/>
                                  </p:stCondLst>
                                  <p:childTnLst>
                                    <p:set>
                                      <p:cBhvr>
                                        <p:cTn id="52" dur="1" fill="hold">
                                          <p:stCondLst>
                                            <p:cond delay="0"/>
                                          </p:stCondLst>
                                        </p:cTn>
                                        <p:tgtEl>
                                          <p:spTgt spid="13"/>
                                        </p:tgtEl>
                                        <p:attrNameLst>
                                          <p:attrName>style.visibility</p:attrName>
                                        </p:attrNameLst>
                                      </p:cBhvr>
                                      <p:to>
                                        <p:strVal val="visible"/>
                                      </p:to>
                                    </p:set>
                                    <p:animEffect transition="in" filter="diamond(in)">
                                      <p:cBhvr>
                                        <p:cTn id="53" dur="1000"/>
                                        <p:tgtEl>
                                          <p:spTgt spid="13"/>
                                        </p:tgtEl>
                                      </p:cBhvr>
                                    </p:animEffect>
                                  </p:childTnLst>
                                </p:cTn>
                              </p:par>
                              <p:par>
                                <p:cTn id="54" presetID="8" presetClass="entr" presetSubtype="16" fill="hold" grpId="0" nodeType="withEffect">
                                  <p:stCondLst>
                                    <p:cond delay="0"/>
                                  </p:stCondLst>
                                  <p:childTnLst>
                                    <p:set>
                                      <p:cBhvr>
                                        <p:cTn id="55" dur="1" fill="hold">
                                          <p:stCondLst>
                                            <p:cond delay="0"/>
                                          </p:stCondLst>
                                        </p:cTn>
                                        <p:tgtEl>
                                          <p:spTgt spid="10"/>
                                        </p:tgtEl>
                                        <p:attrNameLst>
                                          <p:attrName>style.visibility</p:attrName>
                                        </p:attrNameLst>
                                      </p:cBhvr>
                                      <p:to>
                                        <p:strVal val="visible"/>
                                      </p:to>
                                    </p:set>
                                    <p:animEffect transition="in" filter="diamond(in)">
                                      <p:cBhvr>
                                        <p:cTn id="56" dur="1000"/>
                                        <p:tgtEl>
                                          <p:spTgt spid="10"/>
                                        </p:tgtEl>
                                      </p:cBhvr>
                                    </p:animEffect>
                                  </p:childTnLst>
                                </p:cTn>
                              </p:par>
                              <p:par>
                                <p:cTn id="57" presetID="8" presetClass="entr" presetSubtype="16" fill="hold" grpId="0" nodeType="withEffect">
                                  <p:stCondLst>
                                    <p:cond delay="0"/>
                                  </p:stCondLst>
                                  <p:childTnLst>
                                    <p:set>
                                      <p:cBhvr>
                                        <p:cTn id="58" dur="1" fill="hold">
                                          <p:stCondLst>
                                            <p:cond delay="0"/>
                                          </p:stCondLst>
                                        </p:cTn>
                                        <p:tgtEl>
                                          <p:spTgt spid="11"/>
                                        </p:tgtEl>
                                        <p:attrNameLst>
                                          <p:attrName>style.visibility</p:attrName>
                                        </p:attrNameLst>
                                      </p:cBhvr>
                                      <p:to>
                                        <p:strVal val="visible"/>
                                      </p:to>
                                    </p:set>
                                    <p:animEffect transition="in" filter="diamond(in)">
                                      <p:cBhvr>
                                        <p:cTn id="59" dur="1000"/>
                                        <p:tgtEl>
                                          <p:spTgt spid="11"/>
                                        </p:tgtEl>
                                      </p:cBhvr>
                                    </p:animEffect>
                                  </p:childTnLst>
                                </p:cTn>
                              </p:par>
                              <p:par>
                                <p:cTn id="60" presetID="8" presetClass="entr" presetSubtype="16" fill="hold" grpId="0" nodeType="withEffect">
                                  <p:stCondLst>
                                    <p:cond delay="0"/>
                                  </p:stCondLst>
                                  <p:childTnLst>
                                    <p:set>
                                      <p:cBhvr>
                                        <p:cTn id="61" dur="1" fill="hold">
                                          <p:stCondLst>
                                            <p:cond delay="0"/>
                                          </p:stCondLst>
                                        </p:cTn>
                                        <p:tgtEl>
                                          <p:spTgt spid="6"/>
                                        </p:tgtEl>
                                        <p:attrNameLst>
                                          <p:attrName>style.visibility</p:attrName>
                                        </p:attrNameLst>
                                      </p:cBhvr>
                                      <p:to>
                                        <p:strVal val="visible"/>
                                      </p:to>
                                    </p:set>
                                    <p:animEffect transition="in" filter="diamond(in)">
                                      <p:cBhvr>
                                        <p:cTn id="6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P spid="6" grpId="0" animBg="1"/>
      <p:bldP spid="7" grpId="0" animBg="1"/>
      <p:bldP spid="10" grpId="0" animBg="1"/>
      <p:bldP spid="11"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189037"/>
            <a:ext cx="8229600" cy="4525963"/>
          </a:xfrm>
        </p:spPr>
        <p:txBody>
          <a:bodyPr>
            <a:normAutofit/>
          </a:bodyPr>
          <a:lstStyle/>
          <a:p>
            <a:pPr>
              <a:buNone/>
            </a:pPr>
            <a:r>
              <a:rPr lang="en-US" sz="2400" b="1" u="sng" dirty="0" smtClean="0">
                <a:latin typeface="Times New Roman" pitchFamily="18" charset="0"/>
                <a:cs typeface="Times New Roman" pitchFamily="18" charset="0"/>
              </a:rPr>
              <a:t>Normal case:</a:t>
            </a:r>
          </a:p>
          <a:p>
            <a:pPr marL="621792" indent="-512064" algn="just">
              <a:buFont typeface="Wingdings" pitchFamily="2" charset="2"/>
              <a:buChar char="q"/>
            </a:pPr>
            <a:r>
              <a:rPr lang="en-US" sz="2400" dirty="0" smtClean="0">
                <a:latin typeface="Times New Roman" pitchFamily="18" charset="0"/>
                <a:cs typeface="Times New Roman" pitchFamily="18" charset="0"/>
              </a:rPr>
              <a:t>As per notification 26/2005 as last amended by notification no. 9/2008, any provider of taxable service whose aggregate value of taxable service in a financial year exceeds 9 lakh rupees shall make an application for registration.</a:t>
            </a:r>
          </a:p>
          <a:p>
            <a:pPr>
              <a:buNone/>
            </a:pPr>
            <a:endParaRPr lang="en-US" sz="2400" dirty="0" smtClean="0">
              <a:latin typeface="Times New Roman" pitchFamily="18" charset="0"/>
              <a:cs typeface="Times New Roman" pitchFamily="18" charset="0"/>
            </a:endParaRPr>
          </a:p>
          <a:p>
            <a:pPr>
              <a:buNone/>
            </a:pPr>
            <a:r>
              <a:rPr lang="en-US" sz="2400" b="1" u="sng" dirty="0" smtClean="0">
                <a:latin typeface="Times New Roman" pitchFamily="18" charset="0"/>
                <a:cs typeface="Times New Roman" pitchFamily="18" charset="0"/>
              </a:rPr>
              <a:t>Reverse charge case:</a:t>
            </a:r>
          </a:p>
          <a:p>
            <a:pPr marL="621792" indent="-512064" algn="just">
              <a:buFont typeface="Wingdings" pitchFamily="2" charset="2"/>
              <a:buChar char="q"/>
            </a:pPr>
            <a:r>
              <a:rPr lang="en-US" sz="2400" dirty="0" smtClean="0">
                <a:latin typeface="Times New Roman" pitchFamily="18" charset="0"/>
                <a:cs typeface="Times New Roman" pitchFamily="18" charset="0"/>
              </a:rPr>
              <a:t>However, if a person is required to pay ST under reverse charge, it is mandatory to get registered with the department immediately irrespective of the fact that the limit of Rs 9 lakh has not been crossed.</a:t>
            </a:r>
          </a:p>
          <a:p>
            <a:pPr lvl="1"/>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
        <p:nvSpPr>
          <p:cNvPr id="4" name="Title 2"/>
          <p:cNvSpPr txBox="1">
            <a:spLocks/>
          </p:cNvSpPr>
          <p:nvPr/>
        </p:nvSpPr>
        <p:spPr>
          <a:xfrm>
            <a:off x="457200" y="0"/>
            <a:ext cx="8229600" cy="1143000"/>
          </a:xfrm>
          <a:prstGeom prst="rect">
            <a:avLst/>
          </a:prstGeom>
        </p:spPr>
        <p:txBody>
          <a:bodyPr vert="horz" rtlCol="0" anchor="ctr">
            <a:normAutofit fontScale="97500"/>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1" i="0" u="sng" strike="noStrike" kern="1200" cap="none" spc="0" normalizeH="0" baseline="0" noProof="0" dirty="0" smtClean="0">
                <a:ln>
                  <a:noFill/>
                </a:ln>
                <a:uLnTx/>
                <a:uFillTx/>
                <a:latin typeface="Times New Roman" pitchFamily="18" charset="0"/>
                <a:ea typeface="+mj-ea"/>
                <a:cs typeface="Times New Roman" pitchFamily="18" charset="0"/>
              </a:rPr>
              <a:t>Reverse charge</a:t>
            </a:r>
            <a:r>
              <a:rPr kumimoji="0" lang="en-US" sz="3600" b="1" i="0" u="sng" strike="noStrike" kern="1200" cap="none" spc="0" normalizeH="0" noProof="0" dirty="0" smtClean="0">
                <a:ln>
                  <a:noFill/>
                </a:ln>
                <a:uLnTx/>
                <a:uFillTx/>
                <a:latin typeface="Times New Roman" pitchFamily="18" charset="0"/>
                <a:ea typeface="+mj-ea"/>
                <a:cs typeface="Times New Roman" pitchFamily="18" charset="0"/>
              </a:rPr>
              <a:t> and </a:t>
            </a:r>
            <a:r>
              <a:rPr lang="en-US" sz="3700" b="1" u="sng" dirty="0" smtClean="0">
                <a:latin typeface="Times New Roman" pitchFamily="18" charset="0"/>
                <a:ea typeface="+mj-ea"/>
                <a:cs typeface="Times New Roman" pitchFamily="18" charset="0"/>
              </a:rPr>
              <a:t>registration</a:t>
            </a:r>
            <a:endParaRPr lang="en-US" sz="3700" b="1" u="sng" dirty="0">
              <a:latin typeface="Times New Roman" pitchFamily="18" charset="0"/>
              <a:ea typeface="+mj-ea"/>
              <a:cs typeface="Times New Roman" pitchFamily="18" charset="0"/>
            </a:endParaRPr>
          </a:p>
        </p:txBody>
      </p:sp>
      <p:sp>
        <p:nvSpPr>
          <p:cNvPr id="5" name="Horizontal Scroll 4"/>
          <p:cNvSpPr/>
          <p:nvPr/>
        </p:nvSpPr>
        <p:spPr>
          <a:xfrm>
            <a:off x="7620000" y="0"/>
            <a:ext cx="1600200" cy="762000"/>
          </a:xfrm>
          <a:prstGeom prst="horizontalScroll">
            <a:avLst/>
          </a:prstGeom>
          <a:blipFill>
            <a:blip r:embed="rId2"/>
            <a:tile tx="0" ty="0" sx="100000" sy="100000" flip="none" algn="tl"/>
          </a:blipFill>
          <a:ln>
            <a:solidFill>
              <a:schemeClr val="accent5">
                <a:lumMod val="5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050" b="1" dirty="0" smtClean="0">
                <a:solidFill>
                  <a:schemeClr val="tx1"/>
                </a:solidFill>
                <a:latin typeface="Times New Roman" pitchFamily="18" charset="0"/>
                <a:cs typeface="Times New Roman" pitchFamily="18" charset="0"/>
              </a:rPr>
              <a:t>Bhupendra Rohilla</a:t>
            </a:r>
            <a:endParaRPr lang="en-US" sz="2050" b="1"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up)">
                                      <p:cBhvr>
                                        <p:cTn id="12" dur="1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wipe(up)">
                                      <p:cBhvr>
                                        <p:cTn id="17" dur="10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up)">
                                      <p:cBhvr>
                                        <p:cTn id="22" dur="1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up)">
                                      <p:cBhvr>
                                        <p:cTn id="27" dur="1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89037"/>
            <a:ext cx="8229600" cy="4525963"/>
          </a:xfrm>
        </p:spPr>
        <p:txBody>
          <a:bodyPr>
            <a:noAutofit/>
          </a:bodyPr>
          <a:lstStyle/>
          <a:p>
            <a:pPr algn="just">
              <a:buNone/>
            </a:pPr>
            <a:r>
              <a:rPr lang="en-US" sz="2400" b="1" dirty="0" smtClean="0">
                <a:latin typeface="Times New Roman" pitchFamily="18" charset="0"/>
                <a:cs typeface="Times New Roman" pitchFamily="18" charset="0"/>
              </a:rPr>
              <a:t>POT under Normal case:</a:t>
            </a:r>
          </a:p>
          <a:p>
            <a:pPr lvl="1" indent="-512064" algn="just">
              <a:spcBef>
                <a:spcPts val="400"/>
              </a:spcBef>
              <a:buSzPct val="68000"/>
              <a:buFont typeface="Wingdings" pitchFamily="2" charset="2"/>
              <a:buChar char="q"/>
            </a:pPr>
            <a:r>
              <a:rPr lang="en-US" sz="2400" dirty="0" smtClean="0">
                <a:latin typeface="Times New Roman" pitchFamily="18" charset="0"/>
                <a:cs typeface="Times New Roman" pitchFamily="18" charset="0"/>
              </a:rPr>
              <a:t>POT shall be invoice date subject to condition that invoice is issued  in accordance with Rule 4A of   the ST Rules, 1994.</a:t>
            </a:r>
          </a:p>
          <a:p>
            <a:pPr lvl="1" indent="-512064" algn="just">
              <a:spcBef>
                <a:spcPts val="400"/>
              </a:spcBef>
              <a:buSzPct val="68000"/>
              <a:buFont typeface="Wingdings" pitchFamily="2" charset="2"/>
              <a:buChar char="q"/>
            </a:pPr>
            <a:r>
              <a:rPr lang="en-US" sz="2400" dirty="0" smtClean="0">
                <a:latin typeface="Times New Roman" pitchFamily="18" charset="0"/>
                <a:cs typeface="Times New Roman" pitchFamily="18" charset="0"/>
              </a:rPr>
              <a:t>If payment is received before the invoice is issued, the POT shall be date of receiving the payment. </a:t>
            </a:r>
          </a:p>
          <a:p>
            <a:pPr algn="just">
              <a:buFont typeface="Wingdings" pitchFamily="2" charset="2"/>
              <a:buChar char="q"/>
            </a:pPr>
            <a:endParaRPr lang="en-US" sz="2400" b="1" u="sng" dirty="0" smtClean="0">
              <a:latin typeface="Times New Roman" pitchFamily="18" charset="0"/>
              <a:cs typeface="Times New Roman" pitchFamily="18" charset="0"/>
            </a:endParaRPr>
          </a:p>
          <a:p>
            <a:pPr algn="just">
              <a:buNone/>
            </a:pPr>
            <a:r>
              <a:rPr lang="en-US" sz="2400" b="1" dirty="0" smtClean="0">
                <a:latin typeface="Times New Roman" pitchFamily="18" charset="0"/>
                <a:cs typeface="Times New Roman" pitchFamily="18" charset="0"/>
              </a:rPr>
              <a:t>POT under Reverse Charge:</a:t>
            </a:r>
            <a:endParaRPr lang="en-US" sz="2400" dirty="0" smtClean="0">
              <a:latin typeface="Times New Roman" pitchFamily="18" charset="0"/>
              <a:cs typeface="Times New Roman" pitchFamily="18" charset="0"/>
            </a:endParaRPr>
          </a:p>
          <a:p>
            <a:pPr lvl="1" indent="-512064" algn="just">
              <a:spcBef>
                <a:spcPts val="400"/>
              </a:spcBef>
              <a:buSzPct val="68000"/>
              <a:buFont typeface="Wingdings" pitchFamily="2" charset="2"/>
              <a:buChar char="q"/>
            </a:pPr>
            <a:r>
              <a:rPr lang="en-US" sz="2400" dirty="0" smtClean="0">
                <a:latin typeface="Times New Roman" pitchFamily="18" charset="0"/>
                <a:cs typeface="Times New Roman" pitchFamily="18" charset="0"/>
              </a:rPr>
              <a:t>POT shall be date of payment.</a:t>
            </a:r>
          </a:p>
          <a:p>
            <a:pPr lvl="1" indent="-512064" algn="just">
              <a:spcBef>
                <a:spcPts val="400"/>
              </a:spcBef>
              <a:buSzPct val="68000"/>
              <a:buFont typeface="Wingdings" pitchFamily="2" charset="2"/>
              <a:buChar char="q"/>
            </a:pPr>
            <a:r>
              <a:rPr lang="en-US" sz="2400" dirty="0" smtClean="0">
                <a:latin typeface="Times New Roman" pitchFamily="18" charset="0"/>
                <a:cs typeface="Times New Roman" pitchFamily="18" charset="0"/>
              </a:rPr>
              <a:t>If payment is not made within a period of 3 months from the date of invoice, the POT shall be the 1st day that occurs immediately after a period of 3 months from the date of invoice. </a:t>
            </a:r>
          </a:p>
          <a:p>
            <a:pPr algn="just">
              <a:buNone/>
            </a:pPr>
            <a:endParaRPr lang="en-US" sz="2400" dirty="0">
              <a:latin typeface="Times New Roman" pitchFamily="18" charset="0"/>
              <a:cs typeface="Times New Roman" pitchFamily="18" charset="0"/>
            </a:endParaRPr>
          </a:p>
        </p:txBody>
      </p:sp>
      <p:sp>
        <p:nvSpPr>
          <p:cNvPr id="3" name="Title 2"/>
          <p:cNvSpPr>
            <a:spLocks noGrp="1"/>
          </p:cNvSpPr>
          <p:nvPr>
            <p:ph type="title"/>
          </p:nvPr>
        </p:nvSpPr>
        <p:spPr>
          <a:xfrm>
            <a:off x="457200" y="0"/>
            <a:ext cx="8229600" cy="1143000"/>
          </a:xfrm>
        </p:spPr>
        <p:txBody>
          <a:bodyPr>
            <a:noAutofit/>
          </a:bodyPr>
          <a:lstStyle/>
          <a:p>
            <a:r>
              <a:rPr lang="en-US" sz="3600" u="sng" dirty="0" smtClean="0">
                <a:solidFill>
                  <a:schemeClr val="tx1"/>
                </a:solidFill>
                <a:effectLst/>
                <a:latin typeface="Times New Roman" pitchFamily="18" charset="0"/>
                <a:cs typeface="Times New Roman" pitchFamily="18" charset="0"/>
              </a:rPr>
              <a:t>RC and Point of Taxation</a:t>
            </a:r>
            <a:endParaRPr lang="en-US" sz="3600" u="sng" dirty="0">
              <a:solidFill>
                <a:schemeClr val="tx1"/>
              </a:solidFill>
              <a:effectLst/>
              <a:latin typeface="Times New Roman" pitchFamily="18" charset="0"/>
              <a:cs typeface="Times New Roman" pitchFamily="18" charset="0"/>
            </a:endParaRPr>
          </a:p>
        </p:txBody>
      </p:sp>
      <p:sp>
        <p:nvSpPr>
          <p:cNvPr id="5" name="Horizontal Scroll 4"/>
          <p:cNvSpPr/>
          <p:nvPr/>
        </p:nvSpPr>
        <p:spPr>
          <a:xfrm>
            <a:off x="7620000" y="0"/>
            <a:ext cx="1600200" cy="762000"/>
          </a:xfrm>
          <a:prstGeom prst="horizontalScroll">
            <a:avLst/>
          </a:prstGeom>
          <a:blipFill>
            <a:blip r:embed="rId3"/>
            <a:tile tx="0" ty="0" sx="100000" sy="100000" flip="none" algn="tl"/>
          </a:blipFill>
          <a:ln>
            <a:solidFill>
              <a:schemeClr val="accent5">
                <a:lumMod val="5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050" b="1" dirty="0" smtClean="0">
                <a:solidFill>
                  <a:schemeClr val="tx1"/>
                </a:solidFill>
                <a:latin typeface="Times New Roman" pitchFamily="18" charset="0"/>
                <a:cs typeface="Times New Roman" pitchFamily="18" charset="0"/>
              </a:rPr>
              <a:t>Bhupendra Rohilla</a:t>
            </a:r>
            <a:endParaRPr lang="en-US" sz="2050" b="1"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1"/>
                                          </p:val>
                                        </p:tav>
                                        <p:tav tm="100000">
                                          <p:val>
                                            <p:strVal val="#ppt_x"/>
                                          </p:val>
                                        </p:tav>
                                      </p:tavLst>
                                    </p:anim>
                                    <p:anim calcmode="lin" valueType="num">
                                      <p:cBhvr>
                                        <p:cTn id="9" dur="10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4" presetClass="entr" presetSubtype="0"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from="(-#ppt_w/2)" to="(#ppt_x)" calcmode="lin" valueType="num">
                                      <p:cBhvr>
                                        <p:cTn id="14" dur="600" fill="hold">
                                          <p:stCondLst>
                                            <p:cond delay="0"/>
                                          </p:stCondLst>
                                        </p:cTn>
                                        <p:tgtEl>
                                          <p:spTgt spid="2">
                                            <p:txEl>
                                              <p:pRg st="0" end="0"/>
                                            </p:txEl>
                                          </p:spTgt>
                                        </p:tgtEl>
                                        <p:attrNameLst>
                                          <p:attrName>ppt_x</p:attrName>
                                        </p:attrNameLst>
                                      </p:cBhvr>
                                    </p:anim>
                                    <p:anim from="0" to="-1.0" calcmode="lin" valueType="num">
                                      <p:cBhvr>
                                        <p:cTn id="15" dur="200" decel="50000" autoRev="1" fill="hold">
                                          <p:stCondLst>
                                            <p:cond delay="600"/>
                                          </p:stCondLst>
                                        </p:cTn>
                                        <p:tgtEl>
                                          <p:spTgt spid="2">
                                            <p:txEl>
                                              <p:pRg st="0" end="0"/>
                                            </p:txEl>
                                          </p:spTgt>
                                        </p:tgtEl>
                                        <p:attrNameLst>
                                          <p:attrName>xshear</p:attrName>
                                        </p:attrNameLst>
                                      </p:cBhvr>
                                    </p:anim>
                                    <p:animScale>
                                      <p:cBhvr>
                                        <p:cTn id="16" dur="200" decel="100000" autoRev="1" fill="hold">
                                          <p:stCondLst>
                                            <p:cond delay="600"/>
                                          </p:stCondLst>
                                        </p:cTn>
                                        <p:tgtEl>
                                          <p:spTgt spid="2">
                                            <p:txEl>
                                              <p:pRg st="0" end="0"/>
                                            </p:txEl>
                                          </p:spTgt>
                                        </p:tgtEl>
                                      </p:cBhvr>
                                      <p:from x="100000" y="100000"/>
                                      <p:to x="80000" y="100000"/>
                                    </p:animScale>
                                    <p:anim by="(#ppt_h/3+#ppt_w*0.1)" calcmode="lin" valueType="num">
                                      <p:cBhvr additive="sum">
                                        <p:cTn id="17" dur="200" decel="100000" autoRev="1" fill="hold">
                                          <p:stCondLst>
                                            <p:cond delay="600"/>
                                          </p:stCondLst>
                                        </p:cTn>
                                        <p:tgtEl>
                                          <p:spTgt spid="2">
                                            <p:txEl>
                                              <p:pRg st="0" end="0"/>
                                            </p:txEl>
                                          </p:spTgt>
                                        </p:tgtEl>
                                        <p:attrNameLst>
                                          <p:attrName>ppt_x</p:attrName>
                                        </p:attrNameLst>
                                      </p:cBhvr>
                                    </p:anim>
                                  </p:childTnLst>
                                </p:cTn>
                              </p:par>
                              <p:par>
                                <p:cTn id="18" presetID="34" presetClass="entr" presetSubtype="0" fill="hold" grpId="0" nodeType="with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 from="(-#ppt_w/2)" to="(#ppt_x)" calcmode="lin" valueType="num">
                                      <p:cBhvr>
                                        <p:cTn id="20" dur="600" fill="hold">
                                          <p:stCondLst>
                                            <p:cond delay="0"/>
                                          </p:stCondLst>
                                        </p:cTn>
                                        <p:tgtEl>
                                          <p:spTgt spid="2">
                                            <p:txEl>
                                              <p:pRg st="1" end="1"/>
                                            </p:txEl>
                                          </p:spTgt>
                                        </p:tgtEl>
                                        <p:attrNameLst>
                                          <p:attrName>ppt_x</p:attrName>
                                        </p:attrNameLst>
                                      </p:cBhvr>
                                    </p:anim>
                                    <p:anim from="0" to="-1.0" calcmode="lin" valueType="num">
                                      <p:cBhvr>
                                        <p:cTn id="21" dur="200" decel="50000" autoRev="1" fill="hold">
                                          <p:stCondLst>
                                            <p:cond delay="600"/>
                                          </p:stCondLst>
                                        </p:cTn>
                                        <p:tgtEl>
                                          <p:spTgt spid="2">
                                            <p:txEl>
                                              <p:pRg st="1" end="1"/>
                                            </p:txEl>
                                          </p:spTgt>
                                        </p:tgtEl>
                                        <p:attrNameLst>
                                          <p:attrName>xshear</p:attrName>
                                        </p:attrNameLst>
                                      </p:cBhvr>
                                    </p:anim>
                                    <p:animScale>
                                      <p:cBhvr>
                                        <p:cTn id="22" dur="200" decel="100000" autoRev="1" fill="hold">
                                          <p:stCondLst>
                                            <p:cond delay="600"/>
                                          </p:stCondLst>
                                        </p:cTn>
                                        <p:tgtEl>
                                          <p:spTgt spid="2">
                                            <p:txEl>
                                              <p:pRg st="1" end="1"/>
                                            </p:txEl>
                                          </p:spTgt>
                                        </p:tgtEl>
                                      </p:cBhvr>
                                      <p:from x="100000" y="100000"/>
                                      <p:to x="80000" y="100000"/>
                                    </p:animScale>
                                    <p:anim by="(#ppt_h/3+#ppt_w*0.1)" calcmode="lin" valueType="num">
                                      <p:cBhvr additive="sum">
                                        <p:cTn id="23" dur="200" decel="100000" autoRev="1" fill="hold">
                                          <p:stCondLst>
                                            <p:cond delay="600"/>
                                          </p:stCondLst>
                                        </p:cTn>
                                        <p:tgtEl>
                                          <p:spTgt spid="2">
                                            <p:txEl>
                                              <p:pRg st="1" end="1"/>
                                            </p:txEl>
                                          </p:spTgt>
                                        </p:tgtEl>
                                        <p:attrNameLst>
                                          <p:attrName>ppt_x</p:attrName>
                                        </p:attrNameLst>
                                      </p:cBhvr>
                                    </p:anim>
                                  </p:childTnLst>
                                </p:cTn>
                              </p:par>
                              <p:par>
                                <p:cTn id="24" presetID="34" presetClass="entr" presetSubtype="0" fill="hold" grpId="0" nodeType="withEffect">
                                  <p:stCondLst>
                                    <p:cond delay="0"/>
                                  </p:stCondLst>
                                  <p:childTnLst>
                                    <p:set>
                                      <p:cBhvr>
                                        <p:cTn id="25" dur="1" fill="hold">
                                          <p:stCondLst>
                                            <p:cond delay="0"/>
                                          </p:stCondLst>
                                        </p:cTn>
                                        <p:tgtEl>
                                          <p:spTgt spid="2">
                                            <p:txEl>
                                              <p:pRg st="2" end="2"/>
                                            </p:txEl>
                                          </p:spTgt>
                                        </p:tgtEl>
                                        <p:attrNameLst>
                                          <p:attrName>style.visibility</p:attrName>
                                        </p:attrNameLst>
                                      </p:cBhvr>
                                      <p:to>
                                        <p:strVal val="visible"/>
                                      </p:to>
                                    </p:set>
                                    <p:anim from="(-#ppt_w/2)" to="(#ppt_x)" calcmode="lin" valueType="num">
                                      <p:cBhvr>
                                        <p:cTn id="26" dur="600" fill="hold">
                                          <p:stCondLst>
                                            <p:cond delay="0"/>
                                          </p:stCondLst>
                                        </p:cTn>
                                        <p:tgtEl>
                                          <p:spTgt spid="2">
                                            <p:txEl>
                                              <p:pRg st="2" end="2"/>
                                            </p:txEl>
                                          </p:spTgt>
                                        </p:tgtEl>
                                        <p:attrNameLst>
                                          <p:attrName>ppt_x</p:attrName>
                                        </p:attrNameLst>
                                      </p:cBhvr>
                                    </p:anim>
                                    <p:anim from="0" to="-1.0" calcmode="lin" valueType="num">
                                      <p:cBhvr>
                                        <p:cTn id="27" dur="200" decel="50000" autoRev="1" fill="hold">
                                          <p:stCondLst>
                                            <p:cond delay="600"/>
                                          </p:stCondLst>
                                        </p:cTn>
                                        <p:tgtEl>
                                          <p:spTgt spid="2">
                                            <p:txEl>
                                              <p:pRg st="2" end="2"/>
                                            </p:txEl>
                                          </p:spTgt>
                                        </p:tgtEl>
                                        <p:attrNameLst>
                                          <p:attrName>xshear</p:attrName>
                                        </p:attrNameLst>
                                      </p:cBhvr>
                                    </p:anim>
                                    <p:animScale>
                                      <p:cBhvr>
                                        <p:cTn id="28" dur="200" decel="100000" autoRev="1" fill="hold">
                                          <p:stCondLst>
                                            <p:cond delay="600"/>
                                          </p:stCondLst>
                                        </p:cTn>
                                        <p:tgtEl>
                                          <p:spTgt spid="2">
                                            <p:txEl>
                                              <p:pRg st="2" end="2"/>
                                            </p:txEl>
                                          </p:spTgt>
                                        </p:tgtEl>
                                      </p:cBhvr>
                                      <p:from x="100000" y="100000"/>
                                      <p:to x="80000" y="100000"/>
                                    </p:animScale>
                                    <p:anim by="(#ppt_h/3+#ppt_w*0.1)" calcmode="lin" valueType="num">
                                      <p:cBhvr additive="sum">
                                        <p:cTn id="29" dur="200" decel="100000" autoRev="1" fill="hold">
                                          <p:stCondLst>
                                            <p:cond delay="600"/>
                                          </p:stCondLst>
                                        </p:cTn>
                                        <p:tgtEl>
                                          <p:spTgt spid="2">
                                            <p:txEl>
                                              <p:pRg st="2" end="2"/>
                                            </p:txEl>
                                          </p:spTgt>
                                        </p:tgtEl>
                                        <p:attrNameLst>
                                          <p:attrName>ppt_x</p:attrName>
                                        </p:attrNameLst>
                                      </p:cBhvr>
                                    </p:anim>
                                  </p:childTnLst>
                                </p:cTn>
                              </p:par>
                            </p:childTnLst>
                          </p:cTn>
                        </p:par>
                      </p:childTnLst>
                    </p:cTn>
                  </p:par>
                  <p:par>
                    <p:cTn id="30" fill="hold">
                      <p:stCondLst>
                        <p:cond delay="indefinite"/>
                      </p:stCondLst>
                      <p:childTnLst>
                        <p:par>
                          <p:cTn id="31" fill="hold">
                            <p:stCondLst>
                              <p:cond delay="0"/>
                            </p:stCondLst>
                            <p:childTnLst>
                              <p:par>
                                <p:cTn id="32" presetID="34" presetClass="entr" presetSubtype="0" fill="hold" grpId="0" nodeType="clickEffect">
                                  <p:stCondLst>
                                    <p:cond delay="0"/>
                                  </p:stCondLst>
                                  <p:childTnLst>
                                    <p:set>
                                      <p:cBhvr>
                                        <p:cTn id="33" dur="1" fill="hold">
                                          <p:stCondLst>
                                            <p:cond delay="0"/>
                                          </p:stCondLst>
                                        </p:cTn>
                                        <p:tgtEl>
                                          <p:spTgt spid="2">
                                            <p:txEl>
                                              <p:pRg st="4" end="4"/>
                                            </p:txEl>
                                          </p:spTgt>
                                        </p:tgtEl>
                                        <p:attrNameLst>
                                          <p:attrName>style.visibility</p:attrName>
                                        </p:attrNameLst>
                                      </p:cBhvr>
                                      <p:to>
                                        <p:strVal val="visible"/>
                                      </p:to>
                                    </p:set>
                                    <p:anim from="(-#ppt_w/2)" to="(#ppt_x)" calcmode="lin" valueType="num">
                                      <p:cBhvr>
                                        <p:cTn id="34" dur="600" fill="hold">
                                          <p:stCondLst>
                                            <p:cond delay="0"/>
                                          </p:stCondLst>
                                        </p:cTn>
                                        <p:tgtEl>
                                          <p:spTgt spid="2">
                                            <p:txEl>
                                              <p:pRg st="4" end="4"/>
                                            </p:txEl>
                                          </p:spTgt>
                                        </p:tgtEl>
                                        <p:attrNameLst>
                                          <p:attrName>ppt_x</p:attrName>
                                        </p:attrNameLst>
                                      </p:cBhvr>
                                    </p:anim>
                                    <p:anim from="0" to="-1.0" calcmode="lin" valueType="num">
                                      <p:cBhvr>
                                        <p:cTn id="35" dur="200" decel="50000" autoRev="1" fill="hold">
                                          <p:stCondLst>
                                            <p:cond delay="600"/>
                                          </p:stCondLst>
                                        </p:cTn>
                                        <p:tgtEl>
                                          <p:spTgt spid="2">
                                            <p:txEl>
                                              <p:pRg st="4" end="4"/>
                                            </p:txEl>
                                          </p:spTgt>
                                        </p:tgtEl>
                                        <p:attrNameLst>
                                          <p:attrName>xshear</p:attrName>
                                        </p:attrNameLst>
                                      </p:cBhvr>
                                    </p:anim>
                                    <p:animScale>
                                      <p:cBhvr>
                                        <p:cTn id="36" dur="200" decel="100000" autoRev="1" fill="hold">
                                          <p:stCondLst>
                                            <p:cond delay="600"/>
                                          </p:stCondLst>
                                        </p:cTn>
                                        <p:tgtEl>
                                          <p:spTgt spid="2">
                                            <p:txEl>
                                              <p:pRg st="4" end="4"/>
                                            </p:txEl>
                                          </p:spTgt>
                                        </p:tgtEl>
                                      </p:cBhvr>
                                      <p:from x="100000" y="100000"/>
                                      <p:to x="80000" y="100000"/>
                                    </p:animScale>
                                    <p:anim by="(#ppt_h/3+#ppt_w*0.1)" calcmode="lin" valueType="num">
                                      <p:cBhvr additive="sum">
                                        <p:cTn id="37" dur="200" decel="100000" autoRev="1" fill="hold">
                                          <p:stCondLst>
                                            <p:cond delay="600"/>
                                          </p:stCondLst>
                                        </p:cTn>
                                        <p:tgtEl>
                                          <p:spTgt spid="2">
                                            <p:txEl>
                                              <p:pRg st="4" end="4"/>
                                            </p:txEl>
                                          </p:spTgt>
                                        </p:tgtEl>
                                        <p:attrNameLst>
                                          <p:attrName>ppt_x</p:attrName>
                                        </p:attrNameLst>
                                      </p:cBhvr>
                                    </p:anim>
                                  </p:childTnLst>
                                </p:cTn>
                              </p:par>
                              <p:par>
                                <p:cTn id="38" presetID="34" presetClass="entr" presetSubtype="0" fill="hold" grpId="0" nodeType="withEffect">
                                  <p:stCondLst>
                                    <p:cond delay="0"/>
                                  </p:stCondLst>
                                  <p:childTnLst>
                                    <p:set>
                                      <p:cBhvr>
                                        <p:cTn id="39" dur="1" fill="hold">
                                          <p:stCondLst>
                                            <p:cond delay="0"/>
                                          </p:stCondLst>
                                        </p:cTn>
                                        <p:tgtEl>
                                          <p:spTgt spid="2">
                                            <p:txEl>
                                              <p:pRg st="5" end="5"/>
                                            </p:txEl>
                                          </p:spTgt>
                                        </p:tgtEl>
                                        <p:attrNameLst>
                                          <p:attrName>style.visibility</p:attrName>
                                        </p:attrNameLst>
                                      </p:cBhvr>
                                      <p:to>
                                        <p:strVal val="visible"/>
                                      </p:to>
                                    </p:set>
                                    <p:anim from="(-#ppt_w/2)" to="(#ppt_x)" calcmode="lin" valueType="num">
                                      <p:cBhvr>
                                        <p:cTn id="40" dur="600" fill="hold">
                                          <p:stCondLst>
                                            <p:cond delay="0"/>
                                          </p:stCondLst>
                                        </p:cTn>
                                        <p:tgtEl>
                                          <p:spTgt spid="2">
                                            <p:txEl>
                                              <p:pRg st="5" end="5"/>
                                            </p:txEl>
                                          </p:spTgt>
                                        </p:tgtEl>
                                        <p:attrNameLst>
                                          <p:attrName>ppt_x</p:attrName>
                                        </p:attrNameLst>
                                      </p:cBhvr>
                                    </p:anim>
                                    <p:anim from="0" to="-1.0" calcmode="lin" valueType="num">
                                      <p:cBhvr>
                                        <p:cTn id="41" dur="200" decel="50000" autoRev="1" fill="hold">
                                          <p:stCondLst>
                                            <p:cond delay="600"/>
                                          </p:stCondLst>
                                        </p:cTn>
                                        <p:tgtEl>
                                          <p:spTgt spid="2">
                                            <p:txEl>
                                              <p:pRg st="5" end="5"/>
                                            </p:txEl>
                                          </p:spTgt>
                                        </p:tgtEl>
                                        <p:attrNameLst>
                                          <p:attrName>xshear</p:attrName>
                                        </p:attrNameLst>
                                      </p:cBhvr>
                                    </p:anim>
                                    <p:animScale>
                                      <p:cBhvr>
                                        <p:cTn id="42" dur="200" decel="100000" autoRev="1" fill="hold">
                                          <p:stCondLst>
                                            <p:cond delay="600"/>
                                          </p:stCondLst>
                                        </p:cTn>
                                        <p:tgtEl>
                                          <p:spTgt spid="2">
                                            <p:txEl>
                                              <p:pRg st="5" end="5"/>
                                            </p:txEl>
                                          </p:spTgt>
                                        </p:tgtEl>
                                      </p:cBhvr>
                                      <p:from x="100000" y="100000"/>
                                      <p:to x="80000" y="100000"/>
                                    </p:animScale>
                                    <p:anim by="(#ppt_h/3+#ppt_w*0.1)" calcmode="lin" valueType="num">
                                      <p:cBhvr additive="sum">
                                        <p:cTn id="43" dur="200" decel="100000" autoRev="1" fill="hold">
                                          <p:stCondLst>
                                            <p:cond delay="600"/>
                                          </p:stCondLst>
                                        </p:cTn>
                                        <p:tgtEl>
                                          <p:spTgt spid="2">
                                            <p:txEl>
                                              <p:pRg st="5" end="5"/>
                                            </p:txEl>
                                          </p:spTgt>
                                        </p:tgtEl>
                                        <p:attrNameLst>
                                          <p:attrName>ppt_x</p:attrName>
                                        </p:attrNameLst>
                                      </p:cBhvr>
                                    </p:anim>
                                  </p:childTnLst>
                                </p:cTn>
                              </p:par>
                              <p:par>
                                <p:cTn id="44" presetID="34" presetClass="entr" presetSubtype="0" fill="hold" grpId="0" nodeType="withEffect">
                                  <p:stCondLst>
                                    <p:cond delay="0"/>
                                  </p:stCondLst>
                                  <p:childTnLst>
                                    <p:set>
                                      <p:cBhvr>
                                        <p:cTn id="45" dur="1" fill="hold">
                                          <p:stCondLst>
                                            <p:cond delay="0"/>
                                          </p:stCondLst>
                                        </p:cTn>
                                        <p:tgtEl>
                                          <p:spTgt spid="2">
                                            <p:txEl>
                                              <p:pRg st="6" end="6"/>
                                            </p:txEl>
                                          </p:spTgt>
                                        </p:tgtEl>
                                        <p:attrNameLst>
                                          <p:attrName>style.visibility</p:attrName>
                                        </p:attrNameLst>
                                      </p:cBhvr>
                                      <p:to>
                                        <p:strVal val="visible"/>
                                      </p:to>
                                    </p:set>
                                    <p:anim from="(-#ppt_w/2)" to="(#ppt_x)" calcmode="lin" valueType="num">
                                      <p:cBhvr>
                                        <p:cTn id="46" dur="600" fill="hold">
                                          <p:stCondLst>
                                            <p:cond delay="0"/>
                                          </p:stCondLst>
                                        </p:cTn>
                                        <p:tgtEl>
                                          <p:spTgt spid="2">
                                            <p:txEl>
                                              <p:pRg st="6" end="6"/>
                                            </p:txEl>
                                          </p:spTgt>
                                        </p:tgtEl>
                                        <p:attrNameLst>
                                          <p:attrName>ppt_x</p:attrName>
                                        </p:attrNameLst>
                                      </p:cBhvr>
                                    </p:anim>
                                    <p:anim from="0" to="-1.0" calcmode="lin" valueType="num">
                                      <p:cBhvr>
                                        <p:cTn id="47" dur="200" decel="50000" autoRev="1" fill="hold">
                                          <p:stCondLst>
                                            <p:cond delay="600"/>
                                          </p:stCondLst>
                                        </p:cTn>
                                        <p:tgtEl>
                                          <p:spTgt spid="2">
                                            <p:txEl>
                                              <p:pRg st="6" end="6"/>
                                            </p:txEl>
                                          </p:spTgt>
                                        </p:tgtEl>
                                        <p:attrNameLst>
                                          <p:attrName>xshear</p:attrName>
                                        </p:attrNameLst>
                                      </p:cBhvr>
                                    </p:anim>
                                    <p:animScale>
                                      <p:cBhvr>
                                        <p:cTn id="48" dur="200" decel="100000" autoRev="1" fill="hold">
                                          <p:stCondLst>
                                            <p:cond delay="600"/>
                                          </p:stCondLst>
                                        </p:cTn>
                                        <p:tgtEl>
                                          <p:spTgt spid="2">
                                            <p:txEl>
                                              <p:pRg st="6" end="6"/>
                                            </p:txEl>
                                          </p:spTgt>
                                        </p:tgtEl>
                                      </p:cBhvr>
                                      <p:from x="100000" y="100000"/>
                                      <p:to x="80000" y="100000"/>
                                    </p:animScale>
                                    <p:anim by="(#ppt_h/3+#ppt_w*0.1)" calcmode="lin" valueType="num">
                                      <p:cBhvr additive="sum">
                                        <p:cTn id="49" dur="200" decel="100000" autoRev="1" fill="hold">
                                          <p:stCondLst>
                                            <p:cond delay="600"/>
                                          </p:stCondLst>
                                        </p:cTn>
                                        <p:tgtEl>
                                          <p:spTgt spid="2">
                                            <p:txEl>
                                              <p:pRg st="6" end="6"/>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31709"/>
            <a:ext cx="8229600" cy="4635691"/>
          </a:xfrm>
        </p:spPr>
        <p:txBody>
          <a:bodyPr>
            <a:noAutofit/>
          </a:bodyPr>
          <a:lstStyle/>
          <a:p>
            <a:pPr>
              <a:buNone/>
            </a:pPr>
            <a:r>
              <a:rPr lang="en-US" sz="2400" b="1" u="sng" dirty="0" smtClean="0">
                <a:latin typeface="Times New Roman" pitchFamily="18" charset="0"/>
                <a:cs typeface="Times New Roman" pitchFamily="18" charset="0"/>
              </a:rPr>
              <a:t>Normal case </a:t>
            </a:r>
            <a:endParaRPr lang="en-US" sz="2400" dirty="0" smtClean="0">
              <a:latin typeface="Times New Roman" pitchFamily="18" charset="0"/>
              <a:cs typeface="Times New Roman" pitchFamily="18" charset="0"/>
            </a:endParaRPr>
          </a:p>
          <a:p>
            <a:pPr lvl="1" indent="-512064" algn="just">
              <a:spcBef>
                <a:spcPts val="400"/>
              </a:spcBef>
              <a:buSzPct val="68000"/>
              <a:buFont typeface="Wingdings" pitchFamily="2" charset="2"/>
              <a:buChar char="q"/>
            </a:pPr>
            <a:r>
              <a:rPr lang="en-US" sz="2400" dirty="0" smtClean="0">
                <a:latin typeface="Times New Roman" pitchFamily="18" charset="0"/>
                <a:cs typeface="Times New Roman" pitchFamily="18" charset="0"/>
              </a:rPr>
              <a:t>Service tax liability can be paid through cash/ </a:t>
            </a:r>
            <a:r>
              <a:rPr lang="en-US" sz="2400" dirty="0" err="1" smtClean="0">
                <a:latin typeface="Times New Roman" pitchFamily="18" charset="0"/>
                <a:cs typeface="Times New Roman" pitchFamily="18" charset="0"/>
              </a:rPr>
              <a:t>cheque</a:t>
            </a:r>
            <a:r>
              <a:rPr lang="en-US" sz="2400" dirty="0" smtClean="0">
                <a:latin typeface="Times New Roman" pitchFamily="18" charset="0"/>
                <a:cs typeface="Times New Roman" pitchFamily="18" charset="0"/>
              </a:rPr>
              <a:t>( Sub. to realization); or </a:t>
            </a:r>
          </a:p>
          <a:p>
            <a:pPr lvl="1" indent="-512064" algn="just">
              <a:spcBef>
                <a:spcPts val="400"/>
              </a:spcBef>
              <a:buSzPct val="68000"/>
              <a:buFont typeface="Wingdings" pitchFamily="2" charset="2"/>
              <a:buChar char="q"/>
            </a:pPr>
            <a:r>
              <a:rPr lang="en-US" sz="2400" dirty="0" smtClean="0">
                <a:latin typeface="Times New Roman" pitchFamily="18" charset="0"/>
                <a:cs typeface="Times New Roman" pitchFamily="18" charset="0"/>
              </a:rPr>
              <a:t>By using CENVAT credit available (</a:t>
            </a:r>
            <a:r>
              <a:rPr lang="en-US" sz="2400" b="1" dirty="0" smtClean="0">
                <a:latin typeface="Times New Roman" pitchFamily="18" charset="0"/>
                <a:cs typeface="Times New Roman" pitchFamily="18" charset="0"/>
              </a:rPr>
              <a:t>Rule 3(4) (e) of CCR-2004)</a:t>
            </a:r>
            <a:r>
              <a:rPr lang="en-US" sz="2400" dirty="0" smtClean="0">
                <a:latin typeface="Times New Roman" pitchFamily="18" charset="0"/>
                <a:cs typeface="Times New Roman" pitchFamily="18" charset="0"/>
              </a:rPr>
              <a:t>.</a:t>
            </a:r>
          </a:p>
          <a:p>
            <a:pPr lvl="1">
              <a:buNone/>
            </a:pPr>
            <a:endParaRPr lang="en-US" sz="2400" dirty="0" smtClean="0">
              <a:latin typeface="Times New Roman" pitchFamily="18" charset="0"/>
              <a:cs typeface="Times New Roman" pitchFamily="18" charset="0"/>
            </a:endParaRPr>
          </a:p>
          <a:p>
            <a:pPr>
              <a:buNone/>
            </a:pPr>
            <a:r>
              <a:rPr lang="en-US" sz="2400" b="1" u="sng" dirty="0" smtClean="0">
                <a:latin typeface="Times New Roman" pitchFamily="18" charset="0"/>
                <a:cs typeface="Times New Roman" pitchFamily="18" charset="0"/>
              </a:rPr>
              <a:t>Reverse Charge case:</a:t>
            </a:r>
            <a:endParaRPr lang="en-US" sz="2400" dirty="0" smtClean="0">
              <a:latin typeface="Times New Roman" pitchFamily="18" charset="0"/>
              <a:cs typeface="Times New Roman" pitchFamily="18" charset="0"/>
            </a:endParaRPr>
          </a:p>
          <a:p>
            <a:pPr lvl="1" indent="-512064">
              <a:spcBef>
                <a:spcPts val="400"/>
              </a:spcBef>
              <a:buSzPct val="68000"/>
              <a:buFont typeface="Wingdings" pitchFamily="2" charset="2"/>
              <a:buChar char="q"/>
            </a:pPr>
            <a:r>
              <a:rPr lang="en-US" sz="2400" dirty="0" smtClean="0">
                <a:latin typeface="Times New Roman" pitchFamily="18" charset="0"/>
                <a:cs typeface="Times New Roman" pitchFamily="18" charset="0"/>
              </a:rPr>
              <a:t>ST under reverse charge can be paid only in cash/ </a:t>
            </a:r>
            <a:r>
              <a:rPr lang="en-US" sz="2400" dirty="0" err="1" smtClean="0">
                <a:latin typeface="Times New Roman" pitchFamily="18" charset="0"/>
                <a:cs typeface="Times New Roman" pitchFamily="18" charset="0"/>
              </a:rPr>
              <a:t>cheque</a:t>
            </a:r>
            <a:r>
              <a:rPr lang="en-US" sz="2400" dirty="0" smtClean="0">
                <a:latin typeface="Times New Roman" pitchFamily="18" charset="0"/>
                <a:cs typeface="Times New Roman" pitchFamily="18" charset="0"/>
              </a:rPr>
              <a:t>. </a:t>
            </a:r>
          </a:p>
          <a:p>
            <a:pPr lvl="1" indent="-512064" algn="just">
              <a:spcBef>
                <a:spcPts val="400"/>
              </a:spcBef>
              <a:buSzPct val="68000"/>
              <a:buFont typeface="Wingdings" pitchFamily="2" charset="2"/>
              <a:buChar char="q"/>
            </a:pPr>
            <a:r>
              <a:rPr lang="en-US" sz="2400" dirty="0" smtClean="0">
                <a:latin typeface="Times New Roman" pitchFamily="18" charset="0"/>
                <a:cs typeface="Times New Roman" pitchFamily="18" charset="0"/>
              </a:rPr>
              <a:t>CENVAT credit cannot be used to discharge ST liability under reverse charge. (</a:t>
            </a:r>
            <a:r>
              <a:rPr lang="en-US" sz="2400" b="1" dirty="0" smtClean="0">
                <a:latin typeface="Times New Roman" pitchFamily="18" charset="0"/>
                <a:cs typeface="Times New Roman" pitchFamily="18" charset="0"/>
              </a:rPr>
              <a:t>Rule 3(4) (e) of CCR-2004)</a:t>
            </a:r>
            <a:r>
              <a:rPr lang="en-US" sz="2400" dirty="0" smtClean="0">
                <a:latin typeface="Times New Roman" pitchFamily="18" charset="0"/>
                <a:cs typeface="Times New Roman" pitchFamily="18" charset="0"/>
              </a:rPr>
              <a:t>.</a:t>
            </a:r>
          </a:p>
          <a:p>
            <a:pPr>
              <a:buNone/>
            </a:pPr>
            <a:endParaRPr lang="en-US" sz="2000" dirty="0" smtClean="0">
              <a:latin typeface="Times New Roman" pitchFamily="18" charset="0"/>
              <a:cs typeface="Times New Roman" pitchFamily="18" charset="0"/>
            </a:endParaRPr>
          </a:p>
        </p:txBody>
      </p:sp>
      <p:sp>
        <p:nvSpPr>
          <p:cNvPr id="3" name="Title 2"/>
          <p:cNvSpPr>
            <a:spLocks noGrp="1"/>
          </p:cNvSpPr>
          <p:nvPr>
            <p:ph type="title"/>
          </p:nvPr>
        </p:nvSpPr>
        <p:spPr>
          <a:xfrm>
            <a:off x="457200" y="411162"/>
            <a:ext cx="8229600" cy="884238"/>
          </a:xfrm>
        </p:spPr>
        <p:txBody>
          <a:bodyPr>
            <a:noAutofit/>
          </a:bodyPr>
          <a:lstStyle/>
          <a:p>
            <a:pPr lvl="0"/>
            <a:r>
              <a:rPr lang="en-US" sz="3600" u="sng" dirty="0" smtClean="0">
                <a:solidFill>
                  <a:schemeClr val="tx1"/>
                </a:solidFill>
                <a:effectLst/>
                <a:latin typeface="Times New Roman" pitchFamily="18" charset="0"/>
                <a:cs typeface="Times New Roman" pitchFamily="18" charset="0"/>
              </a:rPr>
              <a:t>RC and Payment of ST:</a:t>
            </a:r>
            <a:br>
              <a:rPr lang="en-US" sz="3600" u="sng" dirty="0" smtClean="0">
                <a:solidFill>
                  <a:schemeClr val="tx1"/>
                </a:solidFill>
                <a:effectLst/>
                <a:latin typeface="Times New Roman" pitchFamily="18" charset="0"/>
                <a:cs typeface="Times New Roman" pitchFamily="18" charset="0"/>
              </a:rPr>
            </a:br>
            <a:endParaRPr lang="en-US" sz="3600" u="sng" dirty="0">
              <a:solidFill>
                <a:schemeClr val="tx1"/>
              </a:solidFill>
              <a:effectLst/>
              <a:latin typeface="Times New Roman" pitchFamily="18" charset="0"/>
              <a:cs typeface="Times New Roman" pitchFamily="18" charset="0"/>
            </a:endParaRPr>
          </a:p>
        </p:txBody>
      </p:sp>
      <p:sp>
        <p:nvSpPr>
          <p:cNvPr id="5" name="Horizontal Scroll 4"/>
          <p:cNvSpPr/>
          <p:nvPr/>
        </p:nvSpPr>
        <p:spPr>
          <a:xfrm>
            <a:off x="7620000" y="0"/>
            <a:ext cx="1600200" cy="762000"/>
          </a:xfrm>
          <a:prstGeom prst="horizontalScroll">
            <a:avLst/>
          </a:prstGeom>
          <a:blipFill>
            <a:blip r:embed="rId3"/>
            <a:tile tx="0" ty="0" sx="100000" sy="100000" flip="none" algn="tl"/>
          </a:blipFill>
          <a:ln>
            <a:solidFill>
              <a:schemeClr val="accent5">
                <a:lumMod val="5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050" b="1" dirty="0" smtClean="0">
                <a:solidFill>
                  <a:schemeClr val="tx1"/>
                </a:solidFill>
                <a:latin typeface="Times New Roman" pitchFamily="18" charset="0"/>
                <a:cs typeface="Times New Roman" pitchFamily="18" charset="0"/>
              </a:rPr>
              <a:t>Bhupendra Rohilla</a:t>
            </a:r>
            <a:endParaRPr lang="en-US" sz="2050" b="1"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1"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trips(downLeft)">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heel(4)">
                                      <p:cBhvr>
                                        <p:cTn id="12" dur="2000"/>
                                        <p:tgtEl>
                                          <p:spTgt spid="2">
                                            <p:txEl>
                                              <p:pRg st="0" end="0"/>
                                            </p:txEl>
                                          </p:spTgt>
                                        </p:tgtEl>
                                      </p:cBhvr>
                                    </p:animEffect>
                                  </p:childTnLst>
                                </p:cTn>
                              </p:par>
                              <p:par>
                                <p:cTn id="13" presetID="21" presetClass="entr" presetSubtype="4" fill="hold" grpId="0" nodeType="with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wheel(4)">
                                      <p:cBhvr>
                                        <p:cTn id="15" dur="2000"/>
                                        <p:tgtEl>
                                          <p:spTgt spid="2">
                                            <p:txEl>
                                              <p:pRg st="1" end="1"/>
                                            </p:txEl>
                                          </p:spTgt>
                                        </p:tgtEl>
                                      </p:cBhvr>
                                    </p:animEffect>
                                  </p:childTnLst>
                                </p:cTn>
                              </p:par>
                              <p:par>
                                <p:cTn id="16" presetID="21" presetClass="entr" presetSubtype="4" fill="hold" grpId="0" nodeType="withEffect">
                                  <p:stCondLst>
                                    <p:cond delay="0"/>
                                  </p:stCondLst>
                                  <p:childTnLst>
                                    <p:set>
                                      <p:cBhvr>
                                        <p:cTn id="17" dur="1" fill="hold">
                                          <p:stCondLst>
                                            <p:cond delay="0"/>
                                          </p:stCondLst>
                                        </p:cTn>
                                        <p:tgtEl>
                                          <p:spTgt spid="2">
                                            <p:txEl>
                                              <p:pRg st="2" end="2"/>
                                            </p:txEl>
                                          </p:spTgt>
                                        </p:tgtEl>
                                        <p:attrNameLst>
                                          <p:attrName>style.visibility</p:attrName>
                                        </p:attrNameLst>
                                      </p:cBhvr>
                                      <p:to>
                                        <p:strVal val="visible"/>
                                      </p:to>
                                    </p:set>
                                    <p:animEffect transition="in" filter="wheel(4)">
                                      <p:cBhvr>
                                        <p:cTn id="18" dur="2000"/>
                                        <p:tgtEl>
                                          <p:spTgt spid="2">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wheel(4)">
                                      <p:cBhvr>
                                        <p:cTn id="23" dur="2000"/>
                                        <p:tgtEl>
                                          <p:spTgt spid="2">
                                            <p:txEl>
                                              <p:pRg st="4" end="4"/>
                                            </p:txEl>
                                          </p:spTgt>
                                        </p:tgtEl>
                                      </p:cBhvr>
                                    </p:animEffect>
                                  </p:childTnLst>
                                </p:cTn>
                              </p:par>
                              <p:par>
                                <p:cTn id="24" presetID="21" presetClass="entr" presetSubtype="4" fill="hold" grpId="0" nodeType="withEffect">
                                  <p:stCondLst>
                                    <p:cond delay="0"/>
                                  </p:stCondLst>
                                  <p:childTnLst>
                                    <p:set>
                                      <p:cBhvr>
                                        <p:cTn id="25" dur="1" fill="hold">
                                          <p:stCondLst>
                                            <p:cond delay="0"/>
                                          </p:stCondLst>
                                        </p:cTn>
                                        <p:tgtEl>
                                          <p:spTgt spid="2">
                                            <p:txEl>
                                              <p:pRg st="5" end="5"/>
                                            </p:txEl>
                                          </p:spTgt>
                                        </p:tgtEl>
                                        <p:attrNameLst>
                                          <p:attrName>style.visibility</p:attrName>
                                        </p:attrNameLst>
                                      </p:cBhvr>
                                      <p:to>
                                        <p:strVal val="visible"/>
                                      </p:to>
                                    </p:set>
                                    <p:animEffect transition="in" filter="wheel(4)">
                                      <p:cBhvr>
                                        <p:cTn id="26" dur="2000"/>
                                        <p:tgtEl>
                                          <p:spTgt spid="2">
                                            <p:txEl>
                                              <p:pRg st="5" end="5"/>
                                            </p:txEl>
                                          </p:spTgt>
                                        </p:tgtEl>
                                      </p:cBhvr>
                                    </p:animEffect>
                                  </p:childTnLst>
                                </p:cTn>
                              </p:par>
                              <p:par>
                                <p:cTn id="27" presetID="21" presetClass="entr" presetSubtype="4" fill="hold" grpId="0"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Effect transition="in" filter="wheel(4)">
                                      <p:cBhvr>
                                        <p:cTn id="29" dur="2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89037"/>
            <a:ext cx="8229600" cy="4525963"/>
          </a:xfrm>
        </p:spPr>
        <p:txBody>
          <a:bodyPr>
            <a:noAutofit/>
          </a:bodyPr>
          <a:lstStyle/>
          <a:p>
            <a:pPr marL="621792" indent="-512064">
              <a:buFont typeface="Wingdings" pitchFamily="2" charset="2"/>
              <a:buChar char="q"/>
            </a:pPr>
            <a:r>
              <a:rPr lang="en-US" sz="2400" dirty="0" smtClean="0">
                <a:latin typeface="Times New Roman" pitchFamily="18" charset="0"/>
                <a:cs typeface="Times New Roman" pitchFamily="18" charset="0"/>
              </a:rPr>
              <a:t>In respect of input service where </a:t>
            </a:r>
            <a:r>
              <a:rPr lang="en-US" sz="2400" b="1" dirty="0" smtClean="0">
                <a:latin typeface="Times New Roman" pitchFamily="18" charset="0"/>
                <a:cs typeface="Times New Roman" pitchFamily="18" charset="0"/>
              </a:rPr>
              <a:t>whole of the service tax </a:t>
            </a:r>
            <a:r>
              <a:rPr lang="en-US" sz="2400" dirty="0" smtClean="0">
                <a:latin typeface="Times New Roman" pitchFamily="18" charset="0"/>
                <a:cs typeface="Times New Roman" pitchFamily="18" charset="0"/>
              </a:rPr>
              <a:t>is liable to be paid by the recipient of service, credit shall be allowed after the service tax is paid.</a:t>
            </a:r>
          </a:p>
          <a:p>
            <a:pPr>
              <a:buFont typeface="Wingdings" pitchFamily="2" charset="2"/>
              <a:buChar char="q"/>
            </a:pPr>
            <a:endParaRPr lang="en-US" sz="2400" dirty="0" smtClean="0">
              <a:latin typeface="Times New Roman" pitchFamily="18" charset="0"/>
              <a:cs typeface="Times New Roman" pitchFamily="18" charset="0"/>
            </a:endParaRPr>
          </a:p>
          <a:p>
            <a:pPr marL="621792" indent="-512064">
              <a:buFont typeface="Wingdings" pitchFamily="2" charset="2"/>
              <a:buChar char="q"/>
            </a:pPr>
            <a:r>
              <a:rPr lang="en-US" sz="2400" dirty="0" smtClean="0">
                <a:latin typeface="Times New Roman" pitchFamily="18" charset="0"/>
                <a:cs typeface="Times New Roman" pitchFamily="18" charset="0"/>
              </a:rPr>
              <a:t>However in case of </a:t>
            </a:r>
            <a:r>
              <a:rPr lang="en-US" sz="2400" b="1" dirty="0" smtClean="0">
                <a:latin typeface="Times New Roman" pitchFamily="18" charset="0"/>
                <a:cs typeface="Times New Roman" pitchFamily="18" charset="0"/>
              </a:rPr>
              <a:t>partial reverse </a:t>
            </a:r>
            <a:r>
              <a:rPr lang="en-US" sz="2400" dirty="0" smtClean="0">
                <a:latin typeface="Times New Roman" pitchFamily="18" charset="0"/>
                <a:cs typeface="Times New Roman" pitchFamily="18" charset="0"/>
              </a:rPr>
              <a:t>charge in order to avail credit, it is required to pay ST and invoice value first.</a:t>
            </a:r>
          </a:p>
          <a:p>
            <a:pPr>
              <a:buNone/>
            </a:pPr>
            <a:endParaRPr lang="en-US" sz="2400" dirty="0" smtClean="0">
              <a:latin typeface="Times New Roman" pitchFamily="18" charset="0"/>
              <a:cs typeface="Times New Roman" pitchFamily="18" charset="0"/>
            </a:endParaRPr>
          </a:p>
        </p:txBody>
      </p:sp>
      <p:sp>
        <p:nvSpPr>
          <p:cNvPr id="3" name="Title 2"/>
          <p:cNvSpPr>
            <a:spLocks noGrp="1"/>
          </p:cNvSpPr>
          <p:nvPr>
            <p:ph type="title"/>
          </p:nvPr>
        </p:nvSpPr>
        <p:spPr>
          <a:xfrm>
            <a:off x="457200" y="0"/>
            <a:ext cx="8229600" cy="1143000"/>
          </a:xfrm>
        </p:spPr>
        <p:txBody>
          <a:bodyPr>
            <a:normAutofit/>
          </a:bodyPr>
          <a:lstStyle/>
          <a:p>
            <a:r>
              <a:rPr lang="en-US" sz="3600" u="sng" dirty="0" smtClean="0">
                <a:solidFill>
                  <a:schemeClr val="tx1"/>
                </a:solidFill>
                <a:effectLst/>
                <a:latin typeface="Times New Roman" pitchFamily="18" charset="0"/>
                <a:cs typeface="Times New Roman" pitchFamily="18" charset="0"/>
              </a:rPr>
              <a:t>RC and </a:t>
            </a:r>
            <a:r>
              <a:rPr lang="en-US" sz="3600" u="sng" dirty="0" err="1" smtClean="0">
                <a:solidFill>
                  <a:schemeClr val="tx1"/>
                </a:solidFill>
                <a:effectLst/>
                <a:latin typeface="Times New Roman" pitchFamily="18" charset="0"/>
                <a:cs typeface="Times New Roman" pitchFamily="18" charset="0"/>
              </a:rPr>
              <a:t>availment</a:t>
            </a:r>
            <a:r>
              <a:rPr lang="en-US" sz="3600" u="sng" dirty="0" smtClean="0">
                <a:solidFill>
                  <a:schemeClr val="tx1"/>
                </a:solidFill>
                <a:effectLst/>
                <a:latin typeface="Times New Roman" pitchFamily="18" charset="0"/>
                <a:cs typeface="Times New Roman" pitchFamily="18" charset="0"/>
              </a:rPr>
              <a:t> of Service Tax</a:t>
            </a:r>
            <a:endParaRPr lang="en-US" sz="3600" u="sng" dirty="0">
              <a:solidFill>
                <a:schemeClr val="tx1"/>
              </a:solidFill>
              <a:effectLst/>
              <a:latin typeface="Times New Roman" pitchFamily="18" charset="0"/>
              <a:cs typeface="Times New Roman" pitchFamily="18" charset="0"/>
            </a:endParaRPr>
          </a:p>
        </p:txBody>
      </p:sp>
      <p:sp>
        <p:nvSpPr>
          <p:cNvPr id="5" name="Horizontal Scroll 4"/>
          <p:cNvSpPr/>
          <p:nvPr/>
        </p:nvSpPr>
        <p:spPr>
          <a:xfrm>
            <a:off x="7620000" y="0"/>
            <a:ext cx="1600200" cy="762000"/>
          </a:xfrm>
          <a:prstGeom prst="horizontalScroll">
            <a:avLst/>
          </a:prstGeom>
          <a:blipFill>
            <a:blip r:embed="rId3"/>
            <a:tile tx="0" ty="0" sx="100000" sy="100000" flip="none" algn="tl"/>
          </a:blipFill>
          <a:ln>
            <a:solidFill>
              <a:schemeClr val="accent5">
                <a:lumMod val="5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050" b="1" dirty="0" smtClean="0">
                <a:solidFill>
                  <a:schemeClr val="tx1"/>
                </a:solidFill>
                <a:latin typeface="Times New Roman" pitchFamily="18" charset="0"/>
                <a:cs typeface="Times New Roman" pitchFamily="18" charset="0"/>
              </a:rPr>
              <a:t>Bhupendra Rohilla</a:t>
            </a:r>
            <a:endParaRPr lang="en-US" sz="2050" b="1"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770" decel="100000"/>
                                        <p:tgtEl>
                                          <p:spTgt spid="3"/>
                                        </p:tgtEl>
                                      </p:cBhvr>
                                    </p:animEffect>
                                    <p:animScale>
                                      <p:cBhvr>
                                        <p:cTn id="8" dur="770" decel="100000"/>
                                        <p:tgtEl>
                                          <p:spTgt spid="3"/>
                                        </p:tgtEl>
                                      </p:cBhvr>
                                      <p:from x="10000" y="10000"/>
                                      <p:to x="200000" y="450000"/>
                                    </p:animScale>
                                    <p:animScale>
                                      <p:cBhvr>
                                        <p:cTn id="9" dur="1230" accel="100000" fill="hold">
                                          <p:stCondLst>
                                            <p:cond delay="770"/>
                                          </p:stCondLst>
                                        </p:cTn>
                                        <p:tgtEl>
                                          <p:spTgt spid="3"/>
                                        </p:tgtEl>
                                      </p:cBhvr>
                                      <p:from x="200000" y="450000"/>
                                      <p:to x="100000" y="100000"/>
                                    </p:animScale>
                                    <p:set>
                                      <p:cBhvr>
                                        <p:cTn id="10" dur="770" fill="hold"/>
                                        <p:tgtEl>
                                          <p:spTgt spid="3"/>
                                        </p:tgtEl>
                                        <p:attrNameLst>
                                          <p:attrName>ppt_x</p:attrName>
                                        </p:attrNameLst>
                                      </p:cBhvr>
                                      <p:to>
                                        <p:strVal val="(0.5)"/>
                                      </p:to>
                                    </p:set>
                                    <p:anim from="(0.5)" to="(#ppt_x)" calcmode="lin" valueType="num">
                                      <p:cBhvr>
                                        <p:cTn id="11" dur="1230" accel="100000" fill="hold">
                                          <p:stCondLst>
                                            <p:cond delay="770"/>
                                          </p:stCondLst>
                                        </p:cTn>
                                        <p:tgtEl>
                                          <p:spTgt spid="3"/>
                                        </p:tgtEl>
                                        <p:attrNameLst>
                                          <p:attrName>ppt_x</p:attrName>
                                        </p:attrNameLst>
                                      </p:cBhvr>
                                    </p:anim>
                                    <p:set>
                                      <p:cBhvr>
                                        <p:cTn id="12" dur="770" fill="hold"/>
                                        <p:tgtEl>
                                          <p:spTgt spid="3"/>
                                        </p:tgtEl>
                                        <p:attrNameLst>
                                          <p:attrName>ppt_y</p:attrName>
                                        </p:attrNameLst>
                                      </p:cBhvr>
                                      <p:to>
                                        <p:strVal val="(#ppt_y+0.4)"/>
                                      </p:to>
                                    </p:set>
                                    <p:anim from="(#ppt_y+0.4)" to="(#ppt_y)" calcmode="lin" valueType="num">
                                      <p:cBhvr>
                                        <p:cTn id="13" dur="1230" accel="100000" fill="hold">
                                          <p:stCondLst>
                                            <p:cond delay="770"/>
                                          </p:stCondLst>
                                        </p:cTn>
                                        <p:tgtEl>
                                          <p:spTgt spid="3"/>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2">
                                            <p:txEl>
                                              <p:pRg st="0" end="0"/>
                                            </p:txEl>
                                          </p:spTgt>
                                        </p:tgtEl>
                                        <p:attrNameLst>
                                          <p:attrName>style.visibility</p:attrName>
                                        </p:attrNameLst>
                                      </p:cBhvr>
                                      <p:to>
                                        <p:strVal val="visible"/>
                                      </p:to>
                                    </p:set>
                                    <p:animEffect transition="in" filter="diamond(in)">
                                      <p:cBhvr>
                                        <p:cTn id="18" dur="2000"/>
                                        <p:tgtEl>
                                          <p:spTgt spid="2">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grpId="0" nodeType="clickEffect">
                                  <p:stCondLst>
                                    <p:cond delay="0"/>
                                  </p:stCondLst>
                                  <p:childTnLst>
                                    <p:set>
                                      <p:cBhvr>
                                        <p:cTn id="22" dur="1" fill="hold">
                                          <p:stCondLst>
                                            <p:cond delay="0"/>
                                          </p:stCondLst>
                                        </p:cTn>
                                        <p:tgtEl>
                                          <p:spTgt spid="2">
                                            <p:txEl>
                                              <p:pRg st="2" end="2"/>
                                            </p:txEl>
                                          </p:spTgt>
                                        </p:tgtEl>
                                        <p:attrNameLst>
                                          <p:attrName>style.visibility</p:attrName>
                                        </p:attrNameLst>
                                      </p:cBhvr>
                                      <p:to>
                                        <p:strVal val="visible"/>
                                      </p:to>
                                    </p:set>
                                    <p:animEffect transition="in" filter="diamond(in)">
                                      <p:cBhvr>
                                        <p:cTn id="23"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9492087</TotalTime>
  <Words>1071</Words>
  <Application>Microsoft Office PowerPoint</Application>
  <PresentationFormat>On-screen Show (4:3)</PresentationFormat>
  <Paragraphs>166</Paragraphs>
  <Slides>16</Slides>
  <Notes>7</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Concourse</vt:lpstr>
      <vt:lpstr>Welcome to the Roadmap of    SERVICE TAX REVERSE CHARGE MECHANISM</vt:lpstr>
      <vt:lpstr>Slide 2</vt:lpstr>
      <vt:lpstr>Meaning of Reverse Charge</vt:lpstr>
      <vt:lpstr>Types of Reverse Charge</vt:lpstr>
      <vt:lpstr>Reverse charge and other aspect</vt:lpstr>
      <vt:lpstr>Slide 6</vt:lpstr>
      <vt:lpstr>RC and Point of Taxation</vt:lpstr>
      <vt:lpstr>RC and Payment of ST: </vt:lpstr>
      <vt:lpstr>RC and availment of Service Tax</vt:lpstr>
      <vt:lpstr>RC and SSP exemption</vt:lpstr>
      <vt:lpstr>Services covered under full RC</vt:lpstr>
      <vt:lpstr>Services covered under full RC</vt:lpstr>
      <vt:lpstr>Partial Reverse Charge</vt:lpstr>
      <vt:lpstr>Services Covered under Partial RC</vt:lpstr>
      <vt:lpstr>Questioning Session</vt:lpstr>
      <vt:lpstr>Slide 16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SERVICE TAX REVERSE CHARGE MECHANISM</dc:title>
  <dc:creator>Admin</dc:creator>
  <cp:lastModifiedBy>Admin</cp:lastModifiedBy>
  <cp:revision>279</cp:revision>
  <dcterms:created xsi:type="dcterms:W3CDTF">2006-08-16T00:00:00Z</dcterms:created>
  <dcterms:modified xsi:type="dcterms:W3CDTF">2015-01-13T08:37:38Z</dcterms:modified>
</cp:coreProperties>
</file>