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84" r:id="rId2"/>
    <p:sldId id="283" r:id="rId3"/>
    <p:sldId id="288" r:id="rId4"/>
    <p:sldId id="292" r:id="rId5"/>
    <p:sldId id="294" r:id="rId6"/>
    <p:sldId id="293" r:id="rId7"/>
    <p:sldId id="289" r:id="rId8"/>
    <p:sldId id="259" r:id="rId9"/>
    <p:sldId id="291" r:id="rId10"/>
    <p:sldId id="260" r:id="rId11"/>
    <p:sldId id="261" r:id="rId12"/>
    <p:sldId id="285" r:id="rId13"/>
    <p:sldId id="286" r:id="rId14"/>
    <p:sldId id="262" r:id="rId15"/>
    <p:sldId id="266" r:id="rId16"/>
    <p:sldId id="267" r:id="rId17"/>
    <p:sldId id="268" r:id="rId18"/>
    <p:sldId id="269" r:id="rId19"/>
    <p:sldId id="270" r:id="rId20"/>
    <p:sldId id="271" r:id="rId21"/>
    <p:sldId id="287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CEAEFF6-D503-4DA5-87CB-BCB01B787885}" type="doc">
      <dgm:prSet loTypeId="urn:microsoft.com/office/officeart/2008/layout/CircleAccentTimeline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IN"/>
        </a:p>
      </dgm:t>
    </dgm:pt>
    <dgm:pt modelId="{7E2AD124-0C1C-4FA5-B034-A0E45A505858}">
      <dgm:prSet phldrT="[Text]"/>
      <dgm:spPr/>
      <dgm:t>
        <a:bodyPr/>
        <a:lstStyle/>
        <a:p>
          <a:r>
            <a:rPr lang="en-US" dirty="0" smtClean="0"/>
            <a:t>49 Sections</a:t>
          </a:r>
          <a:endParaRPr lang="en-IN" dirty="0"/>
        </a:p>
      </dgm:t>
    </dgm:pt>
    <dgm:pt modelId="{D3E27A85-319F-4A7D-87C3-EDD3DD3C47BF}" type="parTrans" cxnId="{75129D99-C506-4C00-A0A2-17216D81033F}">
      <dgm:prSet/>
      <dgm:spPr/>
      <dgm:t>
        <a:bodyPr/>
        <a:lstStyle/>
        <a:p>
          <a:endParaRPr lang="en-IN"/>
        </a:p>
      </dgm:t>
    </dgm:pt>
    <dgm:pt modelId="{8F21CD85-4DCA-47C4-BB22-2A3B307E1F36}" type="sibTrans" cxnId="{75129D99-C506-4C00-A0A2-17216D81033F}">
      <dgm:prSet/>
      <dgm:spPr/>
      <dgm:t>
        <a:bodyPr/>
        <a:lstStyle/>
        <a:p>
          <a:endParaRPr lang="en-IN"/>
        </a:p>
      </dgm:t>
    </dgm:pt>
    <dgm:pt modelId="{6F0020FC-3625-42C7-882A-673EBA06811B}">
      <dgm:prSet phldrT="[Text]"/>
      <dgm:spPr/>
      <dgm:t>
        <a:bodyPr/>
        <a:lstStyle/>
        <a:p>
          <a:r>
            <a:rPr lang="en-US" dirty="0" smtClean="0"/>
            <a:t>Rules</a:t>
          </a:r>
          <a:endParaRPr lang="en-IN" dirty="0"/>
        </a:p>
      </dgm:t>
    </dgm:pt>
    <dgm:pt modelId="{281AE53B-C9E3-44B5-ADD6-8CA2D8673A44}" type="parTrans" cxnId="{E92AF15F-B84E-47A4-8BB8-2CB32F963680}">
      <dgm:prSet/>
      <dgm:spPr/>
      <dgm:t>
        <a:bodyPr/>
        <a:lstStyle/>
        <a:p>
          <a:endParaRPr lang="en-IN"/>
        </a:p>
      </dgm:t>
    </dgm:pt>
    <dgm:pt modelId="{25EA863C-8486-499D-9AE2-795061A5DA9D}" type="sibTrans" cxnId="{E92AF15F-B84E-47A4-8BB8-2CB32F963680}">
      <dgm:prSet/>
      <dgm:spPr/>
      <dgm:t>
        <a:bodyPr/>
        <a:lstStyle/>
        <a:p>
          <a:endParaRPr lang="en-IN"/>
        </a:p>
      </dgm:t>
    </dgm:pt>
    <dgm:pt modelId="{A3F7E284-9824-44C1-8DC1-1BD02AF162ED}">
      <dgm:prSet phldrT="[Text]"/>
      <dgm:spPr/>
      <dgm:t>
        <a:bodyPr/>
        <a:lstStyle/>
        <a:p>
          <a:r>
            <a:rPr lang="en-US" dirty="0" smtClean="0"/>
            <a:t>Current Account Transactions</a:t>
          </a:r>
          <a:endParaRPr lang="en-IN" dirty="0"/>
        </a:p>
      </dgm:t>
    </dgm:pt>
    <dgm:pt modelId="{710CADDC-C306-4390-9001-C46887866B55}" type="parTrans" cxnId="{992BDC0B-6CA7-4977-B863-81A91C3FAC8D}">
      <dgm:prSet/>
      <dgm:spPr/>
      <dgm:t>
        <a:bodyPr/>
        <a:lstStyle/>
        <a:p>
          <a:endParaRPr lang="en-IN"/>
        </a:p>
      </dgm:t>
    </dgm:pt>
    <dgm:pt modelId="{68D4C480-9A7A-42A4-8C6F-9C42EFEF3E1B}" type="sibTrans" cxnId="{992BDC0B-6CA7-4977-B863-81A91C3FAC8D}">
      <dgm:prSet/>
      <dgm:spPr/>
      <dgm:t>
        <a:bodyPr/>
        <a:lstStyle/>
        <a:p>
          <a:endParaRPr lang="en-IN"/>
        </a:p>
      </dgm:t>
    </dgm:pt>
    <dgm:pt modelId="{9916F179-9D17-4366-844E-3471EB572EAA}">
      <dgm:prSet phldrT="[Text]"/>
      <dgm:spPr/>
      <dgm:t>
        <a:bodyPr/>
        <a:lstStyle/>
        <a:p>
          <a:r>
            <a:rPr lang="en-US" dirty="0" smtClean="0"/>
            <a:t>Capital  Account Transactions</a:t>
          </a:r>
          <a:endParaRPr lang="en-IN" dirty="0"/>
        </a:p>
      </dgm:t>
    </dgm:pt>
    <dgm:pt modelId="{96D00C50-58CE-42D8-9B87-984085C45248}" type="parTrans" cxnId="{AF636FB6-B850-4BCB-9C43-63728A12647F}">
      <dgm:prSet/>
      <dgm:spPr/>
      <dgm:t>
        <a:bodyPr/>
        <a:lstStyle/>
        <a:p>
          <a:endParaRPr lang="en-IN"/>
        </a:p>
      </dgm:t>
    </dgm:pt>
    <dgm:pt modelId="{60BC4B74-8901-48D5-A87A-97AD8F4C20E4}" type="sibTrans" cxnId="{AF636FB6-B850-4BCB-9C43-63728A12647F}">
      <dgm:prSet/>
      <dgm:spPr/>
      <dgm:t>
        <a:bodyPr/>
        <a:lstStyle/>
        <a:p>
          <a:endParaRPr lang="en-IN"/>
        </a:p>
      </dgm:t>
    </dgm:pt>
    <dgm:pt modelId="{49DBB96C-3955-4AE7-B74D-545AE4E59468}">
      <dgm:prSet/>
      <dgm:spPr/>
      <dgm:t>
        <a:bodyPr/>
        <a:lstStyle/>
        <a:p>
          <a:r>
            <a:rPr lang="en-US" dirty="0" smtClean="0"/>
            <a:t>Contravention of Offences </a:t>
          </a:r>
          <a:endParaRPr lang="en-IN" dirty="0"/>
        </a:p>
      </dgm:t>
    </dgm:pt>
    <dgm:pt modelId="{B5304391-63B0-4BFA-B5A2-A75FC03221C4}" type="parTrans" cxnId="{7883A44F-6E10-4EEF-90AB-1FC0D0671E5A}">
      <dgm:prSet/>
      <dgm:spPr/>
      <dgm:t>
        <a:bodyPr/>
        <a:lstStyle/>
        <a:p>
          <a:endParaRPr lang="en-IN"/>
        </a:p>
      </dgm:t>
    </dgm:pt>
    <dgm:pt modelId="{7EEAA64F-DFED-4ADA-B519-318F7ABD8705}" type="sibTrans" cxnId="{7883A44F-6E10-4EEF-90AB-1FC0D0671E5A}">
      <dgm:prSet/>
      <dgm:spPr/>
      <dgm:t>
        <a:bodyPr/>
        <a:lstStyle/>
        <a:p>
          <a:endParaRPr lang="en-IN"/>
        </a:p>
      </dgm:t>
    </dgm:pt>
    <dgm:pt modelId="{9313C227-7C0A-4D69-9097-61758D85F0E0}">
      <dgm:prSet phldrT="[Text]"/>
      <dgm:spPr/>
      <dgm:t>
        <a:bodyPr/>
        <a:lstStyle/>
        <a:p>
          <a:r>
            <a:rPr lang="en-US" dirty="0" smtClean="0"/>
            <a:t>Enforcement Directorate</a:t>
          </a:r>
          <a:endParaRPr lang="en-IN" dirty="0"/>
        </a:p>
      </dgm:t>
    </dgm:pt>
    <dgm:pt modelId="{EC0521F2-45E9-492E-86D4-8BA281CB8023}" type="sibTrans" cxnId="{DAE47FA5-6451-4A0D-8A0E-9CA799EDC097}">
      <dgm:prSet/>
      <dgm:spPr/>
      <dgm:t>
        <a:bodyPr/>
        <a:lstStyle/>
        <a:p>
          <a:endParaRPr lang="en-IN"/>
        </a:p>
      </dgm:t>
    </dgm:pt>
    <dgm:pt modelId="{0F5C31A9-E0F3-41AB-B1F5-F2B6A4624BD9}" type="parTrans" cxnId="{DAE47FA5-6451-4A0D-8A0E-9CA799EDC097}">
      <dgm:prSet/>
      <dgm:spPr/>
      <dgm:t>
        <a:bodyPr/>
        <a:lstStyle/>
        <a:p>
          <a:endParaRPr lang="en-IN"/>
        </a:p>
      </dgm:t>
    </dgm:pt>
    <dgm:pt modelId="{E08C42C0-940B-472D-A224-FC541E349BDC}">
      <dgm:prSet phldrT="[Text]"/>
      <dgm:spPr/>
      <dgm:t>
        <a:bodyPr/>
        <a:lstStyle/>
        <a:p>
          <a:r>
            <a:rPr lang="en-US" dirty="0" smtClean="0"/>
            <a:t>Regulations</a:t>
          </a:r>
          <a:endParaRPr lang="en-IN" dirty="0"/>
        </a:p>
      </dgm:t>
    </dgm:pt>
    <dgm:pt modelId="{EAB5A145-F1BF-407F-9176-E699CD2D0001}" type="sibTrans" cxnId="{73F5F0F6-9527-4E46-919C-5F1AD6A4F955}">
      <dgm:prSet/>
      <dgm:spPr/>
      <dgm:t>
        <a:bodyPr/>
        <a:lstStyle/>
        <a:p>
          <a:endParaRPr lang="en-IN"/>
        </a:p>
      </dgm:t>
    </dgm:pt>
    <dgm:pt modelId="{E062D647-F7C1-42AE-89DC-13EC09713921}" type="parTrans" cxnId="{73F5F0F6-9527-4E46-919C-5F1AD6A4F955}">
      <dgm:prSet/>
      <dgm:spPr/>
      <dgm:t>
        <a:bodyPr/>
        <a:lstStyle/>
        <a:p>
          <a:endParaRPr lang="en-IN"/>
        </a:p>
      </dgm:t>
    </dgm:pt>
    <dgm:pt modelId="{4C1D36EB-E1C5-4A44-9B05-3EFF388D26AB}">
      <dgm:prSet/>
      <dgm:spPr/>
      <dgm:t>
        <a:bodyPr/>
        <a:lstStyle/>
        <a:p>
          <a:r>
            <a:rPr lang="en-US" dirty="0" smtClean="0"/>
            <a:t>Circular/Notifications</a:t>
          </a:r>
          <a:endParaRPr lang="en-IN" dirty="0"/>
        </a:p>
      </dgm:t>
    </dgm:pt>
    <dgm:pt modelId="{F6BD85E0-66AD-40A7-BB61-2A6DBCB419FE}" type="sibTrans" cxnId="{E1DB0252-6D19-4A05-AFE1-EAEEDD73C84B}">
      <dgm:prSet/>
      <dgm:spPr/>
      <dgm:t>
        <a:bodyPr/>
        <a:lstStyle/>
        <a:p>
          <a:endParaRPr lang="en-IN"/>
        </a:p>
      </dgm:t>
    </dgm:pt>
    <dgm:pt modelId="{7A5F22B5-83FD-4D4B-8D13-663EF2520D23}" type="parTrans" cxnId="{E1DB0252-6D19-4A05-AFE1-EAEEDD73C84B}">
      <dgm:prSet/>
      <dgm:spPr/>
      <dgm:t>
        <a:bodyPr/>
        <a:lstStyle/>
        <a:p>
          <a:endParaRPr lang="en-IN"/>
        </a:p>
      </dgm:t>
    </dgm:pt>
    <dgm:pt modelId="{CEFA3608-1DB0-45D4-BAC6-B72140F877DB}" type="pres">
      <dgm:prSet presAssocID="{1CEAEFF6-D503-4DA5-87CB-BCB01B787885}" presName="Name0" presStyleCnt="0">
        <dgm:presLayoutVars>
          <dgm:dir/>
        </dgm:presLayoutVars>
      </dgm:prSet>
      <dgm:spPr/>
    </dgm:pt>
    <dgm:pt modelId="{26DC57EA-6659-48C4-BF3F-DB142083A040}" type="pres">
      <dgm:prSet presAssocID="{7E2AD124-0C1C-4FA5-B034-A0E45A505858}" presName="parComposite" presStyleCnt="0"/>
      <dgm:spPr/>
    </dgm:pt>
    <dgm:pt modelId="{AF3C2204-5FBA-4244-A751-22FC7555D4E5}" type="pres">
      <dgm:prSet presAssocID="{7E2AD124-0C1C-4FA5-B034-A0E45A505858}" presName="parBigCircle" presStyleLbl="node0" presStyleIdx="0" presStyleCnt="2"/>
      <dgm:spPr/>
    </dgm:pt>
    <dgm:pt modelId="{7669087C-9799-4A4A-97EA-47CF5E314B9E}" type="pres">
      <dgm:prSet presAssocID="{7E2AD124-0C1C-4FA5-B034-A0E45A505858}" presName="parTx" presStyleLbl="revTx" presStyleIdx="0" presStyleCnt="14"/>
      <dgm:spPr/>
    </dgm:pt>
    <dgm:pt modelId="{B14EAB7A-583A-4D41-98D7-1E669E400B9A}" type="pres">
      <dgm:prSet presAssocID="{7E2AD124-0C1C-4FA5-B034-A0E45A505858}" presName="bSpace" presStyleCnt="0"/>
      <dgm:spPr/>
    </dgm:pt>
    <dgm:pt modelId="{27ECE85C-89A7-4347-B4D3-288FC7308488}" type="pres">
      <dgm:prSet presAssocID="{7E2AD124-0C1C-4FA5-B034-A0E45A505858}" presName="parBackupNorm" presStyleCnt="0"/>
      <dgm:spPr/>
    </dgm:pt>
    <dgm:pt modelId="{CBF809F0-7CDD-4CC4-BD5E-1B1C206DC0C0}" type="pres">
      <dgm:prSet presAssocID="{8F21CD85-4DCA-47C4-BB22-2A3B307E1F36}" presName="parSpace" presStyleCnt="0"/>
      <dgm:spPr/>
    </dgm:pt>
    <dgm:pt modelId="{D383ABDA-D465-4E6E-81AD-D6F835317D72}" type="pres">
      <dgm:prSet presAssocID="{6F0020FC-3625-42C7-882A-673EBA06811B}" presName="desBackupLeftNorm" presStyleCnt="0"/>
      <dgm:spPr/>
    </dgm:pt>
    <dgm:pt modelId="{E9BE5043-C841-45A4-B7F5-B91DAE2412D0}" type="pres">
      <dgm:prSet presAssocID="{6F0020FC-3625-42C7-882A-673EBA06811B}" presName="desComposite" presStyleCnt="0"/>
      <dgm:spPr/>
    </dgm:pt>
    <dgm:pt modelId="{A349252E-69B8-48BD-BB11-913C27E154F9}" type="pres">
      <dgm:prSet presAssocID="{6F0020FC-3625-42C7-882A-673EBA06811B}" presName="desCircle" presStyleLbl="node1" presStyleIdx="0" presStyleCnt="6"/>
      <dgm:spPr/>
    </dgm:pt>
    <dgm:pt modelId="{6FC237D8-5DDE-48C9-B3E6-2EA5657D2658}" type="pres">
      <dgm:prSet presAssocID="{6F0020FC-3625-42C7-882A-673EBA06811B}" presName="chTx" presStyleLbl="revTx" presStyleIdx="1" presStyleCnt="14"/>
      <dgm:spPr/>
      <dgm:t>
        <a:bodyPr/>
        <a:lstStyle/>
        <a:p>
          <a:endParaRPr lang="en-IN"/>
        </a:p>
      </dgm:t>
    </dgm:pt>
    <dgm:pt modelId="{41F7F9C4-86B7-4056-8EDD-5CEA98B7F105}" type="pres">
      <dgm:prSet presAssocID="{6F0020FC-3625-42C7-882A-673EBA06811B}" presName="desTx" presStyleLbl="revTx" presStyleIdx="2" presStyleCnt="14">
        <dgm:presLayoutVars>
          <dgm:bulletEnabled val="1"/>
        </dgm:presLayoutVars>
      </dgm:prSet>
      <dgm:spPr/>
    </dgm:pt>
    <dgm:pt modelId="{9C0D6D18-FB14-4599-A3E8-ADC2C6DB9005}" type="pres">
      <dgm:prSet presAssocID="{6F0020FC-3625-42C7-882A-673EBA06811B}" presName="desBackupRightNorm" presStyleCnt="0"/>
      <dgm:spPr/>
    </dgm:pt>
    <dgm:pt modelId="{F0D1A89A-9F5A-4FA4-9DCE-FA1842E8333B}" type="pres">
      <dgm:prSet presAssocID="{25EA863C-8486-499D-9AE2-795061A5DA9D}" presName="desSpace" presStyleCnt="0"/>
      <dgm:spPr/>
    </dgm:pt>
    <dgm:pt modelId="{A1450F6E-FD1D-4D05-845C-EEB5814412A6}" type="pres">
      <dgm:prSet presAssocID="{4C1D36EB-E1C5-4A44-9B05-3EFF388D26AB}" presName="desBackupLeftNorm" presStyleCnt="0"/>
      <dgm:spPr/>
    </dgm:pt>
    <dgm:pt modelId="{370695F6-EACD-4AB8-9823-8D311122D6E4}" type="pres">
      <dgm:prSet presAssocID="{4C1D36EB-E1C5-4A44-9B05-3EFF388D26AB}" presName="desComposite" presStyleCnt="0"/>
      <dgm:spPr/>
    </dgm:pt>
    <dgm:pt modelId="{38275BFC-EC56-416E-A029-76B32A36E7B7}" type="pres">
      <dgm:prSet presAssocID="{4C1D36EB-E1C5-4A44-9B05-3EFF388D26AB}" presName="desCircle" presStyleLbl="node1" presStyleIdx="1" presStyleCnt="6"/>
      <dgm:spPr>
        <a:solidFill>
          <a:schemeClr val="tx2">
            <a:lumMod val="75000"/>
          </a:schemeClr>
        </a:solidFill>
      </dgm:spPr>
    </dgm:pt>
    <dgm:pt modelId="{5F6177AE-9C2A-4FF1-9911-D62BD74D6C76}" type="pres">
      <dgm:prSet presAssocID="{4C1D36EB-E1C5-4A44-9B05-3EFF388D26AB}" presName="chTx" presStyleLbl="revTx" presStyleIdx="3" presStyleCnt="14"/>
      <dgm:spPr/>
      <dgm:t>
        <a:bodyPr/>
        <a:lstStyle/>
        <a:p>
          <a:endParaRPr lang="en-IN"/>
        </a:p>
      </dgm:t>
    </dgm:pt>
    <dgm:pt modelId="{572EFB92-66F2-43B4-B0A9-1BE71AE8FBB6}" type="pres">
      <dgm:prSet presAssocID="{4C1D36EB-E1C5-4A44-9B05-3EFF388D26AB}" presName="desTx" presStyleLbl="revTx" presStyleIdx="4" presStyleCnt="14">
        <dgm:presLayoutVars>
          <dgm:bulletEnabled val="1"/>
        </dgm:presLayoutVars>
      </dgm:prSet>
      <dgm:spPr/>
    </dgm:pt>
    <dgm:pt modelId="{DF698500-BE4E-43AE-9CC0-EA60E05AD031}" type="pres">
      <dgm:prSet presAssocID="{4C1D36EB-E1C5-4A44-9B05-3EFF388D26AB}" presName="desBackupRightNorm" presStyleCnt="0"/>
      <dgm:spPr/>
    </dgm:pt>
    <dgm:pt modelId="{B3EA905A-3671-4783-9AAB-A33F0A40C42D}" type="pres">
      <dgm:prSet presAssocID="{F6BD85E0-66AD-40A7-BB61-2A6DBCB419FE}" presName="desSpace" presStyleCnt="0"/>
      <dgm:spPr/>
    </dgm:pt>
    <dgm:pt modelId="{4418C051-D719-49C3-8C9D-FD1B0CB71DE1}" type="pres">
      <dgm:prSet presAssocID="{E08C42C0-940B-472D-A224-FC541E349BDC}" presName="desBackupLeftNorm" presStyleCnt="0"/>
      <dgm:spPr/>
    </dgm:pt>
    <dgm:pt modelId="{BCA795BF-3AD2-43EA-B53E-DAF28AE2CD1C}" type="pres">
      <dgm:prSet presAssocID="{E08C42C0-940B-472D-A224-FC541E349BDC}" presName="desComposite" presStyleCnt="0"/>
      <dgm:spPr/>
    </dgm:pt>
    <dgm:pt modelId="{CCAD6C87-F95F-4BD9-B006-AA123D51AF3B}" type="pres">
      <dgm:prSet presAssocID="{E08C42C0-940B-472D-A224-FC541E349BDC}" presName="desCircle" presStyleLbl="node1" presStyleIdx="2" presStyleCnt="6"/>
      <dgm:spPr/>
    </dgm:pt>
    <dgm:pt modelId="{44AF9700-3256-4C86-8D20-B749286F9BE1}" type="pres">
      <dgm:prSet presAssocID="{E08C42C0-940B-472D-A224-FC541E349BDC}" presName="chTx" presStyleLbl="revTx" presStyleIdx="5" presStyleCnt="14"/>
      <dgm:spPr/>
      <dgm:t>
        <a:bodyPr/>
        <a:lstStyle/>
        <a:p>
          <a:endParaRPr lang="en-IN"/>
        </a:p>
      </dgm:t>
    </dgm:pt>
    <dgm:pt modelId="{31C1983E-E1D6-4795-8B6D-4941052788B0}" type="pres">
      <dgm:prSet presAssocID="{E08C42C0-940B-472D-A224-FC541E349BDC}" presName="desTx" presStyleLbl="revTx" presStyleIdx="6" presStyleCnt="14">
        <dgm:presLayoutVars>
          <dgm:bulletEnabled val="1"/>
        </dgm:presLayoutVars>
      </dgm:prSet>
      <dgm:spPr/>
    </dgm:pt>
    <dgm:pt modelId="{AF01B455-2E50-447E-ADCF-27A76759BB24}" type="pres">
      <dgm:prSet presAssocID="{E08C42C0-940B-472D-A224-FC541E349BDC}" presName="desBackupRightNorm" presStyleCnt="0"/>
      <dgm:spPr/>
    </dgm:pt>
    <dgm:pt modelId="{455004FB-0758-4E16-A6B0-B3E0C8AF53B1}" type="pres">
      <dgm:prSet presAssocID="{EAB5A145-F1BF-407F-9176-E699CD2D0001}" presName="desSpace" presStyleCnt="0"/>
      <dgm:spPr/>
    </dgm:pt>
    <dgm:pt modelId="{622B99E0-F446-49CE-B896-67DC1B79C58A}" type="pres">
      <dgm:prSet presAssocID="{9313C227-7C0A-4D69-9097-61758D85F0E0}" presName="parComposite" presStyleCnt="0"/>
      <dgm:spPr/>
    </dgm:pt>
    <dgm:pt modelId="{0054CCA8-2AE7-4762-BAB0-3099A4C50599}" type="pres">
      <dgm:prSet presAssocID="{9313C227-7C0A-4D69-9097-61758D85F0E0}" presName="parBigCircle" presStyleLbl="node0" presStyleIdx="1" presStyleCnt="2"/>
      <dgm:spPr/>
    </dgm:pt>
    <dgm:pt modelId="{F98B3836-01C1-49EE-B538-9BEF5785BD7F}" type="pres">
      <dgm:prSet presAssocID="{9313C227-7C0A-4D69-9097-61758D85F0E0}" presName="parTx" presStyleLbl="revTx" presStyleIdx="7" presStyleCnt="14"/>
      <dgm:spPr/>
      <dgm:t>
        <a:bodyPr/>
        <a:lstStyle/>
        <a:p>
          <a:endParaRPr lang="en-IN"/>
        </a:p>
      </dgm:t>
    </dgm:pt>
    <dgm:pt modelId="{8E42B09A-5D51-4001-8CDE-9B92DFBE493D}" type="pres">
      <dgm:prSet presAssocID="{9313C227-7C0A-4D69-9097-61758D85F0E0}" presName="bSpace" presStyleCnt="0"/>
      <dgm:spPr/>
    </dgm:pt>
    <dgm:pt modelId="{2BED578C-DD49-4D5F-923D-CB102B0CE248}" type="pres">
      <dgm:prSet presAssocID="{9313C227-7C0A-4D69-9097-61758D85F0E0}" presName="parBackupNorm" presStyleCnt="0"/>
      <dgm:spPr/>
    </dgm:pt>
    <dgm:pt modelId="{F2D7EEA4-0C32-49C7-9EAC-970309A1A073}" type="pres">
      <dgm:prSet presAssocID="{EC0521F2-45E9-492E-86D4-8BA281CB8023}" presName="parSpace" presStyleCnt="0"/>
      <dgm:spPr/>
    </dgm:pt>
    <dgm:pt modelId="{24F6DD86-F762-4075-A909-524617991A9C}" type="pres">
      <dgm:prSet presAssocID="{A3F7E284-9824-44C1-8DC1-1BD02AF162ED}" presName="desBackupLeftNorm" presStyleCnt="0"/>
      <dgm:spPr/>
    </dgm:pt>
    <dgm:pt modelId="{409E418B-4211-413C-99C3-FA816000B007}" type="pres">
      <dgm:prSet presAssocID="{A3F7E284-9824-44C1-8DC1-1BD02AF162ED}" presName="desComposite" presStyleCnt="0"/>
      <dgm:spPr/>
    </dgm:pt>
    <dgm:pt modelId="{2A42EB86-5693-4811-930C-3D14BF5EDE41}" type="pres">
      <dgm:prSet presAssocID="{A3F7E284-9824-44C1-8DC1-1BD02AF162ED}" presName="desCircle" presStyleLbl="node1" presStyleIdx="3" presStyleCnt="6"/>
      <dgm:spPr/>
    </dgm:pt>
    <dgm:pt modelId="{69D51090-5767-4849-86FC-548665C1C644}" type="pres">
      <dgm:prSet presAssocID="{A3F7E284-9824-44C1-8DC1-1BD02AF162ED}" presName="chTx" presStyleLbl="revTx" presStyleIdx="8" presStyleCnt="14"/>
      <dgm:spPr/>
    </dgm:pt>
    <dgm:pt modelId="{4FF85F19-AADE-4550-8B9E-E35577A0F49C}" type="pres">
      <dgm:prSet presAssocID="{A3F7E284-9824-44C1-8DC1-1BD02AF162ED}" presName="desTx" presStyleLbl="revTx" presStyleIdx="9" presStyleCnt="14">
        <dgm:presLayoutVars>
          <dgm:bulletEnabled val="1"/>
        </dgm:presLayoutVars>
      </dgm:prSet>
      <dgm:spPr/>
    </dgm:pt>
    <dgm:pt modelId="{F303BEC1-779D-4CB6-A710-F3F0FB0C9688}" type="pres">
      <dgm:prSet presAssocID="{A3F7E284-9824-44C1-8DC1-1BD02AF162ED}" presName="desBackupRightNorm" presStyleCnt="0"/>
      <dgm:spPr/>
    </dgm:pt>
    <dgm:pt modelId="{0E4522CC-1758-4325-BD73-135F49F28E89}" type="pres">
      <dgm:prSet presAssocID="{68D4C480-9A7A-42A4-8C6F-9C42EFEF3E1B}" presName="desSpace" presStyleCnt="0"/>
      <dgm:spPr/>
    </dgm:pt>
    <dgm:pt modelId="{735781F8-E181-470F-B34B-5DE314BAD149}" type="pres">
      <dgm:prSet presAssocID="{9916F179-9D17-4366-844E-3471EB572EAA}" presName="desBackupLeftNorm" presStyleCnt="0"/>
      <dgm:spPr/>
    </dgm:pt>
    <dgm:pt modelId="{6A64F0E0-42DD-4E44-A5F9-AA9E253673EB}" type="pres">
      <dgm:prSet presAssocID="{9916F179-9D17-4366-844E-3471EB572EAA}" presName="desComposite" presStyleCnt="0"/>
      <dgm:spPr/>
    </dgm:pt>
    <dgm:pt modelId="{8E4B5C08-91A6-40FE-9EB2-5E7814F90B22}" type="pres">
      <dgm:prSet presAssocID="{9916F179-9D17-4366-844E-3471EB572EAA}" presName="desCircle" presStyleLbl="node1" presStyleIdx="4" presStyleCnt="6"/>
      <dgm:spPr/>
    </dgm:pt>
    <dgm:pt modelId="{5E267268-AC5F-4EB1-954D-2AA41EB3B822}" type="pres">
      <dgm:prSet presAssocID="{9916F179-9D17-4366-844E-3471EB572EAA}" presName="chTx" presStyleLbl="revTx" presStyleIdx="10" presStyleCnt="14"/>
      <dgm:spPr/>
    </dgm:pt>
    <dgm:pt modelId="{C2E59CAA-105E-487B-A7E7-5368726722CF}" type="pres">
      <dgm:prSet presAssocID="{9916F179-9D17-4366-844E-3471EB572EAA}" presName="desTx" presStyleLbl="revTx" presStyleIdx="11" presStyleCnt="14">
        <dgm:presLayoutVars>
          <dgm:bulletEnabled val="1"/>
        </dgm:presLayoutVars>
      </dgm:prSet>
      <dgm:spPr/>
    </dgm:pt>
    <dgm:pt modelId="{AFB7E919-E595-4BAE-8DC7-D91243DFFFC0}" type="pres">
      <dgm:prSet presAssocID="{9916F179-9D17-4366-844E-3471EB572EAA}" presName="desBackupRightNorm" presStyleCnt="0"/>
      <dgm:spPr/>
    </dgm:pt>
    <dgm:pt modelId="{ADE4524C-F6B8-4628-A336-B66129C5E394}" type="pres">
      <dgm:prSet presAssocID="{60BC4B74-8901-48D5-A87A-97AD8F4C20E4}" presName="desSpace" presStyleCnt="0"/>
      <dgm:spPr/>
    </dgm:pt>
    <dgm:pt modelId="{69573F6A-186D-49E8-A54F-C960CD3171B3}" type="pres">
      <dgm:prSet presAssocID="{49DBB96C-3955-4AE7-B74D-545AE4E59468}" presName="desBackupLeftNorm" presStyleCnt="0"/>
      <dgm:spPr/>
    </dgm:pt>
    <dgm:pt modelId="{7B991CBB-3852-4082-AC05-6A9B5D24437A}" type="pres">
      <dgm:prSet presAssocID="{49DBB96C-3955-4AE7-B74D-545AE4E59468}" presName="desComposite" presStyleCnt="0"/>
      <dgm:spPr/>
    </dgm:pt>
    <dgm:pt modelId="{803AA763-4D93-44AE-AAFB-44D8D99DD0AE}" type="pres">
      <dgm:prSet presAssocID="{49DBB96C-3955-4AE7-B74D-545AE4E59468}" presName="desCircle" presStyleLbl="node1" presStyleIdx="5" presStyleCnt="6" custFlipVert="1" custScaleX="104234" custScaleY="89788"/>
      <dgm:spPr>
        <a:solidFill>
          <a:schemeClr val="bg2">
            <a:lumMod val="50000"/>
          </a:schemeClr>
        </a:solidFill>
      </dgm:spPr>
    </dgm:pt>
    <dgm:pt modelId="{683196B4-771E-48EF-9D20-CC0E628A4C54}" type="pres">
      <dgm:prSet presAssocID="{49DBB96C-3955-4AE7-B74D-545AE4E59468}" presName="chTx" presStyleLbl="revTx" presStyleIdx="12" presStyleCnt="14"/>
      <dgm:spPr/>
      <dgm:t>
        <a:bodyPr/>
        <a:lstStyle/>
        <a:p>
          <a:endParaRPr lang="en-IN"/>
        </a:p>
      </dgm:t>
    </dgm:pt>
    <dgm:pt modelId="{6A1DF0C4-B303-4D56-BB94-F991A1846BAF}" type="pres">
      <dgm:prSet presAssocID="{49DBB96C-3955-4AE7-B74D-545AE4E59468}" presName="desTx" presStyleLbl="revTx" presStyleIdx="13" presStyleCnt="14">
        <dgm:presLayoutVars>
          <dgm:bulletEnabled val="1"/>
        </dgm:presLayoutVars>
      </dgm:prSet>
      <dgm:spPr/>
    </dgm:pt>
    <dgm:pt modelId="{3872374E-7536-434C-89CC-7E4E0C3D5F21}" type="pres">
      <dgm:prSet presAssocID="{49DBB96C-3955-4AE7-B74D-545AE4E59468}" presName="desBackupRightNorm" presStyleCnt="0"/>
      <dgm:spPr/>
    </dgm:pt>
    <dgm:pt modelId="{15780955-619C-4BA9-8DA2-0D2EBF884A74}" type="pres">
      <dgm:prSet presAssocID="{7EEAA64F-DFED-4ADA-B519-318F7ABD8705}" presName="desSpace" presStyleCnt="0"/>
      <dgm:spPr/>
    </dgm:pt>
  </dgm:ptLst>
  <dgm:cxnLst>
    <dgm:cxn modelId="{DAE47FA5-6451-4A0D-8A0E-9CA799EDC097}" srcId="{1CEAEFF6-D503-4DA5-87CB-BCB01B787885}" destId="{9313C227-7C0A-4D69-9097-61758D85F0E0}" srcOrd="1" destOrd="0" parTransId="{0F5C31A9-E0F3-41AB-B1F5-F2B6A4624BD9}" sibTransId="{EC0521F2-45E9-492E-86D4-8BA281CB8023}"/>
    <dgm:cxn modelId="{E92AF15F-B84E-47A4-8BB8-2CB32F963680}" srcId="{7E2AD124-0C1C-4FA5-B034-A0E45A505858}" destId="{6F0020FC-3625-42C7-882A-673EBA06811B}" srcOrd="0" destOrd="0" parTransId="{281AE53B-C9E3-44B5-ADD6-8CA2D8673A44}" sibTransId="{25EA863C-8486-499D-9AE2-795061A5DA9D}"/>
    <dgm:cxn modelId="{75129D99-C506-4C00-A0A2-17216D81033F}" srcId="{1CEAEFF6-D503-4DA5-87CB-BCB01B787885}" destId="{7E2AD124-0C1C-4FA5-B034-A0E45A505858}" srcOrd="0" destOrd="0" parTransId="{D3E27A85-319F-4A7D-87C3-EDD3DD3C47BF}" sibTransId="{8F21CD85-4DCA-47C4-BB22-2A3B307E1F36}"/>
    <dgm:cxn modelId="{218BBF02-5B3A-43FF-A18B-39E626CC2175}" type="presOf" srcId="{7E2AD124-0C1C-4FA5-B034-A0E45A505858}" destId="{7669087C-9799-4A4A-97EA-47CF5E314B9E}" srcOrd="0" destOrd="0" presId="urn:microsoft.com/office/officeart/2008/layout/CircleAccentTimeline"/>
    <dgm:cxn modelId="{992BDC0B-6CA7-4977-B863-81A91C3FAC8D}" srcId="{9313C227-7C0A-4D69-9097-61758D85F0E0}" destId="{A3F7E284-9824-44C1-8DC1-1BD02AF162ED}" srcOrd="0" destOrd="0" parTransId="{710CADDC-C306-4390-9001-C46887866B55}" sibTransId="{68D4C480-9A7A-42A4-8C6F-9C42EFEF3E1B}"/>
    <dgm:cxn modelId="{6345BCA8-722F-4969-9506-D79E90F2D04F}" type="presOf" srcId="{49DBB96C-3955-4AE7-B74D-545AE4E59468}" destId="{683196B4-771E-48EF-9D20-CC0E628A4C54}" srcOrd="0" destOrd="0" presId="urn:microsoft.com/office/officeart/2008/layout/CircleAccentTimeline"/>
    <dgm:cxn modelId="{AF636FB6-B850-4BCB-9C43-63728A12647F}" srcId="{9313C227-7C0A-4D69-9097-61758D85F0E0}" destId="{9916F179-9D17-4366-844E-3471EB572EAA}" srcOrd="1" destOrd="0" parTransId="{96D00C50-58CE-42D8-9B87-984085C45248}" sibTransId="{60BC4B74-8901-48D5-A87A-97AD8F4C20E4}"/>
    <dgm:cxn modelId="{5FC5B66A-9F26-4B78-B51B-308970FC096C}" type="presOf" srcId="{9916F179-9D17-4366-844E-3471EB572EAA}" destId="{5E267268-AC5F-4EB1-954D-2AA41EB3B822}" srcOrd="0" destOrd="0" presId="urn:microsoft.com/office/officeart/2008/layout/CircleAccentTimeline"/>
    <dgm:cxn modelId="{3BE5C5CE-6380-4799-89E5-374632CA80F5}" type="presOf" srcId="{E08C42C0-940B-472D-A224-FC541E349BDC}" destId="{44AF9700-3256-4C86-8D20-B749286F9BE1}" srcOrd="0" destOrd="0" presId="urn:microsoft.com/office/officeart/2008/layout/CircleAccentTimeline"/>
    <dgm:cxn modelId="{E1DB0252-6D19-4A05-AFE1-EAEEDD73C84B}" srcId="{7E2AD124-0C1C-4FA5-B034-A0E45A505858}" destId="{4C1D36EB-E1C5-4A44-9B05-3EFF388D26AB}" srcOrd="1" destOrd="0" parTransId="{7A5F22B5-83FD-4D4B-8D13-663EF2520D23}" sibTransId="{F6BD85E0-66AD-40A7-BB61-2A6DBCB419FE}"/>
    <dgm:cxn modelId="{20DC23D4-EFA2-4522-BA41-82615C5F9F56}" type="presOf" srcId="{6F0020FC-3625-42C7-882A-673EBA06811B}" destId="{6FC237D8-5DDE-48C9-B3E6-2EA5657D2658}" srcOrd="0" destOrd="0" presId="urn:microsoft.com/office/officeart/2008/layout/CircleAccentTimeline"/>
    <dgm:cxn modelId="{9A1C994D-47AB-49A1-A571-2CF78E07FE68}" type="presOf" srcId="{A3F7E284-9824-44C1-8DC1-1BD02AF162ED}" destId="{69D51090-5767-4849-86FC-548665C1C644}" srcOrd="0" destOrd="0" presId="urn:microsoft.com/office/officeart/2008/layout/CircleAccentTimeline"/>
    <dgm:cxn modelId="{F1EC8604-EBEC-48C0-8E3A-645092F528B4}" type="presOf" srcId="{4C1D36EB-E1C5-4A44-9B05-3EFF388D26AB}" destId="{5F6177AE-9C2A-4FF1-9911-D62BD74D6C76}" srcOrd="0" destOrd="0" presId="urn:microsoft.com/office/officeart/2008/layout/CircleAccentTimeline"/>
    <dgm:cxn modelId="{7883A44F-6E10-4EEF-90AB-1FC0D0671E5A}" srcId="{9313C227-7C0A-4D69-9097-61758D85F0E0}" destId="{49DBB96C-3955-4AE7-B74D-545AE4E59468}" srcOrd="2" destOrd="0" parTransId="{B5304391-63B0-4BFA-B5A2-A75FC03221C4}" sibTransId="{7EEAA64F-DFED-4ADA-B519-318F7ABD8705}"/>
    <dgm:cxn modelId="{73F5F0F6-9527-4E46-919C-5F1AD6A4F955}" srcId="{7E2AD124-0C1C-4FA5-B034-A0E45A505858}" destId="{E08C42C0-940B-472D-A224-FC541E349BDC}" srcOrd="2" destOrd="0" parTransId="{E062D647-F7C1-42AE-89DC-13EC09713921}" sibTransId="{EAB5A145-F1BF-407F-9176-E699CD2D0001}"/>
    <dgm:cxn modelId="{AB336747-CB8E-4DBB-8F30-8FAD110FC6E9}" type="presOf" srcId="{9313C227-7C0A-4D69-9097-61758D85F0E0}" destId="{F98B3836-01C1-49EE-B538-9BEF5785BD7F}" srcOrd="0" destOrd="0" presId="urn:microsoft.com/office/officeart/2008/layout/CircleAccentTimeline"/>
    <dgm:cxn modelId="{3E04505C-4F17-43D6-A5EC-62E6C6907D6D}" type="presOf" srcId="{1CEAEFF6-D503-4DA5-87CB-BCB01B787885}" destId="{CEFA3608-1DB0-45D4-BAC6-B72140F877DB}" srcOrd="0" destOrd="0" presId="urn:microsoft.com/office/officeart/2008/layout/CircleAccentTimeline"/>
    <dgm:cxn modelId="{BEEB6350-1349-4CF0-95EA-2B819B0D56C6}" type="presParOf" srcId="{CEFA3608-1DB0-45D4-BAC6-B72140F877DB}" destId="{26DC57EA-6659-48C4-BF3F-DB142083A040}" srcOrd="0" destOrd="0" presId="urn:microsoft.com/office/officeart/2008/layout/CircleAccentTimeline"/>
    <dgm:cxn modelId="{B4C81073-9D71-403B-9F95-31BCFFA48CF7}" type="presParOf" srcId="{26DC57EA-6659-48C4-BF3F-DB142083A040}" destId="{AF3C2204-5FBA-4244-A751-22FC7555D4E5}" srcOrd="0" destOrd="0" presId="urn:microsoft.com/office/officeart/2008/layout/CircleAccentTimeline"/>
    <dgm:cxn modelId="{6A2C0DDB-C884-4656-AD71-9B5D1BB30782}" type="presParOf" srcId="{26DC57EA-6659-48C4-BF3F-DB142083A040}" destId="{7669087C-9799-4A4A-97EA-47CF5E314B9E}" srcOrd="1" destOrd="0" presId="urn:microsoft.com/office/officeart/2008/layout/CircleAccentTimeline"/>
    <dgm:cxn modelId="{2A522819-F9FD-4754-8DED-C4559247B4D7}" type="presParOf" srcId="{26DC57EA-6659-48C4-BF3F-DB142083A040}" destId="{B14EAB7A-583A-4D41-98D7-1E669E400B9A}" srcOrd="2" destOrd="0" presId="urn:microsoft.com/office/officeart/2008/layout/CircleAccentTimeline"/>
    <dgm:cxn modelId="{53D212AF-FBC1-4E0F-9D7A-B7A885837C7E}" type="presParOf" srcId="{CEFA3608-1DB0-45D4-BAC6-B72140F877DB}" destId="{27ECE85C-89A7-4347-B4D3-288FC7308488}" srcOrd="1" destOrd="0" presId="urn:microsoft.com/office/officeart/2008/layout/CircleAccentTimeline"/>
    <dgm:cxn modelId="{F26DAFE7-9407-46CF-B919-94B04A5726FA}" type="presParOf" srcId="{CEFA3608-1DB0-45D4-BAC6-B72140F877DB}" destId="{CBF809F0-7CDD-4CC4-BD5E-1B1C206DC0C0}" srcOrd="2" destOrd="0" presId="urn:microsoft.com/office/officeart/2008/layout/CircleAccentTimeline"/>
    <dgm:cxn modelId="{7B5464C9-C373-4C25-8478-6386199D4155}" type="presParOf" srcId="{CEFA3608-1DB0-45D4-BAC6-B72140F877DB}" destId="{D383ABDA-D465-4E6E-81AD-D6F835317D72}" srcOrd="3" destOrd="0" presId="urn:microsoft.com/office/officeart/2008/layout/CircleAccentTimeline"/>
    <dgm:cxn modelId="{E3E0EC1B-32BA-42CC-81AA-B337C35D2418}" type="presParOf" srcId="{CEFA3608-1DB0-45D4-BAC6-B72140F877DB}" destId="{E9BE5043-C841-45A4-B7F5-B91DAE2412D0}" srcOrd="4" destOrd="0" presId="urn:microsoft.com/office/officeart/2008/layout/CircleAccentTimeline"/>
    <dgm:cxn modelId="{6B0C8F63-628E-40A2-BD21-19D49BE541AC}" type="presParOf" srcId="{E9BE5043-C841-45A4-B7F5-B91DAE2412D0}" destId="{A349252E-69B8-48BD-BB11-913C27E154F9}" srcOrd="0" destOrd="0" presId="urn:microsoft.com/office/officeart/2008/layout/CircleAccentTimeline"/>
    <dgm:cxn modelId="{72B3C097-A2DE-4A2F-8C61-F59C9F163712}" type="presParOf" srcId="{E9BE5043-C841-45A4-B7F5-B91DAE2412D0}" destId="{6FC237D8-5DDE-48C9-B3E6-2EA5657D2658}" srcOrd="1" destOrd="0" presId="urn:microsoft.com/office/officeart/2008/layout/CircleAccentTimeline"/>
    <dgm:cxn modelId="{13AC5F38-5924-4A58-8D90-C853C26AB438}" type="presParOf" srcId="{E9BE5043-C841-45A4-B7F5-B91DAE2412D0}" destId="{41F7F9C4-86B7-4056-8EDD-5CEA98B7F105}" srcOrd="2" destOrd="0" presId="urn:microsoft.com/office/officeart/2008/layout/CircleAccentTimeline"/>
    <dgm:cxn modelId="{91F143AA-5AF3-4588-AA33-CCE3CDCD737C}" type="presParOf" srcId="{CEFA3608-1DB0-45D4-BAC6-B72140F877DB}" destId="{9C0D6D18-FB14-4599-A3E8-ADC2C6DB9005}" srcOrd="5" destOrd="0" presId="urn:microsoft.com/office/officeart/2008/layout/CircleAccentTimeline"/>
    <dgm:cxn modelId="{C5F92483-EEC1-4CF2-8D02-C18FEFFF417E}" type="presParOf" srcId="{CEFA3608-1DB0-45D4-BAC6-B72140F877DB}" destId="{F0D1A89A-9F5A-4FA4-9DCE-FA1842E8333B}" srcOrd="6" destOrd="0" presId="urn:microsoft.com/office/officeart/2008/layout/CircleAccentTimeline"/>
    <dgm:cxn modelId="{0507C1EF-9975-4A90-888B-2F9C316C86C8}" type="presParOf" srcId="{CEFA3608-1DB0-45D4-BAC6-B72140F877DB}" destId="{A1450F6E-FD1D-4D05-845C-EEB5814412A6}" srcOrd="7" destOrd="0" presId="urn:microsoft.com/office/officeart/2008/layout/CircleAccentTimeline"/>
    <dgm:cxn modelId="{BD35EF8B-3F51-4EB4-AD62-A39C0E8D1219}" type="presParOf" srcId="{CEFA3608-1DB0-45D4-BAC6-B72140F877DB}" destId="{370695F6-EACD-4AB8-9823-8D311122D6E4}" srcOrd="8" destOrd="0" presId="urn:microsoft.com/office/officeart/2008/layout/CircleAccentTimeline"/>
    <dgm:cxn modelId="{FEA9129B-8B0B-48EB-9433-3EFBFB3FA0D4}" type="presParOf" srcId="{370695F6-EACD-4AB8-9823-8D311122D6E4}" destId="{38275BFC-EC56-416E-A029-76B32A36E7B7}" srcOrd="0" destOrd="0" presId="urn:microsoft.com/office/officeart/2008/layout/CircleAccentTimeline"/>
    <dgm:cxn modelId="{74D91AC2-57D1-4617-A353-EDAFF1B4EF40}" type="presParOf" srcId="{370695F6-EACD-4AB8-9823-8D311122D6E4}" destId="{5F6177AE-9C2A-4FF1-9911-D62BD74D6C76}" srcOrd="1" destOrd="0" presId="urn:microsoft.com/office/officeart/2008/layout/CircleAccentTimeline"/>
    <dgm:cxn modelId="{F2FE241B-A586-469E-B2F6-AB46BB4F529C}" type="presParOf" srcId="{370695F6-EACD-4AB8-9823-8D311122D6E4}" destId="{572EFB92-66F2-43B4-B0A9-1BE71AE8FBB6}" srcOrd="2" destOrd="0" presId="urn:microsoft.com/office/officeart/2008/layout/CircleAccentTimeline"/>
    <dgm:cxn modelId="{8FB60F27-01A1-4AFD-8110-782AA2854A74}" type="presParOf" srcId="{CEFA3608-1DB0-45D4-BAC6-B72140F877DB}" destId="{DF698500-BE4E-43AE-9CC0-EA60E05AD031}" srcOrd="9" destOrd="0" presId="urn:microsoft.com/office/officeart/2008/layout/CircleAccentTimeline"/>
    <dgm:cxn modelId="{2F8BD7A7-D8B7-4522-908B-0A8DEF5DBDD4}" type="presParOf" srcId="{CEFA3608-1DB0-45D4-BAC6-B72140F877DB}" destId="{B3EA905A-3671-4783-9AAB-A33F0A40C42D}" srcOrd="10" destOrd="0" presId="urn:microsoft.com/office/officeart/2008/layout/CircleAccentTimeline"/>
    <dgm:cxn modelId="{16F49DCA-7009-410F-8FC8-294C15AE086C}" type="presParOf" srcId="{CEFA3608-1DB0-45D4-BAC6-B72140F877DB}" destId="{4418C051-D719-49C3-8C9D-FD1B0CB71DE1}" srcOrd="11" destOrd="0" presId="urn:microsoft.com/office/officeart/2008/layout/CircleAccentTimeline"/>
    <dgm:cxn modelId="{43343660-952B-47E8-8954-203E0277053A}" type="presParOf" srcId="{CEFA3608-1DB0-45D4-BAC6-B72140F877DB}" destId="{BCA795BF-3AD2-43EA-B53E-DAF28AE2CD1C}" srcOrd="12" destOrd="0" presId="urn:microsoft.com/office/officeart/2008/layout/CircleAccentTimeline"/>
    <dgm:cxn modelId="{4FE6278D-DD4B-4330-83B6-79F2613385B3}" type="presParOf" srcId="{BCA795BF-3AD2-43EA-B53E-DAF28AE2CD1C}" destId="{CCAD6C87-F95F-4BD9-B006-AA123D51AF3B}" srcOrd="0" destOrd="0" presId="urn:microsoft.com/office/officeart/2008/layout/CircleAccentTimeline"/>
    <dgm:cxn modelId="{71278370-B77C-4AA2-95B5-19C004B0D4EF}" type="presParOf" srcId="{BCA795BF-3AD2-43EA-B53E-DAF28AE2CD1C}" destId="{44AF9700-3256-4C86-8D20-B749286F9BE1}" srcOrd="1" destOrd="0" presId="urn:microsoft.com/office/officeart/2008/layout/CircleAccentTimeline"/>
    <dgm:cxn modelId="{BF492389-7BEA-4AF0-A92F-0E29D41FD6A2}" type="presParOf" srcId="{BCA795BF-3AD2-43EA-B53E-DAF28AE2CD1C}" destId="{31C1983E-E1D6-4795-8B6D-4941052788B0}" srcOrd="2" destOrd="0" presId="urn:microsoft.com/office/officeart/2008/layout/CircleAccentTimeline"/>
    <dgm:cxn modelId="{A02BA990-4416-4EE8-A6B5-226EEE3F5B2C}" type="presParOf" srcId="{CEFA3608-1DB0-45D4-BAC6-B72140F877DB}" destId="{AF01B455-2E50-447E-ADCF-27A76759BB24}" srcOrd="13" destOrd="0" presId="urn:microsoft.com/office/officeart/2008/layout/CircleAccentTimeline"/>
    <dgm:cxn modelId="{8E0C52D2-517B-4AF9-9B03-A3BF78A2F8A3}" type="presParOf" srcId="{CEFA3608-1DB0-45D4-BAC6-B72140F877DB}" destId="{455004FB-0758-4E16-A6B0-B3E0C8AF53B1}" srcOrd="14" destOrd="0" presId="urn:microsoft.com/office/officeart/2008/layout/CircleAccentTimeline"/>
    <dgm:cxn modelId="{061A5607-80B6-47ED-BAEC-AE6A11A1F8D9}" type="presParOf" srcId="{CEFA3608-1DB0-45D4-BAC6-B72140F877DB}" destId="{622B99E0-F446-49CE-B896-67DC1B79C58A}" srcOrd="15" destOrd="0" presId="urn:microsoft.com/office/officeart/2008/layout/CircleAccentTimeline"/>
    <dgm:cxn modelId="{AE5E4F9F-9898-4B87-9A2E-47C290CC7DD6}" type="presParOf" srcId="{622B99E0-F446-49CE-B896-67DC1B79C58A}" destId="{0054CCA8-2AE7-4762-BAB0-3099A4C50599}" srcOrd="0" destOrd="0" presId="urn:microsoft.com/office/officeart/2008/layout/CircleAccentTimeline"/>
    <dgm:cxn modelId="{D542975D-0D27-4300-86AD-38991D2F041E}" type="presParOf" srcId="{622B99E0-F446-49CE-B896-67DC1B79C58A}" destId="{F98B3836-01C1-49EE-B538-9BEF5785BD7F}" srcOrd="1" destOrd="0" presId="urn:microsoft.com/office/officeart/2008/layout/CircleAccentTimeline"/>
    <dgm:cxn modelId="{902315B6-56F3-474E-918F-F5BA272764F0}" type="presParOf" srcId="{622B99E0-F446-49CE-B896-67DC1B79C58A}" destId="{8E42B09A-5D51-4001-8CDE-9B92DFBE493D}" srcOrd="2" destOrd="0" presId="urn:microsoft.com/office/officeart/2008/layout/CircleAccentTimeline"/>
    <dgm:cxn modelId="{459DBA2D-49CC-4E21-8076-388B0BD9F661}" type="presParOf" srcId="{CEFA3608-1DB0-45D4-BAC6-B72140F877DB}" destId="{2BED578C-DD49-4D5F-923D-CB102B0CE248}" srcOrd="16" destOrd="0" presId="urn:microsoft.com/office/officeart/2008/layout/CircleAccentTimeline"/>
    <dgm:cxn modelId="{1036182B-EE1F-46B2-B16A-F8B6C675DB1C}" type="presParOf" srcId="{CEFA3608-1DB0-45D4-BAC6-B72140F877DB}" destId="{F2D7EEA4-0C32-49C7-9EAC-970309A1A073}" srcOrd="17" destOrd="0" presId="urn:microsoft.com/office/officeart/2008/layout/CircleAccentTimeline"/>
    <dgm:cxn modelId="{747A1236-6FD7-4BBE-9DDA-A0B4AC37FF55}" type="presParOf" srcId="{CEFA3608-1DB0-45D4-BAC6-B72140F877DB}" destId="{24F6DD86-F762-4075-A909-524617991A9C}" srcOrd="18" destOrd="0" presId="urn:microsoft.com/office/officeart/2008/layout/CircleAccentTimeline"/>
    <dgm:cxn modelId="{2B821DDA-A358-4F60-B70A-63093C46D433}" type="presParOf" srcId="{CEFA3608-1DB0-45D4-BAC6-B72140F877DB}" destId="{409E418B-4211-413C-99C3-FA816000B007}" srcOrd="19" destOrd="0" presId="urn:microsoft.com/office/officeart/2008/layout/CircleAccentTimeline"/>
    <dgm:cxn modelId="{55AB9BCD-E501-448A-AA55-A1280CFE389D}" type="presParOf" srcId="{409E418B-4211-413C-99C3-FA816000B007}" destId="{2A42EB86-5693-4811-930C-3D14BF5EDE41}" srcOrd="0" destOrd="0" presId="urn:microsoft.com/office/officeart/2008/layout/CircleAccentTimeline"/>
    <dgm:cxn modelId="{6CED3E60-CF48-4D6D-A8A4-337960B8F9AE}" type="presParOf" srcId="{409E418B-4211-413C-99C3-FA816000B007}" destId="{69D51090-5767-4849-86FC-548665C1C644}" srcOrd="1" destOrd="0" presId="urn:microsoft.com/office/officeart/2008/layout/CircleAccentTimeline"/>
    <dgm:cxn modelId="{01951A70-C300-47F4-AF37-6E8714350661}" type="presParOf" srcId="{409E418B-4211-413C-99C3-FA816000B007}" destId="{4FF85F19-AADE-4550-8B9E-E35577A0F49C}" srcOrd="2" destOrd="0" presId="urn:microsoft.com/office/officeart/2008/layout/CircleAccentTimeline"/>
    <dgm:cxn modelId="{1624E2E9-A000-4020-A8DE-BDC8449A458D}" type="presParOf" srcId="{CEFA3608-1DB0-45D4-BAC6-B72140F877DB}" destId="{F303BEC1-779D-4CB6-A710-F3F0FB0C9688}" srcOrd="20" destOrd="0" presId="urn:microsoft.com/office/officeart/2008/layout/CircleAccentTimeline"/>
    <dgm:cxn modelId="{FCF712ED-9805-4E20-8F35-011DE04CD999}" type="presParOf" srcId="{CEFA3608-1DB0-45D4-BAC6-B72140F877DB}" destId="{0E4522CC-1758-4325-BD73-135F49F28E89}" srcOrd="21" destOrd="0" presId="urn:microsoft.com/office/officeart/2008/layout/CircleAccentTimeline"/>
    <dgm:cxn modelId="{370E4221-61A4-466D-BDD2-AEF292D7787A}" type="presParOf" srcId="{CEFA3608-1DB0-45D4-BAC6-B72140F877DB}" destId="{735781F8-E181-470F-B34B-5DE314BAD149}" srcOrd="22" destOrd="0" presId="urn:microsoft.com/office/officeart/2008/layout/CircleAccentTimeline"/>
    <dgm:cxn modelId="{C679FE01-2D19-46CB-97E9-907D71529788}" type="presParOf" srcId="{CEFA3608-1DB0-45D4-BAC6-B72140F877DB}" destId="{6A64F0E0-42DD-4E44-A5F9-AA9E253673EB}" srcOrd="23" destOrd="0" presId="urn:microsoft.com/office/officeart/2008/layout/CircleAccentTimeline"/>
    <dgm:cxn modelId="{29232FDC-21EF-4922-A423-810352F663C1}" type="presParOf" srcId="{6A64F0E0-42DD-4E44-A5F9-AA9E253673EB}" destId="{8E4B5C08-91A6-40FE-9EB2-5E7814F90B22}" srcOrd="0" destOrd="0" presId="urn:microsoft.com/office/officeart/2008/layout/CircleAccentTimeline"/>
    <dgm:cxn modelId="{5CD45010-C17D-4F4B-BD02-FB746550FD6B}" type="presParOf" srcId="{6A64F0E0-42DD-4E44-A5F9-AA9E253673EB}" destId="{5E267268-AC5F-4EB1-954D-2AA41EB3B822}" srcOrd="1" destOrd="0" presId="urn:microsoft.com/office/officeart/2008/layout/CircleAccentTimeline"/>
    <dgm:cxn modelId="{384F33C6-EB48-4E89-93D2-14C1DB1D0E17}" type="presParOf" srcId="{6A64F0E0-42DD-4E44-A5F9-AA9E253673EB}" destId="{C2E59CAA-105E-487B-A7E7-5368726722CF}" srcOrd="2" destOrd="0" presId="urn:microsoft.com/office/officeart/2008/layout/CircleAccentTimeline"/>
    <dgm:cxn modelId="{4487F620-2E0E-44C1-97CD-DCB00231CAF6}" type="presParOf" srcId="{CEFA3608-1DB0-45D4-BAC6-B72140F877DB}" destId="{AFB7E919-E595-4BAE-8DC7-D91243DFFFC0}" srcOrd="24" destOrd="0" presId="urn:microsoft.com/office/officeart/2008/layout/CircleAccentTimeline"/>
    <dgm:cxn modelId="{BC929D86-A7F6-4BE8-B24C-29DF143EA929}" type="presParOf" srcId="{CEFA3608-1DB0-45D4-BAC6-B72140F877DB}" destId="{ADE4524C-F6B8-4628-A336-B66129C5E394}" srcOrd="25" destOrd="0" presId="urn:microsoft.com/office/officeart/2008/layout/CircleAccentTimeline"/>
    <dgm:cxn modelId="{F2351ADD-61C7-4F32-967F-0E1BB928208B}" type="presParOf" srcId="{CEFA3608-1DB0-45D4-BAC6-B72140F877DB}" destId="{69573F6A-186D-49E8-A54F-C960CD3171B3}" srcOrd="26" destOrd="0" presId="urn:microsoft.com/office/officeart/2008/layout/CircleAccentTimeline"/>
    <dgm:cxn modelId="{634C55F5-77E0-498F-ACD7-E6C8E6D38315}" type="presParOf" srcId="{CEFA3608-1DB0-45D4-BAC6-B72140F877DB}" destId="{7B991CBB-3852-4082-AC05-6A9B5D24437A}" srcOrd="27" destOrd="0" presId="urn:microsoft.com/office/officeart/2008/layout/CircleAccentTimeline"/>
    <dgm:cxn modelId="{07754493-956F-40B9-BBD3-0EA70DB30ADA}" type="presParOf" srcId="{7B991CBB-3852-4082-AC05-6A9B5D24437A}" destId="{803AA763-4D93-44AE-AAFB-44D8D99DD0AE}" srcOrd="0" destOrd="0" presId="urn:microsoft.com/office/officeart/2008/layout/CircleAccentTimeline"/>
    <dgm:cxn modelId="{8DEF18F2-06C2-4A82-955E-5ED20AE45D9F}" type="presParOf" srcId="{7B991CBB-3852-4082-AC05-6A9B5D24437A}" destId="{683196B4-771E-48EF-9D20-CC0E628A4C54}" srcOrd="1" destOrd="0" presId="urn:microsoft.com/office/officeart/2008/layout/CircleAccentTimeline"/>
    <dgm:cxn modelId="{AF8B654A-C313-47EB-8EDE-8F894F43A207}" type="presParOf" srcId="{7B991CBB-3852-4082-AC05-6A9B5D24437A}" destId="{6A1DF0C4-B303-4D56-BB94-F991A1846BAF}" srcOrd="2" destOrd="0" presId="urn:microsoft.com/office/officeart/2008/layout/CircleAccentTimeline"/>
    <dgm:cxn modelId="{594B67CA-F44E-4052-B0F4-4D430129F6D5}" type="presParOf" srcId="{CEFA3608-1DB0-45D4-BAC6-B72140F877DB}" destId="{3872374E-7536-434C-89CC-7E4E0C3D5F21}" srcOrd="28" destOrd="0" presId="urn:microsoft.com/office/officeart/2008/layout/CircleAccentTimeline"/>
    <dgm:cxn modelId="{8227274C-631D-4F6D-BB6C-92C532F8D14D}" type="presParOf" srcId="{CEFA3608-1DB0-45D4-BAC6-B72140F877DB}" destId="{15780955-619C-4BA9-8DA2-0D2EBF884A74}" srcOrd="29" destOrd="0" presId="urn:microsoft.com/office/officeart/2008/layout/CircleAccentTimeline"/>
  </dgm:cxnLst>
  <dgm:bg>
    <a:solidFill>
      <a:schemeClr val="bg2">
        <a:lumMod val="9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6F0498-228A-49E1-9798-ED0C06B81C20}" type="doc">
      <dgm:prSet loTypeId="urn:diagrams.loki3.com/BracketList+Icon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0089BC4B-055A-4039-A9FB-31F6D32ED6FF}">
      <dgm:prSet phldrT="[Text]"/>
      <dgm:spPr/>
      <dgm:t>
        <a:bodyPr/>
        <a:lstStyle/>
        <a:p>
          <a:r>
            <a:rPr lang="en-US" dirty="0" smtClean="0"/>
            <a:t>Modes of Foreign Investment</a:t>
          </a:r>
          <a:endParaRPr lang="en-IN" dirty="0"/>
        </a:p>
      </dgm:t>
    </dgm:pt>
    <dgm:pt modelId="{6E807A40-0CF4-4977-8BBB-218F3214B80D}" type="parTrans" cxnId="{48A4B1DA-01FB-406C-B7F6-5AE68813AC1B}">
      <dgm:prSet/>
      <dgm:spPr/>
      <dgm:t>
        <a:bodyPr/>
        <a:lstStyle/>
        <a:p>
          <a:endParaRPr lang="en-IN"/>
        </a:p>
      </dgm:t>
    </dgm:pt>
    <dgm:pt modelId="{FF6BED08-6122-45B9-9BCF-AF140B404F5C}" type="sibTrans" cxnId="{48A4B1DA-01FB-406C-B7F6-5AE68813AC1B}">
      <dgm:prSet/>
      <dgm:spPr/>
      <dgm:t>
        <a:bodyPr/>
        <a:lstStyle/>
        <a:p>
          <a:endParaRPr lang="en-IN"/>
        </a:p>
      </dgm:t>
    </dgm:pt>
    <dgm:pt modelId="{5E2B25DF-4925-4EED-8F11-7819AFD8D27B}">
      <dgm:prSet phldrT="[Text]"/>
      <dgm:spPr/>
      <dgm:t>
        <a:bodyPr/>
        <a:lstStyle/>
        <a:p>
          <a:r>
            <a:rPr lang="en-IN" b="1" dirty="0" smtClean="0">
              <a:solidFill>
                <a:schemeClr val="bg1"/>
              </a:solidFill>
              <a:latin typeface="Arial"/>
            </a:rPr>
            <a:t>Foreign Direct Investments </a:t>
          </a:r>
          <a:br>
            <a:rPr lang="en-IN" b="1" dirty="0" smtClean="0">
              <a:solidFill>
                <a:schemeClr val="bg1"/>
              </a:solidFill>
              <a:latin typeface="Arial"/>
            </a:rPr>
          </a:br>
          <a:r>
            <a:rPr lang="en-IN" b="1" dirty="0" smtClean="0">
              <a:solidFill>
                <a:schemeClr val="bg1"/>
              </a:solidFill>
              <a:latin typeface="Arial"/>
            </a:rPr>
            <a:t>(FDI) into Indian Company</a:t>
          </a:r>
          <a:endParaRPr lang="en-IN" dirty="0"/>
        </a:p>
      </dgm:t>
    </dgm:pt>
    <dgm:pt modelId="{E0830AD8-A15B-4E71-81C1-8245481C3179}" type="parTrans" cxnId="{AF73E821-4FDE-429E-926E-A683036A7D5C}">
      <dgm:prSet/>
      <dgm:spPr/>
      <dgm:t>
        <a:bodyPr/>
        <a:lstStyle/>
        <a:p>
          <a:endParaRPr lang="en-IN"/>
        </a:p>
      </dgm:t>
    </dgm:pt>
    <dgm:pt modelId="{82898F05-E703-46DA-9F9F-8ECD8FB0F7DD}" type="sibTrans" cxnId="{AF73E821-4FDE-429E-926E-A683036A7D5C}">
      <dgm:prSet/>
      <dgm:spPr/>
      <dgm:t>
        <a:bodyPr/>
        <a:lstStyle/>
        <a:p>
          <a:endParaRPr lang="en-IN"/>
        </a:p>
      </dgm:t>
    </dgm:pt>
    <dgm:pt modelId="{70423190-6B5F-49CE-99F3-E5DD15EE79E2}">
      <dgm:prSet phldrT="[Text]"/>
      <dgm:spPr/>
      <dgm:t>
        <a:bodyPr/>
        <a:lstStyle/>
        <a:p>
          <a:r>
            <a:rPr lang="en-IN" b="1" dirty="0" smtClean="0">
              <a:solidFill>
                <a:schemeClr val="bg1"/>
              </a:solidFill>
              <a:latin typeface="Arial"/>
            </a:rPr>
            <a:t>SEBI registered Foreign </a:t>
          </a:r>
          <a:br>
            <a:rPr lang="en-IN" b="1" dirty="0" smtClean="0">
              <a:solidFill>
                <a:schemeClr val="bg1"/>
              </a:solidFill>
              <a:latin typeface="Arial"/>
            </a:rPr>
          </a:br>
          <a:r>
            <a:rPr lang="en-IN" b="1" dirty="0" smtClean="0">
              <a:solidFill>
                <a:schemeClr val="bg1"/>
              </a:solidFill>
              <a:latin typeface="Arial"/>
            </a:rPr>
            <a:t>Institutional Investors (FII)</a:t>
          </a:r>
          <a:endParaRPr lang="en-IN" dirty="0"/>
        </a:p>
      </dgm:t>
    </dgm:pt>
    <dgm:pt modelId="{9B558AB6-137C-45A7-B079-000731E099C2}" type="parTrans" cxnId="{9CC555E0-479F-4DB7-8FBC-8106E3100B20}">
      <dgm:prSet/>
      <dgm:spPr/>
      <dgm:t>
        <a:bodyPr/>
        <a:lstStyle/>
        <a:p>
          <a:endParaRPr lang="en-IN"/>
        </a:p>
      </dgm:t>
    </dgm:pt>
    <dgm:pt modelId="{D4DDE608-848A-4435-AB34-158AC6C8304A}" type="sibTrans" cxnId="{9CC555E0-479F-4DB7-8FBC-8106E3100B20}">
      <dgm:prSet/>
      <dgm:spPr/>
      <dgm:t>
        <a:bodyPr/>
        <a:lstStyle/>
        <a:p>
          <a:endParaRPr lang="en-IN"/>
        </a:p>
      </dgm:t>
    </dgm:pt>
    <dgm:pt modelId="{AD3D1E42-5D1F-4231-A2DC-1B209565A5E1}">
      <dgm:prSet phldrT="[Text]"/>
      <dgm:spPr/>
      <dgm:t>
        <a:bodyPr/>
        <a:lstStyle/>
        <a:p>
          <a:r>
            <a:rPr lang="en-IN" b="1" dirty="0" smtClean="0">
              <a:solidFill>
                <a:schemeClr val="bg1"/>
              </a:solidFill>
              <a:latin typeface="Arial"/>
            </a:rPr>
            <a:t>SEBI approved Foreign </a:t>
          </a:r>
          <a:br>
            <a:rPr lang="en-IN" b="1" dirty="0" smtClean="0">
              <a:solidFill>
                <a:schemeClr val="bg1"/>
              </a:solidFill>
              <a:latin typeface="Arial"/>
            </a:rPr>
          </a:br>
          <a:r>
            <a:rPr lang="en-IN" b="1" dirty="0" smtClean="0">
              <a:solidFill>
                <a:schemeClr val="bg1"/>
              </a:solidFill>
              <a:latin typeface="Arial"/>
            </a:rPr>
            <a:t>Venture Capital Fund (FVCF)   </a:t>
          </a:r>
          <a:endParaRPr lang="en-IN" dirty="0"/>
        </a:p>
      </dgm:t>
    </dgm:pt>
    <dgm:pt modelId="{B6F4884C-7D16-4E39-99CD-9BFC6AD1E562}" type="parTrans" cxnId="{BC103499-CD9E-4186-8AD0-DCB8C455B81B}">
      <dgm:prSet/>
      <dgm:spPr/>
      <dgm:t>
        <a:bodyPr/>
        <a:lstStyle/>
        <a:p>
          <a:endParaRPr lang="en-IN"/>
        </a:p>
      </dgm:t>
    </dgm:pt>
    <dgm:pt modelId="{3B3ABCE7-33F5-4AE1-B939-4D7D53968813}" type="sibTrans" cxnId="{BC103499-CD9E-4186-8AD0-DCB8C455B81B}">
      <dgm:prSet/>
      <dgm:spPr/>
      <dgm:t>
        <a:bodyPr/>
        <a:lstStyle/>
        <a:p>
          <a:endParaRPr lang="en-IN"/>
        </a:p>
      </dgm:t>
    </dgm:pt>
    <dgm:pt modelId="{7329986D-218E-45EE-9359-009A75FE5D31}">
      <dgm:prSet phldrT="[Text]"/>
      <dgm:spPr/>
      <dgm:t>
        <a:bodyPr/>
        <a:lstStyle/>
        <a:p>
          <a:endParaRPr lang="en-IN" dirty="0"/>
        </a:p>
      </dgm:t>
    </dgm:pt>
    <dgm:pt modelId="{D1FED814-0621-47C9-98BC-0DD20045B135}" type="parTrans" cxnId="{82178DD5-CC54-49E4-B5C4-DAD31D0F82B7}">
      <dgm:prSet/>
      <dgm:spPr/>
      <dgm:t>
        <a:bodyPr/>
        <a:lstStyle/>
        <a:p>
          <a:endParaRPr lang="en-IN"/>
        </a:p>
      </dgm:t>
    </dgm:pt>
    <dgm:pt modelId="{2576243B-A22D-468A-94E5-3A41D8AACF5E}" type="sibTrans" cxnId="{82178DD5-CC54-49E4-B5C4-DAD31D0F82B7}">
      <dgm:prSet/>
      <dgm:spPr/>
      <dgm:t>
        <a:bodyPr/>
        <a:lstStyle/>
        <a:p>
          <a:endParaRPr lang="en-IN"/>
        </a:p>
      </dgm:t>
    </dgm:pt>
    <dgm:pt modelId="{11526789-A31B-474F-957F-26B92131E381}">
      <dgm:prSet phldrT="[Text]"/>
      <dgm:spPr/>
      <dgm:t>
        <a:bodyPr/>
        <a:lstStyle/>
        <a:p>
          <a:endParaRPr lang="en-IN" dirty="0"/>
        </a:p>
      </dgm:t>
    </dgm:pt>
    <dgm:pt modelId="{3ED7D934-6FD5-442B-9F3E-F27AEC3BEFEA}" type="parTrans" cxnId="{283A6D9E-54B2-4C59-88C5-5E583662DBBE}">
      <dgm:prSet/>
      <dgm:spPr/>
      <dgm:t>
        <a:bodyPr/>
        <a:lstStyle/>
        <a:p>
          <a:endParaRPr lang="en-IN"/>
        </a:p>
      </dgm:t>
    </dgm:pt>
    <dgm:pt modelId="{CCA676CF-0A50-4555-88B5-0EC244F4FB9C}" type="sibTrans" cxnId="{283A6D9E-54B2-4C59-88C5-5E583662DBBE}">
      <dgm:prSet/>
      <dgm:spPr/>
      <dgm:t>
        <a:bodyPr/>
        <a:lstStyle/>
        <a:p>
          <a:endParaRPr lang="en-IN"/>
        </a:p>
      </dgm:t>
    </dgm:pt>
    <dgm:pt modelId="{725051B4-2048-4390-B071-84EA74CE1DAD}" type="pres">
      <dgm:prSet presAssocID="{8A6F0498-228A-49E1-9798-ED0C06B81C20}" presName="Name0" presStyleCnt="0">
        <dgm:presLayoutVars>
          <dgm:dir/>
          <dgm:animLvl val="lvl"/>
          <dgm:resizeHandles val="exact"/>
        </dgm:presLayoutVars>
      </dgm:prSet>
      <dgm:spPr/>
    </dgm:pt>
    <dgm:pt modelId="{FBBBD4DF-3187-456C-9024-0B990ADB5039}" type="pres">
      <dgm:prSet presAssocID="{0089BC4B-055A-4039-A9FB-31F6D32ED6FF}" presName="linNode" presStyleCnt="0"/>
      <dgm:spPr/>
    </dgm:pt>
    <dgm:pt modelId="{A5C7C43F-8DD8-4AD3-B761-6F4D18DC70C4}" type="pres">
      <dgm:prSet presAssocID="{0089BC4B-055A-4039-A9FB-31F6D32ED6FF}" presName="parTx" presStyleLbl="revTx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7A76D2D-28EC-4612-8075-49CDAA760BDB}" type="pres">
      <dgm:prSet presAssocID="{0089BC4B-055A-4039-A9FB-31F6D32ED6FF}" presName="bracket" presStyleLbl="parChTrans1D1" presStyleIdx="0" presStyleCnt="1"/>
      <dgm:spPr/>
    </dgm:pt>
    <dgm:pt modelId="{782D012A-DC88-46DB-BAAC-7A659EA16010}" type="pres">
      <dgm:prSet presAssocID="{0089BC4B-055A-4039-A9FB-31F6D32ED6FF}" presName="spH" presStyleCnt="0"/>
      <dgm:spPr/>
    </dgm:pt>
    <dgm:pt modelId="{B4E49F65-0F64-4477-9BC3-341A3B154058}" type="pres">
      <dgm:prSet presAssocID="{0089BC4B-055A-4039-A9FB-31F6D32ED6FF}" presName="desTx" presStyleLbl="node1" presStyleIdx="0" presStyleCnt="1" custScaleX="4745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9CC555E0-479F-4DB7-8FBC-8106E3100B20}" srcId="{0089BC4B-055A-4039-A9FB-31F6D32ED6FF}" destId="{70423190-6B5F-49CE-99F3-E5DD15EE79E2}" srcOrd="2" destOrd="0" parTransId="{9B558AB6-137C-45A7-B079-000731E099C2}" sibTransId="{D4DDE608-848A-4435-AB34-158AC6C8304A}"/>
    <dgm:cxn modelId="{AF73E821-4FDE-429E-926E-A683036A7D5C}" srcId="{0089BC4B-055A-4039-A9FB-31F6D32ED6FF}" destId="{5E2B25DF-4925-4EED-8F11-7819AFD8D27B}" srcOrd="0" destOrd="0" parTransId="{E0830AD8-A15B-4E71-81C1-8245481C3179}" sibTransId="{82898F05-E703-46DA-9F9F-8ECD8FB0F7DD}"/>
    <dgm:cxn modelId="{DD85FA8D-5D80-40A0-ABD3-D6CE47BCFAC4}" type="presOf" srcId="{8A6F0498-228A-49E1-9798-ED0C06B81C20}" destId="{725051B4-2048-4390-B071-84EA74CE1DAD}" srcOrd="0" destOrd="0" presId="urn:diagrams.loki3.com/BracketList+Icon"/>
    <dgm:cxn modelId="{82178DD5-CC54-49E4-B5C4-DAD31D0F82B7}" srcId="{0089BC4B-055A-4039-A9FB-31F6D32ED6FF}" destId="{7329986D-218E-45EE-9359-009A75FE5D31}" srcOrd="1" destOrd="0" parTransId="{D1FED814-0621-47C9-98BC-0DD20045B135}" sibTransId="{2576243B-A22D-468A-94E5-3A41D8AACF5E}"/>
    <dgm:cxn modelId="{48A4B1DA-01FB-406C-B7F6-5AE68813AC1B}" srcId="{8A6F0498-228A-49E1-9798-ED0C06B81C20}" destId="{0089BC4B-055A-4039-A9FB-31F6D32ED6FF}" srcOrd="0" destOrd="0" parTransId="{6E807A40-0CF4-4977-8BBB-218F3214B80D}" sibTransId="{FF6BED08-6122-45B9-9BCF-AF140B404F5C}"/>
    <dgm:cxn modelId="{3A89E809-5363-4FD5-ADC0-ED9EE0EB02C2}" type="presOf" srcId="{AD3D1E42-5D1F-4231-A2DC-1B209565A5E1}" destId="{B4E49F65-0F64-4477-9BC3-341A3B154058}" srcOrd="0" destOrd="4" presId="urn:diagrams.loki3.com/BracketList+Icon"/>
    <dgm:cxn modelId="{BC103499-CD9E-4186-8AD0-DCB8C455B81B}" srcId="{0089BC4B-055A-4039-A9FB-31F6D32ED6FF}" destId="{AD3D1E42-5D1F-4231-A2DC-1B209565A5E1}" srcOrd="4" destOrd="0" parTransId="{B6F4884C-7D16-4E39-99CD-9BFC6AD1E562}" sibTransId="{3B3ABCE7-33F5-4AE1-B939-4D7D53968813}"/>
    <dgm:cxn modelId="{DF3175BE-9D85-4FD1-BD43-CBE00F94C308}" type="presOf" srcId="{11526789-A31B-474F-957F-26B92131E381}" destId="{B4E49F65-0F64-4477-9BC3-341A3B154058}" srcOrd="0" destOrd="3" presId="urn:diagrams.loki3.com/BracketList+Icon"/>
    <dgm:cxn modelId="{F7D6D27D-4778-4477-9BA4-8A0A0124B2CF}" type="presOf" srcId="{70423190-6B5F-49CE-99F3-E5DD15EE79E2}" destId="{B4E49F65-0F64-4477-9BC3-341A3B154058}" srcOrd="0" destOrd="2" presId="urn:diagrams.loki3.com/BracketList+Icon"/>
    <dgm:cxn modelId="{3778B5AA-348B-4BB3-A94E-EF6194CE5679}" type="presOf" srcId="{0089BC4B-055A-4039-A9FB-31F6D32ED6FF}" destId="{A5C7C43F-8DD8-4AD3-B761-6F4D18DC70C4}" srcOrd="0" destOrd="0" presId="urn:diagrams.loki3.com/BracketList+Icon"/>
    <dgm:cxn modelId="{283A6D9E-54B2-4C59-88C5-5E583662DBBE}" srcId="{0089BC4B-055A-4039-A9FB-31F6D32ED6FF}" destId="{11526789-A31B-474F-957F-26B92131E381}" srcOrd="3" destOrd="0" parTransId="{3ED7D934-6FD5-442B-9F3E-F27AEC3BEFEA}" sibTransId="{CCA676CF-0A50-4555-88B5-0EC244F4FB9C}"/>
    <dgm:cxn modelId="{8642A829-1254-4D28-8588-6301F2F73E04}" type="presOf" srcId="{7329986D-218E-45EE-9359-009A75FE5D31}" destId="{B4E49F65-0F64-4477-9BC3-341A3B154058}" srcOrd="0" destOrd="1" presId="urn:diagrams.loki3.com/BracketList+Icon"/>
    <dgm:cxn modelId="{2E2D866D-FA2E-441D-BE1F-007D3AB82D44}" type="presOf" srcId="{5E2B25DF-4925-4EED-8F11-7819AFD8D27B}" destId="{B4E49F65-0F64-4477-9BC3-341A3B154058}" srcOrd="0" destOrd="0" presId="urn:diagrams.loki3.com/BracketList+Icon"/>
    <dgm:cxn modelId="{3B055D0E-3ECB-44D0-98AA-25F3270F6A0D}" type="presParOf" srcId="{725051B4-2048-4390-B071-84EA74CE1DAD}" destId="{FBBBD4DF-3187-456C-9024-0B990ADB5039}" srcOrd="0" destOrd="0" presId="urn:diagrams.loki3.com/BracketList+Icon"/>
    <dgm:cxn modelId="{A2F8CD6E-400B-4219-B3B2-EDD09AA6159A}" type="presParOf" srcId="{FBBBD4DF-3187-456C-9024-0B990ADB5039}" destId="{A5C7C43F-8DD8-4AD3-B761-6F4D18DC70C4}" srcOrd="0" destOrd="0" presId="urn:diagrams.loki3.com/BracketList+Icon"/>
    <dgm:cxn modelId="{4E9F01DD-6CD6-4596-AE7E-F37C882A47F8}" type="presParOf" srcId="{FBBBD4DF-3187-456C-9024-0B990ADB5039}" destId="{57A76D2D-28EC-4612-8075-49CDAA760BDB}" srcOrd="1" destOrd="0" presId="urn:diagrams.loki3.com/BracketList+Icon"/>
    <dgm:cxn modelId="{E659C5B0-4550-46F0-BFE9-FA791CFA5F53}" type="presParOf" srcId="{FBBBD4DF-3187-456C-9024-0B990ADB5039}" destId="{782D012A-DC88-46DB-BAAC-7A659EA16010}" srcOrd="2" destOrd="0" presId="urn:diagrams.loki3.com/BracketList+Icon"/>
    <dgm:cxn modelId="{2E45C035-6195-4B82-B8E6-E3F55929BE37}" type="presParOf" srcId="{FBBBD4DF-3187-456C-9024-0B990ADB5039}" destId="{B4E49F65-0F64-4477-9BC3-341A3B154058}" srcOrd="3" destOrd="0" presId="urn:diagrams.loki3.com/BracketList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3C2204-5FBA-4244-A751-22FC7555D4E5}">
      <dsp:nvSpPr>
        <dsp:cNvPr id="0" name=""/>
        <dsp:cNvSpPr/>
      </dsp:nvSpPr>
      <dsp:spPr>
        <a:xfrm>
          <a:off x="5509" y="2681139"/>
          <a:ext cx="1351314" cy="1351314"/>
        </a:xfrm>
        <a:prstGeom prst="donut">
          <a:avLst>
            <a:gd name="adj" fmla="val 2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69087C-9799-4A4A-97EA-47CF5E314B9E}">
      <dsp:nvSpPr>
        <dsp:cNvPr id="0" name=""/>
        <dsp:cNvSpPr/>
      </dsp:nvSpPr>
      <dsp:spPr>
        <a:xfrm rot="17700000">
          <a:off x="481651" y="1579542"/>
          <a:ext cx="1679833" cy="8095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0" rIns="0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49 Sections</a:t>
          </a:r>
          <a:endParaRPr lang="en-IN" sz="2200" kern="1200" dirty="0"/>
        </a:p>
      </dsp:txBody>
      <dsp:txXfrm>
        <a:off x="481651" y="1579542"/>
        <a:ext cx="1679833" cy="809550"/>
      </dsp:txXfrm>
    </dsp:sp>
    <dsp:sp modelId="{A349252E-69B8-48BD-BB11-913C27E154F9}">
      <dsp:nvSpPr>
        <dsp:cNvPr id="0" name=""/>
        <dsp:cNvSpPr/>
      </dsp:nvSpPr>
      <dsp:spPr>
        <a:xfrm>
          <a:off x="1458609" y="3006087"/>
          <a:ext cx="701417" cy="701417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C237D8-5DDE-48C9-B3E6-2EA5657D2658}">
      <dsp:nvSpPr>
        <dsp:cNvPr id="0" name=""/>
        <dsp:cNvSpPr/>
      </dsp:nvSpPr>
      <dsp:spPr>
        <a:xfrm rot="17700000">
          <a:off x="627876" y="3982350"/>
          <a:ext cx="1453135" cy="7006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7940" bIns="0" numCol="1" spcCol="1270" anchor="ctr" anchorCtr="0">
          <a:noAutofit/>
        </a:bodyPr>
        <a:lstStyle/>
        <a:p>
          <a:pPr lvl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Rules</a:t>
          </a:r>
          <a:endParaRPr lang="en-IN" sz="1100" kern="1200" dirty="0"/>
        </a:p>
      </dsp:txBody>
      <dsp:txXfrm>
        <a:off x="627876" y="3982350"/>
        <a:ext cx="1453135" cy="700647"/>
      </dsp:txXfrm>
    </dsp:sp>
    <dsp:sp modelId="{41F7F9C4-86B7-4056-8EDD-5CEA98B7F105}">
      <dsp:nvSpPr>
        <dsp:cNvPr id="0" name=""/>
        <dsp:cNvSpPr/>
      </dsp:nvSpPr>
      <dsp:spPr>
        <a:xfrm rot="17700000">
          <a:off x="1537625" y="2030595"/>
          <a:ext cx="1453135" cy="7006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275BFC-EC56-416E-A029-76B32A36E7B7}">
      <dsp:nvSpPr>
        <dsp:cNvPr id="0" name=""/>
        <dsp:cNvSpPr/>
      </dsp:nvSpPr>
      <dsp:spPr>
        <a:xfrm>
          <a:off x="2261705" y="3006087"/>
          <a:ext cx="701417" cy="701417"/>
        </a:xfrm>
        <a:prstGeom prst="ellipse">
          <a:avLst/>
        </a:prstGeom>
        <a:solidFill>
          <a:schemeClr val="tx2">
            <a:lumMod val="75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6177AE-9C2A-4FF1-9911-D62BD74D6C76}">
      <dsp:nvSpPr>
        <dsp:cNvPr id="0" name=""/>
        <dsp:cNvSpPr/>
      </dsp:nvSpPr>
      <dsp:spPr>
        <a:xfrm rot="17700000">
          <a:off x="1430971" y="3982350"/>
          <a:ext cx="1453135" cy="7006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7940" bIns="0" numCol="1" spcCol="1270" anchor="ctr" anchorCtr="0">
          <a:noAutofit/>
        </a:bodyPr>
        <a:lstStyle/>
        <a:p>
          <a:pPr lvl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Circular/Notifications</a:t>
          </a:r>
          <a:endParaRPr lang="en-IN" sz="1100" kern="1200" dirty="0"/>
        </a:p>
      </dsp:txBody>
      <dsp:txXfrm>
        <a:off x="1430971" y="3982350"/>
        <a:ext cx="1453135" cy="700647"/>
      </dsp:txXfrm>
    </dsp:sp>
    <dsp:sp modelId="{572EFB92-66F2-43B4-B0A9-1BE71AE8FBB6}">
      <dsp:nvSpPr>
        <dsp:cNvPr id="0" name=""/>
        <dsp:cNvSpPr/>
      </dsp:nvSpPr>
      <dsp:spPr>
        <a:xfrm rot="17700000">
          <a:off x="2340720" y="2030595"/>
          <a:ext cx="1453135" cy="7006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AD6C87-F95F-4BD9-B006-AA123D51AF3B}">
      <dsp:nvSpPr>
        <dsp:cNvPr id="0" name=""/>
        <dsp:cNvSpPr/>
      </dsp:nvSpPr>
      <dsp:spPr>
        <a:xfrm>
          <a:off x="3064800" y="3006087"/>
          <a:ext cx="701417" cy="701417"/>
        </a:xfrm>
        <a:prstGeom prst="ellipse">
          <a:avLst/>
        </a:prstGeom>
        <a:solidFill>
          <a:schemeClr val="accent5">
            <a:hueOff val="2813791"/>
            <a:satOff val="-22679"/>
            <a:lumOff val="6432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AF9700-3256-4C86-8D20-B749286F9BE1}">
      <dsp:nvSpPr>
        <dsp:cNvPr id="0" name=""/>
        <dsp:cNvSpPr/>
      </dsp:nvSpPr>
      <dsp:spPr>
        <a:xfrm rot="17700000">
          <a:off x="2234067" y="3982350"/>
          <a:ext cx="1453135" cy="7006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7940" bIns="0" numCol="1" spcCol="1270" anchor="ctr" anchorCtr="0">
          <a:noAutofit/>
        </a:bodyPr>
        <a:lstStyle/>
        <a:p>
          <a:pPr lvl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Regulations</a:t>
          </a:r>
          <a:endParaRPr lang="en-IN" sz="1100" kern="1200" dirty="0"/>
        </a:p>
      </dsp:txBody>
      <dsp:txXfrm>
        <a:off x="2234067" y="3982350"/>
        <a:ext cx="1453135" cy="700647"/>
      </dsp:txXfrm>
    </dsp:sp>
    <dsp:sp modelId="{31C1983E-E1D6-4795-8B6D-4941052788B0}">
      <dsp:nvSpPr>
        <dsp:cNvPr id="0" name=""/>
        <dsp:cNvSpPr/>
      </dsp:nvSpPr>
      <dsp:spPr>
        <a:xfrm rot="17700000">
          <a:off x="3143816" y="2030595"/>
          <a:ext cx="1453135" cy="7006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54CCA8-2AE7-4762-BAB0-3099A4C50599}">
      <dsp:nvSpPr>
        <dsp:cNvPr id="0" name=""/>
        <dsp:cNvSpPr/>
      </dsp:nvSpPr>
      <dsp:spPr>
        <a:xfrm>
          <a:off x="3868004" y="2681139"/>
          <a:ext cx="1351314" cy="1351314"/>
        </a:xfrm>
        <a:prstGeom prst="donut">
          <a:avLst>
            <a:gd name="adj" fmla="val 2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8B3836-01C1-49EE-B538-9BEF5785BD7F}">
      <dsp:nvSpPr>
        <dsp:cNvPr id="0" name=""/>
        <dsp:cNvSpPr/>
      </dsp:nvSpPr>
      <dsp:spPr>
        <a:xfrm rot="17700000">
          <a:off x="4344146" y="1579542"/>
          <a:ext cx="1679833" cy="8095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0" rIns="0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Enforcement Directorate</a:t>
          </a:r>
          <a:endParaRPr lang="en-IN" sz="2200" kern="1200" dirty="0"/>
        </a:p>
      </dsp:txBody>
      <dsp:txXfrm>
        <a:off x="4344146" y="1579542"/>
        <a:ext cx="1679833" cy="809550"/>
      </dsp:txXfrm>
    </dsp:sp>
    <dsp:sp modelId="{2A42EB86-5693-4811-930C-3D14BF5EDE41}">
      <dsp:nvSpPr>
        <dsp:cNvPr id="0" name=""/>
        <dsp:cNvSpPr/>
      </dsp:nvSpPr>
      <dsp:spPr>
        <a:xfrm>
          <a:off x="5321104" y="3006087"/>
          <a:ext cx="701417" cy="701417"/>
        </a:xfrm>
        <a:prstGeom prst="ellipse">
          <a:avLst/>
        </a:prstGeom>
        <a:solidFill>
          <a:schemeClr val="accent5">
            <a:hueOff val="4220687"/>
            <a:satOff val="-34019"/>
            <a:lumOff val="9647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D51090-5767-4849-86FC-548665C1C644}">
      <dsp:nvSpPr>
        <dsp:cNvPr id="0" name=""/>
        <dsp:cNvSpPr/>
      </dsp:nvSpPr>
      <dsp:spPr>
        <a:xfrm rot="17700000">
          <a:off x="4490370" y="3982350"/>
          <a:ext cx="1453135" cy="7006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7940" bIns="0" numCol="1" spcCol="1270" anchor="ctr" anchorCtr="0">
          <a:noAutofit/>
        </a:bodyPr>
        <a:lstStyle/>
        <a:p>
          <a:pPr lvl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Current Account Transactions</a:t>
          </a:r>
          <a:endParaRPr lang="en-IN" sz="1100" kern="1200" dirty="0"/>
        </a:p>
      </dsp:txBody>
      <dsp:txXfrm>
        <a:off x="4490370" y="3982350"/>
        <a:ext cx="1453135" cy="700647"/>
      </dsp:txXfrm>
    </dsp:sp>
    <dsp:sp modelId="{4FF85F19-AADE-4550-8B9E-E35577A0F49C}">
      <dsp:nvSpPr>
        <dsp:cNvPr id="0" name=""/>
        <dsp:cNvSpPr/>
      </dsp:nvSpPr>
      <dsp:spPr>
        <a:xfrm rot="17700000">
          <a:off x="5400119" y="2030595"/>
          <a:ext cx="1453135" cy="7006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4B5C08-91A6-40FE-9EB2-5E7814F90B22}">
      <dsp:nvSpPr>
        <dsp:cNvPr id="0" name=""/>
        <dsp:cNvSpPr/>
      </dsp:nvSpPr>
      <dsp:spPr>
        <a:xfrm>
          <a:off x="6124199" y="3006087"/>
          <a:ext cx="701417" cy="701417"/>
        </a:xfrm>
        <a:prstGeom prst="ellipse">
          <a:avLst/>
        </a:prstGeom>
        <a:solidFill>
          <a:schemeClr val="accent5">
            <a:hueOff val="5627583"/>
            <a:satOff val="-45358"/>
            <a:lumOff val="12863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267268-AC5F-4EB1-954D-2AA41EB3B822}">
      <dsp:nvSpPr>
        <dsp:cNvPr id="0" name=""/>
        <dsp:cNvSpPr/>
      </dsp:nvSpPr>
      <dsp:spPr>
        <a:xfrm rot="17700000">
          <a:off x="5293466" y="3982350"/>
          <a:ext cx="1453135" cy="7006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7940" bIns="0" numCol="1" spcCol="1270" anchor="ctr" anchorCtr="0">
          <a:noAutofit/>
        </a:bodyPr>
        <a:lstStyle/>
        <a:p>
          <a:pPr lvl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Capital  Account Transactions</a:t>
          </a:r>
          <a:endParaRPr lang="en-IN" sz="1100" kern="1200" dirty="0"/>
        </a:p>
      </dsp:txBody>
      <dsp:txXfrm>
        <a:off x="5293466" y="3982350"/>
        <a:ext cx="1453135" cy="700647"/>
      </dsp:txXfrm>
    </dsp:sp>
    <dsp:sp modelId="{C2E59CAA-105E-487B-A7E7-5368726722CF}">
      <dsp:nvSpPr>
        <dsp:cNvPr id="0" name=""/>
        <dsp:cNvSpPr/>
      </dsp:nvSpPr>
      <dsp:spPr>
        <a:xfrm rot="17700000">
          <a:off x="6203215" y="2030595"/>
          <a:ext cx="1453135" cy="7006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3AA763-4D93-44AE-AAFB-44D8D99DD0AE}">
      <dsp:nvSpPr>
        <dsp:cNvPr id="0" name=""/>
        <dsp:cNvSpPr/>
      </dsp:nvSpPr>
      <dsp:spPr>
        <a:xfrm flipV="1">
          <a:off x="6912446" y="3041902"/>
          <a:ext cx="731115" cy="629788"/>
        </a:xfrm>
        <a:prstGeom prst="ellipse">
          <a:avLst/>
        </a:prstGeom>
        <a:solidFill>
          <a:schemeClr val="bg2">
            <a:lumMod val="50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3196B4-771E-48EF-9D20-CC0E628A4C54}">
      <dsp:nvSpPr>
        <dsp:cNvPr id="0" name=""/>
        <dsp:cNvSpPr/>
      </dsp:nvSpPr>
      <dsp:spPr>
        <a:xfrm rot="17700000">
          <a:off x="6096562" y="3982350"/>
          <a:ext cx="1453135" cy="7006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7940" bIns="0" numCol="1" spcCol="1270" anchor="ctr" anchorCtr="0">
          <a:noAutofit/>
        </a:bodyPr>
        <a:lstStyle/>
        <a:p>
          <a:pPr lvl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Contravention of Offences </a:t>
          </a:r>
          <a:endParaRPr lang="en-IN" sz="1100" kern="1200" dirty="0"/>
        </a:p>
      </dsp:txBody>
      <dsp:txXfrm>
        <a:off x="6096562" y="3982350"/>
        <a:ext cx="1453135" cy="700647"/>
      </dsp:txXfrm>
    </dsp:sp>
    <dsp:sp modelId="{6A1DF0C4-B303-4D56-BB94-F991A1846BAF}">
      <dsp:nvSpPr>
        <dsp:cNvPr id="0" name=""/>
        <dsp:cNvSpPr/>
      </dsp:nvSpPr>
      <dsp:spPr>
        <a:xfrm rot="17700000">
          <a:off x="7006311" y="2030595"/>
          <a:ext cx="1453135" cy="7006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C7C43F-8DD8-4AD3-B761-6F4D18DC70C4}">
      <dsp:nvSpPr>
        <dsp:cNvPr id="0" name=""/>
        <dsp:cNvSpPr/>
      </dsp:nvSpPr>
      <dsp:spPr>
        <a:xfrm>
          <a:off x="1572219" y="2247065"/>
          <a:ext cx="2194099" cy="1299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63500" rIns="177800" bIns="63500" numCol="1" spcCol="1270" anchor="ctr" anchorCtr="0">
          <a:noAutofit/>
        </a:bodyPr>
        <a:lstStyle/>
        <a:p>
          <a:pPr lvl="0" algn="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Modes of Foreign Investment</a:t>
          </a:r>
          <a:endParaRPr lang="en-IN" sz="2500" kern="1200" dirty="0"/>
        </a:p>
      </dsp:txBody>
      <dsp:txXfrm>
        <a:off x="1572219" y="2247065"/>
        <a:ext cx="2194099" cy="1299375"/>
      </dsp:txXfrm>
    </dsp:sp>
    <dsp:sp modelId="{57A76D2D-28EC-4612-8075-49CDAA760BDB}">
      <dsp:nvSpPr>
        <dsp:cNvPr id="0" name=""/>
        <dsp:cNvSpPr/>
      </dsp:nvSpPr>
      <dsp:spPr>
        <a:xfrm>
          <a:off x="3766318" y="54370"/>
          <a:ext cx="438819" cy="5684765"/>
        </a:xfrm>
        <a:prstGeom prst="leftBrace">
          <a:avLst>
            <a:gd name="adj1" fmla="val 35000"/>
            <a:gd name="adj2" fmla="val 50000"/>
          </a:avLst>
        </a:pr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E49F65-0F64-4477-9BC3-341A3B154058}">
      <dsp:nvSpPr>
        <dsp:cNvPr id="0" name=""/>
        <dsp:cNvSpPr/>
      </dsp:nvSpPr>
      <dsp:spPr>
        <a:xfrm>
          <a:off x="4380666" y="54370"/>
          <a:ext cx="2832090" cy="56847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500" b="1" kern="1200" dirty="0" smtClean="0">
              <a:solidFill>
                <a:schemeClr val="bg1"/>
              </a:solidFill>
              <a:latin typeface="Arial"/>
            </a:rPr>
            <a:t>Foreign Direct Investments </a:t>
          </a:r>
          <a:br>
            <a:rPr lang="en-IN" sz="2500" b="1" kern="1200" dirty="0" smtClean="0">
              <a:solidFill>
                <a:schemeClr val="bg1"/>
              </a:solidFill>
              <a:latin typeface="Arial"/>
            </a:rPr>
          </a:br>
          <a:r>
            <a:rPr lang="en-IN" sz="2500" b="1" kern="1200" dirty="0" smtClean="0">
              <a:solidFill>
                <a:schemeClr val="bg1"/>
              </a:solidFill>
              <a:latin typeface="Arial"/>
            </a:rPr>
            <a:t>(FDI) into Indian Company</a:t>
          </a:r>
          <a:endParaRPr lang="en-IN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500" b="1" kern="1200" dirty="0" smtClean="0">
              <a:solidFill>
                <a:schemeClr val="bg1"/>
              </a:solidFill>
              <a:latin typeface="Arial"/>
            </a:rPr>
            <a:t>SEBI registered Foreign </a:t>
          </a:r>
          <a:br>
            <a:rPr lang="en-IN" sz="2500" b="1" kern="1200" dirty="0" smtClean="0">
              <a:solidFill>
                <a:schemeClr val="bg1"/>
              </a:solidFill>
              <a:latin typeface="Arial"/>
            </a:rPr>
          </a:br>
          <a:r>
            <a:rPr lang="en-IN" sz="2500" b="1" kern="1200" dirty="0" smtClean="0">
              <a:solidFill>
                <a:schemeClr val="bg1"/>
              </a:solidFill>
              <a:latin typeface="Arial"/>
            </a:rPr>
            <a:t>Institutional Investors (FII)</a:t>
          </a:r>
          <a:endParaRPr lang="en-IN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500" b="1" kern="1200" dirty="0" smtClean="0">
              <a:solidFill>
                <a:schemeClr val="bg1"/>
              </a:solidFill>
              <a:latin typeface="Arial"/>
            </a:rPr>
            <a:t>SEBI approved Foreign </a:t>
          </a:r>
          <a:br>
            <a:rPr lang="en-IN" sz="2500" b="1" kern="1200" dirty="0" smtClean="0">
              <a:solidFill>
                <a:schemeClr val="bg1"/>
              </a:solidFill>
              <a:latin typeface="Arial"/>
            </a:rPr>
          </a:br>
          <a:r>
            <a:rPr lang="en-IN" sz="2500" b="1" kern="1200" dirty="0" smtClean="0">
              <a:solidFill>
                <a:schemeClr val="bg1"/>
              </a:solidFill>
              <a:latin typeface="Arial"/>
            </a:rPr>
            <a:t>Venture Capital Fund (FVCF)   </a:t>
          </a:r>
          <a:endParaRPr lang="en-IN" sz="2500" kern="1200" dirty="0"/>
        </a:p>
      </dsp:txBody>
      <dsp:txXfrm>
        <a:off x="4380666" y="54370"/>
        <a:ext cx="2832090" cy="56847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CircleAccentTimeline">
  <dgm:title val=""/>
  <dgm:desc val=""/>
  <dgm:catLst>
    <dgm:cat type="process" pri="7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clrData>
  <dgm:layoutNode name="Name0">
    <dgm:varLst>
      <dgm:dir/>
    </dgm:varLst>
    <dgm:choose name="Name1">
      <dgm:if name="Name2" func="var" arg="dir" op="equ" val="norm">
        <dgm:alg type="lin">
          <dgm:param type="fallback" val="2D"/>
          <dgm:param type="nodeVertAlign" val="b"/>
        </dgm:alg>
      </dgm:if>
      <dgm:else name="Name3">
        <dgm:alg type="lin">
          <dgm:param type="fallback" val="2D"/>
          <dgm:param type="nodeVertAlign" val="b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h" for="ch" forName="parComposite" refType="h"/>
      <dgm:constr type="w" for="ch" forName="parComposite" refType="h" refFor="ch" refForName="parComposite" fact="0.4986"/>
      <dgm:constr type="h" for="ch" forName="desComposite" refType="h" fact="0.8722"/>
      <dgm:constr type="w" for="ch" forName="desComposite" refType="h" refFor="ch" refForName="desComposite" fact="0.6056"/>
      <dgm:constr type="w" for="ch" forName="parBackupNorm" refType="w" refFor="ch" refForName="parComposite" fact="-0.3369"/>
      <dgm:constr type="w" for="ch" forName="parBackupRTL" refType="w" refFor="ch" refForName="parComposite" fact="-0.3369"/>
      <dgm:constr type="w" for="ch" forName="parBackupRev" refType="w" refFor="ch" refForName="parComposite" fact="0"/>
      <dgm:constr type="w" for="ch" forName="desBackupLeftNorm" refType="w" refFor="ch" refForName="desComposite" fact="-0.3376"/>
      <dgm:constr type="w" for="ch" forName="desBackupLeftRev" refType="w" refFor="ch" refForName="desComposite" fact="-0.3376"/>
      <dgm:constr type="w" for="ch" forName="desBackupRightNorm" refType="w" refFor="ch" refForName="desComposite" fact="-0.3376"/>
      <dgm:constr type="w" for="ch" forName="desBackupRightRev" refType="w" refFor="ch" refForName="desComposite" fact="-0.3376"/>
      <dgm:constr type="w" for="ch" forName="parSpace" refType="w" refFor="ch" refForName="parComposite" fact="0.05"/>
      <dgm:constr type="w" for="ch" forName="desSpace" refType="w" refFor="ch" refForName="parComposite" fact="0.05"/>
      <dgm:constr type="primFontSz" for="des" forName="parTx" op="equ" val="65"/>
      <dgm:constr type="primFontSz" for="des" forName="chTx" refType="primFontSz" refFor="des" refForName="parTx" op="lte" val="65"/>
      <dgm:constr type="primFontSz" for="des" forName="desTx" refType="primFontSz" refFor="des" refForName="chTx" op="lte" val="65"/>
      <dgm:constr type="primFontSz" for="des" forName="desTx" refType="primFontSz" refFor="des" refForName="parTx" op="lte"/>
    </dgm:constrLst>
    <dgm:forEach name="Name4" axis="ch" ptType="node">
      <dgm:layoutNode name="parComposite">
        <dgm:alg type="composite"/>
        <dgm:shape xmlns:r="http://schemas.openxmlformats.org/officeDocument/2006/relationships" r:blip="">
          <dgm:adjLst/>
        </dgm:shape>
        <dgm:choose name="Name5">
          <dgm:if name="Name6" func="var" arg="dir" op="equ" val="norm">
            <dgm:constrLst>
              <dgm:constr type="l" for="ch" forName="parBigCircle"/>
              <dgm:constr type="ctrY" for="ch" forName="parBigCircle" refType="h" fact="0.5639"/>
              <dgm:constr type="w" for="ch" forName="parBigCircle" refType="w" fact="0.6631"/>
              <dgm:constr type="h" for="ch" forName="parBigCircle" refType="w" refFor="ch" refForName="parBigCircle"/>
              <dgm:constr type="r" for="ch" forName="parTx" refType="w"/>
              <dgm:constr type="t" for="ch" forName="parTx"/>
              <dgm:constr type="w" for="ch" forName="parTx" refType="w" fact="0.7084"/>
              <dgm:constr type="h" for="ch" forName="parTx" refType="h" fact="0.4562"/>
              <dgm:constr type="t" for="ch" forName="bSpace" refType="ctrY" refFor="ch" refForName="parBigCircle"/>
              <dgm:constr type="b" for="ch" forName="bSpace" refType="h"/>
              <dgm:constr type="l" for="ch" forName="bSpace"/>
              <dgm:constr type="w" for="ch" forName="bSpace" val="1"/>
            </dgm:constrLst>
          </dgm:if>
          <dgm:else name="Name7">
            <dgm:constrLst>
              <dgm:constr type="r" for="ch" forName="parBigCircle" refType="w"/>
              <dgm:constr type="ctrY" for="ch" forName="parBigCircle" refType="h" fact="0.5639"/>
              <dgm:constr type="w" for="ch" forName="parBigCircle" refType="w" fact="0.6631"/>
              <dgm:constr type="h" for="ch" forName="parBigCircle" refType="w" refFor="ch" refForName="parBigCircle"/>
              <dgm:constr type="l" for="ch" forName="parTx" fact="0"/>
              <dgm:constr type="t" for="ch" forName="parTx"/>
              <dgm:constr type="w" for="ch" forName="parTx" refType="w" fact="0.7084"/>
              <dgm:constr type="h" for="ch" forName="parTx" refType="h" fact="0.4562"/>
              <dgm:constr type="t" for="ch" forName="bSpace" refType="ctrY" refFor="ch" refForName="parBigCircle"/>
              <dgm:constr type="b" for="ch" forName="bSpace" refType="h"/>
              <dgm:constr type="r" for="ch" forName="bSpace"/>
              <dgm:constr type="w" for="ch" forName="bSpace" val="1"/>
            </dgm:constrLst>
          </dgm:else>
        </dgm:choose>
        <dgm:layoutNode name="parBigCircle" styleLbl="node0">
          <dgm:alg type="sp"/>
          <dgm:shape xmlns:r="http://schemas.openxmlformats.org/officeDocument/2006/relationships" type="donut" r:blip="">
            <dgm:adjLst>
              <dgm:adj idx="1" val="0.2"/>
            </dgm:adjLst>
          </dgm:shape>
          <dgm:presOf/>
          <dgm:constrLst>
            <dgm:constr type="h" refType="w" op="equ"/>
          </dgm:constrLst>
        </dgm:layoutNode>
        <dgm:layoutNode name="parTx" styleLbl="revTx">
          <dgm:choose name="Name8">
            <dgm:if name="Name9" func="var" arg="dir" op="equ" val="norm">
              <dgm:alg type="tx">
                <dgm:param type="autoTxRot" val="grav"/>
                <dgm:param type="parTxLTRAlign" val="l"/>
              </dgm:alg>
              <dgm:shape xmlns:r="http://schemas.openxmlformats.org/officeDocument/2006/relationships" rot="295" type="rect" r:blip="">
                <dgm:adjLst/>
              </dgm:shape>
              <dgm:presOf axis="self" ptType="node"/>
              <dgm:constrLst>
                <dgm:constr type="lMarg" refType="primFontSz" fact="0.2"/>
                <dgm:constr type="rMarg"/>
                <dgm:constr type="tMarg"/>
                <dgm:constr type="bMarg"/>
              </dgm:constrLst>
            </dgm:if>
            <dgm:else name="Name10">
              <dgm:alg type="tx">
                <dgm:param type="autoTxRot" val="grav"/>
                <dgm:param type="parTxLTRAlign" val="r"/>
              </dgm:alg>
              <dgm:shape xmlns:r="http://schemas.openxmlformats.org/officeDocument/2006/relationships" rot="65" type="rect" r:blip="">
                <dgm:adjLst/>
              </dgm:shape>
              <dgm:presOf axis="self" ptType="node"/>
              <dgm:constrLst>
                <dgm:constr type="lMarg"/>
                <dgm:constr type="rMarg" refType="primFontSz" fact="0.2"/>
                <dgm:constr type="tMarg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layoutNode name="bSpace">
          <dgm:alg type="sp"/>
          <dgm:shape xmlns:r="http://schemas.openxmlformats.org/officeDocument/2006/relationships" r:blip="">
            <dgm:adjLst/>
          </dgm:shape>
          <dgm:presOf/>
        </dgm:layoutNode>
      </dgm:layoutNode>
      <dgm:choose name="Name11">
        <dgm:if name="Name12" func="var" arg="dir" op="equ" val="norm">
          <dgm:layoutNode name="parBackupNorm">
            <dgm:alg type="sp"/>
            <dgm:shape xmlns:r="http://schemas.openxmlformats.org/officeDocument/2006/relationships" r:blip="">
              <dgm:adjLst/>
            </dgm:shape>
            <dgm:presOf/>
          </dgm:layoutNode>
        </dgm:if>
        <dgm:else name="Name13">
          <dgm:layoutNode name="parBackupRTL">
            <dgm:alg type="sp"/>
            <dgm:shape xmlns:r="http://schemas.openxmlformats.org/officeDocument/2006/relationships" r:blip="">
              <dgm:adjLst/>
            </dgm:shape>
            <dgm:presOf/>
          </dgm:layoutNode>
        </dgm:else>
      </dgm:choose>
      <dgm:forEach name="Name14" axis="followSib" ptType="sibTrans" hideLastTrans="0" cnt="1">
        <dgm:layoutNode name="parSpace">
          <dgm:alg type="sp"/>
          <dgm:shape xmlns:r="http://schemas.openxmlformats.org/officeDocument/2006/relationships" r:blip="">
            <dgm:adjLst/>
          </dgm:shape>
          <dgm:presOf/>
        </dgm:layoutNode>
      </dgm:forEach>
      <dgm:forEach name="Name15" axis="ch" ptType="node">
        <dgm:choose name="Name16">
          <dgm:if name="Name17" func="var" arg="dir" op="equ" val="norm">
            <dgm:layoutNode name="desBackupLeftNorm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if>
          <dgm:else name="Name18">
            <dgm:choose name="Name19">
              <dgm:if name="Name20" axis="self" ptType="node" func="pos" op="equ" val="1">
                <dgm:layoutNode name="desBackupRightRev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21"/>
            </dgm:choose>
          </dgm:else>
        </dgm:choose>
        <dgm:layoutNode name="desComposite">
          <dgm:alg type="composite"/>
          <dgm:shape xmlns:r="http://schemas.openxmlformats.org/officeDocument/2006/relationships" r:blip="">
            <dgm:adjLst/>
          </dgm:shape>
          <dgm:choose name="Name22">
            <dgm:if name="Name23" func="var" arg="dir" op="equ" val="norm">
              <dgm:constrLst>
                <dgm:constr type="ctrX" for="ch" forName="desCircle" refType="w" fact="0.5"/>
                <dgm:constr type="ctrY" for="ch" forName="desCircle" refType="h" fact="0.5"/>
                <dgm:constr type="w" for="ch" forName="desCircle" refType="w" fact="0.3249"/>
                <dgm:constr type="h" for="ch" forName="desCircle" refType="w" refFor="ch" refForName="desCircle"/>
                <dgm:constr type="l" for="ch" forName="chTx"/>
                <dgm:constr type="b" for="ch" forName="chTx" refType="h"/>
                <dgm:constr type="w" for="ch" forName="chTx" refType="w" fact="0.5786"/>
                <dgm:constr type="h" for="ch" forName="chTx" refType="h" fact="0.4525"/>
                <dgm:constr type="r" for="ch" forName="desTx" refType="w"/>
                <dgm:constr type="t" for="ch" forName="desTx"/>
                <dgm:constr type="w" for="ch" forName="desTx" refType="w" fact="0.5786"/>
                <dgm:constr type="h" for="ch" forName="desTx" refType="h" fact="0.4525"/>
              </dgm:constrLst>
            </dgm:if>
            <dgm:else name="Name24">
              <dgm:constrLst>
                <dgm:constr type="ctrX" for="ch" forName="desCircle" refType="w" fact="0.5"/>
                <dgm:constr type="ctrY" for="ch" forName="desCircle" refType="h" fact="0.5"/>
                <dgm:constr type="w" for="ch" forName="desCircle" refType="w" fact="0.3249"/>
                <dgm:constr type="h" for="ch" forName="desCircle" refType="w" refFor="ch" refForName="desCircle"/>
                <dgm:constr type="r" for="ch" forName="chTx" refType="w"/>
                <dgm:constr type="b" for="ch" forName="chTx" refType="h"/>
                <dgm:constr type="w" for="ch" forName="chTx" refType="w" fact="0.5786"/>
                <dgm:constr type="h" for="ch" forName="chTx" refType="h" fact="0.4525"/>
                <dgm:constr type="l" for="ch" forName="desTx"/>
                <dgm:constr type="t" for="ch" forName="desTx"/>
                <dgm:constr type="w" for="ch" forName="desTx" refType="w" fact="0.5786"/>
                <dgm:constr type="h" for="ch" forName="desTx" refType="h" fact="0.4525"/>
              </dgm:constrLst>
            </dgm:else>
          </dgm:choose>
          <dgm:layoutNode name="desCircle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>
              <dgm:constr type="h" refType="w" op="equ"/>
            </dgm:constrLst>
          </dgm:layoutNode>
          <dgm:layoutNode name="chTx" styleLbl="revTx">
            <dgm:choose name="Name25">
              <dgm:if name="Name26" func="var" arg="dir" op="equ" val="norm">
                <dgm:alg type="tx">
                  <dgm:param type="autoTxRot" val="grav"/>
                  <dgm:param type="parTxLTRAlign" val="r"/>
                  <dgm:param type="txAnchorVert" val="mid"/>
                  <dgm:param type="txAnchorVertCh" val="mid"/>
                </dgm:alg>
                <dgm:shape xmlns:r="http://schemas.openxmlformats.org/officeDocument/2006/relationships" rot="295" type="rect" r:blip="">
                  <dgm:adjLst/>
                </dgm:shape>
                <dgm:presOf axis="self" ptType="node"/>
              </dgm:if>
              <dgm:else name="Name27">
                <dgm:alg type="tx">
                  <dgm:param type="autoTxRot" val="grav"/>
                  <dgm:param type="parTxLTRAlign" val="l"/>
                  <dgm:param type="txAnchorVert" val="mid"/>
                  <dgm:param type="txAnchorVertCh" val="mid"/>
                </dgm:alg>
                <dgm:shape xmlns:r="http://schemas.openxmlformats.org/officeDocument/2006/relationships" rot="65" type="rect" r:blip="">
                  <dgm:adjLst/>
                </dgm:shape>
                <dgm:presOf axis="self" ptType="node"/>
              </dgm:else>
            </dgm:choose>
            <dgm:choose name="Name28">
              <dgm:if name="Name29" func="var" arg="dir" op="equ" val="norm">
                <dgm:constrLst>
                  <dgm:constr type="lMarg"/>
                  <dgm:constr type="rMarg" refType="primFontSz" fact="0.2"/>
                  <dgm:constr type="tMarg"/>
                  <dgm:constr type="bMarg"/>
                </dgm:constrLst>
              </dgm:if>
              <dgm:else name="Name30">
                <dgm:constrLst>
                  <dgm:constr type="rMarg"/>
                  <dgm:constr type="lMarg" refType="primFontSz" fact="0.2"/>
                  <dgm:constr type="tMarg"/>
                  <dgm:constr type="bMarg"/>
                </dgm:constrLst>
              </dgm:else>
            </dgm:choose>
            <dgm:ruleLst>
              <dgm:rule type="primFontSz" val="5" fact="NaN" max="NaN"/>
            </dgm:ruleLst>
          </dgm:layoutNode>
          <dgm:layoutNode name="desTx" styleLbl="revTx">
            <dgm:varLst>
              <dgm:bulletEnabled val="1"/>
            </dgm:varLst>
            <dgm:choose name="Name31">
              <dgm:if name="Name32" func="var" arg="dir" op="equ" val="norm">
                <dgm:alg type="tx">
                  <dgm:param type="autoTxRot" val="grav"/>
                  <dgm:param type="parTxLTRAlign" val="l"/>
                  <dgm:param type="shpTxLTRAlignCh" val="l"/>
                  <dgm:param type="stBulletLvl" val="1"/>
                  <dgm:param type="txAnchorVert" val="mid"/>
                </dgm:alg>
                <dgm:shape xmlns:r="http://schemas.openxmlformats.org/officeDocument/2006/relationships" rot="295" type="rect" r:blip="">
                  <dgm:adjLst/>
                </dgm:shape>
                <dgm:presOf axis="des" ptType="node"/>
              </dgm:if>
              <dgm:else name="Name33">
                <dgm:alg type="tx">
                  <dgm:param type="autoTxRot" val="grav"/>
                  <dgm:param type="parTxLTRAlign" val="r"/>
                  <dgm:param type="shpTxLTRAlignCh" val="r"/>
                  <dgm:param type="stBulletLvl" val="1"/>
                  <dgm:param type="txAnchorVert" val="mid"/>
                </dgm:alg>
                <dgm:shape xmlns:r="http://schemas.openxmlformats.org/officeDocument/2006/relationships" rot="65" type="rect" r:blip="">
                  <dgm:adjLst/>
                </dgm:shape>
                <dgm:presOf axis="des" ptType="node"/>
              </dgm:else>
            </dgm:choose>
            <dgm:choose name="Name34">
              <dgm:if name="Name35" func="var" arg="dir" op="equ" val="norm">
                <dgm:constrLst>
                  <dgm:constr type="rMarg"/>
                  <dgm:constr type="lMarg" refType="primFontSz" fact="0.2"/>
                  <dgm:constr type="tMarg"/>
                  <dgm:constr type="bMarg"/>
                </dgm:constrLst>
              </dgm:if>
              <dgm:else name="Name36">
                <dgm:constrLst>
                  <dgm:constr type="lMarg"/>
                  <dgm:constr type="rMarg" refType="primFontSz" fact="0.2"/>
                  <dgm:constr type="tMarg"/>
                  <dgm:constr type="b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layoutNode name="desBackupRightNorm">
          <dgm:alg type="sp"/>
          <dgm:shape xmlns:r="http://schemas.openxmlformats.org/officeDocument/2006/relationships" r:blip="">
            <dgm:adjLst/>
          </dgm:shape>
          <dgm:presOf/>
        </dgm:layoutNode>
        <dgm:choose name="Name37">
          <dgm:if name="Name38" func="var" arg="dir" op="neq" val="norm">
            <dgm:choose name="Name39">
              <dgm:if name="Name40" axis="self" ptType="node" func="revPos" op="neq" val="1">
                <dgm:layoutNode name="desBackupLeftRev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41"/>
            </dgm:choose>
          </dgm:if>
          <dgm:else name="Name42"/>
        </dgm:choose>
        <dgm:forEach name="Name43" axis="followSib" ptType="sibTrans" hideLastTrans="0" cnt="1">
          <dgm:layoutNode name="desSpace">
            <dgm:alg type="sp"/>
            <dgm:shape xmlns:r="http://schemas.openxmlformats.org/officeDocument/2006/relationships" r:blip="">
              <dgm:adjLst/>
            </dgm:shape>
            <dgm:presOf/>
          </dgm:layoutNode>
        </dgm:forEach>
      </dgm:forEach>
      <dgm:choose name="Name44">
        <dgm:if name="Name45" func="var" arg="dir" op="neq" val="norm">
          <dgm:layoutNode name="parBackupRev">
            <dgm:alg type="sp"/>
            <dgm:shape xmlns:r="http://schemas.openxmlformats.org/officeDocument/2006/relationships" r:blip="">
              <dgm:adjLst/>
            </dgm:shape>
            <dgm:presOf/>
          </dgm:layoutNode>
        </dgm:if>
        <dgm:else name="Name4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diagrams.loki3.com/BracketList+Icon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F6DFC-094A-454F-948E-417E7CA20634}" type="datetimeFigureOut">
              <a:rPr lang="en-IN" smtClean="0"/>
              <a:t>30-03-2012</a:t>
            </a:fld>
            <a:endParaRPr lang="en-IN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58E720D-7F45-4AD8-9787-45B73576F71F}" type="slidenum">
              <a:rPr lang="en-IN" smtClean="0"/>
              <a:t>‹#›</a:t>
            </a:fld>
            <a:endParaRPr lang="en-IN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F6DFC-094A-454F-948E-417E7CA20634}" type="datetimeFigureOut">
              <a:rPr lang="en-IN" smtClean="0"/>
              <a:t>30-03-2012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E720D-7F45-4AD8-9787-45B73576F71F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F6DFC-094A-454F-948E-417E7CA20634}" type="datetimeFigureOut">
              <a:rPr lang="en-IN" smtClean="0"/>
              <a:t>30-03-2012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E720D-7F45-4AD8-9787-45B73576F71F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F6DFC-094A-454F-948E-417E7CA20634}" type="datetimeFigureOut">
              <a:rPr lang="en-IN" smtClean="0"/>
              <a:t>30-03-2012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E720D-7F45-4AD8-9787-45B73576F71F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F6DFC-094A-454F-948E-417E7CA20634}" type="datetimeFigureOut">
              <a:rPr lang="en-IN" smtClean="0"/>
              <a:t>30-03-2012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E720D-7F45-4AD8-9787-45B73576F71F}" type="slidenum">
              <a:rPr lang="en-IN" smtClean="0"/>
              <a:t>‹#›</a:t>
            </a:fld>
            <a:endParaRPr lang="en-IN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F6DFC-094A-454F-948E-417E7CA20634}" type="datetimeFigureOut">
              <a:rPr lang="en-IN" smtClean="0"/>
              <a:t>30-03-2012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E720D-7F45-4AD8-9787-45B73576F71F}" type="slidenum">
              <a:rPr lang="en-IN" smtClean="0"/>
              <a:t>‹#›</a:t>
            </a:fld>
            <a:endParaRPr lang="en-IN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F6DFC-094A-454F-948E-417E7CA20634}" type="datetimeFigureOut">
              <a:rPr lang="en-IN" smtClean="0"/>
              <a:t>30-03-2012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E720D-7F45-4AD8-9787-45B73576F71F}" type="slidenum">
              <a:rPr lang="en-IN" smtClean="0"/>
              <a:t>‹#›</a:t>
            </a:fld>
            <a:endParaRPr lang="en-IN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F6DFC-094A-454F-948E-417E7CA20634}" type="datetimeFigureOut">
              <a:rPr lang="en-IN" smtClean="0"/>
              <a:t>30-03-2012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E720D-7F45-4AD8-9787-45B73576F71F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F6DFC-094A-454F-948E-417E7CA20634}" type="datetimeFigureOut">
              <a:rPr lang="en-IN" smtClean="0"/>
              <a:t>30-03-2012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E720D-7F45-4AD8-9787-45B73576F71F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F6DFC-094A-454F-948E-417E7CA20634}" type="datetimeFigureOut">
              <a:rPr lang="en-IN" smtClean="0"/>
              <a:t>30-03-2012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E720D-7F45-4AD8-9787-45B73576F71F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F6DFC-094A-454F-948E-417E7CA20634}" type="datetimeFigureOut">
              <a:rPr lang="en-IN" smtClean="0"/>
              <a:t>30-03-2012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E720D-7F45-4AD8-9787-45B73576F71F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2F6F6DFC-094A-454F-948E-417E7CA20634}" type="datetimeFigureOut">
              <a:rPr lang="en-IN" smtClean="0"/>
              <a:t>30-03-2012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558E720D-7F45-4AD8-9787-45B73576F71F}" type="slidenum">
              <a:rPr lang="en-IN" smtClean="0"/>
              <a:t>‹#›</a:t>
            </a:fld>
            <a:endParaRPr lang="en-IN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c2es.org/docUploads/imagecache/frontpage_slide/frontpage_slideshow/international-flag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2227623"/>
            <a:ext cx="9180511" cy="4657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1560" y="404664"/>
            <a:ext cx="79208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INBOUND AND OUTBOUND TRANSACTIONS</a:t>
            </a:r>
          </a:p>
          <a:p>
            <a:r>
              <a:rPr lang="en-US" dirty="0" smtClean="0"/>
              <a:t>BY CA.SUDHA  G. BHUSHAN</a:t>
            </a:r>
          </a:p>
          <a:p>
            <a:endParaRPr lang="en-US" dirty="0"/>
          </a:p>
          <a:p>
            <a:r>
              <a:rPr lang="en-US" dirty="0" smtClean="0"/>
              <a:t>INSTITUTE OF COMPANY SECRETARIES OF INDIA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782119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ktangel 33"/>
          <p:cNvSpPr>
            <a:spLocks noChangeArrowheads="1"/>
          </p:cNvSpPr>
          <p:nvPr/>
        </p:nvSpPr>
        <p:spPr bwMode="auto">
          <a:xfrm>
            <a:off x="75061" y="878022"/>
            <a:ext cx="9033443" cy="89479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buFont typeface="+mj-lt"/>
              <a:buAutoNum type="arabicPeriod"/>
              <a:defRPr/>
            </a:pPr>
            <a:endParaRPr lang="da-DK" noProof="1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4" name="Rektangel 33"/>
          <p:cNvSpPr>
            <a:spLocks noChangeArrowheads="1"/>
          </p:cNvSpPr>
          <p:nvPr/>
        </p:nvSpPr>
        <p:spPr bwMode="auto">
          <a:xfrm>
            <a:off x="6804605" y="2204864"/>
            <a:ext cx="2303899" cy="381416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buFont typeface="+mj-lt"/>
              <a:buAutoNum type="arabicPeriod"/>
              <a:defRPr/>
            </a:pPr>
            <a:endParaRPr lang="da-DK" noProof="1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3" name="Rektangel 33"/>
          <p:cNvSpPr>
            <a:spLocks noChangeArrowheads="1"/>
          </p:cNvSpPr>
          <p:nvPr/>
        </p:nvSpPr>
        <p:spPr bwMode="auto">
          <a:xfrm>
            <a:off x="2484125" y="2204864"/>
            <a:ext cx="2303899" cy="381416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buFont typeface="+mj-lt"/>
              <a:buAutoNum type="arabicPeriod"/>
              <a:defRPr/>
            </a:pPr>
            <a:endParaRPr lang="da-DK" noProof="1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35" name="Rektangel 33"/>
          <p:cNvSpPr>
            <a:spLocks noChangeArrowheads="1"/>
          </p:cNvSpPr>
          <p:nvPr/>
        </p:nvSpPr>
        <p:spPr bwMode="auto">
          <a:xfrm>
            <a:off x="4860032" y="2204864"/>
            <a:ext cx="1732700" cy="381416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buFont typeface="+mj-lt"/>
              <a:buAutoNum type="arabicPeriod"/>
              <a:defRPr/>
            </a:pPr>
            <a:endParaRPr lang="da-DK" noProof="1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2" name="Rektangel 33"/>
          <p:cNvSpPr>
            <a:spLocks noChangeArrowheads="1"/>
          </p:cNvSpPr>
          <p:nvPr/>
        </p:nvSpPr>
        <p:spPr bwMode="auto">
          <a:xfrm>
            <a:off x="52487" y="2207128"/>
            <a:ext cx="2303899" cy="381416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buFont typeface="+mj-lt"/>
              <a:buAutoNum type="arabicPeriod"/>
              <a:defRPr/>
            </a:pPr>
            <a:endParaRPr lang="da-DK" noProof="1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3909" y="313765"/>
            <a:ext cx="5463034" cy="56425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244"/>
              </a:lnSpc>
            </a:pPr>
            <a:r>
              <a:rPr lang="en-IN" sz="2000" b="1">
                <a:solidFill>
                  <a:schemeClr val="bg2">
                    <a:lumMod val="50000"/>
                  </a:schemeClr>
                </a:solidFill>
                <a:latin typeface="Arial"/>
              </a:rPr>
              <a:t>Key legal / regulatory matrix for FII and FVCI </a:t>
            </a:r>
          </a:p>
          <a:p>
            <a:pPr>
              <a:lnSpc>
                <a:spcPts val="2244"/>
              </a:lnSpc>
            </a:pPr>
            <a:endParaRPr lang="en-IN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56182" y="1143000"/>
            <a:ext cx="937757" cy="46166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795"/>
              </a:lnSpc>
            </a:pPr>
            <a:r>
              <a:rPr lang="en-IN" sz="1600" b="1">
                <a:solidFill>
                  <a:schemeClr val="bg1"/>
                </a:solidFill>
                <a:latin typeface="Arial"/>
              </a:rPr>
              <a:t>FII / FVCI </a:t>
            </a:r>
          </a:p>
          <a:p>
            <a:pPr>
              <a:lnSpc>
                <a:spcPts val="1795"/>
              </a:lnSpc>
            </a:pPr>
            <a:endParaRPr lang="en-IN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04455" y="2252383"/>
            <a:ext cx="535403" cy="46166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795"/>
              </a:lnSpc>
            </a:pPr>
            <a:r>
              <a:rPr lang="en-IN" sz="1600" b="1">
                <a:solidFill>
                  <a:schemeClr val="bg1"/>
                </a:solidFill>
                <a:latin typeface="Arial"/>
              </a:rPr>
              <a:t>SEBI </a:t>
            </a:r>
          </a:p>
          <a:p>
            <a:pPr>
              <a:lnSpc>
                <a:spcPts val="1795"/>
              </a:lnSpc>
            </a:pPr>
            <a:endParaRPr lang="en-IN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7818" y="2588560"/>
            <a:ext cx="1438565" cy="40735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615"/>
              </a:lnSpc>
              <a:tabLst>
                <a:tab pos="170955" algn="l"/>
              </a:tabLst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	SEBI Act, 1992 </a:t>
            </a:r>
          </a:p>
          <a:p>
            <a:pPr defTabSz="820583">
              <a:lnSpc>
                <a:spcPts val="1615"/>
              </a:lnSpc>
              <a:tabLst>
                <a:tab pos="170955" algn="l"/>
              </a:tabLst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7819" y="2947147"/>
            <a:ext cx="1664879" cy="69249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795"/>
              </a:lnSpc>
              <a:tabLst>
                <a:tab pos="170955" algn="l"/>
              </a:tabLst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	FII - SEBI (FII) </a:t>
            </a:r>
            <a:br>
              <a:rPr lang="en-IN" sz="140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	Regulations, 1995 </a:t>
            </a:r>
          </a:p>
          <a:p>
            <a:pPr defTabSz="820583">
              <a:lnSpc>
                <a:spcPts val="1795"/>
              </a:lnSpc>
              <a:tabLst>
                <a:tab pos="170955" algn="l"/>
              </a:tabLst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7818" y="3529853"/>
            <a:ext cx="1777090" cy="69249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795"/>
              </a:lnSpc>
              <a:tabLst>
                <a:tab pos="170955" algn="l"/>
              </a:tabLst>
            </a:pPr>
            <a:r>
              <a:rPr lang="en-IN" dirty="0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 dirty="0">
                <a:solidFill>
                  <a:schemeClr val="bg1"/>
                </a:solidFill>
                <a:latin typeface="Arial"/>
                <a:cs typeface="Arial"/>
              </a:rPr>
              <a:t> 	FVCI - SEBI (FVCI) </a:t>
            </a:r>
            <a:br>
              <a:rPr lang="en-IN" sz="1400" dirty="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en-IN" sz="1400" dirty="0">
                <a:solidFill>
                  <a:schemeClr val="bg1"/>
                </a:solidFill>
                <a:latin typeface="Arial"/>
                <a:cs typeface="Arial"/>
              </a:rPr>
              <a:t>	Regulations, 2000 </a:t>
            </a:r>
          </a:p>
          <a:p>
            <a:pPr defTabSz="820583">
              <a:lnSpc>
                <a:spcPts val="1795"/>
              </a:lnSpc>
              <a:tabLst>
                <a:tab pos="170955" algn="l"/>
              </a:tabLst>
            </a:pPr>
            <a:endParaRPr lang="en-IN" sz="1400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7818" y="4123765"/>
            <a:ext cx="2113720" cy="69249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795"/>
              </a:lnSpc>
              <a:tabLst>
                <a:tab pos="170955" algn="l"/>
              </a:tabLst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	SEBI (Custodial of </a:t>
            </a:r>
            <a:br>
              <a:rPr lang="en-IN" sz="140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	Securities) Regulations, </a:t>
            </a:r>
          </a:p>
          <a:p>
            <a:pPr defTabSz="820583">
              <a:lnSpc>
                <a:spcPts val="1795"/>
              </a:lnSpc>
              <a:tabLst>
                <a:tab pos="170955" algn="l"/>
              </a:tabLst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1001" y="4583206"/>
            <a:ext cx="451755" cy="41018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z="1400">
                <a:solidFill>
                  <a:schemeClr val="bg1"/>
                </a:solidFill>
                <a:latin typeface="Arial"/>
              </a:rPr>
              <a:t>1996 </a:t>
            </a:r>
          </a:p>
          <a:p>
            <a:pPr>
              <a:lnSpc>
                <a:spcPts val="1615"/>
              </a:lnSpc>
            </a:pPr>
            <a:endParaRPr lang="en-IN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7819" y="4941794"/>
            <a:ext cx="1664879" cy="69249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795"/>
              </a:lnSpc>
              <a:tabLst>
                <a:tab pos="170955" algn="l"/>
              </a:tabLst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	SEBI (ICDR) </a:t>
            </a:r>
            <a:br>
              <a:rPr lang="en-IN" sz="140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	Regulations, 2009 </a:t>
            </a:r>
          </a:p>
          <a:p>
            <a:pPr defTabSz="820583">
              <a:lnSpc>
                <a:spcPts val="1795"/>
              </a:lnSpc>
              <a:tabLst>
                <a:tab pos="170955" algn="l"/>
              </a:tabLst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7818" y="5535706"/>
            <a:ext cx="1993238" cy="69249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795"/>
              </a:lnSpc>
              <a:tabLst>
                <a:tab pos="170955" algn="l"/>
              </a:tabLst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	Securities Contracts </a:t>
            </a:r>
            <a:br>
              <a:rPr lang="en-IN" sz="140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	(Regulation) Act, 1956 </a:t>
            </a:r>
          </a:p>
          <a:p>
            <a:pPr defTabSz="820583">
              <a:lnSpc>
                <a:spcPts val="1795"/>
              </a:lnSpc>
              <a:tabLst>
                <a:tab pos="170955" algn="l"/>
              </a:tabLst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313546" y="2263589"/>
            <a:ext cx="630365" cy="46166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795"/>
              </a:lnSpc>
            </a:pPr>
            <a:r>
              <a:rPr lang="en-IN" sz="1600" b="1" dirty="0">
                <a:latin typeface="Arial"/>
              </a:rPr>
              <a:t>FEMA </a:t>
            </a:r>
          </a:p>
          <a:p>
            <a:pPr>
              <a:lnSpc>
                <a:spcPts val="1795"/>
              </a:lnSpc>
            </a:pPr>
            <a:endParaRPr lang="en-IN" dirty="0"/>
          </a:p>
        </p:txBody>
      </p:sp>
      <p:sp>
        <p:nvSpPr>
          <p:cNvPr id="14" name="TextBox 13"/>
          <p:cNvSpPr txBox="1"/>
          <p:nvPr/>
        </p:nvSpPr>
        <p:spPr>
          <a:xfrm>
            <a:off x="2655455" y="2599765"/>
            <a:ext cx="1934184" cy="69249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795"/>
              </a:lnSpc>
              <a:tabLst>
                <a:tab pos="170955" algn="l"/>
              </a:tabLst>
            </a:pPr>
            <a:r>
              <a:rPr lang="en-IN" dirty="0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 dirty="0">
                <a:solidFill>
                  <a:schemeClr val="bg1"/>
                </a:solidFill>
                <a:latin typeface="Arial"/>
                <a:cs typeface="Arial"/>
              </a:rPr>
              <a:t> 	</a:t>
            </a:r>
            <a:r>
              <a:rPr lang="en-IN" sz="1400" dirty="0">
                <a:latin typeface="Arial"/>
                <a:cs typeface="Arial"/>
              </a:rPr>
              <a:t>FEMA (Transfer or </a:t>
            </a:r>
            <a:br>
              <a:rPr lang="en-IN" sz="1400" dirty="0">
                <a:latin typeface="Arial"/>
                <a:cs typeface="Arial"/>
              </a:rPr>
            </a:br>
            <a:r>
              <a:rPr lang="en-IN" sz="1400" dirty="0">
                <a:latin typeface="Arial"/>
                <a:cs typeface="Arial"/>
              </a:rPr>
              <a:t>	Issue of Security by a </a:t>
            </a:r>
          </a:p>
          <a:p>
            <a:pPr defTabSz="820583">
              <a:lnSpc>
                <a:spcPts val="1795"/>
              </a:lnSpc>
              <a:tabLst>
                <a:tab pos="170955" algn="l"/>
              </a:tabLst>
            </a:pPr>
            <a:endParaRPr lang="en-IN" sz="1400" dirty="0">
              <a:latin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828636" y="3036794"/>
            <a:ext cx="1373774" cy="69249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indent="2">
              <a:lnSpc>
                <a:spcPts val="1795"/>
              </a:lnSpc>
            </a:pPr>
            <a:r>
              <a:rPr lang="en-IN" sz="1400" dirty="0">
                <a:latin typeface="Arial"/>
              </a:rPr>
              <a:t>Person Resident </a:t>
            </a:r>
            <a:br>
              <a:rPr lang="en-IN" sz="1400" dirty="0">
                <a:latin typeface="Arial"/>
              </a:rPr>
            </a:br>
            <a:r>
              <a:rPr lang="en-IN" sz="1400" dirty="0">
                <a:latin typeface="Arial"/>
              </a:rPr>
              <a:t>Outside India) </a:t>
            </a:r>
          </a:p>
          <a:p>
            <a:pPr indent="2">
              <a:lnSpc>
                <a:spcPts val="1795"/>
              </a:lnSpc>
            </a:pPr>
            <a:endParaRPr lang="en-IN" sz="1400" dirty="0">
              <a:latin typeface="Arial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828637" y="3485030"/>
            <a:ext cx="1492396" cy="69249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795"/>
              </a:lnSpc>
            </a:pPr>
            <a:r>
              <a:rPr lang="en-IN" sz="1400" dirty="0">
                <a:latin typeface="Arial"/>
              </a:rPr>
              <a:t>Regulations, 2000 </a:t>
            </a:r>
            <a:br>
              <a:rPr lang="en-IN" sz="1400" dirty="0">
                <a:latin typeface="Arial"/>
              </a:rPr>
            </a:br>
            <a:r>
              <a:rPr lang="en-IN" sz="1400" dirty="0">
                <a:latin typeface="Arial"/>
              </a:rPr>
              <a:t>(FEMA 20) </a:t>
            </a:r>
          </a:p>
          <a:p>
            <a:pPr>
              <a:lnSpc>
                <a:spcPts val="1795"/>
              </a:lnSpc>
            </a:pPr>
            <a:endParaRPr lang="en-IN" sz="1400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655454" y="4078941"/>
            <a:ext cx="1842812" cy="69249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795"/>
              </a:lnSpc>
              <a:tabLst>
                <a:tab pos="170955" algn="l"/>
              </a:tabLst>
            </a:pPr>
            <a:r>
              <a:rPr lang="en-IN" dirty="0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 dirty="0">
                <a:solidFill>
                  <a:schemeClr val="bg1"/>
                </a:solidFill>
                <a:latin typeface="Arial"/>
                <a:cs typeface="Arial"/>
              </a:rPr>
              <a:t> 	</a:t>
            </a:r>
            <a:r>
              <a:rPr lang="en-IN" sz="1400" dirty="0">
                <a:latin typeface="Arial"/>
                <a:cs typeface="Arial"/>
              </a:rPr>
              <a:t>Master Circular on </a:t>
            </a:r>
            <a:br>
              <a:rPr lang="en-IN" sz="1400" dirty="0">
                <a:latin typeface="Arial"/>
                <a:cs typeface="Arial"/>
              </a:rPr>
            </a:br>
            <a:r>
              <a:rPr lang="en-IN" sz="1400" dirty="0">
                <a:latin typeface="Arial"/>
                <a:cs typeface="Arial"/>
              </a:rPr>
              <a:t>	Foreign Investments </a:t>
            </a:r>
          </a:p>
          <a:p>
            <a:pPr defTabSz="820583">
              <a:lnSpc>
                <a:spcPts val="1795"/>
              </a:lnSpc>
              <a:tabLst>
                <a:tab pos="170955" algn="l"/>
              </a:tabLst>
            </a:pPr>
            <a:endParaRPr lang="en-IN" sz="1400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43636" y="4531614"/>
            <a:ext cx="626775" cy="42056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z="1400" dirty="0">
                <a:latin typeface="Arial"/>
              </a:rPr>
              <a:t>in India </a:t>
            </a:r>
          </a:p>
          <a:p>
            <a:pPr>
              <a:lnSpc>
                <a:spcPts val="1615"/>
              </a:lnSpc>
            </a:pP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655455" y="4885765"/>
            <a:ext cx="1873270" cy="92333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795"/>
              </a:lnSpc>
              <a:tabLst>
                <a:tab pos="170955" algn="l"/>
              </a:tabLst>
            </a:pPr>
            <a:r>
              <a:rPr lang="en-IN" dirty="0" smtClean="0">
                <a:latin typeface="Arial"/>
                <a:cs typeface="Arial"/>
              </a:rPr>
              <a:t>•</a:t>
            </a:r>
            <a:r>
              <a:rPr lang="en-IN" sz="1400" dirty="0">
                <a:latin typeface="Arial"/>
                <a:cs typeface="Arial"/>
              </a:rPr>
              <a:t> 	Circulars/ press </a:t>
            </a:r>
            <a:br>
              <a:rPr lang="en-IN" sz="1400" dirty="0">
                <a:latin typeface="Arial"/>
                <a:cs typeface="Arial"/>
              </a:rPr>
            </a:br>
            <a:r>
              <a:rPr lang="en-IN" sz="1400" dirty="0">
                <a:latin typeface="Arial"/>
                <a:cs typeface="Arial"/>
              </a:rPr>
              <a:t>	releases issued from </a:t>
            </a:r>
            <a:br>
              <a:rPr lang="en-IN" sz="1400" dirty="0">
                <a:latin typeface="Arial"/>
                <a:cs typeface="Arial"/>
              </a:rPr>
            </a:br>
            <a:r>
              <a:rPr lang="en-IN" sz="1400" dirty="0">
                <a:latin typeface="Arial"/>
                <a:cs typeface="Arial"/>
              </a:rPr>
              <a:t>	time to time </a:t>
            </a:r>
          </a:p>
          <a:p>
            <a:pPr defTabSz="820583">
              <a:lnSpc>
                <a:spcPts val="1795"/>
              </a:lnSpc>
              <a:tabLst>
                <a:tab pos="170955" algn="l"/>
              </a:tabLst>
            </a:pPr>
            <a:endParaRPr lang="en-IN" sz="1400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264727" y="2263589"/>
            <a:ext cx="1049967" cy="46166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795"/>
              </a:lnSpc>
            </a:pPr>
            <a:r>
              <a:rPr lang="en-IN" sz="1600" b="1">
                <a:solidFill>
                  <a:schemeClr val="bg1"/>
                </a:solidFill>
                <a:latin typeface="Arial"/>
              </a:rPr>
              <a:t>FDI Policy </a:t>
            </a:r>
          </a:p>
          <a:p>
            <a:pPr>
              <a:lnSpc>
                <a:spcPts val="1795"/>
              </a:lnSpc>
            </a:pPr>
            <a:endParaRPr lang="en-IN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826000" y="2610971"/>
            <a:ext cx="2397218" cy="40735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615"/>
              </a:lnSpc>
              <a:tabLst>
                <a:tab pos="170955" algn="l"/>
                <a:tab pos="2233808" algn="l"/>
              </a:tabLst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	Consolidated FDI 	• </a:t>
            </a:r>
          </a:p>
          <a:p>
            <a:pPr defTabSz="820583">
              <a:lnSpc>
                <a:spcPts val="1615"/>
              </a:lnSpc>
              <a:tabLst>
                <a:tab pos="170955" algn="l"/>
                <a:tab pos="2233808" algn="l"/>
              </a:tabLst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999182" y="2835089"/>
            <a:ext cx="1515566" cy="41018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z="1400">
                <a:solidFill>
                  <a:schemeClr val="bg1"/>
                </a:solidFill>
                <a:latin typeface="Arial"/>
              </a:rPr>
              <a:t>Policy (Issued half </a:t>
            </a:r>
          </a:p>
          <a:p>
            <a:pPr>
              <a:lnSpc>
                <a:spcPts val="1615"/>
              </a:lnSpc>
            </a:pPr>
            <a:endParaRPr lang="en-IN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999182" y="3104030"/>
            <a:ext cx="2195473" cy="46166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167"/>
              </a:lnSpc>
              <a:tabLst>
                <a:tab pos="2062853" algn="l"/>
              </a:tabLst>
            </a:pPr>
            <a:r>
              <a:rPr lang="en-IN" sz="1400">
                <a:solidFill>
                  <a:schemeClr val="bg1"/>
                </a:solidFill>
                <a:latin typeface="Arial"/>
              </a:rPr>
              <a:t>yearly) </a:t>
            </a:r>
            <a:br>
              <a:rPr lang="en-IN" sz="1400">
                <a:solidFill>
                  <a:schemeClr val="bg1"/>
                </a:solidFill>
                <a:latin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</a:rPr>
              <a:t>	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• </a:t>
            </a:r>
          </a:p>
          <a:p>
            <a:pPr defTabSz="820583">
              <a:lnSpc>
                <a:spcPts val="1167"/>
              </a:lnSpc>
              <a:tabLst>
                <a:tab pos="2062853" algn="l"/>
              </a:tabLst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826000" y="3429001"/>
            <a:ext cx="1208082" cy="40735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615"/>
              </a:lnSpc>
              <a:tabLst>
                <a:tab pos="170955" algn="l"/>
              </a:tabLst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	Press Notes </a:t>
            </a:r>
          </a:p>
          <a:p>
            <a:pPr defTabSz="820583">
              <a:lnSpc>
                <a:spcPts val="1615"/>
              </a:lnSpc>
              <a:tabLst>
                <a:tab pos="170955" algn="l"/>
              </a:tabLst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469909" y="2263589"/>
            <a:ext cx="1170962" cy="46166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795"/>
              </a:lnSpc>
            </a:pPr>
            <a:r>
              <a:rPr lang="en-IN" sz="1600" b="1" dirty="0">
                <a:solidFill>
                  <a:schemeClr val="bg1"/>
                </a:solidFill>
                <a:latin typeface="Arial"/>
              </a:rPr>
              <a:t>Income Tax </a:t>
            </a:r>
          </a:p>
          <a:p>
            <a:pPr>
              <a:lnSpc>
                <a:spcPts val="1795"/>
              </a:lnSpc>
            </a:pP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262091" y="2599765"/>
            <a:ext cx="1292020" cy="69249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795"/>
              </a:lnSpc>
            </a:pPr>
            <a:r>
              <a:rPr lang="en-IN" sz="1400">
                <a:solidFill>
                  <a:schemeClr val="bg1"/>
                </a:solidFill>
                <a:latin typeface="Arial"/>
              </a:rPr>
              <a:t>The Income-tax </a:t>
            </a:r>
            <a:br>
              <a:rPr lang="en-IN" sz="1400">
                <a:solidFill>
                  <a:schemeClr val="bg1"/>
                </a:solidFill>
                <a:latin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</a:rPr>
              <a:t>Act,1961 </a:t>
            </a:r>
          </a:p>
          <a:p>
            <a:pPr>
              <a:lnSpc>
                <a:spcPts val="1795"/>
              </a:lnSpc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262091" y="3193677"/>
            <a:ext cx="1329788" cy="69249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795"/>
              </a:lnSpc>
            </a:pPr>
            <a:r>
              <a:rPr lang="en-IN" sz="1400">
                <a:solidFill>
                  <a:schemeClr val="bg1"/>
                </a:solidFill>
                <a:latin typeface="Arial"/>
              </a:rPr>
              <a:t>Double Taxation </a:t>
            </a:r>
            <a:br>
              <a:rPr lang="en-IN" sz="1400">
                <a:solidFill>
                  <a:schemeClr val="bg1"/>
                </a:solidFill>
                <a:latin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</a:rPr>
              <a:t>Avoidance </a:t>
            </a:r>
          </a:p>
          <a:p>
            <a:pPr>
              <a:lnSpc>
                <a:spcPts val="1795"/>
              </a:lnSpc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262092" y="3630706"/>
            <a:ext cx="1691169" cy="69249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795"/>
              </a:lnSpc>
            </a:pPr>
            <a:r>
              <a:rPr lang="en-IN" sz="1400">
                <a:solidFill>
                  <a:schemeClr val="bg1"/>
                </a:solidFill>
                <a:latin typeface="Arial"/>
              </a:rPr>
              <a:t>Agreements, as may </a:t>
            </a:r>
            <a:br>
              <a:rPr lang="en-IN" sz="1400">
                <a:solidFill>
                  <a:schemeClr val="bg1"/>
                </a:solidFill>
                <a:latin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</a:rPr>
              <a:t>be applicable </a:t>
            </a:r>
          </a:p>
          <a:p>
            <a:pPr>
              <a:lnSpc>
                <a:spcPts val="1795"/>
              </a:lnSpc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820727" y="6364942"/>
            <a:ext cx="96180" cy="25648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987"/>
              </a:lnSpc>
            </a:pPr>
            <a:r>
              <a:rPr lang="en-IN" sz="900">
                <a:solidFill>
                  <a:schemeClr val="bg2">
                    <a:lumMod val="50000"/>
                  </a:schemeClr>
                </a:solidFill>
                <a:latin typeface="Arial"/>
              </a:rPr>
              <a:t>4 </a:t>
            </a:r>
          </a:p>
          <a:p>
            <a:pPr>
              <a:lnSpc>
                <a:spcPts val="987"/>
              </a:lnSpc>
            </a:pPr>
            <a:endParaRPr lang="en-IN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639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8" descr="dreamstime_Handshak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88" y="0"/>
            <a:ext cx="9151938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79512" y="4149079"/>
            <a:ext cx="4235134" cy="69249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692"/>
              </a:lnSpc>
            </a:pPr>
            <a:r>
              <a:rPr lang="en-IN" sz="2400" b="1" dirty="0">
                <a:solidFill>
                  <a:schemeClr val="bg2">
                    <a:lumMod val="50000"/>
                  </a:schemeClr>
                </a:solidFill>
                <a:latin typeface="Arial"/>
              </a:rPr>
              <a:t>Foreign Institution Investors </a:t>
            </a:r>
          </a:p>
          <a:p>
            <a:pPr>
              <a:lnSpc>
                <a:spcPts val="2692"/>
              </a:lnSpc>
            </a:pPr>
            <a:endParaRPr lang="en-IN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321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alpern.com/cmsFiles/icons/IntlCap-Web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2701857"/>
            <a:ext cx="9180512" cy="4183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04282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www.firstpost.com/wp-content/uploads/2011/07/Euro-getty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08976" cy="6831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467544" y="716898"/>
            <a:ext cx="7962436" cy="4804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2692"/>
              </a:lnSpc>
            </a:pPr>
            <a:r>
              <a:rPr lang="en-IN" sz="4400" b="1" dirty="0">
                <a:solidFill>
                  <a:schemeClr val="bg1"/>
                </a:solidFill>
                <a:latin typeface="Arial"/>
              </a:rPr>
              <a:t>Foreign Institution Investors </a:t>
            </a:r>
          </a:p>
        </p:txBody>
      </p:sp>
    </p:spTree>
    <p:extLst>
      <p:ext uri="{BB962C8B-B14F-4D97-AF65-F5344CB8AC3E}">
        <p14:creationId xmlns:p14="http://schemas.microsoft.com/office/powerpoint/2010/main" val="39817268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ktangel 33"/>
          <p:cNvSpPr>
            <a:spLocks noChangeArrowheads="1"/>
          </p:cNvSpPr>
          <p:nvPr/>
        </p:nvSpPr>
        <p:spPr bwMode="auto">
          <a:xfrm>
            <a:off x="52487" y="911640"/>
            <a:ext cx="5453982" cy="53950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buFont typeface="+mj-lt"/>
              <a:buAutoNum type="arabicPeriod"/>
              <a:defRPr/>
            </a:pPr>
            <a:endParaRPr lang="da-DK" noProof="1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3182" y="347383"/>
            <a:ext cx="3056927" cy="56425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244"/>
              </a:lnSpc>
            </a:pPr>
            <a:r>
              <a:rPr lang="en-IN" sz="2000" b="1" dirty="0">
                <a:solidFill>
                  <a:schemeClr val="bg2">
                    <a:lumMod val="50000"/>
                  </a:schemeClr>
                </a:solidFill>
                <a:latin typeface="Arial"/>
              </a:rPr>
              <a:t>FIIs - General framework </a:t>
            </a:r>
          </a:p>
          <a:p>
            <a:pPr>
              <a:lnSpc>
                <a:spcPts val="2244"/>
              </a:lnSpc>
            </a:pPr>
            <a:endParaRPr lang="en-IN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182" y="974912"/>
            <a:ext cx="537006" cy="42056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 b="1">
                <a:solidFill>
                  <a:schemeClr val="bg1"/>
                </a:solidFill>
                <a:latin typeface="Arial"/>
                <a:cs typeface="Arial"/>
              </a:rPr>
              <a:t>  FIIs </a:t>
            </a:r>
          </a:p>
          <a:p>
            <a:pPr>
              <a:lnSpc>
                <a:spcPts val="1615"/>
              </a:lnSpc>
            </a:pPr>
            <a:endParaRPr lang="en-IN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1818" y="1333500"/>
            <a:ext cx="4645246" cy="21544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en-IN" sz="1400">
                <a:solidFill>
                  <a:schemeClr val="bg1"/>
                </a:solidFill>
                <a:latin typeface="Arial"/>
              </a:rPr>
              <a:t>- An eligible institution set- up or incorporated outside India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684818" y="1411942"/>
            <a:ext cx="1255857" cy="184666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en-IN" sz="1200" b="1">
                <a:solidFill>
                  <a:schemeClr val="bg2">
                    <a:lumMod val="50000"/>
                  </a:schemeClr>
                </a:solidFill>
                <a:latin typeface="Arial"/>
              </a:rPr>
              <a:t>FII / Sub Account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1182" y="1546412"/>
            <a:ext cx="4190250" cy="69249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795"/>
              </a:lnSpc>
            </a:pPr>
            <a:r>
              <a:rPr lang="en-IN" sz="1400">
                <a:solidFill>
                  <a:schemeClr val="bg1"/>
                </a:solidFill>
                <a:latin typeface="Arial"/>
              </a:rPr>
              <a:t>which invests in Indian listed shares / securities post </a:t>
            </a:r>
            <a:br>
              <a:rPr lang="en-IN" sz="1400">
                <a:solidFill>
                  <a:schemeClr val="bg1"/>
                </a:solidFill>
                <a:latin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</a:rPr>
              <a:t>registration with SEBI as per prescribed guidelines / </a:t>
            </a:r>
          </a:p>
          <a:p>
            <a:pPr>
              <a:lnSpc>
                <a:spcPts val="1795"/>
              </a:lnSpc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1182" y="1994647"/>
            <a:ext cx="835165" cy="21544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en-IN" sz="1400">
                <a:solidFill>
                  <a:schemeClr val="bg1"/>
                </a:solidFill>
                <a:latin typeface="Arial"/>
              </a:rPr>
              <a:t>framework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116455" y="1983442"/>
            <a:ext cx="657231" cy="184666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en-IN" sz="1200">
                <a:solidFill>
                  <a:schemeClr val="bg2">
                    <a:lumMod val="50000"/>
                  </a:schemeClr>
                </a:solidFill>
                <a:latin typeface="Arial"/>
              </a:rPr>
              <a:t>Overseas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82000" y="2274795"/>
            <a:ext cx="375103" cy="33342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346"/>
              </a:lnSpc>
            </a:pPr>
            <a:r>
              <a:rPr lang="en-IN" sz="1200">
                <a:solidFill>
                  <a:schemeClr val="bg2">
                    <a:lumMod val="50000"/>
                  </a:schemeClr>
                </a:solidFill>
                <a:latin typeface="Arial"/>
              </a:rPr>
              <a:t>India </a:t>
            </a:r>
          </a:p>
          <a:p>
            <a:pPr>
              <a:lnSpc>
                <a:spcPts val="1346"/>
              </a:lnSpc>
            </a:pPr>
            <a:endParaRPr lang="en-IN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3182" y="2409265"/>
            <a:ext cx="998415" cy="33342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256"/>
              </a:lnSpc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 b="1">
                <a:solidFill>
                  <a:schemeClr val="bg1"/>
                </a:solidFill>
                <a:latin typeface="Arial"/>
                <a:cs typeface="Arial"/>
              </a:rPr>
              <a:t>  Approval </a:t>
            </a:r>
          </a:p>
          <a:p>
            <a:pPr>
              <a:lnSpc>
                <a:spcPts val="1256"/>
              </a:lnSpc>
            </a:pPr>
            <a:endParaRPr lang="en-IN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1818" y="2723030"/>
            <a:ext cx="5044651" cy="69249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795"/>
              </a:lnSpc>
              <a:tabLst>
                <a:tab pos="216543" algn="l"/>
              </a:tabLst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–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SEBI (single window clearance) and concurrence of Reserve </a:t>
            </a:r>
            <a:br>
              <a:rPr lang="en-IN" sz="140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	Bank of India (RBI) in case the applicant is a Bank or its </a:t>
            </a:r>
          </a:p>
          <a:p>
            <a:pPr defTabSz="820583">
              <a:lnSpc>
                <a:spcPts val="1795"/>
              </a:lnSpc>
              <a:tabLst>
                <a:tab pos="216543" algn="l"/>
              </a:tabLst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81182" y="3193677"/>
            <a:ext cx="864165" cy="41018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z="1400">
                <a:solidFill>
                  <a:schemeClr val="bg1"/>
                </a:solidFill>
                <a:latin typeface="Arial"/>
              </a:rPr>
              <a:t>subsidiary </a:t>
            </a:r>
          </a:p>
          <a:p>
            <a:pPr>
              <a:lnSpc>
                <a:spcPts val="1615"/>
              </a:lnSpc>
            </a:pPr>
            <a:endParaRPr lang="en-IN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73182" y="3563471"/>
            <a:ext cx="2636940" cy="42056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 b="1">
                <a:solidFill>
                  <a:schemeClr val="bg1"/>
                </a:solidFill>
                <a:latin typeface="Arial"/>
                <a:cs typeface="Arial"/>
              </a:rPr>
              <a:t>  FIIs registered with SEBI as: </a:t>
            </a:r>
          </a:p>
          <a:p>
            <a:pPr>
              <a:lnSpc>
                <a:spcPts val="1615"/>
              </a:lnSpc>
            </a:pPr>
            <a:endParaRPr lang="en-IN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1819" y="3933265"/>
            <a:ext cx="4660366" cy="41018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z="1400">
                <a:solidFill>
                  <a:schemeClr val="bg1"/>
                </a:solidFill>
                <a:latin typeface="Arial"/>
              </a:rPr>
              <a:t>- Investor: For self investment in Indian shares / securities </a:t>
            </a:r>
          </a:p>
          <a:p>
            <a:pPr>
              <a:lnSpc>
                <a:spcPts val="1615"/>
              </a:lnSpc>
            </a:pPr>
            <a:endParaRPr lang="en-IN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61818" y="4280647"/>
            <a:ext cx="5062283" cy="69249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795"/>
              </a:lnSpc>
              <a:tabLst>
                <a:tab pos="216543" algn="l"/>
              </a:tabLst>
            </a:pPr>
            <a:r>
              <a:rPr lang="en-IN" sz="1400">
                <a:solidFill>
                  <a:schemeClr val="bg1"/>
                </a:solidFill>
                <a:latin typeface="Arial"/>
              </a:rPr>
              <a:t>- Manager:  Investment is done on behalf of their eligible clients </a:t>
            </a:r>
            <a:br>
              <a:rPr lang="en-IN" sz="1400">
                <a:solidFill>
                  <a:schemeClr val="bg1"/>
                </a:solidFill>
                <a:latin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</a:rPr>
              <a:t>	( Clients registered as Sub-accounts of FIIs with SEBI) </a:t>
            </a:r>
          </a:p>
          <a:p>
            <a:pPr defTabSz="820583">
              <a:lnSpc>
                <a:spcPts val="1795"/>
              </a:lnSpc>
              <a:tabLst>
                <a:tab pos="216543" algn="l"/>
              </a:tabLst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73182" y="4896971"/>
            <a:ext cx="3064685" cy="42056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 b="1">
                <a:solidFill>
                  <a:schemeClr val="bg1"/>
                </a:solidFill>
                <a:latin typeface="Arial"/>
                <a:cs typeface="Arial"/>
              </a:rPr>
              <a:t>  Bank Accounts permitted in India </a:t>
            </a:r>
          </a:p>
          <a:p>
            <a:pPr>
              <a:lnSpc>
                <a:spcPts val="1615"/>
              </a:lnSpc>
            </a:pPr>
            <a:endParaRPr lang="en-IN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61819" y="5266765"/>
            <a:ext cx="4530670" cy="41018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z="1400">
                <a:solidFill>
                  <a:schemeClr val="bg1"/>
                </a:solidFill>
                <a:latin typeface="Arial"/>
              </a:rPr>
              <a:t>- Non-interest bearing foreign currency account; and / or </a:t>
            </a:r>
          </a:p>
          <a:p>
            <a:pPr>
              <a:lnSpc>
                <a:spcPts val="1615"/>
              </a:lnSpc>
            </a:pPr>
            <a:endParaRPr lang="en-IN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61819" y="5614147"/>
            <a:ext cx="4454746" cy="69249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795"/>
              </a:lnSpc>
              <a:tabLst>
                <a:tab pos="216543" algn="l"/>
              </a:tabLst>
            </a:pPr>
            <a:r>
              <a:rPr lang="en-IN" sz="1400">
                <a:solidFill>
                  <a:schemeClr val="bg1"/>
                </a:solidFill>
                <a:latin typeface="Arial"/>
              </a:rPr>
              <a:t>- Single non-interest bearing special non-resident rupee </a:t>
            </a:r>
            <a:br>
              <a:rPr lang="en-IN" sz="1400">
                <a:solidFill>
                  <a:schemeClr val="bg1"/>
                </a:solidFill>
                <a:latin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</a:rPr>
              <a:t>	account (SNRR) </a:t>
            </a:r>
          </a:p>
          <a:p>
            <a:pPr defTabSz="820583">
              <a:lnSpc>
                <a:spcPts val="1795"/>
              </a:lnSpc>
              <a:tabLst>
                <a:tab pos="216543" algn="l"/>
              </a:tabLst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088910" y="3204883"/>
            <a:ext cx="445635" cy="33342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346"/>
              </a:lnSpc>
            </a:pPr>
            <a:r>
              <a:rPr lang="en-IN" sz="1200" b="1">
                <a:solidFill>
                  <a:schemeClr val="bg2">
                    <a:lumMod val="50000"/>
                  </a:schemeClr>
                </a:solidFill>
                <a:latin typeface="Arial"/>
              </a:rPr>
              <a:t>Local </a:t>
            </a:r>
          </a:p>
          <a:p>
            <a:pPr>
              <a:lnSpc>
                <a:spcPts val="1346"/>
              </a:lnSpc>
            </a:pPr>
            <a:endParaRPr lang="en-IN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892636" y="3372971"/>
            <a:ext cx="839974" cy="53860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436"/>
              </a:lnSpc>
              <a:tabLst>
                <a:tab pos="136764" algn="l"/>
              </a:tabLst>
            </a:pPr>
            <a:r>
              <a:rPr lang="en-IN" sz="1200" b="1">
                <a:solidFill>
                  <a:schemeClr val="bg2">
                    <a:lumMod val="50000"/>
                  </a:schemeClr>
                </a:solidFill>
                <a:latin typeface="Arial"/>
              </a:rPr>
              <a:t>Custodian/ </a:t>
            </a:r>
            <a:br>
              <a:rPr lang="en-IN" sz="1200" b="1">
                <a:solidFill>
                  <a:schemeClr val="bg2">
                    <a:lumMod val="50000"/>
                  </a:schemeClr>
                </a:solidFill>
                <a:latin typeface="Arial"/>
              </a:rPr>
            </a:br>
            <a:r>
              <a:rPr lang="en-IN" sz="1200" b="1">
                <a:solidFill>
                  <a:schemeClr val="bg2">
                    <a:lumMod val="50000"/>
                  </a:schemeClr>
                </a:solidFill>
                <a:latin typeface="Arial"/>
              </a:rPr>
              <a:t>	Banker </a:t>
            </a:r>
          </a:p>
          <a:p>
            <a:pPr defTabSz="820583">
              <a:lnSpc>
                <a:spcPts val="1436"/>
              </a:lnSpc>
              <a:tabLst>
                <a:tab pos="136764" algn="l"/>
              </a:tabLst>
            </a:pPr>
            <a:endParaRPr lang="en-IN" sz="1200" b="1">
              <a:solidFill>
                <a:schemeClr val="bg2">
                  <a:lumMod val="50000"/>
                </a:schemeClr>
              </a:solidFill>
              <a:latin typeface="Arial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934364" y="4090148"/>
            <a:ext cx="537006" cy="33342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346"/>
              </a:lnSpc>
            </a:pPr>
            <a:r>
              <a:rPr lang="en-IN" sz="1200" b="1">
                <a:solidFill>
                  <a:schemeClr val="bg2">
                    <a:lumMod val="50000"/>
                  </a:schemeClr>
                </a:solidFill>
                <a:latin typeface="Arial"/>
              </a:rPr>
              <a:t>Broker </a:t>
            </a:r>
          </a:p>
          <a:p>
            <a:pPr>
              <a:lnSpc>
                <a:spcPts val="1346"/>
              </a:lnSpc>
            </a:pPr>
            <a:endParaRPr lang="en-IN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927273" y="4728883"/>
            <a:ext cx="461665" cy="33342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346"/>
              </a:lnSpc>
            </a:pPr>
            <a:r>
              <a:rPr lang="en-IN" sz="1200" b="1">
                <a:solidFill>
                  <a:schemeClr val="bg2">
                    <a:lumMod val="50000"/>
                  </a:schemeClr>
                </a:solidFill>
                <a:latin typeface="Arial"/>
              </a:rPr>
              <a:t>Stock </a:t>
            </a:r>
          </a:p>
          <a:p>
            <a:pPr>
              <a:lnSpc>
                <a:spcPts val="1346"/>
              </a:lnSpc>
            </a:pPr>
            <a:endParaRPr lang="en-IN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684819" y="4896971"/>
            <a:ext cx="950581" cy="53860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436"/>
              </a:lnSpc>
              <a:tabLst>
                <a:tab pos="262131" algn="l"/>
              </a:tabLst>
            </a:pPr>
            <a:r>
              <a:rPr lang="en-IN" sz="1200" b="1">
                <a:solidFill>
                  <a:schemeClr val="bg2">
                    <a:lumMod val="50000"/>
                  </a:schemeClr>
                </a:solidFill>
                <a:latin typeface="Arial"/>
              </a:rPr>
              <a:t>Exchange in </a:t>
            </a:r>
            <a:br>
              <a:rPr lang="en-IN" sz="1200" b="1">
                <a:solidFill>
                  <a:schemeClr val="bg2">
                    <a:lumMod val="50000"/>
                  </a:schemeClr>
                </a:solidFill>
                <a:latin typeface="Arial"/>
              </a:rPr>
            </a:br>
            <a:r>
              <a:rPr lang="en-IN" sz="1200" b="1">
                <a:solidFill>
                  <a:schemeClr val="bg2">
                    <a:lumMod val="50000"/>
                  </a:schemeClr>
                </a:solidFill>
                <a:latin typeface="Arial"/>
              </a:rPr>
              <a:t>	India </a:t>
            </a:r>
          </a:p>
          <a:p>
            <a:pPr defTabSz="820583">
              <a:lnSpc>
                <a:spcPts val="1436"/>
              </a:lnSpc>
              <a:tabLst>
                <a:tab pos="262131" algn="l"/>
              </a:tabLst>
            </a:pPr>
            <a:endParaRPr lang="en-IN" sz="1200" b="1">
              <a:solidFill>
                <a:schemeClr val="bg2">
                  <a:lumMod val="50000"/>
                </a:schemeClr>
              </a:solidFill>
              <a:latin typeface="Arial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162637" y="3283324"/>
            <a:ext cx="615553" cy="53860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indent="150445">
              <a:lnSpc>
                <a:spcPts val="1436"/>
              </a:lnSpc>
            </a:pPr>
            <a:r>
              <a:rPr lang="en-IN" sz="1200" b="1">
                <a:solidFill>
                  <a:schemeClr val="bg2">
                    <a:lumMod val="50000"/>
                  </a:schemeClr>
                </a:solidFill>
                <a:latin typeface="Arial"/>
              </a:rPr>
              <a:t>Tax </a:t>
            </a:r>
            <a:br>
              <a:rPr lang="en-IN" sz="1200" b="1">
                <a:solidFill>
                  <a:schemeClr val="bg2">
                    <a:lumMod val="50000"/>
                  </a:schemeClr>
                </a:solidFill>
                <a:latin typeface="Arial"/>
              </a:rPr>
            </a:br>
            <a:r>
              <a:rPr lang="en-IN" sz="1200" b="1">
                <a:solidFill>
                  <a:schemeClr val="bg2">
                    <a:lumMod val="50000"/>
                  </a:schemeClr>
                </a:solidFill>
                <a:latin typeface="Arial"/>
              </a:rPr>
              <a:t>Advisor </a:t>
            </a:r>
          </a:p>
          <a:p>
            <a:pPr indent="150445">
              <a:lnSpc>
                <a:spcPts val="1436"/>
              </a:lnSpc>
            </a:pPr>
            <a:endParaRPr lang="en-IN" sz="1200" b="1">
              <a:solidFill>
                <a:schemeClr val="bg2">
                  <a:lumMod val="50000"/>
                </a:schemeClr>
              </a:solidFill>
              <a:latin typeface="Arial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820727" y="6364942"/>
            <a:ext cx="96180" cy="25648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987"/>
              </a:lnSpc>
            </a:pPr>
            <a:r>
              <a:rPr lang="en-IN" sz="900">
                <a:solidFill>
                  <a:schemeClr val="bg2">
                    <a:lumMod val="50000"/>
                  </a:schemeClr>
                </a:solidFill>
                <a:latin typeface="Arial"/>
              </a:rPr>
              <a:t>6 </a:t>
            </a:r>
          </a:p>
          <a:p>
            <a:pPr>
              <a:lnSpc>
                <a:spcPts val="987"/>
              </a:lnSpc>
            </a:pPr>
            <a:endParaRPr lang="en-IN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524101" y="3947391"/>
            <a:ext cx="1524399" cy="4393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466093" y="1326754"/>
            <a:ext cx="1691267" cy="4393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7940675" y="3193677"/>
            <a:ext cx="1095821" cy="52896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6764835" y="3108489"/>
            <a:ext cx="1095821" cy="71344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6606752" y="4645820"/>
            <a:ext cx="1095821" cy="71344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bg2">
                  <a:lumMod val="50000"/>
                </a:schemeClr>
              </a:solidFill>
            </a:endParaRPr>
          </a:p>
        </p:txBody>
      </p:sp>
      <p:cxnSp>
        <p:nvCxnSpPr>
          <p:cNvPr id="34" name="Straight Arrow Connector 33"/>
          <p:cNvCxnSpPr>
            <a:stCxn id="28" idx="2"/>
          </p:cNvCxnSpPr>
          <p:nvPr/>
        </p:nvCxnSpPr>
        <p:spPr>
          <a:xfrm flipH="1">
            <a:off x="7311726" y="1766070"/>
            <a:ext cx="1" cy="13032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>
            <a:off x="6202867" y="2608220"/>
            <a:ext cx="0" cy="136543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8466444" y="2608220"/>
            <a:ext cx="0" cy="5727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6202867" y="2608220"/>
            <a:ext cx="22857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endCxn id="21" idx="2"/>
          </p:cNvCxnSpPr>
          <p:nvPr/>
        </p:nvCxnSpPr>
        <p:spPr>
          <a:xfrm flipH="1" flipV="1">
            <a:off x="7312623" y="3911580"/>
            <a:ext cx="123" cy="7342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endCxn id="32" idx="1"/>
          </p:cNvCxnSpPr>
          <p:nvPr/>
        </p:nvCxnSpPr>
        <p:spPr>
          <a:xfrm>
            <a:off x="6202867" y="5002542"/>
            <a:ext cx="40388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>
            <a:endCxn id="22" idx="2"/>
          </p:cNvCxnSpPr>
          <p:nvPr/>
        </p:nvCxnSpPr>
        <p:spPr>
          <a:xfrm flipV="1">
            <a:off x="6202867" y="4423573"/>
            <a:ext cx="0" cy="57896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9070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33"/>
          <p:cNvSpPr>
            <a:spLocks noChangeArrowheads="1"/>
          </p:cNvSpPr>
          <p:nvPr/>
        </p:nvSpPr>
        <p:spPr bwMode="auto">
          <a:xfrm>
            <a:off x="107504" y="792120"/>
            <a:ext cx="8815796" cy="551452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buFont typeface="+mj-lt"/>
              <a:buAutoNum type="arabicPeriod"/>
              <a:defRPr/>
            </a:pPr>
            <a:endParaRPr lang="da-DK" noProof="1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3182" y="347383"/>
            <a:ext cx="5272405" cy="56425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244"/>
              </a:lnSpc>
            </a:pPr>
            <a:r>
              <a:rPr lang="en-IN" sz="2000" b="1" dirty="0">
                <a:solidFill>
                  <a:schemeClr val="bg2">
                    <a:lumMod val="50000"/>
                  </a:schemeClr>
                </a:solidFill>
                <a:latin typeface="Arial"/>
              </a:rPr>
              <a:t>FIIs - Consideration of Application by SEBI </a:t>
            </a:r>
          </a:p>
          <a:p>
            <a:pPr>
              <a:lnSpc>
                <a:spcPts val="2244"/>
              </a:lnSpc>
            </a:pPr>
            <a:endParaRPr lang="en-IN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6272" y="997324"/>
            <a:ext cx="8646878" cy="65402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705"/>
              </a:lnSpc>
            </a:pPr>
            <a:r>
              <a:rPr lang="en-IN" dirty="0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 dirty="0">
                <a:solidFill>
                  <a:schemeClr val="bg1"/>
                </a:solidFill>
                <a:latin typeface="Arial"/>
                <a:cs typeface="Arial"/>
              </a:rPr>
              <a:t> Track record, </a:t>
            </a:r>
            <a:r>
              <a:rPr lang="en-IN" sz="1400" dirty="0" smtClean="0">
                <a:solidFill>
                  <a:schemeClr val="bg1"/>
                </a:solidFill>
                <a:latin typeface="Arial"/>
                <a:cs typeface="Arial"/>
              </a:rPr>
              <a:t>professional </a:t>
            </a:r>
            <a:r>
              <a:rPr lang="en-IN" sz="1400" dirty="0">
                <a:solidFill>
                  <a:schemeClr val="bg1"/>
                </a:solidFill>
                <a:latin typeface="Arial"/>
                <a:cs typeface="Arial"/>
              </a:rPr>
              <a:t>competence, </a:t>
            </a:r>
            <a:r>
              <a:rPr lang="en-IN" sz="1400" dirty="0" smtClean="0">
                <a:solidFill>
                  <a:schemeClr val="bg1"/>
                </a:solidFill>
                <a:latin typeface="Arial"/>
                <a:cs typeface="Arial"/>
              </a:rPr>
              <a:t>financial </a:t>
            </a:r>
            <a:r>
              <a:rPr lang="en-IN" sz="1400" dirty="0" err="1" smtClean="0">
                <a:solidFill>
                  <a:schemeClr val="bg1"/>
                </a:solidFill>
                <a:latin typeface="Arial"/>
                <a:cs typeface="Arial"/>
              </a:rPr>
              <a:t>soundness,experience</a:t>
            </a:r>
            <a:r>
              <a:rPr lang="en-IN" sz="1400" dirty="0">
                <a:solidFill>
                  <a:schemeClr val="bg1"/>
                </a:solidFill>
                <a:latin typeface="Arial"/>
                <a:cs typeface="Arial"/>
              </a:rPr>
              <a:t>, </a:t>
            </a:r>
            <a:r>
              <a:rPr lang="en-IN" sz="1400" dirty="0" smtClean="0">
                <a:solidFill>
                  <a:schemeClr val="bg1"/>
                </a:solidFill>
                <a:latin typeface="Arial"/>
                <a:cs typeface="Arial"/>
              </a:rPr>
              <a:t>and </a:t>
            </a:r>
            <a:r>
              <a:rPr lang="en-IN" sz="1400" dirty="0">
                <a:solidFill>
                  <a:schemeClr val="bg1"/>
                </a:solidFill>
                <a:latin typeface="Arial"/>
                <a:cs typeface="Arial"/>
              </a:rPr>
              <a:t>general reputation of fairness and integrity </a:t>
            </a:r>
          </a:p>
          <a:p>
            <a:pPr>
              <a:lnSpc>
                <a:spcPts val="1705"/>
              </a:lnSpc>
            </a:pPr>
            <a:endParaRPr lang="en-IN" sz="1400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6272" y="1568824"/>
            <a:ext cx="8646878" cy="410369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dirty="0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 dirty="0">
                <a:solidFill>
                  <a:schemeClr val="bg1"/>
                </a:solidFill>
                <a:latin typeface="Arial"/>
                <a:cs typeface="Arial"/>
              </a:rPr>
              <a:t> For Newly established funds - the track record of the </a:t>
            </a:r>
            <a:r>
              <a:rPr lang="en-IN" sz="1400" dirty="0" smtClean="0">
                <a:solidFill>
                  <a:schemeClr val="bg1"/>
                </a:solidFill>
                <a:latin typeface="Arial"/>
                <a:cs typeface="Arial"/>
              </a:rPr>
              <a:t>investment </a:t>
            </a:r>
            <a:r>
              <a:rPr lang="en-IN" sz="1400" dirty="0">
                <a:solidFill>
                  <a:schemeClr val="bg1"/>
                </a:solidFill>
                <a:latin typeface="Arial"/>
                <a:cs typeface="Arial"/>
              </a:rPr>
              <a:t>manager (who are promoters) considered </a:t>
            </a:r>
          </a:p>
          <a:p>
            <a:pPr>
              <a:lnSpc>
                <a:spcPts val="1615"/>
              </a:lnSpc>
            </a:pPr>
            <a:endParaRPr lang="en-IN" sz="1400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6272" y="2129118"/>
            <a:ext cx="8646877" cy="42056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dirty="0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 dirty="0">
                <a:solidFill>
                  <a:schemeClr val="bg1"/>
                </a:solidFill>
                <a:latin typeface="Arial"/>
                <a:cs typeface="Arial"/>
              </a:rPr>
              <a:t> Details of Foreign Regulatory Authority governing the FII </a:t>
            </a:r>
          </a:p>
          <a:p>
            <a:pPr>
              <a:lnSpc>
                <a:spcPts val="1615"/>
              </a:lnSpc>
            </a:pP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6273" y="2487706"/>
            <a:ext cx="1899559" cy="42056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Fit and Proper criteria </a:t>
            </a:r>
          </a:p>
          <a:p>
            <a:pPr>
              <a:lnSpc>
                <a:spcPts val="1615"/>
              </a:lnSpc>
            </a:pPr>
            <a:endParaRPr lang="en-IN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6273" y="2835089"/>
            <a:ext cx="3650038" cy="42056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Interest of development of securities market </a:t>
            </a:r>
          </a:p>
          <a:p>
            <a:pPr>
              <a:lnSpc>
                <a:spcPts val="1615"/>
              </a:lnSpc>
            </a:pPr>
            <a:endParaRPr lang="en-IN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6273" y="3193677"/>
            <a:ext cx="8646876" cy="61102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dirty="0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 dirty="0">
                <a:solidFill>
                  <a:schemeClr val="bg1"/>
                </a:solidFill>
                <a:latin typeface="Arial"/>
                <a:cs typeface="Arial"/>
              </a:rPr>
              <a:t> In case of University fund, Endowment, Foundation, Charitable </a:t>
            </a:r>
            <a:br>
              <a:rPr lang="en-IN" sz="1400" dirty="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en-IN" sz="1400" dirty="0">
                <a:solidFill>
                  <a:schemeClr val="bg1"/>
                </a:solidFill>
                <a:latin typeface="Arial"/>
                <a:cs typeface="Arial"/>
              </a:rPr>
              <a:t>trusts or Charitable society; </a:t>
            </a:r>
          </a:p>
          <a:p>
            <a:pPr>
              <a:lnSpc>
                <a:spcPts val="1615"/>
              </a:lnSpc>
            </a:pPr>
            <a:endParaRPr lang="en-IN" sz="1400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9455" y="3753971"/>
            <a:ext cx="2350585" cy="40735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z="1400">
                <a:solidFill>
                  <a:schemeClr val="bg1"/>
                </a:solidFill>
                <a:latin typeface="Arial"/>
              </a:rPr>
              <a:t>-  It exists at least for 5 years </a:t>
            </a:r>
          </a:p>
          <a:p>
            <a:pPr>
              <a:lnSpc>
                <a:spcPts val="1615"/>
              </a:lnSpc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9455" y="4112559"/>
            <a:ext cx="5018856" cy="61102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615"/>
              </a:lnSpc>
              <a:tabLst>
                <a:tab pos="227940" algn="l"/>
              </a:tabLst>
            </a:pPr>
            <a:r>
              <a:rPr lang="en-IN" sz="1400" dirty="0">
                <a:solidFill>
                  <a:schemeClr val="bg1"/>
                </a:solidFill>
                <a:latin typeface="Arial"/>
              </a:rPr>
              <a:t>-  It is permitted to invest in securities outside the country of its </a:t>
            </a:r>
            <a:br>
              <a:rPr lang="en-IN" sz="1400" dirty="0">
                <a:solidFill>
                  <a:schemeClr val="bg1"/>
                </a:solidFill>
                <a:latin typeface="Arial"/>
              </a:rPr>
            </a:br>
            <a:r>
              <a:rPr lang="en-IN" sz="1400" dirty="0">
                <a:solidFill>
                  <a:schemeClr val="bg1"/>
                </a:solidFill>
                <a:latin typeface="Arial"/>
              </a:rPr>
              <a:t>	incorporation or establishment </a:t>
            </a:r>
          </a:p>
          <a:p>
            <a:pPr defTabSz="820583">
              <a:lnSpc>
                <a:spcPts val="1615"/>
              </a:lnSpc>
              <a:tabLst>
                <a:tab pos="227940" algn="l"/>
              </a:tabLst>
            </a:pPr>
            <a:endParaRPr lang="en-IN" sz="1400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9455" y="4672853"/>
            <a:ext cx="4867300" cy="61102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615"/>
              </a:lnSpc>
              <a:tabLst>
                <a:tab pos="227940" algn="l"/>
              </a:tabLst>
            </a:pPr>
            <a:r>
              <a:rPr lang="en-IN" sz="1400">
                <a:solidFill>
                  <a:schemeClr val="bg1"/>
                </a:solidFill>
                <a:latin typeface="Arial"/>
              </a:rPr>
              <a:t>-  It is registered with any statutory authority in the country of </a:t>
            </a:r>
            <a:br>
              <a:rPr lang="en-IN" sz="1400">
                <a:solidFill>
                  <a:schemeClr val="bg1"/>
                </a:solidFill>
                <a:latin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</a:rPr>
              <a:t>	their  incorporation or establishment </a:t>
            </a:r>
          </a:p>
          <a:p>
            <a:pPr defTabSz="820583">
              <a:lnSpc>
                <a:spcPts val="1615"/>
              </a:lnSpc>
              <a:tabLst>
                <a:tab pos="227940" algn="l"/>
              </a:tabLst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69455" y="5233147"/>
            <a:ext cx="4674939" cy="61102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615"/>
              </a:lnSpc>
              <a:tabLst>
                <a:tab pos="227940" algn="l"/>
              </a:tabLst>
            </a:pPr>
            <a:r>
              <a:rPr lang="en-IN" sz="1400">
                <a:solidFill>
                  <a:schemeClr val="bg1"/>
                </a:solidFill>
                <a:latin typeface="Arial"/>
              </a:rPr>
              <a:t>-  Details of any legal proceeding initiated by any statutory </a:t>
            </a:r>
            <a:br>
              <a:rPr lang="en-IN" sz="1400">
                <a:solidFill>
                  <a:schemeClr val="bg1"/>
                </a:solidFill>
                <a:latin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</a:rPr>
              <a:t>	authority against the Applicant </a:t>
            </a:r>
          </a:p>
          <a:p>
            <a:pPr defTabSz="820583">
              <a:lnSpc>
                <a:spcPts val="1615"/>
              </a:lnSpc>
              <a:tabLst>
                <a:tab pos="227940" algn="l"/>
              </a:tabLst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69455" y="5793442"/>
            <a:ext cx="3539955" cy="40735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z="1400">
                <a:solidFill>
                  <a:schemeClr val="bg1"/>
                </a:solidFill>
                <a:latin typeface="Arial"/>
              </a:rPr>
              <a:t>-  Serving of Public Interest by the Applicant </a:t>
            </a:r>
          </a:p>
          <a:p>
            <a:pPr>
              <a:lnSpc>
                <a:spcPts val="1615"/>
              </a:lnSpc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763000" y="6364942"/>
            <a:ext cx="160300" cy="25648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987"/>
              </a:lnSpc>
            </a:pPr>
            <a:r>
              <a:rPr lang="en-IN" sz="900">
                <a:solidFill>
                  <a:schemeClr val="bg2">
                    <a:lumMod val="50000"/>
                  </a:schemeClr>
                </a:solidFill>
                <a:latin typeface="Arial"/>
              </a:rPr>
              <a:t>10 </a:t>
            </a:r>
          </a:p>
          <a:p>
            <a:pPr>
              <a:lnSpc>
                <a:spcPts val="987"/>
              </a:lnSpc>
            </a:pPr>
            <a:endParaRPr lang="en-IN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95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ktangel 33"/>
          <p:cNvSpPr>
            <a:spLocks noChangeArrowheads="1"/>
          </p:cNvSpPr>
          <p:nvPr/>
        </p:nvSpPr>
        <p:spPr bwMode="auto">
          <a:xfrm>
            <a:off x="171771" y="935910"/>
            <a:ext cx="8679528" cy="5514524"/>
          </a:xfrm>
          <a:prstGeom prst="rect">
            <a:avLst/>
          </a:prstGeom>
          <a:gradFill flip="none" rotWithShape="1">
            <a:gsLst>
              <a:gs pos="89000">
                <a:srgbClr val="C00000"/>
              </a:gs>
              <a:gs pos="20000">
                <a:srgbClr val="F50736"/>
              </a:gs>
              <a:gs pos="11000">
                <a:srgbClr val="F50736"/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buFont typeface="+mj-lt"/>
              <a:buAutoNum type="arabicPeriod"/>
              <a:defRPr/>
            </a:pPr>
            <a:endParaRPr lang="da-DK" noProof="1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7000" y="224118"/>
            <a:ext cx="8215391" cy="92333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423"/>
              </a:lnSpc>
            </a:pPr>
            <a:r>
              <a:rPr lang="en-IN" sz="2000" b="1" dirty="0">
                <a:solidFill>
                  <a:schemeClr val="bg2">
                    <a:lumMod val="50000"/>
                  </a:schemeClr>
                </a:solidFill>
                <a:latin typeface="Arial"/>
              </a:rPr>
              <a:t>FIIs - Investment in shares / convertible debentures on Recognized </a:t>
            </a:r>
            <a:br>
              <a:rPr lang="en-IN" sz="2000" b="1" dirty="0">
                <a:solidFill>
                  <a:schemeClr val="bg2">
                    <a:lumMod val="50000"/>
                  </a:schemeClr>
                </a:solidFill>
                <a:latin typeface="Arial"/>
              </a:rPr>
            </a:br>
            <a:r>
              <a:rPr lang="en-IN" sz="2000" b="1" dirty="0">
                <a:solidFill>
                  <a:schemeClr val="bg2">
                    <a:lumMod val="50000"/>
                  </a:schemeClr>
                </a:solidFill>
                <a:latin typeface="Arial"/>
              </a:rPr>
              <a:t>Stock Exchange through Registered Broker </a:t>
            </a:r>
          </a:p>
          <a:p>
            <a:pPr>
              <a:lnSpc>
                <a:spcPts val="2423"/>
              </a:lnSpc>
            </a:pPr>
            <a:endParaRPr lang="en-IN" sz="2000" b="1" dirty="0">
              <a:solidFill>
                <a:schemeClr val="bg2">
                  <a:lumMod val="50000"/>
                </a:schemeClr>
              </a:solidFill>
              <a:latin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7818" y="1008530"/>
            <a:ext cx="7061228" cy="42056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Investment ceiling for each FII / their each Sub-account (to be monitored by Custodian) </a:t>
            </a:r>
          </a:p>
          <a:p>
            <a:pPr>
              <a:lnSpc>
                <a:spcPts val="1615"/>
              </a:lnSpc>
            </a:pPr>
            <a:endParaRPr lang="en-IN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2545" y="1367118"/>
            <a:ext cx="8176773" cy="61102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615"/>
              </a:lnSpc>
              <a:tabLst>
                <a:tab pos="273528" algn="l"/>
              </a:tabLst>
            </a:pPr>
            <a:r>
              <a:rPr lang="en-IN" sz="1700">
                <a:solidFill>
                  <a:schemeClr val="bg1"/>
                </a:solidFill>
                <a:latin typeface="Arial"/>
              </a:rPr>
              <a:t>-</a:t>
            </a:r>
            <a:r>
              <a:rPr lang="en-IN" sz="1400">
                <a:solidFill>
                  <a:schemeClr val="bg1"/>
                </a:solidFill>
                <a:latin typeface="Arial"/>
              </a:rPr>
              <a:t>  Upto 10% of the total issued / paid-up capital (or each series of convertible debentures) of an Indian </a:t>
            </a:r>
            <a:br>
              <a:rPr lang="en-IN" sz="1400">
                <a:solidFill>
                  <a:schemeClr val="bg1"/>
                </a:solidFill>
                <a:latin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</a:rPr>
              <a:t>	company </a:t>
            </a:r>
          </a:p>
          <a:p>
            <a:pPr defTabSz="820583">
              <a:lnSpc>
                <a:spcPts val="1615"/>
              </a:lnSpc>
              <a:tabLst>
                <a:tab pos="273528" algn="l"/>
              </a:tabLst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2546" y="1927412"/>
            <a:ext cx="8332410" cy="61102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615"/>
              </a:lnSpc>
              <a:tabLst>
                <a:tab pos="273528" algn="l"/>
              </a:tabLst>
            </a:pPr>
            <a:r>
              <a:rPr lang="en-IN" sz="1700" dirty="0">
                <a:solidFill>
                  <a:schemeClr val="bg1"/>
                </a:solidFill>
                <a:latin typeface="Arial"/>
              </a:rPr>
              <a:t>-</a:t>
            </a:r>
            <a:r>
              <a:rPr lang="en-IN" sz="1400" dirty="0">
                <a:solidFill>
                  <a:schemeClr val="bg1"/>
                </a:solidFill>
                <a:latin typeface="Arial"/>
              </a:rPr>
              <a:t>  If sub-account registered under Foreign Corporate / Individuals category, then it can invest </a:t>
            </a:r>
            <a:r>
              <a:rPr lang="en-IN" sz="1400" dirty="0" err="1">
                <a:solidFill>
                  <a:schemeClr val="bg1"/>
                </a:solidFill>
                <a:latin typeface="Arial"/>
              </a:rPr>
              <a:t>upto</a:t>
            </a:r>
            <a:r>
              <a:rPr lang="en-IN" sz="1400" dirty="0">
                <a:solidFill>
                  <a:schemeClr val="bg1"/>
                </a:solidFill>
                <a:latin typeface="Arial"/>
              </a:rPr>
              <a:t> 5% of </a:t>
            </a:r>
            <a:br>
              <a:rPr lang="en-IN" sz="1400" dirty="0">
                <a:solidFill>
                  <a:schemeClr val="bg1"/>
                </a:solidFill>
                <a:latin typeface="Arial"/>
              </a:rPr>
            </a:br>
            <a:r>
              <a:rPr lang="en-IN" sz="1400" dirty="0">
                <a:solidFill>
                  <a:schemeClr val="bg1"/>
                </a:solidFill>
                <a:latin typeface="Arial"/>
              </a:rPr>
              <a:t>	the total paid-up capital (or each series of convertible debentures) of an Indian company </a:t>
            </a:r>
          </a:p>
          <a:p>
            <a:pPr defTabSz="820583">
              <a:lnSpc>
                <a:spcPts val="1615"/>
              </a:lnSpc>
              <a:tabLst>
                <a:tab pos="273528" algn="l"/>
              </a:tabLst>
            </a:pPr>
            <a:endParaRPr lang="en-IN" sz="1400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7818" y="2487706"/>
            <a:ext cx="6724598" cy="42056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Overall FII Investment Limits for all FIIs and their Sub-accounts (monitored by RBI) </a:t>
            </a:r>
          </a:p>
          <a:p>
            <a:pPr>
              <a:lnSpc>
                <a:spcPts val="1615"/>
              </a:lnSpc>
            </a:pPr>
            <a:endParaRPr lang="en-IN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2546" y="2846294"/>
            <a:ext cx="8237978" cy="61102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615"/>
              </a:lnSpc>
              <a:tabLst>
                <a:tab pos="227940" algn="l"/>
              </a:tabLst>
            </a:pPr>
            <a:r>
              <a:rPr lang="en-IN" sz="1700" dirty="0">
                <a:solidFill>
                  <a:schemeClr val="bg1"/>
                </a:solidFill>
                <a:latin typeface="Arial"/>
              </a:rPr>
              <a:t>-</a:t>
            </a:r>
            <a:r>
              <a:rPr lang="en-IN" sz="1400" dirty="0">
                <a:solidFill>
                  <a:schemeClr val="bg1"/>
                </a:solidFill>
                <a:latin typeface="Arial"/>
              </a:rPr>
              <a:t> </a:t>
            </a:r>
            <a:r>
              <a:rPr lang="en-IN" sz="1400" dirty="0" err="1">
                <a:solidFill>
                  <a:schemeClr val="bg1"/>
                </a:solidFill>
                <a:latin typeface="Arial"/>
              </a:rPr>
              <a:t>Upto</a:t>
            </a:r>
            <a:r>
              <a:rPr lang="en-IN" sz="1400" dirty="0">
                <a:solidFill>
                  <a:schemeClr val="bg1"/>
                </a:solidFill>
                <a:latin typeface="Arial"/>
              </a:rPr>
              <a:t> 24% of the total paid-up capital (or each series of convertible debentures) of an Indian company </a:t>
            </a:r>
            <a:br>
              <a:rPr lang="en-IN" sz="1400" dirty="0">
                <a:solidFill>
                  <a:schemeClr val="bg1"/>
                </a:solidFill>
                <a:latin typeface="Arial"/>
              </a:rPr>
            </a:br>
            <a:r>
              <a:rPr lang="en-IN" sz="1400" dirty="0">
                <a:solidFill>
                  <a:schemeClr val="bg1"/>
                </a:solidFill>
                <a:latin typeface="Arial"/>
              </a:rPr>
              <a:t>	(20% in the case of public sector banks as per FDI policy) </a:t>
            </a:r>
          </a:p>
          <a:p>
            <a:pPr defTabSz="820583">
              <a:lnSpc>
                <a:spcPts val="1615"/>
              </a:lnSpc>
              <a:tabLst>
                <a:tab pos="227940" algn="l"/>
              </a:tabLst>
            </a:pPr>
            <a:endParaRPr lang="en-IN" sz="1400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2546" y="3395382"/>
            <a:ext cx="8017579" cy="814703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615"/>
              </a:lnSpc>
              <a:tabLst>
                <a:tab pos="227940" algn="l"/>
              </a:tabLst>
            </a:pPr>
            <a:r>
              <a:rPr lang="en-IN" sz="1700">
                <a:solidFill>
                  <a:schemeClr val="bg1"/>
                </a:solidFill>
                <a:latin typeface="Arial"/>
              </a:rPr>
              <a:t>-</a:t>
            </a:r>
            <a:r>
              <a:rPr lang="en-IN" sz="1400">
                <a:solidFill>
                  <a:schemeClr val="bg1"/>
                </a:solidFill>
                <a:latin typeface="Arial"/>
              </a:rPr>
              <a:t> The above ceiling can be raised by the Indian Investee Company up to the sectoral limit under FDI </a:t>
            </a:r>
            <a:br>
              <a:rPr lang="en-IN" sz="1400">
                <a:solidFill>
                  <a:schemeClr val="bg1"/>
                </a:solidFill>
                <a:latin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</a:rPr>
              <a:t>	guidelines if a resolution is passed by its Board of Directors followed by a special resolution in its </a:t>
            </a:r>
            <a:br>
              <a:rPr lang="en-IN" sz="1400">
                <a:solidFill>
                  <a:schemeClr val="bg1"/>
                </a:solidFill>
                <a:latin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</a:rPr>
              <a:t>	General Body Meeting </a:t>
            </a:r>
          </a:p>
          <a:p>
            <a:pPr defTabSz="820583">
              <a:lnSpc>
                <a:spcPts val="1615"/>
              </a:lnSpc>
              <a:tabLst>
                <a:tab pos="227940" algn="l"/>
              </a:tabLst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2546" y="4168588"/>
            <a:ext cx="8082084" cy="65402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705"/>
              </a:lnSpc>
              <a:tabLst>
                <a:tab pos="227940" algn="l"/>
              </a:tabLst>
            </a:pPr>
            <a:r>
              <a:rPr lang="en-IN" sz="1700">
                <a:solidFill>
                  <a:schemeClr val="bg1"/>
                </a:solidFill>
                <a:latin typeface="Arial"/>
              </a:rPr>
              <a:t>-</a:t>
            </a:r>
            <a:r>
              <a:rPr lang="en-IN" sz="1400">
                <a:solidFill>
                  <a:schemeClr val="bg1"/>
                </a:solidFill>
                <a:latin typeface="Arial"/>
              </a:rPr>
              <a:t> Earlier RBI FAQ required intimation to RBI for above increase, latest RBI Master Circular on Foreign </a:t>
            </a:r>
            <a:br>
              <a:rPr lang="en-IN" sz="1400">
                <a:solidFill>
                  <a:schemeClr val="bg1"/>
                </a:solidFill>
                <a:latin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</a:rPr>
              <a:t>	Investment dated 1 July 2011 suggests prior RBI approval for such increase </a:t>
            </a:r>
          </a:p>
          <a:p>
            <a:pPr defTabSz="820583">
              <a:lnSpc>
                <a:spcPts val="1705"/>
              </a:lnSpc>
              <a:tabLst>
                <a:tab pos="227940" algn="l"/>
              </a:tabLst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7819" y="4740089"/>
            <a:ext cx="8023543" cy="42056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As per the new Consolidated FDI Policy Framework (effective from 1 April 2011) and the Latest RBI </a:t>
            </a:r>
          </a:p>
          <a:p>
            <a:pPr>
              <a:lnSpc>
                <a:spcPts val="1615"/>
              </a:lnSpc>
            </a:pPr>
            <a:endParaRPr lang="en-IN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38728" y="4941794"/>
            <a:ext cx="8275575" cy="61102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indent="6">
              <a:lnSpc>
                <a:spcPts val="1615"/>
              </a:lnSpc>
            </a:pPr>
            <a:r>
              <a:rPr lang="en-IN" sz="1400">
                <a:solidFill>
                  <a:schemeClr val="bg1"/>
                </a:solidFill>
                <a:latin typeface="Arial"/>
              </a:rPr>
              <a:t>Master Circular on Foreign Investments dated 1 July 2011 above ceilings applicable even if FIIs invests </a:t>
            </a:r>
            <a:br>
              <a:rPr lang="en-IN" sz="1400">
                <a:solidFill>
                  <a:schemeClr val="bg1"/>
                </a:solidFill>
                <a:latin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</a:rPr>
              <a:t>under the FDI scheme/ policy </a:t>
            </a:r>
          </a:p>
          <a:p>
            <a:pPr indent="6">
              <a:lnSpc>
                <a:spcPts val="1615"/>
              </a:lnSpc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07818" y="5502088"/>
            <a:ext cx="8579214" cy="814703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615"/>
              </a:lnSpc>
              <a:tabLst>
                <a:tab pos="227940" algn="l"/>
              </a:tabLst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FIIs not allowed to invest in an Indian company engaged in Chit Fund / Nidhi Company / Agriculture and </a:t>
            </a:r>
            <a:br>
              <a:rPr lang="en-IN" sz="140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	Plantation Activity or Real Estate Business (except as defined - construction, housing, etc), Construction </a:t>
            </a:r>
            <a:br>
              <a:rPr lang="en-IN" sz="140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	of Farm Houses, Trading in TDRs  and Asset Reconstruction Business (ARCs) </a:t>
            </a:r>
          </a:p>
          <a:p>
            <a:pPr defTabSz="820583">
              <a:lnSpc>
                <a:spcPts val="1615"/>
              </a:lnSpc>
              <a:tabLst>
                <a:tab pos="227940" algn="l"/>
              </a:tabLst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763000" y="6364942"/>
            <a:ext cx="160300" cy="25648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987"/>
              </a:lnSpc>
            </a:pPr>
            <a:r>
              <a:rPr lang="en-IN" sz="900">
                <a:solidFill>
                  <a:schemeClr val="bg2">
                    <a:lumMod val="50000"/>
                  </a:schemeClr>
                </a:solidFill>
                <a:latin typeface="Arial"/>
              </a:rPr>
              <a:t>11 </a:t>
            </a:r>
          </a:p>
          <a:p>
            <a:pPr>
              <a:lnSpc>
                <a:spcPts val="987"/>
              </a:lnSpc>
            </a:pPr>
            <a:endParaRPr lang="en-IN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0421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ktangel 33"/>
          <p:cNvSpPr>
            <a:spLocks noChangeArrowheads="1"/>
          </p:cNvSpPr>
          <p:nvPr/>
        </p:nvSpPr>
        <p:spPr bwMode="auto">
          <a:xfrm>
            <a:off x="107504" y="792120"/>
            <a:ext cx="8815796" cy="5514524"/>
          </a:xfrm>
          <a:prstGeom prst="rect">
            <a:avLst/>
          </a:prstGeom>
          <a:gradFill flip="none" rotWithShape="1">
            <a:gsLst>
              <a:gs pos="89000">
                <a:srgbClr val="C00000"/>
              </a:gs>
              <a:gs pos="20000">
                <a:srgbClr val="F50736"/>
              </a:gs>
              <a:gs pos="11000">
                <a:srgbClr val="F50736"/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buFont typeface="+mj-lt"/>
              <a:buAutoNum type="arabicPeriod"/>
              <a:defRPr/>
            </a:pPr>
            <a:endParaRPr lang="da-DK" noProof="1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182" y="369794"/>
            <a:ext cx="6420027" cy="56425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244"/>
              </a:lnSpc>
            </a:pPr>
            <a:r>
              <a:rPr lang="en-IN" sz="2000" b="1" dirty="0">
                <a:solidFill>
                  <a:schemeClr val="bg2">
                    <a:lumMod val="50000"/>
                  </a:schemeClr>
                </a:solidFill>
                <a:latin typeface="Arial"/>
              </a:rPr>
              <a:t>FIIs - Investment in Shares / Convertible Debentures </a:t>
            </a:r>
          </a:p>
          <a:p>
            <a:pPr>
              <a:lnSpc>
                <a:spcPts val="2244"/>
              </a:lnSpc>
            </a:pPr>
            <a:endParaRPr lang="en-IN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1727" y="1019736"/>
            <a:ext cx="2120773" cy="42056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Short Selling, etc by FIIs </a:t>
            </a:r>
          </a:p>
          <a:p>
            <a:pPr>
              <a:lnSpc>
                <a:spcPts val="1615"/>
              </a:lnSpc>
            </a:pPr>
            <a:endParaRPr lang="en-IN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6455" y="1367118"/>
            <a:ext cx="4131376" cy="101837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615"/>
              </a:lnSpc>
              <a:tabLst>
                <a:tab pos="273528" algn="l"/>
              </a:tabLst>
            </a:pPr>
            <a:r>
              <a:rPr lang="en-IN" sz="1700" dirty="0">
                <a:solidFill>
                  <a:schemeClr val="bg1"/>
                </a:solidFill>
                <a:latin typeface="Arial"/>
              </a:rPr>
              <a:t>-</a:t>
            </a:r>
            <a:r>
              <a:rPr lang="en-IN" sz="1400" dirty="0">
                <a:solidFill>
                  <a:schemeClr val="bg1"/>
                </a:solidFill>
                <a:latin typeface="Arial"/>
              </a:rPr>
              <a:t>  FII/ Sub-account are permitted to short sell, lend </a:t>
            </a:r>
            <a:br>
              <a:rPr lang="en-IN" sz="1400" dirty="0">
                <a:solidFill>
                  <a:schemeClr val="bg1"/>
                </a:solidFill>
                <a:latin typeface="Arial"/>
              </a:rPr>
            </a:br>
            <a:r>
              <a:rPr lang="en-IN" sz="1400" dirty="0">
                <a:solidFill>
                  <a:schemeClr val="bg1"/>
                </a:solidFill>
                <a:latin typeface="Arial"/>
              </a:rPr>
              <a:t>	and borrow equity shares of an Indian company </a:t>
            </a:r>
            <a:br>
              <a:rPr lang="en-IN" sz="1400" dirty="0">
                <a:solidFill>
                  <a:schemeClr val="bg1"/>
                </a:solidFill>
                <a:latin typeface="Arial"/>
              </a:rPr>
            </a:br>
            <a:r>
              <a:rPr lang="en-IN" sz="1400" dirty="0">
                <a:solidFill>
                  <a:schemeClr val="bg1"/>
                </a:solidFill>
                <a:latin typeface="Arial"/>
              </a:rPr>
              <a:t>	except those in RBI bank / caution list and the </a:t>
            </a:r>
            <a:br>
              <a:rPr lang="en-IN" sz="1400" dirty="0">
                <a:solidFill>
                  <a:schemeClr val="bg1"/>
                </a:solidFill>
                <a:latin typeface="Arial"/>
              </a:rPr>
            </a:br>
            <a:r>
              <a:rPr lang="en-IN" sz="1400" dirty="0">
                <a:solidFill>
                  <a:schemeClr val="bg1"/>
                </a:solidFill>
                <a:latin typeface="Arial"/>
              </a:rPr>
              <a:t>	borrowing being only for short sell </a:t>
            </a:r>
          </a:p>
          <a:p>
            <a:pPr defTabSz="820583">
              <a:lnSpc>
                <a:spcPts val="1615"/>
              </a:lnSpc>
              <a:tabLst>
                <a:tab pos="273528" algn="l"/>
              </a:tabLst>
            </a:pPr>
            <a:endParaRPr lang="en-IN" sz="1400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6455" y="2342029"/>
            <a:ext cx="3797450" cy="82073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615"/>
              </a:lnSpc>
              <a:tabLst>
                <a:tab pos="273528" algn="l"/>
              </a:tabLst>
            </a:pPr>
            <a:r>
              <a:rPr lang="en-IN" sz="1700" dirty="0">
                <a:solidFill>
                  <a:schemeClr val="bg1"/>
                </a:solidFill>
                <a:latin typeface="Arial"/>
              </a:rPr>
              <a:t>-</a:t>
            </a:r>
            <a:r>
              <a:rPr lang="en-IN" sz="1400" dirty="0">
                <a:solidFill>
                  <a:schemeClr val="bg1"/>
                </a:solidFill>
                <a:latin typeface="Arial"/>
              </a:rPr>
              <a:t>  The margin / collateral for above </a:t>
            </a:r>
            <a:r>
              <a:rPr lang="en-IN" sz="1400" dirty="0" smtClean="0">
                <a:solidFill>
                  <a:schemeClr val="bg1"/>
                </a:solidFill>
                <a:latin typeface="Arial"/>
              </a:rPr>
              <a:t>to </a:t>
            </a:r>
            <a:r>
              <a:rPr lang="en-IN" sz="1400" dirty="0">
                <a:solidFill>
                  <a:schemeClr val="bg1"/>
                </a:solidFill>
                <a:latin typeface="Arial"/>
              </a:rPr>
              <a:t>be only in </a:t>
            </a:r>
            <a:br>
              <a:rPr lang="en-IN" sz="1400" dirty="0">
                <a:solidFill>
                  <a:schemeClr val="bg1"/>
                </a:solidFill>
                <a:latin typeface="Arial"/>
              </a:rPr>
            </a:br>
            <a:r>
              <a:rPr lang="en-IN" sz="1400" dirty="0">
                <a:solidFill>
                  <a:schemeClr val="bg1"/>
                </a:solidFill>
                <a:latin typeface="Arial"/>
              </a:rPr>
              <a:t>	cash with no interest payable on such </a:t>
            </a:r>
            <a:br>
              <a:rPr lang="en-IN" sz="1400" dirty="0">
                <a:solidFill>
                  <a:schemeClr val="bg1"/>
                </a:solidFill>
                <a:latin typeface="Arial"/>
              </a:rPr>
            </a:br>
            <a:r>
              <a:rPr lang="en-IN" sz="1400" dirty="0">
                <a:solidFill>
                  <a:schemeClr val="bg1"/>
                </a:solidFill>
                <a:latin typeface="Arial"/>
              </a:rPr>
              <a:t>	arrangement </a:t>
            </a:r>
          </a:p>
          <a:p>
            <a:pPr defTabSz="820583">
              <a:lnSpc>
                <a:spcPts val="1615"/>
              </a:lnSpc>
              <a:tabLst>
                <a:tab pos="273528" algn="l"/>
              </a:tabLst>
            </a:pPr>
            <a:endParaRPr lang="en-IN" sz="1400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1727" y="3126442"/>
            <a:ext cx="2329164" cy="42056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Private placement with FIIs </a:t>
            </a:r>
          </a:p>
          <a:p>
            <a:pPr>
              <a:lnSpc>
                <a:spcPts val="1615"/>
              </a:lnSpc>
            </a:pPr>
            <a:endParaRPr lang="en-IN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6455" y="3473824"/>
            <a:ext cx="3455200" cy="40735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z="1700">
                <a:solidFill>
                  <a:schemeClr val="bg1"/>
                </a:solidFill>
                <a:latin typeface="Arial"/>
              </a:rPr>
              <a:t>-</a:t>
            </a:r>
            <a:r>
              <a:rPr lang="en-IN" sz="1400">
                <a:solidFill>
                  <a:schemeClr val="bg1"/>
                </a:solidFill>
                <a:latin typeface="Arial"/>
              </a:rPr>
              <a:t>  FII can also acquire shares / Convertible </a:t>
            </a:r>
          </a:p>
          <a:p>
            <a:pPr>
              <a:lnSpc>
                <a:spcPts val="1615"/>
              </a:lnSpc>
            </a:pPr>
            <a:endParaRPr lang="en-IN" sz="1700">
              <a:solidFill>
                <a:schemeClr val="bg1"/>
              </a:solidFill>
              <a:latin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73546" y="3675530"/>
            <a:ext cx="3933706" cy="65402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705"/>
              </a:lnSpc>
            </a:pPr>
            <a:r>
              <a:rPr lang="en-IN" sz="1400" dirty="0">
                <a:solidFill>
                  <a:schemeClr val="bg1"/>
                </a:solidFill>
                <a:latin typeface="Arial"/>
              </a:rPr>
              <a:t>Debentures of an Indian Company through offer / </a:t>
            </a:r>
            <a:br>
              <a:rPr lang="en-IN" sz="1400" dirty="0">
                <a:solidFill>
                  <a:schemeClr val="bg1"/>
                </a:solidFill>
                <a:latin typeface="Arial"/>
              </a:rPr>
            </a:br>
            <a:r>
              <a:rPr lang="en-IN" sz="1400" dirty="0">
                <a:solidFill>
                  <a:schemeClr val="bg1"/>
                </a:solidFill>
                <a:latin typeface="Arial"/>
              </a:rPr>
              <a:t>private placement subject to applicable ceilings </a:t>
            </a:r>
          </a:p>
          <a:p>
            <a:pPr>
              <a:lnSpc>
                <a:spcPts val="1705"/>
              </a:lnSpc>
            </a:pPr>
            <a:endParaRPr lang="en-IN" sz="1400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6455" y="4247030"/>
            <a:ext cx="3670527" cy="40735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z="1700">
                <a:solidFill>
                  <a:schemeClr val="bg1"/>
                </a:solidFill>
                <a:latin typeface="Arial"/>
              </a:rPr>
              <a:t>-</a:t>
            </a:r>
            <a:r>
              <a:rPr lang="en-IN" sz="1400">
                <a:solidFill>
                  <a:schemeClr val="bg1"/>
                </a:solidFill>
                <a:latin typeface="Arial"/>
              </a:rPr>
              <a:t>  Pricing in offer - not less than for Residents </a:t>
            </a:r>
          </a:p>
          <a:p>
            <a:pPr>
              <a:lnSpc>
                <a:spcPts val="1615"/>
              </a:lnSpc>
            </a:pPr>
            <a:endParaRPr lang="en-IN" sz="1700">
              <a:solidFill>
                <a:schemeClr val="bg1"/>
              </a:solidFill>
              <a:latin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6455" y="4594412"/>
            <a:ext cx="4012317" cy="65402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705"/>
              </a:lnSpc>
              <a:tabLst>
                <a:tab pos="273528" algn="l"/>
              </a:tabLst>
            </a:pPr>
            <a:r>
              <a:rPr lang="en-IN" sz="1700" dirty="0">
                <a:solidFill>
                  <a:schemeClr val="bg1"/>
                </a:solidFill>
                <a:latin typeface="Arial"/>
              </a:rPr>
              <a:t>-</a:t>
            </a:r>
            <a:r>
              <a:rPr lang="en-IN" sz="1400" dirty="0">
                <a:solidFill>
                  <a:schemeClr val="bg1"/>
                </a:solidFill>
                <a:latin typeface="Arial"/>
              </a:rPr>
              <a:t>  Pricing in Private placement - as per FDI pricing </a:t>
            </a:r>
            <a:br>
              <a:rPr lang="en-IN" sz="1400" dirty="0">
                <a:solidFill>
                  <a:schemeClr val="bg1"/>
                </a:solidFill>
                <a:latin typeface="Arial"/>
              </a:rPr>
            </a:br>
            <a:r>
              <a:rPr lang="en-IN" sz="1400" dirty="0">
                <a:solidFill>
                  <a:schemeClr val="bg1"/>
                </a:solidFill>
                <a:latin typeface="Arial"/>
              </a:rPr>
              <a:t>	guidelines </a:t>
            </a:r>
          </a:p>
          <a:p>
            <a:pPr defTabSz="820583">
              <a:lnSpc>
                <a:spcPts val="1705"/>
              </a:lnSpc>
              <a:tabLst>
                <a:tab pos="273528" algn="l"/>
              </a:tabLst>
            </a:pPr>
            <a:endParaRPr lang="en-IN" sz="1400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1000" y="5154706"/>
            <a:ext cx="4295728" cy="65402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705"/>
              </a:lnSpc>
            </a:pPr>
            <a:r>
              <a:rPr lang="en-IN" dirty="0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 dirty="0">
                <a:solidFill>
                  <a:schemeClr val="bg1"/>
                </a:solidFill>
                <a:latin typeface="Arial"/>
                <a:cs typeface="Arial"/>
              </a:rPr>
              <a:t> Transfer of shares acquired under PIS by FIIs under </a:t>
            </a:r>
            <a:br>
              <a:rPr lang="en-IN" sz="1400" dirty="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en-IN" sz="1400" dirty="0">
                <a:solidFill>
                  <a:schemeClr val="bg1"/>
                </a:solidFill>
                <a:latin typeface="Arial"/>
                <a:cs typeface="Arial"/>
              </a:rPr>
              <a:t>Private arrangement / Gift to NR </a:t>
            </a:r>
          </a:p>
          <a:p>
            <a:pPr>
              <a:lnSpc>
                <a:spcPts val="1705"/>
              </a:lnSpc>
            </a:pPr>
            <a:endParaRPr lang="en-IN" sz="1400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6455" y="5726207"/>
            <a:ext cx="2653699" cy="40735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z="1700" dirty="0">
                <a:solidFill>
                  <a:schemeClr val="bg1"/>
                </a:solidFill>
                <a:latin typeface="Arial"/>
              </a:rPr>
              <a:t>-</a:t>
            </a:r>
            <a:r>
              <a:rPr lang="en-IN" sz="1400" dirty="0">
                <a:solidFill>
                  <a:schemeClr val="bg1"/>
                </a:solidFill>
                <a:latin typeface="Arial"/>
              </a:rPr>
              <a:t>  Requires prior approval of RBI </a:t>
            </a:r>
          </a:p>
          <a:p>
            <a:pPr>
              <a:lnSpc>
                <a:spcPts val="1615"/>
              </a:lnSpc>
            </a:pPr>
            <a:endParaRPr lang="en-IN" sz="1700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763000" y="6364942"/>
            <a:ext cx="160300" cy="25648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987"/>
              </a:lnSpc>
            </a:pPr>
            <a:r>
              <a:rPr lang="en-IN" sz="900">
                <a:solidFill>
                  <a:schemeClr val="bg2">
                    <a:lumMod val="50000"/>
                  </a:schemeClr>
                </a:solidFill>
                <a:latin typeface="Arial"/>
              </a:rPr>
              <a:t>12 </a:t>
            </a:r>
          </a:p>
          <a:p>
            <a:pPr>
              <a:lnSpc>
                <a:spcPts val="987"/>
              </a:lnSpc>
            </a:pPr>
            <a:endParaRPr lang="en-IN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5144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ktangel 33"/>
          <p:cNvSpPr>
            <a:spLocks noChangeArrowheads="1"/>
          </p:cNvSpPr>
          <p:nvPr/>
        </p:nvSpPr>
        <p:spPr bwMode="auto">
          <a:xfrm>
            <a:off x="107504" y="792120"/>
            <a:ext cx="8815796" cy="5514524"/>
          </a:xfrm>
          <a:prstGeom prst="rect">
            <a:avLst/>
          </a:prstGeom>
          <a:gradFill flip="none" rotWithShape="1">
            <a:gsLst>
              <a:gs pos="89000">
                <a:srgbClr val="C00000"/>
              </a:gs>
              <a:gs pos="20000">
                <a:srgbClr val="F50736"/>
              </a:gs>
              <a:gs pos="11000">
                <a:srgbClr val="F50736"/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buFont typeface="+mj-lt"/>
              <a:buAutoNum type="arabicPeriod"/>
              <a:defRPr/>
            </a:pPr>
            <a:endParaRPr lang="da-DK" noProof="1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2364" y="414618"/>
            <a:ext cx="5283754" cy="56425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244"/>
              </a:lnSpc>
            </a:pPr>
            <a:r>
              <a:rPr lang="en-IN" sz="2000" b="1" dirty="0">
                <a:solidFill>
                  <a:schemeClr val="bg2">
                    <a:lumMod val="50000"/>
                  </a:schemeClr>
                </a:solidFill>
                <a:latin typeface="Arial"/>
              </a:rPr>
              <a:t>FII - Exchange Traded Derivative Contracts </a:t>
            </a:r>
          </a:p>
          <a:p>
            <a:pPr>
              <a:lnSpc>
                <a:spcPts val="2244"/>
              </a:lnSpc>
            </a:pPr>
            <a:endParaRPr lang="en-IN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7819" y="1008529"/>
            <a:ext cx="5528903" cy="814703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dirty="0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 dirty="0">
                <a:solidFill>
                  <a:schemeClr val="bg1"/>
                </a:solidFill>
                <a:latin typeface="Arial"/>
                <a:cs typeface="Arial"/>
              </a:rPr>
              <a:t> FII are allowed to trade in all exchange traded derivatives contracts </a:t>
            </a:r>
            <a:br>
              <a:rPr lang="en-IN" sz="1400" dirty="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en-IN" sz="1400" dirty="0">
                <a:solidFill>
                  <a:schemeClr val="bg1"/>
                </a:solidFill>
                <a:latin typeface="Arial"/>
                <a:cs typeface="Arial"/>
              </a:rPr>
              <a:t>approved by RBI / SEBI on Recognized Stock Exchange (RSE) </a:t>
            </a:r>
            <a:br>
              <a:rPr lang="en-IN" sz="1400" dirty="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en-IN" sz="1400" dirty="0">
                <a:solidFill>
                  <a:schemeClr val="bg1"/>
                </a:solidFill>
                <a:latin typeface="Arial"/>
                <a:cs typeface="Arial"/>
              </a:rPr>
              <a:t>subject to prescribed position limits and margin requirements </a:t>
            </a:r>
          </a:p>
          <a:p>
            <a:pPr>
              <a:lnSpc>
                <a:spcPts val="1615"/>
              </a:lnSpc>
            </a:pPr>
            <a:endParaRPr lang="en-IN" sz="1400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7818" y="1781736"/>
            <a:ext cx="5532051" cy="61102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dirty="0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 dirty="0">
                <a:solidFill>
                  <a:schemeClr val="bg1"/>
                </a:solidFill>
                <a:latin typeface="Arial"/>
                <a:cs typeface="Arial"/>
              </a:rPr>
              <a:t> Separate SNRR account permitted for Exchange Traded Derivative </a:t>
            </a:r>
            <a:br>
              <a:rPr lang="en-IN" sz="1400" dirty="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en-IN" sz="1400" dirty="0">
                <a:solidFill>
                  <a:schemeClr val="bg1"/>
                </a:solidFill>
                <a:latin typeface="Arial"/>
                <a:cs typeface="Arial"/>
              </a:rPr>
              <a:t>Activities </a:t>
            </a:r>
          </a:p>
          <a:p>
            <a:pPr>
              <a:lnSpc>
                <a:spcPts val="1615"/>
              </a:lnSpc>
            </a:pPr>
            <a:endParaRPr lang="en-IN" sz="1400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7818" y="2342030"/>
            <a:ext cx="4950365" cy="61102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dirty="0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 dirty="0">
                <a:solidFill>
                  <a:schemeClr val="bg1"/>
                </a:solidFill>
                <a:latin typeface="Arial"/>
                <a:cs typeface="Arial"/>
              </a:rPr>
              <a:t> Derivative Segment Collateral to RSE in addition to cash for </a:t>
            </a:r>
            <a:br>
              <a:rPr lang="en-IN" sz="1400" dirty="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en-IN" sz="1400" dirty="0">
                <a:solidFill>
                  <a:schemeClr val="bg1"/>
                </a:solidFill>
                <a:latin typeface="Arial"/>
                <a:cs typeface="Arial"/>
              </a:rPr>
              <a:t>transaction </a:t>
            </a:r>
          </a:p>
          <a:p>
            <a:pPr>
              <a:lnSpc>
                <a:spcPts val="1615"/>
              </a:lnSpc>
            </a:pPr>
            <a:endParaRPr lang="en-IN" sz="1400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2546" y="2902324"/>
            <a:ext cx="3788986" cy="42056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dirty="0" smtClean="0">
                <a:solidFill>
                  <a:schemeClr val="bg1"/>
                </a:solidFill>
                <a:latin typeface="Arial"/>
                <a:cs typeface="Arial"/>
              </a:rPr>
              <a:t>−</a:t>
            </a:r>
            <a:r>
              <a:rPr lang="en-IN" sz="1400" dirty="0">
                <a:solidFill>
                  <a:schemeClr val="bg1"/>
                </a:solidFill>
                <a:latin typeface="Arial"/>
                <a:cs typeface="Arial"/>
              </a:rPr>
              <a:t> Foreign Sovereign Securities with AAA rating </a:t>
            </a:r>
          </a:p>
          <a:p>
            <a:pPr>
              <a:lnSpc>
                <a:spcPts val="1615"/>
              </a:lnSpc>
            </a:pP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2546" y="3260912"/>
            <a:ext cx="5198539" cy="42056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dirty="0" smtClean="0">
                <a:solidFill>
                  <a:schemeClr val="bg1"/>
                </a:solidFill>
                <a:latin typeface="Arial"/>
                <a:cs typeface="Arial"/>
              </a:rPr>
              <a:t>−</a:t>
            </a:r>
            <a:r>
              <a:rPr lang="en-IN" sz="1400" dirty="0">
                <a:solidFill>
                  <a:schemeClr val="bg1"/>
                </a:solidFill>
                <a:latin typeface="Arial"/>
                <a:cs typeface="Arial"/>
              </a:rPr>
              <a:t> SEBI approved Clearing Corporation (CC) / their members can </a:t>
            </a:r>
          </a:p>
          <a:p>
            <a:pPr>
              <a:lnSpc>
                <a:spcPts val="1615"/>
              </a:lnSpc>
            </a:pP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4182" y="3462618"/>
            <a:ext cx="5211363" cy="42056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z="1400" dirty="0">
                <a:solidFill>
                  <a:schemeClr val="bg1"/>
                </a:solidFill>
                <a:latin typeface="Arial"/>
              </a:rPr>
              <a:t>open </a:t>
            </a:r>
            <a:r>
              <a:rPr lang="en-IN" sz="1400" dirty="0" err="1">
                <a:solidFill>
                  <a:schemeClr val="bg1"/>
                </a:solidFill>
                <a:latin typeface="Arial"/>
              </a:rPr>
              <a:t>demat</a:t>
            </a:r>
            <a:r>
              <a:rPr lang="en-IN" sz="1400" dirty="0">
                <a:solidFill>
                  <a:schemeClr val="bg1"/>
                </a:solidFill>
                <a:latin typeface="Arial"/>
              </a:rPr>
              <a:t> account with foreign depositories for above collateral </a:t>
            </a:r>
          </a:p>
          <a:p>
            <a:pPr>
              <a:lnSpc>
                <a:spcPts val="1615"/>
              </a:lnSpc>
            </a:pP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7818" y="3821206"/>
            <a:ext cx="5544788" cy="42056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Equity Segment Collateral to RSE in addition to cash for transaction </a:t>
            </a:r>
          </a:p>
          <a:p>
            <a:pPr>
              <a:lnSpc>
                <a:spcPts val="1615"/>
              </a:lnSpc>
            </a:pPr>
            <a:endParaRPr lang="en-IN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2546" y="4168588"/>
            <a:ext cx="5280035" cy="65402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705"/>
              </a:lnSpc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−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Foreign Sovereign Securities - Above guidelines also applicable </a:t>
            </a:r>
            <a:br>
              <a:rPr lang="en-IN" sz="140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for Equity Segment </a:t>
            </a:r>
          </a:p>
          <a:p>
            <a:pPr>
              <a:lnSpc>
                <a:spcPts val="1705"/>
              </a:lnSpc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92546" y="4728883"/>
            <a:ext cx="5387693" cy="65402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705"/>
              </a:lnSpc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−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Domestic Government Securities except those already placed for </a:t>
            </a:r>
            <a:br>
              <a:rPr lang="en-IN" sz="140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margin requirements </a:t>
            </a:r>
          </a:p>
          <a:p>
            <a:pPr>
              <a:lnSpc>
                <a:spcPts val="1705"/>
              </a:lnSpc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2545" y="5289176"/>
            <a:ext cx="4919762" cy="814703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−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Custodian banks are allowed to issue Irrevocable Payment </a:t>
            </a:r>
            <a:br>
              <a:rPr lang="en-IN" sz="140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Commitments (IPC) in favor RSE / CC in accordance with </a:t>
            </a:r>
            <a:br>
              <a:rPr lang="en-IN" sz="140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prescribed RBI norms </a:t>
            </a:r>
          </a:p>
          <a:p>
            <a:pPr>
              <a:lnSpc>
                <a:spcPts val="1615"/>
              </a:lnSpc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763000" y="6364942"/>
            <a:ext cx="160300" cy="25648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987"/>
              </a:lnSpc>
            </a:pPr>
            <a:r>
              <a:rPr lang="en-IN" sz="900">
                <a:solidFill>
                  <a:schemeClr val="bg2">
                    <a:lumMod val="50000"/>
                  </a:schemeClr>
                </a:solidFill>
                <a:latin typeface="Arial"/>
              </a:rPr>
              <a:t>13 </a:t>
            </a:r>
          </a:p>
          <a:p>
            <a:pPr>
              <a:lnSpc>
                <a:spcPts val="987"/>
              </a:lnSpc>
            </a:pPr>
            <a:endParaRPr lang="en-IN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143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ktangel 33"/>
          <p:cNvSpPr>
            <a:spLocks noChangeArrowheads="1"/>
          </p:cNvSpPr>
          <p:nvPr/>
        </p:nvSpPr>
        <p:spPr bwMode="auto">
          <a:xfrm>
            <a:off x="4644008" y="764704"/>
            <a:ext cx="4319718" cy="4990116"/>
          </a:xfrm>
          <a:prstGeom prst="rect">
            <a:avLst/>
          </a:prstGeom>
          <a:gradFill flip="none" rotWithShape="1">
            <a:gsLst>
              <a:gs pos="89000">
                <a:srgbClr val="C00000"/>
              </a:gs>
              <a:gs pos="20000">
                <a:srgbClr val="F50736"/>
              </a:gs>
              <a:gs pos="11000">
                <a:srgbClr val="F50736"/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buFont typeface="+mj-lt"/>
              <a:buAutoNum type="arabicPeriod"/>
              <a:defRPr/>
            </a:pPr>
            <a:endParaRPr lang="da-DK" noProof="1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27" name="Rektangel 33"/>
          <p:cNvSpPr>
            <a:spLocks noChangeArrowheads="1"/>
          </p:cNvSpPr>
          <p:nvPr/>
        </p:nvSpPr>
        <p:spPr bwMode="auto">
          <a:xfrm>
            <a:off x="107505" y="792120"/>
            <a:ext cx="4465401" cy="4990116"/>
          </a:xfrm>
          <a:prstGeom prst="rect">
            <a:avLst/>
          </a:prstGeom>
          <a:gradFill flip="none" rotWithShape="1">
            <a:gsLst>
              <a:gs pos="89000">
                <a:srgbClr val="C00000"/>
              </a:gs>
              <a:gs pos="20000">
                <a:srgbClr val="F50736"/>
              </a:gs>
              <a:gs pos="11000">
                <a:srgbClr val="F50736"/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buFont typeface="+mj-lt"/>
              <a:buAutoNum type="arabicPeriod"/>
              <a:defRPr/>
            </a:pPr>
            <a:endParaRPr lang="da-DK" noProof="1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2364" y="381000"/>
            <a:ext cx="5293116" cy="56425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244"/>
              </a:lnSpc>
            </a:pPr>
            <a:r>
              <a:rPr lang="en-IN" sz="2000" b="1">
                <a:solidFill>
                  <a:schemeClr val="bg2">
                    <a:lumMod val="50000"/>
                  </a:schemeClr>
                </a:solidFill>
                <a:latin typeface="Arial"/>
              </a:rPr>
              <a:t>Investment Framework - Eligible Securities </a:t>
            </a:r>
          </a:p>
          <a:p>
            <a:pPr>
              <a:lnSpc>
                <a:spcPts val="2244"/>
              </a:lnSpc>
            </a:pPr>
            <a:endParaRPr lang="en-IN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0273" y="1019736"/>
            <a:ext cx="3101811" cy="42056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z="1400" b="1" dirty="0">
                <a:solidFill>
                  <a:schemeClr val="bg1"/>
                </a:solidFill>
                <a:latin typeface="Arial"/>
              </a:rPr>
              <a:t>Purchase of Other securities by FIIs </a:t>
            </a:r>
          </a:p>
          <a:p>
            <a:pPr>
              <a:lnSpc>
                <a:spcPts val="1615"/>
              </a:lnSpc>
            </a:pP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0273" y="1367118"/>
            <a:ext cx="3600928" cy="61102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615"/>
              </a:lnSpc>
              <a:tabLst>
                <a:tab pos="182352" algn="l"/>
              </a:tabLst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	INR Denominated IDRs issued by Foreign </a:t>
            </a:r>
            <a:br>
              <a:rPr lang="en-IN" sz="140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	Companies in the Indian Capital Market in </a:t>
            </a:r>
          </a:p>
          <a:p>
            <a:pPr defTabSz="820583">
              <a:lnSpc>
                <a:spcPts val="1615"/>
              </a:lnSpc>
              <a:tabLst>
                <a:tab pos="182352" algn="l"/>
              </a:tabLst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35001" y="1792942"/>
            <a:ext cx="3492687" cy="42056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z="1400">
                <a:solidFill>
                  <a:schemeClr val="bg1"/>
                </a:solidFill>
                <a:latin typeface="Arial"/>
              </a:rPr>
              <a:t>accordance with FEMA  / Indian regulations </a:t>
            </a:r>
          </a:p>
          <a:p>
            <a:pPr>
              <a:lnSpc>
                <a:spcPts val="1615"/>
              </a:lnSpc>
            </a:pPr>
            <a:endParaRPr lang="en-IN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0273" y="2140324"/>
            <a:ext cx="3840155" cy="40735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615"/>
              </a:lnSpc>
              <a:tabLst>
                <a:tab pos="182352" algn="l"/>
              </a:tabLst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	Dated Government Securities / Treasury Bills </a:t>
            </a:r>
          </a:p>
          <a:p>
            <a:pPr defTabSz="820583">
              <a:lnSpc>
                <a:spcPts val="1615"/>
              </a:lnSpc>
              <a:tabLst>
                <a:tab pos="182352" algn="l"/>
              </a:tabLst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0273" y="2498912"/>
            <a:ext cx="1913403" cy="40735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615"/>
              </a:lnSpc>
              <a:tabLst>
                <a:tab pos="182352" algn="l"/>
              </a:tabLst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	Listed NCDs / Bonds </a:t>
            </a:r>
          </a:p>
          <a:p>
            <a:pPr defTabSz="820583">
              <a:lnSpc>
                <a:spcPts val="1615"/>
              </a:lnSpc>
              <a:tabLst>
                <a:tab pos="182352" algn="l"/>
              </a:tabLst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0273" y="2857501"/>
            <a:ext cx="4122633" cy="40735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615"/>
              </a:lnSpc>
              <a:tabLst>
                <a:tab pos="182352" algn="l"/>
              </a:tabLst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	Commercial papers issued by Indian Companies </a:t>
            </a:r>
          </a:p>
          <a:p>
            <a:pPr defTabSz="820583">
              <a:lnSpc>
                <a:spcPts val="1615"/>
              </a:lnSpc>
              <a:tabLst>
                <a:tab pos="182352" algn="l"/>
              </a:tabLst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0273" y="3204883"/>
            <a:ext cx="2795055" cy="40735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615"/>
              </a:lnSpc>
              <a:tabLst>
                <a:tab pos="182352" algn="l"/>
              </a:tabLst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	Units of Domestic Mutual Funds </a:t>
            </a:r>
          </a:p>
          <a:p>
            <a:pPr defTabSz="820583">
              <a:lnSpc>
                <a:spcPts val="1615"/>
              </a:lnSpc>
              <a:tabLst>
                <a:tab pos="182352" algn="l"/>
              </a:tabLst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0273" y="3563471"/>
            <a:ext cx="2968704" cy="40735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615"/>
              </a:lnSpc>
              <a:tabLst>
                <a:tab pos="182352" algn="l"/>
              </a:tabLst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	Security Receipts issued by ARCs </a:t>
            </a:r>
          </a:p>
          <a:p>
            <a:pPr defTabSz="820583">
              <a:lnSpc>
                <a:spcPts val="1615"/>
              </a:lnSpc>
              <a:tabLst>
                <a:tab pos="182352" algn="l"/>
              </a:tabLst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0273" y="3922060"/>
            <a:ext cx="1929433" cy="40735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615"/>
              </a:lnSpc>
              <a:tabLst>
                <a:tab pos="182352" algn="l"/>
              </a:tabLst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	Interest Rate Futures </a:t>
            </a:r>
          </a:p>
          <a:p>
            <a:pPr defTabSz="820583">
              <a:lnSpc>
                <a:spcPts val="1615"/>
              </a:lnSpc>
              <a:tabLst>
                <a:tab pos="182352" algn="l"/>
              </a:tabLst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0273" y="4269442"/>
            <a:ext cx="4081829" cy="61102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615"/>
              </a:lnSpc>
              <a:tabLst>
                <a:tab pos="182352" algn="l"/>
              </a:tabLst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	Perpetual debt instruments (eligible for inclusion </a:t>
            </a:r>
            <a:br>
              <a:rPr lang="en-IN" sz="140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	as Tier I capital and debt capital instruments </a:t>
            </a:r>
          </a:p>
          <a:p>
            <a:pPr defTabSz="820583">
              <a:lnSpc>
                <a:spcPts val="1615"/>
              </a:lnSpc>
              <a:tabLst>
                <a:tab pos="182352" algn="l"/>
              </a:tabLst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35000" y="4684059"/>
            <a:ext cx="3573473" cy="61102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z="1400">
                <a:solidFill>
                  <a:schemeClr val="bg1"/>
                </a:solidFill>
                <a:latin typeface="Arial"/>
              </a:rPr>
              <a:t>(eligible for inclusion as upper Tier II capital) </a:t>
            </a:r>
            <a:br>
              <a:rPr lang="en-IN" sz="1400">
                <a:solidFill>
                  <a:schemeClr val="bg1"/>
                </a:solidFill>
                <a:latin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</a:rPr>
              <a:t>issued by banks in India </a:t>
            </a:r>
          </a:p>
          <a:p>
            <a:pPr>
              <a:lnSpc>
                <a:spcPts val="1615"/>
              </a:lnSpc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45182" y="997324"/>
            <a:ext cx="4039567" cy="61102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z="1400" b="1">
                <a:solidFill>
                  <a:schemeClr val="bg1"/>
                </a:solidFill>
                <a:latin typeface="Arial"/>
              </a:rPr>
              <a:t>Purchase of Debt Instruments / Dated </a:t>
            </a:r>
            <a:br>
              <a:rPr lang="en-IN" sz="1400" b="1">
                <a:solidFill>
                  <a:schemeClr val="bg1"/>
                </a:solidFill>
                <a:latin typeface="Arial"/>
              </a:rPr>
            </a:br>
            <a:r>
              <a:rPr lang="en-IN" sz="1400" b="1">
                <a:solidFill>
                  <a:schemeClr val="bg1"/>
                </a:solidFill>
                <a:latin typeface="Arial"/>
              </a:rPr>
              <a:t>Government Securities by FIIs - Overall ceiling </a:t>
            </a:r>
          </a:p>
          <a:p>
            <a:pPr>
              <a:lnSpc>
                <a:spcPts val="1615"/>
              </a:lnSpc>
            </a:pPr>
            <a:endParaRPr lang="en-IN" sz="1400" b="1">
              <a:solidFill>
                <a:schemeClr val="bg1"/>
              </a:solidFill>
              <a:latin typeface="Arial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035637" y="1568824"/>
            <a:ext cx="817531" cy="42056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z="1400">
                <a:solidFill>
                  <a:schemeClr val="bg1"/>
                </a:solidFill>
                <a:latin typeface="Arial"/>
              </a:rPr>
              <a:t>(USD Bn) </a:t>
            </a:r>
          </a:p>
          <a:p>
            <a:pPr>
              <a:lnSpc>
                <a:spcPts val="1615"/>
              </a:lnSpc>
            </a:pPr>
            <a:endParaRPr lang="en-IN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906819" y="1927412"/>
            <a:ext cx="3968161" cy="40735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615"/>
              </a:lnSpc>
              <a:tabLst>
                <a:tab pos="2655496" algn="l"/>
              </a:tabLst>
            </a:pPr>
            <a:r>
              <a:rPr lang="en-IN" sz="1400">
                <a:solidFill>
                  <a:schemeClr val="bg1"/>
                </a:solidFill>
                <a:latin typeface="Arial"/>
              </a:rPr>
              <a:t>Govt. securities/ T-Bills 	10.00  (Note 1) </a:t>
            </a:r>
          </a:p>
          <a:p>
            <a:pPr defTabSz="820583">
              <a:lnSpc>
                <a:spcPts val="1615"/>
              </a:lnSpc>
              <a:tabLst>
                <a:tab pos="2655496" algn="l"/>
              </a:tabLst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906818" y="2274795"/>
            <a:ext cx="3918614" cy="40735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615"/>
              </a:lnSpc>
              <a:tabLst>
                <a:tab pos="2655496" algn="l"/>
              </a:tabLst>
            </a:pPr>
            <a:r>
              <a:rPr lang="en-IN" sz="1400">
                <a:solidFill>
                  <a:schemeClr val="bg1"/>
                </a:solidFill>
                <a:latin typeface="Arial"/>
              </a:rPr>
              <a:t>Corporate Debt 	40.00 (Note 2) </a:t>
            </a:r>
          </a:p>
          <a:p>
            <a:pPr defTabSz="820583">
              <a:lnSpc>
                <a:spcPts val="1615"/>
              </a:lnSpc>
              <a:tabLst>
                <a:tab pos="2655496" algn="l"/>
              </a:tabLst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906819" y="2633383"/>
            <a:ext cx="3252639" cy="40735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615"/>
              </a:lnSpc>
              <a:tabLst>
                <a:tab pos="2689687" algn="l"/>
              </a:tabLst>
            </a:pPr>
            <a:r>
              <a:rPr lang="en-IN" sz="1400" b="1">
                <a:solidFill>
                  <a:schemeClr val="bg1"/>
                </a:solidFill>
                <a:latin typeface="Arial"/>
              </a:rPr>
              <a:t>Total 	50.00 </a:t>
            </a:r>
          </a:p>
          <a:p>
            <a:pPr defTabSz="820583">
              <a:lnSpc>
                <a:spcPts val="1615"/>
              </a:lnSpc>
              <a:tabLst>
                <a:tab pos="2689687" algn="l"/>
              </a:tabLst>
            </a:pPr>
            <a:endParaRPr lang="en-IN" sz="1400" b="1">
              <a:solidFill>
                <a:schemeClr val="bg1"/>
              </a:solidFill>
              <a:latin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745182" y="2980765"/>
            <a:ext cx="3890925" cy="61102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615"/>
              </a:lnSpc>
              <a:tabLst>
                <a:tab pos="672422" algn="l"/>
              </a:tabLst>
            </a:pPr>
            <a:r>
              <a:rPr lang="en-IN" sz="1400">
                <a:solidFill>
                  <a:schemeClr val="bg1"/>
                </a:solidFill>
                <a:latin typeface="Arial"/>
              </a:rPr>
              <a:t>Note 1 - The overall limit has been recently </a:t>
            </a:r>
            <a:br>
              <a:rPr lang="en-IN" sz="1400">
                <a:solidFill>
                  <a:schemeClr val="bg1"/>
                </a:solidFill>
                <a:latin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</a:rPr>
              <a:t>	increased from existing USD 5 billion to </a:t>
            </a:r>
          </a:p>
          <a:p>
            <a:pPr defTabSz="820583">
              <a:lnSpc>
                <a:spcPts val="1615"/>
              </a:lnSpc>
              <a:tabLst>
                <a:tab pos="672422" algn="l"/>
              </a:tabLst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426364" y="3395382"/>
            <a:ext cx="3221686" cy="814703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z="1400">
                <a:solidFill>
                  <a:schemeClr val="bg1"/>
                </a:solidFill>
                <a:latin typeface="Arial"/>
              </a:rPr>
              <a:t>USD 10 billion.  The incremental USD 5 </a:t>
            </a:r>
            <a:br>
              <a:rPr lang="en-IN" sz="1400">
                <a:solidFill>
                  <a:schemeClr val="bg1"/>
                </a:solidFill>
                <a:latin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</a:rPr>
              <a:t>billion to be invested in securities with </a:t>
            </a:r>
            <a:br>
              <a:rPr lang="en-IN" sz="1400">
                <a:solidFill>
                  <a:schemeClr val="bg1"/>
                </a:solidFill>
                <a:latin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</a:rPr>
              <a:t>residual maturity of over 5 years </a:t>
            </a:r>
          </a:p>
          <a:p>
            <a:pPr>
              <a:lnSpc>
                <a:spcPts val="1615"/>
              </a:lnSpc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745182" y="4168589"/>
            <a:ext cx="3991478" cy="61102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615"/>
              </a:lnSpc>
              <a:tabLst>
                <a:tab pos="672422" algn="l"/>
              </a:tabLst>
            </a:pPr>
            <a:r>
              <a:rPr lang="en-IN" sz="1400">
                <a:solidFill>
                  <a:schemeClr val="bg1"/>
                </a:solidFill>
                <a:latin typeface="Arial"/>
              </a:rPr>
              <a:t>Note 2  - The overall limit has been recently </a:t>
            </a:r>
            <a:br>
              <a:rPr lang="en-IN" sz="1400">
                <a:solidFill>
                  <a:schemeClr val="bg1"/>
                </a:solidFill>
                <a:latin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</a:rPr>
              <a:t>	increased from existing USD 15 billion to </a:t>
            </a:r>
          </a:p>
          <a:p>
            <a:pPr defTabSz="820583">
              <a:lnSpc>
                <a:spcPts val="1615"/>
              </a:lnSpc>
              <a:tabLst>
                <a:tab pos="672422" algn="l"/>
              </a:tabLst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426364" y="4583206"/>
            <a:ext cx="3273041" cy="814703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z="1400">
                <a:solidFill>
                  <a:schemeClr val="bg1"/>
                </a:solidFill>
                <a:latin typeface="Arial"/>
              </a:rPr>
              <a:t>USD 40 billion. The incremental USD 25 </a:t>
            </a:r>
            <a:br>
              <a:rPr lang="en-IN" sz="1400">
                <a:solidFill>
                  <a:schemeClr val="bg1"/>
                </a:solidFill>
                <a:latin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</a:rPr>
              <a:t>billion to be invested in Corporate bonds </a:t>
            </a:r>
            <a:br>
              <a:rPr lang="en-IN" sz="1400">
                <a:solidFill>
                  <a:schemeClr val="bg1"/>
                </a:solidFill>
                <a:latin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</a:rPr>
              <a:t>with residual maturity of over 5 years </a:t>
            </a:r>
          </a:p>
          <a:p>
            <a:pPr>
              <a:lnSpc>
                <a:spcPts val="1615"/>
              </a:lnSpc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26364" y="5199530"/>
            <a:ext cx="3029676" cy="61102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z="1400">
                <a:solidFill>
                  <a:schemeClr val="bg2">
                    <a:lumMod val="50000"/>
                  </a:schemeClr>
                </a:solidFill>
                <a:latin typeface="Arial"/>
              </a:rPr>
              <a:t>issued by companies in infrastructure </a:t>
            </a:r>
            <a:br>
              <a:rPr lang="en-IN" sz="1400">
                <a:solidFill>
                  <a:schemeClr val="bg2">
                    <a:lumMod val="50000"/>
                  </a:schemeClr>
                </a:solidFill>
                <a:latin typeface="Arial"/>
              </a:rPr>
            </a:br>
            <a:r>
              <a:rPr lang="en-IN" sz="1400">
                <a:solidFill>
                  <a:schemeClr val="bg2">
                    <a:lumMod val="50000"/>
                  </a:schemeClr>
                </a:solidFill>
                <a:latin typeface="Arial"/>
              </a:rPr>
              <a:t>sector. </a:t>
            </a:r>
          </a:p>
          <a:p>
            <a:pPr>
              <a:lnSpc>
                <a:spcPts val="1615"/>
              </a:lnSpc>
            </a:pPr>
            <a:endParaRPr lang="en-IN" sz="1400">
              <a:solidFill>
                <a:schemeClr val="bg2">
                  <a:lumMod val="50000"/>
                </a:schemeClr>
              </a:solidFill>
              <a:latin typeface="Arial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84910" y="5782236"/>
            <a:ext cx="8465546" cy="61102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615"/>
              </a:lnSpc>
              <a:tabLst>
                <a:tab pos="1059919" algn="l"/>
              </a:tabLst>
            </a:pPr>
            <a:r>
              <a:rPr lang="en-IN" sz="1400">
                <a:solidFill>
                  <a:schemeClr val="bg2">
                    <a:lumMod val="50000"/>
                  </a:schemeClr>
                </a:solidFill>
                <a:latin typeface="Arial"/>
              </a:rPr>
              <a:t>For Security Receipts of ARC, Corporate / Perpetual Debt Instruments and Dated Government Securities, </a:t>
            </a:r>
            <a:br>
              <a:rPr lang="en-IN" sz="1400">
                <a:solidFill>
                  <a:schemeClr val="bg2">
                    <a:lumMod val="50000"/>
                  </a:schemeClr>
                </a:solidFill>
                <a:latin typeface="Arial"/>
              </a:rPr>
            </a:br>
            <a:r>
              <a:rPr lang="en-IN" sz="1400">
                <a:solidFill>
                  <a:schemeClr val="bg2">
                    <a:lumMod val="50000"/>
                  </a:schemeClr>
                </a:solidFill>
                <a:latin typeface="Arial"/>
              </a:rPr>
              <a:t>	10% individual FII and 49% aggregate FIIs ceiling applicable to each series / issue </a:t>
            </a:r>
          </a:p>
          <a:p>
            <a:pPr defTabSz="820583">
              <a:lnSpc>
                <a:spcPts val="1615"/>
              </a:lnSpc>
              <a:tabLst>
                <a:tab pos="1059919" algn="l"/>
              </a:tabLst>
            </a:pPr>
            <a:endParaRPr lang="en-IN" sz="1400">
              <a:solidFill>
                <a:schemeClr val="bg2">
                  <a:lumMod val="50000"/>
                </a:schemeClr>
              </a:solidFill>
              <a:latin typeface="Arial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763000" y="6364942"/>
            <a:ext cx="160300" cy="25648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987"/>
              </a:lnSpc>
            </a:pPr>
            <a:r>
              <a:rPr lang="en-IN" sz="900">
                <a:solidFill>
                  <a:schemeClr val="bg2">
                    <a:lumMod val="50000"/>
                  </a:schemeClr>
                </a:solidFill>
                <a:latin typeface="Arial"/>
              </a:rPr>
              <a:t>14 </a:t>
            </a:r>
          </a:p>
          <a:p>
            <a:pPr>
              <a:lnSpc>
                <a:spcPts val="987"/>
              </a:lnSpc>
            </a:pPr>
            <a:endParaRPr lang="en-IN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4415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Developers\Desktop\worlds_busiest_airport_wallpaper_abxho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383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67660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ktangel 33"/>
          <p:cNvSpPr>
            <a:spLocks noChangeArrowheads="1"/>
          </p:cNvSpPr>
          <p:nvPr/>
        </p:nvSpPr>
        <p:spPr bwMode="auto">
          <a:xfrm>
            <a:off x="4643103" y="764704"/>
            <a:ext cx="4465401" cy="4990116"/>
          </a:xfrm>
          <a:prstGeom prst="rect">
            <a:avLst/>
          </a:prstGeom>
          <a:gradFill flip="none" rotWithShape="1">
            <a:gsLst>
              <a:gs pos="89000">
                <a:srgbClr val="C00000"/>
              </a:gs>
              <a:gs pos="20000">
                <a:srgbClr val="F50736"/>
              </a:gs>
              <a:gs pos="11000">
                <a:srgbClr val="F50736"/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buFont typeface="+mj-lt"/>
              <a:buAutoNum type="arabicPeriod"/>
              <a:defRPr/>
            </a:pPr>
            <a:endParaRPr lang="da-DK" noProof="1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4" name="Rektangel 33"/>
          <p:cNvSpPr>
            <a:spLocks noChangeArrowheads="1"/>
          </p:cNvSpPr>
          <p:nvPr/>
        </p:nvSpPr>
        <p:spPr bwMode="auto">
          <a:xfrm>
            <a:off x="107505" y="792120"/>
            <a:ext cx="4465401" cy="4990116"/>
          </a:xfrm>
          <a:prstGeom prst="rect">
            <a:avLst/>
          </a:prstGeom>
          <a:gradFill flip="none" rotWithShape="1">
            <a:gsLst>
              <a:gs pos="89000">
                <a:srgbClr val="C00000"/>
              </a:gs>
              <a:gs pos="20000">
                <a:srgbClr val="F50736"/>
              </a:gs>
              <a:gs pos="11000">
                <a:srgbClr val="F50736"/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buFont typeface="+mj-lt"/>
              <a:buAutoNum type="arabicPeriod"/>
              <a:defRPr/>
            </a:pPr>
            <a:endParaRPr lang="da-DK" noProof="1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3909" y="369794"/>
            <a:ext cx="2260234" cy="56425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244"/>
              </a:lnSpc>
            </a:pPr>
            <a:r>
              <a:rPr lang="en-IN" sz="2000" b="1">
                <a:solidFill>
                  <a:schemeClr val="bg2">
                    <a:lumMod val="50000"/>
                  </a:schemeClr>
                </a:solidFill>
                <a:latin typeface="Arial"/>
              </a:rPr>
              <a:t>FIIs - Other points </a:t>
            </a:r>
          </a:p>
          <a:p>
            <a:pPr>
              <a:lnSpc>
                <a:spcPts val="2244"/>
              </a:lnSpc>
            </a:pPr>
            <a:endParaRPr lang="en-IN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2545" y="997324"/>
            <a:ext cx="3449371" cy="41018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z="1400" b="1">
                <a:solidFill>
                  <a:schemeClr val="bg1"/>
                </a:solidFill>
                <a:latin typeface="Arial"/>
              </a:rPr>
              <a:t>Off-shore Derivative Instruments (ODIs) </a:t>
            </a:r>
          </a:p>
          <a:p>
            <a:pPr>
              <a:lnSpc>
                <a:spcPts val="1615"/>
              </a:lnSpc>
            </a:pPr>
            <a:endParaRPr lang="en-IN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2546" y="1355912"/>
            <a:ext cx="3890489" cy="73096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885"/>
              </a:lnSpc>
              <a:tabLst>
                <a:tab pos="170955" algn="l"/>
              </a:tabLst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FII can issue ODIs against underlying listed (or </a:t>
            </a:r>
            <a:br>
              <a:rPr lang="en-IN" sz="140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	proposed to be listed)Indian securities </a:t>
            </a:r>
          </a:p>
          <a:p>
            <a:pPr defTabSz="820583">
              <a:lnSpc>
                <a:spcPts val="1885"/>
              </a:lnSpc>
              <a:tabLst>
                <a:tab pos="170955" algn="l"/>
              </a:tabLst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2545" y="1972236"/>
            <a:ext cx="4070666" cy="73096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885"/>
              </a:lnSpc>
              <a:tabLst>
                <a:tab pos="159558" algn="l"/>
                <a:tab pos="170955" algn="l"/>
              </a:tabLst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	ODIs can be issued only to persons regulated by </a:t>
            </a:r>
            <a:br>
              <a:rPr lang="en-IN" sz="140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		appropriate foreign regulatory authority after </a:t>
            </a:r>
          </a:p>
          <a:p>
            <a:pPr defTabSz="820583">
              <a:lnSpc>
                <a:spcPts val="1885"/>
              </a:lnSpc>
              <a:tabLst>
                <a:tab pos="159558" algn="l"/>
                <a:tab pos="170955" algn="l"/>
              </a:tabLst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5727" y="2465295"/>
            <a:ext cx="2981585" cy="41018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z="1400">
                <a:solidFill>
                  <a:schemeClr val="bg1"/>
                </a:solidFill>
                <a:latin typeface="Arial"/>
              </a:rPr>
              <a:t>compliance with KYC norms such as </a:t>
            </a:r>
          </a:p>
          <a:p>
            <a:pPr>
              <a:lnSpc>
                <a:spcPts val="1615"/>
              </a:lnSpc>
            </a:pPr>
            <a:endParaRPr lang="en-IN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5728" y="2846295"/>
            <a:ext cx="2959726" cy="40735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615"/>
              </a:lnSpc>
              <a:tabLst>
                <a:tab pos="273528" algn="l"/>
              </a:tabLst>
            </a:pPr>
            <a:r>
              <a:rPr lang="en-IN" sz="1400">
                <a:solidFill>
                  <a:schemeClr val="bg1"/>
                </a:solidFill>
                <a:latin typeface="Arial"/>
              </a:rPr>
              <a:t>-	person regulated/supervised and </a:t>
            </a:r>
          </a:p>
          <a:p>
            <a:pPr defTabSz="820583">
              <a:lnSpc>
                <a:spcPts val="1615"/>
              </a:lnSpc>
              <a:tabLst>
                <a:tab pos="273528" algn="l"/>
              </a:tabLst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42818" y="3081618"/>
            <a:ext cx="3592185" cy="41018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z="1400">
                <a:solidFill>
                  <a:schemeClr val="bg1"/>
                </a:solidFill>
                <a:latin typeface="Arial"/>
              </a:rPr>
              <a:t>licensed/registered by a foreign central bank </a:t>
            </a:r>
          </a:p>
          <a:p>
            <a:pPr>
              <a:lnSpc>
                <a:spcPts val="1615"/>
              </a:lnSpc>
            </a:pPr>
            <a:endParaRPr lang="en-IN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5728" y="3462618"/>
            <a:ext cx="3278870" cy="40735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615"/>
              </a:lnSpc>
              <a:tabLst>
                <a:tab pos="273528" algn="l"/>
              </a:tabLst>
            </a:pPr>
            <a:r>
              <a:rPr lang="en-IN" sz="1400">
                <a:solidFill>
                  <a:schemeClr val="bg1"/>
                </a:solidFill>
                <a:latin typeface="Arial"/>
              </a:rPr>
              <a:t>-	person registered and regulated by a </a:t>
            </a:r>
          </a:p>
          <a:p>
            <a:pPr defTabSz="820583">
              <a:lnSpc>
                <a:spcPts val="1615"/>
              </a:lnSpc>
              <a:tabLst>
                <a:tab pos="273528" algn="l"/>
              </a:tabLst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42819" y="3675530"/>
            <a:ext cx="3489738" cy="73096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885"/>
              </a:lnSpc>
            </a:pPr>
            <a:r>
              <a:rPr lang="en-IN" sz="1400">
                <a:solidFill>
                  <a:schemeClr val="bg1"/>
                </a:solidFill>
                <a:latin typeface="Arial"/>
              </a:rPr>
              <a:t>securities or futures regulator in any foreign </a:t>
            </a:r>
            <a:br>
              <a:rPr lang="en-IN" sz="1400">
                <a:solidFill>
                  <a:schemeClr val="bg1"/>
                </a:solidFill>
                <a:latin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</a:rPr>
              <a:t>country or state </a:t>
            </a:r>
          </a:p>
          <a:p>
            <a:pPr>
              <a:lnSpc>
                <a:spcPts val="1885"/>
              </a:lnSpc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65728" y="4314265"/>
            <a:ext cx="3909870" cy="40735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615"/>
              </a:lnSpc>
              <a:tabLst>
                <a:tab pos="273528" algn="l"/>
              </a:tabLst>
            </a:pPr>
            <a:r>
              <a:rPr lang="en-IN" sz="1400">
                <a:solidFill>
                  <a:schemeClr val="bg1"/>
                </a:solidFill>
                <a:latin typeface="Arial"/>
              </a:rPr>
              <a:t>-	broad-based fund or portfolio incorporated or </a:t>
            </a:r>
          </a:p>
          <a:p>
            <a:pPr defTabSz="820583">
              <a:lnSpc>
                <a:spcPts val="1615"/>
              </a:lnSpc>
              <a:tabLst>
                <a:tab pos="273528" algn="l"/>
              </a:tabLst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42819" y="4527177"/>
            <a:ext cx="3529812" cy="73096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885"/>
              </a:lnSpc>
            </a:pPr>
            <a:r>
              <a:rPr lang="en-IN" sz="1400">
                <a:solidFill>
                  <a:schemeClr val="bg1"/>
                </a:solidFill>
                <a:latin typeface="Arial"/>
              </a:rPr>
              <a:t>established outside India or proprietary fund </a:t>
            </a:r>
            <a:br>
              <a:rPr lang="en-IN" sz="1400">
                <a:solidFill>
                  <a:schemeClr val="bg1"/>
                </a:solidFill>
                <a:latin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</a:rPr>
              <a:t>of a registered FII/ university fund, </a:t>
            </a:r>
          </a:p>
          <a:p>
            <a:pPr>
              <a:lnSpc>
                <a:spcPts val="1885"/>
              </a:lnSpc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2819" y="4986618"/>
            <a:ext cx="3390352" cy="974626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885"/>
              </a:lnSpc>
            </a:pPr>
            <a:r>
              <a:rPr lang="en-IN" sz="1400">
                <a:solidFill>
                  <a:schemeClr val="bg1"/>
                </a:solidFill>
                <a:latin typeface="Arial"/>
              </a:rPr>
              <a:t>endowment, foundation, charitable trust or </a:t>
            </a:r>
            <a:br>
              <a:rPr lang="en-IN" sz="1400">
                <a:solidFill>
                  <a:schemeClr val="bg1"/>
                </a:solidFill>
                <a:latin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</a:rPr>
              <a:t>charitable society whose investments are </a:t>
            </a:r>
            <a:br>
              <a:rPr lang="en-IN" sz="1400">
                <a:solidFill>
                  <a:schemeClr val="bg1"/>
                </a:solidFill>
                <a:latin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</a:rPr>
              <a:t>managed by eligible persons </a:t>
            </a:r>
          </a:p>
          <a:p>
            <a:pPr>
              <a:lnSpc>
                <a:spcPts val="1885"/>
              </a:lnSpc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52818" y="997324"/>
            <a:ext cx="3125856" cy="41018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z="1400" b="1">
                <a:solidFill>
                  <a:schemeClr val="bg1"/>
                </a:solidFill>
                <a:latin typeface="Arial"/>
              </a:rPr>
              <a:t>Other key benefits / features for FIIs </a:t>
            </a:r>
          </a:p>
          <a:p>
            <a:pPr>
              <a:lnSpc>
                <a:spcPts val="1615"/>
              </a:lnSpc>
            </a:pPr>
            <a:endParaRPr lang="en-IN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652818" y="1355912"/>
            <a:ext cx="3938579" cy="73096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885"/>
              </a:lnSpc>
              <a:tabLst>
                <a:tab pos="170955" algn="l"/>
              </a:tabLst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FIIs are allowed to hedge foreign currency risks </a:t>
            </a:r>
            <a:br>
              <a:rPr lang="en-IN" sz="140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	subject to prescribed terms and conditions </a:t>
            </a:r>
          </a:p>
          <a:p>
            <a:pPr defTabSz="820583">
              <a:lnSpc>
                <a:spcPts val="1885"/>
              </a:lnSpc>
              <a:tabLst>
                <a:tab pos="170955" algn="l"/>
              </a:tabLst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652819" y="1972236"/>
            <a:ext cx="4208844" cy="73096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885"/>
              </a:lnSpc>
              <a:tabLst>
                <a:tab pos="170955" algn="l"/>
              </a:tabLst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	FIIs are permitted to cancel and rebook foreign </a:t>
            </a:r>
            <a:br>
              <a:rPr lang="en-IN" sz="140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	exchange forward contracts upto 10 percent of the </a:t>
            </a:r>
          </a:p>
          <a:p>
            <a:pPr defTabSz="820583">
              <a:lnSpc>
                <a:spcPts val="1885"/>
              </a:lnSpc>
              <a:tabLst>
                <a:tab pos="170955" algn="l"/>
              </a:tabLst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826000" y="2442883"/>
            <a:ext cx="4017125" cy="73096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885"/>
              </a:lnSpc>
            </a:pPr>
            <a:r>
              <a:rPr lang="en-IN" sz="1400">
                <a:solidFill>
                  <a:schemeClr val="bg1"/>
                </a:solidFill>
                <a:latin typeface="Arial"/>
              </a:rPr>
              <a:t>market value of the portfolio as at the beginning of </a:t>
            </a:r>
            <a:br>
              <a:rPr lang="en-IN" sz="1400">
                <a:solidFill>
                  <a:schemeClr val="bg1"/>
                </a:solidFill>
                <a:latin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</a:rPr>
              <a:t>the financial year </a:t>
            </a:r>
          </a:p>
          <a:p>
            <a:pPr>
              <a:lnSpc>
                <a:spcPts val="1885"/>
              </a:lnSpc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652818" y="3059206"/>
            <a:ext cx="4091826" cy="73096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885"/>
              </a:lnSpc>
              <a:tabLst>
                <a:tab pos="170955" algn="l"/>
              </a:tabLst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	FIIs are allowed to hedge risk against default in </a:t>
            </a:r>
            <a:br>
              <a:rPr lang="en-IN" sz="140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	corporate bonds as per the Credit Default Swaps </a:t>
            </a:r>
          </a:p>
          <a:p>
            <a:pPr defTabSz="820583">
              <a:lnSpc>
                <a:spcPts val="1885"/>
              </a:lnSpc>
              <a:tabLst>
                <a:tab pos="170955" algn="l"/>
              </a:tabLst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826001" y="3518647"/>
            <a:ext cx="3750963" cy="73096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885"/>
              </a:lnSpc>
            </a:pPr>
            <a:r>
              <a:rPr lang="en-IN" sz="1400">
                <a:solidFill>
                  <a:schemeClr val="bg1"/>
                </a:solidFill>
                <a:latin typeface="Arial"/>
              </a:rPr>
              <a:t>(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‘CDS’’) guidelines issued by RBI; FIIs can buy </a:t>
            </a:r>
            <a:br>
              <a:rPr lang="en-IN" sz="140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CDS contracts </a:t>
            </a:r>
          </a:p>
          <a:p>
            <a:pPr>
              <a:lnSpc>
                <a:spcPts val="1885"/>
              </a:lnSpc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652818" y="4146177"/>
            <a:ext cx="4130298" cy="73096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885"/>
              </a:lnSpc>
              <a:tabLst>
                <a:tab pos="170955" algn="l"/>
              </a:tabLst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	FIIs are required to file prescribed details with the </a:t>
            </a:r>
            <a:br>
              <a:rPr lang="en-IN" sz="140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	Competition Commission of India (‘CCI’) if their </a:t>
            </a:r>
          </a:p>
          <a:p>
            <a:pPr defTabSz="820583">
              <a:lnSpc>
                <a:spcPts val="1885"/>
              </a:lnSpc>
              <a:tabLst>
                <a:tab pos="170955" algn="l"/>
              </a:tabLst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826000" y="4605618"/>
            <a:ext cx="3848811" cy="73096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885"/>
              </a:lnSpc>
            </a:pPr>
            <a:r>
              <a:rPr lang="en-IN" sz="1400">
                <a:solidFill>
                  <a:schemeClr val="bg1"/>
                </a:solidFill>
                <a:latin typeface="Arial"/>
              </a:rPr>
              <a:t>investments in an Indian Company are pursuant </a:t>
            </a:r>
            <a:br>
              <a:rPr lang="en-IN" sz="1400">
                <a:solidFill>
                  <a:schemeClr val="bg1"/>
                </a:solidFill>
                <a:latin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</a:rPr>
              <a:t>to an investment agreement or loan agreement </a:t>
            </a:r>
          </a:p>
          <a:p>
            <a:pPr>
              <a:lnSpc>
                <a:spcPts val="1885"/>
              </a:lnSpc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763000" y="6364942"/>
            <a:ext cx="160300" cy="25648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987"/>
              </a:lnSpc>
            </a:pPr>
            <a:r>
              <a:rPr lang="en-IN" sz="900">
                <a:solidFill>
                  <a:schemeClr val="bg2">
                    <a:lumMod val="50000"/>
                  </a:schemeClr>
                </a:solidFill>
                <a:latin typeface="Arial"/>
              </a:rPr>
              <a:t>15 </a:t>
            </a:r>
          </a:p>
          <a:p>
            <a:pPr>
              <a:lnSpc>
                <a:spcPts val="987"/>
              </a:lnSpc>
            </a:pPr>
            <a:endParaRPr lang="en-IN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40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www.chasingcleanair.com/photos/uncategorized/2008/07/19/singapo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6712"/>
            <a:ext cx="9144000" cy="6089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93262" y="980728"/>
            <a:ext cx="8208912" cy="8211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692"/>
              </a:lnSpc>
            </a:pPr>
            <a:r>
              <a:rPr lang="en-IN" sz="3600" b="1" dirty="0">
                <a:solidFill>
                  <a:schemeClr val="bg1"/>
                </a:solidFill>
                <a:latin typeface="Arial"/>
              </a:rPr>
              <a:t>Foreign Venture Capital Investors </a:t>
            </a:r>
          </a:p>
          <a:p>
            <a:pPr>
              <a:lnSpc>
                <a:spcPts val="2692"/>
              </a:lnSpc>
            </a:pPr>
            <a:endParaRPr lang="en-IN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6682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ktangel 33"/>
          <p:cNvSpPr>
            <a:spLocks noChangeArrowheads="1"/>
          </p:cNvSpPr>
          <p:nvPr/>
        </p:nvSpPr>
        <p:spPr bwMode="auto">
          <a:xfrm>
            <a:off x="4731175" y="1013852"/>
            <a:ext cx="4343400" cy="490058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buFont typeface="+mj-lt"/>
              <a:buAutoNum type="arabicPeriod"/>
              <a:defRPr/>
            </a:pPr>
            <a:endParaRPr lang="da-DK" noProof="1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8545" y="381000"/>
            <a:ext cx="2800638" cy="56425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244"/>
              </a:lnSpc>
            </a:pPr>
            <a:r>
              <a:rPr lang="en-IN" sz="2000" b="1">
                <a:solidFill>
                  <a:schemeClr val="bg2">
                    <a:lumMod val="50000"/>
                  </a:schemeClr>
                </a:solidFill>
                <a:latin typeface="Arial"/>
              </a:rPr>
              <a:t>Typical FVCI Structure </a:t>
            </a:r>
          </a:p>
          <a:p>
            <a:pPr>
              <a:lnSpc>
                <a:spcPts val="2244"/>
              </a:lnSpc>
            </a:pPr>
            <a:endParaRPr lang="en-IN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860637" y="1131795"/>
            <a:ext cx="1612621" cy="51296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974"/>
              </a:lnSpc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 b="1">
                <a:solidFill>
                  <a:schemeClr val="bg1"/>
                </a:solidFill>
                <a:latin typeface="Arial"/>
                <a:cs typeface="Arial"/>
              </a:rPr>
              <a:t> VCF Participants </a:t>
            </a:r>
          </a:p>
          <a:p>
            <a:pPr>
              <a:lnSpc>
                <a:spcPts val="1974"/>
              </a:lnSpc>
            </a:pPr>
            <a:endParaRPr lang="en-IN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91545" y="1501589"/>
            <a:ext cx="2962991" cy="51296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974"/>
              </a:lnSpc>
              <a:tabLst>
                <a:tab pos="216543" algn="l"/>
              </a:tabLst>
            </a:pPr>
            <a:r>
              <a:rPr lang="en-IN" sz="1700">
                <a:solidFill>
                  <a:schemeClr val="bg1"/>
                </a:solidFill>
                <a:latin typeface="Arial"/>
              </a:rPr>
              <a:t>-</a:t>
            </a:r>
            <a:r>
              <a:rPr lang="en-IN" sz="1400">
                <a:solidFill>
                  <a:schemeClr val="bg1"/>
                </a:solidFill>
                <a:latin typeface="Arial"/>
              </a:rPr>
              <a:t>	FVCI - an investor incorporated or </a:t>
            </a:r>
          </a:p>
          <a:p>
            <a:pPr defTabSz="820583">
              <a:lnSpc>
                <a:spcPts val="1974"/>
              </a:lnSpc>
              <a:tabLst>
                <a:tab pos="216543" algn="l"/>
              </a:tabLst>
            </a:pPr>
            <a:endParaRPr lang="en-IN" sz="1700">
              <a:solidFill>
                <a:schemeClr val="bg1"/>
              </a:solidFill>
              <a:latin typeface="Arial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322455" y="1770530"/>
            <a:ext cx="3242438" cy="41018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z="1400">
                <a:solidFill>
                  <a:schemeClr val="bg1"/>
                </a:solidFill>
                <a:latin typeface="Arial"/>
              </a:rPr>
              <a:t>established outside India and registered </a:t>
            </a:r>
          </a:p>
          <a:p>
            <a:pPr>
              <a:lnSpc>
                <a:spcPts val="1615"/>
              </a:lnSpc>
            </a:pPr>
            <a:endParaRPr lang="en-IN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22455" y="1983441"/>
            <a:ext cx="3531416" cy="92333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795"/>
              </a:lnSpc>
            </a:pPr>
            <a:r>
              <a:rPr lang="en-IN" sz="1400">
                <a:solidFill>
                  <a:schemeClr val="bg1"/>
                </a:solidFill>
                <a:latin typeface="Arial"/>
              </a:rPr>
              <a:t>with SEBI (and RBI through SEBI) under </a:t>
            </a:r>
            <a:br>
              <a:rPr lang="en-IN" sz="1400">
                <a:solidFill>
                  <a:schemeClr val="bg1"/>
                </a:solidFill>
                <a:latin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</a:rPr>
              <a:t>FVCI regulations for prescribed investments </a:t>
            </a:r>
            <a:br>
              <a:rPr lang="en-IN" sz="1400">
                <a:solidFill>
                  <a:schemeClr val="bg1"/>
                </a:solidFill>
                <a:latin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</a:rPr>
              <a:t>in India </a:t>
            </a:r>
          </a:p>
          <a:p>
            <a:pPr>
              <a:lnSpc>
                <a:spcPts val="1795"/>
              </a:lnSpc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091546" y="2790265"/>
            <a:ext cx="3660297" cy="51296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974"/>
              </a:lnSpc>
              <a:tabLst>
                <a:tab pos="216543" algn="l"/>
              </a:tabLst>
            </a:pPr>
            <a:r>
              <a:rPr lang="en-IN" sz="1700" dirty="0">
                <a:solidFill>
                  <a:schemeClr val="bg1"/>
                </a:solidFill>
                <a:latin typeface="Arial"/>
              </a:rPr>
              <a:t>-</a:t>
            </a:r>
            <a:r>
              <a:rPr lang="en-IN" sz="1400" dirty="0">
                <a:solidFill>
                  <a:schemeClr val="bg1"/>
                </a:solidFill>
                <a:latin typeface="Arial"/>
              </a:rPr>
              <a:t>	DVCF - either a domestic trust or company </a:t>
            </a:r>
          </a:p>
          <a:p>
            <a:pPr defTabSz="820583">
              <a:lnSpc>
                <a:spcPts val="1974"/>
              </a:lnSpc>
              <a:tabLst>
                <a:tab pos="216543" algn="l"/>
              </a:tabLst>
            </a:pPr>
            <a:endParaRPr lang="en-IN" sz="1700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322455" y="3059206"/>
            <a:ext cx="1686068" cy="41018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z="1400">
                <a:solidFill>
                  <a:schemeClr val="bg1"/>
                </a:solidFill>
                <a:latin typeface="Arial"/>
              </a:rPr>
              <a:t>registered with SEBI </a:t>
            </a:r>
          </a:p>
          <a:p>
            <a:pPr>
              <a:lnSpc>
                <a:spcPts val="1615"/>
              </a:lnSpc>
            </a:pPr>
            <a:endParaRPr lang="en-IN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091546" y="3395383"/>
            <a:ext cx="3682739" cy="51296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974"/>
              </a:lnSpc>
              <a:tabLst>
                <a:tab pos="216543" algn="l"/>
              </a:tabLst>
            </a:pPr>
            <a:r>
              <a:rPr lang="en-IN" sz="1700">
                <a:solidFill>
                  <a:schemeClr val="bg1"/>
                </a:solidFill>
                <a:latin typeface="Arial"/>
              </a:rPr>
              <a:t>-</a:t>
            </a:r>
            <a:r>
              <a:rPr lang="en-IN" sz="1400">
                <a:solidFill>
                  <a:schemeClr val="bg1"/>
                </a:solidFill>
                <a:latin typeface="Arial"/>
              </a:rPr>
              <a:t>	VCU / Indian Unlisted Companies engaged </a:t>
            </a:r>
          </a:p>
          <a:p>
            <a:pPr defTabSz="820583">
              <a:lnSpc>
                <a:spcPts val="1974"/>
              </a:lnSpc>
              <a:tabLst>
                <a:tab pos="216543" algn="l"/>
              </a:tabLst>
            </a:pPr>
            <a:endParaRPr lang="en-IN" sz="1700">
              <a:solidFill>
                <a:schemeClr val="bg1"/>
              </a:solidFill>
              <a:latin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322455" y="3664324"/>
            <a:ext cx="3162287" cy="41018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z="1400">
                <a:solidFill>
                  <a:schemeClr val="bg1"/>
                </a:solidFill>
                <a:latin typeface="Arial"/>
              </a:rPr>
              <a:t>in specified / eligible business / sectors </a:t>
            </a:r>
          </a:p>
          <a:p>
            <a:pPr>
              <a:lnSpc>
                <a:spcPts val="1615"/>
              </a:lnSpc>
            </a:pPr>
            <a:endParaRPr lang="en-IN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091545" y="4000500"/>
            <a:ext cx="2892138" cy="51296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974"/>
              </a:lnSpc>
              <a:tabLst>
                <a:tab pos="216543" algn="l"/>
              </a:tabLst>
            </a:pPr>
            <a:r>
              <a:rPr lang="en-IN" sz="1700">
                <a:solidFill>
                  <a:schemeClr val="bg1"/>
                </a:solidFill>
                <a:latin typeface="Arial"/>
              </a:rPr>
              <a:t>-</a:t>
            </a:r>
            <a:r>
              <a:rPr lang="en-IN" sz="1400">
                <a:solidFill>
                  <a:schemeClr val="bg1"/>
                </a:solidFill>
                <a:latin typeface="Arial"/>
              </a:rPr>
              <a:t>	Offshore and / or Domestic Asset </a:t>
            </a:r>
          </a:p>
          <a:p>
            <a:pPr defTabSz="820583">
              <a:lnSpc>
                <a:spcPts val="1974"/>
              </a:lnSpc>
              <a:tabLst>
                <a:tab pos="216543" algn="l"/>
              </a:tabLst>
            </a:pPr>
            <a:endParaRPr lang="en-IN" sz="1700">
              <a:solidFill>
                <a:schemeClr val="bg1"/>
              </a:solidFill>
              <a:latin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322455" y="4269442"/>
            <a:ext cx="2497770" cy="41018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z="1400">
                <a:solidFill>
                  <a:schemeClr val="bg1"/>
                </a:solidFill>
                <a:latin typeface="Arial"/>
              </a:rPr>
              <a:t>Management Company (AMC) </a:t>
            </a:r>
          </a:p>
          <a:p>
            <a:pPr>
              <a:lnSpc>
                <a:spcPts val="1615"/>
              </a:lnSpc>
            </a:pPr>
            <a:endParaRPr lang="en-IN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091546" y="4605618"/>
            <a:ext cx="3687228" cy="51296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974"/>
              </a:lnSpc>
              <a:tabLst>
                <a:tab pos="216543" algn="l"/>
              </a:tabLst>
            </a:pPr>
            <a:r>
              <a:rPr lang="en-IN" sz="1700">
                <a:solidFill>
                  <a:schemeClr val="bg1"/>
                </a:solidFill>
                <a:latin typeface="Arial"/>
              </a:rPr>
              <a:t>-</a:t>
            </a:r>
            <a:r>
              <a:rPr lang="en-IN" sz="1400">
                <a:solidFill>
                  <a:schemeClr val="bg1"/>
                </a:solidFill>
                <a:latin typeface="Arial"/>
              </a:rPr>
              <a:t>	Offshore and / or Indian Advisory Company </a:t>
            </a:r>
          </a:p>
          <a:p>
            <a:pPr defTabSz="820583">
              <a:lnSpc>
                <a:spcPts val="1974"/>
              </a:lnSpc>
              <a:tabLst>
                <a:tab pos="216543" algn="l"/>
              </a:tabLst>
            </a:pPr>
            <a:endParaRPr lang="en-IN" sz="1700">
              <a:solidFill>
                <a:schemeClr val="bg1"/>
              </a:solidFill>
              <a:latin typeface="Arial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322455" y="4874559"/>
            <a:ext cx="470700" cy="41018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z="1400">
                <a:solidFill>
                  <a:schemeClr val="bg1"/>
                </a:solidFill>
                <a:latin typeface="Arial"/>
              </a:rPr>
              <a:t>(IAC) </a:t>
            </a:r>
          </a:p>
          <a:p>
            <a:pPr>
              <a:lnSpc>
                <a:spcPts val="1615"/>
              </a:lnSpc>
            </a:pPr>
            <a:endParaRPr lang="en-IN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860636" y="5221941"/>
            <a:ext cx="3752374" cy="69249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795"/>
              </a:lnSpc>
              <a:tabLst>
                <a:tab pos="227940" algn="l"/>
              </a:tabLst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Domestic Venture Capital Investors generally </a:t>
            </a:r>
            <a:br>
              <a:rPr lang="en-IN" sz="140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	invest in VCUs through the DVCF </a:t>
            </a:r>
          </a:p>
          <a:p>
            <a:pPr defTabSz="820583">
              <a:lnSpc>
                <a:spcPts val="1795"/>
              </a:lnSpc>
              <a:tabLst>
                <a:tab pos="227940" algn="l"/>
              </a:tabLst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763000" y="6364942"/>
            <a:ext cx="160300" cy="25648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987"/>
              </a:lnSpc>
            </a:pPr>
            <a:r>
              <a:rPr lang="en-IN" sz="900">
                <a:solidFill>
                  <a:schemeClr val="bg1"/>
                </a:solidFill>
                <a:latin typeface="Arial"/>
              </a:rPr>
              <a:t>17 </a:t>
            </a:r>
          </a:p>
          <a:p>
            <a:pPr>
              <a:lnSpc>
                <a:spcPts val="987"/>
              </a:lnSpc>
            </a:pPr>
            <a:endParaRPr lang="en-IN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13852"/>
            <a:ext cx="4335639" cy="4900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8445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ktangel 33"/>
          <p:cNvSpPr>
            <a:spLocks noChangeArrowheads="1"/>
          </p:cNvSpPr>
          <p:nvPr/>
        </p:nvSpPr>
        <p:spPr bwMode="auto">
          <a:xfrm>
            <a:off x="173182" y="1041399"/>
            <a:ext cx="8750118" cy="4858841"/>
          </a:xfrm>
          <a:prstGeom prst="rect">
            <a:avLst/>
          </a:prstGeom>
          <a:gradFill flip="none" rotWithShape="1">
            <a:gsLst>
              <a:gs pos="89000">
                <a:srgbClr val="C00000"/>
              </a:gs>
              <a:gs pos="20000">
                <a:srgbClr val="F50736"/>
              </a:gs>
              <a:gs pos="11000">
                <a:srgbClr val="F50736"/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buFont typeface="+mj-lt"/>
              <a:buAutoNum type="arabicPeriod"/>
              <a:defRPr/>
            </a:pPr>
            <a:endParaRPr lang="da-DK" noProof="1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3182" y="347383"/>
            <a:ext cx="2018181" cy="56425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244"/>
              </a:lnSpc>
            </a:pPr>
            <a:r>
              <a:rPr lang="en-IN" sz="2000" b="1" dirty="0">
                <a:solidFill>
                  <a:schemeClr val="bg2">
                    <a:lumMod val="50000"/>
                  </a:schemeClr>
                </a:solidFill>
                <a:latin typeface="Arial"/>
              </a:rPr>
              <a:t>FVCI - Eligibility </a:t>
            </a:r>
          </a:p>
          <a:p>
            <a:pPr>
              <a:lnSpc>
                <a:spcPts val="2244"/>
              </a:lnSpc>
            </a:pPr>
            <a:endParaRPr lang="en-IN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8637" y="1098177"/>
            <a:ext cx="1933805" cy="41018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z="1400" b="1" dirty="0">
                <a:solidFill>
                  <a:schemeClr val="bg1"/>
                </a:solidFill>
                <a:latin typeface="Arial"/>
              </a:rPr>
              <a:t>Eligible entity as FVCI </a:t>
            </a:r>
          </a:p>
          <a:p>
            <a:pPr>
              <a:lnSpc>
                <a:spcPts val="1615"/>
              </a:lnSpc>
            </a:pP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8636" y="1479177"/>
            <a:ext cx="7822364" cy="40735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615"/>
              </a:lnSpc>
              <a:tabLst>
                <a:tab pos="330512" algn="l"/>
              </a:tabLst>
            </a:pPr>
            <a:r>
              <a:rPr lang="en-IN" dirty="0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 dirty="0">
                <a:solidFill>
                  <a:schemeClr val="bg1"/>
                </a:solidFill>
                <a:latin typeface="Arial"/>
                <a:cs typeface="Arial"/>
              </a:rPr>
              <a:t> 	An investment company, investment trust, investment partnership, pension fund, mutual fund, </a:t>
            </a:r>
          </a:p>
          <a:p>
            <a:pPr defTabSz="820583">
              <a:lnSpc>
                <a:spcPts val="1615"/>
              </a:lnSpc>
              <a:tabLst>
                <a:tab pos="330512" algn="l"/>
              </a:tabLst>
            </a:pPr>
            <a:endParaRPr lang="en-IN" sz="1400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7273" y="1714501"/>
            <a:ext cx="7946086" cy="42056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z="1400">
                <a:solidFill>
                  <a:schemeClr val="bg1"/>
                </a:solidFill>
                <a:latin typeface="Arial"/>
              </a:rPr>
              <a:t>endowment fund, university fund, charitable institution or any other entity incorporated outside India. </a:t>
            </a:r>
          </a:p>
          <a:p>
            <a:pPr>
              <a:lnSpc>
                <a:spcPts val="1615"/>
              </a:lnSpc>
            </a:pPr>
            <a:endParaRPr lang="en-IN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8636" y="2095500"/>
            <a:ext cx="80150" cy="27699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endParaRPr lang="en-IN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3455" y="2095500"/>
            <a:ext cx="8020914" cy="21544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en-IN" sz="1400">
                <a:solidFill>
                  <a:schemeClr val="bg1"/>
                </a:solidFill>
                <a:latin typeface="Arial"/>
              </a:rPr>
              <a:t>Asset management company, investment manager or investment management company or any other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7273" y="2319618"/>
            <a:ext cx="3581109" cy="21544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en-IN" sz="1400">
                <a:solidFill>
                  <a:schemeClr val="bg1"/>
                </a:solidFill>
                <a:latin typeface="Arial"/>
              </a:rPr>
              <a:t>investment vehicle incorporated outside India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88636" y="2711824"/>
            <a:ext cx="2423449" cy="41018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z="1400" b="1">
                <a:solidFill>
                  <a:schemeClr val="bg1"/>
                </a:solidFill>
                <a:latin typeface="Arial"/>
              </a:rPr>
              <a:t>Other conditions / eligibility </a:t>
            </a:r>
          </a:p>
          <a:p>
            <a:pPr>
              <a:lnSpc>
                <a:spcPts val="1615"/>
              </a:lnSpc>
            </a:pPr>
            <a:endParaRPr lang="en-IN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8637" y="3070412"/>
            <a:ext cx="8522846" cy="73096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885"/>
              </a:lnSpc>
              <a:tabLst>
                <a:tab pos="227940" algn="l"/>
              </a:tabLst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 Applicant’s track  record, professional competence, Financial soundness, Experience, General reputation </a:t>
            </a:r>
            <a:br>
              <a:rPr lang="en-IN" sz="140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	of fairness and integrity </a:t>
            </a:r>
          </a:p>
          <a:p>
            <a:pPr defTabSz="820583">
              <a:lnSpc>
                <a:spcPts val="1885"/>
              </a:lnSpc>
              <a:tabLst>
                <a:tab pos="227940" algn="l"/>
              </a:tabLst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88636" y="3709148"/>
            <a:ext cx="8048678" cy="42056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 Whether applicant is  fit and proper [as per Schedule II of SEBI (Intermediaries) Regulations, 2008] </a:t>
            </a:r>
          </a:p>
          <a:p>
            <a:pPr>
              <a:lnSpc>
                <a:spcPts val="1615"/>
              </a:lnSpc>
            </a:pPr>
            <a:endParaRPr lang="en-IN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88636" y="4090148"/>
            <a:ext cx="7102906" cy="42056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 Whether necessary approval are granted by RBI for making investments in India, if any </a:t>
            </a:r>
          </a:p>
          <a:p>
            <a:pPr>
              <a:lnSpc>
                <a:spcPts val="1615"/>
              </a:lnSpc>
            </a:pPr>
            <a:endParaRPr lang="en-IN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88637" y="4482354"/>
            <a:ext cx="7641259" cy="42056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 Whether applicant  authorized  to invest in a Venture Capital Fund (VCF) or invest as an FVCI </a:t>
            </a:r>
          </a:p>
          <a:p>
            <a:pPr>
              <a:lnSpc>
                <a:spcPts val="1615"/>
              </a:lnSpc>
            </a:pPr>
            <a:endParaRPr lang="en-IN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88637" y="4829736"/>
            <a:ext cx="8048870" cy="73096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885"/>
              </a:lnSpc>
              <a:tabLst>
                <a:tab pos="227940" algn="l"/>
              </a:tabLst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 Whether applicant regulated in foreign home country/ income-tax payer (if not, can submit banker’s </a:t>
            </a:r>
            <a:br>
              <a:rPr lang="en-IN" sz="140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	certificate of self/ promoter) </a:t>
            </a:r>
          </a:p>
          <a:p>
            <a:pPr defTabSz="820583">
              <a:lnSpc>
                <a:spcPts val="1885"/>
              </a:lnSpc>
              <a:tabLst>
                <a:tab pos="227940" algn="l"/>
              </a:tabLst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88637" y="5479677"/>
            <a:ext cx="4002442" cy="42056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 Applicant has not been rejected by SEBI in past </a:t>
            </a:r>
          </a:p>
          <a:p>
            <a:pPr>
              <a:lnSpc>
                <a:spcPts val="1615"/>
              </a:lnSpc>
            </a:pPr>
            <a:endParaRPr lang="en-IN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763000" y="6364942"/>
            <a:ext cx="160300" cy="25648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987"/>
              </a:lnSpc>
            </a:pPr>
            <a:r>
              <a:rPr lang="en-IN" sz="900">
                <a:solidFill>
                  <a:schemeClr val="bg2">
                    <a:lumMod val="50000"/>
                  </a:schemeClr>
                </a:solidFill>
                <a:latin typeface="Arial"/>
              </a:rPr>
              <a:t>18 </a:t>
            </a:r>
          </a:p>
          <a:p>
            <a:pPr>
              <a:lnSpc>
                <a:spcPts val="987"/>
              </a:lnSpc>
            </a:pPr>
            <a:endParaRPr lang="en-IN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231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ktangel 33"/>
          <p:cNvSpPr>
            <a:spLocks noChangeArrowheads="1"/>
          </p:cNvSpPr>
          <p:nvPr/>
        </p:nvSpPr>
        <p:spPr bwMode="auto">
          <a:xfrm>
            <a:off x="107504" y="1041400"/>
            <a:ext cx="8426896" cy="4880676"/>
          </a:xfrm>
          <a:prstGeom prst="rect">
            <a:avLst/>
          </a:prstGeom>
          <a:gradFill flip="none" rotWithShape="1">
            <a:gsLst>
              <a:gs pos="89000">
                <a:srgbClr val="C00000"/>
              </a:gs>
              <a:gs pos="20000">
                <a:srgbClr val="F50736"/>
              </a:gs>
              <a:gs pos="11000">
                <a:srgbClr val="F50736"/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buFont typeface="+mj-lt"/>
              <a:buAutoNum type="arabicPeriod"/>
              <a:defRPr/>
            </a:pPr>
            <a:endParaRPr lang="da-DK" noProof="1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7819" y="437030"/>
            <a:ext cx="3619709" cy="56425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244"/>
              </a:lnSpc>
            </a:pPr>
            <a:r>
              <a:rPr lang="en-IN" sz="2000" b="1" dirty="0">
                <a:latin typeface="Arial"/>
              </a:rPr>
              <a:t>FVCI - Application Process ... </a:t>
            </a:r>
          </a:p>
          <a:p>
            <a:pPr>
              <a:lnSpc>
                <a:spcPts val="2244"/>
              </a:lnSpc>
            </a:pPr>
            <a:endParaRPr lang="en-IN" dirty="0"/>
          </a:p>
        </p:txBody>
      </p:sp>
      <p:sp>
        <p:nvSpPr>
          <p:cNvPr id="4" name="TextBox 3"/>
          <p:cNvSpPr txBox="1"/>
          <p:nvPr/>
        </p:nvSpPr>
        <p:spPr>
          <a:xfrm>
            <a:off x="265546" y="1221442"/>
            <a:ext cx="5705921" cy="41998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 Application in Form A  to be filed with SEBI along with applicable fees </a:t>
            </a:r>
          </a:p>
          <a:p>
            <a:pPr>
              <a:lnSpc>
                <a:spcPts val="1615"/>
              </a:lnSpc>
            </a:pPr>
            <a:endParaRPr lang="en-IN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5546" y="1524001"/>
            <a:ext cx="6907340" cy="41998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 FVCI to disclose its Investment strategy and duration of life cycle of the fund to SEBI </a:t>
            </a:r>
          </a:p>
          <a:p>
            <a:pPr>
              <a:lnSpc>
                <a:spcPts val="1615"/>
              </a:lnSpc>
            </a:pPr>
            <a:endParaRPr lang="en-IN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5545" y="1736912"/>
            <a:ext cx="7153946" cy="96180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2513"/>
              </a:lnSpc>
              <a:tabLst>
                <a:tab pos="216543" algn="l"/>
              </a:tabLst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 Key requirements to be furnished at the time of FVCI application to SEBI under Form A: </a:t>
            </a:r>
            <a:br>
              <a:rPr lang="en-IN" sz="140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	− Brief description of the group to which applicant belongs </a:t>
            </a:r>
          </a:p>
          <a:p>
            <a:pPr defTabSz="820583">
              <a:lnSpc>
                <a:spcPts val="2513"/>
              </a:lnSpc>
              <a:tabLst>
                <a:tab pos="216543" algn="l"/>
              </a:tabLst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4909" y="2353235"/>
            <a:ext cx="4732065" cy="1538883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423"/>
              </a:lnSpc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−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Brief description of the principal activities of the applicant </a:t>
            </a:r>
            <a:br>
              <a:rPr lang="en-IN" sz="140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− Details of statute under which applicant incorporated </a:t>
            </a:r>
            <a:br>
              <a:rPr lang="en-IN" sz="140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− Certificate of registration with home regulators </a:t>
            </a:r>
            <a:br>
              <a:rPr lang="en-IN" sz="140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− Copy of income-tax return filed in home country </a:t>
            </a:r>
          </a:p>
          <a:p>
            <a:pPr>
              <a:lnSpc>
                <a:spcPts val="2423"/>
              </a:lnSpc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4909" y="3664324"/>
            <a:ext cx="5691185" cy="40735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−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Copy of banker’s certificate showing fair track record of the applicant </a:t>
            </a:r>
          </a:p>
          <a:p>
            <a:pPr>
              <a:lnSpc>
                <a:spcPts val="1615"/>
              </a:lnSpc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4909" y="3978089"/>
            <a:ext cx="5128007" cy="41998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−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Particulars of agreement entered into with domestic custodian </a:t>
            </a:r>
          </a:p>
          <a:p>
            <a:pPr>
              <a:lnSpc>
                <a:spcPts val="1615"/>
              </a:lnSpc>
            </a:pPr>
            <a:endParaRPr lang="en-IN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4909" y="4191000"/>
            <a:ext cx="6142707" cy="92333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423"/>
              </a:lnSpc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−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Firm commitment letter from investor for contributing at least USD 1 million </a:t>
            </a:r>
            <a:br>
              <a:rPr lang="en-IN" sz="140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− Furnishing copies of financial statements of the applicant and investors </a:t>
            </a:r>
          </a:p>
          <a:p>
            <a:pPr>
              <a:lnSpc>
                <a:spcPts val="2423"/>
              </a:lnSpc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4909" y="4885765"/>
            <a:ext cx="5596084" cy="41998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−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Manner in which applicant proposes to conduct investments in India </a:t>
            </a:r>
          </a:p>
          <a:p>
            <a:pPr>
              <a:lnSpc>
                <a:spcPts val="1615"/>
              </a:lnSpc>
            </a:pPr>
            <a:endParaRPr lang="en-IN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4909" y="5199530"/>
            <a:ext cx="5955156" cy="41998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−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Names of the client in whose behalf applicant proposes to invest in India </a:t>
            </a:r>
          </a:p>
          <a:p>
            <a:pPr>
              <a:lnSpc>
                <a:spcPts val="1615"/>
              </a:lnSpc>
            </a:pPr>
            <a:endParaRPr lang="en-IN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4909" y="5502089"/>
            <a:ext cx="6668492" cy="41998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−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Furnishing of name, address, contact, email address of all directors and investors </a:t>
            </a:r>
          </a:p>
          <a:p>
            <a:pPr>
              <a:lnSpc>
                <a:spcPts val="1615"/>
              </a:lnSpc>
            </a:pPr>
            <a:endParaRPr lang="en-IN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716818" y="6364941"/>
            <a:ext cx="179245" cy="29137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077"/>
              </a:lnSpc>
            </a:pPr>
            <a:r>
              <a:rPr lang="en-IN" sz="1000" b="1">
                <a:latin typeface="Arial"/>
              </a:rPr>
              <a:t>19 </a:t>
            </a:r>
          </a:p>
          <a:p>
            <a:pPr>
              <a:lnSpc>
                <a:spcPts val="1077"/>
              </a:lnSpc>
            </a:pP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98704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ktangel 33"/>
          <p:cNvSpPr>
            <a:spLocks noChangeArrowheads="1"/>
          </p:cNvSpPr>
          <p:nvPr/>
        </p:nvSpPr>
        <p:spPr bwMode="auto">
          <a:xfrm>
            <a:off x="159694" y="1041400"/>
            <a:ext cx="8736369" cy="5216852"/>
          </a:xfrm>
          <a:prstGeom prst="rect">
            <a:avLst/>
          </a:prstGeom>
          <a:gradFill flip="none" rotWithShape="1">
            <a:gsLst>
              <a:gs pos="89000">
                <a:srgbClr val="C00000"/>
              </a:gs>
              <a:gs pos="20000">
                <a:srgbClr val="F50736"/>
              </a:gs>
              <a:gs pos="11000">
                <a:srgbClr val="F50736"/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buFont typeface="+mj-lt"/>
              <a:buAutoNum type="arabicPeriod"/>
              <a:defRPr/>
            </a:pPr>
            <a:endParaRPr lang="da-DK" noProof="1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2364" y="448236"/>
            <a:ext cx="5015925" cy="56425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244"/>
              </a:lnSpc>
            </a:pPr>
            <a:r>
              <a:rPr lang="en-IN" sz="2000" b="1" dirty="0">
                <a:latin typeface="Arial"/>
              </a:rPr>
              <a:t>FVCI - Approval and General Obligations </a:t>
            </a:r>
          </a:p>
          <a:p>
            <a:pPr>
              <a:lnSpc>
                <a:spcPts val="2244"/>
              </a:lnSpc>
            </a:pPr>
            <a:endParaRPr lang="en-IN" dirty="0"/>
          </a:p>
        </p:txBody>
      </p:sp>
      <p:sp>
        <p:nvSpPr>
          <p:cNvPr id="4" name="TextBox 3"/>
          <p:cNvSpPr txBox="1"/>
          <p:nvPr/>
        </p:nvSpPr>
        <p:spPr>
          <a:xfrm>
            <a:off x="357910" y="1288677"/>
            <a:ext cx="4289636" cy="41998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 SEBI shall grant certificate of registration in Form B </a:t>
            </a:r>
          </a:p>
          <a:p>
            <a:pPr>
              <a:lnSpc>
                <a:spcPts val="1615"/>
              </a:lnSpc>
            </a:pPr>
            <a:endParaRPr lang="en-IN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7909" y="1669677"/>
            <a:ext cx="2576026" cy="41998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 General obligations/ reporting </a:t>
            </a:r>
          </a:p>
          <a:p>
            <a:pPr>
              <a:lnSpc>
                <a:spcPts val="1615"/>
              </a:lnSpc>
            </a:pPr>
            <a:endParaRPr lang="en-IN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8818" y="2028265"/>
            <a:ext cx="3914277" cy="974626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885"/>
              </a:lnSpc>
              <a:tabLst>
                <a:tab pos="227940" algn="l"/>
              </a:tabLst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−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Any change in the information submitted at the </a:t>
            </a:r>
            <a:br>
              <a:rPr lang="en-IN" sz="140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	time of filing of application, to be intimated to </a:t>
            </a:r>
            <a:br>
              <a:rPr lang="en-IN" sz="140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	SEBI in writing </a:t>
            </a:r>
          </a:p>
          <a:p>
            <a:pPr defTabSz="820583">
              <a:lnSpc>
                <a:spcPts val="1885"/>
              </a:lnSpc>
              <a:tabLst>
                <a:tab pos="227940" algn="l"/>
              </a:tabLst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8819" y="2879912"/>
            <a:ext cx="3694922" cy="73096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885"/>
              </a:lnSpc>
              <a:tabLst>
                <a:tab pos="227940" algn="l"/>
              </a:tabLst>
            </a:pPr>
            <a:r>
              <a:rPr lang="en-IN" dirty="0" smtClean="0">
                <a:solidFill>
                  <a:schemeClr val="bg1"/>
                </a:solidFill>
                <a:latin typeface="Arial"/>
                <a:cs typeface="Arial"/>
              </a:rPr>
              <a:t>−</a:t>
            </a:r>
            <a:r>
              <a:rPr lang="en-IN" sz="1400" dirty="0">
                <a:solidFill>
                  <a:schemeClr val="bg1"/>
                </a:solidFill>
                <a:latin typeface="Arial"/>
                <a:cs typeface="Arial"/>
              </a:rPr>
              <a:t> Maintenance of books of accounts, records, </a:t>
            </a:r>
            <a:br>
              <a:rPr lang="en-IN" sz="1400" dirty="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en-IN" sz="1400" dirty="0">
                <a:solidFill>
                  <a:schemeClr val="bg1"/>
                </a:solidFill>
                <a:latin typeface="Arial"/>
                <a:cs typeface="Arial"/>
              </a:rPr>
              <a:t>	documents for a period of 8 years </a:t>
            </a:r>
          </a:p>
          <a:p>
            <a:pPr defTabSz="820583">
              <a:lnSpc>
                <a:spcPts val="1885"/>
              </a:lnSpc>
              <a:tabLst>
                <a:tab pos="227940" algn="l"/>
              </a:tabLst>
            </a:pPr>
            <a:endParaRPr lang="en-IN" sz="1400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8818" y="3518648"/>
            <a:ext cx="3456074" cy="41998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−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FVCI to enter into an agreement with the </a:t>
            </a:r>
          </a:p>
          <a:p>
            <a:pPr>
              <a:lnSpc>
                <a:spcPts val="1615"/>
              </a:lnSpc>
            </a:pPr>
            <a:endParaRPr lang="en-IN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19728" y="3731559"/>
            <a:ext cx="3472104" cy="73096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885"/>
              </a:lnSpc>
            </a:pPr>
            <a:r>
              <a:rPr lang="en-IN" sz="1400">
                <a:solidFill>
                  <a:schemeClr val="bg1"/>
                </a:solidFill>
                <a:latin typeface="Arial"/>
              </a:rPr>
              <a:t>domestic custodian to act as a custodian of </a:t>
            </a:r>
            <a:br>
              <a:rPr lang="en-IN" sz="1400">
                <a:solidFill>
                  <a:schemeClr val="bg1"/>
                </a:solidFill>
                <a:latin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</a:rPr>
              <a:t>securities for the FVCI </a:t>
            </a:r>
          </a:p>
          <a:p>
            <a:pPr>
              <a:lnSpc>
                <a:spcPts val="1885"/>
              </a:lnSpc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8818" y="4347883"/>
            <a:ext cx="4034759" cy="974626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885"/>
              </a:lnSpc>
              <a:tabLst>
                <a:tab pos="227940" algn="l"/>
              </a:tabLst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−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Online quarterly reporting by FVCI within 7 days </a:t>
            </a:r>
            <a:br>
              <a:rPr lang="en-IN" sz="140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	from the end of each calendar quarter in the </a:t>
            </a:r>
            <a:br>
              <a:rPr lang="en-IN" sz="140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	given format disclosing the following: </a:t>
            </a:r>
          </a:p>
          <a:p>
            <a:pPr defTabSz="820583">
              <a:lnSpc>
                <a:spcPts val="1885"/>
              </a:lnSpc>
              <a:tabLst>
                <a:tab pos="227940" algn="l"/>
              </a:tabLst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19728" y="5199530"/>
            <a:ext cx="3582712" cy="73096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885"/>
              </a:lnSpc>
              <a:tabLst>
                <a:tab pos="170955" algn="l"/>
              </a:tabLst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Sector in which the investments have been </a:t>
            </a:r>
            <a:br>
              <a:rPr lang="en-IN" sz="140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	made </a:t>
            </a:r>
          </a:p>
          <a:p>
            <a:pPr defTabSz="820583">
              <a:lnSpc>
                <a:spcPts val="1885"/>
              </a:lnSpc>
              <a:tabLst>
                <a:tab pos="170955" algn="l"/>
              </a:tabLst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19727" y="5838265"/>
            <a:ext cx="3154453" cy="41998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Amount of investments in each sector </a:t>
            </a:r>
          </a:p>
          <a:p>
            <a:pPr>
              <a:lnSpc>
                <a:spcPts val="1615"/>
              </a:lnSpc>
            </a:pPr>
            <a:endParaRPr lang="en-IN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716818" y="6364941"/>
            <a:ext cx="179245" cy="29137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077"/>
              </a:lnSpc>
            </a:pPr>
            <a:r>
              <a:rPr lang="en-IN" sz="1000" b="1">
                <a:latin typeface="Arial"/>
              </a:rPr>
              <a:t>20 </a:t>
            </a:r>
          </a:p>
          <a:p>
            <a:pPr>
              <a:lnSpc>
                <a:spcPts val="1077"/>
              </a:lnSpc>
            </a:pP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20568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33"/>
          <p:cNvSpPr>
            <a:spLocks noChangeArrowheads="1"/>
          </p:cNvSpPr>
          <p:nvPr/>
        </p:nvSpPr>
        <p:spPr bwMode="auto">
          <a:xfrm>
            <a:off x="126999" y="1041399"/>
            <a:ext cx="8769063" cy="5323541"/>
          </a:xfrm>
          <a:prstGeom prst="rect">
            <a:avLst/>
          </a:prstGeom>
          <a:gradFill flip="none" rotWithShape="1">
            <a:gsLst>
              <a:gs pos="89000">
                <a:srgbClr val="C00000"/>
              </a:gs>
              <a:gs pos="20000">
                <a:srgbClr val="F50736"/>
              </a:gs>
              <a:gs pos="11000">
                <a:srgbClr val="F50736"/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buFont typeface="+mj-lt"/>
              <a:buAutoNum type="arabicPeriod"/>
              <a:defRPr/>
            </a:pPr>
            <a:endParaRPr lang="da-DK" noProof="1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7000" y="425824"/>
            <a:ext cx="4342535" cy="56425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244"/>
              </a:lnSpc>
            </a:pPr>
            <a:r>
              <a:rPr lang="en-IN" sz="2000" b="1">
                <a:solidFill>
                  <a:schemeClr val="bg2">
                    <a:lumMod val="50000"/>
                  </a:schemeClr>
                </a:solidFill>
                <a:latin typeface="Arial"/>
              </a:rPr>
              <a:t>FVCI - SEBI Investment Framework </a:t>
            </a:r>
          </a:p>
          <a:p>
            <a:pPr>
              <a:lnSpc>
                <a:spcPts val="2244"/>
              </a:lnSpc>
            </a:pPr>
            <a:endParaRPr lang="en-IN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2546" y="1232648"/>
            <a:ext cx="4738477" cy="42056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 FVCI can invest its total funds committed in a single VCF </a:t>
            </a:r>
          </a:p>
          <a:p>
            <a:pPr>
              <a:lnSpc>
                <a:spcPts val="1615"/>
              </a:lnSpc>
            </a:pPr>
            <a:endParaRPr lang="en-IN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3455" y="1580030"/>
            <a:ext cx="7965322" cy="69249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795"/>
              </a:lnSpc>
              <a:tabLst>
                <a:tab pos="227940" algn="l"/>
              </a:tabLst>
            </a:pPr>
            <a:r>
              <a:rPr lang="en-IN" sz="1300">
                <a:solidFill>
                  <a:schemeClr val="bg1"/>
                </a:solidFill>
                <a:latin typeface="Arial"/>
              </a:rPr>
              <a:t>-</a:t>
            </a:r>
            <a:r>
              <a:rPr lang="en-IN" sz="1400">
                <a:solidFill>
                  <a:schemeClr val="bg1"/>
                </a:solidFill>
                <a:latin typeface="Arial"/>
              </a:rPr>
              <a:t>  VCF defined to mean a trust/ company registered under SEBI (VCF) regulations and which raises/ </a:t>
            </a:r>
            <a:br>
              <a:rPr lang="en-IN" sz="1400">
                <a:solidFill>
                  <a:schemeClr val="bg1"/>
                </a:solidFill>
                <a:latin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</a:rPr>
              <a:t>	invests funds in accordance with the aforesaid regulations </a:t>
            </a:r>
          </a:p>
          <a:p>
            <a:pPr defTabSz="820583">
              <a:lnSpc>
                <a:spcPts val="1795"/>
              </a:lnSpc>
              <a:tabLst>
                <a:tab pos="227940" algn="l"/>
              </a:tabLst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2546" y="2196354"/>
            <a:ext cx="2925481" cy="42056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 Shall make Investments as under: </a:t>
            </a:r>
          </a:p>
          <a:p>
            <a:pPr>
              <a:lnSpc>
                <a:spcPts val="1615"/>
              </a:lnSpc>
            </a:pPr>
            <a:endParaRPr lang="en-IN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3455" y="2566148"/>
            <a:ext cx="7733119" cy="40735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z="1300">
                <a:solidFill>
                  <a:schemeClr val="bg1"/>
                </a:solidFill>
                <a:latin typeface="Arial"/>
              </a:rPr>
              <a:t>-</a:t>
            </a:r>
            <a:r>
              <a:rPr lang="en-IN" sz="1400">
                <a:solidFill>
                  <a:schemeClr val="bg1"/>
                </a:solidFill>
                <a:latin typeface="Arial"/>
              </a:rPr>
              <a:t>  At least 66.67% of 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‘investible funds’ in unlisted equity shares/ equity linked instruments of VCU </a:t>
            </a:r>
          </a:p>
          <a:p>
            <a:pPr>
              <a:lnSpc>
                <a:spcPts val="1615"/>
              </a:lnSpc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54364" y="2924736"/>
            <a:ext cx="7375161" cy="65402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705"/>
              </a:lnSpc>
              <a:tabLst>
                <a:tab pos="227940" algn="l"/>
              </a:tabLst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 Investible funds = Committed funds  for investment - Administration and fund management </a:t>
            </a:r>
            <a:br>
              <a:rPr lang="en-IN" sz="140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	expenses </a:t>
            </a:r>
          </a:p>
          <a:p>
            <a:pPr defTabSz="820583">
              <a:lnSpc>
                <a:spcPts val="1705"/>
              </a:lnSpc>
              <a:tabLst>
                <a:tab pos="227940" algn="l"/>
              </a:tabLst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54364" y="3507441"/>
            <a:ext cx="7968528" cy="69249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795"/>
              </a:lnSpc>
              <a:tabLst>
                <a:tab pos="227940" algn="l"/>
              </a:tabLst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 VCU means an unlisted Indian company and engaged in the business of manufacturing/ providing </a:t>
            </a:r>
            <a:br>
              <a:rPr lang="en-IN" sz="140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	services and sectors except those in Negative list activities/ sectors (like NBFC, gold-financing ) </a:t>
            </a:r>
          </a:p>
          <a:p>
            <a:pPr defTabSz="820583">
              <a:lnSpc>
                <a:spcPts val="1795"/>
              </a:lnSpc>
              <a:tabLst>
                <a:tab pos="227940" algn="l"/>
              </a:tabLst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3454" y="4112559"/>
            <a:ext cx="5687454" cy="41036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z="1300">
                <a:solidFill>
                  <a:schemeClr val="bg1"/>
                </a:solidFill>
                <a:latin typeface="Arial"/>
              </a:rPr>
              <a:t>-</a:t>
            </a:r>
            <a:r>
              <a:rPr lang="en-IN" sz="1400">
                <a:solidFill>
                  <a:schemeClr val="bg1"/>
                </a:solidFill>
                <a:latin typeface="Arial"/>
              </a:rPr>
              <a:t>  Not more than 33.33% of investible funds may be invested by way of: </a:t>
            </a:r>
          </a:p>
          <a:p>
            <a:pPr>
              <a:lnSpc>
                <a:spcPts val="1615"/>
              </a:lnSpc>
            </a:pPr>
            <a:endParaRPr lang="en-IN" sz="1300">
              <a:solidFill>
                <a:schemeClr val="bg1"/>
              </a:solidFill>
              <a:latin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54363" y="4482354"/>
            <a:ext cx="3641959" cy="42056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 Subscription to Initial Public Offer of a VCU </a:t>
            </a:r>
          </a:p>
          <a:p>
            <a:pPr>
              <a:lnSpc>
                <a:spcPts val="1615"/>
              </a:lnSpc>
            </a:pPr>
            <a:endParaRPr lang="en-IN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54364" y="4852148"/>
            <a:ext cx="6020879" cy="42056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 Debt or debt instrument of VCU in which the FVCI has made investments </a:t>
            </a:r>
          </a:p>
          <a:p>
            <a:pPr>
              <a:lnSpc>
                <a:spcPts val="1615"/>
              </a:lnSpc>
            </a:pPr>
            <a:endParaRPr lang="en-IN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54364" y="5221942"/>
            <a:ext cx="7401065" cy="42056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 Preferential allotment of equity shares of listed company; subject to lock-in period of 1 year </a:t>
            </a:r>
          </a:p>
          <a:p>
            <a:pPr>
              <a:lnSpc>
                <a:spcPts val="1615"/>
              </a:lnSpc>
            </a:pPr>
            <a:endParaRPr lang="en-IN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54364" y="5591736"/>
            <a:ext cx="5902000" cy="42056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 Special Purpose Vehicles created for facilitating/ promoting investments </a:t>
            </a:r>
          </a:p>
          <a:p>
            <a:pPr>
              <a:lnSpc>
                <a:spcPts val="1615"/>
              </a:lnSpc>
            </a:pPr>
            <a:endParaRPr lang="en-IN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54364" y="5961530"/>
            <a:ext cx="6918561" cy="42056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mtClean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  Equity shares / Equity linked instruments of a financially weak or sick listed company </a:t>
            </a:r>
          </a:p>
          <a:p>
            <a:pPr>
              <a:lnSpc>
                <a:spcPts val="1615"/>
              </a:lnSpc>
            </a:pPr>
            <a:endParaRPr lang="en-IN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716818" y="6364941"/>
            <a:ext cx="179245" cy="29137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077"/>
              </a:lnSpc>
            </a:pPr>
            <a:r>
              <a:rPr lang="en-IN" sz="1000" b="1">
                <a:solidFill>
                  <a:schemeClr val="bg2">
                    <a:lumMod val="50000"/>
                  </a:schemeClr>
                </a:solidFill>
                <a:latin typeface="Arial"/>
              </a:rPr>
              <a:t>21 </a:t>
            </a:r>
          </a:p>
          <a:p>
            <a:pPr>
              <a:lnSpc>
                <a:spcPts val="1077"/>
              </a:lnSpc>
            </a:pPr>
            <a:endParaRPr lang="en-IN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8062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ktangel 33"/>
          <p:cNvSpPr>
            <a:spLocks noChangeArrowheads="1"/>
          </p:cNvSpPr>
          <p:nvPr/>
        </p:nvSpPr>
        <p:spPr bwMode="auto">
          <a:xfrm>
            <a:off x="79419" y="1017902"/>
            <a:ext cx="5080063" cy="5071340"/>
          </a:xfrm>
          <a:prstGeom prst="rect">
            <a:avLst/>
          </a:prstGeom>
          <a:gradFill flip="none" rotWithShape="1">
            <a:gsLst>
              <a:gs pos="89000">
                <a:srgbClr val="C00000"/>
              </a:gs>
              <a:gs pos="20000">
                <a:srgbClr val="F50736"/>
              </a:gs>
              <a:gs pos="11000">
                <a:srgbClr val="F50736"/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buFont typeface="+mj-lt"/>
              <a:buAutoNum type="arabicPeriod"/>
              <a:defRPr/>
            </a:pPr>
            <a:endParaRPr lang="da-DK" noProof="1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6" name="Rektangel 33"/>
          <p:cNvSpPr>
            <a:spLocks noChangeArrowheads="1"/>
          </p:cNvSpPr>
          <p:nvPr/>
        </p:nvSpPr>
        <p:spPr bwMode="auto">
          <a:xfrm>
            <a:off x="5292079" y="959164"/>
            <a:ext cx="3656259" cy="5107302"/>
          </a:xfrm>
          <a:prstGeom prst="rect">
            <a:avLst/>
          </a:prstGeom>
          <a:gradFill flip="none" rotWithShape="1">
            <a:gsLst>
              <a:gs pos="89000">
                <a:srgbClr val="C00000"/>
              </a:gs>
              <a:gs pos="20000">
                <a:srgbClr val="F50736"/>
              </a:gs>
              <a:gs pos="11000">
                <a:srgbClr val="F50736"/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buFont typeface="+mj-lt"/>
              <a:buAutoNum type="arabicPeriod"/>
              <a:defRPr/>
            </a:pPr>
            <a:endParaRPr lang="da-DK" noProof="1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1637" y="437030"/>
            <a:ext cx="7342010" cy="56425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244"/>
              </a:lnSpc>
            </a:pPr>
            <a:r>
              <a:rPr lang="en-IN" sz="2000" b="1">
                <a:solidFill>
                  <a:schemeClr val="bg2">
                    <a:lumMod val="50000"/>
                  </a:schemeClr>
                </a:solidFill>
                <a:latin typeface="Arial"/>
              </a:rPr>
              <a:t>FVCI - FEMA Investment Framework (FEMA 20 / Schedule 6) </a:t>
            </a:r>
          </a:p>
          <a:p>
            <a:pPr>
              <a:lnSpc>
                <a:spcPts val="2244"/>
              </a:lnSpc>
            </a:pPr>
            <a:endParaRPr lang="en-IN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182" y="1143000"/>
            <a:ext cx="4869282" cy="51296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974"/>
              </a:lnSpc>
              <a:tabLst>
                <a:tab pos="227940" algn="l"/>
              </a:tabLst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70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	Registered FVCI to invest in VCU/ VCF or scheme floated </a:t>
            </a:r>
          </a:p>
          <a:p>
            <a:pPr defTabSz="820583">
              <a:lnSpc>
                <a:spcPts val="1974"/>
              </a:lnSpc>
              <a:tabLst>
                <a:tab pos="227940" algn="l"/>
              </a:tabLst>
            </a:pPr>
            <a:endParaRPr lang="en-IN" sz="1700">
              <a:solidFill>
                <a:schemeClr val="bg1"/>
              </a:solidFill>
              <a:latin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4091" y="1411942"/>
            <a:ext cx="4023281" cy="42056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z="1400">
                <a:solidFill>
                  <a:schemeClr val="bg1"/>
                </a:solidFill>
                <a:latin typeface="Arial"/>
              </a:rPr>
              <a:t>by SEBI Registered DVCF under Automatic Route </a:t>
            </a:r>
          </a:p>
          <a:p>
            <a:pPr>
              <a:lnSpc>
                <a:spcPts val="1615"/>
              </a:lnSpc>
            </a:pPr>
            <a:endParaRPr lang="en-IN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4091" y="1781736"/>
            <a:ext cx="3573239" cy="40735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z="1400">
                <a:solidFill>
                  <a:schemeClr val="bg1"/>
                </a:solidFill>
                <a:latin typeface="Arial"/>
              </a:rPr>
              <a:t>-  Sectoral caps as per FDI policy applicable </a:t>
            </a:r>
          </a:p>
          <a:p>
            <a:pPr>
              <a:lnSpc>
                <a:spcPts val="1615"/>
              </a:lnSpc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4091" y="2129118"/>
            <a:ext cx="4228465" cy="69249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795"/>
              </a:lnSpc>
              <a:tabLst>
                <a:tab pos="227940" algn="l"/>
              </a:tabLst>
            </a:pPr>
            <a:r>
              <a:rPr lang="en-IN" sz="1400">
                <a:solidFill>
                  <a:schemeClr val="bg1"/>
                </a:solidFill>
                <a:latin typeface="Arial"/>
              </a:rPr>
              <a:t>-  FEMA regulations silent on restrictions imposed on </a:t>
            </a:r>
            <a:br>
              <a:rPr lang="en-IN" sz="1400">
                <a:solidFill>
                  <a:schemeClr val="bg1"/>
                </a:solidFill>
                <a:latin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</a:rPr>
              <a:t>	investments by FVCI in certain sectors by RBI </a:t>
            </a:r>
          </a:p>
          <a:p>
            <a:pPr defTabSz="820583">
              <a:lnSpc>
                <a:spcPts val="1795"/>
              </a:lnSpc>
              <a:tabLst>
                <a:tab pos="227940" algn="l"/>
              </a:tabLst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4091" y="2734236"/>
            <a:ext cx="4463635" cy="40735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z="1400">
                <a:solidFill>
                  <a:schemeClr val="bg1"/>
                </a:solidFill>
                <a:latin typeface="Arial"/>
              </a:rPr>
              <a:t>-  Restriction by way of letter while granting permission; </a:t>
            </a:r>
          </a:p>
          <a:p>
            <a:pPr>
              <a:lnSpc>
                <a:spcPts val="1615"/>
              </a:lnSpc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3182" y="3070412"/>
            <a:ext cx="4986301" cy="51296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974"/>
              </a:lnSpc>
              <a:tabLst>
                <a:tab pos="227940" algn="l"/>
              </a:tabLst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70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	FVCI can purchase / sale  equity/ equity linked instruments/ </a:t>
            </a:r>
          </a:p>
          <a:p>
            <a:pPr defTabSz="820583">
              <a:lnSpc>
                <a:spcPts val="1974"/>
              </a:lnSpc>
              <a:tabLst>
                <a:tab pos="227940" algn="l"/>
              </a:tabLst>
            </a:pPr>
            <a:endParaRPr lang="en-IN" sz="1700">
              <a:solidFill>
                <a:schemeClr val="bg1"/>
              </a:solidFill>
              <a:latin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4091" y="3328148"/>
            <a:ext cx="4129918" cy="41018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z="1400">
                <a:solidFill>
                  <a:schemeClr val="bg1"/>
                </a:solidFill>
                <a:latin typeface="Arial"/>
              </a:rPr>
              <a:t>debt/ debt instruments, debentures of a VCU/ VCF/ </a:t>
            </a:r>
          </a:p>
          <a:p>
            <a:pPr>
              <a:lnSpc>
                <a:spcPts val="1615"/>
              </a:lnSpc>
            </a:pPr>
            <a:endParaRPr lang="en-IN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4091" y="3529853"/>
            <a:ext cx="4150175" cy="69249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795"/>
              </a:lnSpc>
            </a:pPr>
            <a:r>
              <a:rPr lang="en-IN" sz="1400">
                <a:solidFill>
                  <a:schemeClr val="bg1"/>
                </a:solidFill>
                <a:latin typeface="Arial"/>
              </a:rPr>
              <a:t>Schemes of VCF through IPO/ Private placement at </a:t>
            </a:r>
            <a:br>
              <a:rPr lang="en-IN" sz="1400">
                <a:solidFill>
                  <a:schemeClr val="bg1"/>
                </a:solidFill>
                <a:latin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</a:rPr>
              <a:t>mutually agreed prices </a:t>
            </a:r>
          </a:p>
          <a:p>
            <a:pPr>
              <a:lnSpc>
                <a:spcPts val="1795"/>
              </a:lnSpc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3183" y="4123765"/>
            <a:ext cx="4627870" cy="69249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795"/>
              </a:lnSpc>
              <a:tabLst>
                <a:tab pos="227940" algn="l"/>
              </a:tabLst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RBI may permit FVCIs with in principle  registration from </a:t>
            </a:r>
            <a:br>
              <a:rPr lang="en-IN" sz="140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	SEBI to open non-interest bearing Foreign currency </a:t>
            </a:r>
          </a:p>
          <a:p>
            <a:pPr defTabSz="820583">
              <a:lnSpc>
                <a:spcPts val="1795"/>
              </a:lnSpc>
              <a:tabLst>
                <a:tab pos="227940" algn="l"/>
              </a:tabLst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4091" y="4572000"/>
            <a:ext cx="4018729" cy="69249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795"/>
              </a:lnSpc>
            </a:pPr>
            <a:r>
              <a:rPr lang="en-IN" sz="1400">
                <a:solidFill>
                  <a:schemeClr val="bg1"/>
                </a:solidFill>
                <a:latin typeface="Arial"/>
              </a:rPr>
              <a:t>Account/ rupee account with designated branch of </a:t>
            </a:r>
            <a:br>
              <a:rPr lang="en-IN" sz="1400">
                <a:solidFill>
                  <a:schemeClr val="bg1"/>
                </a:solidFill>
                <a:latin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</a:rPr>
              <a:t>Authorized dealer (AD) </a:t>
            </a:r>
          </a:p>
          <a:p>
            <a:pPr>
              <a:lnSpc>
                <a:spcPts val="1795"/>
              </a:lnSpc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73182" y="5165912"/>
            <a:ext cx="4795544" cy="92333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795"/>
              </a:lnSpc>
              <a:tabLst>
                <a:tab pos="227940" algn="l"/>
              </a:tabLst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AD Category I banks can offer forward cover to FVCIs to </a:t>
            </a:r>
            <a:br>
              <a:rPr lang="en-IN" sz="140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	the extent of inward remittance; original cost of liquidated </a:t>
            </a:r>
            <a:br>
              <a:rPr lang="en-IN" sz="140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	investments to be deducted from eligible cover </a:t>
            </a:r>
          </a:p>
          <a:p>
            <a:pPr defTabSz="820583">
              <a:lnSpc>
                <a:spcPts val="1795"/>
              </a:lnSpc>
              <a:tabLst>
                <a:tab pos="227940" algn="l"/>
              </a:tabLst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564909" y="1143000"/>
            <a:ext cx="3319674" cy="814703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z="1400" b="1">
                <a:solidFill>
                  <a:schemeClr val="bg1"/>
                </a:solidFill>
                <a:latin typeface="Arial"/>
              </a:rPr>
              <a:t>Current FVCI registration permits </a:t>
            </a:r>
            <a:br>
              <a:rPr lang="en-IN" sz="1400" b="1">
                <a:solidFill>
                  <a:schemeClr val="bg1"/>
                </a:solidFill>
                <a:latin typeface="Arial"/>
              </a:rPr>
            </a:br>
            <a:r>
              <a:rPr lang="en-IN" sz="1400" b="1">
                <a:solidFill>
                  <a:schemeClr val="bg1"/>
                </a:solidFill>
                <a:latin typeface="Arial"/>
              </a:rPr>
              <a:t>investments as an FVCI in the below 9 </a:t>
            </a:r>
            <a:br>
              <a:rPr lang="en-IN" sz="1400" b="1">
                <a:solidFill>
                  <a:schemeClr val="bg1"/>
                </a:solidFill>
                <a:latin typeface="Arial"/>
              </a:rPr>
            </a:br>
            <a:r>
              <a:rPr lang="en-IN" sz="1400" b="1">
                <a:solidFill>
                  <a:schemeClr val="bg1"/>
                </a:solidFill>
                <a:latin typeface="Arial"/>
              </a:rPr>
              <a:t>sectors </a:t>
            </a:r>
          </a:p>
          <a:p>
            <a:pPr>
              <a:lnSpc>
                <a:spcPts val="1615"/>
              </a:lnSpc>
            </a:pPr>
            <a:endParaRPr lang="en-IN" sz="1400" b="1">
              <a:solidFill>
                <a:schemeClr val="bg1"/>
              </a:solidFill>
              <a:latin typeface="Arial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564909" y="1927412"/>
            <a:ext cx="1522853" cy="42056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 Nanotechnology </a:t>
            </a:r>
          </a:p>
          <a:p>
            <a:pPr>
              <a:lnSpc>
                <a:spcPts val="1615"/>
              </a:lnSpc>
            </a:pPr>
            <a:endParaRPr lang="en-IN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564909" y="2274794"/>
            <a:ext cx="3088923" cy="65402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705"/>
              </a:lnSpc>
              <a:tabLst>
                <a:tab pos="216543" algn="l"/>
              </a:tabLst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 IT relating to hardware and software </a:t>
            </a:r>
            <a:br>
              <a:rPr lang="en-IN" sz="140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	development </a:t>
            </a:r>
          </a:p>
          <a:p>
            <a:pPr defTabSz="820583">
              <a:lnSpc>
                <a:spcPts val="1705"/>
              </a:lnSpc>
              <a:tabLst>
                <a:tab pos="216543" algn="l"/>
              </a:tabLst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564910" y="2846295"/>
            <a:ext cx="2915863" cy="42056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 Seed Research and Development </a:t>
            </a:r>
          </a:p>
          <a:p>
            <a:pPr>
              <a:lnSpc>
                <a:spcPts val="1615"/>
              </a:lnSpc>
            </a:pPr>
            <a:endParaRPr lang="en-IN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564909" y="3204883"/>
            <a:ext cx="1413849" cy="42056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 Bio-technology </a:t>
            </a:r>
          </a:p>
          <a:p>
            <a:pPr>
              <a:lnSpc>
                <a:spcPts val="1615"/>
              </a:lnSpc>
            </a:pPr>
            <a:endParaRPr lang="en-IN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564909" y="3563471"/>
            <a:ext cx="3047309" cy="65402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705"/>
              </a:lnSpc>
              <a:tabLst>
                <a:tab pos="216543" algn="l"/>
              </a:tabLst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 R&amp;D of new chemical entities in the </a:t>
            </a:r>
            <a:br>
              <a:rPr lang="en-IN" sz="140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	pharmaceutical sector </a:t>
            </a:r>
          </a:p>
          <a:p>
            <a:pPr defTabSz="820583">
              <a:lnSpc>
                <a:spcPts val="1705"/>
              </a:lnSpc>
              <a:tabLst>
                <a:tab pos="216543" algn="l"/>
              </a:tabLst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564910" y="4123765"/>
            <a:ext cx="2885405" cy="65402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705"/>
              </a:lnSpc>
              <a:tabLst>
                <a:tab pos="216543" algn="l"/>
              </a:tabLst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 Hotel-cum-convention centre with </a:t>
            </a:r>
            <a:br>
              <a:rPr lang="en-IN" sz="140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	seating capacity &gt; 3000 </a:t>
            </a:r>
          </a:p>
          <a:p>
            <a:pPr defTabSz="820583">
              <a:lnSpc>
                <a:spcPts val="1705"/>
              </a:lnSpc>
              <a:tabLst>
                <a:tab pos="216543" algn="l"/>
              </a:tabLst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564909" y="4695265"/>
            <a:ext cx="2010166" cy="42056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 Production of bio-fuels </a:t>
            </a:r>
          </a:p>
          <a:p>
            <a:pPr>
              <a:lnSpc>
                <a:spcPts val="1615"/>
              </a:lnSpc>
            </a:pPr>
            <a:endParaRPr lang="en-IN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564909" y="5053854"/>
            <a:ext cx="2258632" cy="42056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 Dairy and poultry industry </a:t>
            </a:r>
          </a:p>
          <a:p>
            <a:pPr>
              <a:lnSpc>
                <a:spcPts val="1615"/>
              </a:lnSpc>
            </a:pPr>
            <a:endParaRPr lang="en-IN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564909" y="5412441"/>
            <a:ext cx="2963953" cy="65402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705"/>
              </a:lnSpc>
              <a:tabLst>
                <a:tab pos="216543" algn="l"/>
              </a:tabLst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 Infrastructure sector (As defined in </a:t>
            </a:r>
            <a:br>
              <a:rPr lang="en-IN" sz="140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	ECB regulations) </a:t>
            </a:r>
          </a:p>
          <a:p>
            <a:pPr defTabSz="820583">
              <a:lnSpc>
                <a:spcPts val="1705"/>
              </a:lnSpc>
              <a:tabLst>
                <a:tab pos="216543" algn="l"/>
              </a:tabLst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716818" y="6364941"/>
            <a:ext cx="179245" cy="29137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077"/>
              </a:lnSpc>
            </a:pPr>
            <a:r>
              <a:rPr lang="en-IN" sz="1000" b="1">
                <a:solidFill>
                  <a:schemeClr val="bg2">
                    <a:lumMod val="50000"/>
                  </a:schemeClr>
                </a:solidFill>
                <a:latin typeface="Arial"/>
              </a:rPr>
              <a:t>22 </a:t>
            </a:r>
          </a:p>
          <a:p>
            <a:pPr>
              <a:lnSpc>
                <a:spcPts val="1077"/>
              </a:lnSpc>
            </a:pPr>
            <a:endParaRPr lang="en-IN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80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ktangel 33"/>
          <p:cNvSpPr>
            <a:spLocks noChangeArrowheads="1"/>
          </p:cNvSpPr>
          <p:nvPr/>
        </p:nvSpPr>
        <p:spPr bwMode="auto">
          <a:xfrm>
            <a:off x="45589" y="789982"/>
            <a:ext cx="4607596" cy="2224401"/>
          </a:xfrm>
          <a:prstGeom prst="rect">
            <a:avLst/>
          </a:prstGeom>
          <a:gradFill flip="none" rotWithShape="1">
            <a:gsLst>
              <a:gs pos="89000">
                <a:srgbClr val="C00000"/>
              </a:gs>
              <a:gs pos="20000">
                <a:srgbClr val="F50736"/>
              </a:gs>
              <a:gs pos="11000">
                <a:srgbClr val="F50736"/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buFont typeface="+mj-lt"/>
              <a:buAutoNum type="arabicPeriod"/>
              <a:defRPr/>
            </a:pPr>
            <a:endParaRPr lang="da-DK" noProof="1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3910" y="358589"/>
            <a:ext cx="4570162" cy="56425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244"/>
              </a:lnSpc>
            </a:pPr>
            <a:r>
              <a:rPr lang="en-IN" sz="2000" b="1" dirty="0">
                <a:solidFill>
                  <a:schemeClr val="bg2">
                    <a:lumMod val="50000"/>
                  </a:schemeClr>
                </a:solidFill>
                <a:latin typeface="Arial"/>
              </a:rPr>
              <a:t>FVCI - Mapping the regulatory trends </a:t>
            </a:r>
          </a:p>
          <a:p>
            <a:pPr>
              <a:lnSpc>
                <a:spcPts val="2244"/>
              </a:lnSpc>
            </a:pPr>
            <a:endParaRPr lang="en-IN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8546" y="986118"/>
            <a:ext cx="3654847" cy="42056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z="1400" b="1">
                <a:solidFill>
                  <a:schemeClr val="bg1"/>
                </a:solidFill>
                <a:latin typeface="Arial"/>
              </a:rPr>
              <a:t>Current Key Features of FVCI SEBI regime </a:t>
            </a:r>
          </a:p>
          <a:p>
            <a:pPr>
              <a:lnSpc>
                <a:spcPts val="1615"/>
              </a:lnSpc>
            </a:pPr>
            <a:endParaRPr lang="en-IN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8546" y="1355912"/>
            <a:ext cx="4514639" cy="40735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615"/>
              </a:lnSpc>
              <a:tabLst>
                <a:tab pos="227940" algn="l"/>
              </a:tabLst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	Investment restriction vis-à-vis equity and debt/ listed </a:t>
            </a:r>
          </a:p>
          <a:p>
            <a:pPr defTabSz="820583">
              <a:lnSpc>
                <a:spcPts val="1615"/>
              </a:lnSpc>
              <a:tabLst>
                <a:tab pos="227940" algn="l"/>
              </a:tabLst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9455" y="1580030"/>
            <a:ext cx="2544403" cy="41018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z="1400">
                <a:solidFill>
                  <a:schemeClr val="bg1"/>
                </a:solidFill>
                <a:latin typeface="Arial"/>
              </a:rPr>
              <a:t>shares changed from 3:1 to 2:1 </a:t>
            </a:r>
          </a:p>
          <a:p>
            <a:pPr>
              <a:lnSpc>
                <a:spcPts val="1615"/>
              </a:lnSpc>
            </a:pPr>
            <a:endParaRPr lang="en-IN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8546" y="1949824"/>
            <a:ext cx="4580217" cy="40735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615"/>
              </a:lnSpc>
              <a:tabLst>
                <a:tab pos="227940" algn="l"/>
              </a:tabLst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	Scope of equity linked instruments widened to include </a:t>
            </a:r>
          </a:p>
          <a:p>
            <a:pPr defTabSz="820583">
              <a:lnSpc>
                <a:spcPts val="1615"/>
              </a:lnSpc>
              <a:tabLst>
                <a:tab pos="227940" algn="l"/>
              </a:tabLst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9455" y="2173942"/>
            <a:ext cx="3430426" cy="41018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z="1400">
                <a:solidFill>
                  <a:schemeClr val="bg1"/>
                </a:solidFill>
                <a:latin typeface="Arial"/>
              </a:rPr>
              <a:t>convertible preference shares/ debentures </a:t>
            </a:r>
          </a:p>
          <a:p>
            <a:pPr>
              <a:lnSpc>
                <a:spcPts val="1615"/>
              </a:lnSpc>
            </a:pPr>
            <a:endParaRPr lang="en-IN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8546" y="2543736"/>
            <a:ext cx="3956503" cy="40735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615"/>
              </a:lnSpc>
              <a:tabLst>
                <a:tab pos="227940" algn="l"/>
              </a:tabLst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	SEBI removed capitalization norms; Only ‘firm </a:t>
            </a:r>
          </a:p>
          <a:p>
            <a:pPr defTabSz="820583">
              <a:lnSpc>
                <a:spcPts val="1615"/>
              </a:lnSpc>
              <a:tabLst>
                <a:tab pos="227940" algn="l"/>
              </a:tabLst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9455" y="2756648"/>
            <a:ext cx="2779025" cy="40735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z="1400" dirty="0">
                <a:solidFill>
                  <a:schemeClr val="bg1"/>
                </a:solidFill>
                <a:latin typeface="Arial"/>
              </a:rPr>
              <a:t>commitment letter</a:t>
            </a:r>
            <a:r>
              <a:rPr lang="en-IN" sz="1400" dirty="0">
                <a:solidFill>
                  <a:schemeClr val="bg1"/>
                </a:solidFill>
                <a:latin typeface="Arial"/>
                <a:cs typeface="Arial"/>
              </a:rPr>
              <a:t>’ - USD 1 million </a:t>
            </a:r>
          </a:p>
          <a:p>
            <a:pPr>
              <a:lnSpc>
                <a:spcPts val="1615"/>
              </a:lnSpc>
            </a:pPr>
            <a:endParaRPr lang="en-IN" sz="1400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87092" y="3014383"/>
            <a:ext cx="451755" cy="41018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z="1400">
                <a:solidFill>
                  <a:schemeClr val="bg2">
                    <a:lumMod val="50000"/>
                  </a:schemeClr>
                </a:solidFill>
                <a:latin typeface="Arial"/>
              </a:rPr>
              <a:t>2004 </a:t>
            </a:r>
          </a:p>
          <a:p>
            <a:pPr>
              <a:lnSpc>
                <a:spcPts val="1615"/>
              </a:lnSpc>
            </a:pPr>
            <a:endParaRPr lang="en-IN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87091" y="3563471"/>
            <a:ext cx="763613" cy="41018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z="1400">
                <a:solidFill>
                  <a:schemeClr val="bg2">
                    <a:lumMod val="50000"/>
                  </a:schemeClr>
                </a:solidFill>
                <a:latin typeface="Arial"/>
              </a:rPr>
              <a:t>Approval </a:t>
            </a:r>
          </a:p>
          <a:p>
            <a:pPr>
              <a:lnSpc>
                <a:spcPts val="1615"/>
              </a:lnSpc>
            </a:pPr>
            <a:endParaRPr lang="en-IN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218546" y="2454089"/>
            <a:ext cx="451755" cy="41018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z="1400">
                <a:solidFill>
                  <a:schemeClr val="bg2">
                    <a:lumMod val="50000"/>
                  </a:schemeClr>
                </a:solidFill>
                <a:latin typeface="Arial"/>
              </a:rPr>
              <a:t>2009 </a:t>
            </a:r>
          </a:p>
          <a:p>
            <a:pPr>
              <a:lnSpc>
                <a:spcPts val="1615"/>
              </a:lnSpc>
            </a:pPr>
            <a:endParaRPr lang="en-IN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183909" y="3182471"/>
            <a:ext cx="763613" cy="61102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indent="200359">
              <a:lnSpc>
                <a:spcPts val="1615"/>
              </a:lnSpc>
            </a:pPr>
            <a:r>
              <a:rPr lang="en-IN" sz="1400">
                <a:solidFill>
                  <a:schemeClr val="bg2">
                    <a:lumMod val="50000"/>
                  </a:schemeClr>
                </a:solidFill>
                <a:latin typeface="Arial"/>
              </a:rPr>
              <a:t>RBI </a:t>
            </a:r>
            <a:br>
              <a:rPr lang="en-IN" sz="1400">
                <a:solidFill>
                  <a:schemeClr val="bg2">
                    <a:lumMod val="50000"/>
                  </a:schemeClr>
                </a:solidFill>
                <a:latin typeface="Arial"/>
              </a:rPr>
            </a:br>
            <a:r>
              <a:rPr lang="en-IN" sz="1400">
                <a:solidFill>
                  <a:schemeClr val="bg2">
                    <a:lumMod val="50000"/>
                  </a:schemeClr>
                </a:solidFill>
                <a:latin typeface="Arial"/>
              </a:rPr>
              <a:t>Approval </a:t>
            </a:r>
          </a:p>
          <a:p>
            <a:pPr indent="200359">
              <a:lnSpc>
                <a:spcPts val="1615"/>
              </a:lnSpc>
            </a:pPr>
            <a:endParaRPr lang="en-IN" sz="1400">
              <a:solidFill>
                <a:schemeClr val="bg2">
                  <a:lumMod val="50000"/>
                </a:schemeClr>
              </a:solidFill>
              <a:latin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527637" y="1232647"/>
            <a:ext cx="823361" cy="61102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615"/>
              </a:lnSpc>
              <a:tabLst>
                <a:tab pos="91176" algn="l"/>
              </a:tabLst>
            </a:pPr>
            <a:r>
              <a:rPr lang="en-IN" sz="1400">
                <a:solidFill>
                  <a:schemeClr val="bg2">
                    <a:lumMod val="50000"/>
                  </a:schemeClr>
                </a:solidFill>
                <a:latin typeface="Arial"/>
              </a:rPr>
              <a:t>Circular 1 </a:t>
            </a:r>
            <a:br>
              <a:rPr lang="en-IN" sz="1400">
                <a:solidFill>
                  <a:schemeClr val="bg2">
                    <a:lumMod val="50000"/>
                  </a:schemeClr>
                </a:solidFill>
                <a:latin typeface="Arial"/>
              </a:rPr>
            </a:br>
            <a:r>
              <a:rPr lang="en-IN" sz="1400">
                <a:solidFill>
                  <a:schemeClr val="bg2">
                    <a:lumMod val="50000"/>
                  </a:schemeClr>
                </a:solidFill>
                <a:latin typeface="Arial"/>
              </a:rPr>
              <a:t>	of 2011 </a:t>
            </a:r>
          </a:p>
          <a:p>
            <a:pPr defTabSz="820583">
              <a:lnSpc>
                <a:spcPts val="1615"/>
              </a:lnSpc>
              <a:tabLst>
                <a:tab pos="91176" algn="l"/>
              </a:tabLst>
            </a:pPr>
            <a:endParaRPr lang="en-IN" sz="1400">
              <a:solidFill>
                <a:schemeClr val="bg2">
                  <a:lumMod val="50000"/>
                </a:schemeClr>
              </a:solidFill>
              <a:latin typeface="Arial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326909" y="1905001"/>
            <a:ext cx="2024156" cy="40735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615"/>
              </a:lnSpc>
              <a:tabLst>
                <a:tab pos="1527195" algn="l"/>
              </a:tabLst>
            </a:pPr>
            <a:r>
              <a:rPr lang="en-IN" sz="1400" dirty="0">
                <a:solidFill>
                  <a:schemeClr val="bg2">
                    <a:lumMod val="50000"/>
                  </a:schemeClr>
                </a:solidFill>
                <a:latin typeface="Arial"/>
              </a:rPr>
              <a:t>Circular 2 	FVCI </a:t>
            </a:r>
          </a:p>
          <a:p>
            <a:pPr defTabSz="820583">
              <a:lnSpc>
                <a:spcPts val="1615"/>
              </a:lnSpc>
              <a:tabLst>
                <a:tab pos="1527195" algn="l"/>
              </a:tabLst>
            </a:pPr>
            <a:endParaRPr lang="en-IN" sz="1400" dirty="0">
              <a:solidFill>
                <a:schemeClr val="bg2">
                  <a:lumMod val="50000"/>
                </a:schemeClr>
              </a:solidFill>
              <a:latin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407728" y="2106707"/>
            <a:ext cx="2276265" cy="40735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615"/>
              </a:lnSpc>
              <a:tabLst>
                <a:tab pos="1128301" algn="l"/>
              </a:tabLst>
            </a:pPr>
            <a:r>
              <a:rPr lang="en-IN" sz="1400">
                <a:solidFill>
                  <a:schemeClr val="bg2">
                    <a:lumMod val="50000"/>
                  </a:schemeClr>
                </a:solidFill>
                <a:latin typeface="Arial"/>
              </a:rPr>
              <a:t>of 2010 	Investment in </a:t>
            </a:r>
          </a:p>
          <a:p>
            <a:pPr defTabSz="820583">
              <a:lnSpc>
                <a:spcPts val="1615"/>
              </a:lnSpc>
              <a:tabLst>
                <a:tab pos="1128301" algn="l"/>
              </a:tabLst>
            </a:pPr>
            <a:endParaRPr lang="en-IN" sz="1400">
              <a:solidFill>
                <a:schemeClr val="bg2">
                  <a:lumMod val="50000"/>
                </a:schemeClr>
              </a:solidFill>
              <a:latin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677728" y="2308412"/>
            <a:ext cx="858953" cy="33342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346"/>
              </a:lnSpc>
            </a:pPr>
            <a:r>
              <a:rPr lang="en-IN" sz="1400">
                <a:solidFill>
                  <a:schemeClr val="bg2">
                    <a:lumMod val="50000"/>
                  </a:schemeClr>
                </a:solidFill>
                <a:latin typeface="Arial"/>
              </a:rPr>
              <a:t>Trust VCF </a:t>
            </a:r>
          </a:p>
          <a:p>
            <a:pPr>
              <a:lnSpc>
                <a:spcPts val="1346"/>
              </a:lnSpc>
            </a:pPr>
            <a:endParaRPr lang="en-IN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534727" y="2498912"/>
            <a:ext cx="2053535" cy="40735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615"/>
              </a:lnSpc>
              <a:tabLst>
                <a:tab pos="1105507" algn="l"/>
              </a:tabLst>
            </a:pPr>
            <a:r>
              <a:rPr lang="en-IN" sz="1400">
                <a:solidFill>
                  <a:schemeClr val="bg2">
                    <a:lumMod val="50000"/>
                  </a:schemeClr>
                </a:solidFill>
                <a:latin typeface="Arial"/>
              </a:rPr>
              <a:t>FIPB 	under Auto </a:t>
            </a:r>
          </a:p>
          <a:p>
            <a:pPr defTabSz="820583">
              <a:lnSpc>
                <a:spcPts val="1615"/>
              </a:lnSpc>
              <a:tabLst>
                <a:tab pos="1105507" algn="l"/>
              </a:tabLst>
            </a:pPr>
            <a:endParaRPr lang="en-IN" sz="1400">
              <a:solidFill>
                <a:schemeClr val="bg2">
                  <a:lumMod val="50000"/>
                </a:schemeClr>
              </a:solidFill>
              <a:latin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269182" y="2700618"/>
            <a:ext cx="2293752" cy="40735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615"/>
              </a:lnSpc>
              <a:tabLst>
                <a:tab pos="1379035" algn="l"/>
              </a:tabLst>
            </a:pPr>
            <a:r>
              <a:rPr lang="en-IN" sz="1400">
                <a:solidFill>
                  <a:schemeClr val="bg2">
                    <a:lumMod val="50000"/>
                  </a:schemeClr>
                </a:solidFill>
                <a:latin typeface="Arial"/>
              </a:rPr>
              <a:t>approval for 	Route and </a:t>
            </a:r>
          </a:p>
          <a:p>
            <a:pPr defTabSz="820583">
              <a:lnSpc>
                <a:spcPts val="1615"/>
              </a:lnSpc>
              <a:tabLst>
                <a:tab pos="1379035" algn="l"/>
              </a:tabLst>
            </a:pPr>
            <a:endParaRPr lang="en-IN" sz="1400">
              <a:solidFill>
                <a:schemeClr val="bg2">
                  <a:lumMod val="50000"/>
                </a:schemeClr>
              </a:solidFill>
              <a:latin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303819" y="2913530"/>
            <a:ext cx="2357872" cy="40735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615"/>
              </a:lnSpc>
              <a:tabLst>
                <a:tab pos="1253668" algn="l"/>
              </a:tabLst>
            </a:pPr>
            <a:r>
              <a:rPr lang="en-IN" sz="1400">
                <a:solidFill>
                  <a:schemeClr val="bg2">
                    <a:lumMod val="50000"/>
                  </a:schemeClr>
                </a:solidFill>
                <a:latin typeface="Arial"/>
              </a:rPr>
              <a:t>Investment 	FDI in DVCF </a:t>
            </a:r>
          </a:p>
          <a:p>
            <a:pPr defTabSz="820583">
              <a:lnSpc>
                <a:spcPts val="1615"/>
              </a:lnSpc>
              <a:tabLst>
                <a:tab pos="1253668" algn="l"/>
              </a:tabLst>
            </a:pPr>
            <a:endParaRPr lang="en-IN" sz="1400">
              <a:solidFill>
                <a:schemeClr val="bg2">
                  <a:lumMod val="50000"/>
                </a:schemeClr>
              </a:solidFill>
              <a:latin typeface="Arial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269182" y="3115236"/>
            <a:ext cx="2340967" cy="40735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615"/>
              </a:lnSpc>
              <a:tabLst>
                <a:tab pos="1344844" algn="l"/>
              </a:tabLst>
            </a:pPr>
            <a:r>
              <a:rPr lang="en-IN" sz="1400">
                <a:solidFill>
                  <a:schemeClr val="bg2">
                    <a:lumMod val="50000"/>
                  </a:schemeClr>
                </a:solidFill>
                <a:latin typeface="Arial"/>
              </a:rPr>
              <a:t>in trust VCF 	Trust under </a:t>
            </a:r>
          </a:p>
          <a:p>
            <a:pPr defTabSz="820583">
              <a:lnSpc>
                <a:spcPts val="1615"/>
              </a:lnSpc>
              <a:tabLst>
                <a:tab pos="1344844" algn="l"/>
              </a:tabLst>
            </a:pPr>
            <a:endParaRPr lang="en-IN" sz="1400">
              <a:solidFill>
                <a:schemeClr val="bg2">
                  <a:lumMod val="50000"/>
                </a:schemeClr>
              </a:solidFill>
              <a:latin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280727" y="3328148"/>
            <a:ext cx="2220887" cy="40735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615"/>
              </a:lnSpc>
              <a:tabLst>
                <a:tab pos="1424623" algn="l"/>
              </a:tabLst>
            </a:pPr>
            <a:r>
              <a:rPr lang="en-IN" sz="1400">
                <a:solidFill>
                  <a:schemeClr val="bg2">
                    <a:lumMod val="50000"/>
                  </a:schemeClr>
                </a:solidFill>
                <a:latin typeface="Arial"/>
              </a:rPr>
              <a:t>under FVCI 	Approval </a:t>
            </a:r>
          </a:p>
          <a:p>
            <a:pPr defTabSz="820583">
              <a:lnSpc>
                <a:spcPts val="1615"/>
              </a:lnSpc>
              <a:tabLst>
                <a:tab pos="1424623" algn="l"/>
              </a:tabLst>
            </a:pPr>
            <a:endParaRPr lang="en-IN" sz="1400">
              <a:solidFill>
                <a:schemeClr val="bg2">
                  <a:lumMod val="50000"/>
                </a:schemeClr>
              </a:solidFill>
              <a:latin typeface="Arial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77000" y="3529854"/>
            <a:ext cx="1907574" cy="40735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615"/>
              </a:lnSpc>
              <a:tabLst>
                <a:tab pos="1344844" algn="l"/>
              </a:tabLst>
            </a:pPr>
            <a:r>
              <a:rPr lang="en-IN" sz="1400">
                <a:solidFill>
                  <a:schemeClr val="bg2">
                    <a:lumMod val="50000"/>
                  </a:schemeClr>
                </a:solidFill>
                <a:latin typeface="Arial"/>
              </a:rPr>
              <a:t>route? 	Route </a:t>
            </a:r>
          </a:p>
          <a:p>
            <a:pPr defTabSz="820583">
              <a:lnSpc>
                <a:spcPts val="1615"/>
              </a:lnSpc>
              <a:tabLst>
                <a:tab pos="1344844" algn="l"/>
              </a:tabLst>
            </a:pPr>
            <a:endParaRPr lang="en-IN" sz="1400">
              <a:solidFill>
                <a:schemeClr val="bg2">
                  <a:lumMod val="50000"/>
                </a:schemeClr>
              </a:solidFill>
              <a:latin typeface="Arial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23455" y="4515971"/>
            <a:ext cx="451755" cy="41018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z="1400" b="1">
                <a:solidFill>
                  <a:schemeClr val="bg2">
                    <a:lumMod val="50000"/>
                  </a:schemeClr>
                </a:solidFill>
                <a:latin typeface="Arial"/>
              </a:rPr>
              <a:t>2000 </a:t>
            </a:r>
          </a:p>
          <a:p>
            <a:pPr>
              <a:lnSpc>
                <a:spcPts val="1615"/>
              </a:lnSpc>
            </a:pPr>
            <a:endParaRPr lang="en-IN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57909" y="5423647"/>
            <a:ext cx="1005520" cy="61102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indent="38979">
              <a:lnSpc>
                <a:spcPts val="1615"/>
              </a:lnSpc>
            </a:pPr>
            <a:r>
              <a:rPr lang="en-IN" sz="1400">
                <a:solidFill>
                  <a:schemeClr val="bg2">
                    <a:lumMod val="50000"/>
                  </a:schemeClr>
                </a:solidFill>
                <a:latin typeface="Arial"/>
              </a:rPr>
              <a:t>SEBI FVCI </a:t>
            </a:r>
            <a:br>
              <a:rPr lang="en-IN" sz="1400">
                <a:solidFill>
                  <a:schemeClr val="bg2">
                    <a:lumMod val="50000"/>
                  </a:schemeClr>
                </a:solidFill>
                <a:latin typeface="Arial"/>
              </a:rPr>
            </a:br>
            <a:r>
              <a:rPr lang="en-IN" sz="1400">
                <a:solidFill>
                  <a:schemeClr val="bg2">
                    <a:lumMod val="50000"/>
                  </a:schemeClr>
                </a:solidFill>
                <a:latin typeface="Arial"/>
              </a:rPr>
              <a:t>Regulations </a:t>
            </a:r>
          </a:p>
          <a:p>
            <a:pPr indent="38979">
              <a:lnSpc>
                <a:spcPts val="1615"/>
              </a:lnSpc>
            </a:pPr>
            <a:endParaRPr lang="en-IN" sz="1400">
              <a:solidFill>
                <a:schemeClr val="bg2">
                  <a:lumMod val="50000"/>
                </a:schemeClr>
              </a:solidFill>
              <a:latin typeface="Arial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909455" y="3608295"/>
            <a:ext cx="451755" cy="330973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256"/>
              </a:lnSpc>
            </a:pPr>
            <a:r>
              <a:rPr lang="en-IN" sz="1400">
                <a:solidFill>
                  <a:schemeClr val="bg2">
                    <a:lumMod val="50000"/>
                  </a:schemeClr>
                </a:solidFill>
                <a:latin typeface="Arial"/>
              </a:rPr>
              <a:t>2004 </a:t>
            </a:r>
          </a:p>
          <a:p>
            <a:pPr>
              <a:lnSpc>
                <a:spcPts val="1256"/>
              </a:lnSpc>
            </a:pPr>
            <a:endParaRPr lang="en-IN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824183" y="4000501"/>
            <a:ext cx="451755" cy="41018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z="1400">
                <a:solidFill>
                  <a:schemeClr val="bg2">
                    <a:lumMod val="50000"/>
                  </a:schemeClr>
                </a:solidFill>
                <a:latin typeface="Arial"/>
              </a:rPr>
              <a:t>2000 </a:t>
            </a:r>
          </a:p>
          <a:p>
            <a:pPr>
              <a:lnSpc>
                <a:spcPts val="1615"/>
              </a:lnSpc>
            </a:pPr>
            <a:endParaRPr lang="en-IN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036455" y="4314265"/>
            <a:ext cx="461956" cy="41018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z="1400">
                <a:solidFill>
                  <a:schemeClr val="bg2">
                    <a:lumMod val="50000"/>
                  </a:schemeClr>
                </a:solidFill>
                <a:latin typeface="Arial"/>
              </a:rPr>
              <a:t>SEBI </a:t>
            </a:r>
          </a:p>
          <a:p>
            <a:pPr>
              <a:lnSpc>
                <a:spcPts val="1615"/>
              </a:lnSpc>
            </a:pPr>
            <a:endParaRPr lang="en-IN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801091" y="4515971"/>
            <a:ext cx="1875514" cy="40735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615"/>
              </a:lnSpc>
              <a:tabLst>
                <a:tab pos="1048522" algn="l"/>
              </a:tabLst>
            </a:pPr>
            <a:r>
              <a:rPr lang="en-IN" sz="1400">
                <a:solidFill>
                  <a:schemeClr val="bg2">
                    <a:lumMod val="50000"/>
                  </a:schemeClr>
                </a:solidFill>
                <a:latin typeface="Arial"/>
              </a:rPr>
              <a:t>Blanket 	amended </a:t>
            </a:r>
          </a:p>
          <a:p>
            <a:pPr defTabSz="820583">
              <a:lnSpc>
                <a:spcPts val="1615"/>
              </a:lnSpc>
              <a:tabLst>
                <a:tab pos="1048522" algn="l"/>
              </a:tabLst>
            </a:pPr>
            <a:endParaRPr lang="en-IN" sz="1400">
              <a:solidFill>
                <a:schemeClr val="bg2">
                  <a:lumMod val="50000"/>
                </a:schemeClr>
              </a:solidFill>
              <a:latin typeface="Arial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754910" y="4717677"/>
            <a:ext cx="1916317" cy="40735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615"/>
              </a:lnSpc>
              <a:tabLst>
                <a:tab pos="1116904" algn="l"/>
              </a:tabLst>
            </a:pPr>
            <a:r>
              <a:rPr lang="en-IN" sz="1400">
                <a:solidFill>
                  <a:schemeClr val="bg2">
                    <a:lumMod val="50000"/>
                  </a:schemeClr>
                </a:solidFill>
                <a:latin typeface="Arial"/>
              </a:rPr>
              <a:t>approval 	definition </a:t>
            </a:r>
          </a:p>
          <a:p>
            <a:pPr defTabSz="820583">
              <a:lnSpc>
                <a:spcPts val="1615"/>
              </a:lnSpc>
              <a:tabLst>
                <a:tab pos="1116904" algn="l"/>
              </a:tabLst>
            </a:pPr>
            <a:endParaRPr lang="en-IN" sz="1400">
              <a:solidFill>
                <a:schemeClr val="bg2">
                  <a:lumMod val="50000"/>
                </a:schemeClr>
              </a:solidFill>
              <a:latin typeface="Arial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708727" y="4930589"/>
            <a:ext cx="1897373" cy="61102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indent="102575" defTabSz="820583">
              <a:lnSpc>
                <a:spcPts val="1615"/>
              </a:lnSpc>
              <a:tabLst>
                <a:tab pos="1208080" algn="l"/>
              </a:tabLst>
            </a:pPr>
            <a:r>
              <a:rPr lang="en-IN" sz="1400">
                <a:solidFill>
                  <a:schemeClr val="bg2">
                    <a:lumMod val="50000"/>
                  </a:schemeClr>
                </a:solidFill>
                <a:latin typeface="Arial"/>
              </a:rPr>
              <a:t>with no 	of FVCI </a:t>
            </a:r>
            <a:br>
              <a:rPr lang="en-IN" sz="1400">
                <a:solidFill>
                  <a:schemeClr val="bg2">
                    <a:lumMod val="50000"/>
                  </a:schemeClr>
                </a:solidFill>
                <a:latin typeface="Arial"/>
              </a:rPr>
            </a:br>
            <a:r>
              <a:rPr lang="en-IN" sz="1400">
                <a:solidFill>
                  <a:schemeClr val="bg2">
                    <a:lumMod val="50000"/>
                  </a:schemeClr>
                </a:solidFill>
                <a:latin typeface="Arial"/>
              </a:rPr>
              <a:t>restriction </a:t>
            </a:r>
          </a:p>
          <a:p>
            <a:pPr indent="102575" defTabSz="820583">
              <a:lnSpc>
                <a:spcPts val="1615"/>
              </a:lnSpc>
              <a:tabLst>
                <a:tab pos="1208080" algn="l"/>
              </a:tabLst>
            </a:pPr>
            <a:endParaRPr lang="en-IN" sz="1400">
              <a:solidFill>
                <a:schemeClr val="bg2">
                  <a:lumMod val="50000"/>
                </a:schemeClr>
              </a:solidFill>
              <a:latin typeface="Aria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685637" y="5334000"/>
            <a:ext cx="881652" cy="61102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615"/>
              </a:lnSpc>
              <a:tabLst>
                <a:tab pos="148161" algn="l"/>
              </a:tabLst>
            </a:pPr>
            <a:r>
              <a:rPr lang="en-IN" sz="1400">
                <a:solidFill>
                  <a:schemeClr val="bg2">
                    <a:lumMod val="50000"/>
                  </a:schemeClr>
                </a:solidFill>
                <a:latin typeface="Arial"/>
              </a:rPr>
              <a:t>on sectors </a:t>
            </a:r>
            <a:br>
              <a:rPr lang="en-IN" sz="1400">
                <a:solidFill>
                  <a:schemeClr val="bg2">
                    <a:lumMod val="50000"/>
                  </a:schemeClr>
                </a:solidFill>
                <a:latin typeface="Arial"/>
              </a:rPr>
            </a:br>
            <a:r>
              <a:rPr lang="en-IN" sz="1400">
                <a:solidFill>
                  <a:schemeClr val="bg2">
                    <a:lumMod val="50000"/>
                  </a:schemeClr>
                </a:solidFill>
                <a:latin typeface="Arial"/>
              </a:rPr>
              <a:t>	by RBI </a:t>
            </a:r>
          </a:p>
          <a:p>
            <a:pPr defTabSz="820583">
              <a:lnSpc>
                <a:spcPts val="1615"/>
              </a:lnSpc>
              <a:tabLst>
                <a:tab pos="148161" algn="l"/>
              </a:tabLst>
            </a:pPr>
            <a:endParaRPr lang="en-IN" sz="1400">
              <a:solidFill>
                <a:schemeClr val="bg2">
                  <a:lumMod val="50000"/>
                </a:schemeClr>
              </a:solidFill>
              <a:latin typeface="Arial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172364" y="3630706"/>
            <a:ext cx="791301" cy="330973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256"/>
              </a:lnSpc>
            </a:pPr>
            <a:r>
              <a:rPr lang="en-IN" sz="1400">
                <a:solidFill>
                  <a:schemeClr val="bg2">
                    <a:lumMod val="50000"/>
                  </a:schemeClr>
                </a:solidFill>
                <a:latin typeface="Arial"/>
              </a:rPr>
              <a:t>for only 9 </a:t>
            </a:r>
          </a:p>
          <a:p>
            <a:pPr>
              <a:lnSpc>
                <a:spcPts val="1256"/>
              </a:lnSpc>
            </a:pPr>
            <a:endParaRPr lang="en-IN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029364" y="3810000"/>
            <a:ext cx="1835439" cy="50013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indent="248235" defTabSz="820583">
              <a:lnSpc>
                <a:spcPts val="1256"/>
              </a:lnSpc>
              <a:tabLst>
                <a:tab pos="1196683" algn="l"/>
              </a:tabLst>
            </a:pPr>
            <a:r>
              <a:rPr lang="en-IN" sz="1400" dirty="0">
                <a:solidFill>
                  <a:schemeClr val="bg2">
                    <a:lumMod val="50000"/>
                  </a:schemeClr>
                </a:solidFill>
                <a:latin typeface="Arial"/>
              </a:rPr>
              <a:t>with 	sectors </a:t>
            </a:r>
            <a:br>
              <a:rPr lang="en-IN" sz="1400" dirty="0">
                <a:solidFill>
                  <a:schemeClr val="bg2">
                    <a:lumMod val="50000"/>
                  </a:schemeClr>
                </a:solidFill>
                <a:latin typeface="Arial"/>
              </a:rPr>
            </a:br>
            <a:r>
              <a:rPr lang="en-IN" sz="1400" dirty="0">
                <a:solidFill>
                  <a:schemeClr val="bg2">
                    <a:lumMod val="50000"/>
                  </a:schemeClr>
                </a:solidFill>
                <a:latin typeface="Arial"/>
              </a:rPr>
              <a:t>prohibition </a:t>
            </a:r>
          </a:p>
          <a:p>
            <a:pPr indent="248235" defTabSz="820583">
              <a:lnSpc>
                <a:spcPts val="1256"/>
              </a:lnSpc>
              <a:tabLst>
                <a:tab pos="1196683" algn="l"/>
              </a:tabLst>
            </a:pPr>
            <a:endParaRPr lang="en-IN" sz="1400" dirty="0">
              <a:solidFill>
                <a:schemeClr val="bg2">
                  <a:lumMod val="50000"/>
                </a:schemeClr>
              </a:solidFill>
              <a:latin typeface="Arial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075545" y="4202206"/>
            <a:ext cx="781100" cy="72418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indent="53338" defTabSz="820583">
              <a:lnSpc>
                <a:spcPts val="1436"/>
              </a:lnSpc>
              <a:tabLst>
                <a:tab pos="216543" algn="l"/>
              </a:tabLst>
            </a:pPr>
            <a:r>
              <a:rPr lang="en-IN" sz="1400">
                <a:solidFill>
                  <a:schemeClr val="bg2">
                    <a:lumMod val="50000"/>
                  </a:schemeClr>
                </a:solidFill>
                <a:latin typeface="Arial"/>
              </a:rPr>
              <a:t>on Real </a:t>
            </a:r>
            <a:br>
              <a:rPr lang="en-IN" sz="1400">
                <a:solidFill>
                  <a:schemeClr val="bg2">
                    <a:lumMod val="50000"/>
                  </a:schemeClr>
                </a:solidFill>
                <a:latin typeface="Arial"/>
              </a:rPr>
            </a:br>
            <a:r>
              <a:rPr lang="en-IN" sz="1400">
                <a:solidFill>
                  <a:schemeClr val="bg2">
                    <a:lumMod val="50000"/>
                  </a:schemeClr>
                </a:solidFill>
                <a:latin typeface="Arial"/>
              </a:rPr>
              <a:t>estate by </a:t>
            </a:r>
            <a:br>
              <a:rPr lang="en-IN" sz="1400">
                <a:solidFill>
                  <a:schemeClr val="bg2">
                    <a:lumMod val="50000"/>
                  </a:schemeClr>
                </a:solidFill>
                <a:latin typeface="Arial"/>
              </a:rPr>
            </a:br>
            <a:r>
              <a:rPr lang="en-IN" sz="1400">
                <a:solidFill>
                  <a:schemeClr val="bg2">
                    <a:lumMod val="50000"/>
                  </a:schemeClr>
                </a:solidFill>
                <a:latin typeface="Arial"/>
              </a:rPr>
              <a:t>	RBI </a:t>
            </a:r>
          </a:p>
          <a:p>
            <a:pPr indent="53338" defTabSz="820583">
              <a:lnSpc>
                <a:spcPts val="1436"/>
              </a:lnSpc>
              <a:tabLst>
                <a:tab pos="216543" algn="l"/>
              </a:tabLst>
            </a:pPr>
            <a:endParaRPr lang="en-IN" sz="1400">
              <a:solidFill>
                <a:schemeClr val="bg2">
                  <a:lumMod val="50000"/>
                </a:schemeClr>
              </a:solidFill>
              <a:latin typeface="Arial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8763000" y="6364942"/>
            <a:ext cx="160300" cy="25648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987"/>
              </a:lnSpc>
            </a:pPr>
            <a:r>
              <a:rPr lang="en-IN" sz="900">
                <a:solidFill>
                  <a:schemeClr val="bg2">
                    <a:lumMod val="50000"/>
                  </a:schemeClr>
                </a:solidFill>
                <a:latin typeface="Arial"/>
              </a:rPr>
              <a:t>23 </a:t>
            </a:r>
          </a:p>
          <a:p>
            <a:pPr>
              <a:lnSpc>
                <a:spcPts val="987"/>
              </a:lnSpc>
            </a:pPr>
            <a:endParaRPr lang="en-IN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8124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ktangel 33"/>
          <p:cNvSpPr>
            <a:spLocks noChangeArrowheads="1"/>
          </p:cNvSpPr>
          <p:nvPr/>
        </p:nvSpPr>
        <p:spPr bwMode="auto">
          <a:xfrm>
            <a:off x="207819" y="1041400"/>
            <a:ext cx="8715481" cy="1523504"/>
          </a:xfrm>
          <a:prstGeom prst="rect">
            <a:avLst/>
          </a:prstGeom>
          <a:gradFill flip="none" rotWithShape="1">
            <a:gsLst>
              <a:gs pos="89000">
                <a:srgbClr val="C00000"/>
              </a:gs>
              <a:gs pos="20000">
                <a:srgbClr val="F50736"/>
              </a:gs>
              <a:gs pos="11000">
                <a:srgbClr val="F50736"/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buFont typeface="+mj-lt"/>
              <a:buAutoNum type="arabicPeriod"/>
              <a:defRPr/>
            </a:pPr>
            <a:endParaRPr lang="da-DK" noProof="1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7819" y="448236"/>
            <a:ext cx="3231654" cy="56425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244"/>
              </a:lnSpc>
            </a:pPr>
            <a:r>
              <a:rPr lang="en-IN" sz="2000" b="1" dirty="0">
                <a:solidFill>
                  <a:schemeClr val="bg2">
                    <a:lumMod val="50000"/>
                  </a:schemeClr>
                </a:solidFill>
                <a:latin typeface="Arial"/>
              </a:rPr>
              <a:t>FVCI - FDI related aspects </a:t>
            </a:r>
          </a:p>
          <a:p>
            <a:pPr>
              <a:lnSpc>
                <a:spcPts val="2244"/>
              </a:lnSpc>
            </a:pPr>
            <a:endParaRPr lang="en-IN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5545" y="1210236"/>
            <a:ext cx="5584349" cy="42056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As per the Consolidated FDI policy read with Schedule I of FEMA 20 </a:t>
            </a:r>
          </a:p>
          <a:p>
            <a:pPr>
              <a:lnSpc>
                <a:spcPts val="1615"/>
              </a:lnSpc>
            </a:pPr>
            <a:endParaRPr lang="en-IN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5546" y="1467971"/>
            <a:ext cx="8438207" cy="73096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885"/>
              </a:lnSpc>
              <a:tabLst>
                <a:tab pos="227940" algn="l"/>
              </a:tabLst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FVCIs to invest in VCU under FDI scheme as non-resident entities; subject to norms of the Consolidated </a:t>
            </a:r>
            <a:br>
              <a:rPr lang="en-IN" sz="140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	FDI policy and FEMA regulations </a:t>
            </a:r>
          </a:p>
          <a:p>
            <a:pPr defTabSz="820583">
              <a:lnSpc>
                <a:spcPts val="1885"/>
              </a:lnSpc>
              <a:tabLst>
                <a:tab pos="227940" algn="l"/>
              </a:tabLst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5546" y="1983441"/>
            <a:ext cx="8236229" cy="73096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885"/>
              </a:lnSpc>
              <a:tabLst>
                <a:tab pos="227940" algn="l"/>
              </a:tabLst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FDI in VCF in form of company under automatic route and subject to minimum capitalization norms; in </a:t>
            </a:r>
            <a:br>
              <a:rPr lang="en-IN" sz="140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	form of Trust, permitted only with prior FIPB approval </a:t>
            </a:r>
          </a:p>
          <a:p>
            <a:pPr defTabSz="820583">
              <a:lnSpc>
                <a:spcPts val="1885"/>
              </a:lnSpc>
              <a:tabLst>
                <a:tab pos="227940" algn="l"/>
              </a:tabLst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716818" y="6364941"/>
            <a:ext cx="179245" cy="29137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077"/>
              </a:lnSpc>
            </a:pPr>
            <a:r>
              <a:rPr lang="en-IN" sz="1000" b="1">
                <a:solidFill>
                  <a:schemeClr val="bg2">
                    <a:lumMod val="50000"/>
                  </a:schemeClr>
                </a:solidFill>
                <a:latin typeface="Arial"/>
              </a:rPr>
              <a:t>24 </a:t>
            </a:r>
          </a:p>
          <a:p>
            <a:pPr>
              <a:lnSpc>
                <a:spcPts val="1077"/>
              </a:lnSpc>
            </a:pPr>
            <a:endParaRPr lang="en-IN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53" y="2564904"/>
            <a:ext cx="8521710" cy="3475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9929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Contents</a:t>
            </a:r>
            <a:endParaRPr lang="en-IN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044823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dirty="0" smtClean="0">
                <a:solidFill>
                  <a:schemeClr val="tx1"/>
                </a:solidFill>
              </a:rPr>
              <a:t>Overview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solidFill>
                  <a:schemeClr val="tx1"/>
                </a:solidFill>
              </a:rPr>
              <a:t>The Budget Effect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solidFill>
                  <a:schemeClr val="tx1"/>
                </a:solidFill>
              </a:rPr>
              <a:t>Recent changes</a:t>
            </a:r>
          </a:p>
          <a:p>
            <a:pPr marL="0" indent="0">
              <a:buNone/>
            </a:pPr>
            <a:endParaRPr lang="en-IN" dirty="0"/>
          </a:p>
        </p:txBody>
      </p:sp>
      <p:sp>
        <p:nvSpPr>
          <p:cNvPr id="8" name="TextBox 7"/>
          <p:cNvSpPr txBox="1"/>
          <p:nvPr/>
        </p:nvSpPr>
        <p:spPr>
          <a:xfrm>
            <a:off x="467544" y="3645024"/>
            <a:ext cx="8208912" cy="2899255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spcBef>
                <a:spcPct val="20000"/>
              </a:spcBef>
              <a:buFont typeface="Wingdings" pitchFamily="2" charset="2"/>
              <a:buChar char="v"/>
            </a:pPr>
            <a:r>
              <a:rPr lang="en-US" sz="2400" dirty="0">
                <a:solidFill>
                  <a:srgbClr val="FFFF00"/>
                </a:solidFill>
                <a:latin typeface="+mj-lt"/>
              </a:rPr>
              <a:t>External Commercial Borrowings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v"/>
            </a:pPr>
            <a:r>
              <a:rPr lang="en-US" sz="2400" dirty="0">
                <a:solidFill>
                  <a:srgbClr val="FFFF00"/>
                </a:solidFill>
                <a:latin typeface="+mj-lt"/>
              </a:rPr>
              <a:t>Modes of Investment in India – FIIs and FVCIs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v"/>
            </a:pPr>
            <a:r>
              <a:rPr lang="en-US" sz="2400" dirty="0">
                <a:solidFill>
                  <a:srgbClr val="FFFF00"/>
                </a:solidFill>
                <a:latin typeface="+mj-lt"/>
              </a:rPr>
              <a:t>Foreign Investment Outside India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v"/>
            </a:pPr>
            <a:r>
              <a:rPr lang="en-US" sz="2400" dirty="0">
                <a:solidFill>
                  <a:srgbClr val="FFFF00"/>
                </a:solidFill>
                <a:latin typeface="+mj-lt"/>
              </a:rPr>
              <a:t>Compounding of Offences under FEMA</a:t>
            </a:r>
          </a:p>
          <a:p>
            <a:pPr marL="285750" indent="-285750">
              <a:buFont typeface="Arial" pitchFamily="34" charset="0"/>
              <a:buChar char="•"/>
            </a:pP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264506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ktangel 33"/>
          <p:cNvSpPr>
            <a:spLocks noChangeArrowheads="1"/>
          </p:cNvSpPr>
          <p:nvPr/>
        </p:nvSpPr>
        <p:spPr bwMode="auto">
          <a:xfrm>
            <a:off x="35496" y="1041400"/>
            <a:ext cx="4423308" cy="4907880"/>
          </a:xfrm>
          <a:prstGeom prst="rect">
            <a:avLst/>
          </a:prstGeom>
          <a:gradFill flip="none" rotWithShape="1">
            <a:gsLst>
              <a:gs pos="89000">
                <a:srgbClr val="C00000"/>
              </a:gs>
              <a:gs pos="20000">
                <a:srgbClr val="F50736"/>
              </a:gs>
              <a:gs pos="11000">
                <a:srgbClr val="F50736"/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buFont typeface="+mj-lt"/>
              <a:buAutoNum type="arabicPeriod"/>
              <a:defRPr/>
            </a:pPr>
            <a:endParaRPr lang="da-DK" noProof="1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1" name="Rektangel 33"/>
          <p:cNvSpPr>
            <a:spLocks noChangeArrowheads="1"/>
          </p:cNvSpPr>
          <p:nvPr/>
        </p:nvSpPr>
        <p:spPr bwMode="auto">
          <a:xfrm>
            <a:off x="4499992" y="1041400"/>
            <a:ext cx="4423308" cy="4907880"/>
          </a:xfrm>
          <a:prstGeom prst="rect">
            <a:avLst/>
          </a:prstGeom>
          <a:gradFill flip="none" rotWithShape="1">
            <a:gsLst>
              <a:gs pos="89000">
                <a:srgbClr val="C00000"/>
              </a:gs>
              <a:gs pos="20000">
                <a:srgbClr val="F50736"/>
              </a:gs>
              <a:gs pos="11000">
                <a:srgbClr val="F50736"/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buFont typeface="+mj-lt"/>
              <a:buAutoNum type="arabicPeriod"/>
              <a:defRPr/>
            </a:pPr>
            <a:endParaRPr lang="da-DK" noProof="1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0091" y="369794"/>
            <a:ext cx="3946593" cy="56425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244"/>
              </a:lnSpc>
            </a:pPr>
            <a:r>
              <a:rPr lang="en-IN" sz="2000" b="1" dirty="0">
                <a:latin typeface="Arial"/>
              </a:rPr>
              <a:t>FVCI - Key Benefits &amp; Concerns </a:t>
            </a:r>
          </a:p>
          <a:p>
            <a:pPr>
              <a:lnSpc>
                <a:spcPts val="2244"/>
              </a:lnSpc>
            </a:pPr>
            <a:endParaRPr lang="en-IN" dirty="0"/>
          </a:p>
        </p:txBody>
      </p:sp>
      <p:sp>
        <p:nvSpPr>
          <p:cNvPr id="4" name="TextBox 3"/>
          <p:cNvSpPr txBox="1"/>
          <p:nvPr/>
        </p:nvSpPr>
        <p:spPr>
          <a:xfrm>
            <a:off x="1997364" y="1266265"/>
            <a:ext cx="762155" cy="41018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z="1400" b="1">
                <a:solidFill>
                  <a:schemeClr val="bg1"/>
                </a:solidFill>
                <a:latin typeface="Arial"/>
              </a:rPr>
              <a:t>Benefits </a:t>
            </a:r>
          </a:p>
          <a:p>
            <a:pPr>
              <a:lnSpc>
                <a:spcPts val="1615"/>
              </a:lnSpc>
            </a:pPr>
            <a:endParaRPr lang="en-IN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2546" y="1591236"/>
            <a:ext cx="3842142" cy="73096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885"/>
              </a:lnSpc>
              <a:tabLst>
                <a:tab pos="159558" algn="l"/>
              </a:tabLst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FDI / FEMA Pricing guidelines do not apply for </a:t>
            </a:r>
            <a:br>
              <a:rPr lang="en-IN" sz="140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	investment/ divestment </a:t>
            </a:r>
          </a:p>
          <a:p>
            <a:pPr defTabSz="820583">
              <a:lnSpc>
                <a:spcPts val="1885"/>
              </a:lnSpc>
              <a:tabLst>
                <a:tab pos="159558" algn="l"/>
              </a:tabLst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2546" y="2207559"/>
            <a:ext cx="3706143" cy="73096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885"/>
              </a:lnSpc>
              <a:tabLst>
                <a:tab pos="159558" algn="l"/>
              </a:tabLst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Post IPO lock-in of 1 year as per SEBI ICDR </a:t>
            </a:r>
            <a:br>
              <a:rPr lang="en-IN" sz="140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	regulations not applicable to FVCI </a:t>
            </a:r>
          </a:p>
          <a:p>
            <a:pPr defTabSz="820583">
              <a:lnSpc>
                <a:spcPts val="1885"/>
              </a:lnSpc>
              <a:tabLst>
                <a:tab pos="159558" algn="l"/>
              </a:tabLst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9636" y="2812677"/>
            <a:ext cx="3036088" cy="51296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974"/>
              </a:lnSpc>
            </a:pPr>
            <a:r>
              <a:rPr lang="en-IN" sz="1700">
                <a:solidFill>
                  <a:schemeClr val="bg1"/>
                </a:solidFill>
                <a:latin typeface="Arial"/>
              </a:rPr>
              <a:t>-</a:t>
            </a:r>
            <a:r>
              <a:rPr lang="en-IN" sz="1400">
                <a:solidFill>
                  <a:schemeClr val="bg1"/>
                </a:solidFill>
                <a:latin typeface="Arial"/>
              </a:rPr>
              <a:t> Provided not considered a Promoter </a:t>
            </a:r>
          </a:p>
          <a:p>
            <a:pPr>
              <a:lnSpc>
                <a:spcPts val="1974"/>
              </a:lnSpc>
            </a:pPr>
            <a:endParaRPr lang="en-IN" sz="1700">
              <a:solidFill>
                <a:schemeClr val="bg1"/>
              </a:solidFill>
              <a:latin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9637" y="3204883"/>
            <a:ext cx="3258905" cy="73096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885"/>
              </a:lnSpc>
              <a:tabLst>
                <a:tab pos="227940" algn="l"/>
              </a:tabLst>
            </a:pPr>
            <a:r>
              <a:rPr lang="en-IN" sz="1700">
                <a:solidFill>
                  <a:schemeClr val="bg1"/>
                </a:solidFill>
                <a:latin typeface="Arial"/>
              </a:rPr>
              <a:t>-</a:t>
            </a:r>
            <a:r>
              <a:rPr lang="en-IN" sz="1400">
                <a:solidFill>
                  <a:schemeClr val="bg1"/>
                </a:solidFill>
                <a:latin typeface="Arial"/>
              </a:rPr>
              <a:t> Shares held &gt; 1 year from filing of draft </a:t>
            </a:r>
            <a:br>
              <a:rPr lang="en-IN" sz="1400">
                <a:solidFill>
                  <a:schemeClr val="bg1"/>
                </a:solidFill>
                <a:latin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</a:rPr>
              <a:t>	prospectus </a:t>
            </a:r>
          </a:p>
          <a:p>
            <a:pPr defTabSz="820583">
              <a:lnSpc>
                <a:spcPts val="1885"/>
              </a:lnSpc>
              <a:tabLst>
                <a:tab pos="227940" algn="l"/>
              </a:tabLst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2546" y="3854824"/>
            <a:ext cx="2261838" cy="41998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Regarded as QIB by SEBI </a:t>
            </a:r>
          </a:p>
          <a:p>
            <a:pPr>
              <a:lnSpc>
                <a:spcPts val="1615"/>
              </a:lnSpc>
            </a:pPr>
            <a:endParaRPr lang="en-IN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2546" y="4235824"/>
            <a:ext cx="3458576" cy="41998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Takeover Code regulations not applicable </a:t>
            </a:r>
          </a:p>
          <a:p>
            <a:pPr>
              <a:lnSpc>
                <a:spcPts val="1615"/>
              </a:lnSpc>
            </a:pPr>
            <a:endParaRPr lang="en-IN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46092" y="1266265"/>
            <a:ext cx="884566" cy="41018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z="1400" b="1">
                <a:solidFill>
                  <a:schemeClr val="bg1"/>
                </a:solidFill>
                <a:latin typeface="Arial"/>
              </a:rPr>
              <a:t>Concerns </a:t>
            </a:r>
          </a:p>
          <a:p>
            <a:pPr>
              <a:lnSpc>
                <a:spcPts val="1615"/>
              </a:lnSpc>
            </a:pPr>
            <a:endParaRPr lang="en-IN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52818" y="1591236"/>
            <a:ext cx="4079643" cy="73096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885"/>
              </a:lnSpc>
              <a:tabLst>
                <a:tab pos="159558" algn="l"/>
              </a:tabLst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Interpretation issues surrounding Pass / through </a:t>
            </a:r>
            <a:br>
              <a:rPr lang="en-IN" sz="140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	Tax exempt entity status under Section 10(23FB) </a:t>
            </a:r>
          </a:p>
          <a:p>
            <a:pPr defTabSz="820583">
              <a:lnSpc>
                <a:spcPts val="1885"/>
              </a:lnSpc>
              <a:tabLst>
                <a:tab pos="159558" algn="l"/>
              </a:tabLst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652818" y="2207559"/>
            <a:ext cx="3813929" cy="73096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885"/>
              </a:lnSpc>
              <a:tabLst>
                <a:tab pos="159558" algn="l"/>
              </a:tabLst>
            </a:pPr>
            <a:r>
              <a:rPr lang="en-IN" dirty="0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 dirty="0">
                <a:solidFill>
                  <a:schemeClr val="bg1"/>
                </a:solidFill>
                <a:latin typeface="Arial"/>
                <a:cs typeface="Arial"/>
              </a:rPr>
              <a:t> Infrastructure definition of ECB v. Income Tax -</a:t>
            </a:r>
            <a:br>
              <a:rPr lang="en-IN" sz="1400" dirty="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en-IN" sz="1400" dirty="0">
                <a:solidFill>
                  <a:schemeClr val="bg1"/>
                </a:solidFill>
                <a:latin typeface="Arial"/>
                <a:cs typeface="Arial"/>
              </a:rPr>
              <a:t>	Key differences being Power, Industrial Park, </a:t>
            </a:r>
          </a:p>
          <a:p>
            <a:pPr defTabSz="820583">
              <a:lnSpc>
                <a:spcPts val="1885"/>
              </a:lnSpc>
              <a:tabLst>
                <a:tab pos="159558" algn="l"/>
              </a:tabLst>
            </a:pPr>
            <a:endParaRPr lang="en-IN" sz="1400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814454" y="2678206"/>
            <a:ext cx="3769622" cy="73096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885"/>
              </a:lnSpc>
            </a:pPr>
            <a:r>
              <a:rPr lang="en-IN" sz="1400">
                <a:solidFill>
                  <a:schemeClr val="bg1"/>
                </a:solidFill>
                <a:latin typeface="Arial"/>
              </a:rPr>
              <a:t>Telecommunication, etc  not eligible for Income </a:t>
            </a:r>
            <a:br>
              <a:rPr lang="en-IN" sz="1400">
                <a:solidFill>
                  <a:schemeClr val="bg1"/>
                </a:solidFill>
                <a:latin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</a:rPr>
              <a:t>Tax benefits under Section 10(23FB) </a:t>
            </a:r>
          </a:p>
          <a:p>
            <a:pPr>
              <a:lnSpc>
                <a:spcPts val="1885"/>
              </a:lnSpc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52818" y="3283324"/>
            <a:ext cx="4119718" cy="51296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974"/>
              </a:lnSpc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70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Investment in listed securities, whether primary or </a:t>
            </a:r>
          </a:p>
          <a:p>
            <a:pPr>
              <a:lnSpc>
                <a:spcPts val="1974"/>
              </a:lnSpc>
            </a:pPr>
            <a:endParaRPr lang="en-IN" sz="1700">
              <a:solidFill>
                <a:schemeClr val="bg1"/>
              </a:solidFill>
              <a:latin typeface="Arial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814455" y="3529853"/>
            <a:ext cx="3816238" cy="974626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885"/>
              </a:lnSpc>
            </a:pPr>
            <a:r>
              <a:rPr lang="en-IN" sz="1400">
                <a:solidFill>
                  <a:schemeClr val="bg1"/>
                </a:solidFill>
                <a:latin typeface="Arial"/>
              </a:rPr>
              <a:t>secondary, not permissible under Schedule 6 of </a:t>
            </a:r>
            <a:br>
              <a:rPr lang="en-IN" sz="1400">
                <a:solidFill>
                  <a:schemeClr val="bg1"/>
                </a:solidFill>
                <a:latin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</a:rPr>
              <a:t>FEMA Inbound Regulations though permitted </a:t>
            </a:r>
            <a:br>
              <a:rPr lang="en-IN" sz="1400">
                <a:solidFill>
                  <a:schemeClr val="bg1"/>
                </a:solidFill>
                <a:latin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</a:rPr>
              <a:t>under SEBI regulations </a:t>
            </a:r>
          </a:p>
          <a:p>
            <a:pPr>
              <a:lnSpc>
                <a:spcPts val="1885"/>
              </a:lnSpc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652818" y="4381500"/>
            <a:ext cx="3872855" cy="73096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885"/>
              </a:lnSpc>
              <a:tabLst>
                <a:tab pos="159558" algn="l"/>
              </a:tabLst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RBI restrictions on FVCI investments except in </a:t>
            </a:r>
            <a:br>
              <a:rPr lang="en-IN" sz="140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	permitted 9 Sectors </a:t>
            </a:r>
          </a:p>
          <a:p>
            <a:pPr defTabSz="820583">
              <a:lnSpc>
                <a:spcPts val="1885"/>
              </a:lnSpc>
              <a:tabLst>
                <a:tab pos="159558" algn="l"/>
              </a:tabLst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652819" y="4975412"/>
            <a:ext cx="3880871" cy="51296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974"/>
              </a:lnSpc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Restriction on investment in debt/ listed shares </a:t>
            </a:r>
          </a:p>
          <a:p>
            <a:pPr>
              <a:lnSpc>
                <a:spcPts val="1974"/>
              </a:lnSpc>
            </a:pPr>
            <a:endParaRPr lang="en-IN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929910" y="5378824"/>
            <a:ext cx="3685304" cy="73096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885"/>
              </a:lnSpc>
              <a:tabLst>
                <a:tab pos="227940" algn="l"/>
              </a:tabLst>
            </a:pPr>
            <a:r>
              <a:rPr lang="en-IN" sz="1700" dirty="0">
                <a:solidFill>
                  <a:schemeClr val="bg1"/>
                </a:solidFill>
                <a:latin typeface="Arial"/>
              </a:rPr>
              <a:t>-</a:t>
            </a:r>
            <a:r>
              <a:rPr lang="en-IN" sz="1400" dirty="0">
                <a:solidFill>
                  <a:schemeClr val="bg1"/>
                </a:solidFill>
                <a:latin typeface="Arial"/>
              </a:rPr>
              <a:t> ECB guidelines arguably should not apply to </a:t>
            </a:r>
            <a:br>
              <a:rPr lang="en-IN" sz="1400" dirty="0">
                <a:solidFill>
                  <a:schemeClr val="bg1"/>
                </a:solidFill>
                <a:latin typeface="Arial"/>
              </a:rPr>
            </a:br>
            <a:r>
              <a:rPr lang="en-IN" sz="1400" dirty="0">
                <a:solidFill>
                  <a:schemeClr val="bg1"/>
                </a:solidFill>
                <a:latin typeface="Arial"/>
              </a:rPr>
              <a:t>	debt  / debt instruments? </a:t>
            </a:r>
          </a:p>
          <a:p>
            <a:pPr defTabSz="820583">
              <a:lnSpc>
                <a:spcPts val="1885"/>
              </a:lnSpc>
              <a:tabLst>
                <a:tab pos="227940" algn="l"/>
              </a:tabLst>
            </a:pPr>
            <a:endParaRPr lang="en-IN" sz="1400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763000" y="6364942"/>
            <a:ext cx="160300" cy="25648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987"/>
              </a:lnSpc>
            </a:pPr>
            <a:r>
              <a:rPr lang="en-IN" sz="900">
                <a:latin typeface="Arial"/>
              </a:rPr>
              <a:t>25 </a:t>
            </a:r>
          </a:p>
          <a:p>
            <a:pPr>
              <a:lnSpc>
                <a:spcPts val="987"/>
              </a:lnSpc>
            </a:pP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5854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33"/>
          <p:cNvSpPr>
            <a:spLocks noChangeArrowheads="1"/>
          </p:cNvSpPr>
          <p:nvPr/>
        </p:nvSpPr>
        <p:spPr bwMode="auto">
          <a:xfrm>
            <a:off x="127001" y="1041400"/>
            <a:ext cx="8796299" cy="4907880"/>
          </a:xfrm>
          <a:prstGeom prst="rect">
            <a:avLst/>
          </a:prstGeom>
          <a:gradFill flip="none" rotWithShape="1">
            <a:gsLst>
              <a:gs pos="89000">
                <a:srgbClr val="C00000"/>
              </a:gs>
              <a:gs pos="20000">
                <a:srgbClr val="F50736"/>
              </a:gs>
              <a:gs pos="11000">
                <a:srgbClr val="F50736"/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buFont typeface="+mj-lt"/>
              <a:buAutoNum type="arabicPeriod"/>
              <a:defRPr/>
            </a:pPr>
            <a:endParaRPr lang="da-DK" noProof="1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7001" y="425824"/>
            <a:ext cx="6718186" cy="56425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244"/>
              </a:lnSpc>
            </a:pPr>
            <a:r>
              <a:rPr lang="en-IN" sz="2000" b="1" dirty="0">
                <a:solidFill>
                  <a:schemeClr val="bg2">
                    <a:lumMod val="50000"/>
                  </a:schemeClr>
                </a:solidFill>
                <a:latin typeface="Arial"/>
              </a:rPr>
              <a:t>Qualified Foreign Investors (other than FIIs and FVCIs) </a:t>
            </a:r>
          </a:p>
          <a:p>
            <a:pPr>
              <a:lnSpc>
                <a:spcPts val="2244"/>
              </a:lnSpc>
            </a:pPr>
            <a:endParaRPr lang="en-IN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2545" y="1232648"/>
            <a:ext cx="6970370" cy="41998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mtClean="0">
                <a:solidFill>
                  <a:schemeClr val="bg1"/>
                </a:solidFill>
                <a:latin typeface="Arial"/>
                <a:cs typeface="Arial"/>
              </a:rPr>
              <a:t>•</a:t>
            </a:r>
            <a:r>
              <a:rPr lang="en-IN" sz="1400">
                <a:solidFill>
                  <a:schemeClr val="bg1"/>
                </a:solidFill>
                <a:latin typeface="Arial"/>
                <a:cs typeface="Arial"/>
              </a:rPr>
              <a:t>  Qualified Foreign Investors [RBI A. P (Dir Series) Circular No. 8 dated 9 August 2011] </a:t>
            </a:r>
          </a:p>
          <a:p>
            <a:pPr>
              <a:lnSpc>
                <a:spcPts val="1615"/>
              </a:lnSpc>
            </a:pPr>
            <a:endParaRPr lang="en-IN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3454" y="1602442"/>
            <a:ext cx="5698419" cy="41036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z="1300">
                <a:solidFill>
                  <a:schemeClr val="bg1"/>
                </a:solidFill>
                <a:latin typeface="Arial"/>
              </a:rPr>
              <a:t>-</a:t>
            </a:r>
            <a:r>
              <a:rPr lang="en-IN" sz="1400">
                <a:solidFill>
                  <a:schemeClr val="bg1"/>
                </a:solidFill>
                <a:latin typeface="Arial"/>
              </a:rPr>
              <a:t>  All non-residents investors other than SEBI registered FIIs and FVCIs </a:t>
            </a:r>
          </a:p>
          <a:p>
            <a:pPr>
              <a:lnSpc>
                <a:spcPts val="1615"/>
              </a:lnSpc>
            </a:pPr>
            <a:endParaRPr lang="en-IN" sz="1300">
              <a:solidFill>
                <a:schemeClr val="bg1"/>
              </a:solidFill>
              <a:latin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3455" y="1949824"/>
            <a:ext cx="7638053" cy="69249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795"/>
              </a:lnSpc>
              <a:tabLst>
                <a:tab pos="227940" algn="l"/>
              </a:tabLst>
            </a:pPr>
            <a:r>
              <a:rPr lang="en-IN" sz="1300">
                <a:solidFill>
                  <a:schemeClr val="bg1"/>
                </a:solidFill>
                <a:latin typeface="Arial"/>
              </a:rPr>
              <a:t>-</a:t>
            </a:r>
            <a:r>
              <a:rPr lang="en-IN" sz="1400">
                <a:solidFill>
                  <a:schemeClr val="bg1"/>
                </a:solidFill>
                <a:latin typeface="Arial"/>
              </a:rPr>
              <a:t>  Allowed to purchase on repatriation basis rupee denominated units of equity schemes of SEBI </a:t>
            </a:r>
            <a:br>
              <a:rPr lang="en-IN" sz="1400">
                <a:solidFill>
                  <a:schemeClr val="bg1"/>
                </a:solidFill>
                <a:latin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</a:rPr>
              <a:t>	registered domestic Mutual Funds  (DMF) </a:t>
            </a:r>
          </a:p>
          <a:p>
            <a:pPr defTabSz="820583">
              <a:lnSpc>
                <a:spcPts val="1795"/>
              </a:lnSpc>
              <a:tabLst>
                <a:tab pos="227940" algn="l"/>
              </a:tabLst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3455" y="2566148"/>
            <a:ext cx="1147430" cy="41036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z="1300">
                <a:solidFill>
                  <a:schemeClr val="bg1"/>
                </a:solidFill>
                <a:latin typeface="Arial"/>
              </a:rPr>
              <a:t>-</a:t>
            </a:r>
            <a:r>
              <a:rPr lang="en-IN" sz="1400">
                <a:solidFill>
                  <a:schemeClr val="bg1"/>
                </a:solidFill>
                <a:latin typeface="Arial"/>
              </a:rPr>
              <a:t>  Two Routes </a:t>
            </a:r>
          </a:p>
          <a:p>
            <a:pPr>
              <a:lnSpc>
                <a:spcPts val="1615"/>
              </a:lnSpc>
            </a:pPr>
            <a:endParaRPr lang="en-IN" sz="1300">
              <a:solidFill>
                <a:schemeClr val="bg1"/>
              </a:solidFill>
              <a:latin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6636" y="2924736"/>
            <a:ext cx="8008603" cy="65402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705"/>
              </a:lnSpc>
              <a:tabLst>
                <a:tab pos="227940" algn="l"/>
              </a:tabLst>
            </a:pPr>
            <a:r>
              <a:rPr lang="en-IN" sz="1300">
                <a:solidFill>
                  <a:schemeClr val="bg1"/>
                </a:solidFill>
                <a:latin typeface="Arial"/>
              </a:rPr>
              <a:t>-</a:t>
            </a:r>
            <a:r>
              <a:rPr lang="en-IN" sz="1400">
                <a:solidFill>
                  <a:schemeClr val="bg1"/>
                </a:solidFill>
                <a:latin typeface="Arial"/>
              </a:rPr>
              <a:t>  Direct Route - SEBI registered Depository Participants Route [single INR account to be maintained </a:t>
            </a:r>
            <a:br>
              <a:rPr lang="en-IN" sz="1400">
                <a:solidFill>
                  <a:schemeClr val="bg1"/>
                </a:solidFill>
                <a:latin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</a:rPr>
              <a:t>	by DP] </a:t>
            </a:r>
          </a:p>
          <a:p>
            <a:pPr defTabSz="820583">
              <a:lnSpc>
                <a:spcPts val="1705"/>
              </a:lnSpc>
              <a:tabLst>
                <a:tab pos="227940" algn="l"/>
              </a:tabLst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96636" y="3529853"/>
            <a:ext cx="8015015" cy="41036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z="1300">
                <a:solidFill>
                  <a:schemeClr val="bg1"/>
                </a:solidFill>
                <a:latin typeface="Arial"/>
              </a:rPr>
              <a:t>-</a:t>
            </a:r>
            <a:r>
              <a:rPr lang="en-IN" sz="1400">
                <a:solidFill>
                  <a:schemeClr val="bg1"/>
                </a:solidFill>
                <a:latin typeface="Arial"/>
              </a:rPr>
              <a:t>  Indirect Route - Unit Confirmation Receipt (UCR) Route  [DMF to open bank account outside India] </a:t>
            </a:r>
          </a:p>
          <a:p>
            <a:pPr>
              <a:lnSpc>
                <a:spcPts val="1615"/>
              </a:lnSpc>
            </a:pPr>
            <a:endParaRPr lang="en-IN" sz="1300">
              <a:solidFill>
                <a:schemeClr val="bg1"/>
              </a:solidFill>
              <a:latin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3455" y="3899648"/>
            <a:ext cx="4706417" cy="41036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z="1300">
                <a:solidFill>
                  <a:schemeClr val="bg1"/>
                </a:solidFill>
                <a:latin typeface="Arial"/>
              </a:rPr>
              <a:t>-</a:t>
            </a:r>
            <a:r>
              <a:rPr lang="en-IN" sz="1400">
                <a:solidFill>
                  <a:schemeClr val="bg1"/>
                </a:solidFill>
                <a:latin typeface="Arial"/>
              </a:rPr>
              <a:t>  Overall ceiling of USD 10 billion to be monitored by SEBI </a:t>
            </a:r>
          </a:p>
          <a:p>
            <a:pPr>
              <a:lnSpc>
                <a:spcPts val="1615"/>
              </a:lnSpc>
            </a:pPr>
            <a:endParaRPr lang="en-IN" sz="1300">
              <a:solidFill>
                <a:schemeClr val="bg1"/>
              </a:solidFill>
              <a:latin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3455" y="4269442"/>
            <a:ext cx="5725926" cy="41036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z="1300">
                <a:solidFill>
                  <a:schemeClr val="bg1"/>
                </a:solidFill>
                <a:latin typeface="Arial"/>
              </a:rPr>
              <a:t>-</a:t>
            </a:r>
            <a:r>
              <a:rPr lang="en-IN" sz="1400">
                <a:solidFill>
                  <a:schemeClr val="bg1"/>
                </a:solidFill>
                <a:latin typeface="Arial"/>
              </a:rPr>
              <a:t>  Direct issue of units by MF - secondary market purchases not allowed </a:t>
            </a:r>
          </a:p>
          <a:p>
            <a:pPr>
              <a:lnSpc>
                <a:spcPts val="1615"/>
              </a:lnSpc>
            </a:pPr>
            <a:endParaRPr lang="en-IN" sz="1300">
              <a:solidFill>
                <a:schemeClr val="bg1"/>
              </a:solidFill>
              <a:latin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3455" y="4639236"/>
            <a:ext cx="3249287" cy="41036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z="1300">
                <a:solidFill>
                  <a:schemeClr val="bg1"/>
                </a:solidFill>
                <a:latin typeface="Arial"/>
              </a:rPr>
              <a:t>-</a:t>
            </a:r>
            <a:r>
              <a:rPr lang="en-IN" sz="1400">
                <a:solidFill>
                  <a:schemeClr val="bg1"/>
                </a:solidFill>
                <a:latin typeface="Arial"/>
              </a:rPr>
              <a:t>  QFIs to be from compliant jurisdictions </a:t>
            </a:r>
          </a:p>
          <a:p>
            <a:pPr>
              <a:lnSpc>
                <a:spcPts val="1615"/>
              </a:lnSpc>
            </a:pPr>
            <a:endParaRPr lang="en-IN" sz="1300">
              <a:solidFill>
                <a:schemeClr val="bg1"/>
              </a:solidFill>
              <a:latin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23455" y="5009030"/>
            <a:ext cx="4097275" cy="41036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z="1300">
                <a:solidFill>
                  <a:schemeClr val="bg1"/>
                </a:solidFill>
                <a:latin typeface="Arial"/>
              </a:rPr>
              <a:t>-</a:t>
            </a:r>
            <a:r>
              <a:rPr lang="en-IN" sz="1400">
                <a:solidFill>
                  <a:schemeClr val="bg1"/>
                </a:solidFill>
                <a:latin typeface="Arial"/>
              </a:rPr>
              <a:t>  DPs and Domestic MFs to undertake KYC of QFI </a:t>
            </a:r>
          </a:p>
          <a:p>
            <a:pPr>
              <a:lnSpc>
                <a:spcPts val="1615"/>
              </a:lnSpc>
            </a:pPr>
            <a:endParaRPr lang="en-IN" sz="1300">
              <a:solidFill>
                <a:schemeClr val="bg1"/>
              </a:solidFill>
              <a:latin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23455" y="5378824"/>
            <a:ext cx="4571764" cy="41036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z="1300">
                <a:solidFill>
                  <a:schemeClr val="bg1"/>
                </a:solidFill>
                <a:latin typeface="Arial"/>
              </a:rPr>
              <a:t>-</a:t>
            </a:r>
            <a:r>
              <a:rPr lang="en-IN" sz="1400">
                <a:solidFill>
                  <a:schemeClr val="bg1"/>
                </a:solidFill>
                <a:latin typeface="Arial"/>
              </a:rPr>
              <a:t>  Dividends to be directly remitted to the QFI by the DMF </a:t>
            </a:r>
          </a:p>
          <a:p>
            <a:pPr>
              <a:lnSpc>
                <a:spcPts val="1615"/>
              </a:lnSpc>
            </a:pPr>
            <a:endParaRPr lang="en-IN" sz="1300">
              <a:solidFill>
                <a:schemeClr val="bg1"/>
              </a:solidFill>
              <a:latin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716818" y="6364941"/>
            <a:ext cx="179245" cy="29137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077"/>
              </a:lnSpc>
            </a:pPr>
            <a:r>
              <a:rPr lang="en-IN" sz="1000" b="1">
                <a:solidFill>
                  <a:schemeClr val="bg2">
                    <a:lumMod val="50000"/>
                  </a:schemeClr>
                </a:solidFill>
                <a:latin typeface="Arial"/>
              </a:rPr>
              <a:t>26 </a:t>
            </a:r>
          </a:p>
          <a:p>
            <a:pPr>
              <a:lnSpc>
                <a:spcPts val="1077"/>
              </a:lnSpc>
            </a:pPr>
            <a:endParaRPr lang="en-IN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7437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4108988"/>
              </p:ext>
            </p:extLst>
          </p:nvPr>
        </p:nvGraphicFramePr>
        <p:xfrm>
          <a:off x="323850" y="333375"/>
          <a:ext cx="8362950" cy="6191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286305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1403648" y="332656"/>
            <a:ext cx="763284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dirty="0" smtClean="0"/>
          </a:p>
          <a:p>
            <a:r>
              <a:rPr lang="en-US" sz="3200" dirty="0" smtClean="0">
                <a:solidFill>
                  <a:schemeClr val="bg1"/>
                </a:solidFill>
              </a:rPr>
              <a:t>  </a:t>
            </a:r>
          </a:p>
          <a:p>
            <a:r>
              <a:rPr lang="en-US" sz="3200" dirty="0" smtClean="0">
                <a:solidFill>
                  <a:schemeClr val="bg1"/>
                </a:solidFill>
              </a:rPr>
              <a:t>THE BUDGET EFFECT</a:t>
            </a:r>
            <a:endParaRPr lang="en-US" sz="3200" dirty="0">
              <a:solidFill>
                <a:schemeClr val="bg1"/>
              </a:solidFill>
            </a:endParaRPr>
          </a:p>
          <a:p>
            <a:endParaRPr lang="en-US" dirty="0" smtClean="0"/>
          </a:p>
          <a:p>
            <a:endParaRPr lang="en-US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3317689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332656"/>
            <a:ext cx="8517632" cy="5793507"/>
          </a:xfrm>
          <a:solidFill>
            <a:schemeClr val="bg2">
              <a:lumMod val="50000"/>
            </a:schemeClr>
          </a:solidFill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Changes brought in by Budget</a:t>
            </a:r>
            <a:endParaRPr lang="en-IN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83166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8871615"/>
              </p:ext>
            </p:extLst>
          </p:nvPr>
        </p:nvGraphicFramePr>
        <p:xfrm>
          <a:off x="179512" y="620688"/>
          <a:ext cx="8784976" cy="57935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778630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ktangel 33"/>
          <p:cNvSpPr>
            <a:spLocks noChangeArrowheads="1"/>
          </p:cNvSpPr>
          <p:nvPr/>
        </p:nvSpPr>
        <p:spPr bwMode="auto">
          <a:xfrm>
            <a:off x="0" y="-1"/>
            <a:ext cx="9144000" cy="6364941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buFont typeface="+mj-lt"/>
              <a:buAutoNum type="arabicPeriod"/>
              <a:defRPr/>
            </a:pPr>
            <a:endParaRPr lang="da-DK" noProof="1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9273" y="526677"/>
            <a:ext cx="6716582" cy="56425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244"/>
              </a:lnSpc>
            </a:pPr>
            <a:r>
              <a:rPr lang="en-IN" sz="2000" b="1" dirty="0">
                <a:solidFill>
                  <a:schemeClr val="bg1"/>
                </a:solidFill>
                <a:latin typeface="Arial"/>
              </a:rPr>
              <a:t>Brief Overview of India Foreign Investment Framework </a:t>
            </a:r>
          </a:p>
          <a:p>
            <a:pPr>
              <a:lnSpc>
                <a:spcPts val="2244"/>
              </a:lnSpc>
            </a:pP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7182" y="1199030"/>
            <a:ext cx="2401993" cy="681038"/>
          </a:xfrm>
          <a:prstGeom prst="roundRect">
            <a:avLst/>
          </a:prstGeom>
          <a:solidFill>
            <a:schemeClr val="bg2"/>
          </a:solidFill>
          <a:ln>
            <a:solidFill>
              <a:srgbClr val="FF0000"/>
            </a:solidFill>
          </a:ln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1615"/>
              </a:lnSpc>
              <a:tabLst>
                <a:tab pos="34191" algn="l"/>
              </a:tabLst>
            </a:pPr>
            <a:r>
              <a:rPr lang="en-IN" sz="1400" b="1" dirty="0">
                <a:latin typeface="Arial"/>
              </a:rPr>
              <a:t>Foreign Direct Investments </a:t>
            </a:r>
            <a:br>
              <a:rPr lang="en-IN" sz="1400" b="1" dirty="0">
                <a:latin typeface="Arial"/>
              </a:rPr>
            </a:br>
            <a:r>
              <a:rPr lang="en-IN" sz="1400" b="1" dirty="0">
                <a:latin typeface="Arial"/>
              </a:rPr>
              <a:t>	(FDI) into Indian Company </a:t>
            </a:r>
          </a:p>
          <a:p>
            <a:pPr defTabSz="820583">
              <a:lnSpc>
                <a:spcPts val="1615"/>
              </a:lnSpc>
              <a:tabLst>
                <a:tab pos="34191" algn="l"/>
              </a:tabLst>
            </a:pPr>
            <a:endParaRPr lang="en-IN" sz="1400" b="1" dirty="0">
              <a:latin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273" y="1966225"/>
            <a:ext cx="2185913" cy="814703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z="1400" dirty="0">
                <a:solidFill>
                  <a:schemeClr val="bg1"/>
                </a:solidFill>
                <a:latin typeface="Arial"/>
              </a:rPr>
              <a:t>Suitable entry mode for </a:t>
            </a:r>
            <a:br>
              <a:rPr lang="en-IN" sz="1400" dirty="0">
                <a:solidFill>
                  <a:schemeClr val="bg1"/>
                </a:solidFill>
                <a:latin typeface="Arial"/>
              </a:rPr>
            </a:br>
            <a:r>
              <a:rPr lang="en-IN" sz="1400" dirty="0">
                <a:solidFill>
                  <a:schemeClr val="bg1"/>
                </a:solidFill>
                <a:latin typeface="Arial"/>
              </a:rPr>
              <a:t>strategic and management </a:t>
            </a:r>
            <a:br>
              <a:rPr lang="en-IN" sz="1400" dirty="0">
                <a:solidFill>
                  <a:schemeClr val="bg1"/>
                </a:solidFill>
                <a:latin typeface="Arial"/>
              </a:rPr>
            </a:br>
            <a:r>
              <a:rPr lang="en-IN" sz="1400" dirty="0">
                <a:solidFill>
                  <a:schemeClr val="bg1"/>
                </a:solidFill>
                <a:latin typeface="Arial"/>
              </a:rPr>
              <a:t>control </a:t>
            </a:r>
          </a:p>
          <a:p>
            <a:pPr>
              <a:lnSpc>
                <a:spcPts val="1615"/>
              </a:lnSpc>
            </a:pPr>
            <a:endParaRPr lang="en-IN" sz="1400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13546" y="1187824"/>
            <a:ext cx="2504936" cy="681038"/>
          </a:xfrm>
          <a:prstGeom prst="roundRect">
            <a:avLst/>
          </a:prstGeom>
          <a:solidFill>
            <a:schemeClr val="bg2"/>
          </a:solidFill>
          <a:ln>
            <a:solidFill>
              <a:srgbClr val="FF0000"/>
            </a:solidFill>
          </a:ln>
        </p:spPr>
        <p:txBody>
          <a:bodyPr vert="horz" wrap="none" lIns="0" tIns="0" rIns="0" bIns="0" rtlCol="0">
            <a:spAutoFit/>
          </a:bodyPr>
          <a:lstStyle/>
          <a:p>
            <a:pPr indent="168905">
              <a:lnSpc>
                <a:spcPts val="1615"/>
              </a:lnSpc>
            </a:pPr>
            <a:r>
              <a:rPr lang="en-IN" sz="1400" b="1" dirty="0">
                <a:latin typeface="Arial"/>
              </a:rPr>
              <a:t>SEBI*registered Foreign </a:t>
            </a:r>
            <a:br>
              <a:rPr lang="en-IN" sz="1400" b="1" dirty="0">
                <a:latin typeface="Arial"/>
              </a:rPr>
            </a:br>
            <a:r>
              <a:rPr lang="en-IN" sz="1400" b="1" dirty="0">
                <a:latin typeface="Arial"/>
              </a:rPr>
              <a:t>Institutional Investors (FII)@ </a:t>
            </a:r>
          </a:p>
          <a:p>
            <a:pPr indent="168905">
              <a:lnSpc>
                <a:spcPts val="1615"/>
              </a:lnSpc>
            </a:pPr>
            <a:endParaRPr lang="en-IN" sz="1400" b="1" dirty="0">
              <a:latin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21182" y="1877343"/>
            <a:ext cx="2508700" cy="615553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z="1300" dirty="0">
                <a:solidFill>
                  <a:schemeClr val="bg1"/>
                </a:solidFill>
                <a:latin typeface="Arial"/>
              </a:rPr>
              <a:t>Suitable entry mode for portfolio / </a:t>
            </a:r>
            <a:br>
              <a:rPr lang="en-IN" sz="1300" dirty="0">
                <a:solidFill>
                  <a:schemeClr val="bg1"/>
                </a:solidFill>
                <a:latin typeface="Arial"/>
              </a:rPr>
            </a:br>
            <a:r>
              <a:rPr lang="en-IN" sz="1300" dirty="0">
                <a:solidFill>
                  <a:schemeClr val="bg1"/>
                </a:solidFill>
                <a:latin typeface="Arial"/>
              </a:rPr>
              <a:t>capital investments and </a:t>
            </a:r>
          </a:p>
          <a:p>
            <a:pPr>
              <a:lnSpc>
                <a:spcPts val="1615"/>
              </a:lnSpc>
            </a:pPr>
            <a:endParaRPr lang="en-IN" sz="1300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21182" y="2241177"/>
            <a:ext cx="2202526" cy="39812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526"/>
              </a:lnSpc>
            </a:pPr>
            <a:r>
              <a:rPr lang="en-IN" sz="1300" dirty="0">
                <a:solidFill>
                  <a:schemeClr val="bg1"/>
                </a:solidFill>
                <a:latin typeface="Arial"/>
              </a:rPr>
              <a:t>secondary market operations </a:t>
            </a:r>
          </a:p>
          <a:p>
            <a:pPr>
              <a:lnSpc>
                <a:spcPts val="1526"/>
              </a:lnSpc>
            </a:pP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46091" y="1176618"/>
            <a:ext cx="2522648" cy="681038"/>
          </a:xfrm>
          <a:prstGeom prst="roundRect">
            <a:avLst/>
          </a:prstGeom>
          <a:solidFill>
            <a:schemeClr val="bg2"/>
          </a:solidFill>
          <a:ln>
            <a:solidFill>
              <a:srgbClr val="FF0000"/>
            </a:solidFill>
          </a:ln>
        </p:spPr>
        <p:txBody>
          <a:bodyPr vert="horz" wrap="none" lIns="0" tIns="0" rIns="0" bIns="0" rtlCol="0">
            <a:spAutoFit/>
          </a:bodyPr>
          <a:lstStyle/>
          <a:p>
            <a:pPr indent="183263">
              <a:lnSpc>
                <a:spcPts val="1615"/>
              </a:lnSpc>
            </a:pPr>
            <a:r>
              <a:rPr lang="en-IN" sz="1400" b="1" dirty="0">
                <a:latin typeface="Arial"/>
              </a:rPr>
              <a:t>SEBI* approved Foreign </a:t>
            </a:r>
            <a:br>
              <a:rPr lang="en-IN" sz="1400" b="1" dirty="0">
                <a:latin typeface="Arial"/>
              </a:rPr>
            </a:br>
            <a:r>
              <a:rPr lang="en-IN" sz="1400" b="1" dirty="0">
                <a:latin typeface="Arial"/>
              </a:rPr>
              <a:t>Venture Capital Fund (FVCF) </a:t>
            </a:r>
          </a:p>
          <a:p>
            <a:pPr indent="183263">
              <a:lnSpc>
                <a:spcPts val="1615"/>
              </a:lnSpc>
            </a:pPr>
            <a:endParaRPr lang="en-IN" sz="1400" b="1" dirty="0">
              <a:latin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53728" y="1848971"/>
            <a:ext cx="1655465" cy="41018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z="1400">
                <a:solidFill>
                  <a:schemeClr val="bg1"/>
                </a:solidFill>
                <a:latin typeface="Arial"/>
              </a:rPr>
              <a:t>Suitable entry mode </a:t>
            </a:r>
          </a:p>
          <a:p>
            <a:pPr>
              <a:lnSpc>
                <a:spcPts val="1615"/>
              </a:lnSpc>
            </a:pPr>
            <a:endParaRPr lang="en-IN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153728" y="2039471"/>
            <a:ext cx="2617266" cy="61102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5"/>
              </a:lnSpc>
            </a:pPr>
            <a:r>
              <a:rPr lang="en-IN" sz="1400">
                <a:solidFill>
                  <a:schemeClr val="bg1"/>
                </a:solidFill>
                <a:latin typeface="Arial"/>
              </a:rPr>
              <a:t>for project specific investment in </a:t>
            </a:r>
            <a:br>
              <a:rPr lang="en-IN" sz="1400">
                <a:solidFill>
                  <a:schemeClr val="bg1"/>
                </a:solidFill>
                <a:latin typeface="Arial"/>
              </a:rPr>
            </a:br>
            <a:r>
              <a:rPr lang="en-IN" sz="1400">
                <a:solidFill>
                  <a:schemeClr val="bg1"/>
                </a:solidFill>
                <a:latin typeface="Arial"/>
              </a:rPr>
              <a:t>unlisted companies / VCF </a:t>
            </a:r>
          </a:p>
          <a:p>
            <a:pPr>
              <a:lnSpc>
                <a:spcPts val="1615"/>
              </a:lnSpc>
            </a:pPr>
            <a:endParaRPr lang="en-IN" sz="1400">
              <a:solidFill>
                <a:schemeClr val="bg1"/>
              </a:solidFill>
              <a:latin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253182" y="2678206"/>
            <a:ext cx="2221249" cy="21544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en-IN" sz="1400" b="1">
                <a:solidFill>
                  <a:schemeClr val="bg1"/>
                </a:solidFill>
                <a:latin typeface="Arial"/>
              </a:rPr>
              <a:t>Typical Investment Option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11727" y="2980765"/>
            <a:ext cx="1699183" cy="21544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en-IN" sz="1400" dirty="0" err="1" smtClean="0">
                <a:solidFill>
                  <a:schemeClr val="bg1"/>
                </a:solidFill>
                <a:latin typeface="Arial"/>
              </a:rPr>
              <a:t>repreneur</a:t>
            </a:r>
            <a:r>
              <a:rPr lang="en-IN" sz="1400" dirty="0" smtClean="0">
                <a:solidFill>
                  <a:schemeClr val="bg1"/>
                </a:solidFill>
                <a:latin typeface="Arial"/>
              </a:rPr>
              <a:t> </a:t>
            </a:r>
            <a:r>
              <a:rPr lang="en-IN" sz="1400" dirty="0">
                <a:solidFill>
                  <a:schemeClr val="bg1"/>
                </a:solidFill>
                <a:latin typeface="Arial"/>
              </a:rPr>
              <a:t>Investment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253183" y="2980765"/>
            <a:ext cx="288541" cy="21544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en-IN" sz="1400">
                <a:solidFill>
                  <a:schemeClr val="bg1"/>
                </a:solidFill>
                <a:latin typeface="Arial"/>
              </a:rPr>
              <a:t>FDI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11727" y="3260912"/>
            <a:ext cx="1106072" cy="21544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en-IN" sz="1400">
                <a:solidFill>
                  <a:schemeClr val="bg1"/>
                </a:solidFill>
                <a:latin typeface="Arial"/>
              </a:rPr>
              <a:t>Private Equity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253182" y="3260912"/>
            <a:ext cx="1263166" cy="21544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en-IN" sz="1400">
                <a:solidFill>
                  <a:schemeClr val="bg1"/>
                </a:solidFill>
                <a:latin typeface="Arial"/>
              </a:rPr>
              <a:t>FDI / FII / FVCF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11727" y="3552265"/>
            <a:ext cx="1064394" cy="21544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en-IN" sz="1400">
                <a:solidFill>
                  <a:schemeClr val="bg1"/>
                </a:solidFill>
                <a:latin typeface="Arial"/>
              </a:rPr>
              <a:t>Fixed income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253182" y="3552265"/>
            <a:ext cx="825547" cy="21544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en-IN" sz="1400">
                <a:solidFill>
                  <a:schemeClr val="bg1"/>
                </a:solidFill>
                <a:latin typeface="Arial"/>
              </a:rPr>
              <a:t>FII / FVCF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11728" y="3843618"/>
            <a:ext cx="926536" cy="21544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en-IN" sz="1400">
                <a:solidFill>
                  <a:schemeClr val="bg1"/>
                </a:solidFill>
                <a:latin typeface="Arial"/>
              </a:rPr>
              <a:t>Real Estate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253182" y="3843618"/>
            <a:ext cx="905697" cy="21544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en-IN" sz="1400">
                <a:solidFill>
                  <a:schemeClr val="bg1"/>
                </a:solidFill>
                <a:latin typeface="Arial"/>
              </a:rPr>
              <a:t>FDI / FVCF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11727" y="4112559"/>
            <a:ext cx="1821011" cy="21544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en-IN" sz="1400">
                <a:solidFill>
                  <a:schemeClr val="bg1"/>
                </a:solidFill>
                <a:latin typeface="Arial"/>
              </a:rPr>
              <a:t>Institutional investment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253182" y="4112559"/>
            <a:ext cx="208390" cy="21544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en-IN" sz="1400">
                <a:solidFill>
                  <a:schemeClr val="bg1"/>
                </a:solidFill>
                <a:latin typeface="Arial"/>
              </a:rPr>
              <a:t>FII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88637" y="4471147"/>
            <a:ext cx="8257773" cy="53860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436"/>
              </a:lnSpc>
            </a:pPr>
            <a:r>
              <a:rPr lang="en-IN" sz="1200" b="1" i="1">
                <a:solidFill>
                  <a:schemeClr val="bg1"/>
                </a:solidFill>
                <a:latin typeface="Arial"/>
              </a:rPr>
              <a:t>@ Apart from shares / convertible debentures in an Indian Listed Company on recognized stock market, FIIs can </a:t>
            </a:r>
            <a:br>
              <a:rPr lang="en-IN" sz="1200" b="1" i="1">
                <a:solidFill>
                  <a:schemeClr val="bg1"/>
                </a:solidFill>
                <a:latin typeface="Arial"/>
              </a:rPr>
            </a:br>
            <a:r>
              <a:rPr lang="en-IN" sz="1200" b="1" i="1">
                <a:solidFill>
                  <a:schemeClr val="bg1"/>
                </a:solidFill>
                <a:latin typeface="Arial"/>
              </a:rPr>
              <a:t>also invest in Dated Government Securities, Treasury Bills, etc </a:t>
            </a:r>
          </a:p>
          <a:p>
            <a:pPr>
              <a:lnSpc>
                <a:spcPts val="1436"/>
              </a:lnSpc>
            </a:pPr>
            <a:endParaRPr lang="en-IN" sz="1200" b="1" i="1">
              <a:solidFill>
                <a:schemeClr val="bg1"/>
              </a:solidFill>
              <a:latin typeface="Arial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39552" y="5327823"/>
            <a:ext cx="6160341" cy="33342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346"/>
              </a:lnSpc>
            </a:pPr>
            <a:r>
              <a:rPr lang="en-IN" sz="1200" b="1" dirty="0" smtClean="0">
                <a:solidFill>
                  <a:schemeClr val="bg1"/>
                </a:solidFill>
                <a:latin typeface="Arial"/>
              </a:rPr>
              <a:t>FII </a:t>
            </a:r>
            <a:r>
              <a:rPr lang="en-IN" sz="1200" b="1" dirty="0">
                <a:solidFill>
                  <a:schemeClr val="bg1"/>
                </a:solidFill>
                <a:latin typeface="Arial"/>
              </a:rPr>
              <a:t>and FVCI are also allowed to invest in an Indian Company under the FDI Scheme </a:t>
            </a:r>
          </a:p>
          <a:p>
            <a:pPr>
              <a:lnSpc>
                <a:spcPts val="1346"/>
              </a:lnSpc>
            </a:pP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67544" y="5502089"/>
            <a:ext cx="7909216" cy="111569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defTabSz="820583">
              <a:lnSpc>
                <a:spcPts val="2872"/>
              </a:lnSpc>
              <a:tabLst>
                <a:tab pos="341909" algn="l"/>
              </a:tabLst>
            </a:pPr>
            <a:r>
              <a:rPr lang="en-IN" sz="1200" b="1" dirty="0">
                <a:solidFill>
                  <a:schemeClr val="bg1"/>
                </a:solidFill>
                <a:latin typeface="Arial"/>
              </a:rPr>
              <a:t>FII and FVCI are treated on par with FDI as Foreign Investments for Indirect FDI in Downstream Investments </a:t>
            </a:r>
            <a:br>
              <a:rPr lang="en-IN" sz="1200" b="1" dirty="0">
                <a:solidFill>
                  <a:schemeClr val="bg1"/>
                </a:solidFill>
                <a:latin typeface="Arial"/>
              </a:rPr>
            </a:br>
            <a:r>
              <a:rPr lang="en-IN" sz="1200" b="1" dirty="0" smtClean="0">
                <a:solidFill>
                  <a:schemeClr val="bg1"/>
                </a:solidFill>
                <a:latin typeface="Arial"/>
              </a:rPr>
              <a:t>FII </a:t>
            </a:r>
            <a:r>
              <a:rPr lang="en-IN" sz="1200" b="1" dirty="0">
                <a:solidFill>
                  <a:schemeClr val="bg1"/>
                </a:solidFill>
                <a:latin typeface="Arial"/>
              </a:rPr>
              <a:t>and FVCI are not eligible investors for FDI in LLP currently permitted under the Approval Route </a:t>
            </a:r>
          </a:p>
          <a:p>
            <a:pPr defTabSz="820583">
              <a:lnSpc>
                <a:spcPts val="2872"/>
              </a:lnSpc>
              <a:tabLst>
                <a:tab pos="341909" algn="l"/>
              </a:tabLst>
            </a:pPr>
            <a:endParaRPr lang="en-IN" sz="1200" b="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786091" y="6364941"/>
            <a:ext cx="107838" cy="29137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077"/>
              </a:lnSpc>
            </a:pPr>
            <a:r>
              <a:rPr lang="en-IN" sz="1000" b="1">
                <a:solidFill>
                  <a:schemeClr val="bg1"/>
                </a:solidFill>
                <a:latin typeface="Arial"/>
              </a:rPr>
              <a:t>3 </a:t>
            </a:r>
          </a:p>
          <a:p>
            <a:pPr>
              <a:lnSpc>
                <a:spcPts val="1077"/>
              </a:lnSpc>
            </a:pPr>
            <a:endParaRPr lang="en-IN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0022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332656"/>
            <a:ext cx="8784976" cy="6186309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IN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4355175"/>
              </p:ext>
            </p:extLst>
          </p:nvPr>
        </p:nvGraphicFramePr>
        <p:xfrm>
          <a:off x="683568" y="764703"/>
          <a:ext cx="7848872" cy="5328593"/>
        </p:xfrm>
        <a:graphic>
          <a:graphicData uri="http://schemas.openxmlformats.org/drawingml/2006/table">
            <a:tbl>
              <a:tblPr firstRow="1" bandRow="1">
                <a:tableStyleId>{8FD4443E-F989-4FC4-A0C8-D5A2AF1F390B}</a:tableStyleId>
              </a:tblPr>
              <a:tblGrid>
                <a:gridCol w="3924436"/>
                <a:gridCol w="3924436"/>
              </a:tblGrid>
              <a:tr h="1367418">
                <a:tc>
                  <a:txBody>
                    <a:bodyPr/>
                    <a:lstStyle/>
                    <a:p>
                      <a:r>
                        <a:rPr lang="en-US" dirty="0" smtClean="0"/>
                        <a:t>Category of Investors</a:t>
                      </a:r>
                      <a:endParaRPr lang="en-IN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Typical Investment Option</a:t>
                      </a:r>
                      <a:endParaRPr lang="en-IN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792235">
                <a:tc>
                  <a:txBody>
                    <a:bodyPr/>
                    <a:lstStyle/>
                    <a:p>
                      <a:r>
                        <a:rPr lang="en-US" dirty="0" smtClean="0"/>
                        <a:t>Strategic</a:t>
                      </a:r>
                      <a:r>
                        <a:rPr lang="en-US" baseline="0" dirty="0" smtClean="0"/>
                        <a:t> Investment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Foreign</a:t>
                      </a:r>
                      <a:r>
                        <a:rPr lang="en-US" baseline="0" dirty="0" smtClean="0"/>
                        <a:t> Direct Investment [FDI]</a:t>
                      </a:r>
                      <a:endParaRPr lang="en-IN" dirty="0"/>
                    </a:p>
                  </a:txBody>
                  <a:tcPr/>
                </a:tc>
              </a:tr>
              <a:tr h="792235">
                <a:tc>
                  <a:txBody>
                    <a:bodyPr/>
                    <a:lstStyle/>
                    <a:p>
                      <a:r>
                        <a:rPr lang="en-US" dirty="0" smtClean="0"/>
                        <a:t>Private Equity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FDI/ FVCF/FII</a:t>
                      </a:r>
                      <a:endParaRPr lang="en-IN" dirty="0"/>
                    </a:p>
                  </a:txBody>
                  <a:tcPr/>
                </a:tc>
              </a:tr>
              <a:tr h="792235">
                <a:tc>
                  <a:txBody>
                    <a:bodyPr/>
                    <a:lstStyle/>
                    <a:p>
                      <a:r>
                        <a:rPr lang="en-US" dirty="0" smtClean="0"/>
                        <a:t>Financial</a:t>
                      </a:r>
                      <a:r>
                        <a:rPr lang="en-US" baseline="0" dirty="0" smtClean="0"/>
                        <a:t> Investment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FII/FVCF</a:t>
                      </a:r>
                      <a:endParaRPr lang="en-IN" dirty="0"/>
                    </a:p>
                  </a:txBody>
                  <a:tcPr/>
                </a:tc>
              </a:tr>
              <a:tr h="792235">
                <a:tc>
                  <a:txBody>
                    <a:bodyPr/>
                    <a:lstStyle/>
                    <a:p>
                      <a:r>
                        <a:rPr lang="en-US" dirty="0" smtClean="0"/>
                        <a:t>Institutional Investment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FII</a:t>
                      </a:r>
                      <a:endParaRPr lang="en-IN" dirty="0"/>
                    </a:p>
                  </a:txBody>
                  <a:tcPr/>
                </a:tc>
              </a:tr>
              <a:tr h="792235"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79504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Presentation6</Template>
  <TotalTime>612</TotalTime>
  <Words>2285</Words>
  <Application>Microsoft Office PowerPoint</Application>
  <PresentationFormat>On-screen Show (4:3)</PresentationFormat>
  <Paragraphs>396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Executive</vt:lpstr>
      <vt:lpstr>PowerPoint Presentation</vt:lpstr>
      <vt:lpstr>PowerPoint Presentation</vt:lpstr>
      <vt:lpstr>Contents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Vik</dc:creator>
  <cp:lastModifiedBy>Sudha</cp:lastModifiedBy>
  <cp:revision>41</cp:revision>
  <dcterms:created xsi:type="dcterms:W3CDTF">2012-02-25T00:58:44Z</dcterms:created>
  <dcterms:modified xsi:type="dcterms:W3CDTF">2012-03-30T02:33:58Z</dcterms:modified>
</cp:coreProperties>
</file>