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9"/>
  </p:notesMasterIdLst>
  <p:sldIdLst>
    <p:sldId id="319" r:id="rId2"/>
    <p:sldId id="318" r:id="rId3"/>
    <p:sldId id="276" r:id="rId4"/>
    <p:sldId id="278" r:id="rId5"/>
    <p:sldId id="279" r:id="rId6"/>
    <p:sldId id="287" r:id="rId7"/>
    <p:sldId id="301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320" r:id="rId19"/>
    <p:sldId id="299" r:id="rId20"/>
    <p:sldId id="300" r:id="rId21"/>
    <p:sldId id="317" r:id="rId22"/>
    <p:sldId id="302" r:id="rId23"/>
    <p:sldId id="303" r:id="rId24"/>
    <p:sldId id="304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21" r:id="rId37"/>
    <p:sldId id="28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DB8528-FD45-4EB2-8A71-5DCE2A97AAB5}" type="doc">
      <dgm:prSet loTypeId="urn:microsoft.com/office/officeart/2005/8/layout/hierarchy6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F4C4C8-9DC1-47C0-960A-C3245E4F4E6A}">
      <dgm:prSet phldrT="[Text]"/>
      <dgm:spPr/>
      <dgm:t>
        <a:bodyPr/>
        <a:lstStyle/>
        <a:p>
          <a:r>
            <a:rPr lang="en-US" dirty="0" smtClean="0"/>
            <a:t>Any activity which constitutes merely</a:t>
          </a:r>
          <a:endParaRPr lang="en-US" dirty="0"/>
        </a:p>
      </dgm:t>
    </dgm:pt>
    <dgm:pt modelId="{C04EAD0A-121D-410E-9565-0BA27E5C2468}" type="parTrans" cxnId="{2E6A6D3E-AFF6-43F8-A3CF-11D7270E885B}">
      <dgm:prSet/>
      <dgm:spPr/>
      <dgm:t>
        <a:bodyPr/>
        <a:lstStyle/>
        <a:p>
          <a:endParaRPr lang="en-US"/>
        </a:p>
      </dgm:t>
    </dgm:pt>
    <dgm:pt modelId="{FB2379A8-5D51-4F5B-8696-7FE41D285736}" type="sibTrans" cxnId="{2E6A6D3E-AFF6-43F8-A3CF-11D7270E885B}">
      <dgm:prSet/>
      <dgm:spPr/>
      <dgm:t>
        <a:bodyPr/>
        <a:lstStyle/>
        <a:p>
          <a:endParaRPr lang="en-US"/>
        </a:p>
      </dgm:t>
    </dgm:pt>
    <dgm:pt modelId="{6537F601-F469-49A5-9C95-4445ED7F4C5C}">
      <dgm:prSet phldrT="[Text]"/>
      <dgm:spPr/>
      <dgm:t>
        <a:bodyPr/>
        <a:lstStyle/>
        <a:p>
          <a:r>
            <a:rPr lang="en-US" dirty="0" smtClean="0"/>
            <a:t>Transfer of title in goods or immovable property</a:t>
          </a:r>
          <a:endParaRPr lang="en-US" dirty="0"/>
        </a:p>
      </dgm:t>
    </dgm:pt>
    <dgm:pt modelId="{7871DB6D-617B-4271-ABA1-FB729F35AB54}" type="parTrans" cxnId="{C003903D-6C11-4D87-937C-81113F4D3A58}">
      <dgm:prSet/>
      <dgm:spPr/>
      <dgm:t>
        <a:bodyPr/>
        <a:lstStyle/>
        <a:p>
          <a:endParaRPr lang="en-US"/>
        </a:p>
      </dgm:t>
    </dgm:pt>
    <dgm:pt modelId="{7F00418B-6F26-4A6D-9E28-837B093EF473}" type="sibTrans" cxnId="{C003903D-6C11-4D87-937C-81113F4D3A58}">
      <dgm:prSet/>
      <dgm:spPr/>
      <dgm:t>
        <a:bodyPr/>
        <a:lstStyle/>
        <a:p>
          <a:endParaRPr lang="en-US"/>
        </a:p>
      </dgm:t>
    </dgm:pt>
    <dgm:pt modelId="{D76D560D-58E4-43B7-B63B-22079CC3ADEB}">
      <dgm:prSet phldrT="[Text]"/>
      <dgm:spPr/>
      <dgm:t>
        <a:bodyPr/>
        <a:lstStyle/>
        <a:p>
          <a:r>
            <a:rPr lang="en-US" dirty="0" smtClean="0"/>
            <a:t>Transaction of deemed sales</a:t>
          </a:r>
          <a:endParaRPr lang="en-US" dirty="0"/>
        </a:p>
      </dgm:t>
    </dgm:pt>
    <dgm:pt modelId="{DF8015C6-A1FA-4978-96D6-B5541127E435}" type="parTrans" cxnId="{B2F422DD-4622-4C63-9CFA-3636C08F2748}">
      <dgm:prSet/>
      <dgm:spPr/>
      <dgm:t>
        <a:bodyPr/>
        <a:lstStyle/>
        <a:p>
          <a:endParaRPr lang="en-US"/>
        </a:p>
      </dgm:t>
    </dgm:pt>
    <dgm:pt modelId="{22C0DEAA-BB8B-470D-AFF3-DDBDE7388D5D}" type="sibTrans" cxnId="{B2F422DD-4622-4C63-9CFA-3636C08F2748}">
      <dgm:prSet/>
      <dgm:spPr/>
      <dgm:t>
        <a:bodyPr/>
        <a:lstStyle/>
        <a:p>
          <a:endParaRPr lang="en-US"/>
        </a:p>
      </dgm:t>
    </dgm:pt>
    <dgm:pt modelId="{EC39567E-2834-4883-AF6F-2598A7A68A8E}">
      <dgm:prSet phldrT="[Text]"/>
      <dgm:spPr/>
      <dgm:t>
        <a:bodyPr/>
        <a:lstStyle/>
        <a:p>
          <a:r>
            <a:rPr lang="en-US" dirty="0" smtClean="0"/>
            <a:t>Providing of service by employee to employer</a:t>
          </a:r>
          <a:endParaRPr lang="en-US" dirty="0"/>
        </a:p>
      </dgm:t>
    </dgm:pt>
    <dgm:pt modelId="{09E4BDCC-3F5E-4E15-8EF8-DD4F9E7F097A}" type="parTrans" cxnId="{54C22E1E-641A-4D1E-B840-567AB884309E}">
      <dgm:prSet/>
      <dgm:spPr/>
      <dgm:t>
        <a:bodyPr/>
        <a:lstStyle/>
        <a:p>
          <a:endParaRPr lang="en-US"/>
        </a:p>
      </dgm:t>
    </dgm:pt>
    <dgm:pt modelId="{1B27B9C4-74FF-4B2B-B701-F3F8C3B4703D}" type="sibTrans" cxnId="{54C22E1E-641A-4D1E-B840-567AB884309E}">
      <dgm:prSet/>
      <dgm:spPr/>
      <dgm:t>
        <a:bodyPr/>
        <a:lstStyle/>
        <a:p>
          <a:endParaRPr lang="en-US"/>
        </a:p>
      </dgm:t>
    </dgm:pt>
    <dgm:pt modelId="{2EC2F4B6-E5D3-4DBA-97A6-97F8B4A62A92}">
      <dgm:prSet/>
      <dgm:spPr/>
      <dgm:t>
        <a:bodyPr/>
        <a:lstStyle/>
        <a:p>
          <a:r>
            <a:rPr lang="en-US" dirty="0" smtClean="0"/>
            <a:t>Fees taken by Court or Tribunal</a:t>
          </a:r>
          <a:endParaRPr lang="en-US" dirty="0"/>
        </a:p>
      </dgm:t>
    </dgm:pt>
    <dgm:pt modelId="{D51DBBAB-8080-43A7-AC35-1D35664D3C0A}" type="parTrans" cxnId="{5781F119-8A4D-49DC-92A4-E8676389E9AD}">
      <dgm:prSet/>
      <dgm:spPr/>
      <dgm:t>
        <a:bodyPr/>
        <a:lstStyle/>
        <a:p>
          <a:endParaRPr lang="en-US"/>
        </a:p>
      </dgm:t>
    </dgm:pt>
    <dgm:pt modelId="{A06FBEFF-F08C-4FDA-B3FE-D91269BF033D}" type="sibTrans" cxnId="{5781F119-8A4D-49DC-92A4-E8676389E9AD}">
      <dgm:prSet/>
      <dgm:spPr/>
      <dgm:t>
        <a:bodyPr/>
        <a:lstStyle/>
        <a:p>
          <a:endParaRPr lang="en-US"/>
        </a:p>
      </dgm:t>
    </dgm:pt>
    <dgm:pt modelId="{D9F1C43F-78F9-4EDA-BFCB-F248BA0116B8}">
      <dgm:prSet/>
      <dgm:spPr/>
      <dgm:t>
        <a:bodyPr/>
        <a:lstStyle/>
        <a:p>
          <a:r>
            <a:rPr lang="en-US" dirty="0" smtClean="0"/>
            <a:t>Transaction in money pr actionable claim</a:t>
          </a:r>
          <a:endParaRPr lang="en-US" dirty="0"/>
        </a:p>
      </dgm:t>
    </dgm:pt>
    <dgm:pt modelId="{3E9353E3-082A-4EDF-A10D-2C7A6E94F46E}" type="parTrans" cxnId="{E8BC41CF-8C7C-4801-9923-79F74137EE43}">
      <dgm:prSet/>
      <dgm:spPr/>
      <dgm:t>
        <a:bodyPr/>
        <a:lstStyle/>
        <a:p>
          <a:endParaRPr lang="en-US"/>
        </a:p>
      </dgm:t>
    </dgm:pt>
    <dgm:pt modelId="{8D2D7ABF-BC94-447F-9541-7D007D981DE4}" type="sibTrans" cxnId="{E8BC41CF-8C7C-4801-9923-79F74137EE43}">
      <dgm:prSet/>
      <dgm:spPr/>
      <dgm:t>
        <a:bodyPr/>
        <a:lstStyle/>
        <a:p>
          <a:endParaRPr lang="en-US"/>
        </a:p>
      </dgm:t>
    </dgm:pt>
    <dgm:pt modelId="{6B08EE32-6A8D-4EE1-B00D-E181B7BFF5BF}">
      <dgm:prSet phldrT="[Text]"/>
      <dgm:spPr/>
      <dgm:t>
        <a:bodyPr/>
        <a:lstStyle/>
        <a:p>
          <a:r>
            <a:rPr lang="en-US" dirty="0" smtClean="0"/>
            <a:t>Shall not include</a:t>
          </a:r>
          <a:endParaRPr lang="en-US" dirty="0"/>
        </a:p>
      </dgm:t>
    </dgm:pt>
    <dgm:pt modelId="{0A212320-9D48-4776-B031-FE265DDECA37}" type="sibTrans" cxnId="{C8FDE963-3895-4CFF-8570-C823EF41136E}">
      <dgm:prSet/>
      <dgm:spPr/>
      <dgm:t>
        <a:bodyPr/>
        <a:lstStyle/>
        <a:p>
          <a:endParaRPr lang="en-US"/>
        </a:p>
      </dgm:t>
    </dgm:pt>
    <dgm:pt modelId="{8903807A-867B-43B5-A246-78F9A2701FCB}" type="parTrans" cxnId="{C8FDE963-3895-4CFF-8570-C823EF41136E}">
      <dgm:prSet/>
      <dgm:spPr/>
      <dgm:t>
        <a:bodyPr/>
        <a:lstStyle/>
        <a:p>
          <a:endParaRPr lang="en-US"/>
        </a:p>
      </dgm:t>
    </dgm:pt>
    <dgm:pt modelId="{74BA5B8F-8E48-4D44-98F0-DB3AE8737485}" type="pres">
      <dgm:prSet presAssocID="{F7DB8528-FD45-4EB2-8A71-5DCE2A97AAB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0C4E3B-5648-46B5-BE98-5F485A08B099}" type="pres">
      <dgm:prSet presAssocID="{F7DB8528-FD45-4EB2-8A71-5DCE2A97AAB5}" presName="hierFlow" presStyleCnt="0"/>
      <dgm:spPr/>
    </dgm:pt>
    <dgm:pt modelId="{CC614A04-F1C2-488F-824C-182D8A25F83E}" type="pres">
      <dgm:prSet presAssocID="{F7DB8528-FD45-4EB2-8A71-5DCE2A97AAB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CF9D817-C886-420B-9628-3BD3D4B8BEE6}" type="pres">
      <dgm:prSet presAssocID="{6B08EE32-6A8D-4EE1-B00D-E181B7BFF5BF}" presName="Name14" presStyleCnt="0"/>
      <dgm:spPr/>
    </dgm:pt>
    <dgm:pt modelId="{887B17E4-3F73-4351-BD1D-B1FCF7EE99E7}" type="pres">
      <dgm:prSet presAssocID="{6B08EE32-6A8D-4EE1-B00D-E181B7BFF5BF}" presName="level1Shape" presStyleLbl="node0" presStyleIdx="0" presStyleCnt="1" custScaleX="257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102BC8-D1F9-42E8-B168-C0A5A4458888}" type="pres">
      <dgm:prSet presAssocID="{6B08EE32-6A8D-4EE1-B00D-E181B7BFF5BF}" presName="hierChild2" presStyleCnt="0"/>
      <dgm:spPr/>
    </dgm:pt>
    <dgm:pt modelId="{F01438F5-3E31-4940-9301-0861EBA0F3C6}" type="pres">
      <dgm:prSet presAssocID="{C04EAD0A-121D-410E-9565-0BA27E5C2468}" presName="Name19" presStyleLbl="parChTrans1D2" presStyleIdx="0" presStyleCnt="3"/>
      <dgm:spPr/>
      <dgm:t>
        <a:bodyPr/>
        <a:lstStyle/>
        <a:p>
          <a:endParaRPr lang="en-US"/>
        </a:p>
      </dgm:t>
    </dgm:pt>
    <dgm:pt modelId="{C410A958-CB5F-4A58-A7BA-9EEC079D6909}" type="pres">
      <dgm:prSet presAssocID="{C3F4C4C8-9DC1-47C0-960A-C3245E4F4E6A}" presName="Name21" presStyleCnt="0"/>
      <dgm:spPr/>
    </dgm:pt>
    <dgm:pt modelId="{F239FA89-0849-4C72-B256-781420CAB1D4}" type="pres">
      <dgm:prSet presAssocID="{C3F4C4C8-9DC1-47C0-960A-C3245E4F4E6A}" presName="level2Shape" presStyleLbl="node2" presStyleIdx="0" presStyleCnt="3" custScaleX="160852"/>
      <dgm:spPr/>
      <dgm:t>
        <a:bodyPr/>
        <a:lstStyle/>
        <a:p>
          <a:endParaRPr lang="en-US"/>
        </a:p>
      </dgm:t>
    </dgm:pt>
    <dgm:pt modelId="{065D4075-ADAC-4FB1-8A91-71A53F47616D}" type="pres">
      <dgm:prSet presAssocID="{C3F4C4C8-9DC1-47C0-960A-C3245E4F4E6A}" presName="hierChild3" presStyleCnt="0"/>
      <dgm:spPr/>
    </dgm:pt>
    <dgm:pt modelId="{49196D5E-946B-4F95-BF1B-BC5075D73C1D}" type="pres">
      <dgm:prSet presAssocID="{7871DB6D-617B-4271-ABA1-FB729F35AB54}" presName="Name19" presStyleLbl="parChTrans1D3" presStyleIdx="0" presStyleCnt="3"/>
      <dgm:spPr/>
      <dgm:t>
        <a:bodyPr/>
        <a:lstStyle/>
        <a:p>
          <a:endParaRPr lang="en-US"/>
        </a:p>
      </dgm:t>
    </dgm:pt>
    <dgm:pt modelId="{DBFD98F5-E7E5-4616-A32E-2DC284237F09}" type="pres">
      <dgm:prSet presAssocID="{6537F601-F469-49A5-9C95-4445ED7F4C5C}" presName="Name21" presStyleCnt="0"/>
      <dgm:spPr/>
    </dgm:pt>
    <dgm:pt modelId="{4977E0B0-BF47-41C7-BA40-77E6E21E075A}" type="pres">
      <dgm:prSet presAssocID="{6537F601-F469-49A5-9C95-4445ED7F4C5C}" presName="level2Shape" presStyleLbl="node3" presStyleIdx="0" presStyleCnt="3" custScaleX="124654"/>
      <dgm:spPr/>
      <dgm:t>
        <a:bodyPr/>
        <a:lstStyle/>
        <a:p>
          <a:endParaRPr lang="en-US"/>
        </a:p>
      </dgm:t>
    </dgm:pt>
    <dgm:pt modelId="{E5963138-3640-4239-A4D5-79D2729A2DB8}" type="pres">
      <dgm:prSet presAssocID="{6537F601-F469-49A5-9C95-4445ED7F4C5C}" presName="hierChild3" presStyleCnt="0"/>
      <dgm:spPr/>
    </dgm:pt>
    <dgm:pt modelId="{4E222C89-9596-4164-A90A-F925F3250029}" type="pres">
      <dgm:prSet presAssocID="{DF8015C6-A1FA-4978-96D6-B5541127E435}" presName="Name19" presStyleLbl="parChTrans1D3" presStyleIdx="1" presStyleCnt="3"/>
      <dgm:spPr/>
      <dgm:t>
        <a:bodyPr/>
        <a:lstStyle/>
        <a:p>
          <a:endParaRPr lang="en-US"/>
        </a:p>
      </dgm:t>
    </dgm:pt>
    <dgm:pt modelId="{98967C10-97A7-4A21-9C7B-48F7BB7F7B79}" type="pres">
      <dgm:prSet presAssocID="{D76D560D-58E4-43B7-B63B-22079CC3ADEB}" presName="Name21" presStyleCnt="0"/>
      <dgm:spPr/>
    </dgm:pt>
    <dgm:pt modelId="{9D8C9A09-CCD7-48E7-BE1C-767A9E0A997A}" type="pres">
      <dgm:prSet presAssocID="{D76D560D-58E4-43B7-B63B-22079CC3ADEB}" presName="level2Shape" presStyleLbl="node3" presStyleIdx="1" presStyleCnt="3" custScaleX="162812"/>
      <dgm:spPr/>
      <dgm:t>
        <a:bodyPr/>
        <a:lstStyle/>
        <a:p>
          <a:endParaRPr lang="en-US"/>
        </a:p>
      </dgm:t>
    </dgm:pt>
    <dgm:pt modelId="{9990516D-8868-41BD-8529-4FE1DE654803}" type="pres">
      <dgm:prSet presAssocID="{D76D560D-58E4-43B7-B63B-22079CC3ADEB}" presName="hierChild3" presStyleCnt="0"/>
      <dgm:spPr/>
    </dgm:pt>
    <dgm:pt modelId="{6415E92F-C6D4-4A29-A20C-90277FECD89E}" type="pres">
      <dgm:prSet presAssocID="{3E9353E3-082A-4EDF-A10D-2C7A6E94F46E}" presName="Name19" presStyleLbl="parChTrans1D3" presStyleIdx="2" presStyleCnt="3"/>
      <dgm:spPr/>
      <dgm:t>
        <a:bodyPr/>
        <a:lstStyle/>
        <a:p>
          <a:endParaRPr lang="en-US"/>
        </a:p>
      </dgm:t>
    </dgm:pt>
    <dgm:pt modelId="{8AADC6B9-A0F5-4884-AC56-3DC620CA190F}" type="pres">
      <dgm:prSet presAssocID="{D9F1C43F-78F9-4EDA-BFCB-F248BA0116B8}" presName="Name21" presStyleCnt="0"/>
      <dgm:spPr/>
    </dgm:pt>
    <dgm:pt modelId="{F220FA2C-C5A1-4762-AB2E-CCCFF60E6140}" type="pres">
      <dgm:prSet presAssocID="{D9F1C43F-78F9-4EDA-BFCB-F248BA0116B8}" presName="level2Shape" presStyleLbl="node3" presStyleIdx="2" presStyleCnt="3"/>
      <dgm:spPr/>
      <dgm:t>
        <a:bodyPr/>
        <a:lstStyle/>
        <a:p>
          <a:endParaRPr lang="en-US"/>
        </a:p>
      </dgm:t>
    </dgm:pt>
    <dgm:pt modelId="{04276C95-3EE2-482B-95E7-F253D25BFB4C}" type="pres">
      <dgm:prSet presAssocID="{D9F1C43F-78F9-4EDA-BFCB-F248BA0116B8}" presName="hierChild3" presStyleCnt="0"/>
      <dgm:spPr/>
    </dgm:pt>
    <dgm:pt modelId="{123382B6-F0B6-490E-9020-13D8B880BD2E}" type="pres">
      <dgm:prSet presAssocID="{09E4BDCC-3F5E-4E15-8EF8-DD4F9E7F097A}" presName="Name19" presStyleLbl="parChTrans1D2" presStyleIdx="1" presStyleCnt="3"/>
      <dgm:spPr/>
      <dgm:t>
        <a:bodyPr/>
        <a:lstStyle/>
        <a:p>
          <a:endParaRPr lang="en-US"/>
        </a:p>
      </dgm:t>
    </dgm:pt>
    <dgm:pt modelId="{48D76C09-01C5-433B-8316-5E929DE6B88A}" type="pres">
      <dgm:prSet presAssocID="{EC39567E-2834-4883-AF6F-2598A7A68A8E}" presName="Name21" presStyleCnt="0"/>
      <dgm:spPr/>
    </dgm:pt>
    <dgm:pt modelId="{BC402BDC-8AD8-4785-A30A-58AE9E956707}" type="pres">
      <dgm:prSet presAssocID="{EC39567E-2834-4883-AF6F-2598A7A68A8E}" presName="level2Shape" presStyleLbl="node2" presStyleIdx="1" presStyleCnt="3"/>
      <dgm:spPr/>
      <dgm:t>
        <a:bodyPr/>
        <a:lstStyle/>
        <a:p>
          <a:endParaRPr lang="en-US"/>
        </a:p>
      </dgm:t>
    </dgm:pt>
    <dgm:pt modelId="{ABE15561-D9A1-4FFB-AC7C-BCCE3B7B9168}" type="pres">
      <dgm:prSet presAssocID="{EC39567E-2834-4883-AF6F-2598A7A68A8E}" presName="hierChild3" presStyleCnt="0"/>
      <dgm:spPr/>
    </dgm:pt>
    <dgm:pt modelId="{DB9D2942-CC9F-40E9-BFCB-D1F704A8981D}" type="pres">
      <dgm:prSet presAssocID="{D51DBBAB-8080-43A7-AC35-1D35664D3C0A}" presName="Name19" presStyleLbl="parChTrans1D2" presStyleIdx="2" presStyleCnt="3"/>
      <dgm:spPr/>
      <dgm:t>
        <a:bodyPr/>
        <a:lstStyle/>
        <a:p>
          <a:endParaRPr lang="en-US"/>
        </a:p>
      </dgm:t>
    </dgm:pt>
    <dgm:pt modelId="{A74CE3D6-7B4D-4DC8-9A69-6382CDE3A740}" type="pres">
      <dgm:prSet presAssocID="{2EC2F4B6-E5D3-4DBA-97A6-97F8B4A62A92}" presName="Name21" presStyleCnt="0"/>
      <dgm:spPr/>
    </dgm:pt>
    <dgm:pt modelId="{D271AFA1-AF70-405F-A1B0-0E196FEED77A}" type="pres">
      <dgm:prSet presAssocID="{2EC2F4B6-E5D3-4DBA-97A6-97F8B4A62A92}" presName="level2Shape" presStyleLbl="node2" presStyleIdx="2" presStyleCnt="3"/>
      <dgm:spPr/>
      <dgm:t>
        <a:bodyPr/>
        <a:lstStyle/>
        <a:p>
          <a:endParaRPr lang="en-US"/>
        </a:p>
      </dgm:t>
    </dgm:pt>
    <dgm:pt modelId="{A095A643-0280-4760-A7A7-146E3B8418E4}" type="pres">
      <dgm:prSet presAssocID="{2EC2F4B6-E5D3-4DBA-97A6-97F8B4A62A92}" presName="hierChild3" presStyleCnt="0"/>
      <dgm:spPr/>
    </dgm:pt>
    <dgm:pt modelId="{80CA7143-02B7-49AE-A4A7-BF119C974F96}" type="pres">
      <dgm:prSet presAssocID="{F7DB8528-FD45-4EB2-8A71-5DCE2A97AAB5}" presName="bgShapesFlow" presStyleCnt="0"/>
      <dgm:spPr/>
    </dgm:pt>
  </dgm:ptLst>
  <dgm:cxnLst>
    <dgm:cxn modelId="{59107154-9B3F-415D-BC01-606458822193}" type="presOf" srcId="{EC39567E-2834-4883-AF6F-2598A7A68A8E}" destId="{BC402BDC-8AD8-4785-A30A-58AE9E956707}" srcOrd="0" destOrd="0" presId="urn:microsoft.com/office/officeart/2005/8/layout/hierarchy6"/>
    <dgm:cxn modelId="{05E81504-E15B-4235-8DDE-FD3DD13E2D21}" type="presOf" srcId="{C04EAD0A-121D-410E-9565-0BA27E5C2468}" destId="{F01438F5-3E31-4940-9301-0861EBA0F3C6}" srcOrd="0" destOrd="0" presId="urn:microsoft.com/office/officeart/2005/8/layout/hierarchy6"/>
    <dgm:cxn modelId="{C003903D-6C11-4D87-937C-81113F4D3A58}" srcId="{C3F4C4C8-9DC1-47C0-960A-C3245E4F4E6A}" destId="{6537F601-F469-49A5-9C95-4445ED7F4C5C}" srcOrd="0" destOrd="0" parTransId="{7871DB6D-617B-4271-ABA1-FB729F35AB54}" sibTransId="{7F00418B-6F26-4A6D-9E28-837B093EF473}"/>
    <dgm:cxn modelId="{B2F422DD-4622-4C63-9CFA-3636C08F2748}" srcId="{C3F4C4C8-9DC1-47C0-960A-C3245E4F4E6A}" destId="{D76D560D-58E4-43B7-B63B-22079CC3ADEB}" srcOrd="1" destOrd="0" parTransId="{DF8015C6-A1FA-4978-96D6-B5541127E435}" sibTransId="{22C0DEAA-BB8B-470D-AFF3-DDBDE7388D5D}"/>
    <dgm:cxn modelId="{5D0D5FD5-A231-4F76-9C3C-D79341F712B8}" type="presOf" srcId="{D9F1C43F-78F9-4EDA-BFCB-F248BA0116B8}" destId="{F220FA2C-C5A1-4762-AB2E-CCCFF60E6140}" srcOrd="0" destOrd="0" presId="urn:microsoft.com/office/officeart/2005/8/layout/hierarchy6"/>
    <dgm:cxn modelId="{54C22E1E-641A-4D1E-B840-567AB884309E}" srcId="{6B08EE32-6A8D-4EE1-B00D-E181B7BFF5BF}" destId="{EC39567E-2834-4883-AF6F-2598A7A68A8E}" srcOrd="1" destOrd="0" parTransId="{09E4BDCC-3F5E-4E15-8EF8-DD4F9E7F097A}" sibTransId="{1B27B9C4-74FF-4B2B-B701-F3F8C3B4703D}"/>
    <dgm:cxn modelId="{5781F119-8A4D-49DC-92A4-E8676389E9AD}" srcId="{6B08EE32-6A8D-4EE1-B00D-E181B7BFF5BF}" destId="{2EC2F4B6-E5D3-4DBA-97A6-97F8B4A62A92}" srcOrd="2" destOrd="0" parTransId="{D51DBBAB-8080-43A7-AC35-1D35664D3C0A}" sibTransId="{A06FBEFF-F08C-4FDA-B3FE-D91269BF033D}"/>
    <dgm:cxn modelId="{17DDF3F6-4512-410F-9190-70290EF59285}" type="presOf" srcId="{6537F601-F469-49A5-9C95-4445ED7F4C5C}" destId="{4977E0B0-BF47-41C7-BA40-77E6E21E075A}" srcOrd="0" destOrd="0" presId="urn:microsoft.com/office/officeart/2005/8/layout/hierarchy6"/>
    <dgm:cxn modelId="{EF1AC6C4-A8BB-4BB3-BF14-8BBF63A0A773}" type="presOf" srcId="{D76D560D-58E4-43B7-B63B-22079CC3ADEB}" destId="{9D8C9A09-CCD7-48E7-BE1C-767A9E0A997A}" srcOrd="0" destOrd="0" presId="urn:microsoft.com/office/officeart/2005/8/layout/hierarchy6"/>
    <dgm:cxn modelId="{8D3CBB64-87F1-40EF-BEFF-3D8147354B45}" type="presOf" srcId="{D51DBBAB-8080-43A7-AC35-1D35664D3C0A}" destId="{DB9D2942-CC9F-40E9-BFCB-D1F704A8981D}" srcOrd="0" destOrd="0" presId="urn:microsoft.com/office/officeart/2005/8/layout/hierarchy6"/>
    <dgm:cxn modelId="{C8FDE963-3895-4CFF-8570-C823EF41136E}" srcId="{F7DB8528-FD45-4EB2-8A71-5DCE2A97AAB5}" destId="{6B08EE32-6A8D-4EE1-B00D-E181B7BFF5BF}" srcOrd="0" destOrd="0" parTransId="{8903807A-867B-43B5-A246-78F9A2701FCB}" sibTransId="{0A212320-9D48-4776-B031-FE265DDECA37}"/>
    <dgm:cxn modelId="{31FDD57A-D652-434C-9F67-DE3AEAAF95DE}" type="presOf" srcId="{DF8015C6-A1FA-4978-96D6-B5541127E435}" destId="{4E222C89-9596-4164-A90A-F925F3250029}" srcOrd="0" destOrd="0" presId="urn:microsoft.com/office/officeart/2005/8/layout/hierarchy6"/>
    <dgm:cxn modelId="{73D8B1B6-706F-4D7F-958A-3D1E6A890E4B}" type="presOf" srcId="{6B08EE32-6A8D-4EE1-B00D-E181B7BFF5BF}" destId="{887B17E4-3F73-4351-BD1D-B1FCF7EE99E7}" srcOrd="0" destOrd="0" presId="urn:microsoft.com/office/officeart/2005/8/layout/hierarchy6"/>
    <dgm:cxn modelId="{E8BC41CF-8C7C-4801-9923-79F74137EE43}" srcId="{C3F4C4C8-9DC1-47C0-960A-C3245E4F4E6A}" destId="{D9F1C43F-78F9-4EDA-BFCB-F248BA0116B8}" srcOrd="2" destOrd="0" parTransId="{3E9353E3-082A-4EDF-A10D-2C7A6E94F46E}" sibTransId="{8D2D7ABF-BC94-447F-9541-7D007D981DE4}"/>
    <dgm:cxn modelId="{CD145EDB-9E38-41D5-8391-7F469189A621}" type="presOf" srcId="{3E9353E3-082A-4EDF-A10D-2C7A6E94F46E}" destId="{6415E92F-C6D4-4A29-A20C-90277FECD89E}" srcOrd="0" destOrd="0" presId="urn:microsoft.com/office/officeart/2005/8/layout/hierarchy6"/>
    <dgm:cxn modelId="{6DC19EB6-5C4E-495C-897A-D912948568A1}" type="presOf" srcId="{2EC2F4B6-E5D3-4DBA-97A6-97F8B4A62A92}" destId="{D271AFA1-AF70-405F-A1B0-0E196FEED77A}" srcOrd="0" destOrd="0" presId="urn:microsoft.com/office/officeart/2005/8/layout/hierarchy6"/>
    <dgm:cxn modelId="{0BC1B7E4-63DC-42DF-9D4C-94576C268D34}" type="presOf" srcId="{09E4BDCC-3F5E-4E15-8EF8-DD4F9E7F097A}" destId="{123382B6-F0B6-490E-9020-13D8B880BD2E}" srcOrd="0" destOrd="0" presId="urn:microsoft.com/office/officeart/2005/8/layout/hierarchy6"/>
    <dgm:cxn modelId="{8F3BA50A-23BE-491A-A970-CBA5201DA2BE}" type="presOf" srcId="{C3F4C4C8-9DC1-47C0-960A-C3245E4F4E6A}" destId="{F239FA89-0849-4C72-B256-781420CAB1D4}" srcOrd="0" destOrd="0" presId="urn:microsoft.com/office/officeart/2005/8/layout/hierarchy6"/>
    <dgm:cxn modelId="{2E6A6D3E-AFF6-43F8-A3CF-11D7270E885B}" srcId="{6B08EE32-6A8D-4EE1-B00D-E181B7BFF5BF}" destId="{C3F4C4C8-9DC1-47C0-960A-C3245E4F4E6A}" srcOrd="0" destOrd="0" parTransId="{C04EAD0A-121D-410E-9565-0BA27E5C2468}" sibTransId="{FB2379A8-5D51-4F5B-8696-7FE41D285736}"/>
    <dgm:cxn modelId="{B8E1884B-0CC0-4BE1-A57B-2248EAA11825}" type="presOf" srcId="{F7DB8528-FD45-4EB2-8A71-5DCE2A97AAB5}" destId="{74BA5B8F-8E48-4D44-98F0-DB3AE8737485}" srcOrd="0" destOrd="0" presId="urn:microsoft.com/office/officeart/2005/8/layout/hierarchy6"/>
    <dgm:cxn modelId="{6B521DA1-F366-48D6-A21D-70E145807BE6}" type="presOf" srcId="{7871DB6D-617B-4271-ABA1-FB729F35AB54}" destId="{49196D5E-946B-4F95-BF1B-BC5075D73C1D}" srcOrd="0" destOrd="0" presId="urn:microsoft.com/office/officeart/2005/8/layout/hierarchy6"/>
    <dgm:cxn modelId="{D21808F8-C05B-49E4-9EF3-D8D268D99BC0}" type="presParOf" srcId="{74BA5B8F-8E48-4D44-98F0-DB3AE8737485}" destId="{080C4E3B-5648-46B5-BE98-5F485A08B099}" srcOrd="0" destOrd="0" presId="urn:microsoft.com/office/officeart/2005/8/layout/hierarchy6"/>
    <dgm:cxn modelId="{549F48DC-FB39-44F1-9609-DAE884C94578}" type="presParOf" srcId="{080C4E3B-5648-46B5-BE98-5F485A08B099}" destId="{CC614A04-F1C2-488F-824C-182D8A25F83E}" srcOrd="0" destOrd="0" presId="urn:microsoft.com/office/officeart/2005/8/layout/hierarchy6"/>
    <dgm:cxn modelId="{EAE3AA07-DD14-40EE-9DE2-6F75965F1250}" type="presParOf" srcId="{CC614A04-F1C2-488F-824C-182D8A25F83E}" destId="{3CF9D817-C886-420B-9628-3BD3D4B8BEE6}" srcOrd="0" destOrd="0" presId="urn:microsoft.com/office/officeart/2005/8/layout/hierarchy6"/>
    <dgm:cxn modelId="{F022F03D-DE6F-4B9E-BA0C-9EA422AAFA0F}" type="presParOf" srcId="{3CF9D817-C886-420B-9628-3BD3D4B8BEE6}" destId="{887B17E4-3F73-4351-BD1D-B1FCF7EE99E7}" srcOrd="0" destOrd="0" presId="urn:microsoft.com/office/officeart/2005/8/layout/hierarchy6"/>
    <dgm:cxn modelId="{A88D3C29-6D38-4D86-AD48-1FC340682119}" type="presParOf" srcId="{3CF9D817-C886-420B-9628-3BD3D4B8BEE6}" destId="{55102BC8-D1F9-42E8-B168-C0A5A4458888}" srcOrd="1" destOrd="0" presId="urn:microsoft.com/office/officeart/2005/8/layout/hierarchy6"/>
    <dgm:cxn modelId="{9C5B77C0-94C5-479C-9D82-0F739F96B757}" type="presParOf" srcId="{55102BC8-D1F9-42E8-B168-C0A5A4458888}" destId="{F01438F5-3E31-4940-9301-0861EBA0F3C6}" srcOrd="0" destOrd="0" presId="urn:microsoft.com/office/officeart/2005/8/layout/hierarchy6"/>
    <dgm:cxn modelId="{B36E86C4-A706-48C8-86E2-51A2C8291C09}" type="presParOf" srcId="{55102BC8-D1F9-42E8-B168-C0A5A4458888}" destId="{C410A958-CB5F-4A58-A7BA-9EEC079D6909}" srcOrd="1" destOrd="0" presId="urn:microsoft.com/office/officeart/2005/8/layout/hierarchy6"/>
    <dgm:cxn modelId="{1D7F838E-C454-4AE2-90D1-35571761D235}" type="presParOf" srcId="{C410A958-CB5F-4A58-A7BA-9EEC079D6909}" destId="{F239FA89-0849-4C72-B256-781420CAB1D4}" srcOrd="0" destOrd="0" presId="urn:microsoft.com/office/officeart/2005/8/layout/hierarchy6"/>
    <dgm:cxn modelId="{B868DB8A-362B-44B6-B43F-C1C2A7488509}" type="presParOf" srcId="{C410A958-CB5F-4A58-A7BA-9EEC079D6909}" destId="{065D4075-ADAC-4FB1-8A91-71A53F47616D}" srcOrd="1" destOrd="0" presId="urn:microsoft.com/office/officeart/2005/8/layout/hierarchy6"/>
    <dgm:cxn modelId="{E4A952C5-22FD-4BEE-BAC3-44A4C4FFD2B5}" type="presParOf" srcId="{065D4075-ADAC-4FB1-8A91-71A53F47616D}" destId="{49196D5E-946B-4F95-BF1B-BC5075D73C1D}" srcOrd="0" destOrd="0" presId="urn:microsoft.com/office/officeart/2005/8/layout/hierarchy6"/>
    <dgm:cxn modelId="{BEA9E417-27A0-4A13-9A91-1E99D65FB522}" type="presParOf" srcId="{065D4075-ADAC-4FB1-8A91-71A53F47616D}" destId="{DBFD98F5-E7E5-4616-A32E-2DC284237F09}" srcOrd="1" destOrd="0" presId="urn:microsoft.com/office/officeart/2005/8/layout/hierarchy6"/>
    <dgm:cxn modelId="{826ACDD0-727A-4DBE-9FE5-FFBA71B44EE4}" type="presParOf" srcId="{DBFD98F5-E7E5-4616-A32E-2DC284237F09}" destId="{4977E0B0-BF47-41C7-BA40-77E6E21E075A}" srcOrd="0" destOrd="0" presId="urn:microsoft.com/office/officeart/2005/8/layout/hierarchy6"/>
    <dgm:cxn modelId="{9399AF8C-32D5-432A-AE76-107384C32978}" type="presParOf" srcId="{DBFD98F5-E7E5-4616-A32E-2DC284237F09}" destId="{E5963138-3640-4239-A4D5-79D2729A2DB8}" srcOrd="1" destOrd="0" presId="urn:microsoft.com/office/officeart/2005/8/layout/hierarchy6"/>
    <dgm:cxn modelId="{A185E56F-E073-4DF9-A2B2-C01424D42285}" type="presParOf" srcId="{065D4075-ADAC-4FB1-8A91-71A53F47616D}" destId="{4E222C89-9596-4164-A90A-F925F3250029}" srcOrd="2" destOrd="0" presId="urn:microsoft.com/office/officeart/2005/8/layout/hierarchy6"/>
    <dgm:cxn modelId="{38373A44-1C05-477B-9433-258276738F4D}" type="presParOf" srcId="{065D4075-ADAC-4FB1-8A91-71A53F47616D}" destId="{98967C10-97A7-4A21-9C7B-48F7BB7F7B79}" srcOrd="3" destOrd="0" presId="urn:microsoft.com/office/officeart/2005/8/layout/hierarchy6"/>
    <dgm:cxn modelId="{E84158C1-D5AA-4F1C-8468-D5BCABA3890D}" type="presParOf" srcId="{98967C10-97A7-4A21-9C7B-48F7BB7F7B79}" destId="{9D8C9A09-CCD7-48E7-BE1C-767A9E0A997A}" srcOrd="0" destOrd="0" presId="urn:microsoft.com/office/officeart/2005/8/layout/hierarchy6"/>
    <dgm:cxn modelId="{36BEECAD-ABDB-4269-88D4-296C5E3E6008}" type="presParOf" srcId="{98967C10-97A7-4A21-9C7B-48F7BB7F7B79}" destId="{9990516D-8868-41BD-8529-4FE1DE654803}" srcOrd="1" destOrd="0" presId="urn:microsoft.com/office/officeart/2005/8/layout/hierarchy6"/>
    <dgm:cxn modelId="{1C957AAA-2EAF-4F26-AC11-BFC5CB98C5F7}" type="presParOf" srcId="{065D4075-ADAC-4FB1-8A91-71A53F47616D}" destId="{6415E92F-C6D4-4A29-A20C-90277FECD89E}" srcOrd="4" destOrd="0" presId="urn:microsoft.com/office/officeart/2005/8/layout/hierarchy6"/>
    <dgm:cxn modelId="{BA199807-AE92-4E21-8C3C-FFF24F9020DD}" type="presParOf" srcId="{065D4075-ADAC-4FB1-8A91-71A53F47616D}" destId="{8AADC6B9-A0F5-4884-AC56-3DC620CA190F}" srcOrd="5" destOrd="0" presId="urn:microsoft.com/office/officeart/2005/8/layout/hierarchy6"/>
    <dgm:cxn modelId="{896B5544-436E-4D5D-B276-5C813BC373F8}" type="presParOf" srcId="{8AADC6B9-A0F5-4884-AC56-3DC620CA190F}" destId="{F220FA2C-C5A1-4762-AB2E-CCCFF60E6140}" srcOrd="0" destOrd="0" presId="urn:microsoft.com/office/officeart/2005/8/layout/hierarchy6"/>
    <dgm:cxn modelId="{333683D0-D864-419A-8051-D7AC40B055F5}" type="presParOf" srcId="{8AADC6B9-A0F5-4884-AC56-3DC620CA190F}" destId="{04276C95-3EE2-482B-95E7-F253D25BFB4C}" srcOrd="1" destOrd="0" presId="urn:microsoft.com/office/officeart/2005/8/layout/hierarchy6"/>
    <dgm:cxn modelId="{AD14ED10-7B11-4166-8F26-E9203B5456E1}" type="presParOf" srcId="{55102BC8-D1F9-42E8-B168-C0A5A4458888}" destId="{123382B6-F0B6-490E-9020-13D8B880BD2E}" srcOrd="2" destOrd="0" presId="urn:microsoft.com/office/officeart/2005/8/layout/hierarchy6"/>
    <dgm:cxn modelId="{16C12126-850D-4EDC-BA8C-8D729B023254}" type="presParOf" srcId="{55102BC8-D1F9-42E8-B168-C0A5A4458888}" destId="{48D76C09-01C5-433B-8316-5E929DE6B88A}" srcOrd="3" destOrd="0" presId="urn:microsoft.com/office/officeart/2005/8/layout/hierarchy6"/>
    <dgm:cxn modelId="{D5B7B1FA-D3F8-46E7-99E2-28EAB287C26E}" type="presParOf" srcId="{48D76C09-01C5-433B-8316-5E929DE6B88A}" destId="{BC402BDC-8AD8-4785-A30A-58AE9E956707}" srcOrd="0" destOrd="0" presId="urn:microsoft.com/office/officeart/2005/8/layout/hierarchy6"/>
    <dgm:cxn modelId="{52171356-0A4C-4362-ABC1-76169A6EBD13}" type="presParOf" srcId="{48D76C09-01C5-433B-8316-5E929DE6B88A}" destId="{ABE15561-D9A1-4FFB-AC7C-BCCE3B7B9168}" srcOrd="1" destOrd="0" presId="urn:microsoft.com/office/officeart/2005/8/layout/hierarchy6"/>
    <dgm:cxn modelId="{2B869849-EDF6-4A7C-8F5C-70BF476F60A6}" type="presParOf" srcId="{55102BC8-D1F9-42E8-B168-C0A5A4458888}" destId="{DB9D2942-CC9F-40E9-BFCB-D1F704A8981D}" srcOrd="4" destOrd="0" presId="urn:microsoft.com/office/officeart/2005/8/layout/hierarchy6"/>
    <dgm:cxn modelId="{68444530-D7EC-4953-9008-FA3C0DC09EEA}" type="presParOf" srcId="{55102BC8-D1F9-42E8-B168-C0A5A4458888}" destId="{A74CE3D6-7B4D-4DC8-9A69-6382CDE3A740}" srcOrd="5" destOrd="0" presId="urn:microsoft.com/office/officeart/2005/8/layout/hierarchy6"/>
    <dgm:cxn modelId="{65FE34F4-C99F-430C-95F9-931A83934692}" type="presParOf" srcId="{A74CE3D6-7B4D-4DC8-9A69-6382CDE3A740}" destId="{D271AFA1-AF70-405F-A1B0-0E196FEED77A}" srcOrd="0" destOrd="0" presId="urn:microsoft.com/office/officeart/2005/8/layout/hierarchy6"/>
    <dgm:cxn modelId="{CC630752-D392-455F-914A-8502BB90CEA9}" type="presParOf" srcId="{A74CE3D6-7B4D-4DC8-9A69-6382CDE3A740}" destId="{A095A643-0280-4760-A7A7-146E3B8418E4}" srcOrd="1" destOrd="0" presId="urn:microsoft.com/office/officeart/2005/8/layout/hierarchy6"/>
    <dgm:cxn modelId="{8E7D49A7-CD6F-4D6E-A1EF-EE549FE50B76}" type="presParOf" srcId="{74BA5B8F-8E48-4D44-98F0-DB3AE8737485}" destId="{80CA7143-02B7-49AE-A4A7-BF119C974F96}" srcOrd="1" destOrd="0" presId="urn:microsoft.com/office/officeart/2005/8/layout/hierarchy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FE886-EC62-4FC1-B438-8AECD587C633}" type="datetimeFigureOut">
              <a:rPr lang="en-US" smtClean="0"/>
              <a:pPr/>
              <a:t>11/22/2013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B5D5A-5D5B-4A0A-B6D9-016D424148B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D1AE5-C1F8-4B91-A996-9D0138354A6A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/>
          <a:srcRect r="917"/>
          <a:stretch>
            <a:fillRect/>
          </a:stretch>
        </p:blipFill>
        <p:spPr bwMode="auto">
          <a:xfrm>
            <a:off x="0" y="0"/>
            <a:ext cx="91440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0" y="5249863"/>
            <a:ext cx="8915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4000" i="1">
                <a:solidFill>
                  <a:schemeClr val="bg1"/>
                </a:solidFill>
                <a:latin typeface="Monotype Corsiva" pitchFamily="66" charset="0"/>
              </a:rPr>
              <a:t>“Whatever the mind can conceive and believe the mind can achieve.”</a:t>
            </a:r>
            <a:r>
              <a:rPr lang="en-US" sz="4000">
                <a:solidFill>
                  <a:schemeClr val="bg1"/>
                </a:solidFill>
                <a:latin typeface="Monotype Corsiva" pitchFamily="66" charset="0"/>
              </a:rPr>
              <a:t> -Napoleon Hill </a:t>
            </a: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7200" smtClean="0">
                <a:solidFill>
                  <a:schemeClr val="bg1"/>
                </a:solidFill>
                <a:latin typeface="Monotype Corsiva" pitchFamily="66" charset="0"/>
              </a:rPr>
              <a:t>DREAM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By informing and guiding managerial and operational decision making and implementation of strategy for achieving sustainable value creation, and the planning, monitoring, and improvement of supporting processes. </a:t>
            </a:r>
          </a:p>
          <a:p>
            <a:r>
              <a:rPr lang="en-US" dirty="0" smtClean="0"/>
              <a:t>-&gt; SOP for IDT: Internal control</a:t>
            </a:r>
          </a:p>
          <a:p>
            <a:r>
              <a:rPr lang="en-US" dirty="0" smtClean="0"/>
              <a:t>-&gt; Technology usage- ERP integration</a:t>
            </a:r>
          </a:p>
          <a:p>
            <a:r>
              <a:rPr lang="en-US" dirty="0" smtClean="0"/>
              <a:t>-&gt; Training of employees</a:t>
            </a:r>
          </a:p>
          <a:p>
            <a:r>
              <a:rPr lang="en-US" dirty="0" smtClean="0"/>
              <a:t>-&gt; Hand Holding in Implementation period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Preserver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By ensuring the protection of a sustainable value creation strategy against strategic, operational, and financial risks, and ensuring compliance with regulations, standards, and good practices. </a:t>
            </a:r>
          </a:p>
          <a:p>
            <a:r>
              <a:rPr lang="en-US" dirty="0" smtClean="0"/>
              <a:t>-&gt; Internal / operational/ management audit to include IDT</a:t>
            </a:r>
          </a:p>
          <a:p>
            <a:r>
              <a:rPr lang="en-US" dirty="0" smtClean="0"/>
              <a:t>-&gt; Plan for changing laws – GST?</a:t>
            </a:r>
          </a:p>
          <a:p>
            <a:r>
              <a:rPr lang="en-US" dirty="0" smtClean="0"/>
              <a:t>-&gt; Disclosure of facts- no surprises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By enabling the transparent communication of the delivery of sustainable value to stakeholders. </a:t>
            </a:r>
          </a:p>
          <a:p>
            <a:endParaRPr lang="en-US" dirty="0" smtClean="0"/>
          </a:p>
          <a:p>
            <a:r>
              <a:rPr lang="en-US" dirty="0" smtClean="0"/>
              <a:t>-&gt; Credibility of Financial Statements</a:t>
            </a:r>
          </a:p>
          <a:p>
            <a:r>
              <a:rPr lang="en-US" dirty="0" smtClean="0"/>
              <a:t>- &gt; Quarterly reporting</a:t>
            </a:r>
          </a:p>
          <a:p>
            <a:r>
              <a:rPr lang="en-US" dirty="0" smtClean="0"/>
              <a:t>-&gt; Independent  Authentic certification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Areas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Registration procedures</a:t>
            </a:r>
          </a:p>
          <a:p>
            <a:r>
              <a:rPr lang="en-US" dirty="0" smtClean="0"/>
              <a:t> Initial disclosures/ procedures to the dept.</a:t>
            </a:r>
          </a:p>
          <a:p>
            <a:r>
              <a:rPr lang="en-US" dirty="0" smtClean="0"/>
              <a:t>Maintaining Accounts, Payment of duty/taxes</a:t>
            </a:r>
          </a:p>
          <a:p>
            <a:r>
              <a:rPr lang="en-US" dirty="0" smtClean="0"/>
              <a:t>Periodical return verification and submission</a:t>
            </a:r>
          </a:p>
          <a:p>
            <a:r>
              <a:rPr lang="en-US" dirty="0" smtClean="0"/>
              <a:t>Periodical review of CE/CUS/ST</a:t>
            </a:r>
          </a:p>
          <a:p>
            <a:r>
              <a:rPr lang="en-US" dirty="0" smtClean="0"/>
              <a:t>Review of the above before departmental audit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End to End Solutions</a:t>
            </a:r>
          </a:p>
          <a:p>
            <a:r>
              <a:rPr lang="en-US" dirty="0" smtClean="0"/>
              <a:t>Providing opinions/clarifications</a:t>
            </a:r>
          </a:p>
          <a:p>
            <a:r>
              <a:rPr lang="en-US" dirty="0" smtClean="0"/>
              <a:t>Transaction Structuring</a:t>
            </a:r>
          </a:p>
          <a:p>
            <a:r>
              <a:rPr lang="en-US" dirty="0" smtClean="0"/>
              <a:t>Impact on the changes-budget, notifications, case laws</a:t>
            </a:r>
          </a:p>
          <a:p>
            <a:r>
              <a:rPr lang="en-US" dirty="0" smtClean="0"/>
              <a:t>Obtaining refunds</a:t>
            </a:r>
          </a:p>
          <a:p>
            <a:r>
              <a:rPr lang="en-US" dirty="0" smtClean="0"/>
              <a:t>Rectification of errors made earlier</a:t>
            </a:r>
          </a:p>
          <a:p>
            <a:r>
              <a:rPr lang="en-US" dirty="0" smtClean="0"/>
              <a:t>Attest Functions – Certification, Audit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Reply to the departmental letter</a:t>
            </a:r>
          </a:p>
          <a:p>
            <a:r>
              <a:rPr lang="en-US" dirty="0" smtClean="0"/>
              <a:t>Reply to the Show cause notice</a:t>
            </a:r>
          </a:p>
          <a:p>
            <a:r>
              <a:rPr lang="en-US" dirty="0" smtClean="0"/>
              <a:t>Litigation- Representation before adjudicating authority</a:t>
            </a:r>
          </a:p>
          <a:p>
            <a:r>
              <a:rPr lang="en-US" dirty="0" smtClean="0"/>
              <a:t>Reply and representation at appellate forums</a:t>
            </a:r>
          </a:p>
          <a:p>
            <a:r>
              <a:rPr lang="en-US" dirty="0" smtClean="0"/>
              <a:t>Assistance to lawyers at High Court/Supreme Court</a:t>
            </a:r>
          </a:p>
          <a:p>
            <a:r>
              <a:rPr lang="en-US" dirty="0" smtClean="0"/>
              <a:t>Strategic Consulting – Board Level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ST- Major Shift -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Specified Services to Activity</a:t>
            </a:r>
          </a:p>
          <a:p>
            <a:pPr marL="514350" indent="-514350">
              <a:buAutoNum type="arabicPeriod"/>
            </a:pPr>
            <a:r>
              <a:rPr lang="en-US" dirty="0" smtClean="0"/>
              <a:t>Classification continues</a:t>
            </a:r>
          </a:p>
          <a:p>
            <a:pPr marL="514350" indent="-514350">
              <a:buAutoNum type="arabicPeriod"/>
            </a:pPr>
            <a:r>
              <a:rPr lang="en-US" dirty="0" smtClean="0"/>
              <a:t>Burden of Proof</a:t>
            </a:r>
          </a:p>
          <a:p>
            <a:pPr marL="514350" indent="-514350">
              <a:buAutoNum type="arabicPeriod"/>
            </a:pPr>
            <a:r>
              <a:rPr lang="en-US" dirty="0" smtClean="0"/>
              <a:t>POPS &amp; Exports</a:t>
            </a:r>
          </a:p>
          <a:p>
            <a:pPr marL="514350" indent="-514350">
              <a:buAutoNum type="arabicPeriod"/>
            </a:pPr>
            <a:r>
              <a:rPr lang="en-US" dirty="0" smtClean="0"/>
              <a:t>Restrictions in Credits</a:t>
            </a:r>
          </a:p>
          <a:p>
            <a:pPr marL="514350" indent="-514350">
              <a:buAutoNum type="arabicPeriod"/>
            </a:pPr>
            <a:r>
              <a:rPr lang="en-US" dirty="0" smtClean="0"/>
              <a:t>Valuation changes</a:t>
            </a:r>
          </a:p>
          <a:p>
            <a:pPr marL="514350" indent="-514350">
              <a:buAutoNum type="arabicPeriod"/>
            </a:pPr>
            <a:r>
              <a:rPr lang="en-US" dirty="0" smtClean="0"/>
              <a:t>Joint Charge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areas…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Sub contract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Exemptions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11. Arrest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12. VCES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228600" y="4800600"/>
            <a:ext cx="85344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200" b="1">
                <a:latin typeface="Times New Roman" pitchFamily="18" charset="0"/>
              </a:rPr>
              <a:t>“Opportunity is missed by most because it is dressed in overalls and looks like work.”                - Thomas Alva Edison</a:t>
            </a:r>
            <a:r>
              <a:rPr lang="en-US" sz="3200">
                <a:solidFill>
                  <a:srgbClr val="FFAB2F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smtClean="0"/>
              <a:t>OPPORTUNITY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become an Expert?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IDT net/ E sites contribution</a:t>
            </a:r>
          </a:p>
          <a:p>
            <a:r>
              <a:rPr lang="en-US" dirty="0" smtClean="0"/>
              <a:t>Evaluator for IDT paper</a:t>
            </a:r>
          </a:p>
          <a:p>
            <a:r>
              <a:rPr lang="en-US" dirty="0" smtClean="0"/>
              <a:t>Teaching the Subject</a:t>
            </a:r>
          </a:p>
          <a:p>
            <a:r>
              <a:rPr lang="en-US" dirty="0" smtClean="0"/>
              <a:t>Writing articles/books</a:t>
            </a:r>
          </a:p>
          <a:p>
            <a:r>
              <a:rPr lang="en-US" dirty="0" smtClean="0"/>
              <a:t>Being a speaker to other members in the industry/departmental officials </a:t>
            </a:r>
          </a:p>
          <a:p>
            <a:r>
              <a:rPr lang="en-US" dirty="0" smtClean="0"/>
              <a:t>Being updated and current</a:t>
            </a:r>
          </a:p>
          <a:p>
            <a:r>
              <a:rPr lang="en-US" dirty="0" smtClean="0"/>
              <a:t>…. many more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Vs Indirect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On Margin</a:t>
            </a:r>
          </a:p>
          <a:p>
            <a:r>
              <a:rPr lang="en-US" dirty="0" smtClean="0"/>
              <a:t>Total 500,000 Cr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Set off- Nil</a:t>
            </a:r>
          </a:p>
          <a:p>
            <a:r>
              <a:rPr lang="en-US" dirty="0" smtClean="0"/>
              <a:t>Normal Impact on Product – 3-7%; On Services 7-12%</a:t>
            </a:r>
          </a:p>
          <a:p>
            <a:r>
              <a:rPr lang="en-US" dirty="0" smtClean="0"/>
              <a:t>Developed Law</a:t>
            </a:r>
          </a:p>
          <a:p>
            <a:r>
              <a:rPr lang="en-US" dirty="0" smtClean="0"/>
              <a:t>Less Disputes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Indirect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On Gross Value</a:t>
            </a:r>
          </a:p>
          <a:p>
            <a:r>
              <a:rPr lang="en-US" dirty="0" smtClean="0"/>
              <a:t>Central Total 500,000Cr</a:t>
            </a:r>
          </a:p>
          <a:p>
            <a:r>
              <a:rPr lang="en-US" dirty="0" smtClean="0"/>
              <a:t>State Total 700,000Cr</a:t>
            </a:r>
          </a:p>
          <a:p>
            <a:r>
              <a:rPr lang="en-US" dirty="0" smtClean="0"/>
              <a:t>Set Off- Centre – 700,000 </a:t>
            </a:r>
          </a:p>
          <a:p>
            <a:r>
              <a:rPr lang="en-US" dirty="0" smtClean="0"/>
              <a:t>S-O – State – 2,800,000 </a:t>
            </a:r>
            <a:r>
              <a:rPr lang="en-US" dirty="0" err="1" smtClean="0"/>
              <a:t>cr</a:t>
            </a:r>
            <a:endParaRPr lang="en-US" dirty="0" smtClean="0"/>
          </a:p>
          <a:p>
            <a:r>
              <a:rPr lang="en-US" dirty="0" smtClean="0"/>
              <a:t>Normal Impact – Goods – 20- 25%; on Service 10- 15%</a:t>
            </a:r>
          </a:p>
          <a:p>
            <a:r>
              <a:rPr lang="en-US" dirty="0" smtClean="0"/>
              <a:t>Underdeveloped new laws</a:t>
            </a:r>
          </a:p>
          <a:p>
            <a:r>
              <a:rPr lang="en-US" dirty="0" smtClean="0"/>
              <a:t>Huge Litigation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Formulae to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Quality Services</a:t>
            </a:r>
          </a:p>
          <a:p>
            <a:r>
              <a:rPr lang="en-US" dirty="0" smtClean="0"/>
              <a:t>Appropriate fees</a:t>
            </a:r>
          </a:p>
          <a:p>
            <a:r>
              <a:rPr lang="en-US" dirty="0" smtClean="0"/>
              <a:t>Following ethical standards </a:t>
            </a:r>
            <a:endParaRPr lang="en-US" dirty="0"/>
          </a:p>
        </p:txBody>
      </p:sp>
      <p:pic>
        <p:nvPicPr>
          <p:cNvPr id="4" name="Picture 3" descr="16343-Gold-Businessman-Carrying-A-Briefcase-And-Staring-Up-At-A-Big-Golden-Bar-Graph-Chart-Symbolizing-Intimidation-Or-Desiring-To-Be-Successful-Clipart-Illustration-Graph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3505200"/>
            <a:ext cx="6477000" cy="2800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“Understanding SERVICE </a:t>
            </a:r>
            <a:br>
              <a:rPr lang="en-US" dirty="0" smtClean="0"/>
            </a:br>
            <a:r>
              <a:rPr lang="en-US" dirty="0" smtClean="0"/>
              <a:t>in new Levy”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Service Tax Levy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/>
              <a:t>Section 66B of the Finance Act. (from July 2012)</a:t>
            </a:r>
          </a:p>
          <a:p>
            <a:pPr>
              <a:buNone/>
            </a:pPr>
            <a:endParaRPr lang="en-US" i="1" dirty="0" smtClean="0"/>
          </a:p>
          <a:p>
            <a:r>
              <a:rPr lang="en-US" i="1" dirty="0" smtClean="0"/>
              <a:t>Tax on the Value of the Services</a:t>
            </a:r>
          </a:p>
          <a:p>
            <a:endParaRPr lang="en-US" i="1" dirty="0" smtClean="0"/>
          </a:p>
          <a:p>
            <a:r>
              <a:rPr lang="en-US" i="1" dirty="0" smtClean="0"/>
              <a:t>Other than covered under Negative List</a:t>
            </a:r>
          </a:p>
          <a:p>
            <a:endParaRPr lang="en-US" i="1" dirty="0" smtClean="0"/>
          </a:p>
          <a:p>
            <a:r>
              <a:rPr lang="en-US" i="1" dirty="0" smtClean="0"/>
              <a:t>Provided or to be Provided in a Taxable Territory</a:t>
            </a:r>
          </a:p>
          <a:p>
            <a:endParaRPr lang="en-US" i="1" dirty="0" smtClean="0"/>
          </a:p>
          <a:p>
            <a:r>
              <a:rPr lang="en-US" i="1" dirty="0" smtClean="0"/>
              <a:t>By One person to another</a:t>
            </a:r>
          </a:p>
          <a:p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Service means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Any activity</a:t>
            </a:r>
          </a:p>
          <a:p>
            <a:r>
              <a:rPr lang="en-US" i="1" dirty="0" smtClean="0"/>
              <a:t>For consideration</a:t>
            </a:r>
          </a:p>
          <a:p>
            <a:r>
              <a:rPr lang="en-US" i="1" dirty="0" smtClean="0"/>
              <a:t>Carried out by a person</a:t>
            </a:r>
          </a:p>
          <a:p>
            <a:r>
              <a:rPr lang="en-US" i="1" dirty="0" smtClean="0"/>
              <a:t>For another</a:t>
            </a:r>
          </a:p>
          <a:p>
            <a:r>
              <a:rPr lang="en-US" i="1" dirty="0" smtClean="0"/>
              <a:t>And includes a declared service</a:t>
            </a:r>
          </a:p>
          <a:p>
            <a:r>
              <a:rPr lang="en-US" i="1" dirty="0" smtClean="0"/>
              <a:t>But excludes…….</a:t>
            </a:r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 Service shall not include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4983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 (Deemed)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i="1" dirty="0" smtClean="0"/>
              <a:t>Should satisfy two basic conditions conjunctively:</a:t>
            </a:r>
          </a:p>
          <a:p>
            <a:pPr lvl="0" algn="just"/>
            <a:r>
              <a:rPr lang="en-US" i="1" dirty="0" smtClean="0"/>
              <a:t>it must be an activity by one person to another for consideration</a:t>
            </a:r>
          </a:p>
          <a:p>
            <a:pPr lvl="0" algn="just"/>
            <a:r>
              <a:rPr lang="en-US" i="1" dirty="0" smtClean="0"/>
              <a:t>it must be specified(i.e. declared) under section 66E</a:t>
            </a:r>
          </a:p>
          <a:p>
            <a:pPr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7584" y="5085184"/>
            <a:ext cx="7128792" cy="1391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All activities where disputes existed with regard to whether service , jurisdiction… </a:t>
            </a: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includes: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pPr algn="just"/>
            <a:r>
              <a:rPr lang="en-US" sz="2600" dirty="0" smtClean="0"/>
              <a:t>Renting of immovable property</a:t>
            </a:r>
          </a:p>
          <a:p>
            <a:pPr algn="just"/>
            <a:r>
              <a:rPr lang="en-US" sz="2600" dirty="0" smtClean="0"/>
              <a:t>Construction of a complex, building, civil structure, including a complex or building intended for sale to a buyer, except where the entire consideration is received after issuance of certificate of completion by a competent authority;</a:t>
            </a:r>
          </a:p>
          <a:p>
            <a:pPr algn="just"/>
            <a:r>
              <a:rPr lang="en-US" sz="2600" dirty="0" smtClean="0"/>
              <a:t>Temporary transfer or permitting the use or enjoyment of any intellectual property right;</a:t>
            </a:r>
          </a:p>
          <a:p>
            <a:pPr algn="just"/>
            <a:r>
              <a:rPr lang="en-US" sz="2600" dirty="0" smtClean="0"/>
              <a:t>Development, design, programming, </a:t>
            </a:r>
            <a:r>
              <a:rPr lang="en-US" sz="2600" dirty="0" err="1" smtClean="0"/>
              <a:t>customisation</a:t>
            </a:r>
            <a:r>
              <a:rPr lang="en-US" sz="2600" dirty="0" smtClean="0"/>
              <a:t>, adaptation, </a:t>
            </a:r>
            <a:r>
              <a:rPr lang="en-US" sz="2600" dirty="0" err="1" smtClean="0"/>
              <a:t>upgradation</a:t>
            </a:r>
            <a:r>
              <a:rPr lang="en-US" sz="2600" dirty="0" smtClean="0"/>
              <a:t>, enhancement, implementation of ITS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Cont……..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292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Agreeing to the obligation to refrain from an act, or to tolerate an act or a situation, or to do an act;</a:t>
            </a:r>
          </a:p>
          <a:p>
            <a:pPr algn="just"/>
            <a:r>
              <a:rPr lang="en-US" dirty="0" smtClean="0"/>
              <a:t>Transfer of goods by way of hiring, leasing, licensing or any such manner without transfer of right to use such goods;</a:t>
            </a:r>
          </a:p>
          <a:p>
            <a:pPr algn="just"/>
            <a:r>
              <a:rPr lang="en-US" dirty="0" smtClean="0"/>
              <a:t>Activities in relation to delivery of goods on hire purchase or any system of payment by installment</a:t>
            </a:r>
          </a:p>
          <a:p>
            <a:pPr algn="just"/>
            <a:r>
              <a:rPr lang="en-US" dirty="0" smtClean="0"/>
              <a:t>Service portion in execution of WC</a:t>
            </a:r>
          </a:p>
          <a:p>
            <a:pPr algn="just"/>
            <a:r>
              <a:rPr lang="en-US" dirty="0" smtClean="0"/>
              <a:t>Service portion in an activity wherein goods, being good or any article of human consumption is supplied in any manner as part of the activity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algn="just"/>
            <a:r>
              <a:rPr lang="en-US" b="1" u="sng" dirty="0" smtClean="0"/>
              <a:t>Renting of immovable property</a:t>
            </a:r>
          </a:p>
          <a:p>
            <a:pPr lvl="1" algn="just"/>
            <a:r>
              <a:rPr lang="en-US" dirty="0" smtClean="0"/>
              <a:t>Renting means facility allowing, permitting or granting access, entry, occupation, use.</a:t>
            </a:r>
          </a:p>
          <a:p>
            <a:pPr lvl="1" algn="just"/>
            <a:r>
              <a:rPr lang="en-US" dirty="0" smtClean="0"/>
              <a:t>Facility has to be in an immovable property, </a:t>
            </a:r>
          </a:p>
          <a:p>
            <a:pPr lvl="1" algn="just"/>
            <a:r>
              <a:rPr lang="en-US" dirty="0" smtClean="0"/>
              <a:t>Facility may be provided with or without transfer of possession</a:t>
            </a:r>
          </a:p>
          <a:p>
            <a:pPr algn="just"/>
            <a:r>
              <a:rPr lang="en-US" u="sng" dirty="0" smtClean="0"/>
              <a:t>Covers:</a:t>
            </a:r>
          </a:p>
          <a:p>
            <a:pPr lvl="1" algn="just"/>
            <a:r>
              <a:rPr lang="en-IN" dirty="0" smtClean="0"/>
              <a:t>Renting for entertainment or sports</a:t>
            </a:r>
            <a:endParaRPr lang="en-US" dirty="0" smtClean="0"/>
          </a:p>
          <a:p>
            <a:pPr lvl="1" algn="just"/>
            <a:r>
              <a:rPr lang="en-IN" dirty="0" smtClean="0"/>
              <a:t>Renting of theatres by owners to film distributor</a:t>
            </a:r>
            <a:endParaRPr lang="en-US" dirty="0" smtClean="0"/>
          </a:p>
          <a:p>
            <a:pPr lvl="1" algn="just"/>
            <a:endParaRPr lang="en-US" u="sng" dirty="0" smtClean="0"/>
          </a:p>
          <a:p>
            <a:pPr algn="just"/>
            <a:endParaRPr lang="en-US" u="sng" dirty="0" smtClean="0"/>
          </a:p>
          <a:p>
            <a:pPr lvl="1" algn="just">
              <a:buNone/>
            </a:pPr>
            <a:endParaRPr lang="en-US" sz="3200" u="sng" dirty="0" smtClean="0"/>
          </a:p>
          <a:p>
            <a:pPr lvl="1"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lvl="0" algn="just"/>
            <a:r>
              <a:rPr lang="en-IN" b="1" u="sng" dirty="0" smtClean="0"/>
              <a:t>Construction of Complex – Covers</a:t>
            </a:r>
          </a:p>
          <a:p>
            <a:pPr lvl="1" algn="just"/>
            <a:r>
              <a:rPr lang="en-US" dirty="0" smtClean="0"/>
              <a:t>Construction of a complex, building, civil structure or part thereof;</a:t>
            </a:r>
          </a:p>
          <a:p>
            <a:pPr lvl="1" algn="just"/>
            <a:r>
              <a:rPr lang="en-US" dirty="0" smtClean="0"/>
              <a:t>Intended for sale to a buyer </a:t>
            </a:r>
          </a:p>
          <a:p>
            <a:pPr lvl="1" algn="just"/>
            <a:r>
              <a:rPr lang="en-US" dirty="0" smtClean="0"/>
              <a:t>where consideration received before completion certificate</a:t>
            </a:r>
          </a:p>
          <a:p>
            <a:pPr lvl="0" algn="just"/>
            <a:r>
              <a:rPr lang="en-US" dirty="0" smtClean="0"/>
              <a:t>Construction</a:t>
            </a:r>
          </a:p>
          <a:p>
            <a:pPr lvl="1" algn="just"/>
            <a:r>
              <a:rPr lang="en-US" dirty="0" smtClean="0"/>
              <a:t>includes additions, alterations, replacements or remodeling of any existing civil structure</a:t>
            </a:r>
            <a:endParaRPr lang="en-US" u="sng" dirty="0" smtClean="0"/>
          </a:p>
          <a:p>
            <a:pPr lvl="1" algn="just"/>
            <a:endParaRPr lang="en-US" u="sng" dirty="0" smtClean="0"/>
          </a:p>
          <a:p>
            <a:pPr algn="just"/>
            <a:endParaRPr lang="en-US" u="sng" dirty="0" smtClean="0"/>
          </a:p>
          <a:p>
            <a:pPr lvl="1" algn="just">
              <a:buNone/>
            </a:pPr>
            <a:endParaRPr lang="en-US" sz="3200" u="sng" dirty="0" smtClean="0"/>
          </a:p>
          <a:p>
            <a:pPr lvl="1"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87624" y="5085184"/>
            <a:ext cx="7344816" cy="1346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Whether Construction or Works Contract?</a:t>
            </a:r>
          </a:p>
          <a:p>
            <a:pPr algn="ctr"/>
            <a:r>
              <a:rPr lang="en-US" sz="2800" dirty="0" smtClean="0"/>
              <a:t>When construction in final stages?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95600" y="2133600"/>
            <a:ext cx="3276600" cy="18288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Indirect Tax Laws</a:t>
            </a:r>
            <a:endParaRPr lang="en-IN" sz="4000" dirty="0"/>
          </a:p>
        </p:txBody>
      </p:sp>
      <p:sp>
        <p:nvSpPr>
          <p:cNvPr id="6" name="Right Arrow 5"/>
          <p:cNvSpPr/>
          <p:nvPr/>
        </p:nvSpPr>
        <p:spPr>
          <a:xfrm rot="16200000">
            <a:off x="3954688" y="1592488"/>
            <a:ext cx="990600" cy="24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7" name="Right Arrow 6"/>
          <p:cNvSpPr/>
          <p:nvPr/>
        </p:nvSpPr>
        <p:spPr>
          <a:xfrm rot="2344216">
            <a:off x="5444061" y="3942490"/>
            <a:ext cx="990600" cy="24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" name="Rectangle 9"/>
          <p:cNvSpPr/>
          <p:nvPr/>
        </p:nvSpPr>
        <p:spPr>
          <a:xfrm>
            <a:off x="3352800" y="457200"/>
            <a:ext cx="2209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Act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6248400" y="1371600"/>
            <a:ext cx="2362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Rules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5715000" y="4495800"/>
            <a:ext cx="2590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Circulars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81000" y="1295400"/>
            <a:ext cx="2362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Case Laws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914400" y="4495800"/>
            <a:ext cx="2286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Trade Notices</a:t>
            </a:r>
            <a:endParaRPr lang="en-US" sz="2800" dirty="0"/>
          </a:p>
        </p:txBody>
      </p:sp>
      <p:sp>
        <p:nvSpPr>
          <p:cNvPr id="9" name="Right Arrow 8"/>
          <p:cNvSpPr/>
          <p:nvPr/>
        </p:nvSpPr>
        <p:spPr>
          <a:xfrm rot="19296603">
            <a:off x="5822512" y="2217969"/>
            <a:ext cx="990600" cy="24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6" name="Right Arrow 15"/>
          <p:cNvSpPr/>
          <p:nvPr/>
        </p:nvSpPr>
        <p:spPr>
          <a:xfrm rot="7888778">
            <a:off x="2514974" y="3911278"/>
            <a:ext cx="990600" cy="24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Right Arrow 7"/>
          <p:cNvSpPr/>
          <p:nvPr/>
        </p:nvSpPr>
        <p:spPr>
          <a:xfrm rot="12913150">
            <a:off x="2230098" y="2235868"/>
            <a:ext cx="990600" cy="24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en-IN" b="1" u="sng" dirty="0" smtClean="0"/>
              <a:t>Intellectual Property Right – Covers</a:t>
            </a:r>
          </a:p>
          <a:p>
            <a:pPr lvl="1" algn="just"/>
            <a:r>
              <a:rPr lang="en-US" dirty="0" smtClean="0"/>
              <a:t>There should be an intellectual property right</a:t>
            </a:r>
          </a:p>
          <a:p>
            <a:pPr lvl="1" algn="just"/>
            <a:r>
              <a:rPr lang="en-US" dirty="0" smtClean="0"/>
              <a:t>Such right is being </a:t>
            </a:r>
            <a:r>
              <a:rPr lang="en-US" b="1" dirty="0" smtClean="0"/>
              <a:t>temporarily</a:t>
            </a:r>
            <a:r>
              <a:rPr lang="en-US" dirty="0" smtClean="0"/>
              <a:t> transferred to the service receiver or</a:t>
            </a:r>
          </a:p>
          <a:p>
            <a:pPr lvl="1" algn="just"/>
            <a:r>
              <a:rPr lang="en-US" dirty="0" smtClean="0"/>
              <a:t>It is permitting the use or enjoyment of such right</a:t>
            </a:r>
          </a:p>
          <a:p>
            <a:pPr lvl="0" algn="just"/>
            <a:r>
              <a:rPr lang="en-US" dirty="0" smtClean="0"/>
              <a:t>IPR includes</a:t>
            </a:r>
          </a:p>
          <a:p>
            <a:pPr lvl="1" algn="just"/>
            <a:r>
              <a:rPr lang="en-US" dirty="0" smtClean="0"/>
              <a:t>Copyright	</a:t>
            </a:r>
          </a:p>
          <a:p>
            <a:pPr lvl="1" algn="just"/>
            <a:r>
              <a:rPr lang="en-US" dirty="0" smtClean="0"/>
              <a:t>Patents</a:t>
            </a:r>
          </a:p>
          <a:p>
            <a:pPr lvl="1" algn="just"/>
            <a:r>
              <a:rPr lang="en-US" dirty="0" smtClean="0"/>
              <a:t>Trademarks</a:t>
            </a:r>
          </a:p>
          <a:p>
            <a:pPr lvl="1" algn="just"/>
            <a:r>
              <a:rPr lang="en-US" dirty="0" smtClean="0"/>
              <a:t>Designs</a:t>
            </a:r>
          </a:p>
          <a:p>
            <a:pPr lvl="1" algn="just"/>
            <a:r>
              <a:rPr lang="en-US" dirty="0" smtClean="0"/>
              <a:t>Any other similar right to an intangible property</a:t>
            </a:r>
            <a:endParaRPr lang="en-US" sz="3200" u="sng" dirty="0" smtClean="0"/>
          </a:p>
          <a:p>
            <a:pPr lvl="1"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/>
          </a:bodyPr>
          <a:lstStyle/>
          <a:p>
            <a:pPr lvl="1" algn="just"/>
            <a:r>
              <a:rPr lang="en-US" dirty="0" smtClean="0"/>
              <a:t>Agreeing to the obligation to refrain from an act,</a:t>
            </a:r>
          </a:p>
          <a:p>
            <a:pPr lvl="2" algn="just"/>
            <a:r>
              <a:rPr lang="en-US" dirty="0" smtClean="0"/>
              <a:t>Ex. In a merger and acquisition deal, promoter of selling company agrees not to do similar business for an agreed period- Non compete [ Vat Vs ST??]</a:t>
            </a:r>
          </a:p>
          <a:p>
            <a:pPr lvl="1" algn="just"/>
            <a:r>
              <a:rPr lang="en-US" dirty="0" smtClean="0"/>
              <a:t>Agreeing to tolerate of an act or a situation</a:t>
            </a:r>
          </a:p>
          <a:p>
            <a:pPr lvl="2" algn="just"/>
            <a:r>
              <a:rPr lang="en-US" dirty="0" smtClean="0"/>
              <a:t>Ex. a person give personal guarantee to a bank against loan advanced to a borrower. Guarantor undertakes to </a:t>
            </a:r>
            <a:r>
              <a:rPr lang="en-US" dirty="0" err="1" smtClean="0"/>
              <a:t>honour</a:t>
            </a:r>
            <a:r>
              <a:rPr lang="en-US" dirty="0" smtClean="0"/>
              <a:t> outstanding dues</a:t>
            </a:r>
          </a:p>
          <a:p>
            <a:pPr algn="just"/>
            <a:r>
              <a:rPr lang="en-US" dirty="0" smtClean="0"/>
              <a:t>Agreeing to do an act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lvl="0" algn="just"/>
            <a:r>
              <a:rPr lang="en-US" b="1" u="sng" dirty="0" smtClean="0"/>
              <a:t>Hiring, leasing, licensing without transfer of right to use goods – essential elements:</a:t>
            </a:r>
          </a:p>
          <a:p>
            <a:pPr lvl="1" algn="just"/>
            <a:r>
              <a:rPr lang="en-US" dirty="0" smtClean="0"/>
              <a:t>There has to be goods (whether tangible or intangible)</a:t>
            </a:r>
          </a:p>
          <a:p>
            <a:pPr lvl="1" algn="just"/>
            <a:r>
              <a:rPr lang="en-US" dirty="0" smtClean="0"/>
              <a:t>Such goods would be transferred from one person to another</a:t>
            </a:r>
          </a:p>
          <a:p>
            <a:pPr lvl="1" algn="just"/>
            <a:r>
              <a:rPr lang="en-US" dirty="0" smtClean="0"/>
              <a:t>Such transfer is by way of hiring or, leasing or licensing or in any such manner</a:t>
            </a:r>
          </a:p>
          <a:p>
            <a:pPr lvl="1" algn="just"/>
            <a:r>
              <a:rPr lang="en-US" dirty="0" smtClean="0"/>
              <a:t>Such transfer would be </a:t>
            </a:r>
            <a:r>
              <a:rPr lang="en-US" b="1" u="sng" dirty="0" smtClean="0"/>
              <a:t>without transfer of right to use </a:t>
            </a:r>
            <a:r>
              <a:rPr lang="en-US" dirty="0" smtClean="0"/>
              <a:t>such goods</a:t>
            </a:r>
          </a:p>
          <a:p>
            <a:pPr lvl="1" algn="just"/>
            <a:endParaRPr lang="en-US" dirty="0" smtClean="0"/>
          </a:p>
          <a:p>
            <a:pPr lvl="1" algn="just"/>
            <a:endParaRPr lang="en-US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92500"/>
          </a:bodyPr>
          <a:lstStyle/>
          <a:p>
            <a:pPr lvl="0" algn="just"/>
            <a:r>
              <a:rPr lang="en-US" b="1" u="sng" dirty="0" smtClean="0"/>
              <a:t>Hire purchase/Installment payment system</a:t>
            </a:r>
          </a:p>
          <a:p>
            <a:pPr lvl="1" algn="just">
              <a:buNone/>
            </a:pPr>
            <a:r>
              <a:rPr lang="en-IN" dirty="0" smtClean="0"/>
              <a:t>‘hire purchase agreement’ agreement where goods are let out on hire &amp; under which the hirer has the option to purchase them including an agreement under which – </a:t>
            </a:r>
            <a:endParaRPr lang="en-US" dirty="0" smtClean="0"/>
          </a:p>
          <a:p>
            <a:pPr lvl="1" algn="just"/>
            <a:r>
              <a:rPr lang="en-US" dirty="0" smtClean="0"/>
              <a:t>Possession of goods is delivered by the owner thereof to a person who pays the agreed amount in periodical installments, and</a:t>
            </a:r>
          </a:p>
          <a:p>
            <a:pPr lvl="1" algn="just"/>
            <a:r>
              <a:rPr lang="en-US" dirty="0" smtClean="0"/>
              <a:t>The property in the goods is to pass to such person on the payment of the last installments, and</a:t>
            </a:r>
          </a:p>
          <a:p>
            <a:pPr lvl="1" algn="just"/>
            <a:r>
              <a:rPr lang="en-US" dirty="0" smtClean="0"/>
              <a:t>Such person can terminate the agreement at any time before the property passes; </a:t>
            </a:r>
          </a:p>
          <a:p>
            <a:pPr lvl="0" algn="just"/>
            <a:endParaRPr lang="en-US" u="sng" dirty="0" smtClean="0"/>
          </a:p>
          <a:p>
            <a:pPr lvl="0" algn="just">
              <a:buNone/>
            </a:pPr>
            <a:endParaRPr lang="en-US" u="sng" dirty="0" smtClean="0"/>
          </a:p>
          <a:p>
            <a:pPr lvl="0" algn="just"/>
            <a:endParaRPr lang="en-US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/>
          </a:bodyPr>
          <a:lstStyle/>
          <a:p>
            <a:pPr lvl="0" algn="just"/>
            <a:r>
              <a:rPr lang="en-US" b="1" u="sng" dirty="0" smtClean="0"/>
              <a:t>Service Portion in execution of Works Contract</a:t>
            </a:r>
          </a:p>
          <a:p>
            <a:pPr lvl="1" algn="just"/>
            <a:r>
              <a:rPr lang="en-US" dirty="0" smtClean="0"/>
              <a:t>There would be a contract for provision of service</a:t>
            </a:r>
          </a:p>
          <a:p>
            <a:pPr lvl="1" algn="just"/>
            <a:r>
              <a:rPr lang="en-US" dirty="0" smtClean="0"/>
              <a:t>During the provision of service, there is transfer of property in goods leviable to VAT and </a:t>
            </a:r>
          </a:p>
          <a:p>
            <a:pPr lvl="1" algn="just"/>
            <a:r>
              <a:rPr lang="en-US" dirty="0" smtClean="0"/>
              <a:t>The scope of the contract is for construction, erection, commissioning, installation, completion, fitting out, repairs, maintenance, renovation, alteration or any other similar activity </a:t>
            </a:r>
          </a:p>
          <a:p>
            <a:pPr lvl="1" algn="just"/>
            <a:r>
              <a:rPr lang="en-US" dirty="0" smtClean="0"/>
              <a:t>Such activity has to be either on movable or immovable property</a:t>
            </a:r>
          </a:p>
          <a:p>
            <a:pPr lvl="0" algn="just"/>
            <a:endParaRPr lang="en-US" u="sng" dirty="0" smtClean="0"/>
          </a:p>
          <a:p>
            <a:pPr lvl="0" algn="just">
              <a:buNone/>
            </a:pPr>
            <a:endParaRPr lang="en-US" u="sng" dirty="0" smtClean="0"/>
          </a:p>
          <a:p>
            <a:pPr lvl="0" algn="just"/>
            <a:endParaRPr lang="en-US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Declared Service - Analysis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en-IN" b="1" u="sng" dirty="0" smtClean="0"/>
              <a:t>Supply of Food or other articles of Human Consumption</a:t>
            </a:r>
            <a:endParaRPr lang="en-US" b="1" u="sng" dirty="0" smtClean="0"/>
          </a:p>
          <a:p>
            <a:pPr algn="just">
              <a:buNone/>
            </a:pPr>
            <a:r>
              <a:rPr lang="en-US" dirty="0" smtClean="0"/>
              <a:t>The following are the pre-requisites to fall under this entry:</a:t>
            </a:r>
          </a:p>
          <a:p>
            <a:pPr lvl="1" algn="just"/>
            <a:r>
              <a:rPr lang="en-US" dirty="0" smtClean="0"/>
              <a:t>There is an activity</a:t>
            </a:r>
          </a:p>
          <a:p>
            <a:pPr lvl="1" algn="just"/>
            <a:r>
              <a:rPr lang="en-US" dirty="0" smtClean="0"/>
              <a:t>Activity involves an element of service</a:t>
            </a:r>
          </a:p>
          <a:p>
            <a:pPr lvl="1" algn="just"/>
            <a:r>
              <a:rPr lang="en-US" dirty="0" smtClean="0"/>
              <a:t>Such activity is in relation to goods</a:t>
            </a:r>
          </a:p>
          <a:p>
            <a:pPr lvl="1" algn="just"/>
            <a:r>
              <a:rPr lang="en-US" dirty="0" smtClean="0"/>
              <a:t>The goods being food or any other article for human consumption or</a:t>
            </a:r>
          </a:p>
          <a:p>
            <a:pPr lvl="1" algn="just"/>
            <a:r>
              <a:rPr lang="en-US" dirty="0" smtClean="0"/>
              <a:t>Any drink whether intoxicating or not and</a:t>
            </a:r>
          </a:p>
          <a:p>
            <a:pPr lvl="1" algn="just"/>
            <a:r>
              <a:rPr lang="en-US" dirty="0" smtClean="0"/>
              <a:t>This is supplied in any manner as a part of such activity.</a:t>
            </a:r>
          </a:p>
          <a:p>
            <a:pPr lvl="0" algn="just">
              <a:buNone/>
            </a:pPr>
            <a:endParaRPr lang="en-US" u="sng" dirty="0" smtClean="0"/>
          </a:p>
          <a:p>
            <a:pPr lvl="0" algn="just"/>
            <a:endParaRPr lang="en-US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253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2532" name="Picture 3" descr="7402227-pottery-craft-wheel-ceramic-clay-potter-human-han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-457200" y="2819400"/>
            <a:ext cx="96012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Life Isn’t About Finding Yourself, Life Is About Creating Yourself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0" y="5410200"/>
            <a:ext cx="762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George Bernard Shaw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048000"/>
            <a:ext cx="119355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radley Hand ITC" pitchFamily="66" charset="0"/>
              </a:rPr>
              <a:t>Thank You!!!</a:t>
            </a:r>
          </a:p>
          <a:p>
            <a:r>
              <a:rPr lang="en-US" sz="4400" b="1" dirty="0" smtClean="0">
                <a:latin typeface="Bradley Hand ITC" pitchFamily="66" charset="0"/>
              </a:rPr>
              <a:t>Pdicai.org</a:t>
            </a:r>
          </a:p>
          <a:p>
            <a:r>
              <a:rPr lang="en-US" sz="4400" b="1" dirty="0" smtClean="0">
                <a:latin typeface="Bradley Hand ITC" pitchFamily="66" charset="0"/>
              </a:rPr>
              <a:t>madhukar@hiregange.com</a:t>
            </a:r>
            <a:endParaRPr lang="en-IN" sz="4400" b="1" dirty="0">
              <a:latin typeface="Bradley Hand ITC" pitchFamily="66" charset="0"/>
            </a:endParaRPr>
          </a:p>
        </p:txBody>
      </p:sp>
      <p:pic>
        <p:nvPicPr>
          <p:cNvPr id="3" name="Picture 2" descr="qu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838200"/>
            <a:ext cx="3171825" cy="1438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400" y="1828800"/>
            <a:ext cx="35814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3 Limbs of tax laws</a:t>
            </a:r>
            <a:endParaRPr lang="en-US" sz="4000" dirty="0"/>
          </a:p>
        </p:txBody>
      </p:sp>
      <p:sp>
        <p:nvSpPr>
          <p:cNvPr id="3" name="Right Arrow 2"/>
          <p:cNvSpPr/>
          <p:nvPr/>
        </p:nvSpPr>
        <p:spPr>
          <a:xfrm rot="19599996">
            <a:off x="2943110" y="1688881"/>
            <a:ext cx="1215741" cy="2036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4" name="Right Arrow 3"/>
          <p:cNvSpPr/>
          <p:nvPr/>
        </p:nvSpPr>
        <p:spPr>
          <a:xfrm>
            <a:off x="3505200" y="2768112"/>
            <a:ext cx="1371600" cy="279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" name="Right Arrow 4"/>
          <p:cNvSpPr/>
          <p:nvPr/>
        </p:nvSpPr>
        <p:spPr>
          <a:xfrm rot="2242162">
            <a:off x="2405536" y="3787071"/>
            <a:ext cx="1498042" cy="1982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6" name="Rectangle 5"/>
          <p:cNvSpPr/>
          <p:nvPr/>
        </p:nvSpPr>
        <p:spPr>
          <a:xfrm>
            <a:off x="4191000" y="762000"/>
            <a:ext cx="3276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Levy       Taxable</a:t>
            </a:r>
            <a:br>
              <a:rPr lang="en-US" sz="2800" dirty="0" smtClean="0"/>
            </a:br>
            <a:r>
              <a:rPr lang="en-US" sz="2800" dirty="0" smtClean="0"/>
              <a:t>            Event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029200" y="2590800"/>
            <a:ext cx="2514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Assessment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962400" y="4114800"/>
            <a:ext cx="3505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Collection</a:t>
            </a:r>
            <a:endParaRPr lang="en-US" sz="28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334000" y="11430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04800" y="1600200"/>
            <a:ext cx="29718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Indirect Tax Laws</a:t>
            </a:r>
            <a:endParaRPr lang="en-IN" sz="3600" dirty="0"/>
          </a:p>
        </p:txBody>
      </p:sp>
      <p:sp>
        <p:nvSpPr>
          <p:cNvPr id="3" name="Rectangle 2"/>
          <p:cNvSpPr/>
          <p:nvPr/>
        </p:nvSpPr>
        <p:spPr>
          <a:xfrm>
            <a:off x="4267200" y="381000"/>
            <a:ext cx="3048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Origin based</a:t>
            </a:r>
            <a:br>
              <a:rPr lang="en-US" sz="2800" dirty="0" smtClean="0"/>
            </a:br>
            <a:r>
              <a:rPr lang="en-US" sz="2800" dirty="0" err="1" smtClean="0"/>
              <a:t>Eg</a:t>
            </a:r>
            <a:r>
              <a:rPr lang="en-US" sz="2800" dirty="0" smtClean="0"/>
              <a:t> : Excise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191000" y="1981200"/>
            <a:ext cx="3048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Destination based</a:t>
            </a:r>
          </a:p>
          <a:p>
            <a:pPr algn="ctr"/>
            <a:r>
              <a:rPr lang="en-US" sz="2800" dirty="0" err="1" smtClean="0"/>
              <a:t>Eg</a:t>
            </a:r>
            <a:r>
              <a:rPr lang="en-US" sz="2800" dirty="0" smtClean="0"/>
              <a:t>: Service Tax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267200" y="3657600"/>
            <a:ext cx="3048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Consumption based</a:t>
            </a:r>
          </a:p>
          <a:p>
            <a:pPr algn="ctr"/>
            <a:r>
              <a:rPr lang="en-US" sz="2800" dirty="0" err="1" smtClean="0"/>
              <a:t>Eg</a:t>
            </a:r>
            <a:r>
              <a:rPr lang="en-US" sz="2800" dirty="0" smtClean="0"/>
              <a:t>: VAT</a:t>
            </a:r>
            <a:endParaRPr lang="en-US" sz="2800" dirty="0"/>
          </a:p>
        </p:txBody>
      </p:sp>
      <p:sp>
        <p:nvSpPr>
          <p:cNvPr id="6" name="Right Arrow 5"/>
          <p:cNvSpPr/>
          <p:nvPr/>
        </p:nvSpPr>
        <p:spPr>
          <a:xfrm rot="19599996">
            <a:off x="2635481" y="1310523"/>
            <a:ext cx="1525692" cy="342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ight Arrow 6"/>
          <p:cNvSpPr/>
          <p:nvPr/>
        </p:nvSpPr>
        <p:spPr>
          <a:xfrm rot="21348583">
            <a:off x="3051804" y="2280752"/>
            <a:ext cx="1062662" cy="345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ight Arrow 7"/>
          <p:cNvSpPr/>
          <p:nvPr/>
        </p:nvSpPr>
        <p:spPr>
          <a:xfrm rot="1830014">
            <a:off x="2676221" y="3405993"/>
            <a:ext cx="1557877" cy="2548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57200"/>
            <a:ext cx="7848600" cy="1066800"/>
          </a:xfrm>
        </p:spPr>
        <p:txBody>
          <a:bodyPr/>
          <a:lstStyle/>
          <a:p>
            <a:pPr algn="ctr"/>
            <a:r>
              <a:rPr lang="en-US" dirty="0" smtClean="0"/>
              <a:t>Opportunities in IDT </a:t>
            </a:r>
            <a:endParaRPr lang="en-US" dirty="0"/>
          </a:p>
        </p:txBody>
      </p:sp>
      <p:pic>
        <p:nvPicPr>
          <p:cNvPr id="4" name="Picture 2" descr="D:\Gaurav Shah\Files- for presentation\opportun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4286250" cy="303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Myths in Profession</a:t>
            </a:r>
          </a:p>
          <a:p>
            <a:r>
              <a:rPr lang="en-US" dirty="0" smtClean="0"/>
              <a:t>Professional Opportunities- Status check</a:t>
            </a:r>
          </a:p>
          <a:p>
            <a:r>
              <a:rPr lang="en-US" dirty="0" smtClean="0"/>
              <a:t>IFAC Classification –IDT</a:t>
            </a:r>
          </a:p>
          <a:p>
            <a:r>
              <a:rPr lang="en-US" dirty="0" smtClean="0"/>
              <a:t>General  Areas of practice in IDT</a:t>
            </a:r>
          </a:p>
          <a:p>
            <a:r>
              <a:rPr lang="en-US" dirty="0" err="1" smtClean="0"/>
              <a:t>Specialised</a:t>
            </a:r>
            <a:r>
              <a:rPr lang="en-US" dirty="0" smtClean="0"/>
              <a:t> Areas in IDT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38200" y="4495800"/>
            <a:ext cx="69342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As an Employee or  as Advisor</a:t>
            </a:r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IFAC- International Federation of Accountants- Role of a Professional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1434" t="10336" r="29457" b="11369"/>
          <a:stretch>
            <a:fillRect/>
          </a:stretch>
        </p:blipFill>
        <p:spPr bwMode="auto">
          <a:xfrm>
            <a:off x="1600201" y="1935163"/>
            <a:ext cx="60198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Creator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By taking leadership roles in the design and implementation of strategies, policies, plans, structures, and governance measures that set the course for delivering sustainable value creation. </a:t>
            </a:r>
          </a:p>
          <a:p>
            <a:r>
              <a:rPr lang="en-US" dirty="0" smtClean="0"/>
              <a:t>-&gt; What model? LTU, SEZ, Thru JW</a:t>
            </a:r>
          </a:p>
          <a:p>
            <a:r>
              <a:rPr lang="en-US" dirty="0" smtClean="0"/>
              <a:t>-&gt;  Where located?</a:t>
            </a:r>
          </a:p>
          <a:p>
            <a:r>
              <a:rPr lang="en-US" dirty="0" smtClean="0"/>
              <a:t>-&gt;  Tax </a:t>
            </a:r>
            <a:r>
              <a:rPr lang="en-US" dirty="0" err="1" smtClean="0"/>
              <a:t>Optimisation</a:t>
            </a:r>
            <a:endParaRPr lang="en-US" dirty="0" smtClean="0"/>
          </a:p>
          <a:p>
            <a:r>
              <a:rPr lang="en-US" dirty="0" smtClean="0"/>
              <a:t>-&gt;   Export Benefits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1221</TotalTime>
  <Words>1502</Words>
  <Application>Microsoft Office PowerPoint</Application>
  <PresentationFormat>On-screen Show (4:3)</PresentationFormat>
  <Paragraphs>255</Paragraphs>
  <Slides>37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DREAM</vt:lpstr>
      <vt:lpstr>Direct Vs Indirect</vt:lpstr>
      <vt:lpstr>Slide 3</vt:lpstr>
      <vt:lpstr>Slide 4</vt:lpstr>
      <vt:lpstr>Slide 5</vt:lpstr>
      <vt:lpstr>Opportunities in IDT </vt:lpstr>
      <vt:lpstr>Coverage Today</vt:lpstr>
      <vt:lpstr>IFAC- International Federation of Accountants- Role of a Professional</vt:lpstr>
      <vt:lpstr>Creator of Value</vt:lpstr>
      <vt:lpstr>Enabler of Value</vt:lpstr>
      <vt:lpstr>Preserver of Value</vt:lpstr>
      <vt:lpstr>Reporter of Value</vt:lpstr>
      <vt:lpstr>General Areas of Practice</vt:lpstr>
      <vt:lpstr>Specialized Area of Practice</vt:lpstr>
      <vt:lpstr>Specialized Area of Practice</vt:lpstr>
      <vt:lpstr>ST- Major Shift - Areas</vt:lpstr>
      <vt:lpstr>New areas…</vt:lpstr>
      <vt:lpstr>OPPORTUNITY</vt:lpstr>
      <vt:lpstr>How to become an Expert?</vt:lpstr>
      <vt:lpstr>Formulae to success</vt:lpstr>
      <vt:lpstr>“Understanding SERVICE  in new Levy”</vt:lpstr>
      <vt:lpstr>Service Tax Levy</vt:lpstr>
      <vt:lpstr>Service means</vt:lpstr>
      <vt:lpstr> Service shall not include</vt:lpstr>
      <vt:lpstr>Declared Service  (Deemed)</vt:lpstr>
      <vt:lpstr>Declared Service includes:</vt:lpstr>
      <vt:lpstr>Cont……..</vt:lpstr>
      <vt:lpstr>Declared Service - Analysis</vt:lpstr>
      <vt:lpstr>Declared Service - Analysis</vt:lpstr>
      <vt:lpstr>Declared Service - Analysis</vt:lpstr>
      <vt:lpstr>Declared Service - Analysis</vt:lpstr>
      <vt:lpstr>Declared Service - Analysis</vt:lpstr>
      <vt:lpstr>Declared Service - Analysis</vt:lpstr>
      <vt:lpstr>Declared Service - Analysis</vt:lpstr>
      <vt:lpstr>Declared Service - Analysis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Dhanashree Prabhu</dc:creator>
  <cp:lastModifiedBy>Madhukar</cp:lastModifiedBy>
  <cp:revision>135</cp:revision>
  <dcterms:created xsi:type="dcterms:W3CDTF">2006-08-16T00:00:00Z</dcterms:created>
  <dcterms:modified xsi:type="dcterms:W3CDTF">2013-11-22T03:38:02Z</dcterms:modified>
</cp:coreProperties>
</file>