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sldIdLst>
    <p:sldId id="256" r:id="rId2"/>
    <p:sldId id="258" r:id="rId3"/>
    <p:sldId id="264" r:id="rId4"/>
    <p:sldId id="259" r:id="rId5"/>
    <p:sldId id="262" r:id="rId6"/>
    <p:sldId id="260" r:id="rId7"/>
    <p:sldId id="265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69F82-D344-443C-B07C-E116ABCA1AD5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08238F-0DFD-46D1-9AC6-79A90DE5CC9D}">
      <dgm:prSet phldrT="[Text]"/>
      <dgm:spPr/>
      <dgm:t>
        <a:bodyPr anchor="ctr"/>
        <a:lstStyle/>
        <a:p>
          <a:pPr algn="ctr"/>
          <a:r>
            <a:rPr lang="en-US" dirty="0" smtClean="0"/>
            <a:t>Criteria=If </a:t>
          </a:r>
          <a:r>
            <a:rPr lang="en-US" dirty="0" smtClean="0"/>
            <a:t>annual Turnover is  </a:t>
          </a:r>
          <a:endParaRPr lang="en-US" dirty="0"/>
        </a:p>
      </dgm:t>
    </dgm:pt>
    <dgm:pt modelId="{033B0375-1AC3-4BBB-B9A4-6E4D52876C2C}" type="parTrans" cxnId="{D0B1DEAF-8E65-4715-A3F9-D603E454790C}">
      <dgm:prSet/>
      <dgm:spPr/>
      <dgm:t>
        <a:bodyPr/>
        <a:lstStyle/>
        <a:p>
          <a:endParaRPr lang="en-US"/>
        </a:p>
      </dgm:t>
    </dgm:pt>
    <dgm:pt modelId="{491C8E13-6B40-4814-BE4F-F71DF7E172CD}" type="sibTrans" cxnId="{D0B1DEAF-8E65-4715-A3F9-D603E454790C}">
      <dgm:prSet/>
      <dgm:spPr/>
      <dgm:t>
        <a:bodyPr/>
        <a:lstStyle/>
        <a:p>
          <a:endParaRPr lang="en-US"/>
        </a:p>
      </dgm:t>
    </dgm:pt>
    <dgm:pt modelId="{40FE7B7D-E89C-4ACA-9BFA-B0F9FA958989}">
      <dgm:prSet phldrT="[Text]"/>
      <dgm:spPr/>
      <dgm:t>
        <a:bodyPr/>
        <a:lstStyle/>
        <a:p>
          <a:r>
            <a:rPr lang="en-US" dirty="0" smtClean="0"/>
            <a:t>&gt;=AED 150 million (M) = </a:t>
          </a:r>
          <a:r>
            <a:rPr lang="en-US" dirty="0" smtClean="0">
              <a:solidFill>
                <a:srgbClr val="FF0000"/>
              </a:solidFill>
            </a:rPr>
            <a:t>Before 31</a:t>
          </a:r>
          <a:r>
            <a:rPr lang="en-US" baseline="30000" dirty="0" smtClean="0">
              <a:solidFill>
                <a:srgbClr val="FF0000"/>
              </a:solidFill>
            </a:rPr>
            <a:t>st</a:t>
          </a:r>
          <a:r>
            <a:rPr lang="en-US" dirty="0" smtClean="0">
              <a:solidFill>
                <a:srgbClr val="FF0000"/>
              </a:solidFill>
            </a:rPr>
            <a:t> October</a:t>
          </a:r>
          <a:endParaRPr lang="en-US" dirty="0">
            <a:solidFill>
              <a:srgbClr val="FF0000"/>
            </a:solidFill>
          </a:endParaRPr>
        </a:p>
      </dgm:t>
    </dgm:pt>
    <dgm:pt modelId="{4F7F8121-06A6-4678-A1E2-47417AB85204}" type="parTrans" cxnId="{7F1B48EE-0BC6-439A-B892-8BEABCA7A299}">
      <dgm:prSet/>
      <dgm:spPr/>
      <dgm:t>
        <a:bodyPr/>
        <a:lstStyle/>
        <a:p>
          <a:endParaRPr lang="en-US"/>
        </a:p>
      </dgm:t>
    </dgm:pt>
    <dgm:pt modelId="{38DEA07B-56B5-4630-8D36-F46D735D1E99}" type="sibTrans" cxnId="{7F1B48EE-0BC6-439A-B892-8BEABCA7A299}">
      <dgm:prSet/>
      <dgm:spPr/>
      <dgm:t>
        <a:bodyPr/>
        <a:lstStyle/>
        <a:p>
          <a:endParaRPr lang="en-US"/>
        </a:p>
      </dgm:t>
    </dgm:pt>
    <dgm:pt modelId="{BC29188B-BFCD-4C97-AA1A-785DFF22BD57}">
      <dgm:prSet phldrT="[Text]"/>
      <dgm:spPr/>
      <dgm:t>
        <a:bodyPr/>
        <a:lstStyle/>
        <a:p>
          <a:r>
            <a:rPr lang="en-US" dirty="0" smtClean="0"/>
            <a:t>Between AED 10 M to 150 M = </a:t>
          </a:r>
          <a:r>
            <a:rPr lang="en-US" dirty="0" smtClean="0">
              <a:solidFill>
                <a:schemeClr val="accent2"/>
              </a:solidFill>
            </a:rPr>
            <a:t>Till 30</a:t>
          </a:r>
          <a:r>
            <a:rPr lang="en-US" baseline="30000" dirty="0" smtClean="0">
              <a:solidFill>
                <a:schemeClr val="accent2"/>
              </a:solidFill>
            </a:rPr>
            <a:t>th</a:t>
          </a:r>
          <a:r>
            <a:rPr lang="en-US" dirty="0" smtClean="0">
              <a:solidFill>
                <a:schemeClr val="accent2"/>
              </a:solidFill>
            </a:rPr>
            <a:t> November </a:t>
          </a:r>
          <a:endParaRPr lang="en-US" dirty="0">
            <a:solidFill>
              <a:schemeClr val="accent2"/>
            </a:solidFill>
          </a:endParaRPr>
        </a:p>
      </dgm:t>
    </dgm:pt>
    <dgm:pt modelId="{124769F4-1A55-4113-8E1A-9FE96CDED450}" type="parTrans" cxnId="{CD3455A2-9766-4B0A-A26D-909F6FE7A229}">
      <dgm:prSet/>
      <dgm:spPr/>
      <dgm:t>
        <a:bodyPr/>
        <a:lstStyle/>
        <a:p>
          <a:endParaRPr lang="en-US"/>
        </a:p>
      </dgm:t>
    </dgm:pt>
    <dgm:pt modelId="{C5C347D2-7371-4B69-AA56-EA320C5C7021}" type="sibTrans" cxnId="{CD3455A2-9766-4B0A-A26D-909F6FE7A229}">
      <dgm:prSet/>
      <dgm:spPr/>
      <dgm:t>
        <a:bodyPr/>
        <a:lstStyle/>
        <a:p>
          <a:endParaRPr lang="en-US"/>
        </a:p>
      </dgm:t>
    </dgm:pt>
    <dgm:pt modelId="{CE61EE48-E681-4B11-8806-55AFF5F57137}">
      <dgm:prSet phldrT="[Text]"/>
      <dgm:spPr/>
      <dgm:t>
        <a:bodyPr/>
        <a:lstStyle/>
        <a:p>
          <a:r>
            <a:rPr lang="en-US" dirty="0" smtClean="0"/>
            <a:t>&gt;=AED 375000 = </a:t>
          </a:r>
          <a:r>
            <a:rPr lang="en-US" dirty="0" smtClean="0">
              <a:solidFill>
                <a:srgbClr val="92D050"/>
              </a:solidFill>
            </a:rPr>
            <a:t>Till 4</a:t>
          </a:r>
          <a:r>
            <a:rPr lang="en-US" baseline="30000" dirty="0" smtClean="0">
              <a:solidFill>
                <a:srgbClr val="92D050"/>
              </a:solidFill>
            </a:rPr>
            <a:t>th</a:t>
          </a:r>
          <a:r>
            <a:rPr lang="en-US" dirty="0" smtClean="0">
              <a:solidFill>
                <a:srgbClr val="92D050"/>
              </a:solidFill>
            </a:rPr>
            <a:t> December </a:t>
          </a:r>
          <a:endParaRPr lang="en-US" dirty="0">
            <a:solidFill>
              <a:srgbClr val="92D050"/>
            </a:solidFill>
          </a:endParaRPr>
        </a:p>
      </dgm:t>
    </dgm:pt>
    <dgm:pt modelId="{546964E5-BA61-4D59-9E47-307C458973A9}" type="parTrans" cxnId="{BD535943-8E8B-4CA8-9B56-44345226E14A}">
      <dgm:prSet/>
      <dgm:spPr/>
      <dgm:t>
        <a:bodyPr/>
        <a:lstStyle/>
        <a:p>
          <a:endParaRPr lang="en-US"/>
        </a:p>
      </dgm:t>
    </dgm:pt>
    <dgm:pt modelId="{EB091FBA-3EA8-4392-96D9-E0F4DA975C23}" type="sibTrans" cxnId="{BD535943-8E8B-4CA8-9B56-44345226E14A}">
      <dgm:prSet/>
      <dgm:spPr/>
      <dgm:t>
        <a:bodyPr/>
        <a:lstStyle/>
        <a:p>
          <a:endParaRPr lang="en-US"/>
        </a:p>
      </dgm:t>
    </dgm:pt>
    <dgm:pt modelId="{86896BC0-77A1-413C-BE7A-8543AF14FCC9}" type="pres">
      <dgm:prSet presAssocID="{48F69F82-D344-443C-B07C-E116ABCA1AD5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9966483-805B-4818-8B5C-5E5BE4813195}" type="pres">
      <dgm:prSet presAssocID="{CC08238F-0DFD-46D1-9AC6-79A90DE5CC9D}" presName="thickLine" presStyleLbl="alignNode1" presStyleIdx="0" presStyleCnt="1"/>
      <dgm:spPr/>
    </dgm:pt>
    <dgm:pt modelId="{680B5241-BCA9-49D4-AB36-E11983D0F5D4}" type="pres">
      <dgm:prSet presAssocID="{CC08238F-0DFD-46D1-9AC6-79A90DE5CC9D}" presName="horz1" presStyleCnt="0"/>
      <dgm:spPr/>
    </dgm:pt>
    <dgm:pt modelId="{5F94BF25-06C3-4F7C-8A72-0ABE7EE65B5B}" type="pres">
      <dgm:prSet presAssocID="{CC08238F-0DFD-46D1-9AC6-79A90DE5CC9D}" presName="tx1" presStyleLbl="revTx" presStyleIdx="0" presStyleCnt="4"/>
      <dgm:spPr/>
      <dgm:t>
        <a:bodyPr/>
        <a:lstStyle/>
        <a:p>
          <a:endParaRPr lang="en-US"/>
        </a:p>
      </dgm:t>
    </dgm:pt>
    <dgm:pt modelId="{7F0F074B-3023-436D-8F95-6F833CAA22A0}" type="pres">
      <dgm:prSet presAssocID="{CC08238F-0DFD-46D1-9AC6-79A90DE5CC9D}" presName="vert1" presStyleCnt="0"/>
      <dgm:spPr/>
    </dgm:pt>
    <dgm:pt modelId="{820E474A-2DCF-48FA-97E5-063B37371EB1}" type="pres">
      <dgm:prSet presAssocID="{40FE7B7D-E89C-4ACA-9BFA-B0F9FA958989}" presName="vertSpace2a" presStyleCnt="0"/>
      <dgm:spPr/>
    </dgm:pt>
    <dgm:pt modelId="{1A505FCF-5CF3-486A-BA88-2DC327D4676D}" type="pres">
      <dgm:prSet presAssocID="{40FE7B7D-E89C-4ACA-9BFA-B0F9FA958989}" presName="horz2" presStyleCnt="0"/>
      <dgm:spPr/>
    </dgm:pt>
    <dgm:pt modelId="{1D1E8946-398F-4445-AAF3-D3117149B903}" type="pres">
      <dgm:prSet presAssocID="{40FE7B7D-E89C-4ACA-9BFA-B0F9FA958989}" presName="horzSpace2" presStyleCnt="0"/>
      <dgm:spPr/>
    </dgm:pt>
    <dgm:pt modelId="{FBB86277-E91B-450E-9599-2D7A30B4F9B8}" type="pres">
      <dgm:prSet presAssocID="{40FE7B7D-E89C-4ACA-9BFA-B0F9FA958989}" presName="tx2" presStyleLbl="revTx" presStyleIdx="1" presStyleCnt="4"/>
      <dgm:spPr/>
      <dgm:t>
        <a:bodyPr/>
        <a:lstStyle/>
        <a:p>
          <a:endParaRPr lang="en-US"/>
        </a:p>
      </dgm:t>
    </dgm:pt>
    <dgm:pt modelId="{ACC51310-012C-4D06-B205-72EE3C708CFE}" type="pres">
      <dgm:prSet presAssocID="{40FE7B7D-E89C-4ACA-9BFA-B0F9FA958989}" presName="vert2" presStyleCnt="0"/>
      <dgm:spPr/>
    </dgm:pt>
    <dgm:pt modelId="{AB06F5D6-1D08-497F-B9E7-133CB136AC04}" type="pres">
      <dgm:prSet presAssocID="{40FE7B7D-E89C-4ACA-9BFA-B0F9FA958989}" presName="thinLine2b" presStyleLbl="callout" presStyleIdx="0" presStyleCnt="3"/>
      <dgm:spPr/>
    </dgm:pt>
    <dgm:pt modelId="{1D0C3D11-BA34-4536-A53B-CA54E1035747}" type="pres">
      <dgm:prSet presAssocID="{40FE7B7D-E89C-4ACA-9BFA-B0F9FA958989}" presName="vertSpace2b" presStyleCnt="0"/>
      <dgm:spPr/>
    </dgm:pt>
    <dgm:pt modelId="{3813F692-9BB7-4D8A-874F-1F7684975205}" type="pres">
      <dgm:prSet presAssocID="{BC29188B-BFCD-4C97-AA1A-785DFF22BD57}" presName="horz2" presStyleCnt="0"/>
      <dgm:spPr/>
    </dgm:pt>
    <dgm:pt modelId="{37BF8777-A686-4FB9-87D3-A56173F18BF7}" type="pres">
      <dgm:prSet presAssocID="{BC29188B-BFCD-4C97-AA1A-785DFF22BD57}" presName="horzSpace2" presStyleCnt="0"/>
      <dgm:spPr/>
    </dgm:pt>
    <dgm:pt modelId="{3E8D52C6-86D7-4238-BA7E-73F0409DC120}" type="pres">
      <dgm:prSet presAssocID="{BC29188B-BFCD-4C97-AA1A-785DFF22BD57}" presName="tx2" presStyleLbl="revTx" presStyleIdx="2" presStyleCnt="4"/>
      <dgm:spPr/>
      <dgm:t>
        <a:bodyPr/>
        <a:lstStyle/>
        <a:p>
          <a:endParaRPr lang="en-US"/>
        </a:p>
      </dgm:t>
    </dgm:pt>
    <dgm:pt modelId="{595DE6A8-D1A6-4B2B-AAC6-3192FAF7AA21}" type="pres">
      <dgm:prSet presAssocID="{BC29188B-BFCD-4C97-AA1A-785DFF22BD57}" presName="vert2" presStyleCnt="0"/>
      <dgm:spPr/>
    </dgm:pt>
    <dgm:pt modelId="{B1D31950-1D7B-4E10-AA04-ED9CFCB7D8B5}" type="pres">
      <dgm:prSet presAssocID="{BC29188B-BFCD-4C97-AA1A-785DFF22BD57}" presName="thinLine2b" presStyleLbl="callout" presStyleIdx="1" presStyleCnt="3"/>
      <dgm:spPr/>
    </dgm:pt>
    <dgm:pt modelId="{DA181A9F-8C06-4DE1-907A-E0F2388DCF91}" type="pres">
      <dgm:prSet presAssocID="{BC29188B-BFCD-4C97-AA1A-785DFF22BD57}" presName="vertSpace2b" presStyleCnt="0"/>
      <dgm:spPr/>
    </dgm:pt>
    <dgm:pt modelId="{7BF4B405-8773-4BEF-B354-4AC4852F5436}" type="pres">
      <dgm:prSet presAssocID="{CE61EE48-E681-4B11-8806-55AFF5F57137}" presName="horz2" presStyleCnt="0"/>
      <dgm:spPr/>
    </dgm:pt>
    <dgm:pt modelId="{CB0B457B-6A5F-43DB-8A79-996032239627}" type="pres">
      <dgm:prSet presAssocID="{CE61EE48-E681-4B11-8806-55AFF5F57137}" presName="horzSpace2" presStyleCnt="0"/>
      <dgm:spPr/>
    </dgm:pt>
    <dgm:pt modelId="{97626CAC-B0AA-46F7-BB45-6EFDF44D8BE0}" type="pres">
      <dgm:prSet presAssocID="{CE61EE48-E681-4B11-8806-55AFF5F57137}" presName="tx2" presStyleLbl="revTx" presStyleIdx="3" presStyleCnt="4"/>
      <dgm:spPr/>
      <dgm:t>
        <a:bodyPr/>
        <a:lstStyle/>
        <a:p>
          <a:endParaRPr lang="en-US"/>
        </a:p>
      </dgm:t>
    </dgm:pt>
    <dgm:pt modelId="{715CC210-3B32-4337-A76A-2A137DA4AF69}" type="pres">
      <dgm:prSet presAssocID="{CE61EE48-E681-4B11-8806-55AFF5F57137}" presName="vert2" presStyleCnt="0"/>
      <dgm:spPr/>
    </dgm:pt>
    <dgm:pt modelId="{2035703C-2F8F-4137-9B32-1B6854D5E422}" type="pres">
      <dgm:prSet presAssocID="{CE61EE48-E681-4B11-8806-55AFF5F57137}" presName="thinLine2b" presStyleLbl="callout" presStyleIdx="2" presStyleCnt="3"/>
      <dgm:spPr/>
    </dgm:pt>
    <dgm:pt modelId="{2C896AEF-1559-4F35-A577-46C0F99B7747}" type="pres">
      <dgm:prSet presAssocID="{CE61EE48-E681-4B11-8806-55AFF5F57137}" presName="vertSpace2b" presStyleCnt="0"/>
      <dgm:spPr/>
    </dgm:pt>
  </dgm:ptLst>
  <dgm:cxnLst>
    <dgm:cxn modelId="{7F1B48EE-0BC6-439A-B892-8BEABCA7A299}" srcId="{CC08238F-0DFD-46D1-9AC6-79A90DE5CC9D}" destId="{40FE7B7D-E89C-4ACA-9BFA-B0F9FA958989}" srcOrd="0" destOrd="0" parTransId="{4F7F8121-06A6-4678-A1E2-47417AB85204}" sibTransId="{38DEA07B-56B5-4630-8D36-F46D735D1E99}"/>
    <dgm:cxn modelId="{5D9DB8C5-6470-4247-A684-A30425C58E0A}" type="presOf" srcId="{CC08238F-0DFD-46D1-9AC6-79A90DE5CC9D}" destId="{5F94BF25-06C3-4F7C-8A72-0ABE7EE65B5B}" srcOrd="0" destOrd="0" presId="urn:microsoft.com/office/officeart/2008/layout/LinedList"/>
    <dgm:cxn modelId="{3C6AEC49-BF4A-4C08-9B36-916B402CCF00}" type="presOf" srcId="{40FE7B7D-E89C-4ACA-9BFA-B0F9FA958989}" destId="{FBB86277-E91B-450E-9599-2D7A30B4F9B8}" srcOrd="0" destOrd="0" presId="urn:microsoft.com/office/officeart/2008/layout/LinedList"/>
    <dgm:cxn modelId="{80D54DAE-9D2D-4B58-8068-5131B65E5685}" type="presOf" srcId="{48F69F82-D344-443C-B07C-E116ABCA1AD5}" destId="{86896BC0-77A1-413C-BE7A-8543AF14FCC9}" srcOrd="0" destOrd="0" presId="urn:microsoft.com/office/officeart/2008/layout/LinedList"/>
    <dgm:cxn modelId="{CD3455A2-9766-4B0A-A26D-909F6FE7A229}" srcId="{CC08238F-0DFD-46D1-9AC6-79A90DE5CC9D}" destId="{BC29188B-BFCD-4C97-AA1A-785DFF22BD57}" srcOrd="1" destOrd="0" parTransId="{124769F4-1A55-4113-8E1A-9FE96CDED450}" sibTransId="{C5C347D2-7371-4B69-AA56-EA320C5C7021}"/>
    <dgm:cxn modelId="{D0B1DEAF-8E65-4715-A3F9-D603E454790C}" srcId="{48F69F82-D344-443C-B07C-E116ABCA1AD5}" destId="{CC08238F-0DFD-46D1-9AC6-79A90DE5CC9D}" srcOrd="0" destOrd="0" parTransId="{033B0375-1AC3-4BBB-B9A4-6E4D52876C2C}" sibTransId="{491C8E13-6B40-4814-BE4F-F71DF7E172CD}"/>
    <dgm:cxn modelId="{666C6F2A-70CF-4AFF-8332-E4EC981A4C34}" type="presOf" srcId="{CE61EE48-E681-4B11-8806-55AFF5F57137}" destId="{97626CAC-B0AA-46F7-BB45-6EFDF44D8BE0}" srcOrd="0" destOrd="0" presId="urn:microsoft.com/office/officeart/2008/layout/LinedList"/>
    <dgm:cxn modelId="{0540C605-DFA2-460F-AF79-063A0BE7E1B8}" type="presOf" srcId="{BC29188B-BFCD-4C97-AA1A-785DFF22BD57}" destId="{3E8D52C6-86D7-4238-BA7E-73F0409DC120}" srcOrd="0" destOrd="0" presId="urn:microsoft.com/office/officeart/2008/layout/LinedList"/>
    <dgm:cxn modelId="{BD535943-8E8B-4CA8-9B56-44345226E14A}" srcId="{CC08238F-0DFD-46D1-9AC6-79A90DE5CC9D}" destId="{CE61EE48-E681-4B11-8806-55AFF5F57137}" srcOrd="2" destOrd="0" parTransId="{546964E5-BA61-4D59-9E47-307C458973A9}" sibTransId="{EB091FBA-3EA8-4392-96D9-E0F4DA975C23}"/>
    <dgm:cxn modelId="{7F0650C0-98F1-4576-9967-1D07807A23B7}" type="presParOf" srcId="{86896BC0-77A1-413C-BE7A-8543AF14FCC9}" destId="{79966483-805B-4818-8B5C-5E5BE4813195}" srcOrd="0" destOrd="0" presId="urn:microsoft.com/office/officeart/2008/layout/LinedList"/>
    <dgm:cxn modelId="{67E1D661-A61A-4D70-840E-D9C024CF542F}" type="presParOf" srcId="{86896BC0-77A1-413C-BE7A-8543AF14FCC9}" destId="{680B5241-BCA9-49D4-AB36-E11983D0F5D4}" srcOrd="1" destOrd="0" presId="urn:microsoft.com/office/officeart/2008/layout/LinedList"/>
    <dgm:cxn modelId="{298F5C1B-277B-4764-B957-BB1A602E5250}" type="presParOf" srcId="{680B5241-BCA9-49D4-AB36-E11983D0F5D4}" destId="{5F94BF25-06C3-4F7C-8A72-0ABE7EE65B5B}" srcOrd="0" destOrd="0" presId="urn:microsoft.com/office/officeart/2008/layout/LinedList"/>
    <dgm:cxn modelId="{3B9FC1CA-A480-495A-8D39-47111FBDDA53}" type="presParOf" srcId="{680B5241-BCA9-49D4-AB36-E11983D0F5D4}" destId="{7F0F074B-3023-436D-8F95-6F833CAA22A0}" srcOrd="1" destOrd="0" presId="urn:microsoft.com/office/officeart/2008/layout/LinedList"/>
    <dgm:cxn modelId="{7BEE005C-96DB-462C-95C8-9A4C29D22943}" type="presParOf" srcId="{7F0F074B-3023-436D-8F95-6F833CAA22A0}" destId="{820E474A-2DCF-48FA-97E5-063B37371EB1}" srcOrd="0" destOrd="0" presId="urn:microsoft.com/office/officeart/2008/layout/LinedList"/>
    <dgm:cxn modelId="{18ACCB73-F470-4C06-803E-17B0A50CE6CA}" type="presParOf" srcId="{7F0F074B-3023-436D-8F95-6F833CAA22A0}" destId="{1A505FCF-5CF3-486A-BA88-2DC327D4676D}" srcOrd="1" destOrd="0" presId="urn:microsoft.com/office/officeart/2008/layout/LinedList"/>
    <dgm:cxn modelId="{EF76543E-15FB-4583-B42D-B6F87536B5EB}" type="presParOf" srcId="{1A505FCF-5CF3-486A-BA88-2DC327D4676D}" destId="{1D1E8946-398F-4445-AAF3-D3117149B903}" srcOrd="0" destOrd="0" presId="urn:microsoft.com/office/officeart/2008/layout/LinedList"/>
    <dgm:cxn modelId="{0A6ABA9B-CCF8-45F0-BF73-E12CDE261A7F}" type="presParOf" srcId="{1A505FCF-5CF3-486A-BA88-2DC327D4676D}" destId="{FBB86277-E91B-450E-9599-2D7A30B4F9B8}" srcOrd="1" destOrd="0" presId="urn:microsoft.com/office/officeart/2008/layout/LinedList"/>
    <dgm:cxn modelId="{03E08893-1825-468E-BB0F-3224B616ABDA}" type="presParOf" srcId="{1A505FCF-5CF3-486A-BA88-2DC327D4676D}" destId="{ACC51310-012C-4D06-B205-72EE3C708CFE}" srcOrd="2" destOrd="0" presId="urn:microsoft.com/office/officeart/2008/layout/LinedList"/>
    <dgm:cxn modelId="{B711580A-6EBF-4C88-A480-CAD861AE9D33}" type="presParOf" srcId="{7F0F074B-3023-436D-8F95-6F833CAA22A0}" destId="{AB06F5D6-1D08-497F-B9E7-133CB136AC04}" srcOrd="2" destOrd="0" presId="urn:microsoft.com/office/officeart/2008/layout/LinedList"/>
    <dgm:cxn modelId="{D22730A5-8CD0-4D09-934D-CFD460999F4C}" type="presParOf" srcId="{7F0F074B-3023-436D-8F95-6F833CAA22A0}" destId="{1D0C3D11-BA34-4536-A53B-CA54E1035747}" srcOrd="3" destOrd="0" presId="urn:microsoft.com/office/officeart/2008/layout/LinedList"/>
    <dgm:cxn modelId="{0032E85A-1AF5-4234-A896-E74BFA60F748}" type="presParOf" srcId="{7F0F074B-3023-436D-8F95-6F833CAA22A0}" destId="{3813F692-9BB7-4D8A-874F-1F7684975205}" srcOrd="4" destOrd="0" presId="urn:microsoft.com/office/officeart/2008/layout/LinedList"/>
    <dgm:cxn modelId="{9985C54D-1586-4112-97F2-A84168C4AE1C}" type="presParOf" srcId="{3813F692-9BB7-4D8A-874F-1F7684975205}" destId="{37BF8777-A686-4FB9-87D3-A56173F18BF7}" srcOrd="0" destOrd="0" presId="urn:microsoft.com/office/officeart/2008/layout/LinedList"/>
    <dgm:cxn modelId="{D82ABA2A-201A-45CB-8B43-796C496CEF29}" type="presParOf" srcId="{3813F692-9BB7-4D8A-874F-1F7684975205}" destId="{3E8D52C6-86D7-4238-BA7E-73F0409DC120}" srcOrd="1" destOrd="0" presId="urn:microsoft.com/office/officeart/2008/layout/LinedList"/>
    <dgm:cxn modelId="{7659CAD1-794E-4B22-9E52-0CF9F1A7EAD5}" type="presParOf" srcId="{3813F692-9BB7-4D8A-874F-1F7684975205}" destId="{595DE6A8-D1A6-4B2B-AAC6-3192FAF7AA21}" srcOrd="2" destOrd="0" presId="urn:microsoft.com/office/officeart/2008/layout/LinedList"/>
    <dgm:cxn modelId="{BC723FDB-A6BA-46F8-918C-3EDF47A8D050}" type="presParOf" srcId="{7F0F074B-3023-436D-8F95-6F833CAA22A0}" destId="{B1D31950-1D7B-4E10-AA04-ED9CFCB7D8B5}" srcOrd="5" destOrd="0" presId="urn:microsoft.com/office/officeart/2008/layout/LinedList"/>
    <dgm:cxn modelId="{914B437A-25D9-433E-96B9-4821B6D7FAB1}" type="presParOf" srcId="{7F0F074B-3023-436D-8F95-6F833CAA22A0}" destId="{DA181A9F-8C06-4DE1-907A-E0F2388DCF91}" srcOrd="6" destOrd="0" presId="urn:microsoft.com/office/officeart/2008/layout/LinedList"/>
    <dgm:cxn modelId="{676E7C36-C17E-4336-9C64-3DB4B5FBCAD5}" type="presParOf" srcId="{7F0F074B-3023-436D-8F95-6F833CAA22A0}" destId="{7BF4B405-8773-4BEF-B354-4AC4852F5436}" srcOrd="7" destOrd="0" presId="urn:microsoft.com/office/officeart/2008/layout/LinedList"/>
    <dgm:cxn modelId="{76508138-5499-4608-9783-C28DF21641CF}" type="presParOf" srcId="{7BF4B405-8773-4BEF-B354-4AC4852F5436}" destId="{CB0B457B-6A5F-43DB-8A79-996032239627}" srcOrd="0" destOrd="0" presId="urn:microsoft.com/office/officeart/2008/layout/LinedList"/>
    <dgm:cxn modelId="{F3BD3F86-C742-4559-9E42-037DE05D12FA}" type="presParOf" srcId="{7BF4B405-8773-4BEF-B354-4AC4852F5436}" destId="{97626CAC-B0AA-46F7-BB45-6EFDF44D8BE0}" srcOrd="1" destOrd="0" presId="urn:microsoft.com/office/officeart/2008/layout/LinedList"/>
    <dgm:cxn modelId="{23C8F4A5-5302-4AC7-A904-21ED6FAD93F9}" type="presParOf" srcId="{7BF4B405-8773-4BEF-B354-4AC4852F5436}" destId="{715CC210-3B32-4337-A76A-2A137DA4AF69}" srcOrd="2" destOrd="0" presId="urn:microsoft.com/office/officeart/2008/layout/LinedList"/>
    <dgm:cxn modelId="{66116CD3-D679-4281-B8A5-86F45EBBEB7D}" type="presParOf" srcId="{7F0F074B-3023-436D-8F95-6F833CAA22A0}" destId="{2035703C-2F8F-4137-9B32-1B6854D5E422}" srcOrd="8" destOrd="0" presId="urn:microsoft.com/office/officeart/2008/layout/LinedList"/>
    <dgm:cxn modelId="{6DD3F693-0D2D-4149-8B2F-BD2C716C5129}" type="presParOf" srcId="{7F0F074B-3023-436D-8F95-6F833CAA22A0}" destId="{2C896AEF-1559-4F35-A577-46C0F99B7747}" srcOrd="9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D95FB-B7BF-4C45-B7BF-1B8FCC3348B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798669-C218-4878-9376-07C40553B2F5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 smtClean="0"/>
            <a:t>Operations</a:t>
          </a:r>
          <a:endParaRPr lang="en-US" dirty="0"/>
        </a:p>
      </dgm:t>
    </dgm:pt>
    <dgm:pt modelId="{0C479873-D123-4949-8132-DD6898265714}" type="parTrans" cxnId="{D91B87DC-AB6B-413D-891E-E04EF75CC6E2}">
      <dgm:prSet/>
      <dgm:spPr/>
      <dgm:t>
        <a:bodyPr/>
        <a:lstStyle/>
        <a:p>
          <a:endParaRPr lang="en-US"/>
        </a:p>
      </dgm:t>
    </dgm:pt>
    <dgm:pt modelId="{6675D0AA-2A9F-45E0-966B-9737FD177B9C}" type="sibTrans" cxnId="{D91B87DC-AB6B-413D-891E-E04EF75CC6E2}">
      <dgm:prSet/>
      <dgm:spPr/>
      <dgm:t>
        <a:bodyPr/>
        <a:lstStyle/>
        <a:p>
          <a:endParaRPr lang="en-US"/>
        </a:p>
      </dgm:t>
    </dgm:pt>
    <dgm:pt modelId="{BFE237B2-13C6-4C16-869C-8F4DBD229834}">
      <dgm:prSet phldrT="[Text]"/>
      <dgm:spPr>
        <a:solidFill>
          <a:srgbClr val="003399"/>
        </a:solidFill>
      </dgm:spPr>
      <dgm:t>
        <a:bodyPr/>
        <a:lstStyle/>
        <a:p>
          <a:r>
            <a:rPr lang="en-US" dirty="0" smtClean="0">
              <a:solidFill>
                <a:schemeClr val="bg2">
                  <a:lumMod val="60000"/>
                  <a:lumOff val="40000"/>
                </a:schemeClr>
              </a:solidFill>
            </a:rPr>
            <a:t>IT</a:t>
          </a:r>
          <a:endParaRPr lang="en-US" dirty="0">
            <a:solidFill>
              <a:schemeClr val="bg2">
                <a:lumMod val="60000"/>
                <a:lumOff val="40000"/>
              </a:schemeClr>
            </a:solidFill>
          </a:endParaRPr>
        </a:p>
      </dgm:t>
    </dgm:pt>
    <dgm:pt modelId="{25633E06-74BB-4CEC-A8A2-96EF25C14AA2}" type="parTrans" cxnId="{429F950C-D71D-4E09-929C-665A76E072E6}">
      <dgm:prSet/>
      <dgm:spPr/>
      <dgm:t>
        <a:bodyPr/>
        <a:lstStyle/>
        <a:p>
          <a:endParaRPr lang="en-US"/>
        </a:p>
      </dgm:t>
    </dgm:pt>
    <dgm:pt modelId="{6194E1F2-7C52-4C22-954C-0388D681BE5F}" type="sibTrans" cxnId="{429F950C-D71D-4E09-929C-665A76E072E6}">
      <dgm:prSet/>
      <dgm:spPr/>
      <dgm:t>
        <a:bodyPr/>
        <a:lstStyle/>
        <a:p>
          <a:endParaRPr lang="en-US"/>
        </a:p>
      </dgm:t>
    </dgm:pt>
    <dgm:pt modelId="{64608D1A-C565-4498-B906-58197D50F98C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Finance</a:t>
          </a:r>
          <a:endParaRPr lang="en-US" dirty="0"/>
        </a:p>
      </dgm:t>
    </dgm:pt>
    <dgm:pt modelId="{FA29FE1F-EC24-4947-8AD5-2CE2C543B120}" type="parTrans" cxnId="{3ADCF20B-B76E-46CB-BEB1-52E2172529AF}">
      <dgm:prSet/>
      <dgm:spPr/>
      <dgm:t>
        <a:bodyPr/>
        <a:lstStyle/>
        <a:p>
          <a:endParaRPr lang="en-US"/>
        </a:p>
      </dgm:t>
    </dgm:pt>
    <dgm:pt modelId="{559C9512-4ECA-491B-81E4-490ACD5E544C}" type="sibTrans" cxnId="{3ADCF20B-B76E-46CB-BEB1-52E2172529AF}">
      <dgm:prSet/>
      <dgm:spPr/>
      <dgm:t>
        <a:bodyPr/>
        <a:lstStyle/>
        <a:p>
          <a:endParaRPr lang="en-US"/>
        </a:p>
      </dgm:t>
    </dgm:pt>
    <dgm:pt modelId="{BF53A7F5-4BDF-431F-BCFD-1E0AF85A446F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Compliance</a:t>
          </a:r>
          <a:endParaRPr lang="en-US" dirty="0">
            <a:solidFill>
              <a:schemeClr val="tx1"/>
            </a:solidFill>
          </a:endParaRPr>
        </a:p>
      </dgm:t>
    </dgm:pt>
    <dgm:pt modelId="{7CCA3304-A919-4498-A57B-CA586EC592BE}" type="parTrans" cxnId="{EAF112C5-AC9F-40BD-B5A6-89AFAE3E7663}">
      <dgm:prSet/>
      <dgm:spPr/>
      <dgm:t>
        <a:bodyPr/>
        <a:lstStyle/>
        <a:p>
          <a:endParaRPr lang="en-US"/>
        </a:p>
      </dgm:t>
    </dgm:pt>
    <dgm:pt modelId="{BA13B205-23DA-41C9-B5C0-2592F094CF5B}" type="sibTrans" cxnId="{EAF112C5-AC9F-40BD-B5A6-89AFAE3E7663}">
      <dgm:prSet/>
      <dgm:spPr/>
      <dgm:t>
        <a:bodyPr/>
        <a:lstStyle/>
        <a:p>
          <a:endParaRPr lang="en-US"/>
        </a:p>
      </dgm:t>
    </dgm:pt>
    <dgm:pt modelId="{D939CF59-1882-4AFE-9FBF-8493C6709555}" type="pres">
      <dgm:prSet presAssocID="{82DD95FB-B7BF-4C45-B7BF-1B8FCC3348B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84436F-9F13-49DA-B229-B929A789B974}" type="pres">
      <dgm:prSet presAssocID="{82DD95FB-B7BF-4C45-B7BF-1B8FCC3348BF}" presName="diamond" presStyleLbl="bgShp" presStyleIdx="0" presStyleCnt="1"/>
      <dgm:spPr/>
    </dgm:pt>
    <dgm:pt modelId="{0A5DB64E-520E-4848-A6A2-9C3FB29A01BA}" type="pres">
      <dgm:prSet presAssocID="{82DD95FB-B7BF-4C45-B7BF-1B8FCC3348B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4B426-09AF-4D19-82D3-00C1E63DF781}" type="pres">
      <dgm:prSet presAssocID="{82DD95FB-B7BF-4C45-B7BF-1B8FCC3348B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B152C-41A1-4FE1-9961-D36ED1DB3F08}" type="pres">
      <dgm:prSet presAssocID="{82DD95FB-B7BF-4C45-B7BF-1B8FCC3348B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3330E-8F27-42E2-821E-41478802082E}" type="pres">
      <dgm:prSet presAssocID="{82DD95FB-B7BF-4C45-B7BF-1B8FCC3348B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1B87DC-AB6B-413D-891E-E04EF75CC6E2}" srcId="{82DD95FB-B7BF-4C45-B7BF-1B8FCC3348BF}" destId="{A7798669-C218-4878-9376-07C40553B2F5}" srcOrd="0" destOrd="0" parTransId="{0C479873-D123-4949-8132-DD6898265714}" sibTransId="{6675D0AA-2A9F-45E0-966B-9737FD177B9C}"/>
    <dgm:cxn modelId="{3ADCF20B-B76E-46CB-BEB1-52E2172529AF}" srcId="{82DD95FB-B7BF-4C45-B7BF-1B8FCC3348BF}" destId="{64608D1A-C565-4498-B906-58197D50F98C}" srcOrd="2" destOrd="0" parTransId="{FA29FE1F-EC24-4947-8AD5-2CE2C543B120}" sibTransId="{559C9512-4ECA-491B-81E4-490ACD5E544C}"/>
    <dgm:cxn modelId="{429F950C-D71D-4E09-929C-665A76E072E6}" srcId="{82DD95FB-B7BF-4C45-B7BF-1B8FCC3348BF}" destId="{BFE237B2-13C6-4C16-869C-8F4DBD229834}" srcOrd="1" destOrd="0" parTransId="{25633E06-74BB-4CEC-A8A2-96EF25C14AA2}" sibTransId="{6194E1F2-7C52-4C22-954C-0388D681BE5F}"/>
    <dgm:cxn modelId="{FC164B49-3A07-4391-8E83-17078F493598}" type="presOf" srcId="{A7798669-C218-4878-9376-07C40553B2F5}" destId="{0A5DB64E-520E-4848-A6A2-9C3FB29A01BA}" srcOrd="0" destOrd="0" presId="urn:microsoft.com/office/officeart/2005/8/layout/matrix3"/>
    <dgm:cxn modelId="{5162D192-8206-4358-9008-B9BAE6F35B4E}" type="presOf" srcId="{BF53A7F5-4BDF-431F-BCFD-1E0AF85A446F}" destId="{09C3330E-8F27-42E2-821E-41478802082E}" srcOrd="0" destOrd="0" presId="urn:microsoft.com/office/officeart/2005/8/layout/matrix3"/>
    <dgm:cxn modelId="{BF596BF9-BC16-4BD5-866D-9736822E112C}" type="presOf" srcId="{64608D1A-C565-4498-B906-58197D50F98C}" destId="{442B152C-41A1-4FE1-9961-D36ED1DB3F08}" srcOrd="0" destOrd="0" presId="urn:microsoft.com/office/officeart/2005/8/layout/matrix3"/>
    <dgm:cxn modelId="{B5440BD1-9B47-4CCD-85C1-48B3090F22DB}" type="presOf" srcId="{82DD95FB-B7BF-4C45-B7BF-1B8FCC3348BF}" destId="{D939CF59-1882-4AFE-9FBF-8493C6709555}" srcOrd="0" destOrd="0" presId="urn:microsoft.com/office/officeart/2005/8/layout/matrix3"/>
    <dgm:cxn modelId="{DD508B61-3B3B-4989-8FF1-6129AB49A233}" type="presOf" srcId="{BFE237B2-13C6-4C16-869C-8F4DBD229834}" destId="{FCA4B426-09AF-4D19-82D3-00C1E63DF781}" srcOrd="0" destOrd="0" presId="urn:microsoft.com/office/officeart/2005/8/layout/matrix3"/>
    <dgm:cxn modelId="{EAF112C5-AC9F-40BD-B5A6-89AFAE3E7663}" srcId="{82DD95FB-B7BF-4C45-B7BF-1B8FCC3348BF}" destId="{BF53A7F5-4BDF-431F-BCFD-1E0AF85A446F}" srcOrd="3" destOrd="0" parTransId="{7CCA3304-A919-4498-A57B-CA586EC592BE}" sibTransId="{BA13B205-23DA-41C9-B5C0-2592F094CF5B}"/>
    <dgm:cxn modelId="{8DB62FCB-5D31-4E8E-9D97-511A1D9729AB}" type="presParOf" srcId="{D939CF59-1882-4AFE-9FBF-8493C6709555}" destId="{4C84436F-9F13-49DA-B229-B929A789B974}" srcOrd="0" destOrd="0" presId="urn:microsoft.com/office/officeart/2005/8/layout/matrix3"/>
    <dgm:cxn modelId="{F0338BD0-6812-404E-9586-0AB7943A1569}" type="presParOf" srcId="{D939CF59-1882-4AFE-9FBF-8493C6709555}" destId="{0A5DB64E-520E-4848-A6A2-9C3FB29A01BA}" srcOrd="1" destOrd="0" presId="urn:microsoft.com/office/officeart/2005/8/layout/matrix3"/>
    <dgm:cxn modelId="{AD46272A-0D34-4939-8B88-22405547B600}" type="presParOf" srcId="{D939CF59-1882-4AFE-9FBF-8493C6709555}" destId="{FCA4B426-09AF-4D19-82D3-00C1E63DF781}" srcOrd="2" destOrd="0" presId="urn:microsoft.com/office/officeart/2005/8/layout/matrix3"/>
    <dgm:cxn modelId="{E2EA3F63-BEAE-4F21-81DB-BB7024C3FEB5}" type="presParOf" srcId="{D939CF59-1882-4AFE-9FBF-8493C6709555}" destId="{442B152C-41A1-4FE1-9961-D36ED1DB3F08}" srcOrd="3" destOrd="0" presId="urn:microsoft.com/office/officeart/2005/8/layout/matrix3"/>
    <dgm:cxn modelId="{F8CE9023-7654-48B6-8472-2C1B9842F2B6}" type="presParOf" srcId="{D939CF59-1882-4AFE-9FBF-8493C6709555}" destId="{09C3330E-8F27-42E2-821E-41478802082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66483-805B-4818-8B5C-5E5BE4813195}">
      <dsp:nvSpPr>
        <dsp:cNvPr id="0" name=""/>
        <dsp:cNvSpPr/>
      </dsp:nvSpPr>
      <dsp:spPr>
        <a:xfrm>
          <a:off x="0" y="0"/>
          <a:ext cx="85669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94BF25-06C3-4F7C-8A72-0ABE7EE65B5B}">
      <dsp:nvSpPr>
        <dsp:cNvPr id="0" name=""/>
        <dsp:cNvSpPr/>
      </dsp:nvSpPr>
      <dsp:spPr>
        <a:xfrm>
          <a:off x="0" y="0"/>
          <a:ext cx="1713390" cy="2974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Criteria=If </a:t>
          </a:r>
          <a:r>
            <a:rPr lang="en-US" sz="2600" kern="1200" dirty="0" smtClean="0"/>
            <a:t>annual Turnover is  </a:t>
          </a:r>
          <a:endParaRPr lang="en-US" sz="2600" kern="1200" dirty="0"/>
        </a:p>
      </dsp:txBody>
      <dsp:txXfrm>
        <a:off x="0" y="0"/>
        <a:ext cx="1713390" cy="2974354"/>
      </dsp:txXfrm>
    </dsp:sp>
    <dsp:sp modelId="{FBB86277-E91B-450E-9599-2D7A30B4F9B8}">
      <dsp:nvSpPr>
        <dsp:cNvPr id="0" name=""/>
        <dsp:cNvSpPr/>
      </dsp:nvSpPr>
      <dsp:spPr>
        <a:xfrm>
          <a:off x="1841894" y="46474"/>
          <a:ext cx="6725056" cy="929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&gt;=AED 150 million (M) = </a:t>
          </a:r>
          <a:r>
            <a:rPr lang="en-US" sz="2700" kern="1200" dirty="0" smtClean="0">
              <a:solidFill>
                <a:srgbClr val="FF0000"/>
              </a:solidFill>
            </a:rPr>
            <a:t>Before 31</a:t>
          </a:r>
          <a:r>
            <a:rPr lang="en-US" sz="2700" kern="1200" baseline="30000" dirty="0" smtClean="0">
              <a:solidFill>
                <a:srgbClr val="FF0000"/>
              </a:solidFill>
            </a:rPr>
            <a:t>st</a:t>
          </a:r>
          <a:r>
            <a:rPr lang="en-US" sz="2700" kern="1200" dirty="0" smtClean="0">
              <a:solidFill>
                <a:srgbClr val="FF0000"/>
              </a:solidFill>
            </a:rPr>
            <a:t> October</a:t>
          </a:r>
          <a:endParaRPr lang="en-US" sz="2700" kern="1200" dirty="0">
            <a:solidFill>
              <a:srgbClr val="FF0000"/>
            </a:solidFill>
          </a:endParaRPr>
        </a:p>
      </dsp:txBody>
      <dsp:txXfrm>
        <a:off x="1841894" y="46474"/>
        <a:ext cx="6725056" cy="929485"/>
      </dsp:txXfrm>
    </dsp:sp>
    <dsp:sp modelId="{AB06F5D6-1D08-497F-B9E7-133CB136AC04}">
      <dsp:nvSpPr>
        <dsp:cNvPr id="0" name=""/>
        <dsp:cNvSpPr/>
      </dsp:nvSpPr>
      <dsp:spPr>
        <a:xfrm>
          <a:off x="1713390" y="975959"/>
          <a:ext cx="68535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D52C6-86D7-4238-BA7E-73F0409DC120}">
      <dsp:nvSpPr>
        <dsp:cNvPr id="0" name=""/>
        <dsp:cNvSpPr/>
      </dsp:nvSpPr>
      <dsp:spPr>
        <a:xfrm>
          <a:off x="1841894" y="1022434"/>
          <a:ext cx="6725056" cy="929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Between AED 10 M to 150 M = </a:t>
          </a:r>
          <a:r>
            <a:rPr lang="en-US" sz="2700" kern="1200" dirty="0" smtClean="0">
              <a:solidFill>
                <a:schemeClr val="accent2"/>
              </a:solidFill>
            </a:rPr>
            <a:t>Till 30</a:t>
          </a:r>
          <a:r>
            <a:rPr lang="en-US" sz="2700" kern="1200" baseline="30000" dirty="0" smtClean="0">
              <a:solidFill>
                <a:schemeClr val="accent2"/>
              </a:solidFill>
            </a:rPr>
            <a:t>th</a:t>
          </a:r>
          <a:r>
            <a:rPr lang="en-US" sz="2700" kern="1200" dirty="0" smtClean="0">
              <a:solidFill>
                <a:schemeClr val="accent2"/>
              </a:solidFill>
            </a:rPr>
            <a:t> November </a:t>
          </a:r>
          <a:endParaRPr lang="en-US" sz="2700" kern="1200" dirty="0">
            <a:solidFill>
              <a:schemeClr val="accent2"/>
            </a:solidFill>
          </a:endParaRPr>
        </a:p>
      </dsp:txBody>
      <dsp:txXfrm>
        <a:off x="1841894" y="1022434"/>
        <a:ext cx="6725056" cy="929485"/>
      </dsp:txXfrm>
    </dsp:sp>
    <dsp:sp modelId="{B1D31950-1D7B-4E10-AA04-ED9CFCB7D8B5}">
      <dsp:nvSpPr>
        <dsp:cNvPr id="0" name=""/>
        <dsp:cNvSpPr/>
      </dsp:nvSpPr>
      <dsp:spPr>
        <a:xfrm>
          <a:off x="1713390" y="1951919"/>
          <a:ext cx="68535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26CAC-B0AA-46F7-BB45-6EFDF44D8BE0}">
      <dsp:nvSpPr>
        <dsp:cNvPr id="0" name=""/>
        <dsp:cNvSpPr/>
      </dsp:nvSpPr>
      <dsp:spPr>
        <a:xfrm>
          <a:off x="1841894" y="1998394"/>
          <a:ext cx="6725056" cy="929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&gt;=AED 375000 = </a:t>
          </a:r>
          <a:r>
            <a:rPr lang="en-US" sz="2700" kern="1200" dirty="0" smtClean="0">
              <a:solidFill>
                <a:srgbClr val="92D050"/>
              </a:solidFill>
            </a:rPr>
            <a:t>Till 4</a:t>
          </a:r>
          <a:r>
            <a:rPr lang="en-US" sz="2700" kern="1200" baseline="30000" dirty="0" smtClean="0">
              <a:solidFill>
                <a:srgbClr val="92D050"/>
              </a:solidFill>
            </a:rPr>
            <a:t>th</a:t>
          </a:r>
          <a:r>
            <a:rPr lang="en-US" sz="2700" kern="1200" dirty="0" smtClean="0">
              <a:solidFill>
                <a:srgbClr val="92D050"/>
              </a:solidFill>
            </a:rPr>
            <a:t> December </a:t>
          </a:r>
          <a:endParaRPr lang="en-US" sz="2700" kern="1200" dirty="0">
            <a:solidFill>
              <a:srgbClr val="92D050"/>
            </a:solidFill>
          </a:endParaRPr>
        </a:p>
      </dsp:txBody>
      <dsp:txXfrm>
        <a:off x="1841894" y="1998394"/>
        <a:ext cx="6725056" cy="929485"/>
      </dsp:txXfrm>
    </dsp:sp>
    <dsp:sp modelId="{2035703C-2F8F-4137-9B32-1B6854D5E422}">
      <dsp:nvSpPr>
        <dsp:cNvPr id="0" name=""/>
        <dsp:cNvSpPr/>
      </dsp:nvSpPr>
      <dsp:spPr>
        <a:xfrm>
          <a:off x="1713390" y="2927879"/>
          <a:ext cx="68535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4436F-9F13-49DA-B229-B929A789B974}">
      <dsp:nvSpPr>
        <dsp:cNvPr id="0" name=""/>
        <dsp:cNvSpPr/>
      </dsp:nvSpPr>
      <dsp:spPr>
        <a:xfrm>
          <a:off x="311944" y="0"/>
          <a:ext cx="4572000" cy="457200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DB64E-520E-4848-A6A2-9C3FB29A01BA}">
      <dsp:nvSpPr>
        <dsp:cNvPr id="0" name=""/>
        <dsp:cNvSpPr/>
      </dsp:nvSpPr>
      <dsp:spPr>
        <a:xfrm>
          <a:off x="746284" y="434340"/>
          <a:ext cx="1783080" cy="178308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Operations</a:t>
          </a:r>
          <a:endParaRPr lang="en-US" sz="2200" kern="1200" dirty="0"/>
        </a:p>
      </dsp:txBody>
      <dsp:txXfrm>
        <a:off x="833327" y="521383"/>
        <a:ext cx="1608994" cy="1608994"/>
      </dsp:txXfrm>
    </dsp:sp>
    <dsp:sp modelId="{FCA4B426-09AF-4D19-82D3-00C1E63DF781}">
      <dsp:nvSpPr>
        <dsp:cNvPr id="0" name=""/>
        <dsp:cNvSpPr/>
      </dsp:nvSpPr>
      <dsp:spPr>
        <a:xfrm>
          <a:off x="2666524" y="434340"/>
          <a:ext cx="1783080" cy="1783080"/>
        </a:xfrm>
        <a:prstGeom prst="round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IT</a:t>
          </a:r>
          <a:endParaRPr lang="en-US" sz="2200" kern="1200" dirty="0">
            <a:solidFill>
              <a:schemeClr val="bg2">
                <a:lumMod val="60000"/>
                <a:lumOff val="40000"/>
              </a:schemeClr>
            </a:solidFill>
          </a:endParaRPr>
        </a:p>
      </dsp:txBody>
      <dsp:txXfrm>
        <a:off x="2753567" y="521383"/>
        <a:ext cx="1608994" cy="1608994"/>
      </dsp:txXfrm>
    </dsp:sp>
    <dsp:sp modelId="{442B152C-41A1-4FE1-9961-D36ED1DB3F08}">
      <dsp:nvSpPr>
        <dsp:cNvPr id="0" name=""/>
        <dsp:cNvSpPr/>
      </dsp:nvSpPr>
      <dsp:spPr>
        <a:xfrm>
          <a:off x="746284" y="2354580"/>
          <a:ext cx="1783080" cy="178308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Finance</a:t>
          </a:r>
          <a:endParaRPr lang="en-US" sz="2200" kern="1200" dirty="0"/>
        </a:p>
      </dsp:txBody>
      <dsp:txXfrm>
        <a:off x="833327" y="2441623"/>
        <a:ext cx="1608994" cy="1608994"/>
      </dsp:txXfrm>
    </dsp:sp>
    <dsp:sp modelId="{09C3330E-8F27-42E2-821E-41478802082E}">
      <dsp:nvSpPr>
        <dsp:cNvPr id="0" name=""/>
        <dsp:cNvSpPr/>
      </dsp:nvSpPr>
      <dsp:spPr>
        <a:xfrm>
          <a:off x="2666524" y="2354580"/>
          <a:ext cx="1783080" cy="178308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</a:rPr>
            <a:t>Compliance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2753567" y="2441623"/>
        <a:ext cx="1608994" cy="1608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1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1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4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5298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8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8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36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09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4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4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3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1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9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39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32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7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2716E9A-22DD-437A-944A-48633337D8F7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BE9A4-31AB-4001-B5F2-EFC54B447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34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eservices.tax.gov.ae/en-us/login?returnurl=/en-us/user/dashboard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0717" y="3657381"/>
            <a:ext cx="10403457" cy="949125"/>
          </a:xfrm>
        </p:spPr>
        <p:txBody>
          <a:bodyPr/>
          <a:lstStyle/>
          <a:p>
            <a:pPr algn="ctr"/>
            <a:r>
              <a:rPr lang="en-US" sz="7400" spc="600" dirty="0" smtClean="0">
                <a:latin typeface="Cambria" panose="02040503050406030204" pitchFamily="18" charset="0"/>
              </a:rPr>
              <a:t>VAT in UAE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5826" y="1247955"/>
            <a:ext cx="11050438" cy="10162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000" dirty="0" smtClean="0">
                <a:latin typeface="Cambria" panose="02040503050406030204" pitchFamily="18" charset="0"/>
              </a:rPr>
              <a:t>“Nothing is certain but death and taxes</a:t>
            </a:r>
            <a:r>
              <a:rPr lang="en-US" dirty="0" smtClean="0">
                <a:latin typeface="Cambria" panose="02040503050406030204" pitchFamily="18" charset="0"/>
              </a:rPr>
              <a:t>”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689792" y="2204622"/>
            <a:ext cx="8825658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dirty="0" smtClean="0"/>
              <a:t>-Benjamin Franklin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59854" cy="772400"/>
          </a:xfrm>
        </p:spPr>
        <p:txBody>
          <a:bodyPr/>
          <a:lstStyle/>
          <a:p>
            <a:pPr algn="ctr"/>
            <a:r>
              <a:rPr lang="en-US" sz="4800" dirty="0" smtClean="0"/>
              <a:t>INTRODUCTION &amp; CONCEPT</a:t>
            </a:r>
            <a:endParaRPr lang="en-US" sz="4800" dirty="0"/>
          </a:p>
        </p:txBody>
      </p:sp>
      <p:grpSp>
        <p:nvGrpSpPr>
          <p:cNvPr id="9" name="Group 8"/>
          <p:cNvGrpSpPr/>
          <p:nvPr/>
        </p:nvGrpSpPr>
        <p:grpSpPr>
          <a:xfrm>
            <a:off x="2938222" y="1622426"/>
            <a:ext cx="5875631" cy="2753026"/>
            <a:chOff x="2229407" y="2082541"/>
            <a:chExt cx="5875631" cy="2753026"/>
          </a:xfrm>
        </p:grpSpPr>
        <p:grpSp>
          <p:nvGrpSpPr>
            <p:cNvPr id="7" name="Group 6"/>
            <p:cNvGrpSpPr/>
            <p:nvPr/>
          </p:nvGrpSpPr>
          <p:grpSpPr>
            <a:xfrm>
              <a:off x="2229407" y="2993366"/>
              <a:ext cx="5875631" cy="1842201"/>
              <a:chOff x="2367430" y="2855343"/>
              <a:chExt cx="5875631" cy="1842201"/>
            </a:xfrm>
          </p:grpSpPr>
          <p:sp>
            <p:nvSpPr>
              <p:cNvPr id="4" name="Left-Right-Up Arrow 3"/>
              <p:cNvSpPr/>
              <p:nvPr/>
            </p:nvSpPr>
            <p:spPr>
              <a:xfrm>
                <a:off x="4097547" y="2855343"/>
                <a:ext cx="2415396" cy="1759790"/>
              </a:xfrm>
              <a:prstGeom prst="leftRightUpArrow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 rot="10800000" flipH="1" flipV="1">
                <a:off x="2367430" y="3909118"/>
                <a:ext cx="1440611" cy="78842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3399"/>
                    </a:solidFill>
                  </a:rPr>
                  <a:t>Invoice based </a:t>
                </a:r>
                <a:endParaRPr lang="en-US" dirty="0">
                  <a:solidFill>
                    <a:srgbClr val="003399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 rot="10800000" flipH="1" flipV="1">
                <a:off x="6802450" y="3909119"/>
                <a:ext cx="1440611" cy="78842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3399"/>
                    </a:solidFill>
                  </a:rPr>
                  <a:t>Subtraction/Accounts based </a:t>
                </a:r>
                <a:endParaRPr lang="en-US" dirty="0">
                  <a:solidFill>
                    <a:srgbClr val="003399"/>
                  </a:solidFill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4468408" y="2082541"/>
              <a:ext cx="1397627" cy="9233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bg2">
                      <a:lumMod val="60000"/>
                      <a:lumOff val="40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VAT</a:t>
              </a:r>
              <a:endPara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894735" y="1672955"/>
            <a:ext cx="10309552" cy="4864963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Value </a:t>
            </a:r>
            <a:r>
              <a:rPr lang="en-US" b="1" dirty="0"/>
              <a:t>Added Tax (Dubai VAT Law)</a:t>
            </a:r>
            <a:r>
              <a:rPr lang="en-US" dirty="0"/>
              <a:t>: A tax imposed on the import and supply of Goods and Services at each stage of production and distribution, including the Deemed Supply</a:t>
            </a:r>
            <a:r>
              <a:rPr lang="en-US" dirty="0" smtClean="0"/>
              <a:t>.</a:t>
            </a:r>
          </a:p>
          <a:p>
            <a:r>
              <a:rPr lang="en-US" dirty="0" smtClean="0"/>
              <a:t>VAT is a Indirect Tax. </a:t>
            </a:r>
          </a:p>
          <a:p>
            <a:r>
              <a:rPr lang="en-US" dirty="0" smtClean="0"/>
              <a:t>It is a destination based consumption tax.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63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72018"/>
              </p:ext>
            </p:extLst>
          </p:nvPr>
        </p:nvGraphicFramePr>
        <p:xfrm>
          <a:off x="734601" y="1450880"/>
          <a:ext cx="10815484" cy="50978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3871"/>
                <a:gridCol w="2703871"/>
                <a:gridCol w="2703871"/>
                <a:gridCol w="2703871"/>
              </a:tblGrid>
              <a:tr h="10735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Particulars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Manufacturer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Wholesaler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Retailer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/>
                </a:tc>
              </a:tr>
              <a:tr h="6219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 of</a:t>
                      </a:r>
                      <a:r>
                        <a:rPr lang="en-US" baseline="0" dirty="0" smtClean="0"/>
                        <a:t> Raw Material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1210</a:t>
                      </a:r>
                      <a:endParaRPr lang="en-US" dirty="0"/>
                    </a:p>
                  </a:txBody>
                  <a:tcPr anchor="ctr"/>
                </a:tc>
              </a:tr>
              <a:tr h="6219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Add: Profit Margin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ctr"/>
                </a:tc>
              </a:tr>
              <a:tr h="6219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1331</a:t>
                      </a:r>
                      <a:endParaRPr lang="en-US" dirty="0"/>
                    </a:p>
                  </a:txBody>
                  <a:tcPr anchor="ctr"/>
                </a:tc>
              </a:tr>
              <a:tr h="6219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 VAT</a:t>
                      </a:r>
                      <a:r>
                        <a:rPr lang="en-US" baseline="0" dirty="0" smtClean="0"/>
                        <a:t> @ 5%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66.55</a:t>
                      </a:r>
                      <a:endParaRPr lang="en-US" dirty="0"/>
                    </a:p>
                  </a:txBody>
                  <a:tcPr anchor="ctr"/>
                </a:tc>
              </a:tr>
              <a:tr h="6219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Price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1155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1270.5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1397.55</a:t>
                      </a:r>
                      <a:endParaRPr lang="en-US" dirty="0"/>
                    </a:p>
                  </a:txBody>
                  <a:tcPr anchor="ctr"/>
                </a:tc>
              </a:tr>
              <a:tr h="8808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VAT</a:t>
                      </a:r>
                      <a:r>
                        <a:rPr lang="en-US" baseline="0" dirty="0" smtClean="0"/>
                        <a:t> Liability to be paid to government (VAT on Sales - VAT on Purchase)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6.05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625781" y="1091381"/>
            <a:ext cx="199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Amount in AED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54265" y="318981"/>
            <a:ext cx="10749475" cy="772400"/>
          </a:xfrm>
        </p:spPr>
        <p:txBody>
          <a:bodyPr/>
          <a:lstStyle/>
          <a:p>
            <a:pPr algn="ctr"/>
            <a:r>
              <a:rPr lang="en-US" sz="4800" dirty="0" smtClean="0"/>
              <a:t>INTRODUCTION &amp; CONCEPT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08644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852" y="456677"/>
            <a:ext cx="10495365" cy="887810"/>
          </a:xfrm>
        </p:spPr>
        <p:txBody>
          <a:bodyPr/>
          <a:lstStyle/>
          <a:p>
            <a:pPr algn="ctr"/>
            <a:r>
              <a:rPr lang="en-US" dirty="0" smtClean="0"/>
              <a:t>REGISTRATION TIMELINE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76004"/>
              </p:ext>
            </p:extLst>
          </p:nvPr>
        </p:nvGraphicFramePr>
        <p:xfrm>
          <a:off x="1617244" y="1613874"/>
          <a:ext cx="8566951" cy="297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612287" y="1621797"/>
            <a:ext cx="8586494" cy="2956599"/>
            <a:chOff x="-401283" y="2449902"/>
            <a:chExt cx="8586494" cy="2956599"/>
          </a:xfrm>
        </p:grpSpPr>
        <p:grpSp>
          <p:nvGrpSpPr>
            <p:cNvPr id="4" name="Group 3"/>
            <p:cNvGrpSpPr/>
            <p:nvPr/>
          </p:nvGrpSpPr>
          <p:grpSpPr>
            <a:xfrm>
              <a:off x="-401283" y="2449902"/>
              <a:ext cx="1745832" cy="2956599"/>
              <a:chOff x="-401283" y="2449902"/>
              <a:chExt cx="1745832" cy="2956599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310043" y="2449902"/>
                <a:ext cx="34506" cy="295659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-401283" y="2449902"/>
                <a:ext cx="17253" cy="295659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-384030" y="5406501"/>
                <a:ext cx="172857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/>
            <p:cNvCxnSpPr/>
            <p:nvPr/>
          </p:nvCxnSpPr>
          <p:spPr>
            <a:xfrm>
              <a:off x="8177841" y="2449902"/>
              <a:ext cx="7370" cy="29565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934066" y="4954122"/>
            <a:ext cx="10589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/>
              <a:t>The applicant should register online on the Federal tax authority website.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000" dirty="0">
                <a:hlinkClick r:id="rId7"/>
              </a:rPr>
              <a:t>https://eservices.tax.gov.ae/en-us/login?returnurl=%2fen-us%2fuser%2fdashboard</a:t>
            </a:r>
            <a:endParaRPr lang="en-US" sz="2000" dirty="0"/>
          </a:p>
          <a:p>
            <a:endParaRPr lang="en-US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/>
              <a:t>Registration optional if turnover is greater than AED 187500 but less then AED 375000.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2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6328" y="1214147"/>
            <a:ext cx="11778187" cy="564385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Following details will be required to fill in the form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Description </a:t>
            </a:r>
            <a:r>
              <a:rPr lang="en-US" dirty="0"/>
              <a:t>of business </a:t>
            </a:r>
            <a:r>
              <a:rPr lang="en-US" dirty="0" smtClean="0"/>
              <a:t>activities.</a:t>
            </a:r>
            <a:endParaRPr lang="en-US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Last </a:t>
            </a:r>
            <a:r>
              <a:rPr lang="en-US" dirty="0"/>
              <a:t>12 months turnover </a:t>
            </a:r>
            <a:r>
              <a:rPr lang="en-US" dirty="0" smtClean="0"/>
              <a:t>figures.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Projected </a:t>
            </a:r>
            <a:r>
              <a:rPr lang="en-US" dirty="0"/>
              <a:t>future turnover figures</a:t>
            </a:r>
            <a:r>
              <a:rPr lang="en-US" dirty="0" smtClean="0"/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 Expected </a:t>
            </a:r>
            <a:r>
              <a:rPr lang="en-US" dirty="0"/>
              <a:t>values of imports and </a:t>
            </a:r>
            <a:r>
              <a:rPr lang="en-US" dirty="0" smtClean="0"/>
              <a:t>exports.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Whether </a:t>
            </a:r>
            <a:r>
              <a:rPr lang="en-US" dirty="0"/>
              <a:t>you expect to deal with GCC suppliers or customers?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Details </a:t>
            </a:r>
            <a:r>
              <a:rPr lang="en-US" dirty="0"/>
              <a:t>of Customs authority registration, if applicable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Documents require for registration: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Identity proof </a:t>
            </a:r>
            <a:r>
              <a:rPr lang="en-US" dirty="0" smtClean="0"/>
              <a:t>of </a:t>
            </a:r>
            <a:r>
              <a:rPr lang="en-US" dirty="0"/>
              <a:t>the authorized signatory e.g. Emirates ID (Authorized signatory can be director, owner, someone holding a power of attorney to sign on behalf of the business).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 smtClean="0"/>
              <a:t>Trade </a:t>
            </a:r>
            <a:r>
              <a:rPr lang="en-US" dirty="0"/>
              <a:t>license</a:t>
            </a:r>
            <a:r>
              <a:rPr lang="en-US" dirty="0" smtClean="0"/>
              <a:t>.</a:t>
            </a:r>
          </a:p>
          <a:p>
            <a:pPr marL="461963" indent="0" algn="just">
              <a:buFont typeface="Wingdings" panose="05000000000000000000" pitchFamily="2" charset="2"/>
              <a:buChar char="§"/>
            </a:pPr>
            <a:r>
              <a:rPr lang="en-US" sz="1800" dirty="0" smtClean="0"/>
              <a:t>      Other </a:t>
            </a:r>
            <a:r>
              <a:rPr lang="en-US" sz="1800" dirty="0"/>
              <a:t>official documents authorizing the entity to conduct activities </a:t>
            </a:r>
            <a:r>
              <a:rPr lang="en-US" sz="1800" dirty="0"/>
              <a:t>within </a:t>
            </a:r>
            <a:r>
              <a:rPr lang="en-US" sz="1800" dirty="0" smtClean="0"/>
              <a:t>UAE e.g.: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dirty="0" smtClean="0"/>
              <a:t>Certificate </a:t>
            </a:r>
            <a:r>
              <a:rPr lang="en-US" dirty="0"/>
              <a:t>of </a:t>
            </a:r>
            <a:r>
              <a:rPr lang="en-US" dirty="0" smtClean="0"/>
              <a:t>incorporation.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Articles of </a:t>
            </a:r>
            <a:r>
              <a:rPr lang="en-US" dirty="0" smtClean="0"/>
              <a:t>association.</a:t>
            </a:r>
          </a:p>
          <a:p>
            <a:pPr lvl="2" algn="just"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Bank account </a:t>
            </a:r>
            <a:r>
              <a:rPr lang="en-US" dirty="0" smtClean="0"/>
              <a:t>detail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If </a:t>
            </a:r>
            <a:r>
              <a:rPr lang="en-US" dirty="0"/>
              <a:t>registration is successful, a Tax Registration Number (TRN) will be issued within 20 days.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1488" y="-118475"/>
            <a:ext cx="11700387" cy="8182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/>
              <a:t>REGISTRATION PROCEDURE </a:t>
            </a:r>
          </a:p>
          <a:p>
            <a:pPr algn="ctr"/>
            <a:r>
              <a:rPr lang="en-US" dirty="0" smtClean="0"/>
              <a:t>&amp; REQUIREMENT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77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571348"/>
            <a:ext cx="3860930" cy="3515557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anchor="ctr"/>
          <a:lstStyle/>
          <a:p>
            <a:pPr algn="ctr"/>
            <a:r>
              <a:rPr lang="en-US" sz="4800" spc="300" dirty="0" smtClean="0">
                <a:solidFill>
                  <a:schemeClr val="bg1"/>
                </a:solidFill>
              </a:rPr>
              <a:t>VAT WILL IMPACT ON BUSINESS</a:t>
            </a:r>
            <a:r>
              <a:rPr lang="en-US" sz="4800" spc="300" dirty="0" smtClean="0"/>
              <a:t>	</a:t>
            </a:r>
            <a:endParaRPr lang="en-US" sz="4800" spc="3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144534"/>
              </p:ext>
            </p:extLst>
          </p:nvPr>
        </p:nvGraphicFramePr>
        <p:xfrm>
          <a:off x="5876679" y="1359023"/>
          <a:ext cx="519588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0538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23222"/>
            <a:ext cx="10464341" cy="1400530"/>
          </a:xfrm>
        </p:spPr>
        <p:txBody>
          <a:bodyPr/>
          <a:lstStyle/>
          <a:p>
            <a:pPr algn="ctr"/>
            <a:r>
              <a:rPr lang="en-US" dirty="0" smtClean="0"/>
              <a:t>TRANSITIONAL PROVISIONS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667" y="1823752"/>
            <a:ext cx="10321772" cy="428888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In a </a:t>
            </a:r>
            <a:r>
              <a:rPr lang="en-US" dirty="0" err="1" smtClean="0"/>
              <a:t>VATable</a:t>
            </a:r>
            <a:r>
              <a:rPr lang="en-US" dirty="0" smtClean="0"/>
              <a:t> transaction, if any of the following instances occurred after effective date then date of supply shall be the same as effective date i.e. 1</a:t>
            </a:r>
            <a:r>
              <a:rPr lang="en-US" baseline="30000" dirty="0" smtClean="0"/>
              <a:t>st</a:t>
            </a:r>
            <a:r>
              <a:rPr lang="en-US" dirty="0" smtClean="0"/>
              <a:t> January 2018:</a:t>
            </a:r>
          </a:p>
          <a:p>
            <a:pPr marL="400050" lvl="1" indent="0" algn="just">
              <a:buNone/>
            </a:pPr>
            <a:r>
              <a:rPr lang="en-US" dirty="0" smtClean="0"/>
              <a:t>a</a:t>
            </a:r>
            <a:r>
              <a:rPr lang="en-US" dirty="0"/>
              <a:t>. Transfer of Goods under the supervision of the supplier.</a:t>
            </a:r>
          </a:p>
          <a:p>
            <a:pPr marL="400050" lvl="1" indent="0" algn="just">
              <a:buNone/>
            </a:pPr>
            <a:r>
              <a:rPr lang="en-US" dirty="0"/>
              <a:t>b. Placing the Goods at the recipient’s disposal.</a:t>
            </a:r>
          </a:p>
          <a:p>
            <a:pPr marL="400050" lvl="1" indent="0" algn="just">
              <a:buNone/>
            </a:pPr>
            <a:r>
              <a:rPr lang="en-US" dirty="0"/>
              <a:t>c. The completion of assembly or installation of the Goods.</a:t>
            </a:r>
          </a:p>
          <a:p>
            <a:pPr marL="400050" lvl="1" indent="0" algn="just">
              <a:buNone/>
            </a:pPr>
            <a:r>
              <a:rPr lang="en-US" dirty="0"/>
              <a:t>d. The issuance of the customs declaration.</a:t>
            </a:r>
          </a:p>
          <a:p>
            <a:pPr marL="400050" lvl="1" indent="0" algn="just">
              <a:buNone/>
            </a:pPr>
            <a:r>
              <a:rPr lang="en-US" dirty="0"/>
              <a:t>e. The </a:t>
            </a:r>
            <a:r>
              <a:rPr lang="en-US" dirty="0" smtClean="0"/>
              <a:t>acceptance </a:t>
            </a:r>
            <a:r>
              <a:rPr lang="en-US" dirty="0"/>
              <a:t>by the Recipient of Goods of the </a:t>
            </a:r>
            <a:r>
              <a:rPr lang="en-US" dirty="0" smtClean="0"/>
              <a:t>supply</a:t>
            </a:r>
          </a:p>
          <a:p>
            <a:pPr algn="just"/>
            <a:r>
              <a:rPr lang="en-US" sz="2000" dirty="0" smtClean="0"/>
              <a:t>Executive r</a:t>
            </a:r>
            <a:r>
              <a:rPr lang="en-US" dirty="0" smtClean="0"/>
              <a:t>egulation will </a:t>
            </a:r>
            <a:r>
              <a:rPr lang="en-US" dirty="0"/>
              <a:t>set forth special provisions related to </a:t>
            </a:r>
            <a:r>
              <a:rPr lang="en-US" dirty="0" smtClean="0"/>
              <a:t>the implementation </a:t>
            </a:r>
            <a:r>
              <a:rPr lang="en-US" dirty="0"/>
              <a:t>of this </a:t>
            </a:r>
            <a:r>
              <a:rPr lang="en-US" dirty="0" smtClean="0"/>
              <a:t>Law </a:t>
            </a:r>
            <a:r>
              <a:rPr lang="en-US" dirty="0"/>
              <a:t>where a contract has been concluded before the effective </a:t>
            </a:r>
            <a:r>
              <a:rPr lang="en-US" dirty="0" smtClean="0"/>
              <a:t>date of </a:t>
            </a:r>
            <a:r>
              <a:rPr lang="en-US" dirty="0"/>
              <a:t>the </a:t>
            </a:r>
            <a:r>
              <a:rPr lang="en-US" dirty="0" smtClean="0"/>
              <a:t>law </a:t>
            </a:r>
            <a:r>
              <a:rPr lang="en-US" dirty="0"/>
              <a:t>but the supply under the contract is wholly or partly made after the </a:t>
            </a:r>
            <a:r>
              <a:rPr lang="en-US" dirty="0" smtClean="0"/>
              <a:t>effective date </a:t>
            </a:r>
            <a:r>
              <a:rPr lang="en-US" dirty="0"/>
              <a:t>of this </a:t>
            </a:r>
            <a:r>
              <a:rPr lang="en-US" dirty="0" smtClean="0"/>
              <a:t>law.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1419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69362" y="344563"/>
            <a:ext cx="9404723" cy="1400530"/>
          </a:xfrm>
        </p:spPr>
        <p:txBody>
          <a:bodyPr/>
          <a:lstStyle/>
          <a:p>
            <a:pPr algn="ctr"/>
            <a:r>
              <a:rPr lang="en-US" dirty="0" smtClean="0"/>
              <a:t>Confidentiality Clause*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681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4796" y="2309922"/>
            <a:ext cx="4557203" cy="1507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/>
              <a:t>Contact Details: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Mobile: +91 84258 79785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E-mail ID: mohitagrawalca@gmail.com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6" y="366660"/>
            <a:ext cx="7543060" cy="61769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07836" y="6200924"/>
            <a:ext cx="1526959" cy="3426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97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1">
      <a:dk1>
        <a:srgbClr val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ustom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Grunge 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639</TotalTime>
  <Words>504</Words>
  <Application>Microsoft Office PowerPoint</Application>
  <PresentationFormat>Widescreen</PresentationFormat>
  <Paragraphs>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Cambria</vt:lpstr>
      <vt:lpstr>Wingdings</vt:lpstr>
      <vt:lpstr>Wingdings 3</vt:lpstr>
      <vt:lpstr>Ion</vt:lpstr>
      <vt:lpstr>VAT in UAE</vt:lpstr>
      <vt:lpstr>INTRODUCTION &amp; CONCEPT</vt:lpstr>
      <vt:lpstr>INTRODUCTION &amp; CONCEPT</vt:lpstr>
      <vt:lpstr>REGISTRATION TIMELINE </vt:lpstr>
      <vt:lpstr>PowerPoint Presentation</vt:lpstr>
      <vt:lpstr>VAT WILL IMPACT ON BUSINESS </vt:lpstr>
      <vt:lpstr>TRANSITIONAL PROVISIONS</vt:lpstr>
      <vt:lpstr>Confidentiality Clause*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 in UAE </dc:title>
  <dc:creator>lapi</dc:creator>
  <cp:lastModifiedBy>lapi</cp:lastModifiedBy>
  <cp:revision>39</cp:revision>
  <dcterms:created xsi:type="dcterms:W3CDTF">2017-10-21T12:33:18Z</dcterms:created>
  <dcterms:modified xsi:type="dcterms:W3CDTF">2017-10-25T17:24:54Z</dcterms:modified>
</cp:coreProperties>
</file>