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9" r:id="rId3"/>
    <p:sldId id="260" r:id="rId4"/>
    <p:sldId id="261" r:id="rId5"/>
    <p:sldId id="256"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67" d="100"/>
          <a:sy n="67" d="100"/>
        </p:scale>
        <p:origin x="780" y="60"/>
      </p:cViewPr>
      <p:guideLst/>
    </p:cSldViewPr>
  </p:slideViewPr>
  <p:outlineViewPr>
    <p:cViewPr>
      <p:scale>
        <a:sx n="33" d="100"/>
        <a:sy n="33" d="100"/>
      </p:scale>
      <p:origin x="0" y="-849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3091855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209693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320878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418760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795806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550B56-7B65-44A0-B893-9843322A092E}" type="datetimeFigureOut">
              <a:rPr lang="en-US" smtClean="0"/>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2182860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550B56-7B65-44A0-B893-9843322A092E}" type="datetimeFigureOut">
              <a:rPr lang="en-US" smtClean="0"/>
              <a:t>4/22/2016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2707629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550B56-7B65-44A0-B893-9843322A092E}" type="datetimeFigureOut">
              <a:rPr lang="en-US" smtClean="0"/>
              <a:t>4/22/2016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1101037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550B56-7B65-44A0-B893-9843322A092E}" type="datetimeFigureOut">
              <a:rPr lang="en-US" smtClean="0"/>
              <a:t>4/22/2016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1120260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550B56-7B65-44A0-B893-9843322A092E}" type="datetimeFigureOut">
              <a:rPr lang="en-US" smtClean="0"/>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4035940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550B56-7B65-44A0-B893-9843322A092E}" type="datetimeFigureOut">
              <a:rPr lang="en-US" smtClean="0"/>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1950687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50B56-7B65-44A0-B893-9843322A092E}" type="datetimeFigureOut">
              <a:rPr lang="en-US" smtClean="0"/>
              <a:t>4/22/2016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7394F0-F2CD-463E-91D9-2A06F0637351}" type="slidenum">
              <a:rPr lang="en-US" smtClean="0"/>
              <a:t>‹#›</a:t>
            </a:fld>
            <a:endParaRPr lang="en-US"/>
          </a:p>
        </p:txBody>
      </p:sp>
    </p:spTree>
    <p:extLst>
      <p:ext uri="{BB962C8B-B14F-4D97-AF65-F5344CB8AC3E}">
        <p14:creationId xmlns:p14="http://schemas.microsoft.com/office/powerpoint/2010/main" val="1991921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8490"/>
            <a:ext cx="10515600" cy="5808473"/>
          </a:xfrm>
        </p:spPr>
        <p:txBody>
          <a:bodyPr>
            <a:normAutofit fontScale="70000" lnSpcReduction="20000"/>
          </a:bodyPr>
          <a:lstStyle/>
          <a:p>
            <a:pPr marL="0" indent="0" algn="ctr">
              <a:buNone/>
            </a:pPr>
            <a:endParaRPr lang="en-US" dirty="0"/>
          </a:p>
          <a:p>
            <a:pPr marL="0" indent="0" algn="ctr">
              <a:buNone/>
            </a:pPr>
            <a:r>
              <a:rPr lang="en-US" sz="5400" dirty="0" smtClean="0"/>
              <a:t>AN ANALYSIS OF FILING IN</a:t>
            </a:r>
          </a:p>
          <a:p>
            <a:pPr marL="0" indent="0" algn="ctr">
              <a:buNone/>
            </a:pPr>
            <a:endParaRPr lang="en-US" sz="5400" dirty="0" smtClean="0"/>
          </a:p>
          <a:p>
            <a:pPr marL="0" indent="0" algn="ctr">
              <a:buNone/>
            </a:pPr>
            <a:r>
              <a:rPr lang="en-US" sz="5400" dirty="0" smtClean="0"/>
              <a:t> </a:t>
            </a:r>
            <a:r>
              <a:rPr lang="en-US" sz="5400" dirty="0" err="1" smtClean="0"/>
              <a:t>Xtensive</a:t>
            </a:r>
            <a:r>
              <a:rPr lang="en-US" sz="5400" dirty="0" smtClean="0"/>
              <a:t> Business Reporting Language(XBRL) </a:t>
            </a:r>
          </a:p>
          <a:p>
            <a:pPr marL="0" indent="0" algn="ctr">
              <a:buNone/>
            </a:pPr>
            <a:endParaRPr lang="en-US" dirty="0" smtClean="0"/>
          </a:p>
          <a:p>
            <a:pPr marL="0" indent="0">
              <a:buNone/>
            </a:pPr>
            <a:endParaRPr lang="en-US" dirty="0"/>
          </a:p>
          <a:p>
            <a:pPr marL="0" indent="0" algn="r">
              <a:buNone/>
            </a:pPr>
            <a:endParaRPr lang="en-US" dirty="0" smtClean="0"/>
          </a:p>
          <a:p>
            <a:pPr marL="0" indent="0" algn="r">
              <a:buNone/>
            </a:pPr>
            <a:endParaRPr lang="en-US" dirty="0"/>
          </a:p>
          <a:p>
            <a:pPr marL="0" indent="0" algn="r">
              <a:buNone/>
            </a:pPr>
            <a:endParaRPr lang="en-US" dirty="0" smtClean="0"/>
          </a:p>
          <a:p>
            <a:pPr marL="0" indent="0" algn="r">
              <a:buNone/>
            </a:pPr>
            <a:r>
              <a:rPr lang="en-US" dirty="0" smtClean="0"/>
              <a:t>CS Ankur </a:t>
            </a:r>
            <a:r>
              <a:rPr lang="en-US" dirty="0" smtClean="0"/>
              <a:t>Srivastava</a:t>
            </a:r>
          </a:p>
          <a:p>
            <a:pPr marL="0" indent="0" algn="r">
              <a:buNone/>
            </a:pPr>
            <a:r>
              <a:rPr lang="en-US" dirty="0" smtClean="0"/>
              <a:t>Ex-Chairman, </a:t>
            </a:r>
            <a:r>
              <a:rPr lang="en-US" smtClean="0"/>
              <a:t>Kanpur Chapter of NIRC of ICSI</a:t>
            </a:r>
            <a:endParaRPr lang="en-US" dirty="0" smtClean="0"/>
          </a:p>
          <a:p>
            <a:pPr marL="0" indent="0" algn="r">
              <a:buNone/>
            </a:pPr>
            <a:r>
              <a:rPr lang="en-US" dirty="0" smtClean="0"/>
              <a:t>Company Secretary</a:t>
            </a:r>
          </a:p>
          <a:p>
            <a:pPr marL="0" indent="0" algn="r">
              <a:buNone/>
            </a:pPr>
            <a:r>
              <a:rPr lang="en-US" dirty="0" err="1" smtClean="0"/>
              <a:t>Lohia</a:t>
            </a:r>
            <a:r>
              <a:rPr lang="en-US" dirty="0" smtClean="0"/>
              <a:t> Group</a:t>
            </a:r>
          </a:p>
          <a:p>
            <a:pPr marL="0" indent="0" algn="r">
              <a:buNone/>
            </a:pPr>
            <a:r>
              <a:rPr lang="en-US" dirty="0" smtClean="0"/>
              <a:t>Mobile: 9794551756; 9026777844</a:t>
            </a:r>
          </a:p>
          <a:p>
            <a:pPr marL="0" indent="0" algn="r">
              <a:buNone/>
            </a:pPr>
            <a:r>
              <a:rPr lang="en-US" dirty="0" smtClean="0"/>
              <a:t>Email: ankursrivastavacs5985@gmail.com</a:t>
            </a:r>
          </a:p>
        </p:txBody>
      </p:sp>
    </p:spTree>
    <p:extLst>
      <p:ext uri="{BB962C8B-B14F-4D97-AF65-F5344CB8AC3E}">
        <p14:creationId xmlns:p14="http://schemas.microsoft.com/office/powerpoint/2010/main" val="408924813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66670"/>
            <a:ext cx="10515600" cy="5610293"/>
          </a:xfrm>
        </p:spPr>
        <p:txBody>
          <a:bodyPr/>
          <a:lstStyle/>
          <a:p>
            <a:pPr marL="0" indent="0">
              <a:buNone/>
            </a:pPr>
            <a:r>
              <a:rPr lang="en-US" b="1" dirty="0"/>
              <a:t>2. Second Instance</a:t>
            </a:r>
            <a:r>
              <a:rPr lang="en-US" b="1" dirty="0" smtClean="0"/>
              <a:t>:</a:t>
            </a:r>
          </a:p>
          <a:p>
            <a:pPr marL="0" indent="0">
              <a:buNone/>
            </a:pPr>
            <a:endParaRPr lang="en-US" dirty="0"/>
          </a:p>
          <a:p>
            <a:pPr marL="0" indent="0">
              <a:buNone/>
            </a:pPr>
            <a:r>
              <a:rPr lang="en-US" dirty="0"/>
              <a:t>In the profit and Loss Account the used word is </a:t>
            </a:r>
            <a:r>
              <a:rPr lang="en-US" dirty="0" smtClean="0"/>
              <a:t>Salaries</a:t>
            </a:r>
          </a:p>
          <a:p>
            <a:pPr marL="0" indent="0">
              <a:buNone/>
            </a:pPr>
            <a:endParaRPr lang="en-US" dirty="0"/>
          </a:p>
          <a:p>
            <a:pPr marL="0" indent="0">
              <a:buNone/>
            </a:pPr>
            <a:r>
              <a:rPr lang="en-US" dirty="0"/>
              <a:t>And the approved Taxonomy is </a:t>
            </a:r>
            <a:r>
              <a:rPr lang="en-US" dirty="0" err="1" smtClean="0"/>
              <a:t>Salary&amp;Wages</a:t>
            </a:r>
            <a:endParaRPr lang="en-US" dirty="0" smtClean="0"/>
          </a:p>
          <a:p>
            <a:pPr marL="0" indent="0">
              <a:buNone/>
            </a:pPr>
            <a:endParaRPr lang="en-US" dirty="0"/>
          </a:p>
          <a:p>
            <a:pPr marL="0" indent="0">
              <a:buNone/>
            </a:pPr>
            <a:r>
              <a:rPr lang="en-US" dirty="0"/>
              <a:t>So, you have to change the specified tab into </a:t>
            </a:r>
            <a:r>
              <a:rPr lang="en-US" dirty="0" err="1"/>
              <a:t>Salary&amp;Wages</a:t>
            </a:r>
            <a:endParaRPr lang="en-US" dirty="0"/>
          </a:p>
          <a:p>
            <a:endParaRPr lang="en-US" dirty="0"/>
          </a:p>
        </p:txBody>
      </p:sp>
    </p:spTree>
    <p:extLst>
      <p:ext uri="{BB962C8B-B14F-4D97-AF65-F5344CB8AC3E}">
        <p14:creationId xmlns:p14="http://schemas.microsoft.com/office/powerpoint/2010/main" val="250564763"/>
      </p:ext>
    </p:extLst>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85611"/>
            <a:ext cx="10515600" cy="5391352"/>
          </a:xfrm>
        </p:spPr>
        <p:txBody>
          <a:bodyPr>
            <a:normAutofit fontScale="92500" lnSpcReduction="10000"/>
          </a:bodyPr>
          <a:lstStyle/>
          <a:p>
            <a:pPr marL="0" indent="0">
              <a:buNone/>
            </a:pPr>
            <a:r>
              <a:rPr lang="en-US" b="1" dirty="0" smtClean="0"/>
              <a:t>3. Third Instance</a:t>
            </a:r>
          </a:p>
          <a:p>
            <a:pPr algn="just"/>
            <a:r>
              <a:rPr lang="en-US" b="1" dirty="0" smtClean="0"/>
              <a:t>Technical / Numeric Tagging: </a:t>
            </a:r>
            <a:r>
              <a:rPr lang="en-US" dirty="0" smtClean="0"/>
              <a:t>Where ever you tag any item or fill any cell, all the corresponding figures will be tagged automatically so in case of any minor change in figures such as .01 numbers of errors message will display to be corrected. Thus, every single figure need to be filled and tagged very carefully.</a:t>
            </a:r>
          </a:p>
          <a:p>
            <a:pPr marL="0" indent="0">
              <a:buNone/>
            </a:pPr>
            <a:endParaRPr lang="en-US" dirty="0" smtClean="0"/>
          </a:p>
          <a:p>
            <a:pPr marL="0" indent="0" algn="just">
              <a:buNone/>
            </a:pPr>
            <a:r>
              <a:rPr lang="en-US" dirty="0"/>
              <a:t>There are certain like above errors occurs while tagging the financial statements because in the financial statements Companies use specified Schedule III and the taxonomy is created keeping in mind that Schedule III.</a:t>
            </a:r>
          </a:p>
          <a:p>
            <a:pPr marL="0" indent="0" algn="just">
              <a:buNone/>
            </a:pPr>
            <a:r>
              <a:rPr lang="en-US" dirty="0"/>
              <a:t>The excel file is uploaded into XBRL software and it automatically convert the specific fields of financial statements into the Taxonomy specified fields and in case of any error as above, the system will automatically show error. You have to correct that error and save the respective page.</a:t>
            </a:r>
          </a:p>
          <a:p>
            <a:pPr marL="0" indent="0">
              <a:buNone/>
            </a:pPr>
            <a:endParaRPr lang="en-US" dirty="0"/>
          </a:p>
        </p:txBody>
      </p:sp>
    </p:spTree>
    <p:extLst>
      <p:ext uri="{BB962C8B-B14F-4D97-AF65-F5344CB8AC3E}">
        <p14:creationId xmlns:p14="http://schemas.microsoft.com/office/powerpoint/2010/main" val="1577253934"/>
      </p:ext>
    </p:extLst>
  </p:cSld>
  <p:clrMapOvr>
    <a:masterClrMapping/>
  </p:clrMapOvr>
  <p:transition spd="slow">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0125"/>
            <a:ext cx="10515600" cy="6441744"/>
          </a:xfrm>
        </p:spPr>
        <p:txBody>
          <a:bodyPr>
            <a:normAutofit/>
          </a:bodyPr>
          <a:lstStyle/>
          <a:p>
            <a:r>
              <a:rPr lang="en-US" b="1" dirty="0"/>
              <a:t>B. Creating Instance Document- </a:t>
            </a:r>
            <a:endParaRPr lang="en-US" dirty="0"/>
          </a:p>
          <a:p>
            <a:pPr marL="0" indent="0">
              <a:buNone/>
            </a:pPr>
            <a:r>
              <a:rPr lang="en-US" dirty="0"/>
              <a:t>Once the tagging with the published taxonomy elements is done, the next step is to create the instance document. An instance document is a XML file that contains business reporting information and represents a collection of financial facts and report-specific information using tags from the XBRL </a:t>
            </a:r>
            <a:r>
              <a:rPr lang="en-US" dirty="0" smtClean="0"/>
              <a:t>taxonomy.</a:t>
            </a:r>
          </a:p>
          <a:p>
            <a:pPr marL="0" indent="0">
              <a:buNone/>
            </a:pPr>
            <a:r>
              <a:rPr lang="en-US" dirty="0" smtClean="0"/>
              <a:t>Separate </a:t>
            </a:r>
            <a:r>
              <a:rPr lang="en-US" dirty="0"/>
              <a:t>instance documents need to be created for the following:</a:t>
            </a:r>
          </a:p>
          <a:p>
            <a:pPr lvl="0"/>
            <a:r>
              <a:rPr lang="en-US" dirty="0" smtClean="0"/>
              <a:t>Standalone Balance </a:t>
            </a:r>
            <a:r>
              <a:rPr lang="en-US" dirty="0"/>
              <a:t>sheet of the </a:t>
            </a:r>
            <a:r>
              <a:rPr lang="en-US" dirty="0" smtClean="0"/>
              <a:t>company; </a:t>
            </a:r>
            <a:endParaRPr lang="en-US" dirty="0"/>
          </a:p>
          <a:p>
            <a:pPr lvl="0"/>
            <a:r>
              <a:rPr lang="en-US" dirty="0" smtClean="0"/>
              <a:t>Standalone </a:t>
            </a:r>
            <a:r>
              <a:rPr lang="en-US" dirty="0"/>
              <a:t>Profit and Loss Account of the </a:t>
            </a:r>
            <a:r>
              <a:rPr lang="en-US" dirty="0" smtClean="0"/>
              <a:t>company;</a:t>
            </a:r>
            <a:endParaRPr lang="en-US" dirty="0"/>
          </a:p>
          <a:p>
            <a:pPr lvl="0"/>
            <a:r>
              <a:rPr lang="en-US" dirty="0"/>
              <a:t>Consolidated Balance sheet of the company </a:t>
            </a:r>
            <a:r>
              <a:rPr lang="en-US" dirty="0" smtClean="0"/>
              <a:t>;</a:t>
            </a:r>
            <a:endParaRPr lang="en-US" dirty="0"/>
          </a:p>
          <a:p>
            <a:pPr lvl="0"/>
            <a:r>
              <a:rPr lang="en-US" dirty="0"/>
              <a:t>Consolidated Profit and Loss Account of the </a:t>
            </a:r>
            <a:r>
              <a:rPr lang="en-US" dirty="0" smtClean="0"/>
              <a:t>company;</a:t>
            </a:r>
            <a:endParaRPr lang="en-US" dirty="0"/>
          </a:p>
          <a:p>
            <a:pPr lvl="0"/>
            <a:r>
              <a:rPr lang="en-US" dirty="0"/>
              <a:t>Cost Audit Report; or</a:t>
            </a:r>
          </a:p>
          <a:p>
            <a:pPr lvl="0"/>
            <a:r>
              <a:rPr lang="en-US" dirty="0"/>
              <a:t>Shareholding </a:t>
            </a:r>
            <a:r>
              <a:rPr lang="en-US" dirty="0" smtClean="0"/>
              <a:t>Pattern.</a:t>
            </a:r>
            <a:endParaRPr lang="en-US" dirty="0"/>
          </a:p>
          <a:p>
            <a:endParaRPr lang="en-US" dirty="0"/>
          </a:p>
        </p:txBody>
      </p:sp>
    </p:spTree>
    <p:extLst>
      <p:ext uri="{BB962C8B-B14F-4D97-AF65-F5344CB8AC3E}">
        <p14:creationId xmlns:p14="http://schemas.microsoft.com/office/powerpoint/2010/main" val="6953629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points:</a:t>
            </a:r>
            <a:endParaRPr lang="en-US" dirty="0"/>
          </a:p>
        </p:txBody>
      </p:sp>
      <p:sp>
        <p:nvSpPr>
          <p:cNvPr id="3" name="Content Placeholder 2"/>
          <p:cNvSpPr>
            <a:spLocks noGrp="1"/>
          </p:cNvSpPr>
          <p:nvPr>
            <p:ph idx="1"/>
          </p:nvPr>
        </p:nvSpPr>
        <p:spPr>
          <a:xfrm>
            <a:off x="838200" y="1825625"/>
            <a:ext cx="10515600" cy="4097503"/>
          </a:xfrm>
        </p:spPr>
        <p:txBody>
          <a:bodyPr>
            <a:normAutofit fontScale="92500" lnSpcReduction="10000"/>
          </a:bodyPr>
          <a:lstStyle/>
          <a:p>
            <a:r>
              <a:rPr lang="en-US" dirty="0"/>
              <a:t>The instance document should contain the financial information for both the current as well as the previous financial year</a:t>
            </a:r>
            <a:r>
              <a:rPr lang="en-US" dirty="0" smtClean="0"/>
              <a:t>.</a:t>
            </a:r>
          </a:p>
          <a:p>
            <a:endParaRPr lang="en-US" dirty="0"/>
          </a:p>
          <a:p>
            <a:r>
              <a:rPr lang="en-US" dirty="0"/>
              <a:t>Consolidated balance sheet and Profit and Loss instance documents to be created only in case the same is applicable to the company</a:t>
            </a:r>
            <a:r>
              <a:rPr lang="en-US" dirty="0" smtClean="0"/>
              <a:t>.</a:t>
            </a:r>
          </a:p>
          <a:p>
            <a:pPr marL="0" indent="0">
              <a:buNone/>
            </a:pPr>
            <a:endParaRPr lang="en-US" dirty="0"/>
          </a:p>
          <a:p>
            <a:r>
              <a:rPr lang="en-US" dirty="0"/>
              <a:t>Cash Flow Statement is to be tagged with Balance Sheet of the Company</a:t>
            </a:r>
            <a:r>
              <a:rPr lang="en-US" dirty="0" smtClean="0"/>
              <a:t>.</a:t>
            </a:r>
          </a:p>
          <a:p>
            <a:pPr marL="0" indent="0">
              <a:buNone/>
            </a:pPr>
            <a:endParaRPr lang="en-US" dirty="0" smtClean="0"/>
          </a:p>
          <a:p>
            <a:r>
              <a:rPr lang="en-US" dirty="0" smtClean="0"/>
              <a:t>All instance documents are in machine readable format and </a:t>
            </a:r>
            <a:r>
              <a:rPr lang="en-US" dirty="0" err="1" smtClean="0"/>
              <a:t>genrally</a:t>
            </a:r>
            <a:r>
              <a:rPr lang="en-US" dirty="0" smtClean="0"/>
              <a:t> we cannot read it except converting it into pdf.</a:t>
            </a:r>
            <a:endParaRPr lang="en-US" dirty="0"/>
          </a:p>
        </p:txBody>
      </p:sp>
    </p:spTree>
    <p:extLst>
      <p:ext uri="{BB962C8B-B14F-4D97-AF65-F5344CB8AC3E}">
        <p14:creationId xmlns:p14="http://schemas.microsoft.com/office/powerpoint/2010/main" val="242848369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4842"/>
            <a:ext cx="10515600" cy="5822121"/>
          </a:xfrm>
        </p:spPr>
        <p:txBody>
          <a:bodyPr>
            <a:normAutofit/>
          </a:bodyPr>
          <a:lstStyle/>
          <a:p>
            <a:r>
              <a:rPr lang="en-US" b="1" dirty="0"/>
              <a:t>2 – Download XBRL validation tool from MCA portal</a:t>
            </a:r>
            <a:endParaRPr lang="en-US" dirty="0"/>
          </a:p>
          <a:p>
            <a:pPr marL="0" indent="0" algn="just">
              <a:buNone/>
            </a:pPr>
            <a:r>
              <a:rPr lang="en-US" dirty="0"/>
              <a:t>Final version of the MCA XBRL Validation Tool (for Financial Statements based upon new Schedule </a:t>
            </a:r>
            <a:r>
              <a:rPr lang="en-US" dirty="0" smtClean="0"/>
              <a:t>III </a:t>
            </a:r>
            <a:r>
              <a:rPr lang="en-US" dirty="0"/>
              <a:t>of the Companies Act, </a:t>
            </a:r>
            <a:r>
              <a:rPr lang="en-US" dirty="0" smtClean="0"/>
              <a:t>2013) </a:t>
            </a:r>
            <a:r>
              <a:rPr lang="en-US" dirty="0"/>
              <a:t>has been released. Validating the instance document is a pre requisite before attaching it with e-forms for filing the balance sheet and profit &amp; loss account on MCA portal. You are required to download the tool from the MCA website and validate the instance document before uploading. Please ensure validation through updated version of Validation tool </a:t>
            </a:r>
            <a:r>
              <a:rPr lang="en-US" dirty="0" smtClean="0"/>
              <a:t>provided </a:t>
            </a:r>
            <a:r>
              <a:rPr lang="en-US" dirty="0"/>
              <a:t>by MCA.</a:t>
            </a:r>
          </a:p>
          <a:p>
            <a:pPr algn="just"/>
            <a:r>
              <a:rPr lang="en-US" dirty="0"/>
              <a:t>Although the XML documents are in machine readable format, validation tool has facility to convert it into pdf. </a:t>
            </a:r>
            <a:endParaRPr lang="en-US" dirty="0" smtClean="0"/>
          </a:p>
          <a:p>
            <a:pPr algn="just"/>
            <a:r>
              <a:rPr lang="en-US" dirty="0" smtClean="0"/>
              <a:t>Nowadays the </a:t>
            </a:r>
            <a:r>
              <a:rPr lang="en-US" dirty="0" err="1" smtClean="0"/>
              <a:t>softwares</a:t>
            </a:r>
            <a:r>
              <a:rPr lang="en-US" dirty="0" smtClean="0"/>
              <a:t> of the XBRL have facilities to directly validate the xml document and convert it into pdf if required.</a:t>
            </a:r>
            <a:endParaRPr lang="en-US" dirty="0"/>
          </a:p>
          <a:p>
            <a:endParaRPr lang="en-US" dirty="0"/>
          </a:p>
        </p:txBody>
      </p:sp>
    </p:spTree>
    <p:extLst>
      <p:ext uri="{BB962C8B-B14F-4D97-AF65-F5344CB8AC3E}">
        <p14:creationId xmlns:p14="http://schemas.microsoft.com/office/powerpoint/2010/main" val="261765126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3081"/>
            <a:ext cx="10515600" cy="5753882"/>
          </a:xfrm>
        </p:spPr>
        <p:txBody>
          <a:bodyPr/>
          <a:lstStyle/>
          <a:p>
            <a:pPr marL="514350" indent="-514350">
              <a:buAutoNum type="arabicPlain" startAt="3"/>
            </a:pPr>
            <a:r>
              <a:rPr lang="en-US" b="1" dirty="0" smtClean="0"/>
              <a:t>Use </a:t>
            </a:r>
            <a:r>
              <a:rPr lang="en-US" b="1" dirty="0"/>
              <a:t>the tool to validate the instance </a:t>
            </a:r>
            <a:r>
              <a:rPr lang="en-US" b="1" dirty="0" smtClean="0"/>
              <a:t>document</a:t>
            </a:r>
          </a:p>
          <a:p>
            <a:pPr marL="0" indent="0" algn="just">
              <a:buNone/>
            </a:pPr>
            <a:r>
              <a:rPr lang="en-US" dirty="0" smtClean="0"/>
              <a:t>Once </a:t>
            </a:r>
            <a:r>
              <a:rPr lang="en-US" dirty="0"/>
              <a:t>the tool has been downloaded, </a:t>
            </a:r>
            <a:r>
              <a:rPr lang="en-US" dirty="0" smtClean="0"/>
              <a:t>or you are getting the xml validated from the software.</a:t>
            </a:r>
            <a:r>
              <a:rPr lang="en-US" b="1" dirty="0" smtClean="0"/>
              <a:t> </a:t>
            </a:r>
            <a:r>
              <a:rPr lang="en-US" dirty="0"/>
              <a:t>The following validations shall be performed by the </a:t>
            </a:r>
            <a:r>
              <a:rPr lang="en-US" dirty="0" smtClean="0"/>
              <a:t>tool-</a:t>
            </a:r>
          </a:p>
          <a:p>
            <a:pPr marL="0" indent="0" algn="just">
              <a:buNone/>
            </a:pPr>
            <a:endParaRPr lang="en-US" dirty="0"/>
          </a:p>
          <a:p>
            <a:pPr lvl="0" algn="just"/>
            <a:r>
              <a:rPr lang="en-US" dirty="0"/>
              <a:t>Validating that the instance document is as per the latest and correct version of taxonomy prescribed by </a:t>
            </a:r>
            <a:r>
              <a:rPr lang="en-US" dirty="0" smtClean="0"/>
              <a:t>MCA</a:t>
            </a:r>
          </a:p>
          <a:p>
            <a:pPr marL="0" lvl="0" indent="0" algn="just">
              <a:buNone/>
            </a:pPr>
            <a:endParaRPr lang="en-US" dirty="0"/>
          </a:p>
          <a:p>
            <a:pPr lvl="0" algn="just"/>
            <a:r>
              <a:rPr lang="en-US" dirty="0"/>
              <a:t>All mandatory elements have been </a:t>
            </a:r>
            <a:r>
              <a:rPr lang="en-US" dirty="0" smtClean="0"/>
              <a:t>entered</a:t>
            </a:r>
          </a:p>
          <a:p>
            <a:pPr lvl="0" algn="just"/>
            <a:endParaRPr lang="en-US" dirty="0"/>
          </a:p>
          <a:p>
            <a:pPr lvl="0" algn="just"/>
            <a:r>
              <a:rPr lang="en-US" dirty="0" smtClean="0"/>
              <a:t>Other </a:t>
            </a:r>
            <a:r>
              <a:rPr lang="en-US" dirty="0"/>
              <a:t>validations as per taxonomy</a:t>
            </a:r>
          </a:p>
          <a:p>
            <a:endParaRPr lang="en-US" dirty="0"/>
          </a:p>
        </p:txBody>
      </p:sp>
    </p:spTree>
    <p:extLst>
      <p:ext uri="{BB962C8B-B14F-4D97-AF65-F5344CB8AC3E}">
        <p14:creationId xmlns:p14="http://schemas.microsoft.com/office/powerpoint/2010/main" val="14859223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4842"/>
            <a:ext cx="10515600" cy="5822121"/>
          </a:xfrm>
        </p:spPr>
        <p:txBody>
          <a:bodyPr>
            <a:normAutofit/>
          </a:bodyPr>
          <a:lstStyle/>
          <a:p>
            <a:r>
              <a:rPr lang="en-US" b="1" dirty="0"/>
              <a:t>3A- Process of Validation:</a:t>
            </a:r>
            <a:endParaRPr lang="en-US" dirty="0"/>
          </a:p>
          <a:p>
            <a:pPr lvl="0"/>
            <a:r>
              <a:rPr lang="en-US" dirty="0"/>
              <a:t>Download the Validation tool</a:t>
            </a:r>
          </a:p>
          <a:p>
            <a:pPr lvl="0"/>
            <a:r>
              <a:rPr lang="en-US" dirty="0"/>
              <a:t>Select Taxonomy C&amp;I 2012</a:t>
            </a:r>
          </a:p>
          <a:p>
            <a:pPr lvl="0"/>
            <a:r>
              <a:rPr lang="en-US" dirty="0"/>
              <a:t>Open the latest saved project one by one (B/S or P/L)</a:t>
            </a:r>
          </a:p>
          <a:p>
            <a:pPr lvl="0"/>
            <a:r>
              <a:rPr lang="en-US" dirty="0"/>
              <a:t>Then Validate it</a:t>
            </a:r>
          </a:p>
          <a:p>
            <a:pPr lvl="0"/>
            <a:r>
              <a:rPr lang="en-US" dirty="0"/>
              <a:t>If the system shows error</a:t>
            </a:r>
          </a:p>
          <a:p>
            <a:pPr lvl="0"/>
            <a:r>
              <a:rPr lang="en-US" dirty="0"/>
              <a:t>Then make corrections in the XBRL the save it and convert again it into XML mode.</a:t>
            </a:r>
          </a:p>
          <a:p>
            <a:pPr lvl="0"/>
            <a:r>
              <a:rPr lang="en-US" dirty="0"/>
              <a:t>Then again open it and validate.</a:t>
            </a:r>
          </a:p>
          <a:p>
            <a:pPr lvl="0"/>
            <a:r>
              <a:rPr lang="en-US" dirty="0"/>
              <a:t>This process will be continued until the message comes the document validated successfully.</a:t>
            </a:r>
          </a:p>
          <a:p>
            <a:endParaRPr lang="en-US" dirty="0"/>
          </a:p>
        </p:txBody>
      </p:sp>
    </p:spTree>
    <p:extLst>
      <p:ext uri="{BB962C8B-B14F-4D97-AF65-F5344CB8AC3E}">
        <p14:creationId xmlns:p14="http://schemas.microsoft.com/office/powerpoint/2010/main" val="3173560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77672"/>
            <a:ext cx="10515600" cy="5699291"/>
          </a:xfrm>
        </p:spPr>
        <p:txBody>
          <a:bodyPr/>
          <a:lstStyle/>
          <a:p>
            <a:pPr marL="0" indent="0">
              <a:buNone/>
            </a:pPr>
            <a:r>
              <a:rPr lang="en-US" b="1" dirty="0"/>
              <a:t>4- Perform pre-scrutiny of the validated instance document through the tool</a:t>
            </a:r>
            <a:endParaRPr lang="en-US" dirty="0"/>
          </a:p>
          <a:p>
            <a:pPr marL="0" indent="0" algn="just">
              <a:buNone/>
            </a:pPr>
            <a:r>
              <a:rPr lang="en-US" dirty="0"/>
              <a:t>Once the instance document is successfully validated from the tool, the next step is to pre-scrutinize the validated instance document with the help of the same tool. For pre-scrutinizing the instance document, a working internet connection shall be required. In the Pre-scrutiny, the server side validations (i.e. validations which are to be validated from the MCA21 system) shall be performed. </a:t>
            </a:r>
            <a:endParaRPr lang="en-US" dirty="0" smtClean="0"/>
          </a:p>
          <a:p>
            <a:pPr marL="0" indent="0" algn="just">
              <a:buNone/>
            </a:pPr>
            <a:endParaRPr lang="en-US" dirty="0" smtClean="0"/>
          </a:p>
          <a:p>
            <a:pPr marL="0" indent="0" algn="just">
              <a:buNone/>
            </a:pPr>
            <a:r>
              <a:rPr lang="en-US" dirty="0" smtClean="0"/>
              <a:t>In </a:t>
            </a:r>
            <a:r>
              <a:rPr lang="en-US" dirty="0" err="1" smtClean="0"/>
              <a:t>softwares</a:t>
            </a:r>
            <a:r>
              <a:rPr lang="en-US" dirty="0" smtClean="0"/>
              <a:t>, validation and </a:t>
            </a:r>
            <a:r>
              <a:rPr lang="en-US" dirty="0" err="1" smtClean="0"/>
              <a:t>prescrutiny</a:t>
            </a:r>
            <a:r>
              <a:rPr lang="en-US" dirty="0" smtClean="0"/>
              <a:t> are being done simultaneously and in case of error, if any, in any of the process </a:t>
            </a:r>
            <a:r>
              <a:rPr lang="en-US" dirty="0" err="1" smtClean="0"/>
              <a:t>prescrutiny</a:t>
            </a:r>
            <a:r>
              <a:rPr lang="en-US" dirty="0" smtClean="0"/>
              <a:t> or validation error is displayed which need to be removed accordingly.</a:t>
            </a:r>
            <a:endParaRPr lang="en-US" dirty="0"/>
          </a:p>
          <a:p>
            <a:endParaRPr lang="en-US" dirty="0"/>
          </a:p>
        </p:txBody>
      </p:sp>
    </p:spTree>
    <p:extLst>
      <p:ext uri="{BB962C8B-B14F-4D97-AF65-F5344CB8AC3E}">
        <p14:creationId xmlns:p14="http://schemas.microsoft.com/office/powerpoint/2010/main" val="28410310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0250"/>
            <a:ext cx="10515600" cy="6223379"/>
          </a:xfrm>
        </p:spPr>
        <p:txBody>
          <a:bodyPr/>
          <a:lstStyle/>
          <a:p>
            <a:pPr marL="0" indent="0" algn="just">
              <a:buNone/>
            </a:pPr>
            <a:r>
              <a:rPr lang="en-US" b="1" dirty="0"/>
              <a:t>5- Attach instance document to the Form 23AC and Form 23ACA </a:t>
            </a:r>
            <a:endParaRPr lang="en-US" dirty="0"/>
          </a:p>
          <a:p>
            <a:pPr marL="0" indent="0" algn="just">
              <a:buNone/>
            </a:pPr>
            <a:r>
              <a:rPr lang="en-US" dirty="0"/>
              <a:t>A separate set of e-Forms are available on the MCA portal for filing XBRL documents. First fill up the requisite form, thereafter, attach the validated and pre-scrutinized instance document with the form. Please ensure only xml </a:t>
            </a:r>
            <a:r>
              <a:rPr lang="en-US" dirty="0" smtClean="0"/>
              <a:t>files </a:t>
            </a:r>
            <a:r>
              <a:rPr lang="en-US" dirty="0"/>
              <a:t>shall be attached with XBRL forms. Separate instance documents need to be attached with respect to Standalone financial statements and consolidated financial statements</a:t>
            </a:r>
            <a:r>
              <a:rPr lang="en-US" dirty="0" smtClean="0"/>
              <a:t>.</a:t>
            </a:r>
          </a:p>
          <a:p>
            <a:pPr marL="0" indent="0" algn="just">
              <a:buNone/>
            </a:pPr>
            <a:endParaRPr lang="en-US" dirty="0"/>
          </a:p>
          <a:p>
            <a:pPr marL="0" indent="0" algn="just">
              <a:buNone/>
            </a:pPr>
            <a:r>
              <a:rPr lang="en-US" dirty="0"/>
              <a:t>After the forms are filled, you are required to perform pre-scrutiny of the form, sign the form and then upload the same as per the normal e-Form filing process. It shall be validated that the attached instance documents are validated and </a:t>
            </a:r>
            <a:r>
              <a:rPr lang="en-US" dirty="0" smtClean="0"/>
              <a:t>pre-scrutinized.</a:t>
            </a:r>
            <a:endParaRPr lang="en-US" dirty="0"/>
          </a:p>
          <a:p>
            <a:pPr marL="0" indent="0" algn="just">
              <a:buNone/>
            </a:pPr>
            <a:endParaRPr lang="en-US" dirty="0"/>
          </a:p>
          <a:p>
            <a:pPr marL="0" indent="0">
              <a:buNone/>
            </a:pPr>
            <a:endParaRPr lang="en-US" dirty="0"/>
          </a:p>
        </p:txBody>
      </p:sp>
    </p:spTree>
    <p:extLst>
      <p:ext uri="{BB962C8B-B14F-4D97-AF65-F5344CB8AC3E}">
        <p14:creationId xmlns:p14="http://schemas.microsoft.com/office/powerpoint/2010/main" val="39243114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Thankyou</a:t>
            </a:r>
            <a:endParaRPr lang="en-US" dirty="0"/>
          </a:p>
        </p:txBody>
      </p:sp>
    </p:spTree>
    <p:extLst>
      <p:ext uri="{BB962C8B-B14F-4D97-AF65-F5344CB8AC3E}">
        <p14:creationId xmlns:p14="http://schemas.microsoft.com/office/powerpoint/2010/main" val="124810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86365"/>
            <a:ext cx="9144000" cy="1127371"/>
          </a:xfrm>
        </p:spPr>
        <p:txBody>
          <a:bodyPr/>
          <a:lstStyle/>
          <a:p>
            <a:r>
              <a:rPr lang="en-US" dirty="0" smtClean="0"/>
              <a:t>XBRL FILING</a:t>
            </a:r>
            <a:endParaRPr lang="en-US" dirty="0"/>
          </a:p>
        </p:txBody>
      </p:sp>
      <p:sp>
        <p:nvSpPr>
          <p:cNvPr id="3" name="Subtitle 2"/>
          <p:cNvSpPr>
            <a:spLocks noGrp="1"/>
          </p:cNvSpPr>
          <p:nvPr>
            <p:ph type="subTitle" idx="1"/>
          </p:nvPr>
        </p:nvSpPr>
        <p:spPr>
          <a:xfrm>
            <a:off x="1524000" y="1513735"/>
            <a:ext cx="9144000" cy="4668123"/>
          </a:xfrm>
        </p:spPr>
        <p:txBody>
          <a:bodyPr>
            <a:normAutofit fontScale="92500"/>
          </a:bodyPr>
          <a:lstStyle/>
          <a:p>
            <a:pPr algn="just"/>
            <a:r>
              <a:rPr lang="en-US" b="1" dirty="0" smtClean="0"/>
              <a:t>Vision</a:t>
            </a:r>
          </a:p>
          <a:p>
            <a:pPr algn="just"/>
            <a:endParaRPr lang="en-US" b="1" dirty="0" smtClean="0"/>
          </a:p>
          <a:p>
            <a:pPr algn="just">
              <a:lnSpc>
                <a:spcPct val="120000"/>
              </a:lnSpc>
            </a:pPr>
            <a:r>
              <a:rPr lang="en-US" b="1" dirty="0" smtClean="0">
                <a:effectLst/>
              </a:rPr>
              <a:t>XBRL</a:t>
            </a:r>
            <a:r>
              <a:rPr lang="en-US" dirty="0" smtClean="0">
                <a:effectLst/>
              </a:rPr>
              <a:t> is a language for the electronic communication of business and financial data that has modernized business reporting around the world. Its major benefits include Uniformity in reporting, ease in preparation, analysis and communication of business information by the corporates. It offers greater efficiency, improved accuracy as well as reliability to all those involved in supplying or using financial data. With increased coverage, it is hoped that the XBRL data thus collected would significantly enhance the capabilities in policy formulation and regulatory functions for advantage of corporates as well as public and investors at large.</a:t>
            </a:r>
          </a:p>
          <a:p>
            <a:endParaRPr lang="en-US" dirty="0"/>
          </a:p>
        </p:txBody>
      </p:sp>
    </p:spTree>
    <p:extLst>
      <p:ext uri="{BB962C8B-B14F-4D97-AF65-F5344CB8AC3E}">
        <p14:creationId xmlns:p14="http://schemas.microsoft.com/office/powerpoint/2010/main" val="25200939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documents need to be filed in XBRL Mode:</a:t>
            </a:r>
            <a:br>
              <a:rPr lang="en-US" dirty="0" smtClean="0"/>
            </a:br>
            <a:endParaRPr lang="en-US" dirty="0"/>
          </a:p>
        </p:txBody>
      </p:sp>
      <p:sp>
        <p:nvSpPr>
          <p:cNvPr id="3" name="Content Placeholder 2"/>
          <p:cNvSpPr>
            <a:spLocks noGrp="1"/>
          </p:cNvSpPr>
          <p:nvPr>
            <p:ph idx="1"/>
          </p:nvPr>
        </p:nvSpPr>
        <p:spPr/>
        <p:txBody>
          <a:bodyPr/>
          <a:lstStyle/>
          <a:p>
            <a:pPr lvl="0"/>
            <a:r>
              <a:rPr lang="en-US" sz="3000" dirty="0" smtClean="0"/>
              <a:t>Financial Statements of the Company;</a:t>
            </a:r>
          </a:p>
          <a:p>
            <a:pPr marL="0" lvl="0" indent="0">
              <a:buNone/>
            </a:pPr>
            <a:r>
              <a:rPr lang="en-US" sz="3000" dirty="0"/>
              <a:t> </a:t>
            </a:r>
            <a:r>
              <a:rPr lang="en-US" sz="3000" dirty="0" smtClean="0"/>
              <a:t>  (</a:t>
            </a:r>
            <a:r>
              <a:rPr lang="en-US" sz="3000" dirty="0" err="1" smtClean="0"/>
              <a:t>viz</a:t>
            </a:r>
            <a:r>
              <a:rPr lang="en-US" sz="3000" dirty="0" smtClean="0"/>
              <a:t> </a:t>
            </a:r>
            <a:r>
              <a:rPr lang="en-US" sz="3000" dirty="0" err="1" smtClean="0"/>
              <a:t>Balanc</a:t>
            </a:r>
            <a:r>
              <a:rPr lang="en-US" sz="3000" dirty="0" smtClean="0"/>
              <a:t> Sheet, Profit &amp; Loss Account and Cast Flow    </a:t>
            </a:r>
          </a:p>
          <a:p>
            <a:pPr marL="0" lvl="0" indent="0">
              <a:buNone/>
            </a:pPr>
            <a:r>
              <a:rPr lang="en-US" sz="3000" dirty="0"/>
              <a:t> </a:t>
            </a:r>
            <a:r>
              <a:rPr lang="en-US" sz="3000" dirty="0" smtClean="0"/>
              <a:t>    Statements)</a:t>
            </a:r>
          </a:p>
          <a:p>
            <a:pPr marL="0" lvl="0" indent="0">
              <a:buNone/>
            </a:pPr>
            <a:endParaRPr lang="en-US" sz="3000" dirty="0" smtClean="0"/>
          </a:p>
          <a:p>
            <a:pPr lvl="0"/>
            <a:r>
              <a:rPr lang="en-US" sz="3000" dirty="0" smtClean="0"/>
              <a:t>Cost Audit Report of the Company;</a:t>
            </a:r>
          </a:p>
          <a:p>
            <a:pPr marL="0" lvl="0" indent="0">
              <a:buNone/>
            </a:pPr>
            <a:endParaRPr lang="en-US" sz="3000" dirty="0" smtClean="0"/>
          </a:p>
          <a:p>
            <a:pPr lvl="0"/>
            <a:r>
              <a:rPr lang="en-US" sz="3000" dirty="0" smtClean="0"/>
              <a:t>Quarterly </a:t>
            </a:r>
            <a:r>
              <a:rPr lang="en-US" dirty="0" smtClean="0"/>
              <a:t>Shareholding Pattern.</a:t>
            </a:r>
          </a:p>
          <a:p>
            <a:endParaRPr lang="en-US" dirty="0"/>
          </a:p>
        </p:txBody>
      </p:sp>
    </p:spTree>
    <p:extLst>
      <p:ext uri="{BB962C8B-B14F-4D97-AF65-F5344CB8AC3E}">
        <p14:creationId xmlns:p14="http://schemas.microsoft.com/office/powerpoint/2010/main" val="33602604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Limit:</a:t>
            </a:r>
            <a:endParaRPr lang="en-US" dirty="0"/>
          </a:p>
        </p:txBody>
      </p:sp>
      <p:sp>
        <p:nvSpPr>
          <p:cNvPr id="3" name="Content Placeholder 2"/>
          <p:cNvSpPr>
            <a:spLocks noGrp="1"/>
          </p:cNvSpPr>
          <p:nvPr>
            <p:ph idx="1"/>
          </p:nvPr>
        </p:nvSpPr>
        <p:spPr/>
        <p:txBody>
          <a:bodyPr/>
          <a:lstStyle/>
          <a:p>
            <a:pPr lvl="0" algn="just"/>
            <a:r>
              <a:rPr lang="en-US" b="1" dirty="0" smtClean="0"/>
              <a:t>Financial Statements of the Company: </a:t>
            </a:r>
            <a:r>
              <a:rPr lang="en-US" dirty="0" smtClean="0"/>
              <a:t>Within 30 days from the date of AGM.</a:t>
            </a:r>
          </a:p>
          <a:p>
            <a:pPr lvl="0" algn="just"/>
            <a:endParaRPr lang="en-US" b="1" dirty="0"/>
          </a:p>
          <a:p>
            <a:pPr lvl="0" algn="just"/>
            <a:r>
              <a:rPr lang="en-US" b="1" dirty="0" smtClean="0"/>
              <a:t>Cost Audit Report of the Company: </a:t>
            </a:r>
            <a:r>
              <a:rPr lang="en-US" dirty="0" smtClean="0"/>
              <a:t>Within 180 days from the closure of financial year.</a:t>
            </a:r>
          </a:p>
          <a:p>
            <a:pPr marL="0" lvl="0" indent="0" algn="just">
              <a:buNone/>
            </a:pPr>
            <a:endParaRPr lang="en-US" dirty="0" smtClean="0"/>
          </a:p>
          <a:p>
            <a:pPr lvl="0" algn="just"/>
            <a:r>
              <a:rPr lang="en-US" b="1" dirty="0" smtClean="0"/>
              <a:t>Quarterly Shareholding Pattern:</a:t>
            </a:r>
            <a:r>
              <a:rPr lang="en-US" dirty="0" smtClean="0"/>
              <a:t> Within 21 days of the end of quarter.</a:t>
            </a:r>
            <a:endParaRPr lang="en-US" b="1" dirty="0" smtClean="0"/>
          </a:p>
        </p:txBody>
      </p:sp>
    </p:spTree>
    <p:extLst>
      <p:ext uri="{BB962C8B-B14F-4D97-AF65-F5344CB8AC3E}">
        <p14:creationId xmlns:p14="http://schemas.microsoft.com/office/powerpoint/2010/main" val="1950701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75764"/>
            <a:ext cx="9144000" cy="708338"/>
          </a:xfrm>
        </p:spPr>
        <p:txBody>
          <a:bodyPr>
            <a:normAutofit fontScale="90000"/>
          </a:bodyPr>
          <a:lstStyle/>
          <a:p>
            <a:r>
              <a:rPr lang="en-US" dirty="0" smtClean="0"/>
              <a:t/>
            </a:r>
            <a:br>
              <a:rPr lang="en-US" dirty="0" smtClean="0"/>
            </a:br>
            <a:r>
              <a:rPr lang="en-US" sz="5300" dirty="0" smtClean="0"/>
              <a:t>XBRL Filing of </a:t>
            </a:r>
            <a:r>
              <a:rPr lang="en-US" sz="5300" dirty="0"/>
              <a:t>F</a:t>
            </a:r>
            <a:r>
              <a:rPr lang="en-US" sz="5300" dirty="0" smtClean="0"/>
              <a:t>inancial Statements</a:t>
            </a:r>
            <a:endParaRPr lang="en-US" sz="5300" dirty="0"/>
          </a:p>
        </p:txBody>
      </p:sp>
      <p:sp>
        <p:nvSpPr>
          <p:cNvPr id="3" name="Subtitle 2"/>
          <p:cNvSpPr>
            <a:spLocks noGrp="1"/>
          </p:cNvSpPr>
          <p:nvPr>
            <p:ph type="subTitle" idx="1"/>
          </p:nvPr>
        </p:nvSpPr>
        <p:spPr>
          <a:xfrm>
            <a:off x="1524000" y="2446986"/>
            <a:ext cx="9144000" cy="2810814"/>
          </a:xfrm>
        </p:spPr>
        <p:txBody>
          <a:bodyPr>
            <a:normAutofit/>
          </a:bodyPr>
          <a:lstStyle/>
          <a:p>
            <a:pPr algn="just"/>
            <a:r>
              <a:rPr lang="en-US" dirty="0"/>
              <a:t>As such, following class of companies are required to file their Balance Sheet and Profit and Loss Account in XBRL Format</a:t>
            </a:r>
            <a:r>
              <a:rPr lang="en-US" dirty="0" smtClean="0"/>
              <a:t>:-</a:t>
            </a:r>
          </a:p>
          <a:p>
            <a:pPr algn="just"/>
            <a:endParaRPr lang="en-US" dirty="0"/>
          </a:p>
          <a:p>
            <a:pPr lvl="0" algn="just"/>
            <a:r>
              <a:rPr lang="en-US" dirty="0" smtClean="0"/>
              <a:t>1. Listed </a:t>
            </a:r>
            <a:r>
              <a:rPr lang="en-US" dirty="0"/>
              <a:t>Companies and their subsidiaries;</a:t>
            </a:r>
          </a:p>
          <a:p>
            <a:pPr lvl="0" algn="just"/>
            <a:r>
              <a:rPr lang="en-US" dirty="0" smtClean="0"/>
              <a:t>2. Companies </a:t>
            </a:r>
            <a:r>
              <a:rPr lang="en-US" dirty="0"/>
              <a:t>having paid up capital of </a:t>
            </a:r>
            <a:r>
              <a:rPr lang="en-US" dirty="0" err="1"/>
              <a:t>Rs</a:t>
            </a:r>
            <a:r>
              <a:rPr lang="en-US" dirty="0"/>
              <a:t>. 5 Crores and above;</a:t>
            </a:r>
          </a:p>
          <a:p>
            <a:pPr lvl="0" algn="just"/>
            <a:r>
              <a:rPr lang="en-US" dirty="0" smtClean="0"/>
              <a:t>3. Companies </a:t>
            </a:r>
            <a:r>
              <a:rPr lang="en-US" dirty="0"/>
              <a:t>having turnover of </a:t>
            </a:r>
            <a:r>
              <a:rPr lang="en-US" dirty="0" err="1"/>
              <a:t>Rs</a:t>
            </a:r>
            <a:r>
              <a:rPr lang="en-US" dirty="0"/>
              <a:t>. 100 Crores and above.</a:t>
            </a:r>
          </a:p>
          <a:p>
            <a:endParaRPr lang="en-US" dirty="0"/>
          </a:p>
        </p:txBody>
      </p:sp>
    </p:spTree>
    <p:extLst>
      <p:ext uri="{BB962C8B-B14F-4D97-AF65-F5344CB8AC3E}">
        <p14:creationId xmlns:p14="http://schemas.microsoft.com/office/powerpoint/2010/main" val="90133000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63639"/>
            <a:ext cx="10515600" cy="5713324"/>
          </a:xfrm>
        </p:spPr>
        <p:txBody>
          <a:bodyPr>
            <a:normAutofit lnSpcReduction="10000"/>
          </a:bodyPr>
          <a:lstStyle/>
          <a:p>
            <a:pPr marL="0" indent="0">
              <a:buNone/>
            </a:pPr>
            <a:r>
              <a:rPr lang="en-US" b="1" dirty="0"/>
              <a:t>Creation of XBRL instance document:</a:t>
            </a:r>
            <a:endParaRPr lang="en-US" dirty="0"/>
          </a:p>
          <a:p>
            <a:pPr marL="0" indent="0" algn="just">
              <a:buNone/>
            </a:pPr>
            <a:r>
              <a:rPr lang="en-US" dirty="0"/>
              <a:t>The Companies and professionals have an option either to obtain complete set of XBRL software or to obtain services of the IT companies / professionals having such XBRL software or access privilege of such software</a:t>
            </a:r>
            <a:r>
              <a:rPr lang="en-US" dirty="0" smtClean="0"/>
              <a:t>.</a:t>
            </a:r>
          </a:p>
          <a:p>
            <a:pPr marL="0" indent="0" algn="just">
              <a:buNone/>
            </a:pPr>
            <a:endParaRPr lang="en-US" dirty="0"/>
          </a:p>
          <a:p>
            <a:pPr marL="0" indent="0" algn="just">
              <a:buNone/>
            </a:pPr>
            <a:r>
              <a:rPr lang="en-US" dirty="0"/>
              <a:t>After payment of requisite fee they can have their own user id. Then using that user id the financial statements can be converted into XBRL format. Using the same id Companies / Professionals can convert the financial statements of their Group Companies / Other Companies as well. However, additional fees is to be payable for each company data conversion. Now the </a:t>
            </a:r>
            <a:r>
              <a:rPr lang="en-US" dirty="0" err="1"/>
              <a:t>softwares</a:t>
            </a:r>
            <a:r>
              <a:rPr lang="en-US" dirty="0"/>
              <a:t> are also available in multi company mode. Wherein the facility is available to convert the number of Companies financial statement.</a:t>
            </a:r>
          </a:p>
        </p:txBody>
      </p:sp>
    </p:spTree>
    <p:extLst>
      <p:ext uri="{BB962C8B-B14F-4D97-AF65-F5344CB8AC3E}">
        <p14:creationId xmlns:p14="http://schemas.microsoft.com/office/powerpoint/2010/main" val="35327612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3792"/>
            <a:ext cx="10515600" cy="5623171"/>
          </a:xfrm>
        </p:spPr>
        <p:txBody>
          <a:bodyPr/>
          <a:lstStyle/>
          <a:p>
            <a:pPr marL="0" indent="0" algn="just">
              <a:buNone/>
            </a:pPr>
            <a:r>
              <a:rPr lang="en-US" b="1" dirty="0"/>
              <a:t>A. Map Company’s each financial statement element to a corresponding element in published taxonomy</a:t>
            </a:r>
            <a:endParaRPr lang="en-US" dirty="0"/>
          </a:p>
          <a:p>
            <a:pPr marL="0" indent="0" algn="just">
              <a:lnSpc>
                <a:spcPct val="150000"/>
              </a:lnSpc>
              <a:buNone/>
            </a:pPr>
            <a:r>
              <a:rPr lang="en-US" dirty="0"/>
              <a:t>After user registration the next step is to MAP the company’s data into XBRL Taxonomy. Companies have the option to create by their own XBRL documents in house or to obtain the services of the owner of the software or the service provider to convert their financial statements into XBRL form. One thing is to ensure that each financial statement is to be tagged, and each taxonomy is to be filled. You need to tag your balance sheet, profit and loss statement and cash flow statement. </a:t>
            </a:r>
          </a:p>
        </p:txBody>
      </p:sp>
    </p:spTree>
    <p:extLst>
      <p:ext uri="{BB962C8B-B14F-4D97-AF65-F5344CB8AC3E}">
        <p14:creationId xmlns:p14="http://schemas.microsoft.com/office/powerpoint/2010/main" val="23414470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0608"/>
            <a:ext cx="10515600" cy="5816355"/>
          </a:xfrm>
        </p:spPr>
        <p:txBody>
          <a:bodyPr/>
          <a:lstStyle/>
          <a:p>
            <a:pPr marL="0" indent="0" algn="just">
              <a:buNone/>
            </a:pPr>
            <a:endParaRPr lang="en-US" dirty="0" smtClean="0"/>
          </a:p>
          <a:p>
            <a:pPr marL="0" indent="0" algn="just">
              <a:buNone/>
            </a:pPr>
            <a:r>
              <a:rPr lang="en-US" dirty="0" smtClean="0"/>
              <a:t>In </a:t>
            </a:r>
            <a:r>
              <a:rPr lang="en-US" dirty="0"/>
              <a:t>case of non-automatic software, which are generally available in the market at a very low rates, you need to fill the details of each annexure separately. Mapping and tagging of the Financial Statements is to be done with intensive care. Additional information is to be given as footnote and information for which separate tag is created, to be provided/ mapped in that tag only and not as footnote. The taxonomy is to be created to give an uniform presentation to all the companies, and it is to be prepared in such uniform basis</a:t>
            </a:r>
            <a:r>
              <a:rPr lang="en-US" dirty="0" smtClean="0"/>
              <a:t>.</a:t>
            </a:r>
          </a:p>
          <a:p>
            <a:pPr marL="0" indent="0" algn="just">
              <a:buNone/>
            </a:pPr>
            <a:endParaRPr lang="en-US" dirty="0"/>
          </a:p>
          <a:p>
            <a:pPr marL="0" indent="0" algn="just">
              <a:buNone/>
            </a:pPr>
            <a:r>
              <a:rPr lang="en-US" dirty="0"/>
              <a:t>Tagging is not a difficult task just to convert the language used in financial statement into the language used in Taxonomy for example:</a:t>
            </a:r>
          </a:p>
          <a:p>
            <a:endParaRPr lang="en-US" dirty="0"/>
          </a:p>
        </p:txBody>
      </p:sp>
    </p:spTree>
    <p:extLst>
      <p:ext uri="{BB962C8B-B14F-4D97-AF65-F5344CB8AC3E}">
        <p14:creationId xmlns:p14="http://schemas.microsoft.com/office/powerpoint/2010/main" val="29715388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928352" y="872588"/>
            <a:ext cx="10515600" cy="3041858"/>
          </a:xfrm>
          <a:prstGeom prst="rect">
            <a:avLst/>
          </a:prstGeom>
        </p:spPr>
        <p:txBody>
          <a:bodyPr>
            <a:spAutoFit/>
          </a:bodyPr>
          <a:lstStyle/>
          <a:p>
            <a:pPr marL="0" indent="0" algn="just">
              <a:lnSpc>
                <a:spcPts val="1500"/>
              </a:lnSpc>
              <a:spcBef>
                <a:spcPts val="1400"/>
              </a:spcBef>
              <a:spcAft>
                <a:spcPts val="1400"/>
              </a:spcAft>
              <a:buNone/>
            </a:pPr>
            <a:r>
              <a:rPr lang="en-US" b="1" dirty="0" smtClean="0">
                <a:effectLst/>
                <a:latin typeface="Times New Roman" panose="02020603050405020304" pitchFamily="18" charset="0"/>
                <a:ea typeface="Times New Roman" panose="02020603050405020304" pitchFamily="18" charset="0"/>
              </a:rPr>
              <a:t>1. First Instance:</a:t>
            </a:r>
            <a:endParaRPr lang="en-US" dirty="0" smtClean="0">
              <a:effectLst/>
              <a:latin typeface="Times New Roman" panose="02020603050405020304" pitchFamily="18" charset="0"/>
              <a:ea typeface="Times New Roman" panose="02020603050405020304" pitchFamily="18" charset="0"/>
            </a:endParaRPr>
          </a:p>
          <a:p>
            <a:pPr marL="0" indent="0" algn="just">
              <a:lnSpc>
                <a:spcPts val="1500"/>
              </a:lnSpc>
              <a:spcBef>
                <a:spcPts val="1400"/>
              </a:spcBef>
              <a:spcAft>
                <a:spcPts val="1400"/>
              </a:spcAft>
              <a:buNone/>
            </a:pPr>
            <a:r>
              <a:rPr lang="en-US" dirty="0" smtClean="0">
                <a:effectLst/>
                <a:latin typeface="Times New Roman" panose="02020603050405020304" pitchFamily="18" charset="0"/>
                <a:ea typeface="Times New Roman" panose="02020603050405020304" pitchFamily="18" charset="0"/>
              </a:rPr>
              <a:t>In balance sheet the word used:- Reserve and Surplus</a:t>
            </a:r>
          </a:p>
          <a:p>
            <a:pPr marL="0" indent="0" algn="just">
              <a:lnSpc>
                <a:spcPts val="1500"/>
              </a:lnSpc>
              <a:spcBef>
                <a:spcPts val="1400"/>
              </a:spcBef>
              <a:spcAft>
                <a:spcPts val="1400"/>
              </a:spcAft>
              <a:buNone/>
            </a:pPr>
            <a:endParaRPr lang="en-US" dirty="0" smtClean="0">
              <a:effectLst/>
              <a:latin typeface="Times New Roman" panose="02020603050405020304" pitchFamily="18" charset="0"/>
              <a:ea typeface="Times New Roman" panose="02020603050405020304" pitchFamily="18" charset="0"/>
            </a:endParaRPr>
          </a:p>
          <a:p>
            <a:pPr marL="0" indent="0" algn="just">
              <a:lnSpc>
                <a:spcPts val="1500"/>
              </a:lnSpc>
              <a:spcBef>
                <a:spcPts val="1400"/>
              </a:spcBef>
              <a:spcAft>
                <a:spcPts val="1400"/>
              </a:spcAft>
              <a:buNone/>
            </a:pPr>
            <a:r>
              <a:rPr lang="en-US" dirty="0" smtClean="0">
                <a:effectLst/>
                <a:latin typeface="Times New Roman" panose="02020603050405020304" pitchFamily="18" charset="0"/>
                <a:ea typeface="Times New Roman" panose="02020603050405020304" pitchFamily="18" charset="0"/>
              </a:rPr>
              <a:t>And the approved Taxonomy is :- </a:t>
            </a:r>
            <a:r>
              <a:rPr lang="en-US" dirty="0" err="1" smtClean="0">
                <a:effectLst/>
                <a:latin typeface="Times New Roman" panose="02020603050405020304" pitchFamily="18" charset="0"/>
                <a:ea typeface="Times New Roman" panose="02020603050405020304" pitchFamily="18" charset="0"/>
              </a:rPr>
              <a:t>Reserve&amp;Surplus</a:t>
            </a:r>
            <a:endParaRPr lang="en-US" dirty="0" smtClean="0">
              <a:effectLst/>
              <a:latin typeface="Times New Roman" panose="02020603050405020304" pitchFamily="18" charset="0"/>
              <a:ea typeface="Times New Roman" panose="02020603050405020304" pitchFamily="18" charset="0"/>
            </a:endParaRPr>
          </a:p>
          <a:p>
            <a:pPr marL="0" indent="0" algn="just">
              <a:lnSpc>
                <a:spcPts val="1500"/>
              </a:lnSpc>
              <a:spcBef>
                <a:spcPts val="1400"/>
              </a:spcBef>
              <a:spcAft>
                <a:spcPts val="1400"/>
              </a:spcAft>
              <a:buNone/>
            </a:pPr>
            <a:endParaRPr lang="en-US" dirty="0" smtClean="0">
              <a:effectLst/>
              <a:latin typeface="Times New Roman" panose="02020603050405020304" pitchFamily="18" charset="0"/>
              <a:ea typeface="Times New Roman" panose="02020603050405020304" pitchFamily="18" charset="0"/>
            </a:endParaRPr>
          </a:p>
          <a:p>
            <a:pPr marL="0" indent="0" algn="just">
              <a:lnSpc>
                <a:spcPts val="1500"/>
              </a:lnSpc>
              <a:spcBef>
                <a:spcPts val="1400"/>
              </a:spcBef>
              <a:spcAft>
                <a:spcPts val="1400"/>
              </a:spcAft>
              <a:buNone/>
            </a:pPr>
            <a:r>
              <a:rPr lang="en-US" dirty="0" smtClean="0">
                <a:effectLst/>
                <a:latin typeface="Times New Roman" panose="02020603050405020304" pitchFamily="18" charset="0"/>
                <a:ea typeface="Times New Roman" panose="02020603050405020304" pitchFamily="18" charset="0"/>
              </a:rPr>
              <a:t>So, you have to change the specified tab into </a:t>
            </a:r>
            <a:r>
              <a:rPr lang="en-US" dirty="0" err="1" smtClean="0">
                <a:effectLst/>
                <a:latin typeface="Times New Roman" panose="02020603050405020304" pitchFamily="18" charset="0"/>
                <a:ea typeface="Times New Roman" panose="02020603050405020304" pitchFamily="18" charset="0"/>
              </a:rPr>
              <a:t>Reserve&amp;Surplus</a:t>
            </a:r>
            <a:r>
              <a:rPr lang="en-US" dirty="0" smtClean="0">
                <a:effectLst/>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82667462"/>
      </p:ext>
    </p:extLst>
  </p:cSld>
  <p:clrMapOvr>
    <a:masterClrMapping/>
  </p:clrMapOvr>
  <p:transition spd="slow">
    <p:wheel spokes="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1535</Words>
  <Application>Microsoft Office PowerPoint</Application>
  <PresentationFormat>Widescreen</PresentationFormat>
  <Paragraphs>114</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XBRL FILING</vt:lpstr>
      <vt:lpstr>Which documents need to be filed in XBRL Mode: </vt:lpstr>
      <vt:lpstr>Time Limit:</vt:lpstr>
      <vt:lpstr> XBRL Filing of Financial Statements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Important points:</vt:lpstr>
      <vt:lpstr>PowerPoint Presentation</vt:lpstr>
      <vt:lpstr>PowerPoint Presentation</vt:lpstr>
      <vt:lpstr>PowerPoint Presentation</vt:lpstr>
      <vt:lpstr>PowerPoint Presentation</vt:lpstr>
      <vt:lpstr>PowerPoint Presentation</vt:lpstr>
      <vt:lpstr>      Thankyou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XBRL FILING</dc:title>
  <dc:creator>Ankur Srivastava</dc:creator>
  <cp:lastModifiedBy>Ankur Srivastava</cp:lastModifiedBy>
  <cp:revision>14</cp:revision>
  <dcterms:created xsi:type="dcterms:W3CDTF">2015-10-13T09:36:35Z</dcterms:created>
  <dcterms:modified xsi:type="dcterms:W3CDTF">2016-04-22T07:48:59Z</dcterms:modified>
</cp:coreProperties>
</file>