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1"/>
  </p:notesMasterIdLst>
  <p:sldIdLst>
    <p:sldId id="256" r:id="rId2"/>
    <p:sldId id="599" r:id="rId3"/>
    <p:sldId id="643" r:id="rId4"/>
    <p:sldId id="644" r:id="rId5"/>
    <p:sldId id="645" r:id="rId6"/>
    <p:sldId id="647" r:id="rId7"/>
    <p:sldId id="648" r:id="rId8"/>
    <p:sldId id="649" r:id="rId9"/>
    <p:sldId id="650" r:id="rId10"/>
    <p:sldId id="651" r:id="rId11"/>
    <p:sldId id="689" r:id="rId12"/>
    <p:sldId id="688" r:id="rId13"/>
    <p:sldId id="690" r:id="rId14"/>
    <p:sldId id="701" r:id="rId15"/>
    <p:sldId id="702" r:id="rId16"/>
    <p:sldId id="703" r:id="rId17"/>
    <p:sldId id="704" r:id="rId18"/>
    <p:sldId id="706" r:id="rId19"/>
    <p:sldId id="705" r:id="rId20"/>
    <p:sldId id="692" r:id="rId21"/>
    <p:sldId id="700" r:id="rId22"/>
    <p:sldId id="707" r:id="rId23"/>
    <p:sldId id="693" r:id="rId24"/>
    <p:sldId id="695" r:id="rId25"/>
    <p:sldId id="694" r:id="rId26"/>
    <p:sldId id="696" r:id="rId27"/>
    <p:sldId id="697" r:id="rId28"/>
    <p:sldId id="698" r:id="rId29"/>
    <p:sldId id="699" r:id="rId30"/>
    <p:sldId id="708" r:id="rId31"/>
    <p:sldId id="709" r:id="rId32"/>
    <p:sldId id="710" r:id="rId33"/>
    <p:sldId id="711" r:id="rId34"/>
    <p:sldId id="712" r:id="rId35"/>
    <p:sldId id="713" r:id="rId36"/>
    <p:sldId id="714" r:id="rId37"/>
    <p:sldId id="715" r:id="rId38"/>
    <p:sldId id="716" r:id="rId39"/>
    <p:sldId id="717" r:id="rId40"/>
    <p:sldId id="718" r:id="rId41"/>
    <p:sldId id="652" r:id="rId42"/>
    <p:sldId id="653" r:id="rId43"/>
    <p:sldId id="654" r:id="rId44"/>
    <p:sldId id="655" r:id="rId45"/>
    <p:sldId id="656" r:id="rId46"/>
    <p:sldId id="683" r:id="rId47"/>
    <p:sldId id="657" r:id="rId48"/>
    <p:sldId id="682" r:id="rId49"/>
    <p:sldId id="638" r:id="rId50"/>
  </p:sldIdLst>
  <p:sldSz cx="9144000" cy="6858000" type="screen4x3"/>
  <p:notesSz cx="6858000" cy="9144000"/>
  <p:embeddedFontLst>
    <p:embeddedFont>
      <p:font typeface="Calibri" pitchFamily="34" charset="0"/>
      <p:regular r:id="rId52"/>
      <p:bold r:id="rId53"/>
      <p:italic r:id="rId54"/>
      <p:boldItalic r:id="rId55"/>
    </p:embeddedFont>
    <p:embeddedFont>
      <p:font typeface="-윤고딕350" charset="-127"/>
      <p:regular r:id="rId56"/>
    </p:embeddedFont>
    <p:embeddedFont>
      <p:font typeface="Aharoni" pitchFamily="2" charset="-79"/>
      <p:bold r:id="rId57"/>
    </p:embeddedFont>
    <p:embeddedFont>
      <p:font typeface="맑은 고딕" pitchFamily="34" charset="-127"/>
      <p:regular r:id="rId58"/>
      <p:bold r:id="rId59"/>
    </p:embeddedFont>
    <p:embeddedFont>
      <p:font typeface="Trebuchet MS" pitchFamily="34" charset="0"/>
      <p:regular r:id="rId60"/>
      <p:bold r:id="rId61"/>
      <p:italic r:id="rId62"/>
      <p:boldItalic r:id="rId63"/>
    </p:embeddedFont>
    <p:embeddedFont>
      <p:font typeface="굴림" pitchFamily="34" charset="-127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4F81BD"/>
    <a:srgbClr val="E8EDF4"/>
    <a:srgbClr val="EDE9F4"/>
    <a:srgbClr val="EDE9EA"/>
    <a:srgbClr val="D0D8E8"/>
    <a:srgbClr val="E9EDE9"/>
    <a:srgbClr val="E9F7F4"/>
    <a:srgbClr val="CC0000"/>
    <a:srgbClr val="B91F26"/>
    <a:srgbClr val="017ED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534" autoAdjust="0"/>
    <p:restoredTop sz="98456" autoAdjust="0"/>
  </p:normalViewPr>
  <p:slideViewPr>
    <p:cSldViewPr>
      <p:cViewPr>
        <p:scale>
          <a:sx n="80" d="100"/>
          <a:sy n="80" d="100"/>
        </p:scale>
        <p:origin x="-1290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BB45D-AD40-4B76-9052-881F29CD1734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31405-29DF-41C6-B6DA-F2BB5BFC21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6292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31405-29DF-41C6-B6DA-F2BB5BFC214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31405-29DF-41C6-B6DA-F2BB5BFC214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31405-29DF-41C6-B6DA-F2BB5BFC214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31405-29DF-41C6-B6DA-F2BB5BFC214F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31405-29DF-41C6-B6DA-F2BB5BFC214F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31405-29DF-41C6-B6DA-F2BB5BFC214F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75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561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904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4659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766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44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604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7885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217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521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04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FE0E2-516A-430A-AB53-F8C3833B9960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14843-702E-433E-8FF2-8E4A7BBFD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665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" y="1524000"/>
            <a:ext cx="22479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0" y="1524000"/>
            <a:ext cx="6096000" cy="2219325"/>
          </a:xfrm>
          <a:prstGeom prst="rect">
            <a:avLst/>
          </a:prstGeom>
          <a:solidFill>
            <a:srgbClr val="B9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0" y="2217058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50" pitchFamily="18" charset="-127"/>
                <a:ea typeface="-윤고딕350" pitchFamily="18" charset="-127"/>
                <a:cs typeface="Aharoni" pitchFamily="2" charset="-79"/>
              </a:rPr>
              <a:t>KAMAINDIA PVT. LTD.</a:t>
            </a:r>
            <a:endParaRPr lang="en-US" sz="4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-윤고딕350" pitchFamily="18" charset="-127"/>
              <a:ea typeface="-윤고딕350" pitchFamily="18" charset="-127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5816" y="3068960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32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50" pitchFamily="18" charset="-127"/>
                <a:ea typeface="-윤고딕350" pitchFamily="18" charset="-127"/>
                <a:cs typeface="Aharoni" pitchFamily="2" charset="-79"/>
              </a:rPr>
              <a:t>까마인디아</a:t>
            </a:r>
            <a:endParaRPr lang="en-US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-윤고딕350" pitchFamily="18" charset="-127"/>
              <a:ea typeface="-윤고딕350" pitchFamily="18" charset="-127"/>
              <a:cs typeface="Aharoni" pitchFamily="2" charset="-79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4480" y="4317880"/>
            <a:ext cx="57150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latin typeface="-윤고딕350" pitchFamily="18" charset="-127"/>
                <a:ea typeface="-윤고딕350" pitchFamily="18" charset="-127"/>
              </a:rPr>
              <a:t>08</a:t>
            </a:r>
            <a:r>
              <a:rPr lang="en-US" altLang="ko-KR" sz="2000" baseline="30000" dirty="0" smtClean="0">
                <a:latin typeface="-윤고딕350" pitchFamily="18" charset="-127"/>
                <a:ea typeface="-윤고딕350" pitchFamily="18" charset="-127"/>
              </a:rPr>
              <a:t> </a:t>
            </a:r>
            <a:r>
              <a:rPr lang="en-US" altLang="ko-KR" sz="2000" baseline="30000" dirty="0" err="1" smtClean="0">
                <a:latin typeface="-윤고딕350" pitchFamily="18" charset="-127"/>
                <a:ea typeface="-윤고딕350" pitchFamily="18" charset="-127"/>
              </a:rPr>
              <a:t>th</a:t>
            </a:r>
            <a:r>
              <a:rPr lang="en-US" sz="2000" dirty="0" smtClean="0">
                <a:latin typeface="-윤고딕350" pitchFamily="18" charset="-127"/>
                <a:ea typeface="-윤고딕350" pitchFamily="18" charset="-127"/>
              </a:rPr>
              <a:t> Presentation</a:t>
            </a:r>
          </a:p>
          <a:p>
            <a:pPr algn="ctr"/>
            <a:endParaRPr lang="en-US" sz="2000" dirty="0" smtClean="0">
              <a:latin typeface="-윤고딕350" pitchFamily="18" charset="-127"/>
              <a:ea typeface="-윤고딕350" pitchFamily="18" charset="-127"/>
            </a:endParaRPr>
          </a:p>
          <a:p>
            <a:pPr algn="ctr"/>
            <a:r>
              <a:rPr lang="en-US" sz="2000" dirty="0" smtClean="0">
                <a:latin typeface="-윤고딕350" pitchFamily="18" charset="-127"/>
                <a:ea typeface="-윤고딕350" pitchFamily="18" charset="-127"/>
              </a:rPr>
              <a:t>TALLY</a:t>
            </a:r>
          </a:p>
          <a:p>
            <a:pPr algn="ctr"/>
            <a:endParaRPr lang="en-US" sz="2000" dirty="0" smtClean="0">
              <a:latin typeface="-윤고딕350" pitchFamily="18" charset="-127"/>
              <a:ea typeface="-윤고딕350" pitchFamily="18" charset="-127"/>
            </a:endParaRPr>
          </a:p>
          <a:p>
            <a:pPr algn="ctr"/>
            <a:r>
              <a:rPr lang="en-US" sz="2000" dirty="0" smtClean="0">
                <a:latin typeface="-윤고딕350" pitchFamily="18" charset="-127"/>
                <a:ea typeface="-윤고딕350" pitchFamily="18" charset="-127"/>
              </a:rPr>
              <a:t>SHASHIKANT MISHRA</a:t>
            </a:r>
            <a:endParaRPr lang="en-US" sz="2000" dirty="0">
              <a:latin typeface="-윤고딕350" pitchFamily="18" charset="-127"/>
              <a:ea typeface="-윤고딕35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16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71546"/>
            <a:ext cx="750099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GATEWAY OF TALLY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3570" y="4286256"/>
            <a:ext cx="1928826" cy="2286016"/>
          </a:xfrm>
        </p:spPr>
      </p:pic>
      <p:pic>
        <p:nvPicPr>
          <p:cNvPr id="5" name="Picture 4" descr="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142984"/>
            <a:ext cx="2386520" cy="40005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43438" y="1214422"/>
            <a:ext cx="385765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HOW TO CREAT LEDGER &amp; GROUP</a:t>
            </a:r>
          </a:p>
          <a:p>
            <a:pPr algn="ctr"/>
            <a:endParaRPr lang="en-US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1500174"/>
            <a:ext cx="2029108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LEDGER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928802"/>
            <a:ext cx="3857652" cy="1143008"/>
          </a:xfrm>
        </p:spPr>
      </p:pic>
      <p:pic>
        <p:nvPicPr>
          <p:cNvPr id="5" name="Picture 4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2285992"/>
            <a:ext cx="3786214" cy="4143404"/>
          </a:xfrm>
          <a:prstGeom prst="rect">
            <a:avLst/>
          </a:prstGeom>
        </p:spPr>
      </p:pic>
      <p:pic>
        <p:nvPicPr>
          <p:cNvPr id="6" name="Picture 5" descr="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3714752"/>
            <a:ext cx="2200582" cy="26432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8596" y="928670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BY DEFULT LEDGER &amp; GROUP</a:t>
            </a:r>
            <a:endParaRPr lang="en-US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VOUCHER TYPES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1" y="1071546"/>
            <a:ext cx="4071967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0108"/>
            <a:ext cx="785818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모서리가 둥근 직사각형 4"/>
          <p:cNvSpPr/>
          <p:nvPr/>
        </p:nvSpPr>
        <p:spPr>
          <a:xfrm>
            <a:off x="971600" y="500043"/>
            <a:ext cx="7936174" cy="5000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ctr" defTabSz="1422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CONTRA  ENTRY</a:t>
            </a:r>
            <a:endParaRPr lang="ko-KR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4"/>
          <p:cNvSpPr/>
          <p:nvPr/>
        </p:nvSpPr>
        <p:spPr>
          <a:xfrm>
            <a:off x="357158" y="692697"/>
            <a:ext cx="8072494" cy="3074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ctr" defTabSz="1422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JOURNAL ENTRY</a:t>
            </a:r>
            <a:endParaRPr lang="ko-KR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5288" y="1142984"/>
            <a:ext cx="82296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08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PAYMENT ENTRY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1229" y="1600200"/>
            <a:ext cx="724154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RECEIPT ENTRY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1229" y="1600200"/>
            <a:ext cx="724154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PURCHASE ENTRY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3" y="1285860"/>
            <a:ext cx="8001056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BILL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215369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SEhUUEhQUFBUVFBQVFBUWFBcUFBQUFBQXFhQUFBQYHCggGBolHBQUITEhJSkrLi4uFx8zODMsNygtLisBCgoKDg0OGhAQGywkHCQsLCwsLCwsLCwsLCwsLCwsLCwsLCwsLCwsLCwsLCwsLCwsLCwsLCwsLCwsLCwsLCwsLP/AABEIAMIBAwMBIgACEQEDEQH/xAAcAAACAwEBAQEAAAAAAAAAAAADBAABAgUGBwj/xABEEAACAQICBQoDBQYDCQEAAAABAgADESExBBJBUWEFBiJxgZGhscHwEzLRByNScuEUQmKCkvEzssIWQ1Njc4Ois+IV/8QAGgEAAwEBAQEAAAAAAAAAAAAAAQIDAAQFBv/EACwRAAICAQMDAgUEAwAAAAAAAAABAhEDBBIhMUFRE/AicYGxwSM0YZEUMjP/2gAMAwEAAhEDEQA/APL0qccppM00jVJJ5VnuJGqSRqmkqmkZppBYUi6aRmmkqmkZppMMREjNOnLpU43SpzCszTpxmnTmkpximk1itmEpwqpCJTh0pwWK2DWnCrThVSEVJhHIGEhAkIqTYWERyBBJsJChZoLDQjkBCS9WF1ZYWGgbgWrJqw2rJqzUDcB1ZRSH1ZWrBRtwuUmSkZKzJWChlIVNOYKRsrBssWh1ITanAPTj7LBMkUopHNenF6tKdOpTi1SnMUTOYaUkcNOXMNZ81pJG6aRZKyhglxrG+F8cOE6FNY1jUbppGqaTFJY1TSaw0XTSNUqcqkkcpJDYrJTSNU0kppGEWCxGy0SMU6clNIwizCNkVIVVlqsIqwk2ylSXo7ayhhtF4tyjypS0db1HA3Lca7bgFi3NLT0q6OgVrsg1XBN2B3kkkkHfCK7qzsBZsLLAmgI1Emygsu00BLAjJCNgqzhVZjkoJPUBNgTyX2gHSCEWml6ZIJK3Z2e+qqld2K23kiO8xWr/AANWsoCqfuybhyDiQV2DFbdcF80UcPg3WehtJaEAktKUSsHaS0JaVqwUawdpRWE1ZREVxDYErMlYYiURFaGUhYrBOkbZYJliNFIyE3WL1Ej7rAOsRlosQKyRkrJAUs/Pz6BUNRijq51jjrDWuXYA234X7RPc8n65QfEADWxsbjvIE+eVKIDkDAaxt1Xn0TkmkVpICxY6oNznjj62lsvRBw9x+msbpJA0lj1BJCy7CUqcappKpLGqazbibIiRmmklNIwiw2TbLRYVVlqsKqx0SkyKs87zl5zfAJp0rGp+8xxCcLbW8p6LSKmojN+FWb+kE+k+OV65Yksbkkkk5knEmFs2OO58h62kM7FmOszG5JzJ3zeiaS1Nw6EqwxBGB6urhOeHhQ/GKdSifVebnOBdJFj0agFyuwj8S8OGydwCfHOTdMalUV1PSU3HZmDwN7ds+x6PUDKrDJgGHURcSuN2cOoxbHa6M0BNASWlgStHLZ4v7Q6T/dMKhCG66gw6QN9a+3C3VaNfZ7Tf4LlnLLrhVU46uqoJIPHWXD+GC+0M4URxqeSfWM/Z8fuHG6qfFF+kkv8Aodj/AG1++p6e0lpqXLnDZi0lpuSY1mbTJE2ZkwMKBkTJEIRMkRGhrBkQbCGImSJNjpi7LAusaZYNlk2VjIUKyQxWXEK7j80fvX4z6TyXjSp/kX/KJ8yBN8hPpHN6ozUU1l1cABje6gCzcJbU8JHRp+52aKR6ksVoR6iJxbjoaGKSxmmsHTEZpiFSISCosOgmEEQracFqrrstNVqsly4VWH7OH6V7DN/CUiyLOs7hVLMbBQSTuAFzPCnns4rFgoanrGytg+qQotrDAZXyOcPzk5ZoPT0mktdg7MrL8M3WoPh0wU+IAQBcNcAjKeCo/KMDc8ccJVGhC+p9oTlKhWo3FVAtRCOkyqRrAgggnAjGfF6g33Pl2Xh7cB3yuxe+Gx4Y9tgAo/Ce8TSrjtHH1hwPy43y4cYtWp662wO6+V9kxQ6NJ1GR7bi8+xc3NIFTRqLLlqBe1OifET4atEjX+SxHQwAtwPDKe35A5wJomi6lME1XdiwJb4aDJSFva54dsMWoslng5xSXWz6Y1QAqDmxsMNoUt2YKYQCeDoc871Vuh1S+u3SuV+6+GQg3XJa09voukCoCVIK4WINwwKhr+MtCaZwZcMoVaPFfaJpi/EpU79JFYsLHAPq6v+Uxj7OdMQipTv0rhwLH5QApPeRMfaIo1qOV9V+6629YTmCwSnXYj5dUmwubAMbYdUlf6vvwdbSel9+T2ckV5K0741MPqlb3BBBzHmI3OlNNWjzpRcXTKkkkmAVKM1KMDCZmbTczFYTBEyRCGZMnJjpgiJhhCmYMjJjpgiJJoy5Ox7Py+uc+kchN9zT/ACifMxUxyn0Lm1X1qCXUrbAXt0uI4fSW1S+FHoaXls9HRMfomcui8epPPNkzrcTp0jGaZnPpPG6bzRkc84jyGfMOez30yqCSbFDbdemmzs8J9KR58v54G+nV+Gp/61nVhdsglTOLT0pS2rt37DwjAzt1zm0BiDY4sBlx2zpbe+dLHQrpGl6uA/QQdDTzk3ePpA1EuZisbEQpIFs7abOpvKY0jSdS1gLnykojop+Uyq9MlhYXwiDjWjVdZb2tjYyl0rpWtlhfjMaKp1cRYlgbS1BucDme2Kx0dTR7XttvlwtPonMasPhFRb53Y44jo07Ybjc90+aKbFt+qZ7H7OX+9I3UT/nUekWDqaYuqjuwsZ+0I/eUvyHxb9JOZjfdaVYkfdggjAiwqYgxXn/ow/aFa7XemCRc2BBK4DZgBM81NHsmkuCSVosANYgHWBuTvsBNKX6l/P7E4wT0q+n3PXc1HLUAWZmOs2LG52bTOxOFzOJ+AbjJzbHgJ3p14JXjR5upVZpL+SpJcyZRsgSVIZkmTcwlmZkJmSZN5BqITMkyi0wWknkHSLYwbGWzQTNIymUSITJBlpcTePtPzCGxnveQ633KcB6z50tWel5K5bRVCG4ttthswwnoanG5RVHZpckYyds9xSqx2lWnjG5yUx8t28POarc5x8M/DU6+QBtbHbfhOD0JvsdzzY/J7ylXjdPSJ855D5yMBavfg2ewYWA652P9qaQyLHqU+snLTzTqhd+OSuz3FOvPnXOapfS6vWMf5B9JvlDnYWpulNaiORZWuBbeeGG7fOAmkMcXLM2rYk3Yk2tiduyXwYpR5kc83G+CUdLLNa2BNhv7Y6Rj3+c5tJSCLDJrnA5R4VxbEG+P7pyM6WIhDV6UKWAzgzTa97YW3NI9Jjb/AOuPCEx1aR6K9R8zB6VVIIC7Rn+kunWsBg1wLDDDHsgqh1jfhbI590Qcd0ZyVuc9Yf3lCu2twvl6wNByqgHfu/SWlyTfebYRWh0dLX+YcCfC07fNLlL4FTXwINOrrDIkKrVBY7CSgE88tTE8VI7TJUW4Ay7jtP1kmmVcVOLi+52+UuVm0l9djwAtYKL3sO/bO3zaqWp6T/0TljvHrPH6KCotx22noORuUNQVAR/iU2TPI/TCSlKhpYrhtivH3Pa8z6l6TDH5/MD6TvieM5D5USlRbWNiWsLC5uVnpeSNNV0zY22kWnRpNRDjHJ0eLrcMlklOuLHjMEyqlURd6spn1EU6TOSMWwpaYZ4u9aCavON5my0cbGjUmDUiprwL6TE9RlViY61SYNWc5tLgn0uBzZaOBnRatBNXnMfTOMXqabF3Fo6ZnWNeVOGdOlwWy3+Mfn0NGKZnPHXNi2/wn0bR5amdZGtnDq3pOGCPxHu/SGoKGwDN3CI4FIzvodwMN8IHwz2zkDRf4j4Qy6L/ABN3ybivJVOXg6ofDPKFDi+c5S6MPxN/UfrCDRhvP9RiOKHW46Jq2NuBxEsVcV43uffVElorCCku6LSHpnQYjfCBspzhRXcJYoLuEXgamdFXG/Z1SGpjnEBQXcJtaS7hBwGmPhuMKrbb+UQSiu733TYoru8P0iuh1FnRFTHOFVuM5q0F3eX0hkorw7ojorFMfp1BvjdGva1sTuE5iIu6M06oGyRmjogdVKhqfLY2te2Jxwna5G5WamxXFtlhjjfMCeRpV/hoxJFycDuvGuSuWGovrIbEXAOdxliNs5Z47KZIKcHFqz6CdNquLoCRvAww4xOvU0jc/YJ5qhzrqKTrJTqLj0SigXO0WHCd/ROc2htYkNTbC+BCg2x+U2tffJ7JdzzZYZYnxBP5c+/6FarVv+Z4xWoK2fT68Z7KjVp1MUdHwv0WDYb8Ivpmj1D8jov5qZbxDjyjJ0COs5pxSPD1dIfa3/mPrFqmnEfvnsYnynY07mzpDMW+JRYnO9MKew6p85wNI5u6VTP+GWttUhwf5T9J0RcX3On14PoablQ/jbvME/LB/G3eYvX0bSF+akw/7AHjqTnVtJcYEAfyKPSVUEwPIdj/APVb/id7QFTlKqcmBH5pxf2g7pbaXwt2n+0osa8E3lH25Rr7/ES5yjX4nv8A0kj7F4F9R+TxaoIRaYmFaEQz02eUkgqINw7owsXBhFbd5xGUjQ0phQYqvX5QgPvCI0WTGUbshVMAh92hVbrk2UTDATUyrTWvwiMcIsvsmA4mi8UY3eWH4wVoZEv/AHmYVYQPNoTMogh1YCTbKxRpVM2BAVNIVcyBuuQPOD/aRsIOIGGOJ2YRaY9pDmtCK0UVu6XWq2By22itDqRupW1nA2Lj3YnyPdFxpBgabdFjlh57uy8Xd8T1mMsdgllpHT/aL5/SCbSLbYmlWZqNxhWJE5Z3Q/S5RKkFWKkbQSD3idnQueek08qmuMTaoNfPj83jPJjrlMScsD5xnhiyE8m7qfSNC+0UY/GpbRY0zs24NO3oXO/RKo/xRTO6p0PHI98+KNWsbGFpaSDfjxt5SctHHsc/wn30OGAKkEHEEG4PEEZxevTBwIB6xfznxDRuVKlP5HqJb8LMAOOE7Wgc/NITBmWqP4xj3ix75GWjmugykkfRNI5HoNnRp9eoAe8Cc3SObOjH/d26nYes5Wi/aFSbCqjId6kMO0Gx850qfOnRnyqgfmBXxItISx5o+Tog4vuKNzSob6n9Q+kk6w0tTiGUjYQQRJF9TJ5ZfZHwfn8GEBghCD3jPpWeFFhAYVWEFCi3sxWUQWmwvl4w6kX9/WLrUwt78Iek/X5RGViG1OOE2EPWOu0xTYjj3AeM2GI2jst9JN2WVBlS2/shFI2+sXFX3eFVs8h14xGh00GHX2ibRB7MAtXd3n9RCfE3274rTGTQdbbJsVItrb5um972t2m0VodSGNfj2TDVIJqnsEGVffNRnIFpN21eFzj1dUmiUGGFsNa9uO+GFj/YQpAA29whcuKFUbdhdb9Yrpb6zC2Ry8r+nfLqkqp1fmOUTpZ4ZC6jvgjHuPKXYcquAtvxEEYbBh6xF6wxJ3mNcomzILfKB44kd85LY+Mpjjasnlm+gz+0i8J8YTmPlLpvbKU9NHL6js6jEbM+qb1wc4lSfCaPbEcSm4LUUbQOOGMVegM1PZ6QoffiIHV2gx48CS5AtWIwy7cZt64IAN+sGxmK9Ruzj9YozyiVkHKg7t+Ek+ci1yNh8RFjUkNQxtou4YOlH2JINSu23jJBS8Gt+RQGbVoOaBlGTiwwaGUjfFRDap2kRWVTGFf3bGEVvZgKSnZ5QpFv3h2xGVi2H1hx4TYOGOG7fAUQxOBEK1MjM+sRoonYRX3Ydg84VSD+9fsglYnIHsFh3wtiM7e+uIyiCX4YS0YDjB3LZZdU1qkYkd8WhgtwcfWYZwMsoJql8haaBtn5zUa7CLv+npLz3TII2ecIhEAaDLgMvGSmb4wBa+UrSNJCgXNr4DPPsi7bG3JGjXDXIN8x27ZnQ6d2C7yfH2YCkoW9tl++wv4+UZ0Jra7/AIVPfaw8zGapOjJ21Yppek6z45dNhwuWt6Tm03jumW1mK4ALh25ec5gl4JUceWT3BVaaU4+7wAlgx6JWPpUgzVN8O+ARoUN2RaH3GzX4yCpvwi9QY/SVVqAWtDtA5GqxirXjGtBtGQkuTC22y3pbpmaVoRQer7tJCh5JrBtQoJoTIkEckmFUwtxvi0Iq8YrRWLsIrQqpvMADCDGBjoMrHf3RgKd/nFF4YcZtREaKJjXxSuAJ97paMTFrwqm0DQ6kG/aCuAsOO/1mmdmFrk9gA8RApCfEitDfUPSWwx9IT4nZFRVO/wBYRHPDtERoomMJfMCUXPZKFYiYU3OOz3aChrDpgL++qJaV0je/y5dcYq1MIhXqY23Ynr2CGC5sWbVUN076vG5v3D9YyUIovbbbrsufiREFTpZ7QPT31xrS6tgF/gx/mN/9IgkuUNF8MRrm6seAHbf9Igg3xyseg3FgPEmJCoZ0ROPI+Uayla2MjNMmMTbCgzV4ANNBoKDYXWmS15gzBeagWEYzGvBMZkmMkI50GZgYO8xeaUw0LusuSS8kAQIMsTMu8cibBlqZgTV4CkWEBmg8EDNrFKphVhFEETIHgGsYvL+JFwZvWgoaxmlWm3rbYqph06orSHjJhKLHqjX7QPeEXS0wSN/vviNWVTpDD1L5ZzTVAoz78MYrSq2/sYvp9UMAOPpNs5oDyUrGalXuG7bFk6RPvOZc2VRvF/OEpZdcdKkTbtjeioWfV3lR3nH0hdNqXqPbICw6lw99cJyX0Qz56odz12GqIlWNr8cO8j6SXWRfpEDWbo9p84mIxpLdEdZ9YrrS8Tkm+S9XiJRmvi7xhB374xJtFgy7zAktDQEzZmLywZkmZGkyTJkvJeEm2SXKliYCLvJMyTB3A5ckkYUsTQlSQBRqaTOSSKysS3zliXJAOalySQBLU4w95JIGMg5PR/li65SSRYlJ9goygG+YdUkkKBIlTJfyDzMIcjJJMDudVcNHq23J/onP0rIdf0lSSUOr+f4R0ZOn0/LFNKyXqHmYBDYjrkkl10OGf+xljjKkkjkWQTQkkmYYlCZMkkxn0KlGSSEQksSSTBNySSQD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2860"/>
            <a:ext cx="4672002" cy="3512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3429000"/>
            <a:ext cx="4764322" cy="3429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67944" y="-22860"/>
            <a:ext cx="5076055" cy="6880860"/>
          </a:xfrm>
          <a:prstGeom prst="rect">
            <a:avLst/>
          </a:prstGeom>
          <a:solidFill>
            <a:srgbClr val="B9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1"/>
            <a:ext cx="4471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chemeClr val="bg1"/>
                </a:solidFill>
                <a:latin typeface="-윤고딕350" pitchFamily="18" charset="-127"/>
                <a:ea typeface="-윤고딕350" pitchFamily="18" charset="-127"/>
                <a:cs typeface="Aharoni" pitchFamily="2" charset="-79"/>
              </a:rPr>
              <a:t>INDEX</a:t>
            </a:r>
            <a:endParaRPr lang="en-US" sz="3200" b="1" dirty="0">
              <a:solidFill>
                <a:schemeClr val="bg1"/>
              </a:solidFill>
              <a:latin typeface="-윤고딕350" pitchFamily="18" charset="-127"/>
              <a:ea typeface="-윤고딕350" pitchFamily="18" charset="-127"/>
              <a:cs typeface="Aharoni" pitchFamily="2" charset="-79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139952" y="500043"/>
            <a:ext cx="50040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ABOUT 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TALLY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CREATE COMPANY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GATEWAY OF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TALLY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CREAT LEDGER &amp;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DEFULT LEDGER &amp; GROUP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VOUCHER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TYPES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HOW TO PASS ENTRYS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STOCK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JOURNAL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DISPLAY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TRIAL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BALANCE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PROFIT &amp; LOSS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A/C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BALANCE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SHEET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STOCK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SUMMARY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RATIO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ANNLYSIS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BOOK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PURCNASE&amp;JOURNAL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REGISTER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STATISTICS 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AGING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REPORT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CASH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/FUND FLOW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RECEIPTS &amp;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PAYMENTS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LIST OF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LEDGERS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EXCEPTION </a:t>
            </a:r>
            <a:r>
              <a:rPr lang="en-US" altLang="ko-K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REPORTS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SHORTCUT KEYS</a:t>
            </a: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endParaRPr lang="en-US" altLang="ko-KR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287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HOW TO PASS STOCK JOURNAL</a:t>
            </a:r>
            <a:endParaRPr lang="en-US" sz="2800" b="1" dirty="0"/>
          </a:p>
        </p:txBody>
      </p:sp>
      <p:pic>
        <p:nvPicPr>
          <p:cNvPr id="4" name="Content Placeholder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71546"/>
            <a:ext cx="8229600" cy="53578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0006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DISPLAY MENU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660" y="1214422"/>
            <a:ext cx="8054680" cy="5357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TRIAL BALANCE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14422"/>
            <a:ext cx="8229600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PROFIT &amp; LOSS A/C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85860"/>
            <a:ext cx="8229600" cy="50720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0006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PROFIT &amp; LOSS A/C AS PER SCH VI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857232"/>
            <a:ext cx="8229600" cy="5429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BALANCE SHEET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28670"/>
            <a:ext cx="8229600" cy="5429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1438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BALANCE SHEET AS PER SCH VI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71546"/>
            <a:ext cx="8229600" cy="52864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0006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STOCK SUMMARY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42984"/>
            <a:ext cx="8229600" cy="5429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RATIO ANNLYSIS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857232"/>
            <a:ext cx="8229600" cy="51946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DAY BOOK</a:t>
            </a:r>
            <a:endParaRPr lang="en-US" b="1" dirty="0"/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1" y="1285860"/>
            <a:ext cx="7786742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3"/>
          <p:cNvGrpSpPr/>
          <p:nvPr/>
        </p:nvGrpSpPr>
        <p:grpSpPr>
          <a:xfrm>
            <a:off x="1142976" y="714356"/>
            <a:ext cx="6429420" cy="714381"/>
            <a:chOff x="105009" y="37716"/>
            <a:chExt cx="8605764" cy="772200"/>
          </a:xfrm>
        </p:grpSpPr>
        <p:sp>
          <p:nvSpPr>
            <p:cNvPr id="15" name="모서리가 둥근 직사각형 5"/>
            <p:cNvSpPr/>
            <p:nvPr/>
          </p:nvSpPr>
          <p:spPr>
            <a:xfrm>
              <a:off x="105009" y="90192"/>
              <a:ext cx="8439755" cy="719724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모서리가 둥근 직사각형 4"/>
            <p:cNvSpPr/>
            <p:nvPr/>
          </p:nvSpPr>
          <p:spPr>
            <a:xfrm>
              <a:off x="346410" y="37716"/>
              <a:ext cx="8364363" cy="696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4800" b="1" kern="1200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1357290" y="785795"/>
            <a:ext cx="6000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/>
              <a:t>                                             </a:t>
            </a:r>
            <a:r>
              <a:rPr lang="en-US" altLang="ko-KR" sz="3200" b="1" dirty="0" smtClean="0">
                <a:solidFill>
                  <a:schemeClr val="bg1"/>
                </a:solidFill>
              </a:rPr>
              <a:t>TALLY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00240"/>
            <a:ext cx="661987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08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ACCOUNT BOOKS, CASH /BANK BOOKS, &amp; SALES REGISTER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857364"/>
            <a:ext cx="1586058" cy="1785950"/>
          </a:xfrm>
        </p:spPr>
      </p:pic>
      <p:sp>
        <p:nvSpPr>
          <p:cNvPr id="6" name="TextBox 5"/>
          <p:cNvSpPr txBox="1"/>
          <p:nvPr/>
        </p:nvSpPr>
        <p:spPr>
          <a:xfrm>
            <a:off x="357158" y="128586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ACCOUNT BOOKS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29124" y="135729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CASH /BANK BOOKS</a:t>
            </a:r>
            <a:endParaRPr lang="en-US" dirty="0"/>
          </a:p>
        </p:txBody>
      </p:sp>
      <p:pic>
        <p:nvPicPr>
          <p:cNvPr id="8" name="Picture 7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29" y="1785927"/>
            <a:ext cx="4248601" cy="20002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034" y="3929066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SALES REGISTER</a:t>
            </a:r>
            <a:endParaRPr lang="en-US" dirty="0"/>
          </a:p>
        </p:txBody>
      </p:sp>
      <p:pic>
        <p:nvPicPr>
          <p:cNvPr id="10" name="Picture 9" descr="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4286256"/>
            <a:ext cx="6572296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6758006" cy="428628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PURCNASE&amp;JOURNAL REGISTER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357299"/>
            <a:ext cx="6715172" cy="2357453"/>
          </a:xfrm>
        </p:spPr>
      </p:pic>
      <p:sp>
        <p:nvSpPr>
          <p:cNvPr id="5" name="TextBox 4"/>
          <p:cNvSpPr txBox="1"/>
          <p:nvPr/>
        </p:nvSpPr>
        <p:spPr>
          <a:xfrm>
            <a:off x="571472" y="1071546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PURCHASE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REGISTER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500034" y="3714752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JOURNAL REGISTER</a:t>
            </a:r>
            <a:endParaRPr lang="en-US" dirty="0"/>
          </a:p>
        </p:txBody>
      </p:sp>
      <p:pic>
        <p:nvPicPr>
          <p:cNvPr id="7" name="Picture 6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143380"/>
            <a:ext cx="6929454" cy="2357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STATISTICS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14422"/>
            <a:ext cx="8229600" cy="50720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AGING REPORT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643050"/>
            <a:ext cx="1686160" cy="2543530"/>
          </a:xfrm>
        </p:spPr>
      </p:pic>
      <p:sp>
        <p:nvSpPr>
          <p:cNvPr id="5" name="TextBox 4"/>
          <p:cNvSpPr txBox="1"/>
          <p:nvPr/>
        </p:nvSpPr>
        <p:spPr>
          <a:xfrm>
            <a:off x="857224" y="135729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Step-1 Statement of A/C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000496" y="1571612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Step-2 </a:t>
            </a:r>
            <a:r>
              <a:rPr lang="en-US" b="1" dirty="0" err="1" smtClean="0"/>
              <a:t>Outstandings</a:t>
            </a:r>
            <a:endParaRPr lang="en-US" b="1" dirty="0"/>
          </a:p>
        </p:txBody>
      </p:sp>
      <p:pic>
        <p:nvPicPr>
          <p:cNvPr id="7" name="Picture 6" descr="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1928802"/>
            <a:ext cx="1514687" cy="24958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158" y="450057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Step-3 Method of Ageing report</a:t>
            </a:r>
          </a:p>
        </p:txBody>
      </p:sp>
      <p:pic>
        <p:nvPicPr>
          <p:cNvPr id="9" name="Picture 8" descr="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5000636"/>
            <a:ext cx="3214710" cy="1228897"/>
          </a:xfrm>
          <a:prstGeom prst="rect">
            <a:avLst/>
          </a:prstGeom>
        </p:spPr>
      </p:pic>
      <p:pic>
        <p:nvPicPr>
          <p:cNvPr id="10" name="Picture 9" descr="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058" y="5000636"/>
            <a:ext cx="3857652" cy="15001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00496" y="464344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Step-4 dues in days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AGING REPORT OF RECEIVABLE</a:t>
            </a:r>
            <a:endParaRPr lang="en-US" sz="2800" dirty="0"/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14422"/>
            <a:ext cx="8229600" cy="50720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64294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INVENTORY BOOKS &amp; STATUORYINFO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643050"/>
            <a:ext cx="2076740" cy="3162742"/>
          </a:xfrm>
        </p:spPr>
      </p:pic>
      <p:pic>
        <p:nvPicPr>
          <p:cNvPr id="5" name="Picture 4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643050"/>
            <a:ext cx="2553056" cy="33575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472" y="135729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INVENTORY BOOKS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143240" y="135729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STATEMENTS OF INVENTORY</a:t>
            </a:r>
            <a:endParaRPr lang="en-US" b="1" dirty="0"/>
          </a:p>
        </p:txBody>
      </p:sp>
      <p:pic>
        <p:nvPicPr>
          <p:cNvPr id="9" name="Picture 8" descr="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1643050"/>
            <a:ext cx="2105319" cy="31913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15074" y="1357298"/>
            <a:ext cx="264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STATUTORY INFO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28596" y="564357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STATUTORY REPORT</a:t>
            </a:r>
            <a:endParaRPr lang="en-US" b="1" dirty="0"/>
          </a:p>
        </p:txBody>
      </p:sp>
      <p:pic>
        <p:nvPicPr>
          <p:cNvPr id="12" name="Picture 11" descr="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6050" y="4929198"/>
            <a:ext cx="3286180" cy="1928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CASH FLOW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62007"/>
            <a:ext cx="8229600" cy="42023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FUND FLOW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14422"/>
            <a:ext cx="8229600" cy="5143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RECEIPTS &amp; PAYMENTS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28736"/>
            <a:ext cx="8229600" cy="49292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LIST OF LEDGERS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57298"/>
            <a:ext cx="8229600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1428728" y="653597"/>
            <a:ext cx="6000792" cy="687171"/>
            <a:chOff x="248439" y="37716"/>
            <a:chExt cx="8462334" cy="787136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48439" y="52652"/>
              <a:ext cx="8439755" cy="772200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모서리가 둥근 직사각형 4"/>
            <p:cNvSpPr/>
            <p:nvPr/>
          </p:nvSpPr>
          <p:spPr>
            <a:xfrm>
              <a:off x="346410" y="37716"/>
              <a:ext cx="8364363" cy="696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4800" b="1" kern="1200" dirty="0"/>
            </a:p>
          </p:txBody>
        </p:sp>
      </p:grpSp>
      <p:sp>
        <p:nvSpPr>
          <p:cNvPr id="11" name="모서리가 둥근 직사각형 4"/>
          <p:cNvSpPr/>
          <p:nvPr/>
        </p:nvSpPr>
        <p:spPr>
          <a:xfrm>
            <a:off x="971600" y="692696"/>
            <a:ext cx="6886548" cy="6083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defTabSz="1422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4400" b="1" dirty="0" smtClean="0"/>
              <a:t>                   FEATURES</a:t>
            </a:r>
            <a:endParaRPr lang="ko-KR" altLang="en-US" sz="44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600200"/>
            <a:ext cx="7858180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08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EXCEPTION REPORTS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2156" y="2067468"/>
            <a:ext cx="2419688" cy="35914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707236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9"/>
          <p:cNvSpPr txBox="1">
            <a:spLocks/>
          </p:cNvSpPr>
          <p:nvPr/>
        </p:nvSpPr>
        <p:spPr>
          <a:xfrm>
            <a:off x="0" y="1340768"/>
            <a:ext cx="9144000" cy="5517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굴림" charset="-127"/>
              <a:cs typeface="+mn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85794"/>
            <a:ext cx="757242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08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707236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64406"/>
            <a:ext cx="7572428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75"/>
            <a:ext cx="7215237" cy="564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785813"/>
            <a:ext cx="7072362" cy="557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95388"/>
            <a:ext cx="8072494" cy="480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08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SEhUUEhQUFBUVFBQVFBUWFBcUFBQUFBQXFhQUFBQYHCggGBolHBQUITEhJSkrLi4uFx8zODMsNygtLisBCgoKDg0OGhAQGywkHCQsLCwsLCwsLCwsLCwsLCwsLCwsLCwsLCwsLCwsLCwsLCwsLCwsLCwsLCwsLCwsLCwsLP/AABEIAMIBAwMBIgACEQEDEQH/xAAcAAACAwEBAQEAAAAAAAAAAAADBAABAgUGBwj/xABEEAACAQICBQoDBQYDCQEAAAABAgADESExBBJBUWEFBiJxgZGhscHwEzLRByNScuEUQmKCkvEzssIWQ1Njc4Ois+IV/8QAGgEAAwEBAQEAAAAAAAAAAAAAAQIDAAQFBv/EACwRAAICAQMDAgUEAwAAAAAAAAABAhEDBBIhMUFRE/AicYGxwSM0YZEUMjP/2gAMAwEAAhEDEQA/APL0qccppM00jVJJ5VnuJGqSRqmkqmkZppBYUi6aRmmkqmkZppMMREjNOnLpU43SpzCszTpxmnTmkpximk1itmEpwqpCJTh0pwWK2DWnCrThVSEVJhHIGEhAkIqTYWERyBBJsJChZoLDQjkBCS9WF1ZYWGgbgWrJqw2rJqzUDcB1ZRSH1ZWrBRtwuUmSkZKzJWChlIVNOYKRsrBssWh1ITanAPTj7LBMkUopHNenF6tKdOpTi1SnMUTOYaUkcNOXMNZ81pJG6aRZKyhglxrG+F8cOE6FNY1jUbppGqaTFJY1TSaw0XTSNUqcqkkcpJDYrJTSNU0kppGEWCxGy0SMU6clNIwizCNkVIVVlqsIqwk2ylSXo7ayhhtF4tyjypS0db1HA3Lca7bgFi3NLT0q6OgVrsg1XBN2B3kkkkHfCK7qzsBZsLLAmgI1Emygsu00BLAjJCNgqzhVZjkoJPUBNgTyX2gHSCEWml6ZIJK3Z2e+qqld2K23kiO8xWr/AANWsoCqfuybhyDiQV2DFbdcF80UcPg3WehtJaEAktKUSsHaS0JaVqwUawdpRWE1ZREVxDYErMlYYiURFaGUhYrBOkbZYJliNFIyE3WL1Ej7rAOsRlosQKyRkrJAUs/Pz6BUNRijq51jjrDWuXYA234X7RPc8n65QfEADWxsbjvIE+eVKIDkDAaxt1Xn0TkmkVpICxY6oNznjj62lsvRBw9x+msbpJA0lj1BJCy7CUqcappKpLGqazbibIiRmmklNIwiw2TbLRYVVlqsKqx0SkyKs87zl5zfAJp0rGp+8xxCcLbW8p6LSKmojN+FWb+kE+k+OV65Yksbkkkk5knEmFs2OO58h62kM7FmOszG5JzJ3zeiaS1Nw6EqwxBGB6urhOeHhQ/GKdSifVebnOBdJFj0agFyuwj8S8OGydwCfHOTdMalUV1PSU3HZmDwN7ds+x6PUDKrDJgGHURcSuN2cOoxbHa6M0BNASWlgStHLZ4v7Q6T/dMKhCG66gw6QN9a+3C3VaNfZ7Tf4LlnLLrhVU46uqoJIPHWXD+GC+0M4URxqeSfWM/Z8fuHG6qfFF+kkv8Aodj/AG1++p6e0lpqXLnDZi0lpuSY1mbTJE2ZkwMKBkTJEIRMkRGhrBkQbCGImSJNjpi7LAusaZYNlk2VjIUKyQxWXEK7j80fvX4z6TyXjSp/kX/KJ8yBN8hPpHN6ozUU1l1cABje6gCzcJbU8JHRp+52aKR6ksVoR6iJxbjoaGKSxmmsHTEZpiFSISCosOgmEEQracFqrrstNVqsly4VWH7OH6V7DN/CUiyLOs7hVLMbBQSTuAFzPCnns4rFgoanrGytg+qQotrDAZXyOcPzk5ZoPT0mktdg7MrL8M3WoPh0wU+IAQBcNcAjKeCo/KMDc8ccJVGhC+p9oTlKhWo3FVAtRCOkyqRrAgggnAjGfF6g33Pl2Xh7cB3yuxe+Gx4Y9tgAo/Ce8TSrjtHH1hwPy43y4cYtWp662wO6+V9kxQ6NJ1GR7bi8+xc3NIFTRqLLlqBe1OifET4atEjX+SxHQwAtwPDKe35A5wJomi6lME1XdiwJb4aDJSFva54dsMWoslng5xSXWz6Y1QAqDmxsMNoUt2YKYQCeDoc871Vuh1S+u3SuV+6+GQg3XJa09voukCoCVIK4WINwwKhr+MtCaZwZcMoVaPFfaJpi/EpU79JFYsLHAPq6v+Uxj7OdMQipTv0rhwLH5QApPeRMfaIo1qOV9V+6629YTmCwSnXYj5dUmwubAMbYdUlf6vvwdbSel9+T2ckV5K0741MPqlb3BBBzHmI3OlNNWjzpRcXTKkkkmAVKM1KMDCZmbTczFYTBEyRCGZMnJjpgiJhhCmYMjJjpgiJJoy5Ox7Py+uc+kchN9zT/ACifMxUxyn0Lm1X1qCXUrbAXt0uI4fSW1S+FHoaXls9HRMfomcui8epPPNkzrcTp0jGaZnPpPG6bzRkc84jyGfMOez30yqCSbFDbdemmzs8J9KR58v54G+nV+Gp/61nVhdsglTOLT0pS2rt37DwjAzt1zm0BiDY4sBlx2zpbe+dLHQrpGl6uA/QQdDTzk3ePpA1EuZisbEQpIFs7abOpvKY0jSdS1gLnykojop+Uyq9MlhYXwiDjWjVdZb2tjYyl0rpWtlhfjMaKp1cRYlgbS1BucDme2Kx0dTR7XttvlwtPonMasPhFRb53Y44jo07Ybjc90+aKbFt+qZ7H7OX+9I3UT/nUekWDqaYuqjuwsZ+0I/eUvyHxb9JOZjfdaVYkfdggjAiwqYgxXn/ow/aFa7XemCRc2BBK4DZgBM81NHsmkuCSVosANYgHWBuTvsBNKX6l/P7E4wT0q+n3PXc1HLUAWZmOs2LG52bTOxOFzOJ+AbjJzbHgJ3p14JXjR5upVZpL+SpJcyZRsgSVIZkmTcwlmZkJmSZN5BqITMkyi0wWknkHSLYwbGWzQTNIymUSITJBlpcTePtPzCGxnveQ633KcB6z50tWel5K5bRVCG4ttthswwnoanG5RVHZpckYyds9xSqx2lWnjG5yUx8t28POarc5x8M/DU6+QBtbHbfhOD0JvsdzzY/J7ylXjdPSJ855D5yMBavfg2ewYWA652P9qaQyLHqU+snLTzTqhd+OSuz3FOvPnXOapfS6vWMf5B9JvlDnYWpulNaiORZWuBbeeGG7fOAmkMcXLM2rYk3Yk2tiduyXwYpR5kc83G+CUdLLNa2BNhv7Y6Rj3+c5tJSCLDJrnA5R4VxbEG+P7pyM6WIhDV6UKWAzgzTa97YW3NI9Jjb/AOuPCEx1aR6K9R8zB6VVIIC7Rn+kunWsBg1wLDDDHsgqh1jfhbI590Qcd0ZyVuc9Yf3lCu2twvl6wNByqgHfu/SWlyTfebYRWh0dLX+YcCfC07fNLlL4FTXwINOrrDIkKrVBY7CSgE88tTE8VI7TJUW4Ay7jtP1kmmVcVOLi+52+UuVm0l9djwAtYKL3sO/bO3zaqWp6T/0TljvHrPH6KCotx22noORuUNQVAR/iU2TPI/TCSlKhpYrhtivH3Pa8z6l6TDH5/MD6TvieM5D5USlRbWNiWsLC5uVnpeSNNV0zY22kWnRpNRDjHJ0eLrcMlklOuLHjMEyqlURd6spn1EU6TOSMWwpaYZ4u9aCavON5my0cbGjUmDUiprwL6TE9RlViY61SYNWc5tLgn0uBzZaOBnRatBNXnMfTOMXqabF3Fo6ZnWNeVOGdOlwWy3+Mfn0NGKZnPHXNi2/wn0bR5amdZGtnDq3pOGCPxHu/SGoKGwDN3CI4FIzvodwMN8IHwz2zkDRf4j4Qy6L/ABN3ybivJVOXg6ofDPKFDi+c5S6MPxN/UfrCDRhvP9RiOKHW46Jq2NuBxEsVcV43uffVElorCCku6LSHpnQYjfCBspzhRXcJYoLuEXgamdFXG/Z1SGpjnEBQXcJtaS7hBwGmPhuMKrbb+UQSiu733TYoru8P0iuh1FnRFTHOFVuM5q0F3eX0hkorw7ojorFMfp1BvjdGva1sTuE5iIu6M06oGyRmjogdVKhqfLY2te2Jxwna5G5WamxXFtlhjjfMCeRpV/hoxJFycDuvGuSuWGovrIbEXAOdxliNs5Z47KZIKcHFqz6CdNquLoCRvAww4xOvU0jc/YJ5qhzrqKTrJTqLj0SigXO0WHCd/ROc2htYkNTbC+BCg2x+U2tffJ7JdzzZYZYnxBP5c+/6FarVv+Z4xWoK2fT68Z7KjVp1MUdHwv0WDYb8Ivpmj1D8jov5qZbxDjyjJ0COs5pxSPD1dIfa3/mPrFqmnEfvnsYnynY07mzpDMW+JRYnO9MKew6p85wNI5u6VTP+GWttUhwf5T9J0RcX3On14PoablQ/jbvME/LB/G3eYvX0bSF+akw/7AHjqTnVtJcYEAfyKPSVUEwPIdj/APVb/id7QFTlKqcmBH5pxf2g7pbaXwt2n+0osa8E3lH25Rr7/ES5yjX4nv8A0kj7F4F9R+TxaoIRaYmFaEQz02eUkgqINw7owsXBhFbd5xGUjQ0phQYqvX5QgPvCI0WTGUbshVMAh92hVbrk2UTDATUyrTWvwiMcIsvsmA4mi8UY3eWH4wVoZEv/AHmYVYQPNoTMogh1YCTbKxRpVM2BAVNIVcyBuuQPOD/aRsIOIGGOJ2YRaY9pDmtCK0UVu6XWq2By22itDqRupW1nA2Lj3YnyPdFxpBgabdFjlh57uy8Xd8T1mMsdgllpHT/aL5/SCbSLbYmlWZqNxhWJE5Z3Q/S5RKkFWKkbQSD3idnQueek08qmuMTaoNfPj83jPJjrlMScsD5xnhiyE8m7qfSNC+0UY/GpbRY0zs24NO3oXO/RKo/xRTO6p0PHI98+KNWsbGFpaSDfjxt5SctHHsc/wn30OGAKkEHEEG4PEEZxevTBwIB6xfznxDRuVKlP5HqJb8LMAOOE7Wgc/NITBmWqP4xj3ix75GWjmugykkfRNI5HoNnRp9eoAe8Cc3SObOjH/d26nYes5Wi/aFSbCqjId6kMO0Gx850qfOnRnyqgfmBXxItISx5o+Tog4vuKNzSob6n9Q+kk6w0tTiGUjYQQRJF9TJ5ZfZHwfn8GEBghCD3jPpWeFFhAYVWEFCi3sxWUQWmwvl4w6kX9/WLrUwt78Iek/X5RGViG1OOE2EPWOu0xTYjj3AeM2GI2jst9JN2WVBlS2/shFI2+sXFX3eFVs8h14xGh00GHX2ibRB7MAtXd3n9RCfE3274rTGTQdbbJsVItrb5um972t2m0VodSGNfj2TDVIJqnsEGVffNRnIFpN21eFzj1dUmiUGGFsNa9uO+GFj/YQpAA29whcuKFUbdhdb9Yrpb6zC2Ry8r+nfLqkqp1fmOUTpZ4ZC6jvgjHuPKXYcquAtvxEEYbBh6xF6wxJ3mNcomzILfKB44kd85LY+Mpjjasnlm+gz+0i8J8YTmPlLpvbKU9NHL6js6jEbM+qb1wc4lSfCaPbEcSm4LUUbQOOGMVegM1PZ6QoffiIHV2gx48CS5AtWIwy7cZt64IAN+sGxmK9Ruzj9YozyiVkHKg7t+Ek+ci1yNh8RFjUkNQxtou4YOlH2JINSu23jJBS8Gt+RQGbVoOaBlGTiwwaGUjfFRDap2kRWVTGFf3bGEVvZgKSnZ5QpFv3h2xGVi2H1hx4TYOGOG7fAUQxOBEK1MjM+sRoonYRX3Ydg84VSD+9fsglYnIHsFh3wtiM7e+uIyiCX4YS0YDjB3LZZdU1qkYkd8WhgtwcfWYZwMsoJql8haaBtn5zUa7CLv+npLz3TII2ecIhEAaDLgMvGSmb4wBa+UrSNJCgXNr4DPPsi7bG3JGjXDXIN8x27ZnQ6d2C7yfH2YCkoW9tl++wv4+UZ0Jra7/AIVPfaw8zGapOjJ21Yppek6z45dNhwuWt6Tm03jumW1mK4ALh25ec5gl4JUceWT3BVaaU4+7wAlgx6JWPpUgzVN8O+ARoUN2RaH3GzX4yCpvwi9QY/SVVqAWtDtA5GqxirXjGtBtGQkuTC22y3pbpmaVoRQer7tJCh5JrBtQoJoTIkEckmFUwtxvi0Iq8YrRWLsIrQqpvMADCDGBjoMrHf3RgKd/nFF4YcZtREaKJjXxSuAJ97paMTFrwqm0DQ6kG/aCuAsOO/1mmdmFrk9gA8RApCfEitDfUPSWwx9IT4nZFRVO/wBYRHPDtERoomMJfMCUXPZKFYiYU3OOz3aChrDpgL++qJaV0je/y5dcYq1MIhXqY23Ynr2CGC5sWbVUN076vG5v3D9YyUIovbbbrsufiREFTpZ7QPT31xrS6tgF/gx/mN/9IgkuUNF8MRrm6seAHbf9Igg3xyseg3FgPEmJCoZ0ROPI+Uayla2MjNMmMTbCgzV4ANNBoKDYXWmS15gzBeagWEYzGvBMZkmMkI50GZgYO8xeaUw0LusuSS8kAQIMsTMu8cibBlqZgTV4CkWEBmg8EDNrFKphVhFEETIHgGsYvL+JFwZvWgoaxmlWm3rbYqph06orSHjJhKLHqjX7QPeEXS0wSN/vviNWVTpDD1L5ZzTVAoz78MYrSq2/sYvp9UMAOPpNs5oDyUrGalXuG7bFk6RPvOZc2VRvF/OEpZdcdKkTbtjeioWfV3lR3nH0hdNqXqPbICw6lw99cJyX0Qz56odz12GqIlWNr8cO8j6SXWRfpEDWbo9p84mIxpLdEdZ9YrrS8Tkm+S9XiJRmvi7xhB374xJtFgy7zAktDQEzZmLywZkmZGkyTJkvJeEm2SXKliYCLvJMyTB3A5ckkYUsTQlSQBRqaTOSSKysS3zliXJAOalySQBLU4w95JIGMg5PR/li65SSRYlJ9goygG+YdUkkKBIlTJfyDzMIcjJJMDudVcNHq23J/onP0rIdf0lSSUOr+f4R0ZOn0/LFNKyXqHmYBDYjrkkl10OGf+xljjKkkjkWQTQkkmYYlCZMkkxn0KlGSSEQksSSTBNySSQD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3489960"/>
            <a:ext cx="4679623" cy="3368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2860"/>
            <a:ext cx="4672002" cy="35128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72003" y="-22860"/>
            <a:ext cx="4471997" cy="6880860"/>
          </a:xfrm>
          <a:prstGeom prst="rect">
            <a:avLst/>
          </a:prstGeom>
          <a:solidFill>
            <a:srgbClr val="B9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72003" y="2357430"/>
            <a:ext cx="44719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 smtClean="0">
                <a:solidFill>
                  <a:schemeClr val="bg1"/>
                </a:solidFill>
                <a:latin typeface="-윤고딕350" pitchFamily="18" charset="-127"/>
                <a:ea typeface="-윤고딕350" pitchFamily="18" charset="-127"/>
                <a:cs typeface="Aharoni" pitchFamily="2" charset="-79"/>
              </a:rPr>
              <a:t>Thank You</a:t>
            </a:r>
          </a:p>
          <a:p>
            <a:pPr algn="ctr"/>
            <a:endParaRPr lang="en-US" altLang="ko-KR" sz="5400" b="1" dirty="0" smtClean="0">
              <a:solidFill>
                <a:schemeClr val="bg1"/>
              </a:solidFill>
              <a:latin typeface="-윤고딕350" pitchFamily="18" charset="-127"/>
              <a:ea typeface="-윤고딕350" pitchFamily="18" charset="-127"/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287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" y="1524000"/>
            <a:ext cx="22479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0" y="1524000"/>
            <a:ext cx="6096000" cy="2219325"/>
          </a:xfrm>
          <a:prstGeom prst="rect">
            <a:avLst/>
          </a:prstGeom>
          <a:solidFill>
            <a:srgbClr val="B91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0" y="2447925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50" pitchFamily="18" charset="-127"/>
                <a:ea typeface="-윤고딕350" pitchFamily="18" charset="-127"/>
                <a:cs typeface="Aharoni" pitchFamily="2" charset="-79"/>
              </a:rPr>
              <a:t>KAMAINDIA PVT. LTD.</a:t>
            </a:r>
            <a:endParaRPr lang="en-US" sz="2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-윤고딕350" pitchFamily="18" charset="-127"/>
              <a:ea typeface="-윤고딕350" pitchFamily="18" charset="-127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322963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50" pitchFamily="18" charset="-127"/>
                <a:ea typeface="-윤고딕350" pitchFamily="18" charset="-127"/>
                <a:cs typeface="Aharoni" pitchFamily="2" charset="-79"/>
              </a:rPr>
              <a:t>까마인디아</a:t>
            </a:r>
            <a:endParaRPr lang="en-US" sz="2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-윤고딕350" pitchFamily="18" charset="-127"/>
              <a:ea typeface="-윤고딕350" pitchFamily="18" charset="-127"/>
              <a:cs typeface="Aharoni" pitchFamily="2" charset="-79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3528" y="3940021"/>
            <a:ext cx="548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대표자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: </a:t>
            </a:r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노 영 진 </a:t>
            </a:r>
            <a:endParaRPr lang="en-US" altLang="ko-KR" dirty="0" smtClean="0">
              <a:ln>
                <a:solidFill>
                  <a:schemeClr val="accent1">
                    <a:alpha val="0"/>
                  </a:schemeClr>
                </a:solidFill>
              </a:ln>
              <a:latin typeface="-윤고딕350" pitchFamily="18" charset="-127"/>
              <a:ea typeface="-윤고딕350" pitchFamily="18" charset="-127"/>
            </a:endParaRPr>
          </a:p>
          <a:p>
            <a:pPr algn="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국내연결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:  070-4067-9911, 070-7518-9435</a:t>
            </a:r>
          </a:p>
          <a:p>
            <a:pPr algn="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본사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:  546A, 3</a:t>
            </a:r>
            <a:r>
              <a:rPr lang="en-US" altLang="ko-KR" baseline="300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rd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 Floor, Hanuman </a:t>
            </a:r>
            <a:r>
              <a:rPr lang="en-US" altLang="ko-KR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Mandir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 Road, Chirag Delhi, New Delhi-110017, India</a:t>
            </a:r>
          </a:p>
          <a:p>
            <a:pPr algn="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지점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: G-45, 1st Floor, Green Park, opp. Main market, New Delhi-110016, India</a:t>
            </a:r>
          </a:p>
          <a:p>
            <a:pPr algn="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휴대폰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: +91-9810760090</a:t>
            </a:r>
          </a:p>
          <a:p>
            <a:pPr algn="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홈페이지</a:t>
            </a:r>
            <a:r>
              <a:rPr lang="en-US" altLang="ko-KR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: www.kamaindia.net</a:t>
            </a:r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50" pitchFamily="18" charset="-127"/>
                <a:ea typeface="-윤고딕350" pitchFamily="18" charset="-127"/>
              </a:rPr>
              <a:t> </a:t>
            </a:r>
            <a:r>
              <a:rPr lang="ko-KR" altLang="en-US" dirty="0" smtClean="0">
                <a:latin typeface="-윤고딕350" pitchFamily="18" charset="-127"/>
                <a:ea typeface="-윤고딕350" pitchFamily="18" charset="-127"/>
              </a:rPr>
              <a:t> </a:t>
            </a:r>
            <a:endParaRPr lang="en-US" dirty="0">
              <a:latin typeface="-윤고딕350" pitchFamily="18" charset="-127"/>
              <a:ea typeface="-윤고딕35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16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971600" y="692696"/>
            <a:ext cx="6886548" cy="6083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defTabSz="1422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4400" b="1" dirty="0" smtClean="0"/>
              <a:t>                   FEATURES</a:t>
            </a:r>
            <a:endParaRPr lang="ko-KR" altLang="en-US" sz="4400" b="1" dirty="0">
              <a:solidFill>
                <a:srgbClr val="FF0000"/>
              </a:solidFill>
            </a:endParaRPr>
          </a:p>
        </p:txBody>
      </p:sp>
      <p:sp>
        <p:nvSpPr>
          <p:cNvPr id="6" name="모서리가 둥근 직사각형 4"/>
          <p:cNvSpPr/>
          <p:nvPr/>
        </p:nvSpPr>
        <p:spPr>
          <a:xfrm>
            <a:off x="1124000" y="845096"/>
            <a:ext cx="6886548" cy="6083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defTabSz="14224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4400" b="1" dirty="0" smtClean="0"/>
              <a:t>                   FEATURES</a:t>
            </a:r>
            <a:endParaRPr lang="ko-KR" altLang="en-US" sz="4400" b="1" dirty="0">
              <a:solidFill>
                <a:srgbClr val="FF0000"/>
              </a:solidFill>
            </a:endParaRPr>
          </a:p>
        </p:txBody>
      </p:sp>
      <p:grpSp>
        <p:nvGrpSpPr>
          <p:cNvPr id="7" name="그룹 3"/>
          <p:cNvGrpSpPr/>
          <p:nvPr/>
        </p:nvGrpSpPr>
        <p:grpSpPr>
          <a:xfrm>
            <a:off x="1428728" y="653597"/>
            <a:ext cx="6000792" cy="687171"/>
            <a:chOff x="248439" y="37716"/>
            <a:chExt cx="8462334" cy="787136"/>
          </a:xfrm>
        </p:grpSpPr>
        <p:sp>
          <p:nvSpPr>
            <p:cNvPr id="8" name="모서리가 둥근 직사각형 5"/>
            <p:cNvSpPr/>
            <p:nvPr/>
          </p:nvSpPr>
          <p:spPr>
            <a:xfrm>
              <a:off x="248439" y="52652"/>
              <a:ext cx="8439755" cy="772200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en-US" dirty="0" smtClean="0"/>
                <a:t>TALLY START UP</a:t>
              </a:r>
              <a:endParaRPr lang="en-US" dirty="0"/>
            </a:p>
          </p:txBody>
        </p:sp>
        <p:sp>
          <p:nvSpPr>
            <p:cNvPr id="9" name="모서리가 둥근 직사각형 4"/>
            <p:cNvSpPr/>
            <p:nvPr/>
          </p:nvSpPr>
          <p:spPr>
            <a:xfrm>
              <a:off x="346410" y="37716"/>
              <a:ext cx="8364363" cy="696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4800" b="1" kern="1200" dirty="0"/>
            </a:p>
          </p:txBody>
        </p:sp>
      </p:grp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00200"/>
            <a:ext cx="7429552" cy="475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569220"/>
            <a:ext cx="7429552" cy="555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800105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928670"/>
            <a:ext cx="714380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480"/>
            <a:ext cx="614366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20373</TotalTime>
  <Words>289</Words>
  <Application>Microsoft Office PowerPoint</Application>
  <PresentationFormat>On-screen Show (4:3)</PresentationFormat>
  <Paragraphs>96</Paragraphs>
  <Slides>49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Calibri</vt:lpstr>
      <vt:lpstr>-윤고딕350</vt:lpstr>
      <vt:lpstr>Aharoni</vt:lpstr>
      <vt:lpstr>Times New Roman</vt:lpstr>
      <vt:lpstr>맑은 고딕</vt:lpstr>
      <vt:lpstr>Trebuchet MS</vt:lpstr>
      <vt:lpstr>굴림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GATEWAY OF TALLY</vt:lpstr>
      <vt:lpstr>LEDGER</vt:lpstr>
      <vt:lpstr>VOUCHER TYPES</vt:lpstr>
      <vt:lpstr>Slide 14</vt:lpstr>
      <vt:lpstr>Slide 15</vt:lpstr>
      <vt:lpstr>PAYMENT ENTRY</vt:lpstr>
      <vt:lpstr>RECEIPT ENTRY </vt:lpstr>
      <vt:lpstr>PURCHASE ENTRY</vt:lpstr>
      <vt:lpstr>SALES BILL</vt:lpstr>
      <vt:lpstr>HOW TO PASS STOCK JOURNAL</vt:lpstr>
      <vt:lpstr>DISPLAY MENU</vt:lpstr>
      <vt:lpstr>TRIAL BALANCE</vt:lpstr>
      <vt:lpstr>PROFIT &amp; LOSS A/C</vt:lpstr>
      <vt:lpstr>PROFIT &amp; LOSS A/C AS PER SCH VI</vt:lpstr>
      <vt:lpstr>BALANCE SHEET</vt:lpstr>
      <vt:lpstr>BALANCE SHEET AS PER SCH VI</vt:lpstr>
      <vt:lpstr>STOCK SUMMARY</vt:lpstr>
      <vt:lpstr>RATIO ANNLYSIS</vt:lpstr>
      <vt:lpstr>DAY BOOK</vt:lpstr>
      <vt:lpstr>ACCOUNT BOOKS, CASH /BANK BOOKS, &amp; SALES REGISTER </vt:lpstr>
      <vt:lpstr>PURCNASE&amp;JOURNAL REGISTER</vt:lpstr>
      <vt:lpstr>STATISTICS </vt:lpstr>
      <vt:lpstr>AGING REPORT</vt:lpstr>
      <vt:lpstr>AGING REPORT OF RECEIVABLE</vt:lpstr>
      <vt:lpstr>INVENTORY BOOKS &amp; STATUORYINFO</vt:lpstr>
      <vt:lpstr>CASH FLOW </vt:lpstr>
      <vt:lpstr>FUND FLOW</vt:lpstr>
      <vt:lpstr>RECEIPTS &amp; PAYMENTS</vt:lpstr>
      <vt:lpstr>LIST OF LEDGERS</vt:lpstr>
      <vt:lpstr>EXCEPTION REPORTS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Kamainia17</dc:creator>
  <cp:lastModifiedBy>kamaconsultancy-19</cp:lastModifiedBy>
  <cp:revision>1254</cp:revision>
  <dcterms:created xsi:type="dcterms:W3CDTF">2014-12-15T04:56:34Z</dcterms:created>
  <dcterms:modified xsi:type="dcterms:W3CDTF">2017-06-15T12:19:40Z</dcterms:modified>
</cp:coreProperties>
</file>