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31"/>
  </p:notesMasterIdLst>
  <p:sldIdLst>
    <p:sldId id="291"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1" r:id="rId17"/>
    <p:sldId id="272" r:id="rId18"/>
    <p:sldId id="270" r:id="rId19"/>
    <p:sldId id="273" r:id="rId20"/>
    <p:sldId id="274" r:id="rId21"/>
    <p:sldId id="275" r:id="rId22"/>
    <p:sldId id="276" r:id="rId23"/>
    <p:sldId id="277" r:id="rId24"/>
    <p:sldId id="278" r:id="rId25"/>
    <p:sldId id="279" r:id="rId26"/>
    <p:sldId id="290" r:id="rId27"/>
    <p:sldId id="287" r:id="rId28"/>
    <p:sldId id="289" r:id="rId29"/>
    <p:sldId id="286" r:id="rId3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3402" autoAdjust="0"/>
    <p:restoredTop sz="94660"/>
  </p:normalViewPr>
  <p:slideViewPr>
    <p:cSldViewPr>
      <p:cViewPr varScale="1">
        <p:scale>
          <a:sx n="69" d="100"/>
          <a:sy n="69" d="100"/>
        </p:scale>
        <p:origin x="-31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3CAC9CE4-18AF-4AFD-8EE0-D9F08FA332E4}" type="datetimeFigureOut">
              <a:rPr lang="en-US"/>
              <a:pPr>
                <a:defRPr/>
              </a:pPr>
              <a:t>10/17/2012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F243AF8E-B3D7-4A3E-A120-F296A9356CB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pPr>
              <a:defRPr/>
            </a:pPr>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pPr>
              <a:defRPr/>
            </a:pPr>
            <a:r>
              <a:rPr lang="en-US" smtClean="0"/>
              <a:t>18/10/2012</a:t>
            </a:r>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pPr>
              <a:defRPr/>
            </a:pPr>
            <a:fld id="{AC2F3BE2-6DCB-4ED5-8ED9-2BBBECB617FC}"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18/10/2012</a:t>
            </a:r>
            <a:endParaRPr lang="en-US"/>
          </a:p>
        </p:txBody>
      </p:sp>
      <p:sp>
        <p:nvSpPr>
          <p:cNvPr id="6" name="Slide Number Placeholder 5"/>
          <p:cNvSpPr>
            <a:spLocks noGrp="1"/>
          </p:cNvSpPr>
          <p:nvPr>
            <p:ph type="sldNum" sz="quarter" idx="12"/>
          </p:nvPr>
        </p:nvSpPr>
        <p:spPr/>
        <p:txBody>
          <a:bodyPr/>
          <a:lstStyle/>
          <a:p>
            <a:pPr>
              <a:defRPr/>
            </a:pPr>
            <a:fld id="{C01B5084-CA22-4D12-8A37-545F119F42F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18/10/2012</a:t>
            </a:r>
            <a:endParaRPr lang="en-US"/>
          </a:p>
        </p:txBody>
      </p:sp>
      <p:sp>
        <p:nvSpPr>
          <p:cNvPr id="6" name="Slide Number Placeholder 5"/>
          <p:cNvSpPr>
            <a:spLocks noGrp="1"/>
          </p:cNvSpPr>
          <p:nvPr>
            <p:ph type="sldNum" sz="quarter" idx="12"/>
          </p:nvPr>
        </p:nvSpPr>
        <p:spPr/>
        <p:txBody>
          <a:bodyPr/>
          <a:lstStyle/>
          <a:p>
            <a:pPr>
              <a:defRPr/>
            </a:pPr>
            <a:fld id="{BA8555DE-C7CA-4E27-A69F-D9EB6B3905D2}"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pPr>
              <a:defRPr/>
            </a:pPr>
            <a:endParaRPr lang="en-US"/>
          </a:p>
        </p:txBody>
      </p:sp>
      <p:sp>
        <p:nvSpPr>
          <p:cNvPr id="5" name="Footer Placeholder 4"/>
          <p:cNvSpPr>
            <a:spLocks noGrp="1"/>
          </p:cNvSpPr>
          <p:nvPr>
            <p:ph type="ftr" sz="quarter" idx="11"/>
          </p:nvPr>
        </p:nvSpPr>
        <p:spPr>
          <a:xfrm>
            <a:off x="457200" y="6480969"/>
            <a:ext cx="4260056" cy="300831"/>
          </a:xfrm>
        </p:spPr>
        <p:txBody>
          <a:bodyPr/>
          <a:lstStyle/>
          <a:p>
            <a:pPr>
              <a:defRPr/>
            </a:pPr>
            <a:r>
              <a:rPr lang="en-US" smtClean="0"/>
              <a:t>18/10/2012</a:t>
            </a:r>
            <a:endParaRPr lang="en-US"/>
          </a:p>
        </p:txBody>
      </p:sp>
      <p:sp>
        <p:nvSpPr>
          <p:cNvPr id="6" name="Slide Number Placeholder 5"/>
          <p:cNvSpPr>
            <a:spLocks noGrp="1"/>
          </p:cNvSpPr>
          <p:nvPr>
            <p:ph type="sldNum" sz="quarter" idx="12"/>
          </p:nvPr>
        </p:nvSpPr>
        <p:spPr/>
        <p:txBody>
          <a:bodyPr/>
          <a:lstStyle/>
          <a:p>
            <a:pPr>
              <a:defRPr/>
            </a:pPr>
            <a:fld id="{BE102D04-E43A-44AC-A523-48320FE0129A}"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pPr>
              <a:defRPr/>
            </a:pPr>
            <a:endParaRPr lang="en-US"/>
          </a:p>
        </p:txBody>
      </p:sp>
      <p:sp>
        <p:nvSpPr>
          <p:cNvPr id="5" name="Footer Placeholder 4"/>
          <p:cNvSpPr>
            <a:spLocks noGrp="1"/>
          </p:cNvSpPr>
          <p:nvPr>
            <p:ph type="ftr" sz="quarter" idx="11"/>
          </p:nvPr>
        </p:nvSpPr>
        <p:spPr>
          <a:xfrm>
            <a:off x="2619376" y="6480969"/>
            <a:ext cx="4260056" cy="300831"/>
          </a:xfrm>
        </p:spPr>
        <p:txBody>
          <a:bodyPr/>
          <a:lstStyle/>
          <a:p>
            <a:pPr>
              <a:defRPr/>
            </a:pPr>
            <a:r>
              <a:rPr lang="en-US" smtClean="0"/>
              <a:t>18/10/2012</a:t>
            </a:r>
            <a:endParaRPr lang="en-US"/>
          </a:p>
        </p:txBody>
      </p:sp>
      <p:sp>
        <p:nvSpPr>
          <p:cNvPr id="6" name="Slide Number Placeholder 5"/>
          <p:cNvSpPr>
            <a:spLocks noGrp="1"/>
          </p:cNvSpPr>
          <p:nvPr>
            <p:ph type="sldNum" sz="quarter" idx="12"/>
          </p:nvPr>
        </p:nvSpPr>
        <p:spPr>
          <a:xfrm>
            <a:off x="8451056" y="809624"/>
            <a:ext cx="502920" cy="300831"/>
          </a:xfrm>
        </p:spPr>
        <p:txBody>
          <a:bodyPr/>
          <a:lstStyle/>
          <a:p>
            <a:pPr>
              <a:defRPr/>
            </a:pPr>
            <a:fld id="{66896801-8387-4B97-9D50-40E9B9273076}" type="slidenum">
              <a:rPr lang="en-US" smtClean="0"/>
              <a:pPr>
                <a:defRPr/>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pPr>
              <a:defRPr/>
            </a:pPr>
            <a:endParaRPr lang="en-US"/>
          </a:p>
        </p:txBody>
      </p:sp>
      <p:sp>
        <p:nvSpPr>
          <p:cNvPr id="6" name="Footer Placeholder 5"/>
          <p:cNvSpPr>
            <a:spLocks noGrp="1"/>
          </p:cNvSpPr>
          <p:nvPr>
            <p:ph type="ftr" sz="quarter" idx="11"/>
          </p:nvPr>
        </p:nvSpPr>
        <p:spPr>
          <a:xfrm>
            <a:off x="457200" y="6480969"/>
            <a:ext cx="4260056" cy="301752"/>
          </a:xfrm>
        </p:spPr>
        <p:txBody>
          <a:bodyPr/>
          <a:lstStyle/>
          <a:p>
            <a:pPr>
              <a:defRPr/>
            </a:pPr>
            <a:r>
              <a:rPr lang="en-US" smtClean="0"/>
              <a:t>18/10/2012</a:t>
            </a:r>
            <a:endParaRPr lang="en-US"/>
          </a:p>
        </p:txBody>
      </p:sp>
      <p:sp>
        <p:nvSpPr>
          <p:cNvPr id="7" name="Slide Number Placeholder 6"/>
          <p:cNvSpPr>
            <a:spLocks noGrp="1"/>
          </p:cNvSpPr>
          <p:nvPr>
            <p:ph type="sldNum" sz="quarter" idx="12"/>
          </p:nvPr>
        </p:nvSpPr>
        <p:spPr>
          <a:xfrm>
            <a:off x="7589520" y="6480969"/>
            <a:ext cx="502920" cy="301752"/>
          </a:xfrm>
        </p:spPr>
        <p:txBody>
          <a:bodyPr/>
          <a:lstStyle/>
          <a:p>
            <a:pPr>
              <a:defRPr/>
            </a:pPr>
            <a:fld id="{FE8791DB-25B6-43EC-9642-031726B39C97}"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pPr>
              <a:defRPr/>
            </a:pPr>
            <a:endParaRPr lang="en-US"/>
          </a:p>
        </p:txBody>
      </p:sp>
      <p:sp>
        <p:nvSpPr>
          <p:cNvPr id="8" name="Footer Placeholder 7"/>
          <p:cNvSpPr>
            <a:spLocks noGrp="1"/>
          </p:cNvSpPr>
          <p:nvPr>
            <p:ph type="ftr" sz="quarter" idx="11"/>
          </p:nvPr>
        </p:nvSpPr>
        <p:spPr>
          <a:xfrm>
            <a:off x="457200" y="6480969"/>
            <a:ext cx="4261104" cy="301752"/>
          </a:xfrm>
        </p:spPr>
        <p:txBody>
          <a:bodyPr/>
          <a:lstStyle/>
          <a:p>
            <a:pPr>
              <a:defRPr/>
            </a:pPr>
            <a:r>
              <a:rPr lang="en-US" smtClean="0"/>
              <a:t>18/10/2012</a:t>
            </a:r>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pPr>
              <a:defRPr/>
            </a:pPr>
            <a:fld id="{1D66B31A-9431-4251-BE08-69471942B347}"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
        <p:nvSpPr>
          <p:cNvPr id="5" name="Slide Number Placeholder 4"/>
          <p:cNvSpPr>
            <a:spLocks noGrp="1"/>
          </p:cNvSpPr>
          <p:nvPr>
            <p:ph type="sldNum" sz="quarter" idx="12"/>
          </p:nvPr>
        </p:nvSpPr>
        <p:spPr/>
        <p:txBody>
          <a:bodyPr/>
          <a:lstStyle/>
          <a:p>
            <a:pPr>
              <a:defRPr/>
            </a:pPr>
            <a:fld id="{3A59AC83-2C12-4B9B-864F-DB72371AA897}"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pPr>
              <a:defRPr/>
            </a:pPr>
            <a:endParaRPr lang="en-US"/>
          </a:p>
        </p:txBody>
      </p:sp>
      <p:sp>
        <p:nvSpPr>
          <p:cNvPr id="3" name="Footer Placeholder 2"/>
          <p:cNvSpPr>
            <a:spLocks noGrp="1"/>
          </p:cNvSpPr>
          <p:nvPr>
            <p:ph type="ftr" sz="quarter" idx="11"/>
          </p:nvPr>
        </p:nvSpPr>
        <p:spPr>
          <a:xfrm>
            <a:off x="457200" y="6481890"/>
            <a:ext cx="4260056" cy="300831"/>
          </a:xfrm>
        </p:spPr>
        <p:txBody>
          <a:bodyPr/>
          <a:lstStyle/>
          <a:p>
            <a:pPr>
              <a:defRPr/>
            </a:pPr>
            <a:r>
              <a:rPr lang="en-US" smtClean="0"/>
              <a:t>18/10/2012</a:t>
            </a:r>
            <a:endParaRPr lang="en-US"/>
          </a:p>
        </p:txBody>
      </p:sp>
      <p:sp>
        <p:nvSpPr>
          <p:cNvPr id="4" name="Slide Number Placeholder 3"/>
          <p:cNvSpPr>
            <a:spLocks noGrp="1"/>
          </p:cNvSpPr>
          <p:nvPr>
            <p:ph type="sldNum" sz="quarter" idx="12"/>
          </p:nvPr>
        </p:nvSpPr>
        <p:spPr>
          <a:xfrm>
            <a:off x="7589520" y="6480969"/>
            <a:ext cx="502920" cy="301752"/>
          </a:xfrm>
        </p:spPr>
        <p:txBody>
          <a:bodyPr/>
          <a:lstStyle/>
          <a:p>
            <a:pPr>
              <a:defRPr/>
            </a:pPr>
            <a:fld id="{B6102088-F887-473F-86AC-1C8E3712CBE7}"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pPr>
              <a:defRPr/>
            </a:pPr>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pPr>
              <a:defRPr/>
            </a:pPr>
            <a:r>
              <a:rPr lang="en-US" smtClean="0"/>
              <a:t>18/10/2012</a:t>
            </a:r>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pPr>
              <a:defRPr/>
            </a:pPr>
            <a:fld id="{CA5686A9-1D12-4713-87CC-645D891B3396}"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pPr>
              <a:defRPr/>
            </a:pPr>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pPr>
              <a:defRPr/>
            </a:pPr>
            <a:r>
              <a:rPr lang="en-US" smtClean="0"/>
              <a:t>18/10/2012</a:t>
            </a:r>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pPr>
              <a:defRPr/>
            </a:pPr>
            <a:fld id="{874A29A1-BD70-42D1-AEBA-B16530DD3A61}"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pPr>
              <a:defRPr/>
            </a:pPr>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pPr>
              <a:defRPr/>
            </a:pPr>
            <a:r>
              <a:rPr lang="en-US" smtClean="0"/>
              <a:t>18/10/2012</a:t>
            </a:r>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pPr>
              <a:defRPr/>
            </a:pPr>
            <a:fld id="{AD6B166B-C98C-42C5-B01C-5D53B09051E1}" type="slidenum">
              <a:rPr lang="en-US" smtClean="0"/>
              <a:pPr>
                <a:defRPr/>
              </a:pPr>
              <a:t>‹#›</a:t>
            </a:fld>
            <a:endParaRPr lang="en-US"/>
          </a:p>
        </p:txBody>
      </p:sp>
    </p:spTree>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2"/>
            <a:ext cx="8229600" cy="5284787"/>
          </a:xfrm>
        </p:spPr>
        <p:txBody>
          <a:bodyPr/>
          <a:lstStyle/>
          <a:p>
            <a:r>
              <a:rPr lang="en-US" dirty="0" smtClean="0"/>
              <a:t>CBDT </a:t>
            </a:r>
            <a:endParaRPr lang="en-US" dirty="0"/>
          </a:p>
        </p:txBody>
      </p:sp>
      <p:sp>
        <p:nvSpPr>
          <p:cNvPr id="3" name="Content Placeholder 2"/>
          <p:cNvSpPr>
            <a:spLocks noGrp="1"/>
          </p:cNvSpPr>
          <p:nvPr>
            <p:ph idx="1"/>
          </p:nvPr>
        </p:nvSpPr>
        <p:spPr>
          <a:xfrm>
            <a:off x="457200" y="1600200"/>
            <a:ext cx="8229600" cy="4343399"/>
          </a:xfrm>
        </p:spPr>
        <p:txBody>
          <a:bodyPr/>
          <a:lstStyle/>
          <a:p>
            <a:pPr algn="ctr"/>
            <a:r>
              <a:rPr lang="en-US" dirty="0" smtClean="0"/>
              <a:t>INCOME   TAX  AUTHORITIES  OF  INDIA </a:t>
            </a:r>
            <a:endParaRPr lang="en-US" dirty="0"/>
          </a:p>
        </p:txBody>
      </p:sp>
      <p:sp>
        <p:nvSpPr>
          <p:cNvPr id="4" name="Footer Placeholder 3"/>
          <p:cNvSpPr>
            <a:spLocks noGrp="1"/>
          </p:cNvSpPr>
          <p:nvPr>
            <p:ph type="ftr" sz="quarter" idx="11"/>
          </p:nvPr>
        </p:nvSpPr>
        <p:spPr/>
        <p:txBody>
          <a:bodyPr/>
          <a:lstStyle/>
          <a:p>
            <a:pPr>
              <a:defRPr/>
            </a:pPr>
            <a:r>
              <a:rPr lang="en-US" smtClean="0"/>
              <a:t>18/10/2012</a:t>
            </a:r>
            <a:endParaRPr lang="en-US" dirty="0"/>
          </a:p>
        </p:txBody>
      </p:sp>
      <p:sp>
        <p:nvSpPr>
          <p:cNvPr id="6" name="TextBox 5"/>
          <p:cNvSpPr txBox="1"/>
          <p:nvPr/>
        </p:nvSpPr>
        <p:spPr>
          <a:xfrm>
            <a:off x="5105400" y="5105400"/>
            <a:ext cx="3429000" cy="381000"/>
          </a:xfrm>
          <a:prstGeom prst="rect">
            <a:avLst/>
          </a:prstGeom>
          <a:noFill/>
        </p:spPr>
        <p:txBody>
          <a:bodyPr wrap="square" rtlCol="0">
            <a:spAutoFit/>
          </a:bodyPr>
          <a:lstStyle/>
          <a:p>
            <a:r>
              <a:rPr lang="en-US" dirty="0" smtClean="0"/>
              <a:t>BY   CA .SAYANTAN BASU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sz="4000" smtClean="0"/>
              <a:t>Director General/Chief Commissioner of Income tax</a:t>
            </a:r>
          </a:p>
        </p:txBody>
      </p:sp>
      <p:sp>
        <p:nvSpPr>
          <p:cNvPr id="30723" name="Rectangle 3"/>
          <p:cNvSpPr>
            <a:spLocks noGrp="1" noChangeArrowheads="1"/>
          </p:cNvSpPr>
          <p:nvPr>
            <p:ph idx="1"/>
          </p:nvPr>
        </p:nvSpPr>
        <p:spPr/>
        <p:txBody>
          <a:bodyPr>
            <a:normAutofit fontScale="92500" lnSpcReduction="10000"/>
          </a:bodyPr>
          <a:lstStyle/>
          <a:p>
            <a:pPr eaLnBrk="1" hangingPunct="1">
              <a:lnSpc>
                <a:spcPct val="90000"/>
              </a:lnSpc>
              <a:defRPr/>
            </a:pPr>
            <a:r>
              <a:rPr lang="en-US" sz="2800" u="sng" smtClean="0"/>
              <a:t>Appointment:</a:t>
            </a:r>
          </a:p>
          <a:p>
            <a:pPr eaLnBrk="1" hangingPunct="1">
              <a:lnSpc>
                <a:spcPct val="90000"/>
              </a:lnSpc>
              <a:buFont typeface="Wingdings" pitchFamily="2" charset="2"/>
              <a:buNone/>
              <a:defRPr/>
            </a:pPr>
            <a:r>
              <a:rPr lang="en-US" sz="2800" smtClean="0"/>
              <a:t>By the central Govt. </a:t>
            </a:r>
          </a:p>
          <a:p>
            <a:pPr eaLnBrk="1" hangingPunct="1">
              <a:lnSpc>
                <a:spcPct val="90000"/>
              </a:lnSpc>
              <a:buFont typeface="Wingdings" pitchFamily="2" charset="2"/>
              <a:buNone/>
              <a:defRPr/>
            </a:pPr>
            <a:endParaRPr lang="en-US" sz="2800" smtClean="0"/>
          </a:p>
          <a:p>
            <a:pPr eaLnBrk="1" hangingPunct="1">
              <a:lnSpc>
                <a:spcPct val="90000"/>
              </a:lnSpc>
              <a:buFont typeface="Wingdings" pitchFamily="2" charset="2"/>
              <a:buNone/>
              <a:defRPr/>
            </a:pPr>
            <a:endParaRPr lang="en-US" sz="2800" u="sng" smtClean="0"/>
          </a:p>
          <a:p>
            <a:pPr eaLnBrk="1" hangingPunct="1">
              <a:lnSpc>
                <a:spcPct val="90000"/>
              </a:lnSpc>
              <a:defRPr/>
            </a:pPr>
            <a:r>
              <a:rPr lang="en-US" sz="2800" u="sng" smtClean="0"/>
              <a:t>Jurisdiction:</a:t>
            </a:r>
          </a:p>
          <a:p>
            <a:pPr eaLnBrk="1" hangingPunct="1">
              <a:lnSpc>
                <a:spcPct val="90000"/>
              </a:lnSpc>
              <a:buFont typeface="Wingdings" pitchFamily="2" charset="2"/>
              <a:buNone/>
              <a:defRPr/>
            </a:pPr>
            <a:r>
              <a:rPr lang="en-US" sz="2800" smtClean="0"/>
              <a:t>Determined by CBDT.</a:t>
            </a:r>
          </a:p>
          <a:p>
            <a:pPr eaLnBrk="1" hangingPunct="1">
              <a:lnSpc>
                <a:spcPct val="90000"/>
              </a:lnSpc>
              <a:buFont typeface="Wingdings" pitchFamily="2" charset="2"/>
              <a:buNone/>
              <a:defRPr/>
            </a:pPr>
            <a:endParaRPr lang="en-US" sz="2800" u="sng" smtClean="0"/>
          </a:p>
          <a:p>
            <a:pPr eaLnBrk="1" hangingPunct="1">
              <a:lnSpc>
                <a:spcPct val="90000"/>
              </a:lnSpc>
              <a:buFont typeface="Wingdings" pitchFamily="2" charset="2"/>
              <a:buNone/>
              <a:defRPr/>
            </a:pPr>
            <a:endParaRPr lang="en-US" sz="2800" u="sng" smtClean="0"/>
          </a:p>
          <a:p>
            <a:pPr eaLnBrk="1" hangingPunct="1">
              <a:lnSpc>
                <a:spcPct val="90000"/>
              </a:lnSpc>
              <a:defRPr/>
            </a:pPr>
            <a:r>
              <a:rPr lang="en-US" sz="2800" u="sng" smtClean="0"/>
              <a:t>Functions:</a:t>
            </a:r>
          </a:p>
          <a:p>
            <a:pPr eaLnBrk="1" hangingPunct="1">
              <a:lnSpc>
                <a:spcPct val="90000"/>
              </a:lnSpc>
              <a:buFont typeface="Wingdings" pitchFamily="2" charset="2"/>
              <a:buNone/>
              <a:defRPr/>
            </a:pPr>
            <a:r>
              <a:rPr lang="en-US" sz="2800" smtClean="0"/>
              <a:t>CBDT assigns functions by general or special order.</a:t>
            </a:r>
          </a:p>
          <a:p>
            <a:pPr eaLnBrk="1" hangingPunct="1">
              <a:lnSpc>
                <a:spcPct val="90000"/>
              </a:lnSpc>
              <a:buFont typeface="Wingdings" pitchFamily="2" charset="2"/>
              <a:buNone/>
              <a:defRPr/>
            </a:pPr>
            <a:endParaRPr lang="en-US" sz="2800" smtClean="0"/>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11268" name="Picture 4" descr="C:\Aparna's File\it\mfln124l.jpg"/>
          <p:cNvPicPr>
            <a:picLocks noChangeAspect="1" noChangeArrowheads="1"/>
          </p:cNvPicPr>
          <p:nvPr/>
        </p:nvPicPr>
        <p:blipFill>
          <a:blip r:embed="rId2"/>
          <a:srcRect/>
          <a:stretch>
            <a:fillRect/>
          </a:stretch>
        </p:blipFill>
        <p:spPr bwMode="auto">
          <a:xfrm>
            <a:off x="5486400" y="1676401"/>
            <a:ext cx="35052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457200" y="228600"/>
            <a:ext cx="8229600" cy="5943600"/>
          </a:xfrm>
        </p:spPr>
        <p:txBody>
          <a:bodyPr/>
          <a:lstStyle/>
          <a:p>
            <a:pPr eaLnBrk="1" hangingPunct="1">
              <a:defRPr/>
            </a:pPr>
            <a:r>
              <a:rPr lang="en-US" u="sng" dirty="0" smtClean="0"/>
              <a:t>Powers:</a:t>
            </a:r>
          </a:p>
          <a:p>
            <a:pPr eaLnBrk="1" hangingPunct="1">
              <a:buFont typeface="Wingdings" pitchFamily="2" charset="2"/>
              <a:buChar char="ü"/>
              <a:defRPr/>
            </a:pPr>
            <a:r>
              <a:rPr lang="en-US" dirty="0" smtClean="0"/>
              <a:t>Exercise powers of an assessing officer.</a:t>
            </a:r>
          </a:p>
          <a:p>
            <a:pPr eaLnBrk="1" hangingPunct="1">
              <a:buFont typeface="Wingdings" pitchFamily="2" charset="2"/>
              <a:buChar char="ü"/>
              <a:defRPr/>
            </a:pPr>
            <a:r>
              <a:rPr lang="en-US" dirty="0" smtClean="0"/>
              <a:t>Appoint income tax </a:t>
            </a:r>
            <a:r>
              <a:rPr lang="en-US" dirty="0" err="1" smtClean="0"/>
              <a:t>authorites</a:t>
            </a:r>
            <a:r>
              <a:rPr lang="en-US" dirty="0" smtClean="0"/>
              <a:t> below the  rank of </a:t>
            </a:r>
            <a:r>
              <a:rPr lang="en-US" dirty="0" err="1" smtClean="0"/>
              <a:t>assisstant</a:t>
            </a:r>
            <a:r>
              <a:rPr lang="en-US" dirty="0" smtClean="0"/>
              <a:t> commissioner.</a:t>
            </a:r>
          </a:p>
          <a:p>
            <a:pPr eaLnBrk="1" hangingPunct="1">
              <a:buFont typeface="Wingdings" pitchFamily="2" charset="2"/>
              <a:buChar char="ü"/>
              <a:defRPr/>
            </a:pPr>
            <a:r>
              <a:rPr lang="en-US" dirty="0" smtClean="0"/>
              <a:t>Make enquiries on investigations into     concealment – Section 131 (1A)</a:t>
            </a:r>
          </a:p>
          <a:p>
            <a:pPr eaLnBrk="1" hangingPunct="1">
              <a:buFont typeface="Wingdings" pitchFamily="2" charset="2"/>
              <a:buChar char="ü"/>
              <a:defRPr/>
            </a:pPr>
            <a:r>
              <a:rPr lang="en-US" dirty="0" smtClean="0"/>
              <a:t>Giving instructions to income tax officers  Section 119 (2)</a:t>
            </a:r>
          </a:p>
          <a:p>
            <a:pPr eaLnBrk="1" hangingPunct="1">
              <a:buFont typeface="Wingdings" pitchFamily="2" charset="2"/>
              <a:buChar char="ü"/>
              <a:defRPr/>
            </a:pPr>
            <a:r>
              <a:rPr lang="en-US" dirty="0" smtClean="0"/>
              <a:t>Power of Survey- Section 133A</a:t>
            </a:r>
          </a:p>
          <a:p>
            <a:pPr eaLnBrk="1" hangingPunct="1">
              <a:buFont typeface="Wingdings" pitchFamily="2" charset="2"/>
              <a:buChar char="ü"/>
              <a:defRPr/>
            </a:pPr>
            <a:r>
              <a:rPr lang="en-US" dirty="0" smtClean="0"/>
              <a:t>Power to make enquiry – Section 135</a:t>
            </a:r>
          </a:p>
          <a:p>
            <a:pPr eaLnBrk="1" hangingPunct="1">
              <a:buFont typeface="Wingdings" pitchFamily="2" charset="2"/>
              <a:buNone/>
              <a:defRPr/>
            </a:pPr>
            <a:endParaRPr lang="en-US" u="sng" dirty="0" smtClean="0"/>
          </a:p>
        </p:txBody>
      </p:sp>
      <p:sp>
        <p:nvSpPr>
          <p:cNvPr id="3" name="Footer Placeholder 2"/>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sz="4000" smtClean="0"/>
              <a:t>Commissioners/Directors of Income Tax</a:t>
            </a:r>
          </a:p>
        </p:txBody>
      </p:sp>
      <p:sp>
        <p:nvSpPr>
          <p:cNvPr id="32771" name="Rectangle 3"/>
          <p:cNvSpPr>
            <a:spLocks noGrp="1" noChangeArrowheads="1"/>
          </p:cNvSpPr>
          <p:nvPr>
            <p:ph idx="1"/>
          </p:nvPr>
        </p:nvSpPr>
        <p:spPr>
          <a:xfrm>
            <a:off x="2438400" y="1600200"/>
            <a:ext cx="5791200" cy="4530725"/>
          </a:xfrm>
        </p:spPr>
        <p:txBody>
          <a:bodyPr>
            <a:normAutofit lnSpcReduction="10000"/>
          </a:bodyPr>
          <a:lstStyle/>
          <a:p>
            <a:pPr eaLnBrk="1" hangingPunct="1">
              <a:lnSpc>
                <a:spcPct val="90000"/>
              </a:lnSpc>
              <a:defRPr/>
            </a:pPr>
            <a:r>
              <a:rPr lang="en-US" sz="2800" u="sng" dirty="0" smtClean="0"/>
              <a:t>Appointment:</a:t>
            </a:r>
          </a:p>
          <a:p>
            <a:pPr eaLnBrk="1" hangingPunct="1">
              <a:lnSpc>
                <a:spcPct val="90000"/>
              </a:lnSpc>
              <a:buFont typeface="Wingdings" pitchFamily="2" charset="2"/>
              <a:buNone/>
              <a:defRPr/>
            </a:pPr>
            <a:r>
              <a:rPr lang="en-US" sz="2800" dirty="0" smtClean="0"/>
              <a:t>   By central govt.</a:t>
            </a:r>
          </a:p>
          <a:p>
            <a:pPr eaLnBrk="1" hangingPunct="1">
              <a:lnSpc>
                <a:spcPct val="90000"/>
              </a:lnSpc>
              <a:buFont typeface="Wingdings" pitchFamily="2" charset="2"/>
              <a:buNone/>
              <a:defRPr/>
            </a:pPr>
            <a:endParaRPr lang="en-US" sz="2800" dirty="0" smtClean="0"/>
          </a:p>
          <a:p>
            <a:pPr eaLnBrk="1" hangingPunct="1">
              <a:lnSpc>
                <a:spcPct val="90000"/>
              </a:lnSpc>
              <a:defRPr/>
            </a:pPr>
            <a:r>
              <a:rPr lang="en-US" sz="2800" u="sng" dirty="0" smtClean="0"/>
              <a:t>Jurisdiction:</a:t>
            </a:r>
          </a:p>
          <a:p>
            <a:pPr eaLnBrk="1" hangingPunct="1">
              <a:lnSpc>
                <a:spcPct val="90000"/>
              </a:lnSpc>
              <a:buFont typeface="Wingdings" pitchFamily="2" charset="2"/>
              <a:buNone/>
              <a:defRPr/>
            </a:pPr>
            <a:r>
              <a:rPr lang="en-US" sz="2800" dirty="0" smtClean="0"/>
              <a:t>   Determined by central board</a:t>
            </a:r>
          </a:p>
          <a:p>
            <a:pPr eaLnBrk="1" hangingPunct="1">
              <a:lnSpc>
                <a:spcPct val="90000"/>
              </a:lnSpc>
              <a:buFont typeface="Wingdings" pitchFamily="2" charset="2"/>
              <a:buNone/>
              <a:defRPr/>
            </a:pPr>
            <a:r>
              <a:rPr lang="en-US" sz="2800" dirty="0" smtClean="0"/>
              <a:t> of direct taxes.</a:t>
            </a:r>
          </a:p>
          <a:p>
            <a:pPr eaLnBrk="1" hangingPunct="1">
              <a:lnSpc>
                <a:spcPct val="90000"/>
              </a:lnSpc>
              <a:buFont typeface="Wingdings" pitchFamily="2" charset="2"/>
              <a:buNone/>
              <a:defRPr/>
            </a:pPr>
            <a:r>
              <a:rPr lang="en-US" sz="2800" dirty="0" smtClean="0"/>
              <a:t>  </a:t>
            </a:r>
          </a:p>
          <a:p>
            <a:pPr eaLnBrk="1" hangingPunct="1">
              <a:lnSpc>
                <a:spcPct val="90000"/>
              </a:lnSpc>
              <a:defRPr/>
            </a:pPr>
            <a:r>
              <a:rPr lang="en-US" sz="2800" u="sng" dirty="0" smtClean="0"/>
              <a:t>Functions :</a:t>
            </a:r>
          </a:p>
          <a:p>
            <a:pPr eaLnBrk="1" hangingPunct="1">
              <a:lnSpc>
                <a:spcPct val="90000"/>
              </a:lnSpc>
              <a:buFont typeface="Wingdings" pitchFamily="2" charset="2"/>
              <a:buNone/>
              <a:defRPr/>
            </a:pPr>
            <a:r>
              <a:rPr lang="en-US" sz="2800" dirty="0" smtClean="0"/>
              <a:t>   The Board assigns functions</a:t>
            </a:r>
          </a:p>
          <a:p>
            <a:pPr eaLnBrk="1" hangingPunct="1">
              <a:lnSpc>
                <a:spcPct val="90000"/>
              </a:lnSpc>
              <a:buFont typeface="Wingdings" pitchFamily="2" charset="2"/>
              <a:buNone/>
              <a:defRPr/>
            </a:pPr>
            <a:r>
              <a:rPr lang="en-US" sz="2800" dirty="0" smtClean="0"/>
              <a:t> by general or special order.</a:t>
            </a:r>
          </a:p>
          <a:p>
            <a:pPr eaLnBrk="1" hangingPunct="1">
              <a:lnSpc>
                <a:spcPct val="90000"/>
              </a:lnSpc>
              <a:buFont typeface="Wingdings" pitchFamily="2" charset="2"/>
              <a:buNone/>
              <a:defRPr/>
            </a:pPr>
            <a:endParaRPr lang="en-US" sz="2800" dirty="0" smtClean="0"/>
          </a:p>
          <a:p>
            <a:pPr eaLnBrk="1" hangingPunct="1">
              <a:lnSpc>
                <a:spcPct val="90000"/>
              </a:lnSpc>
              <a:buFont typeface="Wingdings" pitchFamily="2" charset="2"/>
              <a:buNone/>
              <a:defRPr/>
            </a:pPr>
            <a:endParaRPr lang="en-US" sz="2800" dirty="0" smtClean="0"/>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13316" name="Picture 4" descr="C:\Aparna's File\it\0511-0709-0620-2149.png"/>
          <p:cNvPicPr>
            <a:picLocks noChangeAspect="1" noChangeArrowheads="1"/>
          </p:cNvPicPr>
          <p:nvPr/>
        </p:nvPicPr>
        <p:blipFill>
          <a:blip r:embed="rId2"/>
          <a:srcRect/>
          <a:stretch>
            <a:fillRect/>
          </a:stretch>
        </p:blipFill>
        <p:spPr bwMode="auto">
          <a:xfrm>
            <a:off x="457201" y="1828800"/>
            <a:ext cx="17526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457200" y="533400"/>
            <a:ext cx="8229600" cy="5521325"/>
          </a:xfrm>
        </p:spPr>
        <p:txBody>
          <a:bodyPr>
            <a:normAutofit lnSpcReduction="10000"/>
          </a:bodyPr>
          <a:lstStyle/>
          <a:p>
            <a:pPr eaLnBrk="1" hangingPunct="1">
              <a:lnSpc>
                <a:spcPct val="80000"/>
              </a:lnSpc>
              <a:defRPr/>
            </a:pPr>
            <a:r>
              <a:rPr lang="en-US" u="sng" smtClean="0"/>
              <a:t>Powers:</a:t>
            </a:r>
          </a:p>
          <a:p>
            <a:pPr eaLnBrk="1" hangingPunct="1">
              <a:lnSpc>
                <a:spcPct val="80000"/>
              </a:lnSpc>
              <a:defRPr/>
            </a:pPr>
            <a:endParaRPr lang="en-US" u="sng" smtClean="0"/>
          </a:p>
          <a:p>
            <a:pPr eaLnBrk="1" hangingPunct="1">
              <a:lnSpc>
                <a:spcPct val="80000"/>
              </a:lnSpc>
              <a:buFont typeface="Wingdings" pitchFamily="2" charset="2"/>
              <a:buChar char="ü"/>
              <a:defRPr/>
            </a:pPr>
            <a:r>
              <a:rPr lang="en-US" sz="2800" smtClean="0"/>
              <a:t> Commissioner may exercise powers of an assessing officer.</a:t>
            </a:r>
          </a:p>
          <a:p>
            <a:pPr eaLnBrk="1" hangingPunct="1">
              <a:lnSpc>
                <a:spcPct val="80000"/>
              </a:lnSpc>
              <a:buFont typeface="Wingdings" pitchFamily="2" charset="2"/>
              <a:buChar char="ü"/>
              <a:defRPr/>
            </a:pPr>
            <a:r>
              <a:rPr lang="en-US" sz="2800" smtClean="0"/>
              <a:t> Power to transfer any case from one or more assessing officers to any other assessing officer.</a:t>
            </a:r>
          </a:p>
          <a:p>
            <a:pPr eaLnBrk="1" hangingPunct="1">
              <a:lnSpc>
                <a:spcPct val="80000"/>
              </a:lnSpc>
              <a:buFont typeface="Wingdings" pitchFamily="2" charset="2"/>
              <a:buChar char="ü"/>
              <a:defRPr/>
            </a:pPr>
            <a:r>
              <a:rPr lang="en-US" sz="2800" smtClean="0"/>
              <a:t>Grant approval for an order issued by the assessing officer.</a:t>
            </a:r>
          </a:p>
          <a:p>
            <a:pPr eaLnBrk="1" hangingPunct="1">
              <a:lnSpc>
                <a:spcPct val="80000"/>
              </a:lnSpc>
              <a:buFont typeface="Wingdings" pitchFamily="2" charset="2"/>
              <a:buChar char="ü"/>
              <a:defRPr/>
            </a:pPr>
            <a:r>
              <a:rPr lang="en-US" sz="2800" smtClean="0"/>
              <a:t> Prior approval is required for reopening of an assessment. </a:t>
            </a:r>
          </a:p>
          <a:p>
            <a:pPr eaLnBrk="1" hangingPunct="1">
              <a:lnSpc>
                <a:spcPct val="80000"/>
              </a:lnSpc>
              <a:buFont typeface="Wingdings" pitchFamily="2" charset="2"/>
              <a:buChar char="ü"/>
              <a:defRPr/>
            </a:pPr>
            <a:r>
              <a:rPr lang="en-US" sz="2800" smtClean="0"/>
              <a:t>Power to revise an order passed by an assessing officer.</a:t>
            </a:r>
          </a:p>
          <a:p>
            <a:pPr eaLnBrk="1" hangingPunct="1">
              <a:lnSpc>
                <a:spcPct val="80000"/>
              </a:lnSpc>
              <a:buFont typeface="Wingdings" pitchFamily="2" charset="2"/>
              <a:buNone/>
              <a:defRPr/>
            </a:pPr>
            <a:r>
              <a:rPr lang="en-US" sz="2800" smtClean="0"/>
              <a:t>   </a:t>
            </a:r>
          </a:p>
          <a:p>
            <a:pPr eaLnBrk="1" hangingPunct="1">
              <a:lnSpc>
                <a:spcPct val="80000"/>
              </a:lnSpc>
              <a:buFont typeface="Wingdings" pitchFamily="2" charset="2"/>
              <a:buNone/>
              <a:defRPr/>
            </a:pPr>
            <a:r>
              <a:rPr lang="en-US" sz="2400" smtClean="0"/>
              <a:t> </a:t>
            </a:r>
          </a:p>
        </p:txBody>
      </p:sp>
      <p:sp>
        <p:nvSpPr>
          <p:cNvPr id="3" name="Footer Placeholder 2"/>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pPr eaLnBrk="1" hangingPunct="1">
              <a:defRPr/>
            </a:pPr>
            <a:r>
              <a:rPr lang="en-US" sz="4000" smtClean="0"/>
              <a:t>Deputy Commissioner/Assistant commissioners of income tax.</a:t>
            </a:r>
          </a:p>
        </p:txBody>
      </p:sp>
      <p:sp>
        <p:nvSpPr>
          <p:cNvPr id="34819" name="Rectangle 3"/>
          <p:cNvSpPr>
            <a:spLocks noGrp="1" noChangeArrowheads="1"/>
          </p:cNvSpPr>
          <p:nvPr>
            <p:ph idx="1"/>
          </p:nvPr>
        </p:nvSpPr>
        <p:spPr>
          <a:xfrm>
            <a:off x="533400" y="1524000"/>
            <a:ext cx="8229600" cy="4530725"/>
          </a:xfrm>
        </p:spPr>
        <p:txBody>
          <a:bodyPr>
            <a:normAutofit lnSpcReduction="10000"/>
          </a:bodyPr>
          <a:lstStyle/>
          <a:p>
            <a:pPr eaLnBrk="1" hangingPunct="1">
              <a:lnSpc>
                <a:spcPct val="90000"/>
              </a:lnSpc>
              <a:defRPr/>
            </a:pPr>
            <a:r>
              <a:rPr lang="en-US" sz="2800" u="sng" smtClean="0"/>
              <a:t>Appointment:</a:t>
            </a:r>
          </a:p>
          <a:p>
            <a:pPr eaLnBrk="1" hangingPunct="1">
              <a:lnSpc>
                <a:spcPct val="90000"/>
              </a:lnSpc>
              <a:buFont typeface="Wingdings" pitchFamily="2" charset="2"/>
              <a:buNone/>
              <a:defRPr/>
            </a:pPr>
            <a:r>
              <a:rPr lang="en-US" sz="2800" smtClean="0"/>
              <a:t>   By central govt.</a:t>
            </a:r>
          </a:p>
          <a:p>
            <a:pPr eaLnBrk="1" hangingPunct="1">
              <a:lnSpc>
                <a:spcPct val="90000"/>
              </a:lnSpc>
              <a:buFont typeface="Wingdings" pitchFamily="2" charset="2"/>
              <a:buNone/>
              <a:defRPr/>
            </a:pPr>
            <a:endParaRPr lang="en-US" sz="2800" smtClean="0"/>
          </a:p>
          <a:p>
            <a:pPr eaLnBrk="1" hangingPunct="1">
              <a:lnSpc>
                <a:spcPct val="90000"/>
              </a:lnSpc>
              <a:defRPr/>
            </a:pPr>
            <a:r>
              <a:rPr lang="en-US" sz="2800" u="sng" smtClean="0"/>
              <a:t>Jurisdiction:</a:t>
            </a:r>
          </a:p>
          <a:p>
            <a:pPr eaLnBrk="1" hangingPunct="1">
              <a:lnSpc>
                <a:spcPct val="90000"/>
              </a:lnSpc>
              <a:buFont typeface="Wingdings" pitchFamily="2" charset="2"/>
              <a:buNone/>
              <a:defRPr/>
            </a:pPr>
            <a:r>
              <a:rPr lang="en-US" sz="2800" smtClean="0"/>
              <a:t>   Determined by central </a:t>
            </a:r>
          </a:p>
          <a:p>
            <a:pPr eaLnBrk="1" hangingPunct="1">
              <a:lnSpc>
                <a:spcPct val="90000"/>
              </a:lnSpc>
              <a:buFont typeface="Wingdings" pitchFamily="2" charset="2"/>
              <a:buNone/>
              <a:defRPr/>
            </a:pPr>
            <a:r>
              <a:rPr lang="en-US" sz="2800" smtClean="0"/>
              <a:t>   board of direct taxes.</a:t>
            </a:r>
          </a:p>
          <a:p>
            <a:pPr eaLnBrk="1" hangingPunct="1">
              <a:lnSpc>
                <a:spcPct val="90000"/>
              </a:lnSpc>
              <a:buFont typeface="Wingdings" pitchFamily="2" charset="2"/>
              <a:buNone/>
              <a:defRPr/>
            </a:pPr>
            <a:r>
              <a:rPr lang="en-US" sz="2800" smtClean="0"/>
              <a:t>  </a:t>
            </a:r>
          </a:p>
          <a:p>
            <a:pPr eaLnBrk="1" hangingPunct="1">
              <a:lnSpc>
                <a:spcPct val="90000"/>
              </a:lnSpc>
              <a:defRPr/>
            </a:pPr>
            <a:r>
              <a:rPr lang="en-US" sz="2800" u="sng" smtClean="0"/>
              <a:t>Functions :</a:t>
            </a:r>
          </a:p>
          <a:p>
            <a:pPr eaLnBrk="1" hangingPunct="1">
              <a:lnSpc>
                <a:spcPct val="90000"/>
              </a:lnSpc>
              <a:buFont typeface="Wingdings" pitchFamily="2" charset="2"/>
              <a:buNone/>
              <a:defRPr/>
            </a:pPr>
            <a:r>
              <a:rPr lang="en-US" sz="2800" smtClean="0"/>
              <a:t>   The Board assigns functions by general or special order.</a:t>
            </a:r>
          </a:p>
          <a:p>
            <a:pPr eaLnBrk="1" hangingPunct="1">
              <a:lnSpc>
                <a:spcPct val="90000"/>
              </a:lnSpc>
              <a:defRPr/>
            </a:pPr>
            <a:endParaRPr lang="en-US" sz="2800" smtClean="0"/>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15364" name="Picture 4" descr="C:\Aparna's File\it\ist2_2728317_gavel.jpg"/>
          <p:cNvPicPr>
            <a:picLocks noChangeAspect="1" noChangeArrowheads="1"/>
          </p:cNvPicPr>
          <p:nvPr/>
        </p:nvPicPr>
        <p:blipFill>
          <a:blip r:embed="rId2"/>
          <a:srcRect/>
          <a:stretch>
            <a:fillRect/>
          </a:stretch>
        </p:blipFill>
        <p:spPr bwMode="auto">
          <a:xfrm>
            <a:off x="5867400" y="1752600"/>
            <a:ext cx="2560638"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457200" y="914400"/>
            <a:ext cx="8229600" cy="5216525"/>
          </a:xfrm>
        </p:spPr>
        <p:txBody>
          <a:bodyPr/>
          <a:lstStyle/>
          <a:p>
            <a:pPr eaLnBrk="1" hangingPunct="1">
              <a:defRPr/>
            </a:pPr>
            <a:r>
              <a:rPr lang="en-US" u="sng" smtClean="0"/>
              <a:t>Powers:</a:t>
            </a:r>
          </a:p>
          <a:p>
            <a:pPr eaLnBrk="1" hangingPunct="1">
              <a:buFont typeface="Wingdings" pitchFamily="2" charset="2"/>
              <a:buNone/>
              <a:defRPr/>
            </a:pPr>
            <a:r>
              <a:rPr lang="en-US" smtClean="0"/>
              <a:t>  </a:t>
            </a:r>
          </a:p>
          <a:p>
            <a:pPr eaLnBrk="1" hangingPunct="1">
              <a:buFont typeface="Wingdings" pitchFamily="2" charset="2"/>
              <a:buChar char="ü"/>
              <a:defRPr/>
            </a:pPr>
            <a:r>
              <a:rPr lang="en-US" smtClean="0"/>
              <a:t>  Empowered to accord to sanction to levy additional income tax. </a:t>
            </a:r>
          </a:p>
          <a:p>
            <a:pPr eaLnBrk="1" hangingPunct="1">
              <a:buFont typeface="Wingdings" pitchFamily="2" charset="2"/>
              <a:buChar char="ü"/>
              <a:defRPr/>
            </a:pPr>
            <a:r>
              <a:rPr lang="en-US" smtClean="0"/>
              <a:t>  Power to exercise powers of an assessing officer.</a:t>
            </a:r>
          </a:p>
          <a:p>
            <a:pPr eaLnBrk="1" hangingPunct="1">
              <a:buFont typeface="Wingdings" pitchFamily="2" charset="2"/>
              <a:buChar char="ü"/>
              <a:defRPr/>
            </a:pPr>
            <a:r>
              <a:rPr lang="en-US" smtClean="0"/>
              <a:t>  Cancel registration of a firm.</a:t>
            </a:r>
          </a:p>
          <a:p>
            <a:pPr eaLnBrk="1" hangingPunct="1">
              <a:buFont typeface="Wingdings" pitchFamily="2" charset="2"/>
              <a:buChar char="ü"/>
              <a:defRPr/>
            </a:pPr>
            <a:r>
              <a:rPr lang="en-US" smtClean="0"/>
              <a:t>  Power to issue instructions to assessing officer.</a:t>
            </a:r>
          </a:p>
          <a:p>
            <a:pPr eaLnBrk="1" hangingPunct="1">
              <a:buFont typeface="Wingdings" pitchFamily="2" charset="2"/>
              <a:buNone/>
              <a:defRPr/>
            </a:pPr>
            <a:endParaRPr lang="en-US" smtClean="0"/>
          </a:p>
        </p:txBody>
      </p:sp>
      <p:sp>
        <p:nvSpPr>
          <p:cNvPr id="4" name="Footer Placeholder 3"/>
          <p:cNvSpPr>
            <a:spLocks noGrp="1"/>
          </p:cNvSpPr>
          <p:nvPr>
            <p:ph type="ftr" sz="quarter" idx="11"/>
          </p:nvPr>
        </p:nvSpPr>
        <p:spPr/>
        <p:txBody>
          <a:bodyPr/>
          <a:lstStyle/>
          <a:p>
            <a:pPr>
              <a:defRPr/>
            </a:pPr>
            <a:r>
              <a:rPr lang="en-US" smtClean="0"/>
              <a:t>18/10/2012</a:t>
            </a:r>
            <a:endParaRPr lang="en-US"/>
          </a:p>
        </p:txBody>
      </p:sp>
      <p:pic>
        <p:nvPicPr>
          <p:cNvPr id="16387" name="Picture 4" descr="C:\Aparna's File\it\4612.gif"/>
          <p:cNvPicPr>
            <a:picLocks noChangeAspect="1" noChangeArrowheads="1" noCrop="1"/>
          </p:cNvPicPr>
          <p:nvPr/>
        </p:nvPicPr>
        <p:blipFill>
          <a:blip r:embed="rId2"/>
          <a:srcRect/>
          <a:stretch>
            <a:fillRect/>
          </a:stretch>
        </p:blipFill>
        <p:spPr bwMode="auto">
          <a:xfrm>
            <a:off x="3886200" y="304800"/>
            <a:ext cx="2286000" cy="1692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algn="l" eaLnBrk="1" hangingPunct="1">
              <a:defRPr/>
            </a:pPr>
            <a:r>
              <a:rPr lang="en-US" smtClean="0"/>
              <a:t>Joint commissioner</a:t>
            </a:r>
          </a:p>
        </p:txBody>
      </p:sp>
      <p:sp>
        <p:nvSpPr>
          <p:cNvPr id="37891" name="Rectangle 3"/>
          <p:cNvSpPr>
            <a:spLocks noGrp="1" noChangeArrowheads="1"/>
          </p:cNvSpPr>
          <p:nvPr>
            <p:ph idx="1"/>
          </p:nvPr>
        </p:nvSpPr>
        <p:spPr/>
        <p:txBody>
          <a:bodyPr/>
          <a:lstStyle/>
          <a:p>
            <a:pPr eaLnBrk="1" hangingPunct="1">
              <a:defRPr/>
            </a:pPr>
            <a:r>
              <a:rPr lang="en-US" sz="2800" u="sng" smtClean="0"/>
              <a:t>Functions:</a:t>
            </a:r>
          </a:p>
          <a:p>
            <a:pPr eaLnBrk="1" hangingPunct="1">
              <a:buFont typeface="Wingdings" pitchFamily="2" charset="2"/>
              <a:buChar char="ü"/>
              <a:defRPr/>
            </a:pPr>
            <a:r>
              <a:rPr lang="en-US" sz="2800" smtClean="0"/>
              <a:t>Detect tax evasions and supervise </a:t>
            </a:r>
          </a:p>
          <a:p>
            <a:pPr eaLnBrk="1" hangingPunct="1">
              <a:buFont typeface="Wingdings" pitchFamily="2" charset="2"/>
              <a:buNone/>
              <a:defRPr/>
            </a:pPr>
            <a:r>
              <a:rPr lang="en-US" sz="2800" smtClean="0"/>
              <a:t>   subordinate officers.</a:t>
            </a:r>
          </a:p>
          <a:p>
            <a:pPr eaLnBrk="1" hangingPunct="1">
              <a:buFont typeface="Wingdings" pitchFamily="2" charset="2"/>
              <a:buNone/>
              <a:defRPr/>
            </a:pPr>
            <a:endParaRPr lang="en-US" sz="2800" smtClean="0"/>
          </a:p>
          <a:p>
            <a:pPr eaLnBrk="1" hangingPunct="1">
              <a:defRPr/>
            </a:pPr>
            <a:r>
              <a:rPr lang="en-US" sz="2800" u="sng" smtClean="0"/>
              <a:t>Powers:</a:t>
            </a:r>
          </a:p>
          <a:p>
            <a:pPr eaLnBrk="1" hangingPunct="1">
              <a:buFont typeface="Wingdings" pitchFamily="2" charset="2"/>
              <a:buChar char="ü"/>
              <a:defRPr/>
            </a:pPr>
            <a:r>
              <a:rPr lang="en-US" sz="2800" smtClean="0"/>
              <a:t>Accord approval to adopt fair market value as full consideration – section 52.</a:t>
            </a:r>
          </a:p>
          <a:p>
            <a:pPr eaLnBrk="1" hangingPunct="1">
              <a:buFont typeface="Wingdings" pitchFamily="2" charset="2"/>
              <a:buChar char="ü"/>
              <a:defRPr/>
            </a:pPr>
            <a:r>
              <a:rPr lang="en-US" sz="2800" smtClean="0"/>
              <a:t>Instructions to income tax officers – section 119 (3).</a:t>
            </a:r>
          </a:p>
          <a:p>
            <a:pPr eaLnBrk="1" hangingPunct="1">
              <a:buFont typeface="Wingdings" pitchFamily="2" charset="2"/>
              <a:buNone/>
              <a:defRPr/>
            </a:pPr>
            <a:endParaRPr lang="en-US" sz="2800" smtClean="0"/>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17412" name="Picture 5" descr="C:\Aparna's File\it\right%20image%20cartoons%20link.jpg"/>
          <p:cNvPicPr>
            <a:picLocks noChangeAspect="1" noChangeArrowheads="1"/>
          </p:cNvPicPr>
          <p:nvPr/>
        </p:nvPicPr>
        <p:blipFill>
          <a:blip r:embed="rId2"/>
          <a:srcRect/>
          <a:stretch>
            <a:fillRect/>
          </a:stretch>
        </p:blipFill>
        <p:spPr bwMode="auto">
          <a:xfrm>
            <a:off x="6248400" y="533400"/>
            <a:ext cx="2185988"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457200" y="381000"/>
            <a:ext cx="8229600" cy="4530725"/>
          </a:xfrm>
        </p:spPr>
        <p:txBody>
          <a:bodyPr/>
          <a:lstStyle/>
          <a:p>
            <a:pPr eaLnBrk="1" hangingPunct="1">
              <a:buFont typeface="Wingdings" pitchFamily="2" charset="2"/>
              <a:buNone/>
              <a:defRPr/>
            </a:pPr>
            <a:r>
              <a:rPr lang="en-US" smtClean="0"/>
              <a:t>-  Exercise powers of income tax officers  section 125 a.</a:t>
            </a:r>
          </a:p>
          <a:p>
            <a:pPr eaLnBrk="1" hangingPunct="1">
              <a:buFontTx/>
              <a:buNone/>
              <a:defRPr/>
            </a:pPr>
            <a:r>
              <a:rPr lang="en-US" smtClean="0"/>
              <a:t>-  Power to call information section 133.</a:t>
            </a:r>
          </a:p>
          <a:p>
            <a:pPr eaLnBrk="1" hangingPunct="1">
              <a:buFontTx/>
              <a:buNone/>
              <a:defRPr/>
            </a:pPr>
            <a:r>
              <a:rPr lang="en-US" smtClean="0"/>
              <a:t>-  Power to inspect registers of companies section 134.</a:t>
            </a:r>
          </a:p>
          <a:p>
            <a:pPr eaLnBrk="1" hangingPunct="1">
              <a:buFontTx/>
              <a:buNone/>
              <a:defRPr/>
            </a:pPr>
            <a:r>
              <a:rPr lang="en-US" smtClean="0"/>
              <a:t>-  Power to make any enquiry section 135.</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pic>
        <p:nvPicPr>
          <p:cNvPr id="18435" name="Picture 4" descr="C:\Aparna's File\it\money.gif"/>
          <p:cNvPicPr>
            <a:picLocks noChangeAspect="1" noChangeArrowheads="1" noCrop="1"/>
          </p:cNvPicPr>
          <p:nvPr/>
        </p:nvPicPr>
        <p:blipFill>
          <a:blip r:embed="rId2"/>
          <a:srcRect/>
          <a:stretch>
            <a:fillRect/>
          </a:stretch>
        </p:blipFill>
        <p:spPr bwMode="auto">
          <a:xfrm>
            <a:off x="3048000" y="3886200"/>
            <a:ext cx="2401888" cy="251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en-US" sz="4000" smtClean="0"/>
              <a:t>Assisstant Commissioner/ Income tax officer</a:t>
            </a:r>
          </a:p>
        </p:txBody>
      </p:sp>
      <p:sp>
        <p:nvSpPr>
          <p:cNvPr id="36867" name="Rectangle 3"/>
          <p:cNvSpPr>
            <a:spLocks noGrp="1" noChangeArrowheads="1"/>
          </p:cNvSpPr>
          <p:nvPr>
            <p:ph idx="1"/>
          </p:nvPr>
        </p:nvSpPr>
        <p:spPr/>
        <p:txBody>
          <a:bodyPr/>
          <a:lstStyle/>
          <a:p>
            <a:pPr eaLnBrk="1" hangingPunct="1">
              <a:buFont typeface="Wingdings" pitchFamily="2" charset="2"/>
              <a:buNone/>
              <a:defRPr/>
            </a:pPr>
            <a:r>
              <a:rPr lang="en-US" u="sng" smtClean="0"/>
              <a:t>Jurisdiction:</a:t>
            </a:r>
          </a:p>
          <a:p>
            <a:pPr eaLnBrk="1" hangingPunct="1">
              <a:buFont typeface="Wingdings" pitchFamily="2" charset="2"/>
              <a:buChar char="ü"/>
              <a:defRPr/>
            </a:pPr>
            <a:r>
              <a:rPr lang="en-US" smtClean="0"/>
              <a:t>Determination of CBDT.</a:t>
            </a:r>
          </a:p>
          <a:p>
            <a:pPr eaLnBrk="1" hangingPunct="1">
              <a:buFont typeface="Wingdings" pitchFamily="2" charset="2"/>
              <a:buChar char="ü"/>
              <a:defRPr/>
            </a:pPr>
            <a:r>
              <a:rPr lang="en-US" smtClean="0"/>
              <a:t>Instructions by Director General.</a:t>
            </a:r>
          </a:p>
          <a:p>
            <a:pPr eaLnBrk="1" hangingPunct="1">
              <a:buFont typeface="Wingdings" pitchFamily="2" charset="2"/>
              <a:buChar char="ü"/>
              <a:defRPr/>
            </a:pPr>
            <a:r>
              <a:rPr lang="en-US" smtClean="0"/>
              <a:t>Concurrent jurisdiction .</a:t>
            </a:r>
          </a:p>
          <a:p>
            <a:pPr eaLnBrk="1" hangingPunct="1">
              <a:buFont typeface="Wingdings" pitchFamily="2" charset="2"/>
              <a:buChar char="ü"/>
              <a:defRPr/>
            </a:pPr>
            <a:r>
              <a:rPr lang="en-US" smtClean="0"/>
              <a:t>Disputes regarding jurisdiction.</a:t>
            </a:r>
          </a:p>
          <a:p>
            <a:pPr eaLnBrk="1" hangingPunct="1">
              <a:buFont typeface="Wingdings" pitchFamily="2" charset="2"/>
              <a:buChar char="ü"/>
              <a:defRPr/>
            </a:pPr>
            <a:r>
              <a:rPr lang="en-US" smtClean="0"/>
              <a:t>Jurisdiction not to be disputed.</a:t>
            </a:r>
          </a:p>
          <a:p>
            <a:pPr eaLnBrk="1" hangingPunct="1">
              <a:buFont typeface="Wingdings" pitchFamily="2" charset="2"/>
              <a:buNone/>
              <a:defRPr/>
            </a:pPr>
            <a:endParaRPr lang="en-US" smtClean="0"/>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19460" name="Picture 4" descr="C:\Aparna's File\it\jobsearchline.gif"/>
          <p:cNvPicPr>
            <a:picLocks noChangeAspect="1" noChangeArrowheads="1"/>
          </p:cNvPicPr>
          <p:nvPr/>
        </p:nvPicPr>
        <p:blipFill>
          <a:blip r:embed="rId2"/>
          <a:srcRect/>
          <a:stretch>
            <a:fillRect/>
          </a:stretch>
        </p:blipFill>
        <p:spPr bwMode="auto">
          <a:xfrm>
            <a:off x="6448425" y="1447800"/>
            <a:ext cx="2695575"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381000" y="914400"/>
            <a:ext cx="8229600" cy="4530725"/>
          </a:xfrm>
        </p:spPr>
        <p:txBody>
          <a:bodyPr>
            <a:normAutofit lnSpcReduction="10000"/>
          </a:bodyPr>
          <a:lstStyle/>
          <a:p>
            <a:pPr eaLnBrk="1" hangingPunct="1">
              <a:lnSpc>
                <a:spcPct val="90000"/>
              </a:lnSpc>
              <a:buFont typeface="Wingdings" pitchFamily="2" charset="2"/>
              <a:buNone/>
              <a:defRPr/>
            </a:pPr>
            <a:r>
              <a:rPr lang="en-US" sz="2800" dirty="0" smtClean="0"/>
              <a:t>    </a:t>
            </a:r>
            <a:r>
              <a:rPr lang="en-US" sz="2800" b="1" u="sng" dirty="0" smtClean="0"/>
              <a:t>Powers:</a:t>
            </a:r>
          </a:p>
          <a:p>
            <a:pPr eaLnBrk="1" hangingPunct="1">
              <a:lnSpc>
                <a:spcPct val="90000"/>
              </a:lnSpc>
              <a:buFont typeface="Wingdings" pitchFamily="2" charset="2"/>
              <a:buNone/>
              <a:defRPr/>
            </a:pPr>
            <a:endParaRPr lang="en-US" sz="2800" b="1" u="sng" dirty="0" smtClean="0"/>
          </a:p>
          <a:p>
            <a:pPr eaLnBrk="1" hangingPunct="1">
              <a:lnSpc>
                <a:spcPct val="90000"/>
              </a:lnSpc>
              <a:buFont typeface="Wingdings" pitchFamily="2" charset="2"/>
              <a:buChar char="ü"/>
              <a:defRPr/>
            </a:pPr>
            <a:r>
              <a:rPr lang="en-US" sz="2800" b="1" dirty="0" smtClean="0"/>
              <a:t>Power of civil court.</a:t>
            </a:r>
          </a:p>
          <a:p>
            <a:pPr eaLnBrk="1" hangingPunct="1">
              <a:lnSpc>
                <a:spcPct val="90000"/>
              </a:lnSpc>
              <a:buFont typeface="Wingdings" pitchFamily="2" charset="2"/>
              <a:buChar char="ü"/>
              <a:defRPr/>
            </a:pPr>
            <a:r>
              <a:rPr lang="en-US" sz="2800" b="1" dirty="0" smtClean="0"/>
              <a:t>Powers of search and </a:t>
            </a:r>
          </a:p>
          <a:p>
            <a:pPr eaLnBrk="1" hangingPunct="1">
              <a:lnSpc>
                <a:spcPct val="90000"/>
              </a:lnSpc>
              <a:buFont typeface="Wingdings" pitchFamily="2" charset="2"/>
              <a:buChar char="ü"/>
              <a:defRPr/>
            </a:pPr>
            <a:r>
              <a:rPr lang="en-US" sz="2800" b="1" dirty="0" smtClean="0"/>
              <a:t>seizure</a:t>
            </a:r>
            <a:endParaRPr lang="en-US" sz="2800" b="1" u="sng" dirty="0" smtClean="0"/>
          </a:p>
          <a:p>
            <a:pPr eaLnBrk="1" hangingPunct="1">
              <a:lnSpc>
                <a:spcPct val="90000"/>
              </a:lnSpc>
              <a:buFont typeface="Wingdings" pitchFamily="2" charset="2"/>
              <a:buChar char="ü"/>
              <a:defRPr/>
            </a:pPr>
            <a:r>
              <a:rPr lang="en-US" sz="2800" b="1" dirty="0" smtClean="0"/>
              <a:t>Power of assessment.</a:t>
            </a:r>
          </a:p>
          <a:p>
            <a:pPr eaLnBrk="1" hangingPunct="1">
              <a:lnSpc>
                <a:spcPct val="90000"/>
              </a:lnSpc>
              <a:buFont typeface="Wingdings" pitchFamily="2" charset="2"/>
              <a:buChar char="ü"/>
              <a:defRPr/>
            </a:pPr>
            <a:r>
              <a:rPr lang="en-US" sz="2800" b="1" dirty="0" smtClean="0"/>
              <a:t>Power to call </a:t>
            </a:r>
          </a:p>
          <a:p>
            <a:pPr eaLnBrk="1" hangingPunct="1">
              <a:lnSpc>
                <a:spcPct val="90000"/>
              </a:lnSpc>
              <a:buFont typeface="Wingdings" pitchFamily="2" charset="2"/>
              <a:buChar char="ü"/>
              <a:defRPr/>
            </a:pPr>
            <a:r>
              <a:rPr lang="en-US" sz="2800" b="1" dirty="0" smtClean="0"/>
              <a:t>information.</a:t>
            </a:r>
          </a:p>
          <a:p>
            <a:pPr eaLnBrk="1" hangingPunct="1">
              <a:lnSpc>
                <a:spcPct val="90000"/>
              </a:lnSpc>
              <a:buFont typeface="Wingdings" pitchFamily="2" charset="2"/>
              <a:buChar char="ü"/>
              <a:defRPr/>
            </a:pPr>
            <a:r>
              <a:rPr lang="en-US" sz="2800" b="1" dirty="0" smtClean="0"/>
              <a:t>Power of survey.</a:t>
            </a:r>
          </a:p>
          <a:p>
            <a:pPr eaLnBrk="1" hangingPunct="1">
              <a:lnSpc>
                <a:spcPct val="90000"/>
              </a:lnSpc>
              <a:buFont typeface="Wingdings" pitchFamily="2" charset="2"/>
              <a:buChar char="ü"/>
              <a:defRPr/>
            </a:pPr>
            <a:r>
              <a:rPr lang="en-US" sz="2800" b="1" dirty="0" smtClean="0"/>
              <a:t>Power to inspect registers of companies.</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pic>
        <p:nvPicPr>
          <p:cNvPr id="20483" name="Picture 4" descr="C:\Aparna's File\it\jmo0157l.jpg"/>
          <p:cNvPicPr>
            <a:picLocks noChangeAspect="1" noChangeArrowheads="1"/>
          </p:cNvPicPr>
          <p:nvPr/>
        </p:nvPicPr>
        <p:blipFill>
          <a:blip r:embed="rId2"/>
          <a:srcRect/>
          <a:stretch>
            <a:fillRect/>
          </a:stretch>
        </p:blipFill>
        <p:spPr bwMode="auto">
          <a:xfrm>
            <a:off x="6858000" y="1066801"/>
            <a:ext cx="19050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28600"/>
            <a:ext cx="7696200" cy="2346325"/>
          </a:xfrm>
        </p:spPr>
        <p:txBody>
          <a:bodyPr/>
          <a:lstStyle/>
          <a:p>
            <a:pPr eaLnBrk="1" hangingPunct="1">
              <a:defRPr/>
            </a:pPr>
            <a:r>
              <a:rPr lang="en-US" dirty="0" smtClean="0"/>
              <a:t>INCOME TAX</a:t>
            </a:r>
            <a:br>
              <a:rPr lang="en-US" dirty="0" smtClean="0"/>
            </a:br>
            <a:r>
              <a:rPr lang="en-US" dirty="0" smtClean="0"/>
              <a:t>AUTHORITIES</a:t>
            </a:r>
          </a:p>
        </p:txBody>
      </p:sp>
      <p:sp>
        <p:nvSpPr>
          <p:cNvPr id="2051" name="Rectangle 3"/>
          <p:cNvSpPr>
            <a:spLocks noGrp="1" noChangeArrowheads="1"/>
          </p:cNvSpPr>
          <p:nvPr>
            <p:ph type="subTitle" idx="1"/>
          </p:nvPr>
        </p:nvSpPr>
        <p:spPr/>
        <p:txBody>
          <a:bodyPr/>
          <a:lstStyle/>
          <a:p>
            <a:pPr eaLnBrk="1" hangingPunct="1">
              <a:defRPr/>
            </a:pPr>
            <a:endParaRPr lang="en-US" smtClean="0"/>
          </a:p>
          <a:p>
            <a:pPr eaLnBrk="1" hangingPunct="1">
              <a:defRPr/>
            </a:pPr>
            <a:endParaRPr lang="en-US" smtClean="0"/>
          </a:p>
        </p:txBody>
      </p:sp>
      <p:sp>
        <p:nvSpPr>
          <p:cNvPr id="6" name="Footer Placeholder 4"/>
          <p:cNvSpPr>
            <a:spLocks noGrp="1"/>
          </p:cNvSpPr>
          <p:nvPr>
            <p:ph type="ftr" sz="quarter" idx="11"/>
          </p:nvPr>
        </p:nvSpPr>
        <p:spPr>
          <a:xfrm>
            <a:off x="2133600" y="6381750"/>
            <a:ext cx="4495800" cy="476250"/>
          </a:xfrm>
        </p:spPr>
        <p:txBody>
          <a:bodyPr/>
          <a:lstStyle/>
          <a:p>
            <a:pPr algn="r">
              <a:defRPr/>
            </a:pPr>
            <a:r>
              <a:rPr lang="en-US" sz="2400" smtClean="0"/>
              <a:t>18/10/2012</a:t>
            </a:r>
            <a:endParaRPr lang="en-US" sz="2400" dirty="0"/>
          </a:p>
        </p:txBody>
      </p:sp>
      <p:pic>
        <p:nvPicPr>
          <p:cNvPr id="3076" name="Picture 5" descr="C:\Aparna's File\it\mob-boss-copyright2.gif"/>
          <p:cNvPicPr>
            <a:picLocks noChangeAspect="1" noChangeArrowheads="1"/>
          </p:cNvPicPr>
          <p:nvPr/>
        </p:nvPicPr>
        <p:blipFill>
          <a:blip r:embed="rId2"/>
          <a:srcRect/>
          <a:stretch>
            <a:fillRect/>
          </a:stretch>
        </p:blipFill>
        <p:spPr bwMode="auto">
          <a:xfrm>
            <a:off x="1143000" y="2743200"/>
            <a:ext cx="2682875" cy="3733800"/>
          </a:xfrm>
          <a:prstGeom prst="rect">
            <a:avLst/>
          </a:prstGeom>
          <a:noFill/>
          <a:ln w="9525">
            <a:noFill/>
            <a:miter lim="800000"/>
            <a:headEnd/>
            <a:tailEnd/>
          </a:ln>
        </p:spPr>
      </p:pic>
      <p:pic>
        <p:nvPicPr>
          <p:cNvPr id="3077" name="Picture 6" descr="C:\Aparna's File\it\Skinner1.gif"/>
          <p:cNvPicPr>
            <a:picLocks noChangeAspect="1" noChangeArrowheads="1"/>
          </p:cNvPicPr>
          <p:nvPr/>
        </p:nvPicPr>
        <p:blipFill>
          <a:blip r:embed="rId3"/>
          <a:srcRect/>
          <a:stretch>
            <a:fillRect/>
          </a:stretch>
        </p:blipFill>
        <p:spPr bwMode="auto">
          <a:xfrm>
            <a:off x="5334000" y="2819400"/>
            <a:ext cx="2682875" cy="3657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mtClean="0"/>
              <a:t>Income tax officers</a:t>
            </a:r>
          </a:p>
        </p:txBody>
      </p:sp>
      <p:sp>
        <p:nvSpPr>
          <p:cNvPr id="40963" name="Rectangle 3"/>
          <p:cNvSpPr>
            <a:spLocks noGrp="1" noChangeArrowheads="1"/>
          </p:cNvSpPr>
          <p:nvPr>
            <p:ph idx="1"/>
          </p:nvPr>
        </p:nvSpPr>
        <p:spPr/>
        <p:txBody>
          <a:bodyPr/>
          <a:lstStyle/>
          <a:p>
            <a:pPr eaLnBrk="1" hangingPunct="1">
              <a:buFont typeface="Wingdings" pitchFamily="2" charset="2"/>
              <a:buChar char="Ø"/>
              <a:defRPr/>
            </a:pPr>
            <a:r>
              <a:rPr lang="en-US" smtClean="0"/>
              <a:t>Class I service - appointed by central govt.</a:t>
            </a:r>
          </a:p>
          <a:p>
            <a:pPr eaLnBrk="1" hangingPunct="1">
              <a:buFont typeface="Wingdings" pitchFamily="2" charset="2"/>
              <a:buChar char="Ø"/>
              <a:defRPr/>
            </a:pPr>
            <a:r>
              <a:rPr lang="en-US" smtClean="0"/>
              <a:t>Class II service - appointed by commissioner of income tax.</a:t>
            </a:r>
          </a:p>
          <a:p>
            <a:pPr eaLnBrk="1" hangingPunct="1">
              <a:buFont typeface="Wingdings" pitchFamily="2" charset="2"/>
              <a:buChar char="Ø"/>
              <a:defRPr/>
            </a:pPr>
            <a:r>
              <a:rPr lang="en-US" smtClean="0"/>
              <a:t>Powers, functions and</a:t>
            </a:r>
          </a:p>
          <a:p>
            <a:pPr eaLnBrk="1" hangingPunct="1">
              <a:buFont typeface="Wingdings" pitchFamily="2" charset="2"/>
              <a:buNone/>
              <a:defRPr/>
            </a:pPr>
            <a:r>
              <a:rPr lang="en-US" smtClean="0"/>
              <a:t>   duties of the income </a:t>
            </a:r>
          </a:p>
          <a:p>
            <a:pPr eaLnBrk="1" hangingPunct="1">
              <a:buFont typeface="Wingdings" pitchFamily="2" charset="2"/>
              <a:buNone/>
              <a:defRPr/>
            </a:pPr>
            <a:r>
              <a:rPr lang="en-US" smtClean="0"/>
              <a:t>   tax officer.</a:t>
            </a:r>
          </a:p>
          <a:p>
            <a:pPr eaLnBrk="1" hangingPunct="1">
              <a:buFont typeface="Wingdings" pitchFamily="2" charset="2"/>
              <a:buNone/>
              <a:defRPr/>
            </a:pPr>
            <a:endParaRPr lang="en-US" smtClean="0"/>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21508" name="Picture 5" descr="C:\Aparna's File\it\nyc050315a.gif"/>
          <p:cNvPicPr>
            <a:picLocks noChangeAspect="1" noChangeArrowheads="1"/>
          </p:cNvPicPr>
          <p:nvPr/>
        </p:nvPicPr>
        <p:blipFill>
          <a:blip r:embed="rId2"/>
          <a:srcRect/>
          <a:stretch>
            <a:fillRect/>
          </a:stretch>
        </p:blipFill>
        <p:spPr bwMode="auto">
          <a:xfrm>
            <a:off x="4876800" y="3200400"/>
            <a:ext cx="4000500" cy="3267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pPr eaLnBrk="1" hangingPunct="1">
              <a:defRPr/>
            </a:pPr>
            <a:r>
              <a:rPr lang="en-US" dirty="0" smtClean="0"/>
              <a:t>Search and seizure and Income Tax Raid  ( Sec 132 of I.T. ACT </a:t>
            </a:r>
          </a:p>
        </p:txBody>
      </p:sp>
      <p:sp>
        <p:nvSpPr>
          <p:cNvPr id="41987" name="Rectangle 3"/>
          <p:cNvSpPr>
            <a:spLocks noGrp="1" noChangeArrowheads="1"/>
          </p:cNvSpPr>
          <p:nvPr>
            <p:ph idx="1"/>
          </p:nvPr>
        </p:nvSpPr>
        <p:spPr/>
        <p:txBody>
          <a:bodyPr/>
          <a:lstStyle/>
          <a:p>
            <a:pPr eaLnBrk="1" hangingPunct="1">
              <a:buFont typeface="Wingdings" pitchFamily="2" charset="2"/>
              <a:buNone/>
              <a:defRPr/>
            </a:pPr>
            <a:r>
              <a:rPr lang="en-US" smtClean="0"/>
              <a:t>   </a:t>
            </a:r>
          </a:p>
          <a:p>
            <a:pPr eaLnBrk="1" hangingPunct="1">
              <a:buFont typeface="Wingdings" pitchFamily="2" charset="2"/>
              <a:buNone/>
              <a:defRPr/>
            </a:pPr>
            <a:r>
              <a:rPr lang="en-US" smtClean="0"/>
              <a:t>   Under the Income Tax Act, the Search and Seizure operations are a carefully and secretly devised plan of action on the basis of authentic and bonafide information and material (something more than a rumor and gossip), which may be gathered on its own or given by some informer.</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457200" y="609600"/>
            <a:ext cx="8229600" cy="4149725"/>
          </a:xfrm>
        </p:spPr>
        <p:txBody>
          <a:bodyPr>
            <a:normAutofit lnSpcReduction="10000"/>
          </a:bodyPr>
          <a:lstStyle/>
          <a:p>
            <a:pPr eaLnBrk="1" hangingPunct="1">
              <a:defRPr/>
            </a:pPr>
            <a:r>
              <a:rPr lang="en-US" sz="2800" u="sng" smtClean="0"/>
              <a:t>The authorities can exercise these powers when due to the information in their possession; they have firm reason to believe</a:t>
            </a:r>
            <a:r>
              <a:rPr lang="en-US" sz="2800" smtClean="0"/>
              <a:t> :</a:t>
            </a:r>
          </a:p>
          <a:p>
            <a:pPr eaLnBrk="1" hangingPunct="1">
              <a:buFont typeface="Wingdings" pitchFamily="2" charset="2"/>
              <a:buChar char="Ø"/>
              <a:defRPr/>
            </a:pPr>
            <a:r>
              <a:rPr lang="en-US" sz="2400" smtClean="0"/>
              <a:t> Any person to whom a summon or notice has been or might be served, has failed or would not produce the books of accounts or other documents as called for.</a:t>
            </a:r>
          </a:p>
          <a:p>
            <a:pPr eaLnBrk="1" hangingPunct="1">
              <a:buFont typeface="Wingdings" pitchFamily="2" charset="2"/>
              <a:buChar char="Ø"/>
              <a:defRPr/>
            </a:pPr>
            <a:r>
              <a:rPr lang="en-US" sz="2400" smtClean="0"/>
              <a:t>Any person is in possession of money, bullion, jewellery or such property which has not been disclosed.</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pic>
        <p:nvPicPr>
          <p:cNvPr id="23555" name="Picture 4" descr="C:\Aparna's File\it\untitled.bmp"/>
          <p:cNvPicPr>
            <a:picLocks noChangeAspect="1" noChangeArrowheads="1"/>
          </p:cNvPicPr>
          <p:nvPr/>
        </p:nvPicPr>
        <p:blipFill>
          <a:blip r:embed="rId2"/>
          <a:srcRect/>
          <a:stretch>
            <a:fillRect/>
          </a:stretch>
        </p:blipFill>
        <p:spPr bwMode="auto">
          <a:xfrm>
            <a:off x="304800" y="3962400"/>
            <a:ext cx="8229600" cy="2770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idx="1"/>
          </p:nvPr>
        </p:nvSpPr>
        <p:spPr>
          <a:xfrm>
            <a:off x="381000" y="685800"/>
            <a:ext cx="8229600" cy="4073525"/>
          </a:xfrm>
        </p:spPr>
        <p:txBody>
          <a:bodyPr>
            <a:normAutofit fontScale="85000" lnSpcReduction="20000"/>
          </a:bodyPr>
          <a:lstStyle/>
          <a:p>
            <a:pPr marL="533400" indent="-533400" eaLnBrk="1" hangingPunct="1">
              <a:lnSpc>
                <a:spcPct val="90000"/>
              </a:lnSpc>
              <a:defRPr/>
            </a:pPr>
            <a:endParaRPr lang="en-US" sz="2400" u="sng" smtClean="0"/>
          </a:p>
          <a:p>
            <a:pPr marL="533400" indent="-533400" eaLnBrk="1" hangingPunct="1">
              <a:lnSpc>
                <a:spcPct val="90000"/>
              </a:lnSpc>
              <a:buFont typeface="Wingdings" pitchFamily="2" charset="2"/>
              <a:buNone/>
              <a:defRPr/>
            </a:pPr>
            <a:r>
              <a:rPr lang="en-US" sz="2400" smtClean="0"/>
              <a:t>       </a:t>
            </a:r>
            <a:r>
              <a:rPr lang="en-US" sz="2400" u="sng" smtClean="0"/>
              <a:t>The tax payer has the following rights in case of search-</a:t>
            </a:r>
          </a:p>
          <a:p>
            <a:pPr marL="533400" indent="-533400" eaLnBrk="1" hangingPunct="1">
              <a:lnSpc>
                <a:spcPct val="90000"/>
              </a:lnSpc>
              <a:defRPr/>
            </a:pPr>
            <a:endParaRPr lang="en-US" sz="2000" smtClean="0"/>
          </a:p>
          <a:p>
            <a:pPr marL="533400" indent="-533400" eaLnBrk="1" hangingPunct="1">
              <a:lnSpc>
                <a:spcPct val="90000"/>
              </a:lnSpc>
              <a:defRPr/>
            </a:pPr>
            <a:r>
              <a:rPr lang="en-US" sz="2400" smtClean="0"/>
              <a:t>Examining the search warrant which must clearly specify the name of the party to be searched and be duly signed by the officer. The search warrant issued in the name of the firm cannot be used to seize assets of individual partners.</a:t>
            </a:r>
          </a:p>
          <a:p>
            <a:pPr marL="533400" indent="-533400" eaLnBrk="1" hangingPunct="1">
              <a:lnSpc>
                <a:spcPct val="90000"/>
              </a:lnSpc>
              <a:defRPr/>
            </a:pPr>
            <a:r>
              <a:rPr lang="en-US" sz="2400" smtClean="0"/>
              <a:t>Calling two or more respectable inhabitants of the locality to act as witnesses.</a:t>
            </a:r>
          </a:p>
          <a:p>
            <a:pPr marL="533400" indent="-533400" eaLnBrk="1" hangingPunct="1">
              <a:lnSpc>
                <a:spcPct val="90000"/>
              </a:lnSpc>
              <a:defRPr/>
            </a:pPr>
            <a:r>
              <a:rPr lang="en-US" sz="2400" smtClean="0"/>
              <a:t>Verifying the identity and make personal search of each member of the search party.</a:t>
            </a:r>
          </a:p>
          <a:p>
            <a:pPr marL="533400" indent="-533400" eaLnBrk="1" hangingPunct="1">
              <a:lnSpc>
                <a:spcPct val="90000"/>
              </a:lnSpc>
              <a:defRPr/>
            </a:pPr>
            <a:r>
              <a:rPr lang="en-US" sz="2400" smtClean="0"/>
              <a:t>Calling a doctor in case of emergency.</a:t>
            </a:r>
          </a:p>
          <a:p>
            <a:pPr marL="533400" indent="-533400" eaLnBrk="1" hangingPunct="1">
              <a:lnSpc>
                <a:spcPct val="90000"/>
              </a:lnSpc>
              <a:defRPr/>
            </a:pPr>
            <a:r>
              <a:rPr lang="en-US" sz="2400" smtClean="0"/>
              <a:t>Inspect seals placed on various objects</a:t>
            </a:r>
          </a:p>
          <a:p>
            <a:pPr marL="533400" indent="-533400" eaLnBrk="1" hangingPunct="1">
              <a:lnSpc>
                <a:spcPct val="90000"/>
              </a:lnSpc>
              <a:defRPr/>
            </a:pPr>
            <a:r>
              <a:rPr lang="en-US" sz="2400" smtClean="0"/>
              <a:t>Inspect and take photocopies of the seized books of account and documents.</a:t>
            </a:r>
          </a:p>
          <a:p>
            <a:pPr marL="533400" indent="-533400" eaLnBrk="1" hangingPunct="1">
              <a:lnSpc>
                <a:spcPct val="90000"/>
              </a:lnSpc>
              <a:defRPr/>
            </a:pPr>
            <a:endParaRPr lang="en-US" sz="2400" smtClean="0"/>
          </a:p>
        </p:txBody>
      </p:sp>
      <p:sp>
        <p:nvSpPr>
          <p:cNvPr id="3" name="Footer Placeholder 2"/>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152400"/>
            <a:ext cx="8229600" cy="1143000"/>
          </a:xfrm>
        </p:spPr>
        <p:txBody>
          <a:bodyPr/>
          <a:lstStyle/>
          <a:p>
            <a:pPr eaLnBrk="1" hangingPunct="1">
              <a:defRPr/>
            </a:pPr>
            <a:r>
              <a:rPr lang="en-US" sz="4000" smtClean="0"/>
              <a:t>Income tax raid</a:t>
            </a:r>
          </a:p>
        </p:txBody>
      </p:sp>
      <p:sp>
        <p:nvSpPr>
          <p:cNvPr id="45059" name="Rectangle 3"/>
          <p:cNvSpPr>
            <a:spLocks noGrp="1" noChangeArrowheads="1"/>
          </p:cNvSpPr>
          <p:nvPr>
            <p:ph idx="1"/>
          </p:nvPr>
        </p:nvSpPr>
        <p:spPr>
          <a:xfrm>
            <a:off x="457200" y="1524000"/>
            <a:ext cx="8229600" cy="4530725"/>
          </a:xfrm>
        </p:spPr>
        <p:txBody>
          <a:bodyPr>
            <a:normAutofit fontScale="92500" lnSpcReduction="10000"/>
          </a:bodyPr>
          <a:lstStyle/>
          <a:p>
            <a:pPr eaLnBrk="1" hangingPunct="1">
              <a:lnSpc>
                <a:spcPct val="90000"/>
              </a:lnSpc>
              <a:defRPr/>
            </a:pPr>
            <a:r>
              <a:rPr lang="en-US" sz="2800" u="sng" smtClean="0"/>
              <a:t>What leads to income tax raids, searches and seizures?</a:t>
            </a:r>
            <a:r>
              <a:rPr lang="en-US" sz="2800" smtClean="0"/>
              <a:t> </a:t>
            </a:r>
          </a:p>
          <a:p>
            <a:pPr eaLnBrk="1" hangingPunct="1">
              <a:lnSpc>
                <a:spcPct val="90000"/>
              </a:lnSpc>
              <a:buFont typeface="Wingdings" pitchFamily="2" charset="2"/>
              <a:buNone/>
              <a:defRPr/>
            </a:pPr>
            <a:endParaRPr lang="en-US" sz="2800" smtClean="0"/>
          </a:p>
          <a:p>
            <a:pPr eaLnBrk="1" hangingPunct="1">
              <a:lnSpc>
                <a:spcPct val="90000"/>
              </a:lnSpc>
              <a:defRPr/>
            </a:pPr>
            <a:r>
              <a:rPr lang="en-US" sz="2400" smtClean="0"/>
              <a:t>The main reasons are non-compliance with summons under Section 131(1) of the Income Tax Act, 1961, or the possession of undisclosed property or income. It is therefore absolutely necessary for a current income tax assessee or a likely income tax assessee to comply with the summons or notice issued by the Assessing Officer, or any other such authorised person.</a:t>
            </a:r>
          </a:p>
          <a:p>
            <a:pPr eaLnBrk="1" hangingPunct="1">
              <a:lnSpc>
                <a:spcPct val="90000"/>
              </a:lnSpc>
              <a:defRPr/>
            </a:pPr>
            <a:endParaRPr lang="en-US" sz="2400" smtClean="0"/>
          </a:p>
          <a:p>
            <a:pPr eaLnBrk="1" hangingPunct="1">
              <a:lnSpc>
                <a:spcPct val="90000"/>
              </a:lnSpc>
              <a:defRPr/>
            </a:pPr>
            <a:r>
              <a:rPr lang="en-US" sz="2400" smtClean="0"/>
              <a:t>A tax raid may also be conducted against a person in possession of undisclosed income or property not belonging to him but to someone else.</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US" smtClean="0"/>
              <a:t>5 steps to prevent an Income tax raid</a:t>
            </a:r>
          </a:p>
        </p:txBody>
      </p:sp>
      <p:sp>
        <p:nvSpPr>
          <p:cNvPr id="46083" name="Rectangle 3"/>
          <p:cNvSpPr>
            <a:spLocks noGrp="1" noChangeArrowheads="1"/>
          </p:cNvSpPr>
          <p:nvPr>
            <p:ph idx="1"/>
          </p:nvPr>
        </p:nvSpPr>
        <p:spPr>
          <a:xfrm>
            <a:off x="381000" y="1752600"/>
            <a:ext cx="8229600" cy="4530725"/>
          </a:xfrm>
        </p:spPr>
        <p:txBody>
          <a:bodyPr>
            <a:normAutofit lnSpcReduction="10000"/>
          </a:bodyPr>
          <a:lstStyle/>
          <a:p>
            <a:pPr eaLnBrk="1" hangingPunct="1">
              <a:lnSpc>
                <a:spcPct val="90000"/>
              </a:lnSpc>
              <a:defRPr/>
            </a:pPr>
            <a:r>
              <a:rPr lang="en-US" sz="2800" smtClean="0"/>
              <a:t>1. Make correct disclosure of income and wealth in returns.</a:t>
            </a:r>
          </a:p>
          <a:p>
            <a:pPr eaLnBrk="1" hangingPunct="1">
              <a:lnSpc>
                <a:spcPct val="90000"/>
              </a:lnSpc>
              <a:defRPr/>
            </a:pPr>
            <a:r>
              <a:rPr lang="en-US" sz="2800" smtClean="0"/>
              <a:t>2. Comply with summons or notices to prevent a tax raid.</a:t>
            </a:r>
          </a:p>
          <a:p>
            <a:pPr eaLnBrk="1" hangingPunct="1">
              <a:lnSpc>
                <a:spcPct val="90000"/>
              </a:lnSpc>
              <a:defRPr/>
            </a:pPr>
            <a:r>
              <a:rPr lang="en-US" sz="2800" smtClean="0"/>
              <a:t>3. How to declare exempted or non-taxable income and wealth.</a:t>
            </a:r>
          </a:p>
          <a:p>
            <a:pPr eaLnBrk="1" hangingPunct="1">
              <a:lnSpc>
                <a:spcPct val="90000"/>
              </a:lnSpc>
              <a:defRPr/>
            </a:pPr>
            <a:r>
              <a:rPr lang="en-US" sz="2800" smtClean="0"/>
              <a:t>4. Preserve important vouchers and other documentary evidence for the acquisition of assets.</a:t>
            </a:r>
          </a:p>
          <a:p>
            <a:pPr eaLnBrk="1" hangingPunct="1">
              <a:lnSpc>
                <a:spcPct val="90000"/>
              </a:lnSpc>
              <a:defRPr/>
            </a:pPr>
            <a:r>
              <a:rPr lang="en-US" sz="2800" smtClean="0"/>
              <a:t>5. How to prevent an income tax raid on lockers, and safe deposit vaults.</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7200" y="685800"/>
            <a:ext cx="8229600" cy="1143000"/>
          </a:xfrm>
        </p:spPr>
        <p:txBody>
          <a:bodyPr>
            <a:normAutofit fontScale="90000"/>
          </a:bodyPr>
          <a:lstStyle/>
          <a:p>
            <a:pPr eaLnBrk="1" hangingPunct="1">
              <a:defRPr/>
            </a:pPr>
            <a:r>
              <a:rPr lang="en-US" sz="3600" smtClean="0"/>
              <a:t>Income Tax raid in Himesh Reshamiya’s house</a:t>
            </a:r>
            <a:br>
              <a:rPr lang="en-US" sz="3600" smtClean="0"/>
            </a:br>
            <a:endParaRPr lang="en-US" sz="3600" smtClean="0"/>
          </a:p>
        </p:txBody>
      </p:sp>
      <p:sp>
        <p:nvSpPr>
          <p:cNvPr id="57347" name="Rectangle 3"/>
          <p:cNvSpPr>
            <a:spLocks noGrp="1" noChangeArrowheads="1"/>
          </p:cNvSpPr>
          <p:nvPr>
            <p:ph idx="1"/>
          </p:nvPr>
        </p:nvSpPr>
        <p:spPr/>
        <p:txBody>
          <a:bodyPr>
            <a:normAutofit lnSpcReduction="10000"/>
          </a:bodyPr>
          <a:lstStyle/>
          <a:p>
            <a:pPr eaLnBrk="1" hangingPunct="1">
              <a:defRPr/>
            </a:pPr>
            <a:endParaRPr lang="en-US" sz="2800" smtClean="0"/>
          </a:p>
          <a:p>
            <a:pPr eaLnBrk="1" hangingPunct="1">
              <a:buFont typeface="Wingdings" pitchFamily="2" charset="2"/>
              <a:buNone/>
              <a:defRPr/>
            </a:pPr>
            <a:r>
              <a:rPr lang="en-US" sz="2800" smtClean="0"/>
              <a:t>-  Taxman came visiting his house in </a:t>
            </a:r>
          </a:p>
          <a:p>
            <a:pPr eaLnBrk="1" hangingPunct="1">
              <a:buFontTx/>
              <a:buNone/>
              <a:defRPr/>
            </a:pPr>
            <a:r>
              <a:rPr lang="en-US" sz="2800" smtClean="0"/>
              <a:t>    Mumbai.</a:t>
            </a:r>
          </a:p>
          <a:p>
            <a:pPr eaLnBrk="1" hangingPunct="1">
              <a:defRPr/>
            </a:pPr>
            <a:endParaRPr lang="en-US" sz="2800" smtClean="0"/>
          </a:p>
          <a:p>
            <a:pPr eaLnBrk="1" hangingPunct="1">
              <a:buFontTx/>
              <a:buChar char="-"/>
              <a:defRPr/>
            </a:pPr>
            <a:r>
              <a:rPr lang="en-US" sz="2800" smtClean="0"/>
              <a:t>Come under the scrutiny of the Income Tax Department for allegedly paying less service tax. </a:t>
            </a:r>
          </a:p>
          <a:p>
            <a:pPr eaLnBrk="1" hangingPunct="1">
              <a:buFontTx/>
              <a:buNone/>
              <a:defRPr/>
            </a:pPr>
            <a:endParaRPr lang="en-US" sz="2800" smtClean="0"/>
          </a:p>
          <a:p>
            <a:pPr eaLnBrk="1" hangingPunct="1">
              <a:buFont typeface="Wingdings" pitchFamily="2" charset="2"/>
              <a:buNone/>
              <a:defRPr/>
            </a:pPr>
            <a:r>
              <a:rPr lang="en-US" sz="2800" smtClean="0"/>
              <a:t>- The intensive survey of his residence is part of the verification process. </a:t>
            </a:r>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27652" name="Picture 4" descr="C:\Aparna's File\it\43200651335pmhimesh.jpg"/>
          <p:cNvPicPr>
            <a:picLocks noChangeAspect="1" noChangeArrowheads="1"/>
          </p:cNvPicPr>
          <p:nvPr/>
        </p:nvPicPr>
        <p:blipFill>
          <a:blip r:embed="rId2"/>
          <a:srcRect/>
          <a:stretch>
            <a:fillRect/>
          </a:stretch>
        </p:blipFill>
        <p:spPr bwMode="auto">
          <a:xfrm>
            <a:off x="6400800" y="1295400"/>
            <a:ext cx="228600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026"/>
          <p:cNvSpPr>
            <a:spLocks noGrp="1" noChangeArrowheads="1"/>
          </p:cNvSpPr>
          <p:nvPr>
            <p:ph type="title"/>
          </p:nvPr>
        </p:nvSpPr>
        <p:spPr/>
        <p:txBody>
          <a:bodyPr>
            <a:normAutofit fontScale="90000"/>
          </a:bodyPr>
          <a:lstStyle/>
          <a:p>
            <a:pPr eaLnBrk="1" hangingPunct="1">
              <a:defRPr/>
            </a:pPr>
            <a:r>
              <a:rPr lang="en-US" sz="4000" smtClean="0"/>
              <a:t/>
            </a:r>
            <a:br>
              <a:rPr lang="en-US" sz="4000" smtClean="0"/>
            </a:br>
            <a:r>
              <a:rPr lang="en-US" sz="4000" smtClean="0"/>
              <a:t>Disclosure of information regarding assesses to certain authorities</a:t>
            </a:r>
            <a:br>
              <a:rPr lang="en-US" sz="4000" smtClean="0"/>
            </a:br>
            <a:r>
              <a:rPr lang="en-US" sz="4000" smtClean="0"/>
              <a:t>(Section 138)</a:t>
            </a:r>
          </a:p>
        </p:txBody>
      </p:sp>
      <p:sp>
        <p:nvSpPr>
          <p:cNvPr id="54275" name="Rectangle 1027"/>
          <p:cNvSpPr>
            <a:spLocks noGrp="1" noChangeArrowheads="1"/>
          </p:cNvSpPr>
          <p:nvPr>
            <p:ph idx="1"/>
          </p:nvPr>
        </p:nvSpPr>
        <p:spPr/>
        <p:txBody>
          <a:bodyPr>
            <a:normAutofit lnSpcReduction="10000"/>
          </a:bodyPr>
          <a:lstStyle/>
          <a:p>
            <a:pPr eaLnBrk="1" hangingPunct="1">
              <a:lnSpc>
                <a:spcPct val="90000"/>
              </a:lnSpc>
              <a:defRPr/>
            </a:pPr>
            <a:endParaRPr lang="en-US" sz="2800" smtClean="0"/>
          </a:p>
          <a:p>
            <a:pPr eaLnBrk="1" hangingPunct="1">
              <a:lnSpc>
                <a:spcPct val="90000"/>
              </a:lnSpc>
              <a:defRPr/>
            </a:pPr>
            <a:r>
              <a:rPr lang="en-US" sz="2800" smtClean="0"/>
              <a:t>The Board or any other authority so authorised by Board, may furnish or cause to be furnished any information which the income tax authorities have obtained while performing their duties to any officer, authority or body performing any function under any law relating to imposition of tax, </a:t>
            </a:r>
          </a:p>
          <a:p>
            <a:pPr eaLnBrk="1" hangingPunct="1">
              <a:lnSpc>
                <a:spcPct val="90000"/>
              </a:lnSpc>
              <a:buFont typeface="Wingdings" pitchFamily="2" charset="2"/>
              <a:buNone/>
              <a:defRPr/>
            </a:pPr>
            <a:r>
              <a:rPr lang="en-US" sz="2800" smtClean="0"/>
              <a:t>   duty or cess or in foreign exchange</a:t>
            </a:r>
          </a:p>
          <a:p>
            <a:pPr eaLnBrk="1" hangingPunct="1">
              <a:lnSpc>
                <a:spcPct val="90000"/>
              </a:lnSpc>
              <a:buFont typeface="Wingdings" pitchFamily="2" charset="2"/>
              <a:buNone/>
              <a:defRPr/>
            </a:pPr>
            <a:r>
              <a:rPr lang="en-US" sz="2800" smtClean="0"/>
              <a:t>   dealings or any other authority so</a:t>
            </a:r>
          </a:p>
          <a:p>
            <a:pPr eaLnBrk="1" hangingPunct="1">
              <a:lnSpc>
                <a:spcPct val="90000"/>
              </a:lnSpc>
              <a:buFont typeface="Wingdings" pitchFamily="2" charset="2"/>
              <a:buNone/>
              <a:defRPr/>
            </a:pPr>
            <a:r>
              <a:rPr lang="en-US" sz="2800" smtClean="0"/>
              <a:t>   notified.</a:t>
            </a:r>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28676" name="Picture 1028" descr="C:\Aparna's File\it\Money_down_drain.jpg"/>
          <p:cNvPicPr>
            <a:picLocks noChangeAspect="1" noChangeArrowheads="1"/>
          </p:cNvPicPr>
          <p:nvPr/>
        </p:nvPicPr>
        <p:blipFill>
          <a:blip r:embed="rId2"/>
          <a:srcRect/>
          <a:stretch>
            <a:fillRect/>
          </a:stretch>
        </p:blipFill>
        <p:spPr bwMode="auto">
          <a:xfrm>
            <a:off x="7848600" y="152400"/>
            <a:ext cx="990600" cy="228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eaLnBrk="1" hangingPunct="1">
              <a:defRPr/>
            </a:pPr>
            <a:r>
              <a:rPr lang="en-US" smtClean="0"/>
              <a:t>Quick facts..</a:t>
            </a:r>
          </a:p>
        </p:txBody>
      </p:sp>
      <p:sp>
        <p:nvSpPr>
          <p:cNvPr id="56323" name="Rectangle 3"/>
          <p:cNvSpPr>
            <a:spLocks noGrp="1" noChangeArrowheads="1"/>
          </p:cNvSpPr>
          <p:nvPr>
            <p:ph idx="1"/>
          </p:nvPr>
        </p:nvSpPr>
        <p:spPr/>
        <p:txBody>
          <a:bodyPr>
            <a:normAutofit fontScale="92500"/>
          </a:bodyPr>
          <a:lstStyle/>
          <a:p>
            <a:pPr eaLnBrk="1" hangingPunct="1">
              <a:lnSpc>
                <a:spcPct val="90000"/>
              </a:lnSpc>
              <a:defRPr/>
            </a:pPr>
            <a:r>
              <a:rPr lang="en-US" sz="2800" dirty="0" smtClean="0"/>
              <a:t>The Karnataka &amp; Goa Region is within the administrative and cadre control of the Chief Commissioner of Income-tax, Bangalore.</a:t>
            </a:r>
          </a:p>
          <a:p>
            <a:pPr eaLnBrk="1" hangingPunct="1">
              <a:lnSpc>
                <a:spcPct val="90000"/>
              </a:lnSpc>
              <a:defRPr/>
            </a:pPr>
            <a:r>
              <a:rPr lang="en-US" sz="2800" dirty="0" smtClean="0"/>
              <a:t>The Region of Karnataka and Goa has at its apex five Chief Commissioners of Income-tax and Director General of Income-tax .</a:t>
            </a:r>
          </a:p>
          <a:p>
            <a:pPr eaLnBrk="1" hangingPunct="1">
              <a:lnSpc>
                <a:spcPct val="90000"/>
              </a:lnSpc>
              <a:defRPr/>
            </a:pPr>
            <a:r>
              <a:rPr lang="en-US" sz="2800" dirty="0" smtClean="0"/>
              <a:t> The Chief Commissioners of Income Tax are stationed at Bangalore, </a:t>
            </a:r>
            <a:r>
              <a:rPr lang="en-US" sz="2800" dirty="0" err="1" smtClean="0"/>
              <a:t>Hubli</a:t>
            </a:r>
            <a:r>
              <a:rPr lang="en-US" sz="2800" dirty="0" smtClean="0"/>
              <a:t> &amp; </a:t>
            </a:r>
            <a:r>
              <a:rPr lang="en-US" sz="2800" dirty="0" err="1" smtClean="0"/>
              <a:t>Panaji</a:t>
            </a:r>
            <a:r>
              <a:rPr lang="en-US" sz="2800" dirty="0" smtClean="0"/>
              <a:t>, while the Director General of Income Tax is stationed at Bangalore. Besides, the Region has 24 Administrative &amp; 13 Appellate Commissioners of Income Tax.</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533400" y="2590800"/>
            <a:ext cx="8229600" cy="1143000"/>
          </a:xfrm>
        </p:spPr>
        <p:txBody>
          <a:bodyPr/>
          <a:lstStyle/>
          <a:p>
            <a:pPr eaLnBrk="1" hangingPunct="1">
              <a:defRPr/>
            </a:pPr>
            <a:r>
              <a:rPr lang="en-US" smtClean="0"/>
              <a:t>THE END</a:t>
            </a:r>
          </a:p>
        </p:txBody>
      </p:sp>
      <p:sp>
        <p:nvSpPr>
          <p:cNvPr id="3" name="Footer Placeholder 2"/>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381000"/>
            <a:ext cx="8229600" cy="1219200"/>
          </a:xfrm>
        </p:spPr>
        <p:txBody>
          <a:bodyPr>
            <a:normAutofit fontScale="90000"/>
          </a:bodyPr>
          <a:lstStyle/>
          <a:p>
            <a:pPr eaLnBrk="1" hangingPunct="1">
              <a:defRPr/>
            </a:pPr>
            <a:r>
              <a:rPr lang="en-US" sz="5400" smtClean="0"/>
              <a:t>Income Tax Department</a:t>
            </a:r>
          </a:p>
        </p:txBody>
      </p:sp>
      <p:sp>
        <p:nvSpPr>
          <p:cNvPr id="23555" name="Rectangle 3"/>
          <p:cNvSpPr>
            <a:spLocks noGrp="1" noChangeArrowheads="1"/>
          </p:cNvSpPr>
          <p:nvPr>
            <p:ph idx="1"/>
          </p:nvPr>
        </p:nvSpPr>
        <p:spPr/>
        <p:txBody>
          <a:bodyPr/>
          <a:lstStyle/>
          <a:p>
            <a:pPr eaLnBrk="1" hangingPunct="1">
              <a:defRPr/>
            </a:pPr>
            <a:r>
              <a:rPr lang="en-US" sz="4400" b="1" smtClean="0"/>
              <a:t>Their Vision</a:t>
            </a:r>
          </a:p>
          <a:p>
            <a:pPr eaLnBrk="1" hangingPunct="1">
              <a:defRPr/>
            </a:pPr>
            <a:endParaRPr lang="en-US" sz="4400" b="1" smtClean="0"/>
          </a:p>
          <a:p>
            <a:pPr eaLnBrk="1" hangingPunct="1">
              <a:defRPr/>
            </a:pPr>
            <a:r>
              <a:rPr lang="en-US" sz="4400" b="1" smtClean="0"/>
              <a:t>Their Mission</a:t>
            </a:r>
          </a:p>
          <a:p>
            <a:pPr eaLnBrk="1" hangingPunct="1">
              <a:buFont typeface="Wingdings" pitchFamily="2" charset="2"/>
              <a:buNone/>
              <a:defRPr/>
            </a:pPr>
            <a:endParaRPr lang="en-US" b="1" smtClean="0"/>
          </a:p>
          <a:p>
            <a:pPr eaLnBrk="1" hangingPunct="1">
              <a:defRPr/>
            </a:pPr>
            <a:r>
              <a:rPr lang="en-US" sz="4400" b="1" smtClean="0"/>
              <a:t>Their Values</a:t>
            </a:r>
          </a:p>
          <a:p>
            <a:pPr eaLnBrk="1" hangingPunct="1">
              <a:defRPr/>
            </a:pPr>
            <a:endParaRPr lang="en-US" sz="4400" b="1" smtClean="0"/>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4100" name="Picture 4" descr="C:\Aparna's File\it\money6.gif"/>
          <p:cNvPicPr>
            <a:picLocks noChangeAspect="1" noChangeArrowheads="1" noCrop="1"/>
          </p:cNvPicPr>
          <p:nvPr/>
        </p:nvPicPr>
        <p:blipFill>
          <a:blip r:embed="rId2"/>
          <a:srcRect/>
          <a:stretch>
            <a:fillRect/>
          </a:stretch>
        </p:blipFill>
        <p:spPr bwMode="auto">
          <a:xfrm>
            <a:off x="6400800" y="1981200"/>
            <a:ext cx="99060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pPr eaLnBrk="1" hangingPunct="1">
              <a:defRPr/>
            </a:pPr>
            <a:r>
              <a:rPr lang="en-US" sz="4000" smtClean="0"/>
              <a:t>Who are income tax authorities? (Sec 116)</a:t>
            </a:r>
          </a:p>
        </p:txBody>
      </p:sp>
      <p:sp>
        <p:nvSpPr>
          <p:cNvPr id="24579" name="Rectangle 3"/>
          <p:cNvSpPr>
            <a:spLocks noGrp="1" noChangeArrowheads="1"/>
          </p:cNvSpPr>
          <p:nvPr>
            <p:ph idx="1"/>
          </p:nvPr>
        </p:nvSpPr>
        <p:spPr/>
        <p:txBody>
          <a:bodyPr>
            <a:normAutofit lnSpcReduction="10000"/>
          </a:bodyPr>
          <a:lstStyle/>
          <a:p>
            <a:pPr eaLnBrk="1" hangingPunct="1">
              <a:lnSpc>
                <a:spcPct val="80000"/>
              </a:lnSpc>
              <a:defRPr/>
            </a:pPr>
            <a:r>
              <a:rPr lang="en-US" sz="2800" b="1" dirty="0" smtClean="0">
                <a:latin typeface="Garamond" pitchFamily="18" charset="0"/>
              </a:rPr>
              <a:t>(a) the Central Board of Direct Taxes.</a:t>
            </a:r>
          </a:p>
          <a:p>
            <a:pPr eaLnBrk="1" hangingPunct="1">
              <a:lnSpc>
                <a:spcPct val="80000"/>
              </a:lnSpc>
              <a:defRPr/>
            </a:pPr>
            <a:endParaRPr lang="en-US" sz="2800" b="1" dirty="0" smtClean="0">
              <a:latin typeface="Garamond" pitchFamily="18" charset="0"/>
            </a:endParaRPr>
          </a:p>
          <a:p>
            <a:pPr eaLnBrk="1" hangingPunct="1">
              <a:lnSpc>
                <a:spcPct val="80000"/>
              </a:lnSpc>
              <a:defRPr/>
            </a:pPr>
            <a:r>
              <a:rPr lang="en-US" sz="2800" b="1" dirty="0" smtClean="0">
                <a:latin typeface="Garamond" pitchFamily="18" charset="0"/>
              </a:rPr>
              <a:t>(b) Directors-General of Income-tax.</a:t>
            </a:r>
          </a:p>
          <a:p>
            <a:pPr eaLnBrk="1" hangingPunct="1">
              <a:lnSpc>
                <a:spcPct val="80000"/>
              </a:lnSpc>
              <a:defRPr/>
            </a:pPr>
            <a:endParaRPr lang="en-US" sz="2800" b="1" dirty="0" smtClean="0">
              <a:latin typeface="Garamond" pitchFamily="18" charset="0"/>
            </a:endParaRPr>
          </a:p>
          <a:p>
            <a:pPr eaLnBrk="1" hangingPunct="1">
              <a:lnSpc>
                <a:spcPct val="80000"/>
              </a:lnSpc>
              <a:defRPr/>
            </a:pPr>
            <a:r>
              <a:rPr lang="en-US" sz="2800" b="1" dirty="0" smtClean="0">
                <a:latin typeface="Garamond" pitchFamily="18" charset="0"/>
              </a:rPr>
              <a:t>(c)Directors of Income-tax or Commissioners of Income-tax.</a:t>
            </a:r>
          </a:p>
          <a:p>
            <a:pPr eaLnBrk="1" hangingPunct="1">
              <a:lnSpc>
                <a:spcPct val="80000"/>
              </a:lnSpc>
              <a:defRPr/>
            </a:pPr>
            <a:endParaRPr lang="en-US" sz="2800" b="1" dirty="0" smtClean="0">
              <a:latin typeface="Garamond" pitchFamily="18" charset="0"/>
            </a:endParaRPr>
          </a:p>
          <a:p>
            <a:pPr eaLnBrk="1" hangingPunct="1">
              <a:lnSpc>
                <a:spcPct val="80000"/>
              </a:lnSpc>
              <a:defRPr/>
            </a:pPr>
            <a:r>
              <a:rPr lang="en-US" sz="2800" b="1" dirty="0" smtClean="0">
                <a:latin typeface="Garamond" pitchFamily="18" charset="0"/>
              </a:rPr>
              <a:t>(d)Deputy Directors of Income-tax or Deputy Commissioners of Income-tax.</a:t>
            </a:r>
          </a:p>
          <a:p>
            <a:pPr eaLnBrk="1" hangingPunct="1">
              <a:lnSpc>
                <a:spcPct val="80000"/>
              </a:lnSpc>
              <a:defRPr/>
            </a:pPr>
            <a:endParaRPr lang="en-US" sz="2800" b="1" dirty="0" smtClean="0">
              <a:latin typeface="Garamond" pitchFamily="18" charset="0"/>
            </a:endParaRPr>
          </a:p>
          <a:p>
            <a:pPr eaLnBrk="1" hangingPunct="1">
              <a:lnSpc>
                <a:spcPct val="80000"/>
              </a:lnSpc>
              <a:defRPr/>
            </a:pPr>
            <a:r>
              <a:rPr lang="en-US" sz="2800" b="1" dirty="0" smtClean="0">
                <a:latin typeface="Garamond" pitchFamily="18" charset="0"/>
              </a:rPr>
              <a:t>(e)Assistant Directors of Income-tax or Assistant Commissioners of Income-tax.</a:t>
            </a:r>
          </a:p>
        </p:txBody>
      </p:sp>
      <p:sp>
        <p:nvSpPr>
          <p:cNvPr id="4" name="Footer Placeholder 3"/>
          <p:cNvSpPr>
            <a:spLocks noGrp="1"/>
          </p:cNvSpPr>
          <p:nvPr>
            <p:ph type="ftr" sz="quarter" idx="11"/>
          </p:nvPr>
        </p:nvSpPr>
        <p:spPr/>
        <p:txBody>
          <a:bodyPr/>
          <a:lstStyle/>
          <a:p>
            <a:pPr>
              <a:defRPr/>
            </a:pPr>
            <a:r>
              <a:rPr lang="en-US" dirty="0" smtClean="0"/>
              <a:t>18/10/2012</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304800" y="533400"/>
            <a:ext cx="8229600" cy="5867400"/>
          </a:xfrm>
        </p:spPr>
        <p:txBody>
          <a:bodyPr/>
          <a:lstStyle/>
          <a:p>
            <a:pPr eaLnBrk="1" hangingPunct="1">
              <a:defRPr/>
            </a:pPr>
            <a:r>
              <a:rPr lang="en-US" b="1" smtClean="0">
                <a:latin typeface="Garamond" pitchFamily="18" charset="0"/>
              </a:rPr>
              <a:t>(f)Income-tax Officers.</a:t>
            </a:r>
          </a:p>
          <a:p>
            <a:pPr eaLnBrk="1" hangingPunct="1">
              <a:defRPr/>
            </a:pPr>
            <a:endParaRPr lang="en-US" b="1" smtClean="0">
              <a:latin typeface="Garamond" pitchFamily="18" charset="0"/>
            </a:endParaRPr>
          </a:p>
          <a:p>
            <a:pPr eaLnBrk="1" hangingPunct="1">
              <a:defRPr/>
            </a:pPr>
            <a:r>
              <a:rPr lang="en-US" b="1" smtClean="0">
                <a:latin typeface="Garamond" pitchFamily="18" charset="0"/>
              </a:rPr>
              <a:t>(g)Tax Recovery Officers.</a:t>
            </a:r>
          </a:p>
          <a:p>
            <a:pPr eaLnBrk="1" hangingPunct="1">
              <a:defRPr/>
            </a:pPr>
            <a:endParaRPr lang="en-US" b="1" smtClean="0">
              <a:latin typeface="Garamond" pitchFamily="18" charset="0"/>
            </a:endParaRPr>
          </a:p>
          <a:p>
            <a:pPr eaLnBrk="1" hangingPunct="1">
              <a:defRPr/>
            </a:pPr>
            <a:r>
              <a:rPr lang="en-US" b="1" smtClean="0">
                <a:latin typeface="Garamond" pitchFamily="18" charset="0"/>
              </a:rPr>
              <a:t>(h) Inspectors of Income-tax. </a:t>
            </a:r>
          </a:p>
          <a:p>
            <a:pPr eaLnBrk="1" hangingPunct="1">
              <a:defRPr/>
            </a:pPr>
            <a:endParaRPr lang="en-US" b="1" smtClean="0">
              <a:latin typeface="Garamond" pitchFamily="18" charset="0"/>
            </a:endParaRPr>
          </a:p>
          <a:p>
            <a:pPr eaLnBrk="1" hangingPunct="1">
              <a:defRPr/>
            </a:pPr>
            <a:r>
              <a:rPr lang="en-US" b="1" smtClean="0">
                <a:latin typeface="Garamond" pitchFamily="18" charset="0"/>
              </a:rPr>
              <a:t>(i)  Additional Directors of Income tax.</a:t>
            </a:r>
          </a:p>
          <a:p>
            <a:pPr eaLnBrk="1" hangingPunct="1">
              <a:defRPr/>
            </a:pPr>
            <a:endParaRPr lang="en-US" b="1" smtClean="0">
              <a:latin typeface="Garamond" pitchFamily="18" charset="0"/>
            </a:endParaRPr>
          </a:p>
          <a:p>
            <a:pPr eaLnBrk="1" hangingPunct="1">
              <a:defRPr/>
            </a:pPr>
            <a:r>
              <a:rPr lang="en-US" b="1" smtClean="0">
                <a:latin typeface="Garamond" pitchFamily="18" charset="0"/>
              </a:rPr>
              <a:t>(j) Joint Directors of Income tax and Joint Commissioners.</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pic>
        <p:nvPicPr>
          <p:cNvPr id="6147" name="Picture 4" descr="C:\Aparna's File\it\005_cartoon_police_01.gif"/>
          <p:cNvPicPr>
            <a:picLocks noChangeAspect="1" noChangeArrowheads="1"/>
          </p:cNvPicPr>
          <p:nvPr/>
        </p:nvPicPr>
        <p:blipFill>
          <a:blip r:embed="rId2"/>
          <a:srcRect/>
          <a:stretch>
            <a:fillRect/>
          </a:stretch>
        </p:blipFill>
        <p:spPr bwMode="auto">
          <a:xfrm>
            <a:off x="6019800" y="381000"/>
            <a:ext cx="25273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81000" y="685800"/>
            <a:ext cx="8229600" cy="1143000"/>
          </a:xfrm>
        </p:spPr>
        <p:txBody>
          <a:bodyPr>
            <a:normAutofit fontScale="90000"/>
          </a:bodyPr>
          <a:lstStyle/>
          <a:p>
            <a:pPr eaLnBrk="1" hangingPunct="1">
              <a:defRPr/>
            </a:pPr>
            <a:r>
              <a:rPr lang="en-US" sz="4000" smtClean="0"/>
              <a:t>Importance of the Assessing Officer	</a:t>
            </a:r>
          </a:p>
        </p:txBody>
      </p:sp>
      <p:sp>
        <p:nvSpPr>
          <p:cNvPr id="26627" name="Rectangle 3"/>
          <p:cNvSpPr>
            <a:spLocks noGrp="1" noChangeArrowheads="1"/>
          </p:cNvSpPr>
          <p:nvPr>
            <p:ph idx="1"/>
          </p:nvPr>
        </p:nvSpPr>
        <p:spPr/>
        <p:txBody>
          <a:bodyPr/>
          <a:lstStyle/>
          <a:p>
            <a:pPr eaLnBrk="1" hangingPunct="1">
              <a:buFont typeface="Wingdings" pitchFamily="2" charset="2"/>
              <a:buChar char="Ø"/>
              <a:defRPr/>
            </a:pPr>
            <a:r>
              <a:rPr lang="en-US" smtClean="0"/>
              <a:t>Plays a vital role in the organizational setup.</a:t>
            </a:r>
          </a:p>
          <a:p>
            <a:pPr eaLnBrk="1" hangingPunct="1">
              <a:buFont typeface="Wingdings" pitchFamily="2" charset="2"/>
              <a:buNone/>
              <a:defRPr/>
            </a:pPr>
            <a:endParaRPr lang="en-US" smtClean="0"/>
          </a:p>
          <a:p>
            <a:pPr eaLnBrk="1" hangingPunct="1">
              <a:buFont typeface="Wingdings" pitchFamily="2" charset="2"/>
              <a:buChar char="Ø"/>
              <a:defRPr/>
            </a:pPr>
            <a:r>
              <a:rPr lang="en-US" smtClean="0"/>
              <a:t>Primary authority who initiates proceedings and directly connected with public.</a:t>
            </a:r>
          </a:p>
          <a:p>
            <a:pPr eaLnBrk="1" hangingPunct="1">
              <a:buFont typeface="Wingdings" pitchFamily="2" charset="2"/>
              <a:buNone/>
              <a:defRPr/>
            </a:pPr>
            <a:endParaRPr lang="en-US" smtClean="0"/>
          </a:p>
          <a:p>
            <a:pPr eaLnBrk="1" hangingPunct="1">
              <a:buFont typeface="Wingdings" pitchFamily="2" charset="2"/>
              <a:buChar char="Ø"/>
              <a:defRPr/>
            </a:pPr>
            <a:r>
              <a:rPr lang="en-US" smtClean="0"/>
              <a:t>Orders passed by him can be challenged only on appeal.</a:t>
            </a:r>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pPr eaLnBrk="1" hangingPunct="1">
              <a:defRPr/>
            </a:pPr>
            <a:r>
              <a:rPr lang="en-US" sz="4000" smtClean="0"/>
              <a:t>Appointment of Income Tax Authorities</a:t>
            </a:r>
          </a:p>
        </p:txBody>
      </p:sp>
      <p:sp>
        <p:nvSpPr>
          <p:cNvPr id="27651" name="Rectangle 3"/>
          <p:cNvSpPr>
            <a:spLocks noGrp="1" noChangeArrowheads="1"/>
          </p:cNvSpPr>
          <p:nvPr>
            <p:ph idx="1"/>
          </p:nvPr>
        </p:nvSpPr>
        <p:spPr/>
        <p:txBody>
          <a:bodyPr/>
          <a:lstStyle/>
          <a:p>
            <a:pPr eaLnBrk="1" hangingPunct="1">
              <a:defRPr/>
            </a:pPr>
            <a:r>
              <a:rPr lang="en-US" smtClean="0"/>
              <a:t>Power of Central Government.</a:t>
            </a:r>
          </a:p>
          <a:p>
            <a:pPr eaLnBrk="1" hangingPunct="1">
              <a:defRPr/>
            </a:pPr>
            <a:endParaRPr lang="en-US" smtClean="0"/>
          </a:p>
          <a:p>
            <a:pPr eaLnBrk="1" hangingPunct="1">
              <a:defRPr/>
            </a:pPr>
            <a:r>
              <a:rPr lang="en-US" smtClean="0"/>
              <a:t>Powers of the Board and other High Authorities.</a:t>
            </a:r>
          </a:p>
          <a:p>
            <a:pPr eaLnBrk="1" hangingPunct="1">
              <a:defRPr/>
            </a:pPr>
            <a:endParaRPr lang="en-US" smtClean="0"/>
          </a:p>
          <a:p>
            <a:pPr eaLnBrk="1" hangingPunct="1">
              <a:defRPr/>
            </a:pPr>
            <a:r>
              <a:rPr lang="en-US" smtClean="0"/>
              <a:t>Powers to appoint executive and ministerial staff.</a:t>
            </a:r>
          </a:p>
          <a:p>
            <a:pPr eaLnBrk="1" hangingPunct="1">
              <a:defRPr/>
            </a:pPr>
            <a:endParaRPr lang="en-US" smtClean="0"/>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en-US" sz="4000" smtClean="0"/>
              <a:t>CENTRAL BOARD OF DIRECT TAXES (CBDT)</a:t>
            </a:r>
          </a:p>
        </p:txBody>
      </p:sp>
      <p:sp>
        <p:nvSpPr>
          <p:cNvPr id="28675" name="Rectangle 3"/>
          <p:cNvSpPr>
            <a:spLocks noGrp="1" noChangeArrowheads="1"/>
          </p:cNvSpPr>
          <p:nvPr>
            <p:ph idx="1"/>
          </p:nvPr>
        </p:nvSpPr>
        <p:spPr>
          <a:xfrm>
            <a:off x="304800" y="4038600"/>
            <a:ext cx="8229600" cy="4530725"/>
          </a:xfrm>
        </p:spPr>
        <p:txBody>
          <a:bodyPr/>
          <a:lstStyle/>
          <a:p>
            <a:pPr eaLnBrk="1" hangingPunct="1">
              <a:defRPr/>
            </a:pPr>
            <a:r>
              <a:rPr lang="en-US" b="1" smtClean="0"/>
              <a:t>Since 1 January 1964 the Central Board of Direct Taxes (CBDT) has been charged with all matters relating to various direct taxes in India and it derives its authority from Central Board of Revenue Act 1963.</a:t>
            </a:r>
            <a:r>
              <a:rPr lang="en-US" smtClean="0"/>
              <a:t> </a:t>
            </a:r>
          </a:p>
        </p:txBody>
      </p:sp>
      <p:sp>
        <p:nvSpPr>
          <p:cNvPr id="5" name="Footer Placeholder 4"/>
          <p:cNvSpPr>
            <a:spLocks noGrp="1"/>
          </p:cNvSpPr>
          <p:nvPr>
            <p:ph type="ftr" sz="quarter" idx="11"/>
          </p:nvPr>
        </p:nvSpPr>
        <p:spPr/>
        <p:txBody>
          <a:bodyPr/>
          <a:lstStyle/>
          <a:p>
            <a:pPr>
              <a:defRPr/>
            </a:pPr>
            <a:r>
              <a:rPr lang="en-US" smtClean="0"/>
              <a:t>18/10/2012</a:t>
            </a:r>
            <a:endParaRPr lang="en-US"/>
          </a:p>
        </p:txBody>
      </p:sp>
      <p:pic>
        <p:nvPicPr>
          <p:cNvPr id="9220" name="Picture 5" descr="C:\Aparna's File\it\money_.gif"/>
          <p:cNvPicPr>
            <a:picLocks noChangeAspect="1" noChangeArrowheads="1"/>
          </p:cNvPicPr>
          <p:nvPr/>
        </p:nvPicPr>
        <p:blipFill>
          <a:blip r:embed="rId2"/>
          <a:srcRect/>
          <a:stretch>
            <a:fillRect/>
          </a:stretch>
        </p:blipFill>
        <p:spPr bwMode="auto">
          <a:xfrm>
            <a:off x="2362200" y="1600200"/>
            <a:ext cx="3886200" cy="2462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4800" y="457200"/>
            <a:ext cx="8229600" cy="1143000"/>
          </a:xfrm>
        </p:spPr>
        <p:txBody>
          <a:bodyPr/>
          <a:lstStyle/>
          <a:p>
            <a:pPr eaLnBrk="1" hangingPunct="1">
              <a:defRPr/>
            </a:pPr>
            <a:r>
              <a:rPr lang="en-US" smtClean="0"/>
              <a:t>Powers of CBDT</a:t>
            </a:r>
          </a:p>
        </p:txBody>
      </p:sp>
      <p:sp>
        <p:nvSpPr>
          <p:cNvPr id="29699" name="Rectangle 3"/>
          <p:cNvSpPr>
            <a:spLocks noGrp="1" noChangeArrowheads="1"/>
          </p:cNvSpPr>
          <p:nvPr>
            <p:ph idx="1"/>
          </p:nvPr>
        </p:nvSpPr>
        <p:spPr>
          <a:xfrm>
            <a:off x="381000" y="1524000"/>
            <a:ext cx="8229600" cy="4530725"/>
          </a:xfrm>
        </p:spPr>
        <p:txBody>
          <a:bodyPr/>
          <a:lstStyle/>
          <a:p>
            <a:pPr marL="609600" indent="-609600" eaLnBrk="1" hangingPunct="1">
              <a:lnSpc>
                <a:spcPct val="90000"/>
              </a:lnSpc>
              <a:buSzTx/>
              <a:buFont typeface="Wingdings" pitchFamily="2" charset="2"/>
              <a:buNone/>
              <a:defRPr/>
            </a:pPr>
            <a:r>
              <a:rPr lang="en-US" sz="2800" b="1" smtClean="0"/>
              <a:t>&gt;&gt; Instructions to subordinate authorities</a:t>
            </a:r>
            <a:endParaRPr lang="en-US" sz="2800" smtClean="0"/>
          </a:p>
          <a:p>
            <a:pPr marL="609600" indent="-609600" eaLnBrk="1" hangingPunct="1">
              <a:lnSpc>
                <a:spcPct val="90000"/>
              </a:lnSpc>
              <a:defRPr/>
            </a:pPr>
            <a:endParaRPr lang="en-US" sz="2800" smtClean="0"/>
          </a:p>
          <a:p>
            <a:pPr marL="609600" indent="-609600" eaLnBrk="1" hangingPunct="1">
              <a:lnSpc>
                <a:spcPct val="90000"/>
              </a:lnSpc>
              <a:buFont typeface="Wingdings" pitchFamily="2" charset="2"/>
              <a:buNone/>
              <a:defRPr/>
            </a:pPr>
            <a:r>
              <a:rPr lang="en-US" sz="2800" b="1" smtClean="0"/>
              <a:t>&gt;&gt; Orders issued by way of relaxation of certain provisions under section 119(2)(a)</a:t>
            </a:r>
            <a:r>
              <a:rPr lang="en-US" sz="2800" smtClean="0"/>
              <a:t> </a:t>
            </a:r>
          </a:p>
          <a:p>
            <a:pPr marL="609600" indent="-609600" eaLnBrk="1" hangingPunct="1">
              <a:lnSpc>
                <a:spcPct val="90000"/>
              </a:lnSpc>
              <a:defRPr/>
            </a:pPr>
            <a:endParaRPr lang="en-US" sz="2800" smtClean="0"/>
          </a:p>
          <a:p>
            <a:pPr marL="609600" indent="-609600" eaLnBrk="1" hangingPunct="1">
              <a:lnSpc>
                <a:spcPct val="90000"/>
              </a:lnSpc>
              <a:buSzTx/>
              <a:buFont typeface="Wingdings" pitchFamily="2" charset="2"/>
              <a:buNone/>
              <a:defRPr/>
            </a:pPr>
            <a:r>
              <a:rPr lang="en-US" sz="2800" b="1" smtClean="0"/>
              <a:t>&gt;&gt; Orders giving extension of time limit [Sec. 119(2)(b)]</a:t>
            </a:r>
          </a:p>
          <a:p>
            <a:pPr marL="609600" indent="-609600" eaLnBrk="1" hangingPunct="1">
              <a:lnSpc>
                <a:spcPct val="90000"/>
              </a:lnSpc>
              <a:buSzTx/>
              <a:defRPr/>
            </a:pPr>
            <a:endParaRPr lang="en-US" sz="2800" b="1" smtClean="0"/>
          </a:p>
          <a:p>
            <a:pPr marL="609600" indent="-609600" eaLnBrk="1" hangingPunct="1">
              <a:lnSpc>
                <a:spcPct val="90000"/>
              </a:lnSpc>
              <a:buSzTx/>
              <a:buFont typeface="Wingdings" pitchFamily="2" charset="2"/>
              <a:buNone/>
              <a:defRPr/>
            </a:pPr>
            <a:r>
              <a:rPr lang="en-US" sz="2800" b="1" smtClean="0"/>
              <a:t>&gt;&gt; Orders giving relaxation for claiming deduction [119(2)(c)]</a:t>
            </a:r>
            <a:endParaRPr lang="en-US" sz="2800" smtClean="0"/>
          </a:p>
          <a:p>
            <a:pPr marL="609600" indent="-609600" eaLnBrk="1" hangingPunct="1">
              <a:lnSpc>
                <a:spcPct val="90000"/>
              </a:lnSpc>
              <a:buSzTx/>
              <a:defRPr/>
            </a:pPr>
            <a:endParaRPr lang="en-US" sz="2800" smtClean="0"/>
          </a:p>
          <a:p>
            <a:pPr marL="609600" indent="-609600" eaLnBrk="1" hangingPunct="1">
              <a:lnSpc>
                <a:spcPct val="90000"/>
              </a:lnSpc>
              <a:defRPr/>
            </a:pPr>
            <a:endParaRPr lang="en-US" sz="2400" smtClean="0"/>
          </a:p>
        </p:txBody>
      </p:sp>
      <p:sp>
        <p:nvSpPr>
          <p:cNvPr id="4" name="Footer Placeholder 3"/>
          <p:cNvSpPr>
            <a:spLocks noGrp="1"/>
          </p:cNvSpPr>
          <p:nvPr>
            <p:ph type="ftr" sz="quarter" idx="11"/>
          </p:nvPr>
        </p:nvSpPr>
        <p:spPr/>
        <p:txBody>
          <a:bodyPr/>
          <a:lstStyle/>
          <a:p>
            <a:pPr>
              <a:defRPr/>
            </a:pPr>
            <a:r>
              <a:rPr lang="en-US" smtClean="0"/>
              <a:t>18/10/2012</a:t>
            </a: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250</TotalTime>
  <Words>1394</Words>
  <Application>Microsoft Office PowerPoint</Application>
  <PresentationFormat>On-screen Show (4:3)</PresentationFormat>
  <Paragraphs>215</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Verve</vt:lpstr>
      <vt:lpstr>CBDT </vt:lpstr>
      <vt:lpstr>INCOME TAX AUTHORITIES</vt:lpstr>
      <vt:lpstr>Income Tax Department</vt:lpstr>
      <vt:lpstr>Who are income tax authorities? (Sec 116)</vt:lpstr>
      <vt:lpstr>Slide 5</vt:lpstr>
      <vt:lpstr>Importance of the Assessing Officer </vt:lpstr>
      <vt:lpstr>Appointment of Income Tax Authorities</vt:lpstr>
      <vt:lpstr>CENTRAL BOARD OF DIRECT TAXES (CBDT)</vt:lpstr>
      <vt:lpstr>Powers of CBDT</vt:lpstr>
      <vt:lpstr>Director General/Chief Commissioner of Income tax</vt:lpstr>
      <vt:lpstr>Slide 11</vt:lpstr>
      <vt:lpstr>Commissioners/Directors of Income Tax</vt:lpstr>
      <vt:lpstr>Slide 13</vt:lpstr>
      <vt:lpstr>Deputy Commissioner/Assistant commissioners of income tax.</vt:lpstr>
      <vt:lpstr>Slide 15</vt:lpstr>
      <vt:lpstr>Joint commissioner</vt:lpstr>
      <vt:lpstr>Slide 17</vt:lpstr>
      <vt:lpstr>Assisstant Commissioner/ Income tax officer</vt:lpstr>
      <vt:lpstr>Slide 19</vt:lpstr>
      <vt:lpstr>Income tax officers</vt:lpstr>
      <vt:lpstr>Search and seizure and Income Tax Raid  ( Sec 132 of I.T. ACT </vt:lpstr>
      <vt:lpstr>Slide 22</vt:lpstr>
      <vt:lpstr>Slide 23</vt:lpstr>
      <vt:lpstr>Income tax raid</vt:lpstr>
      <vt:lpstr>5 steps to prevent an Income tax raid</vt:lpstr>
      <vt:lpstr>Income Tax raid in Himesh Reshamiya’s house </vt:lpstr>
      <vt:lpstr> Disclosure of information regarding assesses to certain authorities (Section 138)</vt:lpstr>
      <vt:lpstr>Quick facts..</vt:lpstr>
      <vt:lpstr>THE END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TAX AUTHORITIES</dc:title>
  <dc:creator>ABC</dc:creator>
  <cp:lastModifiedBy>ICA</cp:lastModifiedBy>
  <cp:revision>34</cp:revision>
  <dcterms:created xsi:type="dcterms:W3CDTF">2008-02-20T11:35:19Z</dcterms:created>
  <dcterms:modified xsi:type="dcterms:W3CDTF">2012-10-18T02:49:56Z</dcterms:modified>
</cp:coreProperties>
</file>