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2/1/2016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2/1/2016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RVER\JLN US Working\Brijesh\Startup India\shutterstock_189549935-e14241490944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905000"/>
            <a:ext cx="8042062" cy="4876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384511" y="395072"/>
            <a:ext cx="7406640" cy="1472184"/>
          </a:xfrm>
        </p:spPr>
        <p:txBody>
          <a:bodyPr>
            <a:normAutofit/>
          </a:bodyPr>
          <a:lstStyle/>
          <a:p>
            <a:r>
              <a:rPr lang="en-US" sz="8000" b="1" dirty="0" smtClean="0"/>
              <a:t>Startup India</a:t>
            </a:r>
            <a:endParaRPr lang="en-US" sz="8000" dirty="0"/>
          </a:p>
        </p:txBody>
      </p:sp>
      <p:sp>
        <p:nvSpPr>
          <p:cNvPr id="4" name="TextBox 3"/>
          <p:cNvSpPr txBox="1"/>
          <p:nvPr/>
        </p:nvSpPr>
        <p:spPr>
          <a:xfrm>
            <a:off x="7162800" y="6248400"/>
            <a:ext cx="1698542" cy="369332"/>
          </a:xfrm>
          <a:prstGeom prst="rect">
            <a:avLst/>
          </a:prstGeom>
          <a:noFill/>
        </p:spPr>
        <p:txBody>
          <a:bodyPr wrap="none" rtlCol="0">
            <a:spAutoFit/>
          </a:bodyPr>
          <a:lstStyle/>
          <a:p>
            <a:r>
              <a:rPr lang="en-US" dirty="0" smtClean="0"/>
              <a:t>- </a:t>
            </a:r>
            <a:r>
              <a:rPr lang="en-US" dirty="0" err="1" smtClean="0"/>
              <a:t>Brijesh</a:t>
            </a:r>
            <a:r>
              <a:rPr lang="en-US" dirty="0" smtClean="0"/>
              <a:t> </a:t>
            </a:r>
            <a:r>
              <a:rPr lang="en-US" dirty="0" err="1" smtClean="0"/>
              <a:t>Pitroda</a:t>
            </a:r>
            <a:endParaRPr lang="en-US" dirty="0" smtClean="0"/>
          </a:p>
        </p:txBody>
      </p:sp>
    </p:spTree>
    <p:extLst>
      <p:ext uri="{BB962C8B-B14F-4D97-AF65-F5344CB8AC3E}">
        <p14:creationId xmlns:p14="http://schemas.microsoft.com/office/powerpoint/2010/main" val="3755021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81000"/>
            <a:ext cx="7498080" cy="1143000"/>
          </a:xfrm>
        </p:spPr>
        <p:txBody>
          <a:bodyPr>
            <a:normAutofit fontScale="90000"/>
          </a:bodyPr>
          <a:lstStyle/>
          <a:p>
            <a:r>
              <a:rPr lang="en-US" b="1" dirty="0">
                <a:effectLst/>
              </a:rPr>
              <a:t>Providing Funding Support through a Fund of Funds with a</a:t>
            </a:r>
            <a:r>
              <a:rPr lang="en-US" dirty="0">
                <a:effectLst/>
              </a:rPr>
              <a:t/>
            </a:r>
            <a:br>
              <a:rPr lang="en-US" dirty="0">
                <a:effectLst/>
              </a:rPr>
            </a:br>
            <a:r>
              <a:rPr lang="en-US" b="1" dirty="0">
                <a:effectLst/>
              </a:rPr>
              <a:t>Corpus of INR 10,000 </a:t>
            </a:r>
            <a:r>
              <a:rPr lang="en-US" b="1" dirty="0" err="1">
                <a:effectLst/>
              </a:rPr>
              <a:t>crore</a:t>
            </a:r>
            <a:endParaRPr lang="en-US" dirty="0"/>
          </a:p>
        </p:txBody>
      </p:sp>
      <p:sp>
        <p:nvSpPr>
          <p:cNvPr id="3" name="Content Placeholder 2"/>
          <p:cNvSpPr>
            <a:spLocks noGrp="1"/>
          </p:cNvSpPr>
          <p:nvPr>
            <p:ph idx="1"/>
          </p:nvPr>
        </p:nvSpPr>
        <p:spPr>
          <a:xfrm>
            <a:off x="1435608" y="1981200"/>
            <a:ext cx="7498080" cy="4267200"/>
          </a:xfrm>
        </p:spPr>
        <p:txBody>
          <a:bodyPr>
            <a:normAutofit lnSpcReduction="10000"/>
          </a:bodyPr>
          <a:lstStyle/>
          <a:p>
            <a:r>
              <a:rPr lang="en-US" dirty="0"/>
              <a:t>Debt funding to Startups is also perceived as high risk area and to encourage Banks and other Lenders to provide Venture Debts to Startups, Credit guarantee mechanism through National Credit Guarantee Trust Company (NCGTC)/ SIDBI is being envisaged with a budgetary Corpus of INR 500 </a:t>
            </a:r>
            <a:r>
              <a:rPr lang="en-US" dirty="0" err="1"/>
              <a:t>crore</a:t>
            </a:r>
            <a:r>
              <a:rPr lang="en-US" dirty="0"/>
              <a:t> per year for the next four years</a:t>
            </a:r>
            <a:r>
              <a:rPr lang="en-US" dirty="0" smtClean="0"/>
              <a:t>.</a:t>
            </a:r>
            <a:endParaRPr lang="en-US" dirty="0"/>
          </a:p>
        </p:txBody>
      </p:sp>
    </p:spTree>
    <p:extLst>
      <p:ext uri="{BB962C8B-B14F-4D97-AF65-F5344CB8AC3E}">
        <p14:creationId xmlns:p14="http://schemas.microsoft.com/office/powerpoint/2010/main" val="2236549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Tax Exemption on Capital Gains</a:t>
            </a:r>
            <a:endParaRPr lang="en-US" dirty="0"/>
          </a:p>
        </p:txBody>
      </p:sp>
      <p:sp>
        <p:nvSpPr>
          <p:cNvPr id="3" name="Content Placeholder 2"/>
          <p:cNvSpPr>
            <a:spLocks noGrp="1"/>
          </p:cNvSpPr>
          <p:nvPr>
            <p:ph idx="1"/>
          </p:nvPr>
        </p:nvSpPr>
        <p:spPr/>
        <p:txBody>
          <a:bodyPr>
            <a:normAutofit lnSpcReduction="10000"/>
          </a:bodyPr>
          <a:lstStyle/>
          <a:p>
            <a:r>
              <a:rPr lang="en-US" dirty="0" smtClean="0"/>
              <a:t>Exemption </a:t>
            </a:r>
            <a:r>
              <a:rPr lang="en-US" dirty="0"/>
              <a:t>shall be given to persons who have capital gains during </a:t>
            </a:r>
            <a:r>
              <a:rPr lang="en-US" dirty="0" smtClean="0"/>
              <a:t>the year</a:t>
            </a:r>
            <a:r>
              <a:rPr lang="en-US" dirty="0"/>
              <a:t>, if they have invested such capital gains in the Fund of Funds recognized by the Government</a:t>
            </a:r>
            <a:r>
              <a:rPr lang="en-US" dirty="0" smtClean="0"/>
              <a:t>.</a:t>
            </a:r>
          </a:p>
          <a:p>
            <a:r>
              <a:rPr lang="en-US" dirty="0"/>
              <a:t>Investment in ‘computer or computer software’ (as used in core business activity) shall also be considered as purchase of ‘new assets’ in order to promote technology driven Startups.</a:t>
            </a:r>
          </a:p>
          <a:p>
            <a:endParaRPr lang="en-US" dirty="0"/>
          </a:p>
        </p:txBody>
      </p:sp>
    </p:spTree>
    <p:extLst>
      <p:ext uri="{BB962C8B-B14F-4D97-AF65-F5344CB8AC3E}">
        <p14:creationId xmlns:p14="http://schemas.microsoft.com/office/powerpoint/2010/main" val="3627457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Tax Exemption to Startups for 3 years</a:t>
            </a:r>
            <a:endParaRPr lang="en-US" dirty="0"/>
          </a:p>
        </p:txBody>
      </p:sp>
      <p:sp>
        <p:nvSpPr>
          <p:cNvPr id="3" name="Content Placeholder 2"/>
          <p:cNvSpPr>
            <a:spLocks noGrp="1"/>
          </p:cNvSpPr>
          <p:nvPr>
            <p:ph idx="1"/>
          </p:nvPr>
        </p:nvSpPr>
        <p:spPr/>
        <p:txBody>
          <a:bodyPr/>
          <a:lstStyle/>
          <a:p>
            <a:r>
              <a:rPr lang="en-US" dirty="0"/>
              <a:t>P</a:t>
            </a:r>
            <a:r>
              <a:rPr lang="en-US" dirty="0" smtClean="0"/>
              <a:t>rofits </a:t>
            </a:r>
            <a:r>
              <a:rPr lang="en-US" dirty="0"/>
              <a:t>of Startup initiatives are exempted from income-tax for a period of 3 years. The exemption shall be available subject to non-distribution of dividend by the Startup.</a:t>
            </a:r>
          </a:p>
          <a:p>
            <a:endParaRPr lang="en-US" dirty="0"/>
          </a:p>
        </p:txBody>
      </p:sp>
    </p:spTree>
    <p:extLst>
      <p:ext uri="{BB962C8B-B14F-4D97-AF65-F5344CB8AC3E}">
        <p14:creationId xmlns:p14="http://schemas.microsoft.com/office/powerpoint/2010/main" val="1274312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57200"/>
            <a:ext cx="7498080" cy="1143000"/>
          </a:xfrm>
        </p:spPr>
        <p:txBody>
          <a:bodyPr>
            <a:normAutofit fontScale="90000"/>
          </a:bodyPr>
          <a:lstStyle/>
          <a:p>
            <a:r>
              <a:rPr lang="en-US" b="1" dirty="0">
                <a:effectLst/>
              </a:rPr>
              <a:t>Tax Exemption on Investments above Fair Market Value</a:t>
            </a:r>
            <a:r>
              <a:rPr lang="en-US" dirty="0">
                <a:effectLst/>
              </a:rPr>
              <a:t/>
            </a:r>
            <a:br>
              <a:rPr lang="en-US" dirty="0">
                <a:effectLst/>
              </a:rPr>
            </a:br>
            <a:endParaRPr lang="en-US" dirty="0"/>
          </a:p>
        </p:txBody>
      </p:sp>
      <p:sp>
        <p:nvSpPr>
          <p:cNvPr id="3" name="Content Placeholder 2"/>
          <p:cNvSpPr>
            <a:spLocks noGrp="1"/>
          </p:cNvSpPr>
          <p:nvPr>
            <p:ph idx="1"/>
          </p:nvPr>
        </p:nvSpPr>
        <p:spPr>
          <a:xfrm>
            <a:off x="1447800" y="1828800"/>
            <a:ext cx="7498080" cy="4800600"/>
          </a:xfrm>
        </p:spPr>
        <p:txBody>
          <a:bodyPr>
            <a:normAutofit fontScale="92500" lnSpcReduction="20000"/>
          </a:bodyPr>
          <a:lstStyle/>
          <a:p>
            <a:r>
              <a:rPr lang="en-US" dirty="0"/>
              <a:t>Under The Income Tax Act, 1961, where a Startup (company) receives any consideration for issue of shares which exceeds the Fair Market Value (FMV) of such shares, such excess consideration is taxable in the hands of recipient as Income from Other Sources under section 56(2) (</a:t>
            </a:r>
            <a:r>
              <a:rPr lang="en-US" dirty="0" err="1"/>
              <a:t>viib</a:t>
            </a:r>
            <a:r>
              <a:rPr lang="en-US" dirty="0"/>
              <a:t>).</a:t>
            </a:r>
          </a:p>
          <a:p>
            <a:r>
              <a:rPr lang="en-US" dirty="0"/>
              <a:t>Currently, investment by venture capital funds in Startups is exempted from operations of </a:t>
            </a:r>
            <a:r>
              <a:rPr lang="en-US" dirty="0" smtClean="0"/>
              <a:t>this provision</a:t>
            </a:r>
            <a:r>
              <a:rPr lang="en-US" dirty="0"/>
              <a:t>. The same shall be extended to investment made by incubators in the Startups.</a:t>
            </a:r>
          </a:p>
          <a:p>
            <a:endParaRPr lang="en-US" dirty="0"/>
          </a:p>
        </p:txBody>
      </p:sp>
    </p:spTree>
    <p:extLst>
      <p:ext uri="{BB962C8B-B14F-4D97-AF65-F5344CB8AC3E}">
        <p14:creationId xmlns:p14="http://schemas.microsoft.com/office/powerpoint/2010/main" val="25802622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066800"/>
            <a:ext cx="7498080" cy="1143000"/>
          </a:xfrm>
        </p:spPr>
        <p:txBody>
          <a:bodyPr>
            <a:normAutofit fontScale="90000"/>
          </a:bodyPr>
          <a:lstStyle/>
          <a:p>
            <a:r>
              <a:rPr lang="en-US" b="1" dirty="0">
                <a:effectLst/>
              </a:rPr>
              <a:t>Organizing Startup Fests for Showcasing Innovation and</a:t>
            </a:r>
            <a:r>
              <a:rPr lang="en-US" dirty="0">
                <a:effectLst/>
              </a:rPr>
              <a:t/>
            </a:r>
            <a:br>
              <a:rPr lang="en-US" dirty="0">
                <a:effectLst/>
              </a:rPr>
            </a:br>
            <a:r>
              <a:rPr lang="en-US" b="1" dirty="0">
                <a:effectLst/>
              </a:rPr>
              <a:t>Providing a Collaboration Platform</a:t>
            </a:r>
            <a:r>
              <a:rPr lang="en-US" dirty="0">
                <a:effectLst/>
              </a:rPr>
              <a:t/>
            </a:r>
            <a:br>
              <a:rPr lang="en-US" dirty="0">
                <a:effectLst/>
              </a:rPr>
            </a:br>
            <a:endParaRPr lang="en-US" dirty="0"/>
          </a:p>
        </p:txBody>
      </p:sp>
      <p:sp>
        <p:nvSpPr>
          <p:cNvPr id="3" name="Content Placeholder 2"/>
          <p:cNvSpPr>
            <a:spLocks noGrp="1"/>
          </p:cNvSpPr>
          <p:nvPr>
            <p:ph idx="1"/>
          </p:nvPr>
        </p:nvSpPr>
        <p:spPr>
          <a:xfrm>
            <a:off x="1447800" y="2590800"/>
            <a:ext cx="7498080" cy="4800600"/>
          </a:xfrm>
        </p:spPr>
        <p:txBody>
          <a:bodyPr/>
          <a:lstStyle/>
          <a:p>
            <a:r>
              <a:rPr lang="en-US" dirty="0"/>
              <a:t>As part of </a:t>
            </a:r>
            <a:r>
              <a:rPr lang="en-US" dirty="0">
                <a:solidFill>
                  <a:schemeClr val="accent4">
                    <a:lumMod val="75000"/>
                  </a:schemeClr>
                </a:solidFill>
              </a:rPr>
              <a:t>“Make in India” </a:t>
            </a:r>
            <a:r>
              <a:rPr lang="en-US" dirty="0"/>
              <a:t>initiative, Government proposes </a:t>
            </a:r>
            <a:r>
              <a:rPr lang="en-US" dirty="0" smtClean="0"/>
              <a:t>to hold </a:t>
            </a:r>
            <a:r>
              <a:rPr lang="en-US" dirty="0"/>
              <a:t>one fest at the national level annually to enable all the stakeholders of Startup ecosystem to come together on one platform.</a:t>
            </a:r>
          </a:p>
          <a:p>
            <a:endParaRPr lang="en-US" dirty="0"/>
          </a:p>
        </p:txBody>
      </p:sp>
      <p:pic>
        <p:nvPicPr>
          <p:cNvPr id="2050" name="Picture 2" descr="\\SERVER\JLN US Working\Brijesh\Startup India\50505298.jpg"/>
          <p:cNvPicPr>
            <a:picLocks noChangeAspect="1" noChangeArrowheads="1"/>
          </p:cNvPicPr>
          <p:nvPr/>
        </p:nvPicPr>
        <p:blipFill rotWithShape="1">
          <a:blip r:embed="rId2">
            <a:extLst>
              <a:ext uri="{28A0092B-C50C-407E-A947-70E740481C1C}">
                <a14:useLocalDpi xmlns:a14="http://schemas.microsoft.com/office/drawing/2010/main" val="0"/>
              </a:ext>
            </a:extLst>
          </a:blip>
          <a:srcRect t="13172"/>
          <a:stretch/>
        </p:blipFill>
        <p:spPr bwMode="auto">
          <a:xfrm>
            <a:off x="1024784" y="5391150"/>
            <a:ext cx="2667000" cy="146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92411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295400"/>
            <a:ext cx="7498080" cy="1249362"/>
          </a:xfrm>
        </p:spPr>
        <p:txBody>
          <a:bodyPr>
            <a:normAutofit fontScale="90000"/>
          </a:bodyPr>
          <a:lstStyle/>
          <a:p>
            <a:r>
              <a:rPr lang="en-US" b="1" dirty="0" smtClean="0">
                <a:effectLst/>
              </a:rPr>
              <a:t>Launch </a:t>
            </a:r>
            <a:r>
              <a:rPr lang="en-US" b="1" dirty="0">
                <a:effectLst/>
              </a:rPr>
              <a:t>of </a:t>
            </a:r>
            <a:r>
              <a:rPr lang="en-US" b="1" dirty="0" err="1">
                <a:effectLst/>
              </a:rPr>
              <a:t>Atal</a:t>
            </a:r>
            <a:r>
              <a:rPr lang="en-US" b="1" dirty="0">
                <a:effectLst/>
              </a:rPr>
              <a:t> Innovation Mission (AIM) with </a:t>
            </a:r>
            <a:r>
              <a:rPr lang="en-US" b="1" dirty="0" smtClean="0">
                <a:effectLst/>
              </a:rPr>
              <a:t>Self-Employment and </a:t>
            </a:r>
            <a:r>
              <a:rPr lang="en-US" b="1" dirty="0">
                <a:effectLst/>
              </a:rPr>
              <a:t>Talent Utilization (SETU) Program</a:t>
            </a:r>
            <a:r>
              <a:rPr lang="en-US" dirty="0">
                <a:effectLst/>
              </a:rPr>
              <a:t/>
            </a:r>
            <a:br>
              <a:rPr lang="en-US" dirty="0">
                <a:effectLst/>
              </a:rPr>
            </a:br>
            <a:endParaRPr lang="en-US" dirty="0"/>
          </a:p>
        </p:txBody>
      </p:sp>
      <p:sp>
        <p:nvSpPr>
          <p:cNvPr id="3" name="Content Placeholder 2"/>
          <p:cNvSpPr>
            <a:spLocks noGrp="1"/>
          </p:cNvSpPr>
          <p:nvPr>
            <p:ph idx="1"/>
          </p:nvPr>
        </p:nvSpPr>
        <p:spPr>
          <a:xfrm>
            <a:off x="1435608" y="3124200"/>
            <a:ext cx="7498080" cy="3124200"/>
          </a:xfrm>
        </p:spPr>
        <p:txBody>
          <a:bodyPr>
            <a:normAutofit fontScale="62500" lnSpcReduction="20000"/>
          </a:bodyPr>
          <a:lstStyle/>
          <a:p>
            <a:pPr marL="82296" indent="0">
              <a:buNone/>
            </a:pPr>
            <a:r>
              <a:rPr lang="en-US" b="1" u="sng" dirty="0"/>
              <a:t>The main components proposed to be undertaken as part of the mission include:</a:t>
            </a:r>
            <a:endParaRPr lang="en-US" u="sng" dirty="0"/>
          </a:p>
          <a:p>
            <a:r>
              <a:rPr lang="en-US" b="1" dirty="0"/>
              <a:t>Entrepreneurship </a:t>
            </a:r>
            <a:r>
              <a:rPr lang="en-US" b="1" dirty="0" smtClean="0"/>
              <a:t>promotion:</a:t>
            </a:r>
          </a:p>
          <a:p>
            <a:pPr>
              <a:buFont typeface="Wingdings" pitchFamily="2" charset="2"/>
              <a:buChar char="ü"/>
            </a:pPr>
            <a:r>
              <a:rPr lang="en-US" dirty="0" smtClean="0"/>
              <a:t>Establishment </a:t>
            </a:r>
            <a:r>
              <a:rPr lang="en-US" dirty="0"/>
              <a:t>of sector specific Incubators including in PPP </a:t>
            </a:r>
            <a:r>
              <a:rPr lang="en-US" dirty="0" smtClean="0"/>
              <a:t>mode Establishment </a:t>
            </a:r>
            <a:r>
              <a:rPr lang="en-US" dirty="0"/>
              <a:t>of 500 Tinkering </a:t>
            </a:r>
            <a:r>
              <a:rPr lang="en-US" dirty="0" smtClean="0"/>
              <a:t>Labs.</a:t>
            </a:r>
            <a:endParaRPr lang="en-US" dirty="0"/>
          </a:p>
          <a:p>
            <a:pPr>
              <a:buFont typeface="Wingdings" pitchFamily="2" charset="2"/>
              <a:buChar char="ü"/>
            </a:pPr>
            <a:r>
              <a:rPr lang="en-US" dirty="0" smtClean="0"/>
              <a:t>Pre-incubation </a:t>
            </a:r>
            <a:r>
              <a:rPr lang="en-US" dirty="0"/>
              <a:t>training to potential entrepreneurs in various </a:t>
            </a:r>
            <a:r>
              <a:rPr lang="en-US" dirty="0" smtClean="0"/>
              <a:t>technology areas </a:t>
            </a:r>
            <a:r>
              <a:rPr lang="en-US" dirty="0"/>
              <a:t>in collaboration </a:t>
            </a:r>
            <a:r>
              <a:rPr lang="en-US" dirty="0" smtClean="0"/>
              <a:t>with various </a:t>
            </a:r>
            <a:r>
              <a:rPr lang="en-US" dirty="0"/>
              <a:t>academic institutions having expertise in the </a:t>
            </a:r>
            <a:r>
              <a:rPr lang="en-US" dirty="0" smtClean="0"/>
              <a:t>field Strengthening </a:t>
            </a:r>
            <a:r>
              <a:rPr lang="en-US" dirty="0"/>
              <a:t>of incubation facilities in existing incubators and mentoring of </a:t>
            </a:r>
            <a:r>
              <a:rPr lang="en-US" dirty="0" smtClean="0"/>
              <a:t>Startups.</a:t>
            </a:r>
            <a:endParaRPr lang="en-US" dirty="0"/>
          </a:p>
          <a:p>
            <a:pPr>
              <a:buFont typeface="Wingdings" pitchFamily="2" charset="2"/>
              <a:buChar char="ü"/>
            </a:pPr>
            <a:r>
              <a:rPr lang="en-US" dirty="0" smtClean="0"/>
              <a:t>Seed </a:t>
            </a:r>
            <a:r>
              <a:rPr lang="en-US" dirty="0"/>
              <a:t>funding to potentially successful and high growth </a:t>
            </a:r>
            <a:r>
              <a:rPr lang="en-US" dirty="0" smtClean="0"/>
              <a:t>Startups.</a:t>
            </a:r>
            <a:endParaRPr lang="en-US" dirty="0"/>
          </a:p>
        </p:txBody>
      </p:sp>
    </p:spTree>
    <p:extLst>
      <p:ext uri="{BB962C8B-B14F-4D97-AF65-F5344CB8AC3E}">
        <p14:creationId xmlns:p14="http://schemas.microsoft.com/office/powerpoint/2010/main" val="884278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effectLst/>
              </a:rPr>
              <a:t>AIM and SETU Program….</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fontScale="92500" lnSpcReduction="10000"/>
          </a:bodyPr>
          <a:lstStyle/>
          <a:p>
            <a:r>
              <a:rPr lang="en-US" b="1" dirty="0"/>
              <a:t>Innovation promotion:</a:t>
            </a:r>
            <a:endParaRPr lang="en-US" dirty="0"/>
          </a:p>
          <a:p>
            <a:r>
              <a:rPr lang="en-US" dirty="0" smtClean="0"/>
              <a:t>Institution of Innovation Awards (3 per state/UT) and 3 National level awards</a:t>
            </a:r>
          </a:p>
          <a:p>
            <a:r>
              <a:rPr lang="en-US" dirty="0" smtClean="0"/>
              <a:t>Providing </a:t>
            </a:r>
            <a:r>
              <a:rPr lang="en-US" dirty="0"/>
              <a:t>support to State Innovation Councils for awareness creation and organizing state </a:t>
            </a:r>
            <a:r>
              <a:rPr lang="en-US" dirty="0" smtClean="0"/>
              <a:t>level workshops/conferences</a:t>
            </a:r>
            <a:endParaRPr lang="en-US" dirty="0"/>
          </a:p>
          <a:p>
            <a:r>
              <a:rPr lang="en-US" dirty="0" smtClean="0"/>
              <a:t>Launch </a:t>
            </a:r>
            <a:r>
              <a:rPr lang="en-US" dirty="0"/>
              <a:t>of Grand Innovation Challenge Awards for finding ultra-low cost solutions to India’s </a:t>
            </a:r>
            <a:r>
              <a:rPr lang="en-US" dirty="0" smtClean="0"/>
              <a:t>pressing and </a:t>
            </a:r>
            <a:r>
              <a:rPr lang="en-US" dirty="0"/>
              <a:t>intractable problems.</a:t>
            </a:r>
          </a:p>
          <a:p>
            <a:endParaRPr lang="en-US" dirty="0"/>
          </a:p>
        </p:txBody>
      </p:sp>
    </p:spTree>
    <p:extLst>
      <p:ext uri="{BB962C8B-B14F-4D97-AF65-F5344CB8AC3E}">
        <p14:creationId xmlns:p14="http://schemas.microsoft.com/office/powerpoint/2010/main" val="19707344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Harnessing Private Sector Expertise for Incubator Setup</a:t>
            </a:r>
            <a:endParaRPr lang="en-US" dirty="0"/>
          </a:p>
        </p:txBody>
      </p:sp>
      <p:sp>
        <p:nvSpPr>
          <p:cNvPr id="3" name="Content Placeholder 2"/>
          <p:cNvSpPr>
            <a:spLocks noGrp="1"/>
          </p:cNvSpPr>
          <p:nvPr>
            <p:ph idx="1"/>
          </p:nvPr>
        </p:nvSpPr>
        <p:spPr>
          <a:xfrm>
            <a:off x="1447800" y="1600200"/>
            <a:ext cx="7498080" cy="4572000"/>
          </a:xfrm>
        </p:spPr>
        <p:txBody>
          <a:bodyPr>
            <a:normAutofit fontScale="70000" lnSpcReduction="20000"/>
          </a:bodyPr>
          <a:lstStyle/>
          <a:p>
            <a:pPr marL="82296" indent="0">
              <a:buNone/>
            </a:pPr>
            <a:r>
              <a:rPr lang="en-US" dirty="0"/>
              <a:t>Government shall encourage setting up </a:t>
            </a:r>
            <a:r>
              <a:rPr lang="en-US" dirty="0" smtClean="0"/>
              <a:t>of:</a:t>
            </a:r>
          </a:p>
          <a:p>
            <a:pPr marL="82296" indent="0">
              <a:buNone/>
            </a:pPr>
            <a:endParaRPr lang="en-US" dirty="0"/>
          </a:p>
          <a:p>
            <a:pPr marL="82296" indent="0">
              <a:buNone/>
            </a:pPr>
            <a:r>
              <a:rPr lang="en-US" dirty="0" smtClean="0"/>
              <a:t>35 </a:t>
            </a:r>
            <a:r>
              <a:rPr lang="en-US" dirty="0"/>
              <a:t>new incubators in existing institutions. Funding support of 40% (subject to a maximum of INR 10 </a:t>
            </a:r>
            <a:r>
              <a:rPr lang="en-US" dirty="0" err="1"/>
              <a:t>crore</a:t>
            </a:r>
            <a:r>
              <a:rPr lang="en-US" dirty="0"/>
              <a:t>) shall be provided by Central Government for establishment of new incubators for which 40% funding by the respective State Government and 20% funding by the private sector has been committed. The incubator shall be managed and operated by the private sector.</a:t>
            </a:r>
          </a:p>
          <a:p>
            <a:pPr marL="82296" indent="0">
              <a:buNone/>
            </a:pPr>
            <a:r>
              <a:rPr lang="en-US" dirty="0"/>
              <a:t> </a:t>
            </a:r>
          </a:p>
          <a:p>
            <a:pPr marL="82296" indent="0">
              <a:buNone/>
            </a:pPr>
            <a:r>
              <a:rPr lang="en-US" dirty="0" smtClean="0"/>
              <a:t>35 </a:t>
            </a:r>
            <a:r>
              <a:rPr lang="en-US" dirty="0"/>
              <a:t>new private sector incubators. A grant of 50% (subject to a maximum of INR 10 </a:t>
            </a:r>
            <a:r>
              <a:rPr lang="en-US" dirty="0" err="1"/>
              <a:t>crore</a:t>
            </a:r>
            <a:r>
              <a:rPr lang="en-US" dirty="0"/>
              <a:t>) shall be provided by Central Government for incubators established by private sector in existing institutions.</a:t>
            </a:r>
          </a:p>
          <a:p>
            <a:endParaRPr lang="en-US" dirty="0"/>
          </a:p>
        </p:txBody>
      </p:sp>
    </p:spTree>
    <p:extLst>
      <p:ext uri="{BB962C8B-B14F-4D97-AF65-F5344CB8AC3E}">
        <p14:creationId xmlns:p14="http://schemas.microsoft.com/office/powerpoint/2010/main" val="21732307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Building Innovation </a:t>
            </a:r>
            <a:r>
              <a:rPr lang="en-US" b="1" dirty="0" smtClean="0">
                <a:effectLst/>
              </a:rPr>
              <a:t>Centers </a:t>
            </a:r>
            <a:r>
              <a:rPr lang="en-US" b="1" dirty="0">
                <a:effectLst/>
              </a:rPr>
              <a:t>at National Institutes</a:t>
            </a:r>
            <a:endParaRPr lang="en-US" dirty="0"/>
          </a:p>
        </p:txBody>
      </p:sp>
      <p:sp>
        <p:nvSpPr>
          <p:cNvPr id="3" name="Content Placeholder 2"/>
          <p:cNvSpPr>
            <a:spLocks noGrp="1"/>
          </p:cNvSpPr>
          <p:nvPr>
            <p:ph idx="1"/>
          </p:nvPr>
        </p:nvSpPr>
        <p:spPr>
          <a:xfrm>
            <a:off x="1447800" y="1524000"/>
            <a:ext cx="7498080" cy="4800600"/>
          </a:xfrm>
        </p:spPr>
        <p:txBody>
          <a:bodyPr>
            <a:normAutofit fontScale="77500" lnSpcReduction="20000"/>
          </a:bodyPr>
          <a:lstStyle/>
          <a:p>
            <a:r>
              <a:rPr lang="en-US" dirty="0"/>
              <a:t>In order to augment the incubation and R&amp;D efforts in the country, the Government will set up/ scale up 31 centers (to provide facilities for over 1,200 new Startups) of innovation and entrepreneurship at national institutes, including:</a:t>
            </a:r>
          </a:p>
          <a:p>
            <a:pPr>
              <a:buFont typeface="Wingdings" pitchFamily="2" charset="2"/>
              <a:buChar char="ü"/>
            </a:pPr>
            <a:r>
              <a:rPr lang="en-US" dirty="0" smtClean="0"/>
              <a:t>Setting-up </a:t>
            </a:r>
            <a:r>
              <a:rPr lang="en-US" dirty="0"/>
              <a:t>13 Startup centers: Annual funding support of INR 50 lakhs (shared 50:50 by DST and MHRD) shall be provided for three years for encouraging student driven Startups from the host </a:t>
            </a:r>
            <a:r>
              <a:rPr lang="en-US" dirty="0" smtClean="0"/>
              <a:t>institute.</a:t>
            </a:r>
          </a:p>
          <a:p>
            <a:pPr>
              <a:buFont typeface="Wingdings" pitchFamily="2" charset="2"/>
              <a:buChar char="ü"/>
            </a:pPr>
            <a:r>
              <a:rPr lang="en-US" dirty="0" smtClean="0"/>
              <a:t>Setting-up/ Scaling-up 18 Technology Business Incubators (TBIs) at NITs/IITs/IIMs etc. as per funding model of DST with MHRD providing smooth approvals for TBI to have separate society  and built up space.</a:t>
            </a:r>
            <a:endParaRPr lang="en-US" dirty="0"/>
          </a:p>
        </p:txBody>
      </p:sp>
    </p:spTree>
    <p:extLst>
      <p:ext uri="{BB962C8B-B14F-4D97-AF65-F5344CB8AC3E}">
        <p14:creationId xmlns:p14="http://schemas.microsoft.com/office/powerpoint/2010/main" val="15239935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57200"/>
            <a:ext cx="7498080" cy="1143000"/>
          </a:xfrm>
        </p:spPr>
        <p:txBody>
          <a:bodyPr>
            <a:normAutofit fontScale="90000"/>
          </a:bodyPr>
          <a:lstStyle/>
          <a:p>
            <a:r>
              <a:rPr lang="en-US" b="1" dirty="0">
                <a:effectLst/>
              </a:rPr>
              <a:t>Launching of Innovation Focused Programs for Students</a:t>
            </a:r>
            <a:r>
              <a:rPr lang="en-US" dirty="0">
                <a:effectLst/>
              </a:rPr>
              <a:t/>
            </a:r>
            <a:br>
              <a:rPr lang="en-US" dirty="0">
                <a:effectLst/>
              </a:rPr>
            </a:br>
            <a:endParaRPr lang="en-US" dirty="0"/>
          </a:p>
        </p:txBody>
      </p:sp>
      <p:sp>
        <p:nvSpPr>
          <p:cNvPr id="3" name="Content Placeholder 2"/>
          <p:cNvSpPr>
            <a:spLocks noGrp="1"/>
          </p:cNvSpPr>
          <p:nvPr>
            <p:ph idx="1"/>
          </p:nvPr>
        </p:nvSpPr>
        <p:spPr>
          <a:xfrm>
            <a:off x="1435608" y="1905000"/>
            <a:ext cx="7498080" cy="4343400"/>
          </a:xfrm>
        </p:spPr>
        <p:txBody>
          <a:bodyPr>
            <a:normAutofit lnSpcReduction="10000"/>
          </a:bodyPr>
          <a:lstStyle/>
          <a:p>
            <a:pPr marL="82296" indent="0">
              <a:buNone/>
            </a:pPr>
            <a:r>
              <a:rPr lang="en-US" b="1" dirty="0" err="1" smtClean="0"/>
              <a:t>Uchhattar</a:t>
            </a:r>
            <a:r>
              <a:rPr lang="en-US" b="1" dirty="0" smtClean="0"/>
              <a:t> </a:t>
            </a:r>
            <a:r>
              <a:rPr lang="en-US" b="1" dirty="0" err="1"/>
              <a:t>Avishkar</a:t>
            </a:r>
            <a:r>
              <a:rPr lang="en-US" b="1" dirty="0"/>
              <a:t> </a:t>
            </a:r>
            <a:r>
              <a:rPr lang="en-US" b="1" dirty="0" err="1"/>
              <a:t>Yojana</a:t>
            </a:r>
            <a:r>
              <a:rPr lang="en-US" b="1" dirty="0"/>
              <a:t>: </a:t>
            </a:r>
            <a:r>
              <a:rPr lang="en-US" dirty="0"/>
              <a:t>A joint MHRD-DST scheme which has earmarked INR 250 </a:t>
            </a:r>
            <a:r>
              <a:rPr lang="en-US" dirty="0" err="1"/>
              <a:t>crore</a:t>
            </a:r>
            <a:r>
              <a:rPr lang="en-US" dirty="0"/>
              <a:t> per annum towards fostering “very high quality” research amongst IIT students. The funding towards this research will be 50% contribution from MHRD, 25% from DST and 25% from industry. This scheme will initially apply to IITs only.</a:t>
            </a:r>
          </a:p>
          <a:p>
            <a:endParaRPr lang="en-US" dirty="0"/>
          </a:p>
        </p:txBody>
      </p:sp>
    </p:spTree>
    <p:extLst>
      <p:ext uri="{BB962C8B-B14F-4D97-AF65-F5344CB8AC3E}">
        <p14:creationId xmlns:p14="http://schemas.microsoft.com/office/powerpoint/2010/main" val="4191068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Startup:</a:t>
            </a:r>
            <a:endParaRPr lang="en-US" dirty="0"/>
          </a:p>
        </p:txBody>
      </p:sp>
      <p:sp>
        <p:nvSpPr>
          <p:cNvPr id="3" name="Content Placeholder 2"/>
          <p:cNvSpPr>
            <a:spLocks noGrp="1"/>
          </p:cNvSpPr>
          <p:nvPr>
            <p:ph idx="1"/>
          </p:nvPr>
        </p:nvSpPr>
        <p:spPr/>
        <p:txBody>
          <a:bodyPr>
            <a:normAutofit lnSpcReduction="10000"/>
          </a:bodyPr>
          <a:lstStyle/>
          <a:p>
            <a:r>
              <a:rPr lang="en-US" dirty="0"/>
              <a:t>Startup means an entity, incorporated or registered in India not prior to five years, with </a:t>
            </a:r>
            <a:r>
              <a:rPr lang="en-US" b="1" dirty="0" smtClean="0"/>
              <a:t>annual</a:t>
            </a:r>
            <a:r>
              <a:rPr lang="en-US" dirty="0"/>
              <a:t> </a:t>
            </a:r>
            <a:r>
              <a:rPr lang="en-US" b="1" dirty="0" smtClean="0"/>
              <a:t>turnover </a:t>
            </a:r>
            <a:r>
              <a:rPr lang="en-US" b="1" dirty="0"/>
              <a:t>not exceeding INR 25 </a:t>
            </a:r>
            <a:r>
              <a:rPr lang="en-US" b="1" dirty="0" err="1"/>
              <a:t>crore</a:t>
            </a:r>
            <a:r>
              <a:rPr lang="en-US" dirty="0"/>
              <a:t> in any </a:t>
            </a:r>
            <a:r>
              <a:rPr lang="en-US" b="1" dirty="0"/>
              <a:t>preceding financial year</a:t>
            </a:r>
            <a:r>
              <a:rPr lang="en-US" dirty="0"/>
              <a:t>, working towards </a:t>
            </a:r>
            <a:r>
              <a:rPr lang="en-US" b="1" dirty="0"/>
              <a:t>innovation, development, deployment or commercialization of new products, processes or services</a:t>
            </a:r>
            <a:r>
              <a:rPr lang="en-US" dirty="0"/>
              <a:t> driven by</a:t>
            </a:r>
            <a:r>
              <a:rPr lang="en-US" b="1" dirty="0"/>
              <a:t> </a:t>
            </a:r>
            <a:r>
              <a:rPr lang="en-US" dirty="0"/>
              <a:t>technology or intellectual property.</a:t>
            </a:r>
          </a:p>
          <a:p>
            <a:endParaRPr lang="en-US" dirty="0"/>
          </a:p>
        </p:txBody>
      </p:sp>
    </p:spTree>
    <p:extLst>
      <p:ext uri="{BB962C8B-B14F-4D97-AF65-F5344CB8AC3E}">
        <p14:creationId xmlns:p14="http://schemas.microsoft.com/office/powerpoint/2010/main" val="36847051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57200"/>
            <a:ext cx="7498080" cy="1143000"/>
          </a:xfrm>
        </p:spPr>
        <p:txBody>
          <a:bodyPr>
            <a:normAutofit fontScale="90000"/>
          </a:bodyPr>
          <a:lstStyle/>
          <a:p>
            <a:r>
              <a:rPr lang="en-US" b="1" dirty="0">
                <a:effectLst/>
              </a:rPr>
              <a:t>Annual Incubator Grand Challenge</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fontScale="92500" lnSpcReduction="20000"/>
          </a:bodyPr>
          <a:lstStyle/>
          <a:p>
            <a:r>
              <a:rPr lang="en-US" dirty="0"/>
              <a:t>Incubators play an important role in identifying early stage Startups and supporting them across various phases of their lifecycle</a:t>
            </a:r>
            <a:r>
              <a:rPr lang="en-US" dirty="0" smtClean="0"/>
              <a:t>.</a:t>
            </a:r>
            <a:endParaRPr lang="en-US" dirty="0"/>
          </a:p>
          <a:p>
            <a:r>
              <a:rPr lang="en-US" dirty="0"/>
              <a:t>In its first phase, the aim is to establish 10 such incubators. To enable this, </a:t>
            </a:r>
            <a:r>
              <a:rPr lang="en-US" dirty="0" err="1"/>
              <a:t>GoI</a:t>
            </a:r>
            <a:r>
              <a:rPr lang="en-US" dirty="0"/>
              <a:t> shall identify and select 10 incubators who have the potential to become world class. These incubators would be given INR 10 </a:t>
            </a:r>
            <a:r>
              <a:rPr lang="en-US" dirty="0" err="1"/>
              <a:t>crore</a:t>
            </a:r>
            <a:r>
              <a:rPr lang="en-US" dirty="0"/>
              <a:t> each as financial assistance which may be used for ramping up the quality of service offerings. </a:t>
            </a:r>
          </a:p>
          <a:p>
            <a:pPr marL="82296" indent="0">
              <a:buNone/>
            </a:pPr>
            <a:endParaRPr lang="en-US" dirty="0"/>
          </a:p>
        </p:txBody>
      </p:sp>
    </p:spTree>
    <p:extLst>
      <p:ext uri="{BB962C8B-B14F-4D97-AF65-F5344CB8AC3E}">
        <p14:creationId xmlns:p14="http://schemas.microsoft.com/office/powerpoint/2010/main" val="8949219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2743200"/>
            <a:ext cx="5867400" cy="2590800"/>
          </a:xfrm>
        </p:spPr>
        <p:txBody>
          <a:bodyPr>
            <a:normAutofit/>
          </a:bodyPr>
          <a:lstStyle/>
          <a:p>
            <a:pPr marL="82296" indent="0">
              <a:buNone/>
            </a:pPr>
            <a:r>
              <a:rPr lang="en-US" sz="7200" b="1" dirty="0">
                <a:solidFill>
                  <a:schemeClr val="tx2">
                    <a:satMod val="130000"/>
                  </a:schemeClr>
                </a:solidFill>
                <a:latin typeface="+mj-lt"/>
                <a:ea typeface="+mj-ea"/>
                <a:cs typeface="+mj-cs"/>
              </a:rPr>
              <a:t>Thank</a:t>
            </a:r>
            <a:r>
              <a:rPr lang="en-US" sz="6600" dirty="0" smtClean="0">
                <a:solidFill>
                  <a:schemeClr val="accent3">
                    <a:lumMod val="75000"/>
                  </a:schemeClr>
                </a:solidFill>
              </a:rPr>
              <a:t> </a:t>
            </a:r>
            <a:r>
              <a:rPr lang="en-US" sz="7200" b="1" dirty="0" smtClean="0">
                <a:solidFill>
                  <a:schemeClr val="tx2">
                    <a:satMod val="130000"/>
                  </a:schemeClr>
                </a:solidFill>
                <a:latin typeface="+mj-lt"/>
                <a:ea typeface="+mj-ea"/>
                <a:cs typeface="+mj-cs"/>
              </a:rPr>
              <a:t>You...</a:t>
            </a:r>
            <a:endParaRPr lang="en-US" sz="7200" b="1" dirty="0">
              <a:solidFill>
                <a:schemeClr val="tx2">
                  <a:satMod val="130000"/>
                </a:schemeClr>
              </a:solidFill>
              <a:latin typeface="+mj-lt"/>
              <a:ea typeface="+mj-ea"/>
              <a:cs typeface="+mj-cs"/>
            </a:endParaRPr>
          </a:p>
        </p:txBody>
      </p:sp>
      <p:sp>
        <p:nvSpPr>
          <p:cNvPr id="2" name="TextBox 1"/>
          <p:cNvSpPr txBox="1"/>
          <p:nvPr/>
        </p:nvSpPr>
        <p:spPr>
          <a:xfrm>
            <a:off x="5761846" y="5678269"/>
            <a:ext cx="2772554" cy="646331"/>
          </a:xfrm>
          <a:prstGeom prst="rect">
            <a:avLst/>
          </a:prstGeom>
          <a:noFill/>
        </p:spPr>
        <p:txBody>
          <a:bodyPr wrap="none" rtlCol="0">
            <a:spAutoFit/>
          </a:bodyPr>
          <a:lstStyle/>
          <a:p>
            <a:r>
              <a:rPr lang="en-US" dirty="0" smtClean="0"/>
              <a:t>-</a:t>
            </a:r>
            <a:r>
              <a:rPr lang="en-US" dirty="0" err="1" smtClean="0"/>
              <a:t>Brijesh</a:t>
            </a:r>
            <a:r>
              <a:rPr lang="en-US" dirty="0" smtClean="0"/>
              <a:t> </a:t>
            </a:r>
            <a:r>
              <a:rPr lang="en-US" dirty="0" err="1" smtClean="0"/>
              <a:t>Pitroda</a:t>
            </a:r>
            <a:endParaRPr lang="en-US" dirty="0" smtClean="0"/>
          </a:p>
          <a:p>
            <a:r>
              <a:rPr lang="en-US" dirty="0"/>
              <a:t> </a:t>
            </a:r>
            <a:r>
              <a:rPr lang="en-US" dirty="0" smtClean="0"/>
              <a:t>brijeshpitroda@gmail.com</a:t>
            </a:r>
            <a:endParaRPr lang="en-US" dirty="0"/>
          </a:p>
        </p:txBody>
      </p:sp>
    </p:spTree>
    <p:extLst>
      <p:ext uri="{BB962C8B-B14F-4D97-AF65-F5344CB8AC3E}">
        <p14:creationId xmlns:p14="http://schemas.microsoft.com/office/powerpoint/2010/main" val="35115266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Provided:</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That </a:t>
            </a:r>
            <a:r>
              <a:rPr lang="en-US" dirty="0"/>
              <a:t>such entity is </a:t>
            </a:r>
            <a:r>
              <a:rPr lang="en-US" b="1" dirty="0"/>
              <a:t>not formed by splitting up, or reconstruction, of a business</a:t>
            </a:r>
            <a:r>
              <a:rPr lang="en-US" dirty="0"/>
              <a:t> already in existence.</a:t>
            </a:r>
          </a:p>
          <a:p>
            <a:r>
              <a:rPr lang="en-US" dirty="0" smtClean="0"/>
              <a:t>That </a:t>
            </a:r>
            <a:r>
              <a:rPr lang="en-US" dirty="0"/>
              <a:t>an entity shall </a:t>
            </a:r>
            <a:r>
              <a:rPr lang="en-US" b="1" dirty="0"/>
              <a:t>cease to be a Startup if</a:t>
            </a:r>
            <a:r>
              <a:rPr lang="en-US" dirty="0"/>
              <a:t> its </a:t>
            </a:r>
            <a:r>
              <a:rPr lang="en-US" b="1" dirty="0"/>
              <a:t>turnover</a:t>
            </a:r>
            <a:r>
              <a:rPr lang="en-US" dirty="0"/>
              <a:t> for the previous financial years has </a:t>
            </a:r>
            <a:r>
              <a:rPr lang="en-US" b="1" dirty="0"/>
              <a:t>exceeded INR 25 </a:t>
            </a:r>
            <a:r>
              <a:rPr lang="en-US" b="1" dirty="0" err="1"/>
              <a:t>crore</a:t>
            </a:r>
            <a:r>
              <a:rPr lang="en-US" dirty="0"/>
              <a:t> </a:t>
            </a:r>
            <a:r>
              <a:rPr lang="en-US" b="1" dirty="0"/>
              <a:t>or it has completed 5 years from the date of incorporation/ registration.</a:t>
            </a:r>
            <a:endParaRPr lang="en-US" dirty="0"/>
          </a:p>
          <a:p>
            <a:r>
              <a:rPr lang="en-US" dirty="0" smtClean="0"/>
              <a:t>That </a:t>
            </a:r>
            <a:r>
              <a:rPr lang="en-US" dirty="0"/>
              <a:t>a Startup shall be eligible for </a:t>
            </a:r>
            <a:r>
              <a:rPr lang="en-US" b="1" dirty="0"/>
              <a:t>tax benefits only after</a:t>
            </a:r>
            <a:r>
              <a:rPr lang="en-US" dirty="0"/>
              <a:t> it has obtained </a:t>
            </a:r>
            <a:r>
              <a:rPr lang="en-US" b="1" dirty="0" smtClean="0"/>
              <a:t>certification</a:t>
            </a:r>
            <a:r>
              <a:rPr lang="en-US" dirty="0"/>
              <a:t> </a:t>
            </a:r>
            <a:r>
              <a:rPr lang="en-US" b="1" dirty="0" smtClean="0"/>
              <a:t>from </a:t>
            </a:r>
            <a:r>
              <a:rPr lang="en-US" b="1" dirty="0"/>
              <a:t>the Inter-Ministerial Board,</a:t>
            </a:r>
            <a:r>
              <a:rPr lang="en-US" dirty="0"/>
              <a:t> setup for such purpose.</a:t>
            </a:r>
          </a:p>
        </p:txBody>
      </p:sp>
    </p:spTree>
    <p:extLst>
      <p:ext uri="{BB962C8B-B14F-4D97-AF65-F5344CB8AC3E}">
        <p14:creationId xmlns:p14="http://schemas.microsoft.com/office/powerpoint/2010/main" val="1026388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effectLst/>
              </a:rPr>
              <a:t>Objective</a:t>
            </a:r>
            <a:endParaRPr lang="en-US" dirty="0"/>
          </a:p>
        </p:txBody>
      </p:sp>
      <p:sp>
        <p:nvSpPr>
          <p:cNvPr id="3" name="Content Placeholder 2"/>
          <p:cNvSpPr>
            <a:spLocks noGrp="1"/>
          </p:cNvSpPr>
          <p:nvPr>
            <p:ph idx="1"/>
          </p:nvPr>
        </p:nvSpPr>
        <p:spPr/>
        <p:txBody>
          <a:bodyPr>
            <a:normAutofit fontScale="92500" lnSpcReduction="20000"/>
          </a:bodyPr>
          <a:lstStyle/>
          <a:p>
            <a:r>
              <a:rPr lang="en-US" dirty="0"/>
              <a:t>To reduce the regulatory burden on Startups thereby allowing them to focus on their core business and keep compliance cost low</a:t>
            </a:r>
            <a:r>
              <a:rPr lang="en-US" dirty="0" smtClean="0"/>
              <a:t>.</a:t>
            </a:r>
            <a:endParaRPr lang="en-US" dirty="0"/>
          </a:p>
          <a:p>
            <a:r>
              <a:rPr lang="en-US" dirty="0"/>
              <a:t>Startups shall be allowed to self-certify compliance (through the Startup mobile app) with 9 </a:t>
            </a:r>
            <a:r>
              <a:rPr lang="en-US" dirty="0" err="1"/>
              <a:t>labour</a:t>
            </a:r>
            <a:r>
              <a:rPr lang="en-US" dirty="0"/>
              <a:t> and environment </a:t>
            </a:r>
            <a:r>
              <a:rPr lang="en-US" dirty="0" smtClean="0"/>
              <a:t>laws. </a:t>
            </a:r>
            <a:r>
              <a:rPr lang="en-US" dirty="0"/>
              <a:t>In case of the </a:t>
            </a:r>
            <a:r>
              <a:rPr lang="en-US" dirty="0" err="1"/>
              <a:t>labour</a:t>
            </a:r>
            <a:r>
              <a:rPr lang="en-US" dirty="0"/>
              <a:t> laws, no inspections will be conducted for a period of 3 years. Startups may be inspected on receipt of credible and verifiable complaint of violation, filed in writing and approved by at least one level senior to the inspecting officer.</a:t>
            </a:r>
          </a:p>
          <a:p>
            <a:endParaRPr lang="en-US" dirty="0"/>
          </a:p>
        </p:txBody>
      </p:sp>
    </p:spTree>
    <p:extLst>
      <p:ext uri="{BB962C8B-B14F-4D97-AF65-F5344CB8AC3E}">
        <p14:creationId xmlns:p14="http://schemas.microsoft.com/office/powerpoint/2010/main" val="1681602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Rolling-out of Mobile App and Portal</a:t>
            </a:r>
            <a:endParaRPr lang="en-US" dirty="0"/>
          </a:p>
        </p:txBody>
      </p:sp>
      <p:sp>
        <p:nvSpPr>
          <p:cNvPr id="3" name="Content Placeholder 2"/>
          <p:cNvSpPr>
            <a:spLocks noGrp="1"/>
          </p:cNvSpPr>
          <p:nvPr>
            <p:ph idx="1"/>
          </p:nvPr>
        </p:nvSpPr>
        <p:spPr/>
        <p:txBody>
          <a:bodyPr>
            <a:normAutofit fontScale="70000" lnSpcReduction="20000"/>
          </a:bodyPr>
          <a:lstStyle/>
          <a:p>
            <a:r>
              <a:rPr lang="en-US" dirty="0"/>
              <a:t>To serve as the single platform for Startups for interacting with Government and </a:t>
            </a:r>
            <a:r>
              <a:rPr lang="en-US" dirty="0" smtClean="0"/>
              <a:t>Regulatory</a:t>
            </a:r>
          </a:p>
          <a:p>
            <a:r>
              <a:rPr lang="en-US" dirty="0"/>
              <a:t>The App shall be made available from April 01, 2016 on all leading mobile/ smart devices’ Platforms</a:t>
            </a:r>
            <a:r>
              <a:rPr lang="en-US" dirty="0" smtClean="0"/>
              <a:t>.</a:t>
            </a:r>
            <a:endParaRPr lang="en-US" dirty="0"/>
          </a:p>
          <a:p>
            <a:r>
              <a:rPr lang="en-US" dirty="0" smtClean="0"/>
              <a:t>Government </a:t>
            </a:r>
            <a:r>
              <a:rPr lang="en-US" dirty="0"/>
              <a:t>shall introduce a Mobile App to provide on-the-go accessibility for</a:t>
            </a:r>
            <a:r>
              <a:rPr lang="en-US" dirty="0" smtClean="0"/>
              <a:t>:</a:t>
            </a:r>
            <a:endParaRPr lang="en-US" dirty="0"/>
          </a:p>
          <a:p>
            <a:pPr>
              <a:buFont typeface="Wingdings" pitchFamily="2" charset="2"/>
              <a:buChar char="ü"/>
            </a:pPr>
            <a:r>
              <a:rPr lang="en-US" dirty="0" smtClean="0"/>
              <a:t>Registering </a:t>
            </a:r>
            <a:r>
              <a:rPr lang="en-US" dirty="0"/>
              <a:t>Startups with relevant agencies of </a:t>
            </a:r>
            <a:r>
              <a:rPr lang="en-US" dirty="0" smtClean="0"/>
              <a:t>the 	   	  Government</a:t>
            </a:r>
            <a:endParaRPr lang="en-US" dirty="0"/>
          </a:p>
          <a:p>
            <a:pPr>
              <a:buFont typeface="Wingdings" pitchFamily="2" charset="2"/>
              <a:buChar char="ü"/>
            </a:pPr>
            <a:r>
              <a:rPr lang="en-US" dirty="0" smtClean="0"/>
              <a:t>Tracking </a:t>
            </a:r>
            <a:r>
              <a:rPr lang="en-US" dirty="0"/>
              <a:t>the status of the registration application </a:t>
            </a:r>
            <a:r>
              <a:rPr lang="en-US" dirty="0" smtClean="0"/>
              <a:t>and 	  anytime downloading </a:t>
            </a:r>
            <a:r>
              <a:rPr lang="en-US" dirty="0"/>
              <a:t>of the </a:t>
            </a:r>
            <a:r>
              <a:rPr lang="en-US" dirty="0" smtClean="0"/>
              <a:t>registration certificate.</a:t>
            </a:r>
          </a:p>
          <a:p>
            <a:pPr>
              <a:buFont typeface="Wingdings" pitchFamily="2" charset="2"/>
              <a:buChar char="ü"/>
            </a:pPr>
            <a:r>
              <a:rPr lang="en-US" dirty="0" smtClean="0"/>
              <a:t>Filing for compliances and obtaining information on 	 	  various clearances/ approvals/ registrations Required</a:t>
            </a:r>
          </a:p>
          <a:p>
            <a:pPr>
              <a:buFont typeface="Wingdings" pitchFamily="2" charset="2"/>
              <a:buChar char="ü"/>
            </a:pPr>
            <a:r>
              <a:rPr lang="en-US" dirty="0" smtClean="0"/>
              <a:t>Collaborating </a:t>
            </a:r>
            <a:r>
              <a:rPr lang="en-US" dirty="0"/>
              <a:t>with various Startup </a:t>
            </a:r>
            <a:r>
              <a:rPr lang="en-US" dirty="0" smtClean="0"/>
              <a:t>ecosystem 		  partners.</a:t>
            </a:r>
            <a:endParaRPr lang="en-US" dirty="0"/>
          </a:p>
        </p:txBody>
      </p:sp>
    </p:spTree>
    <p:extLst>
      <p:ext uri="{BB962C8B-B14F-4D97-AF65-F5344CB8AC3E}">
        <p14:creationId xmlns:p14="http://schemas.microsoft.com/office/powerpoint/2010/main" val="90489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533400"/>
            <a:ext cx="7498080" cy="1143000"/>
          </a:xfrm>
        </p:spPr>
        <p:txBody>
          <a:bodyPr>
            <a:normAutofit fontScale="90000"/>
          </a:bodyPr>
          <a:lstStyle/>
          <a:p>
            <a:r>
              <a:rPr lang="en-US" b="1" dirty="0">
                <a:effectLst/>
              </a:rPr>
              <a:t>Legal Support and Fast-tracking Patent Examination at</a:t>
            </a:r>
            <a:r>
              <a:rPr lang="en-US" dirty="0">
                <a:effectLst/>
              </a:rPr>
              <a:t/>
            </a:r>
            <a:br>
              <a:rPr lang="en-US" dirty="0">
                <a:effectLst/>
              </a:rPr>
            </a:br>
            <a:r>
              <a:rPr lang="en-US" b="1" dirty="0">
                <a:effectLst/>
              </a:rPr>
              <a:t>Lower Costs</a:t>
            </a:r>
            <a:endParaRPr lang="en-US" dirty="0"/>
          </a:p>
        </p:txBody>
      </p:sp>
      <p:sp>
        <p:nvSpPr>
          <p:cNvPr id="3" name="Content Placeholder 2"/>
          <p:cNvSpPr>
            <a:spLocks noGrp="1"/>
          </p:cNvSpPr>
          <p:nvPr>
            <p:ph idx="1"/>
          </p:nvPr>
        </p:nvSpPr>
        <p:spPr>
          <a:xfrm>
            <a:off x="1447800" y="2133600"/>
            <a:ext cx="7498080" cy="4800600"/>
          </a:xfrm>
        </p:spPr>
        <p:txBody>
          <a:bodyPr>
            <a:normAutofit fontScale="85000" lnSpcReduction="10000"/>
          </a:bodyPr>
          <a:lstStyle/>
          <a:p>
            <a:pPr lvl="0"/>
            <a:r>
              <a:rPr lang="en-US" dirty="0"/>
              <a:t>The scheme for Startup </a:t>
            </a:r>
            <a:r>
              <a:rPr lang="en-US" dirty="0" smtClean="0"/>
              <a:t>Intellectual Property </a:t>
            </a:r>
            <a:r>
              <a:rPr lang="en-US" dirty="0"/>
              <a:t>Protection (SIPP) shall facilitate filing of Patents, Trademarks and Designs by innovative Startups. </a:t>
            </a:r>
          </a:p>
          <a:p>
            <a:pPr lvl="0"/>
            <a:r>
              <a:rPr lang="en-US" dirty="0"/>
              <a:t>The valuation of any innovation goes up </a:t>
            </a:r>
            <a:r>
              <a:rPr lang="en-US" dirty="0" smtClean="0"/>
              <a:t>immensely, once </a:t>
            </a:r>
            <a:r>
              <a:rPr lang="en-US" dirty="0"/>
              <a:t>it gets the protective cover of a patent. To this end, the patent application of Startups shall be fast-tracked for examination and disposal, so that they can realize the value of their IPRs at the earliest possible.</a:t>
            </a:r>
          </a:p>
          <a:p>
            <a:r>
              <a:rPr lang="en-US" dirty="0" smtClean="0"/>
              <a:t>Startups </a:t>
            </a:r>
            <a:r>
              <a:rPr lang="en-US" dirty="0"/>
              <a:t>shall be provided an 80% rebate in filing of </a:t>
            </a:r>
            <a:r>
              <a:rPr lang="en-US" dirty="0" smtClean="0"/>
              <a:t>patents.</a:t>
            </a:r>
          </a:p>
        </p:txBody>
      </p:sp>
    </p:spTree>
    <p:extLst>
      <p:ext uri="{BB962C8B-B14F-4D97-AF65-F5344CB8AC3E}">
        <p14:creationId xmlns:p14="http://schemas.microsoft.com/office/powerpoint/2010/main" val="9241216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rPr>
              <a:t>Faster Exit for Startups</a:t>
            </a:r>
            <a:endParaRPr lang="en-US" dirty="0"/>
          </a:p>
        </p:txBody>
      </p:sp>
      <p:sp>
        <p:nvSpPr>
          <p:cNvPr id="3" name="Content Placeholder 2"/>
          <p:cNvSpPr>
            <a:spLocks noGrp="1"/>
          </p:cNvSpPr>
          <p:nvPr>
            <p:ph idx="1"/>
          </p:nvPr>
        </p:nvSpPr>
        <p:spPr/>
        <p:txBody>
          <a:bodyPr>
            <a:normAutofit fontScale="77500" lnSpcReduction="20000"/>
          </a:bodyPr>
          <a:lstStyle/>
          <a:p>
            <a:r>
              <a:rPr lang="en-US" dirty="0"/>
              <a:t>The Insolvency and Bankruptcy Bill 2015 (“IBB”), tabled in the </a:t>
            </a:r>
            <a:r>
              <a:rPr lang="en-US" dirty="0" err="1"/>
              <a:t>Lok</a:t>
            </a:r>
            <a:r>
              <a:rPr lang="en-US" dirty="0"/>
              <a:t> </a:t>
            </a:r>
            <a:r>
              <a:rPr lang="en-US" dirty="0" err="1"/>
              <a:t>Sabha</a:t>
            </a:r>
            <a:r>
              <a:rPr lang="en-US" dirty="0"/>
              <a:t> in December 2015 has provisions for the fast track and / or voluntary closure of </a:t>
            </a:r>
            <a:r>
              <a:rPr lang="en-US" dirty="0" smtClean="0"/>
              <a:t>businesses. In </a:t>
            </a:r>
            <a:r>
              <a:rPr lang="en-US" dirty="0"/>
              <a:t>terms of the IBB, Startups with simple debt structures or those meeting such criteria as may be specified may be wound up within a period of 90 days from making of an application for winding up on a fast track basis</a:t>
            </a:r>
            <a:r>
              <a:rPr lang="en-US" dirty="0" smtClean="0"/>
              <a:t>.</a:t>
            </a:r>
            <a:endParaRPr lang="en-US" dirty="0"/>
          </a:p>
          <a:p>
            <a:r>
              <a:rPr lang="en-US" dirty="0"/>
              <a:t>On appointment of the insolvency professional, the liquidator shall be responsible for the swift closure of the business, sale of assets and repayment of creditors in accordance with the distribution waterfall set out in the IBB. This process will respect the concept of limited liability.</a:t>
            </a:r>
          </a:p>
          <a:p>
            <a:pPr marL="82296" indent="0">
              <a:buNone/>
            </a:pPr>
            <a:endParaRPr lang="en-US" dirty="0"/>
          </a:p>
        </p:txBody>
      </p:sp>
    </p:spTree>
    <p:extLst>
      <p:ext uri="{BB962C8B-B14F-4D97-AF65-F5344CB8AC3E}">
        <p14:creationId xmlns:p14="http://schemas.microsoft.com/office/powerpoint/2010/main" val="1316390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838200"/>
            <a:ext cx="7498080" cy="1143000"/>
          </a:xfrm>
        </p:spPr>
        <p:txBody>
          <a:bodyPr>
            <a:normAutofit fontScale="90000"/>
          </a:bodyPr>
          <a:lstStyle/>
          <a:p>
            <a:r>
              <a:rPr lang="en-US" b="1" dirty="0">
                <a:effectLst/>
              </a:rPr>
              <a:t>Providing Funding Support through a Fund of Funds with a</a:t>
            </a:r>
            <a:r>
              <a:rPr lang="en-US" dirty="0">
                <a:effectLst/>
              </a:rPr>
              <a:t/>
            </a:r>
            <a:br>
              <a:rPr lang="en-US" dirty="0">
                <a:effectLst/>
              </a:rPr>
            </a:br>
            <a:r>
              <a:rPr lang="en-US" b="1" dirty="0">
                <a:effectLst/>
              </a:rPr>
              <a:t>Corpus of INR 10,000 </a:t>
            </a:r>
            <a:r>
              <a:rPr lang="en-US" b="1" dirty="0" err="1">
                <a:effectLst/>
              </a:rPr>
              <a:t>crore</a:t>
            </a:r>
            <a:r>
              <a:rPr lang="en-US" dirty="0">
                <a:effectLst/>
              </a:rPr>
              <a:t/>
            </a:r>
            <a:br>
              <a:rPr lang="en-US" dirty="0">
                <a:effectLst/>
              </a:rPr>
            </a:br>
            <a:endParaRPr lang="en-US" dirty="0"/>
          </a:p>
        </p:txBody>
      </p:sp>
      <p:sp>
        <p:nvSpPr>
          <p:cNvPr id="3" name="Content Placeholder 2"/>
          <p:cNvSpPr>
            <a:spLocks noGrp="1"/>
          </p:cNvSpPr>
          <p:nvPr>
            <p:ph idx="1"/>
          </p:nvPr>
        </p:nvSpPr>
        <p:spPr>
          <a:xfrm>
            <a:off x="1295400" y="2073779"/>
            <a:ext cx="7498080" cy="4800600"/>
          </a:xfrm>
        </p:spPr>
        <p:txBody>
          <a:bodyPr/>
          <a:lstStyle/>
          <a:p>
            <a:r>
              <a:rPr lang="en-US" dirty="0"/>
              <a:t>Government will set up a fund with an initial corpus </a:t>
            </a:r>
            <a:r>
              <a:rPr lang="en-US" dirty="0" smtClean="0"/>
              <a:t>of INR </a:t>
            </a:r>
            <a:r>
              <a:rPr lang="en-US" dirty="0"/>
              <a:t>2,500 </a:t>
            </a:r>
            <a:r>
              <a:rPr lang="en-US" dirty="0" err="1"/>
              <a:t>crore</a:t>
            </a:r>
            <a:r>
              <a:rPr lang="en-US" dirty="0"/>
              <a:t> and a total corpus of INR 10,000 </a:t>
            </a:r>
            <a:r>
              <a:rPr lang="en-US" dirty="0" err="1"/>
              <a:t>crore</a:t>
            </a:r>
            <a:r>
              <a:rPr lang="en-US" dirty="0"/>
              <a:t> over a period 4 years</a:t>
            </a:r>
          </a:p>
          <a:p>
            <a:r>
              <a:rPr lang="en-US" dirty="0" smtClean="0"/>
              <a:t>The </a:t>
            </a:r>
            <a:r>
              <a:rPr lang="en-US" dirty="0"/>
              <a:t>Fund will be in the nature of Fund of Funds, which means that it will not invest directly </a:t>
            </a:r>
            <a:r>
              <a:rPr lang="en-US" dirty="0" smtClean="0"/>
              <a:t>into Startups</a:t>
            </a:r>
            <a:r>
              <a:rPr lang="en-US" dirty="0"/>
              <a:t>, but shall participate in the capital of SEBI registered Venture Funds.</a:t>
            </a:r>
          </a:p>
          <a:p>
            <a:endParaRPr lang="en-US" dirty="0"/>
          </a:p>
        </p:txBody>
      </p:sp>
    </p:spTree>
    <p:extLst>
      <p:ext uri="{BB962C8B-B14F-4D97-AF65-F5344CB8AC3E}">
        <p14:creationId xmlns:p14="http://schemas.microsoft.com/office/powerpoint/2010/main" val="24237908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effectLst/>
              </a:rPr>
              <a:t>Key features of the Fund of Funds are highlighted below:</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a:t>Fund of Funds shall be managed by a Board with private professionals drawn from industry bodies, academia, and successful Startups.</a:t>
            </a:r>
          </a:p>
          <a:p>
            <a:r>
              <a:rPr lang="en-US" dirty="0" smtClean="0"/>
              <a:t>Life </a:t>
            </a:r>
            <a:r>
              <a:rPr lang="en-US" dirty="0"/>
              <a:t>Insurance Corporation (LIC) shall be a co-investor in the Fund of Funds</a:t>
            </a:r>
          </a:p>
          <a:p>
            <a:r>
              <a:rPr lang="en-US" dirty="0" smtClean="0"/>
              <a:t>The </a:t>
            </a:r>
            <a:r>
              <a:rPr lang="en-US" dirty="0"/>
              <a:t>Fund shall ensure support to a broad mix of sectors such as manufacturing, agriculture, health, education, etc</a:t>
            </a:r>
            <a:r>
              <a:rPr lang="en-US" dirty="0" smtClean="0"/>
              <a:t>.</a:t>
            </a:r>
            <a:endParaRPr lang="en-US" dirty="0"/>
          </a:p>
        </p:txBody>
      </p:sp>
    </p:spTree>
    <p:extLst>
      <p:ext uri="{BB962C8B-B14F-4D97-AF65-F5344CB8AC3E}">
        <p14:creationId xmlns:p14="http://schemas.microsoft.com/office/powerpoint/2010/main" val="38664365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243</TotalTime>
  <Words>1480</Words>
  <Application>Microsoft Office PowerPoint</Application>
  <PresentationFormat>On-screen Show (4:3)</PresentationFormat>
  <Paragraphs>74</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Solstice</vt:lpstr>
      <vt:lpstr>Startup India</vt:lpstr>
      <vt:lpstr>Startup:</vt:lpstr>
      <vt:lpstr>Provided:</vt:lpstr>
      <vt:lpstr>Objective</vt:lpstr>
      <vt:lpstr>Rolling-out of Mobile App and Portal</vt:lpstr>
      <vt:lpstr>Legal Support and Fast-tracking Patent Examination at Lower Costs</vt:lpstr>
      <vt:lpstr>Faster Exit for Startups</vt:lpstr>
      <vt:lpstr>Providing Funding Support through a Fund of Funds with a Corpus of INR 10,000 crore </vt:lpstr>
      <vt:lpstr>Key features of the Fund of Funds are highlighted below: </vt:lpstr>
      <vt:lpstr>Providing Funding Support through a Fund of Funds with a Corpus of INR 10,000 crore</vt:lpstr>
      <vt:lpstr>Tax Exemption on Capital Gains</vt:lpstr>
      <vt:lpstr>Tax Exemption to Startups for 3 years</vt:lpstr>
      <vt:lpstr>Tax Exemption on Investments above Fair Market Value </vt:lpstr>
      <vt:lpstr>Organizing Startup Fests for Showcasing Innovation and Providing a Collaboration Platform </vt:lpstr>
      <vt:lpstr>Launch of Atal Innovation Mission (AIM) with Self-Employment and Talent Utilization (SETU) Program </vt:lpstr>
      <vt:lpstr>AIM and SETU Program…. </vt:lpstr>
      <vt:lpstr>Harnessing Private Sector Expertise for Incubator Setup</vt:lpstr>
      <vt:lpstr>Building Innovation Centers at National Institutes</vt:lpstr>
      <vt:lpstr>Launching of Innovation Focused Programs for Students </vt:lpstr>
      <vt:lpstr>Annual Incubator Grand Challenge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Article2</dc:creator>
  <cp:lastModifiedBy>Article2</cp:lastModifiedBy>
  <cp:revision>25</cp:revision>
  <dcterms:created xsi:type="dcterms:W3CDTF">2006-08-16T00:00:00Z</dcterms:created>
  <dcterms:modified xsi:type="dcterms:W3CDTF">2016-02-01T09:08:54Z</dcterms:modified>
</cp:coreProperties>
</file>