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80" r:id="rId6"/>
    <p:sldId id="281" r:id="rId7"/>
    <p:sldId id="282" r:id="rId8"/>
    <p:sldId id="283" r:id="rId9"/>
    <p:sldId id="262" r:id="rId10"/>
    <p:sldId id="263" r:id="rId11"/>
    <p:sldId id="292" r:id="rId12"/>
    <p:sldId id="264" r:id="rId13"/>
    <p:sldId id="293" r:id="rId14"/>
    <p:sldId id="265" r:id="rId15"/>
    <p:sldId id="301" r:id="rId16"/>
    <p:sldId id="294" r:id="rId17"/>
    <p:sldId id="271" r:id="rId18"/>
    <p:sldId id="295" r:id="rId19"/>
    <p:sldId id="272" r:id="rId20"/>
    <p:sldId id="297" r:id="rId21"/>
    <p:sldId id="299" r:id="rId22"/>
    <p:sldId id="288" r:id="rId23"/>
    <p:sldId id="289" r:id="rId24"/>
    <p:sldId id="298" r:id="rId25"/>
    <p:sldId id="291" r:id="rId26"/>
    <p:sldId id="296" r:id="rId27"/>
    <p:sldId id="273" r:id="rId28"/>
    <p:sldId id="274" r:id="rId29"/>
    <p:sldId id="275" r:id="rId30"/>
    <p:sldId id="266" r:id="rId31"/>
    <p:sldId id="268" r:id="rId32"/>
    <p:sldId id="267" r:id="rId33"/>
    <p:sldId id="277" r:id="rId34"/>
    <p:sldId id="278" r:id="rId35"/>
    <p:sldId id="300" r:id="rId36"/>
    <p:sldId id="279" r:id="rId37"/>
    <p:sldId id="270" r:id="rId38"/>
    <p:sldId id="269" r:id="rId39"/>
    <p:sldId id="276" r:id="rId40"/>
    <p:sldId id="284" r:id="rId41"/>
  </p:sldIdLst>
  <p:sldSz cx="9144000" cy="6858000" type="screen4x3"/>
  <p:notesSz cx="6858000" cy="9144000"/>
  <p:defaultTextStyle>
    <a:defPPr>
      <a:defRPr lang="en-US"/>
    </a:defPPr>
    <a:lvl1pPr marL="0" algn="l" defTabSz="914311" rtl="0" eaLnBrk="1" latinLnBrk="0" hangingPunct="1">
      <a:defRPr sz="1800" kern="1200">
        <a:solidFill>
          <a:schemeClr val="tx1"/>
        </a:solidFill>
        <a:latin typeface="+mn-lt"/>
        <a:ea typeface="+mn-ea"/>
        <a:cs typeface="+mn-cs"/>
      </a:defRPr>
    </a:lvl1pPr>
    <a:lvl2pPr marL="457156" algn="l" defTabSz="914311" rtl="0" eaLnBrk="1" latinLnBrk="0" hangingPunct="1">
      <a:defRPr sz="1800" kern="1200">
        <a:solidFill>
          <a:schemeClr val="tx1"/>
        </a:solidFill>
        <a:latin typeface="+mn-lt"/>
        <a:ea typeface="+mn-ea"/>
        <a:cs typeface="+mn-cs"/>
      </a:defRPr>
    </a:lvl2pPr>
    <a:lvl3pPr marL="914311" algn="l" defTabSz="914311" rtl="0" eaLnBrk="1" latinLnBrk="0" hangingPunct="1">
      <a:defRPr sz="1800" kern="1200">
        <a:solidFill>
          <a:schemeClr val="tx1"/>
        </a:solidFill>
        <a:latin typeface="+mn-lt"/>
        <a:ea typeface="+mn-ea"/>
        <a:cs typeface="+mn-cs"/>
      </a:defRPr>
    </a:lvl3pPr>
    <a:lvl4pPr marL="1371467" algn="l" defTabSz="914311" rtl="0" eaLnBrk="1" latinLnBrk="0" hangingPunct="1">
      <a:defRPr sz="1800" kern="1200">
        <a:solidFill>
          <a:schemeClr val="tx1"/>
        </a:solidFill>
        <a:latin typeface="+mn-lt"/>
        <a:ea typeface="+mn-ea"/>
        <a:cs typeface="+mn-cs"/>
      </a:defRPr>
    </a:lvl4pPr>
    <a:lvl5pPr marL="1828623" algn="l" defTabSz="914311" rtl="0" eaLnBrk="1" latinLnBrk="0" hangingPunct="1">
      <a:defRPr sz="1800" kern="1200">
        <a:solidFill>
          <a:schemeClr val="tx1"/>
        </a:solidFill>
        <a:latin typeface="+mn-lt"/>
        <a:ea typeface="+mn-ea"/>
        <a:cs typeface="+mn-cs"/>
      </a:defRPr>
    </a:lvl5pPr>
    <a:lvl6pPr marL="2285777" algn="l" defTabSz="914311" rtl="0" eaLnBrk="1" latinLnBrk="0" hangingPunct="1">
      <a:defRPr sz="1800" kern="1200">
        <a:solidFill>
          <a:schemeClr val="tx1"/>
        </a:solidFill>
        <a:latin typeface="+mn-lt"/>
        <a:ea typeface="+mn-ea"/>
        <a:cs typeface="+mn-cs"/>
      </a:defRPr>
    </a:lvl6pPr>
    <a:lvl7pPr marL="2742933" algn="l" defTabSz="914311" rtl="0" eaLnBrk="1" latinLnBrk="0" hangingPunct="1">
      <a:defRPr sz="1800" kern="1200">
        <a:solidFill>
          <a:schemeClr val="tx1"/>
        </a:solidFill>
        <a:latin typeface="+mn-lt"/>
        <a:ea typeface="+mn-ea"/>
        <a:cs typeface="+mn-cs"/>
      </a:defRPr>
    </a:lvl7pPr>
    <a:lvl8pPr marL="3200089" algn="l" defTabSz="914311" rtl="0" eaLnBrk="1" latinLnBrk="0" hangingPunct="1">
      <a:defRPr sz="1800" kern="1200">
        <a:solidFill>
          <a:schemeClr val="tx1"/>
        </a:solidFill>
        <a:latin typeface="+mn-lt"/>
        <a:ea typeface="+mn-ea"/>
        <a:cs typeface="+mn-cs"/>
      </a:defRPr>
    </a:lvl8pPr>
    <a:lvl9pPr marL="3657244" algn="l" defTabSz="91431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FE25A7-CCC0-4AB1-A5E3-2CE0B6065177}"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US"/>
        </a:p>
      </dgm:t>
    </dgm:pt>
    <dgm:pt modelId="{F8D2D8AD-DA5E-4C0F-95D3-FB2F4D23A2FC}">
      <dgm:prSet phldrT="[Text]" custT="1"/>
      <dgm:spPr/>
      <dgm:t>
        <a:bodyPr/>
        <a:lstStyle/>
        <a:p>
          <a:r>
            <a:rPr lang="en-US" sz="1800" dirty="0" smtClean="0">
              <a:latin typeface="+mn-lt"/>
              <a:cs typeface="Georgia"/>
            </a:rPr>
            <a:t>Pai</a:t>
          </a:r>
          <a:r>
            <a:rPr lang="en-US" sz="1800" spc="4" dirty="0" smtClean="0">
              <a:latin typeface="+mn-lt"/>
              <a:cs typeface="Georgia"/>
            </a:rPr>
            <a:t>nt</a:t>
          </a:r>
          <a:r>
            <a:rPr lang="en-US" sz="1800" dirty="0" smtClean="0">
              <a:latin typeface="+mn-lt"/>
              <a:cs typeface="Georgia"/>
            </a:rPr>
            <a:t>i</a:t>
          </a:r>
          <a:r>
            <a:rPr lang="en-US" sz="1800" spc="4" dirty="0" smtClean="0">
              <a:latin typeface="+mn-lt"/>
              <a:cs typeface="Georgia"/>
            </a:rPr>
            <a:t>n</a:t>
          </a:r>
          <a:r>
            <a:rPr lang="en-US" sz="1800" dirty="0" smtClean="0">
              <a:latin typeface="+mn-lt"/>
              <a:cs typeface="Georgia"/>
            </a:rPr>
            <a:t>g</a:t>
          </a:r>
          <a:r>
            <a:rPr lang="en-US" sz="1800" spc="-39" dirty="0" smtClean="0">
              <a:latin typeface="+mn-lt"/>
              <a:cs typeface="Georgia"/>
            </a:rPr>
            <a:t> </a:t>
          </a:r>
          <a:r>
            <a:rPr lang="en-US" sz="1800" dirty="0" smtClean="0">
              <a:latin typeface="+mn-lt"/>
              <a:cs typeface="Georgia"/>
            </a:rPr>
            <a:t>m</a:t>
          </a:r>
          <a:r>
            <a:rPr lang="en-US" sz="1800" spc="-4" dirty="0" smtClean="0">
              <a:latin typeface="+mn-lt"/>
              <a:cs typeface="Georgia"/>
            </a:rPr>
            <a:t>a</a:t>
          </a:r>
          <a:r>
            <a:rPr lang="en-US" sz="1800" spc="4" dirty="0" smtClean="0">
              <a:latin typeface="+mn-lt"/>
              <a:cs typeface="Georgia"/>
            </a:rPr>
            <a:t>te</a:t>
          </a:r>
          <a:r>
            <a:rPr lang="en-US" sz="1800" spc="-4" dirty="0" smtClean="0">
              <a:latin typeface="+mn-lt"/>
              <a:cs typeface="Georgia"/>
            </a:rPr>
            <a:t>r</a:t>
          </a:r>
          <a:r>
            <a:rPr lang="en-US" sz="1800" dirty="0" smtClean="0">
              <a:latin typeface="+mn-lt"/>
              <a:cs typeface="Georgia"/>
            </a:rPr>
            <a:t>ial</a:t>
          </a:r>
          <a:r>
            <a:rPr lang="en-US" sz="1800" spc="-14" dirty="0" smtClean="0">
              <a:latin typeface="+mn-lt"/>
              <a:cs typeface="Georgia"/>
            </a:rPr>
            <a:t> </a:t>
          </a:r>
          <a:r>
            <a:rPr lang="en-US" sz="1800" spc="4" dirty="0" smtClean="0">
              <a:latin typeface="+mn-lt"/>
              <a:cs typeface="Georgia"/>
            </a:rPr>
            <a:t>b</a:t>
          </a:r>
          <a:r>
            <a:rPr lang="en-US" sz="1800" spc="-4" dirty="0" smtClean="0">
              <a:latin typeface="+mn-lt"/>
              <a:cs typeface="Georgia"/>
            </a:rPr>
            <a:t>r</a:t>
          </a:r>
          <a:r>
            <a:rPr lang="en-US" sz="1800" dirty="0" smtClean="0">
              <a:latin typeface="+mn-lt"/>
              <a:cs typeface="Georgia"/>
            </a:rPr>
            <a:t>oug</a:t>
          </a:r>
          <a:r>
            <a:rPr lang="en-US" sz="1800" spc="-4" dirty="0" smtClean="0">
              <a:latin typeface="+mn-lt"/>
              <a:cs typeface="Georgia"/>
            </a:rPr>
            <a:t>h</a:t>
          </a:r>
          <a:r>
            <a:rPr lang="en-US" sz="1800" dirty="0" smtClean="0">
              <a:latin typeface="+mn-lt"/>
              <a:cs typeface="Georgia"/>
            </a:rPr>
            <a:t>t</a:t>
          </a:r>
          <a:r>
            <a:rPr lang="en-US" sz="1800" spc="-9" dirty="0" smtClean="0">
              <a:latin typeface="+mn-lt"/>
              <a:cs typeface="Georgia"/>
            </a:rPr>
            <a:t> </a:t>
          </a:r>
          <a:r>
            <a:rPr lang="en-US" sz="1800" spc="4" dirty="0" smtClean="0">
              <a:latin typeface="+mn-lt"/>
              <a:cs typeface="Georgia"/>
            </a:rPr>
            <a:t>b</a:t>
          </a:r>
          <a:r>
            <a:rPr lang="en-US" sz="1800" dirty="0" smtClean="0">
              <a:latin typeface="+mn-lt"/>
              <a:cs typeface="Georgia"/>
            </a:rPr>
            <a:t>y the Company  and</a:t>
          </a:r>
          <a:r>
            <a:rPr lang="en-US" sz="1800" spc="-9" dirty="0" smtClean="0">
              <a:latin typeface="+mn-lt"/>
              <a:cs typeface="Georgia"/>
            </a:rPr>
            <a:t> </a:t>
          </a:r>
          <a:r>
            <a:rPr lang="en-US" sz="1800" spc="4" dirty="0" err="1" smtClean="0">
              <a:latin typeface="+mn-lt"/>
              <a:cs typeface="Georgia"/>
            </a:rPr>
            <a:t>l</a:t>
          </a:r>
          <a:r>
            <a:rPr lang="en-US" sz="1800" dirty="0" err="1" smtClean="0">
              <a:latin typeface="+mn-lt"/>
              <a:cs typeface="Georgia"/>
            </a:rPr>
            <a:t>a</a:t>
          </a:r>
          <a:r>
            <a:rPr lang="en-US" sz="1800" spc="4" dirty="0" err="1" smtClean="0">
              <a:latin typeface="+mn-lt"/>
              <a:cs typeface="Georgia"/>
            </a:rPr>
            <a:t>b</a:t>
          </a:r>
          <a:r>
            <a:rPr lang="en-US" sz="1800" dirty="0" err="1" smtClean="0">
              <a:latin typeface="+mn-lt"/>
              <a:cs typeface="Georgia"/>
            </a:rPr>
            <a:t>our</a:t>
          </a:r>
          <a:r>
            <a:rPr lang="en-US" sz="1800" spc="-19" dirty="0" smtClean="0">
              <a:latin typeface="+mn-lt"/>
              <a:cs typeface="Georgia"/>
            </a:rPr>
            <a:t> </a:t>
          </a:r>
          <a:r>
            <a:rPr lang="en-US" sz="1800" dirty="0" smtClean="0">
              <a:latin typeface="+mn-lt"/>
              <a:cs typeface="Georgia"/>
            </a:rPr>
            <a:t>is</a:t>
          </a:r>
          <a:r>
            <a:rPr lang="en-US" sz="1800" spc="9" dirty="0" smtClean="0">
              <a:latin typeface="+mn-lt"/>
              <a:cs typeface="Georgia"/>
            </a:rPr>
            <a:t> </a:t>
          </a:r>
          <a:r>
            <a:rPr lang="en-US" sz="1800" dirty="0" smtClean="0">
              <a:latin typeface="+mn-lt"/>
              <a:cs typeface="Georgia"/>
            </a:rPr>
            <a:t>also</a:t>
          </a:r>
          <a:r>
            <a:rPr lang="en-US" sz="1800" spc="-14" dirty="0" smtClean="0">
              <a:latin typeface="+mn-lt"/>
              <a:cs typeface="Georgia"/>
            </a:rPr>
            <a:t> </a:t>
          </a:r>
          <a:r>
            <a:rPr lang="en-US" sz="1800" dirty="0" smtClean="0">
              <a:latin typeface="+mn-lt"/>
              <a:cs typeface="Georgia"/>
            </a:rPr>
            <a:t>hi</a:t>
          </a:r>
          <a:r>
            <a:rPr lang="en-US" sz="1800" spc="-4" dirty="0" smtClean="0">
              <a:latin typeface="+mn-lt"/>
              <a:cs typeface="Georgia"/>
            </a:rPr>
            <a:t>r</a:t>
          </a:r>
          <a:r>
            <a:rPr lang="en-US" sz="1800" dirty="0" smtClean="0">
              <a:latin typeface="+mn-lt"/>
              <a:cs typeface="Georgia"/>
            </a:rPr>
            <a:t>e by the Company</a:t>
          </a:r>
          <a:endParaRPr lang="en-US" sz="1800" dirty="0">
            <a:latin typeface="+mn-lt"/>
          </a:endParaRPr>
        </a:p>
      </dgm:t>
    </dgm:pt>
    <dgm:pt modelId="{5EE102E5-950B-4A7F-8841-E6ABB1B228CE}" type="parTrans" cxnId="{0B25E523-391D-4A29-9CE8-65CCD807E9B2}">
      <dgm:prSet/>
      <dgm:spPr/>
      <dgm:t>
        <a:bodyPr/>
        <a:lstStyle/>
        <a:p>
          <a:endParaRPr lang="en-US"/>
        </a:p>
      </dgm:t>
    </dgm:pt>
    <dgm:pt modelId="{ED661B3F-7B05-4311-B5AF-7B68D0FB7371}" type="sibTrans" cxnId="{0B25E523-391D-4A29-9CE8-65CCD807E9B2}">
      <dgm:prSet/>
      <dgm:spPr/>
      <dgm:t>
        <a:bodyPr/>
        <a:lstStyle/>
        <a:p>
          <a:endParaRPr lang="en-US"/>
        </a:p>
      </dgm:t>
    </dgm:pt>
    <dgm:pt modelId="{DDF71B9A-7B7D-47E2-8F0A-DE635FEE2FAE}">
      <dgm:prSet phldrT="[Text]"/>
      <dgm:spPr/>
      <dgm:t>
        <a:bodyPr/>
        <a:lstStyle/>
        <a:p>
          <a:r>
            <a:rPr lang="en-US" dirty="0" smtClean="0"/>
            <a:t>VAT is paid by the Company</a:t>
          </a:r>
          <a:endParaRPr lang="en-US" dirty="0"/>
        </a:p>
      </dgm:t>
    </dgm:pt>
    <dgm:pt modelId="{F2600554-6DA6-4B6B-BC89-683727DBBB33}" type="parTrans" cxnId="{58D81003-0308-466D-8D53-E2437D65E336}">
      <dgm:prSet/>
      <dgm:spPr/>
      <dgm:t>
        <a:bodyPr/>
        <a:lstStyle/>
        <a:p>
          <a:endParaRPr lang="en-US"/>
        </a:p>
      </dgm:t>
    </dgm:pt>
    <dgm:pt modelId="{0E8583D1-1A41-42CF-8D89-2B2E9049B94B}" type="sibTrans" cxnId="{58D81003-0308-466D-8D53-E2437D65E336}">
      <dgm:prSet/>
      <dgm:spPr/>
      <dgm:t>
        <a:bodyPr/>
        <a:lstStyle/>
        <a:p>
          <a:endParaRPr lang="en-US"/>
        </a:p>
      </dgm:t>
    </dgm:pt>
    <dgm:pt modelId="{6439F00F-CC5A-4515-A307-C527C5BEAA23}">
      <dgm:prSet phldrT="[Text]"/>
      <dgm:spPr/>
      <dgm:t>
        <a:bodyPr/>
        <a:lstStyle/>
        <a:p>
          <a:r>
            <a:rPr lang="en-US" dirty="0" smtClean="0"/>
            <a:t>100% service tax is also paid by the company on the </a:t>
          </a:r>
          <a:r>
            <a:rPr lang="en-US" dirty="0" err="1" smtClean="0"/>
            <a:t>labour</a:t>
          </a:r>
          <a:r>
            <a:rPr lang="en-US" dirty="0" smtClean="0"/>
            <a:t> bill.</a:t>
          </a:r>
          <a:endParaRPr lang="en-US" dirty="0"/>
        </a:p>
      </dgm:t>
    </dgm:pt>
    <dgm:pt modelId="{11BECA77-7335-4D86-A83D-4A0E0FCD9514}" type="parTrans" cxnId="{55AD3DCD-CAA6-4AEF-9928-13A229FC28AF}">
      <dgm:prSet/>
      <dgm:spPr/>
      <dgm:t>
        <a:bodyPr/>
        <a:lstStyle/>
        <a:p>
          <a:endParaRPr lang="en-US"/>
        </a:p>
      </dgm:t>
    </dgm:pt>
    <dgm:pt modelId="{2415E473-12B0-4598-B373-4405BD2EE41F}" type="sibTrans" cxnId="{55AD3DCD-CAA6-4AEF-9928-13A229FC28AF}">
      <dgm:prSet/>
      <dgm:spPr/>
      <dgm:t>
        <a:bodyPr/>
        <a:lstStyle/>
        <a:p>
          <a:endParaRPr lang="en-US"/>
        </a:p>
      </dgm:t>
    </dgm:pt>
    <dgm:pt modelId="{6D2BD4C6-3881-4E1B-A993-25E56F2B3839}">
      <dgm:prSet phldrT="[Text]"/>
      <dgm:spPr/>
      <dgm:t>
        <a:bodyPr/>
        <a:lstStyle/>
        <a:p>
          <a:r>
            <a:rPr lang="en-US" dirty="0" smtClean="0">
              <a:latin typeface="+mn-lt"/>
              <a:cs typeface="Georgia"/>
            </a:rPr>
            <a:t>Pai</a:t>
          </a:r>
          <a:r>
            <a:rPr lang="en-US" spc="4" dirty="0" smtClean="0">
              <a:latin typeface="+mn-lt"/>
              <a:cs typeface="Georgia"/>
            </a:rPr>
            <a:t>nt</a:t>
          </a:r>
          <a:r>
            <a:rPr lang="en-US" dirty="0" smtClean="0">
              <a:latin typeface="+mn-lt"/>
              <a:cs typeface="Georgia"/>
            </a:rPr>
            <a:t>i</a:t>
          </a:r>
          <a:r>
            <a:rPr lang="en-US" spc="4" dirty="0" smtClean="0">
              <a:latin typeface="+mn-lt"/>
              <a:cs typeface="Georgia"/>
            </a:rPr>
            <a:t>n</a:t>
          </a:r>
          <a:r>
            <a:rPr lang="en-US" dirty="0" smtClean="0">
              <a:latin typeface="+mn-lt"/>
              <a:cs typeface="Georgia"/>
            </a:rPr>
            <a:t>g</a:t>
          </a:r>
          <a:r>
            <a:rPr lang="en-US" spc="-39" dirty="0" smtClean="0">
              <a:latin typeface="+mn-lt"/>
              <a:cs typeface="Georgia"/>
            </a:rPr>
            <a:t> </a:t>
          </a:r>
          <a:r>
            <a:rPr lang="en-US" dirty="0" smtClean="0">
              <a:latin typeface="+mn-lt"/>
              <a:cs typeface="Georgia"/>
            </a:rPr>
            <a:t>m</a:t>
          </a:r>
          <a:r>
            <a:rPr lang="en-US" spc="-4" dirty="0" smtClean="0">
              <a:latin typeface="+mn-lt"/>
              <a:cs typeface="Georgia"/>
            </a:rPr>
            <a:t>a</a:t>
          </a:r>
          <a:r>
            <a:rPr lang="en-US" spc="4" dirty="0" smtClean="0">
              <a:latin typeface="+mn-lt"/>
              <a:cs typeface="Georgia"/>
            </a:rPr>
            <a:t>te</a:t>
          </a:r>
          <a:r>
            <a:rPr lang="en-US" spc="-4" dirty="0" smtClean="0">
              <a:latin typeface="+mn-lt"/>
              <a:cs typeface="Georgia"/>
            </a:rPr>
            <a:t>r</a:t>
          </a:r>
          <a:r>
            <a:rPr lang="en-US" dirty="0" smtClean="0">
              <a:latin typeface="+mn-lt"/>
              <a:cs typeface="Georgia"/>
            </a:rPr>
            <a:t>ial</a:t>
          </a:r>
          <a:r>
            <a:rPr lang="en-US" spc="-14" dirty="0" smtClean="0">
              <a:latin typeface="+mn-lt"/>
              <a:cs typeface="Georgia"/>
            </a:rPr>
            <a:t> </a:t>
          </a:r>
          <a:r>
            <a:rPr lang="en-US" spc="4" dirty="0" smtClean="0">
              <a:latin typeface="+mn-lt"/>
              <a:cs typeface="Georgia"/>
            </a:rPr>
            <a:t>b</a:t>
          </a:r>
          <a:r>
            <a:rPr lang="en-US" spc="-4" dirty="0" smtClean="0">
              <a:latin typeface="+mn-lt"/>
              <a:cs typeface="Georgia"/>
            </a:rPr>
            <a:t>r</a:t>
          </a:r>
          <a:r>
            <a:rPr lang="en-US" dirty="0" smtClean="0">
              <a:latin typeface="+mn-lt"/>
              <a:cs typeface="Georgia"/>
            </a:rPr>
            <a:t>oug</a:t>
          </a:r>
          <a:r>
            <a:rPr lang="en-US" spc="-4" dirty="0" smtClean="0">
              <a:latin typeface="+mn-lt"/>
              <a:cs typeface="Georgia"/>
            </a:rPr>
            <a:t>h</a:t>
          </a:r>
          <a:r>
            <a:rPr lang="en-US" dirty="0" smtClean="0">
              <a:latin typeface="+mn-lt"/>
              <a:cs typeface="Georgia"/>
            </a:rPr>
            <a:t>t</a:t>
          </a:r>
          <a:r>
            <a:rPr lang="en-US" spc="-9" dirty="0" smtClean="0">
              <a:latin typeface="+mn-lt"/>
              <a:cs typeface="Georgia"/>
            </a:rPr>
            <a:t> </a:t>
          </a:r>
          <a:r>
            <a:rPr lang="en-US" spc="4" dirty="0" smtClean="0">
              <a:latin typeface="+mn-lt"/>
              <a:cs typeface="Georgia"/>
            </a:rPr>
            <a:t>b</a:t>
          </a:r>
          <a:r>
            <a:rPr lang="en-US" dirty="0" smtClean="0">
              <a:latin typeface="+mn-lt"/>
              <a:cs typeface="Georgia"/>
            </a:rPr>
            <a:t>y the Company and painting contract was awarded to a contractor </a:t>
          </a:r>
          <a:endParaRPr lang="en-US" dirty="0">
            <a:latin typeface="+mn-lt"/>
          </a:endParaRPr>
        </a:p>
      </dgm:t>
    </dgm:pt>
    <dgm:pt modelId="{359361B3-7AF2-4344-9943-FEC6AB6F5838}" type="parTrans" cxnId="{1DB841F1-1015-4552-82A3-733E031CA1B1}">
      <dgm:prSet/>
      <dgm:spPr/>
      <dgm:t>
        <a:bodyPr/>
        <a:lstStyle/>
        <a:p>
          <a:endParaRPr lang="en-US"/>
        </a:p>
      </dgm:t>
    </dgm:pt>
    <dgm:pt modelId="{71B8EAF5-D202-40A9-8330-B0DB6654EEF7}" type="sibTrans" cxnId="{1DB841F1-1015-4552-82A3-733E031CA1B1}">
      <dgm:prSet/>
      <dgm:spPr/>
      <dgm:t>
        <a:bodyPr/>
        <a:lstStyle/>
        <a:p>
          <a:endParaRPr lang="en-US"/>
        </a:p>
      </dgm:t>
    </dgm:pt>
    <dgm:pt modelId="{53441C07-66AD-4FE3-95FE-97C46EF48436}">
      <dgm:prSet phldrT="[Text]"/>
      <dgm:spPr/>
      <dgm:t>
        <a:bodyPr/>
        <a:lstStyle/>
        <a:p>
          <a:r>
            <a:rPr lang="en-US" dirty="0" smtClean="0"/>
            <a:t>VAT is paid by the Company</a:t>
          </a:r>
          <a:endParaRPr lang="en-US" dirty="0"/>
        </a:p>
      </dgm:t>
    </dgm:pt>
    <dgm:pt modelId="{DDD5DB92-BA89-40C0-81EF-85DFE08B3E3C}" type="parTrans" cxnId="{4AA45A0D-49C6-4758-B7A1-01B154BA5FC1}">
      <dgm:prSet/>
      <dgm:spPr/>
      <dgm:t>
        <a:bodyPr/>
        <a:lstStyle/>
        <a:p>
          <a:endParaRPr lang="en-US"/>
        </a:p>
      </dgm:t>
    </dgm:pt>
    <dgm:pt modelId="{B93A2794-7A28-4B16-8D89-8C9CA54D6E7A}" type="sibTrans" cxnId="{4AA45A0D-49C6-4758-B7A1-01B154BA5FC1}">
      <dgm:prSet/>
      <dgm:spPr/>
      <dgm:t>
        <a:bodyPr/>
        <a:lstStyle/>
        <a:p>
          <a:endParaRPr lang="en-US"/>
        </a:p>
      </dgm:t>
    </dgm:pt>
    <dgm:pt modelId="{60708938-EBF4-41AF-9BBF-02185B196F22}">
      <dgm:prSet phldrT="[Text]"/>
      <dgm:spPr/>
      <dgm:t>
        <a:bodyPr/>
        <a:lstStyle/>
        <a:p>
          <a:r>
            <a:rPr lang="en-US" dirty="0" smtClean="0"/>
            <a:t>Reverse Charge on manpower supply contract so 75% liability</a:t>
          </a:r>
          <a:endParaRPr lang="en-US" dirty="0"/>
        </a:p>
      </dgm:t>
    </dgm:pt>
    <dgm:pt modelId="{A5CB4AA5-753F-4C4D-A187-F3603333309D}" type="parTrans" cxnId="{58897D1B-FA4F-421F-AC09-3F73A3C575D2}">
      <dgm:prSet/>
      <dgm:spPr/>
      <dgm:t>
        <a:bodyPr/>
        <a:lstStyle/>
        <a:p>
          <a:endParaRPr lang="en-US"/>
        </a:p>
      </dgm:t>
    </dgm:pt>
    <dgm:pt modelId="{4BA5E357-2A24-4551-B841-6DFA27E7EC3F}" type="sibTrans" cxnId="{58897D1B-FA4F-421F-AC09-3F73A3C575D2}">
      <dgm:prSet/>
      <dgm:spPr/>
      <dgm:t>
        <a:bodyPr/>
        <a:lstStyle/>
        <a:p>
          <a:endParaRPr lang="en-US"/>
        </a:p>
      </dgm:t>
    </dgm:pt>
    <dgm:pt modelId="{49F16CC2-071E-4E10-A34D-C077F8601EBE}">
      <dgm:prSet phldrT="[Text]" custT="1"/>
      <dgm:spPr/>
      <dgm:t>
        <a:bodyPr/>
        <a:lstStyle/>
        <a:p>
          <a:r>
            <a:rPr lang="en-US" sz="1800" dirty="0" smtClean="0">
              <a:latin typeface="+mn-lt"/>
              <a:cs typeface="Georgia"/>
            </a:rPr>
            <a:t>Contract was awarded to a co</a:t>
          </a:r>
          <a:r>
            <a:rPr lang="en-US" sz="1800" spc="4" dirty="0" smtClean="0">
              <a:latin typeface="+mn-lt"/>
              <a:cs typeface="Georgia"/>
            </a:rPr>
            <a:t>nt</a:t>
          </a:r>
          <a:r>
            <a:rPr lang="en-US" sz="1800" spc="-4" dirty="0" smtClean="0">
              <a:latin typeface="+mn-lt"/>
              <a:cs typeface="Georgia"/>
            </a:rPr>
            <a:t>r</a:t>
          </a:r>
          <a:r>
            <a:rPr lang="en-US" sz="1800" dirty="0" smtClean="0">
              <a:latin typeface="+mn-lt"/>
              <a:cs typeface="Georgia"/>
            </a:rPr>
            <a:t>ac</a:t>
          </a:r>
          <a:r>
            <a:rPr lang="en-US" sz="1800" spc="4" dirty="0" smtClean="0">
              <a:latin typeface="+mn-lt"/>
              <a:cs typeface="Georgia"/>
            </a:rPr>
            <a:t>t</a:t>
          </a:r>
          <a:r>
            <a:rPr lang="en-US" sz="1800" dirty="0" smtClean="0">
              <a:latin typeface="+mn-lt"/>
              <a:cs typeface="Georgia"/>
            </a:rPr>
            <a:t>or</a:t>
          </a:r>
          <a:r>
            <a:rPr lang="en-US" sz="1800" spc="-44" dirty="0" smtClean="0">
              <a:latin typeface="+mn-lt"/>
              <a:cs typeface="Georgia"/>
            </a:rPr>
            <a:t> </a:t>
          </a:r>
          <a:r>
            <a:rPr lang="en-US" sz="1800" spc="4" dirty="0" smtClean="0">
              <a:latin typeface="+mn-lt"/>
              <a:cs typeface="Georgia"/>
            </a:rPr>
            <a:t>t</a:t>
          </a:r>
          <a:r>
            <a:rPr lang="en-US" sz="1800" dirty="0" smtClean="0">
              <a:latin typeface="+mn-lt"/>
              <a:cs typeface="Georgia"/>
            </a:rPr>
            <a:t>o </a:t>
          </a:r>
          <a:r>
            <a:rPr lang="en-US" sz="1800" spc="-4" dirty="0" smtClean="0">
              <a:latin typeface="+mn-lt"/>
              <a:cs typeface="Georgia"/>
            </a:rPr>
            <a:t>p</a:t>
          </a:r>
          <a:r>
            <a:rPr lang="en-US" sz="1800" dirty="0" smtClean="0">
              <a:latin typeface="+mn-lt"/>
              <a:cs typeface="Georgia"/>
            </a:rPr>
            <a:t>u</a:t>
          </a:r>
          <a:r>
            <a:rPr lang="en-US" sz="1800" spc="-4" dirty="0" smtClean="0">
              <a:latin typeface="+mn-lt"/>
              <a:cs typeface="Georgia"/>
            </a:rPr>
            <a:t>r</a:t>
          </a:r>
          <a:r>
            <a:rPr lang="en-US" sz="1800" dirty="0" smtClean="0">
              <a:latin typeface="+mn-lt"/>
              <a:cs typeface="Georgia"/>
            </a:rPr>
            <a:t>cha</a:t>
          </a:r>
          <a:r>
            <a:rPr lang="en-US" sz="1800" spc="-4" dirty="0" smtClean="0">
              <a:latin typeface="+mn-lt"/>
              <a:cs typeface="Georgia"/>
            </a:rPr>
            <a:t>s</a:t>
          </a:r>
          <a:r>
            <a:rPr lang="en-US" sz="1800" dirty="0" smtClean="0">
              <a:latin typeface="+mn-lt"/>
              <a:cs typeface="Georgia"/>
            </a:rPr>
            <a:t>e </a:t>
          </a:r>
          <a:r>
            <a:rPr lang="en-US" sz="1800" spc="4" dirty="0" smtClean="0">
              <a:latin typeface="+mn-lt"/>
              <a:cs typeface="Georgia"/>
            </a:rPr>
            <a:t>t</a:t>
          </a:r>
          <a:r>
            <a:rPr lang="en-US" sz="1800" dirty="0" smtClean="0">
              <a:latin typeface="+mn-lt"/>
              <a:cs typeface="Georgia"/>
            </a:rPr>
            <a:t>he </a:t>
          </a:r>
          <a:r>
            <a:rPr lang="en-US" sz="1800" spc="-4" dirty="0" smtClean="0">
              <a:latin typeface="+mn-lt"/>
              <a:cs typeface="Georgia"/>
            </a:rPr>
            <a:t>p</a:t>
          </a:r>
          <a:r>
            <a:rPr lang="en-US" sz="1800" dirty="0" smtClean="0">
              <a:latin typeface="+mn-lt"/>
              <a:cs typeface="Georgia"/>
            </a:rPr>
            <a:t>ai</a:t>
          </a:r>
          <a:r>
            <a:rPr lang="en-US" sz="1800" spc="4" dirty="0" smtClean="0">
              <a:latin typeface="+mn-lt"/>
              <a:cs typeface="Georgia"/>
            </a:rPr>
            <a:t>nt</a:t>
          </a:r>
          <a:r>
            <a:rPr lang="en-US" sz="1800" dirty="0" smtClean="0">
              <a:latin typeface="+mn-lt"/>
              <a:cs typeface="Georgia"/>
            </a:rPr>
            <a:t>i</a:t>
          </a:r>
          <a:r>
            <a:rPr lang="en-US" sz="1800" spc="4" dirty="0" smtClean="0">
              <a:latin typeface="+mn-lt"/>
              <a:cs typeface="Georgia"/>
            </a:rPr>
            <a:t>n</a:t>
          </a:r>
          <a:r>
            <a:rPr lang="en-US" sz="1800" dirty="0" smtClean="0">
              <a:latin typeface="+mn-lt"/>
              <a:cs typeface="Georgia"/>
            </a:rPr>
            <a:t>g</a:t>
          </a:r>
          <a:r>
            <a:rPr lang="en-US" sz="1800" spc="-39" dirty="0" smtClean="0">
              <a:latin typeface="+mn-lt"/>
              <a:cs typeface="Georgia"/>
            </a:rPr>
            <a:t> </a:t>
          </a:r>
          <a:r>
            <a:rPr lang="en-US" sz="1800" dirty="0" smtClean="0">
              <a:latin typeface="+mn-lt"/>
              <a:cs typeface="Georgia"/>
            </a:rPr>
            <a:t>m</a:t>
          </a:r>
          <a:r>
            <a:rPr lang="en-US" sz="1800" spc="-4" dirty="0" smtClean="0">
              <a:latin typeface="+mn-lt"/>
              <a:cs typeface="Georgia"/>
            </a:rPr>
            <a:t>a</a:t>
          </a:r>
          <a:r>
            <a:rPr lang="en-US" sz="1800" spc="4" dirty="0" smtClean="0">
              <a:latin typeface="+mn-lt"/>
              <a:cs typeface="Georgia"/>
            </a:rPr>
            <a:t>te</a:t>
          </a:r>
          <a:r>
            <a:rPr lang="en-US" sz="1800" spc="-4" dirty="0" smtClean="0">
              <a:latin typeface="+mn-lt"/>
              <a:cs typeface="Georgia"/>
            </a:rPr>
            <a:t>r</a:t>
          </a:r>
          <a:r>
            <a:rPr lang="en-US" sz="1800" dirty="0" smtClean="0">
              <a:latin typeface="+mn-lt"/>
              <a:cs typeface="Georgia"/>
            </a:rPr>
            <a:t>ial</a:t>
          </a:r>
          <a:r>
            <a:rPr lang="en-US" sz="1800" spc="-14" dirty="0" smtClean="0">
              <a:latin typeface="+mn-lt"/>
              <a:cs typeface="Georgia"/>
            </a:rPr>
            <a:t> </a:t>
          </a:r>
          <a:r>
            <a:rPr lang="en-US" sz="1800" dirty="0" smtClean="0">
              <a:latin typeface="+mn-lt"/>
              <a:cs typeface="Georgia"/>
            </a:rPr>
            <a:t>and </a:t>
          </a:r>
          <a:r>
            <a:rPr lang="en-US" sz="1800" spc="4" dirty="0" smtClean="0">
              <a:latin typeface="+mn-lt"/>
              <a:cs typeface="Georgia"/>
            </a:rPr>
            <a:t>t</a:t>
          </a:r>
          <a:r>
            <a:rPr lang="en-US" sz="1800" dirty="0" smtClean="0">
              <a:latin typeface="+mn-lt"/>
              <a:cs typeface="Georgia"/>
            </a:rPr>
            <a:t>o Paint</a:t>
          </a:r>
          <a:r>
            <a:rPr lang="en-US" sz="1800" baseline="-16135" dirty="0" smtClean="0">
              <a:latin typeface="+mn-lt"/>
              <a:cs typeface="Georgia"/>
            </a:rPr>
            <a:t> </a:t>
          </a:r>
          <a:endParaRPr lang="en-US" sz="1800" dirty="0">
            <a:latin typeface="+mn-lt"/>
          </a:endParaRPr>
        </a:p>
      </dgm:t>
    </dgm:pt>
    <dgm:pt modelId="{394CAE44-D4F2-4C70-868E-5925963CBB09}" type="parTrans" cxnId="{AD8A744D-1FE8-4C3B-AA5C-E680985F82AC}">
      <dgm:prSet/>
      <dgm:spPr/>
      <dgm:t>
        <a:bodyPr/>
        <a:lstStyle/>
        <a:p>
          <a:endParaRPr lang="en-US"/>
        </a:p>
      </dgm:t>
    </dgm:pt>
    <dgm:pt modelId="{411C50AB-FFD5-4DEC-ACB7-849613390723}" type="sibTrans" cxnId="{AD8A744D-1FE8-4C3B-AA5C-E680985F82AC}">
      <dgm:prSet/>
      <dgm:spPr/>
      <dgm:t>
        <a:bodyPr/>
        <a:lstStyle/>
        <a:p>
          <a:endParaRPr lang="en-US"/>
        </a:p>
      </dgm:t>
    </dgm:pt>
    <dgm:pt modelId="{30805CFA-064A-4C43-B959-E433ED5A2124}">
      <dgm:prSet phldrT="[Text]" custT="1"/>
      <dgm:spPr/>
      <dgm:t>
        <a:bodyPr/>
        <a:lstStyle/>
        <a:p>
          <a:r>
            <a:rPr lang="en-US" sz="2000" dirty="0" smtClean="0"/>
            <a:t>Its a work contract</a:t>
          </a:r>
        </a:p>
      </dgm:t>
    </dgm:pt>
    <dgm:pt modelId="{34187136-A332-4290-A7D1-FDCB52E2854C}" type="parTrans" cxnId="{75DCF4FD-51AF-426C-80E9-0F93EF319639}">
      <dgm:prSet/>
      <dgm:spPr/>
      <dgm:t>
        <a:bodyPr/>
        <a:lstStyle/>
        <a:p>
          <a:endParaRPr lang="en-US"/>
        </a:p>
      </dgm:t>
    </dgm:pt>
    <dgm:pt modelId="{74E86690-BB2D-4121-8549-8A8561E09496}" type="sibTrans" cxnId="{75DCF4FD-51AF-426C-80E9-0F93EF319639}">
      <dgm:prSet/>
      <dgm:spPr/>
      <dgm:t>
        <a:bodyPr/>
        <a:lstStyle/>
        <a:p>
          <a:endParaRPr lang="en-US"/>
        </a:p>
      </dgm:t>
    </dgm:pt>
    <dgm:pt modelId="{333C8DC5-B98F-450B-971F-737135AB375E}">
      <dgm:prSet phldrT="[Text]" custT="1"/>
      <dgm:spPr/>
      <dgm:t>
        <a:bodyPr/>
        <a:lstStyle/>
        <a:p>
          <a:r>
            <a:rPr lang="en-US" sz="2000" dirty="0" smtClean="0"/>
            <a:t>Valuation rules apply</a:t>
          </a:r>
        </a:p>
      </dgm:t>
    </dgm:pt>
    <dgm:pt modelId="{1D0E4933-29B4-4832-AF3A-2732277DDE92}" type="parTrans" cxnId="{05B336CD-F139-4309-99FF-E3AE485AC957}">
      <dgm:prSet/>
      <dgm:spPr/>
    </dgm:pt>
    <dgm:pt modelId="{D895E87A-1851-4FD1-9920-6B5D0668F0BE}" type="sibTrans" cxnId="{05B336CD-F139-4309-99FF-E3AE485AC957}">
      <dgm:prSet/>
      <dgm:spPr/>
    </dgm:pt>
    <dgm:pt modelId="{DC64BA55-4800-4B5F-A7A1-B7A2D90C8026}" type="pres">
      <dgm:prSet presAssocID="{E7FE25A7-CCC0-4AB1-A5E3-2CE0B6065177}" presName="Name0" presStyleCnt="0">
        <dgm:presLayoutVars>
          <dgm:chMax val="7"/>
          <dgm:dir/>
          <dgm:animLvl val="lvl"/>
          <dgm:resizeHandles val="exact"/>
        </dgm:presLayoutVars>
      </dgm:prSet>
      <dgm:spPr/>
      <dgm:t>
        <a:bodyPr/>
        <a:lstStyle/>
        <a:p>
          <a:endParaRPr lang="en-US"/>
        </a:p>
      </dgm:t>
    </dgm:pt>
    <dgm:pt modelId="{04B78361-BA07-45D6-9F5A-60D85C520A49}" type="pres">
      <dgm:prSet presAssocID="{F8D2D8AD-DA5E-4C0F-95D3-FB2F4D23A2FC}" presName="circle1" presStyleLbl="node1" presStyleIdx="0" presStyleCnt="3"/>
      <dgm:spPr/>
    </dgm:pt>
    <dgm:pt modelId="{DA3745B9-1191-45E9-B4BB-C769B0368C13}" type="pres">
      <dgm:prSet presAssocID="{F8D2D8AD-DA5E-4C0F-95D3-FB2F4D23A2FC}" presName="space" presStyleCnt="0"/>
      <dgm:spPr/>
    </dgm:pt>
    <dgm:pt modelId="{EBE72F2E-09D2-41B8-A8B8-25E8843D659F}" type="pres">
      <dgm:prSet presAssocID="{F8D2D8AD-DA5E-4C0F-95D3-FB2F4D23A2FC}" presName="rect1" presStyleLbl="alignAcc1" presStyleIdx="0" presStyleCnt="3"/>
      <dgm:spPr/>
      <dgm:t>
        <a:bodyPr/>
        <a:lstStyle/>
        <a:p>
          <a:endParaRPr lang="en-US"/>
        </a:p>
      </dgm:t>
    </dgm:pt>
    <dgm:pt modelId="{739B22FA-56C6-4679-84B9-A9554EDEA05E}" type="pres">
      <dgm:prSet presAssocID="{6D2BD4C6-3881-4E1B-A993-25E56F2B3839}" presName="vertSpace2" presStyleLbl="node1" presStyleIdx="0" presStyleCnt="3"/>
      <dgm:spPr/>
    </dgm:pt>
    <dgm:pt modelId="{8A8EB258-4F7E-4823-90CB-F3CB5EAB1B52}" type="pres">
      <dgm:prSet presAssocID="{6D2BD4C6-3881-4E1B-A993-25E56F2B3839}" presName="circle2" presStyleLbl="node1" presStyleIdx="1" presStyleCnt="3"/>
      <dgm:spPr/>
    </dgm:pt>
    <dgm:pt modelId="{07C0CB3D-BBAB-4031-8358-DC262EF80286}" type="pres">
      <dgm:prSet presAssocID="{6D2BD4C6-3881-4E1B-A993-25E56F2B3839}" presName="rect2" presStyleLbl="alignAcc1" presStyleIdx="1" presStyleCnt="3"/>
      <dgm:spPr/>
      <dgm:t>
        <a:bodyPr/>
        <a:lstStyle/>
        <a:p>
          <a:endParaRPr lang="en-US"/>
        </a:p>
      </dgm:t>
    </dgm:pt>
    <dgm:pt modelId="{211A32AA-ECC0-4010-AE94-60F9C2610F77}" type="pres">
      <dgm:prSet presAssocID="{49F16CC2-071E-4E10-A34D-C077F8601EBE}" presName="vertSpace3" presStyleLbl="node1" presStyleIdx="1" presStyleCnt="3"/>
      <dgm:spPr/>
    </dgm:pt>
    <dgm:pt modelId="{4A1CBC7F-33F2-4A55-A6E5-66C5FF82952E}" type="pres">
      <dgm:prSet presAssocID="{49F16CC2-071E-4E10-A34D-C077F8601EBE}" presName="circle3" presStyleLbl="node1" presStyleIdx="2" presStyleCnt="3"/>
      <dgm:spPr/>
    </dgm:pt>
    <dgm:pt modelId="{EBED1F98-BC16-4372-886F-BB79BF0E9474}" type="pres">
      <dgm:prSet presAssocID="{49F16CC2-071E-4E10-A34D-C077F8601EBE}" presName="rect3" presStyleLbl="alignAcc1" presStyleIdx="2" presStyleCnt="3"/>
      <dgm:spPr/>
      <dgm:t>
        <a:bodyPr/>
        <a:lstStyle/>
        <a:p>
          <a:endParaRPr lang="en-US"/>
        </a:p>
      </dgm:t>
    </dgm:pt>
    <dgm:pt modelId="{9AAC003B-7EDC-4121-824F-201C5D802605}" type="pres">
      <dgm:prSet presAssocID="{F8D2D8AD-DA5E-4C0F-95D3-FB2F4D23A2FC}" presName="rect1ParTx" presStyleLbl="alignAcc1" presStyleIdx="2" presStyleCnt="3">
        <dgm:presLayoutVars>
          <dgm:chMax val="1"/>
          <dgm:bulletEnabled val="1"/>
        </dgm:presLayoutVars>
      </dgm:prSet>
      <dgm:spPr/>
      <dgm:t>
        <a:bodyPr/>
        <a:lstStyle/>
        <a:p>
          <a:endParaRPr lang="en-US"/>
        </a:p>
      </dgm:t>
    </dgm:pt>
    <dgm:pt modelId="{3A77BE1A-E714-433B-9E5B-1C995B8D6EC9}" type="pres">
      <dgm:prSet presAssocID="{F8D2D8AD-DA5E-4C0F-95D3-FB2F4D23A2FC}" presName="rect1ChTx" presStyleLbl="alignAcc1" presStyleIdx="2" presStyleCnt="3">
        <dgm:presLayoutVars>
          <dgm:bulletEnabled val="1"/>
        </dgm:presLayoutVars>
      </dgm:prSet>
      <dgm:spPr/>
      <dgm:t>
        <a:bodyPr/>
        <a:lstStyle/>
        <a:p>
          <a:endParaRPr lang="en-US"/>
        </a:p>
      </dgm:t>
    </dgm:pt>
    <dgm:pt modelId="{249C95EF-B94C-4D01-9AD1-B15B6E37971B}" type="pres">
      <dgm:prSet presAssocID="{6D2BD4C6-3881-4E1B-A993-25E56F2B3839}" presName="rect2ParTx" presStyleLbl="alignAcc1" presStyleIdx="2" presStyleCnt="3">
        <dgm:presLayoutVars>
          <dgm:chMax val="1"/>
          <dgm:bulletEnabled val="1"/>
        </dgm:presLayoutVars>
      </dgm:prSet>
      <dgm:spPr/>
      <dgm:t>
        <a:bodyPr/>
        <a:lstStyle/>
        <a:p>
          <a:endParaRPr lang="en-US"/>
        </a:p>
      </dgm:t>
    </dgm:pt>
    <dgm:pt modelId="{6FADB63E-FAED-4995-8782-B61CE8752607}" type="pres">
      <dgm:prSet presAssocID="{6D2BD4C6-3881-4E1B-A993-25E56F2B3839}" presName="rect2ChTx" presStyleLbl="alignAcc1" presStyleIdx="2" presStyleCnt="3">
        <dgm:presLayoutVars>
          <dgm:bulletEnabled val="1"/>
        </dgm:presLayoutVars>
      </dgm:prSet>
      <dgm:spPr/>
      <dgm:t>
        <a:bodyPr/>
        <a:lstStyle/>
        <a:p>
          <a:endParaRPr lang="en-US"/>
        </a:p>
      </dgm:t>
    </dgm:pt>
    <dgm:pt modelId="{E8BE2419-9509-4F8D-8847-6567A36A92E2}" type="pres">
      <dgm:prSet presAssocID="{49F16CC2-071E-4E10-A34D-C077F8601EBE}" presName="rect3ParTx" presStyleLbl="alignAcc1" presStyleIdx="2" presStyleCnt="3">
        <dgm:presLayoutVars>
          <dgm:chMax val="1"/>
          <dgm:bulletEnabled val="1"/>
        </dgm:presLayoutVars>
      </dgm:prSet>
      <dgm:spPr/>
      <dgm:t>
        <a:bodyPr/>
        <a:lstStyle/>
        <a:p>
          <a:endParaRPr lang="en-US"/>
        </a:p>
      </dgm:t>
    </dgm:pt>
    <dgm:pt modelId="{D33BFCE7-2399-486A-A909-AC1484AB15F4}" type="pres">
      <dgm:prSet presAssocID="{49F16CC2-071E-4E10-A34D-C077F8601EBE}" presName="rect3ChTx" presStyleLbl="alignAcc1" presStyleIdx="2" presStyleCnt="3">
        <dgm:presLayoutVars>
          <dgm:bulletEnabled val="1"/>
        </dgm:presLayoutVars>
      </dgm:prSet>
      <dgm:spPr/>
      <dgm:t>
        <a:bodyPr/>
        <a:lstStyle/>
        <a:p>
          <a:endParaRPr lang="en-US"/>
        </a:p>
      </dgm:t>
    </dgm:pt>
  </dgm:ptLst>
  <dgm:cxnLst>
    <dgm:cxn modelId="{55AD3DCD-CAA6-4AEF-9928-13A229FC28AF}" srcId="{F8D2D8AD-DA5E-4C0F-95D3-FB2F4D23A2FC}" destId="{6439F00F-CC5A-4515-A307-C527C5BEAA23}" srcOrd="1" destOrd="0" parTransId="{11BECA77-7335-4D86-A83D-4A0E0FCD9514}" sibTransId="{2415E473-12B0-4598-B373-4405BD2EE41F}"/>
    <dgm:cxn modelId="{168D0093-3303-4E45-B8F1-6E42B2C268BB}" type="presOf" srcId="{DDF71B9A-7B7D-47E2-8F0A-DE635FEE2FAE}" destId="{3A77BE1A-E714-433B-9E5B-1C995B8D6EC9}" srcOrd="0" destOrd="0" presId="urn:microsoft.com/office/officeart/2005/8/layout/target3"/>
    <dgm:cxn modelId="{58D81003-0308-466D-8D53-E2437D65E336}" srcId="{F8D2D8AD-DA5E-4C0F-95D3-FB2F4D23A2FC}" destId="{DDF71B9A-7B7D-47E2-8F0A-DE635FEE2FAE}" srcOrd="0" destOrd="0" parTransId="{F2600554-6DA6-4B6B-BC89-683727DBBB33}" sibTransId="{0E8583D1-1A41-42CF-8D89-2B2E9049B94B}"/>
    <dgm:cxn modelId="{82CDCE30-654A-4596-B2E5-AED0AF165823}" type="presOf" srcId="{6D2BD4C6-3881-4E1B-A993-25E56F2B3839}" destId="{249C95EF-B94C-4D01-9AD1-B15B6E37971B}" srcOrd="1" destOrd="0" presId="urn:microsoft.com/office/officeart/2005/8/layout/target3"/>
    <dgm:cxn modelId="{45337988-4F64-4D1F-8AD9-81AC1AE3397E}" type="presOf" srcId="{49F16CC2-071E-4E10-A34D-C077F8601EBE}" destId="{E8BE2419-9509-4F8D-8847-6567A36A92E2}" srcOrd="1" destOrd="0" presId="urn:microsoft.com/office/officeart/2005/8/layout/target3"/>
    <dgm:cxn modelId="{4AA45A0D-49C6-4758-B7A1-01B154BA5FC1}" srcId="{6D2BD4C6-3881-4E1B-A993-25E56F2B3839}" destId="{53441C07-66AD-4FE3-95FE-97C46EF48436}" srcOrd="0" destOrd="0" parTransId="{DDD5DB92-BA89-40C0-81EF-85DFE08B3E3C}" sibTransId="{B93A2794-7A28-4B16-8D89-8C9CA54D6E7A}"/>
    <dgm:cxn modelId="{8D48DD6F-964B-491B-80AF-C3AE08CC56F8}" type="presOf" srcId="{333C8DC5-B98F-450B-971F-737135AB375E}" destId="{D33BFCE7-2399-486A-A909-AC1484AB15F4}" srcOrd="0" destOrd="1" presId="urn:microsoft.com/office/officeart/2005/8/layout/target3"/>
    <dgm:cxn modelId="{0B25E523-391D-4A29-9CE8-65CCD807E9B2}" srcId="{E7FE25A7-CCC0-4AB1-A5E3-2CE0B6065177}" destId="{F8D2D8AD-DA5E-4C0F-95D3-FB2F4D23A2FC}" srcOrd="0" destOrd="0" parTransId="{5EE102E5-950B-4A7F-8841-E6ABB1B228CE}" sibTransId="{ED661B3F-7B05-4311-B5AF-7B68D0FB7371}"/>
    <dgm:cxn modelId="{BDC2CCBB-A129-45F3-BB48-21F21CF7E60F}" type="presOf" srcId="{F8D2D8AD-DA5E-4C0F-95D3-FB2F4D23A2FC}" destId="{EBE72F2E-09D2-41B8-A8B8-25E8843D659F}" srcOrd="0" destOrd="0" presId="urn:microsoft.com/office/officeart/2005/8/layout/target3"/>
    <dgm:cxn modelId="{AD8A744D-1FE8-4C3B-AA5C-E680985F82AC}" srcId="{E7FE25A7-CCC0-4AB1-A5E3-2CE0B6065177}" destId="{49F16CC2-071E-4E10-A34D-C077F8601EBE}" srcOrd="2" destOrd="0" parTransId="{394CAE44-D4F2-4C70-868E-5925963CBB09}" sibTransId="{411C50AB-FFD5-4DEC-ACB7-849613390723}"/>
    <dgm:cxn modelId="{343FC03F-9B66-48FC-A269-22421C3EDD8C}" type="presOf" srcId="{60708938-EBF4-41AF-9BBF-02185B196F22}" destId="{6FADB63E-FAED-4995-8782-B61CE8752607}" srcOrd="0" destOrd="1" presId="urn:microsoft.com/office/officeart/2005/8/layout/target3"/>
    <dgm:cxn modelId="{5D4673AF-7E83-487C-850F-2717840C61D7}" type="presOf" srcId="{30805CFA-064A-4C43-B959-E433ED5A2124}" destId="{D33BFCE7-2399-486A-A909-AC1484AB15F4}" srcOrd="0" destOrd="0" presId="urn:microsoft.com/office/officeart/2005/8/layout/target3"/>
    <dgm:cxn modelId="{E60B09E4-C2CE-485C-BD10-965DA5BB77FD}" type="presOf" srcId="{49F16CC2-071E-4E10-A34D-C077F8601EBE}" destId="{EBED1F98-BC16-4372-886F-BB79BF0E9474}" srcOrd="0" destOrd="0" presId="urn:microsoft.com/office/officeart/2005/8/layout/target3"/>
    <dgm:cxn modelId="{92438D22-48CA-45B6-AC84-403D5259FF8B}" type="presOf" srcId="{6D2BD4C6-3881-4E1B-A993-25E56F2B3839}" destId="{07C0CB3D-BBAB-4031-8358-DC262EF80286}" srcOrd="0" destOrd="0" presId="urn:microsoft.com/office/officeart/2005/8/layout/target3"/>
    <dgm:cxn modelId="{58897D1B-FA4F-421F-AC09-3F73A3C575D2}" srcId="{6D2BD4C6-3881-4E1B-A993-25E56F2B3839}" destId="{60708938-EBF4-41AF-9BBF-02185B196F22}" srcOrd="1" destOrd="0" parTransId="{A5CB4AA5-753F-4C4D-A187-F3603333309D}" sibTransId="{4BA5E357-2A24-4551-B841-6DFA27E7EC3F}"/>
    <dgm:cxn modelId="{2263531B-E419-4CE9-B373-6A058603BBAB}" type="presOf" srcId="{E7FE25A7-CCC0-4AB1-A5E3-2CE0B6065177}" destId="{DC64BA55-4800-4B5F-A7A1-B7A2D90C8026}" srcOrd="0" destOrd="0" presId="urn:microsoft.com/office/officeart/2005/8/layout/target3"/>
    <dgm:cxn modelId="{05B336CD-F139-4309-99FF-E3AE485AC957}" srcId="{49F16CC2-071E-4E10-A34D-C077F8601EBE}" destId="{333C8DC5-B98F-450B-971F-737135AB375E}" srcOrd="1" destOrd="0" parTransId="{1D0E4933-29B4-4832-AF3A-2732277DDE92}" sibTransId="{D895E87A-1851-4FD1-9920-6B5D0668F0BE}"/>
    <dgm:cxn modelId="{1DB841F1-1015-4552-82A3-733E031CA1B1}" srcId="{E7FE25A7-CCC0-4AB1-A5E3-2CE0B6065177}" destId="{6D2BD4C6-3881-4E1B-A993-25E56F2B3839}" srcOrd="1" destOrd="0" parTransId="{359361B3-7AF2-4344-9943-FEC6AB6F5838}" sibTransId="{71B8EAF5-D202-40A9-8330-B0DB6654EEF7}"/>
    <dgm:cxn modelId="{D7AE237B-B115-4307-B687-F4C798A5635B}" type="presOf" srcId="{6439F00F-CC5A-4515-A307-C527C5BEAA23}" destId="{3A77BE1A-E714-433B-9E5B-1C995B8D6EC9}" srcOrd="0" destOrd="1" presId="urn:microsoft.com/office/officeart/2005/8/layout/target3"/>
    <dgm:cxn modelId="{B983F206-8B01-419B-9652-F88A114207F6}" type="presOf" srcId="{53441C07-66AD-4FE3-95FE-97C46EF48436}" destId="{6FADB63E-FAED-4995-8782-B61CE8752607}" srcOrd="0" destOrd="0" presId="urn:microsoft.com/office/officeart/2005/8/layout/target3"/>
    <dgm:cxn modelId="{F9C7131F-D4E8-4EBD-B77D-FECDC836C86D}" type="presOf" srcId="{F8D2D8AD-DA5E-4C0F-95D3-FB2F4D23A2FC}" destId="{9AAC003B-7EDC-4121-824F-201C5D802605}" srcOrd="1" destOrd="0" presId="urn:microsoft.com/office/officeart/2005/8/layout/target3"/>
    <dgm:cxn modelId="{75DCF4FD-51AF-426C-80E9-0F93EF319639}" srcId="{49F16CC2-071E-4E10-A34D-C077F8601EBE}" destId="{30805CFA-064A-4C43-B959-E433ED5A2124}" srcOrd="0" destOrd="0" parTransId="{34187136-A332-4290-A7D1-FDCB52E2854C}" sibTransId="{74E86690-BB2D-4121-8549-8A8561E09496}"/>
    <dgm:cxn modelId="{12876CCF-BC4B-496B-AB2D-8AF6412C2DC3}" type="presParOf" srcId="{DC64BA55-4800-4B5F-A7A1-B7A2D90C8026}" destId="{04B78361-BA07-45D6-9F5A-60D85C520A49}" srcOrd="0" destOrd="0" presId="urn:microsoft.com/office/officeart/2005/8/layout/target3"/>
    <dgm:cxn modelId="{23BB0694-068D-4437-90C5-D4DA372F2681}" type="presParOf" srcId="{DC64BA55-4800-4B5F-A7A1-B7A2D90C8026}" destId="{DA3745B9-1191-45E9-B4BB-C769B0368C13}" srcOrd="1" destOrd="0" presId="urn:microsoft.com/office/officeart/2005/8/layout/target3"/>
    <dgm:cxn modelId="{66D9978B-0FF0-4F53-B8D2-EEA1B435B419}" type="presParOf" srcId="{DC64BA55-4800-4B5F-A7A1-B7A2D90C8026}" destId="{EBE72F2E-09D2-41B8-A8B8-25E8843D659F}" srcOrd="2" destOrd="0" presId="urn:microsoft.com/office/officeart/2005/8/layout/target3"/>
    <dgm:cxn modelId="{C0B03228-5407-4259-97AF-B5CB444DE377}" type="presParOf" srcId="{DC64BA55-4800-4B5F-A7A1-B7A2D90C8026}" destId="{739B22FA-56C6-4679-84B9-A9554EDEA05E}" srcOrd="3" destOrd="0" presId="urn:microsoft.com/office/officeart/2005/8/layout/target3"/>
    <dgm:cxn modelId="{A8A1C6D5-4486-4CFA-B51D-4D98F457FFEE}" type="presParOf" srcId="{DC64BA55-4800-4B5F-A7A1-B7A2D90C8026}" destId="{8A8EB258-4F7E-4823-90CB-F3CB5EAB1B52}" srcOrd="4" destOrd="0" presId="urn:microsoft.com/office/officeart/2005/8/layout/target3"/>
    <dgm:cxn modelId="{6D81EFB7-DD95-4AA7-BC44-CCF480553338}" type="presParOf" srcId="{DC64BA55-4800-4B5F-A7A1-B7A2D90C8026}" destId="{07C0CB3D-BBAB-4031-8358-DC262EF80286}" srcOrd="5" destOrd="0" presId="urn:microsoft.com/office/officeart/2005/8/layout/target3"/>
    <dgm:cxn modelId="{B269A741-3927-422F-A214-A1AC68087420}" type="presParOf" srcId="{DC64BA55-4800-4B5F-A7A1-B7A2D90C8026}" destId="{211A32AA-ECC0-4010-AE94-60F9C2610F77}" srcOrd="6" destOrd="0" presId="urn:microsoft.com/office/officeart/2005/8/layout/target3"/>
    <dgm:cxn modelId="{A3109C24-BBCD-4CAB-80DE-E748ABC3DE04}" type="presParOf" srcId="{DC64BA55-4800-4B5F-A7A1-B7A2D90C8026}" destId="{4A1CBC7F-33F2-4A55-A6E5-66C5FF82952E}" srcOrd="7" destOrd="0" presId="urn:microsoft.com/office/officeart/2005/8/layout/target3"/>
    <dgm:cxn modelId="{9A97DBDA-1EC1-4D19-BACC-FB1650749723}" type="presParOf" srcId="{DC64BA55-4800-4B5F-A7A1-B7A2D90C8026}" destId="{EBED1F98-BC16-4372-886F-BB79BF0E9474}" srcOrd="8" destOrd="0" presId="urn:microsoft.com/office/officeart/2005/8/layout/target3"/>
    <dgm:cxn modelId="{24D1C4DB-259D-4506-BDE0-EF545CD3B968}" type="presParOf" srcId="{DC64BA55-4800-4B5F-A7A1-B7A2D90C8026}" destId="{9AAC003B-7EDC-4121-824F-201C5D802605}" srcOrd="9" destOrd="0" presId="urn:microsoft.com/office/officeart/2005/8/layout/target3"/>
    <dgm:cxn modelId="{944CCC83-D6F5-4D66-A682-011A1645056D}" type="presParOf" srcId="{DC64BA55-4800-4B5F-A7A1-B7A2D90C8026}" destId="{3A77BE1A-E714-433B-9E5B-1C995B8D6EC9}" srcOrd="10" destOrd="0" presId="urn:microsoft.com/office/officeart/2005/8/layout/target3"/>
    <dgm:cxn modelId="{9DCF3638-B3A0-4E58-AC8C-FCA7540F53FF}" type="presParOf" srcId="{DC64BA55-4800-4B5F-A7A1-B7A2D90C8026}" destId="{249C95EF-B94C-4D01-9AD1-B15B6E37971B}" srcOrd="11" destOrd="0" presId="urn:microsoft.com/office/officeart/2005/8/layout/target3"/>
    <dgm:cxn modelId="{A3CE9819-36B8-4462-BED8-E09679A0289D}" type="presParOf" srcId="{DC64BA55-4800-4B5F-A7A1-B7A2D90C8026}" destId="{6FADB63E-FAED-4995-8782-B61CE8752607}" srcOrd="12" destOrd="0" presId="urn:microsoft.com/office/officeart/2005/8/layout/target3"/>
    <dgm:cxn modelId="{32BE252B-058B-4104-B0E3-98AE2028DF13}" type="presParOf" srcId="{DC64BA55-4800-4B5F-A7A1-B7A2D90C8026}" destId="{E8BE2419-9509-4F8D-8847-6567A36A92E2}" srcOrd="13" destOrd="0" presId="urn:microsoft.com/office/officeart/2005/8/layout/target3"/>
    <dgm:cxn modelId="{0528B85F-F6F3-44B4-91FB-09C239D05BEA}" type="presParOf" srcId="{DC64BA55-4800-4B5F-A7A1-B7A2D90C8026}" destId="{D33BFCE7-2399-486A-A909-AC1484AB15F4}" srcOrd="14" destOrd="0" presId="urn:microsoft.com/office/officeart/2005/8/layout/target3"/>
  </dgm:cxnLst>
  <dgm:bg/>
  <dgm:whole/>
</dgm:dataModel>
</file>

<file path=ppt/diagrams/data2.xml><?xml version="1.0" encoding="utf-8"?>
<dgm:dataModel xmlns:dgm="http://schemas.openxmlformats.org/drawingml/2006/diagram" xmlns:a="http://schemas.openxmlformats.org/drawingml/2006/main">
  <dgm:ptLst>
    <dgm:pt modelId="{373101D2-AF6C-493D-97E9-B8D79EBC674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853BEB6F-799B-4507-9801-F4A6F2D98300}">
      <dgm:prSet phldrT="[Text]" custT="1"/>
      <dgm:spPr/>
      <dgm:t>
        <a:bodyPr/>
        <a:lstStyle/>
        <a:p>
          <a:r>
            <a:rPr lang="en-US" sz="1800" dirty="0" smtClean="0">
              <a:solidFill>
                <a:schemeClr val="bg1"/>
              </a:solidFill>
            </a:rPr>
            <a:t>Execution of Original</a:t>
          </a:r>
        </a:p>
        <a:p>
          <a:r>
            <a:rPr lang="en-US" sz="1800" dirty="0" smtClean="0">
              <a:solidFill>
                <a:schemeClr val="bg1"/>
              </a:solidFill>
            </a:rPr>
            <a:t>Work</a:t>
          </a:r>
          <a:endParaRPr lang="en-US" sz="1800" dirty="0"/>
        </a:p>
      </dgm:t>
    </dgm:pt>
    <dgm:pt modelId="{3624346C-9163-4ACE-A631-4C02D9788162}" type="parTrans" cxnId="{65D7A668-CFB7-41C7-B883-1FED9D68EF16}">
      <dgm:prSet/>
      <dgm:spPr/>
      <dgm:t>
        <a:bodyPr/>
        <a:lstStyle/>
        <a:p>
          <a:endParaRPr lang="en-US"/>
        </a:p>
      </dgm:t>
    </dgm:pt>
    <dgm:pt modelId="{006FC489-E065-46EC-9705-7F19BBCB0A74}" type="sibTrans" cxnId="{65D7A668-CFB7-41C7-B883-1FED9D68EF16}">
      <dgm:prSet/>
      <dgm:spPr/>
      <dgm:t>
        <a:bodyPr/>
        <a:lstStyle/>
        <a:p>
          <a:endParaRPr lang="en-US"/>
        </a:p>
      </dgm:t>
    </dgm:pt>
    <dgm:pt modelId="{13ADA9CF-A1CE-4967-B1DB-09424177222E}">
      <dgm:prSet phldrT="[Text]"/>
      <dgm:spPr/>
      <dgm:t>
        <a:bodyPr/>
        <a:lstStyle/>
        <a:p>
          <a:r>
            <a:rPr lang="en-US" spc="-4" dirty="0" smtClean="0">
              <a:latin typeface="Georgia"/>
              <a:cs typeface="Georgia"/>
            </a:rPr>
            <a:t>40</a:t>
          </a:r>
          <a:r>
            <a:rPr lang="en-US" spc="0" dirty="0" smtClean="0">
              <a:latin typeface="Georgia"/>
              <a:cs typeface="Georgia"/>
            </a:rPr>
            <a:t>%</a:t>
          </a:r>
          <a:r>
            <a:rPr lang="en-US" spc="-9" dirty="0" smtClean="0">
              <a:latin typeface="Georgia"/>
              <a:cs typeface="Georgia"/>
            </a:rPr>
            <a:t> </a:t>
          </a:r>
          <a:r>
            <a:rPr lang="en-US" spc="0" dirty="0" smtClean="0">
              <a:latin typeface="Georgia"/>
              <a:cs typeface="Georgia"/>
            </a:rPr>
            <a:t>of</a:t>
          </a:r>
          <a:r>
            <a:rPr lang="en-US" spc="-4" dirty="0" smtClean="0">
              <a:latin typeface="Georgia"/>
              <a:cs typeface="Georgia"/>
            </a:rPr>
            <a:t> </a:t>
          </a:r>
          <a:r>
            <a:rPr lang="en-US" spc="4" dirty="0" smtClean="0">
              <a:latin typeface="Georgia"/>
              <a:cs typeface="Georgia"/>
            </a:rPr>
            <a:t>t</a:t>
          </a:r>
          <a:r>
            <a:rPr lang="en-US" spc="0" dirty="0" smtClean="0">
              <a:latin typeface="Georgia"/>
              <a:cs typeface="Georgia"/>
            </a:rPr>
            <a:t>he</a:t>
          </a:r>
          <a:r>
            <a:rPr lang="en-US" spc="-9" dirty="0" smtClean="0">
              <a:latin typeface="Georgia"/>
              <a:cs typeface="Georgia"/>
            </a:rPr>
            <a:t> </a:t>
          </a:r>
          <a:r>
            <a:rPr lang="en-US" i="1" spc="4" dirty="0" smtClean="0">
              <a:latin typeface="Georgia"/>
              <a:cs typeface="Georgia"/>
            </a:rPr>
            <a:t>t</a:t>
          </a:r>
          <a:r>
            <a:rPr lang="en-US" i="1" spc="0" dirty="0" smtClean="0">
              <a:latin typeface="Georgia"/>
              <a:cs typeface="Georgia"/>
            </a:rPr>
            <a:t>o</a:t>
          </a:r>
          <a:r>
            <a:rPr lang="en-US" i="1" spc="4" dirty="0" smtClean="0">
              <a:latin typeface="Georgia"/>
              <a:cs typeface="Georgia"/>
            </a:rPr>
            <a:t>t</a:t>
          </a:r>
          <a:r>
            <a:rPr lang="en-US" i="1" spc="0" dirty="0" smtClean="0">
              <a:latin typeface="Georgia"/>
              <a:cs typeface="Georgia"/>
            </a:rPr>
            <a:t>al</a:t>
          </a:r>
          <a:r>
            <a:rPr lang="en-US" i="1" spc="-14" dirty="0" smtClean="0">
              <a:latin typeface="Georgia"/>
              <a:cs typeface="Georgia"/>
            </a:rPr>
            <a:t> </a:t>
          </a:r>
          <a:r>
            <a:rPr lang="en-US" i="1" spc="0" dirty="0" smtClean="0">
              <a:latin typeface="Georgia"/>
              <a:cs typeface="Georgia"/>
            </a:rPr>
            <a:t>a</a:t>
          </a:r>
          <a:r>
            <a:rPr lang="en-US" i="1" spc="-4" dirty="0" smtClean="0">
              <a:latin typeface="Georgia"/>
              <a:cs typeface="Georgia"/>
            </a:rPr>
            <a:t>m</a:t>
          </a:r>
          <a:r>
            <a:rPr lang="en-US" i="1" spc="0" dirty="0" smtClean="0">
              <a:latin typeface="Georgia"/>
              <a:cs typeface="Georgia"/>
            </a:rPr>
            <a:t>ou</a:t>
          </a:r>
          <a:r>
            <a:rPr lang="en-US" i="1" spc="4" dirty="0" smtClean="0">
              <a:latin typeface="Georgia"/>
              <a:cs typeface="Georgia"/>
            </a:rPr>
            <a:t>n</a:t>
          </a:r>
          <a:r>
            <a:rPr lang="en-US" i="1" spc="0" dirty="0" smtClean="0">
              <a:latin typeface="Georgia"/>
              <a:cs typeface="Georgia"/>
            </a:rPr>
            <a:t>t</a:t>
          </a:r>
          <a:r>
            <a:rPr lang="en-US" spc="-9" dirty="0" smtClean="0">
              <a:latin typeface="Georgia"/>
              <a:cs typeface="Georgia"/>
            </a:rPr>
            <a:t> </a:t>
          </a:r>
          <a:r>
            <a:rPr lang="en-US" spc="0" dirty="0" smtClean="0">
              <a:latin typeface="Georgia"/>
              <a:cs typeface="Georgia"/>
            </a:rPr>
            <a:t>cha</a:t>
          </a:r>
          <a:r>
            <a:rPr lang="en-US" spc="-4" dirty="0" smtClean="0">
              <a:latin typeface="Georgia"/>
              <a:cs typeface="Georgia"/>
            </a:rPr>
            <a:t>r</a:t>
          </a:r>
          <a:r>
            <a:rPr lang="en-US" spc="0" dirty="0" smtClean="0">
              <a:latin typeface="Georgia"/>
              <a:cs typeface="Georgia"/>
            </a:rPr>
            <a:t>g</a:t>
          </a:r>
          <a:r>
            <a:rPr lang="en-US" spc="4" dirty="0" smtClean="0">
              <a:latin typeface="Georgia"/>
              <a:cs typeface="Georgia"/>
            </a:rPr>
            <a:t>e</a:t>
          </a:r>
          <a:r>
            <a:rPr lang="en-US" spc="0" dirty="0" smtClean="0">
              <a:latin typeface="Georgia"/>
              <a:cs typeface="Georgia"/>
            </a:rPr>
            <a:t>d</a:t>
          </a:r>
          <a:r>
            <a:rPr lang="en-US" spc="-14" dirty="0" smtClean="0">
              <a:latin typeface="Georgia"/>
              <a:cs typeface="Georgia"/>
            </a:rPr>
            <a:t> </a:t>
          </a:r>
          <a:r>
            <a:rPr lang="en-US" spc="-4" dirty="0" smtClean="0">
              <a:latin typeface="Georgia"/>
              <a:cs typeface="Georgia"/>
            </a:rPr>
            <a:t>f</a:t>
          </a:r>
          <a:r>
            <a:rPr lang="en-US" spc="0" dirty="0" smtClean="0">
              <a:latin typeface="Georgia"/>
              <a:cs typeface="Georgia"/>
            </a:rPr>
            <a:t>or </a:t>
          </a:r>
          <a:r>
            <a:rPr lang="en-US" spc="4" dirty="0" smtClean="0">
              <a:latin typeface="Georgia"/>
              <a:cs typeface="Georgia"/>
            </a:rPr>
            <a:t>t</a:t>
          </a:r>
          <a:r>
            <a:rPr lang="en-US" spc="0" dirty="0" smtClean="0">
              <a:latin typeface="Georgia"/>
              <a:cs typeface="Georgia"/>
            </a:rPr>
            <a:t>he wo</a:t>
          </a:r>
          <a:r>
            <a:rPr lang="en-US" spc="-4" dirty="0" smtClean="0">
              <a:latin typeface="Georgia"/>
              <a:cs typeface="Georgia"/>
            </a:rPr>
            <a:t>rk</a:t>
          </a:r>
          <a:r>
            <a:rPr lang="en-US" spc="0" dirty="0" smtClean="0">
              <a:latin typeface="Georgia"/>
              <a:cs typeface="Georgia"/>
            </a:rPr>
            <a:t>s co</a:t>
          </a:r>
          <a:r>
            <a:rPr lang="en-US" spc="4" dirty="0" smtClean="0">
              <a:latin typeface="Georgia"/>
              <a:cs typeface="Georgia"/>
            </a:rPr>
            <a:t>nt</a:t>
          </a:r>
          <a:r>
            <a:rPr lang="en-US" spc="-4" dirty="0" smtClean="0">
              <a:latin typeface="Georgia"/>
              <a:cs typeface="Georgia"/>
            </a:rPr>
            <a:t>r</a:t>
          </a:r>
          <a:r>
            <a:rPr lang="en-US" spc="0" dirty="0" smtClean="0">
              <a:latin typeface="Georgia"/>
              <a:cs typeface="Georgia"/>
            </a:rPr>
            <a:t>act</a:t>
          </a:r>
          <a:endParaRPr lang="en-US" dirty="0"/>
        </a:p>
      </dgm:t>
    </dgm:pt>
    <dgm:pt modelId="{F3FA22AF-450C-4DD5-8E7F-EC9772270F14}" type="parTrans" cxnId="{67613ABC-93E8-4039-B93A-0B7C2D5667CB}">
      <dgm:prSet/>
      <dgm:spPr/>
      <dgm:t>
        <a:bodyPr/>
        <a:lstStyle/>
        <a:p>
          <a:endParaRPr lang="en-US"/>
        </a:p>
      </dgm:t>
    </dgm:pt>
    <dgm:pt modelId="{92E878A4-B790-4122-B632-3653E22A9A57}" type="sibTrans" cxnId="{67613ABC-93E8-4039-B93A-0B7C2D5667CB}">
      <dgm:prSet/>
      <dgm:spPr/>
      <dgm:t>
        <a:bodyPr/>
        <a:lstStyle/>
        <a:p>
          <a:endParaRPr lang="en-US"/>
        </a:p>
      </dgm:t>
    </dgm:pt>
    <dgm:pt modelId="{5CA57C2B-93C3-4B84-ACC5-33E508A35454}">
      <dgm:prSet phldrT="[Text]" custT="1"/>
      <dgm:spPr/>
      <dgm:t>
        <a:bodyPr/>
        <a:lstStyle/>
        <a:p>
          <a:pPr>
            <a:spcAft>
              <a:spcPts val="0"/>
            </a:spcAft>
          </a:pPr>
          <a:r>
            <a:rPr lang="en-US" sz="1800" dirty="0" smtClean="0">
              <a:solidFill>
                <a:schemeClr val="bg1"/>
              </a:solidFill>
            </a:rPr>
            <a:t>Maintenance or repair          or reconditioning or</a:t>
          </a:r>
        </a:p>
        <a:p>
          <a:pPr>
            <a:spcAft>
              <a:spcPts val="0"/>
            </a:spcAft>
          </a:pPr>
          <a:r>
            <a:rPr lang="en-US" sz="1800" dirty="0" smtClean="0">
              <a:solidFill>
                <a:schemeClr val="bg1"/>
              </a:solidFill>
            </a:rPr>
            <a:t>restoration or servicing         of any goods</a:t>
          </a:r>
          <a:endParaRPr lang="en-US" sz="1800" dirty="0"/>
        </a:p>
      </dgm:t>
    </dgm:pt>
    <dgm:pt modelId="{9DD28245-DD99-4BC1-9219-48D5D4F2B3D0}" type="parTrans" cxnId="{ADDA5A9A-57A8-4658-AF80-A3AE7E2D2C81}">
      <dgm:prSet/>
      <dgm:spPr/>
      <dgm:t>
        <a:bodyPr/>
        <a:lstStyle/>
        <a:p>
          <a:endParaRPr lang="en-US"/>
        </a:p>
      </dgm:t>
    </dgm:pt>
    <dgm:pt modelId="{8F9B589D-32BE-43AC-BACE-908202F7138F}" type="sibTrans" cxnId="{ADDA5A9A-57A8-4658-AF80-A3AE7E2D2C81}">
      <dgm:prSet/>
      <dgm:spPr/>
      <dgm:t>
        <a:bodyPr/>
        <a:lstStyle/>
        <a:p>
          <a:endParaRPr lang="en-US"/>
        </a:p>
      </dgm:t>
    </dgm:pt>
    <dgm:pt modelId="{40988D41-9138-4995-968F-9D4B0E026849}">
      <dgm:prSet phldrT="[Text]"/>
      <dgm:spPr/>
      <dgm:t>
        <a:bodyPr/>
        <a:lstStyle/>
        <a:p>
          <a:r>
            <a:rPr lang="en-US" spc="0" dirty="0" smtClean="0">
              <a:latin typeface="Georgia"/>
              <a:cs typeface="Georgia"/>
            </a:rPr>
            <a:t>7</a:t>
          </a:r>
          <a:r>
            <a:rPr lang="en-US" spc="-4" dirty="0" smtClean="0">
              <a:latin typeface="Georgia"/>
              <a:cs typeface="Georgia"/>
            </a:rPr>
            <a:t>0</a:t>
          </a:r>
          <a:r>
            <a:rPr lang="en-US" spc="0" dirty="0" smtClean="0">
              <a:latin typeface="Georgia"/>
              <a:cs typeface="Georgia"/>
            </a:rPr>
            <a:t>%</a:t>
          </a:r>
          <a:r>
            <a:rPr lang="en-US" spc="-19" dirty="0" smtClean="0">
              <a:latin typeface="Georgia"/>
              <a:cs typeface="Georgia"/>
            </a:rPr>
            <a:t> </a:t>
          </a:r>
          <a:r>
            <a:rPr lang="en-US" spc="0" dirty="0" smtClean="0">
              <a:latin typeface="Georgia"/>
              <a:cs typeface="Georgia"/>
            </a:rPr>
            <a:t>of</a:t>
          </a:r>
          <a:r>
            <a:rPr lang="en-US" spc="4" dirty="0" smtClean="0">
              <a:latin typeface="Georgia"/>
              <a:cs typeface="Georgia"/>
            </a:rPr>
            <a:t> t</a:t>
          </a:r>
          <a:r>
            <a:rPr lang="en-US" spc="0" dirty="0" smtClean="0">
              <a:latin typeface="Georgia"/>
              <a:cs typeface="Georgia"/>
            </a:rPr>
            <a:t>he</a:t>
          </a:r>
          <a:r>
            <a:rPr lang="en-US" spc="-9" dirty="0" smtClean="0">
              <a:latin typeface="Georgia"/>
              <a:cs typeface="Georgia"/>
            </a:rPr>
            <a:t> </a:t>
          </a:r>
          <a:r>
            <a:rPr lang="en-US" i="1" spc="4" dirty="0" smtClean="0">
              <a:latin typeface="Georgia"/>
              <a:cs typeface="Georgia"/>
            </a:rPr>
            <a:t>t</a:t>
          </a:r>
          <a:r>
            <a:rPr lang="en-US" i="1" spc="0" dirty="0" smtClean="0">
              <a:latin typeface="Georgia"/>
              <a:cs typeface="Georgia"/>
            </a:rPr>
            <a:t>o</a:t>
          </a:r>
          <a:r>
            <a:rPr lang="en-US" i="1" spc="4" dirty="0" smtClean="0">
              <a:latin typeface="Georgia"/>
              <a:cs typeface="Georgia"/>
            </a:rPr>
            <a:t>t</a:t>
          </a:r>
          <a:r>
            <a:rPr lang="en-US" i="1" spc="0" dirty="0" smtClean="0">
              <a:latin typeface="Georgia"/>
              <a:cs typeface="Georgia"/>
            </a:rPr>
            <a:t>al</a:t>
          </a:r>
          <a:r>
            <a:rPr lang="en-US" i="1" spc="-14" dirty="0" smtClean="0">
              <a:latin typeface="Georgia"/>
              <a:cs typeface="Georgia"/>
            </a:rPr>
            <a:t> </a:t>
          </a:r>
          <a:r>
            <a:rPr lang="en-US" i="1" spc="0" dirty="0" smtClean="0">
              <a:latin typeface="Georgia"/>
              <a:cs typeface="Georgia"/>
            </a:rPr>
            <a:t>a</a:t>
          </a:r>
          <a:r>
            <a:rPr lang="en-US" i="1" spc="-4" dirty="0" smtClean="0">
              <a:latin typeface="Georgia"/>
              <a:cs typeface="Georgia"/>
            </a:rPr>
            <a:t>m</a:t>
          </a:r>
          <a:r>
            <a:rPr lang="en-US" i="1" spc="0" dirty="0" smtClean="0">
              <a:latin typeface="Georgia"/>
              <a:cs typeface="Georgia"/>
            </a:rPr>
            <a:t>ou</a:t>
          </a:r>
          <a:r>
            <a:rPr lang="en-US" i="1" spc="4" dirty="0" smtClean="0">
              <a:latin typeface="Georgia"/>
              <a:cs typeface="Georgia"/>
            </a:rPr>
            <a:t>n</a:t>
          </a:r>
          <a:r>
            <a:rPr lang="en-US" i="1" spc="0" dirty="0" smtClean="0">
              <a:latin typeface="Georgia"/>
              <a:cs typeface="Georgia"/>
            </a:rPr>
            <a:t>t</a:t>
          </a:r>
          <a:r>
            <a:rPr lang="en-US" spc="-9" dirty="0" smtClean="0">
              <a:latin typeface="Georgia"/>
              <a:cs typeface="Georgia"/>
            </a:rPr>
            <a:t> </a:t>
          </a:r>
          <a:r>
            <a:rPr lang="en-US" spc="0" dirty="0" smtClean="0">
              <a:latin typeface="Georgia"/>
              <a:cs typeface="Georgia"/>
            </a:rPr>
            <a:t>cha</a:t>
          </a:r>
          <a:r>
            <a:rPr lang="en-US" spc="-4" dirty="0" smtClean="0">
              <a:latin typeface="Georgia"/>
              <a:cs typeface="Georgia"/>
            </a:rPr>
            <a:t>r</a:t>
          </a:r>
          <a:r>
            <a:rPr lang="en-US" spc="0" dirty="0" smtClean="0">
              <a:latin typeface="Georgia"/>
              <a:cs typeface="Georgia"/>
            </a:rPr>
            <a:t>g</a:t>
          </a:r>
          <a:r>
            <a:rPr lang="en-US" spc="4" dirty="0" smtClean="0">
              <a:latin typeface="Georgia"/>
              <a:cs typeface="Georgia"/>
            </a:rPr>
            <a:t>e</a:t>
          </a:r>
          <a:r>
            <a:rPr lang="en-US" spc="0" dirty="0" smtClean="0">
              <a:latin typeface="Georgia"/>
              <a:cs typeface="Georgia"/>
            </a:rPr>
            <a:t>d</a:t>
          </a:r>
          <a:r>
            <a:rPr lang="en-US" spc="-14" dirty="0" smtClean="0">
              <a:latin typeface="Georgia"/>
              <a:cs typeface="Georgia"/>
            </a:rPr>
            <a:t> </a:t>
          </a:r>
          <a:r>
            <a:rPr lang="en-US" spc="-4" dirty="0" smtClean="0">
              <a:latin typeface="Georgia"/>
              <a:cs typeface="Georgia"/>
            </a:rPr>
            <a:t>f</a:t>
          </a:r>
          <a:r>
            <a:rPr lang="en-US" spc="0" dirty="0" smtClean="0">
              <a:latin typeface="Georgia"/>
              <a:cs typeface="Georgia"/>
            </a:rPr>
            <a:t>or </a:t>
          </a:r>
          <a:r>
            <a:rPr lang="en-US" spc="4" dirty="0" smtClean="0">
              <a:latin typeface="Georgia"/>
              <a:cs typeface="Georgia"/>
            </a:rPr>
            <a:t>t</a:t>
          </a:r>
          <a:r>
            <a:rPr lang="en-US" spc="0" dirty="0" smtClean="0">
              <a:latin typeface="Georgia"/>
              <a:cs typeface="Georgia"/>
            </a:rPr>
            <a:t>he wo</a:t>
          </a:r>
          <a:r>
            <a:rPr lang="en-US" spc="-4" dirty="0" smtClean="0">
              <a:latin typeface="Georgia"/>
              <a:cs typeface="Georgia"/>
            </a:rPr>
            <a:t>rk</a:t>
          </a:r>
          <a:r>
            <a:rPr lang="en-US" spc="0" dirty="0" smtClean="0">
              <a:latin typeface="Georgia"/>
              <a:cs typeface="Georgia"/>
            </a:rPr>
            <a:t>s co</a:t>
          </a:r>
          <a:r>
            <a:rPr lang="en-US" spc="4" dirty="0" smtClean="0">
              <a:latin typeface="Georgia"/>
              <a:cs typeface="Georgia"/>
            </a:rPr>
            <a:t>nt</a:t>
          </a:r>
          <a:r>
            <a:rPr lang="en-US" spc="-4" dirty="0" smtClean="0">
              <a:latin typeface="Georgia"/>
              <a:cs typeface="Georgia"/>
            </a:rPr>
            <a:t>r</a:t>
          </a:r>
          <a:r>
            <a:rPr lang="en-US" spc="0" dirty="0" smtClean="0">
              <a:latin typeface="Georgia"/>
              <a:cs typeface="Georgia"/>
            </a:rPr>
            <a:t>act</a:t>
          </a:r>
          <a:endParaRPr lang="en-US" dirty="0"/>
        </a:p>
      </dgm:t>
    </dgm:pt>
    <dgm:pt modelId="{EC44E778-C400-42F9-A930-5028DA396BBA}" type="parTrans" cxnId="{E5B2D064-C3CE-4A45-9D03-F85E63D49DD9}">
      <dgm:prSet/>
      <dgm:spPr/>
      <dgm:t>
        <a:bodyPr/>
        <a:lstStyle/>
        <a:p>
          <a:endParaRPr lang="en-US"/>
        </a:p>
      </dgm:t>
    </dgm:pt>
    <dgm:pt modelId="{75749029-D84D-40A5-ABC1-0F9B1E8E412B}" type="sibTrans" cxnId="{E5B2D064-C3CE-4A45-9D03-F85E63D49DD9}">
      <dgm:prSet/>
      <dgm:spPr/>
      <dgm:t>
        <a:bodyPr/>
        <a:lstStyle/>
        <a:p>
          <a:endParaRPr lang="en-US"/>
        </a:p>
      </dgm:t>
    </dgm:pt>
    <dgm:pt modelId="{31F6D459-77BE-435A-885F-F0E252297355}">
      <dgm:prSet phldrT="[Text]" custT="1"/>
      <dgm:spPr/>
      <dgm:t>
        <a:bodyPr/>
        <a:lstStyle/>
        <a:p>
          <a:pPr>
            <a:spcAft>
              <a:spcPts val="0"/>
            </a:spcAft>
          </a:pPr>
          <a:r>
            <a:rPr lang="en-US" sz="1800" dirty="0" smtClean="0">
              <a:solidFill>
                <a:schemeClr val="bg1"/>
              </a:solidFill>
            </a:rPr>
            <a:t>Service not covered above, including maintenance,</a:t>
          </a:r>
        </a:p>
        <a:p>
          <a:pPr>
            <a:spcAft>
              <a:spcPts val="0"/>
            </a:spcAft>
          </a:pPr>
          <a:r>
            <a:rPr lang="en-US" sz="1800" dirty="0" smtClean="0">
              <a:solidFill>
                <a:schemeClr val="bg1"/>
              </a:solidFill>
            </a:rPr>
            <a:t>repair, completion and</a:t>
          </a:r>
        </a:p>
        <a:p>
          <a:pPr>
            <a:spcAft>
              <a:spcPts val="0"/>
            </a:spcAft>
          </a:pPr>
          <a:r>
            <a:rPr lang="en-US" sz="1800" dirty="0" smtClean="0">
              <a:solidFill>
                <a:schemeClr val="bg1"/>
              </a:solidFill>
            </a:rPr>
            <a:t>finishing service</a:t>
          </a:r>
          <a:endParaRPr lang="en-US" sz="1800" dirty="0"/>
        </a:p>
      </dgm:t>
    </dgm:pt>
    <dgm:pt modelId="{64B3A01B-1264-4735-8AFC-4BB477B4A4E1}" type="parTrans" cxnId="{9EA76347-C9E9-45AD-88C6-B2E2D3E08543}">
      <dgm:prSet/>
      <dgm:spPr/>
      <dgm:t>
        <a:bodyPr/>
        <a:lstStyle/>
        <a:p>
          <a:endParaRPr lang="en-US"/>
        </a:p>
      </dgm:t>
    </dgm:pt>
    <dgm:pt modelId="{999697B3-B876-451C-876B-8DB8D97B17D5}" type="sibTrans" cxnId="{9EA76347-C9E9-45AD-88C6-B2E2D3E08543}">
      <dgm:prSet/>
      <dgm:spPr/>
      <dgm:t>
        <a:bodyPr/>
        <a:lstStyle/>
        <a:p>
          <a:endParaRPr lang="en-US"/>
        </a:p>
      </dgm:t>
    </dgm:pt>
    <dgm:pt modelId="{912956FF-15F2-47B8-9E67-8A4E2BBD575D}">
      <dgm:prSet phldrT="[Text]"/>
      <dgm:spPr/>
      <dgm:t>
        <a:bodyPr/>
        <a:lstStyle/>
        <a:p>
          <a:r>
            <a:rPr lang="en-US" spc="4" dirty="0" smtClean="0">
              <a:latin typeface="Georgia"/>
              <a:cs typeface="Georgia"/>
            </a:rPr>
            <a:t>6</a:t>
          </a:r>
          <a:r>
            <a:rPr lang="en-US" spc="-4" dirty="0" smtClean="0">
              <a:latin typeface="Georgia"/>
              <a:cs typeface="Georgia"/>
            </a:rPr>
            <a:t>0</a:t>
          </a:r>
          <a:r>
            <a:rPr lang="en-US" spc="0" dirty="0" smtClean="0">
              <a:latin typeface="Georgia"/>
              <a:cs typeface="Georgia"/>
            </a:rPr>
            <a:t>%</a:t>
          </a:r>
          <a:r>
            <a:rPr lang="en-US" spc="-19" dirty="0" smtClean="0">
              <a:latin typeface="Georgia"/>
              <a:cs typeface="Georgia"/>
            </a:rPr>
            <a:t> </a:t>
          </a:r>
          <a:r>
            <a:rPr lang="en-US" spc="0" dirty="0" smtClean="0">
              <a:latin typeface="Georgia"/>
              <a:cs typeface="Georgia"/>
            </a:rPr>
            <a:t>of</a:t>
          </a:r>
          <a:r>
            <a:rPr lang="en-US" spc="-4" dirty="0" smtClean="0">
              <a:latin typeface="Georgia"/>
              <a:cs typeface="Georgia"/>
            </a:rPr>
            <a:t> </a:t>
          </a:r>
          <a:r>
            <a:rPr lang="en-US" spc="4" dirty="0" smtClean="0">
              <a:latin typeface="Georgia"/>
              <a:cs typeface="Georgia"/>
            </a:rPr>
            <a:t>t</a:t>
          </a:r>
          <a:r>
            <a:rPr lang="en-US" spc="0" dirty="0" smtClean="0">
              <a:latin typeface="Georgia"/>
              <a:cs typeface="Georgia"/>
            </a:rPr>
            <a:t>he </a:t>
          </a:r>
          <a:r>
            <a:rPr lang="en-US" i="1" spc="4" dirty="0" smtClean="0">
              <a:latin typeface="Georgia"/>
              <a:cs typeface="Georgia"/>
            </a:rPr>
            <a:t>t</a:t>
          </a:r>
          <a:r>
            <a:rPr lang="en-US" i="1" spc="0" dirty="0" smtClean="0">
              <a:latin typeface="Georgia"/>
              <a:cs typeface="Georgia"/>
            </a:rPr>
            <a:t>o</a:t>
          </a:r>
          <a:r>
            <a:rPr lang="en-US" i="1" spc="4" dirty="0" smtClean="0">
              <a:latin typeface="Georgia"/>
              <a:cs typeface="Georgia"/>
            </a:rPr>
            <a:t>t</a:t>
          </a:r>
          <a:r>
            <a:rPr lang="en-US" i="1" spc="0" dirty="0" smtClean="0">
              <a:latin typeface="Georgia"/>
              <a:cs typeface="Georgia"/>
            </a:rPr>
            <a:t>al</a:t>
          </a:r>
          <a:r>
            <a:rPr lang="en-US" i="1" spc="-14" dirty="0" smtClean="0">
              <a:latin typeface="Georgia"/>
              <a:cs typeface="Georgia"/>
            </a:rPr>
            <a:t> </a:t>
          </a:r>
          <a:r>
            <a:rPr lang="en-US" i="1" spc="0" dirty="0" smtClean="0">
              <a:latin typeface="Georgia"/>
              <a:cs typeface="Georgia"/>
            </a:rPr>
            <a:t>a</a:t>
          </a:r>
          <a:r>
            <a:rPr lang="en-US" i="1" spc="-4" dirty="0" smtClean="0">
              <a:latin typeface="Georgia"/>
              <a:cs typeface="Georgia"/>
            </a:rPr>
            <a:t>m</a:t>
          </a:r>
          <a:r>
            <a:rPr lang="en-US" i="1" spc="0" dirty="0" smtClean="0">
              <a:latin typeface="Georgia"/>
              <a:cs typeface="Georgia"/>
            </a:rPr>
            <a:t>ou</a:t>
          </a:r>
          <a:r>
            <a:rPr lang="en-US" i="1" spc="4" dirty="0" smtClean="0">
              <a:latin typeface="Georgia"/>
              <a:cs typeface="Georgia"/>
            </a:rPr>
            <a:t>n</a:t>
          </a:r>
          <a:r>
            <a:rPr lang="en-US" i="1" spc="0" dirty="0" smtClean="0">
              <a:latin typeface="Georgia"/>
              <a:cs typeface="Georgia"/>
            </a:rPr>
            <a:t>t</a:t>
          </a:r>
          <a:r>
            <a:rPr lang="en-US" spc="-19" dirty="0" smtClean="0">
              <a:latin typeface="Georgia"/>
              <a:cs typeface="Georgia"/>
            </a:rPr>
            <a:t> </a:t>
          </a:r>
          <a:r>
            <a:rPr lang="en-US" spc="0" dirty="0" smtClean="0">
              <a:latin typeface="Georgia"/>
              <a:cs typeface="Georgia"/>
            </a:rPr>
            <a:t>cha</a:t>
          </a:r>
          <a:r>
            <a:rPr lang="en-US" spc="-4" dirty="0" smtClean="0">
              <a:latin typeface="Georgia"/>
              <a:cs typeface="Georgia"/>
            </a:rPr>
            <a:t>r</a:t>
          </a:r>
          <a:r>
            <a:rPr lang="en-US" spc="0" dirty="0" smtClean="0">
              <a:latin typeface="Georgia"/>
              <a:cs typeface="Georgia"/>
            </a:rPr>
            <a:t>g</a:t>
          </a:r>
          <a:r>
            <a:rPr lang="en-US" spc="4" dirty="0" smtClean="0">
              <a:latin typeface="Georgia"/>
              <a:cs typeface="Georgia"/>
            </a:rPr>
            <a:t>e</a:t>
          </a:r>
          <a:r>
            <a:rPr lang="en-US" spc="0" dirty="0" smtClean="0">
              <a:latin typeface="Georgia"/>
              <a:cs typeface="Georgia"/>
            </a:rPr>
            <a:t>d </a:t>
          </a:r>
          <a:r>
            <a:rPr lang="en-US" spc="-4" dirty="0" smtClean="0">
              <a:latin typeface="Georgia"/>
              <a:cs typeface="Georgia"/>
            </a:rPr>
            <a:t>f</a:t>
          </a:r>
          <a:r>
            <a:rPr lang="en-US" spc="0" dirty="0" smtClean="0">
              <a:latin typeface="Georgia"/>
              <a:cs typeface="Georgia"/>
            </a:rPr>
            <a:t>or</a:t>
          </a:r>
          <a:r>
            <a:rPr lang="en-US" spc="-9" dirty="0" smtClean="0">
              <a:latin typeface="Georgia"/>
              <a:cs typeface="Georgia"/>
            </a:rPr>
            <a:t> </a:t>
          </a:r>
          <a:r>
            <a:rPr lang="en-US" spc="4" dirty="0" smtClean="0">
              <a:latin typeface="Georgia"/>
              <a:cs typeface="Georgia"/>
            </a:rPr>
            <a:t>t</a:t>
          </a:r>
          <a:r>
            <a:rPr lang="en-US" spc="0" dirty="0" smtClean="0">
              <a:latin typeface="Georgia"/>
              <a:cs typeface="Georgia"/>
            </a:rPr>
            <a:t>he wo</a:t>
          </a:r>
          <a:r>
            <a:rPr lang="en-US" spc="-4" dirty="0" smtClean="0">
              <a:latin typeface="Georgia"/>
              <a:cs typeface="Georgia"/>
            </a:rPr>
            <a:t>rk</a:t>
          </a:r>
          <a:r>
            <a:rPr lang="en-US" spc="0" dirty="0" smtClean="0">
              <a:latin typeface="Georgia"/>
              <a:cs typeface="Georgia"/>
            </a:rPr>
            <a:t>s co</a:t>
          </a:r>
          <a:r>
            <a:rPr lang="en-US" spc="4" dirty="0" smtClean="0">
              <a:latin typeface="Georgia"/>
              <a:cs typeface="Georgia"/>
            </a:rPr>
            <a:t>nt</a:t>
          </a:r>
          <a:r>
            <a:rPr lang="en-US" spc="-4" dirty="0" smtClean="0">
              <a:latin typeface="Georgia"/>
              <a:cs typeface="Georgia"/>
            </a:rPr>
            <a:t>r</a:t>
          </a:r>
          <a:r>
            <a:rPr lang="en-US" spc="0" dirty="0" smtClean="0">
              <a:latin typeface="Georgia"/>
              <a:cs typeface="Georgia"/>
            </a:rPr>
            <a:t>act</a:t>
          </a:r>
          <a:endParaRPr lang="en-US" dirty="0"/>
        </a:p>
      </dgm:t>
    </dgm:pt>
    <dgm:pt modelId="{7D8999BB-AF86-40CD-A946-0D9BE6009681}" type="parTrans" cxnId="{EE250C5E-3CE1-40C5-8E8F-420F83A73BF5}">
      <dgm:prSet/>
      <dgm:spPr/>
      <dgm:t>
        <a:bodyPr/>
        <a:lstStyle/>
        <a:p>
          <a:endParaRPr lang="en-US"/>
        </a:p>
      </dgm:t>
    </dgm:pt>
    <dgm:pt modelId="{D5867878-0E53-4E81-8B9A-37315F73B62D}" type="sibTrans" cxnId="{EE250C5E-3CE1-40C5-8E8F-420F83A73BF5}">
      <dgm:prSet/>
      <dgm:spPr/>
      <dgm:t>
        <a:bodyPr/>
        <a:lstStyle/>
        <a:p>
          <a:endParaRPr lang="en-US"/>
        </a:p>
      </dgm:t>
    </dgm:pt>
    <dgm:pt modelId="{B0F22AFB-207D-4E4C-A981-9F70FEDE1324}" type="pres">
      <dgm:prSet presAssocID="{373101D2-AF6C-493D-97E9-B8D79EBC6741}" presName="Name0" presStyleCnt="0">
        <dgm:presLayoutVars>
          <dgm:dir/>
          <dgm:animLvl val="lvl"/>
          <dgm:resizeHandles val="exact"/>
        </dgm:presLayoutVars>
      </dgm:prSet>
      <dgm:spPr/>
      <dgm:t>
        <a:bodyPr/>
        <a:lstStyle/>
        <a:p>
          <a:endParaRPr lang="en-US"/>
        </a:p>
      </dgm:t>
    </dgm:pt>
    <dgm:pt modelId="{5A7539C0-DBCC-4735-B106-6134C17F3C1C}" type="pres">
      <dgm:prSet presAssocID="{853BEB6F-799B-4507-9801-F4A6F2D98300}" presName="linNode" presStyleCnt="0"/>
      <dgm:spPr/>
    </dgm:pt>
    <dgm:pt modelId="{11D0557C-0483-4DAA-9AE7-504D0E048C58}" type="pres">
      <dgm:prSet presAssocID="{853BEB6F-799B-4507-9801-F4A6F2D98300}" presName="parentText" presStyleLbl="node1" presStyleIdx="0" presStyleCnt="3" custLinFactNeighborY="-151">
        <dgm:presLayoutVars>
          <dgm:chMax val="1"/>
          <dgm:bulletEnabled val="1"/>
        </dgm:presLayoutVars>
      </dgm:prSet>
      <dgm:spPr/>
      <dgm:t>
        <a:bodyPr/>
        <a:lstStyle/>
        <a:p>
          <a:endParaRPr lang="en-US"/>
        </a:p>
      </dgm:t>
    </dgm:pt>
    <dgm:pt modelId="{971B3D07-0C9C-40D1-87E4-B52C99D52BF9}" type="pres">
      <dgm:prSet presAssocID="{853BEB6F-799B-4507-9801-F4A6F2D98300}" presName="descendantText" presStyleLbl="alignAccFollowNode1" presStyleIdx="0" presStyleCnt="3">
        <dgm:presLayoutVars>
          <dgm:bulletEnabled val="1"/>
        </dgm:presLayoutVars>
      </dgm:prSet>
      <dgm:spPr/>
      <dgm:t>
        <a:bodyPr/>
        <a:lstStyle/>
        <a:p>
          <a:endParaRPr lang="en-US"/>
        </a:p>
      </dgm:t>
    </dgm:pt>
    <dgm:pt modelId="{781D7BB6-4F73-47AF-8DEA-BD88488FDB1D}" type="pres">
      <dgm:prSet presAssocID="{006FC489-E065-46EC-9705-7F19BBCB0A74}" presName="sp" presStyleCnt="0"/>
      <dgm:spPr/>
    </dgm:pt>
    <dgm:pt modelId="{D503F97E-2DA2-40FB-8344-F074374E2487}" type="pres">
      <dgm:prSet presAssocID="{5CA57C2B-93C3-4B84-ACC5-33E508A35454}" presName="linNode" presStyleCnt="0"/>
      <dgm:spPr/>
    </dgm:pt>
    <dgm:pt modelId="{B9CAA299-CC57-4DE6-B208-499E5466AC1A}" type="pres">
      <dgm:prSet presAssocID="{5CA57C2B-93C3-4B84-ACC5-33E508A35454}" presName="parentText" presStyleLbl="node1" presStyleIdx="1" presStyleCnt="3">
        <dgm:presLayoutVars>
          <dgm:chMax val="1"/>
          <dgm:bulletEnabled val="1"/>
        </dgm:presLayoutVars>
      </dgm:prSet>
      <dgm:spPr/>
      <dgm:t>
        <a:bodyPr/>
        <a:lstStyle/>
        <a:p>
          <a:endParaRPr lang="en-US"/>
        </a:p>
      </dgm:t>
    </dgm:pt>
    <dgm:pt modelId="{23F709C6-1362-4CAF-9017-9F975ADAE611}" type="pres">
      <dgm:prSet presAssocID="{5CA57C2B-93C3-4B84-ACC5-33E508A35454}" presName="descendantText" presStyleLbl="alignAccFollowNode1" presStyleIdx="1" presStyleCnt="3">
        <dgm:presLayoutVars>
          <dgm:bulletEnabled val="1"/>
        </dgm:presLayoutVars>
      </dgm:prSet>
      <dgm:spPr/>
      <dgm:t>
        <a:bodyPr/>
        <a:lstStyle/>
        <a:p>
          <a:endParaRPr lang="en-US"/>
        </a:p>
      </dgm:t>
    </dgm:pt>
    <dgm:pt modelId="{394983AD-E820-439D-B20F-B14BB7EAD353}" type="pres">
      <dgm:prSet presAssocID="{8F9B589D-32BE-43AC-BACE-908202F7138F}" presName="sp" presStyleCnt="0"/>
      <dgm:spPr/>
    </dgm:pt>
    <dgm:pt modelId="{232DBE0D-0DE3-4E1F-A5D4-4BDD6D9FC3DD}" type="pres">
      <dgm:prSet presAssocID="{31F6D459-77BE-435A-885F-F0E252297355}" presName="linNode" presStyleCnt="0"/>
      <dgm:spPr/>
    </dgm:pt>
    <dgm:pt modelId="{358665D7-ECEA-4CE0-990C-2A19B14102EC}" type="pres">
      <dgm:prSet presAssocID="{31F6D459-77BE-435A-885F-F0E252297355}" presName="parentText" presStyleLbl="node1" presStyleIdx="2" presStyleCnt="3">
        <dgm:presLayoutVars>
          <dgm:chMax val="1"/>
          <dgm:bulletEnabled val="1"/>
        </dgm:presLayoutVars>
      </dgm:prSet>
      <dgm:spPr/>
      <dgm:t>
        <a:bodyPr/>
        <a:lstStyle/>
        <a:p>
          <a:endParaRPr lang="en-US"/>
        </a:p>
      </dgm:t>
    </dgm:pt>
    <dgm:pt modelId="{B69C01A8-A72A-4211-B9B0-B05D018FB87B}" type="pres">
      <dgm:prSet presAssocID="{31F6D459-77BE-435A-885F-F0E252297355}" presName="descendantText" presStyleLbl="alignAccFollowNode1" presStyleIdx="2" presStyleCnt="3">
        <dgm:presLayoutVars>
          <dgm:bulletEnabled val="1"/>
        </dgm:presLayoutVars>
      </dgm:prSet>
      <dgm:spPr/>
      <dgm:t>
        <a:bodyPr/>
        <a:lstStyle/>
        <a:p>
          <a:endParaRPr lang="en-US"/>
        </a:p>
      </dgm:t>
    </dgm:pt>
  </dgm:ptLst>
  <dgm:cxnLst>
    <dgm:cxn modelId="{239FDA20-FEF4-4415-9A34-1F34C8AF0817}" type="presOf" srcId="{13ADA9CF-A1CE-4967-B1DB-09424177222E}" destId="{971B3D07-0C9C-40D1-87E4-B52C99D52BF9}" srcOrd="0" destOrd="0" presId="urn:microsoft.com/office/officeart/2005/8/layout/vList5"/>
    <dgm:cxn modelId="{09415433-BF71-470F-8D9B-EEA7E780B3E2}" type="presOf" srcId="{912956FF-15F2-47B8-9E67-8A4E2BBD575D}" destId="{B69C01A8-A72A-4211-B9B0-B05D018FB87B}" srcOrd="0" destOrd="0" presId="urn:microsoft.com/office/officeart/2005/8/layout/vList5"/>
    <dgm:cxn modelId="{5B5608CA-1FD9-4B45-8B4C-BCDC366E1269}" type="presOf" srcId="{853BEB6F-799B-4507-9801-F4A6F2D98300}" destId="{11D0557C-0483-4DAA-9AE7-504D0E048C58}" srcOrd="0" destOrd="0" presId="urn:microsoft.com/office/officeart/2005/8/layout/vList5"/>
    <dgm:cxn modelId="{A7B79B7E-48A6-4ECF-9CF8-4394D14C77B5}" type="presOf" srcId="{31F6D459-77BE-435A-885F-F0E252297355}" destId="{358665D7-ECEA-4CE0-990C-2A19B14102EC}" srcOrd="0" destOrd="0" presId="urn:microsoft.com/office/officeart/2005/8/layout/vList5"/>
    <dgm:cxn modelId="{2680A789-C4D2-4D8F-9A4A-1DC0ED9298B4}" type="presOf" srcId="{40988D41-9138-4995-968F-9D4B0E026849}" destId="{23F709C6-1362-4CAF-9017-9F975ADAE611}" srcOrd="0" destOrd="0" presId="urn:microsoft.com/office/officeart/2005/8/layout/vList5"/>
    <dgm:cxn modelId="{EE250C5E-3CE1-40C5-8E8F-420F83A73BF5}" srcId="{31F6D459-77BE-435A-885F-F0E252297355}" destId="{912956FF-15F2-47B8-9E67-8A4E2BBD575D}" srcOrd="0" destOrd="0" parTransId="{7D8999BB-AF86-40CD-A946-0D9BE6009681}" sibTransId="{D5867878-0E53-4E81-8B9A-37315F73B62D}"/>
    <dgm:cxn modelId="{67613ABC-93E8-4039-B93A-0B7C2D5667CB}" srcId="{853BEB6F-799B-4507-9801-F4A6F2D98300}" destId="{13ADA9CF-A1CE-4967-B1DB-09424177222E}" srcOrd="0" destOrd="0" parTransId="{F3FA22AF-450C-4DD5-8E7F-EC9772270F14}" sibTransId="{92E878A4-B790-4122-B632-3653E22A9A57}"/>
    <dgm:cxn modelId="{AC0E3EBF-EE5A-418B-8F60-3B663574FF9C}" type="presOf" srcId="{5CA57C2B-93C3-4B84-ACC5-33E508A35454}" destId="{B9CAA299-CC57-4DE6-B208-499E5466AC1A}" srcOrd="0" destOrd="0" presId="urn:microsoft.com/office/officeart/2005/8/layout/vList5"/>
    <dgm:cxn modelId="{9EA76347-C9E9-45AD-88C6-B2E2D3E08543}" srcId="{373101D2-AF6C-493D-97E9-B8D79EBC6741}" destId="{31F6D459-77BE-435A-885F-F0E252297355}" srcOrd="2" destOrd="0" parTransId="{64B3A01B-1264-4735-8AFC-4BB477B4A4E1}" sibTransId="{999697B3-B876-451C-876B-8DB8D97B17D5}"/>
    <dgm:cxn modelId="{A74CAB56-8E8D-4EC5-9738-9808E7E50AB5}" type="presOf" srcId="{373101D2-AF6C-493D-97E9-B8D79EBC6741}" destId="{B0F22AFB-207D-4E4C-A981-9F70FEDE1324}" srcOrd="0" destOrd="0" presId="urn:microsoft.com/office/officeart/2005/8/layout/vList5"/>
    <dgm:cxn modelId="{ADDA5A9A-57A8-4658-AF80-A3AE7E2D2C81}" srcId="{373101D2-AF6C-493D-97E9-B8D79EBC6741}" destId="{5CA57C2B-93C3-4B84-ACC5-33E508A35454}" srcOrd="1" destOrd="0" parTransId="{9DD28245-DD99-4BC1-9219-48D5D4F2B3D0}" sibTransId="{8F9B589D-32BE-43AC-BACE-908202F7138F}"/>
    <dgm:cxn modelId="{65D7A668-CFB7-41C7-B883-1FED9D68EF16}" srcId="{373101D2-AF6C-493D-97E9-B8D79EBC6741}" destId="{853BEB6F-799B-4507-9801-F4A6F2D98300}" srcOrd="0" destOrd="0" parTransId="{3624346C-9163-4ACE-A631-4C02D9788162}" sibTransId="{006FC489-E065-46EC-9705-7F19BBCB0A74}"/>
    <dgm:cxn modelId="{E5B2D064-C3CE-4A45-9D03-F85E63D49DD9}" srcId="{5CA57C2B-93C3-4B84-ACC5-33E508A35454}" destId="{40988D41-9138-4995-968F-9D4B0E026849}" srcOrd="0" destOrd="0" parTransId="{EC44E778-C400-42F9-A930-5028DA396BBA}" sibTransId="{75749029-D84D-40A5-ABC1-0F9B1E8E412B}"/>
    <dgm:cxn modelId="{0BA40D30-4A30-4C92-91E0-76E174C23A0F}" type="presParOf" srcId="{B0F22AFB-207D-4E4C-A981-9F70FEDE1324}" destId="{5A7539C0-DBCC-4735-B106-6134C17F3C1C}" srcOrd="0" destOrd="0" presId="urn:microsoft.com/office/officeart/2005/8/layout/vList5"/>
    <dgm:cxn modelId="{7EA5A38F-5B19-49BF-8EF0-AD940E415409}" type="presParOf" srcId="{5A7539C0-DBCC-4735-B106-6134C17F3C1C}" destId="{11D0557C-0483-4DAA-9AE7-504D0E048C58}" srcOrd="0" destOrd="0" presId="urn:microsoft.com/office/officeart/2005/8/layout/vList5"/>
    <dgm:cxn modelId="{68C2BE08-07D9-4671-8A17-9809EC11DA2E}" type="presParOf" srcId="{5A7539C0-DBCC-4735-B106-6134C17F3C1C}" destId="{971B3D07-0C9C-40D1-87E4-B52C99D52BF9}" srcOrd="1" destOrd="0" presId="urn:microsoft.com/office/officeart/2005/8/layout/vList5"/>
    <dgm:cxn modelId="{F0B81AFE-7C62-4FDD-840F-24807263740B}" type="presParOf" srcId="{B0F22AFB-207D-4E4C-A981-9F70FEDE1324}" destId="{781D7BB6-4F73-47AF-8DEA-BD88488FDB1D}" srcOrd="1" destOrd="0" presId="urn:microsoft.com/office/officeart/2005/8/layout/vList5"/>
    <dgm:cxn modelId="{F62C0B6E-DA11-4D22-99B7-770BA57D5A48}" type="presParOf" srcId="{B0F22AFB-207D-4E4C-A981-9F70FEDE1324}" destId="{D503F97E-2DA2-40FB-8344-F074374E2487}" srcOrd="2" destOrd="0" presId="urn:microsoft.com/office/officeart/2005/8/layout/vList5"/>
    <dgm:cxn modelId="{27775814-DD6F-4EB3-ACD5-154CD5CAC887}" type="presParOf" srcId="{D503F97E-2DA2-40FB-8344-F074374E2487}" destId="{B9CAA299-CC57-4DE6-B208-499E5466AC1A}" srcOrd="0" destOrd="0" presId="urn:microsoft.com/office/officeart/2005/8/layout/vList5"/>
    <dgm:cxn modelId="{B5BA4ACB-EE79-402C-8FF9-51415E75706E}" type="presParOf" srcId="{D503F97E-2DA2-40FB-8344-F074374E2487}" destId="{23F709C6-1362-4CAF-9017-9F975ADAE611}" srcOrd="1" destOrd="0" presId="urn:microsoft.com/office/officeart/2005/8/layout/vList5"/>
    <dgm:cxn modelId="{CD85FF31-6681-485C-834C-7E4F046FE274}" type="presParOf" srcId="{B0F22AFB-207D-4E4C-A981-9F70FEDE1324}" destId="{394983AD-E820-439D-B20F-B14BB7EAD353}" srcOrd="3" destOrd="0" presId="urn:microsoft.com/office/officeart/2005/8/layout/vList5"/>
    <dgm:cxn modelId="{DF1A7172-EEA6-4398-BC02-EE25C2152898}" type="presParOf" srcId="{B0F22AFB-207D-4E4C-A981-9F70FEDE1324}" destId="{232DBE0D-0DE3-4E1F-A5D4-4BDD6D9FC3DD}" srcOrd="4" destOrd="0" presId="urn:microsoft.com/office/officeart/2005/8/layout/vList5"/>
    <dgm:cxn modelId="{7A1CD562-238F-4FAF-8EA5-079EED024C5F}" type="presParOf" srcId="{232DBE0D-0DE3-4E1F-A5D4-4BDD6D9FC3DD}" destId="{358665D7-ECEA-4CE0-990C-2A19B14102EC}" srcOrd="0" destOrd="0" presId="urn:microsoft.com/office/officeart/2005/8/layout/vList5"/>
    <dgm:cxn modelId="{8FC00CCC-8EF6-4A31-91F1-591EA43CAEB9}" type="presParOf" srcId="{232DBE0D-0DE3-4E1F-A5D4-4BDD6D9FC3DD}" destId="{B69C01A8-A72A-4211-B9B0-B05D018FB87B}" srcOrd="1"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56" indent="0" algn="ctr">
              <a:buNone/>
              <a:defRPr>
                <a:solidFill>
                  <a:schemeClr val="tx1">
                    <a:tint val="75000"/>
                  </a:schemeClr>
                </a:solidFill>
              </a:defRPr>
            </a:lvl2pPr>
            <a:lvl3pPr marL="914311" indent="0" algn="ctr">
              <a:buNone/>
              <a:defRPr>
                <a:solidFill>
                  <a:schemeClr val="tx1">
                    <a:tint val="75000"/>
                  </a:schemeClr>
                </a:solidFill>
              </a:defRPr>
            </a:lvl3pPr>
            <a:lvl4pPr marL="1371467" indent="0" algn="ctr">
              <a:buNone/>
              <a:defRPr>
                <a:solidFill>
                  <a:schemeClr val="tx1">
                    <a:tint val="75000"/>
                  </a:schemeClr>
                </a:solidFill>
              </a:defRPr>
            </a:lvl4pPr>
            <a:lvl5pPr marL="1828623" indent="0" algn="ctr">
              <a:buNone/>
              <a:defRPr>
                <a:solidFill>
                  <a:schemeClr val="tx1">
                    <a:tint val="75000"/>
                  </a:schemeClr>
                </a:solidFill>
              </a:defRPr>
            </a:lvl5pPr>
            <a:lvl6pPr marL="2285777" indent="0" algn="ctr">
              <a:buNone/>
              <a:defRPr>
                <a:solidFill>
                  <a:schemeClr val="tx1">
                    <a:tint val="75000"/>
                  </a:schemeClr>
                </a:solidFill>
              </a:defRPr>
            </a:lvl6pPr>
            <a:lvl7pPr marL="2742933" indent="0" algn="ctr">
              <a:buNone/>
              <a:defRPr>
                <a:solidFill>
                  <a:schemeClr val="tx1">
                    <a:tint val="75000"/>
                  </a:schemeClr>
                </a:solidFill>
              </a:defRPr>
            </a:lvl7pPr>
            <a:lvl8pPr marL="3200089" indent="0" algn="ctr">
              <a:buNone/>
              <a:defRPr>
                <a:solidFill>
                  <a:schemeClr val="tx1">
                    <a:tint val="75000"/>
                  </a:schemeClr>
                </a:solidFill>
              </a:defRPr>
            </a:lvl8pPr>
            <a:lvl9pPr marL="3657244"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56" indent="0">
              <a:buNone/>
              <a:defRPr sz="1800">
                <a:solidFill>
                  <a:schemeClr val="tx1">
                    <a:tint val="75000"/>
                  </a:schemeClr>
                </a:solidFill>
              </a:defRPr>
            </a:lvl2pPr>
            <a:lvl3pPr marL="914311" indent="0">
              <a:buNone/>
              <a:defRPr sz="1600">
                <a:solidFill>
                  <a:schemeClr val="tx1">
                    <a:tint val="75000"/>
                  </a:schemeClr>
                </a:solidFill>
              </a:defRPr>
            </a:lvl3pPr>
            <a:lvl4pPr marL="1371467" indent="0">
              <a:buNone/>
              <a:defRPr sz="1400">
                <a:solidFill>
                  <a:schemeClr val="tx1">
                    <a:tint val="75000"/>
                  </a:schemeClr>
                </a:solidFill>
              </a:defRPr>
            </a:lvl4pPr>
            <a:lvl5pPr marL="1828623" indent="0">
              <a:buNone/>
              <a:defRPr sz="1400">
                <a:solidFill>
                  <a:schemeClr val="tx1">
                    <a:tint val="75000"/>
                  </a:schemeClr>
                </a:solidFill>
              </a:defRPr>
            </a:lvl5pPr>
            <a:lvl6pPr marL="2285777" indent="0">
              <a:buNone/>
              <a:defRPr sz="1400">
                <a:solidFill>
                  <a:schemeClr val="tx1">
                    <a:tint val="75000"/>
                  </a:schemeClr>
                </a:solidFill>
              </a:defRPr>
            </a:lvl6pPr>
            <a:lvl7pPr marL="2742933" indent="0">
              <a:buNone/>
              <a:defRPr sz="1400">
                <a:solidFill>
                  <a:schemeClr val="tx1">
                    <a:tint val="75000"/>
                  </a:schemeClr>
                </a:solidFill>
              </a:defRPr>
            </a:lvl7pPr>
            <a:lvl8pPr marL="3200089" indent="0">
              <a:buNone/>
              <a:defRPr sz="1400">
                <a:solidFill>
                  <a:schemeClr val="tx1">
                    <a:tint val="75000"/>
                  </a:schemeClr>
                </a:solidFill>
              </a:defRPr>
            </a:lvl8pPr>
            <a:lvl9pPr marL="3657244"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56" indent="0">
              <a:buNone/>
              <a:defRPr sz="2000" b="1"/>
            </a:lvl2pPr>
            <a:lvl3pPr marL="914311" indent="0">
              <a:buNone/>
              <a:defRPr sz="1800" b="1"/>
            </a:lvl3pPr>
            <a:lvl4pPr marL="1371467" indent="0">
              <a:buNone/>
              <a:defRPr sz="1600" b="1"/>
            </a:lvl4pPr>
            <a:lvl5pPr marL="1828623" indent="0">
              <a:buNone/>
              <a:defRPr sz="1600" b="1"/>
            </a:lvl5pPr>
            <a:lvl6pPr marL="2285777" indent="0">
              <a:buNone/>
              <a:defRPr sz="1600" b="1"/>
            </a:lvl6pPr>
            <a:lvl7pPr marL="2742933" indent="0">
              <a:buNone/>
              <a:defRPr sz="1600" b="1"/>
            </a:lvl7pPr>
            <a:lvl8pPr marL="3200089" indent="0">
              <a:buNone/>
              <a:defRPr sz="1600" b="1"/>
            </a:lvl8pPr>
            <a:lvl9pPr marL="365724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56" indent="0">
              <a:buNone/>
              <a:defRPr sz="2000" b="1"/>
            </a:lvl2pPr>
            <a:lvl3pPr marL="914311" indent="0">
              <a:buNone/>
              <a:defRPr sz="1800" b="1"/>
            </a:lvl3pPr>
            <a:lvl4pPr marL="1371467" indent="0">
              <a:buNone/>
              <a:defRPr sz="1600" b="1"/>
            </a:lvl4pPr>
            <a:lvl5pPr marL="1828623" indent="0">
              <a:buNone/>
              <a:defRPr sz="1600" b="1"/>
            </a:lvl5pPr>
            <a:lvl6pPr marL="2285777" indent="0">
              <a:buNone/>
              <a:defRPr sz="1600" b="1"/>
            </a:lvl6pPr>
            <a:lvl7pPr marL="2742933" indent="0">
              <a:buNone/>
              <a:defRPr sz="1600" b="1"/>
            </a:lvl7pPr>
            <a:lvl8pPr marL="3200089" indent="0">
              <a:buNone/>
              <a:defRPr sz="1600" b="1"/>
            </a:lvl8pPr>
            <a:lvl9pPr marL="365724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1"/>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0"/>
            <a:ext cx="3008313" cy="4691063"/>
          </a:xfrm>
        </p:spPr>
        <p:txBody>
          <a:bodyPr/>
          <a:lstStyle>
            <a:lvl1pPr marL="0" indent="0">
              <a:buNone/>
              <a:defRPr sz="1400"/>
            </a:lvl1pPr>
            <a:lvl2pPr marL="457156" indent="0">
              <a:buNone/>
              <a:defRPr sz="1200"/>
            </a:lvl2pPr>
            <a:lvl3pPr marL="914311" indent="0">
              <a:buNone/>
              <a:defRPr sz="1000"/>
            </a:lvl3pPr>
            <a:lvl4pPr marL="1371467" indent="0">
              <a:buNone/>
              <a:defRPr sz="900"/>
            </a:lvl4pPr>
            <a:lvl5pPr marL="1828623" indent="0">
              <a:buNone/>
              <a:defRPr sz="900"/>
            </a:lvl5pPr>
            <a:lvl6pPr marL="2285777" indent="0">
              <a:buNone/>
              <a:defRPr sz="900"/>
            </a:lvl6pPr>
            <a:lvl7pPr marL="2742933" indent="0">
              <a:buNone/>
              <a:defRPr sz="900"/>
            </a:lvl7pPr>
            <a:lvl8pPr marL="3200089" indent="0">
              <a:buNone/>
              <a:defRPr sz="900"/>
            </a:lvl8pPr>
            <a:lvl9pPr marL="365724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56" indent="0">
              <a:buNone/>
              <a:defRPr sz="2800"/>
            </a:lvl2pPr>
            <a:lvl3pPr marL="914311" indent="0">
              <a:buNone/>
              <a:defRPr sz="2400"/>
            </a:lvl3pPr>
            <a:lvl4pPr marL="1371467" indent="0">
              <a:buNone/>
              <a:defRPr sz="2000"/>
            </a:lvl4pPr>
            <a:lvl5pPr marL="1828623" indent="0">
              <a:buNone/>
              <a:defRPr sz="2000"/>
            </a:lvl5pPr>
            <a:lvl6pPr marL="2285777" indent="0">
              <a:buNone/>
              <a:defRPr sz="2000"/>
            </a:lvl6pPr>
            <a:lvl7pPr marL="2742933" indent="0">
              <a:buNone/>
              <a:defRPr sz="2000"/>
            </a:lvl7pPr>
            <a:lvl8pPr marL="3200089" indent="0">
              <a:buNone/>
              <a:defRPr sz="2000"/>
            </a:lvl8pPr>
            <a:lvl9pPr marL="3657244"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6" indent="0">
              <a:buNone/>
              <a:defRPr sz="1200"/>
            </a:lvl2pPr>
            <a:lvl3pPr marL="914311" indent="0">
              <a:buNone/>
              <a:defRPr sz="1000"/>
            </a:lvl3pPr>
            <a:lvl4pPr marL="1371467" indent="0">
              <a:buNone/>
              <a:defRPr sz="900"/>
            </a:lvl4pPr>
            <a:lvl5pPr marL="1828623" indent="0">
              <a:buNone/>
              <a:defRPr sz="900"/>
            </a:lvl5pPr>
            <a:lvl6pPr marL="2285777" indent="0">
              <a:buNone/>
              <a:defRPr sz="900"/>
            </a:lvl6pPr>
            <a:lvl7pPr marL="2742933" indent="0">
              <a:buNone/>
              <a:defRPr sz="900"/>
            </a:lvl7pPr>
            <a:lvl8pPr marL="3200089" indent="0">
              <a:buNone/>
              <a:defRPr sz="900"/>
            </a:lvl8pPr>
            <a:lvl9pPr marL="365724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31" tIns="45715" rIns="91431" bIns="4571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31" tIns="45715" rIns="91431" bIns="457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1" y="6356350"/>
            <a:ext cx="2133600" cy="365125"/>
          </a:xfrm>
          <a:prstGeom prst="rect">
            <a:avLst/>
          </a:prstGeom>
        </p:spPr>
        <p:txBody>
          <a:bodyPr vert="horz" lIns="91431" tIns="45715" rIns="91431" bIns="45715" rtlCol="0" anchor="ctr"/>
          <a:lstStyle>
            <a:lvl1pPr algn="l">
              <a:defRPr sz="1200">
                <a:solidFill>
                  <a:schemeClr val="tx1">
                    <a:tint val="75000"/>
                  </a:schemeClr>
                </a:solidFill>
              </a:defRPr>
            </a:lvl1pPr>
          </a:lstStyle>
          <a:p>
            <a:fld id="{1D8BD707-D9CF-40AE-B4C6-C98DA3205C09}" type="datetimeFigureOut">
              <a:rPr lang="en-US" smtClean="0"/>
              <a:pPr/>
              <a:t>20/01/2015</a:t>
            </a:fld>
            <a:endParaRPr lang="en-US"/>
          </a:p>
        </p:txBody>
      </p:sp>
      <p:sp>
        <p:nvSpPr>
          <p:cNvPr id="5" name="Footer Placeholder 4"/>
          <p:cNvSpPr>
            <a:spLocks noGrp="1"/>
          </p:cNvSpPr>
          <p:nvPr>
            <p:ph type="ftr" sz="quarter" idx="3"/>
          </p:nvPr>
        </p:nvSpPr>
        <p:spPr>
          <a:xfrm>
            <a:off x="3124201" y="6356350"/>
            <a:ext cx="2895600" cy="365125"/>
          </a:xfrm>
          <a:prstGeom prst="rect">
            <a:avLst/>
          </a:prstGeom>
        </p:spPr>
        <p:txBody>
          <a:bodyPr vert="horz" lIns="91431" tIns="45715" rIns="91431" bIns="45715"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31" tIns="45715" rIns="91431" bIns="45715"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11" rtl="0" eaLnBrk="1" latinLnBrk="0" hangingPunct="1">
        <a:spcBef>
          <a:spcPct val="0"/>
        </a:spcBef>
        <a:buNone/>
        <a:defRPr sz="4400" kern="1200">
          <a:solidFill>
            <a:schemeClr val="tx1"/>
          </a:solidFill>
          <a:latin typeface="+mj-lt"/>
          <a:ea typeface="+mj-ea"/>
          <a:cs typeface="+mj-cs"/>
        </a:defRPr>
      </a:lvl1pPr>
    </p:titleStyle>
    <p:bodyStyle>
      <a:lvl1pPr marL="342867" indent="-342867" algn="l" defTabSz="91431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8" indent="-285722" algn="l" defTabSz="91431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9" indent="-228577" algn="l" defTabSz="91431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4"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00"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56"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11"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67"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22" indent="-228577" algn="l" defTabSz="91431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1" rtl="0" eaLnBrk="1" latinLnBrk="0" hangingPunct="1">
        <a:defRPr sz="1800" kern="1200">
          <a:solidFill>
            <a:schemeClr val="tx1"/>
          </a:solidFill>
          <a:latin typeface="+mn-lt"/>
          <a:ea typeface="+mn-ea"/>
          <a:cs typeface="+mn-cs"/>
        </a:defRPr>
      </a:lvl1pPr>
      <a:lvl2pPr marL="457156" algn="l" defTabSz="914311" rtl="0" eaLnBrk="1" latinLnBrk="0" hangingPunct="1">
        <a:defRPr sz="1800" kern="1200">
          <a:solidFill>
            <a:schemeClr val="tx1"/>
          </a:solidFill>
          <a:latin typeface="+mn-lt"/>
          <a:ea typeface="+mn-ea"/>
          <a:cs typeface="+mn-cs"/>
        </a:defRPr>
      </a:lvl2pPr>
      <a:lvl3pPr marL="914311" algn="l" defTabSz="914311" rtl="0" eaLnBrk="1" latinLnBrk="0" hangingPunct="1">
        <a:defRPr sz="1800" kern="1200">
          <a:solidFill>
            <a:schemeClr val="tx1"/>
          </a:solidFill>
          <a:latin typeface="+mn-lt"/>
          <a:ea typeface="+mn-ea"/>
          <a:cs typeface="+mn-cs"/>
        </a:defRPr>
      </a:lvl3pPr>
      <a:lvl4pPr marL="1371467" algn="l" defTabSz="914311" rtl="0" eaLnBrk="1" latinLnBrk="0" hangingPunct="1">
        <a:defRPr sz="1800" kern="1200">
          <a:solidFill>
            <a:schemeClr val="tx1"/>
          </a:solidFill>
          <a:latin typeface="+mn-lt"/>
          <a:ea typeface="+mn-ea"/>
          <a:cs typeface="+mn-cs"/>
        </a:defRPr>
      </a:lvl4pPr>
      <a:lvl5pPr marL="1828623" algn="l" defTabSz="914311" rtl="0" eaLnBrk="1" latinLnBrk="0" hangingPunct="1">
        <a:defRPr sz="1800" kern="1200">
          <a:solidFill>
            <a:schemeClr val="tx1"/>
          </a:solidFill>
          <a:latin typeface="+mn-lt"/>
          <a:ea typeface="+mn-ea"/>
          <a:cs typeface="+mn-cs"/>
        </a:defRPr>
      </a:lvl5pPr>
      <a:lvl6pPr marL="2285777" algn="l" defTabSz="914311" rtl="0" eaLnBrk="1" latinLnBrk="0" hangingPunct="1">
        <a:defRPr sz="1800" kern="1200">
          <a:solidFill>
            <a:schemeClr val="tx1"/>
          </a:solidFill>
          <a:latin typeface="+mn-lt"/>
          <a:ea typeface="+mn-ea"/>
          <a:cs typeface="+mn-cs"/>
        </a:defRPr>
      </a:lvl6pPr>
      <a:lvl7pPr marL="2742933" algn="l" defTabSz="914311" rtl="0" eaLnBrk="1" latinLnBrk="0" hangingPunct="1">
        <a:defRPr sz="1800" kern="1200">
          <a:solidFill>
            <a:schemeClr val="tx1"/>
          </a:solidFill>
          <a:latin typeface="+mn-lt"/>
          <a:ea typeface="+mn-ea"/>
          <a:cs typeface="+mn-cs"/>
        </a:defRPr>
      </a:lvl7pPr>
      <a:lvl8pPr marL="3200089" algn="l" defTabSz="914311" rtl="0" eaLnBrk="1" latinLnBrk="0" hangingPunct="1">
        <a:defRPr sz="1800" kern="1200">
          <a:solidFill>
            <a:schemeClr val="tx1"/>
          </a:solidFill>
          <a:latin typeface="+mn-lt"/>
          <a:ea typeface="+mn-ea"/>
          <a:cs typeface="+mn-cs"/>
        </a:defRPr>
      </a:lvl8pPr>
      <a:lvl9pPr marL="3657244" algn="l" defTabSz="9143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2.bp.blogspot.com/-OZwVb-FlXKo/T-ntmm8CPRI/AAAAAAAACEQ/oHfEpgEd7gE/s1600/reverse+charge+in+service+tax+01.07.2012"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latin typeface="Algerian" pitchFamily="82" charset="0"/>
              </a:rPr>
              <a:t>Service Tax</a:t>
            </a:r>
            <a:r>
              <a:rPr lang="en-US" dirty="0" smtClean="0"/>
              <a:t/>
            </a:r>
            <a:br>
              <a:rPr lang="en-US" dirty="0" smtClean="0"/>
            </a:br>
            <a:r>
              <a:rPr lang="en-US" dirty="0" smtClean="0">
                <a:latin typeface="Brush Script MT" pitchFamily="66" charset="0"/>
              </a:rPr>
              <a:t>Reverse &amp; Joint Charge Mechanism</a:t>
            </a:r>
            <a:endParaRPr lang="en-US" dirty="0">
              <a:latin typeface="Brush Script MT" pitchFamily="66" charset="0"/>
            </a:endParaRPr>
          </a:p>
        </p:txBody>
      </p:sp>
      <p:sp>
        <p:nvSpPr>
          <p:cNvPr id="3" name="Subtitle 2"/>
          <p:cNvSpPr>
            <a:spLocks noGrp="1"/>
          </p:cNvSpPr>
          <p:nvPr>
            <p:ph type="subTitle" idx="1"/>
          </p:nvPr>
        </p:nvSpPr>
        <p:spPr>
          <a:xfrm>
            <a:off x="1676400" y="3886200"/>
            <a:ext cx="5562600" cy="761999"/>
          </a:xfrm>
        </p:spPr>
        <p:txBody>
          <a:bodyPr/>
          <a:lstStyle/>
          <a:p>
            <a:r>
              <a:rPr lang="en-US" dirty="0" smtClean="0">
                <a:latin typeface="Algerian" pitchFamily="82" charset="0"/>
              </a:rPr>
              <a:t>ABHISHEK PRATAP SINGH</a:t>
            </a:r>
          </a:p>
          <a:p>
            <a:endParaRPr lang="en-US" dirty="0"/>
          </a:p>
        </p:txBody>
      </p:sp>
      <p:sp>
        <p:nvSpPr>
          <p:cNvPr id="4" name="TextBox 3"/>
          <p:cNvSpPr txBox="1"/>
          <p:nvPr/>
        </p:nvSpPr>
        <p:spPr>
          <a:xfrm>
            <a:off x="6477001" y="5562600"/>
            <a:ext cx="2133600" cy="646321"/>
          </a:xfrm>
          <a:prstGeom prst="rect">
            <a:avLst/>
          </a:prstGeom>
          <a:noFill/>
        </p:spPr>
        <p:txBody>
          <a:bodyPr wrap="square" lIns="91431" tIns="45715" rIns="91431" bIns="45715" rtlCol="0">
            <a:spAutoFit/>
          </a:bodyPr>
          <a:lstStyle/>
          <a:p>
            <a:r>
              <a:rPr lang="en-US" dirty="0" smtClean="0"/>
              <a:t>09/01/2015</a:t>
            </a:r>
          </a:p>
          <a:p>
            <a:endParaRPr lang="en-US"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goods transport agency GTA Service</a:t>
            </a:r>
            <a:endParaRPr lang="en-US" sz="3600" dirty="0"/>
          </a:p>
        </p:txBody>
      </p:sp>
      <p:sp>
        <p:nvSpPr>
          <p:cNvPr id="3" name="Content Placeholder 2"/>
          <p:cNvSpPr>
            <a:spLocks noGrp="1"/>
          </p:cNvSpPr>
          <p:nvPr>
            <p:ph idx="1"/>
          </p:nvPr>
        </p:nvSpPr>
        <p:spPr>
          <a:xfrm>
            <a:off x="381000" y="1371601"/>
            <a:ext cx="8229600" cy="5105400"/>
          </a:xfrm>
        </p:spPr>
        <p:txBody>
          <a:bodyPr>
            <a:noAutofit/>
          </a:bodyPr>
          <a:lstStyle/>
          <a:p>
            <a:pPr>
              <a:buNone/>
            </a:pPr>
            <a:r>
              <a:rPr lang="en-US" sz="1600" dirty="0" smtClean="0"/>
              <a:t>	</a:t>
            </a:r>
            <a:r>
              <a:rPr lang="en-US" sz="2000" dirty="0" smtClean="0"/>
              <a:t>Services Provided or agreed to be provided by a goods transport agency in respect of transportation of goods by road :</a:t>
            </a:r>
          </a:p>
          <a:p>
            <a:pPr>
              <a:buNone/>
            </a:pPr>
            <a:endParaRPr lang="en-US" sz="500" dirty="0" smtClean="0"/>
          </a:p>
          <a:p>
            <a:pPr>
              <a:buNone/>
            </a:pPr>
            <a:r>
              <a:rPr lang="en-US" sz="1600" dirty="0" smtClean="0"/>
              <a:t>	</a:t>
            </a:r>
            <a:r>
              <a:rPr lang="en-US" sz="2000" dirty="0" smtClean="0"/>
              <a:t>Service Receiver</a:t>
            </a:r>
          </a:p>
          <a:p>
            <a:pPr lvl="1"/>
            <a:r>
              <a:rPr lang="en-US" sz="1400" dirty="0" smtClean="0"/>
              <a:t>Any factory registered under or governed by the Factories Act, 1948</a:t>
            </a:r>
          </a:p>
          <a:p>
            <a:pPr lvl="1"/>
            <a:r>
              <a:rPr lang="en-US" sz="1400" dirty="0" smtClean="0"/>
              <a:t>Society Registered Under Societies Registration Act 1860 or any other law for the time being in force in any part of India</a:t>
            </a:r>
          </a:p>
          <a:p>
            <a:pPr lvl="1"/>
            <a:r>
              <a:rPr lang="en-US" sz="1400" dirty="0" smtClean="0"/>
              <a:t>Any Co-operative Society established by or under any law</a:t>
            </a:r>
          </a:p>
          <a:p>
            <a:pPr lvl="1"/>
            <a:r>
              <a:rPr lang="en-US" sz="1400" dirty="0" smtClean="0"/>
              <a:t>Any dealer of Excisable goods, who is registered under Central Excise Act 1944or the rules made there under.</a:t>
            </a:r>
          </a:p>
          <a:p>
            <a:pPr lvl="1"/>
            <a:r>
              <a:rPr lang="en-US" sz="1400" dirty="0" smtClean="0"/>
              <a:t>Any Body corporate established, by or under any law.</a:t>
            </a:r>
          </a:p>
          <a:p>
            <a:pPr lvl="1"/>
            <a:r>
              <a:rPr lang="en-US" sz="1400" dirty="0" smtClean="0"/>
              <a:t>Any Partnership Firm whether registered or not under any law including association of Persons (AOP)</a:t>
            </a:r>
          </a:p>
          <a:p>
            <a:pPr>
              <a:buNone/>
            </a:pPr>
            <a:r>
              <a:rPr lang="en-US" sz="400" dirty="0" smtClean="0"/>
              <a:t>	</a:t>
            </a:r>
            <a:endParaRPr lang="en-US" sz="100" dirty="0" smtClean="0"/>
          </a:p>
          <a:p>
            <a:pPr>
              <a:buNone/>
            </a:pPr>
            <a:r>
              <a:rPr lang="en-US" sz="1100" dirty="0" smtClean="0"/>
              <a:t>	</a:t>
            </a:r>
            <a:r>
              <a:rPr lang="en-US" sz="2000" dirty="0" smtClean="0"/>
              <a:t>Service Provider</a:t>
            </a:r>
          </a:p>
          <a:p>
            <a:pPr lvl="1"/>
            <a:r>
              <a:rPr lang="en-US" sz="1400" dirty="0" smtClean="0"/>
              <a:t>GTA( Company, firm, Individual or AOP)</a:t>
            </a:r>
          </a:p>
          <a:p>
            <a:pPr>
              <a:buNone/>
            </a:pPr>
            <a:endParaRPr lang="en-US" sz="300" dirty="0" smtClean="0"/>
          </a:p>
          <a:p>
            <a:pPr>
              <a:buNone/>
            </a:pPr>
            <a:r>
              <a:rPr lang="en-US" sz="1000" dirty="0" smtClean="0"/>
              <a:t>	</a:t>
            </a:r>
            <a:r>
              <a:rPr lang="en-US" sz="700" dirty="0" smtClean="0"/>
              <a:t> </a:t>
            </a:r>
            <a:r>
              <a:rPr lang="en-US" sz="2000" dirty="0" smtClean="0"/>
              <a:t>where person liable to pay freight is Service Recipient</a:t>
            </a:r>
          </a:p>
          <a:p>
            <a:pPr>
              <a:buNone/>
            </a:pPr>
            <a:r>
              <a:rPr lang="en-US" sz="500" dirty="0" smtClean="0"/>
              <a:t>	</a:t>
            </a:r>
            <a:endParaRPr lang="en-US" sz="200" dirty="0" smtClean="0"/>
          </a:p>
          <a:p>
            <a:pPr>
              <a:buNone/>
            </a:pPr>
            <a:r>
              <a:rPr lang="en-US" sz="1600" dirty="0" smtClean="0"/>
              <a:t>	</a:t>
            </a:r>
            <a:r>
              <a:rPr lang="en-US" sz="2000" dirty="0" smtClean="0"/>
              <a:t>Rates:100% by Service Recipient</a:t>
            </a:r>
          </a:p>
          <a:p>
            <a:pPr>
              <a:buFont typeface="Wingdings" pitchFamily="2" charset="2"/>
              <a:buChar char="Ø"/>
            </a:pPr>
            <a:endParaRPr lang="en-US" sz="1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GTA Service- </a:t>
            </a:r>
            <a:r>
              <a:rPr lang="en-US" sz="3600" dirty="0" err="1" smtClean="0"/>
              <a:t>contd</a:t>
            </a:r>
            <a:r>
              <a:rPr lang="en-US" sz="3600" dirty="0" smtClean="0"/>
              <a:t>….</a:t>
            </a:r>
            <a:endParaRPr lang="en-US" sz="3600" dirty="0"/>
          </a:p>
        </p:txBody>
      </p:sp>
      <p:sp>
        <p:nvSpPr>
          <p:cNvPr id="3" name="Content Placeholder 2"/>
          <p:cNvSpPr>
            <a:spLocks noGrp="1"/>
          </p:cNvSpPr>
          <p:nvPr>
            <p:ph idx="1"/>
          </p:nvPr>
        </p:nvSpPr>
        <p:spPr>
          <a:xfrm>
            <a:off x="457200" y="1447800"/>
            <a:ext cx="8229600" cy="5029199"/>
          </a:xfrm>
        </p:spPr>
        <p:txBody>
          <a:bodyPr>
            <a:noAutofit/>
          </a:bodyPr>
          <a:lstStyle/>
          <a:p>
            <a:pPr>
              <a:buFont typeface="Wingdings" pitchFamily="2" charset="2"/>
              <a:buChar char="Ø"/>
            </a:pPr>
            <a:r>
              <a:rPr lang="en-US" sz="2000" dirty="0" smtClean="0"/>
              <a:t>If Vehicle is hired by the company, there is no service of transport of goods hence there is no service tax liability under reverse charge mechanism.</a:t>
            </a:r>
          </a:p>
          <a:p>
            <a:pPr>
              <a:buFont typeface="Wingdings" pitchFamily="2" charset="2"/>
              <a:buChar char="Ø"/>
            </a:pPr>
            <a:r>
              <a:rPr lang="en-US" sz="2000" dirty="0" smtClean="0"/>
              <a:t>If many players involved, only transaction between the person dealing with customer (service recipient) was a subject matter of service tax.</a:t>
            </a:r>
          </a:p>
          <a:p>
            <a:pPr>
              <a:buFont typeface="Wingdings" pitchFamily="2" charset="2"/>
              <a:buChar char="Ø"/>
            </a:pPr>
            <a:r>
              <a:rPr lang="en-US" sz="2000" dirty="0" smtClean="0"/>
              <a:t>Transportation through Hand carts, Bullock Carts, Three Wheelers and Trams &amp; Trolleys is not liable to service tax, but if a taxi is used for transportation of goods the same shall be liable for service tax.</a:t>
            </a:r>
          </a:p>
          <a:p>
            <a:pPr>
              <a:buFont typeface="Wingdings" pitchFamily="2" charset="2"/>
              <a:buChar char="Ø"/>
            </a:pPr>
            <a:r>
              <a:rPr lang="en-US" sz="2000" dirty="0" smtClean="0"/>
              <a:t>Small Value Exemption</a:t>
            </a:r>
          </a:p>
          <a:p>
            <a:pPr lvl="1">
              <a:buFont typeface="Wingdings" pitchFamily="2" charset="2"/>
              <a:buChar char="Ø"/>
            </a:pPr>
            <a:r>
              <a:rPr lang="en-US" sz="1800" dirty="0" smtClean="0"/>
              <a:t>Single goods carriage not exceeding Rs 1500/- </a:t>
            </a:r>
          </a:p>
          <a:p>
            <a:pPr lvl="1">
              <a:buFont typeface="Wingdings" pitchFamily="2" charset="2"/>
              <a:buChar char="Ø"/>
            </a:pPr>
            <a:r>
              <a:rPr lang="en-US" sz="1800" dirty="0" smtClean="0"/>
              <a:t>Single consignment note not exceeding Rs 750/- </a:t>
            </a:r>
            <a:endParaRPr lang="en-US" sz="2000" dirty="0" smtClean="0"/>
          </a:p>
          <a:p>
            <a:pPr>
              <a:buFont typeface="Wingdings" pitchFamily="2" charset="2"/>
              <a:buChar char="Ø"/>
            </a:pPr>
            <a:r>
              <a:rPr lang="en-US" sz="2000" dirty="0" smtClean="0"/>
              <a:t> Exemption for Specific Goods </a:t>
            </a:r>
          </a:p>
          <a:p>
            <a:pPr lvl="1">
              <a:buFont typeface="Wingdings" pitchFamily="2" charset="2"/>
              <a:buChar char="Ø"/>
            </a:pPr>
            <a:r>
              <a:rPr lang="en-US" sz="1800" dirty="0" smtClean="0"/>
              <a:t>Fruits, vegetables, eggs, milk, food grains or pulses;</a:t>
            </a:r>
            <a:endParaRPr lang="en-US" sz="2000" dirty="0" smtClean="0"/>
          </a:p>
          <a:p>
            <a:pPr>
              <a:buFont typeface="Wingdings" pitchFamily="2" charset="2"/>
              <a:buChar char="Ø"/>
            </a:pPr>
            <a:r>
              <a:rPr lang="en-US" sz="2000" dirty="0" smtClean="0"/>
              <a:t>Abatement </a:t>
            </a:r>
          </a:p>
          <a:p>
            <a:pPr>
              <a:buNone/>
            </a:pPr>
            <a:r>
              <a:rPr lang="en-US" sz="2000" dirty="0" smtClean="0"/>
              <a:t>	An abatement of 75% can be claimed in relation to services of GTA  subject to the condition that </a:t>
            </a:r>
            <a:r>
              <a:rPr lang="en-US" sz="2000" dirty="0" err="1" smtClean="0"/>
              <a:t>Cenvat</a:t>
            </a:r>
            <a:r>
              <a:rPr lang="en-US" sz="2000" dirty="0" smtClean="0"/>
              <a:t> credit has not been taken.  </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Sponsorship services</a:t>
            </a:r>
            <a:endParaRPr lang="en-US" sz="3600" dirty="0"/>
          </a:p>
        </p:txBody>
      </p:sp>
      <p:sp>
        <p:nvSpPr>
          <p:cNvPr id="3" name="Content Placeholder 2"/>
          <p:cNvSpPr>
            <a:spLocks noGrp="1"/>
          </p:cNvSpPr>
          <p:nvPr>
            <p:ph idx="1"/>
          </p:nvPr>
        </p:nvSpPr>
        <p:spPr>
          <a:xfrm>
            <a:off x="457200" y="1371600"/>
            <a:ext cx="8229600" cy="5257800"/>
          </a:xfrm>
        </p:spPr>
        <p:txBody>
          <a:bodyPr>
            <a:normAutofit fontScale="55000" lnSpcReduction="20000"/>
          </a:bodyPr>
          <a:lstStyle/>
          <a:p>
            <a:pPr>
              <a:buNone/>
            </a:pPr>
            <a:r>
              <a:rPr lang="en-US" sz="3600" dirty="0" smtClean="0"/>
              <a:t>Sponsorship services </a:t>
            </a:r>
          </a:p>
          <a:p>
            <a:pPr>
              <a:buNone/>
            </a:pPr>
            <a:r>
              <a:rPr lang="en-US" sz="3600" dirty="0" smtClean="0"/>
              <a:t>	Provided or agreed to be provided to any body Corporate or Partnership Firm located in Taxable Territory</a:t>
            </a:r>
          </a:p>
          <a:p>
            <a:pPr>
              <a:buNone/>
            </a:pPr>
            <a:r>
              <a:rPr lang="en-US" sz="3600" dirty="0" smtClean="0"/>
              <a:t>	Service Receiver</a:t>
            </a:r>
            <a:endParaRPr lang="en-US" dirty="0" smtClean="0"/>
          </a:p>
          <a:p>
            <a:pPr lvl="1"/>
            <a:r>
              <a:rPr lang="en-US" sz="3300" dirty="0" smtClean="0"/>
              <a:t>Body Corporate</a:t>
            </a:r>
          </a:p>
          <a:p>
            <a:pPr lvl="1"/>
            <a:r>
              <a:rPr lang="en-US" sz="3300" dirty="0" smtClean="0"/>
              <a:t>Partnership Firm</a:t>
            </a:r>
            <a:endParaRPr lang="en-US" dirty="0" smtClean="0"/>
          </a:p>
          <a:p>
            <a:pPr>
              <a:buNone/>
            </a:pPr>
            <a:r>
              <a:rPr lang="en-US" dirty="0" smtClean="0"/>
              <a:t>	</a:t>
            </a:r>
            <a:r>
              <a:rPr lang="en-US" sz="3600" dirty="0" smtClean="0"/>
              <a:t>Service Provider</a:t>
            </a:r>
          </a:p>
          <a:p>
            <a:pPr lvl="1"/>
            <a:r>
              <a:rPr lang="en-US" sz="3300" dirty="0" smtClean="0"/>
              <a:t>Any Person</a:t>
            </a:r>
            <a:endParaRPr lang="en-US" dirty="0" smtClean="0"/>
          </a:p>
          <a:p>
            <a:pPr>
              <a:buNone/>
            </a:pPr>
            <a:r>
              <a:rPr lang="en-US" sz="3700" dirty="0" smtClean="0"/>
              <a:t>	</a:t>
            </a:r>
            <a:r>
              <a:rPr lang="en-US" sz="3600" dirty="0" smtClean="0"/>
              <a:t>Rates:100% by Service Recipient</a:t>
            </a:r>
            <a:endParaRPr lang="en-US" sz="3700" dirty="0" smtClean="0"/>
          </a:p>
          <a:p>
            <a:pPr>
              <a:buNone/>
            </a:pPr>
            <a:r>
              <a:rPr lang="en-US" sz="1800" dirty="0" smtClean="0"/>
              <a:t>	</a:t>
            </a:r>
          </a:p>
          <a:p>
            <a:pPr>
              <a:buNone/>
            </a:pPr>
            <a:r>
              <a:rPr lang="en-US" dirty="0" smtClean="0"/>
              <a:t>	</a:t>
            </a:r>
            <a:r>
              <a:rPr lang="en-US" sz="3600" dirty="0" smtClean="0"/>
              <a:t>Exemption: Services by way of sponsorship of sporting events </a:t>
            </a:r>
            <a:r>
              <a:rPr lang="en-US" sz="3600" dirty="0" err="1" smtClean="0"/>
              <a:t>organised</a:t>
            </a:r>
            <a:r>
              <a:rPr lang="en-US" sz="3600" dirty="0" smtClean="0"/>
              <a:t>,-</a:t>
            </a:r>
            <a:endParaRPr lang="en-US" sz="2800" dirty="0" smtClean="0"/>
          </a:p>
          <a:p>
            <a:pPr lvl="1"/>
            <a:r>
              <a:rPr lang="en-US" sz="3300" dirty="0" smtClean="0"/>
              <a:t>by a national sports federation, or its affiliates, where the participating teams/ individuals represent any district, state or zone;</a:t>
            </a:r>
          </a:p>
          <a:p>
            <a:pPr lvl="1"/>
            <a:r>
              <a:rPr lang="en-US" sz="3300" dirty="0" smtClean="0"/>
              <a:t>by Association of Indian Universities, Inter-University Sports Board, School Games Federation, All India Sports Council for the Deaf, </a:t>
            </a:r>
            <a:r>
              <a:rPr lang="en-US" sz="3300" dirty="0" err="1" smtClean="0"/>
              <a:t>Paralympic</a:t>
            </a:r>
            <a:r>
              <a:rPr lang="en-US" sz="3300" dirty="0" smtClean="0"/>
              <a:t> Committee of India or Special Olympics Bharat;</a:t>
            </a:r>
          </a:p>
          <a:p>
            <a:pPr lvl="1"/>
            <a:r>
              <a:rPr lang="en-US" sz="3300" dirty="0" smtClean="0"/>
              <a:t>by Central Civil Services Cultural and Sports Board;</a:t>
            </a:r>
          </a:p>
          <a:p>
            <a:pPr lvl="1"/>
            <a:r>
              <a:rPr lang="en-US" sz="3300" dirty="0" smtClean="0"/>
              <a:t>as part of national games, by Indian Olympic Association; or</a:t>
            </a:r>
          </a:p>
          <a:p>
            <a:pPr lvl="1"/>
            <a:r>
              <a:rPr lang="en-US" sz="3300" dirty="0" smtClean="0"/>
              <a:t>under </a:t>
            </a:r>
            <a:r>
              <a:rPr lang="en-US" sz="3300" dirty="0" err="1" smtClean="0"/>
              <a:t>Panchayat</a:t>
            </a:r>
            <a:r>
              <a:rPr lang="en-US" sz="3300" dirty="0" smtClean="0"/>
              <a:t> </a:t>
            </a:r>
            <a:r>
              <a:rPr lang="en-US" sz="3300" dirty="0" err="1" smtClean="0"/>
              <a:t>Yuva</a:t>
            </a:r>
            <a:r>
              <a:rPr lang="en-US" sz="3300" dirty="0" smtClean="0"/>
              <a:t> </a:t>
            </a:r>
            <a:r>
              <a:rPr lang="en-US" sz="3300" dirty="0" err="1" smtClean="0"/>
              <a:t>Kreeda</a:t>
            </a:r>
            <a:r>
              <a:rPr lang="en-US" sz="3300" dirty="0" smtClean="0"/>
              <a:t> </a:t>
            </a:r>
            <a:r>
              <a:rPr lang="en-US" sz="3300" dirty="0" err="1" smtClean="0"/>
              <a:t>Aur</a:t>
            </a:r>
            <a:r>
              <a:rPr lang="en-US" sz="3300" dirty="0" smtClean="0"/>
              <a:t> </a:t>
            </a:r>
            <a:r>
              <a:rPr lang="en-US" sz="3300" dirty="0" err="1" smtClean="0"/>
              <a:t>Khel</a:t>
            </a:r>
            <a:r>
              <a:rPr lang="en-US" sz="3300" dirty="0" smtClean="0"/>
              <a:t> </a:t>
            </a:r>
            <a:r>
              <a:rPr lang="en-US" sz="3300" dirty="0" err="1" smtClean="0"/>
              <a:t>Abhiyaan</a:t>
            </a:r>
            <a:r>
              <a:rPr lang="en-US" sz="3300" dirty="0" smtClean="0"/>
              <a:t> (PYKKA) Scheme;</a:t>
            </a:r>
            <a:endParaRPr lang="en-US" sz="29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Services of Arbitral Tribunal</a:t>
            </a:r>
            <a:endParaRPr lang="en-US" sz="3600" dirty="0"/>
          </a:p>
        </p:txBody>
      </p:sp>
      <p:sp>
        <p:nvSpPr>
          <p:cNvPr id="3" name="Content Placeholder 2"/>
          <p:cNvSpPr>
            <a:spLocks noGrp="1"/>
          </p:cNvSpPr>
          <p:nvPr>
            <p:ph idx="1"/>
          </p:nvPr>
        </p:nvSpPr>
        <p:spPr>
          <a:xfrm>
            <a:off x="457200" y="1600201"/>
            <a:ext cx="8382000" cy="4724399"/>
          </a:xfrm>
        </p:spPr>
        <p:txBody>
          <a:bodyPr>
            <a:normAutofit fontScale="62500" lnSpcReduction="20000"/>
          </a:bodyPr>
          <a:lstStyle/>
          <a:p>
            <a:pPr>
              <a:buNone/>
            </a:pPr>
            <a:r>
              <a:rPr lang="en-US" dirty="0" smtClean="0"/>
              <a:t>Services of Arbitral Tribunal provided to any business entity located in India.</a:t>
            </a:r>
          </a:p>
          <a:p>
            <a:pPr>
              <a:buNone/>
            </a:pPr>
            <a:r>
              <a:rPr lang="en-US" dirty="0" smtClean="0"/>
              <a:t>	Here The term Business Entity has been defined Under Clause 17 of Sec 65B, which means any person carrying out any activity relating to Industry, Commerce or any other business or profession. Hence, even an Individual, a proprietary firm or partnership Firm shall be construed as a business entity if such person carries out any activities relating to Industry, Commerce or Profession.</a:t>
            </a:r>
          </a:p>
          <a:p>
            <a:r>
              <a:rPr lang="en-US" dirty="0" smtClean="0"/>
              <a:t>Service Receiver</a:t>
            </a:r>
          </a:p>
          <a:p>
            <a:pPr>
              <a:buNone/>
            </a:pPr>
            <a:r>
              <a:rPr lang="en-US" dirty="0" smtClean="0"/>
              <a:t>		Any Business Entity carrying on Business related activities., 	includes: Individuals, Proprietary firms, partnership Firms</a:t>
            </a:r>
          </a:p>
          <a:p>
            <a:r>
              <a:rPr lang="en-US" dirty="0" smtClean="0"/>
              <a:t>Service Provider</a:t>
            </a:r>
          </a:p>
          <a:p>
            <a:pPr>
              <a:buNone/>
            </a:pPr>
            <a:r>
              <a:rPr lang="en-US" dirty="0" smtClean="0"/>
              <a:t>		Arbitral Tribunal</a:t>
            </a:r>
          </a:p>
          <a:p>
            <a:r>
              <a:rPr lang="en-US" dirty="0" smtClean="0"/>
              <a:t>Rates:100% by service recipient.</a:t>
            </a:r>
          </a:p>
          <a:p>
            <a:r>
              <a:rPr lang="en-US" dirty="0" smtClean="0"/>
              <a:t>Exemption: Service to </a:t>
            </a:r>
          </a:p>
          <a:p>
            <a:pPr marL="1371517" lvl="2" indent="-514350">
              <a:buFont typeface="+mj-lt"/>
              <a:buAutoNum type="arabicPeriod"/>
            </a:pPr>
            <a:r>
              <a:rPr lang="en-US" sz="2600" dirty="0" smtClean="0"/>
              <a:t>Any person other than business entity.</a:t>
            </a:r>
          </a:p>
          <a:p>
            <a:pPr marL="1371517" lvl="2" indent="-514350">
              <a:buFont typeface="+mj-lt"/>
              <a:buAutoNum type="arabicPeriod"/>
            </a:pPr>
            <a:r>
              <a:rPr lang="en-US" sz="2600" dirty="0" smtClean="0"/>
              <a:t>A business entity with a turnover </a:t>
            </a:r>
            <a:r>
              <a:rPr lang="en-US" sz="2600" dirty="0" err="1" smtClean="0"/>
              <a:t>upto</a:t>
            </a:r>
            <a:r>
              <a:rPr lang="en-US" sz="2600" dirty="0" smtClean="0"/>
              <a:t> Rs. 10 </a:t>
            </a:r>
            <a:r>
              <a:rPr lang="en-US" sz="2600" dirty="0" err="1" smtClean="0"/>
              <a:t>Lacs</a:t>
            </a:r>
            <a:r>
              <a:rPr lang="en-US" sz="2600" dirty="0" smtClean="0"/>
              <a:t> in the preceding financial year.</a:t>
            </a:r>
          </a:p>
          <a:p>
            <a:pPr lvl="3">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Legal Services</a:t>
            </a:r>
            <a:endParaRPr lang="en-US" sz="3600" dirty="0"/>
          </a:p>
        </p:txBody>
      </p:sp>
      <p:sp>
        <p:nvSpPr>
          <p:cNvPr id="3" name="Content Placeholder 2"/>
          <p:cNvSpPr>
            <a:spLocks noGrp="1"/>
          </p:cNvSpPr>
          <p:nvPr>
            <p:ph idx="1"/>
          </p:nvPr>
        </p:nvSpPr>
        <p:spPr>
          <a:xfrm>
            <a:off x="457200" y="1295401"/>
            <a:ext cx="8382000" cy="5181600"/>
          </a:xfrm>
        </p:spPr>
        <p:txBody>
          <a:bodyPr>
            <a:noAutofit/>
          </a:bodyPr>
          <a:lstStyle/>
          <a:p>
            <a:pPr>
              <a:buNone/>
            </a:pPr>
            <a:r>
              <a:rPr lang="en-US" sz="2000" dirty="0" smtClean="0"/>
              <a:t>Legal Services 		</a:t>
            </a:r>
          </a:p>
          <a:p>
            <a:pPr>
              <a:buNone/>
            </a:pPr>
            <a:r>
              <a:rPr lang="en-US" sz="2000" dirty="0" smtClean="0"/>
              <a:t>	provided by Individual advocates or by a firm of Advocates to any business entity located In Indian Territory.</a:t>
            </a:r>
          </a:p>
          <a:p>
            <a:r>
              <a:rPr lang="en-US" sz="2000" dirty="0" smtClean="0"/>
              <a:t>Service Receiver</a:t>
            </a:r>
          </a:p>
          <a:p>
            <a:pPr>
              <a:buNone/>
            </a:pPr>
            <a:r>
              <a:rPr lang="en-US" sz="2000" dirty="0" smtClean="0"/>
              <a:t>		Any Business Entity carrying on Business related activities., includes: 	Individuals, Proprietary firms, partnership Firms</a:t>
            </a:r>
          </a:p>
          <a:p>
            <a:r>
              <a:rPr lang="en-US" sz="2000" dirty="0" smtClean="0"/>
              <a:t>Service Provider</a:t>
            </a:r>
          </a:p>
          <a:p>
            <a:pPr>
              <a:buNone/>
            </a:pPr>
            <a:r>
              <a:rPr lang="en-US" sz="2000" dirty="0" smtClean="0"/>
              <a:t>		Individual or a firm Of Advocates</a:t>
            </a:r>
          </a:p>
          <a:p>
            <a:r>
              <a:rPr lang="en-US" sz="2000" dirty="0" smtClean="0"/>
              <a:t>Rate: 100% by service recipient </a:t>
            </a:r>
          </a:p>
          <a:p>
            <a:r>
              <a:rPr lang="en-US" sz="2000" dirty="0" smtClean="0"/>
              <a:t>Exemption</a:t>
            </a:r>
          </a:p>
          <a:p>
            <a:pPr>
              <a:buNone/>
            </a:pPr>
            <a:r>
              <a:rPr lang="en-US" sz="2000" dirty="0" smtClean="0"/>
              <a:t>	</a:t>
            </a:r>
            <a:r>
              <a:rPr lang="en-US" sz="1800" dirty="0" smtClean="0"/>
              <a:t>Service provided by an individual as an advocate or a partnership firm of advocates by way of legal services to,-</a:t>
            </a:r>
          </a:p>
          <a:p>
            <a:pPr>
              <a:buNone/>
            </a:pPr>
            <a:r>
              <a:rPr lang="en-US" sz="1800" dirty="0" smtClean="0"/>
              <a:t>	         (i) an advocate/ partnership firm of advocates providing legal services ;</a:t>
            </a:r>
          </a:p>
          <a:p>
            <a:pPr>
              <a:buNone/>
            </a:pPr>
            <a:r>
              <a:rPr lang="en-US" sz="1800" dirty="0" smtClean="0"/>
              <a:t>	        (ii) any person other than a business entity; or</a:t>
            </a:r>
          </a:p>
          <a:p>
            <a:pPr>
              <a:buNone/>
            </a:pPr>
            <a:r>
              <a:rPr lang="en-US" sz="1800" dirty="0" smtClean="0"/>
              <a:t>	        (iii) a business entity with a turnover up to Rs 10 </a:t>
            </a:r>
            <a:r>
              <a:rPr lang="en-US" sz="1800" dirty="0" err="1" smtClean="0"/>
              <a:t>lakh</a:t>
            </a:r>
            <a:r>
              <a:rPr lang="en-US" sz="1800" dirty="0" smtClean="0"/>
              <a:t> in the preceding FY;</a:t>
            </a:r>
            <a:r>
              <a:rPr lang="en-US" sz="2000" dirty="0" smtClean="0"/>
              <a:t> </a:t>
            </a:r>
          </a:p>
          <a:p>
            <a:pPr>
              <a:buNone/>
            </a:pPr>
            <a:endParaRPr lang="en-US" sz="2000" dirty="0" smtClean="0"/>
          </a:p>
          <a:p>
            <a:pPr>
              <a:buNone/>
            </a:pPr>
            <a:endParaRPr lang="en-US" sz="2000" dirty="0" smtClean="0"/>
          </a:p>
          <a:p>
            <a:pPr>
              <a:buNone/>
            </a:pPr>
            <a:endParaRPr lang="en-US"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Legal Services – stayed by Delhi High Court</a:t>
            </a:r>
            <a:endParaRPr lang="en-US" sz="3600" dirty="0"/>
          </a:p>
        </p:txBody>
      </p:sp>
      <p:sp>
        <p:nvSpPr>
          <p:cNvPr id="3" name="Content Placeholder 2"/>
          <p:cNvSpPr>
            <a:spLocks noGrp="1"/>
          </p:cNvSpPr>
          <p:nvPr>
            <p:ph idx="1"/>
          </p:nvPr>
        </p:nvSpPr>
        <p:spPr/>
        <p:txBody>
          <a:bodyPr>
            <a:normAutofit fontScale="62500" lnSpcReduction="20000"/>
          </a:bodyPr>
          <a:lstStyle/>
          <a:p>
            <a:r>
              <a:rPr lang="en-US" dirty="0" smtClean="0"/>
              <a:t>However, High Court of Delhi vide order dated 21.09.2012 has stayed the implementation of this amendment in a petition (W.P.(c) No. 5957/2012) led Mr. A.S. </a:t>
            </a:r>
            <a:r>
              <a:rPr lang="en-US" dirty="0" err="1" smtClean="0"/>
              <a:t>Chandhiok</a:t>
            </a:r>
            <a:r>
              <a:rPr lang="en-US" dirty="0" smtClean="0"/>
              <a:t>, Sr. Adv. with Mr. </a:t>
            </a:r>
            <a:r>
              <a:rPr lang="en-US" dirty="0" err="1" smtClean="0"/>
              <a:t>Ruchir</a:t>
            </a:r>
            <a:r>
              <a:rPr lang="en-US" dirty="0" smtClean="0"/>
              <a:t> Bhatia, Adv. for Delhi Tax Bar Association. Next Hearing was scheduled to take place on 27.11.2012.</a:t>
            </a:r>
          </a:p>
          <a:p>
            <a:endParaRPr lang="en-US" dirty="0" smtClean="0"/>
          </a:p>
          <a:p>
            <a:r>
              <a:rPr lang="en-US" dirty="0" smtClean="0"/>
              <a:t>Status as of today… No further order by Delhi High Court.. Stay order continued.</a:t>
            </a:r>
          </a:p>
          <a:p>
            <a:pPr>
              <a:buNone/>
            </a:pPr>
            <a:endParaRPr lang="en-US" dirty="0" smtClean="0"/>
          </a:p>
          <a:p>
            <a:r>
              <a:rPr lang="en-US" dirty="0" smtClean="0"/>
              <a:t>As per our opinion / advice even with stay order by the High Court we should continue to pay the Service Tax on reverse charge basis on legal services if we are in a position to avail the </a:t>
            </a:r>
            <a:r>
              <a:rPr lang="en-US" dirty="0" err="1" smtClean="0"/>
              <a:t>Cenvat</a:t>
            </a:r>
            <a:r>
              <a:rPr lang="en-US" dirty="0" smtClean="0"/>
              <a:t> credit of it. As if afterwards the service tax liability arises, then the department will charge the amount of service tax as well as the amount of interest on it. On amount of interest no </a:t>
            </a:r>
            <a:r>
              <a:rPr lang="en-US" dirty="0" err="1" smtClean="0"/>
              <a:t>cenvat</a:t>
            </a:r>
            <a:r>
              <a:rPr lang="en-US" dirty="0" smtClean="0"/>
              <a:t> will be available. So better to pay and take the benefit of it.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020762"/>
          </a:xfrm>
        </p:spPr>
        <p:txBody>
          <a:bodyPr>
            <a:normAutofit/>
          </a:bodyPr>
          <a:lstStyle/>
          <a:p>
            <a:pPr algn="l"/>
            <a:r>
              <a:rPr lang="en-US" sz="3600" dirty="0" smtClean="0"/>
              <a:t>Support services by Govt. or local authority</a:t>
            </a:r>
            <a:endParaRPr lang="en-US" sz="3600" dirty="0"/>
          </a:p>
        </p:txBody>
      </p:sp>
      <p:sp>
        <p:nvSpPr>
          <p:cNvPr id="3" name="Content Placeholder 2"/>
          <p:cNvSpPr>
            <a:spLocks noGrp="1"/>
          </p:cNvSpPr>
          <p:nvPr>
            <p:ph idx="1"/>
          </p:nvPr>
        </p:nvSpPr>
        <p:spPr>
          <a:xfrm>
            <a:off x="457200" y="1219200"/>
            <a:ext cx="8458200" cy="5562600"/>
          </a:xfrm>
        </p:spPr>
        <p:txBody>
          <a:bodyPr>
            <a:noAutofit/>
          </a:bodyPr>
          <a:lstStyle/>
          <a:p>
            <a:pPr>
              <a:buNone/>
            </a:pPr>
            <a:r>
              <a:rPr lang="en-US" sz="2000" dirty="0" smtClean="0"/>
              <a:t>Support services Provided by Government or local authority to any business </a:t>
            </a:r>
          </a:p>
          <a:p>
            <a:pPr>
              <a:buNone/>
            </a:pPr>
            <a:r>
              <a:rPr lang="en-US" sz="2000" dirty="0" smtClean="0"/>
              <a:t>entity located in taxable territory, excluding the following:</a:t>
            </a:r>
          </a:p>
          <a:p>
            <a:pPr lvl="1"/>
            <a:r>
              <a:rPr lang="en-US" sz="2000" dirty="0" smtClean="0"/>
              <a:t>1. Renting  of Immovable Property</a:t>
            </a:r>
          </a:p>
          <a:p>
            <a:pPr lvl="1"/>
            <a:r>
              <a:rPr lang="en-US" sz="2000" dirty="0" smtClean="0"/>
              <a:t>2. Services of Department of Post, Express Post, Life Insurance and agency Services Provided to person other than Government.</a:t>
            </a:r>
          </a:p>
          <a:p>
            <a:pPr lvl="1"/>
            <a:r>
              <a:rPr lang="en-US" sz="2000" dirty="0" smtClean="0"/>
              <a:t>3. Services in relation to an aircraft or a vessel.</a:t>
            </a:r>
          </a:p>
          <a:p>
            <a:r>
              <a:rPr lang="en-US" sz="2000" dirty="0" smtClean="0"/>
              <a:t>Service Receiver</a:t>
            </a:r>
          </a:p>
          <a:p>
            <a:pPr>
              <a:buNone/>
            </a:pPr>
            <a:r>
              <a:rPr lang="en-US" sz="2000" dirty="0" smtClean="0"/>
              <a:t>	Any Business Entity carrying on Business related activities, includes: Individuals, Proprietary firms, partnership Firms</a:t>
            </a:r>
          </a:p>
          <a:p>
            <a:r>
              <a:rPr lang="en-US" sz="2000" dirty="0" smtClean="0"/>
              <a:t>Service Provider</a:t>
            </a:r>
          </a:p>
          <a:p>
            <a:pPr>
              <a:buNone/>
            </a:pPr>
            <a:r>
              <a:rPr lang="en-US" sz="2000" dirty="0" smtClean="0"/>
              <a:t>	Government or local authorities</a:t>
            </a:r>
          </a:p>
          <a:p>
            <a:r>
              <a:rPr lang="en-US" sz="2000" dirty="0" smtClean="0"/>
              <a:t>Rates:100% by service recipient</a:t>
            </a:r>
          </a:p>
          <a:p>
            <a:pPr>
              <a:buNone/>
            </a:pPr>
            <a:r>
              <a:rPr lang="en-US" sz="2000" dirty="0" smtClean="0"/>
              <a:t>The intention is to provide level playing field to private players engaged </a:t>
            </a:r>
          </a:p>
          <a:p>
            <a:pPr>
              <a:buNone/>
            </a:pPr>
            <a:r>
              <a:rPr lang="en-US" sz="2000" dirty="0" smtClean="0"/>
              <a:t>in providing similar kind of services.</a:t>
            </a:r>
          </a:p>
          <a:p>
            <a:pPr>
              <a:buNone/>
            </a:pPr>
            <a:r>
              <a:rPr lang="en-US" sz="1800" dirty="0" smtClean="0"/>
              <a:t>Example: An small event management agency procuring police protection service from the State government.</a:t>
            </a:r>
            <a:endParaRPr lang="en-US" sz="1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82000" cy="914400"/>
          </a:xfrm>
        </p:spPr>
        <p:txBody>
          <a:bodyPr>
            <a:noAutofit/>
          </a:bodyPr>
          <a:lstStyle/>
          <a:p>
            <a:pPr algn="l"/>
            <a:r>
              <a:rPr lang="en-US" sz="3600" dirty="0" smtClean="0"/>
              <a:t>Renting of a motor vehicles</a:t>
            </a:r>
            <a:r>
              <a:rPr lang="en-US" sz="3200" dirty="0" smtClean="0"/>
              <a:t> </a:t>
            </a:r>
            <a:endParaRPr lang="en-US" sz="3600" dirty="0"/>
          </a:p>
        </p:txBody>
      </p:sp>
      <p:sp>
        <p:nvSpPr>
          <p:cNvPr id="3" name="Content Placeholder 2"/>
          <p:cNvSpPr>
            <a:spLocks noGrp="1"/>
          </p:cNvSpPr>
          <p:nvPr>
            <p:ph idx="1"/>
          </p:nvPr>
        </p:nvSpPr>
        <p:spPr>
          <a:xfrm>
            <a:off x="457200" y="1219200"/>
            <a:ext cx="8305800" cy="5410199"/>
          </a:xfrm>
        </p:spPr>
        <p:txBody>
          <a:bodyPr>
            <a:noAutofit/>
          </a:bodyPr>
          <a:lstStyle/>
          <a:p>
            <a:pPr>
              <a:buNone/>
            </a:pPr>
            <a:r>
              <a:rPr lang="en-US" sz="2000" dirty="0" smtClean="0"/>
              <a:t>Renting of a motor vehicles </a:t>
            </a:r>
            <a:r>
              <a:rPr lang="en-US" sz="2000" i="1" dirty="0" smtClean="0"/>
              <a:t>designed to carry passengers</a:t>
            </a:r>
            <a:r>
              <a:rPr lang="en-US" sz="2000" dirty="0" smtClean="0"/>
              <a:t>, to any person </a:t>
            </a:r>
          </a:p>
          <a:p>
            <a:pPr>
              <a:buNone/>
            </a:pPr>
            <a:r>
              <a:rPr lang="en-US" sz="2000" dirty="0" smtClean="0"/>
              <a:t>who is not in the similar line of business.</a:t>
            </a:r>
          </a:p>
          <a:p>
            <a:r>
              <a:rPr lang="en-US" sz="2000" dirty="0" smtClean="0"/>
              <a:t>Service Receiver</a:t>
            </a:r>
          </a:p>
          <a:p>
            <a:pPr lvl="1"/>
            <a:r>
              <a:rPr lang="en-US" sz="1800" dirty="0" smtClean="0"/>
              <a:t>Business entity registered as Body Corporate,</a:t>
            </a:r>
          </a:p>
          <a:p>
            <a:pPr lvl="1"/>
            <a:r>
              <a:rPr lang="en-US" sz="1800" dirty="0" smtClean="0"/>
              <a:t>located In taxable Territory </a:t>
            </a:r>
          </a:p>
          <a:p>
            <a:r>
              <a:rPr lang="en-US" sz="2000" dirty="0" smtClean="0"/>
              <a:t>Service Provider</a:t>
            </a:r>
          </a:p>
          <a:p>
            <a:pPr lvl="1"/>
            <a:r>
              <a:rPr lang="en-US" sz="1800" dirty="0" smtClean="0"/>
              <a:t>Individual</a:t>
            </a:r>
          </a:p>
          <a:p>
            <a:pPr lvl="1"/>
            <a:r>
              <a:rPr lang="en-US" sz="1800" dirty="0" smtClean="0"/>
              <a:t>Hindu Undivided Family</a:t>
            </a:r>
          </a:p>
          <a:p>
            <a:pPr lvl="1"/>
            <a:r>
              <a:rPr lang="en-US" sz="1800" dirty="0" smtClean="0"/>
              <a:t>Partnership Firm (registered or not) or LLP</a:t>
            </a:r>
          </a:p>
          <a:p>
            <a:pPr lvl="1"/>
            <a:r>
              <a:rPr lang="en-US" sz="1800" dirty="0" smtClean="0"/>
              <a:t>Association of Person (AOP)</a:t>
            </a:r>
          </a:p>
          <a:p>
            <a:r>
              <a:rPr lang="en-US" sz="2000" dirty="0" smtClean="0"/>
              <a:t>Rate:</a:t>
            </a:r>
          </a:p>
          <a:p>
            <a:pPr lvl="1"/>
            <a:r>
              <a:rPr lang="en-US" sz="1800" dirty="0" smtClean="0"/>
              <a:t>On Abated Value:100%  by service recipient</a:t>
            </a:r>
          </a:p>
          <a:p>
            <a:pPr lvl="1"/>
            <a:r>
              <a:rPr lang="en-US" sz="1800" dirty="0" smtClean="0"/>
              <a:t>On Non Abated Value:40% by service recipient and 60% by provider</a:t>
            </a:r>
            <a:endParaRPr lang="en-US" sz="2000" dirty="0" smtClean="0"/>
          </a:p>
          <a:p>
            <a:pPr>
              <a:buNone/>
            </a:pPr>
            <a:endParaRPr lang="en-US" sz="1050" dirty="0" smtClean="0"/>
          </a:p>
          <a:p>
            <a:pPr>
              <a:buNone/>
            </a:pPr>
            <a:r>
              <a:rPr lang="en-US" sz="2000" dirty="0" smtClean="0"/>
              <a:t>Excluding: Renting of motor vehicles to any person carrying similar line of </a:t>
            </a:r>
          </a:p>
          <a:p>
            <a:pPr>
              <a:buNone/>
            </a:pPr>
            <a:r>
              <a:rPr lang="en-US" sz="2000" dirty="0" smtClean="0"/>
              <a:t>business.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sz="4000" dirty="0" smtClean="0"/>
              <a:t>Supply of Man power or Security Services.</a:t>
            </a:r>
            <a:endParaRPr lang="en-US" dirty="0"/>
          </a:p>
        </p:txBody>
      </p:sp>
      <p:sp>
        <p:nvSpPr>
          <p:cNvPr id="3" name="Content Placeholder 2"/>
          <p:cNvSpPr>
            <a:spLocks noGrp="1"/>
          </p:cNvSpPr>
          <p:nvPr>
            <p:ph idx="1"/>
          </p:nvPr>
        </p:nvSpPr>
        <p:spPr>
          <a:xfrm>
            <a:off x="457200" y="1371600"/>
            <a:ext cx="8229600" cy="5257800"/>
          </a:xfrm>
        </p:spPr>
        <p:txBody>
          <a:bodyPr>
            <a:normAutofit fontScale="70000" lnSpcReduction="20000"/>
          </a:bodyPr>
          <a:lstStyle/>
          <a:p>
            <a:pPr>
              <a:buNone/>
            </a:pPr>
            <a:r>
              <a:rPr lang="en-US" dirty="0" smtClean="0"/>
              <a:t>Supply of Man power for any purpose or Security Services.</a:t>
            </a:r>
          </a:p>
          <a:p>
            <a:r>
              <a:rPr lang="en-US" dirty="0" smtClean="0"/>
              <a:t>Service Receiver</a:t>
            </a:r>
          </a:p>
          <a:p>
            <a:pPr lvl="1"/>
            <a:r>
              <a:rPr lang="en-US" dirty="0" smtClean="0"/>
              <a:t>Business entity registered as Body Corporate,</a:t>
            </a:r>
          </a:p>
          <a:p>
            <a:pPr lvl="1"/>
            <a:r>
              <a:rPr lang="en-US" dirty="0" smtClean="0"/>
              <a:t>located In taxable Territory </a:t>
            </a:r>
          </a:p>
          <a:p>
            <a:r>
              <a:rPr lang="en-US" dirty="0" smtClean="0"/>
              <a:t>Service Provider</a:t>
            </a:r>
          </a:p>
          <a:p>
            <a:pPr lvl="1"/>
            <a:r>
              <a:rPr lang="en-US" dirty="0" smtClean="0"/>
              <a:t>Individual</a:t>
            </a:r>
          </a:p>
          <a:p>
            <a:pPr lvl="1"/>
            <a:r>
              <a:rPr lang="en-US" dirty="0" smtClean="0"/>
              <a:t>Hindu Undivided Family</a:t>
            </a:r>
          </a:p>
          <a:p>
            <a:pPr lvl="1"/>
            <a:r>
              <a:rPr lang="en-US" dirty="0" smtClean="0"/>
              <a:t>Partnership Firm (registered or not)</a:t>
            </a:r>
          </a:p>
          <a:p>
            <a:pPr lvl="1"/>
            <a:r>
              <a:rPr lang="en-US" dirty="0" smtClean="0"/>
              <a:t>Association of Person (AOP)</a:t>
            </a:r>
          </a:p>
          <a:p>
            <a:r>
              <a:rPr lang="en-US" dirty="0" smtClean="0"/>
              <a:t>Rate:75% by service recipient and 25% by provider</a:t>
            </a:r>
          </a:p>
          <a:p>
            <a:pPr>
              <a:buNone/>
            </a:pPr>
            <a:r>
              <a:rPr lang="en-US" dirty="0" smtClean="0"/>
              <a:t>Important Points</a:t>
            </a:r>
          </a:p>
          <a:p>
            <a:pPr lvl="1"/>
            <a:r>
              <a:rPr lang="en-US" dirty="0" smtClean="0"/>
              <a:t>Direct wages paid are not covered under this category.</a:t>
            </a:r>
          </a:p>
          <a:p>
            <a:pPr lvl="1"/>
            <a:r>
              <a:rPr lang="en-US" dirty="0" smtClean="0"/>
              <a:t>Payment to agency and activities of deputation of manpower are covered.</a:t>
            </a:r>
          </a:p>
          <a:p>
            <a:pPr lvl="1"/>
            <a:r>
              <a:rPr lang="en-US" dirty="0" smtClean="0"/>
              <a:t>“</a:t>
            </a:r>
            <a:r>
              <a:rPr lang="en-US" i="1" dirty="0" smtClean="0"/>
              <a:t>Supply of manpower</a:t>
            </a:r>
            <a:r>
              <a:rPr lang="en-US" dirty="0" smtClean="0"/>
              <a:t>” means supply of manpower, temporarily or otherwise, to another person to work under his </a:t>
            </a:r>
            <a:r>
              <a:rPr lang="en-US" i="1" dirty="0" smtClean="0"/>
              <a:t>superintendence or control</a:t>
            </a:r>
            <a:r>
              <a:rPr lang="en-US" dirty="0" smtClean="0"/>
              <a:t>.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8229600" cy="868362"/>
          </a:xfrm>
        </p:spPr>
        <p:txBody>
          <a:bodyPr>
            <a:normAutofit/>
          </a:bodyPr>
          <a:lstStyle/>
          <a:p>
            <a:pPr algn="l"/>
            <a:r>
              <a:rPr lang="en-US" sz="3600" dirty="0" smtClean="0"/>
              <a:t>Works Contract</a:t>
            </a:r>
            <a:endParaRPr lang="en-US" sz="3600" dirty="0"/>
          </a:p>
        </p:txBody>
      </p:sp>
      <p:sp>
        <p:nvSpPr>
          <p:cNvPr id="3" name="Content Placeholder 2"/>
          <p:cNvSpPr>
            <a:spLocks noGrp="1"/>
          </p:cNvSpPr>
          <p:nvPr>
            <p:ph idx="1"/>
          </p:nvPr>
        </p:nvSpPr>
        <p:spPr/>
        <p:txBody>
          <a:bodyPr>
            <a:noAutofit/>
          </a:bodyPr>
          <a:lstStyle/>
          <a:p>
            <a:pPr>
              <a:buNone/>
            </a:pPr>
            <a:r>
              <a:rPr lang="en-US" sz="2400" dirty="0" smtClean="0"/>
              <a:t>Service Portion In the Execution Of Works Contract:</a:t>
            </a:r>
          </a:p>
          <a:p>
            <a:r>
              <a:rPr lang="en-US" sz="2400" dirty="0" smtClean="0"/>
              <a:t>Service Receiver</a:t>
            </a:r>
          </a:p>
          <a:p>
            <a:pPr lvl="1"/>
            <a:r>
              <a:rPr lang="en-US" sz="2000" dirty="0" smtClean="0"/>
              <a:t>Business entity registered as Body Corporate, located In taxable Territory </a:t>
            </a:r>
          </a:p>
          <a:p>
            <a:r>
              <a:rPr lang="en-US" sz="2400" dirty="0" smtClean="0"/>
              <a:t>Service Provider</a:t>
            </a:r>
          </a:p>
          <a:p>
            <a:pPr lvl="1"/>
            <a:r>
              <a:rPr lang="en-US" sz="2000" dirty="0" smtClean="0"/>
              <a:t>Individual</a:t>
            </a:r>
          </a:p>
          <a:p>
            <a:pPr lvl="1"/>
            <a:r>
              <a:rPr lang="en-US" sz="2000" dirty="0" smtClean="0"/>
              <a:t>Hindu Undivided Family</a:t>
            </a:r>
          </a:p>
          <a:p>
            <a:pPr lvl="1"/>
            <a:r>
              <a:rPr lang="en-US" sz="2000" dirty="0" smtClean="0"/>
              <a:t>Partnership Firm (registered or not)</a:t>
            </a:r>
          </a:p>
          <a:p>
            <a:pPr lvl="1"/>
            <a:r>
              <a:rPr lang="en-US" sz="2000" dirty="0" smtClean="0"/>
              <a:t>Association of Person (AOP)</a:t>
            </a:r>
          </a:p>
          <a:p>
            <a:pPr>
              <a:buNone/>
            </a:pPr>
            <a:endParaRPr lang="en-US" sz="1200" dirty="0" smtClean="0"/>
          </a:p>
          <a:p>
            <a:r>
              <a:rPr lang="en-US" sz="2400" dirty="0" smtClean="0"/>
              <a:t>Rate: 50% by service recipient and 50% by service provider</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Reverse Charge Mechanism…</a:t>
            </a:r>
            <a:r>
              <a:rPr lang="en-US" sz="3100" dirty="0" smtClean="0"/>
              <a:t>a concept</a:t>
            </a:r>
            <a:r>
              <a:rPr lang="en-US" dirty="0" smtClean="0"/>
              <a:t> </a:t>
            </a:r>
            <a:endParaRPr lang="en-US" dirty="0"/>
          </a:p>
        </p:txBody>
      </p:sp>
      <p:sp>
        <p:nvSpPr>
          <p:cNvPr id="3" name="Content Placeholder 2"/>
          <p:cNvSpPr>
            <a:spLocks noGrp="1"/>
          </p:cNvSpPr>
          <p:nvPr>
            <p:ph idx="1"/>
          </p:nvPr>
        </p:nvSpPr>
        <p:spPr/>
        <p:txBody>
          <a:bodyPr>
            <a:noAutofit/>
          </a:bodyPr>
          <a:lstStyle/>
          <a:p>
            <a:r>
              <a:rPr lang="en-US" sz="2000" dirty="0" smtClean="0"/>
              <a:t>Reverse Charge Mechanism in service tax is unique but not a new concept. </a:t>
            </a:r>
          </a:p>
          <a:p>
            <a:endParaRPr lang="en-US" sz="2000" dirty="0" smtClean="0"/>
          </a:p>
          <a:p>
            <a:r>
              <a:rPr lang="en-US" sz="2000" dirty="0" smtClean="0"/>
              <a:t>Under this scheme, service tax is payable by service recipient  instead of service provider.</a:t>
            </a:r>
          </a:p>
          <a:p>
            <a:endParaRPr lang="en-US" sz="2000" dirty="0" smtClean="0"/>
          </a:p>
          <a:p>
            <a:r>
              <a:rPr lang="en-US" sz="2000" dirty="0" smtClean="0"/>
              <a:t>Under this charge service receiver have to register himself under service tax.</a:t>
            </a:r>
          </a:p>
          <a:p>
            <a:endParaRPr lang="en-US" sz="2000" dirty="0" smtClean="0"/>
          </a:p>
          <a:p>
            <a:r>
              <a:rPr lang="en-US" sz="2000" dirty="0" smtClean="0"/>
              <a:t>Service receiver can not claim general exemption limit of 10 </a:t>
            </a:r>
            <a:r>
              <a:rPr lang="en-US" sz="2000" dirty="0" err="1" smtClean="0"/>
              <a:t>Lakh</a:t>
            </a:r>
            <a:r>
              <a:rPr lang="en-US" sz="2000" dirty="0" smtClean="0"/>
              <a:t> rupees. So he has to pay even on few rupees of service received.</a:t>
            </a:r>
            <a:br>
              <a:rPr lang="en-US" sz="2000" dirty="0" smtClean="0"/>
            </a:b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Works Contract…. </a:t>
            </a:r>
            <a:r>
              <a:rPr lang="en-US" sz="3600" dirty="0" err="1" smtClean="0"/>
              <a:t>Contd</a:t>
            </a:r>
            <a:endParaRPr lang="en-US" sz="3600" dirty="0"/>
          </a:p>
        </p:txBody>
      </p:sp>
      <p:sp>
        <p:nvSpPr>
          <p:cNvPr id="3" name="Content Placeholder 2"/>
          <p:cNvSpPr>
            <a:spLocks noGrp="1"/>
          </p:cNvSpPr>
          <p:nvPr>
            <p:ph idx="1"/>
          </p:nvPr>
        </p:nvSpPr>
        <p:spPr/>
        <p:txBody>
          <a:bodyPr>
            <a:normAutofit/>
          </a:bodyPr>
          <a:lstStyle/>
          <a:p>
            <a:pPr marR="26821">
              <a:lnSpc>
                <a:spcPct val="80000"/>
              </a:lnSpc>
              <a:buNone/>
            </a:pPr>
            <a:r>
              <a:rPr lang="en-US" i="1" dirty="0" smtClean="0">
                <a:cs typeface="Georgia"/>
              </a:rPr>
              <a:t>D</a:t>
            </a:r>
            <a:r>
              <a:rPr lang="en-US" i="1" spc="-4" dirty="0" smtClean="0">
                <a:cs typeface="Georgia"/>
              </a:rPr>
              <a:t>e</a:t>
            </a:r>
            <a:r>
              <a:rPr lang="en-US" i="1" dirty="0" smtClean="0">
                <a:cs typeface="Georgia"/>
              </a:rPr>
              <a:t>f</a:t>
            </a:r>
            <a:r>
              <a:rPr lang="en-US" i="1" spc="-4" dirty="0" smtClean="0">
                <a:cs typeface="Georgia"/>
              </a:rPr>
              <a:t>i</a:t>
            </a:r>
            <a:r>
              <a:rPr lang="en-US" i="1" dirty="0" smtClean="0">
                <a:cs typeface="Georgia"/>
              </a:rPr>
              <a:t>ni</a:t>
            </a:r>
            <a:r>
              <a:rPr lang="en-US" i="1" spc="-4" dirty="0" smtClean="0">
                <a:cs typeface="Georgia"/>
              </a:rPr>
              <a:t>t</a:t>
            </a:r>
            <a:r>
              <a:rPr lang="en-US" i="1" dirty="0" smtClean="0">
                <a:cs typeface="Georgia"/>
              </a:rPr>
              <a:t>i</a:t>
            </a:r>
            <a:r>
              <a:rPr lang="en-US" i="1" spc="-4" dirty="0" smtClean="0">
                <a:cs typeface="Georgia"/>
              </a:rPr>
              <a:t>o</a:t>
            </a:r>
            <a:r>
              <a:rPr lang="en-US" i="1" dirty="0" smtClean="0">
                <a:cs typeface="Georgia"/>
              </a:rPr>
              <a:t>n</a:t>
            </a:r>
            <a:r>
              <a:rPr lang="en-US" i="1" spc="-17" dirty="0" smtClean="0">
                <a:cs typeface="Georgia"/>
              </a:rPr>
              <a:t> </a:t>
            </a:r>
            <a:r>
              <a:rPr lang="en-US" i="1" dirty="0" smtClean="0">
                <a:cs typeface="Georgia"/>
              </a:rPr>
              <a:t>of</a:t>
            </a:r>
            <a:r>
              <a:rPr lang="en-US" i="1" spc="12" dirty="0" smtClean="0">
                <a:cs typeface="Georgia"/>
              </a:rPr>
              <a:t> </a:t>
            </a:r>
            <a:r>
              <a:rPr lang="en-US" i="1" dirty="0" smtClean="0">
                <a:cs typeface="Georgia"/>
              </a:rPr>
              <a:t>W</a:t>
            </a:r>
            <a:r>
              <a:rPr lang="en-US" i="1" spc="-4" dirty="0" smtClean="0">
                <a:cs typeface="Georgia"/>
              </a:rPr>
              <a:t>o</a:t>
            </a:r>
            <a:r>
              <a:rPr lang="en-US" i="1" dirty="0" smtClean="0">
                <a:cs typeface="Georgia"/>
              </a:rPr>
              <a:t>rk</a:t>
            </a:r>
            <a:r>
              <a:rPr lang="en-US" i="1" spc="-4" dirty="0" smtClean="0">
                <a:cs typeface="Georgia"/>
              </a:rPr>
              <a:t> </a:t>
            </a:r>
            <a:r>
              <a:rPr lang="en-US" i="1" dirty="0" smtClean="0">
                <a:cs typeface="Georgia"/>
              </a:rPr>
              <a:t>c</a:t>
            </a:r>
            <a:r>
              <a:rPr lang="en-US" i="1" spc="-4" dirty="0" smtClean="0">
                <a:cs typeface="Georgia"/>
              </a:rPr>
              <a:t>o</a:t>
            </a:r>
            <a:r>
              <a:rPr lang="en-US" i="1" dirty="0" smtClean="0">
                <a:cs typeface="Georgia"/>
              </a:rPr>
              <a:t>n</a:t>
            </a:r>
            <a:r>
              <a:rPr lang="en-US" i="1" spc="-4" dirty="0" smtClean="0">
                <a:cs typeface="Georgia"/>
              </a:rPr>
              <a:t>t</a:t>
            </a:r>
            <a:r>
              <a:rPr lang="en-US" i="1" dirty="0" smtClean="0">
                <a:cs typeface="Georgia"/>
              </a:rPr>
              <a:t>ract {</a:t>
            </a:r>
            <a:r>
              <a:rPr lang="en-US" i="1" spc="4" dirty="0" smtClean="0">
                <a:cs typeface="Georgia"/>
              </a:rPr>
              <a:t>6</a:t>
            </a:r>
            <a:r>
              <a:rPr lang="en-US" i="1" dirty="0" smtClean="0">
                <a:cs typeface="Georgia"/>
              </a:rPr>
              <a:t>5B </a:t>
            </a:r>
            <a:r>
              <a:rPr lang="en-US" i="1" spc="-4" dirty="0" smtClean="0">
                <a:cs typeface="Georgia"/>
              </a:rPr>
              <a:t>(</a:t>
            </a:r>
            <a:r>
              <a:rPr lang="en-US" i="1" dirty="0" smtClean="0">
                <a:cs typeface="Georgia"/>
              </a:rPr>
              <a:t>5</a:t>
            </a:r>
            <a:r>
              <a:rPr lang="en-US" i="1" spc="4" dirty="0" smtClean="0">
                <a:cs typeface="Georgia"/>
              </a:rPr>
              <a:t>4</a:t>
            </a:r>
            <a:r>
              <a:rPr lang="en-US" i="1" spc="-4" dirty="0" smtClean="0">
                <a:cs typeface="Georgia"/>
              </a:rPr>
              <a:t>)</a:t>
            </a:r>
            <a:r>
              <a:rPr lang="en-US" i="1" dirty="0" smtClean="0">
                <a:cs typeface="Georgia"/>
              </a:rPr>
              <a:t>}</a:t>
            </a:r>
            <a:endParaRPr lang="en-US" dirty="0" smtClean="0">
              <a:cs typeface="Georgia"/>
            </a:endParaRPr>
          </a:p>
          <a:p>
            <a:pPr marR="26821" lvl="1">
              <a:lnSpc>
                <a:spcPct val="80000"/>
              </a:lnSpc>
              <a:buNone/>
            </a:pPr>
            <a:endParaRPr lang="en-US" sz="1000" dirty="0" smtClean="0"/>
          </a:p>
          <a:p>
            <a:pPr marR="26821" lvl="1">
              <a:lnSpc>
                <a:spcPct val="80000"/>
              </a:lnSpc>
              <a:buNone/>
            </a:pPr>
            <a:r>
              <a:rPr lang="en-US" sz="2200" dirty="0" smtClean="0"/>
              <a:t>Works contract means a contract wherein transfer of </a:t>
            </a:r>
          </a:p>
          <a:p>
            <a:pPr marR="26821" lvl="1">
              <a:lnSpc>
                <a:spcPct val="80000"/>
              </a:lnSpc>
              <a:buNone/>
            </a:pPr>
            <a:r>
              <a:rPr lang="en-US" sz="2200" dirty="0" smtClean="0"/>
              <a:t>property in goods involved in execution of such contract</a:t>
            </a:r>
          </a:p>
          <a:p>
            <a:pPr lvl="1">
              <a:lnSpc>
                <a:spcPct val="80000"/>
              </a:lnSpc>
            </a:pPr>
            <a:r>
              <a:rPr lang="en-US" sz="2200" dirty="0" smtClean="0"/>
              <a:t>Is leviable to tax as sale of goods under Vat rules and such contract is for </a:t>
            </a:r>
          </a:p>
          <a:p>
            <a:pPr lvl="2">
              <a:lnSpc>
                <a:spcPct val="80000"/>
              </a:lnSpc>
            </a:pPr>
            <a:r>
              <a:rPr lang="en-US" sz="2200" dirty="0" smtClean="0"/>
              <a:t>the purpose of carrying out</a:t>
            </a:r>
          </a:p>
          <a:p>
            <a:pPr marR="213391" lvl="3">
              <a:lnSpc>
                <a:spcPct val="80000"/>
              </a:lnSpc>
            </a:pPr>
            <a:r>
              <a:rPr lang="en-US" sz="2200" dirty="0" smtClean="0"/>
              <a:t>construction, erection, commissioning, installation, completion, fitting out, </a:t>
            </a:r>
          </a:p>
          <a:p>
            <a:pPr marR="213391" lvl="3">
              <a:lnSpc>
                <a:spcPct val="80000"/>
              </a:lnSpc>
            </a:pPr>
            <a:r>
              <a:rPr lang="en-US" sz="2200" dirty="0" smtClean="0"/>
              <a:t>repair, maintenance, renovation, alteration of any movable or immovable property or </a:t>
            </a:r>
          </a:p>
          <a:p>
            <a:pPr marR="213391" lvl="3">
              <a:lnSpc>
                <a:spcPct val="80000"/>
              </a:lnSpc>
            </a:pPr>
            <a:r>
              <a:rPr lang="en-US" sz="2200" dirty="0" smtClean="0"/>
              <a:t>for carrying out any other similar activity or a part thereof in relation to such property</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pPr algn="l"/>
            <a:r>
              <a:rPr lang="en-US" sz="3600" dirty="0" smtClean="0"/>
              <a:t>Case Study- </a:t>
            </a:r>
            <a:r>
              <a:rPr lang="en-US" sz="2800" i="1" dirty="0" smtClean="0"/>
              <a:t>A Company want to paint its floor.</a:t>
            </a:r>
            <a:endParaRPr lang="en-US" sz="3600"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712406" y="533400"/>
            <a:ext cx="7821994" cy="914400"/>
          </a:xfrm>
          <a:prstGeom prst="rect">
            <a:avLst/>
          </a:prstGeom>
        </p:spPr>
        <p:txBody>
          <a:bodyPr wrap="square" lIns="0" tIns="0" rIns="0" bIns="0" rtlCol="0">
            <a:noAutofit/>
          </a:bodyPr>
          <a:lstStyle/>
          <a:p>
            <a:pPr marL="11135">
              <a:spcBef>
                <a:spcPts val="112"/>
              </a:spcBef>
            </a:pPr>
            <a:r>
              <a:rPr sz="3600" spc="-4" dirty="0" smtClean="0">
                <a:latin typeface="+mj-lt"/>
                <a:cs typeface="Georgia"/>
              </a:rPr>
              <a:t>V</a:t>
            </a:r>
            <a:r>
              <a:rPr sz="3600" dirty="0" smtClean="0">
                <a:latin typeface="+mj-lt"/>
                <a:cs typeface="Georgia"/>
              </a:rPr>
              <a:t>alua</a:t>
            </a:r>
            <a:r>
              <a:rPr sz="3600" spc="-4" dirty="0" smtClean="0">
                <a:latin typeface="+mj-lt"/>
                <a:cs typeface="Georgia"/>
              </a:rPr>
              <a:t>t</a:t>
            </a:r>
            <a:r>
              <a:rPr sz="3600" dirty="0" smtClean="0">
                <a:latin typeface="+mj-lt"/>
                <a:cs typeface="Georgia"/>
              </a:rPr>
              <a:t>i</a:t>
            </a:r>
            <a:r>
              <a:rPr sz="3600" spc="-4" dirty="0" smtClean="0">
                <a:latin typeface="+mj-lt"/>
                <a:cs typeface="Georgia"/>
              </a:rPr>
              <a:t>o</a:t>
            </a:r>
            <a:r>
              <a:rPr sz="3600" dirty="0" smtClean="0">
                <a:latin typeface="+mj-lt"/>
                <a:cs typeface="Georgia"/>
              </a:rPr>
              <a:t>n</a:t>
            </a:r>
            <a:r>
              <a:rPr sz="3600" spc="4" dirty="0" smtClean="0">
                <a:latin typeface="+mj-lt"/>
                <a:cs typeface="Georgia"/>
              </a:rPr>
              <a:t> </a:t>
            </a:r>
            <a:r>
              <a:rPr sz="3600" dirty="0" smtClean="0">
                <a:latin typeface="+mj-lt"/>
                <a:cs typeface="Georgia"/>
              </a:rPr>
              <a:t>of </a:t>
            </a:r>
            <a:r>
              <a:rPr sz="3600" spc="4" dirty="0" smtClean="0">
                <a:latin typeface="+mj-lt"/>
                <a:cs typeface="Georgia"/>
              </a:rPr>
              <a:t>S</a:t>
            </a:r>
            <a:r>
              <a:rPr sz="3600" spc="-4" dirty="0" smtClean="0">
                <a:latin typeface="+mj-lt"/>
                <a:cs typeface="Georgia"/>
              </a:rPr>
              <a:t>e</a:t>
            </a:r>
            <a:r>
              <a:rPr sz="3600" dirty="0" smtClean="0">
                <a:latin typeface="+mj-lt"/>
                <a:cs typeface="Georgia"/>
              </a:rPr>
              <a:t>rvi</a:t>
            </a:r>
            <a:r>
              <a:rPr sz="3600" spc="-4" dirty="0" smtClean="0">
                <a:latin typeface="+mj-lt"/>
                <a:cs typeface="Georgia"/>
              </a:rPr>
              <a:t>ce</a:t>
            </a:r>
            <a:r>
              <a:rPr sz="3600" dirty="0" smtClean="0">
                <a:latin typeface="+mj-lt"/>
                <a:cs typeface="Georgia"/>
              </a:rPr>
              <a:t>s</a:t>
            </a:r>
            <a:r>
              <a:rPr sz="3600" spc="8" dirty="0" smtClean="0">
                <a:latin typeface="+mj-lt"/>
                <a:cs typeface="Georgia"/>
              </a:rPr>
              <a:t> </a:t>
            </a:r>
            <a:r>
              <a:rPr sz="3600" dirty="0" smtClean="0">
                <a:latin typeface="+mj-lt"/>
                <a:cs typeface="Georgia"/>
              </a:rPr>
              <a:t>in</a:t>
            </a:r>
            <a:r>
              <a:rPr sz="3600" spc="-8" dirty="0" smtClean="0">
                <a:latin typeface="+mj-lt"/>
                <a:cs typeface="Georgia"/>
              </a:rPr>
              <a:t> </a:t>
            </a:r>
            <a:r>
              <a:rPr sz="3600" smtClean="0">
                <a:latin typeface="+mj-lt"/>
                <a:cs typeface="Georgia"/>
              </a:rPr>
              <a:t>works</a:t>
            </a:r>
            <a:r>
              <a:rPr sz="3600" spc="-12" smtClean="0">
                <a:latin typeface="+mj-lt"/>
                <a:cs typeface="Georgia"/>
              </a:rPr>
              <a:t> </a:t>
            </a:r>
            <a:r>
              <a:rPr sz="3600" smtClean="0">
                <a:latin typeface="+mj-lt"/>
                <a:cs typeface="Georgia"/>
              </a:rPr>
              <a:t>Con</a:t>
            </a:r>
            <a:r>
              <a:rPr sz="3600" spc="-4" smtClean="0">
                <a:latin typeface="+mj-lt"/>
                <a:cs typeface="Georgia"/>
              </a:rPr>
              <a:t>t</a:t>
            </a:r>
            <a:r>
              <a:rPr sz="3600" smtClean="0">
                <a:latin typeface="+mj-lt"/>
                <a:cs typeface="Georgia"/>
              </a:rPr>
              <a:t>rac</a:t>
            </a:r>
            <a:r>
              <a:rPr sz="3600" spc="-4" smtClean="0">
                <a:latin typeface="+mj-lt"/>
                <a:cs typeface="Georgia"/>
              </a:rPr>
              <a:t>t</a:t>
            </a:r>
            <a:endParaRPr sz="3600">
              <a:latin typeface="+mj-lt"/>
              <a:cs typeface="Georgia"/>
            </a:endParaRPr>
          </a:p>
        </p:txBody>
      </p:sp>
      <p:sp>
        <p:nvSpPr>
          <p:cNvPr id="13" name="object 13"/>
          <p:cNvSpPr txBox="1"/>
          <p:nvPr/>
        </p:nvSpPr>
        <p:spPr>
          <a:xfrm>
            <a:off x="712406" y="1524000"/>
            <a:ext cx="7527000" cy="1524000"/>
          </a:xfrm>
          <a:prstGeom prst="rect">
            <a:avLst/>
          </a:prstGeom>
        </p:spPr>
        <p:txBody>
          <a:bodyPr wrap="square" lIns="0" tIns="0" rIns="0" bIns="0" rtlCol="0">
            <a:noAutofit/>
          </a:bodyPr>
          <a:lstStyle/>
          <a:p>
            <a:pPr marL="11135">
              <a:lnSpc>
                <a:spcPts val="2059"/>
              </a:lnSpc>
              <a:spcBef>
                <a:spcPts val="119"/>
              </a:spcBef>
            </a:pPr>
            <a:r>
              <a:rPr lang="en-US" sz="2400" spc="-4" dirty="0" smtClean="0">
                <a:cs typeface="Georgia"/>
              </a:rPr>
              <a:t>R</a:t>
            </a:r>
            <a:r>
              <a:rPr lang="en-US" sz="2400" dirty="0" smtClean="0">
                <a:cs typeface="Georgia"/>
              </a:rPr>
              <a:t>ul</a:t>
            </a:r>
            <a:r>
              <a:rPr lang="en-US" sz="2400" spc="-4" dirty="0" smtClean="0">
                <a:cs typeface="Georgia"/>
              </a:rPr>
              <a:t>e</a:t>
            </a:r>
            <a:r>
              <a:rPr lang="en-US" sz="2400" dirty="0" smtClean="0">
                <a:cs typeface="Georgia"/>
              </a:rPr>
              <a:t>-2A</a:t>
            </a:r>
            <a:r>
              <a:rPr lang="en-US" sz="2400" spc="17" dirty="0" smtClean="0">
                <a:cs typeface="Georgia"/>
              </a:rPr>
              <a:t> </a:t>
            </a:r>
            <a:r>
              <a:rPr lang="en-US" sz="2400" dirty="0" smtClean="0">
                <a:cs typeface="Georgia"/>
              </a:rPr>
              <a:t>of </a:t>
            </a:r>
            <a:r>
              <a:rPr lang="en-US" sz="2400" spc="4" dirty="0" smtClean="0">
                <a:cs typeface="Georgia"/>
              </a:rPr>
              <a:t>S</a:t>
            </a:r>
            <a:r>
              <a:rPr lang="en-US" sz="2400" spc="-4" dirty="0" smtClean="0">
                <a:cs typeface="Georgia"/>
              </a:rPr>
              <a:t>e</a:t>
            </a:r>
            <a:r>
              <a:rPr lang="en-US" sz="2400" dirty="0" smtClean="0">
                <a:cs typeface="Georgia"/>
              </a:rPr>
              <a:t>rvi</a:t>
            </a:r>
            <a:r>
              <a:rPr lang="en-US" sz="2400" spc="-4" dirty="0" smtClean="0">
                <a:cs typeface="Georgia"/>
              </a:rPr>
              <a:t>c</a:t>
            </a:r>
            <a:r>
              <a:rPr lang="en-US" sz="2400" dirty="0" smtClean="0">
                <a:cs typeface="Georgia"/>
              </a:rPr>
              <a:t>e Tax D</a:t>
            </a:r>
            <a:r>
              <a:rPr lang="en-US" sz="2400" spc="-4" dirty="0" smtClean="0">
                <a:cs typeface="Georgia"/>
              </a:rPr>
              <a:t>ete</a:t>
            </a:r>
            <a:r>
              <a:rPr lang="en-US" sz="2400" dirty="0" smtClean="0">
                <a:cs typeface="Georgia"/>
              </a:rPr>
              <a:t>rm</a:t>
            </a:r>
            <a:r>
              <a:rPr lang="en-US" sz="2400" spc="-4" dirty="0" smtClean="0">
                <a:cs typeface="Georgia"/>
              </a:rPr>
              <a:t>i</a:t>
            </a:r>
            <a:r>
              <a:rPr lang="en-US" sz="2400" dirty="0" smtClean="0">
                <a:cs typeface="Georgia"/>
              </a:rPr>
              <a:t>na</a:t>
            </a:r>
            <a:r>
              <a:rPr lang="en-US" sz="2400" spc="-4" dirty="0" smtClean="0">
                <a:cs typeface="Georgia"/>
              </a:rPr>
              <a:t>t</a:t>
            </a:r>
            <a:r>
              <a:rPr lang="en-US" sz="2400" dirty="0" smtClean="0">
                <a:cs typeface="Georgia"/>
              </a:rPr>
              <a:t>i</a:t>
            </a:r>
            <a:r>
              <a:rPr lang="en-US" sz="2400" spc="-4" dirty="0" smtClean="0">
                <a:cs typeface="Georgia"/>
              </a:rPr>
              <a:t>o</a:t>
            </a:r>
            <a:r>
              <a:rPr lang="en-US" sz="2400" dirty="0" smtClean="0">
                <a:cs typeface="Georgia"/>
              </a:rPr>
              <a:t>n of </a:t>
            </a:r>
            <a:r>
              <a:rPr lang="en-US" sz="2400" spc="-4" dirty="0" smtClean="0">
                <a:cs typeface="Georgia"/>
              </a:rPr>
              <a:t>V</a:t>
            </a:r>
            <a:r>
              <a:rPr lang="en-US" sz="2400" dirty="0" smtClean="0">
                <a:cs typeface="Georgia"/>
              </a:rPr>
              <a:t>alue</a:t>
            </a:r>
            <a:r>
              <a:rPr lang="en-US" sz="2400" spc="8" dirty="0" smtClean="0">
                <a:cs typeface="Georgia"/>
              </a:rPr>
              <a:t> </a:t>
            </a:r>
            <a:r>
              <a:rPr lang="en-US" sz="2400" spc="-4" dirty="0" smtClean="0">
                <a:cs typeface="Georgia"/>
              </a:rPr>
              <a:t>R</a:t>
            </a:r>
            <a:r>
              <a:rPr lang="en-US" sz="2400" dirty="0" smtClean="0">
                <a:cs typeface="Georgia"/>
              </a:rPr>
              <a:t>ul</a:t>
            </a:r>
            <a:r>
              <a:rPr lang="en-US" sz="2400" spc="-4" dirty="0" smtClean="0">
                <a:cs typeface="Georgia"/>
              </a:rPr>
              <a:t>es</a:t>
            </a:r>
            <a:r>
              <a:rPr lang="en-US" sz="2400" dirty="0" smtClean="0">
                <a:cs typeface="Georgia"/>
              </a:rPr>
              <a:t>,</a:t>
            </a:r>
            <a:r>
              <a:rPr lang="en-US" sz="2400" spc="17" dirty="0" smtClean="0">
                <a:cs typeface="Georgia"/>
              </a:rPr>
              <a:t> </a:t>
            </a:r>
            <a:r>
              <a:rPr lang="en-US" sz="2400" dirty="0" smtClean="0">
                <a:cs typeface="Georgia"/>
              </a:rPr>
              <a:t>2</a:t>
            </a:r>
            <a:r>
              <a:rPr lang="en-US" sz="2400" spc="-4" dirty="0" smtClean="0">
                <a:cs typeface="Georgia"/>
              </a:rPr>
              <a:t>0</a:t>
            </a:r>
            <a:r>
              <a:rPr lang="en-US" sz="2400" dirty="0" smtClean="0">
                <a:cs typeface="Georgia"/>
              </a:rPr>
              <a:t>06</a:t>
            </a:r>
          </a:p>
          <a:p>
            <a:pPr marL="11135">
              <a:lnSpc>
                <a:spcPts val="2059"/>
              </a:lnSpc>
              <a:spcBef>
                <a:spcPts val="119"/>
              </a:spcBef>
            </a:pPr>
            <a:endParaRPr lang="en-US" dirty="0" smtClean="0">
              <a:latin typeface="Wingdings"/>
              <a:cs typeface="Wingdings"/>
            </a:endParaRPr>
          </a:p>
          <a:p>
            <a:pPr marL="11135">
              <a:lnSpc>
                <a:spcPts val="2059"/>
              </a:lnSpc>
              <a:spcBef>
                <a:spcPts val="119"/>
              </a:spcBef>
              <a:buFont typeface="Wingdings" pitchFamily="2" charset="2"/>
              <a:buChar char="v"/>
            </a:pPr>
            <a:r>
              <a:rPr sz="2000" smtClean="0">
                <a:cs typeface="Georgia"/>
              </a:rPr>
              <a:t>Pay</a:t>
            </a:r>
            <a:r>
              <a:rPr sz="2000" spc="4" smtClean="0">
                <a:cs typeface="Georgia"/>
              </a:rPr>
              <a:t> </a:t>
            </a:r>
            <a:r>
              <a:rPr sz="2000" dirty="0" smtClean="0">
                <a:cs typeface="Georgia"/>
              </a:rPr>
              <a:t>se</a:t>
            </a:r>
            <a:r>
              <a:rPr sz="2000" spc="-4" dirty="0" smtClean="0">
                <a:cs typeface="Georgia"/>
              </a:rPr>
              <a:t>r</a:t>
            </a:r>
            <a:r>
              <a:rPr sz="2000" dirty="0" smtClean="0">
                <a:cs typeface="Georgia"/>
              </a:rPr>
              <a:t>vi</a:t>
            </a:r>
            <a:r>
              <a:rPr sz="2000" spc="4" dirty="0" smtClean="0">
                <a:cs typeface="Georgia"/>
              </a:rPr>
              <a:t>c</a:t>
            </a:r>
            <a:r>
              <a:rPr sz="2000" dirty="0" smtClean="0">
                <a:cs typeface="Georgia"/>
              </a:rPr>
              <a:t>e</a:t>
            </a:r>
            <a:r>
              <a:rPr sz="2000" spc="-8" dirty="0" smtClean="0">
                <a:cs typeface="Georgia"/>
              </a:rPr>
              <a:t> </a:t>
            </a:r>
            <a:r>
              <a:rPr sz="2000" spc="4" dirty="0" smtClean="0">
                <a:cs typeface="Georgia"/>
              </a:rPr>
              <a:t>t</a:t>
            </a:r>
            <a:r>
              <a:rPr sz="2000" dirty="0" smtClean="0">
                <a:cs typeface="Georgia"/>
              </a:rPr>
              <a:t>ax on </a:t>
            </a:r>
            <a:r>
              <a:rPr sz="2000" spc="-4" dirty="0" smtClean="0">
                <a:cs typeface="Georgia"/>
              </a:rPr>
              <a:t>V</a:t>
            </a:r>
            <a:r>
              <a:rPr sz="2000" dirty="0" smtClean="0">
                <a:cs typeface="Georgia"/>
              </a:rPr>
              <a:t>alue of</a:t>
            </a:r>
            <a:r>
              <a:rPr sz="2000" spc="4" dirty="0" smtClean="0">
                <a:cs typeface="Georgia"/>
              </a:rPr>
              <a:t> </a:t>
            </a:r>
            <a:r>
              <a:rPr sz="2000" dirty="0" smtClean="0">
                <a:cs typeface="Georgia"/>
              </a:rPr>
              <a:t>se</a:t>
            </a:r>
            <a:r>
              <a:rPr sz="2000" spc="-4" dirty="0" smtClean="0">
                <a:cs typeface="Georgia"/>
              </a:rPr>
              <a:t>r</a:t>
            </a:r>
            <a:r>
              <a:rPr sz="2000" dirty="0" smtClean="0">
                <a:cs typeface="Georgia"/>
              </a:rPr>
              <a:t>vi</a:t>
            </a:r>
            <a:r>
              <a:rPr sz="2000" spc="4" dirty="0" smtClean="0">
                <a:cs typeface="Georgia"/>
              </a:rPr>
              <a:t>ce</a:t>
            </a:r>
            <a:r>
              <a:rPr sz="2000" dirty="0" smtClean="0">
                <a:cs typeface="Georgia"/>
              </a:rPr>
              <a:t>s</a:t>
            </a:r>
            <a:r>
              <a:rPr sz="2000" spc="-25" dirty="0" smtClean="0">
                <a:cs typeface="Georgia"/>
              </a:rPr>
              <a:t> </a:t>
            </a:r>
            <a:r>
              <a:rPr sz="2000" dirty="0" smtClean="0">
                <a:cs typeface="Georgia"/>
              </a:rPr>
              <a:t>a</a:t>
            </a:r>
            <a:r>
              <a:rPr sz="2000" spc="-4" dirty="0" smtClean="0">
                <a:cs typeface="Georgia"/>
              </a:rPr>
              <a:t>f</a:t>
            </a:r>
            <a:r>
              <a:rPr sz="2000" spc="4" dirty="0" smtClean="0">
                <a:cs typeface="Georgia"/>
              </a:rPr>
              <a:t>te</a:t>
            </a:r>
            <a:r>
              <a:rPr sz="2000" dirty="0" smtClean="0">
                <a:cs typeface="Georgia"/>
              </a:rPr>
              <a:t>r d</a:t>
            </a:r>
            <a:r>
              <a:rPr sz="2000" spc="4" dirty="0" smtClean="0">
                <a:cs typeface="Georgia"/>
              </a:rPr>
              <a:t>e</a:t>
            </a:r>
            <a:r>
              <a:rPr sz="2000" dirty="0" smtClean="0">
                <a:cs typeface="Georgia"/>
              </a:rPr>
              <a:t>du</a:t>
            </a:r>
            <a:r>
              <a:rPr sz="2000" spc="4" dirty="0" smtClean="0">
                <a:cs typeface="Georgia"/>
              </a:rPr>
              <a:t>ct</a:t>
            </a:r>
            <a:r>
              <a:rPr sz="2000" dirty="0" smtClean="0">
                <a:cs typeface="Georgia"/>
              </a:rPr>
              <a:t>i</a:t>
            </a:r>
            <a:r>
              <a:rPr sz="2000" spc="4" dirty="0" smtClean="0">
                <a:cs typeface="Georgia"/>
              </a:rPr>
              <a:t>n</a:t>
            </a:r>
            <a:r>
              <a:rPr sz="2000" dirty="0" smtClean="0">
                <a:cs typeface="Georgia"/>
              </a:rPr>
              <a:t>g</a:t>
            </a:r>
            <a:r>
              <a:rPr sz="2000" spc="-22" dirty="0" smtClean="0">
                <a:cs typeface="Georgia"/>
              </a:rPr>
              <a:t> </a:t>
            </a:r>
            <a:r>
              <a:rPr sz="2000" dirty="0" smtClean="0">
                <a:cs typeface="Georgia"/>
              </a:rPr>
              <a:t>value</a:t>
            </a:r>
            <a:r>
              <a:rPr sz="2000" spc="-8" dirty="0" smtClean="0">
                <a:cs typeface="Georgia"/>
              </a:rPr>
              <a:t> </a:t>
            </a:r>
            <a:r>
              <a:rPr sz="2000" dirty="0" smtClean="0">
                <a:cs typeface="Georgia"/>
              </a:rPr>
              <a:t>of</a:t>
            </a:r>
            <a:r>
              <a:rPr sz="2000" spc="-4" dirty="0" smtClean="0">
                <a:cs typeface="Georgia"/>
              </a:rPr>
              <a:t> </a:t>
            </a:r>
            <a:r>
              <a:rPr sz="2000" dirty="0" smtClean="0">
                <a:cs typeface="Georgia"/>
              </a:rPr>
              <a:t>goods</a:t>
            </a:r>
            <a:r>
              <a:rPr sz="2000" spc="-12" dirty="0" smtClean="0">
                <a:cs typeface="Georgia"/>
              </a:rPr>
              <a:t> </a:t>
            </a:r>
            <a:r>
              <a:rPr sz="2000" spc="-4" dirty="0" smtClean="0">
                <a:cs typeface="Georgia"/>
              </a:rPr>
              <a:t>fr</a:t>
            </a:r>
            <a:r>
              <a:rPr sz="2000" dirty="0" smtClean="0">
                <a:cs typeface="Georgia"/>
              </a:rPr>
              <a:t>om</a:t>
            </a:r>
            <a:r>
              <a:rPr sz="2000" spc="8" dirty="0" smtClean="0">
                <a:cs typeface="Georgia"/>
              </a:rPr>
              <a:t> </a:t>
            </a:r>
            <a:r>
              <a:rPr sz="2000" spc="4" smtClean="0">
                <a:cs typeface="Georgia"/>
              </a:rPr>
              <a:t>t</a:t>
            </a:r>
            <a:r>
              <a:rPr sz="2000" smtClean="0">
                <a:cs typeface="Georgia"/>
              </a:rPr>
              <a:t>he g</a:t>
            </a:r>
            <a:r>
              <a:rPr sz="2000" spc="-4" smtClean="0">
                <a:cs typeface="Georgia"/>
              </a:rPr>
              <a:t>r</a:t>
            </a:r>
            <a:r>
              <a:rPr sz="2000" smtClean="0">
                <a:cs typeface="Georgia"/>
              </a:rPr>
              <a:t>oss</a:t>
            </a:r>
            <a:r>
              <a:rPr sz="2000" spc="-17" smtClean="0">
                <a:cs typeface="Georgia"/>
              </a:rPr>
              <a:t> </a:t>
            </a:r>
            <a:r>
              <a:rPr sz="2000" dirty="0" smtClean="0">
                <a:cs typeface="Georgia"/>
              </a:rPr>
              <a:t>value</a:t>
            </a:r>
            <a:endParaRPr sz="2000">
              <a:cs typeface="Georgia"/>
            </a:endParaRPr>
          </a:p>
          <a:p>
            <a:pPr marL="11135" marR="26821">
              <a:lnSpc>
                <a:spcPct val="95825"/>
              </a:lnSpc>
              <a:spcBef>
                <a:spcPts val="987"/>
              </a:spcBef>
              <a:buFont typeface="Wingdings" pitchFamily="2" charset="2"/>
              <a:buChar char="v"/>
            </a:pPr>
            <a:r>
              <a:rPr sz="2000" spc="-4" smtClean="0">
                <a:cs typeface="Georgia"/>
              </a:rPr>
              <a:t>S</a:t>
            </a:r>
            <a:r>
              <a:rPr sz="2000" spc="4" smtClean="0">
                <a:cs typeface="Georgia"/>
              </a:rPr>
              <a:t>e</a:t>
            </a:r>
            <a:r>
              <a:rPr sz="2000" smtClean="0">
                <a:cs typeface="Georgia"/>
              </a:rPr>
              <a:t>rvi</a:t>
            </a:r>
            <a:r>
              <a:rPr sz="2000" spc="4" smtClean="0">
                <a:cs typeface="Georgia"/>
              </a:rPr>
              <a:t>c</a:t>
            </a:r>
            <a:r>
              <a:rPr sz="2000" smtClean="0">
                <a:cs typeface="Georgia"/>
              </a:rPr>
              <a:t>e</a:t>
            </a:r>
            <a:r>
              <a:rPr sz="2000" spc="-8" smtClean="0">
                <a:cs typeface="Georgia"/>
              </a:rPr>
              <a:t> </a:t>
            </a:r>
            <a:r>
              <a:rPr sz="2000" spc="4" dirty="0" smtClean="0">
                <a:cs typeface="Georgia"/>
              </a:rPr>
              <a:t>p</a:t>
            </a:r>
            <a:r>
              <a:rPr sz="2000" spc="-4" dirty="0" smtClean="0">
                <a:cs typeface="Georgia"/>
              </a:rPr>
              <a:t>o</a:t>
            </a:r>
            <a:r>
              <a:rPr sz="2000" dirty="0" smtClean="0">
                <a:cs typeface="Georgia"/>
              </a:rPr>
              <a:t>r</a:t>
            </a:r>
            <a:r>
              <a:rPr sz="2000" spc="4" dirty="0" smtClean="0">
                <a:cs typeface="Georgia"/>
              </a:rPr>
              <a:t>t</a:t>
            </a:r>
            <a:r>
              <a:rPr sz="2000" dirty="0" smtClean="0">
                <a:cs typeface="Georgia"/>
              </a:rPr>
              <a:t>i</a:t>
            </a:r>
            <a:r>
              <a:rPr sz="2000" spc="-4" dirty="0" smtClean="0">
                <a:cs typeface="Georgia"/>
              </a:rPr>
              <a:t>o</a:t>
            </a:r>
            <a:r>
              <a:rPr sz="2000" dirty="0" smtClean="0">
                <a:cs typeface="Georgia"/>
              </a:rPr>
              <a:t>n</a:t>
            </a:r>
            <a:r>
              <a:rPr sz="2000" spc="17" dirty="0" smtClean="0">
                <a:cs typeface="Georgia"/>
              </a:rPr>
              <a:t> </a:t>
            </a:r>
            <a:r>
              <a:rPr sz="2000" dirty="0" smtClean="0">
                <a:cs typeface="Georgia"/>
              </a:rPr>
              <a:t>i</a:t>
            </a:r>
            <a:r>
              <a:rPr sz="2000" spc="-4" dirty="0" smtClean="0">
                <a:cs typeface="Georgia"/>
              </a:rPr>
              <a:t>n</a:t>
            </a:r>
            <a:r>
              <a:rPr sz="2000" spc="4" dirty="0" smtClean="0">
                <a:cs typeface="Georgia"/>
              </a:rPr>
              <a:t>clu</a:t>
            </a:r>
            <a:r>
              <a:rPr sz="2000" spc="-4" dirty="0" smtClean="0">
                <a:cs typeface="Georgia"/>
              </a:rPr>
              <a:t>d</a:t>
            </a:r>
            <a:r>
              <a:rPr sz="2000" spc="4" dirty="0" smtClean="0">
                <a:cs typeface="Georgia"/>
              </a:rPr>
              <a:t>e</a:t>
            </a:r>
            <a:r>
              <a:rPr sz="2000" dirty="0" smtClean="0">
                <a:cs typeface="Georgia"/>
              </a:rPr>
              <a:t>s</a:t>
            </a:r>
            <a:endParaRPr sz="2000">
              <a:cs typeface="Georgia"/>
            </a:endParaRPr>
          </a:p>
        </p:txBody>
      </p:sp>
      <p:sp>
        <p:nvSpPr>
          <p:cNvPr id="11" name="object 11"/>
          <p:cNvSpPr txBox="1"/>
          <p:nvPr/>
        </p:nvSpPr>
        <p:spPr>
          <a:xfrm>
            <a:off x="1066800" y="3133008"/>
            <a:ext cx="8001000" cy="3420192"/>
          </a:xfrm>
          <a:prstGeom prst="rect">
            <a:avLst/>
          </a:prstGeom>
        </p:spPr>
        <p:txBody>
          <a:bodyPr wrap="square" lIns="0" tIns="0" rIns="0" bIns="0" rtlCol="0">
            <a:noAutofit/>
          </a:bodyPr>
          <a:lstStyle/>
          <a:p>
            <a:pPr marL="354055" marR="34161" indent="-342900">
              <a:lnSpc>
                <a:spcPts val="1705"/>
              </a:lnSpc>
              <a:spcBef>
                <a:spcPts val="85"/>
              </a:spcBef>
              <a:buFont typeface="+mj-lt"/>
              <a:buAutoNum type="arabicPeriod"/>
            </a:pPr>
            <a:r>
              <a:rPr spc="4" dirty="0" smtClean="0">
                <a:cs typeface="Georgia"/>
              </a:rPr>
              <a:t>La</a:t>
            </a:r>
            <a:r>
              <a:rPr dirty="0" smtClean="0">
                <a:cs typeface="Georgia"/>
              </a:rPr>
              <a:t>bo</a:t>
            </a:r>
            <a:r>
              <a:rPr spc="-4" dirty="0" smtClean="0">
                <a:cs typeface="Georgia"/>
              </a:rPr>
              <a:t>u</a:t>
            </a:r>
            <a:r>
              <a:rPr dirty="0" smtClean="0">
                <a:cs typeface="Georgia"/>
              </a:rPr>
              <a:t>r</a:t>
            </a:r>
            <a:r>
              <a:rPr spc="4" dirty="0" smtClean="0">
                <a:cs typeface="Georgia"/>
              </a:rPr>
              <a:t> </a:t>
            </a:r>
            <a:r>
              <a:rPr dirty="0" smtClean="0">
                <a:cs typeface="Georgia"/>
              </a:rPr>
              <a:t>c</a:t>
            </a:r>
            <a:r>
              <a:rPr spc="-4" dirty="0" smtClean="0">
                <a:cs typeface="Georgia"/>
              </a:rPr>
              <a:t>h</a:t>
            </a:r>
            <a:r>
              <a:rPr spc="4" dirty="0" smtClean="0">
                <a:cs typeface="Georgia"/>
              </a:rPr>
              <a:t>a</a:t>
            </a:r>
            <a:r>
              <a:rPr spc="-4" dirty="0" smtClean="0">
                <a:cs typeface="Georgia"/>
              </a:rPr>
              <a:t>rg</a:t>
            </a:r>
            <a:r>
              <a:rPr spc="4" dirty="0" smtClean="0">
                <a:cs typeface="Georgia"/>
              </a:rPr>
              <a:t>e</a:t>
            </a:r>
            <a:r>
              <a:rPr dirty="0" smtClean="0">
                <a:cs typeface="Georgia"/>
              </a:rPr>
              <a:t>s</a:t>
            </a:r>
            <a:endParaRPr>
              <a:cs typeface="Georgia"/>
            </a:endParaRPr>
          </a:p>
          <a:p>
            <a:pPr marL="354055" marR="34161" indent="-342900">
              <a:lnSpc>
                <a:spcPct val="94685"/>
              </a:lnSpc>
              <a:spcBef>
                <a:spcPts val="888"/>
              </a:spcBef>
              <a:buFont typeface="+mj-lt"/>
              <a:buAutoNum type="arabicPeriod"/>
            </a:pPr>
            <a:r>
              <a:rPr spc="4" dirty="0" smtClean="0">
                <a:cs typeface="Georgia"/>
              </a:rPr>
              <a:t>a</a:t>
            </a:r>
            <a:r>
              <a:rPr dirty="0" smtClean="0">
                <a:cs typeface="Georgia"/>
              </a:rPr>
              <a:t>mo</a:t>
            </a:r>
            <a:r>
              <a:rPr spc="-4" dirty="0" smtClean="0">
                <a:cs typeface="Georgia"/>
              </a:rPr>
              <a:t>u</a:t>
            </a:r>
            <a:r>
              <a:rPr spc="4" dirty="0" smtClean="0">
                <a:cs typeface="Georgia"/>
              </a:rPr>
              <a:t>n</a:t>
            </a:r>
            <a:r>
              <a:rPr dirty="0" smtClean="0">
                <a:cs typeface="Georgia"/>
              </a:rPr>
              <a:t>t </a:t>
            </a:r>
            <a:r>
              <a:rPr spc="4" dirty="0" smtClean="0">
                <a:cs typeface="Georgia"/>
              </a:rPr>
              <a:t>pa</a:t>
            </a:r>
            <a:r>
              <a:rPr dirty="0" smtClean="0">
                <a:cs typeface="Georgia"/>
              </a:rPr>
              <a:t>id to</a:t>
            </a:r>
            <a:r>
              <a:rPr spc="8" dirty="0" smtClean="0">
                <a:cs typeface="Georgia"/>
              </a:rPr>
              <a:t> </a:t>
            </a:r>
            <a:r>
              <a:rPr dirty="0" smtClean="0">
                <a:cs typeface="Georgia"/>
              </a:rPr>
              <a:t>a</a:t>
            </a:r>
            <a:r>
              <a:rPr spc="12" dirty="0" smtClean="0">
                <a:cs typeface="Georgia"/>
              </a:rPr>
              <a:t> </a:t>
            </a:r>
            <a:r>
              <a:rPr dirty="0" smtClean="0">
                <a:cs typeface="Georgia"/>
              </a:rPr>
              <a:t>s</a:t>
            </a:r>
            <a:r>
              <a:rPr spc="-4" dirty="0" smtClean="0">
                <a:cs typeface="Georgia"/>
              </a:rPr>
              <a:t>u</a:t>
            </a:r>
            <a:r>
              <a:rPr dirty="0" smtClean="0">
                <a:cs typeface="Georgia"/>
              </a:rPr>
              <a:t>b-</a:t>
            </a:r>
            <a:r>
              <a:rPr spc="-4" dirty="0" smtClean="0">
                <a:cs typeface="Georgia"/>
              </a:rPr>
              <a:t>c</a:t>
            </a:r>
            <a:r>
              <a:rPr dirty="0" smtClean="0">
                <a:cs typeface="Georgia"/>
              </a:rPr>
              <a:t>o</a:t>
            </a:r>
            <a:r>
              <a:rPr spc="4" dirty="0" smtClean="0">
                <a:cs typeface="Georgia"/>
              </a:rPr>
              <a:t>n</a:t>
            </a:r>
            <a:r>
              <a:rPr dirty="0" smtClean="0">
                <a:cs typeface="Georgia"/>
              </a:rPr>
              <a:t>t</a:t>
            </a:r>
            <a:r>
              <a:rPr spc="-4" dirty="0" smtClean="0">
                <a:cs typeface="Georgia"/>
              </a:rPr>
              <a:t>r</a:t>
            </a:r>
            <a:r>
              <a:rPr spc="4" dirty="0" smtClean="0">
                <a:cs typeface="Georgia"/>
              </a:rPr>
              <a:t>a</a:t>
            </a:r>
            <a:r>
              <a:rPr dirty="0" smtClean="0">
                <a:cs typeface="Georgia"/>
              </a:rPr>
              <a:t>ctor</a:t>
            </a:r>
            <a:r>
              <a:rPr spc="4" dirty="0" smtClean="0">
                <a:cs typeface="Georgia"/>
              </a:rPr>
              <a:t> f</a:t>
            </a:r>
            <a:r>
              <a:rPr dirty="0" smtClean="0">
                <a:cs typeface="Georgia"/>
              </a:rPr>
              <a:t>or</a:t>
            </a:r>
            <a:r>
              <a:rPr spc="4" dirty="0" smtClean="0">
                <a:cs typeface="Georgia"/>
              </a:rPr>
              <a:t> </a:t>
            </a:r>
            <a:r>
              <a:rPr dirty="0" smtClean="0">
                <a:cs typeface="Georgia"/>
              </a:rPr>
              <a:t>l</a:t>
            </a:r>
            <a:r>
              <a:rPr spc="4" dirty="0" smtClean="0">
                <a:cs typeface="Georgia"/>
              </a:rPr>
              <a:t>a</a:t>
            </a:r>
            <a:r>
              <a:rPr dirty="0" smtClean="0">
                <a:cs typeface="Georgia"/>
              </a:rPr>
              <a:t>bo</a:t>
            </a:r>
            <a:r>
              <a:rPr spc="-4" dirty="0" smtClean="0">
                <a:cs typeface="Georgia"/>
              </a:rPr>
              <a:t>u</a:t>
            </a:r>
            <a:r>
              <a:rPr dirty="0" smtClean="0">
                <a:cs typeface="Georgia"/>
              </a:rPr>
              <a:t>r</a:t>
            </a:r>
            <a:r>
              <a:rPr spc="12" dirty="0" smtClean="0">
                <a:cs typeface="Georgia"/>
              </a:rPr>
              <a:t> </a:t>
            </a:r>
            <a:r>
              <a:rPr spc="4" dirty="0" smtClean="0">
                <a:cs typeface="Georgia"/>
              </a:rPr>
              <a:t>an</a:t>
            </a:r>
            <a:r>
              <a:rPr dirty="0" smtClean="0">
                <a:cs typeface="Georgia"/>
              </a:rPr>
              <a:t>d</a:t>
            </a:r>
            <a:r>
              <a:rPr spc="8" dirty="0" smtClean="0">
                <a:cs typeface="Georgia"/>
              </a:rPr>
              <a:t> </a:t>
            </a:r>
            <a:r>
              <a:rPr dirty="0" smtClean="0">
                <a:cs typeface="Georgia"/>
              </a:rPr>
              <a:t>s</a:t>
            </a:r>
            <a:r>
              <a:rPr spc="4" dirty="0" smtClean="0">
                <a:cs typeface="Georgia"/>
              </a:rPr>
              <a:t>e</a:t>
            </a:r>
            <a:r>
              <a:rPr spc="-4" dirty="0" smtClean="0">
                <a:cs typeface="Georgia"/>
              </a:rPr>
              <a:t>rv</a:t>
            </a:r>
            <a:r>
              <a:rPr dirty="0" smtClean="0">
                <a:cs typeface="Georgia"/>
              </a:rPr>
              <a:t>ic</a:t>
            </a:r>
            <a:r>
              <a:rPr spc="4" dirty="0" smtClean="0">
                <a:cs typeface="Georgia"/>
              </a:rPr>
              <a:t>e</a:t>
            </a:r>
            <a:r>
              <a:rPr dirty="0" smtClean="0">
                <a:cs typeface="Georgia"/>
              </a:rPr>
              <a:t>s;</a:t>
            </a:r>
            <a:endParaRPr>
              <a:cs typeface="Georgia"/>
            </a:endParaRPr>
          </a:p>
          <a:p>
            <a:pPr marL="354035" marR="34161" indent="-342900">
              <a:lnSpc>
                <a:spcPct val="94685"/>
              </a:lnSpc>
              <a:spcBef>
                <a:spcPts val="984"/>
              </a:spcBef>
              <a:buFont typeface="+mj-lt"/>
              <a:buAutoNum type="arabicPeriod"/>
            </a:pPr>
            <a:r>
              <a:rPr dirty="0" smtClean="0">
                <a:cs typeface="Georgia"/>
              </a:rPr>
              <a:t>c</a:t>
            </a:r>
            <a:r>
              <a:rPr spc="-4" dirty="0" smtClean="0">
                <a:cs typeface="Georgia"/>
              </a:rPr>
              <a:t>h</a:t>
            </a:r>
            <a:r>
              <a:rPr spc="4" dirty="0" smtClean="0">
                <a:cs typeface="Georgia"/>
              </a:rPr>
              <a:t>a</a:t>
            </a:r>
            <a:r>
              <a:rPr spc="-4" dirty="0" smtClean="0">
                <a:cs typeface="Georgia"/>
              </a:rPr>
              <a:t>rg</a:t>
            </a:r>
            <a:r>
              <a:rPr spc="4" dirty="0" smtClean="0">
                <a:cs typeface="Georgia"/>
              </a:rPr>
              <a:t>e</a:t>
            </a:r>
            <a:r>
              <a:rPr dirty="0" smtClean="0">
                <a:cs typeface="Georgia"/>
              </a:rPr>
              <a:t>s </a:t>
            </a:r>
            <a:r>
              <a:rPr spc="4" dirty="0" smtClean="0">
                <a:cs typeface="Georgia"/>
              </a:rPr>
              <a:t>f</a:t>
            </a:r>
            <a:r>
              <a:rPr dirty="0" smtClean="0">
                <a:cs typeface="Georgia"/>
              </a:rPr>
              <a:t>or</a:t>
            </a:r>
            <a:r>
              <a:rPr spc="4" dirty="0" smtClean="0">
                <a:cs typeface="Georgia"/>
              </a:rPr>
              <a:t> p</a:t>
            </a:r>
            <a:r>
              <a:rPr dirty="0" smtClean="0">
                <a:cs typeface="Georgia"/>
              </a:rPr>
              <a:t>l</a:t>
            </a:r>
            <a:r>
              <a:rPr spc="4" dirty="0" smtClean="0">
                <a:cs typeface="Georgia"/>
              </a:rPr>
              <a:t>ann</a:t>
            </a:r>
            <a:r>
              <a:rPr dirty="0" smtClean="0">
                <a:cs typeface="Georgia"/>
              </a:rPr>
              <a:t>i</a:t>
            </a:r>
            <a:r>
              <a:rPr spc="4" dirty="0" smtClean="0">
                <a:cs typeface="Georgia"/>
              </a:rPr>
              <a:t>n</a:t>
            </a:r>
            <a:r>
              <a:rPr spc="-4" dirty="0" smtClean="0">
                <a:cs typeface="Georgia"/>
              </a:rPr>
              <a:t>g</a:t>
            </a:r>
            <a:r>
              <a:rPr dirty="0" smtClean="0">
                <a:cs typeface="Georgia"/>
              </a:rPr>
              <a:t>,</a:t>
            </a:r>
            <a:r>
              <a:rPr spc="-17" dirty="0" smtClean="0">
                <a:cs typeface="Georgia"/>
              </a:rPr>
              <a:t> </a:t>
            </a:r>
            <a:r>
              <a:rPr dirty="0" smtClean="0">
                <a:cs typeface="Georgia"/>
              </a:rPr>
              <a:t>d</a:t>
            </a:r>
            <a:r>
              <a:rPr spc="4" dirty="0" smtClean="0">
                <a:cs typeface="Georgia"/>
              </a:rPr>
              <a:t>e</a:t>
            </a:r>
            <a:r>
              <a:rPr dirty="0" smtClean="0">
                <a:cs typeface="Georgia"/>
              </a:rPr>
              <a:t>si</a:t>
            </a:r>
            <a:r>
              <a:rPr spc="-4" dirty="0" smtClean="0">
                <a:cs typeface="Georgia"/>
              </a:rPr>
              <a:t>g</a:t>
            </a:r>
            <a:r>
              <a:rPr spc="4" dirty="0" smtClean="0">
                <a:cs typeface="Georgia"/>
              </a:rPr>
              <a:t>n</a:t>
            </a:r>
            <a:r>
              <a:rPr dirty="0" smtClean="0">
                <a:cs typeface="Georgia"/>
              </a:rPr>
              <a:t>i</a:t>
            </a:r>
            <a:r>
              <a:rPr spc="4" dirty="0" smtClean="0">
                <a:cs typeface="Georgia"/>
              </a:rPr>
              <a:t>n</a:t>
            </a:r>
            <a:r>
              <a:rPr dirty="0" smtClean="0">
                <a:cs typeface="Georgia"/>
              </a:rPr>
              <a:t>g</a:t>
            </a:r>
            <a:r>
              <a:rPr spc="-17" dirty="0" smtClean="0">
                <a:cs typeface="Georgia"/>
              </a:rPr>
              <a:t> </a:t>
            </a:r>
            <a:r>
              <a:rPr spc="4" dirty="0" smtClean="0">
                <a:cs typeface="Georgia"/>
              </a:rPr>
              <a:t>an</a:t>
            </a:r>
            <a:r>
              <a:rPr dirty="0" smtClean="0">
                <a:cs typeface="Georgia"/>
              </a:rPr>
              <a:t>d </a:t>
            </a:r>
            <a:r>
              <a:rPr spc="4" dirty="0" smtClean="0">
                <a:cs typeface="Georgia"/>
              </a:rPr>
              <a:t>a</a:t>
            </a:r>
            <a:r>
              <a:rPr spc="-4" dirty="0" smtClean="0">
                <a:cs typeface="Georgia"/>
              </a:rPr>
              <a:t>r</a:t>
            </a:r>
            <a:r>
              <a:rPr dirty="0" smtClean="0">
                <a:cs typeface="Georgia"/>
              </a:rPr>
              <a:t>c</a:t>
            </a:r>
            <a:r>
              <a:rPr spc="-4" dirty="0" smtClean="0">
                <a:cs typeface="Georgia"/>
              </a:rPr>
              <a:t>h</a:t>
            </a:r>
            <a:r>
              <a:rPr dirty="0" smtClean="0">
                <a:cs typeface="Georgia"/>
              </a:rPr>
              <a:t>i</a:t>
            </a:r>
            <a:r>
              <a:rPr spc="4" dirty="0" smtClean="0">
                <a:cs typeface="Georgia"/>
              </a:rPr>
              <a:t>te</a:t>
            </a:r>
            <a:r>
              <a:rPr dirty="0" smtClean="0">
                <a:cs typeface="Georgia"/>
              </a:rPr>
              <a:t>ct’s</a:t>
            </a:r>
            <a:r>
              <a:rPr spc="8" dirty="0" smtClean="0">
                <a:cs typeface="Georgia"/>
              </a:rPr>
              <a:t> </a:t>
            </a:r>
            <a:r>
              <a:rPr spc="4" dirty="0" smtClean="0">
                <a:cs typeface="Georgia"/>
              </a:rPr>
              <a:t>fee</a:t>
            </a:r>
            <a:r>
              <a:rPr dirty="0" smtClean="0">
                <a:cs typeface="Georgia"/>
              </a:rPr>
              <a:t>s;</a:t>
            </a:r>
            <a:endParaRPr>
              <a:cs typeface="Georgia"/>
            </a:endParaRPr>
          </a:p>
          <a:p>
            <a:pPr marL="354036" marR="1526582" indent="-342900">
              <a:lnSpc>
                <a:spcPts val="1793"/>
              </a:lnSpc>
              <a:spcBef>
                <a:spcPts val="973"/>
              </a:spcBef>
              <a:buFont typeface="+mj-lt"/>
              <a:buAutoNum type="arabicPeriod"/>
            </a:pPr>
            <a:r>
              <a:rPr dirty="0" smtClean="0">
                <a:cs typeface="Georgia"/>
              </a:rPr>
              <a:t>c</a:t>
            </a:r>
            <a:r>
              <a:rPr spc="-4" dirty="0" smtClean="0">
                <a:cs typeface="Georgia"/>
              </a:rPr>
              <a:t>h</a:t>
            </a:r>
            <a:r>
              <a:rPr spc="4" dirty="0" smtClean="0">
                <a:cs typeface="Georgia"/>
              </a:rPr>
              <a:t>a</a:t>
            </a:r>
            <a:r>
              <a:rPr spc="-4" dirty="0" smtClean="0">
                <a:cs typeface="Georgia"/>
              </a:rPr>
              <a:t>rg</a:t>
            </a:r>
            <a:r>
              <a:rPr spc="4" dirty="0" smtClean="0">
                <a:cs typeface="Georgia"/>
              </a:rPr>
              <a:t>e</a:t>
            </a:r>
            <a:r>
              <a:rPr dirty="0" smtClean="0">
                <a:cs typeface="Georgia"/>
              </a:rPr>
              <a:t>s </a:t>
            </a:r>
            <a:r>
              <a:rPr spc="4" dirty="0" smtClean="0">
                <a:cs typeface="Georgia"/>
              </a:rPr>
              <a:t>f</a:t>
            </a:r>
            <a:r>
              <a:rPr dirty="0" smtClean="0">
                <a:cs typeface="Georgia"/>
              </a:rPr>
              <a:t>or</a:t>
            </a:r>
            <a:r>
              <a:rPr spc="4" dirty="0" smtClean="0">
                <a:cs typeface="Georgia"/>
              </a:rPr>
              <a:t> </a:t>
            </a:r>
            <a:r>
              <a:rPr dirty="0" smtClean="0">
                <a:cs typeface="Georgia"/>
              </a:rPr>
              <a:t>obt</a:t>
            </a:r>
            <a:r>
              <a:rPr spc="4" dirty="0" smtClean="0">
                <a:cs typeface="Georgia"/>
              </a:rPr>
              <a:t>a</a:t>
            </a:r>
            <a:r>
              <a:rPr dirty="0" smtClean="0">
                <a:cs typeface="Georgia"/>
              </a:rPr>
              <a:t>i</a:t>
            </a:r>
            <a:r>
              <a:rPr spc="4" dirty="0" smtClean="0">
                <a:cs typeface="Georgia"/>
              </a:rPr>
              <a:t>n</a:t>
            </a:r>
            <a:r>
              <a:rPr dirty="0" smtClean="0">
                <a:cs typeface="Georgia"/>
              </a:rPr>
              <a:t>i</a:t>
            </a:r>
            <a:r>
              <a:rPr spc="4" dirty="0" smtClean="0">
                <a:cs typeface="Georgia"/>
              </a:rPr>
              <a:t>n</a:t>
            </a:r>
            <a:r>
              <a:rPr dirty="0" smtClean="0">
                <a:cs typeface="Georgia"/>
              </a:rPr>
              <a:t>g</a:t>
            </a:r>
            <a:r>
              <a:rPr spc="-4" dirty="0" smtClean="0">
                <a:cs typeface="Georgia"/>
              </a:rPr>
              <a:t> </a:t>
            </a:r>
            <a:r>
              <a:rPr dirty="0" smtClean="0">
                <a:cs typeface="Georgia"/>
              </a:rPr>
              <a:t>on </a:t>
            </a:r>
            <a:r>
              <a:rPr spc="-4" dirty="0" smtClean="0">
                <a:cs typeface="Georgia"/>
              </a:rPr>
              <a:t>h</a:t>
            </a:r>
            <a:r>
              <a:rPr dirty="0" smtClean="0">
                <a:cs typeface="Georgia"/>
              </a:rPr>
              <a:t>i</a:t>
            </a:r>
            <a:r>
              <a:rPr spc="-4" dirty="0" smtClean="0">
                <a:cs typeface="Georgia"/>
              </a:rPr>
              <a:t>r</a:t>
            </a:r>
            <a:r>
              <a:rPr dirty="0" smtClean="0">
                <a:cs typeface="Georgia"/>
              </a:rPr>
              <a:t>e</a:t>
            </a:r>
            <a:r>
              <a:rPr spc="12" dirty="0" smtClean="0">
                <a:cs typeface="Georgia"/>
              </a:rPr>
              <a:t> </a:t>
            </a:r>
            <a:r>
              <a:rPr dirty="0" smtClean="0">
                <a:cs typeface="Georgia"/>
              </a:rPr>
              <a:t>or</a:t>
            </a:r>
            <a:r>
              <a:rPr spc="4" dirty="0" smtClean="0">
                <a:cs typeface="Georgia"/>
              </a:rPr>
              <a:t> </a:t>
            </a:r>
            <a:r>
              <a:rPr dirty="0" smtClean="0">
                <a:cs typeface="Georgia"/>
              </a:rPr>
              <a:t>ot</a:t>
            </a:r>
            <a:r>
              <a:rPr spc="-4" dirty="0" smtClean="0">
                <a:cs typeface="Georgia"/>
              </a:rPr>
              <a:t>h</a:t>
            </a:r>
            <a:r>
              <a:rPr spc="4" dirty="0" smtClean="0">
                <a:cs typeface="Georgia"/>
              </a:rPr>
              <a:t>e</a:t>
            </a:r>
            <a:r>
              <a:rPr spc="-4" dirty="0" smtClean="0">
                <a:cs typeface="Georgia"/>
              </a:rPr>
              <a:t>r</a:t>
            </a:r>
            <a:r>
              <a:rPr spc="4" dirty="0" smtClean="0">
                <a:cs typeface="Georgia"/>
              </a:rPr>
              <a:t>w</a:t>
            </a:r>
            <a:r>
              <a:rPr dirty="0" smtClean="0">
                <a:cs typeface="Georgia"/>
              </a:rPr>
              <a:t>i</a:t>
            </a:r>
            <a:r>
              <a:rPr spc="4" dirty="0" smtClean="0">
                <a:cs typeface="Georgia"/>
              </a:rPr>
              <a:t>se</a:t>
            </a:r>
            <a:r>
              <a:rPr dirty="0" smtClean="0">
                <a:cs typeface="Georgia"/>
              </a:rPr>
              <a:t>,</a:t>
            </a:r>
            <a:r>
              <a:rPr spc="4" dirty="0" smtClean="0">
                <a:cs typeface="Georgia"/>
              </a:rPr>
              <a:t> </a:t>
            </a:r>
            <a:r>
              <a:rPr smtClean="0">
                <a:cs typeface="Georgia"/>
              </a:rPr>
              <a:t>m</a:t>
            </a:r>
            <a:r>
              <a:rPr spc="4" smtClean="0">
                <a:cs typeface="Georgia"/>
              </a:rPr>
              <a:t>a</a:t>
            </a:r>
            <a:r>
              <a:rPr smtClean="0">
                <a:cs typeface="Georgia"/>
              </a:rPr>
              <a:t>c</a:t>
            </a:r>
            <a:r>
              <a:rPr spc="-4" smtClean="0">
                <a:cs typeface="Georgia"/>
              </a:rPr>
              <a:t>h</a:t>
            </a:r>
            <a:r>
              <a:rPr smtClean="0">
                <a:cs typeface="Georgia"/>
              </a:rPr>
              <a:t>i</a:t>
            </a:r>
            <a:r>
              <a:rPr spc="4" smtClean="0">
                <a:cs typeface="Georgia"/>
              </a:rPr>
              <a:t>ne</a:t>
            </a:r>
            <a:r>
              <a:rPr spc="-4" smtClean="0">
                <a:cs typeface="Georgia"/>
              </a:rPr>
              <a:t>r</a:t>
            </a:r>
            <a:r>
              <a:rPr smtClean="0">
                <a:cs typeface="Georgia"/>
              </a:rPr>
              <a:t>y</a:t>
            </a:r>
            <a:r>
              <a:rPr spc="8" smtClean="0">
                <a:cs typeface="Georgia"/>
              </a:rPr>
              <a:t> </a:t>
            </a:r>
            <a:r>
              <a:rPr spc="4" smtClean="0">
                <a:cs typeface="Georgia"/>
              </a:rPr>
              <a:t>an</a:t>
            </a:r>
            <a:r>
              <a:rPr smtClean="0">
                <a:cs typeface="Georgia"/>
              </a:rPr>
              <a:t>d</a:t>
            </a:r>
            <a:r>
              <a:rPr lang="en-US" dirty="0" smtClean="0">
                <a:cs typeface="Georgia"/>
              </a:rPr>
              <a:t> T</a:t>
            </a:r>
            <a:r>
              <a:rPr smtClean="0">
                <a:cs typeface="Georgia"/>
              </a:rPr>
              <a:t>ools </a:t>
            </a:r>
            <a:endParaRPr>
              <a:cs typeface="Georgia"/>
            </a:endParaRPr>
          </a:p>
          <a:p>
            <a:pPr marL="354055" marR="1526582" indent="-342900">
              <a:lnSpc>
                <a:spcPts val="1793"/>
              </a:lnSpc>
              <a:spcBef>
                <a:spcPts val="973"/>
              </a:spcBef>
              <a:buFont typeface="+mj-lt"/>
              <a:buAutoNum type="arabicPeriod"/>
            </a:pPr>
            <a:r>
              <a:rPr dirty="0" smtClean="0">
                <a:cs typeface="Georgia"/>
              </a:rPr>
              <a:t>cost</a:t>
            </a:r>
            <a:r>
              <a:rPr spc="-8" dirty="0" smtClean="0">
                <a:cs typeface="Georgia"/>
              </a:rPr>
              <a:t> </a:t>
            </a:r>
            <a:r>
              <a:rPr dirty="0" smtClean="0">
                <a:cs typeface="Georgia"/>
              </a:rPr>
              <a:t>of</a:t>
            </a:r>
            <a:r>
              <a:rPr spc="12" dirty="0" smtClean="0">
                <a:cs typeface="Georgia"/>
              </a:rPr>
              <a:t> </a:t>
            </a:r>
            <a:r>
              <a:rPr dirty="0" smtClean="0">
                <a:cs typeface="Georgia"/>
              </a:rPr>
              <a:t>co</a:t>
            </a:r>
            <a:r>
              <a:rPr spc="4" dirty="0" smtClean="0">
                <a:cs typeface="Georgia"/>
              </a:rPr>
              <a:t>n</a:t>
            </a:r>
            <a:r>
              <a:rPr dirty="0" smtClean="0">
                <a:cs typeface="Georgia"/>
              </a:rPr>
              <a:t>s</a:t>
            </a:r>
            <a:r>
              <a:rPr spc="-4" dirty="0" smtClean="0">
                <a:cs typeface="Georgia"/>
              </a:rPr>
              <a:t>u</a:t>
            </a:r>
            <a:r>
              <a:rPr dirty="0" smtClean="0">
                <a:cs typeface="Georgia"/>
              </a:rPr>
              <a:t>m</a:t>
            </a:r>
            <a:r>
              <a:rPr spc="4" dirty="0" smtClean="0">
                <a:cs typeface="Georgia"/>
              </a:rPr>
              <a:t>a</a:t>
            </a:r>
            <a:r>
              <a:rPr dirty="0" smtClean="0">
                <a:cs typeface="Georgia"/>
              </a:rPr>
              <a:t>bl</a:t>
            </a:r>
            <a:r>
              <a:rPr spc="4" dirty="0" smtClean="0">
                <a:cs typeface="Georgia"/>
              </a:rPr>
              <a:t>e</a:t>
            </a:r>
            <a:r>
              <a:rPr dirty="0" smtClean="0">
                <a:cs typeface="Georgia"/>
              </a:rPr>
              <a:t>s s</a:t>
            </a:r>
            <a:r>
              <a:rPr spc="-4" dirty="0" smtClean="0">
                <a:cs typeface="Georgia"/>
              </a:rPr>
              <a:t>u</a:t>
            </a:r>
            <a:r>
              <a:rPr dirty="0" smtClean="0">
                <a:cs typeface="Georgia"/>
              </a:rPr>
              <a:t>ch</a:t>
            </a:r>
            <a:r>
              <a:rPr spc="-4" dirty="0" smtClean="0">
                <a:cs typeface="Georgia"/>
              </a:rPr>
              <a:t> </a:t>
            </a:r>
            <a:r>
              <a:rPr spc="4" dirty="0" smtClean="0">
                <a:cs typeface="Georgia"/>
              </a:rPr>
              <a:t>a</a:t>
            </a:r>
            <a:r>
              <a:rPr dirty="0" smtClean="0">
                <a:cs typeface="Georgia"/>
              </a:rPr>
              <a:t>s </a:t>
            </a:r>
            <a:r>
              <a:rPr spc="4" dirty="0" smtClean="0">
                <a:cs typeface="Georgia"/>
              </a:rPr>
              <a:t>wa</a:t>
            </a:r>
            <a:r>
              <a:rPr dirty="0" smtClean="0">
                <a:cs typeface="Georgia"/>
              </a:rPr>
              <a:t>t</a:t>
            </a:r>
            <a:r>
              <a:rPr spc="4" dirty="0" smtClean="0">
                <a:cs typeface="Georgia"/>
              </a:rPr>
              <a:t>e</a:t>
            </a:r>
            <a:r>
              <a:rPr spc="-4" dirty="0" smtClean="0">
                <a:cs typeface="Georgia"/>
              </a:rPr>
              <a:t>r</a:t>
            </a:r>
            <a:r>
              <a:rPr dirty="0" smtClean="0">
                <a:cs typeface="Georgia"/>
              </a:rPr>
              <a:t>,</a:t>
            </a:r>
            <a:r>
              <a:rPr spc="4" dirty="0" smtClean="0">
                <a:cs typeface="Georgia"/>
              </a:rPr>
              <a:t> e</a:t>
            </a:r>
            <a:r>
              <a:rPr dirty="0" smtClean="0">
                <a:cs typeface="Georgia"/>
              </a:rPr>
              <a:t>l</a:t>
            </a:r>
            <a:r>
              <a:rPr spc="4" dirty="0" smtClean="0">
                <a:cs typeface="Georgia"/>
              </a:rPr>
              <a:t>e</a:t>
            </a:r>
            <a:r>
              <a:rPr dirty="0" smtClean="0">
                <a:cs typeface="Georgia"/>
              </a:rPr>
              <a:t>ct</a:t>
            </a:r>
            <a:r>
              <a:rPr spc="-4" dirty="0" smtClean="0">
                <a:cs typeface="Georgia"/>
              </a:rPr>
              <a:t>r</a:t>
            </a:r>
            <a:r>
              <a:rPr dirty="0" smtClean="0">
                <a:cs typeface="Georgia"/>
              </a:rPr>
              <a:t>icity,</a:t>
            </a:r>
            <a:r>
              <a:rPr spc="4" dirty="0" smtClean="0">
                <a:cs typeface="Georgia"/>
              </a:rPr>
              <a:t> f</a:t>
            </a:r>
            <a:r>
              <a:rPr spc="-4" dirty="0" smtClean="0">
                <a:cs typeface="Georgia"/>
              </a:rPr>
              <a:t>u</a:t>
            </a:r>
            <a:r>
              <a:rPr spc="4" dirty="0" smtClean="0">
                <a:cs typeface="Georgia"/>
              </a:rPr>
              <a:t>e</a:t>
            </a:r>
            <a:r>
              <a:rPr dirty="0" smtClean="0">
                <a:cs typeface="Georgia"/>
              </a:rPr>
              <a:t>l</a:t>
            </a:r>
            <a:endParaRPr>
              <a:cs typeface="Georgia"/>
            </a:endParaRPr>
          </a:p>
          <a:p>
            <a:pPr marL="354055" indent="-342900">
              <a:lnSpc>
                <a:spcPct val="94685"/>
              </a:lnSpc>
              <a:spcBef>
                <a:spcPts val="982"/>
              </a:spcBef>
              <a:buFont typeface="+mj-lt"/>
              <a:buAutoNum type="arabicPeriod"/>
            </a:pPr>
            <a:r>
              <a:rPr dirty="0" smtClean="0">
                <a:cs typeface="Georgia"/>
              </a:rPr>
              <a:t>cost</a:t>
            </a:r>
            <a:r>
              <a:rPr spc="-8" dirty="0" smtClean="0">
                <a:cs typeface="Georgia"/>
              </a:rPr>
              <a:t> </a:t>
            </a:r>
            <a:r>
              <a:rPr dirty="0" smtClean="0">
                <a:cs typeface="Georgia"/>
              </a:rPr>
              <a:t>of</a:t>
            </a:r>
            <a:r>
              <a:rPr spc="12" dirty="0" smtClean="0">
                <a:cs typeface="Georgia"/>
              </a:rPr>
              <a:t> </a:t>
            </a:r>
            <a:r>
              <a:rPr spc="4" dirty="0" smtClean="0">
                <a:cs typeface="Georgia"/>
              </a:rPr>
              <a:t>e</a:t>
            </a:r>
            <a:r>
              <a:rPr dirty="0" smtClean="0">
                <a:cs typeface="Georgia"/>
              </a:rPr>
              <a:t>st</a:t>
            </a:r>
            <a:r>
              <a:rPr spc="4" dirty="0" smtClean="0">
                <a:cs typeface="Georgia"/>
              </a:rPr>
              <a:t>a</a:t>
            </a:r>
            <a:r>
              <a:rPr dirty="0" smtClean="0">
                <a:cs typeface="Georgia"/>
              </a:rPr>
              <a:t>bli</a:t>
            </a:r>
            <a:r>
              <a:rPr spc="4" dirty="0" smtClean="0">
                <a:cs typeface="Georgia"/>
              </a:rPr>
              <a:t>s</a:t>
            </a:r>
            <a:r>
              <a:rPr spc="-4" dirty="0" smtClean="0">
                <a:cs typeface="Georgia"/>
              </a:rPr>
              <a:t>h</a:t>
            </a:r>
            <a:r>
              <a:rPr dirty="0" smtClean="0">
                <a:cs typeface="Georgia"/>
              </a:rPr>
              <a:t>m</a:t>
            </a:r>
            <a:r>
              <a:rPr spc="4" dirty="0" smtClean="0">
                <a:cs typeface="Georgia"/>
              </a:rPr>
              <a:t>en</a:t>
            </a:r>
            <a:r>
              <a:rPr dirty="0" smtClean="0">
                <a:cs typeface="Georgia"/>
              </a:rPr>
              <a:t>t of t</a:t>
            </a:r>
            <a:r>
              <a:rPr spc="-4" dirty="0" smtClean="0">
                <a:cs typeface="Georgia"/>
              </a:rPr>
              <a:t>h</a:t>
            </a:r>
            <a:r>
              <a:rPr dirty="0" smtClean="0">
                <a:cs typeface="Georgia"/>
              </a:rPr>
              <a:t>e</a:t>
            </a:r>
            <a:r>
              <a:rPr spc="12" dirty="0" smtClean="0">
                <a:cs typeface="Georgia"/>
              </a:rPr>
              <a:t> </a:t>
            </a:r>
            <a:r>
              <a:rPr dirty="0" smtClean="0">
                <a:cs typeface="Georgia"/>
              </a:rPr>
              <a:t>co</a:t>
            </a:r>
            <a:r>
              <a:rPr spc="4" dirty="0" smtClean="0">
                <a:cs typeface="Georgia"/>
              </a:rPr>
              <a:t>n</a:t>
            </a:r>
            <a:r>
              <a:rPr dirty="0" smtClean="0">
                <a:cs typeface="Georgia"/>
              </a:rPr>
              <a:t>t</a:t>
            </a:r>
            <a:r>
              <a:rPr spc="-4" dirty="0" smtClean="0">
                <a:cs typeface="Georgia"/>
              </a:rPr>
              <a:t>r</a:t>
            </a:r>
            <a:r>
              <a:rPr spc="4" dirty="0" smtClean="0">
                <a:cs typeface="Georgia"/>
              </a:rPr>
              <a:t>a</a:t>
            </a:r>
            <a:r>
              <a:rPr dirty="0" smtClean="0">
                <a:cs typeface="Georgia"/>
              </a:rPr>
              <a:t>ctor</a:t>
            </a:r>
            <a:r>
              <a:rPr spc="4" dirty="0" smtClean="0">
                <a:cs typeface="Georgia"/>
              </a:rPr>
              <a:t> </a:t>
            </a:r>
            <a:r>
              <a:rPr spc="-4" dirty="0" smtClean="0">
                <a:cs typeface="Georgia"/>
              </a:rPr>
              <a:t>r</a:t>
            </a:r>
            <a:r>
              <a:rPr spc="4" dirty="0" smtClean="0">
                <a:cs typeface="Georgia"/>
              </a:rPr>
              <a:t>e</a:t>
            </a:r>
            <a:r>
              <a:rPr dirty="0" smtClean="0">
                <a:cs typeface="Georgia"/>
              </a:rPr>
              <a:t>l</a:t>
            </a:r>
            <a:r>
              <a:rPr spc="4" dirty="0" smtClean="0">
                <a:cs typeface="Georgia"/>
              </a:rPr>
              <a:t>a</a:t>
            </a:r>
            <a:r>
              <a:rPr dirty="0" smtClean="0">
                <a:cs typeface="Georgia"/>
              </a:rPr>
              <a:t>t</a:t>
            </a:r>
            <a:r>
              <a:rPr spc="4" dirty="0" smtClean="0">
                <a:cs typeface="Georgia"/>
              </a:rPr>
              <a:t>a</a:t>
            </a:r>
            <a:r>
              <a:rPr dirty="0" smtClean="0">
                <a:cs typeface="Georgia"/>
              </a:rPr>
              <a:t>ble</a:t>
            </a:r>
            <a:r>
              <a:rPr spc="12" dirty="0" smtClean="0">
                <a:cs typeface="Georgia"/>
              </a:rPr>
              <a:t> </a:t>
            </a:r>
            <a:r>
              <a:rPr dirty="0" smtClean="0">
                <a:cs typeface="Georgia"/>
              </a:rPr>
              <a:t>to</a:t>
            </a:r>
            <a:r>
              <a:rPr spc="8" dirty="0" smtClean="0">
                <a:cs typeface="Georgia"/>
              </a:rPr>
              <a:t> </a:t>
            </a:r>
            <a:r>
              <a:rPr dirty="0" smtClean="0">
                <a:cs typeface="Georgia"/>
              </a:rPr>
              <a:t>s</a:t>
            </a:r>
            <a:r>
              <a:rPr spc="-4" dirty="0" smtClean="0">
                <a:cs typeface="Georgia"/>
              </a:rPr>
              <a:t>u</a:t>
            </a:r>
            <a:r>
              <a:rPr spc="4" dirty="0" smtClean="0">
                <a:cs typeface="Georgia"/>
              </a:rPr>
              <a:t>pp</a:t>
            </a:r>
            <a:r>
              <a:rPr dirty="0" smtClean="0">
                <a:cs typeface="Georgia"/>
              </a:rPr>
              <a:t>ly</a:t>
            </a:r>
            <a:r>
              <a:rPr spc="-8" dirty="0" smtClean="0">
                <a:cs typeface="Georgia"/>
              </a:rPr>
              <a:t> </a:t>
            </a:r>
            <a:r>
              <a:rPr dirty="0" smtClean="0">
                <a:cs typeface="Georgia"/>
              </a:rPr>
              <a:t>of l</a:t>
            </a:r>
            <a:r>
              <a:rPr spc="4" dirty="0" smtClean="0">
                <a:cs typeface="Georgia"/>
              </a:rPr>
              <a:t>a</a:t>
            </a:r>
            <a:r>
              <a:rPr dirty="0" smtClean="0">
                <a:cs typeface="Georgia"/>
              </a:rPr>
              <a:t>bo</a:t>
            </a:r>
            <a:r>
              <a:rPr spc="-4" dirty="0" smtClean="0">
                <a:cs typeface="Georgia"/>
              </a:rPr>
              <a:t>u</a:t>
            </a:r>
            <a:r>
              <a:rPr dirty="0" smtClean="0">
                <a:cs typeface="Georgia"/>
              </a:rPr>
              <a:t>r</a:t>
            </a:r>
            <a:r>
              <a:rPr spc="12" dirty="0" smtClean="0">
                <a:cs typeface="Georgia"/>
              </a:rPr>
              <a:t> </a:t>
            </a:r>
            <a:r>
              <a:rPr spc="4" dirty="0" smtClean="0">
                <a:cs typeface="Georgia"/>
              </a:rPr>
              <a:t>an</a:t>
            </a:r>
            <a:r>
              <a:rPr dirty="0" smtClean="0">
                <a:cs typeface="Georgia"/>
              </a:rPr>
              <a:t>d</a:t>
            </a:r>
            <a:r>
              <a:rPr spc="8" dirty="0" smtClean="0">
                <a:cs typeface="Georgia"/>
              </a:rPr>
              <a:t> </a:t>
            </a:r>
            <a:r>
              <a:rPr dirty="0" smtClean="0">
                <a:cs typeface="Georgia"/>
              </a:rPr>
              <a:t>s</a:t>
            </a:r>
            <a:r>
              <a:rPr spc="4" dirty="0" smtClean="0">
                <a:cs typeface="Georgia"/>
              </a:rPr>
              <a:t>e</a:t>
            </a:r>
            <a:r>
              <a:rPr spc="-4" dirty="0" smtClean="0">
                <a:cs typeface="Georgia"/>
              </a:rPr>
              <a:t>rv</a:t>
            </a:r>
            <a:r>
              <a:rPr dirty="0" smtClean="0">
                <a:cs typeface="Georgia"/>
              </a:rPr>
              <a:t>ic</a:t>
            </a:r>
            <a:r>
              <a:rPr spc="4" dirty="0" smtClean="0">
                <a:cs typeface="Georgia"/>
              </a:rPr>
              <a:t>e</a:t>
            </a:r>
            <a:r>
              <a:rPr dirty="0" smtClean="0">
                <a:cs typeface="Georgia"/>
              </a:rPr>
              <a:t>s;</a:t>
            </a:r>
            <a:endParaRPr>
              <a:cs typeface="Georgia"/>
            </a:endParaRPr>
          </a:p>
          <a:p>
            <a:pPr marL="354055" marR="34161" indent="-342900">
              <a:lnSpc>
                <a:spcPct val="94685"/>
              </a:lnSpc>
              <a:spcBef>
                <a:spcPts val="973"/>
              </a:spcBef>
              <a:buFont typeface="+mj-lt"/>
              <a:buAutoNum type="arabicPeriod"/>
            </a:pPr>
            <a:r>
              <a:rPr dirty="0" smtClean="0">
                <a:cs typeface="Georgia"/>
              </a:rPr>
              <a:t>ot</a:t>
            </a:r>
            <a:r>
              <a:rPr spc="-4" dirty="0" smtClean="0">
                <a:cs typeface="Georgia"/>
              </a:rPr>
              <a:t>h</a:t>
            </a:r>
            <a:r>
              <a:rPr spc="4" dirty="0" smtClean="0">
                <a:cs typeface="Georgia"/>
              </a:rPr>
              <a:t>e</a:t>
            </a:r>
            <a:r>
              <a:rPr dirty="0" smtClean="0">
                <a:cs typeface="Georgia"/>
              </a:rPr>
              <a:t>r</a:t>
            </a:r>
            <a:r>
              <a:rPr spc="4" dirty="0" smtClean="0">
                <a:cs typeface="Georgia"/>
              </a:rPr>
              <a:t> </a:t>
            </a:r>
            <a:r>
              <a:rPr dirty="0" smtClean="0">
                <a:cs typeface="Georgia"/>
              </a:rPr>
              <a:t>simil</a:t>
            </a:r>
            <a:r>
              <a:rPr spc="4" dirty="0" smtClean="0">
                <a:cs typeface="Georgia"/>
              </a:rPr>
              <a:t>a</a:t>
            </a:r>
            <a:r>
              <a:rPr dirty="0" smtClean="0">
                <a:cs typeface="Georgia"/>
              </a:rPr>
              <a:t>r</a:t>
            </a:r>
            <a:r>
              <a:rPr spc="-4" dirty="0" smtClean="0">
                <a:cs typeface="Georgia"/>
              </a:rPr>
              <a:t> </a:t>
            </a:r>
            <a:r>
              <a:rPr spc="4" dirty="0" smtClean="0">
                <a:cs typeface="Georgia"/>
              </a:rPr>
              <a:t>expen</a:t>
            </a:r>
            <a:r>
              <a:rPr dirty="0" smtClean="0">
                <a:cs typeface="Georgia"/>
              </a:rPr>
              <a:t>s</a:t>
            </a:r>
            <a:r>
              <a:rPr spc="4" dirty="0" smtClean="0">
                <a:cs typeface="Georgia"/>
              </a:rPr>
              <a:t>e</a:t>
            </a:r>
            <a:r>
              <a:rPr dirty="0" smtClean="0">
                <a:cs typeface="Georgia"/>
              </a:rPr>
              <a:t>s</a:t>
            </a:r>
            <a:r>
              <a:rPr spc="-22" dirty="0" smtClean="0">
                <a:cs typeface="Georgia"/>
              </a:rPr>
              <a:t> </a:t>
            </a:r>
            <a:r>
              <a:rPr spc="-4" dirty="0" smtClean="0">
                <a:cs typeface="Georgia"/>
              </a:rPr>
              <a:t>r</a:t>
            </a:r>
            <a:r>
              <a:rPr spc="4" dirty="0" smtClean="0">
                <a:cs typeface="Georgia"/>
              </a:rPr>
              <a:t>e</a:t>
            </a:r>
            <a:r>
              <a:rPr dirty="0" smtClean="0">
                <a:cs typeface="Georgia"/>
              </a:rPr>
              <a:t>l</a:t>
            </a:r>
            <a:r>
              <a:rPr spc="4" dirty="0" smtClean="0">
                <a:cs typeface="Georgia"/>
              </a:rPr>
              <a:t>a</a:t>
            </a:r>
            <a:r>
              <a:rPr dirty="0" smtClean="0">
                <a:cs typeface="Georgia"/>
              </a:rPr>
              <a:t>t</a:t>
            </a:r>
            <a:r>
              <a:rPr spc="4" dirty="0" smtClean="0">
                <a:cs typeface="Georgia"/>
              </a:rPr>
              <a:t>a</a:t>
            </a:r>
            <a:r>
              <a:rPr dirty="0" smtClean="0">
                <a:cs typeface="Georgia"/>
              </a:rPr>
              <a:t>ble</a:t>
            </a:r>
            <a:r>
              <a:rPr spc="12" dirty="0" smtClean="0">
                <a:cs typeface="Georgia"/>
              </a:rPr>
              <a:t> </a:t>
            </a:r>
            <a:r>
              <a:rPr dirty="0" smtClean="0">
                <a:cs typeface="Georgia"/>
              </a:rPr>
              <a:t>to</a:t>
            </a:r>
            <a:r>
              <a:rPr spc="8" dirty="0" smtClean="0">
                <a:cs typeface="Georgia"/>
              </a:rPr>
              <a:t> </a:t>
            </a:r>
            <a:r>
              <a:rPr dirty="0" smtClean="0">
                <a:cs typeface="Georgia"/>
              </a:rPr>
              <a:t>s</a:t>
            </a:r>
            <a:r>
              <a:rPr spc="-4" dirty="0" smtClean="0">
                <a:cs typeface="Georgia"/>
              </a:rPr>
              <a:t>u</a:t>
            </a:r>
            <a:r>
              <a:rPr spc="4" dirty="0" smtClean="0">
                <a:cs typeface="Georgia"/>
              </a:rPr>
              <a:t>pp</a:t>
            </a:r>
            <a:r>
              <a:rPr dirty="0" smtClean="0">
                <a:cs typeface="Georgia"/>
              </a:rPr>
              <a:t>ly</a:t>
            </a:r>
            <a:r>
              <a:rPr spc="-8" dirty="0" smtClean="0">
                <a:cs typeface="Georgia"/>
              </a:rPr>
              <a:t> </a:t>
            </a:r>
            <a:r>
              <a:rPr dirty="0" smtClean="0">
                <a:cs typeface="Georgia"/>
              </a:rPr>
              <a:t>of l</a:t>
            </a:r>
            <a:r>
              <a:rPr spc="4" dirty="0" smtClean="0">
                <a:cs typeface="Georgia"/>
              </a:rPr>
              <a:t>a</a:t>
            </a:r>
            <a:r>
              <a:rPr dirty="0" smtClean="0">
                <a:cs typeface="Georgia"/>
              </a:rPr>
              <a:t>bo</a:t>
            </a:r>
            <a:r>
              <a:rPr spc="-4" dirty="0" smtClean="0">
                <a:cs typeface="Georgia"/>
              </a:rPr>
              <a:t>u</a:t>
            </a:r>
            <a:r>
              <a:rPr dirty="0" smtClean="0">
                <a:cs typeface="Georgia"/>
              </a:rPr>
              <a:t>r</a:t>
            </a:r>
            <a:r>
              <a:rPr spc="12" dirty="0" smtClean="0">
                <a:cs typeface="Georgia"/>
              </a:rPr>
              <a:t> </a:t>
            </a:r>
            <a:r>
              <a:rPr spc="4" dirty="0" smtClean="0">
                <a:cs typeface="Georgia"/>
              </a:rPr>
              <a:t>an</a:t>
            </a:r>
            <a:r>
              <a:rPr dirty="0" smtClean="0">
                <a:cs typeface="Georgia"/>
              </a:rPr>
              <a:t>d</a:t>
            </a:r>
            <a:r>
              <a:rPr spc="8" dirty="0" smtClean="0">
                <a:cs typeface="Georgia"/>
              </a:rPr>
              <a:t> </a:t>
            </a:r>
            <a:r>
              <a:rPr dirty="0" smtClean="0">
                <a:cs typeface="Georgia"/>
              </a:rPr>
              <a:t>s</a:t>
            </a:r>
            <a:r>
              <a:rPr spc="4" dirty="0" smtClean="0">
                <a:cs typeface="Georgia"/>
              </a:rPr>
              <a:t>e</a:t>
            </a:r>
            <a:r>
              <a:rPr spc="-4" dirty="0" smtClean="0">
                <a:cs typeface="Georgia"/>
              </a:rPr>
              <a:t>rv</a:t>
            </a:r>
            <a:r>
              <a:rPr dirty="0" smtClean="0">
                <a:cs typeface="Georgia"/>
              </a:rPr>
              <a:t>ic</a:t>
            </a:r>
            <a:r>
              <a:rPr spc="4" dirty="0" smtClean="0">
                <a:cs typeface="Georgia"/>
              </a:rPr>
              <a:t>e</a:t>
            </a:r>
            <a:r>
              <a:rPr dirty="0" smtClean="0">
                <a:cs typeface="Georgia"/>
              </a:rPr>
              <a:t>s; </a:t>
            </a:r>
            <a:r>
              <a:rPr spc="4" dirty="0" smtClean="0">
                <a:cs typeface="Georgia"/>
              </a:rPr>
              <a:t>an</a:t>
            </a:r>
            <a:r>
              <a:rPr dirty="0" smtClean="0">
                <a:cs typeface="Georgia"/>
              </a:rPr>
              <a:t>d</a:t>
            </a:r>
            <a:endParaRPr>
              <a:cs typeface="Georgia"/>
            </a:endParaRPr>
          </a:p>
          <a:p>
            <a:pPr marL="354055" marR="34161" indent="-342900">
              <a:lnSpc>
                <a:spcPct val="94685"/>
              </a:lnSpc>
              <a:spcBef>
                <a:spcPts val="973"/>
              </a:spcBef>
              <a:buFont typeface="+mj-lt"/>
              <a:buAutoNum type="arabicPeriod"/>
            </a:pPr>
            <a:r>
              <a:rPr spc="4" dirty="0" smtClean="0">
                <a:cs typeface="Georgia"/>
              </a:rPr>
              <a:t>p</a:t>
            </a:r>
            <a:r>
              <a:rPr spc="-4" dirty="0" smtClean="0">
                <a:cs typeface="Georgia"/>
              </a:rPr>
              <a:t>r</a:t>
            </a:r>
            <a:r>
              <a:rPr dirty="0" smtClean="0">
                <a:cs typeface="Georgia"/>
              </a:rPr>
              <a:t>o</a:t>
            </a:r>
            <a:r>
              <a:rPr spc="4" dirty="0" smtClean="0">
                <a:cs typeface="Georgia"/>
              </a:rPr>
              <a:t>f</a:t>
            </a:r>
            <a:r>
              <a:rPr dirty="0" smtClean="0">
                <a:cs typeface="Georgia"/>
              </a:rPr>
              <a:t>it</a:t>
            </a:r>
            <a:r>
              <a:rPr spc="-8" dirty="0" smtClean="0">
                <a:cs typeface="Georgia"/>
              </a:rPr>
              <a:t> </a:t>
            </a:r>
            <a:r>
              <a:rPr spc="4" dirty="0" smtClean="0">
                <a:cs typeface="Georgia"/>
              </a:rPr>
              <a:t>ea</a:t>
            </a:r>
            <a:r>
              <a:rPr spc="-4" dirty="0" smtClean="0">
                <a:cs typeface="Georgia"/>
              </a:rPr>
              <a:t>r</a:t>
            </a:r>
            <a:r>
              <a:rPr spc="4" dirty="0" smtClean="0">
                <a:cs typeface="Georgia"/>
              </a:rPr>
              <a:t>ne</a:t>
            </a:r>
            <a:r>
              <a:rPr dirty="0" smtClean="0">
                <a:cs typeface="Georgia"/>
              </a:rPr>
              <a:t>d</a:t>
            </a:r>
            <a:r>
              <a:rPr spc="8" dirty="0" smtClean="0">
                <a:cs typeface="Georgia"/>
              </a:rPr>
              <a:t> </a:t>
            </a:r>
            <a:r>
              <a:rPr dirty="0" smtClean="0">
                <a:cs typeface="Georgia"/>
              </a:rPr>
              <a:t>by</a:t>
            </a:r>
            <a:r>
              <a:rPr spc="8" dirty="0" smtClean="0">
                <a:cs typeface="Georgia"/>
              </a:rPr>
              <a:t> </a:t>
            </a:r>
            <a:r>
              <a:rPr dirty="0" smtClean="0">
                <a:cs typeface="Georgia"/>
              </a:rPr>
              <a:t>t</a:t>
            </a:r>
            <a:r>
              <a:rPr spc="-4" dirty="0" smtClean="0">
                <a:cs typeface="Georgia"/>
              </a:rPr>
              <a:t>h</a:t>
            </a:r>
            <a:r>
              <a:rPr dirty="0" smtClean="0">
                <a:cs typeface="Georgia"/>
              </a:rPr>
              <a:t>e</a:t>
            </a:r>
            <a:r>
              <a:rPr spc="12" dirty="0" smtClean="0">
                <a:cs typeface="Georgia"/>
              </a:rPr>
              <a:t> </a:t>
            </a:r>
            <a:r>
              <a:rPr dirty="0" smtClean="0">
                <a:cs typeface="Georgia"/>
              </a:rPr>
              <a:t>s</a:t>
            </a:r>
            <a:r>
              <a:rPr spc="4" dirty="0" smtClean="0">
                <a:cs typeface="Georgia"/>
              </a:rPr>
              <a:t>e</a:t>
            </a:r>
            <a:r>
              <a:rPr spc="-4" dirty="0" smtClean="0">
                <a:cs typeface="Georgia"/>
              </a:rPr>
              <a:t>rv</a:t>
            </a:r>
            <a:r>
              <a:rPr dirty="0" smtClean="0">
                <a:cs typeface="Georgia"/>
              </a:rPr>
              <a:t>ice</a:t>
            </a:r>
            <a:r>
              <a:rPr spc="12" dirty="0" smtClean="0">
                <a:cs typeface="Georgia"/>
              </a:rPr>
              <a:t> </a:t>
            </a:r>
            <a:r>
              <a:rPr spc="4" dirty="0" smtClean="0">
                <a:cs typeface="Georgia"/>
              </a:rPr>
              <a:t>p</a:t>
            </a:r>
            <a:r>
              <a:rPr spc="-4" dirty="0" smtClean="0">
                <a:cs typeface="Georgia"/>
              </a:rPr>
              <a:t>r</a:t>
            </a:r>
            <a:r>
              <a:rPr dirty="0" smtClean="0">
                <a:cs typeface="Georgia"/>
              </a:rPr>
              <a:t>o</a:t>
            </a:r>
            <a:r>
              <a:rPr spc="-4" dirty="0" smtClean="0">
                <a:cs typeface="Georgia"/>
              </a:rPr>
              <a:t>v</a:t>
            </a:r>
            <a:r>
              <a:rPr dirty="0" smtClean="0">
                <a:cs typeface="Georgia"/>
              </a:rPr>
              <a:t>id</a:t>
            </a:r>
            <a:r>
              <a:rPr spc="4" dirty="0" smtClean="0">
                <a:cs typeface="Georgia"/>
              </a:rPr>
              <a:t>e</a:t>
            </a:r>
            <a:r>
              <a:rPr dirty="0" smtClean="0">
                <a:cs typeface="Georgia"/>
              </a:rPr>
              <a:t>r</a:t>
            </a:r>
            <a:r>
              <a:rPr spc="12" dirty="0" smtClean="0">
                <a:cs typeface="Georgia"/>
              </a:rPr>
              <a:t> </a:t>
            </a:r>
            <a:r>
              <a:rPr spc="-4" dirty="0" smtClean="0">
                <a:cs typeface="Georgia"/>
              </a:rPr>
              <a:t>r</a:t>
            </a:r>
            <a:r>
              <a:rPr spc="4" dirty="0" smtClean="0">
                <a:cs typeface="Georgia"/>
              </a:rPr>
              <a:t>e</a:t>
            </a:r>
            <a:r>
              <a:rPr dirty="0" smtClean="0">
                <a:cs typeface="Georgia"/>
              </a:rPr>
              <a:t>l</a:t>
            </a:r>
            <a:r>
              <a:rPr spc="4" dirty="0" smtClean="0">
                <a:cs typeface="Georgia"/>
              </a:rPr>
              <a:t>a</a:t>
            </a:r>
            <a:r>
              <a:rPr dirty="0" smtClean="0">
                <a:cs typeface="Georgia"/>
              </a:rPr>
              <a:t>t</a:t>
            </a:r>
            <a:r>
              <a:rPr spc="4" dirty="0" smtClean="0">
                <a:cs typeface="Georgia"/>
              </a:rPr>
              <a:t>a</a:t>
            </a:r>
            <a:r>
              <a:rPr dirty="0" smtClean="0">
                <a:cs typeface="Georgia"/>
              </a:rPr>
              <a:t>ble</a:t>
            </a:r>
            <a:r>
              <a:rPr spc="12" dirty="0" smtClean="0">
                <a:cs typeface="Georgia"/>
              </a:rPr>
              <a:t> </a:t>
            </a:r>
            <a:r>
              <a:rPr dirty="0" smtClean="0">
                <a:cs typeface="Georgia"/>
              </a:rPr>
              <a:t>to s</a:t>
            </a:r>
            <a:r>
              <a:rPr spc="-4" dirty="0" smtClean="0">
                <a:cs typeface="Georgia"/>
              </a:rPr>
              <a:t>u</a:t>
            </a:r>
            <a:r>
              <a:rPr spc="4" dirty="0" smtClean="0">
                <a:cs typeface="Georgia"/>
              </a:rPr>
              <a:t>pp</a:t>
            </a:r>
            <a:r>
              <a:rPr dirty="0" smtClean="0">
                <a:cs typeface="Georgia"/>
              </a:rPr>
              <a:t>ly</a:t>
            </a:r>
            <a:r>
              <a:rPr spc="-8" dirty="0" smtClean="0">
                <a:cs typeface="Georgia"/>
              </a:rPr>
              <a:t> </a:t>
            </a:r>
            <a:r>
              <a:rPr dirty="0" smtClean="0">
                <a:cs typeface="Georgia"/>
              </a:rPr>
              <a:t>of</a:t>
            </a:r>
            <a:r>
              <a:rPr spc="12" dirty="0" smtClean="0">
                <a:cs typeface="Georgia"/>
              </a:rPr>
              <a:t> </a:t>
            </a:r>
            <a:r>
              <a:rPr dirty="0" smtClean="0">
                <a:cs typeface="Georgia"/>
              </a:rPr>
              <a:t>l</a:t>
            </a:r>
            <a:r>
              <a:rPr spc="4" dirty="0" smtClean="0">
                <a:cs typeface="Georgia"/>
              </a:rPr>
              <a:t>a</a:t>
            </a:r>
            <a:r>
              <a:rPr dirty="0" smtClean="0">
                <a:cs typeface="Georgia"/>
              </a:rPr>
              <a:t>bo</a:t>
            </a:r>
            <a:r>
              <a:rPr spc="-4" dirty="0" smtClean="0">
                <a:cs typeface="Georgia"/>
              </a:rPr>
              <a:t>u</a:t>
            </a:r>
            <a:r>
              <a:rPr dirty="0" smtClean="0">
                <a:cs typeface="Georgia"/>
              </a:rPr>
              <a:t>r</a:t>
            </a:r>
            <a:r>
              <a:rPr spc="12" dirty="0" smtClean="0">
                <a:cs typeface="Georgia"/>
              </a:rPr>
              <a:t> </a:t>
            </a:r>
            <a:r>
              <a:rPr spc="4" dirty="0" smtClean="0">
                <a:cs typeface="Georgia"/>
              </a:rPr>
              <a:t>an</a:t>
            </a:r>
            <a:r>
              <a:rPr dirty="0" smtClean="0">
                <a:cs typeface="Georgia"/>
              </a:rPr>
              <a:t>d s</a:t>
            </a:r>
            <a:r>
              <a:rPr spc="4" dirty="0" smtClean="0">
                <a:cs typeface="Georgia"/>
              </a:rPr>
              <a:t>e</a:t>
            </a:r>
            <a:r>
              <a:rPr spc="-4" dirty="0" smtClean="0">
                <a:cs typeface="Georgia"/>
              </a:rPr>
              <a:t>rv</a:t>
            </a:r>
            <a:r>
              <a:rPr dirty="0" smtClean="0">
                <a:cs typeface="Georgia"/>
              </a:rPr>
              <a:t>ic</a:t>
            </a:r>
            <a:r>
              <a:rPr spc="4" dirty="0" smtClean="0">
                <a:cs typeface="Georgia"/>
              </a:rPr>
              <a:t>e</a:t>
            </a:r>
            <a:r>
              <a:rPr dirty="0" smtClean="0">
                <a:cs typeface="Georgia"/>
              </a:rPr>
              <a:t>s;</a:t>
            </a:r>
            <a:endParaRPr>
              <a:cs typeface="Georgia"/>
            </a:endParaRPr>
          </a:p>
        </p:txBody>
      </p:sp>
      <p:sp>
        <p:nvSpPr>
          <p:cNvPr id="7" name="object 7"/>
          <p:cNvSpPr txBox="1"/>
          <p:nvPr/>
        </p:nvSpPr>
        <p:spPr>
          <a:xfrm>
            <a:off x="2085130" y="1082065"/>
            <a:ext cx="66477" cy="138313"/>
          </a:xfrm>
          <a:prstGeom prst="rect">
            <a:avLst/>
          </a:prstGeom>
        </p:spPr>
        <p:txBody>
          <a:bodyPr wrap="square" lIns="0" tIns="0" rIns="0" bIns="0" rtlCol="0">
            <a:noAutofit/>
          </a:bodyPr>
          <a:lstStyle/>
          <a:p>
            <a:pPr marL="22271">
              <a:lnSpc>
                <a:spcPts val="877"/>
              </a:lnSpc>
            </a:pPr>
            <a:endParaRPr sz="900"/>
          </a:p>
        </p:txBody>
      </p:sp>
      <p:sp>
        <p:nvSpPr>
          <p:cNvPr id="6" name="object 6"/>
          <p:cNvSpPr txBox="1"/>
          <p:nvPr/>
        </p:nvSpPr>
        <p:spPr>
          <a:xfrm>
            <a:off x="2416571" y="1082065"/>
            <a:ext cx="66044" cy="138313"/>
          </a:xfrm>
          <a:prstGeom prst="rect">
            <a:avLst/>
          </a:prstGeom>
        </p:spPr>
        <p:txBody>
          <a:bodyPr wrap="square" lIns="0" tIns="0" rIns="0" bIns="0" rtlCol="0">
            <a:noAutofit/>
          </a:bodyPr>
          <a:lstStyle/>
          <a:p>
            <a:pPr marL="22271">
              <a:lnSpc>
                <a:spcPts val="877"/>
              </a:lnSpc>
            </a:pPr>
            <a:endParaRPr sz="900"/>
          </a:p>
        </p:txBody>
      </p:sp>
      <p:sp>
        <p:nvSpPr>
          <p:cNvPr id="5" name="object 5"/>
          <p:cNvSpPr txBox="1"/>
          <p:nvPr/>
        </p:nvSpPr>
        <p:spPr>
          <a:xfrm>
            <a:off x="3610413" y="1082065"/>
            <a:ext cx="67221" cy="138313"/>
          </a:xfrm>
          <a:prstGeom prst="rect">
            <a:avLst/>
          </a:prstGeom>
        </p:spPr>
        <p:txBody>
          <a:bodyPr wrap="square" lIns="0" tIns="0" rIns="0" bIns="0" rtlCol="0">
            <a:noAutofit/>
          </a:bodyPr>
          <a:lstStyle/>
          <a:p>
            <a:pPr marL="22271">
              <a:lnSpc>
                <a:spcPts val="877"/>
              </a:lnSpc>
            </a:pPr>
            <a:endParaRPr sz="900"/>
          </a:p>
        </p:txBody>
      </p:sp>
      <p:sp>
        <p:nvSpPr>
          <p:cNvPr id="4" name="object 4"/>
          <p:cNvSpPr txBox="1"/>
          <p:nvPr/>
        </p:nvSpPr>
        <p:spPr>
          <a:xfrm>
            <a:off x="3952779" y="1082065"/>
            <a:ext cx="64986" cy="138313"/>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4867761" y="1082065"/>
            <a:ext cx="64838" cy="138313"/>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6230311" y="1082065"/>
            <a:ext cx="66668" cy="138313"/>
          </a:xfrm>
          <a:prstGeom prst="rect">
            <a:avLst/>
          </a:prstGeom>
        </p:spPr>
        <p:txBody>
          <a:bodyPr wrap="square" lIns="0" tIns="0" rIns="0" bIns="0" rtlCol="0">
            <a:noAutofit/>
          </a:bodyPr>
          <a:lstStyle/>
          <a:p>
            <a:pPr marL="22271">
              <a:lnSpc>
                <a:spcPts val="877"/>
              </a:lnSpc>
            </a:pPr>
            <a:endParaRPr sz="9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24"/>
          <p:cNvSpPr/>
          <p:nvPr/>
        </p:nvSpPr>
        <p:spPr>
          <a:xfrm>
            <a:off x="4961218" y="4603792"/>
            <a:ext cx="1694137" cy="0"/>
          </a:xfrm>
          <a:custGeom>
            <a:avLst/>
            <a:gdLst/>
            <a:ahLst/>
            <a:cxnLst/>
            <a:rect l="l" t="t" r="r" b="b"/>
            <a:pathLst>
              <a:path w="1981199">
                <a:moveTo>
                  <a:pt x="0" y="0"/>
                </a:moveTo>
                <a:lnTo>
                  <a:pt x="1981199" y="0"/>
                </a:lnTo>
              </a:path>
            </a:pathLst>
          </a:custGeom>
          <a:ln w="5714">
            <a:solidFill>
              <a:srgbClr val="A01C1C"/>
            </a:solidFill>
          </a:ln>
        </p:spPr>
        <p:txBody>
          <a:bodyPr wrap="square" lIns="0" tIns="0" rIns="0" bIns="0" rtlCol="0">
            <a:noAutofit/>
          </a:bodyPr>
          <a:lstStyle/>
          <a:p>
            <a:endParaRPr/>
          </a:p>
        </p:txBody>
      </p:sp>
      <p:sp>
        <p:nvSpPr>
          <p:cNvPr id="25" name="object 25"/>
          <p:cNvSpPr/>
          <p:nvPr/>
        </p:nvSpPr>
        <p:spPr>
          <a:xfrm>
            <a:off x="4961218" y="4608691"/>
            <a:ext cx="1694137" cy="0"/>
          </a:xfrm>
          <a:custGeom>
            <a:avLst/>
            <a:gdLst/>
            <a:ahLst/>
            <a:cxnLst/>
            <a:rect l="l" t="t" r="r" b="b"/>
            <a:pathLst>
              <a:path w="1981199">
                <a:moveTo>
                  <a:pt x="0" y="0"/>
                </a:moveTo>
                <a:lnTo>
                  <a:pt x="1981199" y="0"/>
                </a:lnTo>
              </a:path>
            </a:pathLst>
          </a:custGeom>
          <a:ln w="7365">
            <a:solidFill>
              <a:srgbClr val="A01C1C"/>
            </a:solidFill>
          </a:ln>
        </p:spPr>
        <p:txBody>
          <a:bodyPr wrap="square" lIns="0" tIns="0" rIns="0" bIns="0" rtlCol="0">
            <a:noAutofit/>
          </a:bodyPr>
          <a:lstStyle/>
          <a:p>
            <a:endParaRPr/>
          </a:p>
        </p:txBody>
      </p:sp>
      <p:sp>
        <p:nvSpPr>
          <p:cNvPr id="23" name="object 23"/>
          <p:cNvSpPr/>
          <p:nvPr/>
        </p:nvSpPr>
        <p:spPr>
          <a:xfrm>
            <a:off x="4961218" y="4260777"/>
            <a:ext cx="1694137" cy="0"/>
          </a:xfrm>
          <a:custGeom>
            <a:avLst/>
            <a:gdLst/>
            <a:ahLst/>
            <a:cxnLst/>
            <a:rect l="l" t="t" r="r" b="b"/>
            <a:pathLst>
              <a:path w="1981199">
                <a:moveTo>
                  <a:pt x="0" y="0"/>
                </a:moveTo>
                <a:lnTo>
                  <a:pt x="1981199" y="0"/>
                </a:lnTo>
              </a:path>
            </a:pathLst>
          </a:custGeom>
          <a:ln w="11811">
            <a:solidFill>
              <a:srgbClr val="A01C1C"/>
            </a:solidFill>
          </a:ln>
        </p:spPr>
        <p:txBody>
          <a:bodyPr wrap="square" lIns="0" tIns="0" rIns="0" bIns="0" rtlCol="0">
            <a:noAutofit/>
          </a:bodyPr>
          <a:lstStyle/>
          <a:p>
            <a:endParaRPr/>
          </a:p>
        </p:txBody>
      </p:sp>
      <p:sp>
        <p:nvSpPr>
          <p:cNvPr id="21" name="object 21"/>
          <p:cNvSpPr txBox="1"/>
          <p:nvPr/>
        </p:nvSpPr>
        <p:spPr>
          <a:xfrm>
            <a:off x="457200" y="609600"/>
            <a:ext cx="8431594" cy="702324"/>
          </a:xfrm>
          <a:prstGeom prst="rect">
            <a:avLst/>
          </a:prstGeom>
        </p:spPr>
        <p:txBody>
          <a:bodyPr wrap="square" lIns="0" tIns="0" rIns="0" bIns="0" rtlCol="0">
            <a:noAutofit/>
          </a:bodyPr>
          <a:lstStyle/>
          <a:p>
            <a:pPr marL="11135">
              <a:lnSpc>
                <a:spcPts val="2249"/>
              </a:lnSpc>
              <a:spcBef>
                <a:spcPts val="112"/>
              </a:spcBef>
            </a:pPr>
            <a:r>
              <a:rPr sz="3200" i="1" dirty="0" smtClean="0">
                <a:cs typeface="Georgia"/>
              </a:rPr>
              <a:t>Wh</a:t>
            </a:r>
            <a:r>
              <a:rPr sz="3200" i="1" spc="-8" dirty="0" smtClean="0">
                <a:cs typeface="Georgia"/>
              </a:rPr>
              <a:t>e</a:t>
            </a:r>
            <a:r>
              <a:rPr sz="3200" i="1" dirty="0" smtClean="0">
                <a:cs typeface="Georgia"/>
              </a:rPr>
              <a:t>re </a:t>
            </a:r>
            <a:r>
              <a:rPr sz="3200" i="1" spc="-4" dirty="0" smtClean="0">
                <a:cs typeface="Georgia"/>
              </a:rPr>
              <a:t>v</a:t>
            </a:r>
            <a:r>
              <a:rPr sz="3200" i="1" dirty="0" smtClean="0">
                <a:cs typeface="Georgia"/>
              </a:rPr>
              <a:t>alue</a:t>
            </a:r>
            <a:r>
              <a:rPr sz="3200" i="1" spc="17" dirty="0" smtClean="0">
                <a:cs typeface="Georgia"/>
              </a:rPr>
              <a:t> </a:t>
            </a:r>
            <a:r>
              <a:rPr sz="3200" i="1" dirty="0" smtClean="0">
                <a:cs typeface="Georgia"/>
              </a:rPr>
              <a:t>a</a:t>
            </a:r>
            <a:r>
              <a:rPr sz="3200" i="1" spc="4" dirty="0" smtClean="0">
                <a:cs typeface="Georgia"/>
              </a:rPr>
              <a:t>dd</a:t>
            </a:r>
            <a:r>
              <a:rPr sz="3200" i="1" spc="-4" dirty="0" smtClean="0">
                <a:cs typeface="Georgia"/>
              </a:rPr>
              <a:t>e</a:t>
            </a:r>
            <a:r>
              <a:rPr sz="3200" i="1" dirty="0" smtClean="0">
                <a:cs typeface="Georgia"/>
              </a:rPr>
              <a:t>d</a:t>
            </a:r>
            <a:r>
              <a:rPr sz="3200" i="1" spc="-12" dirty="0" smtClean="0">
                <a:cs typeface="Georgia"/>
              </a:rPr>
              <a:t> </a:t>
            </a:r>
            <a:r>
              <a:rPr sz="3200" i="1" spc="-4" dirty="0" smtClean="0">
                <a:cs typeface="Georgia"/>
              </a:rPr>
              <a:t>t</a:t>
            </a:r>
            <a:r>
              <a:rPr sz="3200" i="1" dirty="0" smtClean="0">
                <a:cs typeface="Georgia"/>
              </a:rPr>
              <a:t>ax</a:t>
            </a:r>
            <a:r>
              <a:rPr sz="3200" i="1" spc="17" dirty="0" smtClean="0">
                <a:cs typeface="Georgia"/>
              </a:rPr>
              <a:t> </a:t>
            </a:r>
            <a:r>
              <a:rPr sz="3200" i="1" dirty="0" smtClean="0">
                <a:cs typeface="Georgia"/>
              </a:rPr>
              <a:t>or</a:t>
            </a:r>
            <a:r>
              <a:rPr sz="3200" i="1" spc="-8" dirty="0" smtClean="0">
                <a:cs typeface="Georgia"/>
              </a:rPr>
              <a:t> </a:t>
            </a:r>
            <a:r>
              <a:rPr sz="3200" i="1" spc="-4" dirty="0" smtClean="0">
                <a:cs typeface="Georgia"/>
              </a:rPr>
              <a:t>s</a:t>
            </a:r>
            <a:r>
              <a:rPr sz="3200" i="1" dirty="0" smtClean="0">
                <a:cs typeface="Georgia"/>
              </a:rPr>
              <a:t>al</a:t>
            </a:r>
            <a:r>
              <a:rPr sz="3200" i="1" spc="-4" dirty="0" smtClean="0">
                <a:cs typeface="Georgia"/>
              </a:rPr>
              <a:t>e</a:t>
            </a:r>
            <a:r>
              <a:rPr sz="3200" i="1" dirty="0" smtClean="0">
                <a:cs typeface="Georgia"/>
              </a:rPr>
              <a:t>s</a:t>
            </a:r>
            <a:r>
              <a:rPr sz="3200" i="1" spc="8" dirty="0" smtClean="0">
                <a:cs typeface="Georgia"/>
              </a:rPr>
              <a:t> </a:t>
            </a:r>
            <a:r>
              <a:rPr sz="3200" i="1" spc="-4" dirty="0" smtClean="0">
                <a:cs typeface="Georgia"/>
              </a:rPr>
              <a:t>t</a:t>
            </a:r>
            <a:r>
              <a:rPr sz="3200" i="1" dirty="0" smtClean="0">
                <a:cs typeface="Georgia"/>
              </a:rPr>
              <a:t>ax</a:t>
            </a:r>
            <a:r>
              <a:rPr sz="3200" i="1" spc="4" dirty="0" smtClean="0">
                <a:cs typeface="Georgia"/>
              </a:rPr>
              <a:t> </a:t>
            </a:r>
            <a:r>
              <a:rPr sz="3200" i="1" dirty="0" smtClean="0">
                <a:cs typeface="Georgia"/>
              </a:rPr>
              <a:t>has</a:t>
            </a:r>
            <a:r>
              <a:rPr sz="3200" i="1" spc="8" dirty="0" smtClean="0">
                <a:cs typeface="Georgia"/>
              </a:rPr>
              <a:t> </a:t>
            </a:r>
            <a:r>
              <a:rPr sz="3200" i="1" dirty="0" smtClean="0">
                <a:cs typeface="Georgia"/>
              </a:rPr>
              <a:t>b</a:t>
            </a:r>
            <a:r>
              <a:rPr sz="3200" i="1" spc="-4" dirty="0" smtClean="0">
                <a:cs typeface="Georgia"/>
              </a:rPr>
              <a:t>ee</a:t>
            </a:r>
            <a:r>
              <a:rPr sz="3200" i="1" dirty="0" smtClean="0">
                <a:cs typeface="Georgia"/>
              </a:rPr>
              <a:t>n</a:t>
            </a:r>
            <a:r>
              <a:rPr sz="3200" i="1" spc="12" dirty="0" smtClean="0">
                <a:cs typeface="Georgia"/>
              </a:rPr>
              <a:t> </a:t>
            </a:r>
            <a:r>
              <a:rPr sz="3200" i="1" spc="4" smtClean="0">
                <a:cs typeface="Georgia"/>
              </a:rPr>
              <a:t>p</a:t>
            </a:r>
            <a:r>
              <a:rPr sz="3200" i="1" smtClean="0">
                <a:cs typeface="Georgia"/>
              </a:rPr>
              <a:t>aid</a:t>
            </a:r>
            <a:r>
              <a:rPr sz="3200" i="1" spc="-4" smtClean="0">
                <a:cs typeface="Georgia"/>
              </a:rPr>
              <a:t> </a:t>
            </a:r>
            <a:r>
              <a:rPr sz="3200" i="1" smtClean="0">
                <a:cs typeface="Georgia"/>
              </a:rPr>
              <a:t>or</a:t>
            </a:r>
            <a:r>
              <a:rPr lang="en-US" sz="3200" i="1" dirty="0" smtClean="0">
                <a:cs typeface="Georgia"/>
              </a:rPr>
              <a:t> </a:t>
            </a:r>
            <a:r>
              <a:rPr lang="en-US" sz="3200" i="1" spc="4" dirty="0" smtClean="0">
                <a:cs typeface="Georgia"/>
              </a:rPr>
              <a:t>p</a:t>
            </a:r>
            <a:r>
              <a:rPr lang="en-US" sz="3200" i="1" dirty="0" smtClean="0">
                <a:cs typeface="Georgia"/>
              </a:rPr>
              <a:t>aya</a:t>
            </a:r>
            <a:r>
              <a:rPr lang="en-US" sz="3200" i="1" spc="4" dirty="0" smtClean="0">
                <a:cs typeface="Georgia"/>
              </a:rPr>
              <a:t>b</a:t>
            </a:r>
            <a:r>
              <a:rPr lang="en-US" sz="3200" i="1" dirty="0" smtClean="0">
                <a:cs typeface="Georgia"/>
              </a:rPr>
              <a:t>le</a:t>
            </a:r>
            <a:endParaRPr lang="en-US" sz="3200" dirty="0" smtClean="0">
              <a:cs typeface="Georgia"/>
            </a:endParaRPr>
          </a:p>
          <a:p>
            <a:pPr marL="11135">
              <a:lnSpc>
                <a:spcPts val="2249"/>
              </a:lnSpc>
              <a:spcBef>
                <a:spcPts val="112"/>
              </a:spcBef>
            </a:pPr>
            <a:endParaRPr sz="3200">
              <a:cs typeface="Georgia"/>
            </a:endParaRPr>
          </a:p>
        </p:txBody>
      </p:sp>
      <p:sp>
        <p:nvSpPr>
          <p:cNvPr id="20" name="object 20"/>
          <p:cNvSpPr txBox="1"/>
          <p:nvPr/>
        </p:nvSpPr>
        <p:spPr>
          <a:xfrm>
            <a:off x="712406" y="1306026"/>
            <a:ext cx="1159769" cy="299677"/>
          </a:xfrm>
          <a:prstGeom prst="rect">
            <a:avLst/>
          </a:prstGeom>
        </p:spPr>
        <p:txBody>
          <a:bodyPr wrap="square" lIns="0" tIns="0" rIns="0" bIns="0" rtlCol="0">
            <a:noAutofit/>
          </a:bodyPr>
          <a:lstStyle/>
          <a:p>
            <a:pPr marL="11135">
              <a:lnSpc>
                <a:spcPts val="2249"/>
              </a:lnSpc>
              <a:spcBef>
                <a:spcPts val="112"/>
              </a:spcBef>
            </a:pPr>
            <a:endParaRPr sz="2100">
              <a:latin typeface="Georgia"/>
              <a:cs typeface="Georgia"/>
            </a:endParaRPr>
          </a:p>
        </p:txBody>
      </p:sp>
      <p:sp>
        <p:nvSpPr>
          <p:cNvPr id="19" name="object 19"/>
          <p:cNvSpPr txBox="1"/>
          <p:nvPr/>
        </p:nvSpPr>
        <p:spPr>
          <a:xfrm>
            <a:off x="712406" y="1935648"/>
            <a:ext cx="3993486" cy="3169752"/>
          </a:xfrm>
          <a:prstGeom prst="rect">
            <a:avLst/>
          </a:prstGeom>
        </p:spPr>
        <p:txBody>
          <a:bodyPr wrap="square" lIns="0" tIns="0" rIns="0" bIns="0" rtlCol="0">
            <a:noAutofit/>
          </a:bodyPr>
          <a:lstStyle/>
          <a:p>
            <a:pPr marL="11135" marR="33553">
              <a:lnSpc>
                <a:spcPts val="1894"/>
              </a:lnSpc>
              <a:spcBef>
                <a:spcPts val="95"/>
              </a:spcBef>
            </a:pPr>
            <a:r>
              <a:rPr dirty="0" smtClean="0">
                <a:latin typeface="Wingdings"/>
                <a:cs typeface="Wingdings"/>
              </a:rPr>
              <a:t></a:t>
            </a:r>
            <a:r>
              <a:rPr spc="100" dirty="0" smtClean="0">
                <a:latin typeface="Times New Roman"/>
                <a:cs typeface="Times New Roman"/>
              </a:rPr>
              <a:t> </a:t>
            </a:r>
            <a:r>
              <a:rPr dirty="0" smtClean="0">
                <a:latin typeface="Georgia"/>
                <a:cs typeface="Georgia"/>
              </a:rPr>
              <a:t>G</a:t>
            </a:r>
            <a:r>
              <a:rPr spc="-4" dirty="0" smtClean="0">
                <a:latin typeface="Georgia"/>
                <a:cs typeface="Georgia"/>
              </a:rPr>
              <a:t>r</a:t>
            </a:r>
            <a:r>
              <a:rPr dirty="0" smtClean="0">
                <a:latin typeface="Georgia"/>
                <a:cs typeface="Georgia"/>
              </a:rPr>
              <a:t>oss</a:t>
            </a:r>
            <a:r>
              <a:rPr spc="-4" dirty="0" smtClean="0">
                <a:latin typeface="Georgia"/>
                <a:cs typeface="Georgia"/>
              </a:rPr>
              <a:t> V</a:t>
            </a:r>
            <a:r>
              <a:rPr dirty="0" smtClean="0">
                <a:latin typeface="Georgia"/>
                <a:cs typeface="Georgia"/>
              </a:rPr>
              <a:t>alue cha</a:t>
            </a:r>
            <a:r>
              <a:rPr spc="-4" dirty="0" smtClean="0">
                <a:latin typeface="Georgia"/>
                <a:cs typeface="Georgia"/>
              </a:rPr>
              <a:t>r</a:t>
            </a:r>
            <a:r>
              <a:rPr dirty="0" smtClean="0">
                <a:latin typeface="Georgia"/>
                <a:cs typeface="Georgia"/>
              </a:rPr>
              <a:t>g</a:t>
            </a:r>
            <a:r>
              <a:rPr spc="4" dirty="0" smtClean="0">
                <a:latin typeface="Georgia"/>
                <a:cs typeface="Georgia"/>
              </a:rPr>
              <a:t>e</a:t>
            </a:r>
            <a:r>
              <a:rPr dirty="0" smtClean="0">
                <a:latin typeface="Georgia"/>
                <a:cs typeface="Georgia"/>
              </a:rPr>
              <a:t>d</a:t>
            </a:r>
            <a:endParaRPr>
              <a:latin typeface="Georgia"/>
              <a:cs typeface="Georgia"/>
            </a:endParaRPr>
          </a:p>
          <a:p>
            <a:pPr marL="11135" marR="33553">
              <a:lnSpc>
                <a:spcPct val="94685"/>
              </a:lnSpc>
              <a:spcBef>
                <a:spcPts val="900"/>
              </a:spcBef>
            </a:pPr>
            <a:r>
              <a:rPr dirty="0" smtClean="0">
                <a:latin typeface="Georgia"/>
                <a:cs typeface="Georgia"/>
              </a:rPr>
              <a:t>LE</a:t>
            </a:r>
            <a:r>
              <a:rPr spc="4" dirty="0" smtClean="0">
                <a:latin typeface="Georgia"/>
                <a:cs typeface="Georgia"/>
              </a:rPr>
              <a:t>S</a:t>
            </a:r>
            <a:r>
              <a:rPr dirty="0" smtClean="0">
                <a:latin typeface="Georgia"/>
                <a:cs typeface="Georgia"/>
              </a:rPr>
              <a:t>S :-</a:t>
            </a:r>
            <a:endParaRPr>
              <a:latin typeface="Georgia"/>
              <a:cs typeface="Georgia"/>
            </a:endParaRPr>
          </a:p>
          <a:p>
            <a:pPr marL="11135" marR="82937">
              <a:lnSpc>
                <a:spcPts val="2059"/>
              </a:lnSpc>
              <a:spcBef>
                <a:spcPts val="985"/>
              </a:spcBef>
            </a:pPr>
            <a:r>
              <a:rPr dirty="0" smtClean="0">
                <a:latin typeface="Wingdings"/>
                <a:cs typeface="Wingdings"/>
              </a:rPr>
              <a:t></a:t>
            </a:r>
            <a:r>
              <a:rPr spc="100" dirty="0" smtClean="0">
                <a:latin typeface="Times New Roman"/>
                <a:cs typeface="Times New Roman"/>
              </a:rPr>
              <a:t> </a:t>
            </a:r>
            <a:r>
              <a:rPr spc="-4" dirty="0" smtClean="0">
                <a:latin typeface="Georgia"/>
                <a:cs typeface="Georgia"/>
              </a:rPr>
              <a:t>V</a:t>
            </a:r>
            <a:r>
              <a:rPr dirty="0" smtClean="0">
                <a:latin typeface="Georgia"/>
                <a:cs typeface="Georgia"/>
              </a:rPr>
              <a:t>alue</a:t>
            </a:r>
            <a:r>
              <a:rPr spc="-8" dirty="0" smtClean="0">
                <a:latin typeface="Georgia"/>
                <a:cs typeface="Georgia"/>
              </a:rPr>
              <a:t> </a:t>
            </a:r>
            <a:r>
              <a:rPr dirty="0" smtClean="0">
                <a:latin typeface="Georgia"/>
                <a:cs typeface="Georgia"/>
              </a:rPr>
              <a:t>ado</a:t>
            </a:r>
            <a:r>
              <a:rPr spc="-4" dirty="0" smtClean="0">
                <a:latin typeface="Georgia"/>
                <a:cs typeface="Georgia"/>
              </a:rPr>
              <a:t>p</a:t>
            </a:r>
            <a:r>
              <a:rPr spc="4" dirty="0" smtClean="0">
                <a:latin typeface="Georgia"/>
                <a:cs typeface="Georgia"/>
              </a:rPr>
              <a:t>te</a:t>
            </a:r>
            <a:r>
              <a:rPr dirty="0" smtClean="0">
                <a:latin typeface="Georgia"/>
                <a:cs typeface="Georgia"/>
              </a:rPr>
              <a:t>d</a:t>
            </a:r>
            <a:r>
              <a:rPr spc="-12" dirty="0" smtClean="0">
                <a:latin typeface="Georgia"/>
                <a:cs typeface="Georgia"/>
              </a:rPr>
              <a:t> </a:t>
            </a:r>
            <a:r>
              <a:rPr spc="-4" dirty="0" smtClean="0">
                <a:latin typeface="Georgia"/>
                <a:cs typeface="Georgia"/>
              </a:rPr>
              <a:t>f</a:t>
            </a:r>
            <a:r>
              <a:rPr dirty="0" smtClean="0">
                <a:latin typeface="Georgia"/>
                <a:cs typeface="Georgia"/>
              </a:rPr>
              <a:t>or </a:t>
            </a:r>
            <a:r>
              <a:rPr spc="4" dirty="0" smtClean="0">
                <a:latin typeface="Georgia"/>
                <a:cs typeface="Georgia"/>
              </a:rPr>
              <a:t>t</a:t>
            </a:r>
            <a:r>
              <a:rPr dirty="0" smtClean="0">
                <a:latin typeface="Georgia"/>
                <a:cs typeface="Georgia"/>
              </a:rPr>
              <a:t>he</a:t>
            </a:r>
            <a:r>
              <a:rPr spc="-8" dirty="0" smtClean="0">
                <a:latin typeface="Georgia"/>
                <a:cs typeface="Georgia"/>
              </a:rPr>
              <a:t> </a:t>
            </a:r>
            <a:r>
              <a:rPr spc="-4" dirty="0" smtClean="0">
                <a:latin typeface="Georgia"/>
                <a:cs typeface="Georgia"/>
              </a:rPr>
              <a:t>p</a:t>
            </a:r>
            <a:r>
              <a:rPr dirty="0" smtClean="0">
                <a:latin typeface="Georgia"/>
                <a:cs typeface="Georgia"/>
              </a:rPr>
              <a:t>u</a:t>
            </a:r>
            <a:r>
              <a:rPr spc="-4" dirty="0" smtClean="0">
                <a:latin typeface="Georgia"/>
                <a:cs typeface="Georgia"/>
              </a:rPr>
              <a:t>rp</a:t>
            </a:r>
            <a:r>
              <a:rPr dirty="0" smtClean="0">
                <a:latin typeface="Georgia"/>
                <a:cs typeface="Georgia"/>
              </a:rPr>
              <a:t>oses</a:t>
            </a:r>
            <a:r>
              <a:rPr spc="-12" dirty="0" smtClean="0">
                <a:latin typeface="Georgia"/>
                <a:cs typeface="Georgia"/>
              </a:rPr>
              <a:t> </a:t>
            </a:r>
            <a:r>
              <a:rPr dirty="0" smtClean="0">
                <a:latin typeface="Georgia"/>
                <a:cs typeface="Georgia"/>
              </a:rPr>
              <a:t>of </a:t>
            </a:r>
            <a:endParaRPr>
              <a:latin typeface="Georgia"/>
              <a:cs typeface="Georgia"/>
            </a:endParaRPr>
          </a:p>
          <a:p>
            <a:pPr marL="11135" marR="82937">
              <a:lnSpc>
                <a:spcPts val="1992"/>
              </a:lnSpc>
              <a:spcBef>
                <a:spcPts val="1023"/>
              </a:spcBef>
            </a:pPr>
            <a:r>
              <a:rPr spc="-4" dirty="0" smtClean="0">
                <a:latin typeface="Georgia"/>
                <a:cs typeface="Georgia"/>
              </a:rPr>
              <a:t>p</a:t>
            </a:r>
            <a:r>
              <a:rPr dirty="0" smtClean="0">
                <a:latin typeface="Georgia"/>
                <a:cs typeface="Georgia"/>
              </a:rPr>
              <a:t>a</a:t>
            </a:r>
            <a:r>
              <a:rPr spc="-4" dirty="0" smtClean="0">
                <a:latin typeface="Georgia"/>
                <a:cs typeface="Georgia"/>
              </a:rPr>
              <a:t>y</a:t>
            </a:r>
            <a:r>
              <a:rPr dirty="0" smtClean="0">
                <a:latin typeface="Georgia"/>
                <a:cs typeface="Georgia"/>
              </a:rPr>
              <a:t>me</a:t>
            </a:r>
            <a:r>
              <a:rPr spc="4" dirty="0" smtClean="0">
                <a:latin typeface="Georgia"/>
                <a:cs typeface="Georgia"/>
              </a:rPr>
              <a:t>n</a:t>
            </a:r>
            <a:r>
              <a:rPr dirty="0" smtClean="0">
                <a:latin typeface="Georgia"/>
                <a:cs typeface="Georgia"/>
              </a:rPr>
              <a:t>t</a:t>
            </a:r>
            <a:r>
              <a:rPr spc="-8" dirty="0" smtClean="0">
                <a:latin typeface="Georgia"/>
                <a:cs typeface="Georgia"/>
              </a:rPr>
              <a:t> </a:t>
            </a:r>
            <a:r>
              <a:rPr dirty="0" smtClean="0">
                <a:latin typeface="Georgia"/>
                <a:cs typeface="Georgia"/>
              </a:rPr>
              <a:t>of</a:t>
            </a:r>
            <a:r>
              <a:rPr spc="-4" dirty="0" smtClean="0">
                <a:latin typeface="Georgia"/>
                <a:cs typeface="Georgia"/>
              </a:rPr>
              <a:t> </a:t>
            </a:r>
            <a:r>
              <a:rPr dirty="0" smtClean="0">
                <a:latin typeface="Georgia"/>
                <a:cs typeface="Georgia"/>
              </a:rPr>
              <a:t>value add</a:t>
            </a:r>
            <a:r>
              <a:rPr spc="4" dirty="0" smtClean="0">
                <a:latin typeface="Georgia"/>
                <a:cs typeface="Georgia"/>
              </a:rPr>
              <a:t>e</a:t>
            </a:r>
            <a:r>
              <a:rPr dirty="0" smtClean="0">
                <a:latin typeface="Georgia"/>
                <a:cs typeface="Georgia"/>
              </a:rPr>
              <a:t>d</a:t>
            </a:r>
            <a:r>
              <a:rPr spc="-12" dirty="0" smtClean="0">
                <a:latin typeface="Georgia"/>
                <a:cs typeface="Georgia"/>
              </a:rPr>
              <a:t> </a:t>
            </a:r>
            <a:r>
              <a:rPr spc="4" dirty="0" smtClean="0">
                <a:latin typeface="Georgia"/>
                <a:cs typeface="Georgia"/>
              </a:rPr>
              <a:t>t</a:t>
            </a:r>
            <a:r>
              <a:rPr dirty="0" smtClean="0">
                <a:latin typeface="Georgia"/>
                <a:cs typeface="Georgia"/>
              </a:rPr>
              <a:t>ax or s</a:t>
            </a:r>
            <a:r>
              <a:rPr spc="-4" dirty="0" smtClean="0">
                <a:latin typeface="Georgia"/>
                <a:cs typeface="Georgia"/>
              </a:rPr>
              <a:t>a</a:t>
            </a:r>
            <a:r>
              <a:rPr spc="4" dirty="0" smtClean="0">
                <a:latin typeface="Georgia"/>
                <a:cs typeface="Georgia"/>
              </a:rPr>
              <a:t>le</a:t>
            </a:r>
            <a:r>
              <a:rPr dirty="0" smtClean="0">
                <a:latin typeface="Georgia"/>
                <a:cs typeface="Georgia"/>
              </a:rPr>
              <a:t>s </a:t>
            </a:r>
            <a:r>
              <a:rPr spc="4" dirty="0" smtClean="0">
                <a:latin typeface="Georgia"/>
                <a:cs typeface="Georgia"/>
              </a:rPr>
              <a:t>t</a:t>
            </a:r>
            <a:r>
              <a:rPr dirty="0" smtClean="0">
                <a:latin typeface="Georgia"/>
                <a:cs typeface="Georgia"/>
              </a:rPr>
              <a:t>a</a:t>
            </a:r>
            <a:r>
              <a:rPr spc="-4" dirty="0" smtClean="0">
                <a:latin typeface="Georgia"/>
                <a:cs typeface="Georgia"/>
              </a:rPr>
              <a:t>x</a:t>
            </a:r>
            <a:r>
              <a:rPr smtClean="0">
                <a:latin typeface="Georgia"/>
                <a:cs typeface="Georgia"/>
              </a:rPr>
              <a:t>, s</a:t>
            </a:r>
            <a:r>
              <a:rPr spc="-4" smtClean="0">
                <a:latin typeface="Georgia"/>
                <a:cs typeface="Georgia"/>
              </a:rPr>
              <a:t>h</a:t>
            </a:r>
            <a:r>
              <a:rPr smtClean="0">
                <a:latin typeface="Georgia"/>
                <a:cs typeface="Georgia"/>
              </a:rPr>
              <a:t>all </a:t>
            </a:r>
            <a:r>
              <a:rPr spc="4" dirty="0" smtClean="0">
                <a:latin typeface="Georgia"/>
                <a:cs typeface="Georgia"/>
              </a:rPr>
              <a:t>b</a:t>
            </a:r>
            <a:r>
              <a:rPr dirty="0" smtClean="0">
                <a:latin typeface="Georgia"/>
                <a:cs typeface="Georgia"/>
              </a:rPr>
              <a:t>e</a:t>
            </a:r>
            <a:r>
              <a:rPr spc="-8" dirty="0" smtClean="0">
                <a:latin typeface="Georgia"/>
                <a:cs typeface="Georgia"/>
              </a:rPr>
              <a:t> </a:t>
            </a:r>
            <a:r>
              <a:rPr spc="4" dirty="0" smtClean="0">
                <a:latin typeface="Georgia"/>
                <a:cs typeface="Georgia"/>
              </a:rPr>
              <a:t>t</a:t>
            </a:r>
            <a:r>
              <a:rPr dirty="0" smtClean="0">
                <a:latin typeface="Georgia"/>
                <a:cs typeface="Georgia"/>
              </a:rPr>
              <a:t>a</a:t>
            </a:r>
            <a:r>
              <a:rPr spc="-4" dirty="0" smtClean="0">
                <a:latin typeface="Georgia"/>
                <a:cs typeface="Georgia"/>
              </a:rPr>
              <a:t>k</a:t>
            </a:r>
            <a:r>
              <a:rPr spc="4" dirty="0" smtClean="0">
                <a:latin typeface="Georgia"/>
                <a:cs typeface="Georgia"/>
              </a:rPr>
              <a:t>e</a:t>
            </a:r>
            <a:r>
              <a:rPr dirty="0" smtClean="0">
                <a:latin typeface="Georgia"/>
                <a:cs typeface="Georgia"/>
              </a:rPr>
              <a:t>n as</a:t>
            </a:r>
            <a:r>
              <a:rPr spc="4" dirty="0" smtClean="0">
                <a:latin typeface="Georgia"/>
                <a:cs typeface="Georgia"/>
              </a:rPr>
              <a:t> t</a:t>
            </a:r>
            <a:r>
              <a:rPr dirty="0" smtClean="0">
                <a:latin typeface="Georgia"/>
                <a:cs typeface="Georgia"/>
              </a:rPr>
              <a:t>he</a:t>
            </a:r>
            <a:r>
              <a:rPr spc="-8" dirty="0" smtClean="0">
                <a:latin typeface="Georgia"/>
                <a:cs typeface="Georgia"/>
              </a:rPr>
              <a:t> </a:t>
            </a:r>
            <a:r>
              <a:rPr dirty="0" smtClean="0">
                <a:latin typeface="Georgia"/>
                <a:cs typeface="Georgia"/>
              </a:rPr>
              <a:t>value</a:t>
            </a:r>
            <a:r>
              <a:rPr spc="-8" dirty="0" smtClean="0">
                <a:latin typeface="Georgia"/>
                <a:cs typeface="Georgia"/>
              </a:rPr>
              <a:t> </a:t>
            </a:r>
            <a:r>
              <a:rPr smtClean="0">
                <a:latin typeface="Georgia"/>
                <a:cs typeface="Georgia"/>
              </a:rPr>
              <a:t>of</a:t>
            </a:r>
            <a:r>
              <a:rPr spc="4" smtClean="0">
                <a:latin typeface="Georgia"/>
                <a:cs typeface="Georgia"/>
              </a:rPr>
              <a:t> </a:t>
            </a:r>
            <a:r>
              <a:rPr spc="-4" smtClean="0">
                <a:latin typeface="Georgia"/>
                <a:cs typeface="Georgia"/>
              </a:rPr>
              <a:t>pr</a:t>
            </a:r>
            <a:r>
              <a:rPr smtClean="0">
                <a:latin typeface="Georgia"/>
                <a:cs typeface="Georgia"/>
              </a:rPr>
              <a:t>o</a:t>
            </a:r>
            <a:r>
              <a:rPr spc="-4" smtClean="0">
                <a:latin typeface="Georgia"/>
                <a:cs typeface="Georgia"/>
              </a:rPr>
              <a:t>p</a:t>
            </a:r>
            <a:r>
              <a:rPr spc="4" smtClean="0">
                <a:latin typeface="Georgia"/>
                <a:cs typeface="Georgia"/>
              </a:rPr>
              <a:t>e</a:t>
            </a:r>
            <a:r>
              <a:rPr spc="-4" smtClean="0">
                <a:latin typeface="Georgia"/>
                <a:cs typeface="Georgia"/>
              </a:rPr>
              <a:t>r</a:t>
            </a:r>
            <a:r>
              <a:rPr spc="4" smtClean="0">
                <a:latin typeface="Georgia"/>
                <a:cs typeface="Georgia"/>
              </a:rPr>
              <a:t>t</a:t>
            </a:r>
            <a:r>
              <a:rPr smtClean="0">
                <a:latin typeface="Georgia"/>
                <a:cs typeface="Georgia"/>
              </a:rPr>
              <a:t>y</a:t>
            </a:r>
            <a:r>
              <a:rPr lang="en-US" dirty="0" smtClean="0">
                <a:latin typeface="Georgia"/>
                <a:cs typeface="Georgia"/>
              </a:rPr>
              <a:t> </a:t>
            </a:r>
            <a:r>
              <a:rPr smtClean="0">
                <a:latin typeface="Georgia"/>
                <a:cs typeface="Georgia"/>
              </a:rPr>
              <a:t>in </a:t>
            </a:r>
            <a:r>
              <a:rPr dirty="0" smtClean="0">
                <a:latin typeface="Georgia"/>
                <a:cs typeface="Georgia"/>
              </a:rPr>
              <a:t>goods</a:t>
            </a:r>
            <a:endParaRPr>
              <a:latin typeface="Georgia"/>
              <a:cs typeface="Georgia"/>
            </a:endParaRPr>
          </a:p>
          <a:p>
            <a:pPr marL="11135">
              <a:lnSpc>
                <a:spcPct val="95825"/>
              </a:lnSpc>
              <a:spcBef>
                <a:spcPts val="886"/>
              </a:spcBef>
            </a:pPr>
            <a:r>
              <a:rPr dirty="0" smtClean="0">
                <a:latin typeface="Wingdings"/>
                <a:cs typeface="Wingdings"/>
              </a:rPr>
              <a:t></a:t>
            </a:r>
            <a:r>
              <a:rPr dirty="0" smtClean="0">
                <a:latin typeface="Times New Roman"/>
                <a:cs typeface="Times New Roman"/>
              </a:rPr>
              <a:t> </a:t>
            </a:r>
            <a:r>
              <a:rPr spc="82" dirty="0" smtClean="0">
                <a:latin typeface="Times New Roman"/>
                <a:cs typeface="Times New Roman"/>
              </a:rPr>
              <a:t> </a:t>
            </a:r>
            <a:r>
              <a:rPr spc="-4" dirty="0" smtClean="0">
                <a:latin typeface="Georgia"/>
                <a:cs typeface="Georgia"/>
              </a:rPr>
              <a:t>O</a:t>
            </a:r>
            <a:r>
              <a:rPr dirty="0" smtClean="0">
                <a:latin typeface="Georgia"/>
                <a:cs typeface="Georgia"/>
              </a:rPr>
              <a:t>n </a:t>
            </a:r>
            <a:r>
              <a:rPr spc="4" dirty="0" smtClean="0">
                <a:latin typeface="Georgia"/>
                <a:cs typeface="Georgia"/>
              </a:rPr>
              <a:t>b</a:t>
            </a:r>
            <a:r>
              <a:rPr dirty="0" smtClean="0">
                <a:latin typeface="Georgia"/>
                <a:cs typeface="Georgia"/>
              </a:rPr>
              <a:t>ala</a:t>
            </a:r>
            <a:r>
              <a:rPr spc="4" dirty="0" smtClean="0">
                <a:latin typeface="Georgia"/>
                <a:cs typeface="Georgia"/>
              </a:rPr>
              <a:t>n</a:t>
            </a:r>
            <a:r>
              <a:rPr dirty="0" smtClean="0">
                <a:latin typeface="Georgia"/>
                <a:cs typeface="Georgia"/>
              </a:rPr>
              <a:t>ce a</a:t>
            </a:r>
            <a:r>
              <a:rPr spc="-4" dirty="0" smtClean="0">
                <a:latin typeface="Georgia"/>
                <a:cs typeface="Georgia"/>
              </a:rPr>
              <a:t>m</a:t>
            </a:r>
            <a:r>
              <a:rPr dirty="0" smtClean="0">
                <a:latin typeface="Georgia"/>
                <a:cs typeface="Georgia"/>
              </a:rPr>
              <a:t>ou</a:t>
            </a:r>
            <a:r>
              <a:rPr spc="4" dirty="0" smtClean="0">
                <a:latin typeface="Georgia"/>
                <a:cs typeface="Georgia"/>
              </a:rPr>
              <a:t>n</a:t>
            </a:r>
            <a:r>
              <a:rPr dirty="0" smtClean="0">
                <a:latin typeface="Georgia"/>
                <a:cs typeface="Georgia"/>
              </a:rPr>
              <a:t>t se</a:t>
            </a:r>
            <a:r>
              <a:rPr spc="-4" dirty="0" smtClean="0">
                <a:latin typeface="Georgia"/>
                <a:cs typeface="Georgia"/>
              </a:rPr>
              <a:t>r</a:t>
            </a:r>
            <a:r>
              <a:rPr dirty="0" smtClean="0">
                <a:latin typeface="Georgia"/>
                <a:cs typeface="Georgia"/>
              </a:rPr>
              <a:t>vi</a:t>
            </a:r>
            <a:r>
              <a:rPr spc="4" dirty="0" smtClean="0">
                <a:latin typeface="Georgia"/>
                <a:cs typeface="Georgia"/>
              </a:rPr>
              <a:t>c</a:t>
            </a:r>
            <a:r>
              <a:rPr dirty="0" smtClean="0">
                <a:latin typeface="Georgia"/>
                <a:cs typeface="Georgia"/>
              </a:rPr>
              <a:t>e</a:t>
            </a:r>
            <a:r>
              <a:rPr spc="-8" dirty="0" smtClean="0">
                <a:latin typeface="Georgia"/>
                <a:cs typeface="Georgia"/>
              </a:rPr>
              <a:t> </a:t>
            </a:r>
            <a:r>
              <a:rPr spc="4" dirty="0" smtClean="0">
                <a:latin typeface="Georgia"/>
                <a:cs typeface="Georgia"/>
              </a:rPr>
              <a:t>t</a:t>
            </a:r>
            <a:r>
              <a:rPr dirty="0" smtClean="0">
                <a:latin typeface="Georgia"/>
                <a:cs typeface="Georgia"/>
              </a:rPr>
              <a:t>ax is </a:t>
            </a:r>
            <a:r>
              <a:rPr spc="-4" dirty="0" smtClean="0">
                <a:latin typeface="Georgia"/>
                <a:cs typeface="Georgia"/>
              </a:rPr>
              <a:t>p</a:t>
            </a:r>
            <a:r>
              <a:rPr dirty="0" smtClean="0">
                <a:latin typeface="Georgia"/>
                <a:cs typeface="Georgia"/>
              </a:rPr>
              <a:t>aid</a:t>
            </a:r>
            <a:endParaRPr>
              <a:latin typeface="Georgia"/>
              <a:cs typeface="Georgia"/>
            </a:endParaRPr>
          </a:p>
        </p:txBody>
      </p:sp>
      <p:sp>
        <p:nvSpPr>
          <p:cNvPr id="18" name="object 18"/>
          <p:cNvSpPr txBox="1"/>
          <p:nvPr/>
        </p:nvSpPr>
        <p:spPr>
          <a:xfrm>
            <a:off x="5117900" y="1936317"/>
            <a:ext cx="1740100" cy="578283"/>
          </a:xfrm>
          <a:prstGeom prst="rect">
            <a:avLst/>
          </a:prstGeom>
        </p:spPr>
        <p:txBody>
          <a:bodyPr wrap="square" lIns="0" tIns="0" rIns="0" bIns="0" rtlCol="0">
            <a:noAutofit/>
          </a:bodyPr>
          <a:lstStyle/>
          <a:p>
            <a:pPr marL="11135">
              <a:lnSpc>
                <a:spcPts val="1890"/>
              </a:lnSpc>
              <a:spcBef>
                <a:spcPts val="94"/>
              </a:spcBef>
            </a:pPr>
            <a:r>
              <a:rPr dirty="0" smtClean="0">
                <a:latin typeface="Georgia"/>
                <a:cs typeface="Georgia"/>
              </a:rPr>
              <a:t>Rs. </a:t>
            </a:r>
            <a:r>
              <a:rPr spc="4" dirty="0" smtClean="0">
                <a:latin typeface="Georgia"/>
                <a:cs typeface="Georgia"/>
              </a:rPr>
              <a:t>1</a:t>
            </a:r>
            <a:r>
              <a:rPr spc="-4" dirty="0" smtClean="0">
                <a:latin typeface="Georgia"/>
                <a:cs typeface="Georgia"/>
              </a:rPr>
              <a:t>00</a:t>
            </a:r>
            <a:r>
              <a:rPr dirty="0" smtClean="0">
                <a:latin typeface="Georgia"/>
                <a:cs typeface="Georgia"/>
              </a:rPr>
              <a:t>,</a:t>
            </a:r>
            <a:r>
              <a:rPr spc="-4" dirty="0" smtClean="0">
                <a:latin typeface="Georgia"/>
                <a:cs typeface="Georgia"/>
              </a:rPr>
              <a:t>000/</a:t>
            </a:r>
            <a:r>
              <a:rPr dirty="0" smtClean="0">
                <a:latin typeface="Georgia"/>
                <a:cs typeface="Georgia"/>
              </a:rPr>
              <a:t>-</a:t>
            </a:r>
            <a:endParaRPr>
              <a:latin typeface="Georgia"/>
              <a:cs typeface="Georgia"/>
            </a:endParaRPr>
          </a:p>
        </p:txBody>
      </p:sp>
      <p:sp>
        <p:nvSpPr>
          <p:cNvPr id="17" name="object 17"/>
          <p:cNvSpPr txBox="1"/>
          <p:nvPr/>
        </p:nvSpPr>
        <p:spPr>
          <a:xfrm>
            <a:off x="5117856" y="2720549"/>
            <a:ext cx="1587744" cy="253919"/>
          </a:xfrm>
          <a:prstGeom prst="rect">
            <a:avLst/>
          </a:prstGeom>
        </p:spPr>
        <p:txBody>
          <a:bodyPr wrap="square" lIns="0" tIns="0" rIns="0" bIns="0" rtlCol="0">
            <a:noAutofit/>
          </a:bodyPr>
          <a:lstStyle/>
          <a:p>
            <a:pPr marL="11135">
              <a:lnSpc>
                <a:spcPts val="1890"/>
              </a:lnSpc>
              <a:spcBef>
                <a:spcPts val="94"/>
              </a:spcBef>
            </a:pPr>
            <a:r>
              <a:rPr dirty="0" smtClean="0">
                <a:latin typeface="Georgia"/>
                <a:cs typeface="Georgia"/>
              </a:rPr>
              <a:t>Rs.</a:t>
            </a:r>
            <a:r>
              <a:rPr spc="417" dirty="0" smtClean="0">
                <a:latin typeface="Georgia"/>
                <a:cs typeface="Georgia"/>
              </a:rPr>
              <a:t> </a:t>
            </a:r>
            <a:r>
              <a:rPr spc="-4" dirty="0" smtClean="0">
                <a:latin typeface="Georgia"/>
                <a:cs typeface="Georgia"/>
              </a:rPr>
              <a:t>45</a:t>
            </a:r>
            <a:r>
              <a:rPr dirty="0" smtClean="0">
                <a:latin typeface="Georgia"/>
                <a:cs typeface="Georgia"/>
              </a:rPr>
              <a:t>,</a:t>
            </a:r>
            <a:r>
              <a:rPr spc="-4" dirty="0" smtClean="0">
                <a:latin typeface="Georgia"/>
                <a:cs typeface="Georgia"/>
              </a:rPr>
              <a:t>000/</a:t>
            </a:r>
            <a:r>
              <a:rPr dirty="0" smtClean="0">
                <a:latin typeface="Georgia"/>
                <a:cs typeface="Georgia"/>
              </a:rPr>
              <a:t>-</a:t>
            </a:r>
            <a:endParaRPr>
              <a:latin typeface="Georgia"/>
              <a:cs typeface="Georgia"/>
            </a:endParaRPr>
          </a:p>
        </p:txBody>
      </p:sp>
      <p:sp>
        <p:nvSpPr>
          <p:cNvPr id="16" name="object 16"/>
          <p:cNvSpPr txBox="1"/>
          <p:nvPr/>
        </p:nvSpPr>
        <p:spPr>
          <a:xfrm>
            <a:off x="5223320" y="4287631"/>
            <a:ext cx="1558480" cy="253919"/>
          </a:xfrm>
          <a:prstGeom prst="rect">
            <a:avLst/>
          </a:prstGeom>
        </p:spPr>
        <p:txBody>
          <a:bodyPr wrap="square" lIns="0" tIns="0" rIns="0" bIns="0" rtlCol="0">
            <a:noAutofit/>
          </a:bodyPr>
          <a:lstStyle/>
          <a:p>
            <a:pPr marL="11135">
              <a:lnSpc>
                <a:spcPts val="1890"/>
              </a:lnSpc>
              <a:spcBef>
                <a:spcPts val="94"/>
              </a:spcBef>
            </a:pPr>
            <a:r>
              <a:rPr dirty="0" smtClean="0">
                <a:latin typeface="Georgia"/>
                <a:cs typeface="Georgia"/>
              </a:rPr>
              <a:t>Rs.</a:t>
            </a:r>
            <a:r>
              <a:rPr spc="417" dirty="0" smtClean="0">
                <a:latin typeface="Georgia"/>
                <a:cs typeface="Georgia"/>
              </a:rPr>
              <a:t> </a:t>
            </a:r>
            <a:r>
              <a:rPr spc="-4" dirty="0" smtClean="0">
                <a:latin typeface="Georgia"/>
                <a:cs typeface="Georgia"/>
              </a:rPr>
              <a:t>55</a:t>
            </a:r>
            <a:r>
              <a:rPr dirty="0" smtClean="0">
                <a:latin typeface="Georgia"/>
                <a:cs typeface="Georgia"/>
              </a:rPr>
              <a:t>,</a:t>
            </a:r>
            <a:r>
              <a:rPr spc="-4" dirty="0" smtClean="0">
                <a:latin typeface="Georgia"/>
                <a:cs typeface="Georgia"/>
              </a:rPr>
              <a:t>000/</a:t>
            </a:r>
            <a:r>
              <a:rPr dirty="0" smtClean="0">
                <a:latin typeface="Georgia"/>
                <a:cs typeface="Georgia"/>
              </a:rPr>
              <a:t>-</a:t>
            </a:r>
            <a:endParaRPr>
              <a:latin typeface="Georgia"/>
              <a:cs typeface="Georgia"/>
            </a:endParaRPr>
          </a:p>
        </p:txBody>
      </p:sp>
      <p:sp>
        <p:nvSpPr>
          <p:cNvPr id="12" name="object 12"/>
          <p:cNvSpPr txBox="1"/>
          <p:nvPr/>
        </p:nvSpPr>
        <p:spPr>
          <a:xfrm>
            <a:off x="1621399" y="1082065"/>
            <a:ext cx="66248" cy="138313"/>
          </a:xfrm>
          <a:prstGeom prst="rect">
            <a:avLst/>
          </a:prstGeom>
        </p:spPr>
        <p:txBody>
          <a:bodyPr wrap="square" lIns="0" tIns="0" rIns="0" bIns="0" rtlCol="0">
            <a:noAutofit/>
          </a:bodyPr>
          <a:lstStyle/>
          <a:p>
            <a:pPr marL="22271">
              <a:lnSpc>
                <a:spcPts val="877"/>
              </a:lnSpc>
            </a:pPr>
            <a:endParaRPr sz="900"/>
          </a:p>
        </p:txBody>
      </p:sp>
      <p:sp>
        <p:nvSpPr>
          <p:cNvPr id="11" name="object 11"/>
          <p:cNvSpPr txBox="1"/>
          <p:nvPr/>
        </p:nvSpPr>
        <p:spPr>
          <a:xfrm>
            <a:off x="2434850" y="1082065"/>
            <a:ext cx="68590" cy="138313"/>
          </a:xfrm>
          <a:prstGeom prst="rect">
            <a:avLst/>
          </a:prstGeom>
        </p:spPr>
        <p:txBody>
          <a:bodyPr wrap="square" lIns="0" tIns="0" rIns="0" bIns="0" rtlCol="0">
            <a:noAutofit/>
          </a:bodyPr>
          <a:lstStyle/>
          <a:p>
            <a:pPr marL="22271">
              <a:lnSpc>
                <a:spcPts val="877"/>
              </a:lnSpc>
            </a:pPr>
            <a:endParaRPr sz="900"/>
          </a:p>
        </p:txBody>
      </p:sp>
      <p:sp>
        <p:nvSpPr>
          <p:cNvPr id="10" name="object 10"/>
          <p:cNvSpPr txBox="1"/>
          <p:nvPr/>
        </p:nvSpPr>
        <p:spPr>
          <a:xfrm>
            <a:off x="3339405" y="1082065"/>
            <a:ext cx="64482" cy="138313"/>
          </a:xfrm>
          <a:prstGeom prst="rect">
            <a:avLst/>
          </a:prstGeom>
        </p:spPr>
        <p:txBody>
          <a:bodyPr wrap="square" lIns="0" tIns="0" rIns="0" bIns="0" rtlCol="0">
            <a:noAutofit/>
          </a:bodyPr>
          <a:lstStyle/>
          <a:p>
            <a:pPr marL="22271">
              <a:lnSpc>
                <a:spcPts val="877"/>
              </a:lnSpc>
            </a:pPr>
            <a:endParaRPr sz="900"/>
          </a:p>
        </p:txBody>
      </p:sp>
      <p:sp>
        <p:nvSpPr>
          <p:cNvPr id="9" name="object 9"/>
          <p:cNvSpPr txBox="1"/>
          <p:nvPr/>
        </p:nvSpPr>
        <p:spPr>
          <a:xfrm>
            <a:off x="3836193" y="1082065"/>
            <a:ext cx="68116" cy="138313"/>
          </a:xfrm>
          <a:prstGeom prst="rect">
            <a:avLst/>
          </a:prstGeom>
        </p:spPr>
        <p:txBody>
          <a:bodyPr wrap="square" lIns="0" tIns="0" rIns="0" bIns="0" rtlCol="0">
            <a:noAutofit/>
          </a:bodyPr>
          <a:lstStyle/>
          <a:p>
            <a:pPr marL="22271">
              <a:lnSpc>
                <a:spcPts val="877"/>
              </a:lnSpc>
            </a:pPr>
            <a:endParaRPr sz="900"/>
          </a:p>
        </p:txBody>
      </p:sp>
      <p:sp>
        <p:nvSpPr>
          <p:cNvPr id="8" name="object 8"/>
          <p:cNvSpPr txBox="1"/>
          <p:nvPr/>
        </p:nvSpPr>
        <p:spPr>
          <a:xfrm>
            <a:off x="4209106" y="1082065"/>
            <a:ext cx="65306" cy="138313"/>
          </a:xfrm>
          <a:prstGeom prst="rect">
            <a:avLst/>
          </a:prstGeom>
        </p:spPr>
        <p:txBody>
          <a:bodyPr wrap="square" lIns="0" tIns="0" rIns="0" bIns="0" rtlCol="0">
            <a:noAutofit/>
          </a:bodyPr>
          <a:lstStyle/>
          <a:p>
            <a:pPr marL="22271">
              <a:lnSpc>
                <a:spcPts val="877"/>
              </a:lnSpc>
            </a:pPr>
            <a:endParaRPr sz="900"/>
          </a:p>
        </p:txBody>
      </p:sp>
      <p:sp>
        <p:nvSpPr>
          <p:cNvPr id="7" name="object 7"/>
          <p:cNvSpPr txBox="1"/>
          <p:nvPr/>
        </p:nvSpPr>
        <p:spPr>
          <a:xfrm>
            <a:off x="4952614" y="1082065"/>
            <a:ext cx="67221" cy="138313"/>
          </a:xfrm>
          <a:prstGeom prst="rect">
            <a:avLst/>
          </a:prstGeom>
        </p:spPr>
        <p:txBody>
          <a:bodyPr wrap="square" lIns="0" tIns="0" rIns="0" bIns="0" rtlCol="0">
            <a:noAutofit/>
          </a:bodyPr>
          <a:lstStyle/>
          <a:p>
            <a:pPr marL="22271">
              <a:lnSpc>
                <a:spcPts val="877"/>
              </a:lnSpc>
            </a:pPr>
            <a:endParaRPr sz="900"/>
          </a:p>
        </p:txBody>
      </p:sp>
      <p:sp>
        <p:nvSpPr>
          <p:cNvPr id="6" name="object 6"/>
          <p:cNvSpPr txBox="1"/>
          <p:nvPr/>
        </p:nvSpPr>
        <p:spPr>
          <a:xfrm>
            <a:off x="5452139" y="1082065"/>
            <a:ext cx="66813" cy="138313"/>
          </a:xfrm>
          <a:prstGeom prst="rect">
            <a:avLst/>
          </a:prstGeom>
        </p:spPr>
        <p:txBody>
          <a:bodyPr wrap="square" lIns="0" tIns="0" rIns="0" bIns="0" rtlCol="0">
            <a:noAutofit/>
          </a:bodyPr>
          <a:lstStyle/>
          <a:p>
            <a:pPr marL="22271">
              <a:lnSpc>
                <a:spcPts val="877"/>
              </a:lnSpc>
            </a:pPr>
            <a:endParaRPr sz="900"/>
          </a:p>
        </p:txBody>
      </p:sp>
      <p:sp>
        <p:nvSpPr>
          <p:cNvPr id="5" name="object 5"/>
          <p:cNvSpPr txBox="1"/>
          <p:nvPr/>
        </p:nvSpPr>
        <p:spPr>
          <a:xfrm>
            <a:off x="6001792" y="1082065"/>
            <a:ext cx="67104" cy="138313"/>
          </a:xfrm>
          <a:prstGeom prst="rect">
            <a:avLst/>
          </a:prstGeom>
        </p:spPr>
        <p:txBody>
          <a:bodyPr wrap="square" lIns="0" tIns="0" rIns="0" bIns="0" rtlCol="0">
            <a:noAutofit/>
          </a:bodyPr>
          <a:lstStyle/>
          <a:p>
            <a:pPr marL="22271">
              <a:lnSpc>
                <a:spcPts val="877"/>
              </a:lnSpc>
            </a:pPr>
            <a:endParaRPr sz="900"/>
          </a:p>
        </p:txBody>
      </p:sp>
      <p:sp>
        <p:nvSpPr>
          <p:cNvPr id="4" name="object 4"/>
          <p:cNvSpPr txBox="1"/>
          <p:nvPr/>
        </p:nvSpPr>
        <p:spPr>
          <a:xfrm>
            <a:off x="6707441" y="1082065"/>
            <a:ext cx="67780" cy="138313"/>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7388597" y="1082065"/>
            <a:ext cx="65556" cy="138313"/>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4961218" y="4134048"/>
            <a:ext cx="1694137" cy="138313"/>
          </a:xfrm>
          <a:prstGeom prst="rect">
            <a:avLst/>
          </a:prstGeom>
        </p:spPr>
        <p:txBody>
          <a:bodyPr wrap="square" lIns="0" tIns="0" rIns="0" bIns="0" rtlCol="0">
            <a:noAutofit/>
          </a:bodyPr>
          <a:lstStyle/>
          <a:p>
            <a:pPr marL="22271">
              <a:lnSpc>
                <a:spcPts val="877"/>
              </a:lnSpc>
            </a:pPr>
            <a:endParaRPr sz="9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l"/>
            <a:r>
              <a:rPr lang="en-US" sz="3600" dirty="0" smtClean="0">
                <a:cs typeface="Georgia"/>
              </a:rPr>
              <a:t>Pay </a:t>
            </a:r>
            <a:r>
              <a:rPr lang="en-US" sz="3600" spc="-4" dirty="0" smtClean="0">
                <a:cs typeface="Georgia"/>
              </a:rPr>
              <a:t>se</a:t>
            </a:r>
            <a:r>
              <a:rPr lang="en-US" sz="3600" dirty="0" smtClean="0">
                <a:cs typeface="Georgia"/>
              </a:rPr>
              <a:t>rvi</a:t>
            </a:r>
            <a:r>
              <a:rPr lang="en-US" sz="3600" spc="-4" dirty="0" smtClean="0">
                <a:cs typeface="Georgia"/>
              </a:rPr>
              <a:t>c</a:t>
            </a:r>
            <a:r>
              <a:rPr lang="en-US" sz="3600" dirty="0" smtClean="0">
                <a:cs typeface="Georgia"/>
              </a:rPr>
              <a:t>e </a:t>
            </a:r>
            <a:r>
              <a:rPr lang="en-US" sz="3600" spc="-4" dirty="0" smtClean="0">
                <a:cs typeface="Georgia"/>
              </a:rPr>
              <a:t>t</a:t>
            </a:r>
            <a:r>
              <a:rPr lang="en-US" sz="3600" dirty="0" smtClean="0">
                <a:cs typeface="Georgia"/>
              </a:rPr>
              <a:t>ax at c</a:t>
            </a:r>
            <a:r>
              <a:rPr lang="en-US" sz="3600" spc="-4" dirty="0" smtClean="0">
                <a:cs typeface="Georgia"/>
              </a:rPr>
              <a:t>om</a:t>
            </a:r>
            <a:r>
              <a:rPr lang="en-US" sz="3600" spc="4" dirty="0" smtClean="0">
                <a:cs typeface="Georgia"/>
              </a:rPr>
              <a:t>p</a:t>
            </a:r>
            <a:r>
              <a:rPr lang="en-US" sz="3600" dirty="0" smtClean="0">
                <a:cs typeface="Georgia"/>
              </a:rPr>
              <a:t>o</a:t>
            </a:r>
            <a:r>
              <a:rPr lang="en-US" sz="3600" spc="-4" dirty="0" smtClean="0">
                <a:cs typeface="Georgia"/>
              </a:rPr>
              <a:t>s</a:t>
            </a:r>
            <a:r>
              <a:rPr lang="en-US" sz="3600" dirty="0" smtClean="0">
                <a:cs typeface="Georgia"/>
              </a:rPr>
              <a:t>i</a:t>
            </a:r>
            <a:r>
              <a:rPr lang="en-US" sz="3600" spc="-4" dirty="0" smtClean="0">
                <a:cs typeface="Georgia"/>
              </a:rPr>
              <a:t>t</a:t>
            </a:r>
            <a:r>
              <a:rPr lang="en-US" sz="3600" dirty="0" smtClean="0">
                <a:cs typeface="Georgia"/>
              </a:rPr>
              <a:t>e rate</a:t>
            </a:r>
            <a:endParaRPr lang="en-US" sz="4000" dirty="0"/>
          </a:p>
        </p:txBody>
      </p:sp>
      <p:graphicFrame>
        <p:nvGraphicFramePr>
          <p:cNvPr id="5" name="Content Placeholder 4"/>
          <p:cNvGraphicFramePr>
            <a:graphicFrameLocks noGrp="1"/>
          </p:cNvGraphicFramePr>
          <p:nvPr>
            <p:ph idx="1"/>
          </p:nvPr>
        </p:nvGraphicFramePr>
        <p:xfrm>
          <a:off x="457200" y="1600200"/>
          <a:ext cx="82296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bject 32"/>
          <p:cNvSpPr/>
          <p:nvPr/>
        </p:nvSpPr>
        <p:spPr>
          <a:xfrm>
            <a:off x="269759" y="5562600"/>
            <a:ext cx="8601007" cy="838200"/>
          </a:xfrm>
          <a:custGeom>
            <a:avLst/>
            <a:gdLst/>
            <a:ahLst/>
            <a:cxnLst/>
            <a:rect l="l" t="t" r="r" b="b"/>
            <a:pathLst>
              <a:path w="10058400" h="2484120">
                <a:moveTo>
                  <a:pt x="10058400" y="0"/>
                </a:moveTo>
                <a:lnTo>
                  <a:pt x="0" y="0"/>
                </a:lnTo>
                <a:lnTo>
                  <a:pt x="0" y="2481453"/>
                </a:lnTo>
                <a:lnTo>
                  <a:pt x="10058400" y="2481453"/>
                </a:lnTo>
                <a:lnTo>
                  <a:pt x="10058400" y="0"/>
                </a:lnTo>
                <a:close/>
              </a:path>
            </a:pathLst>
          </a:custGeom>
          <a:solidFill>
            <a:srgbClr val="FFFFFF"/>
          </a:solidFill>
        </p:spPr>
        <p:txBody>
          <a:bodyPr wrap="square" lIns="0" tIns="0" rIns="0" bIns="0" rtlCol="0">
            <a:noAutofit/>
          </a:bodyPr>
          <a:lstStyle/>
          <a:p>
            <a:r>
              <a:rPr lang="en-US" sz="2000" dirty="0" smtClean="0"/>
              <a:t>“</a:t>
            </a:r>
            <a:r>
              <a:rPr lang="en-US" sz="2000" i="1" dirty="0" smtClean="0"/>
              <a:t>Total Amount</a:t>
            </a:r>
            <a:r>
              <a:rPr lang="en-US" sz="2000" dirty="0" smtClean="0"/>
              <a:t>” means the sum total of the gross amount charged for the work contract and the fair market value of all goods and services supplied in or in relation to the execution of the work contract.</a:t>
            </a:r>
            <a:endParaRPr sz="20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712406" y="457200"/>
            <a:ext cx="7059994" cy="816553"/>
          </a:xfrm>
          <a:prstGeom prst="rect">
            <a:avLst/>
          </a:prstGeom>
        </p:spPr>
        <p:txBody>
          <a:bodyPr wrap="square" lIns="0" tIns="0" rIns="0" bIns="0" rtlCol="0">
            <a:noAutofit/>
          </a:bodyPr>
          <a:lstStyle/>
          <a:p>
            <a:pPr marL="11135">
              <a:lnSpc>
                <a:spcPts val="2249"/>
              </a:lnSpc>
              <a:spcBef>
                <a:spcPts val="112"/>
              </a:spcBef>
            </a:pPr>
            <a:endParaRPr lang="en-US" sz="2100" b="1" i="1" dirty="0" smtClean="0">
              <a:latin typeface="Georgia"/>
              <a:cs typeface="Georgia"/>
            </a:endParaRPr>
          </a:p>
          <a:p>
            <a:pPr marL="11135">
              <a:lnSpc>
                <a:spcPts val="2249"/>
              </a:lnSpc>
              <a:spcBef>
                <a:spcPts val="112"/>
              </a:spcBef>
            </a:pPr>
            <a:r>
              <a:rPr sz="3600" smtClean="0">
                <a:latin typeface="+mj-lt"/>
                <a:cs typeface="Georgia"/>
              </a:rPr>
              <a:t>Ex</a:t>
            </a:r>
            <a:r>
              <a:rPr sz="3600" spc="-4" smtClean="0">
                <a:latin typeface="+mj-lt"/>
                <a:cs typeface="Georgia"/>
              </a:rPr>
              <a:t>em</a:t>
            </a:r>
            <a:r>
              <a:rPr sz="3600" spc="4" smtClean="0">
                <a:latin typeface="+mj-lt"/>
                <a:cs typeface="Georgia"/>
              </a:rPr>
              <a:t>p</a:t>
            </a:r>
            <a:r>
              <a:rPr sz="3600" spc="-4" smtClean="0">
                <a:latin typeface="+mj-lt"/>
                <a:cs typeface="Georgia"/>
              </a:rPr>
              <a:t>t</a:t>
            </a:r>
            <a:r>
              <a:rPr sz="3600" smtClean="0">
                <a:latin typeface="+mj-lt"/>
                <a:cs typeface="Georgia"/>
              </a:rPr>
              <a:t>i</a:t>
            </a:r>
            <a:r>
              <a:rPr sz="3600" spc="-4" smtClean="0">
                <a:latin typeface="+mj-lt"/>
                <a:cs typeface="Georgia"/>
              </a:rPr>
              <a:t>o</a:t>
            </a:r>
            <a:r>
              <a:rPr sz="3600" smtClean="0">
                <a:latin typeface="+mj-lt"/>
                <a:cs typeface="Georgia"/>
              </a:rPr>
              <a:t>n</a:t>
            </a:r>
            <a:r>
              <a:rPr sz="3600" spc="-17" smtClean="0">
                <a:latin typeface="+mj-lt"/>
                <a:cs typeface="Georgia"/>
              </a:rPr>
              <a:t> </a:t>
            </a:r>
            <a:r>
              <a:rPr sz="3600" spc="-4" dirty="0" smtClean="0">
                <a:latin typeface="+mj-lt"/>
                <a:cs typeface="Georgia"/>
              </a:rPr>
              <a:t>t</a:t>
            </a:r>
            <a:r>
              <a:rPr sz="3600" dirty="0" smtClean="0">
                <a:latin typeface="+mj-lt"/>
                <a:cs typeface="Georgia"/>
              </a:rPr>
              <a:t>o</a:t>
            </a:r>
            <a:r>
              <a:rPr sz="3600" spc="12" dirty="0" smtClean="0">
                <a:latin typeface="+mj-lt"/>
                <a:cs typeface="Georgia"/>
              </a:rPr>
              <a:t> </a:t>
            </a:r>
            <a:r>
              <a:rPr sz="3600" dirty="0" smtClean="0">
                <a:latin typeface="+mj-lt"/>
                <a:cs typeface="Georgia"/>
              </a:rPr>
              <a:t>W</a:t>
            </a:r>
            <a:r>
              <a:rPr sz="3600" spc="-4" dirty="0" smtClean="0">
                <a:latin typeface="+mj-lt"/>
                <a:cs typeface="Georgia"/>
              </a:rPr>
              <a:t>o</a:t>
            </a:r>
            <a:r>
              <a:rPr sz="3600" dirty="0" smtClean="0">
                <a:latin typeface="+mj-lt"/>
                <a:cs typeface="Georgia"/>
              </a:rPr>
              <a:t>rk</a:t>
            </a:r>
            <a:r>
              <a:rPr sz="3600" spc="-4" dirty="0" smtClean="0">
                <a:latin typeface="+mj-lt"/>
                <a:cs typeface="Georgia"/>
              </a:rPr>
              <a:t> </a:t>
            </a:r>
            <a:r>
              <a:rPr sz="3600" dirty="0" smtClean="0">
                <a:latin typeface="+mj-lt"/>
                <a:cs typeface="Georgia"/>
              </a:rPr>
              <a:t>Con</a:t>
            </a:r>
            <a:r>
              <a:rPr sz="3600" spc="-4" dirty="0" smtClean="0">
                <a:latin typeface="+mj-lt"/>
                <a:cs typeface="Georgia"/>
              </a:rPr>
              <a:t>t</a:t>
            </a:r>
            <a:r>
              <a:rPr sz="3600" dirty="0" smtClean="0">
                <a:latin typeface="+mj-lt"/>
                <a:cs typeface="Georgia"/>
              </a:rPr>
              <a:t>ract </a:t>
            </a:r>
            <a:r>
              <a:rPr sz="3600" spc="4" dirty="0" smtClean="0">
                <a:latin typeface="+mj-lt"/>
                <a:cs typeface="Georgia"/>
              </a:rPr>
              <a:t>S</a:t>
            </a:r>
            <a:r>
              <a:rPr sz="3600" spc="-4" dirty="0" smtClean="0">
                <a:latin typeface="+mj-lt"/>
                <a:cs typeface="Georgia"/>
              </a:rPr>
              <a:t>e</a:t>
            </a:r>
            <a:r>
              <a:rPr sz="3600" dirty="0" smtClean="0">
                <a:latin typeface="+mj-lt"/>
                <a:cs typeface="Georgia"/>
              </a:rPr>
              <a:t>rvi</a:t>
            </a:r>
            <a:r>
              <a:rPr sz="3600" spc="-4" dirty="0" smtClean="0">
                <a:latin typeface="+mj-lt"/>
                <a:cs typeface="Georgia"/>
              </a:rPr>
              <a:t>ce</a:t>
            </a:r>
            <a:r>
              <a:rPr sz="3600" dirty="0" smtClean="0">
                <a:latin typeface="+mj-lt"/>
                <a:cs typeface="Georgia"/>
              </a:rPr>
              <a:t>s</a:t>
            </a:r>
            <a:endParaRPr sz="3600">
              <a:latin typeface="+mj-lt"/>
              <a:cs typeface="Georgia"/>
            </a:endParaRPr>
          </a:p>
        </p:txBody>
      </p:sp>
      <p:sp>
        <p:nvSpPr>
          <p:cNvPr id="5" name="object 5"/>
          <p:cNvSpPr txBox="1"/>
          <p:nvPr/>
        </p:nvSpPr>
        <p:spPr>
          <a:xfrm>
            <a:off x="457200" y="1935648"/>
            <a:ext cx="8229600" cy="4084152"/>
          </a:xfrm>
          <a:prstGeom prst="rect">
            <a:avLst/>
          </a:prstGeom>
        </p:spPr>
        <p:txBody>
          <a:bodyPr wrap="square" lIns="0" tIns="0" rIns="0" bIns="0" rtlCol="0">
            <a:noAutofit/>
          </a:bodyPr>
          <a:lstStyle/>
          <a:p>
            <a:pPr marL="11135" marR="26821">
              <a:lnSpc>
                <a:spcPts val="1894"/>
              </a:lnSpc>
              <a:spcBef>
                <a:spcPts val="95"/>
              </a:spcBef>
            </a:pPr>
            <a:r>
              <a:rPr dirty="0" smtClean="0">
                <a:latin typeface="Wingdings"/>
                <a:cs typeface="Wingdings"/>
              </a:rPr>
              <a:t></a:t>
            </a:r>
            <a:r>
              <a:rPr spc="100" dirty="0" smtClean="0">
                <a:latin typeface="Times New Roman"/>
                <a:cs typeface="Times New Roman"/>
              </a:rPr>
              <a:t> </a:t>
            </a:r>
            <a:r>
              <a:rPr b="1" spc="4" dirty="0" smtClean="0">
                <a:latin typeface="Georgia"/>
                <a:cs typeface="Georgia"/>
              </a:rPr>
              <a:t>A</a:t>
            </a:r>
            <a:r>
              <a:rPr b="1" spc="-4" dirty="0" smtClean="0">
                <a:latin typeface="Georgia"/>
                <a:cs typeface="Georgia"/>
              </a:rPr>
              <a:t>l</a:t>
            </a:r>
            <a:r>
              <a:rPr b="1" dirty="0" smtClean="0">
                <a:latin typeface="Georgia"/>
                <a:cs typeface="Georgia"/>
              </a:rPr>
              <a:t>l</a:t>
            </a:r>
            <a:r>
              <a:rPr b="1" spc="-17" dirty="0" smtClean="0">
                <a:latin typeface="Georgia"/>
                <a:cs typeface="Georgia"/>
              </a:rPr>
              <a:t> </a:t>
            </a:r>
            <a:r>
              <a:rPr b="1" spc="-4" dirty="0" smtClean="0">
                <a:latin typeface="Georgia"/>
                <a:cs typeface="Georgia"/>
              </a:rPr>
              <a:t>t</a:t>
            </a:r>
            <a:r>
              <a:rPr b="1" spc="4" dirty="0" smtClean="0">
                <a:latin typeface="Georgia"/>
                <a:cs typeface="Georgia"/>
              </a:rPr>
              <a:t>h</a:t>
            </a:r>
            <a:r>
              <a:rPr b="1" dirty="0" smtClean="0">
                <a:latin typeface="Georgia"/>
                <a:cs typeface="Georgia"/>
              </a:rPr>
              <a:t>e w</a:t>
            </a:r>
            <a:r>
              <a:rPr b="1" spc="-4" dirty="0" smtClean="0">
                <a:latin typeface="Georgia"/>
                <a:cs typeface="Georgia"/>
              </a:rPr>
              <a:t>o</a:t>
            </a:r>
            <a:r>
              <a:rPr b="1" dirty="0" smtClean="0">
                <a:latin typeface="Georgia"/>
                <a:cs typeface="Georgia"/>
              </a:rPr>
              <a:t>rk</a:t>
            </a:r>
            <a:r>
              <a:rPr b="1" spc="-4" dirty="0" smtClean="0">
                <a:latin typeface="Georgia"/>
                <a:cs typeface="Georgia"/>
              </a:rPr>
              <a:t> </a:t>
            </a:r>
            <a:r>
              <a:rPr b="1" spc="4" dirty="0" smtClean="0">
                <a:latin typeface="Georgia"/>
                <a:cs typeface="Georgia"/>
              </a:rPr>
              <a:t>c</a:t>
            </a:r>
            <a:r>
              <a:rPr b="1" dirty="0" smtClean="0">
                <a:latin typeface="Georgia"/>
                <a:cs typeface="Georgia"/>
              </a:rPr>
              <a:t>on</a:t>
            </a:r>
            <a:r>
              <a:rPr b="1" spc="-4" dirty="0" smtClean="0">
                <a:latin typeface="Georgia"/>
                <a:cs typeface="Georgia"/>
              </a:rPr>
              <a:t>t</a:t>
            </a:r>
            <a:r>
              <a:rPr b="1" dirty="0" smtClean="0">
                <a:latin typeface="Georgia"/>
                <a:cs typeface="Georgia"/>
              </a:rPr>
              <a:t>r</a:t>
            </a:r>
            <a:r>
              <a:rPr b="1" spc="-4" dirty="0" smtClean="0">
                <a:latin typeface="Georgia"/>
                <a:cs typeface="Georgia"/>
              </a:rPr>
              <a:t>a</a:t>
            </a:r>
            <a:r>
              <a:rPr b="1" spc="4" dirty="0" smtClean="0">
                <a:latin typeface="Georgia"/>
                <a:cs typeface="Georgia"/>
              </a:rPr>
              <a:t>c</a:t>
            </a:r>
            <a:r>
              <a:rPr b="1" dirty="0" smtClean="0">
                <a:latin typeface="Georgia"/>
                <a:cs typeface="Georgia"/>
              </a:rPr>
              <a:t>t</a:t>
            </a:r>
            <a:r>
              <a:rPr b="1" spc="4" dirty="0" smtClean="0">
                <a:latin typeface="Georgia"/>
                <a:cs typeface="Georgia"/>
              </a:rPr>
              <a:t> s</a:t>
            </a:r>
            <a:r>
              <a:rPr b="1" dirty="0" smtClean="0">
                <a:latin typeface="Georgia"/>
                <a:cs typeface="Georgia"/>
              </a:rPr>
              <a:t>p</a:t>
            </a:r>
            <a:r>
              <a:rPr b="1" spc="-4" dirty="0" smtClean="0">
                <a:latin typeface="Georgia"/>
                <a:cs typeface="Georgia"/>
              </a:rPr>
              <a:t>e</a:t>
            </a:r>
            <a:r>
              <a:rPr b="1" spc="4" dirty="0" smtClean="0">
                <a:latin typeface="Georgia"/>
                <a:cs typeface="Georgia"/>
              </a:rPr>
              <a:t>c</a:t>
            </a:r>
            <a:r>
              <a:rPr b="1" dirty="0" smtClean="0">
                <a:latin typeface="Georgia"/>
                <a:cs typeface="Georgia"/>
              </a:rPr>
              <a:t>i</a:t>
            </a:r>
            <a:r>
              <a:rPr b="1" spc="4" dirty="0" smtClean="0">
                <a:latin typeface="Georgia"/>
                <a:cs typeface="Georgia"/>
              </a:rPr>
              <a:t>f</a:t>
            </a:r>
            <a:r>
              <a:rPr b="1" dirty="0" smtClean="0">
                <a:latin typeface="Georgia"/>
                <a:cs typeface="Georgia"/>
              </a:rPr>
              <a:t>i</a:t>
            </a:r>
            <a:r>
              <a:rPr b="1" spc="-4" dirty="0" smtClean="0">
                <a:latin typeface="Georgia"/>
                <a:cs typeface="Georgia"/>
              </a:rPr>
              <a:t>e</a:t>
            </a:r>
            <a:r>
              <a:rPr b="1" dirty="0" smtClean="0">
                <a:latin typeface="Georgia"/>
                <a:cs typeface="Georgia"/>
              </a:rPr>
              <a:t>d</a:t>
            </a:r>
            <a:r>
              <a:rPr b="1" spc="-21" dirty="0" smtClean="0">
                <a:latin typeface="Georgia"/>
                <a:cs typeface="Georgia"/>
              </a:rPr>
              <a:t> </a:t>
            </a:r>
            <a:r>
              <a:rPr b="1" dirty="0" smtClean="0">
                <a:latin typeface="Georgia"/>
                <a:cs typeface="Georgia"/>
              </a:rPr>
              <a:t>in</a:t>
            </a:r>
            <a:r>
              <a:rPr b="1" spc="4" dirty="0" smtClean="0">
                <a:latin typeface="Georgia"/>
                <a:cs typeface="Georgia"/>
              </a:rPr>
              <a:t> </a:t>
            </a:r>
            <a:r>
              <a:rPr b="1" spc="-4" dirty="0" smtClean="0">
                <a:latin typeface="Georgia"/>
                <a:cs typeface="Georgia"/>
              </a:rPr>
              <a:t>t</a:t>
            </a:r>
            <a:r>
              <a:rPr b="1" spc="4" dirty="0" smtClean="0">
                <a:latin typeface="Georgia"/>
                <a:cs typeface="Georgia"/>
              </a:rPr>
              <a:t>h</a:t>
            </a:r>
            <a:r>
              <a:rPr b="1" dirty="0" smtClean="0">
                <a:latin typeface="Georgia"/>
                <a:cs typeface="Georgia"/>
              </a:rPr>
              <a:t>e P</a:t>
            </a:r>
            <a:r>
              <a:rPr b="1" spc="-4" dirty="0" smtClean="0">
                <a:latin typeface="Georgia"/>
                <a:cs typeface="Georgia"/>
              </a:rPr>
              <a:t>o</a:t>
            </a:r>
            <a:r>
              <a:rPr b="1" dirty="0" smtClean="0">
                <a:latin typeface="Georgia"/>
                <a:cs typeface="Georgia"/>
              </a:rPr>
              <a:t>i</a:t>
            </a:r>
            <a:r>
              <a:rPr b="1" spc="-4" dirty="0" smtClean="0">
                <a:latin typeface="Georgia"/>
                <a:cs typeface="Georgia"/>
              </a:rPr>
              <a:t>n</a:t>
            </a:r>
            <a:r>
              <a:rPr b="1" dirty="0" smtClean="0">
                <a:latin typeface="Georgia"/>
                <a:cs typeface="Georgia"/>
              </a:rPr>
              <a:t>t</a:t>
            </a:r>
            <a:r>
              <a:rPr b="1" spc="4" dirty="0" smtClean="0">
                <a:latin typeface="Georgia"/>
                <a:cs typeface="Georgia"/>
              </a:rPr>
              <a:t> 12</a:t>
            </a:r>
            <a:r>
              <a:rPr b="1" dirty="0" smtClean="0">
                <a:latin typeface="Georgia"/>
                <a:cs typeface="Georgia"/>
              </a:rPr>
              <a:t>,</a:t>
            </a:r>
            <a:r>
              <a:rPr b="1" spc="4" dirty="0" smtClean="0">
                <a:latin typeface="Georgia"/>
                <a:cs typeface="Georgia"/>
              </a:rPr>
              <a:t>1</a:t>
            </a:r>
            <a:r>
              <a:rPr b="1" dirty="0" smtClean="0">
                <a:latin typeface="Georgia"/>
                <a:cs typeface="Georgia"/>
              </a:rPr>
              <a:t>3</a:t>
            </a:r>
            <a:r>
              <a:rPr b="1" spc="-17" dirty="0" smtClean="0">
                <a:latin typeface="Georgia"/>
                <a:cs typeface="Georgia"/>
              </a:rPr>
              <a:t> </a:t>
            </a:r>
            <a:r>
              <a:rPr b="1" dirty="0" smtClean="0">
                <a:latin typeface="Georgia"/>
                <a:cs typeface="Georgia"/>
              </a:rPr>
              <a:t>&amp; </a:t>
            </a:r>
            <a:r>
              <a:rPr b="1" spc="4" dirty="0" smtClean="0">
                <a:latin typeface="Georgia"/>
                <a:cs typeface="Georgia"/>
              </a:rPr>
              <a:t>1</a:t>
            </a:r>
            <a:r>
              <a:rPr b="1" dirty="0" smtClean="0">
                <a:latin typeface="Georgia"/>
                <a:cs typeface="Georgia"/>
              </a:rPr>
              <a:t>4</a:t>
            </a:r>
            <a:r>
              <a:rPr b="1" spc="-8" dirty="0" smtClean="0">
                <a:latin typeface="Georgia"/>
                <a:cs typeface="Georgia"/>
              </a:rPr>
              <a:t> </a:t>
            </a:r>
            <a:r>
              <a:rPr b="1" dirty="0" smtClean="0">
                <a:latin typeface="Georgia"/>
                <a:cs typeface="Georgia"/>
              </a:rPr>
              <a:t>of</a:t>
            </a:r>
            <a:r>
              <a:rPr b="1" spc="12" dirty="0" smtClean="0">
                <a:latin typeface="Georgia"/>
                <a:cs typeface="Georgia"/>
              </a:rPr>
              <a:t> </a:t>
            </a:r>
            <a:r>
              <a:rPr b="1" spc="-4" dirty="0" smtClean="0">
                <a:latin typeface="Georgia"/>
                <a:cs typeface="Georgia"/>
              </a:rPr>
              <a:t>t</a:t>
            </a:r>
            <a:r>
              <a:rPr b="1" spc="4" dirty="0" smtClean="0">
                <a:latin typeface="Georgia"/>
                <a:cs typeface="Georgia"/>
              </a:rPr>
              <a:t>h</a:t>
            </a:r>
            <a:r>
              <a:rPr b="1" dirty="0" smtClean="0">
                <a:latin typeface="Georgia"/>
                <a:cs typeface="Georgia"/>
              </a:rPr>
              <a:t>e</a:t>
            </a:r>
            <a:r>
              <a:rPr b="1" spc="-8" dirty="0" smtClean="0">
                <a:latin typeface="Georgia"/>
                <a:cs typeface="Georgia"/>
              </a:rPr>
              <a:t> </a:t>
            </a:r>
            <a:r>
              <a:rPr b="1" dirty="0" smtClean="0">
                <a:latin typeface="Georgia"/>
                <a:cs typeface="Georgia"/>
              </a:rPr>
              <a:t>M</a:t>
            </a:r>
            <a:r>
              <a:rPr b="1" spc="-4" dirty="0" smtClean="0">
                <a:latin typeface="Georgia"/>
                <a:cs typeface="Georgia"/>
              </a:rPr>
              <a:t>eg</a:t>
            </a:r>
            <a:r>
              <a:rPr b="1" dirty="0" smtClean="0">
                <a:latin typeface="Georgia"/>
                <a:cs typeface="Georgia"/>
              </a:rPr>
              <a:t>a</a:t>
            </a:r>
            <a:endParaRPr>
              <a:latin typeface="Georgia"/>
              <a:cs typeface="Georgia"/>
            </a:endParaRPr>
          </a:p>
          <a:p>
            <a:pPr marL="11135" marR="170470">
              <a:lnSpc>
                <a:spcPts val="1992"/>
              </a:lnSpc>
              <a:spcBef>
                <a:spcPts val="14"/>
              </a:spcBef>
            </a:pPr>
            <a:r>
              <a:rPr b="1" spc="-4" dirty="0" smtClean="0">
                <a:latin typeface="Georgia"/>
                <a:cs typeface="Georgia"/>
              </a:rPr>
              <a:t>E</a:t>
            </a:r>
            <a:r>
              <a:rPr b="1" dirty="0" smtClean="0">
                <a:latin typeface="Georgia"/>
                <a:cs typeface="Georgia"/>
              </a:rPr>
              <a:t>x</a:t>
            </a:r>
            <a:r>
              <a:rPr b="1" spc="-4" dirty="0" smtClean="0">
                <a:latin typeface="Georgia"/>
                <a:cs typeface="Georgia"/>
              </a:rPr>
              <a:t>e</a:t>
            </a:r>
            <a:r>
              <a:rPr b="1" spc="4" dirty="0" smtClean="0">
                <a:latin typeface="Georgia"/>
                <a:cs typeface="Georgia"/>
              </a:rPr>
              <a:t>m</a:t>
            </a:r>
            <a:r>
              <a:rPr b="1" dirty="0" smtClean="0">
                <a:latin typeface="Georgia"/>
                <a:cs typeface="Georgia"/>
              </a:rPr>
              <a:t>ption</a:t>
            </a:r>
            <a:r>
              <a:rPr b="1" spc="-12" dirty="0" smtClean="0">
                <a:latin typeface="Georgia"/>
                <a:cs typeface="Georgia"/>
              </a:rPr>
              <a:t> </a:t>
            </a:r>
            <a:r>
              <a:rPr b="1" dirty="0" smtClean="0">
                <a:latin typeface="Georgia"/>
                <a:cs typeface="Georgia"/>
              </a:rPr>
              <a:t>no</a:t>
            </a:r>
            <a:r>
              <a:rPr b="1" spc="-4" dirty="0" smtClean="0">
                <a:latin typeface="Georgia"/>
                <a:cs typeface="Georgia"/>
              </a:rPr>
              <a:t>t</a:t>
            </a:r>
            <a:r>
              <a:rPr b="1" dirty="0" smtClean="0">
                <a:latin typeface="Georgia"/>
                <a:cs typeface="Georgia"/>
              </a:rPr>
              <a:t>i</a:t>
            </a:r>
            <a:r>
              <a:rPr b="1" spc="4" dirty="0" smtClean="0">
                <a:latin typeface="Georgia"/>
                <a:cs typeface="Georgia"/>
              </a:rPr>
              <a:t>f</a:t>
            </a:r>
            <a:r>
              <a:rPr b="1" dirty="0" smtClean="0">
                <a:latin typeface="Georgia"/>
                <a:cs typeface="Georgia"/>
              </a:rPr>
              <a:t>i</a:t>
            </a:r>
            <a:r>
              <a:rPr b="1" spc="4" dirty="0" smtClean="0">
                <a:latin typeface="Georgia"/>
                <a:cs typeface="Georgia"/>
              </a:rPr>
              <a:t>c</a:t>
            </a:r>
            <a:r>
              <a:rPr b="1" spc="-4" dirty="0" smtClean="0">
                <a:latin typeface="Georgia"/>
                <a:cs typeface="Georgia"/>
              </a:rPr>
              <a:t>at</a:t>
            </a:r>
            <a:r>
              <a:rPr b="1" dirty="0" smtClean="0">
                <a:latin typeface="Georgia"/>
                <a:cs typeface="Georgia"/>
              </a:rPr>
              <a:t>ion</a:t>
            </a:r>
            <a:r>
              <a:rPr b="1" spc="17" dirty="0" smtClean="0">
                <a:latin typeface="Georgia"/>
                <a:cs typeface="Georgia"/>
              </a:rPr>
              <a:t> </a:t>
            </a:r>
            <a:r>
              <a:rPr b="1" dirty="0" smtClean="0">
                <a:latin typeface="Georgia"/>
                <a:cs typeface="Georgia"/>
              </a:rPr>
              <a:t>no.</a:t>
            </a:r>
            <a:r>
              <a:rPr b="1" spc="8" dirty="0" smtClean="0">
                <a:latin typeface="Georgia"/>
                <a:cs typeface="Georgia"/>
              </a:rPr>
              <a:t> </a:t>
            </a:r>
            <a:r>
              <a:rPr b="1" spc="4" dirty="0" smtClean="0">
                <a:latin typeface="Georgia"/>
                <a:cs typeface="Georgia"/>
              </a:rPr>
              <a:t>2</a:t>
            </a:r>
            <a:r>
              <a:rPr b="1" dirty="0" smtClean="0">
                <a:latin typeface="Georgia"/>
                <a:cs typeface="Georgia"/>
              </a:rPr>
              <a:t>5/</a:t>
            </a:r>
            <a:r>
              <a:rPr b="1" spc="4" dirty="0" smtClean="0">
                <a:latin typeface="Georgia"/>
                <a:cs typeface="Georgia"/>
              </a:rPr>
              <a:t>2</a:t>
            </a:r>
            <a:r>
              <a:rPr b="1" dirty="0" smtClean="0">
                <a:latin typeface="Georgia"/>
                <a:cs typeface="Georgia"/>
              </a:rPr>
              <a:t>012</a:t>
            </a:r>
            <a:r>
              <a:rPr b="1" spc="-39" dirty="0" smtClean="0">
                <a:latin typeface="Georgia"/>
                <a:cs typeface="Georgia"/>
              </a:rPr>
              <a:t> </a:t>
            </a:r>
            <a:r>
              <a:rPr b="1" spc="-4" dirty="0" smtClean="0">
                <a:latin typeface="Georgia"/>
                <a:cs typeface="Georgia"/>
              </a:rPr>
              <a:t>al</a:t>
            </a:r>
            <a:r>
              <a:rPr b="1" dirty="0" smtClean="0">
                <a:latin typeface="Georgia"/>
                <a:cs typeface="Georgia"/>
              </a:rPr>
              <a:t>l </a:t>
            </a:r>
            <a:r>
              <a:rPr b="1" spc="-4" dirty="0" smtClean="0">
                <a:latin typeface="Georgia"/>
                <a:cs typeface="Georgia"/>
              </a:rPr>
              <a:t>a</a:t>
            </a:r>
            <a:r>
              <a:rPr b="1" dirty="0" smtClean="0">
                <a:latin typeface="Georgia"/>
                <a:cs typeface="Georgia"/>
              </a:rPr>
              <a:t>re</a:t>
            </a:r>
            <a:r>
              <a:rPr b="1" spc="-4" dirty="0" smtClean="0">
                <a:latin typeface="Georgia"/>
                <a:cs typeface="Georgia"/>
              </a:rPr>
              <a:t> E</a:t>
            </a:r>
            <a:r>
              <a:rPr b="1" dirty="0" smtClean="0">
                <a:latin typeface="Georgia"/>
                <a:cs typeface="Georgia"/>
              </a:rPr>
              <a:t>x</a:t>
            </a:r>
            <a:r>
              <a:rPr b="1" spc="-4" dirty="0" smtClean="0">
                <a:latin typeface="Georgia"/>
                <a:cs typeface="Georgia"/>
              </a:rPr>
              <a:t>e</a:t>
            </a:r>
            <a:r>
              <a:rPr b="1" spc="4" dirty="0" smtClean="0">
                <a:latin typeface="Georgia"/>
                <a:cs typeface="Georgia"/>
              </a:rPr>
              <a:t>m</a:t>
            </a:r>
            <a:r>
              <a:rPr b="1" dirty="0" smtClean="0">
                <a:latin typeface="Georgia"/>
                <a:cs typeface="Georgia"/>
              </a:rPr>
              <a:t>pt </a:t>
            </a:r>
            <a:r>
              <a:rPr b="1" spc="4" dirty="0" smtClean="0">
                <a:latin typeface="Georgia"/>
                <a:cs typeface="Georgia"/>
              </a:rPr>
              <a:t>f</a:t>
            </a:r>
            <a:r>
              <a:rPr b="1" dirty="0" smtClean="0">
                <a:latin typeface="Georgia"/>
                <a:cs typeface="Georgia"/>
              </a:rPr>
              <a:t>rom </a:t>
            </a:r>
            <a:r>
              <a:rPr b="1" spc="-4" dirty="0" smtClean="0">
                <a:latin typeface="Georgia"/>
                <a:cs typeface="Georgia"/>
              </a:rPr>
              <a:t>t</a:t>
            </a:r>
            <a:r>
              <a:rPr b="1" spc="4" dirty="0" smtClean="0">
                <a:latin typeface="Georgia"/>
                <a:cs typeface="Georgia"/>
              </a:rPr>
              <a:t>h</a:t>
            </a:r>
            <a:r>
              <a:rPr b="1" dirty="0" smtClean="0">
                <a:latin typeface="Georgia"/>
                <a:cs typeface="Georgia"/>
              </a:rPr>
              <a:t>e </a:t>
            </a:r>
            <a:r>
              <a:rPr b="1" spc="4" dirty="0" smtClean="0">
                <a:latin typeface="Georgia"/>
                <a:cs typeface="Georgia"/>
              </a:rPr>
              <a:t>s</a:t>
            </a:r>
            <a:r>
              <a:rPr b="1" spc="-4" dirty="0" smtClean="0">
                <a:latin typeface="Georgia"/>
                <a:cs typeface="Georgia"/>
              </a:rPr>
              <a:t>e</a:t>
            </a:r>
            <a:r>
              <a:rPr b="1" dirty="0" smtClean="0">
                <a:latin typeface="Georgia"/>
                <a:cs typeface="Georgia"/>
              </a:rPr>
              <a:t>r</a:t>
            </a:r>
            <a:r>
              <a:rPr b="1" spc="4" dirty="0" smtClean="0">
                <a:latin typeface="Georgia"/>
                <a:cs typeface="Georgia"/>
              </a:rPr>
              <a:t>v</a:t>
            </a:r>
            <a:r>
              <a:rPr b="1" dirty="0" smtClean="0">
                <a:latin typeface="Georgia"/>
                <a:cs typeface="Georgia"/>
              </a:rPr>
              <a:t>i</a:t>
            </a:r>
            <a:r>
              <a:rPr b="1" spc="4" dirty="0" smtClean="0">
                <a:latin typeface="Georgia"/>
                <a:cs typeface="Georgia"/>
              </a:rPr>
              <a:t>c</a:t>
            </a:r>
            <a:r>
              <a:rPr b="1" dirty="0" smtClean="0">
                <a:latin typeface="Georgia"/>
                <a:cs typeface="Georgia"/>
              </a:rPr>
              <a:t>e </a:t>
            </a:r>
            <a:endParaRPr>
              <a:latin typeface="Georgia"/>
              <a:cs typeface="Georgia"/>
            </a:endParaRPr>
          </a:p>
          <a:p>
            <a:pPr marL="11135" marR="170470">
              <a:lnSpc>
                <a:spcPts val="1992"/>
              </a:lnSpc>
              <a:spcBef>
                <a:spcPts val="111"/>
              </a:spcBef>
            </a:pPr>
            <a:r>
              <a:rPr b="1" spc="-4" dirty="0" smtClean="0">
                <a:latin typeface="Georgia"/>
                <a:cs typeface="Georgia"/>
              </a:rPr>
              <a:t>ta</a:t>
            </a:r>
            <a:r>
              <a:rPr b="1" dirty="0" smtClean="0">
                <a:latin typeface="Georgia"/>
                <a:cs typeface="Georgia"/>
              </a:rPr>
              <a:t>x.</a:t>
            </a:r>
            <a:endParaRPr>
              <a:latin typeface="Georgia"/>
              <a:cs typeface="Georgia"/>
            </a:endParaRPr>
          </a:p>
          <a:p>
            <a:pPr marL="11135" marR="729534">
              <a:lnSpc>
                <a:spcPts val="1992"/>
              </a:lnSpc>
              <a:spcBef>
                <a:spcPts val="995"/>
              </a:spcBef>
            </a:pPr>
            <a:r>
              <a:rPr spc="4" dirty="0" smtClean="0">
                <a:latin typeface="Georgia"/>
                <a:cs typeface="Georgia"/>
              </a:rPr>
              <a:t>Se</a:t>
            </a:r>
            <a:r>
              <a:rPr spc="-4" dirty="0" smtClean="0">
                <a:latin typeface="Georgia"/>
                <a:cs typeface="Georgia"/>
              </a:rPr>
              <a:t>r</a:t>
            </a:r>
            <a:r>
              <a:rPr dirty="0" smtClean="0">
                <a:latin typeface="Georgia"/>
                <a:cs typeface="Georgia"/>
              </a:rPr>
              <a:t>vi</a:t>
            </a:r>
            <a:r>
              <a:rPr spc="4" dirty="0" smtClean="0">
                <a:latin typeface="Georgia"/>
                <a:cs typeface="Georgia"/>
              </a:rPr>
              <a:t>ce</a:t>
            </a:r>
            <a:r>
              <a:rPr dirty="0" smtClean="0">
                <a:latin typeface="Georgia"/>
                <a:cs typeface="Georgia"/>
              </a:rPr>
              <a:t>s</a:t>
            </a:r>
            <a:r>
              <a:rPr spc="-25" dirty="0" smtClean="0">
                <a:latin typeface="Georgia"/>
                <a:cs typeface="Georgia"/>
              </a:rPr>
              <a:t> </a:t>
            </a:r>
            <a:r>
              <a:rPr dirty="0" smtClean="0">
                <a:latin typeface="Georgia"/>
                <a:cs typeface="Georgia"/>
              </a:rPr>
              <a:t>of</a:t>
            </a:r>
            <a:r>
              <a:rPr spc="-4" dirty="0" smtClean="0">
                <a:latin typeface="Georgia"/>
                <a:cs typeface="Georgia"/>
              </a:rPr>
              <a:t> </a:t>
            </a:r>
            <a:r>
              <a:rPr spc="4" dirty="0" smtClean="0">
                <a:latin typeface="Georgia"/>
                <a:cs typeface="Georgia"/>
              </a:rPr>
              <a:t>e</a:t>
            </a:r>
            <a:r>
              <a:rPr spc="-4" dirty="0" smtClean="0">
                <a:latin typeface="Georgia"/>
                <a:cs typeface="Georgia"/>
              </a:rPr>
              <a:t>r</a:t>
            </a:r>
            <a:r>
              <a:rPr spc="4" dirty="0" smtClean="0">
                <a:latin typeface="Georgia"/>
                <a:cs typeface="Georgia"/>
              </a:rPr>
              <a:t>e</a:t>
            </a:r>
            <a:r>
              <a:rPr dirty="0" smtClean="0">
                <a:latin typeface="Georgia"/>
                <a:cs typeface="Georgia"/>
              </a:rPr>
              <a:t>c</a:t>
            </a:r>
            <a:r>
              <a:rPr spc="4" dirty="0" smtClean="0">
                <a:latin typeface="Georgia"/>
                <a:cs typeface="Georgia"/>
              </a:rPr>
              <a:t>t</a:t>
            </a:r>
            <a:r>
              <a:rPr dirty="0" smtClean="0">
                <a:latin typeface="Georgia"/>
                <a:cs typeface="Georgia"/>
              </a:rPr>
              <a:t>io</a:t>
            </a:r>
            <a:r>
              <a:rPr spc="4" dirty="0" smtClean="0">
                <a:latin typeface="Georgia"/>
                <a:cs typeface="Georgia"/>
              </a:rPr>
              <a:t>n</a:t>
            </a:r>
            <a:r>
              <a:rPr dirty="0" smtClean="0">
                <a:latin typeface="Georgia"/>
                <a:cs typeface="Georgia"/>
              </a:rPr>
              <a:t>,</a:t>
            </a:r>
            <a:r>
              <a:rPr spc="-12" dirty="0" smtClean="0">
                <a:latin typeface="Georgia"/>
                <a:cs typeface="Georgia"/>
              </a:rPr>
              <a:t> </a:t>
            </a:r>
            <a:r>
              <a:rPr dirty="0" smtClean="0">
                <a:latin typeface="Georgia"/>
                <a:cs typeface="Georgia"/>
              </a:rPr>
              <a:t>i</a:t>
            </a:r>
            <a:r>
              <a:rPr spc="4" dirty="0" smtClean="0">
                <a:latin typeface="Georgia"/>
                <a:cs typeface="Georgia"/>
              </a:rPr>
              <a:t>n</a:t>
            </a:r>
            <a:r>
              <a:rPr dirty="0" smtClean="0">
                <a:latin typeface="Georgia"/>
                <a:cs typeface="Georgia"/>
              </a:rPr>
              <a:t>stal</a:t>
            </a:r>
            <a:r>
              <a:rPr spc="4" dirty="0" smtClean="0">
                <a:latin typeface="Georgia"/>
                <a:cs typeface="Georgia"/>
              </a:rPr>
              <a:t>l</a:t>
            </a:r>
            <a:r>
              <a:rPr dirty="0" smtClean="0">
                <a:latin typeface="Georgia"/>
                <a:cs typeface="Georgia"/>
              </a:rPr>
              <a:t>atio</a:t>
            </a:r>
            <a:r>
              <a:rPr spc="4" dirty="0" smtClean="0">
                <a:latin typeface="Georgia"/>
                <a:cs typeface="Georgia"/>
              </a:rPr>
              <a:t>n</a:t>
            </a:r>
            <a:r>
              <a:rPr dirty="0" smtClean="0">
                <a:latin typeface="Georgia"/>
                <a:cs typeface="Georgia"/>
              </a:rPr>
              <a:t>,</a:t>
            </a:r>
            <a:r>
              <a:rPr spc="-22" dirty="0" smtClean="0">
                <a:latin typeface="Georgia"/>
                <a:cs typeface="Georgia"/>
              </a:rPr>
              <a:t> </a:t>
            </a:r>
            <a:r>
              <a:rPr dirty="0" smtClean="0">
                <a:latin typeface="Georgia"/>
                <a:cs typeface="Georgia"/>
              </a:rPr>
              <a:t>commis</a:t>
            </a:r>
            <a:r>
              <a:rPr spc="-4" dirty="0" smtClean="0">
                <a:latin typeface="Georgia"/>
                <a:cs typeface="Georgia"/>
              </a:rPr>
              <a:t>s</a:t>
            </a:r>
            <a:r>
              <a:rPr dirty="0" smtClean="0">
                <a:latin typeface="Georgia"/>
                <a:cs typeface="Georgia"/>
              </a:rPr>
              <a:t>io</a:t>
            </a:r>
            <a:r>
              <a:rPr spc="4" dirty="0" smtClean="0">
                <a:latin typeface="Georgia"/>
                <a:cs typeface="Georgia"/>
              </a:rPr>
              <a:t>n</a:t>
            </a:r>
            <a:r>
              <a:rPr dirty="0" smtClean="0">
                <a:latin typeface="Georgia"/>
                <a:cs typeface="Georgia"/>
              </a:rPr>
              <a:t>i</a:t>
            </a:r>
            <a:r>
              <a:rPr spc="4" dirty="0" smtClean="0">
                <a:latin typeface="Georgia"/>
                <a:cs typeface="Georgia"/>
              </a:rPr>
              <a:t>n</a:t>
            </a:r>
            <a:r>
              <a:rPr dirty="0" smtClean="0">
                <a:latin typeface="Georgia"/>
                <a:cs typeface="Georgia"/>
              </a:rPr>
              <a:t>g,</a:t>
            </a:r>
            <a:r>
              <a:rPr spc="-12" dirty="0" smtClean="0">
                <a:latin typeface="Georgia"/>
                <a:cs typeface="Georgia"/>
              </a:rPr>
              <a:t> </a:t>
            </a:r>
            <a:r>
              <a:rPr dirty="0" smtClean="0">
                <a:latin typeface="Georgia"/>
                <a:cs typeface="Georgia"/>
              </a:rPr>
              <a:t>com</a:t>
            </a:r>
            <a:r>
              <a:rPr spc="-4" dirty="0" smtClean="0">
                <a:latin typeface="Georgia"/>
                <a:cs typeface="Georgia"/>
              </a:rPr>
              <a:t>p</a:t>
            </a:r>
            <a:r>
              <a:rPr spc="4" dirty="0" smtClean="0">
                <a:latin typeface="Georgia"/>
                <a:cs typeface="Georgia"/>
              </a:rPr>
              <a:t>let</a:t>
            </a:r>
            <a:r>
              <a:rPr dirty="0" smtClean="0">
                <a:latin typeface="Georgia"/>
                <a:cs typeface="Georgia"/>
              </a:rPr>
              <a:t>io</a:t>
            </a:r>
            <a:r>
              <a:rPr spc="4" dirty="0" smtClean="0">
                <a:latin typeface="Georgia"/>
                <a:cs typeface="Georgia"/>
              </a:rPr>
              <a:t>n</a:t>
            </a:r>
            <a:r>
              <a:rPr dirty="0" smtClean="0">
                <a:latin typeface="Georgia"/>
                <a:cs typeface="Georgia"/>
              </a:rPr>
              <a:t>,</a:t>
            </a:r>
            <a:r>
              <a:rPr spc="-34" dirty="0" smtClean="0">
                <a:latin typeface="Georgia"/>
                <a:cs typeface="Georgia"/>
              </a:rPr>
              <a:t> </a:t>
            </a:r>
            <a:r>
              <a:rPr spc="-4" dirty="0" smtClean="0">
                <a:latin typeface="Georgia"/>
                <a:cs typeface="Georgia"/>
              </a:rPr>
              <a:t>f</a:t>
            </a:r>
            <a:r>
              <a:rPr dirty="0" smtClean="0">
                <a:latin typeface="Georgia"/>
                <a:cs typeface="Georgia"/>
              </a:rPr>
              <a:t>i</a:t>
            </a:r>
            <a:r>
              <a:rPr spc="4" dirty="0" smtClean="0">
                <a:latin typeface="Georgia"/>
                <a:cs typeface="Georgia"/>
              </a:rPr>
              <a:t>tt</a:t>
            </a:r>
            <a:r>
              <a:rPr dirty="0" smtClean="0">
                <a:latin typeface="Georgia"/>
                <a:cs typeface="Georgia"/>
              </a:rPr>
              <a:t>i</a:t>
            </a:r>
            <a:r>
              <a:rPr spc="4" dirty="0" smtClean="0">
                <a:latin typeface="Georgia"/>
                <a:cs typeface="Georgia"/>
              </a:rPr>
              <a:t>n</a:t>
            </a:r>
            <a:r>
              <a:rPr dirty="0" smtClean="0">
                <a:latin typeface="Georgia"/>
                <a:cs typeface="Georgia"/>
              </a:rPr>
              <a:t>g</a:t>
            </a:r>
            <a:r>
              <a:rPr spc="-12" dirty="0" smtClean="0">
                <a:latin typeface="Georgia"/>
                <a:cs typeface="Georgia"/>
              </a:rPr>
              <a:t> </a:t>
            </a:r>
            <a:r>
              <a:rPr dirty="0" smtClean="0">
                <a:latin typeface="Georgia"/>
                <a:cs typeface="Georgia"/>
              </a:rPr>
              <a:t>ou</a:t>
            </a:r>
            <a:r>
              <a:rPr spc="4" dirty="0" smtClean="0">
                <a:latin typeface="Georgia"/>
                <a:cs typeface="Georgia"/>
              </a:rPr>
              <a:t>t</a:t>
            </a:r>
            <a:r>
              <a:rPr dirty="0" smtClean="0">
                <a:latin typeface="Georgia"/>
                <a:cs typeface="Georgia"/>
              </a:rPr>
              <a:t>, </a:t>
            </a:r>
            <a:endParaRPr>
              <a:latin typeface="Georgia"/>
              <a:cs typeface="Georgia"/>
            </a:endParaRPr>
          </a:p>
          <a:p>
            <a:pPr marL="11135" marR="729534">
              <a:lnSpc>
                <a:spcPts val="1992"/>
              </a:lnSpc>
              <a:spcBef>
                <a:spcPts val="111"/>
              </a:spcBef>
            </a:pPr>
            <a:r>
              <a:rPr dirty="0" smtClean="0">
                <a:latin typeface="Georgia"/>
                <a:cs typeface="Georgia"/>
              </a:rPr>
              <a:t>co</a:t>
            </a:r>
            <a:r>
              <a:rPr spc="4" dirty="0" smtClean="0">
                <a:latin typeface="Georgia"/>
                <a:cs typeface="Georgia"/>
              </a:rPr>
              <a:t>n</a:t>
            </a:r>
            <a:r>
              <a:rPr dirty="0" smtClean="0">
                <a:latin typeface="Georgia"/>
                <a:cs typeface="Georgia"/>
              </a:rPr>
              <a:t>st</a:t>
            </a:r>
            <a:r>
              <a:rPr spc="-4" dirty="0" smtClean="0">
                <a:latin typeface="Georgia"/>
                <a:cs typeface="Georgia"/>
              </a:rPr>
              <a:t>r</a:t>
            </a:r>
            <a:r>
              <a:rPr dirty="0" smtClean="0">
                <a:latin typeface="Georgia"/>
                <a:cs typeface="Georgia"/>
              </a:rPr>
              <a:t>uc</a:t>
            </a:r>
            <a:r>
              <a:rPr spc="4" dirty="0" smtClean="0">
                <a:latin typeface="Georgia"/>
                <a:cs typeface="Georgia"/>
              </a:rPr>
              <a:t>t</a:t>
            </a:r>
            <a:r>
              <a:rPr dirty="0" smtClean="0">
                <a:latin typeface="Georgia"/>
                <a:cs typeface="Georgia"/>
              </a:rPr>
              <a:t>io</a:t>
            </a:r>
            <a:r>
              <a:rPr spc="4" dirty="0" smtClean="0">
                <a:latin typeface="Georgia"/>
                <a:cs typeface="Georgia"/>
              </a:rPr>
              <a:t>n</a:t>
            </a:r>
            <a:r>
              <a:rPr dirty="0" smtClean="0">
                <a:latin typeface="Georgia"/>
                <a:cs typeface="Georgia"/>
              </a:rPr>
              <a:t>,</a:t>
            </a:r>
            <a:r>
              <a:rPr spc="-22" dirty="0" smtClean="0">
                <a:latin typeface="Georgia"/>
                <a:cs typeface="Georgia"/>
              </a:rPr>
              <a:t> </a:t>
            </a:r>
            <a:r>
              <a:rPr dirty="0" smtClean="0">
                <a:latin typeface="Georgia"/>
                <a:cs typeface="Georgia"/>
              </a:rPr>
              <a:t>m</a:t>
            </a:r>
            <a:r>
              <a:rPr spc="-4" dirty="0" smtClean="0">
                <a:latin typeface="Georgia"/>
                <a:cs typeface="Georgia"/>
              </a:rPr>
              <a:t>a</a:t>
            </a:r>
            <a:r>
              <a:rPr dirty="0" smtClean="0">
                <a:latin typeface="Georgia"/>
                <a:cs typeface="Georgia"/>
              </a:rPr>
              <a:t>i</a:t>
            </a:r>
            <a:r>
              <a:rPr spc="4" dirty="0" smtClean="0">
                <a:latin typeface="Georgia"/>
                <a:cs typeface="Georgia"/>
              </a:rPr>
              <a:t>nten</a:t>
            </a:r>
            <a:r>
              <a:rPr dirty="0" smtClean="0">
                <a:latin typeface="Georgia"/>
                <a:cs typeface="Georgia"/>
              </a:rPr>
              <a:t>an</a:t>
            </a:r>
            <a:r>
              <a:rPr spc="4" dirty="0" smtClean="0">
                <a:latin typeface="Georgia"/>
                <a:cs typeface="Georgia"/>
              </a:rPr>
              <a:t>c</a:t>
            </a:r>
            <a:r>
              <a:rPr dirty="0" smtClean="0">
                <a:latin typeface="Georgia"/>
                <a:cs typeface="Georgia"/>
              </a:rPr>
              <a:t>e</a:t>
            </a:r>
            <a:r>
              <a:rPr spc="-22" dirty="0" smtClean="0">
                <a:latin typeface="Georgia"/>
                <a:cs typeface="Georgia"/>
              </a:rPr>
              <a:t> </a:t>
            </a:r>
            <a:r>
              <a:rPr dirty="0" smtClean="0">
                <a:latin typeface="Georgia"/>
                <a:cs typeface="Georgia"/>
              </a:rPr>
              <a:t>or al</a:t>
            </a:r>
            <a:r>
              <a:rPr spc="4" dirty="0" smtClean="0">
                <a:latin typeface="Georgia"/>
                <a:cs typeface="Georgia"/>
              </a:rPr>
              <a:t>te</a:t>
            </a:r>
            <a:r>
              <a:rPr spc="-4" dirty="0" smtClean="0">
                <a:latin typeface="Georgia"/>
                <a:cs typeface="Georgia"/>
              </a:rPr>
              <a:t>r</a:t>
            </a:r>
            <a:r>
              <a:rPr dirty="0" smtClean="0">
                <a:latin typeface="Georgia"/>
                <a:cs typeface="Georgia"/>
              </a:rPr>
              <a:t>ation </a:t>
            </a:r>
            <a:r>
              <a:rPr spc="-4" dirty="0" smtClean="0">
                <a:latin typeface="Georgia"/>
                <a:cs typeface="Georgia"/>
              </a:rPr>
              <a:t>pr</a:t>
            </a:r>
            <a:r>
              <a:rPr dirty="0" smtClean="0">
                <a:latin typeface="Georgia"/>
                <a:cs typeface="Georgia"/>
              </a:rPr>
              <a:t>ovi</a:t>
            </a:r>
            <a:r>
              <a:rPr spc="4" dirty="0" smtClean="0">
                <a:latin typeface="Georgia"/>
                <a:cs typeface="Georgia"/>
              </a:rPr>
              <a:t>de</a:t>
            </a:r>
            <a:r>
              <a:rPr dirty="0" smtClean="0">
                <a:latin typeface="Georgia"/>
                <a:cs typeface="Georgia"/>
              </a:rPr>
              <a:t>d.</a:t>
            </a:r>
            <a:endParaRPr>
              <a:latin typeface="Georgia"/>
              <a:cs typeface="Georgia"/>
            </a:endParaRPr>
          </a:p>
          <a:p>
            <a:pPr marL="258340" marR="439718" indent="-195091">
              <a:lnSpc>
                <a:spcPts val="1992"/>
              </a:lnSpc>
              <a:spcBef>
                <a:spcPts val="985"/>
              </a:spcBef>
            </a:pPr>
            <a:r>
              <a:rPr spc="4" dirty="0" smtClean="0">
                <a:latin typeface="Georgia"/>
                <a:cs typeface="Georgia"/>
              </a:rPr>
              <a:t>1</a:t>
            </a:r>
            <a:r>
              <a:rPr dirty="0" smtClean="0">
                <a:latin typeface="Georgia"/>
                <a:cs typeface="Georgia"/>
              </a:rPr>
              <a:t>.</a:t>
            </a:r>
            <a:r>
              <a:rPr spc="-12" dirty="0" smtClean="0">
                <a:latin typeface="Georgia"/>
                <a:cs typeface="Georgia"/>
              </a:rPr>
              <a:t> </a:t>
            </a:r>
            <a:r>
              <a:rPr spc="4" dirty="0" smtClean="0">
                <a:latin typeface="Georgia"/>
                <a:cs typeface="Georgia"/>
              </a:rPr>
              <a:t>t</a:t>
            </a:r>
            <a:r>
              <a:rPr dirty="0" smtClean="0">
                <a:latin typeface="Georgia"/>
                <a:cs typeface="Georgia"/>
              </a:rPr>
              <a:t>o gov</a:t>
            </a:r>
            <a:r>
              <a:rPr spc="4" dirty="0" smtClean="0">
                <a:latin typeface="Georgia"/>
                <a:cs typeface="Georgia"/>
              </a:rPr>
              <a:t>e</a:t>
            </a:r>
            <a:r>
              <a:rPr spc="-4" dirty="0" smtClean="0">
                <a:latin typeface="Georgia"/>
                <a:cs typeface="Georgia"/>
              </a:rPr>
              <a:t>r</a:t>
            </a:r>
            <a:r>
              <a:rPr spc="4" dirty="0" smtClean="0">
                <a:latin typeface="Georgia"/>
                <a:cs typeface="Georgia"/>
              </a:rPr>
              <a:t>n</a:t>
            </a:r>
            <a:r>
              <a:rPr dirty="0" smtClean="0">
                <a:latin typeface="Georgia"/>
                <a:cs typeface="Georgia"/>
              </a:rPr>
              <a:t>me</a:t>
            </a:r>
            <a:r>
              <a:rPr spc="4" dirty="0" smtClean="0">
                <a:latin typeface="Georgia"/>
                <a:cs typeface="Georgia"/>
              </a:rPr>
              <a:t>n</a:t>
            </a:r>
            <a:r>
              <a:rPr dirty="0" smtClean="0">
                <a:latin typeface="Georgia"/>
                <a:cs typeface="Georgia"/>
              </a:rPr>
              <a:t>t</a:t>
            </a:r>
            <a:r>
              <a:rPr spc="-30" dirty="0" smtClean="0">
                <a:latin typeface="Georgia"/>
                <a:cs typeface="Georgia"/>
              </a:rPr>
              <a:t> </a:t>
            </a:r>
            <a:r>
              <a:rPr dirty="0" smtClean="0">
                <a:latin typeface="Georgia"/>
                <a:cs typeface="Georgia"/>
              </a:rPr>
              <a:t>or </a:t>
            </a:r>
            <a:r>
              <a:rPr spc="4" dirty="0" smtClean="0">
                <a:latin typeface="Georgia"/>
                <a:cs typeface="Georgia"/>
              </a:rPr>
              <a:t>l</a:t>
            </a:r>
            <a:r>
              <a:rPr dirty="0" smtClean="0">
                <a:latin typeface="Georgia"/>
                <a:cs typeface="Georgia"/>
              </a:rPr>
              <a:t>ocal au</a:t>
            </a:r>
            <a:r>
              <a:rPr spc="4" dirty="0" smtClean="0">
                <a:latin typeface="Georgia"/>
                <a:cs typeface="Georgia"/>
              </a:rPr>
              <a:t>t</a:t>
            </a:r>
            <a:r>
              <a:rPr dirty="0" smtClean="0">
                <a:latin typeface="Georgia"/>
                <a:cs typeface="Georgia"/>
              </a:rPr>
              <a:t>ho</a:t>
            </a:r>
            <a:r>
              <a:rPr spc="-4" dirty="0" smtClean="0">
                <a:latin typeface="Georgia"/>
                <a:cs typeface="Georgia"/>
              </a:rPr>
              <a:t>r</a:t>
            </a:r>
            <a:r>
              <a:rPr dirty="0" smtClean="0">
                <a:latin typeface="Georgia"/>
                <a:cs typeface="Georgia"/>
              </a:rPr>
              <a:t>i</a:t>
            </a:r>
            <a:r>
              <a:rPr spc="4" dirty="0" smtClean="0">
                <a:latin typeface="Georgia"/>
                <a:cs typeface="Georgia"/>
              </a:rPr>
              <a:t>t</a:t>
            </a:r>
            <a:r>
              <a:rPr dirty="0" smtClean="0">
                <a:latin typeface="Georgia"/>
                <a:cs typeface="Georgia"/>
              </a:rPr>
              <a:t>y or gov</a:t>
            </a:r>
            <a:r>
              <a:rPr spc="4" dirty="0" smtClean="0">
                <a:latin typeface="Georgia"/>
                <a:cs typeface="Georgia"/>
              </a:rPr>
              <a:t>e</a:t>
            </a:r>
            <a:r>
              <a:rPr spc="-4" dirty="0" smtClean="0">
                <a:latin typeface="Georgia"/>
                <a:cs typeface="Georgia"/>
              </a:rPr>
              <a:t>r</a:t>
            </a:r>
            <a:r>
              <a:rPr spc="4" dirty="0" smtClean="0">
                <a:latin typeface="Georgia"/>
                <a:cs typeface="Georgia"/>
              </a:rPr>
              <a:t>n</a:t>
            </a:r>
            <a:r>
              <a:rPr dirty="0" smtClean="0">
                <a:latin typeface="Georgia"/>
                <a:cs typeface="Georgia"/>
              </a:rPr>
              <a:t>me</a:t>
            </a:r>
            <a:r>
              <a:rPr spc="4" dirty="0" smtClean="0">
                <a:latin typeface="Georgia"/>
                <a:cs typeface="Georgia"/>
              </a:rPr>
              <a:t>nt</a:t>
            </a:r>
            <a:r>
              <a:rPr dirty="0" smtClean="0">
                <a:latin typeface="Georgia"/>
                <a:cs typeface="Georgia"/>
              </a:rPr>
              <a:t>al</a:t>
            </a:r>
            <a:r>
              <a:rPr spc="-22" dirty="0" smtClean="0">
                <a:latin typeface="Georgia"/>
                <a:cs typeface="Georgia"/>
              </a:rPr>
              <a:t> </a:t>
            </a:r>
            <a:r>
              <a:rPr dirty="0" smtClean="0">
                <a:latin typeface="Georgia"/>
                <a:cs typeface="Georgia"/>
              </a:rPr>
              <a:t>au</a:t>
            </a:r>
            <a:r>
              <a:rPr spc="4" dirty="0" smtClean="0">
                <a:latin typeface="Georgia"/>
                <a:cs typeface="Georgia"/>
              </a:rPr>
              <a:t>t</a:t>
            </a:r>
            <a:r>
              <a:rPr dirty="0" smtClean="0">
                <a:latin typeface="Georgia"/>
                <a:cs typeface="Georgia"/>
              </a:rPr>
              <a:t>ho</a:t>
            </a:r>
            <a:r>
              <a:rPr spc="-4" dirty="0" smtClean="0">
                <a:latin typeface="Georgia"/>
                <a:cs typeface="Georgia"/>
              </a:rPr>
              <a:t>r</a:t>
            </a:r>
            <a:r>
              <a:rPr dirty="0" smtClean="0">
                <a:latin typeface="Georgia"/>
                <a:cs typeface="Georgia"/>
              </a:rPr>
              <a:t>i</a:t>
            </a:r>
            <a:r>
              <a:rPr spc="4" dirty="0" smtClean="0">
                <a:latin typeface="Georgia"/>
                <a:cs typeface="Georgia"/>
              </a:rPr>
              <a:t>t</a:t>
            </a:r>
            <a:r>
              <a:rPr dirty="0" smtClean="0">
                <a:latin typeface="Georgia"/>
                <a:cs typeface="Georgia"/>
              </a:rPr>
              <a:t>y</a:t>
            </a:r>
            <a:r>
              <a:rPr spc="-12" dirty="0" smtClean="0">
                <a:latin typeface="Georgia"/>
                <a:cs typeface="Georgia"/>
              </a:rPr>
              <a:t> </a:t>
            </a:r>
            <a:r>
              <a:rPr dirty="0" smtClean="0">
                <a:latin typeface="Georgia"/>
                <a:cs typeface="Georgia"/>
              </a:rPr>
              <a:t>in</a:t>
            </a:r>
            <a:r>
              <a:rPr spc="12" dirty="0" smtClean="0">
                <a:latin typeface="Georgia"/>
                <a:cs typeface="Georgia"/>
              </a:rPr>
              <a:t> </a:t>
            </a:r>
            <a:r>
              <a:rPr spc="-4" dirty="0" smtClean="0">
                <a:latin typeface="Georgia"/>
                <a:cs typeface="Georgia"/>
              </a:rPr>
              <a:t>r</a:t>
            </a:r>
            <a:r>
              <a:rPr spc="4" dirty="0" smtClean="0">
                <a:latin typeface="Georgia"/>
                <a:cs typeface="Georgia"/>
              </a:rPr>
              <a:t>el</a:t>
            </a:r>
            <a:r>
              <a:rPr dirty="0" smtClean="0">
                <a:latin typeface="Georgia"/>
                <a:cs typeface="Georgia"/>
              </a:rPr>
              <a:t>ation </a:t>
            </a:r>
            <a:r>
              <a:rPr spc="4" dirty="0" smtClean="0">
                <a:latin typeface="Georgia"/>
                <a:cs typeface="Georgia"/>
              </a:rPr>
              <a:t>t</a:t>
            </a:r>
            <a:r>
              <a:rPr dirty="0" smtClean="0">
                <a:latin typeface="Georgia"/>
                <a:cs typeface="Georgia"/>
              </a:rPr>
              <a:t>o </a:t>
            </a:r>
            <a:endParaRPr>
              <a:latin typeface="Georgia"/>
              <a:cs typeface="Georgia"/>
            </a:endParaRPr>
          </a:p>
          <a:p>
            <a:pPr marL="258340" marR="439718">
              <a:lnSpc>
                <a:spcPts val="1992"/>
              </a:lnSpc>
              <a:spcBef>
                <a:spcPts val="111"/>
              </a:spcBef>
            </a:pPr>
            <a:r>
              <a:rPr dirty="0" smtClean="0">
                <a:latin typeface="Georgia"/>
                <a:cs typeface="Georgia"/>
              </a:rPr>
              <a:t>s</a:t>
            </a:r>
            <a:r>
              <a:rPr spc="-4" dirty="0" smtClean="0">
                <a:latin typeface="Georgia"/>
                <a:cs typeface="Georgia"/>
              </a:rPr>
              <a:t>p</a:t>
            </a:r>
            <a:r>
              <a:rPr spc="4" dirty="0" smtClean="0">
                <a:latin typeface="Georgia"/>
                <a:cs typeface="Georgia"/>
              </a:rPr>
              <a:t>e</a:t>
            </a:r>
            <a:r>
              <a:rPr dirty="0" smtClean="0">
                <a:latin typeface="Georgia"/>
                <a:cs typeface="Georgia"/>
              </a:rPr>
              <a:t>ci</a:t>
            </a:r>
            <a:r>
              <a:rPr spc="-4" dirty="0" smtClean="0">
                <a:latin typeface="Georgia"/>
                <a:cs typeface="Georgia"/>
              </a:rPr>
              <a:t>f</a:t>
            </a:r>
            <a:r>
              <a:rPr dirty="0" smtClean="0">
                <a:latin typeface="Georgia"/>
                <a:cs typeface="Georgia"/>
              </a:rPr>
              <a:t>i</a:t>
            </a:r>
            <a:r>
              <a:rPr spc="4" dirty="0" smtClean="0">
                <a:latin typeface="Georgia"/>
                <a:cs typeface="Georgia"/>
              </a:rPr>
              <a:t>e</a:t>
            </a:r>
            <a:r>
              <a:rPr dirty="0" smtClean="0">
                <a:latin typeface="Georgia"/>
                <a:cs typeface="Georgia"/>
              </a:rPr>
              <a:t>d</a:t>
            </a:r>
            <a:r>
              <a:rPr spc="-22" dirty="0" smtClean="0">
                <a:latin typeface="Georgia"/>
                <a:cs typeface="Georgia"/>
              </a:rPr>
              <a:t> </a:t>
            </a:r>
            <a:r>
              <a:rPr dirty="0" smtClean="0">
                <a:latin typeface="Georgia"/>
                <a:cs typeface="Georgia"/>
              </a:rPr>
              <a:t>st</a:t>
            </a:r>
            <a:r>
              <a:rPr spc="-4" dirty="0" smtClean="0">
                <a:latin typeface="Georgia"/>
                <a:cs typeface="Georgia"/>
              </a:rPr>
              <a:t>r</a:t>
            </a:r>
            <a:r>
              <a:rPr dirty="0" smtClean="0">
                <a:latin typeface="Georgia"/>
                <a:cs typeface="Georgia"/>
              </a:rPr>
              <a:t>uc</a:t>
            </a:r>
            <a:r>
              <a:rPr spc="4" dirty="0" smtClean="0">
                <a:latin typeface="Georgia"/>
                <a:cs typeface="Georgia"/>
              </a:rPr>
              <a:t>t</a:t>
            </a:r>
            <a:r>
              <a:rPr dirty="0" smtClean="0">
                <a:latin typeface="Georgia"/>
                <a:cs typeface="Georgia"/>
              </a:rPr>
              <a:t>u</a:t>
            </a:r>
            <a:r>
              <a:rPr spc="-4" dirty="0" smtClean="0">
                <a:latin typeface="Georgia"/>
                <a:cs typeface="Georgia"/>
              </a:rPr>
              <a:t>r</a:t>
            </a:r>
            <a:r>
              <a:rPr spc="4" dirty="0" smtClean="0">
                <a:latin typeface="Georgia"/>
                <a:cs typeface="Georgia"/>
              </a:rPr>
              <a:t>e</a:t>
            </a:r>
            <a:r>
              <a:rPr dirty="0" smtClean="0">
                <a:latin typeface="Georgia"/>
                <a:cs typeface="Georgia"/>
              </a:rPr>
              <a:t>s</a:t>
            </a:r>
            <a:r>
              <a:rPr spc="-12" dirty="0" smtClean="0">
                <a:latin typeface="Georgia"/>
                <a:cs typeface="Georgia"/>
              </a:rPr>
              <a:t> </a:t>
            </a:r>
            <a:r>
              <a:rPr spc="4" dirty="0" smtClean="0">
                <a:latin typeface="Georgia"/>
                <a:cs typeface="Georgia"/>
              </a:rPr>
              <a:t>l</a:t>
            </a:r>
            <a:r>
              <a:rPr dirty="0" smtClean="0">
                <a:latin typeface="Georgia"/>
                <a:cs typeface="Georgia"/>
              </a:rPr>
              <a:t>i</a:t>
            </a:r>
            <a:r>
              <a:rPr spc="-4" dirty="0" smtClean="0">
                <a:latin typeface="Georgia"/>
                <a:cs typeface="Georgia"/>
              </a:rPr>
              <a:t>k</a:t>
            </a:r>
            <a:r>
              <a:rPr dirty="0" smtClean="0">
                <a:latin typeface="Georgia"/>
                <a:cs typeface="Georgia"/>
              </a:rPr>
              <a:t>e his</a:t>
            </a:r>
            <a:r>
              <a:rPr spc="4" dirty="0" smtClean="0">
                <a:latin typeface="Georgia"/>
                <a:cs typeface="Georgia"/>
              </a:rPr>
              <a:t>t</a:t>
            </a:r>
            <a:r>
              <a:rPr dirty="0" smtClean="0">
                <a:latin typeface="Georgia"/>
                <a:cs typeface="Georgia"/>
              </a:rPr>
              <a:t>o</a:t>
            </a:r>
            <a:r>
              <a:rPr spc="-4" dirty="0" smtClean="0">
                <a:latin typeface="Georgia"/>
                <a:cs typeface="Georgia"/>
              </a:rPr>
              <a:t>r</a:t>
            </a:r>
            <a:r>
              <a:rPr dirty="0" smtClean="0">
                <a:latin typeface="Georgia"/>
                <a:cs typeface="Georgia"/>
              </a:rPr>
              <a:t>i</a:t>
            </a:r>
            <a:r>
              <a:rPr spc="4" dirty="0" smtClean="0">
                <a:latin typeface="Georgia"/>
                <a:cs typeface="Georgia"/>
              </a:rPr>
              <a:t>c</a:t>
            </a:r>
            <a:r>
              <a:rPr dirty="0" smtClean="0">
                <a:latin typeface="Georgia"/>
                <a:cs typeface="Georgia"/>
              </a:rPr>
              <a:t>al</a:t>
            </a:r>
            <a:r>
              <a:rPr spc="8" dirty="0" smtClean="0">
                <a:latin typeface="Georgia"/>
                <a:cs typeface="Georgia"/>
              </a:rPr>
              <a:t> </a:t>
            </a:r>
            <a:r>
              <a:rPr dirty="0" smtClean="0">
                <a:latin typeface="Georgia"/>
                <a:cs typeface="Georgia"/>
              </a:rPr>
              <a:t>mo</a:t>
            </a:r>
            <a:r>
              <a:rPr spc="4" dirty="0" smtClean="0">
                <a:latin typeface="Georgia"/>
                <a:cs typeface="Georgia"/>
              </a:rPr>
              <a:t>n</a:t>
            </a:r>
            <a:r>
              <a:rPr dirty="0" smtClean="0">
                <a:latin typeface="Georgia"/>
                <a:cs typeface="Georgia"/>
              </a:rPr>
              <a:t>ume</a:t>
            </a:r>
            <a:r>
              <a:rPr spc="4" dirty="0" smtClean="0">
                <a:latin typeface="Georgia"/>
                <a:cs typeface="Georgia"/>
              </a:rPr>
              <a:t>nt</a:t>
            </a:r>
            <a:r>
              <a:rPr dirty="0" smtClean="0">
                <a:latin typeface="Georgia"/>
                <a:cs typeface="Georgia"/>
              </a:rPr>
              <a:t>s,</a:t>
            </a:r>
            <a:r>
              <a:rPr spc="-34" dirty="0" smtClean="0">
                <a:latin typeface="Georgia"/>
                <a:cs typeface="Georgia"/>
              </a:rPr>
              <a:t> </a:t>
            </a:r>
            <a:r>
              <a:rPr dirty="0" smtClean="0">
                <a:latin typeface="Georgia"/>
                <a:cs typeface="Georgia"/>
              </a:rPr>
              <a:t>cana</a:t>
            </a:r>
            <a:r>
              <a:rPr spc="4" dirty="0" smtClean="0">
                <a:latin typeface="Georgia"/>
                <a:cs typeface="Georgia"/>
              </a:rPr>
              <a:t>l</a:t>
            </a:r>
            <a:r>
              <a:rPr dirty="0" smtClean="0">
                <a:latin typeface="Georgia"/>
                <a:cs typeface="Georgia"/>
              </a:rPr>
              <a:t>,</a:t>
            </a:r>
            <a:r>
              <a:rPr spc="17" dirty="0" smtClean="0">
                <a:latin typeface="Georgia"/>
                <a:cs typeface="Georgia"/>
              </a:rPr>
              <a:t> </a:t>
            </a:r>
            <a:r>
              <a:rPr dirty="0" smtClean="0">
                <a:latin typeface="Georgia"/>
                <a:cs typeface="Georgia"/>
              </a:rPr>
              <a:t>dams</a:t>
            </a:r>
            <a:r>
              <a:rPr spc="-4" dirty="0" smtClean="0">
                <a:latin typeface="Georgia"/>
                <a:cs typeface="Georgia"/>
              </a:rPr>
              <a:t> </a:t>
            </a:r>
            <a:r>
              <a:rPr spc="4" dirty="0" smtClean="0">
                <a:latin typeface="Georgia"/>
                <a:cs typeface="Georgia"/>
              </a:rPr>
              <a:t>et</a:t>
            </a:r>
            <a:r>
              <a:rPr dirty="0" smtClean="0">
                <a:latin typeface="Georgia"/>
                <a:cs typeface="Georgia"/>
              </a:rPr>
              <a:t>c.</a:t>
            </a:r>
            <a:endParaRPr>
              <a:latin typeface="Georgia"/>
              <a:cs typeface="Georgia"/>
            </a:endParaRPr>
          </a:p>
          <a:p>
            <a:pPr marL="11135" indent="52113">
              <a:lnSpc>
                <a:spcPts val="1992"/>
              </a:lnSpc>
              <a:spcBef>
                <a:spcPts val="985"/>
              </a:spcBef>
            </a:pPr>
            <a:r>
              <a:rPr spc="-4" dirty="0" smtClean="0">
                <a:latin typeface="Georgia"/>
                <a:cs typeface="Georgia"/>
              </a:rPr>
              <a:t>2</a:t>
            </a:r>
            <a:r>
              <a:rPr dirty="0" smtClean="0">
                <a:latin typeface="Georgia"/>
                <a:cs typeface="Georgia"/>
              </a:rPr>
              <a:t>.</a:t>
            </a:r>
            <a:r>
              <a:rPr spc="-12" dirty="0" smtClean="0">
                <a:latin typeface="Georgia"/>
                <a:cs typeface="Georgia"/>
              </a:rPr>
              <a:t> </a:t>
            </a:r>
            <a:r>
              <a:rPr dirty="0" smtClean="0">
                <a:latin typeface="Georgia"/>
                <a:cs typeface="Georgia"/>
              </a:rPr>
              <a:t>In </a:t>
            </a:r>
            <a:r>
              <a:rPr spc="-4" dirty="0" smtClean="0">
                <a:latin typeface="Georgia"/>
                <a:cs typeface="Georgia"/>
              </a:rPr>
              <a:t>r</a:t>
            </a:r>
            <a:r>
              <a:rPr spc="4" dirty="0" smtClean="0">
                <a:latin typeface="Georgia"/>
                <a:cs typeface="Georgia"/>
              </a:rPr>
              <a:t>el</a:t>
            </a:r>
            <a:r>
              <a:rPr dirty="0" smtClean="0">
                <a:latin typeface="Georgia"/>
                <a:cs typeface="Georgia"/>
              </a:rPr>
              <a:t>ation </a:t>
            </a:r>
            <a:r>
              <a:rPr spc="4" dirty="0" smtClean="0">
                <a:latin typeface="Georgia"/>
                <a:cs typeface="Georgia"/>
              </a:rPr>
              <a:t>t</a:t>
            </a:r>
            <a:r>
              <a:rPr dirty="0" smtClean="0">
                <a:latin typeface="Georgia"/>
                <a:cs typeface="Georgia"/>
              </a:rPr>
              <a:t>o</a:t>
            </a:r>
            <a:r>
              <a:rPr spc="-12" dirty="0" smtClean="0">
                <a:latin typeface="Georgia"/>
                <a:cs typeface="Georgia"/>
              </a:rPr>
              <a:t> </a:t>
            </a:r>
            <a:r>
              <a:rPr dirty="0" smtClean="0">
                <a:latin typeface="Georgia"/>
                <a:cs typeface="Georgia"/>
              </a:rPr>
              <a:t>s</a:t>
            </a:r>
            <a:r>
              <a:rPr spc="-4" dirty="0" smtClean="0">
                <a:latin typeface="Georgia"/>
                <a:cs typeface="Georgia"/>
              </a:rPr>
              <a:t>p</a:t>
            </a:r>
            <a:r>
              <a:rPr spc="4" dirty="0" smtClean="0">
                <a:latin typeface="Georgia"/>
                <a:cs typeface="Georgia"/>
              </a:rPr>
              <a:t>e</a:t>
            </a:r>
            <a:r>
              <a:rPr dirty="0" smtClean="0">
                <a:latin typeface="Georgia"/>
                <a:cs typeface="Georgia"/>
              </a:rPr>
              <a:t>ci</a:t>
            </a:r>
            <a:r>
              <a:rPr spc="-4" dirty="0" smtClean="0">
                <a:latin typeface="Georgia"/>
                <a:cs typeface="Georgia"/>
              </a:rPr>
              <a:t>f</a:t>
            </a:r>
            <a:r>
              <a:rPr dirty="0" smtClean="0">
                <a:latin typeface="Georgia"/>
                <a:cs typeface="Georgia"/>
              </a:rPr>
              <a:t>i</a:t>
            </a:r>
            <a:r>
              <a:rPr spc="4" dirty="0" smtClean="0">
                <a:latin typeface="Georgia"/>
                <a:cs typeface="Georgia"/>
              </a:rPr>
              <a:t>e</a:t>
            </a:r>
            <a:r>
              <a:rPr dirty="0" smtClean="0">
                <a:latin typeface="Georgia"/>
                <a:cs typeface="Georgia"/>
              </a:rPr>
              <a:t>d</a:t>
            </a:r>
            <a:r>
              <a:rPr spc="-12" dirty="0" smtClean="0">
                <a:latin typeface="Georgia"/>
                <a:cs typeface="Georgia"/>
              </a:rPr>
              <a:t> </a:t>
            </a:r>
            <a:r>
              <a:rPr dirty="0" smtClean="0">
                <a:latin typeface="Georgia"/>
                <a:cs typeface="Georgia"/>
              </a:rPr>
              <a:t>st</a:t>
            </a:r>
            <a:r>
              <a:rPr spc="-4" dirty="0" smtClean="0">
                <a:latin typeface="Georgia"/>
                <a:cs typeface="Georgia"/>
              </a:rPr>
              <a:t>r</a:t>
            </a:r>
            <a:r>
              <a:rPr dirty="0" smtClean="0">
                <a:latin typeface="Georgia"/>
                <a:cs typeface="Georgia"/>
              </a:rPr>
              <a:t>uc</a:t>
            </a:r>
            <a:r>
              <a:rPr spc="4" dirty="0" smtClean="0">
                <a:latin typeface="Georgia"/>
                <a:cs typeface="Georgia"/>
              </a:rPr>
              <a:t>t</a:t>
            </a:r>
            <a:r>
              <a:rPr dirty="0" smtClean="0">
                <a:latin typeface="Georgia"/>
                <a:cs typeface="Georgia"/>
              </a:rPr>
              <a:t>u</a:t>
            </a:r>
            <a:r>
              <a:rPr spc="-4" dirty="0" smtClean="0">
                <a:latin typeface="Georgia"/>
                <a:cs typeface="Georgia"/>
              </a:rPr>
              <a:t>r</a:t>
            </a:r>
            <a:r>
              <a:rPr spc="4" dirty="0" smtClean="0">
                <a:latin typeface="Georgia"/>
                <a:cs typeface="Georgia"/>
              </a:rPr>
              <a:t>e</a:t>
            </a:r>
            <a:r>
              <a:rPr dirty="0" smtClean="0">
                <a:latin typeface="Georgia"/>
                <a:cs typeface="Georgia"/>
              </a:rPr>
              <a:t>s </a:t>
            </a:r>
            <a:r>
              <a:rPr spc="4" dirty="0" smtClean="0">
                <a:latin typeface="Georgia"/>
                <a:cs typeface="Georgia"/>
              </a:rPr>
              <a:t>l</a:t>
            </a:r>
            <a:r>
              <a:rPr dirty="0" smtClean="0">
                <a:latin typeface="Georgia"/>
                <a:cs typeface="Georgia"/>
              </a:rPr>
              <a:t>i</a:t>
            </a:r>
            <a:r>
              <a:rPr spc="-4" dirty="0" smtClean="0">
                <a:latin typeface="Georgia"/>
                <a:cs typeface="Georgia"/>
              </a:rPr>
              <a:t>k</a:t>
            </a:r>
            <a:r>
              <a:rPr dirty="0" smtClean="0">
                <a:latin typeface="Georgia"/>
                <a:cs typeface="Georgia"/>
              </a:rPr>
              <a:t>e </a:t>
            </a:r>
            <a:r>
              <a:rPr spc="-4" dirty="0" smtClean="0">
                <a:latin typeface="Georgia"/>
                <a:cs typeface="Georgia"/>
              </a:rPr>
              <a:t>r</a:t>
            </a:r>
            <a:r>
              <a:rPr dirty="0" smtClean="0">
                <a:latin typeface="Georgia"/>
                <a:cs typeface="Georgia"/>
              </a:rPr>
              <a:t>oad,</a:t>
            </a:r>
            <a:r>
              <a:rPr spc="8" dirty="0" smtClean="0">
                <a:latin typeface="Georgia"/>
                <a:cs typeface="Georgia"/>
              </a:rPr>
              <a:t> </a:t>
            </a:r>
            <a:r>
              <a:rPr spc="4" dirty="0" smtClean="0">
                <a:latin typeface="Georgia"/>
                <a:cs typeface="Georgia"/>
              </a:rPr>
              <a:t>b</a:t>
            </a:r>
            <a:r>
              <a:rPr spc="-4" dirty="0" smtClean="0">
                <a:latin typeface="Georgia"/>
                <a:cs typeface="Georgia"/>
              </a:rPr>
              <a:t>r</a:t>
            </a:r>
            <a:r>
              <a:rPr dirty="0" smtClean="0">
                <a:latin typeface="Georgia"/>
                <a:cs typeface="Georgia"/>
              </a:rPr>
              <a:t>idg</a:t>
            </a:r>
            <a:r>
              <a:rPr spc="4" dirty="0" smtClean="0">
                <a:latin typeface="Georgia"/>
                <a:cs typeface="Georgia"/>
              </a:rPr>
              <a:t>e</a:t>
            </a:r>
            <a:r>
              <a:rPr dirty="0" smtClean="0">
                <a:latin typeface="Georgia"/>
                <a:cs typeface="Georgia"/>
              </a:rPr>
              <a:t>,</a:t>
            </a:r>
            <a:r>
              <a:rPr spc="-12" dirty="0" smtClean="0">
                <a:latin typeface="Georgia"/>
                <a:cs typeface="Georgia"/>
              </a:rPr>
              <a:t> </a:t>
            </a:r>
            <a:r>
              <a:rPr spc="4" dirty="0" smtClean="0">
                <a:latin typeface="Georgia"/>
                <a:cs typeface="Georgia"/>
              </a:rPr>
              <a:t>t</a:t>
            </a:r>
            <a:r>
              <a:rPr dirty="0" smtClean="0">
                <a:latin typeface="Georgia"/>
                <a:cs typeface="Georgia"/>
              </a:rPr>
              <a:t>u</a:t>
            </a:r>
            <a:r>
              <a:rPr spc="4" dirty="0" smtClean="0">
                <a:latin typeface="Georgia"/>
                <a:cs typeface="Georgia"/>
              </a:rPr>
              <a:t>nnel</a:t>
            </a:r>
            <a:r>
              <a:rPr dirty="0" smtClean="0">
                <a:latin typeface="Georgia"/>
                <a:cs typeface="Georgia"/>
              </a:rPr>
              <a:t>,</a:t>
            </a:r>
            <a:r>
              <a:rPr spc="-12" dirty="0" smtClean="0">
                <a:latin typeface="Georgia"/>
                <a:cs typeface="Georgia"/>
              </a:rPr>
              <a:t> </a:t>
            </a:r>
            <a:r>
              <a:rPr dirty="0" smtClean="0">
                <a:latin typeface="Georgia"/>
                <a:cs typeface="Georgia"/>
              </a:rPr>
              <a:t>i</a:t>
            </a:r>
            <a:r>
              <a:rPr spc="-4" dirty="0" smtClean="0">
                <a:latin typeface="Georgia"/>
                <a:cs typeface="Georgia"/>
              </a:rPr>
              <a:t>rr</a:t>
            </a:r>
            <a:r>
              <a:rPr dirty="0" smtClean="0">
                <a:latin typeface="Georgia"/>
                <a:cs typeface="Georgia"/>
              </a:rPr>
              <a:t>iga</a:t>
            </a:r>
            <a:r>
              <a:rPr spc="4" dirty="0" smtClean="0">
                <a:latin typeface="Georgia"/>
                <a:cs typeface="Georgia"/>
              </a:rPr>
              <a:t>t</a:t>
            </a:r>
            <a:r>
              <a:rPr dirty="0" smtClean="0">
                <a:latin typeface="Georgia"/>
                <a:cs typeface="Georgia"/>
              </a:rPr>
              <a:t>ion </a:t>
            </a:r>
            <a:r>
              <a:rPr spc="-4" dirty="0" smtClean="0">
                <a:latin typeface="Georgia"/>
                <a:cs typeface="Georgia"/>
              </a:rPr>
              <a:t>pr</a:t>
            </a:r>
            <a:r>
              <a:rPr dirty="0" smtClean="0">
                <a:latin typeface="Georgia"/>
                <a:cs typeface="Georgia"/>
              </a:rPr>
              <a:t>oj</a:t>
            </a:r>
            <a:r>
              <a:rPr spc="4" dirty="0" smtClean="0">
                <a:latin typeface="Georgia"/>
                <a:cs typeface="Georgia"/>
              </a:rPr>
              <a:t>e</a:t>
            </a:r>
            <a:r>
              <a:rPr dirty="0" smtClean="0">
                <a:latin typeface="Georgia"/>
                <a:cs typeface="Georgia"/>
              </a:rPr>
              <a:t>c</a:t>
            </a:r>
            <a:r>
              <a:rPr spc="4" dirty="0" smtClean="0">
                <a:latin typeface="Georgia"/>
                <a:cs typeface="Georgia"/>
              </a:rPr>
              <a:t>t</a:t>
            </a:r>
            <a:r>
              <a:rPr dirty="0" smtClean="0">
                <a:latin typeface="Georgia"/>
                <a:cs typeface="Georgia"/>
              </a:rPr>
              <a:t>s </a:t>
            </a:r>
            <a:endParaRPr>
              <a:latin typeface="Georgia"/>
              <a:cs typeface="Georgia"/>
            </a:endParaRPr>
          </a:p>
          <a:p>
            <a:pPr marL="11135">
              <a:lnSpc>
                <a:spcPts val="1992"/>
              </a:lnSpc>
              <a:spcBef>
                <a:spcPts val="111"/>
              </a:spcBef>
            </a:pPr>
            <a:r>
              <a:rPr spc="4" dirty="0" smtClean="0">
                <a:latin typeface="Georgia"/>
                <a:cs typeface="Georgia"/>
              </a:rPr>
              <a:t>et</a:t>
            </a:r>
            <a:r>
              <a:rPr dirty="0" smtClean="0">
                <a:latin typeface="Georgia"/>
                <a:cs typeface="Georgia"/>
              </a:rPr>
              <a:t>c.</a:t>
            </a:r>
            <a:endParaRPr>
              <a:latin typeface="Georgia"/>
              <a:cs typeface="Georgia"/>
            </a:endParaRPr>
          </a:p>
          <a:p>
            <a:pPr marL="63249" marR="26821">
              <a:lnSpc>
                <a:spcPct val="94685"/>
              </a:lnSpc>
              <a:spcBef>
                <a:spcPts val="995"/>
              </a:spcBef>
            </a:pPr>
            <a:r>
              <a:rPr dirty="0" smtClean="0">
                <a:latin typeface="Georgia"/>
                <a:cs typeface="Georgia"/>
              </a:rPr>
              <a:t>3.</a:t>
            </a:r>
            <a:r>
              <a:rPr spc="-12" dirty="0" smtClean="0">
                <a:latin typeface="Georgia"/>
                <a:cs typeface="Georgia"/>
              </a:rPr>
              <a:t> </a:t>
            </a:r>
            <a:r>
              <a:rPr dirty="0" smtClean="0">
                <a:latin typeface="Georgia"/>
                <a:cs typeface="Georgia"/>
              </a:rPr>
              <a:t>In </a:t>
            </a:r>
            <a:r>
              <a:rPr spc="-4" dirty="0" smtClean="0">
                <a:latin typeface="Georgia"/>
                <a:cs typeface="Georgia"/>
              </a:rPr>
              <a:t>r</a:t>
            </a:r>
            <a:r>
              <a:rPr spc="4" dirty="0" smtClean="0">
                <a:latin typeface="Georgia"/>
                <a:cs typeface="Georgia"/>
              </a:rPr>
              <a:t>el</a:t>
            </a:r>
            <a:r>
              <a:rPr dirty="0" smtClean="0">
                <a:latin typeface="Georgia"/>
                <a:cs typeface="Georgia"/>
              </a:rPr>
              <a:t>ation </a:t>
            </a:r>
            <a:r>
              <a:rPr spc="4" dirty="0" smtClean="0">
                <a:latin typeface="Georgia"/>
                <a:cs typeface="Georgia"/>
              </a:rPr>
              <a:t>t</a:t>
            </a:r>
            <a:r>
              <a:rPr dirty="0" smtClean="0">
                <a:latin typeface="Georgia"/>
                <a:cs typeface="Georgia"/>
              </a:rPr>
              <a:t>o</a:t>
            </a:r>
            <a:r>
              <a:rPr spc="-12" dirty="0" smtClean="0">
                <a:latin typeface="Georgia"/>
                <a:cs typeface="Georgia"/>
              </a:rPr>
              <a:t> </a:t>
            </a:r>
            <a:r>
              <a:rPr dirty="0" smtClean="0">
                <a:latin typeface="Georgia"/>
                <a:cs typeface="Georgia"/>
              </a:rPr>
              <a:t>wo</a:t>
            </a:r>
            <a:r>
              <a:rPr spc="-4" dirty="0" smtClean="0">
                <a:latin typeface="Georgia"/>
                <a:cs typeface="Georgia"/>
              </a:rPr>
              <a:t>rk</a:t>
            </a:r>
            <a:r>
              <a:rPr dirty="0" smtClean="0">
                <a:latin typeface="Georgia"/>
                <a:cs typeface="Georgia"/>
              </a:rPr>
              <a:t>s</a:t>
            </a:r>
            <a:r>
              <a:rPr spc="17" dirty="0" smtClean="0">
                <a:latin typeface="Georgia"/>
                <a:cs typeface="Georgia"/>
              </a:rPr>
              <a:t> </a:t>
            </a:r>
            <a:r>
              <a:rPr dirty="0" smtClean="0">
                <a:latin typeface="Georgia"/>
                <a:cs typeface="Georgia"/>
              </a:rPr>
              <a:t>co</a:t>
            </a:r>
            <a:r>
              <a:rPr spc="4" dirty="0" smtClean="0">
                <a:latin typeface="Georgia"/>
                <a:cs typeface="Georgia"/>
              </a:rPr>
              <a:t>nt</a:t>
            </a:r>
            <a:r>
              <a:rPr spc="-4" dirty="0" smtClean="0">
                <a:latin typeface="Georgia"/>
                <a:cs typeface="Georgia"/>
              </a:rPr>
              <a:t>r</a:t>
            </a:r>
            <a:r>
              <a:rPr dirty="0" smtClean="0">
                <a:latin typeface="Georgia"/>
                <a:cs typeface="Georgia"/>
              </a:rPr>
              <a:t>act u</a:t>
            </a:r>
            <a:r>
              <a:rPr spc="4" dirty="0" smtClean="0">
                <a:latin typeface="Georgia"/>
                <a:cs typeface="Georgia"/>
              </a:rPr>
              <a:t>n</a:t>
            </a:r>
            <a:r>
              <a:rPr dirty="0" smtClean="0">
                <a:latin typeface="Georgia"/>
                <a:cs typeface="Georgia"/>
              </a:rPr>
              <a:t>d</a:t>
            </a:r>
            <a:r>
              <a:rPr spc="4" dirty="0" smtClean="0">
                <a:latin typeface="Georgia"/>
                <a:cs typeface="Georgia"/>
              </a:rPr>
              <a:t>e</a:t>
            </a:r>
            <a:r>
              <a:rPr dirty="0" smtClean="0">
                <a:latin typeface="Georgia"/>
                <a:cs typeface="Georgia"/>
              </a:rPr>
              <a:t>r</a:t>
            </a:r>
            <a:r>
              <a:rPr spc="-4" dirty="0" smtClean="0">
                <a:latin typeface="Georgia"/>
                <a:cs typeface="Georgia"/>
              </a:rPr>
              <a:t> J</a:t>
            </a:r>
            <a:r>
              <a:rPr dirty="0" smtClean="0">
                <a:latin typeface="Georgia"/>
                <a:cs typeface="Georgia"/>
              </a:rPr>
              <a:t>LNURM or Rajiv Aw</a:t>
            </a:r>
            <a:r>
              <a:rPr spc="-4" dirty="0" smtClean="0">
                <a:latin typeface="Georgia"/>
                <a:cs typeface="Georgia"/>
              </a:rPr>
              <a:t>a</a:t>
            </a:r>
            <a:r>
              <a:rPr dirty="0" smtClean="0">
                <a:latin typeface="Georgia"/>
                <a:cs typeface="Georgia"/>
              </a:rPr>
              <a:t>as</a:t>
            </a:r>
            <a:r>
              <a:rPr spc="4" dirty="0" smtClean="0">
                <a:latin typeface="Georgia"/>
                <a:cs typeface="Georgia"/>
              </a:rPr>
              <a:t> Y</a:t>
            </a:r>
            <a:r>
              <a:rPr dirty="0" smtClean="0">
                <a:latin typeface="Georgia"/>
                <a:cs typeface="Georgia"/>
              </a:rPr>
              <a:t>ojana</a:t>
            </a:r>
            <a:endParaRPr>
              <a:latin typeface="Georgia"/>
              <a:cs typeface="Georgia"/>
            </a:endParaRPr>
          </a:p>
          <a:p>
            <a:pPr marL="11135" marR="562536">
              <a:lnSpc>
                <a:spcPts val="1992"/>
              </a:lnSpc>
              <a:spcBef>
                <a:spcPts val="985"/>
              </a:spcBef>
            </a:pPr>
            <a:r>
              <a:rPr dirty="0" smtClean="0">
                <a:latin typeface="Georgia"/>
                <a:cs typeface="Georgia"/>
              </a:rPr>
              <a:t>E</a:t>
            </a:r>
            <a:r>
              <a:rPr spc="-4" dirty="0" smtClean="0">
                <a:latin typeface="Georgia"/>
                <a:cs typeface="Georgia"/>
              </a:rPr>
              <a:t>r</a:t>
            </a:r>
            <a:r>
              <a:rPr spc="4" dirty="0" smtClean="0">
                <a:latin typeface="Georgia"/>
                <a:cs typeface="Georgia"/>
              </a:rPr>
              <a:t>e</a:t>
            </a:r>
            <a:r>
              <a:rPr dirty="0" smtClean="0">
                <a:latin typeface="Georgia"/>
                <a:cs typeface="Georgia"/>
              </a:rPr>
              <a:t>c</a:t>
            </a:r>
            <a:r>
              <a:rPr spc="4" dirty="0" smtClean="0">
                <a:latin typeface="Georgia"/>
                <a:cs typeface="Georgia"/>
              </a:rPr>
              <a:t>t</a:t>
            </a:r>
            <a:r>
              <a:rPr dirty="0" smtClean="0">
                <a:latin typeface="Georgia"/>
                <a:cs typeface="Georgia"/>
              </a:rPr>
              <a:t>ion</a:t>
            </a:r>
            <a:r>
              <a:rPr spc="-8" dirty="0" smtClean="0">
                <a:latin typeface="Georgia"/>
                <a:cs typeface="Georgia"/>
              </a:rPr>
              <a:t> </a:t>
            </a:r>
            <a:r>
              <a:rPr dirty="0" smtClean="0">
                <a:latin typeface="Georgia"/>
                <a:cs typeface="Georgia"/>
              </a:rPr>
              <a:t>or </a:t>
            </a:r>
            <a:r>
              <a:rPr spc="-4" dirty="0" smtClean="0">
                <a:latin typeface="Georgia"/>
                <a:cs typeface="Georgia"/>
              </a:rPr>
              <a:t>C</a:t>
            </a:r>
            <a:r>
              <a:rPr dirty="0" smtClean="0">
                <a:latin typeface="Georgia"/>
                <a:cs typeface="Georgia"/>
              </a:rPr>
              <a:t>o</a:t>
            </a:r>
            <a:r>
              <a:rPr spc="4" dirty="0" smtClean="0">
                <a:latin typeface="Georgia"/>
                <a:cs typeface="Georgia"/>
              </a:rPr>
              <a:t>n</a:t>
            </a:r>
            <a:r>
              <a:rPr dirty="0" smtClean="0">
                <a:latin typeface="Georgia"/>
                <a:cs typeface="Georgia"/>
              </a:rPr>
              <a:t>st</a:t>
            </a:r>
            <a:r>
              <a:rPr spc="-4" dirty="0" smtClean="0">
                <a:latin typeface="Georgia"/>
                <a:cs typeface="Georgia"/>
              </a:rPr>
              <a:t>r</a:t>
            </a:r>
            <a:r>
              <a:rPr dirty="0" smtClean="0">
                <a:latin typeface="Georgia"/>
                <a:cs typeface="Georgia"/>
              </a:rPr>
              <a:t>uc</a:t>
            </a:r>
            <a:r>
              <a:rPr spc="4" dirty="0" smtClean="0">
                <a:latin typeface="Georgia"/>
                <a:cs typeface="Georgia"/>
              </a:rPr>
              <a:t>t</a:t>
            </a:r>
            <a:r>
              <a:rPr dirty="0" smtClean="0">
                <a:latin typeface="Georgia"/>
                <a:cs typeface="Georgia"/>
              </a:rPr>
              <a:t>ion</a:t>
            </a:r>
            <a:r>
              <a:rPr spc="-8" dirty="0" smtClean="0">
                <a:latin typeface="Georgia"/>
                <a:cs typeface="Georgia"/>
              </a:rPr>
              <a:t> </a:t>
            </a:r>
            <a:r>
              <a:rPr dirty="0" smtClean="0">
                <a:latin typeface="Georgia"/>
                <a:cs typeface="Georgia"/>
              </a:rPr>
              <a:t>se</a:t>
            </a:r>
            <a:r>
              <a:rPr spc="-4" dirty="0" smtClean="0">
                <a:latin typeface="Georgia"/>
                <a:cs typeface="Georgia"/>
              </a:rPr>
              <a:t>r</a:t>
            </a:r>
            <a:r>
              <a:rPr dirty="0" smtClean="0">
                <a:latin typeface="Georgia"/>
                <a:cs typeface="Georgia"/>
              </a:rPr>
              <a:t>vi</a:t>
            </a:r>
            <a:r>
              <a:rPr spc="4" dirty="0" smtClean="0">
                <a:latin typeface="Georgia"/>
                <a:cs typeface="Georgia"/>
              </a:rPr>
              <a:t>c</a:t>
            </a:r>
            <a:r>
              <a:rPr dirty="0" smtClean="0">
                <a:latin typeface="Georgia"/>
                <a:cs typeface="Georgia"/>
              </a:rPr>
              <a:t>e</a:t>
            </a:r>
            <a:r>
              <a:rPr spc="-8" dirty="0" smtClean="0">
                <a:latin typeface="Georgia"/>
                <a:cs typeface="Georgia"/>
              </a:rPr>
              <a:t> </a:t>
            </a:r>
            <a:r>
              <a:rPr dirty="0" smtClean="0">
                <a:latin typeface="Georgia"/>
                <a:cs typeface="Georgia"/>
              </a:rPr>
              <a:t>in </a:t>
            </a:r>
            <a:r>
              <a:rPr spc="-4" dirty="0" smtClean="0">
                <a:latin typeface="Georgia"/>
                <a:cs typeface="Georgia"/>
              </a:rPr>
              <a:t>r</a:t>
            </a:r>
            <a:r>
              <a:rPr spc="4" dirty="0" smtClean="0">
                <a:latin typeface="Georgia"/>
                <a:cs typeface="Georgia"/>
              </a:rPr>
              <a:t>el</a:t>
            </a:r>
            <a:r>
              <a:rPr dirty="0" smtClean="0">
                <a:latin typeface="Georgia"/>
                <a:cs typeface="Georgia"/>
              </a:rPr>
              <a:t>ation </a:t>
            </a:r>
            <a:r>
              <a:rPr spc="4" dirty="0" smtClean="0">
                <a:latin typeface="Georgia"/>
                <a:cs typeface="Georgia"/>
              </a:rPr>
              <a:t>t</a:t>
            </a:r>
            <a:r>
              <a:rPr dirty="0" smtClean="0">
                <a:latin typeface="Georgia"/>
                <a:cs typeface="Georgia"/>
              </a:rPr>
              <a:t>o</a:t>
            </a:r>
            <a:r>
              <a:rPr spc="-12" dirty="0" smtClean="0">
                <a:latin typeface="Georgia"/>
                <a:cs typeface="Georgia"/>
              </a:rPr>
              <a:t> </a:t>
            </a:r>
            <a:r>
              <a:rPr dirty="0" smtClean="0">
                <a:latin typeface="Georgia"/>
                <a:cs typeface="Georgia"/>
              </a:rPr>
              <a:t>o</a:t>
            </a:r>
            <a:r>
              <a:rPr spc="-4" dirty="0" smtClean="0">
                <a:latin typeface="Georgia"/>
                <a:cs typeface="Georgia"/>
              </a:rPr>
              <a:t>r</a:t>
            </a:r>
            <a:r>
              <a:rPr dirty="0" smtClean="0">
                <a:latin typeface="Georgia"/>
                <a:cs typeface="Georgia"/>
              </a:rPr>
              <a:t>igi</a:t>
            </a:r>
            <a:r>
              <a:rPr spc="4" dirty="0" smtClean="0">
                <a:latin typeface="Georgia"/>
                <a:cs typeface="Georgia"/>
              </a:rPr>
              <a:t>n</a:t>
            </a:r>
            <a:r>
              <a:rPr dirty="0" smtClean="0">
                <a:latin typeface="Georgia"/>
                <a:cs typeface="Georgia"/>
              </a:rPr>
              <a:t>al</a:t>
            </a:r>
            <a:r>
              <a:rPr spc="8" dirty="0" smtClean="0">
                <a:latin typeface="Georgia"/>
                <a:cs typeface="Georgia"/>
              </a:rPr>
              <a:t> </a:t>
            </a:r>
            <a:r>
              <a:rPr dirty="0" smtClean="0">
                <a:latin typeface="Georgia"/>
                <a:cs typeface="Georgia"/>
              </a:rPr>
              <a:t>wo</a:t>
            </a:r>
            <a:r>
              <a:rPr spc="-4" dirty="0" smtClean="0">
                <a:latin typeface="Georgia"/>
                <a:cs typeface="Georgia"/>
              </a:rPr>
              <a:t>rk</a:t>
            </a:r>
            <a:r>
              <a:rPr dirty="0" smtClean="0">
                <a:latin typeface="Georgia"/>
                <a:cs typeface="Georgia"/>
              </a:rPr>
              <a:t>s</a:t>
            </a:r>
            <a:r>
              <a:rPr spc="8" dirty="0" smtClean="0">
                <a:latin typeface="Georgia"/>
                <a:cs typeface="Georgia"/>
              </a:rPr>
              <a:t> </a:t>
            </a:r>
            <a:r>
              <a:rPr spc="-4" dirty="0" smtClean="0">
                <a:latin typeface="Georgia"/>
                <a:cs typeface="Georgia"/>
              </a:rPr>
              <a:t>p</a:t>
            </a:r>
            <a:r>
              <a:rPr spc="4" dirty="0" smtClean="0">
                <a:latin typeface="Georgia"/>
                <a:cs typeface="Georgia"/>
              </a:rPr>
              <a:t>e</a:t>
            </a:r>
            <a:r>
              <a:rPr spc="-4" dirty="0" smtClean="0">
                <a:latin typeface="Georgia"/>
                <a:cs typeface="Georgia"/>
              </a:rPr>
              <a:t>r</a:t>
            </a:r>
            <a:r>
              <a:rPr spc="4" dirty="0" smtClean="0">
                <a:latin typeface="Georgia"/>
                <a:cs typeface="Georgia"/>
              </a:rPr>
              <a:t>t</a:t>
            </a:r>
            <a:r>
              <a:rPr dirty="0" smtClean="0">
                <a:latin typeface="Georgia"/>
                <a:cs typeface="Georgia"/>
              </a:rPr>
              <a:t>ai</a:t>
            </a:r>
            <a:r>
              <a:rPr spc="4" dirty="0" smtClean="0">
                <a:latin typeface="Georgia"/>
                <a:cs typeface="Georgia"/>
              </a:rPr>
              <a:t>n</a:t>
            </a:r>
            <a:r>
              <a:rPr dirty="0" smtClean="0">
                <a:latin typeface="Georgia"/>
                <a:cs typeface="Georgia"/>
              </a:rPr>
              <a:t>i</a:t>
            </a:r>
            <a:r>
              <a:rPr spc="4" dirty="0" smtClean="0">
                <a:latin typeface="Georgia"/>
                <a:cs typeface="Georgia"/>
              </a:rPr>
              <a:t>n</a:t>
            </a:r>
            <a:r>
              <a:rPr dirty="0" smtClean="0">
                <a:latin typeface="Georgia"/>
                <a:cs typeface="Georgia"/>
              </a:rPr>
              <a:t>g </a:t>
            </a:r>
            <a:r>
              <a:rPr spc="4" dirty="0" smtClean="0">
                <a:latin typeface="Georgia"/>
                <a:cs typeface="Georgia"/>
              </a:rPr>
              <a:t>t</a:t>
            </a:r>
            <a:r>
              <a:rPr dirty="0" smtClean="0">
                <a:latin typeface="Georgia"/>
                <a:cs typeface="Georgia"/>
              </a:rPr>
              <a:t>o </a:t>
            </a:r>
            <a:endParaRPr>
              <a:latin typeface="Georgia"/>
              <a:cs typeface="Georgia"/>
            </a:endParaRPr>
          </a:p>
          <a:p>
            <a:pPr marL="11135" marR="562536">
              <a:lnSpc>
                <a:spcPts val="1992"/>
              </a:lnSpc>
              <a:spcBef>
                <a:spcPts val="111"/>
              </a:spcBef>
            </a:pPr>
            <a:r>
              <a:rPr dirty="0" smtClean="0">
                <a:latin typeface="Georgia"/>
                <a:cs typeface="Georgia"/>
              </a:rPr>
              <a:t>ai</a:t>
            </a:r>
            <a:r>
              <a:rPr spc="-4" dirty="0" smtClean="0">
                <a:latin typeface="Georgia"/>
                <a:cs typeface="Georgia"/>
              </a:rPr>
              <a:t>rp</a:t>
            </a:r>
            <a:r>
              <a:rPr dirty="0" smtClean="0">
                <a:latin typeface="Georgia"/>
                <a:cs typeface="Georgia"/>
              </a:rPr>
              <a:t>o</a:t>
            </a:r>
            <a:r>
              <a:rPr spc="-4" dirty="0" smtClean="0">
                <a:latin typeface="Georgia"/>
                <a:cs typeface="Georgia"/>
              </a:rPr>
              <a:t>r</a:t>
            </a:r>
            <a:r>
              <a:rPr spc="4" dirty="0" smtClean="0">
                <a:latin typeface="Georgia"/>
                <a:cs typeface="Georgia"/>
              </a:rPr>
              <a:t>t</a:t>
            </a:r>
            <a:r>
              <a:rPr dirty="0" smtClean="0">
                <a:latin typeface="Georgia"/>
                <a:cs typeface="Georgia"/>
              </a:rPr>
              <a:t>, </a:t>
            </a:r>
            <a:r>
              <a:rPr spc="-4" dirty="0" smtClean="0">
                <a:latin typeface="Georgia"/>
                <a:cs typeface="Georgia"/>
              </a:rPr>
              <a:t>p</a:t>
            </a:r>
            <a:r>
              <a:rPr dirty="0" smtClean="0">
                <a:latin typeface="Georgia"/>
                <a:cs typeface="Georgia"/>
              </a:rPr>
              <a:t>o</a:t>
            </a:r>
            <a:r>
              <a:rPr spc="-4" dirty="0" smtClean="0">
                <a:latin typeface="Georgia"/>
                <a:cs typeface="Georgia"/>
              </a:rPr>
              <a:t>r</a:t>
            </a:r>
            <a:r>
              <a:rPr spc="4" dirty="0" smtClean="0">
                <a:latin typeface="Georgia"/>
                <a:cs typeface="Georgia"/>
              </a:rPr>
              <a:t>t</a:t>
            </a:r>
            <a:r>
              <a:rPr dirty="0" smtClean="0">
                <a:latin typeface="Georgia"/>
                <a:cs typeface="Georgia"/>
              </a:rPr>
              <a:t>, </a:t>
            </a:r>
            <a:r>
              <a:rPr spc="-4" dirty="0" smtClean="0">
                <a:latin typeface="Georgia"/>
                <a:cs typeface="Georgia"/>
              </a:rPr>
              <a:t>r</a:t>
            </a:r>
            <a:r>
              <a:rPr dirty="0" smtClean="0">
                <a:latin typeface="Georgia"/>
                <a:cs typeface="Georgia"/>
              </a:rPr>
              <a:t>ailwa</a:t>
            </a:r>
            <a:r>
              <a:rPr spc="-4" dirty="0" smtClean="0">
                <a:latin typeface="Georgia"/>
                <a:cs typeface="Georgia"/>
              </a:rPr>
              <a:t>y</a:t>
            </a:r>
            <a:r>
              <a:rPr dirty="0" smtClean="0">
                <a:latin typeface="Georgia"/>
                <a:cs typeface="Georgia"/>
              </a:rPr>
              <a:t>s</a:t>
            </a:r>
            <a:r>
              <a:rPr spc="17" dirty="0" smtClean="0">
                <a:latin typeface="Georgia"/>
                <a:cs typeface="Georgia"/>
              </a:rPr>
              <a:t> </a:t>
            </a:r>
            <a:r>
              <a:rPr dirty="0" smtClean="0">
                <a:latin typeface="Georgia"/>
                <a:cs typeface="Georgia"/>
              </a:rPr>
              <a:t>or si</a:t>
            </a:r>
            <a:r>
              <a:rPr spc="4" dirty="0" smtClean="0">
                <a:latin typeface="Georgia"/>
                <a:cs typeface="Georgia"/>
              </a:rPr>
              <a:t>n</a:t>
            </a:r>
            <a:r>
              <a:rPr dirty="0" smtClean="0">
                <a:latin typeface="Georgia"/>
                <a:cs typeface="Georgia"/>
              </a:rPr>
              <a:t>gle</a:t>
            </a:r>
            <a:r>
              <a:rPr spc="-8" dirty="0" smtClean="0">
                <a:latin typeface="Georgia"/>
                <a:cs typeface="Georgia"/>
              </a:rPr>
              <a:t> </a:t>
            </a:r>
            <a:r>
              <a:rPr spc="-4" dirty="0" smtClean="0">
                <a:latin typeface="Georgia"/>
                <a:cs typeface="Georgia"/>
              </a:rPr>
              <a:t>r</a:t>
            </a:r>
            <a:r>
              <a:rPr spc="4" dirty="0" smtClean="0">
                <a:latin typeface="Georgia"/>
                <a:cs typeface="Georgia"/>
              </a:rPr>
              <a:t>e</a:t>
            </a:r>
            <a:r>
              <a:rPr dirty="0" smtClean="0">
                <a:latin typeface="Georgia"/>
                <a:cs typeface="Georgia"/>
              </a:rPr>
              <a:t>sid</a:t>
            </a:r>
            <a:r>
              <a:rPr spc="4" dirty="0" smtClean="0">
                <a:latin typeface="Georgia"/>
                <a:cs typeface="Georgia"/>
              </a:rPr>
              <a:t>ent</a:t>
            </a:r>
            <a:r>
              <a:rPr dirty="0" smtClean="0">
                <a:latin typeface="Georgia"/>
                <a:cs typeface="Georgia"/>
              </a:rPr>
              <a:t>ial</a:t>
            </a:r>
            <a:r>
              <a:rPr spc="-12" dirty="0" smtClean="0">
                <a:latin typeface="Georgia"/>
                <a:cs typeface="Georgia"/>
              </a:rPr>
              <a:t> </a:t>
            </a:r>
            <a:r>
              <a:rPr dirty="0" smtClean="0">
                <a:latin typeface="Georgia"/>
                <a:cs typeface="Georgia"/>
              </a:rPr>
              <a:t>u</a:t>
            </a:r>
            <a:r>
              <a:rPr spc="4" dirty="0" smtClean="0">
                <a:latin typeface="Georgia"/>
                <a:cs typeface="Georgia"/>
              </a:rPr>
              <a:t>n</a:t>
            </a:r>
            <a:r>
              <a:rPr dirty="0" smtClean="0">
                <a:latin typeface="Georgia"/>
                <a:cs typeface="Georgia"/>
              </a:rPr>
              <a:t>it</a:t>
            </a:r>
            <a:r>
              <a:rPr spc="-8" dirty="0" smtClean="0">
                <a:latin typeface="Georgia"/>
                <a:cs typeface="Georgia"/>
              </a:rPr>
              <a:t> </a:t>
            </a:r>
            <a:r>
              <a:rPr spc="4" dirty="0" smtClean="0">
                <a:latin typeface="Georgia"/>
                <a:cs typeface="Georgia"/>
              </a:rPr>
              <a:t>et</a:t>
            </a:r>
            <a:r>
              <a:rPr dirty="0" smtClean="0">
                <a:latin typeface="Georgia"/>
                <a:cs typeface="Georgia"/>
              </a:rPr>
              <a:t>c.;</a:t>
            </a:r>
            <a:endParaRPr>
              <a:latin typeface="Georgia"/>
              <a:cs typeface="Georgi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l"/>
            <a:r>
              <a:rPr lang="en-US" sz="3600" dirty="0" smtClean="0"/>
              <a:t>Import of Service</a:t>
            </a:r>
            <a:endParaRPr lang="en-US" sz="3600" dirty="0"/>
          </a:p>
        </p:txBody>
      </p:sp>
      <p:sp>
        <p:nvSpPr>
          <p:cNvPr id="3" name="Content Placeholder 2"/>
          <p:cNvSpPr>
            <a:spLocks noGrp="1"/>
          </p:cNvSpPr>
          <p:nvPr>
            <p:ph idx="1"/>
          </p:nvPr>
        </p:nvSpPr>
        <p:spPr>
          <a:xfrm>
            <a:off x="457200" y="1371600"/>
            <a:ext cx="8229600" cy="5105399"/>
          </a:xfrm>
        </p:spPr>
        <p:txBody>
          <a:bodyPr>
            <a:normAutofit/>
          </a:bodyPr>
          <a:lstStyle/>
          <a:p>
            <a:pPr>
              <a:buNone/>
            </a:pPr>
            <a:r>
              <a:rPr lang="en-US" sz="2000" dirty="0" smtClean="0"/>
              <a:t>Services Provided By a person who is located In a non taxable Territory To any </a:t>
            </a:r>
          </a:p>
          <a:p>
            <a:pPr>
              <a:buNone/>
            </a:pPr>
            <a:r>
              <a:rPr lang="en-US" sz="2000" dirty="0" smtClean="0"/>
              <a:t>person located in the Taxable Territory.</a:t>
            </a:r>
          </a:p>
          <a:p>
            <a:pPr>
              <a:buNone/>
            </a:pPr>
            <a:endParaRPr lang="en-US" sz="1100" dirty="0" smtClean="0"/>
          </a:p>
          <a:p>
            <a:r>
              <a:rPr lang="en-US" sz="2000" dirty="0" smtClean="0"/>
              <a:t>Service Receiver</a:t>
            </a:r>
          </a:p>
          <a:p>
            <a:pPr lvl="1"/>
            <a:r>
              <a:rPr lang="en-US" sz="2000" dirty="0" smtClean="0"/>
              <a:t>Any Person Located In taxable Territory (Individual, HUF, Firms, AOP, Body </a:t>
            </a:r>
            <a:r>
              <a:rPr lang="en-US" sz="2000" dirty="0" err="1" smtClean="0"/>
              <a:t>Corporates</a:t>
            </a:r>
            <a:r>
              <a:rPr lang="en-US" sz="2000" dirty="0" smtClean="0"/>
              <a:t> or  Trusts)</a:t>
            </a:r>
          </a:p>
          <a:p>
            <a:pPr>
              <a:buNone/>
            </a:pPr>
            <a:endParaRPr lang="en-US" sz="1200" dirty="0" smtClean="0"/>
          </a:p>
          <a:p>
            <a:r>
              <a:rPr lang="en-US" sz="2000" dirty="0" smtClean="0"/>
              <a:t>Service Provider</a:t>
            </a:r>
          </a:p>
          <a:p>
            <a:pPr lvl="1"/>
            <a:r>
              <a:rPr lang="en-US" sz="2000" dirty="0" smtClean="0"/>
              <a:t>Any Person Located in Non Taxable Territory</a:t>
            </a:r>
          </a:p>
          <a:p>
            <a:pPr>
              <a:buNone/>
            </a:pPr>
            <a:endParaRPr lang="en-US" sz="1200" dirty="0" smtClean="0"/>
          </a:p>
          <a:p>
            <a:r>
              <a:rPr lang="en-US" sz="2000" dirty="0" smtClean="0"/>
              <a:t>Rate:100% by Service Receiver</a:t>
            </a:r>
          </a:p>
          <a:p>
            <a:pPr>
              <a:buNone/>
            </a:pPr>
            <a:endParaRPr lang="en-US" sz="2000" dirty="0" smtClean="0"/>
          </a:p>
          <a:p>
            <a:pPr>
              <a:buNone/>
            </a:pPr>
            <a:r>
              <a:rPr lang="en-US" sz="2000" dirty="0" smtClean="0"/>
              <a:t>Here there is no provision of whether service provided for Business purposes </a:t>
            </a:r>
          </a:p>
          <a:p>
            <a:pPr>
              <a:buNone/>
            </a:pPr>
            <a:r>
              <a:rPr lang="en-US" sz="2000" dirty="0" smtClean="0"/>
              <a:t>or not, Hence it is applicable to Trusts Registered U/sec 12 A Of Income Tax </a:t>
            </a:r>
          </a:p>
          <a:p>
            <a:pPr>
              <a:buNone/>
            </a:pPr>
            <a:r>
              <a:rPr lang="en-US" sz="2000" dirty="0" smtClean="0"/>
              <a:t>Act.</a:t>
            </a:r>
            <a:endParaRPr lang="en-US"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Services by a Director to the Company</a:t>
            </a:r>
            <a:endParaRPr lang="en-US" sz="3600" dirty="0"/>
          </a:p>
        </p:txBody>
      </p:sp>
      <p:sp>
        <p:nvSpPr>
          <p:cNvPr id="3" name="Content Placeholder 2"/>
          <p:cNvSpPr>
            <a:spLocks noGrp="1"/>
          </p:cNvSpPr>
          <p:nvPr>
            <p:ph idx="1"/>
          </p:nvPr>
        </p:nvSpPr>
        <p:spPr>
          <a:xfrm>
            <a:off x="457200" y="1371601"/>
            <a:ext cx="8229600" cy="4754564"/>
          </a:xfrm>
        </p:spPr>
        <p:txBody>
          <a:bodyPr>
            <a:normAutofit lnSpcReduction="10000"/>
          </a:bodyPr>
          <a:lstStyle/>
          <a:p>
            <a:pPr>
              <a:buNone/>
            </a:pPr>
            <a:r>
              <a:rPr lang="en-US" dirty="0" smtClean="0"/>
              <a:t>	</a:t>
            </a:r>
            <a:r>
              <a:rPr lang="en-US" sz="2000" dirty="0" smtClean="0"/>
              <a:t>Services Provided By a Director of a company to the said Company:</a:t>
            </a:r>
          </a:p>
          <a:p>
            <a:pPr>
              <a:buNone/>
            </a:pPr>
            <a:r>
              <a:rPr lang="en-US" sz="1400" dirty="0" smtClean="0"/>
              <a:t>	</a:t>
            </a:r>
            <a:endParaRPr lang="en-US" sz="1100" dirty="0" smtClean="0"/>
          </a:p>
          <a:p>
            <a:pPr>
              <a:buNone/>
            </a:pPr>
            <a:r>
              <a:rPr lang="en-US" sz="2000" dirty="0" smtClean="0"/>
              <a:t>	Service Receiver</a:t>
            </a:r>
          </a:p>
          <a:p>
            <a:pPr lvl="1"/>
            <a:r>
              <a:rPr lang="en-US" sz="1600" dirty="0" smtClean="0"/>
              <a:t>Company</a:t>
            </a:r>
          </a:p>
          <a:p>
            <a:pPr>
              <a:buNone/>
            </a:pPr>
            <a:r>
              <a:rPr lang="en-US" sz="2000" dirty="0" smtClean="0"/>
              <a:t>	Service Provider</a:t>
            </a:r>
          </a:p>
          <a:p>
            <a:pPr lvl="1"/>
            <a:r>
              <a:rPr lang="en-US" sz="1600" dirty="0" smtClean="0"/>
              <a:t>Director of the Said Company</a:t>
            </a:r>
          </a:p>
          <a:p>
            <a:pPr>
              <a:buNone/>
            </a:pPr>
            <a:r>
              <a:rPr lang="en-US" sz="2000" dirty="0" smtClean="0"/>
              <a:t>	</a:t>
            </a:r>
          </a:p>
          <a:p>
            <a:pPr>
              <a:buNone/>
            </a:pPr>
            <a:r>
              <a:rPr lang="en-US" sz="2000" dirty="0" smtClean="0"/>
              <a:t>	Rates:100% by service receiver</a:t>
            </a:r>
          </a:p>
          <a:p>
            <a:endParaRPr lang="en-US" sz="2000" dirty="0" smtClean="0"/>
          </a:p>
          <a:p>
            <a:r>
              <a:rPr lang="en-US" sz="2000" dirty="0" smtClean="0"/>
              <a:t>However, services provided by director in employee-employer relationship do not attract reverse charge.</a:t>
            </a:r>
          </a:p>
          <a:p>
            <a:endParaRPr lang="en-US" sz="2000" dirty="0" smtClean="0"/>
          </a:p>
          <a:p>
            <a:r>
              <a:rPr lang="en-US" sz="2000" dirty="0" smtClean="0"/>
              <a:t>Whole time director &amp; managing director are considered as employee of company so reverse charge will not be applicable.</a:t>
            </a:r>
          </a:p>
          <a:p>
            <a:pPr>
              <a:buNone/>
            </a:pPr>
            <a:endParaRPr lang="en-US" sz="2000" dirty="0" smtClean="0"/>
          </a:p>
          <a:p>
            <a:pPr>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hidden_benefits</a:t>
            </a:r>
            <a:endParaRPr lang="en-US" dirty="0"/>
          </a:p>
        </p:txBody>
      </p:sp>
      <p:pic>
        <p:nvPicPr>
          <p:cNvPr id="1026" name="Picture 2" descr="C:\Users\mas\Desktop\Reverse and Joint Charge\R&amp;JC working\hidden_benefits.jpg"/>
          <p:cNvPicPr>
            <a:picLocks noGrp="1" noChangeAspect="1" noChangeArrowheads="1"/>
          </p:cNvPicPr>
          <p:nvPr>
            <p:ph idx="1"/>
          </p:nvPr>
        </p:nvPicPr>
        <p:blipFill>
          <a:blip r:embed="rId2"/>
          <a:srcRect/>
          <a:stretch>
            <a:fillRect/>
          </a:stretch>
        </p:blipFill>
        <p:spPr bwMode="auto">
          <a:xfrm>
            <a:off x="2564922" y="1600201"/>
            <a:ext cx="4014158" cy="4525963"/>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mas\Desktop\Reverse and Joint Charge\R&amp;JC working\rumour_mongering.jpg"/>
          <p:cNvPicPr>
            <a:picLocks noGrp="1" noChangeAspect="1" noChangeArrowheads="1"/>
          </p:cNvPicPr>
          <p:nvPr>
            <p:ph idx="1"/>
          </p:nvPr>
        </p:nvPicPr>
        <p:blipFill>
          <a:blip r:embed="rId2"/>
          <a:srcRect/>
          <a:stretch>
            <a:fillRect/>
          </a:stretch>
        </p:blipFill>
        <p:spPr bwMode="auto">
          <a:xfrm>
            <a:off x="2438400" y="609600"/>
            <a:ext cx="4517740" cy="553340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Reverse Charge Mechanism…a concept</a:t>
            </a:r>
            <a:r>
              <a:rPr lang="en-US" dirty="0" smtClean="0"/>
              <a:t> </a:t>
            </a:r>
            <a:endParaRPr lang="en-US" dirty="0"/>
          </a:p>
        </p:txBody>
      </p:sp>
      <p:pic>
        <p:nvPicPr>
          <p:cNvPr id="4" name="Content Placeholder 3" descr="http://2.bp.blogspot.com/-OZwVb-FlXKo/T-ntmm8CPRI/AAAAAAAACEQ/oHfEpgEd7gE/s320/reverse+charge+in+service+tax+01.07.2012">
            <a:hlinkClick r:id="rId2"/>
          </p:cNvPr>
          <p:cNvPicPr>
            <a:picLocks noGrp="1"/>
          </p:cNvPicPr>
          <p:nvPr>
            <p:ph idx="1"/>
          </p:nvPr>
        </p:nvPicPr>
        <p:blipFill>
          <a:blip r:embed="rId3"/>
          <a:srcRect b="15313"/>
          <a:stretch>
            <a:fillRect/>
          </a:stretch>
        </p:blipFill>
        <p:spPr bwMode="auto">
          <a:xfrm>
            <a:off x="5715000" y="2133600"/>
            <a:ext cx="1790700" cy="2581260"/>
          </a:xfrm>
          <a:prstGeom prst="rect">
            <a:avLst/>
          </a:prstGeom>
          <a:noFill/>
          <a:ln w="9525">
            <a:noFill/>
            <a:miter lim="800000"/>
            <a:headEnd/>
            <a:tailEnd/>
          </a:ln>
        </p:spPr>
      </p:pic>
      <p:pic>
        <p:nvPicPr>
          <p:cNvPr id="5" name="Content Placeholder 4" descr="http://2.bp.blogspot.com/-OZwVb-FlXKo/T-ntmm8CPRI/AAAAAAAACEQ/oHfEpgEd7gE/s320/reverse+charge+in+service+tax+01.07.2012">
            <a:hlinkClick r:id="rId2"/>
          </p:cNvPr>
          <p:cNvPicPr>
            <a:picLocks/>
          </p:cNvPicPr>
          <p:nvPr/>
        </p:nvPicPr>
        <p:blipFill>
          <a:blip r:embed="rId3"/>
          <a:srcRect t="46058" b="12227"/>
          <a:stretch>
            <a:fillRect/>
          </a:stretch>
        </p:blipFill>
        <p:spPr bwMode="auto">
          <a:xfrm>
            <a:off x="1828800" y="2209800"/>
            <a:ext cx="1790700" cy="2438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smtClean="0"/>
              <a:t>Case Studies</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r>
              <a:rPr lang="en-US" sz="1800" dirty="0" smtClean="0"/>
              <a:t>What happens to a Society which is out of service tax ambit because of the applicability of "Negative List" but uses goods transport agency for transport of goods by road?</a:t>
            </a:r>
            <a:br>
              <a:rPr lang="en-US" sz="1800" dirty="0" smtClean="0"/>
            </a:br>
            <a:endParaRPr lang="en-US" sz="1100" dirty="0" smtClean="0"/>
          </a:p>
          <a:p>
            <a:pPr>
              <a:buNone/>
            </a:pPr>
            <a:r>
              <a:rPr lang="en-US" sz="1100" dirty="0" smtClean="0">
                <a:solidFill>
                  <a:schemeClr val="tx2">
                    <a:lumMod val="60000"/>
                    <a:lumOff val="40000"/>
                  </a:schemeClr>
                </a:solidFill>
              </a:rPr>
              <a:t>	</a:t>
            </a:r>
            <a:r>
              <a:rPr lang="en-US" sz="1800" dirty="0" smtClean="0">
                <a:solidFill>
                  <a:schemeClr val="tx2">
                    <a:lumMod val="60000"/>
                    <a:lumOff val="40000"/>
                  </a:schemeClr>
                </a:solidFill>
              </a:rPr>
              <a:t>Society has to register to pay reverse charge tax on GTA services.</a:t>
            </a:r>
          </a:p>
          <a:p>
            <a:endParaRPr lang="en-US" sz="1200" dirty="0" smtClean="0">
              <a:solidFill>
                <a:schemeClr val="tx2">
                  <a:lumMod val="60000"/>
                  <a:lumOff val="40000"/>
                </a:schemeClr>
              </a:solidFill>
            </a:endParaRPr>
          </a:p>
          <a:p>
            <a:r>
              <a:rPr lang="en-US" sz="1800" dirty="0" smtClean="0"/>
              <a:t>Should </a:t>
            </a:r>
            <a:r>
              <a:rPr lang="en-US" sz="1800" dirty="0" err="1" smtClean="0"/>
              <a:t>liabity</a:t>
            </a:r>
            <a:r>
              <a:rPr lang="en-US" sz="1800" dirty="0" smtClean="0"/>
              <a:t> under reverse charge method be discharged from </a:t>
            </a:r>
            <a:r>
              <a:rPr lang="en-US" sz="1800" dirty="0" err="1" smtClean="0"/>
              <a:t>cenvat</a:t>
            </a:r>
            <a:r>
              <a:rPr lang="en-US" sz="1800" dirty="0" smtClean="0"/>
              <a:t> credit a/c by a manufacture?</a:t>
            </a:r>
          </a:p>
          <a:p>
            <a:pPr>
              <a:buNone/>
            </a:pPr>
            <a:endParaRPr lang="en-US" sz="1800" dirty="0" smtClean="0"/>
          </a:p>
          <a:p>
            <a:pPr>
              <a:buNone/>
            </a:pPr>
            <a:r>
              <a:rPr lang="en-US" sz="1800" dirty="0" smtClean="0"/>
              <a:t>	</a:t>
            </a:r>
            <a:r>
              <a:rPr lang="en-US" sz="1800" dirty="0" err="1" smtClean="0">
                <a:solidFill>
                  <a:schemeClr val="tx2">
                    <a:lumMod val="60000"/>
                    <a:lumOff val="40000"/>
                  </a:schemeClr>
                </a:solidFill>
              </a:rPr>
              <a:t>Cenvat</a:t>
            </a:r>
            <a:r>
              <a:rPr lang="en-US" sz="1800" dirty="0" smtClean="0">
                <a:solidFill>
                  <a:schemeClr val="tx2">
                    <a:lumMod val="60000"/>
                    <a:lumOff val="40000"/>
                  </a:schemeClr>
                </a:solidFill>
              </a:rPr>
              <a:t> credit can be used for Service tax on any output service. Reverse charge is payable on input services . Hence liability under reverse charge can’t be discharged from </a:t>
            </a:r>
            <a:r>
              <a:rPr lang="en-US" sz="1800" dirty="0" err="1" smtClean="0">
                <a:solidFill>
                  <a:schemeClr val="tx2">
                    <a:lumMod val="60000"/>
                    <a:lumOff val="40000"/>
                  </a:schemeClr>
                </a:solidFill>
              </a:rPr>
              <a:t>cenvat</a:t>
            </a:r>
            <a:r>
              <a:rPr lang="en-US" sz="1800" dirty="0" smtClean="0">
                <a:solidFill>
                  <a:schemeClr val="tx2">
                    <a:lumMod val="60000"/>
                    <a:lumOff val="40000"/>
                  </a:schemeClr>
                </a:solidFill>
              </a:rPr>
              <a:t> credit a/c. </a:t>
            </a:r>
          </a:p>
          <a:p>
            <a:pPr>
              <a:buNone/>
            </a:pPr>
            <a:endParaRPr lang="en-US" sz="1800" dirty="0" smtClean="0"/>
          </a:p>
          <a:p>
            <a:r>
              <a:rPr lang="en-US" sz="1800" dirty="0" smtClean="0"/>
              <a:t>Whether the service recipient can claim any credit of such service tax deposited? </a:t>
            </a:r>
            <a:r>
              <a:rPr lang="en-US" sz="1200" dirty="0" smtClean="0"/>
              <a:t>	</a:t>
            </a:r>
          </a:p>
          <a:p>
            <a:pPr>
              <a:buNone/>
            </a:pPr>
            <a:r>
              <a:rPr lang="en-US" sz="1400" dirty="0" smtClean="0"/>
              <a:t>	</a:t>
            </a:r>
            <a:r>
              <a:rPr lang="en-US" sz="1800" dirty="0" smtClean="0">
                <a:solidFill>
                  <a:schemeClr val="tx2">
                    <a:lumMod val="60000"/>
                    <a:lumOff val="40000"/>
                  </a:schemeClr>
                </a:solidFill>
              </a:rPr>
              <a:t>Yes , service receiver can claim </a:t>
            </a:r>
            <a:r>
              <a:rPr lang="en-US" sz="1800" dirty="0" err="1" smtClean="0">
                <a:solidFill>
                  <a:schemeClr val="tx2">
                    <a:lumMod val="60000"/>
                    <a:lumOff val="40000"/>
                  </a:schemeClr>
                </a:solidFill>
              </a:rPr>
              <a:t>cenvat</a:t>
            </a:r>
            <a:r>
              <a:rPr lang="en-US" sz="1800" dirty="0" smtClean="0">
                <a:solidFill>
                  <a:schemeClr val="tx2">
                    <a:lumMod val="60000"/>
                    <a:lumOff val="40000"/>
                  </a:schemeClr>
                </a:solidFill>
              </a:rPr>
              <a:t> credit if he other wise eligible on all the service tax paid by himself or paid through service provider.</a:t>
            </a:r>
            <a:br>
              <a:rPr lang="en-US" sz="1800" dirty="0" smtClean="0">
                <a:solidFill>
                  <a:schemeClr val="tx2">
                    <a:lumMod val="60000"/>
                    <a:lumOff val="40000"/>
                  </a:schemeClr>
                </a:solidFill>
              </a:rPr>
            </a:br>
            <a:endParaRPr lang="en-US" sz="1800" dirty="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smtClean="0"/>
              <a:t>Case Studies</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r>
              <a:rPr lang="en-US" sz="1800" dirty="0" smtClean="0"/>
              <a:t>Whether the units in special Economic zone are exempted from reverse charge.</a:t>
            </a:r>
            <a:br>
              <a:rPr lang="en-US" sz="1800" dirty="0" smtClean="0"/>
            </a:br>
            <a:endParaRPr lang="en-US" sz="700" dirty="0" smtClean="0"/>
          </a:p>
          <a:p>
            <a:pPr>
              <a:buNone/>
            </a:pPr>
            <a:r>
              <a:rPr lang="en-US" sz="700" dirty="0" smtClean="0"/>
              <a:t>	</a:t>
            </a:r>
            <a:r>
              <a:rPr lang="en-US" sz="1800" dirty="0" smtClean="0">
                <a:solidFill>
                  <a:schemeClr val="tx2">
                    <a:lumMod val="60000"/>
                    <a:lumOff val="40000"/>
                  </a:schemeClr>
                </a:solidFill>
              </a:rPr>
              <a:t>Notification 40/2012 exempts unit located in a SEZ from the whole of the service tax leviable thereon for the </a:t>
            </a:r>
            <a:r>
              <a:rPr lang="en-US" sz="1800" dirty="0" err="1" smtClean="0">
                <a:solidFill>
                  <a:schemeClr val="tx2">
                    <a:lumMod val="60000"/>
                    <a:lumOff val="40000"/>
                  </a:schemeClr>
                </a:solidFill>
              </a:rPr>
              <a:t>authorised</a:t>
            </a:r>
            <a:r>
              <a:rPr lang="en-US" sz="1800" dirty="0" smtClean="0">
                <a:solidFill>
                  <a:schemeClr val="tx2">
                    <a:lumMod val="60000"/>
                    <a:lumOff val="40000"/>
                  </a:schemeClr>
                </a:solidFill>
              </a:rPr>
              <a:t> operations. </a:t>
            </a:r>
          </a:p>
          <a:p>
            <a:pPr lvl="1"/>
            <a:r>
              <a:rPr lang="en-US" sz="1800" dirty="0" smtClean="0">
                <a:solidFill>
                  <a:schemeClr val="tx2">
                    <a:lumMod val="60000"/>
                    <a:lumOff val="40000"/>
                  </a:schemeClr>
                </a:solidFill>
              </a:rPr>
              <a:t>by way of refund of service tax paid by SEZ </a:t>
            </a:r>
          </a:p>
          <a:p>
            <a:pPr lvl="1"/>
            <a:r>
              <a:rPr lang="en-US" sz="1800" dirty="0" smtClean="0">
                <a:solidFill>
                  <a:schemeClr val="tx2">
                    <a:lumMod val="60000"/>
                    <a:lumOff val="40000"/>
                  </a:schemeClr>
                </a:solidFill>
              </a:rPr>
              <a:t>option not to pay the service tax </a:t>
            </a:r>
            <a:r>
              <a:rPr lang="en-US" sz="1800" dirty="0" err="1" smtClean="0">
                <a:solidFill>
                  <a:schemeClr val="tx2">
                    <a:lumMod val="60000"/>
                    <a:lumOff val="40000"/>
                  </a:schemeClr>
                </a:solidFill>
              </a:rPr>
              <a:t>ab</a:t>
            </a:r>
            <a:r>
              <a:rPr lang="en-US" sz="1800" dirty="0" smtClean="0">
                <a:solidFill>
                  <a:schemeClr val="tx2">
                    <a:lumMod val="60000"/>
                    <a:lumOff val="40000"/>
                  </a:schemeClr>
                </a:solidFill>
              </a:rPr>
              <a:t> initio instead of the SEZ claiming refund.</a:t>
            </a:r>
            <a:endParaRPr lang="en-US" sz="1400" dirty="0" smtClean="0">
              <a:solidFill>
                <a:schemeClr val="tx2">
                  <a:lumMod val="60000"/>
                  <a:lumOff val="40000"/>
                </a:schemeClr>
              </a:solidFill>
            </a:endParaRPr>
          </a:p>
          <a:p>
            <a:pPr>
              <a:buNone/>
            </a:pPr>
            <a:r>
              <a:rPr lang="en-US" sz="1800" dirty="0" smtClean="0">
                <a:solidFill>
                  <a:schemeClr val="tx2">
                    <a:lumMod val="60000"/>
                    <a:lumOff val="40000"/>
                  </a:schemeClr>
                </a:solidFill>
              </a:rPr>
              <a:t>	Provided that specified services are used for the </a:t>
            </a:r>
            <a:r>
              <a:rPr lang="en-US" sz="1800" dirty="0" err="1" smtClean="0">
                <a:solidFill>
                  <a:schemeClr val="tx2">
                    <a:lumMod val="60000"/>
                    <a:lumOff val="40000"/>
                  </a:schemeClr>
                </a:solidFill>
              </a:rPr>
              <a:t>authorised</a:t>
            </a:r>
            <a:r>
              <a:rPr lang="en-US" sz="1800" dirty="0" smtClean="0">
                <a:solidFill>
                  <a:schemeClr val="tx2">
                    <a:lumMod val="60000"/>
                    <a:lumOff val="40000"/>
                  </a:schemeClr>
                </a:solidFill>
              </a:rPr>
              <a:t> operations and are wholly consumed within the SEZ 	</a:t>
            </a:r>
          </a:p>
          <a:p>
            <a:pPr>
              <a:buNone/>
            </a:pPr>
            <a:endParaRPr lang="en-US" sz="1800" dirty="0" smtClean="0"/>
          </a:p>
          <a:p>
            <a:r>
              <a:rPr lang="en-US" sz="1800" dirty="0" smtClean="0"/>
              <a:t>What if service provider is a society and service recipient is a body corporate?</a:t>
            </a:r>
            <a:br>
              <a:rPr lang="en-US" sz="1800" dirty="0" smtClean="0"/>
            </a:br>
            <a:endParaRPr lang="en-US" sz="1800" dirty="0" smtClean="0"/>
          </a:p>
          <a:p>
            <a:pPr>
              <a:buNone/>
            </a:pPr>
            <a:r>
              <a:rPr lang="en-US" sz="1800" dirty="0" smtClean="0"/>
              <a:t>	</a:t>
            </a:r>
            <a:r>
              <a:rPr lang="en-US" sz="1800" dirty="0" smtClean="0">
                <a:solidFill>
                  <a:schemeClr val="tx2">
                    <a:lumMod val="60000"/>
                    <a:lumOff val="40000"/>
                  </a:schemeClr>
                </a:solidFill>
              </a:rPr>
              <a:t>Status of Society is that of AOP. Therefore, reverse charge should be applicable.</a:t>
            </a:r>
            <a:endParaRPr lang="en-US" sz="1800" dirty="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Case Studies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Support services and manpower services of </a:t>
            </a:r>
            <a:r>
              <a:rPr lang="en-US" dirty="0" err="1" smtClean="0"/>
              <a:t>pvt</a:t>
            </a:r>
            <a:r>
              <a:rPr lang="en-US" dirty="0" smtClean="0"/>
              <a:t> ltd company rendering services to IT company in export promotional industrial park attracts reverse ST mechanism with 25/75 ?</a:t>
            </a:r>
          </a:p>
          <a:p>
            <a:pPr>
              <a:buNone/>
            </a:pPr>
            <a:endParaRPr lang="en-US" sz="2000" dirty="0" smtClean="0"/>
          </a:p>
          <a:p>
            <a:pPr>
              <a:buNone/>
            </a:pPr>
            <a:endParaRPr lang="en-US" sz="1600" dirty="0" smtClean="0"/>
          </a:p>
          <a:p>
            <a:pPr>
              <a:buNone/>
            </a:pPr>
            <a:r>
              <a:rPr lang="en-US" dirty="0" smtClean="0"/>
              <a:t>	</a:t>
            </a:r>
            <a:r>
              <a:rPr lang="en-US" dirty="0" smtClean="0">
                <a:solidFill>
                  <a:schemeClr val="tx2">
                    <a:lumMod val="60000"/>
                    <a:lumOff val="40000"/>
                  </a:schemeClr>
                </a:solidFill>
              </a:rPr>
              <a:t>Reverse charge mechanism in case of following four services is applicable only if </a:t>
            </a:r>
            <a:br>
              <a:rPr lang="en-US" dirty="0" smtClean="0">
                <a:solidFill>
                  <a:schemeClr val="tx2">
                    <a:lumMod val="60000"/>
                    <a:lumOff val="40000"/>
                  </a:schemeClr>
                </a:solidFill>
              </a:rPr>
            </a:br>
            <a:r>
              <a:rPr lang="en-US" dirty="0" smtClean="0">
                <a:solidFill>
                  <a:schemeClr val="tx2">
                    <a:lumMod val="60000"/>
                    <a:lumOff val="40000"/>
                  </a:schemeClr>
                </a:solidFill>
              </a:rPr>
              <a:t>	1.works contract </a:t>
            </a:r>
            <a:br>
              <a:rPr lang="en-US" dirty="0" smtClean="0">
                <a:solidFill>
                  <a:schemeClr val="tx2">
                    <a:lumMod val="60000"/>
                    <a:lumOff val="40000"/>
                  </a:schemeClr>
                </a:solidFill>
              </a:rPr>
            </a:br>
            <a:r>
              <a:rPr lang="en-US" dirty="0" smtClean="0">
                <a:solidFill>
                  <a:schemeClr val="tx2">
                    <a:lumMod val="60000"/>
                    <a:lumOff val="40000"/>
                  </a:schemeClr>
                </a:solidFill>
              </a:rPr>
              <a:t>	2.Manpower</a:t>
            </a:r>
            <a:br>
              <a:rPr lang="en-US" dirty="0" smtClean="0">
                <a:solidFill>
                  <a:schemeClr val="tx2">
                    <a:lumMod val="60000"/>
                    <a:lumOff val="40000"/>
                  </a:schemeClr>
                </a:solidFill>
              </a:rPr>
            </a:br>
            <a:r>
              <a:rPr lang="en-US" dirty="0" smtClean="0">
                <a:solidFill>
                  <a:schemeClr val="tx2">
                    <a:lumMod val="60000"/>
                    <a:lumOff val="40000"/>
                  </a:schemeClr>
                </a:solidFill>
              </a:rPr>
              <a:t>	3.Security services </a:t>
            </a:r>
            <a:br>
              <a:rPr lang="en-US" dirty="0" smtClean="0">
                <a:solidFill>
                  <a:schemeClr val="tx2">
                    <a:lumMod val="60000"/>
                    <a:lumOff val="40000"/>
                  </a:schemeClr>
                </a:solidFill>
              </a:rPr>
            </a:br>
            <a:r>
              <a:rPr lang="en-US" dirty="0" smtClean="0">
                <a:solidFill>
                  <a:schemeClr val="tx2">
                    <a:lumMod val="60000"/>
                    <a:lumOff val="40000"/>
                  </a:schemeClr>
                </a:solidFill>
              </a:rPr>
              <a:t>	4.Transport of passengers</a:t>
            </a:r>
            <a:br>
              <a:rPr lang="en-US" dirty="0" smtClean="0">
                <a:solidFill>
                  <a:schemeClr val="tx2">
                    <a:lumMod val="60000"/>
                    <a:lumOff val="40000"/>
                  </a:schemeClr>
                </a:solidFill>
              </a:rPr>
            </a:br>
            <a:r>
              <a:rPr lang="en-US" dirty="0" smtClean="0">
                <a:solidFill>
                  <a:schemeClr val="tx2">
                    <a:lumMod val="60000"/>
                    <a:lumOff val="40000"/>
                  </a:schemeClr>
                </a:solidFill>
              </a:rPr>
              <a:t>Service provider is </a:t>
            </a:r>
            <a:br>
              <a:rPr lang="en-US" dirty="0" smtClean="0">
                <a:solidFill>
                  <a:schemeClr val="tx2">
                    <a:lumMod val="60000"/>
                    <a:lumOff val="40000"/>
                  </a:schemeClr>
                </a:solidFill>
              </a:rPr>
            </a:br>
            <a:r>
              <a:rPr lang="en-US" dirty="0" smtClean="0">
                <a:solidFill>
                  <a:schemeClr val="tx2">
                    <a:lumMod val="60000"/>
                    <a:lumOff val="40000"/>
                  </a:schemeClr>
                </a:solidFill>
              </a:rPr>
              <a:t>	1. Individual</a:t>
            </a:r>
            <a:br>
              <a:rPr lang="en-US" dirty="0" smtClean="0">
                <a:solidFill>
                  <a:schemeClr val="tx2">
                    <a:lumMod val="60000"/>
                    <a:lumOff val="40000"/>
                  </a:schemeClr>
                </a:solidFill>
              </a:rPr>
            </a:br>
            <a:r>
              <a:rPr lang="en-US" dirty="0" smtClean="0">
                <a:solidFill>
                  <a:schemeClr val="tx2">
                    <a:lumMod val="60000"/>
                    <a:lumOff val="40000"/>
                  </a:schemeClr>
                </a:solidFill>
              </a:rPr>
              <a:t>	2. HUF</a:t>
            </a:r>
            <a:br>
              <a:rPr lang="en-US" dirty="0" smtClean="0">
                <a:solidFill>
                  <a:schemeClr val="tx2">
                    <a:lumMod val="60000"/>
                    <a:lumOff val="40000"/>
                  </a:schemeClr>
                </a:solidFill>
              </a:rPr>
            </a:br>
            <a:r>
              <a:rPr lang="en-US" dirty="0" smtClean="0">
                <a:solidFill>
                  <a:schemeClr val="tx2">
                    <a:lumMod val="60000"/>
                    <a:lumOff val="40000"/>
                  </a:schemeClr>
                </a:solidFill>
              </a:rPr>
              <a:t>	3. Firm (registered or not)</a:t>
            </a:r>
            <a:br>
              <a:rPr lang="en-US" dirty="0" smtClean="0">
                <a:solidFill>
                  <a:schemeClr val="tx2">
                    <a:lumMod val="60000"/>
                    <a:lumOff val="40000"/>
                  </a:schemeClr>
                </a:solidFill>
              </a:rPr>
            </a:br>
            <a:r>
              <a:rPr lang="en-US" dirty="0" smtClean="0">
                <a:solidFill>
                  <a:schemeClr val="tx2">
                    <a:lumMod val="60000"/>
                    <a:lumOff val="40000"/>
                  </a:schemeClr>
                </a:solidFill>
              </a:rPr>
              <a:t>	4. AOP and </a:t>
            </a:r>
            <a:br>
              <a:rPr lang="en-US" dirty="0" smtClean="0">
                <a:solidFill>
                  <a:schemeClr val="tx2">
                    <a:lumMod val="60000"/>
                    <a:lumOff val="40000"/>
                  </a:schemeClr>
                </a:solidFill>
              </a:rPr>
            </a:br>
            <a:r>
              <a:rPr lang="en-US" dirty="0" smtClean="0">
                <a:solidFill>
                  <a:schemeClr val="tx2">
                    <a:lumMod val="60000"/>
                    <a:lumOff val="40000"/>
                  </a:schemeClr>
                </a:solidFill>
              </a:rPr>
              <a:t>service receiver is Body corporate</a:t>
            </a:r>
            <a:br>
              <a:rPr lang="en-US" dirty="0" smtClean="0">
                <a:solidFill>
                  <a:schemeClr val="tx2">
                    <a:lumMod val="60000"/>
                    <a:lumOff val="40000"/>
                  </a:schemeClr>
                </a:solidFill>
              </a:rPr>
            </a:br>
            <a:endParaRPr lang="en-US" dirty="0" smtClean="0">
              <a:solidFill>
                <a:schemeClr val="tx2">
                  <a:lumMod val="60000"/>
                  <a:lumOff val="40000"/>
                </a:schemeClr>
              </a:solidFill>
            </a:endParaRPr>
          </a:p>
          <a:p>
            <a:pPr>
              <a:buNone/>
            </a:pPr>
            <a:r>
              <a:rPr lang="en-US" dirty="0" smtClean="0">
                <a:solidFill>
                  <a:schemeClr val="tx2">
                    <a:lumMod val="60000"/>
                    <a:lumOff val="40000"/>
                  </a:schemeClr>
                </a:solidFill>
              </a:rPr>
              <a:t>	If service provider does not falls under above four categories and service receiver is not a body corporate then reverse charge is not applicable in case of above four services.</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Case Studies</a:t>
            </a:r>
            <a:endParaRPr lang="en-US" dirty="0"/>
          </a:p>
        </p:txBody>
      </p:sp>
      <p:sp>
        <p:nvSpPr>
          <p:cNvPr id="3" name="Content Placeholder 2"/>
          <p:cNvSpPr>
            <a:spLocks noGrp="1"/>
          </p:cNvSpPr>
          <p:nvPr>
            <p:ph idx="1"/>
          </p:nvPr>
        </p:nvSpPr>
        <p:spPr>
          <a:xfrm>
            <a:off x="457200" y="1371601"/>
            <a:ext cx="8229600" cy="4754564"/>
          </a:xfrm>
        </p:spPr>
        <p:txBody>
          <a:bodyPr>
            <a:noAutofit/>
          </a:bodyPr>
          <a:lstStyle/>
          <a:p>
            <a:r>
              <a:rPr lang="en-US" sz="1600" dirty="0" smtClean="0"/>
              <a:t>We are liable to pay service tax under reverse charge. Our service provider has agreed to pay entire  payment of service tax liability. He is willing to give an undertaking in that regard. In that case, are we liable to pay service tax? </a:t>
            </a:r>
          </a:p>
          <a:p>
            <a:pPr>
              <a:buNone/>
            </a:pPr>
            <a:endParaRPr lang="en-US" sz="1200" dirty="0" smtClean="0"/>
          </a:p>
          <a:p>
            <a:pPr>
              <a:buNone/>
            </a:pPr>
            <a:r>
              <a:rPr lang="en-US" sz="1600" dirty="0" smtClean="0"/>
              <a:t>	</a:t>
            </a:r>
            <a:r>
              <a:rPr lang="en-US" sz="1600" dirty="0" smtClean="0">
                <a:solidFill>
                  <a:schemeClr val="tx2">
                    <a:lumMod val="60000"/>
                    <a:lumOff val="40000"/>
                  </a:schemeClr>
                </a:solidFill>
              </a:rPr>
              <a:t>Only person who is liable to pay service tax should pay the same. </a:t>
            </a:r>
          </a:p>
          <a:p>
            <a:pPr>
              <a:buNone/>
            </a:pPr>
            <a:r>
              <a:rPr lang="en-US" sz="1600" dirty="0" smtClean="0">
                <a:solidFill>
                  <a:schemeClr val="tx2">
                    <a:lumMod val="60000"/>
                    <a:lumOff val="40000"/>
                  </a:schemeClr>
                </a:solidFill>
              </a:rPr>
              <a:t>	Service provider should charge only his part of service tax . Service receiver to pay service tax of his part by GAR-7 </a:t>
            </a:r>
            <a:r>
              <a:rPr lang="en-US" sz="1600" dirty="0" err="1" smtClean="0">
                <a:solidFill>
                  <a:schemeClr val="tx2">
                    <a:lumMod val="60000"/>
                    <a:lumOff val="40000"/>
                  </a:schemeClr>
                </a:solidFill>
              </a:rPr>
              <a:t>challan</a:t>
            </a:r>
            <a:r>
              <a:rPr lang="en-US" sz="1600" dirty="0" smtClean="0">
                <a:solidFill>
                  <a:schemeClr val="tx2">
                    <a:lumMod val="60000"/>
                    <a:lumOff val="40000"/>
                  </a:schemeClr>
                </a:solidFill>
              </a:rPr>
              <a:t>. Service receiver liable for only his part and not entire amount, even if service provider does not charge his portion of service tax. </a:t>
            </a:r>
          </a:p>
          <a:p>
            <a:pPr>
              <a:buNone/>
            </a:pPr>
            <a:r>
              <a:rPr lang="en-US" sz="1600" dirty="0" smtClean="0">
                <a:solidFill>
                  <a:schemeClr val="tx2">
                    <a:lumMod val="60000"/>
                    <a:lumOff val="40000"/>
                  </a:schemeClr>
                </a:solidFill>
              </a:rPr>
              <a:t>	A statutory liability cannot be shifted by mutual agreement. </a:t>
            </a:r>
          </a:p>
          <a:p>
            <a:pPr>
              <a:buNone/>
            </a:pPr>
            <a:endParaRPr lang="en-US" sz="1600" dirty="0" smtClean="0"/>
          </a:p>
          <a:p>
            <a:r>
              <a:rPr lang="en-US" sz="1600" dirty="0" smtClean="0"/>
              <a:t>We have received works contract service from a firm. The service provider has charged entire amount  of service tax and we have paid the same. Are we still liable to pay service tax? </a:t>
            </a:r>
          </a:p>
          <a:p>
            <a:pPr>
              <a:buNone/>
            </a:pPr>
            <a:endParaRPr lang="en-US" sz="1200" dirty="0" smtClean="0"/>
          </a:p>
          <a:p>
            <a:pPr>
              <a:buNone/>
            </a:pPr>
            <a:r>
              <a:rPr lang="en-US" sz="1600" dirty="0" smtClean="0"/>
              <a:t>	</a:t>
            </a:r>
            <a:r>
              <a:rPr lang="en-US" sz="1600" dirty="0" smtClean="0">
                <a:solidFill>
                  <a:schemeClr val="tx2">
                    <a:lumMod val="60000"/>
                    <a:lumOff val="40000"/>
                  </a:schemeClr>
                </a:solidFill>
              </a:rPr>
              <a:t>Legal liability is of service receiver. That liability does not disappear even assuming that the service provider has paid the service tax. The department can insist on payment of service tax from service recipient. </a:t>
            </a:r>
          </a:p>
          <a:p>
            <a:pPr>
              <a:buNone/>
            </a:pPr>
            <a:endParaRPr lang="en-US" sz="1600" dirty="0" smtClean="0">
              <a:solidFill>
                <a:schemeClr val="tx2">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dirty="0" smtClean="0"/>
              <a:t>Case Studies</a:t>
            </a:r>
            <a:endParaRPr lang="en-US" dirty="0"/>
          </a:p>
        </p:txBody>
      </p:sp>
      <p:sp>
        <p:nvSpPr>
          <p:cNvPr id="3" name="Content Placeholder 2"/>
          <p:cNvSpPr>
            <a:spLocks noGrp="1"/>
          </p:cNvSpPr>
          <p:nvPr>
            <p:ph idx="1"/>
          </p:nvPr>
        </p:nvSpPr>
        <p:spPr>
          <a:xfrm>
            <a:off x="457200" y="1371600"/>
            <a:ext cx="8229600" cy="5181600"/>
          </a:xfrm>
        </p:spPr>
        <p:txBody>
          <a:bodyPr>
            <a:noAutofit/>
          </a:bodyPr>
          <a:lstStyle/>
          <a:p>
            <a:r>
              <a:rPr lang="en-US" sz="1600" dirty="0" smtClean="0"/>
              <a:t>We are a company. Our employees engage motor vehicle on hire when they go on tour for official purposes. On return, they claim reimbursement of the bill. Is the company liable to pay service tax  under reverse charge? </a:t>
            </a:r>
          </a:p>
          <a:p>
            <a:endParaRPr lang="en-US" sz="1050" dirty="0" smtClean="0"/>
          </a:p>
          <a:p>
            <a:pPr>
              <a:buNone/>
            </a:pPr>
            <a:r>
              <a:rPr lang="en-US" sz="1600" dirty="0" smtClean="0"/>
              <a:t>	</a:t>
            </a:r>
            <a:r>
              <a:rPr lang="en-US" sz="1600" dirty="0" smtClean="0">
                <a:solidFill>
                  <a:schemeClr val="tx2">
                    <a:lumMod val="60000"/>
                    <a:lumOff val="40000"/>
                  </a:schemeClr>
                </a:solidFill>
              </a:rPr>
              <a:t>Though company is reimbursing the Bill, the service receiver is the employee, if the Bill of the service provider is in name of employee [In fact, the motor vehicle operator is not likely to know that the service receiver is company and will have to charge service tax in normal course, if he is otherwise liable]. In such cases, the company will not be liable under reverse charge. However, if the bill is in name of the company, reverse charge will apply, if the service provider is individual, HUF etc.</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Important Points </a:t>
            </a:r>
            <a:endParaRPr lang="en-US" dirty="0"/>
          </a:p>
        </p:txBody>
      </p:sp>
      <p:sp>
        <p:nvSpPr>
          <p:cNvPr id="3" name="Content Placeholder 2"/>
          <p:cNvSpPr>
            <a:spLocks noGrp="1"/>
          </p:cNvSpPr>
          <p:nvPr>
            <p:ph idx="1"/>
          </p:nvPr>
        </p:nvSpPr>
        <p:spPr>
          <a:xfrm>
            <a:off x="457200" y="1447801"/>
            <a:ext cx="8229600" cy="4678364"/>
          </a:xfrm>
        </p:spPr>
        <p:txBody>
          <a:bodyPr>
            <a:normAutofit fontScale="47500" lnSpcReduction="20000"/>
          </a:bodyPr>
          <a:lstStyle/>
          <a:p>
            <a:r>
              <a:rPr lang="en-US" dirty="0" smtClean="0"/>
              <a:t>What is Reverse charge with condition of non-availability of </a:t>
            </a:r>
            <a:r>
              <a:rPr lang="en-US" dirty="0" err="1" smtClean="0"/>
              <a:t>Cenvat</a:t>
            </a:r>
            <a:r>
              <a:rPr lang="en-US" dirty="0" smtClean="0"/>
              <a:t> ?</a:t>
            </a:r>
          </a:p>
          <a:p>
            <a:pPr>
              <a:buNone/>
            </a:pPr>
            <a:endParaRPr lang="en-US" dirty="0" smtClean="0"/>
          </a:p>
          <a:p>
            <a:pPr>
              <a:buNone/>
            </a:pPr>
            <a:r>
              <a:rPr lang="en-US" dirty="0" smtClean="0"/>
              <a:t>	</a:t>
            </a:r>
            <a:r>
              <a:rPr lang="en-US" dirty="0" smtClean="0">
                <a:solidFill>
                  <a:schemeClr val="tx2">
                    <a:lumMod val="60000"/>
                    <a:lumOff val="40000"/>
                  </a:schemeClr>
                </a:solidFill>
              </a:rPr>
              <a:t>In some services (e.g. GTA, renting or hire of motor vehicle designed to carry passengers), the abatement is subject to condition of non-availment of </a:t>
            </a:r>
            <a:r>
              <a:rPr lang="en-US" dirty="0" err="1" smtClean="0">
                <a:solidFill>
                  <a:schemeClr val="tx2">
                    <a:lumMod val="60000"/>
                    <a:lumOff val="40000"/>
                  </a:schemeClr>
                </a:solidFill>
              </a:rPr>
              <a:t>Cenvat</a:t>
            </a:r>
            <a:r>
              <a:rPr lang="en-US" dirty="0" smtClean="0">
                <a:solidFill>
                  <a:schemeClr val="tx2">
                    <a:lumMod val="60000"/>
                    <a:lumOff val="40000"/>
                  </a:schemeClr>
                </a:solidFill>
              </a:rPr>
              <a:t> credit by service provider (not by service receiver) </a:t>
            </a:r>
          </a:p>
          <a:p>
            <a:pPr>
              <a:buNone/>
            </a:pPr>
            <a:r>
              <a:rPr lang="en-US" dirty="0" smtClean="0">
                <a:solidFill>
                  <a:schemeClr val="tx2">
                    <a:lumMod val="60000"/>
                    <a:lumOff val="40000"/>
                  </a:schemeClr>
                </a:solidFill>
              </a:rPr>
              <a:t>	A certificate should be obtained from the service provider about non-availment of </a:t>
            </a:r>
            <a:r>
              <a:rPr lang="en-US" dirty="0" err="1" smtClean="0">
                <a:solidFill>
                  <a:schemeClr val="tx2">
                    <a:lumMod val="60000"/>
                    <a:lumOff val="40000"/>
                  </a:schemeClr>
                </a:solidFill>
              </a:rPr>
              <a:t>Cenvat</a:t>
            </a:r>
            <a:r>
              <a:rPr lang="en-US" dirty="0" smtClean="0">
                <a:solidFill>
                  <a:schemeClr val="tx2">
                    <a:lumMod val="60000"/>
                    <a:lumOff val="40000"/>
                  </a:schemeClr>
                </a:solidFill>
              </a:rPr>
              <a:t> credit. Such certificate is not required in case of hire or renting of motor vehicle.  </a:t>
            </a:r>
          </a:p>
          <a:p>
            <a:pPr>
              <a:buNone/>
            </a:pPr>
            <a:endParaRPr lang="en-US" dirty="0" smtClean="0"/>
          </a:p>
          <a:p>
            <a:r>
              <a:rPr lang="en-US" dirty="0" smtClean="0"/>
              <a:t>Difference between Business Entity and Body Corporate? </a:t>
            </a:r>
          </a:p>
          <a:p>
            <a:endParaRPr lang="en-US" dirty="0" smtClean="0"/>
          </a:p>
          <a:p>
            <a:pPr>
              <a:buNone/>
            </a:pPr>
            <a:r>
              <a:rPr lang="en-US" dirty="0" smtClean="0"/>
              <a:t>	</a:t>
            </a:r>
            <a:r>
              <a:rPr lang="en-US" dirty="0" smtClean="0">
                <a:solidFill>
                  <a:schemeClr val="tx2">
                    <a:lumMod val="60000"/>
                    <a:lumOff val="40000"/>
                  </a:schemeClr>
                </a:solidFill>
              </a:rPr>
              <a:t>“Business entity” means any person ordinarily carrying out any activity relating to industry,  commerce or any other business or profession. Thus, Government, charitable </a:t>
            </a:r>
            <a:r>
              <a:rPr lang="en-US" dirty="0" err="1" smtClean="0">
                <a:solidFill>
                  <a:schemeClr val="tx2">
                    <a:lumMod val="60000"/>
                    <a:lumOff val="40000"/>
                  </a:schemeClr>
                </a:solidFill>
              </a:rPr>
              <a:t>organisation</a:t>
            </a:r>
            <a:r>
              <a:rPr lang="en-US" dirty="0" smtClean="0">
                <a:solidFill>
                  <a:schemeClr val="tx2">
                    <a:lumMod val="60000"/>
                    <a:lumOff val="40000"/>
                  </a:schemeClr>
                </a:solidFill>
              </a:rPr>
              <a:t> is not  ‘business entity’. </a:t>
            </a:r>
          </a:p>
          <a:p>
            <a:pPr>
              <a:buNone/>
            </a:pPr>
            <a:r>
              <a:rPr lang="en-US" dirty="0" smtClean="0">
                <a:solidFill>
                  <a:schemeClr val="tx2">
                    <a:lumMod val="60000"/>
                    <a:lumOff val="40000"/>
                  </a:schemeClr>
                </a:solidFill>
              </a:rPr>
              <a:t>	In some cases, reverse charge is applicable only when service receiver is business entity registered as ‘body corporate’. </a:t>
            </a:r>
          </a:p>
          <a:p>
            <a:pPr>
              <a:buNone/>
            </a:pPr>
            <a:r>
              <a:rPr lang="en-US" dirty="0" smtClean="0">
                <a:solidFill>
                  <a:schemeClr val="tx2">
                    <a:lumMod val="60000"/>
                    <a:lumOff val="40000"/>
                  </a:schemeClr>
                </a:solidFill>
              </a:rPr>
              <a:t>	Body Corporate – Company, LLP, Cooperative Society is Body Corporate – Firm, HUF, Trust is not  ‘Body Corporate’ [Society registered under Societies Act is legally not ‘body corporate’]. </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Important Points </a:t>
            </a:r>
            <a:endParaRPr lang="en-US" dirty="0"/>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r>
              <a:rPr lang="en-US" sz="4400" dirty="0" smtClean="0"/>
              <a:t>Import of Service </a:t>
            </a:r>
          </a:p>
          <a:p>
            <a:pPr>
              <a:buNone/>
            </a:pPr>
            <a:endParaRPr lang="en-US" sz="2200" dirty="0" smtClean="0"/>
          </a:p>
          <a:p>
            <a:pPr>
              <a:buNone/>
            </a:pPr>
            <a:r>
              <a:rPr lang="en-US" sz="4400" dirty="0" smtClean="0"/>
              <a:t>	</a:t>
            </a:r>
            <a:r>
              <a:rPr lang="en-US" sz="4400" dirty="0" smtClean="0">
                <a:solidFill>
                  <a:schemeClr val="tx2">
                    <a:lumMod val="60000"/>
                    <a:lumOff val="40000"/>
                  </a:schemeClr>
                </a:solidFill>
              </a:rPr>
              <a:t>Service tax is payable only if Place of Provision of Service is in taxable territory (i.e. India plus 200 nautical miles inside the sea minus J&amp;K) </a:t>
            </a:r>
          </a:p>
          <a:p>
            <a:pPr>
              <a:buNone/>
            </a:pPr>
            <a:r>
              <a:rPr lang="en-US" sz="4400" dirty="0" smtClean="0">
                <a:solidFill>
                  <a:schemeClr val="tx2">
                    <a:lumMod val="60000"/>
                    <a:lumOff val="40000"/>
                  </a:schemeClr>
                </a:solidFill>
              </a:rPr>
              <a:t>	Service provider should be outside taxable territory and service receiver should be located in taxable territory. Service tax is payable on gross amount including TDS. </a:t>
            </a:r>
          </a:p>
          <a:p>
            <a:endParaRPr lang="en-US" sz="4400" dirty="0" smtClean="0"/>
          </a:p>
          <a:p>
            <a:r>
              <a:rPr lang="en-US" sz="4400" dirty="0" smtClean="0"/>
              <a:t>Services of Advocate or Advocate Firms or Arbitral Tribunal to Business Entity having turnover over 10 </a:t>
            </a:r>
            <a:r>
              <a:rPr lang="en-US" sz="4400" dirty="0" err="1" smtClean="0"/>
              <a:t>lakhs</a:t>
            </a:r>
            <a:r>
              <a:rPr lang="en-US" sz="4400" dirty="0" smtClean="0"/>
              <a:t>. Then Business Entity is liable to pay entire service tax. </a:t>
            </a:r>
          </a:p>
          <a:p>
            <a:pPr>
              <a:buNone/>
            </a:pPr>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Important Points </a:t>
            </a:r>
            <a:endParaRPr lang="en-US" dirty="0"/>
          </a:p>
        </p:txBody>
      </p:sp>
      <p:sp>
        <p:nvSpPr>
          <p:cNvPr id="3" name="Content Placeholder 2"/>
          <p:cNvSpPr>
            <a:spLocks noGrp="1"/>
          </p:cNvSpPr>
          <p:nvPr>
            <p:ph idx="1"/>
          </p:nvPr>
        </p:nvSpPr>
        <p:spPr/>
        <p:txBody>
          <a:bodyPr>
            <a:normAutofit fontScale="70000" lnSpcReduction="20000"/>
          </a:bodyPr>
          <a:lstStyle/>
          <a:p>
            <a:pPr>
              <a:buNone/>
            </a:pPr>
            <a:endParaRPr lang="en-US" b="1" dirty="0" smtClean="0"/>
          </a:p>
          <a:p>
            <a:r>
              <a:rPr lang="en-US" b="1" dirty="0" smtClean="0"/>
              <a:t>Refund of </a:t>
            </a:r>
            <a:r>
              <a:rPr lang="en-US" b="1" dirty="0" err="1" smtClean="0"/>
              <a:t>Unutilised</a:t>
            </a:r>
            <a:r>
              <a:rPr lang="en-US" b="1" dirty="0" smtClean="0"/>
              <a:t> </a:t>
            </a:r>
            <a:r>
              <a:rPr lang="en-US" b="1" dirty="0" err="1" smtClean="0"/>
              <a:t>Cenvat</a:t>
            </a:r>
            <a:r>
              <a:rPr lang="en-US" b="1" dirty="0" smtClean="0"/>
              <a:t> Credit to Service Recipients:</a:t>
            </a:r>
          </a:p>
          <a:p>
            <a:pPr>
              <a:buNone/>
            </a:pPr>
            <a:endParaRPr lang="en-US" sz="1700" dirty="0" smtClean="0"/>
          </a:p>
          <a:p>
            <a:pPr>
              <a:buNone/>
            </a:pPr>
            <a:r>
              <a:rPr lang="en-US" dirty="0" smtClean="0"/>
              <a:t>	The Central Government has inserted a new rule 5B under </a:t>
            </a:r>
            <a:r>
              <a:rPr lang="en-US" dirty="0" err="1" smtClean="0"/>
              <a:t>Cenvat</a:t>
            </a:r>
            <a:r>
              <a:rPr lang="en-US" dirty="0" smtClean="0"/>
              <a:t> Credit Rules, 2004, providing for the refund of the Service tax paid under reverse mechanism. According to this rule, if the Service provider is unable to utilize the </a:t>
            </a:r>
            <a:r>
              <a:rPr lang="en-US" dirty="0" err="1" smtClean="0"/>
              <a:t>Cenvat</a:t>
            </a:r>
            <a:r>
              <a:rPr lang="en-US" dirty="0" smtClean="0"/>
              <a:t> credit availed of Inputs and Input services, he shall be allowed refund of such un-utilized </a:t>
            </a:r>
            <a:r>
              <a:rPr lang="en-US" dirty="0" err="1" smtClean="0"/>
              <a:t>Cenvat</a:t>
            </a:r>
            <a:r>
              <a:rPr lang="en-US" dirty="0" smtClean="0"/>
              <a:t> credit subject to safeguards, conditions and limitations.</a:t>
            </a:r>
          </a:p>
          <a:p>
            <a:pPr>
              <a:buNone/>
            </a:pPr>
            <a:r>
              <a:rPr lang="en-US" dirty="0" smtClean="0"/>
              <a:t>	It may be noted that the refund under the above rule is available for the Provider of service who pays service tax on reverse charge mechanism. In other words, the refund shall not be allowed to service recipients who pay service tax under reverse charge wholly or Fully..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Summing Up</a:t>
            </a:r>
            <a:endParaRPr lang="en-US" dirty="0"/>
          </a:p>
        </p:txBody>
      </p:sp>
      <p:sp>
        <p:nvSpPr>
          <p:cNvPr id="3" name="Content Placeholder 2"/>
          <p:cNvSpPr>
            <a:spLocks noGrp="1"/>
          </p:cNvSpPr>
          <p:nvPr>
            <p:ph idx="1"/>
          </p:nvPr>
        </p:nvSpPr>
        <p:spPr>
          <a:xfrm>
            <a:off x="457200" y="1447800"/>
            <a:ext cx="8305800" cy="4800599"/>
          </a:xfrm>
        </p:spPr>
        <p:txBody>
          <a:bodyPr>
            <a:noAutofit/>
          </a:bodyPr>
          <a:lstStyle/>
          <a:p>
            <a:r>
              <a:rPr lang="en-US" sz="1600" dirty="0" smtClean="0"/>
              <a:t>If you are receiving any of these services and fall under specified category of service receiver then you must register your self for service tax.</a:t>
            </a:r>
          </a:p>
          <a:p>
            <a:pPr>
              <a:buNone/>
            </a:pPr>
            <a:endParaRPr lang="en-US" sz="1200" dirty="0" smtClean="0"/>
          </a:p>
          <a:p>
            <a:r>
              <a:rPr lang="en-US" sz="1600" dirty="0" smtClean="0"/>
              <a:t>If you have already registered under service tax act and receiving one of new service added under reverse charge then you have to add this specific service in your service tax registration certificate.</a:t>
            </a:r>
          </a:p>
          <a:p>
            <a:pPr>
              <a:buNone/>
            </a:pPr>
            <a:endParaRPr lang="en-US" sz="1200" dirty="0" smtClean="0"/>
          </a:p>
          <a:p>
            <a:r>
              <a:rPr lang="en-US" sz="1600" dirty="0" smtClean="0"/>
              <a:t>The service recipient is liable to pay service tax without availing the </a:t>
            </a:r>
            <a:r>
              <a:rPr lang="en-US" sz="1600" dirty="0" err="1" smtClean="0"/>
              <a:t>Cenvat</a:t>
            </a:r>
            <a:r>
              <a:rPr lang="en-US" sz="1600" dirty="0" smtClean="0"/>
              <a:t> credit of the Inputs and Input services. </a:t>
            </a:r>
          </a:p>
          <a:p>
            <a:pPr>
              <a:buNone/>
            </a:pPr>
            <a:endParaRPr lang="en-US" sz="1200" dirty="0" smtClean="0"/>
          </a:p>
          <a:p>
            <a:r>
              <a:rPr lang="en-US" sz="1600" dirty="0" smtClean="0"/>
              <a:t>However, He can claim the </a:t>
            </a:r>
            <a:r>
              <a:rPr lang="en-US" sz="1600" dirty="0" err="1" smtClean="0"/>
              <a:t>Cenvat</a:t>
            </a:r>
            <a:r>
              <a:rPr lang="en-US" sz="1600" dirty="0" smtClean="0"/>
              <a:t> credit paid as service receiver towards the payment of service tax on other Output services and Payment of Central Excise duty on manufacture and clearance of excisable goods.</a:t>
            </a:r>
          </a:p>
          <a:p>
            <a:pPr>
              <a:buNone/>
            </a:pPr>
            <a:endParaRPr lang="en-US" sz="1200" dirty="0" smtClean="0"/>
          </a:p>
          <a:p>
            <a:r>
              <a:rPr lang="en-US" sz="1600" dirty="0" smtClean="0"/>
              <a:t>It may be noted that in respect of renting of motor vehicles, supply of man power or security services or works contract service provided by an Individual, or HUF, or Proprietary or partnership Firm, the reverse charge mechanism shall apply only if the service recipient is a business entity registered as body corporate. If the Service recipient is not a body corporate, the reverse charge shall not apply.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pPr algn="l"/>
            <a:r>
              <a:rPr lang="en-US" b="1" dirty="0" smtClean="0"/>
              <a:t>Summing Up</a:t>
            </a:r>
            <a:endParaRPr lang="en-US" dirty="0"/>
          </a:p>
        </p:txBody>
      </p:sp>
      <p:sp>
        <p:nvSpPr>
          <p:cNvPr id="3" name="Content Placeholder 2"/>
          <p:cNvSpPr>
            <a:spLocks noGrp="1"/>
          </p:cNvSpPr>
          <p:nvPr>
            <p:ph idx="1"/>
          </p:nvPr>
        </p:nvSpPr>
        <p:spPr>
          <a:xfrm>
            <a:off x="457200" y="1447800"/>
            <a:ext cx="8229600" cy="4953000"/>
          </a:xfrm>
        </p:spPr>
        <p:txBody>
          <a:bodyPr>
            <a:noAutofit/>
          </a:bodyPr>
          <a:lstStyle/>
          <a:p>
            <a:r>
              <a:rPr lang="en-US" sz="1800" dirty="0" smtClean="0"/>
              <a:t>In case of legal services provided by an individual advocate or a partnership of Advocated, reverse charge provisions shall apply even if the receiver of such service is an Individual , HUF, Proprietary firm or partnership firm. However, such service tax shall be liable only when the gross turnover of Service receiver exceeded Rs.10lac in the preceding Financial Year.</a:t>
            </a:r>
          </a:p>
          <a:p>
            <a:endParaRPr lang="en-US" sz="1800" dirty="0" smtClean="0"/>
          </a:p>
          <a:p>
            <a:r>
              <a:rPr lang="en-US" sz="1800" dirty="0" smtClean="0"/>
              <a:t>Other Issues relating to reverse charge </a:t>
            </a:r>
          </a:p>
          <a:p>
            <a:pPr lvl="1"/>
            <a:r>
              <a:rPr lang="en-US" sz="1800" dirty="0" smtClean="0"/>
              <a:t>Tax should be paid under service tax registration number of service receiver and included in his return as he is liable to pay service tax. </a:t>
            </a:r>
          </a:p>
          <a:p>
            <a:pPr lvl="1"/>
            <a:r>
              <a:rPr lang="en-US" sz="1800" dirty="0" smtClean="0"/>
              <a:t>Service tax is payable by service receiver when actual payment is made to service provider and not on receipt of Invoice. However, if payment is not made within 6 months, service tax is anyway payable. Interest is also payable. Exception is that when service provider outside India is Associated Enterprise (group company with at least 25% common interest), the service receiver is liable to pay service tax as soon as the account of service provider is credited in books of account of service receiver.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Reverse &amp; Joint Charge Mechanism </a:t>
            </a:r>
            <a:endParaRPr lang="en-US" sz="3600" dirty="0"/>
          </a:p>
        </p:txBody>
      </p:sp>
      <p:sp>
        <p:nvSpPr>
          <p:cNvPr id="3" name="Content Placeholder 2"/>
          <p:cNvSpPr>
            <a:spLocks noGrp="1"/>
          </p:cNvSpPr>
          <p:nvPr>
            <p:ph idx="1"/>
          </p:nvPr>
        </p:nvSpPr>
        <p:spPr>
          <a:xfrm>
            <a:off x="381001" y="1295400"/>
            <a:ext cx="8382000" cy="5334000"/>
          </a:xfrm>
        </p:spPr>
        <p:txBody>
          <a:bodyPr>
            <a:noAutofit/>
          </a:bodyPr>
          <a:lstStyle/>
          <a:p>
            <a:r>
              <a:rPr lang="en-US" sz="1600" b="1" dirty="0" smtClean="0"/>
              <a:t>The Liability To pay service Tax:</a:t>
            </a:r>
          </a:p>
          <a:p>
            <a:pPr>
              <a:buNone/>
            </a:pPr>
            <a:r>
              <a:rPr lang="en-US" sz="1600" dirty="0" smtClean="0"/>
              <a:t>	As per Sec68(1) of Finance act 1994, every person providing taxable service to any person is liable to pay service tax. Hence the liability to pay service tax is on the service provider. However an exception to the above said rule has been provided under sub section (2) of 68 of the Act., in terms of which the central government has the powers to notify services in respect of which even the service receiver shall be liable to pay service tax wholly or partially. This is termed as </a:t>
            </a:r>
            <a:r>
              <a:rPr lang="en-US" sz="1600" b="1" dirty="0" smtClean="0"/>
              <a:t>REVERSE CHARGE MECHANISM. </a:t>
            </a:r>
            <a:r>
              <a:rPr lang="en-US" sz="1600" dirty="0" smtClean="0"/>
              <a:t>Since in respect of some services both the service provider and service receiver</a:t>
            </a:r>
            <a:r>
              <a:rPr lang="en-US" sz="1600" b="1" dirty="0" smtClean="0"/>
              <a:t> </a:t>
            </a:r>
            <a:r>
              <a:rPr lang="en-US" sz="1600" dirty="0" smtClean="0"/>
              <a:t>are liable to pay service tax proportionately, it is termed as </a:t>
            </a:r>
            <a:r>
              <a:rPr lang="en-US" sz="1600" b="1" dirty="0" smtClean="0"/>
              <a:t>“partial reverse charge mechanism”.</a:t>
            </a:r>
          </a:p>
          <a:p>
            <a:pPr>
              <a:buNone/>
            </a:pPr>
            <a:endParaRPr lang="en-US" sz="1200" dirty="0" smtClean="0"/>
          </a:p>
          <a:p>
            <a:r>
              <a:rPr lang="en-US" sz="1600" dirty="0" smtClean="0"/>
              <a:t>Harsh on small service receiver end</a:t>
            </a:r>
          </a:p>
          <a:p>
            <a:pPr>
              <a:buNone/>
            </a:pPr>
            <a:r>
              <a:rPr lang="en-US" sz="1600" dirty="0" smtClean="0"/>
              <a:t>		where he has received services falls under reverse charge for only few hundred rupees 	but due to it he has to register himself in service tax and have to file service tax return 	on prescribed interval. Moreover under service tax act Nil return is also mandatory and 	every registered person have to file half yearly return.</a:t>
            </a:r>
          </a:p>
          <a:p>
            <a:pPr>
              <a:buNone/>
            </a:pPr>
            <a:endParaRPr lang="en-US" sz="1200" dirty="0" smtClean="0"/>
          </a:p>
          <a:p>
            <a:r>
              <a:rPr lang="en-US" sz="1600" dirty="0" smtClean="0"/>
              <a:t>As per notification 30/2012- Service Tax, Reverse charge is applicable from 1st July 2012 (For few services, reverse charge is applicable before 1st July 2012).</a:t>
            </a:r>
          </a:p>
          <a:p>
            <a:pPr>
              <a:buNone/>
            </a:pPr>
            <a:endParaRPr lang="en-US" sz="1200" dirty="0" smtClean="0"/>
          </a:p>
          <a:p>
            <a:r>
              <a:rPr lang="en-US" sz="1600" dirty="0" smtClean="0"/>
              <a:t>From 01.07.2012, new services which are very common like advocate, Hiring vehicle for passenger, has been added under reverse charge.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1"/>
          <p:cNvSpPr/>
          <p:nvPr/>
        </p:nvSpPr>
        <p:spPr>
          <a:xfrm>
            <a:off x="614172" y="990601"/>
            <a:ext cx="8225028" cy="73151"/>
          </a:xfrm>
          <a:custGeom>
            <a:avLst/>
            <a:gdLst/>
            <a:ahLst/>
            <a:cxnLst/>
            <a:rect l="l" t="t" r="r" b="b"/>
            <a:pathLst>
              <a:path w="9150096" h="149351">
                <a:moveTo>
                  <a:pt x="13715" y="12319"/>
                </a:moveTo>
                <a:lnTo>
                  <a:pt x="9150096" y="12319"/>
                </a:lnTo>
                <a:lnTo>
                  <a:pt x="9150096" y="0"/>
                </a:lnTo>
                <a:lnTo>
                  <a:pt x="6096" y="0"/>
                </a:lnTo>
                <a:lnTo>
                  <a:pt x="3048" y="1650"/>
                </a:lnTo>
                <a:lnTo>
                  <a:pt x="1523" y="3175"/>
                </a:lnTo>
                <a:lnTo>
                  <a:pt x="0" y="6223"/>
                </a:lnTo>
                <a:lnTo>
                  <a:pt x="0" y="149351"/>
                </a:lnTo>
                <a:lnTo>
                  <a:pt x="13715" y="149351"/>
                </a:lnTo>
                <a:lnTo>
                  <a:pt x="13715" y="12319"/>
                </a:lnTo>
                <a:close/>
              </a:path>
            </a:pathLst>
          </a:custGeom>
          <a:solidFill>
            <a:srgbClr val="A31E1E"/>
          </a:solidFill>
        </p:spPr>
        <p:txBody>
          <a:bodyPr wrap="square" lIns="0" tIns="0" rIns="0" bIns="0" rtlCol="0">
            <a:noAutofit/>
          </a:bodyPr>
          <a:lstStyle/>
          <a:p>
            <a:endParaRPr/>
          </a:p>
        </p:txBody>
      </p:sp>
      <p:sp>
        <p:nvSpPr>
          <p:cNvPr id="7" name="object 8"/>
          <p:cNvSpPr txBox="1"/>
          <p:nvPr/>
        </p:nvSpPr>
        <p:spPr>
          <a:xfrm>
            <a:off x="685800" y="1219200"/>
            <a:ext cx="8382000" cy="1371600"/>
          </a:xfrm>
          <a:prstGeom prst="rect">
            <a:avLst/>
          </a:prstGeom>
        </p:spPr>
        <p:txBody>
          <a:bodyPr wrap="square" lIns="0" tIns="0" rIns="0" bIns="0" rtlCol="0">
            <a:noAutofit/>
          </a:bodyPr>
          <a:lstStyle/>
          <a:p>
            <a:pPr marL="12699">
              <a:lnSpc>
                <a:spcPts val="2565"/>
              </a:lnSpc>
              <a:spcBef>
                <a:spcPts val="128"/>
              </a:spcBef>
            </a:pPr>
            <a:r>
              <a:rPr lang="en-US" sz="2400" b="1" dirty="0" smtClean="0">
                <a:latin typeface="Georgia"/>
                <a:cs typeface="Georgia"/>
              </a:rPr>
              <a:t>L</a:t>
            </a:r>
            <a:r>
              <a:rPr sz="2400" b="1" smtClean="0">
                <a:latin typeface="Georgia"/>
                <a:cs typeface="Georgia"/>
              </a:rPr>
              <a:t>ea</a:t>
            </a:r>
            <a:r>
              <a:rPr sz="2400" b="1" spc="-4" smtClean="0">
                <a:latin typeface="Georgia"/>
                <a:cs typeface="Georgia"/>
              </a:rPr>
              <a:t>v</a:t>
            </a:r>
            <a:r>
              <a:rPr lang="en-US" sz="2400" b="1" spc="-4" dirty="0" err="1" smtClean="0">
                <a:latin typeface="Georgia"/>
                <a:cs typeface="Georgia"/>
              </a:rPr>
              <a:t>ing</a:t>
            </a:r>
            <a:r>
              <a:rPr lang="en-US" sz="2400" b="1" spc="-4" dirty="0" smtClean="0">
                <a:latin typeface="Georgia"/>
                <a:cs typeface="Georgia"/>
              </a:rPr>
              <a:t> </a:t>
            </a:r>
            <a:r>
              <a:rPr sz="2400" b="1" spc="14" smtClean="0">
                <a:latin typeface="Georgia"/>
                <a:cs typeface="Georgia"/>
              </a:rPr>
              <a:t> </a:t>
            </a:r>
            <a:r>
              <a:rPr lang="en-US" sz="2400" b="1" spc="14" dirty="0" smtClean="0">
                <a:latin typeface="Georgia"/>
                <a:cs typeface="Georgia"/>
              </a:rPr>
              <a:t>you </a:t>
            </a:r>
            <a:r>
              <a:rPr sz="2400" b="1" spc="-4" smtClean="0">
                <a:latin typeface="Georgia"/>
                <a:cs typeface="Georgia"/>
              </a:rPr>
              <a:t>t</a:t>
            </a:r>
            <a:r>
              <a:rPr sz="2400" b="1" smtClean="0">
                <a:latin typeface="Georgia"/>
                <a:cs typeface="Georgia"/>
              </a:rPr>
              <a:t>hinking</a:t>
            </a:r>
            <a:r>
              <a:rPr lang="en-US" sz="2400" b="1" dirty="0" smtClean="0">
                <a:latin typeface="Georgia"/>
                <a:cs typeface="Georgia"/>
              </a:rPr>
              <a:t>… </a:t>
            </a:r>
          </a:p>
          <a:p>
            <a:pPr marL="12699">
              <a:lnSpc>
                <a:spcPts val="2565"/>
              </a:lnSpc>
              <a:spcBef>
                <a:spcPts val="128"/>
              </a:spcBef>
            </a:pPr>
            <a:r>
              <a:rPr lang="en-US" sz="2400" b="1" dirty="0" smtClean="0">
                <a:latin typeface="Georgia"/>
                <a:cs typeface="Georgia"/>
              </a:rPr>
              <a:t>		about applicability of Service Tax through 		Reverse Charge Mechanism.</a:t>
            </a:r>
            <a:endParaRPr sz="2400">
              <a:latin typeface="Georgia"/>
              <a:cs typeface="Georgia"/>
            </a:endParaRPr>
          </a:p>
        </p:txBody>
      </p:sp>
      <p:sp>
        <p:nvSpPr>
          <p:cNvPr id="8" name="object 4"/>
          <p:cNvSpPr txBox="1"/>
          <p:nvPr/>
        </p:nvSpPr>
        <p:spPr>
          <a:xfrm>
            <a:off x="228600" y="5486400"/>
            <a:ext cx="4800600" cy="1066800"/>
          </a:xfrm>
          <a:prstGeom prst="rect">
            <a:avLst/>
          </a:prstGeom>
        </p:spPr>
        <p:txBody>
          <a:bodyPr wrap="square" lIns="0" tIns="0" rIns="0" bIns="0" rtlCol="0">
            <a:noAutofit/>
          </a:bodyPr>
          <a:lstStyle/>
          <a:p>
            <a:pPr marL="12699" algn="just">
              <a:lnSpc>
                <a:spcPts val="1120"/>
              </a:lnSpc>
              <a:spcBef>
                <a:spcPts val="55"/>
              </a:spcBef>
            </a:pPr>
            <a:endParaRPr sz="800">
              <a:latin typeface="Arial"/>
              <a:cs typeface="Arial"/>
            </a:endParaRPr>
          </a:p>
        </p:txBody>
      </p:sp>
      <p:sp>
        <p:nvSpPr>
          <p:cNvPr id="9" name="object 2"/>
          <p:cNvSpPr txBox="1"/>
          <p:nvPr/>
        </p:nvSpPr>
        <p:spPr>
          <a:xfrm>
            <a:off x="609600" y="914400"/>
            <a:ext cx="8305800" cy="152400"/>
          </a:xfrm>
          <a:prstGeom prst="rect">
            <a:avLst/>
          </a:prstGeom>
        </p:spPr>
        <p:txBody>
          <a:bodyPr wrap="square" lIns="0" tIns="0" rIns="0" bIns="0" rtlCol="0">
            <a:noAutofit/>
          </a:bodyPr>
          <a:lstStyle/>
          <a:p>
            <a:pPr marL="25397">
              <a:lnSpc>
                <a:spcPts val="1000"/>
              </a:lnSpc>
            </a:pPr>
            <a:endParaRPr sz="1000"/>
          </a:p>
        </p:txBody>
      </p:sp>
      <p:sp>
        <p:nvSpPr>
          <p:cNvPr id="10" name="TextBox 9"/>
          <p:cNvSpPr txBox="1"/>
          <p:nvPr/>
        </p:nvSpPr>
        <p:spPr>
          <a:xfrm>
            <a:off x="3048000" y="3048001"/>
            <a:ext cx="2971800" cy="769431"/>
          </a:xfrm>
          <a:prstGeom prst="rect">
            <a:avLst/>
          </a:prstGeom>
          <a:noFill/>
        </p:spPr>
        <p:txBody>
          <a:bodyPr wrap="square" lIns="91431" tIns="45715" rIns="91431" bIns="45715" rtlCol="0">
            <a:spAutoFit/>
          </a:bodyPr>
          <a:lstStyle/>
          <a:p>
            <a:r>
              <a:rPr lang="en-US" sz="4400" b="1" dirty="0" smtClean="0">
                <a:solidFill>
                  <a:schemeClr val="tx2">
                    <a:lumMod val="60000"/>
                    <a:lumOff val="40000"/>
                  </a:schemeClr>
                </a:solidFill>
                <a:latin typeface="Andalus" pitchFamily="18" charset="-78"/>
                <a:cs typeface="Andalus" pitchFamily="18" charset="-78"/>
              </a:rPr>
              <a:t>Thank You</a:t>
            </a:r>
            <a:endParaRPr lang="en-US" sz="4400" b="1" dirty="0">
              <a:solidFill>
                <a:schemeClr val="tx2">
                  <a:lumMod val="60000"/>
                  <a:lumOff val="40000"/>
                </a:schemeClr>
              </a:solidFill>
              <a:latin typeface="Andalus" pitchFamily="18" charset="-78"/>
              <a:cs typeface="Andalus"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Point of taxation</a:t>
            </a:r>
            <a:endParaRPr lang="en-US" sz="3600"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Point of taxation in Reverse Charge:</a:t>
            </a:r>
            <a:endParaRPr lang="en-US" dirty="0" smtClean="0"/>
          </a:p>
          <a:p>
            <a:r>
              <a:rPr lang="en-US" sz="2900" dirty="0" smtClean="0"/>
              <a:t>General Rule: Date of payment by service Recipient.</a:t>
            </a:r>
            <a:r>
              <a:rPr lang="en-US" dirty="0" smtClean="0"/>
              <a:t> </a:t>
            </a:r>
            <a:r>
              <a:rPr lang="en-US" sz="2600" dirty="0" smtClean="0"/>
              <a:t>As per rule 7 of the point of Taxation Rules 2011(amended).</a:t>
            </a:r>
            <a:endParaRPr lang="en-US" dirty="0" smtClean="0"/>
          </a:p>
          <a:p>
            <a:pPr>
              <a:buNone/>
            </a:pPr>
            <a:endParaRPr lang="en-US" sz="1700" dirty="0" smtClean="0"/>
          </a:p>
          <a:p>
            <a:r>
              <a:rPr lang="en-US" sz="2900" dirty="0" smtClean="0"/>
              <a:t>Exception If payment is not made with in six months from the date of invoice, then the point of taxation shall be determine , as the rule does not exist . Thus the point of taxation in that case would be as per rule 3.</a:t>
            </a:r>
            <a:endParaRPr lang="en-US" dirty="0" smtClean="0"/>
          </a:p>
          <a:p>
            <a:pPr>
              <a:buNone/>
            </a:pPr>
            <a:endParaRPr lang="en-US" sz="1700" dirty="0" smtClean="0"/>
          </a:p>
          <a:p>
            <a:pPr lvl="1"/>
            <a:r>
              <a:rPr lang="en-US" dirty="0" smtClean="0"/>
              <a:t>a. If the invoice is issued with in the period specified (30 days) as per rule 4A of service tax rules, 1994 (</a:t>
            </a:r>
            <a:r>
              <a:rPr lang="en-US" dirty="0" err="1" smtClean="0"/>
              <a:t>w.e.f</a:t>
            </a:r>
            <a:r>
              <a:rPr lang="en-US" dirty="0" smtClean="0"/>
              <a:t> 01.04.2012) from the date of completion of service. Date of issue of invoice or receipt of payment, which ever is earlier.</a:t>
            </a:r>
          </a:p>
          <a:p>
            <a:pPr lvl="1"/>
            <a:endParaRPr lang="en-US" dirty="0" smtClean="0"/>
          </a:p>
          <a:p>
            <a:pPr lvl="1"/>
            <a:r>
              <a:rPr lang="en-US" dirty="0" err="1" smtClean="0"/>
              <a:t>b.If</a:t>
            </a:r>
            <a:r>
              <a:rPr lang="en-US" dirty="0" smtClean="0"/>
              <a:t> invoice is not issued with in prescribed time. Date of completion of service or receipt of payment (payment date).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3600" dirty="0" smtClean="0"/>
              <a:t>New Reverse charge Mechanism</a:t>
            </a:r>
            <a:r>
              <a:rPr lang="en-GB" sz="3200" dirty="0" smtClean="0"/>
              <a:t> </a:t>
            </a:r>
            <a:br>
              <a:rPr lang="en-GB" sz="3200" dirty="0" smtClean="0"/>
            </a:br>
            <a:r>
              <a:rPr lang="en-GB" sz="2400" dirty="0" smtClean="0"/>
              <a:t>( notification no. 30/2012 &amp; 45/2012)</a:t>
            </a:r>
            <a:endParaRPr lang="en-US" sz="2400" dirty="0"/>
          </a:p>
        </p:txBody>
      </p:sp>
      <p:graphicFrame>
        <p:nvGraphicFramePr>
          <p:cNvPr id="4" name="Content Placeholder 3"/>
          <p:cNvGraphicFramePr>
            <a:graphicFrameLocks noGrp="1"/>
          </p:cNvGraphicFramePr>
          <p:nvPr>
            <p:ph idx="1"/>
            <p:custDataLst>
              <p:tags r:id="rId1"/>
            </p:custDataLst>
          </p:nvPr>
        </p:nvGraphicFramePr>
        <p:xfrm>
          <a:off x="457200" y="1600201"/>
          <a:ext cx="7759840" cy="4224068"/>
        </p:xfrm>
        <a:graphic>
          <a:graphicData uri="http://schemas.openxmlformats.org/drawingml/2006/table">
            <a:tbl>
              <a:tblPr firstRow="1" firstCol="1" bandRow="1"/>
              <a:tblGrid>
                <a:gridCol w="832567"/>
                <a:gridCol w="3047353"/>
                <a:gridCol w="1939960"/>
                <a:gridCol w="1939960"/>
              </a:tblGrid>
              <a:tr h="914399">
                <a:tc>
                  <a:txBody>
                    <a:bodyPr/>
                    <a:lstStyle/>
                    <a:p>
                      <a:r>
                        <a:rPr lang="en-GB" sz="1600" b="1" dirty="0" smtClean="0"/>
                        <a:t>S.No.</a:t>
                      </a:r>
                      <a:endParaRPr lang="en-GB" sz="1600" b="1" dirty="0"/>
                    </a:p>
                  </a:txBody>
                  <a:tcPr marL="83127" marR="83127" marT="40341" marB="40341"/>
                </a:tc>
                <a:tc>
                  <a:txBody>
                    <a:bodyPr/>
                    <a:lstStyle/>
                    <a:p>
                      <a:r>
                        <a:rPr lang="en-GB" sz="1600" b="1" kern="1200" dirty="0" smtClean="0">
                          <a:solidFill>
                            <a:schemeClr val="dk2"/>
                          </a:solidFill>
                          <a:latin typeface="+mj-lt"/>
                          <a:ea typeface="+mj-ea"/>
                          <a:cs typeface="+mj-cs"/>
                        </a:rPr>
                        <a:t>Description of a service</a:t>
                      </a:r>
                      <a:endParaRPr lang="en-GB" sz="1600" b="1" dirty="0"/>
                    </a:p>
                  </a:txBody>
                  <a:tcPr marL="83127" marR="83127" marT="40341" marB="40341"/>
                </a:tc>
                <a:tc>
                  <a:txBody>
                    <a:bodyPr/>
                    <a:lstStyle/>
                    <a:p>
                      <a:r>
                        <a:rPr lang="en-GB" sz="1600" b="1" kern="1200" dirty="0" smtClean="0">
                          <a:solidFill>
                            <a:schemeClr val="dk2"/>
                          </a:solidFill>
                          <a:latin typeface="+mj-lt"/>
                          <a:ea typeface="+mj-ea"/>
                          <a:cs typeface="+mj-cs"/>
                        </a:rPr>
                        <a:t>% of  service tax payable by Service Provider</a:t>
                      </a:r>
                    </a:p>
                    <a:p>
                      <a:endParaRPr lang="en-GB" sz="1600" b="1" dirty="0"/>
                    </a:p>
                  </a:txBody>
                  <a:tcPr marL="83127" marR="83127" marT="40341" marB="40341"/>
                </a:tc>
                <a:tc>
                  <a:txBody>
                    <a:bodyPr/>
                    <a:lstStyle/>
                    <a:p>
                      <a:r>
                        <a:rPr lang="en-GB" sz="1600" b="1" kern="1200" dirty="0" smtClean="0">
                          <a:solidFill>
                            <a:schemeClr val="dk2"/>
                          </a:solidFill>
                          <a:latin typeface="+mj-lt"/>
                          <a:ea typeface="+mj-ea"/>
                          <a:cs typeface="+mj-cs"/>
                        </a:rPr>
                        <a:t>% of service tax payable by Service Recipient</a:t>
                      </a:r>
                    </a:p>
                    <a:p>
                      <a:endParaRPr lang="en-GB" sz="1600" b="1" dirty="0"/>
                    </a:p>
                  </a:txBody>
                  <a:tcPr marL="83127" marR="83127" marT="40341" marB="40341"/>
                </a:tc>
              </a:tr>
              <a:tr h="578608">
                <a:tc>
                  <a:txBody>
                    <a:bodyPr/>
                    <a:lstStyle/>
                    <a:p>
                      <a:r>
                        <a:rPr lang="en-GB" sz="1600" dirty="0" smtClean="0"/>
                        <a:t>1</a:t>
                      </a:r>
                      <a:endParaRPr lang="en-GB" sz="1600" dirty="0"/>
                    </a:p>
                  </a:txBody>
                  <a:tcPr marL="83127" marR="83127" marT="40341" marB="40341"/>
                </a:tc>
                <a:tc>
                  <a:txBody>
                    <a:bodyPr/>
                    <a:lstStyle/>
                    <a:p>
                      <a:r>
                        <a:rPr lang="en-GB" sz="1600" dirty="0" smtClean="0"/>
                        <a:t>Service of Insurance agent to insurance company</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466319">
                <a:tc>
                  <a:txBody>
                    <a:bodyPr/>
                    <a:lstStyle/>
                    <a:p>
                      <a:r>
                        <a:rPr lang="en-GB" sz="1600" dirty="0" smtClean="0"/>
                        <a:t>2</a:t>
                      </a:r>
                      <a:endParaRPr lang="en-GB" sz="1600" dirty="0"/>
                    </a:p>
                  </a:txBody>
                  <a:tcPr marL="83127" marR="83127" marT="40341" marB="40341"/>
                </a:tc>
                <a:tc>
                  <a:txBody>
                    <a:bodyPr/>
                    <a:lstStyle/>
                    <a:p>
                      <a:r>
                        <a:rPr lang="en-GB" sz="1600" dirty="0" smtClean="0"/>
                        <a:t>Goods transport service</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578608">
                <a:tc>
                  <a:txBody>
                    <a:bodyPr/>
                    <a:lstStyle/>
                    <a:p>
                      <a:r>
                        <a:rPr lang="en-GB" sz="1600" dirty="0" smtClean="0"/>
                        <a:t>3</a:t>
                      </a:r>
                      <a:endParaRPr lang="en-GB" sz="1600" dirty="0"/>
                    </a:p>
                  </a:txBody>
                  <a:tcPr marL="83127" marR="83127" marT="40341" marB="40341"/>
                </a:tc>
                <a:tc>
                  <a:txBody>
                    <a:bodyPr/>
                    <a:lstStyle/>
                    <a:p>
                      <a:r>
                        <a:rPr lang="en-GB" sz="1600" dirty="0" smtClean="0"/>
                        <a:t>Sponsorship</a:t>
                      </a:r>
                      <a:r>
                        <a:rPr lang="en-GB" sz="1600" baseline="0" dirty="0" smtClean="0"/>
                        <a:t> service to the corporate or partnership firm</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910558">
                <a:tc>
                  <a:txBody>
                    <a:bodyPr/>
                    <a:lstStyle/>
                    <a:p>
                      <a:r>
                        <a:rPr lang="en-GB" sz="1600" dirty="0" smtClean="0"/>
                        <a:t>4</a:t>
                      </a:r>
                      <a:endParaRPr lang="en-GB" sz="1600" dirty="0"/>
                    </a:p>
                  </a:txBody>
                  <a:tcPr marL="83127" marR="83127" marT="40341" marB="40341"/>
                </a:tc>
                <a:tc>
                  <a:txBody>
                    <a:bodyPr/>
                    <a:lstStyle/>
                    <a:p>
                      <a:r>
                        <a:rPr lang="en-GB" sz="1800" kern="1200" dirty="0" smtClean="0">
                          <a:solidFill>
                            <a:schemeClr val="dk1"/>
                          </a:solidFill>
                          <a:latin typeface="+mj-lt"/>
                          <a:ea typeface="+mj-ea"/>
                          <a:cs typeface="+mj-cs"/>
                        </a:rPr>
                        <a:t>Individual</a:t>
                      </a:r>
                      <a:r>
                        <a:rPr lang="en-GB" sz="1800" kern="1200" baseline="0" dirty="0" smtClean="0">
                          <a:solidFill>
                            <a:schemeClr val="dk1"/>
                          </a:solidFill>
                          <a:latin typeface="+mj-lt"/>
                          <a:ea typeface="+mj-ea"/>
                          <a:cs typeface="+mj-cs"/>
                        </a:rPr>
                        <a:t> representing in </a:t>
                      </a:r>
                      <a:r>
                        <a:rPr lang="en-GB" sz="1800" kern="1200" dirty="0" smtClean="0">
                          <a:solidFill>
                            <a:schemeClr val="dk1"/>
                          </a:solidFill>
                          <a:latin typeface="+mj-lt"/>
                          <a:ea typeface="+mj-ea"/>
                          <a:cs typeface="+mj-cs"/>
                        </a:rPr>
                        <a:t>arbitral tribunal to business entity.</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633933">
                <a:tc>
                  <a:txBody>
                    <a:bodyPr/>
                    <a:lstStyle/>
                    <a:p>
                      <a:r>
                        <a:rPr lang="en-GB" sz="1600" dirty="0" smtClean="0"/>
                        <a:t>5</a:t>
                      </a:r>
                      <a:endParaRPr lang="en-GB" sz="1600" dirty="0"/>
                    </a:p>
                  </a:txBody>
                  <a:tcPr marL="83127" marR="83127" marT="40341" marB="40341"/>
                </a:tc>
                <a:tc>
                  <a:txBody>
                    <a:bodyPr/>
                    <a:lstStyle/>
                    <a:p>
                      <a:r>
                        <a:rPr lang="en-GB" sz="1800" kern="1200" dirty="0" smtClean="0">
                          <a:solidFill>
                            <a:schemeClr val="dk1"/>
                          </a:solidFill>
                          <a:latin typeface="+mj-lt"/>
                          <a:ea typeface="+mj-ea"/>
                          <a:cs typeface="+mj-cs"/>
                        </a:rPr>
                        <a:t>Individual advocate to</a:t>
                      </a:r>
                      <a:r>
                        <a:rPr lang="en-GB" sz="1800" kern="1200" baseline="0" dirty="0" smtClean="0">
                          <a:solidFill>
                            <a:schemeClr val="dk1"/>
                          </a:solidFill>
                          <a:latin typeface="+mj-lt"/>
                          <a:ea typeface="+mj-ea"/>
                          <a:cs typeface="+mj-cs"/>
                        </a:rPr>
                        <a:t> business entity.</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3600" dirty="0" smtClean="0"/>
              <a:t>New Reverse charge Mechanism</a:t>
            </a:r>
            <a:r>
              <a:rPr lang="en-GB" sz="4000" dirty="0" smtClean="0"/>
              <a:t> </a:t>
            </a:r>
            <a:br>
              <a:rPr lang="en-GB" sz="4000" dirty="0" smtClean="0"/>
            </a:br>
            <a:r>
              <a:rPr lang="en-GB" sz="2400" dirty="0" smtClean="0"/>
              <a:t>( notification no. 30/2012 &amp; 45/2012)</a:t>
            </a:r>
            <a:endParaRPr lang="en-US" sz="2400" dirty="0"/>
          </a:p>
        </p:txBody>
      </p:sp>
      <p:graphicFrame>
        <p:nvGraphicFramePr>
          <p:cNvPr id="4" name="Content Placeholder 52"/>
          <p:cNvGraphicFramePr>
            <a:graphicFrameLocks noGrp="1"/>
          </p:cNvGraphicFramePr>
          <p:nvPr>
            <p:ph idx="1"/>
            <p:custDataLst>
              <p:tags r:id="rId1"/>
            </p:custDataLst>
          </p:nvPr>
        </p:nvGraphicFramePr>
        <p:xfrm>
          <a:off x="457200" y="1676400"/>
          <a:ext cx="8179956" cy="4850162"/>
        </p:xfrm>
        <a:graphic>
          <a:graphicData uri="http://schemas.openxmlformats.org/drawingml/2006/table">
            <a:tbl>
              <a:tblPr firstRow="1" firstCol="1" bandRow="1"/>
              <a:tblGrid>
                <a:gridCol w="834159"/>
                <a:gridCol w="3128241"/>
                <a:gridCol w="2172567"/>
                <a:gridCol w="2044989"/>
              </a:tblGrid>
              <a:tr h="1048871">
                <a:tc>
                  <a:txBody>
                    <a:bodyPr/>
                    <a:lstStyle/>
                    <a:p>
                      <a:r>
                        <a:rPr lang="en-GB" sz="1600" dirty="0" smtClean="0"/>
                        <a:t>S.No.</a:t>
                      </a:r>
                      <a:endParaRPr lang="en-GB" sz="1600" dirty="0"/>
                    </a:p>
                  </a:txBody>
                  <a:tcPr marL="83127" marR="83127" marT="40341" marB="40341"/>
                </a:tc>
                <a:tc>
                  <a:txBody>
                    <a:bodyPr/>
                    <a:lstStyle/>
                    <a:p>
                      <a:r>
                        <a:rPr lang="en-GB" sz="1600" b="1" kern="1200" dirty="0" smtClean="0">
                          <a:solidFill>
                            <a:schemeClr val="dk2"/>
                          </a:solidFill>
                          <a:latin typeface="+mj-lt"/>
                          <a:ea typeface="+mj-ea"/>
                          <a:cs typeface="+mj-cs"/>
                        </a:rPr>
                        <a:t>Description of a service</a:t>
                      </a:r>
                      <a:endParaRPr lang="en-GB" sz="1600" dirty="0"/>
                    </a:p>
                  </a:txBody>
                  <a:tcPr marL="83127" marR="83127" marT="40341" marB="40341"/>
                </a:tc>
                <a:tc>
                  <a:txBody>
                    <a:bodyPr/>
                    <a:lstStyle/>
                    <a:p>
                      <a:r>
                        <a:rPr lang="en-GB" sz="1600" b="1" kern="1200" dirty="0" smtClean="0">
                          <a:solidFill>
                            <a:schemeClr val="dk2"/>
                          </a:solidFill>
                          <a:latin typeface="+mj-lt"/>
                          <a:ea typeface="+mj-ea"/>
                          <a:cs typeface="+mj-cs"/>
                        </a:rPr>
                        <a:t>% of  service tax payable by service </a:t>
                      </a:r>
                    </a:p>
                    <a:p>
                      <a:r>
                        <a:rPr lang="en-GB" sz="1600" b="1" kern="1200" dirty="0" smtClean="0">
                          <a:solidFill>
                            <a:schemeClr val="dk2"/>
                          </a:solidFill>
                          <a:latin typeface="+mj-lt"/>
                          <a:ea typeface="+mj-ea"/>
                          <a:cs typeface="+mj-cs"/>
                        </a:rPr>
                        <a:t>provider  </a:t>
                      </a:r>
                      <a:endParaRPr lang="en-GB" sz="1600" dirty="0"/>
                    </a:p>
                  </a:txBody>
                  <a:tcPr marL="83127" marR="83127" marT="40341" marB="40341"/>
                </a:tc>
                <a:tc>
                  <a:txBody>
                    <a:bodyPr/>
                    <a:lstStyle/>
                    <a:p>
                      <a:r>
                        <a:rPr lang="en-GB" sz="1600" b="1" kern="1200" dirty="0" smtClean="0">
                          <a:solidFill>
                            <a:schemeClr val="dk2"/>
                          </a:solidFill>
                          <a:latin typeface="+mj-lt"/>
                          <a:ea typeface="+mj-ea"/>
                          <a:cs typeface="+mj-cs"/>
                        </a:rPr>
                        <a:t>% of service tax payable by service recipient</a:t>
                      </a:r>
                      <a:endParaRPr lang="en-GB" sz="1600" dirty="0"/>
                    </a:p>
                  </a:txBody>
                  <a:tcPr marL="83127" marR="83127" marT="40341" marB="40341"/>
                </a:tc>
              </a:tr>
              <a:tr h="827570">
                <a:tc>
                  <a:txBody>
                    <a:bodyPr/>
                    <a:lstStyle/>
                    <a:p>
                      <a:r>
                        <a:rPr lang="en-GB" sz="1600" dirty="0" smtClean="0"/>
                        <a:t>6</a:t>
                      </a:r>
                      <a:endParaRPr lang="en-GB" sz="1600" dirty="0"/>
                    </a:p>
                  </a:txBody>
                  <a:tcPr marL="83127" marR="83127" marT="40341" marB="40341"/>
                </a:tc>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GB" sz="1600" kern="1200" dirty="0" smtClean="0">
                          <a:solidFill>
                            <a:schemeClr val="dk1"/>
                          </a:solidFill>
                          <a:latin typeface="+mj-lt"/>
                          <a:ea typeface="+mj-ea"/>
                          <a:cs typeface="+mj-cs"/>
                        </a:rPr>
                        <a:t>renting or hiring any motor vehicle ( Abated value)</a:t>
                      </a:r>
                      <a:endParaRPr lang="en-GB" sz="1600" dirty="0" smtClean="0"/>
                    </a:p>
                    <a:p>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827570">
                <a:tc>
                  <a:txBody>
                    <a:bodyPr/>
                    <a:lstStyle/>
                    <a:p>
                      <a:r>
                        <a:rPr lang="en-GB" sz="1600" dirty="0" smtClean="0"/>
                        <a:t>7</a:t>
                      </a:r>
                      <a:endParaRPr lang="en-GB" sz="1600" dirty="0"/>
                    </a:p>
                  </a:txBody>
                  <a:tcPr marL="83127" marR="83127" marT="40341" marB="40341"/>
                </a:tc>
                <a:tc>
                  <a:txBody>
                    <a:bodyPr/>
                    <a:lstStyle/>
                    <a:p>
                      <a:pPr marL="0" marR="0" indent="0" algn="l" defTabSz="1018824" rtl="0" eaLnBrk="1" fontAlgn="auto" latinLnBrk="0" hangingPunct="1">
                        <a:lnSpc>
                          <a:spcPct val="100000"/>
                        </a:lnSpc>
                        <a:spcBef>
                          <a:spcPts val="0"/>
                        </a:spcBef>
                        <a:spcAft>
                          <a:spcPts val="0"/>
                        </a:spcAft>
                        <a:buClrTx/>
                        <a:buSzTx/>
                        <a:buFontTx/>
                        <a:buNone/>
                        <a:tabLst/>
                        <a:defRPr/>
                      </a:pPr>
                      <a:r>
                        <a:rPr lang="en-GB" sz="1600" kern="1200" dirty="0" smtClean="0">
                          <a:solidFill>
                            <a:schemeClr val="dk1"/>
                          </a:solidFill>
                          <a:latin typeface="+mj-lt"/>
                          <a:ea typeface="+mj-ea"/>
                          <a:cs typeface="+mj-cs"/>
                        </a:rPr>
                        <a:t>renting or hiring any motor vehicle ( Non Abated value)</a:t>
                      </a:r>
                      <a:endParaRPr lang="en-GB" sz="1600" dirty="0" smtClean="0"/>
                    </a:p>
                    <a:p>
                      <a:endParaRPr lang="en-GB" sz="1600" dirty="0"/>
                    </a:p>
                  </a:txBody>
                  <a:tcPr marL="83127" marR="83127" marT="40341" marB="40341"/>
                </a:tc>
                <a:tc>
                  <a:txBody>
                    <a:bodyPr/>
                    <a:lstStyle/>
                    <a:p>
                      <a:r>
                        <a:rPr lang="en-GB" sz="1600" dirty="0" smtClean="0"/>
                        <a:t>60%</a:t>
                      </a:r>
                      <a:endParaRPr lang="en-GB" sz="1600" dirty="0"/>
                    </a:p>
                  </a:txBody>
                  <a:tcPr marL="83127" marR="83127" marT="40341" marB="40341"/>
                </a:tc>
                <a:tc>
                  <a:txBody>
                    <a:bodyPr/>
                    <a:lstStyle/>
                    <a:p>
                      <a:r>
                        <a:rPr lang="en-GB" sz="1600" dirty="0" smtClean="0"/>
                        <a:t>40%</a:t>
                      </a:r>
                      <a:endParaRPr lang="en-GB" sz="1600" dirty="0"/>
                    </a:p>
                  </a:txBody>
                  <a:tcPr marL="83127" marR="83127" marT="40341" marB="40341"/>
                </a:tc>
              </a:tr>
              <a:tr h="329645">
                <a:tc>
                  <a:txBody>
                    <a:bodyPr/>
                    <a:lstStyle/>
                    <a:p>
                      <a:r>
                        <a:rPr lang="en-GB" sz="1600" dirty="0" smtClean="0"/>
                        <a:t>8</a:t>
                      </a:r>
                      <a:endParaRPr lang="en-GB" sz="1600" dirty="0"/>
                    </a:p>
                  </a:txBody>
                  <a:tcPr marL="83127" marR="83127" marT="40341" marB="40341"/>
                </a:tc>
                <a:tc>
                  <a:txBody>
                    <a:bodyPr/>
                    <a:lstStyle/>
                    <a:p>
                      <a:r>
                        <a:rPr lang="en-GB" sz="1600" dirty="0" smtClean="0"/>
                        <a:t>Manpower supply contract</a:t>
                      </a:r>
                      <a:endParaRPr lang="en-GB" sz="1600" dirty="0"/>
                    </a:p>
                  </a:txBody>
                  <a:tcPr marL="83127" marR="83127" marT="40341" marB="40341"/>
                </a:tc>
                <a:tc>
                  <a:txBody>
                    <a:bodyPr/>
                    <a:lstStyle/>
                    <a:p>
                      <a:r>
                        <a:rPr lang="en-GB" sz="1600" dirty="0" smtClean="0"/>
                        <a:t>25%</a:t>
                      </a:r>
                      <a:endParaRPr lang="en-GB" sz="1600" dirty="0"/>
                    </a:p>
                  </a:txBody>
                  <a:tcPr marL="83127" marR="83127" marT="40341" marB="40341"/>
                </a:tc>
                <a:tc>
                  <a:txBody>
                    <a:bodyPr/>
                    <a:lstStyle/>
                    <a:p>
                      <a:r>
                        <a:rPr lang="en-GB" sz="1600" dirty="0" smtClean="0"/>
                        <a:t>75%</a:t>
                      </a:r>
                      <a:endParaRPr lang="en-GB" sz="1600" dirty="0"/>
                    </a:p>
                  </a:txBody>
                  <a:tcPr marL="83127" marR="83127" marT="40341" marB="40341"/>
                </a:tc>
              </a:tr>
              <a:tr h="329645">
                <a:tc>
                  <a:txBody>
                    <a:bodyPr/>
                    <a:lstStyle/>
                    <a:p>
                      <a:r>
                        <a:rPr lang="en-GB" sz="1600" dirty="0" smtClean="0"/>
                        <a:t>9</a:t>
                      </a:r>
                      <a:endParaRPr lang="en-GB" sz="1600" dirty="0"/>
                    </a:p>
                  </a:txBody>
                  <a:tcPr marL="83127" marR="83127" marT="40341" marB="40341"/>
                </a:tc>
                <a:tc>
                  <a:txBody>
                    <a:bodyPr/>
                    <a:lstStyle/>
                    <a:p>
                      <a:r>
                        <a:rPr lang="en-GB" sz="1600" dirty="0" smtClean="0"/>
                        <a:t>Works contract</a:t>
                      </a:r>
                      <a:endParaRPr lang="en-GB" sz="1600" dirty="0"/>
                    </a:p>
                  </a:txBody>
                  <a:tcPr marL="83127" marR="83127" marT="40341" marB="40341"/>
                </a:tc>
                <a:tc>
                  <a:txBody>
                    <a:bodyPr/>
                    <a:lstStyle/>
                    <a:p>
                      <a:r>
                        <a:rPr lang="en-GB" sz="1600" dirty="0" smtClean="0"/>
                        <a:t>50%</a:t>
                      </a:r>
                      <a:endParaRPr lang="en-GB" sz="1600" dirty="0"/>
                    </a:p>
                  </a:txBody>
                  <a:tcPr marL="83127" marR="83127" marT="40341" marB="40341"/>
                </a:tc>
                <a:tc>
                  <a:txBody>
                    <a:bodyPr/>
                    <a:lstStyle/>
                    <a:p>
                      <a:r>
                        <a:rPr lang="en-GB" sz="1600" dirty="0" smtClean="0"/>
                        <a:t>50%</a:t>
                      </a:r>
                      <a:endParaRPr lang="en-GB" sz="1600" dirty="0"/>
                    </a:p>
                  </a:txBody>
                  <a:tcPr marL="83127" marR="83127" marT="40341" marB="40341"/>
                </a:tc>
              </a:tr>
              <a:tr h="329645">
                <a:tc>
                  <a:txBody>
                    <a:bodyPr/>
                    <a:lstStyle/>
                    <a:p>
                      <a:r>
                        <a:rPr lang="en-GB" sz="1600" dirty="0" smtClean="0"/>
                        <a:t>10</a:t>
                      </a:r>
                      <a:endParaRPr lang="en-GB" sz="1600" dirty="0"/>
                    </a:p>
                  </a:txBody>
                  <a:tcPr marL="83127" marR="83127" marT="40341" marB="40341"/>
                </a:tc>
                <a:tc>
                  <a:txBody>
                    <a:bodyPr/>
                    <a:lstStyle/>
                    <a:p>
                      <a:r>
                        <a:rPr lang="en-GB" sz="1600" dirty="0" smtClean="0"/>
                        <a:t>Import</a:t>
                      </a:r>
                      <a:r>
                        <a:rPr lang="en-GB" sz="1600" baseline="0" dirty="0" smtClean="0"/>
                        <a:t> of Service</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578608">
                <a:tc>
                  <a:txBody>
                    <a:bodyPr/>
                    <a:lstStyle/>
                    <a:p>
                      <a:r>
                        <a:rPr lang="en-GB" sz="1600" dirty="0" smtClean="0"/>
                        <a:t>11</a:t>
                      </a:r>
                      <a:endParaRPr lang="en-GB" sz="1600" dirty="0"/>
                    </a:p>
                  </a:txBody>
                  <a:tcPr marL="83127" marR="83127" marT="40341" marB="40341"/>
                </a:tc>
                <a:tc>
                  <a:txBody>
                    <a:bodyPr/>
                    <a:lstStyle/>
                    <a:p>
                      <a:r>
                        <a:rPr lang="en-GB" sz="1600" dirty="0" smtClean="0"/>
                        <a:t>Director of the company </a:t>
                      </a:r>
                    </a:p>
                    <a:p>
                      <a:r>
                        <a:rPr lang="en-GB" sz="1600" dirty="0" smtClean="0"/>
                        <a:t>( independent</a:t>
                      </a:r>
                      <a:r>
                        <a:rPr lang="en-GB" sz="1600" baseline="0" dirty="0" smtClean="0"/>
                        <a:t> Director)</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r h="578608">
                <a:tc>
                  <a:txBody>
                    <a:bodyPr/>
                    <a:lstStyle/>
                    <a:p>
                      <a:r>
                        <a:rPr lang="en-GB" sz="1600" dirty="0" smtClean="0"/>
                        <a:t>12</a:t>
                      </a:r>
                      <a:endParaRPr lang="en-GB" sz="1600" dirty="0"/>
                    </a:p>
                  </a:txBody>
                  <a:tcPr marL="83127" marR="83127" marT="40341" marB="40341"/>
                </a:tc>
                <a:tc>
                  <a:txBody>
                    <a:bodyPr/>
                    <a:lstStyle/>
                    <a:p>
                      <a:r>
                        <a:rPr lang="en-GB" sz="1600" dirty="0" smtClean="0"/>
                        <a:t>Support service by govt. Or local bodies</a:t>
                      </a:r>
                      <a:endParaRPr lang="en-GB" sz="1600" dirty="0"/>
                    </a:p>
                  </a:txBody>
                  <a:tcPr marL="83127" marR="83127" marT="40341" marB="40341"/>
                </a:tc>
                <a:tc>
                  <a:txBody>
                    <a:bodyPr/>
                    <a:lstStyle/>
                    <a:p>
                      <a:r>
                        <a:rPr lang="en-GB" sz="1600" dirty="0" smtClean="0"/>
                        <a:t>NIL</a:t>
                      </a:r>
                      <a:endParaRPr lang="en-GB" sz="1600" dirty="0"/>
                    </a:p>
                  </a:txBody>
                  <a:tcPr marL="83127" marR="83127" marT="40341" marB="40341"/>
                </a:tc>
                <a:tc>
                  <a:txBody>
                    <a:bodyPr/>
                    <a:lstStyle/>
                    <a:p>
                      <a:r>
                        <a:rPr lang="en-GB" sz="1600" dirty="0" smtClean="0"/>
                        <a:t>100%</a:t>
                      </a:r>
                      <a:endParaRPr lang="en-GB" sz="1600" dirty="0"/>
                    </a:p>
                  </a:txBody>
                  <a:tcPr marL="83127" marR="83127" marT="40341" marB="40341"/>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3600" dirty="0" smtClean="0"/>
              <a:t>New Reverse charge Mechanism</a:t>
            </a:r>
            <a:r>
              <a:rPr lang="en-GB" sz="3200" dirty="0" smtClean="0"/>
              <a:t> </a:t>
            </a:r>
            <a:br>
              <a:rPr lang="en-GB" sz="3200" dirty="0" smtClean="0"/>
            </a:br>
            <a:r>
              <a:rPr lang="en-GB" sz="2400" dirty="0" smtClean="0"/>
              <a:t>( notification no. 30/2012 &amp; 45/2012) contd...</a:t>
            </a:r>
            <a:endParaRPr lang="en-US" sz="2400" dirty="0"/>
          </a:p>
        </p:txBody>
      </p:sp>
      <p:sp>
        <p:nvSpPr>
          <p:cNvPr id="3" name="Content Placeholder 2"/>
          <p:cNvSpPr>
            <a:spLocks noGrp="1"/>
          </p:cNvSpPr>
          <p:nvPr>
            <p:ph idx="1"/>
          </p:nvPr>
        </p:nvSpPr>
        <p:spPr/>
        <p:txBody>
          <a:bodyPr>
            <a:normAutofit/>
          </a:bodyPr>
          <a:lstStyle/>
          <a:p>
            <a:pPr>
              <a:buNone/>
            </a:pPr>
            <a:r>
              <a:rPr lang="en-GB" sz="2000" dirty="0" smtClean="0"/>
              <a:t>The Taxable service provided or agreed to be provided by way of </a:t>
            </a:r>
          </a:p>
          <a:p>
            <a:pPr>
              <a:buFont typeface="Wingdings" pitchFamily="2" charset="2"/>
              <a:buChar char="§"/>
            </a:pPr>
            <a:r>
              <a:rPr lang="en-GB" sz="2000" dirty="0" smtClean="0"/>
              <a:t>renting or hiring any motor vehicle designed to carry passenger </a:t>
            </a:r>
          </a:p>
          <a:p>
            <a:pPr>
              <a:buFont typeface="Wingdings" pitchFamily="2" charset="2"/>
              <a:buChar char="§"/>
            </a:pPr>
            <a:r>
              <a:rPr lang="en-GB" sz="2000" dirty="0" smtClean="0"/>
              <a:t>supply of manpower for any purpose </a:t>
            </a:r>
          </a:p>
          <a:p>
            <a:pPr>
              <a:buFont typeface="Wingdings" pitchFamily="2" charset="2"/>
              <a:buChar char="§"/>
            </a:pPr>
            <a:r>
              <a:rPr lang="en-GB" sz="2000" dirty="0" smtClean="0"/>
              <a:t> works contract </a:t>
            </a:r>
          </a:p>
          <a:p>
            <a:pPr>
              <a:buFont typeface="Wingdings" pitchFamily="2" charset="2"/>
              <a:buChar char="§"/>
            </a:pPr>
            <a:r>
              <a:rPr lang="en-GB" sz="2000" dirty="0" smtClean="0"/>
              <a:t>by any individual, Hindu Undivided Family or  proprietary firm or  partnership firm, whether registered or not, including association of persons;  located in the taxable territory to </a:t>
            </a:r>
          </a:p>
          <a:p>
            <a:pPr>
              <a:buFont typeface="Wingdings" pitchFamily="2" charset="2"/>
              <a:buChar char="§"/>
            </a:pPr>
            <a:r>
              <a:rPr lang="en-GB" sz="2000" dirty="0" smtClean="0"/>
              <a:t>any company formed or registered under the Companies Act, 1956 (1 of  1956) or a business entity registered as body corporate located in the taxable territory;</a:t>
            </a:r>
            <a:endParaRPr lang="en-GB" sz="2400" dirty="0" smtClean="0"/>
          </a:p>
          <a:p>
            <a:endParaRPr lang="en-GB"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Insurance agent's Services</a:t>
            </a:r>
            <a:endParaRPr lang="en-US" dirty="0"/>
          </a:p>
        </p:txBody>
      </p:sp>
      <p:sp>
        <p:nvSpPr>
          <p:cNvPr id="3" name="Content Placeholder 2"/>
          <p:cNvSpPr>
            <a:spLocks noGrp="1"/>
          </p:cNvSpPr>
          <p:nvPr>
            <p:ph idx="1"/>
          </p:nvPr>
        </p:nvSpPr>
        <p:spPr/>
        <p:txBody>
          <a:bodyPr>
            <a:normAutofit/>
          </a:bodyPr>
          <a:lstStyle/>
          <a:p>
            <a:pPr>
              <a:buNone/>
            </a:pPr>
            <a:r>
              <a:rPr lang="en-US" dirty="0" smtClean="0"/>
              <a:t>Insurance agent's Services </a:t>
            </a:r>
          </a:p>
          <a:p>
            <a:pPr>
              <a:buNone/>
            </a:pPr>
            <a:r>
              <a:rPr lang="en-US" dirty="0" smtClean="0"/>
              <a:t>	</a:t>
            </a:r>
            <a:r>
              <a:rPr lang="en-US" sz="2200" dirty="0" smtClean="0"/>
              <a:t>Service Receiver 				</a:t>
            </a:r>
          </a:p>
          <a:p>
            <a:pPr>
              <a:buNone/>
            </a:pPr>
            <a:r>
              <a:rPr lang="en-US" sz="2200" dirty="0" smtClean="0"/>
              <a:t>		 any person carrying on insurance business</a:t>
            </a:r>
          </a:p>
          <a:p>
            <a:pPr>
              <a:buNone/>
            </a:pPr>
            <a:r>
              <a:rPr lang="en-US" sz="2200" dirty="0" smtClean="0"/>
              <a:t>	Service Provider</a:t>
            </a:r>
          </a:p>
          <a:p>
            <a:pPr>
              <a:buNone/>
            </a:pPr>
            <a:r>
              <a:rPr lang="en-US" sz="2200" dirty="0" smtClean="0"/>
              <a:t>		an insurance agent </a:t>
            </a:r>
          </a:p>
          <a:p>
            <a:pPr>
              <a:buNone/>
            </a:pPr>
            <a:r>
              <a:rPr lang="en-US" sz="2200" dirty="0" smtClean="0"/>
              <a:t>	Rates :	100% by Service Recipient</a:t>
            </a:r>
          </a:p>
          <a:p>
            <a:pPr>
              <a:buFont typeface="Wingdings" pitchFamily="2" charset="2"/>
              <a:buChar char="Ø"/>
            </a:pPr>
            <a:endParaRPr lang="en-US" sz="1200" dirty="0" smtClean="0"/>
          </a:p>
          <a:p>
            <a:pPr>
              <a:buFont typeface="Wingdings" pitchFamily="2" charset="2"/>
              <a:buChar char="Ø"/>
            </a:pPr>
            <a:r>
              <a:rPr lang="en-US" sz="2000" dirty="0" smtClean="0"/>
              <a:t>Other auxiliary services provided in the field of insurance like insurance brokerage or reinsurance brokerage are not covered under the reverse charge mechanism, hence in such situations service tax has to be paid by such service providers themselves.</a:t>
            </a:r>
            <a:endParaRPr lang="en-US" sz="20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MARTSHAPETYPE" val="Table"/>
  <p:tag name="TABLEID" val="86003e53-52bb-415c-8e44-8d11a32dc470"/>
</p:tagLst>
</file>

<file path=ppt/tags/tag2.xml><?xml version="1.0" encoding="utf-8"?>
<p:tagLst xmlns:a="http://schemas.openxmlformats.org/drawingml/2006/main" xmlns:r="http://schemas.openxmlformats.org/officeDocument/2006/relationships" xmlns:p="http://schemas.openxmlformats.org/presentationml/2006/main">
  <p:tag name="SMARTSHAPETYPE" val="Table"/>
  <p:tag name="TABLEID" val="06d8f5cf-d3d5-4d22-9479-83f80ef0a0a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2408</TotalTime>
  <Words>1971</Words>
  <Application>Microsoft Office PowerPoint</Application>
  <PresentationFormat>On-screen Show (4:3)</PresentationFormat>
  <Paragraphs>418</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Service Tax Reverse &amp; Joint Charge Mechanism</vt:lpstr>
      <vt:lpstr>Reverse Charge Mechanism…a concept </vt:lpstr>
      <vt:lpstr>Reverse Charge Mechanism…a concept </vt:lpstr>
      <vt:lpstr>Reverse &amp; Joint Charge Mechanism </vt:lpstr>
      <vt:lpstr>Point of taxation</vt:lpstr>
      <vt:lpstr>New Reverse charge Mechanism  ( notification no. 30/2012 &amp; 45/2012)</vt:lpstr>
      <vt:lpstr>New Reverse charge Mechanism  ( notification no. 30/2012 &amp; 45/2012)</vt:lpstr>
      <vt:lpstr>New Reverse charge Mechanism  ( notification no. 30/2012 &amp; 45/2012) contd...</vt:lpstr>
      <vt:lpstr>Insurance agent's Services</vt:lpstr>
      <vt:lpstr>goods transport agency GTA Service</vt:lpstr>
      <vt:lpstr>GTA Service- contd….</vt:lpstr>
      <vt:lpstr>Sponsorship services</vt:lpstr>
      <vt:lpstr>Services of Arbitral Tribunal</vt:lpstr>
      <vt:lpstr>Legal Services</vt:lpstr>
      <vt:lpstr>Legal Services – stayed by Delhi High Court</vt:lpstr>
      <vt:lpstr>Support services by Govt. or local authority</vt:lpstr>
      <vt:lpstr>Renting of a motor vehicles </vt:lpstr>
      <vt:lpstr>Supply of Man power or Security Services.</vt:lpstr>
      <vt:lpstr>Works Contract</vt:lpstr>
      <vt:lpstr>Works Contract…. Contd</vt:lpstr>
      <vt:lpstr>Case Study- A Company want to paint its floor.</vt:lpstr>
      <vt:lpstr>Slide 22</vt:lpstr>
      <vt:lpstr>Slide 23</vt:lpstr>
      <vt:lpstr>Pay service tax at composite rate</vt:lpstr>
      <vt:lpstr>Slide 25</vt:lpstr>
      <vt:lpstr>Import of Service</vt:lpstr>
      <vt:lpstr>Services by a Director to the Company</vt:lpstr>
      <vt:lpstr>hidden_benefits</vt:lpstr>
      <vt:lpstr>Slide 29</vt:lpstr>
      <vt:lpstr>Case Studies</vt:lpstr>
      <vt:lpstr>Case Studies</vt:lpstr>
      <vt:lpstr>Case Studies</vt:lpstr>
      <vt:lpstr>Case Studies</vt:lpstr>
      <vt:lpstr>Case Studies</vt:lpstr>
      <vt:lpstr>Important Points </vt:lpstr>
      <vt:lpstr>Important Points </vt:lpstr>
      <vt:lpstr>Important Points </vt:lpstr>
      <vt:lpstr>Summing Up</vt:lpstr>
      <vt:lpstr>Summing Up</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Tax Reverse &amp; Joint Charge Mechanism</dc:title>
  <dc:creator>mas</dc:creator>
  <cp:lastModifiedBy>ABC</cp:lastModifiedBy>
  <cp:revision>173</cp:revision>
  <dcterms:created xsi:type="dcterms:W3CDTF">2006-08-16T00:00:00Z</dcterms:created>
  <dcterms:modified xsi:type="dcterms:W3CDTF">2015-01-20T10:42:14Z</dcterms:modified>
</cp:coreProperties>
</file>