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sldIdLst>
    <p:sldId id="256" r:id="rId2"/>
    <p:sldId id="257" r:id="rId3"/>
    <p:sldId id="258" r:id="rId4"/>
    <p:sldId id="259" r:id="rId5"/>
    <p:sldId id="260"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F958450B-41B4-4DD1-A2D5-B3693EE4EA02}" type="datetimeFigureOut">
              <a:rPr lang="en-US" smtClean="0"/>
              <a:pPr/>
              <a:t>5/9/2019</a:t>
            </a:fld>
            <a:endParaRPr lang="en-IN"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IN"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131F49E2-F21F-4EC9-ABA4-BC1D837A11A3}"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58450B-41B4-4DD1-A2D5-B3693EE4EA02}" type="datetimeFigureOut">
              <a:rPr lang="en-US" smtClean="0"/>
              <a:pPr/>
              <a:t>5/9/2019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131F49E2-F21F-4EC9-ABA4-BC1D837A11A3}"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58450B-41B4-4DD1-A2D5-B3693EE4EA02}" type="datetimeFigureOut">
              <a:rPr lang="en-US" smtClean="0"/>
              <a:pPr/>
              <a:t>5/9/2019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131F49E2-F21F-4EC9-ABA4-BC1D837A11A3}"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F958450B-41B4-4DD1-A2D5-B3693EE4EA02}" type="datetimeFigureOut">
              <a:rPr lang="en-US" smtClean="0"/>
              <a:pPr/>
              <a:t>5/9/2019</a:t>
            </a:fld>
            <a:endParaRPr lang="en-IN" dirty="0"/>
          </a:p>
        </p:txBody>
      </p:sp>
      <p:sp>
        <p:nvSpPr>
          <p:cNvPr id="5" name="Footer Placeholder 4"/>
          <p:cNvSpPr>
            <a:spLocks noGrp="1"/>
          </p:cNvSpPr>
          <p:nvPr>
            <p:ph type="ftr" sz="quarter" idx="11"/>
          </p:nvPr>
        </p:nvSpPr>
        <p:spPr>
          <a:xfrm>
            <a:off x="457200" y="6480969"/>
            <a:ext cx="4260056" cy="300831"/>
          </a:xfrm>
        </p:spPr>
        <p:txBody>
          <a:bodyPr/>
          <a:lstStyle/>
          <a:p>
            <a:endParaRPr lang="en-IN" dirty="0"/>
          </a:p>
        </p:txBody>
      </p:sp>
      <p:sp>
        <p:nvSpPr>
          <p:cNvPr id="6" name="Slide Number Placeholder 5"/>
          <p:cNvSpPr>
            <a:spLocks noGrp="1"/>
          </p:cNvSpPr>
          <p:nvPr>
            <p:ph type="sldNum" sz="quarter" idx="12"/>
          </p:nvPr>
        </p:nvSpPr>
        <p:spPr/>
        <p:txBody>
          <a:bodyPr/>
          <a:lstStyle/>
          <a:p>
            <a:fld id="{131F49E2-F21F-4EC9-ABA4-BC1D837A11A3}"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Date Placeholder 3"/>
          <p:cNvSpPr>
            <a:spLocks noGrp="1"/>
          </p:cNvSpPr>
          <p:nvPr>
            <p:ph type="dt" sz="half" idx="10"/>
          </p:nvPr>
        </p:nvSpPr>
        <p:spPr>
          <a:xfrm>
            <a:off x="6955632" y="6477000"/>
            <a:ext cx="2133600" cy="304800"/>
          </a:xfrm>
        </p:spPr>
        <p:txBody>
          <a:bodyPr/>
          <a:lstStyle/>
          <a:p>
            <a:fld id="{F958450B-41B4-4DD1-A2D5-B3693EE4EA02}" type="datetimeFigureOut">
              <a:rPr lang="en-US" smtClean="0"/>
              <a:pPr/>
              <a:t>5/9/2019</a:t>
            </a:fld>
            <a:endParaRPr lang="en-IN" dirty="0"/>
          </a:p>
        </p:txBody>
      </p:sp>
      <p:sp>
        <p:nvSpPr>
          <p:cNvPr id="5" name="Footer Placeholder 4"/>
          <p:cNvSpPr>
            <a:spLocks noGrp="1"/>
          </p:cNvSpPr>
          <p:nvPr>
            <p:ph type="ftr" sz="quarter" idx="11"/>
          </p:nvPr>
        </p:nvSpPr>
        <p:spPr>
          <a:xfrm>
            <a:off x="2619376" y="6480969"/>
            <a:ext cx="4260056" cy="300831"/>
          </a:xfrm>
        </p:spPr>
        <p:txBody>
          <a:bodyPr/>
          <a:lstStyle/>
          <a:p>
            <a:endParaRPr lang="en-IN" dirty="0"/>
          </a:p>
        </p:txBody>
      </p:sp>
      <p:sp>
        <p:nvSpPr>
          <p:cNvPr id="6" name="Slide Number Placeholder 5"/>
          <p:cNvSpPr>
            <a:spLocks noGrp="1"/>
          </p:cNvSpPr>
          <p:nvPr>
            <p:ph type="sldNum" sz="quarter" idx="12"/>
          </p:nvPr>
        </p:nvSpPr>
        <p:spPr>
          <a:xfrm>
            <a:off x="8451056" y="809624"/>
            <a:ext cx="502920" cy="300831"/>
          </a:xfrm>
        </p:spPr>
        <p:txBody>
          <a:bodyPr/>
          <a:lstStyle/>
          <a:p>
            <a:fld id="{131F49E2-F21F-4EC9-ABA4-BC1D837A11A3}" type="slidenum">
              <a:rPr lang="en-IN" smtClean="0"/>
              <a:pPr/>
              <a:t>‹#›</a:t>
            </a:fld>
            <a:endParaRPr lang="en-IN"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F958450B-41B4-4DD1-A2D5-B3693EE4EA02}" type="datetimeFigureOut">
              <a:rPr lang="en-US" smtClean="0"/>
              <a:pPr/>
              <a:t>5/9/2019</a:t>
            </a:fld>
            <a:endParaRPr lang="en-IN" dirty="0"/>
          </a:p>
        </p:txBody>
      </p:sp>
      <p:sp>
        <p:nvSpPr>
          <p:cNvPr id="6" name="Footer Placeholder 5"/>
          <p:cNvSpPr>
            <a:spLocks noGrp="1"/>
          </p:cNvSpPr>
          <p:nvPr>
            <p:ph type="ftr" sz="quarter" idx="11"/>
          </p:nvPr>
        </p:nvSpPr>
        <p:spPr>
          <a:xfrm>
            <a:off x="457200" y="6480969"/>
            <a:ext cx="4260056" cy="301752"/>
          </a:xfrm>
        </p:spPr>
        <p:txBody>
          <a:bodyPr/>
          <a:lstStyle/>
          <a:p>
            <a:endParaRPr lang="en-IN" dirty="0"/>
          </a:p>
        </p:txBody>
      </p:sp>
      <p:sp>
        <p:nvSpPr>
          <p:cNvPr id="7" name="Slide Number Placeholder 6"/>
          <p:cNvSpPr>
            <a:spLocks noGrp="1"/>
          </p:cNvSpPr>
          <p:nvPr>
            <p:ph type="sldNum" sz="quarter" idx="12"/>
          </p:nvPr>
        </p:nvSpPr>
        <p:spPr>
          <a:xfrm>
            <a:off x="7589520" y="6480969"/>
            <a:ext cx="502920" cy="301752"/>
          </a:xfrm>
        </p:spPr>
        <p:txBody>
          <a:bodyPr/>
          <a:lstStyle/>
          <a:p>
            <a:fld id="{131F49E2-F21F-4EC9-ABA4-BC1D837A11A3}"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F958450B-41B4-4DD1-A2D5-B3693EE4EA02}" type="datetimeFigureOut">
              <a:rPr lang="en-US" smtClean="0"/>
              <a:pPr/>
              <a:t>5/9/2019</a:t>
            </a:fld>
            <a:endParaRPr lang="en-IN" dirty="0"/>
          </a:p>
        </p:txBody>
      </p:sp>
      <p:sp>
        <p:nvSpPr>
          <p:cNvPr id="8" name="Footer Placeholder 7"/>
          <p:cNvSpPr>
            <a:spLocks noGrp="1"/>
          </p:cNvSpPr>
          <p:nvPr>
            <p:ph type="ftr" sz="quarter" idx="11"/>
          </p:nvPr>
        </p:nvSpPr>
        <p:spPr>
          <a:xfrm>
            <a:off x="457200" y="6480969"/>
            <a:ext cx="4261104" cy="301752"/>
          </a:xfrm>
        </p:spPr>
        <p:txBody>
          <a:bodyPr/>
          <a:lstStyle/>
          <a:p>
            <a:endParaRPr lang="en-IN"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131F49E2-F21F-4EC9-ABA4-BC1D837A11A3}"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58450B-41B4-4DD1-A2D5-B3693EE4EA02}" type="datetimeFigureOut">
              <a:rPr lang="en-US" smtClean="0"/>
              <a:pPr/>
              <a:t>5/9/2019</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131F49E2-F21F-4EC9-ABA4-BC1D837A11A3}"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F958450B-41B4-4DD1-A2D5-B3693EE4EA02}" type="datetimeFigureOut">
              <a:rPr lang="en-US" smtClean="0"/>
              <a:pPr/>
              <a:t>5/9/2019</a:t>
            </a:fld>
            <a:endParaRPr lang="en-IN" dirty="0"/>
          </a:p>
        </p:txBody>
      </p:sp>
      <p:sp>
        <p:nvSpPr>
          <p:cNvPr id="3" name="Footer Placeholder 2"/>
          <p:cNvSpPr>
            <a:spLocks noGrp="1"/>
          </p:cNvSpPr>
          <p:nvPr>
            <p:ph type="ftr" sz="quarter" idx="11"/>
          </p:nvPr>
        </p:nvSpPr>
        <p:spPr>
          <a:xfrm>
            <a:off x="457200" y="6481890"/>
            <a:ext cx="4260056" cy="300831"/>
          </a:xfrm>
        </p:spPr>
        <p:txBody>
          <a:bodyPr/>
          <a:lstStyle/>
          <a:p>
            <a:endParaRPr lang="en-IN" dirty="0"/>
          </a:p>
        </p:txBody>
      </p:sp>
      <p:sp>
        <p:nvSpPr>
          <p:cNvPr id="4" name="Slide Number Placeholder 3"/>
          <p:cNvSpPr>
            <a:spLocks noGrp="1"/>
          </p:cNvSpPr>
          <p:nvPr>
            <p:ph type="sldNum" sz="quarter" idx="12"/>
          </p:nvPr>
        </p:nvSpPr>
        <p:spPr>
          <a:xfrm>
            <a:off x="7589520" y="6480969"/>
            <a:ext cx="502920" cy="301752"/>
          </a:xfrm>
        </p:spPr>
        <p:txBody>
          <a:bodyPr/>
          <a:lstStyle/>
          <a:p>
            <a:fld id="{131F49E2-F21F-4EC9-ABA4-BC1D837A11A3}"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958450B-41B4-4DD1-A2D5-B3693EE4EA02}" type="datetimeFigureOut">
              <a:rPr lang="en-US" smtClean="0"/>
              <a:pPr/>
              <a:t>5/9/2019</a:t>
            </a:fld>
            <a:endParaRPr lang="en-IN"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IN"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131F49E2-F21F-4EC9-ABA4-BC1D837A11A3}"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F958450B-41B4-4DD1-A2D5-B3693EE4EA02}" type="datetimeFigureOut">
              <a:rPr lang="en-US" smtClean="0"/>
              <a:pPr/>
              <a:t>5/9/2019</a:t>
            </a:fld>
            <a:endParaRPr lang="en-IN"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IN"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131F49E2-F21F-4EC9-ABA4-BC1D837A11A3}"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F958450B-41B4-4DD1-A2D5-B3693EE4EA02}" type="datetimeFigureOut">
              <a:rPr lang="en-US" smtClean="0"/>
              <a:pPr/>
              <a:t>5/9/2019</a:t>
            </a:fld>
            <a:endParaRPr lang="en-IN"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IN"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31F49E2-F21F-4EC9-ABA4-BC1D837A11A3}" type="slidenum">
              <a:rPr lang="en-IN" smtClean="0"/>
              <a:pPr/>
              <a:t>‹#›</a:t>
            </a:fld>
            <a:endParaRPr lang="en-IN" dirty="0"/>
          </a:p>
        </p:txBody>
      </p:sp>
    </p:spTree>
  </p:cSld>
  <p:clrMap bg1="dk1" tx1="lt1" bg2="dk2" tx2="lt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sthelplineindia.com/blog/2018/08/03/sugam-sahaj-gst-return-filing-for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7224" y="214290"/>
            <a:ext cx="7772400" cy="1143008"/>
          </a:xfrm>
        </p:spPr>
        <p:txBody>
          <a:bodyPr>
            <a:normAutofit fontScale="90000"/>
          </a:bodyPr>
          <a:lstStyle/>
          <a:p>
            <a:r>
              <a:rPr lang="en-US" dirty="0" smtClean="0">
                <a:solidFill>
                  <a:schemeClr val="accent1">
                    <a:lumMod val="75000"/>
                  </a:schemeClr>
                </a:solidFill>
              </a:rPr>
              <a:t>Vasoya Thumar &amp; Associates</a:t>
            </a:r>
            <a:endParaRPr lang="en-IN" dirty="0">
              <a:solidFill>
                <a:schemeClr val="accent1">
                  <a:lumMod val="75000"/>
                </a:schemeClr>
              </a:solidFill>
            </a:endParaRPr>
          </a:p>
        </p:txBody>
      </p:sp>
      <p:sp>
        <p:nvSpPr>
          <p:cNvPr id="3" name="Subtitle 2"/>
          <p:cNvSpPr>
            <a:spLocks noGrp="1"/>
          </p:cNvSpPr>
          <p:nvPr>
            <p:ph type="subTitle" idx="1"/>
          </p:nvPr>
        </p:nvSpPr>
        <p:spPr/>
        <p:txBody>
          <a:bodyPr/>
          <a:lstStyle/>
          <a:p>
            <a:endParaRPr lang="en-IN" dirty="0"/>
          </a:p>
        </p:txBody>
      </p:sp>
      <p:pic>
        <p:nvPicPr>
          <p:cNvPr id="54280" name="Picture 8" descr="Normal, Sahaj and Sugam Forms"/>
          <p:cNvPicPr>
            <a:picLocks noChangeAspect="1" noChangeArrowheads="1"/>
          </p:cNvPicPr>
          <p:nvPr/>
        </p:nvPicPr>
        <p:blipFill>
          <a:blip r:embed="rId2"/>
          <a:srcRect/>
          <a:stretch>
            <a:fillRect/>
          </a:stretch>
        </p:blipFill>
        <p:spPr bwMode="auto">
          <a:xfrm>
            <a:off x="0" y="1643050"/>
            <a:ext cx="9144000" cy="535782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14356"/>
            <a:ext cx="8229600" cy="928694"/>
          </a:xfrm>
        </p:spPr>
        <p:txBody>
          <a:bodyPr>
            <a:normAutofit fontScale="90000"/>
          </a:bodyPr>
          <a:lstStyle/>
          <a:p>
            <a:r>
              <a:rPr lang="en-US" dirty="0" smtClean="0"/>
              <a:t>INTRODUCTON</a:t>
            </a:r>
            <a:br>
              <a:rPr lang="en-US" dirty="0" smtClean="0"/>
            </a:br>
            <a:endParaRPr lang="en-IN" dirty="0"/>
          </a:p>
        </p:txBody>
      </p:sp>
      <p:sp>
        <p:nvSpPr>
          <p:cNvPr id="2" name="Content Placeholder 1"/>
          <p:cNvSpPr>
            <a:spLocks noGrp="1"/>
          </p:cNvSpPr>
          <p:nvPr>
            <p:ph idx="1"/>
          </p:nvPr>
        </p:nvSpPr>
        <p:spPr/>
        <p:txBody>
          <a:bodyPr>
            <a:normAutofit fontScale="92500"/>
          </a:bodyPr>
          <a:lstStyle/>
          <a:p>
            <a:pPr algn="just"/>
            <a:r>
              <a:rPr lang="en-IN" dirty="0" smtClean="0"/>
              <a:t>New GST Return (GSTR) Forms have been announced by the Central Board of Direct Taxes, the apex authority for taxation in India. The new forms have been titled as GST Return (Sahaj), GST Return (Sugam) and GST Return (Normal). </a:t>
            </a:r>
          </a:p>
          <a:p>
            <a:pPr algn="just">
              <a:buNone/>
            </a:pPr>
            <a:endParaRPr lang="en-IN" dirty="0" smtClean="0"/>
          </a:p>
          <a:p>
            <a:r>
              <a:rPr lang="en-IN" dirty="0" smtClean="0"/>
              <a:t>These new forms will be available as part of a pilot project for use by GST filers from 1st April 2019.</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WHAT’S new in the New GST Forms</a:t>
            </a:r>
            <a:endParaRPr lang="en-IN" dirty="0"/>
          </a:p>
        </p:txBody>
      </p:sp>
      <p:sp>
        <p:nvSpPr>
          <p:cNvPr id="2" name="Content Placeholder 1"/>
          <p:cNvSpPr>
            <a:spLocks noGrp="1"/>
          </p:cNvSpPr>
          <p:nvPr>
            <p:ph idx="1"/>
          </p:nvPr>
        </p:nvSpPr>
        <p:spPr/>
        <p:txBody>
          <a:bodyPr>
            <a:normAutofit fontScale="62500" lnSpcReduction="20000"/>
          </a:bodyPr>
          <a:lstStyle/>
          <a:p>
            <a:pPr algn="just"/>
            <a:r>
              <a:rPr lang="en-IN" dirty="0" smtClean="0"/>
              <a:t>The new GSTR forms are designed to simplify the process of filing GST especially in case of smaller businesses that have annual turnover of up to Rs. 5 crore.</a:t>
            </a:r>
          </a:p>
          <a:p>
            <a:endParaRPr lang="en-IN" dirty="0" smtClean="0"/>
          </a:p>
          <a:p>
            <a:r>
              <a:rPr lang="en-IN" dirty="0" smtClean="0"/>
              <a:t> After introduction of the three new forms – GSTR Normal, GSTR Sugam and GSTR Sahaj, registered .</a:t>
            </a:r>
          </a:p>
          <a:p>
            <a:endParaRPr lang="en-IN" dirty="0" smtClean="0"/>
          </a:p>
          <a:p>
            <a:r>
              <a:rPr lang="en-IN" dirty="0" smtClean="0"/>
              <a:t>Individuals/businesses will no longer need to file GSTR 1, GSTR 2 and GSTR 3 separately. The old GSTR 1 form was the primary form for submission of GST Returns while the GSTR 2 Form is a purchase return and the GSTR 3 Form is an input-output return form.</a:t>
            </a:r>
          </a:p>
          <a:p>
            <a:pPr>
              <a:buNone/>
            </a:pPr>
            <a:endParaRPr lang="en-IN" dirty="0" smtClean="0"/>
          </a:p>
          <a:p>
            <a:r>
              <a:rPr lang="en-IN" dirty="0" smtClean="0"/>
              <a:t> The GSTR 2 and GSTR 3 are complicated forms and no longer need to be submitted after introduction of the new GSTR forms – Normal, Sahaj and Sugam.</a:t>
            </a:r>
          </a:p>
          <a:p>
            <a:pPr>
              <a:buNone/>
            </a:pPr>
            <a:r>
              <a:rPr lang="en-IN" dirty="0" smtClean="0"/>
              <a:t/>
            </a:r>
            <a:br>
              <a:rPr lang="en-IN" dirty="0" smtClean="0"/>
            </a:b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Benefits of New FOrms</a:t>
            </a:r>
            <a:endParaRPr lang="en-IN" dirty="0"/>
          </a:p>
        </p:txBody>
      </p:sp>
      <p:sp>
        <p:nvSpPr>
          <p:cNvPr id="2" name="Content Placeholder 1"/>
          <p:cNvSpPr>
            <a:spLocks noGrp="1"/>
          </p:cNvSpPr>
          <p:nvPr>
            <p:ph idx="1"/>
          </p:nvPr>
        </p:nvSpPr>
        <p:spPr/>
        <p:txBody>
          <a:bodyPr/>
          <a:lstStyle/>
          <a:p>
            <a:r>
              <a:rPr lang="en-IN" dirty="0" smtClean="0"/>
              <a:t>The following are the expected benefits after introduction of the new forms:</a:t>
            </a:r>
          </a:p>
          <a:p>
            <a:pPr algn="just"/>
            <a:r>
              <a:rPr lang="en-IN" dirty="0" smtClean="0"/>
              <a:t>Simplification of GST Return filing for tax payers</a:t>
            </a:r>
          </a:p>
          <a:p>
            <a:r>
              <a:rPr lang="en-IN" dirty="0" smtClean="0"/>
              <a:t>Simplified compliance for GST registered entities/persons</a:t>
            </a:r>
          </a:p>
          <a:p>
            <a:r>
              <a:rPr lang="en-IN" dirty="0" smtClean="0"/>
              <a:t>Easier matching of invoices between seller and buyer for the tax authorities</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Types of Return</a:t>
            </a:r>
            <a:endParaRPr lang="en-IN" dirty="0"/>
          </a:p>
        </p:txBody>
      </p:sp>
      <p:sp>
        <p:nvSpPr>
          <p:cNvPr id="2" name="Content Placeholder 1"/>
          <p:cNvSpPr>
            <a:spLocks noGrp="1"/>
          </p:cNvSpPr>
          <p:nvPr>
            <p:ph idx="1"/>
          </p:nvPr>
        </p:nvSpPr>
        <p:spPr/>
        <p:txBody>
          <a:bodyPr/>
          <a:lstStyle/>
          <a:p>
            <a:pPr algn="just"/>
            <a:r>
              <a:rPr lang="en-IN" dirty="0" smtClean="0"/>
              <a:t>As per this format, taxpayers having a yearly turnover of up to Rs. 5 Crores and those who have opted for quarterly returns are free to choose any of the quarterly returns i.e. </a:t>
            </a:r>
            <a:r>
              <a:rPr lang="en-IN" b="1" dirty="0" smtClean="0">
                <a:solidFill>
                  <a:schemeClr val="bg1"/>
                </a:solidFill>
                <a:hlinkClick r:id="rId2"/>
              </a:rPr>
              <a:t>Sahaj</a:t>
            </a:r>
            <a:r>
              <a:rPr lang="en-IN" b="1" dirty="0" smtClean="0">
                <a:hlinkClick r:id="rId2"/>
              </a:rPr>
              <a:t>, Sugam</a:t>
            </a:r>
            <a:r>
              <a:rPr lang="en-IN" dirty="0" smtClean="0"/>
              <a:t> or</a:t>
            </a:r>
            <a:r>
              <a:rPr lang="en-IN" dirty="0" smtClean="0">
                <a:solidFill>
                  <a:srgbClr val="FF0000"/>
                </a:solidFill>
              </a:rPr>
              <a:t> </a:t>
            </a:r>
            <a:r>
              <a:rPr lang="en-IN" u="sng" dirty="0" smtClean="0">
                <a:solidFill>
                  <a:schemeClr val="accent3">
                    <a:lumMod val="60000"/>
                    <a:lumOff val="40000"/>
                  </a:schemeClr>
                </a:solidFill>
              </a:rPr>
              <a:t>Normal</a:t>
            </a:r>
            <a:r>
              <a:rPr lang="en-IN" dirty="0" smtClean="0">
                <a:solidFill>
                  <a:schemeClr val="accent3">
                    <a:lumMod val="60000"/>
                    <a:lumOff val="40000"/>
                  </a:schemeClr>
                </a:solidFill>
              </a:rPr>
              <a:t> </a:t>
            </a:r>
            <a:r>
              <a:rPr lang="en-IN" dirty="0" smtClean="0"/>
              <a:t>Quarterly Return to file them up.</a:t>
            </a: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2357430"/>
          </a:xfrm>
        </p:spPr>
        <p:txBody>
          <a:bodyPr>
            <a:normAutofit fontScale="90000"/>
          </a:bodyPr>
          <a:lstStyle/>
          <a:p>
            <a:r>
              <a:rPr lang="en-IN" b="0" dirty="0" smtClean="0"/>
              <a:t>Form GST Ret-1 or The Normal Return [Monthly/Quarterly Return]</a:t>
            </a:r>
            <a:br>
              <a:rPr lang="en-IN" b="0" dirty="0" smtClean="0"/>
            </a:br>
            <a:endParaRPr lang="en-IN" dirty="0"/>
          </a:p>
        </p:txBody>
      </p:sp>
      <p:sp>
        <p:nvSpPr>
          <p:cNvPr id="2" name="Content Placeholder 1"/>
          <p:cNvSpPr>
            <a:spLocks noGrp="1"/>
          </p:cNvSpPr>
          <p:nvPr>
            <p:ph idx="1"/>
          </p:nvPr>
        </p:nvSpPr>
        <p:spPr/>
        <p:txBody>
          <a:bodyPr>
            <a:normAutofit fontScale="85000" lnSpcReduction="20000"/>
          </a:bodyPr>
          <a:lstStyle/>
          <a:p>
            <a:pPr algn="just"/>
            <a:r>
              <a:rPr lang="en-IN" dirty="0" smtClean="0"/>
              <a:t>The Normal Return or Form GST Ret-1 can be used to file tax on a Monthly or quarterly basis depending on the case. The Normal Return or Form GST Ret-1 can be used by a taxpayer reveal details of the outward supplies, inward supplies made by them during the particular tax period and claim a credit on missing invoices.</a:t>
            </a:r>
          </a:p>
          <a:p>
            <a:pPr algn="just">
              <a:buNone/>
            </a:pPr>
            <a:endParaRPr lang="en-IN" dirty="0" smtClean="0"/>
          </a:p>
          <a:p>
            <a:r>
              <a:rPr lang="en-IN" dirty="0" smtClean="0"/>
              <a:t>The Normal GST Return can be filed either monthly (for taxpayers with turnover more than Rs 5 crores) or quarterly (for taxpayers with turnover up to Rs 5 crores).</a:t>
            </a: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8596" y="285728"/>
            <a:ext cx="8229600" cy="2214578"/>
          </a:xfrm>
        </p:spPr>
        <p:txBody>
          <a:bodyPr>
            <a:normAutofit fontScale="90000"/>
          </a:bodyPr>
          <a:lstStyle/>
          <a:p>
            <a:r>
              <a:rPr lang="en-IN" b="0" dirty="0" smtClean="0"/>
              <a:t>Form GST Ret-2 or The Sahaj Return [Quarterly Return]</a:t>
            </a:r>
            <a:br>
              <a:rPr lang="en-IN" b="0" dirty="0" smtClean="0"/>
            </a:br>
            <a:r>
              <a:rPr lang="en-IN" dirty="0" smtClean="0"/>
              <a:t/>
            </a:r>
            <a:br>
              <a:rPr lang="en-IN" dirty="0" smtClean="0"/>
            </a:br>
            <a:endParaRPr lang="en-IN" dirty="0"/>
          </a:p>
        </p:txBody>
      </p:sp>
      <p:sp>
        <p:nvSpPr>
          <p:cNvPr id="2" name="Content Placeholder 1"/>
          <p:cNvSpPr>
            <a:spLocks noGrp="1"/>
          </p:cNvSpPr>
          <p:nvPr>
            <p:ph idx="1"/>
          </p:nvPr>
        </p:nvSpPr>
        <p:spPr/>
        <p:txBody>
          <a:bodyPr>
            <a:normAutofit fontScale="77500" lnSpcReduction="20000"/>
          </a:bodyPr>
          <a:lstStyle/>
          <a:p>
            <a:pPr algn="just"/>
            <a:r>
              <a:rPr lang="en-IN" dirty="0" smtClean="0"/>
              <a:t>Form GST Ret-2 or the Sahaj Return is the Quarterly Return which can be used to declare the Outward supply under the category of Business to Customer, i.e, </a:t>
            </a:r>
            <a:r>
              <a:rPr lang="en-IN" dirty="0" smtClean="0">
                <a:solidFill>
                  <a:schemeClr val="bg1"/>
                </a:solidFill>
              </a:rPr>
              <a:t>B2C and the inward supplies attracting reverse charge only.</a:t>
            </a:r>
          </a:p>
          <a:p>
            <a:endParaRPr lang="en-IN" dirty="0" smtClean="0">
              <a:solidFill>
                <a:schemeClr val="bg1"/>
              </a:solidFill>
            </a:endParaRPr>
          </a:p>
          <a:p>
            <a:r>
              <a:rPr lang="en-IN" dirty="0" smtClean="0"/>
              <a:t>The Taxpayer filing Sahaj Return or Form GST Ret-2 would be </a:t>
            </a:r>
            <a:r>
              <a:rPr lang="en-IN" dirty="0" smtClean="0">
                <a:solidFill>
                  <a:schemeClr val="bg1"/>
                </a:solidFill>
              </a:rPr>
              <a:t>deprived of taking credit on the missing invoices.</a:t>
            </a:r>
            <a:r>
              <a:rPr lang="en-IN" dirty="0" smtClean="0"/>
              <a:t> He/she would also be unable to make any other type of inward or outward supplies.</a:t>
            </a:r>
          </a:p>
          <a:p>
            <a:endParaRPr lang="en-IN" dirty="0" smtClean="0"/>
          </a:p>
          <a:p>
            <a:r>
              <a:rPr lang="en-IN" dirty="0" smtClean="0"/>
              <a:t>The Sajah form is to be filed on a quarterly basis by B2C category taxpayers </a:t>
            </a:r>
            <a:r>
              <a:rPr lang="en-IN" dirty="0" smtClean="0">
                <a:solidFill>
                  <a:schemeClr val="bg1"/>
                </a:solidFill>
              </a:rPr>
              <a:t>whose turnover is less than or equal to Rs 5 crores.</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368544"/>
          </a:xfrm>
        </p:spPr>
        <p:txBody>
          <a:bodyPr>
            <a:normAutofit fontScale="90000"/>
          </a:bodyPr>
          <a:lstStyle/>
          <a:p>
            <a:r>
              <a:rPr lang="en-IN" b="0" dirty="0" smtClean="0"/>
              <a:t>Sugam Return or Form GST Ret-3 [Quarterly Return]</a:t>
            </a:r>
            <a:br>
              <a:rPr lang="en-IN" b="0" dirty="0" smtClean="0"/>
            </a:br>
            <a:r>
              <a:rPr lang="en-IN" dirty="0" smtClean="0"/>
              <a:t/>
            </a:r>
            <a:br>
              <a:rPr lang="en-IN" dirty="0" smtClean="0"/>
            </a:br>
            <a:endParaRPr lang="en-IN" dirty="0"/>
          </a:p>
        </p:txBody>
      </p:sp>
      <p:sp>
        <p:nvSpPr>
          <p:cNvPr id="2" name="Content Placeholder 1"/>
          <p:cNvSpPr>
            <a:spLocks noGrp="1"/>
          </p:cNvSpPr>
          <p:nvPr>
            <p:ph idx="1"/>
          </p:nvPr>
        </p:nvSpPr>
        <p:spPr/>
        <p:txBody>
          <a:bodyPr>
            <a:normAutofit fontScale="77500" lnSpcReduction="20000"/>
          </a:bodyPr>
          <a:lstStyle/>
          <a:p>
            <a:pPr algn="just"/>
            <a:r>
              <a:rPr lang="en-IN" dirty="0" smtClean="0"/>
              <a:t>Form GST Ret-3 or the Sugam Return is filed by the taxpayer to declare their Outward supply under </a:t>
            </a:r>
            <a:r>
              <a:rPr lang="en-IN" dirty="0" smtClean="0">
                <a:solidFill>
                  <a:schemeClr val="bg1"/>
                </a:solidFill>
              </a:rPr>
              <a:t>B2B and B2C category </a:t>
            </a:r>
            <a:r>
              <a:rPr lang="en-IN" dirty="0" smtClean="0"/>
              <a:t>and those inward supplies which attract reverse charge only.</a:t>
            </a:r>
          </a:p>
          <a:p>
            <a:endParaRPr lang="en-IN" dirty="0" smtClean="0"/>
          </a:p>
          <a:p>
            <a:r>
              <a:rPr lang="en-IN" dirty="0" smtClean="0"/>
              <a:t> The Taxpayer filing Sugam Return or Form GST Ret-3 would </a:t>
            </a:r>
            <a:r>
              <a:rPr lang="en-IN" dirty="0" smtClean="0">
                <a:solidFill>
                  <a:schemeClr val="bg1"/>
                </a:solidFill>
              </a:rPr>
              <a:t>not be able to take credit on the missing invoices</a:t>
            </a:r>
            <a:r>
              <a:rPr lang="en-IN" dirty="0" smtClean="0"/>
              <a:t> and would also be not allowed to make any other type of inward or outward supply.</a:t>
            </a:r>
          </a:p>
          <a:p>
            <a:endParaRPr lang="en-IN" dirty="0" smtClean="0"/>
          </a:p>
          <a:p>
            <a:r>
              <a:rPr lang="en-IN" dirty="0" smtClean="0"/>
              <a:t>The Sugam form is to be filed on a quarterly basis by </a:t>
            </a:r>
            <a:r>
              <a:rPr lang="en-IN" dirty="0" smtClean="0">
                <a:solidFill>
                  <a:schemeClr val="bg1"/>
                </a:solidFill>
              </a:rPr>
              <a:t>B2C &amp; B2B category taxpayers whose turnover is less than or equal to Rs 5 crores.</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dirty="0"/>
          </a:p>
        </p:txBody>
      </p:sp>
      <p:pic>
        <p:nvPicPr>
          <p:cNvPr id="278529" name="Picture 1" descr="C:\Users\ABC\Desktop\0914_thank_you_words_coming_out_of_gift_box_stock_photo_Slide01.jpg"/>
          <p:cNvPicPr>
            <a:picLocks noGrp="1" noChangeAspect="1" noChangeArrowheads="1"/>
          </p:cNvPicPr>
          <p:nvPr>
            <p:ph idx="1"/>
          </p:nvPr>
        </p:nvPicPr>
        <p:blipFill>
          <a:blip r:embed="rId2"/>
          <a:srcRect/>
          <a:stretch>
            <a:fillRect/>
          </a:stretch>
        </p:blipFill>
        <p:spPr bwMode="auto">
          <a:xfrm>
            <a:off x="428596" y="285728"/>
            <a:ext cx="8286808" cy="6143668"/>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64</TotalTime>
  <Words>624</Words>
  <Application>Microsoft Office PowerPoint</Application>
  <PresentationFormat>On-screen Show (4:3)</PresentationFormat>
  <Paragraphs>37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Verve</vt:lpstr>
      <vt:lpstr>Vasoya Thumar &amp; Associates</vt:lpstr>
      <vt:lpstr>INTRODUCTON </vt:lpstr>
      <vt:lpstr>WHAT’S new in the New GST Forms</vt:lpstr>
      <vt:lpstr>Benefits of New FOrms</vt:lpstr>
      <vt:lpstr>Types of Return</vt:lpstr>
      <vt:lpstr>Form GST Ret-1 or The Normal Return [Monthly/Quarterly Return] </vt:lpstr>
      <vt:lpstr>Form GST Ret-2 or The Sahaj Return [Quarterly Return]  </vt:lpstr>
      <vt:lpstr>Sugam Return or Form GST Ret-3 [Quarterly Return]  </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ABC</cp:lastModifiedBy>
  <cp:revision>11</cp:revision>
  <dcterms:created xsi:type="dcterms:W3CDTF">2019-05-03T09:54:48Z</dcterms:created>
  <dcterms:modified xsi:type="dcterms:W3CDTF">2019-05-09T11:55:22Z</dcterms:modified>
</cp:coreProperties>
</file>