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79" r:id="rId2"/>
    <p:sldId id="275" r:id="rId3"/>
    <p:sldId id="277" r:id="rId4"/>
    <p:sldId id="281" r:id="rId5"/>
    <p:sldId id="282" r:id="rId6"/>
    <p:sldId id="283" r:id="rId7"/>
    <p:sldId id="256" r:id="rId8"/>
    <p:sldId id="257" r:id="rId9"/>
    <p:sldId id="258" r:id="rId10"/>
    <p:sldId id="259" r:id="rId11"/>
    <p:sldId id="289" r:id="rId12"/>
    <p:sldId id="286" r:id="rId13"/>
    <p:sldId id="261" r:id="rId14"/>
    <p:sldId id="263" r:id="rId15"/>
    <p:sldId id="264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90" r:id="rId24"/>
    <p:sldId id="276" r:id="rId25"/>
    <p:sldId id="288" r:id="rId26"/>
    <p:sldId id="278" r:id="rId27"/>
    <p:sldId id="280" r:id="rId28"/>
    <p:sldId id="284" r:id="rId29"/>
    <p:sldId id="27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20AF"/>
    <a:srgbClr val="3AA3D2"/>
    <a:srgbClr val="C0582E"/>
    <a:srgbClr val="2EB80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449" autoAdjust="0"/>
    <p:restoredTop sz="94660"/>
  </p:normalViewPr>
  <p:slideViewPr>
    <p:cSldViewPr>
      <p:cViewPr>
        <p:scale>
          <a:sx n="82" d="100"/>
          <a:sy n="82" d="100"/>
        </p:scale>
        <p:origin x="-546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582A5-73B1-41AC-BB31-66E1C1D0E0D6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BD981-54A3-452F-87AC-66616F5A8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BD981-54A3-452F-87AC-66616F5A8DC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E9741A-7367-43EE-9BEC-1E2DCF7493D8}" type="datetimeFigureOut">
              <a:rPr lang="en-US" smtClean="0"/>
              <a:pPr/>
              <a:t>12/17/2009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B8AFB6-A70D-4952-BD3E-952513B925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6.xml"/><Relationship Id="rId5" Type="http://schemas.openxmlformats.org/officeDocument/2006/relationships/slide" Target="slide7.xml"/><Relationship Id="rId10" Type="http://schemas.openxmlformats.org/officeDocument/2006/relationships/slide" Target="slide13.xml"/><Relationship Id="rId4" Type="http://schemas.openxmlformats.org/officeDocument/2006/relationships/slide" Target="slide6.xml"/><Relationship Id="rId9" Type="http://schemas.openxmlformats.org/officeDocument/2006/relationships/hyperlink" Target="TDS%20sections.pptx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28.xml"/><Relationship Id="rId3" Type="http://schemas.openxmlformats.org/officeDocument/2006/relationships/image" Target="../media/image3.gif"/><Relationship Id="rId7" Type="http://schemas.openxmlformats.org/officeDocument/2006/relationships/slide" Target="slide20.xml"/><Relationship Id="rId12" Type="http://schemas.openxmlformats.org/officeDocument/2006/relationships/slide" Target="slide2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slide" Target="slide25.xml"/><Relationship Id="rId5" Type="http://schemas.openxmlformats.org/officeDocument/2006/relationships/slide" Target="slide18.xml"/><Relationship Id="rId10" Type="http://schemas.openxmlformats.org/officeDocument/2006/relationships/slide" Target="slide23.xml"/><Relationship Id="rId4" Type="http://schemas.openxmlformats.org/officeDocument/2006/relationships/slide" Target="slide17.xml"/><Relationship Id="rId9" Type="http://schemas.openxmlformats.org/officeDocument/2006/relationships/slide" Target="slide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935877">
            <a:off x="38668" y="148636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rgbClr val="3AA3D2"/>
                </a:solidFill>
              </a:rPr>
              <a:t>Good morning 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4191000" y="5562600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3AA3D2"/>
                </a:solidFill>
              </a:rPr>
              <a:t>	PPT </a:t>
            </a:r>
            <a:r>
              <a:rPr lang="en-US" sz="2000" b="1" dirty="0" smtClean="0">
                <a:solidFill>
                  <a:srgbClr val="3AA3D2"/>
                </a:solidFill>
              </a:rPr>
              <a:t>on TDS </a:t>
            </a:r>
            <a:r>
              <a:rPr lang="en-US" sz="2000" b="1" dirty="0" smtClean="0">
                <a:solidFill>
                  <a:srgbClr val="3AA3D2"/>
                </a:solidFill>
              </a:rPr>
              <a:t>issues</a:t>
            </a:r>
            <a:endParaRPr lang="en-US" sz="2000" b="1" dirty="0">
              <a:solidFill>
                <a:srgbClr val="3AA3D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0"/>
            <a:ext cx="8915400" cy="14478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194 A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INTEREST OTHER THAN INTEREST ON SECURITIES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828800"/>
            <a:ext cx="8458200" cy="35814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Applicable to: 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All Assesses other than Individual, HUF whose accounts are not subjected to Tax Audit. 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Amount paid to Resident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 						Tax Rates.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Paid to Non Corporate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	10% + 10% +3%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Paid to Corporate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	20% + 10% +3%</a:t>
            </a:r>
          </a:p>
          <a:p>
            <a:pPr lvl="1" algn="just">
              <a:buSzPct val="75000"/>
              <a:buBlip>
                <a:blip r:embed="rId3"/>
              </a:buBlip>
            </a:pPr>
            <a:endParaRPr lang="en-US" sz="2100" dirty="0" smtClean="0">
              <a:solidFill>
                <a:srgbClr val="0070C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066800"/>
            <a:ext cx="8458200" cy="40386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No TDS: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ym typeface="Wingdings" pitchFamily="2" charset="2"/>
              </a:rPr>
              <a:t>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Up to Rs.10,000/- if paid by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100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Banking Company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Corporative Society engaged in banking business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Senior Citizen in savings scheme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In other Cases up to Rs.5000/-</a:t>
            </a:r>
          </a:p>
          <a:p>
            <a:pPr lvl="1" algn="just">
              <a:buSzPct val="75000"/>
            </a:pPr>
            <a:endParaRPr lang="en-US" sz="2100" dirty="0" smtClean="0">
              <a:solidFill>
                <a:srgbClr val="0070C0"/>
              </a:solidFill>
              <a:sym typeface="Wingdings" pitchFamily="2" charset="2"/>
            </a:endParaRP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Time:</a:t>
            </a:r>
            <a:r>
              <a:rPr lang="en-US" sz="2100" dirty="0" smtClean="0">
                <a:sym typeface="Wingdings" pitchFamily="2" charset="2"/>
              </a:rPr>
              <a:t>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Credit (or) Payment which ever is earlier</a:t>
            </a:r>
          </a:p>
          <a:p>
            <a:pPr algn="r"/>
            <a:r>
              <a:rPr lang="en-US" sz="2100" dirty="0" smtClean="0">
                <a:sym typeface="Wingdings" pitchFamily="2" charset="2"/>
                <a:hlinkClick r:id="rId3" action="ppaction://hlinksldjump"/>
              </a:rPr>
              <a:t>NEXT</a:t>
            </a:r>
            <a:endParaRPr lang="en-US" sz="2100" dirty="0" smtClean="0">
              <a:sym typeface="Wingdings" pitchFamily="2" charset="2"/>
            </a:endParaRPr>
          </a:p>
          <a:p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458200" cy="1905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194B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WINNING FROM LOTTERY, CROSS WORD PUZZLE, ETC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286000"/>
            <a:ext cx="8458200" cy="34290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to Deduct:	 </a:t>
            </a:r>
            <a:r>
              <a:rPr lang="en-US" sz="2100" dirty="0" smtClean="0">
                <a:solidFill>
                  <a:srgbClr val="0070C0"/>
                </a:solidFill>
              </a:rPr>
              <a:t>Any person paying the sum by way of 					Winning Lottery, Cross Word, Puzzles, 					Card Games.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</a:t>
            </a:r>
            <a:r>
              <a:rPr lang="en-US" sz="2100" dirty="0" smtClean="0">
                <a:solidFill>
                  <a:srgbClr val="0070C0"/>
                </a:solidFill>
              </a:rPr>
              <a:t>	</a:t>
            </a:r>
            <a:r>
              <a:rPr lang="en-US" sz="2100" dirty="0" smtClean="0">
                <a:solidFill>
                  <a:srgbClr val="C220AF"/>
                </a:solidFill>
              </a:rPr>
              <a:t>:</a:t>
            </a:r>
            <a:r>
              <a:rPr lang="en-US" sz="2100" dirty="0" smtClean="0">
                <a:solidFill>
                  <a:srgbClr val="0070C0"/>
                </a:solidFill>
              </a:rPr>
              <a:t>	Applicable to all Assesses.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 of deduction	: 	</a:t>
            </a:r>
            <a:r>
              <a:rPr lang="en-US" sz="2100" dirty="0" smtClean="0">
                <a:solidFill>
                  <a:srgbClr val="0070C0"/>
                </a:solidFill>
              </a:rPr>
              <a:t>30% + 10% + 3%.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Limit			: 	</a:t>
            </a:r>
            <a:r>
              <a:rPr lang="en-US" sz="2100" dirty="0" smtClean="0">
                <a:solidFill>
                  <a:srgbClr val="0070C0"/>
                </a:solidFill>
              </a:rPr>
              <a:t>Each payment exceeding Rs.5,000/-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Time of Deduction	:	</a:t>
            </a:r>
            <a:r>
              <a:rPr lang="en-US" sz="2100" dirty="0" smtClean="0">
                <a:solidFill>
                  <a:srgbClr val="0070C0"/>
                </a:solidFill>
              </a:rPr>
              <a:t>Before realizing the Prize.</a:t>
            </a:r>
          </a:p>
          <a:p>
            <a:pPr algn="r"/>
            <a:r>
              <a:rPr lang="en-US" sz="2100" dirty="0" smtClean="0">
                <a:solidFill>
                  <a:srgbClr val="C00000"/>
                </a:solidFill>
                <a:hlinkClick r:id="rId2" action="ppaction://hlinksldjump"/>
              </a:rPr>
              <a:t>NEXT</a:t>
            </a:r>
            <a:endParaRPr lang="en-US" sz="2100" dirty="0" smtClean="0">
              <a:solidFill>
                <a:srgbClr val="C00000"/>
              </a:solidFill>
            </a:endParaRPr>
          </a:p>
          <a:p>
            <a:endParaRPr lang="en-US" sz="21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194C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CONTRACTS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905000"/>
            <a:ext cx="8077201" cy="41148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to Deduct Tax: </a:t>
            </a:r>
            <a:r>
              <a:rPr lang="en-US" sz="2100" dirty="0" smtClean="0">
                <a:solidFill>
                  <a:srgbClr val="0070C0"/>
                </a:solidFill>
              </a:rPr>
              <a:t>Any ‘SPECIFIC PERSON’ other Individual, HUF who not subject to Tax Audit.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Payee:	 </a:t>
            </a:r>
            <a:r>
              <a:rPr lang="en-US" sz="2100" dirty="0" smtClean="0">
                <a:solidFill>
                  <a:srgbClr val="0070C0"/>
                </a:solidFill>
              </a:rPr>
              <a:t>Resident assesses.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 of Deduction: 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Advertisement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	 1%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Contractor		 2% + 10% + 3%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Sub-contractors		 1% + 10% + 3%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No TDS: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ym typeface="Wingdings" pitchFamily="2" charset="2"/>
              </a:rPr>
              <a:t>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Single payment is less than Rs.20,000/-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Sum Aggregate paid in financial year is less than Rs.50,000/</a:t>
            </a:r>
            <a:r>
              <a:rPr lang="en-US" sz="2100" dirty="0" smtClean="0">
                <a:sym typeface="Wingdings" pitchFamily="2" charset="2"/>
              </a:rPr>
              <a:t>-</a:t>
            </a:r>
          </a:p>
          <a:p>
            <a:pPr lvl="1" algn="just">
              <a:buBlip>
                <a:blip r:embed="rId3"/>
              </a:buBlip>
            </a:pP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en-US" cap="none" dirty="0" smtClean="0">
                <a:solidFill>
                  <a:srgbClr val="7030A0"/>
                </a:solidFill>
              </a:rPr>
              <a:t>Meaning of Contract</a:t>
            </a:r>
            <a:endParaRPr lang="en-US" cap="none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648200"/>
          </a:xfrm>
        </p:spPr>
        <p:txBody>
          <a:bodyPr>
            <a:normAutofit lnSpcReduction="10000"/>
          </a:bodyPr>
          <a:lstStyle/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The term ‘WORK’ includes Advertising, Broadcasting,      Telecasting including Production of programs from such Broadcasting and Telecasting.</a:t>
            </a:r>
          </a:p>
          <a:p>
            <a:pPr lvl="1" algn="just">
              <a:buSzPct val="75000"/>
            </a:pPr>
            <a:endParaRPr lang="en-US" sz="2100" dirty="0" smtClean="0">
              <a:solidFill>
                <a:srgbClr val="0070C0"/>
              </a:solidFill>
            </a:endParaRP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Service contract means services other than those specifically covered in 194J.</a:t>
            </a:r>
          </a:p>
          <a:p>
            <a:pPr lvl="1" algn="just">
              <a:buSzPct val="75000"/>
              <a:buBlip>
                <a:blip r:embed="rId3"/>
              </a:buBlip>
            </a:pPr>
            <a:endParaRPr lang="en-US" sz="2100" dirty="0" smtClean="0">
              <a:solidFill>
                <a:srgbClr val="0070C0"/>
              </a:solidFill>
            </a:endParaRP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Material Contract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where principal contract is for work and </a:t>
            </a:r>
            <a:r>
              <a:rPr lang="en-US" sz="2100" dirty="0" err="1" smtClean="0">
                <a:solidFill>
                  <a:srgbClr val="0070C0"/>
                </a:solidFill>
                <a:sym typeface="Wingdings" pitchFamily="2" charset="2"/>
              </a:rPr>
              <a:t>labour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but not for sale of material.</a:t>
            </a:r>
          </a:p>
          <a:p>
            <a:pPr lvl="1" algn="just">
              <a:buSzPct val="75000"/>
              <a:buBlip>
                <a:blip r:embed="rId3"/>
              </a:buBlip>
            </a:pPr>
            <a:endParaRPr lang="en-US" sz="2100" dirty="0" smtClean="0">
              <a:solidFill>
                <a:srgbClr val="0070C0"/>
              </a:solidFill>
              <a:sym typeface="Wingdings" pitchFamily="2" charset="2"/>
            </a:endParaRP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Catering contract.</a:t>
            </a:r>
          </a:p>
          <a:p>
            <a:pPr lvl="1" algn="just">
              <a:buSzPct val="75000"/>
              <a:buBlip>
                <a:blip r:embed="rId3"/>
              </a:buBlip>
            </a:pPr>
            <a:endParaRPr lang="en-US" sz="2100" dirty="0" smtClean="0">
              <a:solidFill>
                <a:srgbClr val="0070C0"/>
              </a:solidFill>
              <a:sym typeface="Wingdings" pitchFamily="2" charset="2"/>
            </a:endParaRP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Transport contract for goods carriage other than Railways.</a:t>
            </a:r>
            <a:endParaRPr lang="en-US" sz="21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6962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en-US" cap="none" dirty="0" smtClean="0">
                <a:solidFill>
                  <a:srgbClr val="7030A0"/>
                </a:solidFill>
              </a:rPr>
              <a:t>Exempted from TDS U/S 194C</a:t>
            </a:r>
            <a:endParaRPr lang="en-US" cap="none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8229600" cy="3810000"/>
          </a:xfrm>
        </p:spPr>
        <p:txBody>
          <a:bodyPr>
            <a:normAutofit/>
          </a:bodyPr>
          <a:lstStyle/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Contract for Hiring or Renting Equipments.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Sale of Goods.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Works executed under National Rural Employment Program.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Payment to Airlines or Travel Agents.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Small Transporters.</a:t>
            </a:r>
          </a:p>
          <a:p>
            <a:pPr lvl="1" algn="just">
              <a:buSzPct val="75000"/>
            </a:pPr>
            <a:endParaRPr lang="en-US" sz="2100" dirty="0" smtClean="0">
              <a:solidFill>
                <a:srgbClr val="0070C0"/>
              </a:solidFill>
              <a:sym typeface="Wingdings" pitchFamily="2" charset="2"/>
            </a:endParaRPr>
          </a:p>
          <a:p>
            <a:pPr lvl="1" algn="just">
              <a:buSzPct val="75000"/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TDS is on Gross amount inclusive of Service Tax.</a:t>
            </a:r>
          </a:p>
          <a:p>
            <a:pPr lvl="1" algn="r"/>
            <a:r>
              <a:rPr lang="en-US" sz="2100" dirty="0" smtClean="0">
                <a:solidFill>
                  <a:srgbClr val="0070C0"/>
                </a:solidFill>
                <a:hlinkClick r:id="rId4" action="ppaction://hlinksldjump"/>
              </a:rPr>
              <a:t>NEXT</a:t>
            </a:r>
            <a:endParaRPr lang="en-US" sz="21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194D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INSURANCE COMMISSION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752600"/>
            <a:ext cx="7772400" cy="29718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for Deduction: </a:t>
            </a:r>
            <a:r>
              <a:rPr lang="en-US" sz="2100" dirty="0" smtClean="0">
                <a:solidFill>
                  <a:srgbClr val="0070C0"/>
                </a:solidFill>
              </a:rPr>
              <a:t>Insurance Company.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		  : </a:t>
            </a:r>
            <a:r>
              <a:rPr lang="en-US" sz="2100" dirty="0" smtClean="0">
                <a:solidFill>
                  <a:srgbClr val="0070C0"/>
                </a:solidFill>
              </a:rPr>
              <a:t>Resident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 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Non-corporate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10% + 10% +3%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Domestic Company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20% + 10% + 3%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Exemption Limit: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Aggregate amount exceeding Rs.5,000/-</a:t>
            </a:r>
          </a:p>
          <a:p>
            <a:pPr algn="r"/>
            <a:r>
              <a:rPr lang="en-US" sz="2100" dirty="0" smtClean="0">
                <a:hlinkClick r:id="rId4" action="ppaction://hlinksldjump"/>
              </a:rPr>
              <a:t>NEXT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924800" cy="1905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194G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COMMISSION ON SALE OF LOTTERY TICKETS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362200"/>
            <a:ext cx="7848600" cy="23622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for Deduction: </a:t>
            </a:r>
            <a:r>
              <a:rPr lang="en-US" sz="2100" dirty="0" smtClean="0">
                <a:solidFill>
                  <a:srgbClr val="0070C0"/>
                </a:solidFill>
              </a:rPr>
              <a:t>Any Person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	: 	</a:t>
            </a:r>
            <a:r>
              <a:rPr lang="en-US" sz="2100" dirty="0" smtClean="0">
                <a:solidFill>
                  <a:srgbClr val="0070C0"/>
                </a:solidFill>
              </a:rPr>
              <a:t>10% + 10% + 3%.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No TDS	: 	</a:t>
            </a:r>
            <a:r>
              <a:rPr lang="en-US" sz="2100" dirty="0" smtClean="0">
                <a:solidFill>
                  <a:srgbClr val="0070C0"/>
                </a:solidFill>
              </a:rPr>
              <a:t>If the Amount paid is Less than Rs.1,000.</a:t>
            </a:r>
          </a:p>
          <a:p>
            <a:pPr algn="just"/>
            <a:endParaRPr lang="en-US" sz="2100" dirty="0" smtClean="0">
              <a:solidFill>
                <a:srgbClr val="0070C0"/>
              </a:solidFill>
            </a:endParaRPr>
          </a:p>
          <a:p>
            <a:pPr algn="r"/>
            <a:r>
              <a:rPr lang="en-US" sz="2100" dirty="0" smtClean="0">
                <a:hlinkClick r:id="rId2" action="ppaction://hlinksldjump"/>
              </a:rPr>
              <a:t>NEXT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194I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RENT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05000"/>
            <a:ext cx="7848600" cy="48006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for Deduction: </a:t>
            </a:r>
            <a:r>
              <a:rPr lang="en-US" sz="2100" dirty="0" smtClean="0">
                <a:solidFill>
                  <a:srgbClr val="0070C0"/>
                </a:solidFill>
              </a:rPr>
              <a:t>All Assessee except Individual, HUF who are not subjected to Tax Audit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Payee: </a:t>
            </a:r>
            <a:r>
              <a:rPr lang="en-US" sz="2100" dirty="0" smtClean="0">
                <a:solidFill>
                  <a:srgbClr val="0070C0"/>
                </a:solidFill>
              </a:rPr>
              <a:t>Resident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If payee is an Individual, HUF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	15% + 10% +3%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In other case		    	 	20% +10% +3%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Machinery (or) Plant	    	 	10% + 10% + 3%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No TDS: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Aggregate amount of Rent paid (or) credited does not exceed 	Rs.1,20,000.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The Payee is Government (or) Local Authority.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Time:</a:t>
            </a: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Time of Credit (or) Payment which ever is earlier.</a:t>
            </a:r>
          </a:p>
          <a:p>
            <a:pPr algn="r"/>
            <a:r>
              <a:rPr lang="en-US" sz="2100" dirty="0" smtClean="0">
                <a:hlinkClick r:id="rId3" action="ppaction://hlinksldjump"/>
              </a:rPr>
              <a:t>NEXT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-194J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PROFESSIONAL FEE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95400"/>
            <a:ext cx="7772400" cy="55626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for Deduction: </a:t>
            </a:r>
            <a:r>
              <a:rPr lang="en-US" sz="2100" dirty="0" smtClean="0">
                <a:solidFill>
                  <a:srgbClr val="0070C0"/>
                </a:solidFill>
              </a:rPr>
              <a:t>All assessee except Individual, HUF who are not subjected to Tax Audit.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Payee: </a:t>
            </a:r>
            <a:r>
              <a:rPr lang="en-US" sz="2100" dirty="0" smtClean="0">
                <a:solidFill>
                  <a:srgbClr val="0070C0"/>
                </a:solidFill>
              </a:rPr>
              <a:t>Resident </a:t>
            </a:r>
            <a:r>
              <a:rPr lang="en-US" sz="2100" dirty="0" err="1" smtClean="0">
                <a:solidFill>
                  <a:srgbClr val="0070C0"/>
                </a:solidFill>
              </a:rPr>
              <a:t>assessee</a:t>
            </a:r>
            <a:r>
              <a:rPr lang="en-US" sz="21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Payment: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Fee Professional Services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Fee Technical Services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Fee Royalty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Payment Refund U/s 28(1)(</a:t>
            </a:r>
            <a:r>
              <a:rPr lang="en-US" sz="2100" dirty="0" err="1" smtClean="0">
                <a:solidFill>
                  <a:srgbClr val="0070C0"/>
                </a:solidFill>
              </a:rPr>
              <a:t>Va</a:t>
            </a:r>
            <a:r>
              <a:rPr lang="en-US" sz="2100" dirty="0" smtClean="0">
                <a:solidFill>
                  <a:srgbClr val="0070C0"/>
                </a:solidFill>
              </a:rPr>
              <a:t>)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 </a:t>
            </a:r>
            <a:r>
              <a:rPr lang="en-US" sz="2100" dirty="0" smtClean="0">
                <a:solidFill>
                  <a:srgbClr val="0070C0"/>
                </a:solidFill>
              </a:rPr>
              <a:t>10% + 10% + 3%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No TDS: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Aggregate payment does not exceed Rs.20,000/-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Reimbursement of Actual expenses to be included in 	Professional charges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TDS is on Gross amount inclusive of Service Tax.</a:t>
            </a:r>
          </a:p>
          <a:p>
            <a:pPr lvl="1" algn="r"/>
            <a:r>
              <a:rPr lang="en-US" sz="2100" dirty="0" smtClean="0">
                <a:hlinkClick r:id="rId3" action="ppaction://hlinksldjump"/>
              </a:rPr>
              <a:t>NEXT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772400" cy="5333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INDEX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990600"/>
            <a:ext cx="8534400" cy="4572000"/>
          </a:xfrm>
        </p:spPr>
        <p:txBody>
          <a:bodyPr>
            <a:noAutofit/>
          </a:bodyPr>
          <a:lstStyle/>
          <a:p>
            <a:pPr algn="l"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3" action="ppaction://hlinksldjump"/>
              </a:rPr>
              <a:t>WHAT IS TDS</a:t>
            </a:r>
            <a:endParaRPr lang="en-US" sz="1800" dirty="0" smtClean="0">
              <a:solidFill>
                <a:srgbClr val="C0582E"/>
              </a:solidFill>
            </a:endParaRPr>
          </a:p>
          <a:p>
            <a:pPr algn="l"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4" action="ppaction://hlinksldjump"/>
              </a:rPr>
              <a:t>Definition</a:t>
            </a:r>
            <a:endParaRPr lang="en-US" sz="1800" dirty="0" smtClean="0">
              <a:solidFill>
                <a:srgbClr val="C0582E"/>
              </a:solidFill>
            </a:endParaRPr>
          </a:p>
          <a:p>
            <a:pPr algn="l"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  <a:hlinkClick r:id="rId5" action="ppaction://hlinksldjump"/>
              </a:rPr>
              <a:t> SEC 192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TDS on Salary</a:t>
            </a:r>
            <a:endParaRPr lang="en-US" sz="1800" dirty="0" smtClean="0">
              <a:solidFill>
                <a:srgbClr val="C0582E"/>
              </a:solidFill>
            </a:endParaRPr>
          </a:p>
          <a:p>
            <a:pPr algn="l"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  <a:hlinkClick r:id="rId6" action="ppaction://hlinksldjump"/>
              </a:rPr>
              <a:t> SEC 193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TDS on Interest on Securities</a:t>
            </a:r>
          </a:p>
          <a:p>
            <a:pPr algn="l"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7" action="ppaction://hlinksldjump"/>
              </a:rPr>
              <a:t>SEC 194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</a:t>
            </a:r>
            <a:r>
              <a:rPr lang="en-US" sz="1800" dirty="0" smtClean="0">
                <a:solidFill>
                  <a:srgbClr val="C0582E"/>
                </a:solidFill>
              </a:rPr>
              <a:t>TDS on Dividend</a:t>
            </a:r>
          </a:p>
          <a:p>
            <a:pPr algn="l"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8" action="ppaction://hlinksldjump"/>
              </a:rPr>
              <a:t>SEC 194 A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</a:t>
            </a:r>
            <a:r>
              <a:rPr lang="en-US" sz="1800" dirty="0" smtClean="0">
                <a:solidFill>
                  <a:srgbClr val="C0582E"/>
                </a:solidFill>
              </a:rPr>
              <a:t>TDS on Interest other than Securities</a:t>
            </a:r>
          </a:p>
          <a:p>
            <a:pPr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  <a:hlinkClick r:id="rId9" action="ppaction://hlinkpres?slideindex=1&amp;slidetitle="/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" action="ppaction://noaction"/>
              </a:rPr>
              <a:t>SEC 194B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TDS on </a:t>
            </a:r>
            <a:r>
              <a:rPr lang="en-US" sz="1800" dirty="0" smtClean="0">
                <a:solidFill>
                  <a:srgbClr val="C0582E"/>
                </a:solidFill>
              </a:rPr>
              <a:t>Winning from Lottery, Cross word Puzzle, etc</a:t>
            </a:r>
          </a:p>
          <a:p>
            <a:pPr algn="l"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10" action="ppaction://hlinksldjump"/>
              </a:rPr>
              <a:t>SEC 194C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</a:t>
            </a:r>
            <a:r>
              <a:rPr lang="en-US" sz="1800" dirty="0" smtClean="0">
                <a:solidFill>
                  <a:srgbClr val="C0582E"/>
                </a:solidFill>
              </a:rPr>
              <a:t>TDS on Contracts</a:t>
            </a:r>
          </a:p>
          <a:p>
            <a:pPr algn="l">
              <a:spcAft>
                <a:spcPts val="500"/>
              </a:spcAft>
              <a:buSzPct val="75000"/>
              <a:buBlip>
                <a:blip r:embed="rId2"/>
              </a:buBlip>
            </a:pPr>
            <a:r>
              <a:rPr lang="en-US" sz="1800" dirty="0" smtClean="0">
                <a:solidFill>
                  <a:srgbClr val="C0582E"/>
                </a:solidFill>
              </a:rPr>
              <a:t> </a:t>
            </a:r>
            <a:r>
              <a:rPr lang="en-US" sz="1800" dirty="0" smtClean="0">
                <a:solidFill>
                  <a:srgbClr val="C0582E"/>
                </a:solidFill>
                <a:hlinkClick r:id="rId11" action="ppaction://hlinksldjump"/>
              </a:rPr>
              <a:t>SEC 194D </a:t>
            </a:r>
            <a:r>
              <a:rPr lang="en-US" sz="1800" dirty="0" smtClean="0">
                <a:solidFill>
                  <a:srgbClr val="C0582E"/>
                </a:solidFill>
              </a:rPr>
              <a:t>	</a:t>
            </a:r>
            <a:r>
              <a:rPr lang="en-US" sz="1800" dirty="0" smtClean="0">
                <a:solidFill>
                  <a:srgbClr val="C0582E"/>
                </a:solidFill>
                <a:sym typeface="Wingdings" pitchFamily="2" charset="2"/>
              </a:rPr>
              <a:t> 	</a:t>
            </a:r>
            <a:r>
              <a:rPr lang="en-US" sz="1800" dirty="0" smtClean="0">
                <a:solidFill>
                  <a:srgbClr val="C0582E"/>
                </a:solidFill>
              </a:rPr>
              <a:t>TDS on Insurance Commission</a:t>
            </a:r>
          </a:p>
          <a:p>
            <a:pPr algn="l">
              <a:spcAft>
                <a:spcPts val="500"/>
              </a:spcAft>
              <a:buSzPct val="75000"/>
            </a:pPr>
            <a:endParaRPr lang="en-US" sz="1800" dirty="0" smtClean="0">
              <a:solidFill>
                <a:srgbClr val="C0582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752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194LA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COMPENSATION ON CERTAIN IMMOVABLE PROPERTIES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7848600" cy="2133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Nature of Payment: </a:t>
            </a:r>
            <a:r>
              <a:rPr lang="en-US" sz="2100" dirty="0" smtClean="0">
                <a:solidFill>
                  <a:srgbClr val="0070C0"/>
                </a:solidFill>
              </a:rPr>
              <a:t>Paying compensation (or) enhance compensation, consideration on account of compulsory Acquisition under any law other than Agricultural Land.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	:	 </a:t>
            </a:r>
            <a:r>
              <a:rPr lang="en-US" sz="2100" dirty="0" smtClean="0">
                <a:solidFill>
                  <a:srgbClr val="0070C0"/>
                </a:solidFill>
              </a:rPr>
              <a:t>Resident assesses.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			:	</a:t>
            </a: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10% + 10% + 3%.</a:t>
            </a:r>
          </a:p>
          <a:p>
            <a:pPr algn="r"/>
            <a:r>
              <a:rPr lang="en-US" sz="2100" dirty="0" smtClean="0">
                <a:hlinkClick r:id="rId2" action="ppaction://hlinksldjump"/>
              </a:rPr>
              <a:t>NEXT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0668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194E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NON-RESIDENT SPORTMAN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438400"/>
            <a:ext cx="7772400" cy="38862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Category of Payee: </a:t>
            </a:r>
            <a:r>
              <a:rPr lang="en-US" sz="2100" dirty="0" smtClean="0">
                <a:solidFill>
                  <a:srgbClr val="0070C0"/>
                </a:solidFill>
              </a:rPr>
              <a:t>Income to a Non-Resident foreign citizen by way of</a:t>
            </a:r>
          </a:p>
          <a:p>
            <a:pPr lvl="1" algn="just"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Participating in India in any game other than card game, gambling.</a:t>
            </a:r>
          </a:p>
          <a:p>
            <a:pPr lvl="1" algn="just"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Advertisement.</a:t>
            </a:r>
          </a:p>
          <a:p>
            <a:pPr lvl="1" algn="just"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Contribution of articles relating to any game or sport in India in Newspapers, Magazines, Journals</a:t>
            </a:r>
          </a:p>
          <a:p>
            <a:pPr lvl="1" algn="just"/>
            <a:endParaRPr lang="en-US" sz="2100" dirty="0" smtClean="0">
              <a:solidFill>
                <a:srgbClr val="0070C0"/>
              </a:solidFill>
            </a:endParaRP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 </a:t>
            </a:r>
            <a:r>
              <a:rPr lang="en-US" sz="2100" dirty="0" smtClean="0">
                <a:solidFill>
                  <a:srgbClr val="0070C0"/>
                </a:solidFill>
              </a:rPr>
              <a:t>10% + 10% +3%</a:t>
            </a:r>
          </a:p>
          <a:p>
            <a:pPr algn="r"/>
            <a:r>
              <a:rPr lang="en-US" sz="2100" dirty="0" smtClean="0">
                <a:hlinkClick r:id="rId3" action="ppaction://hlinksldjump"/>
              </a:rPr>
              <a:t>NEXT</a:t>
            </a:r>
            <a:endParaRPr lang="en-US" sz="21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52401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</a:rPr>
              <a:t>NON - RESIDENTS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1"/>
            <a:ext cx="7772400" cy="1295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195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PAYMENTS TO NON RESIDENTS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00200"/>
            <a:ext cx="7696200" cy="49530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Payment for which TDS is to be deducted: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Any Interest and Interest on Securities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Any other sum chargeable to Income Tax in India not</a:t>
            </a:r>
          </a:p>
          <a:p>
            <a:pPr marL="0" lvl="1" algn="just"/>
            <a:r>
              <a:rPr lang="en-US" sz="2100" dirty="0" smtClean="0">
                <a:solidFill>
                  <a:srgbClr val="0070C0"/>
                </a:solidFill>
              </a:rPr>
              <a:t>being Salary.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Time: </a:t>
            </a:r>
            <a:r>
              <a:rPr lang="en-US" sz="2100" dirty="0" smtClean="0">
                <a:solidFill>
                  <a:srgbClr val="0070C0"/>
                </a:solidFill>
              </a:rPr>
              <a:t>At time of Credit (or) Payment which ever is earlier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Quarter Return: </a:t>
            </a:r>
            <a:r>
              <a:rPr lang="en-US" sz="2100" dirty="0" smtClean="0">
                <a:solidFill>
                  <a:srgbClr val="0070C0"/>
                </a:solidFill>
              </a:rPr>
              <a:t>Form 27Q is filed with in 15 days from end of relevant quarter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Rates:</a:t>
            </a:r>
            <a:r>
              <a:rPr lang="en-US" sz="2100" dirty="0" smtClean="0"/>
              <a:t>  </a:t>
            </a:r>
            <a:r>
              <a:rPr lang="en-US" sz="2100" dirty="0" smtClean="0">
                <a:solidFill>
                  <a:srgbClr val="0070C0"/>
                </a:solidFill>
              </a:rPr>
              <a:t>Rate of Income Tax specified in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Finance Act of relevant year.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Double Taxation Avoidance Agreement entered by Central      Government.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Agreement notification by Central Government.</a:t>
            </a:r>
          </a:p>
          <a:p>
            <a:pPr lvl="1" algn="r"/>
            <a:r>
              <a:rPr lang="en-US" sz="2100" dirty="0" smtClean="0">
                <a:solidFill>
                  <a:srgbClr val="C00000"/>
                </a:solidFill>
                <a:hlinkClick r:id="rId3" action="ppaction://hlinksldjump"/>
              </a:rPr>
              <a:t>NEXT</a:t>
            </a:r>
            <a:endParaRPr lang="en-US" sz="21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3400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Due Date for remittance of </a:t>
            </a:r>
            <a:r>
              <a:rPr lang="en-US" dirty="0" err="1" smtClean="0">
                <a:solidFill>
                  <a:srgbClr val="C00000"/>
                </a:solidFill>
              </a:rPr>
              <a:t>Tds</a:t>
            </a:r>
            <a:r>
              <a:rPr lang="en-US" dirty="0" smtClean="0">
                <a:solidFill>
                  <a:srgbClr val="C00000"/>
                </a:solidFill>
              </a:rPr>
              <a:t> and Quarterly return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381000" y="1828800"/>
            <a:ext cx="8458200" cy="4495800"/>
          </a:xfrm>
        </p:spPr>
        <p:txBody>
          <a:bodyPr>
            <a:normAutofit fontScale="92500" lnSpcReduction="20000"/>
          </a:bodyPr>
          <a:lstStyle/>
          <a:p>
            <a:pPr>
              <a:buSzPct val="78000"/>
              <a:buFont typeface="Arial" pitchFamily="34" charset="0"/>
              <a:buChar char="•"/>
            </a:pPr>
            <a:r>
              <a:rPr lang="en-US" dirty="0" smtClean="0">
                <a:solidFill>
                  <a:srgbClr val="C220AF"/>
                </a:solidFill>
              </a:rPr>
              <a:t>In case of deduction by or on behalf of the government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 payment on the same day.</a:t>
            </a:r>
          </a:p>
          <a:p>
            <a:pPr>
              <a:buSzPct val="78000"/>
              <a:buFont typeface="Arial" pitchFamily="34" charset="0"/>
              <a:buChar char="•"/>
            </a:pPr>
            <a:r>
              <a:rPr lang="en-US" dirty="0" smtClean="0">
                <a:solidFill>
                  <a:srgbClr val="C220AF"/>
                </a:solidFill>
                <a:sym typeface="Wingdings" pitchFamily="2" charset="2"/>
              </a:rPr>
              <a:t>If the amount is credited on the last day of the accounting year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 payment within 2 months from the end of the month in which it is credited.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C220AF"/>
                </a:solidFill>
                <a:sym typeface="Wingdings" pitchFamily="2" charset="2"/>
              </a:rPr>
              <a:t>In other cases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within 1week from the last day of the month of tax deducted.</a:t>
            </a:r>
          </a:p>
          <a:p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Filling Quarterly Statements.</a:t>
            </a:r>
          </a:p>
          <a:p>
            <a:r>
              <a:rPr lang="en-US" u="sng" dirty="0" smtClean="0">
                <a:solidFill>
                  <a:srgbClr val="0070C0"/>
                </a:solidFill>
                <a:sym typeface="Wingdings" pitchFamily="2" charset="2"/>
              </a:rPr>
              <a:t>Quarter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			</a:t>
            </a:r>
            <a:r>
              <a:rPr lang="en-US" u="sng" dirty="0" smtClean="0">
                <a:solidFill>
                  <a:srgbClr val="0070C0"/>
                </a:solidFill>
                <a:sym typeface="Wingdings" pitchFamily="2" charset="2"/>
              </a:rPr>
              <a:t>Due date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	30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June			15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July.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	30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Sep			15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Oct.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	31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st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Dec			15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Jan.</a:t>
            </a:r>
          </a:p>
          <a:p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	31</a:t>
            </a:r>
            <a:r>
              <a:rPr lang="en-US" baseline="30000" dirty="0" smtClean="0">
                <a:solidFill>
                  <a:srgbClr val="0070C0"/>
                </a:solidFill>
                <a:sym typeface="Wingdings" pitchFamily="2" charset="2"/>
              </a:rPr>
              <a:t>st</a:t>
            </a:r>
            <a:r>
              <a:rPr lang="en-US" dirty="0" smtClean="0">
                <a:solidFill>
                  <a:srgbClr val="0070C0"/>
                </a:solidFill>
                <a:sym typeface="Wingdings" pitchFamily="2" charset="2"/>
              </a:rPr>
              <a:t> March			</a:t>
            </a:r>
            <a:r>
              <a:rPr lang="en-US" smtClean="0">
                <a:solidFill>
                  <a:srgbClr val="0070C0"/>
                </a:solidFill>
                <a:sym typeface="Wingdings" pitchFamily="2" charset="2"/>
              </a:rPr>
              <a:t>15</a:t>
            </a:r>
            <a:r>
              <a:rPr lang="en-US" baseline="30000" smtClean="0">
                <a:solidFill>
                  <a:srgbClr val="0070C0"/>
                </a:solidFill>
                <a:sym typeface="Wingdings" pitchFamily="2" charset="2"/>
              </a:rPr>
              <a:t>th</a:t>
            </a:r>
            <a:r>
              <a:rPr lang="en-US" smtClean="0">
                <a:solidFill>
                  <a:srgbClr val="0070C0"/>
                </a:solidFill>
                <a:sym typeface="Wingdings" pitchFamily="2" charset="2"/>
              </a:rPr>
              <a:t> June.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458200" cy="122237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191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assessee in default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438400"/>
            <a:ext cx="8458200" cy="2438400"/>
          </a:xfrm>
        </p:spPr>
        <p:txBody>
          <a:bodyPr>
            <a:normAutofit lnSpcReduction="10000"/>
          </a:bodyPr>
          <a:lstStyle/>
          <a:p>
            <a:r>
              <a:rPr lang="en-US" sz="2100" dirty="0" smtClean="0">
                <a:solidFill>
                  <a:srgbClr val="C220AF"/>
                </a:solidFill>
              </a:rPr>
              <a:t>The person is said to be default in respect of following non- compliance:</a:t>
            </a:r>
          </a:p>
          <a:p>
            <a:endParaRPr lang="en-US" sz="2100" dirty="0" smtClean="0">
              <a:solidFill>
                <a:srgbClr val="C220AF"/>
              </a:solidFill>
            </a:endParaRPr>
          </a:p>
          <a:p>
            <a:pPr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Non/short deduction of tax at source.</a:t>
            </a:r>
          </a:p>
          <a:p>
            <a:pPr>
              <a:buSzPct val="75000"/>
              <a:buBlip>
                <a:blip r:embed="rId2"/>
              </a:buBlip>
            </a:pPr>
            <a:endParaRPr lang="en-US" sz="2100" dirty="0" smtClean="0">
              <a:solidFill>
                <a:srgbClr val="0070C0"/>
              </a:solidFill>
            </a:endParaRPr>
          </a:p>
          <a:p>
            <a:pPr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Non/Short payment of tax payable.</a:t>
            </a:r>
          </a:p>
          <a:p>
            <a:pPr algn="r">
              <a:buSzPct val="75000"/>
            </a:pPr>
            <a:r>
              <a:rPr lang="en-US" sz="2100" dirty="0" smtClean="0">
                <a:solidFill>
                  <a:srgbClr val="C00000"/>
                </a:solidFill>
              </a:rPr>
              <a:t>NEXT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22237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220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Interest on Tds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286000"/>
            <a:ext cx="8458200" cy="38862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The person responsible for Tax Deduction at Source shall be deemed to be assessee in default and liable to pay interest if he:</a:t>
            </a:r>
          </a:p>
          <a:p>
            <a:pPr algn="just"/>
            <a:endParaRPr lang="en-US" sz="2100" dirty="0" smtClean="0">
              <a:solidFill>
                <a:srgbClr val="C220AF"/>
              </a:solidFill>
            </a:endParaRP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Does not deduct the whole (or) Part of Tax.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Fails to Remit to Government.</a:t>
            </a:r>
          </a:p>
          <a:p>
            <a:pPr lvl="1" algn="just">
              <a:buSzPct val="75000"/>
            </a:pPr>
            <a:endParaRPr lang="en-US" sz="2100" dirty="0" smtClean="0">
              <a:solidFill>
                <a:srgbClr val="0070C0"/>
              </a:solidFill>
            </a:endParaRPr>
          </a:p>
          <a:p>
            <a:pPr algn="just">
              <a:buSzPct val="75000"/>
            </a:pPr>
            <a:r>
              <a:rPr lang="en-US" sz="2100" dirty="0" smtClean="0">
                <a:solidFill>
                  <a:srgbClr val="C220AF"/>
                </a:solidFill>
              </a:rPr>
              <a:t>Rate:</a:t>
            </a:r>
            <a:r>
              <a:rPr lang="en-US" sz="2100" dirty="0" smtClean="0"/>
              <a:t>	</a:t>
            </a:r>
            <a:r>
              <a:rPr lang="en-US" sz="2100" dirty="0" smtClean="0">
                <a:solidFill>
                  <a:srgbClr val="0070C0"/>
                </a:solidFill>
              </a:rPr>
              <a:t>1% for every month or Part of a month.</a:t>
            </a:r>
          </a:p>
          <a:p>
            <a:pPr algn="just">
              <a:buSzPct val="75000"/>
            </a:pPr>
            <a:endParaRPr lang="en-US" sz="2100" dirty="0" smtClean="0">
              <a:solidFill>
                <a:srgbClr val="0070C0"/>
              </a:solidFill>
            </a:endParaRPr>
          </a:p>
          <a:p>
            <a:pPr algn="just">
              <a:buSzPct val="75000"/>
            </a:pPr>
            <a:r>
              <a:rPr lang="en-US" sz="2100" dirty="0" smtClean="0">
                <a:solidFill>
                  <a:srgbClr val="C220AF"/>
                </a:solidFill>
              </a:rPr>
              <a:t>Period:</a:t>
            </a:r>
            <a:r>
              <a:rPr lang="en-US" sz="2100" dirty="0" smtClean="0"/>
              <a:t>	</a:t>
            </a:r>
            <a:r>
              <a:rPr lang="en-US" sz="2100" dirty="0" smtClean="0">
                <a:solidFill>
                  <a:srgbClr val="0070C0"/>
                </a:solidFill>
              </a:rPr>
              <a:t>From date of deduction to the date of actual payment.</a:t>
            </a:r>
          </a:p>
          <a:p>
            <a:pPr algn="r">
              <a:buSzPct val="75000"/>
            </a:pPr>
            <a:endParaRPr lang="en-US" sz="21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8458200" cy="762000"/>
          </a:xfrm>
        </p:spPr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</a:rPr>
              <a:t>F</a:t>
            </a:r>
            <a:r>
              <a:rPr lang="en-US" cap="none" dirty="0" err="1" smtClean="0">
                <a:solidFill>
                  <a:srgbClr val="7030A0"/>
                </a:solidFill>
              </a:rPr>
              <a:t>aliure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cap="none" dirty="0" smtClean="0">
                <a:solidFill>
                  <a:srgbClr val="7030A0"/>
                </a:solidFill>
              </a:rPr>
              <a:t>to</a:t>
            </a:r>
            <a:r>
              <a:rPr lang="en-US" dirty="0" smtClean="0">
                <a:solidFill>
                  <a:srgbClr val="7030A0"/>
                </a:solidFill>
              </a:rPr>
              <a:t> R</a:t>
            </a:r>
            <a:r>
              <a:rPr lang="en-US" cap="none" dirty="0" smtClean="0">
                <a:solidFill>
                  <a:srgbClr val="7030A0"/>
                </a:solidFill>
              </a:rPr>
              <a:t>emit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1143000"/>
            <a:ext cx="8458200" cy="914400"/>
          </a:xfrm>
        </p:spPr>
        <p:txBody>
          <a:bodyPr>
            <a:normAutofit/>
          </a:bodyPr>
          <a:lstStyle/>
          <a:p>
            <a:r>
              <a:rPr lang="en-US" sz="2100" dirty="0" smtClean="0">
                <a:solidFill>
                  <a:srgbClr val="0070C0"/>
                </a:solidFill>
              </a:rPr>
              <a:t>TDS and amount of Interest shall be charge up on all the assets of the person or company responsible to deduct and remit tax</a:t>
            </a:r>
            <a:endParaRPr lang="en-US" sz="2100" dirty="0">
              <a:solidFill>
                <a:srgbClr val="0070C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3124200"/>
          <a:ext cx="8153400" cy="30581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066800"/>
                <a:gridCol w="40386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C220AF"/>
                          </a:solidFill>
                        </a:rPr>
                        <a:t>Sec</a:t>
                      </a:r>
                      <a:endParaRPr lang="en-US" dirty="0">
                        <a:solidFill>
                          <a:srgbClr val="C220A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C220AF"/>
                          </a:solidFill>
                        </a:rPr>
                        <a:t>Nature</a:t>
                      </a:r>
                      <a:r>
                        <a:rPr lang="en-US" baseline="0" dirty="0" smtClean="0">
                          <a:solidFill>
                            <a:srgbClr val="C220AF"/>
                          </a:solidFill>
                        </a:rPr>
                        <a:t> of Default</a:t>
                      </a:r>
                      <a:endParaRPr lang="en-US" dirty="0">
                        <a:solidFill>
                          <a:srgbClr val="C220A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C220AF"/>
                          </a:solidFill>
                        </a:rPr>
                        <a:t>Penalty</a:t>
                      </a:r>
                      <a:endParaRPr lang="en-US" dirty="0">
                        <a:solidFill>
                          <a:srgbClr val="C220A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271C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Failure to deduct whole/part of TDS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Amount equal to Tax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272A(2)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Failure to file the Return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Rs.100/-</a:t>
                      </a:r>
                      <a:r>
                        <a:rPr lang="en-US" baseline="0" dirty="0" smtClean="0">
                          <a:solidFill>
                            <a:srgbClr val="0070C0"/>
                          </a:solidFill>
                        </a:rPr>
                        <a:t> per day of delay but less than Tax liability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272A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Failure to issue TDS certificate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Rs.100/-</a:t>
                      </a:r>
                      <a:r>
                        <a:rPr lang="en-US" baseline="0" dirty="0" smtClean="0">
                          <a:solidFill>
                            <a:srgbClr val="0070C0"/>
                          </a:solidFill>
                        </a:rPr>
                        <a:t> per day of delay but less than Tax liability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2000" b="1" kern="1200" spc="0" dirty="0" smtClean="0">
                          <a:ln w="0"/>
                          <a:solidFill>
                            <a:srgbClr val="7030A0"/>
                          </a:solidFill>
                          <a:effectLst>
                            <a:reflection blurRad="12700" stA="50000" endPos="50000" dist="5000" dir="5400000" sy="-100000" rotWithShape="0"/>
                          </a:effectLst>
                          <a:latin typeface="+mn-lt"/>
                          <a:ea typeface="+mn-ea"/>
                          <a:cs typeface="+mn-cs"/>
                        </a:rPr>
                        <a:t>Prosecution</a:t>
                      </a:r>
                      <a:endParaRPr lang="en-US" sz="2000" b="1" kern="1200" spc="0" dirty="0">
                        <a:ln w="0"/>
                        <a:solidFill>
                          <a:srgbClr val="7030A0"/>
                        </a:solidFill>
                        <a:effectLst>
                          <a:reflection blurRad="12700" stA="50000" endPos="50000" dist="5000" dir="5400000" sy="-100000" rotWithShape="0"/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276B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Failure to pay Tax Deducted at Source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Rigorous Imprisonment</a:t>
                      </a:r>
                      <a:r>
                        <a:rPr lang="en-US" baseline="0" dirty="0" smtClean="0">
                          <a:solidFill>
                            <a:srgbClr val="0070C0"/>
                          </a:solidFill>
                        </a:rPr>
                        <a:t> for 3 months to 7 years</a:t>
                      </a:r>
                      <a:endParaRPr lang="en-US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33400" y="2209800"/>
            <a:ext cx="2133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3600" b="1" spc="0" dirty="0" err="1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</a:rPr>
              <a:t>Penality</a:t>
            </a:r>
            <a:endParaRPr lang="en-US" sz="3600" b="1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"/>
            <a:ext cx="8458200" cy="78538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E</a:t>
            </a:r>
            <a:r>
              <a:rPr lang="en-US" cap="none" dirty="0" smtClean="0">
                <a:solidFill>
                  <a:srgbClr val="7030A0"/>
                </a:solidFill>
              </a:rPr>
              <a:t>xpenditure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cap="none" dirty="0" smtClean="0">
                <a:solidFill>
                  <a:srgbClr val="7030A0"/>
                </a:solidFill>
              </a:rPr>
              <a:t>claimed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cap="none" dirty="0" smtClean="0">
                <a:solidFill>
                  <a:srgbClr val="7030A0"/>
                </a:solidFill>
              </a:rPr>
              <a:t>is</a:t>
            </a:r>
            <a:r>
              <a:rPr lang="en-US" dirty="0" smtClean="0">
                <a:solidFill>
                  <a:srgbClr val="7030A0"/>
                </a:solidFill>
              </a:rPr>
              <a:t> d</a:t>
            </a:r>
            <a:r>
              <a:rPr lang="en-US" cap="none" dirty="0" smtClean="0">
                <a:solidFill>
                  <a:srgbClr val="7030A0"/>
                </a:solidFill>
              </a:rPr>
              <a:t>isallowed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371600"/>
            <a:ext cx="8458200" cy="51816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In Case of Non-Resident: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C220AF"/>
                </a:solidFill>
              </a:rPr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Interest 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Royalty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Fee for Technical Services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Other wise similar sum payable to outside India (or) Non-Resident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In Case of Resident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C220AF"/>
                </a:solidFill>
              </a:rPr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Interest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Commission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Brokerage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Rent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Royalty</a:t>
            </a:r>
          </a:p>
          <a:p>
            <a:pPr lvl="1" algn="just">
              <a:buSzPct val="75000"/>
              <a:buBlip>
                <a:blip r:embed="rId2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Fee for Professional / Technical services Payable to Resident</a:t>
            </a:r>
          </a:p>
          <a:p>
            <a:pPr algn="r"/>
            <a:r>
              <a:rPr lang="en-US" sz="2100" dirty="0" smtClean="0">
                <a:solidFill>
                  <a:srgbClr val="C00000"/>
                </a:solidFill>
                <a:hlinkClick r:id="rId3" action="ppaction://hlinksldjump"/>
              </a:rPr>
              <a:t>END</a:t>
            </a:r>
            <a:endParaRPr lang="en-US" sz="21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1"/>
            <a:ext cx="8458200" cy="762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TAX COLLECTED AT SOURCE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905000"/>
            <a:ext cx="8458200" cy="2438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It is the responsibility of the receiver of Payment i.e., seller of a particular commodities to collect from Buyer (Payer).</a:t>
            </a:r>
          </a:p>
          <a:p>
            <a:endParaRPr lang="en-US" dirty="0" smtClean="0"/>
          </a:p>
          <a:p>
            <a:pPr algn="r"/>
            <a:r>
              <a:rPr lang="en-US" dirty="0" smtClean="0">
                <a:solidFill>
                  <a:srgbClr val="C00000"/>
                </a:solidFill>
                <a:hlinkClick r:id="rId2" action="ppaction://hlinksldjump"/>
              </a:rPr>
              <a:t>NEXT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868601">
            <a:off x="468926" y="1783872"/>
            <a:ext cx="8229600" cy="203306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rgbClr val="3AA3D2"/>
                </a:solidFill>
              </a:rPr>
              <a:t>THANK</a:t>
            </a:r>
            <a:r>
              <a:rPr lang="en-US" sz="6000" dirty="0" smtClean="0">
                <a:solidFill>
                  <a:srgbClr val="3AA3D2"/>
                </a:solidFill>
              </a:rPr>
              <a:t> </a:t>
            </a:r>
            <a:r>
              <a:rPr lang="en-US" sz="7200" dirty="0" smtClean="0">
                <a:solidFill>
                  <a:srgbClr val="3AA3D2"/>
                </a:solidFill>
              </a:rPr>
              <a:t>YOU</a:t>
            </a:r>
            <a:endParaRPr lang="en-US" sz="7200" dirty="0">
              <a:solidFill>
                <a:srgbClr val="3AA3D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1067  0.018 -0.02133  0.023 -0.02133  c 0.031 0  0.063 0.16667  0.063 0.33333  c 0 -0.084  0.016 -0.16667  0.031 -0.16667  c 0.016 0  0.031 0.084  0.031 0.16667  c 0 -0.04133  0.008 -0.084  0.016 -0.084  c 0.008 0  0.016 0.04133  0.016 0.084  c 0 -0.02133  0.004 -0.04133  0.008 -0.04133  c 0.004 0  0.008 0.02133  0.008 0.04133  c 0 -0.01067  0.002 -0.02133  0.004 -0.02133  c 0.001 0  0.004 0.01067  0.004 0.02133  c 0 -0.00533  0.001 -0.01067  0.002 -0.01067  c 0 0.00133  0.002 0.00533  0.002 0.01067  c 0 -0.00267  0 -0.00533  0.001 -0.00533  c 0 0.00133  0.001 0.00267  0.001 0.00533  c 0 -0.00133  0 -0.00267  0 -0.004  c 0.001 0  0.001 0.00133  0.001 0.00267  c 0.001 0  0.001 -0.00133  0.001 -0.00267  c 0.001 0  0.001 0.00133  0.001 0.00267  E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066800"/>
            <a:ext cx="8458200" cy="5181600"/>
          </a:xfrm>
        </p:spPr>
        <p:txBody>
          <a:bodyPr>
            <a:noAutofit/>
          </a:bodyPr>
          <a:lstStyle/>
          <a:p>
            <a:endParaRPr lang="en-US" sz="1800" dirty="0" smtClean="0">
              <a:solidFill>
                <a:srgbClr val="C00000"/>
              </a:solidFill>
              <a:hlinkClick r:id="rId2" action="ppaction://hlinksldjump"/>
            </a:endParaRPr>
          </a:p>
          <a:p>
            <a:endParaRPr lang="en-US" sz="1800" dirty="0" smtClean="0">
              <a:solidFill>
                <a:srgbClr val="C00000"/>
              </a:solidFill>
              <a:hlinkClick r:id="rId2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582E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  <a:hlinkClick r:id="rId4" action="ppaction://hlinksldjump"/>
              </a:rPr>
              <a:t> SEC 194G 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</a:t>
            </a:r>
            <a:r>
              <a:rPr lang="en-US" sz="1800" dirty="0" smtClean="0">
                <a:solidFill>
                  <a:srgbClr val="C00000"/>
                </a:solidFill>
              </a:rPr>
              <a:t>TDS on Commission on Sale of Lottery tickets</a:t>
            </a: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hlinkClick r:id="rId5" action="ppaction://hlinksldjump"/>
              </a:rPr>
              <a:t>SEC 194I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</a:t>
            </a:r>
            <a:r>
              <a:rPr lang="en-US" sz="1800" dirty="0" smtClean="0">
                <a:solidFill>
                  <a:srgbClr val="C00000"/>
                </a:solidFill>
              </a:rPr>
              <a:t>TDS on Rent</a:t>
            </a: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hlinkClick r:id="rId6" action="ppaction://hlinksldjump"/>
              </a:rPr>
              <a:t>SEC 194J 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</a:t>
            </a:r>
            <a:r>
              <a:rPr lang="en-US" sz="1800" dirty="0" smtClean="0">
                <a:solidFill>
                  <a:srgbClr val="C00000"/>
                </a:solidFill>
              </a:rPr>
              <a:t>TDS on Professional fee</a:t>
            </a:r>
            <a:endParaRPr lang="en-US" sz="1800" dirty="0" smtClean="0">
              <a:solidFill>
                <a:srgbClr val="C00000"/>
              </a:solidFill>
              <a:hlinkClick r:id="rId4" action="ppaction://hlinksldjump"/>
            </a:endParaRP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  <a:hlinkClick r:id="rId4" action="ppaction://hlinksldjump"/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hlinkClick r:id="rId7" action="ppaction://hlinksldjump"/>
              </a:rPr>
              <a:t>SEC 194LA 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 	</a:t>
            </a:r>
            <a:r>
              <a:rPr lang="en-US" sz="1800" dirty="0" smtClean="0">
                <a:solidFill>
                  <a:srgbClr val="C00000"/>
                </a:solidFill>
              </a:rPr>
              <a:t>TDS on Compensation on certain Immovable 					properties</a:t>
            </a:r>
          </a:p>
          <a:p>
            <a:pPr>
              <a:spcAft>
                <a:spcPts val="500"/>
              </a:spcAft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hlinkClick r:id="rId8" action="ppaction://hlinksldjump"/>
              </a:rPr>
              <a:t>SEC 194E</a:t>
            </a:r>
            <a:r>
              <a:rPr lang="en-US" sz="1800" dirty="0" smtClean="0">
                <a:solidFill>
                  <a:srgbClr val="C00000"/>
                </a:solidFill>
                <a:hlinkClick r:id="rId4" action="ppaction://hlinksldjump"/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 	TDS on </a:t>
            </a:r>
            <a:r>
              <a:rPr lang="en-US" sz="1800" dirty="0" smtClean="0">
                <a:solidFill>
                  <a:srgbClr val="C00000"/>
                </a:solidFill>
              </a:rPr>
              <a:t>Non-Resident Sportsman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  <a:hlinkClick r:id="rId9" action="ppaction://hlinksldjump"/>
              </a:rPr>
              <a:t> SEC 195 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TDS on </a:t>
            </a:r>
            <a:r>
              <a:rPr lang="en-US" sz="1800" dirty="0" smtClean="0">
                <a:solidFill>
                  <a:srgbClr val="C00000"/>
                </a:solidFill>
              </a:rPr>
              <a:t>Payments to Non Residents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  <a:hlinkClick r:id="rId10" action="ppaction://hlinksldjump"/>
              </a:rPr>
              <a:t>Due date for remittance of TDS and Filling  returns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. 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  <a:hlinkClick r:id="rId2" action="ppaction://hlinksldjump"/>
              </a:rPr>
              <a:t> SEC 191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</a:t>
            </a:r>
            <a:r>
              <a:rPr lang="en-US" sz="1800" dirty="0" smtClean="0">
                <a:solidFill>
                  <a:srgbClr val="C00000"/>
                </a:solidFill>
              </a:rPr>
              <a:t>Assessee in default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  <a:hlinkClick r:id="rId11" action="ppaction://hlinksldjump"/>
              </a:rPr>
              <a:t>SEC 220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</a:t>
            </a:r>
            <a:r>
              <a:rPr lang="en-US" sz="1800" dirty="0" smtClean="0">
                <a:solidFill>
                  <a:srgbClr val="C00000"/>
                </a:solidFill>
              </a:rPr>
              <a:t>Interest on TDS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u="sng" dirty="0" smtClean="0">
                <a:solidFill>
                  <a:srgbClr val="C00000"/>
                </a:solidFill>
                <a:hlinkClick r:id="rId12" action="ppaction://hlinksldjump"/>
              </a:rPr>
              <a:t>Sec 274C</a:t>
            </a:r>
            <a:r>
              <a:rPr lang="en-US" sz="1800" dirty="0" smtClean="0">
                <a:solidFill>
                  <a:srgbClr val="C00000"/>
                </a:solidFill>
              </a:rPr>
              <a:t>	</a:t>
            </a:r>
            <a:r>
              <a:rPr lang="en-US" sz="1800" dirty="0" smtClean="0">
                <a:solidFill>
                  <a:srgbClr val="C00000"/>
                </a:solidFill>
                <a:sym typeface="Wingdings" pitchFamily="2" charset="2"/>
              </a:rPr>
              <a:t>	Penalty </a:t>
            </a:r>
          </a:p>
          <a:p>
            <a:pPr>
              <a:buSzPct val="75000"/>
              <a:buBlip>
                <a:blip r:embed="rId3"/>
              </a:buBlip>
            </a:pPr>
            <a:r>
              <a:rPr lang="en-US" sz="1800" dirty="0" smtClean="0">
                <a:solidFill>
                  <a:srgbClr val="C0582E"/>
                </a:solidFill>
                <a:hlinkClick r:id="rId13" action="ppaction://hlinksldjump"/>
              </a:rPr>
              <a:t> TCS </a:t>
            </a:r>
            <a:endParaRPr lang="en-US" sz="1800" dirty="0" smtClean="0">
              <a:solidFill>
                <a:srgbClr val="C0582E"/>
              </a:solidFill>
            </a:endParaRPr>
          </a:p>
          <a:p>
            <a:pPr>
              <a:buSzPct val="75000"/>
              <a:buBlip>
                <a:blip r:embed="rId3"/>
              </a:buBlip>
            </a:pPr>
            <a:endParaRPr lang="en-US" sz="1800" dirty="0" smtClean="0">
              <a:solidFill>
                <a:srgbClr val="C00000"/>
              </a:solidFill>
            </a:endParaRPr>
          </a:p>
          <a:p>
            <a:endParaRPr lang="en-US" sz="1800" dirty="0" smtClean="0">
              <a:solidFill>
                <a:srgbClr val="C00000"/>
              </a:solidFill>
            </a:endParaRP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667000"/>
            <a:ext cx="8458200" cy="122237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7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hlinkClick r:id="rId2" action="ppaction://hlinksldjump"/>
              </a:rPr>
              <a:t>WHAT IS TDS</a:t>
            </a:r>
            <a:endParaRPr lang="en-US" sz="72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1000"/>
            <a:ext cx="8458200" cy="60198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3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3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1400" y="6096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hlinkClick r:id="rId2" action="ppaction://hlinksldjump"/>
              </a:rPr>
              <a:t>NEXT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458200" cy="4038600"/>
          </a:xfrm>
        </p:spPr>
        <p:txBody>
          <a:bodyPr>
            <a:noAutofit/>
          </a:bodyPr>
          <a:lstStyle/>
          <a:p>
            <a:pPr algn="just">
              <a:buSzPct val="75000"/>
              <a:buBlip>
                <a:blip r:embed="rId2"/>
              </a:buBlip>
            </a:pPr>
            <a:r>
              <a:rPr lang="en-US" sz="2800" dirty="0" smtClean="0">
                <a:solidFill>
                  <a:srgbClr val="0070C0"/>
                </a:solidFill>
              </a:rPr>
              <a:t> 	Certain Expenditure</a:t>
            </a:r>
          </a:p>
          <a:p>
            <a:pPr algn="just">
              <a:buSzPct val="75000"/>
              <a:buBlip>
                <a:blip r:embed="rId2"/>
              </a:buBlip>
            </a:pPr>
            <a:r>
              <a:rPr lang="en-US" sz="2800" dirty="0" smtClean="0">
                <a:solidFill>
                  <a:srgbClr val="0070C0"/>
                </a:solidFill>
              </a:rPr>
              <a:t> 	Paid to Certain Person</a:t>
            </a:r>
          </a:p>
          <a:p>
            <a:pPr algn="just">
              <a:buSzPct val="75000"/>
              <a:buBlip>
                <a:blip r:embed="rId2"/>
              </a:buBlip>
            </a:pPr>
            <a:r>
              <a:rPr lang="en-US" sz="2800" dirty="0" smtClean="0">
                <a:solidFill>
                  <a:srgbClr val="0070C0"/>
                </a:solidFill>
              </a:rPr>
              <a:t> 	Beyond Certain Limit </a:t>
            </a:r>
          </a:p>
          <a:p>
            <a:pPr algn="just">
              <a:buSzPct val="75000"/>
              <a:buBlip>
                <a:blip r:embed="rId2"/>
              </a:buBlip>
            </a:pPr>
            <a:r>
              <a:rPr lang="en-US" sz="2800" dirty="0" smtClean="0">
                <a:solidFill>
                  <a:srgbClr val="0070C0"/>
                </a:solidFill>
              </a:rPr>
              <a:t> 	In a specific period </a:t>
            </a:r>
          </a:p>
          <a:p>
            <a:pPr algn="just"/>
            <a:r>
              <a:rPr lang="en-US" sz="2800" dirty="0" smtClean="0">
                <a:solidFill>
                  <a:srgbClr val="0070C0"/>
                </a:solidFill>
              </a:rPr>
              <a:t>	is subjected to TDS</a:t>
            </a:r>
          </a:p>
          <a:p>
            <a:pPr algn="r"/>
            <a:r>
              <a:rPr lang="en-US" sz="2800" dirty="0" smtClean="0">
                <a:solidFill>
                  <a:srgbClr val="C00000"/>
                </a:solidFill>
                <a:hlinkClick r:id="rId3" action="ppaction://hlinksldjump"/>
              </a:rPr>
              <a:t>NEXT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219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192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 TDS ON SALARIES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8153400" cy="2743200"/>
          </a:xfrm>
        </p:spPr>
        <p:txBody>
          <a:bodyPr>
            <a:normAutofit/>
          </a:bodyPr>
          <a:lstStyle/>
          <a:p>
            <a:pPr algn="just"/>
            <a:r>
              <a:rPr lang="en-US" sz="2100" b="1" dirty="0" smtClean="0">
                <a:solidFill>
                  <a:srgbClr val="C220AF"/>
                </a:solidFill>
              </a:rPr>
              <a:t>Applicable to</a:t>
            </a:r>
            <a:r>
              <a:rPr lang="en-US" sz="2100" b="1" dirty="0" smtClean="0"/>
              <a:t> </a:t>
            </a:r>
            <a:r>
              <a:rPr lang="en-US" sz="2100" dirty="0" smtClean="0"/>
              <a:t>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</a:t>
            </a:r>
            <a:r>
              <a:rPr lang="en-US" sz="2100" dirty="0" smtClean="0"/>
              <a:t>	</a:t>
            </a:r>
            <a:r>
              <a:rPr lang="en-US" sz="2100" dirty="0" smtClean="0">
                <a:solidFill>
                  <a:srgbClr val="0070C0"/>
                </a:solidFill>
              </a:rPr>
              <a:t>Employees having Taxable Salary</a:t>
            </a:r>
          </a:p>
          <a:p>
            <a:pPr algn="just">
              <a:buSzPct val="75000"/>
              <a:buBlip>
                <a:blip r:embed="rId3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The liability to deduct TDS on Salaries is on Payment basis but 	not on due basis. </a:t>
            </a:r>
          </a:p>
          <a:p>
            <a:pPr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 Consider All Income/Loss only from House Property</a:t>
            </a:r>
          </a:p>
          <a:p>
            <a:pPr algn="just">
              <a:buSzPct val="75000"/>
            </a:pPr>
            <a:r>
              <a:rPr lang="en-US" sz="2100" dirty="0" smtClean="0">
                <a:solidFill>
                  <a:srgbClr val="0070C0"/>
                </a:solidFill>
              </a:rPr>
              <a:t>								</a:t>
            </a:r>
            <a:r>
              <a:rPr lang="en-US" sz="2100" dirty="0" smtClean="0">
                <a:solidFill>
                  <a:srgbClr val="C00000"/>
                </a:solidFill>
                <a:hlinkClick r:id="rId4" action="ppaction://hlinksldjump"/>
              </a:rPr>
              <a:t>NEXT</a:t>
            </a:r>
            <a:endParaRPr lang="en-US" sz="21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21919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– 193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INTEREST ON SECURITIES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447800"/>
            <a:ext cx="8153400" cy="5257800"/>
          </a:xfrm>
        </p:spPr>
        <p:txBody>
          <a:bodyPr>
            <a:no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Person Responsible to Deduct : </a:t>
            </a:r>
            <a:r>
              <a:rPr lang="en-US" sz="2100" dirty="0" smtClean="0">
                <a:solidFill>
                  <a:srgbClr val="0070C0"/>
                </a:solidFill>
              </a:rPr>
              <a:t>Central &amp; State Government, Local  authority , Company etc.,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To Payee: </a:t>
            </a:r>
            <a:r>
              <a:rPr lang="en-US" sz="2100" dirty="0" smtClean="0">
                <a:solidFill>
                  <a:srgbClr val="0070C0"/>
                </a:solidFill>
              </a:rPr>
              <a:t>Any Person being resident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Rate:					Tax Rate.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Listed Debentures	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 	10% + 10% + 3%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Non-Listed Debentures	 	20% + 10% + 3%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Domestic Company		20% + 10% + 3%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Exemption: 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Dematerialized listed Securities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Issued by company where in public are substantially interested</a:t>
            </a:r>
          </a:p>
          <a:p>
            <a:pPr lvl="1" algn="just"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 Amount does not exceed Rs.2500/-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  <a:sym typeface="Wingdings" pitchFamily="2" charset="2"/>
              </a:rPr>
              <a:t>Time of Deduction: 	</a:t>
            </a:r>
            <a:r>
              <a:rPr lang="en-US" sz="2100" dirty="0" smtClean="0">
                <a:solidFill>
                  <a:srgbClr val="0070C0"/>
                </a:solidFill>
                <a:sym typeface="Wingdings" pitchFamily="2" charset="2"/>
              </a:rPr>
              <a:t>Credit (or) Payment which ever is earlier</a:t>
            </a:r>
          </a:p>
          <a:p>
            <a:pPr algn="r"/>
            <a:r>
              <a:rPr lang="en-US" sz="2000" dirty="0" smtClean="0">
                <a:solidFill>
                  <a:srgbClr val="C00000"/>
                </a:solidFill>
                <a:sym typeface="Wingdings" pitchFamily="2" charset="2"/>
                <a:hlinkClick r:id="rId4" action="ppaction://hlinksldjump"/>
              </a:rPr>
              <a:t>NEXT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SECTION 194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TDS ON DIVIDEND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382000" cy="33528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Applicable to: 	</a:t>
            </a:r>
            <a:r>
              <a:rPr lang="en-US" sz="2100" dirty="0" smtClean="0">
                <a:solidFill>
                  <a:srgbClr val="0070C0"/>
                </a:solidFill>
              </a:rPr>
              <a:t>Indian Company (or) Company which pays dividend as u/s 2(22)(e)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Exemptions: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/>
              <a:t> </a:t>
            </a:r>
            <a:r>
              <a:rPr lang="en-US" sz="2100" dirty="0" smtClean="0">
                <a:solidFill>
                  <a:srgbClr val="0070C0"/>
                </a:solidFill>
              </a:rPr>
              <a:t>Dividend tax paid u/s 115-O</a:t>
            </a:r>
          </a:p>
          <a:p>
            <a:pPr lvl="1" algn="just">
              <a:buSzPct val="75000"/>
              <a:buBlip>
                <a:blip r:embed="rId3"/>
              </a:buBlip>
            </a:pPr>
            <a:r>
              <a:rPr lang="en-US" sz="2100" dirty="0" smtClean="0">
                <a:solidFill>
                  <a:srgbClr val="0070C0"/>
                </a:solidFill>
              </a:rPr>
              <a:t> Dividend paid which is less than 2,500/- 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Time of Deduction: 	</a:t>
            </a:r>
            <a:r>
              <a:rPr lang="en-US" sz="2100" dirty="0" smtClean="0">
                <a:solidFill>
                  <a:srgbClr val="0070C0"/>
                </a:solidFill>
              </a:rPr>
              <a:t>At the time of making payment. </a:t>
            </a:r>
          </a:p>
          <a:p>
            <a:pPr algn="just"/>
            <a:r>
              <a:rPr lang="en-US" sz="2100" dirty="0" smtClean="0">
                <a:solidFill>
                  <a:srgbClr val="C220AF"/>
                </a:solidFill>
              </a:rPr>
              <a:t>Time of Deposit:		</a:t>
            </a:r>
            <a:r>
              <a:rPr lang="en-US" sz="2100" dirty="0" smtClean="0">
                <a:solidFill>
                  <a:srgbClr val="0070C0"/>
                </a:solidFill>
              </a:rPr>
              <a:t>With in 7 days.</a:t>
            </a:r>
          </a:p>
          <a:p>
            <a:pPr algn="r"/>
            <a:r>
              <a:rPr lang="en-US" sz="2000" dirty="0" smtClean="0">
                <a:solidFill>
                  <a:srgbClr val="C00000"/>
                </a:solidFill>
                <a:hlinkClick r:id="rId4" action="ppaction://hlinksldjump"/>
              </a:rPr>
              <a:t>NEXT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just">
              <a:buBlip>
                <a:blip r:embed="rId3"/>
              </a:buBlip>
            </a:pP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908</TotalTime>
  <Words>979</Words>
  <Application>Microsoft Office PowerPoint</Application>
  <PresentationFormat>On-screen Show (4:3)</PresentationFormat>
  <Paragraphs>257</Paragraphs>
  <Slides>29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Trek</vt:lpstr>
      <vt:lpstr>Good morning </vt:lpstr>
      <vt:lpstr>INDEX</vt:lpstr>
      <vt:lpstr>Slide 3</vt:lpstr>
      <vt:lpstr>WHAT IS TDS</vt:lpstr>
      <vt:lpstr>Slide 5</vt:lpstr>
      <vt:lpstr>Slide 6</vt:lpstr>
      <vt:lpstr>SECTION – 192  TDS ON SALARIES </vt:lpstr>
      <vt:lpstr>SECTION – 193 INTEREST ON SECURITIES</vt:lpstr>
      <vt:lpstr>SECTION 194 TDS ON DIVIDEND</vt:lpstr>
      <vt:lpstr>Section 194 A TDS ON INTEREST OTHER THAN INTEREST ON SECURITIES</vt:lpstr>
      <vt:lpstr>Slide 11</vt:lpstr>
      <vt:lpstr>SECTION – 194B WINNING FROM LOTTERY, CROSS WORD PUZZLE, ETC</vt:lpstr>
      <vt:lpstr>SECTION – 194C TDS ON CONTRACTS</vt:lpstr>
      <vt:lpstr>Meaning of Contract</vt:lpstr>
      <vt:lpstr>Exempted from TDS U/S 194C</vt:lpstr>
      <vt:lpstr>SECTION – 194D TDS ON INSURANCE COMMISSION</vt:lpstr>
      <vt:lpstr>SECTION – 194G TDS ON COMMISSION ON SALE OF LOTTERY TICKETS</vt:lpstr>
      <vt:lpstr>SECTION 194I TDS ON RENT</vt:lpstr>
      <vt:lpstr>SECTION -194J TDS ON PROFESSIONAL FEE</vt:lpstr>
      <vt:lpstr>SECTION – 194LA TDS ON COMPENSATION ON CERTAIN IMMOVABLE PROPERTIES</vt:lpstr>
      <vt:lpstr>SECTION – 194E NON-RESIDENT SPORTMAN</vt:lpstr>
      <vt:lpstr>SECTION – 195 PAYMENTS TO NON RESIDENTS</vt:lpstr>
      <vt:lpstr>Due Date for remittance of Tds and Quarterly return</vt:lpstr>
      <vt:lpstr>Section – 191 assessee in default</vt:lpstr>
      <vt:lpstr>Section – 220 Interest on Tds</vt:lpstr>
      <vt:lpstr>Faliure to Remit</vt:lpstr>
      <vt:lpstr>Expenditure claimed is disallowed</vt:lpstr>
      <vt:lpstr>TAX COLLECTED AT SOURCE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Ayesha</dc:creator>
  <cp:lastModifiedBy>mv15856</cp:lastModifiedBy>
  <cp:revision>128</cp:revision>
  <dcterms:created xsi:type="dcterms:W3CDTF">2009-04-29T11:43:40Z</dcterms:created>
  <dcterms:modified xsi:type="dcterms:W3CDTF">2009-12-17T04:53:13Z</dcterms:modified>
</cp:coreProperties>
</file>