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39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001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2049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6650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1495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164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1133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8863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302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323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799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311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9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138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85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747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111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1F2E6BC-27E9-4ECF-BF32-722BC5F7BD85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367FD45-87F0-43CC-B56C-E1DEF4EA6A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695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CORPORATE SOCIAL RESPONSIBILITY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600" b="1" dirty="0" smtClean="0"/>
              <a:t>(Section:-135 of Companies Act, 2013)</a:t>
            </a:r>
            <a:endParaRPr lang="en-US" sz="1600" b="1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8251" y="3403842"/>
            <a:ext cx="6700602" cy="2082860"/>
          </a:xfrm>
        </p:spPr>
      </p:pic>
      <p:sp>
        <p:nvSpPr>
          <p:cNvPr id="2" name="TextBox 1"/>
          <p:cNvSpPr txBox="1"/>
          <p:nvPr/>
        </p:nvSpPr>
        <p:spPr>
          <a:xfrm>
            <a:off x="7809875" y="6325849"/>
            <a:ext cx="391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            -CA </a:t>
            </a:r>
            <a:r>
              <a:rPr lang="en-US" b="1" i="1" dirty="0" err="1" smtClean="0">
                <a:solidFill>
                  <a:schemeClr val="accent5">
                    <a:lumMod val="50000"/>
                  </a:schemeClr>
                </a:solidFill>
              </a:rPr>
              <a:t>Rounak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</a:rPr>
              <a:t>Mandowara</a:t>
            </a:r>
            <a:endParaRPr lang="en-US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    8866177216</a:t>
            </a:r>
            <a:endParaRPr lang="en-US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of Section 135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smtClean="0"/>
              <a:t>Section 135 is applicable if a company falls under one or more of following criteria:-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The</a:t>
            </a:r>
            <a:r>
              <a:rPr lang="en-US" sz="2000" b="1" dirty="0" smtClean="0"/>
              <a:t> Net Worth </a:t>
            </a:r>
            <a:r>
              <a:rPr lang="en-US" sz="2000" dirty="0" smtClean="0"/>
              <a:t>of Company is</a:t>
            </a:r>
            <a:r>
              <a:rPr lang="en-US" sz="2000" dirty="0" smtClean="0">
                <a:solidFill>
                  <a:srgbClr val="FF0000"/>
                </a:solidFill>
              </a:rPr>
              <a:t> Rs. 500 </a:t>
            </a:r>
            <a:r>
              <a:rPr lang="en-US" sz="2000" dirty="0" smtClean="0"/>
              <a:t>crore or more.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The</a:t>
            </a:r>
            <a:r>
              <a:rPr lang="en-US" sz="2000" b="1" dirty="0" smtClean="0"/>
              <a:t> Turnover </a:t>
            </a:r>
            <a:r>
              <a:rPr lang="en-US" sz="2000" dirty="0" smtClean="0"/>
              <a:t>of company is</a:t>
            </a:r>
            <a:r>
              <a:rPr lang="en-US" sz="2000" dirty="0" smtClean="0">
                <a:solidFill>
                  <a:srgbClr val="FF0000"/>
                </a:solidFill>
              </a:rPr>
              <a:t> Rs. 1000 </a:t>
            </a:r>
            <a:r>
              <a:rPr lang="en-US" sz="2000" dirty="0" smtClean="0"/>
              <a:t>crore or more.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The </a:t>
            </a:r>
            <a:r>
              <a:rPr lang="en-US" sz="2000" b="1" dirty="0" smtClean="0"/>
              <a:t>Net Profit* </a:t>
            </a:r>
            <a:r>
              <a:rPr lang="en-US" sz="2000" dirty="0" smtClean="0"/>
              <a:t>of company </a:t>
            </a:r>
            <a:r>
              <a:rPr lang="en-US" sz="2000" dirty="0" smtClean="0">
                <a:solidFill>
                  <a:srgbClr val="FF0000"/>
                </a:solidFill>
              </a:rPr>
              <a:t>is Rs. 5 </a:t>
            </a:r>
            <a:r>
              <a:rPr lang="en-US" sz="2000" dirty="0" smtClean="0"/>
              <a:t>crore or more.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* Net Profit is calculated as per sec 198 of companies act,2013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64273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Amount to be spend every year	on CSR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Every company which satisfies criteria as specified in previous slide :-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Have to spend </a:t>
            </a:r>
            <a:r>
              <a:rPr lang="en-US" b="1" dirty="0" smtClean="0">
                <a:solidFill>
                  <a:srgbClr val="FF0000"/>
                </a:solidFill>
              </a:rPr>
              <a:t>at least 2% of Average Net Profits* </a:t>
            </a:r>
            <a:r>
              <a:rPr lang="en-US" b="1" dirty="0" smtClean="0"/>
              <a:t>for CSR policy.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*Average Net Profits is to be calculated of Immediately 3 preceding financial year.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*Profits are calculated as per section 198 of Companies Act, 2013.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439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amounts to CSR</a:t>
            </a:r>
            <a:br>
              <a:rPr lang="en-US" dirty="0" smtClean="0"/>
            </a:br>
            <a:r>
              <a:rPr lang="en-US" sz="2200" dirty="0" smtClean="0"/>
              <a:t>{As per,  (Corporate Social Responsibility Policy)Rules ,2014}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Projects or Programs relating to activities specified under </a:t>
            </a:r>
            <a:r>
              <a:rPr lang="en-US" b="1" dirty="0" smtClean="0"/>
              <a:t>Schedule VII </a:t>
            </a:r>
            <a:r>
              <a:rPr lang="en-US" dirty="0" smtClean="0"/>
              <a:t>to the Act.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2.    </a:t>
            </a:r>
            <a:r>
              <a:rPr lang="en-US" dirty="0" smtClean="0"/>
              <a:t>Projects or Programs undertaken by Board of Directors of the company in                	pursuance of recommendations of </a:t>
            </a:r>
            <a:r>
              <a:rPr lang="en-US" b="1" dirty="0" smtClean="0"/>
              <a:t>CSR committee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company shall give preference to local area or areas around which it operates.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386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Activities not amounting to CSR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Projects or Programs undertaken </a:t>
            </a:r>
            <a:r>
              <a:rPr lang="en-US" b="1" dirty="0" smtClean="0"/>
              <a:t>outside India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Projects or Programs undertaken merely </a:t>
            </a:r>
            <a:r>
              <a:rPr lang="en-US" b="1" dirty="0" smtClean="0"/>
              <a:t>for benefit of employees </a:t>
            </a:r>
            <a:r>
              <a:rPr lang="en-US" dirty="0" smtClean="0"/>
              <a:t>of company or their family.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Donation to any </a:t>
            </a:r>
            <a:r>
              <a:rPr lang="en-US" b="1" dirty="0" smtClean="0"/>
              <a:t>Political Party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Projects or Programs relating to </a:t>
            </a:r>
            <a:r>
              <a:rPr lang="en-US" b="1" dirty="0" smtClean="0"/>
              <a:t>Normal Course of Business.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11297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Company may appoint any agency or intuition for implementing CSR policy having established track record of at </a:t>
            </a:r>
            <a:r>
              <a:rPr lang="en-US" b="1" dirty="0" smtClean="0"/>
              <a:t>least 3 years </a:t>
            </a:r>
            <a:r>
              <a:rPr lang="en-US" dirty="0" smtClean="0"/>
              <a:t>and expenditure on administrative overheads should not exceed </a:t>
            </a:r>
            <a:r>
              <a:rPr lang="en-US" b="1" dirty="0" smtClean="0"/>
              <a:t>5% </a:t>
            </a:r>
            <a:r>
              <a:rPr lang="en-US" dirty="0" smtClean="0"/>
              <a:t>of total CSR expenditure.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Company has to place its CSR policy on its </a:t>
            </a:r>
            <a:r>
              <a:rPr lang="en-US" b="1" dirty="0" smtClean="0"/>
              <a:t>website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Board report also must include an </a:t>
            </a:r>
            <a:r>
              <a:rPr lang="en-US" b="1" dirty="0" smtClean="0"/>
              <a:t>annual report </a:t>
            </a:r>
            <a:r>
              <a:rPr lang="en-US" dirty="0" smtClean="0"/>
              <a:t>on CSR policy.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2475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52</TotalTime>
  <Words>275</Words>
  <Application>Microsoft Office PowerPoint</Application>
  <PresentationFormat>Custom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 Boardroom</vt:lpstr>
      <vt:lpstr>CORPORATE SOCIAL RESPONSIBILITY (Section:-135 of Companies Act, 2013)</vt:lpstr>
      <vt:lpstr>Applicability of Section 135</vt:lpstr>
      <vt:lpstr>Amount to be spend every year on CSR </vt:lpstr>
      <vt:lpstr>What amounts to CSR {As per,  (Corporate Social Responsibility Policy)Rules ,2014}</vt:lpstr>
      <vt:lpstr>Activities not amounting to CSR </vt:lpstr>
      <vt:lpstr>Notes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SOCIAL RESPONSIBILITY (Section:-135 of Companies Act, 2013)</dc:title>
  <dc:creator>yash</dc:creator>
  <cp:lastModifiedBy>Admin</cp:lastModifiedBy>
  <cp:revision>12</cp:revision>
  <dcterms:created xsi:type="dcterms:W3CDTF">2016-01-05T00:31:46Z</dcterms:created>
  <dcterms:modified xsi:type="dcterms:W3CDTF">2016-04-14T06:56:45Z</dcterms:modified>
</cp:coreProperties>
</file>