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3F2EC-532A-4EB6-B11D-A51E59E5AAA3}" type="datetimeFigureOut">
              <a:rPr lang="en-IN" smtClean="0"/>
              <a:t>17/09/2013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93F57-E704-4771-BB8F-CD9A6291F540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E010759-DB5D-4850-B1A1-9983CFFF85AB}" type="datetime1">
              <a:rPr lang="en-US" smtClean="0"/>
              <a:t>9/17/2013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19F-460F-41E8-9068-7C3D6013B9B4}" type="datetime1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E1547-54DD-4B3A-A52E-30B50C455E9C}" type="datetime1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085D41-C884-47FF-A8BB-40E5176DE087}" type="datetime1">
              <a:rPr lang="en-US" smtClean="0"/>
              <a:t>9/17/2013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A2D960B-2D6A-466C-8A1C-5BA17AA70D03}" type="datetime1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F6814-36DB-40C8-A8E4-BB19F2F31666}" type="datetime1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AB7D-D902-4F30-9917-13A606825F2E}" type="datetime1">
              <a:rPr lang="en-US" smtClean="0"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ADD629-788D-4E25-923E-35B43A73C4C9}" type="datetime1">
              <a:rPr lang="en-US" smtClean="0"/>
              <a:t>9/17/2013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1047-DC7E-4E6A-9E97-EC635E4D75DF}" type="datetime1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5F81B5-1308-4472-B340-71756AF8BBEA}" type="datetime1">
              <a:rPr lang="en-US" smtClean="0"/>
              <a:t>9/17/2013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1B6879-B232-4208-AAE1-A8FA471177A1}" type="datetime1">
              <a:rPr lang="en-US" smtClean="0"/>
              <a:t>9/17/2013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6B1029E-2689-43B8-9FED-F602F7B9DEB4}" type="datetime1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152400"/>
            <a:ext cx="1447800" cy="1219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rgbClr val="C00000"/>
                </a:solidFill>
              </a:rPr>
              <a:t>10 </a:t>
            </a:r>
            <a:r>
              <a:rPr lang="en-US" sz="3200" b="1" dirty="0" smtClean="0">
                <a:solidFill>
                  <a:srgbClr val="C00000"/>
                </a:solidFill>
              </a:rPr>
              <a:t>Things You Should Know About </a:t>
            </a:r>
            <a:r>
              <a:rPr lang="en-US" sz="3200" b="1" dirty="0" smtClean="0">
                <a:solidFill>
                  <a:srgbClr val="C00000"/>
                </a:solidFill>
              </a:rPr>
              <a:t/>
            </a:r>
            <a:br>
              <a:rPr lang="en-US" sz="3200" b="1" dirty="0" smtClean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</a:rPr>
              <a:t>New Companies </a:t>
            </a:r>
            <a:r>
              <a:rPr lang="en-US" sz="3200" b="1" dirty="0" smtClean="0">
                <a:solidFill>
                  <a:srgbClr val="C00000"/>
                </a:solidFill>
              </a:rPr>
              <a:t>Act…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The 57-Year-Old law that dictates the destiny of business in India has just undergone a complete overhaul !!</a:t>
            </a:r>
          </a:p>
          <a:p>
            <a:pPr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Here’s a 5 minute primer on how it affects you……..</a:t>
            </a:r>
            <a:endParaRPr lang="en-IN" sz="2800" dirty="0">
              <a:solidFill>
                <a:srgbClr val="002060"/>
              </a:solidFill>
            </a:endParaRPr>
          </a:p>
        </p:txBody>
      </p:sp>
      <p:sp>
        <p:nvSpPr>
          <p:cNvPr id="9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NO </a:t>
            </a:r>
            <a:r>
              <a:rPr lang="en-US" sz="3600" b="1" u="sng" dirty="0" smtClean="0">
                <a:solidFill>
                  <a:srgbClr val="FFC000"/>
                </a:solidFill>
              </a:rPr>
              <a:t>DIVIDEND</a:t>
            </a:r>
            <a:r>
              <a:rPr lang="en-US" b="1" u="sng" dirty="0" smtClean="0"/>
              <a:t>??</a:t>
            </a:r>
            <a:br>
              <a:rPr lang="en-US" b="1" u="sng" dirty="0" smtClean="0"/>
            </a:br>
            <a:r>
              <a:rPr lang="en-US" b="1" u="sng" dirty="0" smtClean="0"/>
              <a:t>GET </a:t>
            </a:r>
            <a:r>
              <a:rPr lang="en-US" sz="3600" b="1" u="sng" dirty="0" smtClean="0">
                <a:solidFill>
                  <a:srgbClr val="FFC000"/>
                </a:solidFill>
              </a:rPr>
              <a:t>VOTING RIGHTS</a:t>
            </a:r>
            <a:endParaRPr lang="en-IN" sz="3600" b="1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Preference shares assure dividend to investors, making them safer than equity shares.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you hold preference shares and the company skips dividend for the two years, you get Voting Rights on issues where your interests are involved.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CLAIM </a:t>
            </a:r>
            <a:r>
              <a:rPr lang="en-US" sz="3600" b="1" u="sng" dirty="0" smtClean="0">
                <a:solidFill>
                  <a:srgbClr val="FFC000"/>
                </a:solidFill>
              </a:rPr>
              <a:t>DIVIDEND</a:t>
            </a:r>
            <a:r>
              <a:rPr lang="en-US" b="1" u="sng" dirty="0" smtClean="0"/>
              <a:t>.</a:t>
            </a:r>
            <a:br>
              <a:rPr lang="en-US" b="1" u="sng" dirty="0" smtClean="0"/>
            </a:br>
            <a:r>
              <a:rPr lang="en-US" b="1" u="sng" dirty="0" smtClean="0"/>
              <a:t>OR </a:t>
            </a:r>
            <a:r>
              <a:rPr lang="en-US" sz="3600" b="1" u="sng" dirty="0" smtClean="0">
                <a:solidFill>
                  <a:srgbClr val="FFC000"/>
                </a:solidFill>
              </a:rPr>
              <a:t>LOOSE SHARES</a:t>
            </a:r>
            <a:r>
              <a:rPr lang="en-US" b="1" u="sng" dirty="0" smtClean="0"/>
              <a:t>..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Currently Dividend unclaimed for 7 years is transferred to Investor Education &amp; Protection </a:t>
            </a:r>
            <a:r>
              <a:rPr lang="en-US" dirty="0" err="1" smtClean="0"/>
              <a:t>Funnd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 future, EVEN SHARES on which dividend remain unclaimed for 7 years will be transferred to the fund.</a:t>
            </a:r>
          </a:p>
          <a:p>
            <a:endParaRPr lang="en-US" dirty="0" smtClean="0"/>
          </a:p>
          <a:p>
            <a:r>
              <a:rPr lang="en-US" dirty="0" smtClean="0"/>
              <a:t>ONE MORE REASON TO OPT FOR </a:t>
            </a:r>
            <a:r>
              <a:rPr lang="en-US" b="1" dirty="0" smtClean="0"/>
              <a:t>ECS.</a:t>
            </a:r>
            <a:endParaRPr lang="en-IN" b="1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52400"/>
            <a:ext cx="3152775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YOU ARE AN INDEPENDENT DIRECTOR…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Test of Independence….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Less </a:t>
            </a:r>
            <a:r>
              <a:rPr lang="en-US" dirty="0" err="1" smtClean="0"/>
              <a:t>harrasement</a:t>
            </a:r>
            <a:r>
              <a:rPr lang="en-US" dirty="0" smtClean="0"/>
              <a:t>…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52600"/>
            <a:ext cx="35337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Test of </a:t>
            </a:r>
            <a:r>
              <a:rPr lang="en-US" sz="3600" b="1" u="sng" dirty="0" smtClean="0">
                <a:solidFill>
                  <a:srgbClr val="FFC000"/>
                </a:solidFill>
              </a:rPr>
              <a:t>independence</a:t>
            </a:r>
            <a:endParaRPr lang="en-IN" sz="3600" b="1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You cannot be related to the promoters or directors of the company.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You and your relatives together cant have financial interest in that company which exceeds 2% of the company’s gross turnover.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LESS </a:t>
            </a:r>
            <a:r>
              <a:rPr lang="en-US" sz="3600" u="sng" dirty="0" smtClean="0">
                <a:solidFill>
                  <a:srgbClr val="FFC000"/>
                </a:solidFill>
              </a:rPr>
              <a:t>HARRASEMENT</a:t>
            </a:r>
            <a:r>
              <a:rPr lang="en-US" u="sng" dirty="0" smtClean="0"/>
              <a:t> !!</a:t>
            </a:r>
            <a:endParaRPr lang="en-IN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You cannot be held responsible for petty offences of the company like bouncing of </a:t>
            </a:r>
            <a:r>
              <a:rPr lang="en-US" dirty="0" err="1" smtClean="0"/>
              <a:t>cheques</a:t>
            </a:r>
            <a:r>
              <a:rPr lang="en-US" dirty="0" smtClean="0"/>
              <a:t>	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You are responsible only for wrongdoings that occurred with your consent or connivance.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imagesCANCHF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914400"/>
            <a:ext cx="56388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If You are an Entrepreneur</a:t>
            </a:r>
            <a:b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(or aspiring to be)</a:t>
            </a:r>
            <a:endParaRPr lang="en-IN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Start a Dormant Company…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Set up 1 person Company…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Small is Simpler…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Stay Private with 200 Shareholders…</a:t>
            </a:r>
            <a:endParaRPr lang="en-IN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Footer Placeholder 7"/>
          <p:cNvSpPr txBox="1">
            <a:spLocks/>
          </p:cNvSpPr>
          <p:nvPr/>
        </p:nvSpPr>
        <p:spPr>
          <a:xfrm>
            <a:off x="6172200" y="6340475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990600"/>
            <a:ext cx="32004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START A </a:t>
            </a:r>
            <a:r>
              <a:rPr lang="en-US" sz="4000" u="sng" dirty="0" smtClean="0">
                <a:solidFill>
                  <a:srgbClr val="FFC000"/>
                </a:solidFill>
              </a:rPr>
              <a:t>DORMANT COMPANY</a:t>
            </a:r>
            <a:r>
              <a:rPr lang="en-US" u="sng" dirty="0" smtClean="0">
                <a:solidFill>
                  <a:srgbClr val="FFC000"/>
                </a:solidFill>
              </a:rPr>
              <a:t/>
            </a:r>
            <a:br>
              <a:rPr lang="en-US" u="sng" dirty="0" smtClean="0">
                <a:solidFill>
                  <a:srgbClr val="FFC000"/>
                </a:solidFill>
              </a:rPr>
            </a:br>
            <a:endParaRPr lang="en-IN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u="sng" dirty="0" smtClean="0"/>
          </a:p>
          <a:p>
            <a:pPr>
              <a:buNone/>
            </a:pPr>
            <a:r>
              <a:rPr lang="en-US" dirty="0" smtClean="0"/>
              <a:t>	Have a Business plan, a bit of funds and some intellectual property but not ready to run a business??......NO SWEAT!!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Register a Company with Dormant Status and the </a:t>
            </a:r>
            <a:r>
              <a:rPr lang="en-US" sz="3600" i="1" dirty="0" smtClean="0"/>
              <a:t>Company is yours </a:t>
            </a:r>
            <a:r>
              <a:rPr lang="en-US" dirty="0" smtClean="0"/>
              <a:t>till you get time, money and motivation to go ‘</a:t>
            </a:r>
            <a:r>
              <a:rPr lang="en-US" dirty="0" err="1" smtClean="0"/>
              <a:t>Activeeee</a:t>
            </a:r>
            <a:r>
              <a:rPr lang="en-US" dirty="0" smtClean="0"/>
              <a:t>’</a:t>
            </a:r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096000" y="632460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imagesCABRCG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228600"/>
            <a:ext cx="1524000" cy="857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Set up </a:t>
            </a:r>
            <a:r>
              <a:rPr lang="en-US" sz="4000" u="sng" dirty="0" smtClean="0">
                <a:solidFill>
                  <a:srgbClr val="FFC000"/>
                </a:solidFill>
              </a:rPr>
              <a:t>1 person company</a:t>
            </a:r>
            <a:br>
              <a:rPr lang="en-US" sz="4000" u="sng" dirty="0" smtClean="0">
                <a:solidFill>
                  <a:srgbClr val="FFC000"/>
                </a:solidFill>
              </a:rPr>
            </a:br>
            <a:r>
              <a:rPr lang="en-US" sz="2700" b="1" u="sng" dirty="0" smtClean="0">
                <a:solidFill>
                  <a:srgbClr val="7030A0"/>
                </a:solidFill>
                <a:latin typeface="Bradley Hand ITC" pitchFamily="66" charset="0"/>
              </a:rPr>
              <a:t>If your business goes bust….you wont!</a:t>
            </a:r>
            <a:endParaRPr lang="en-IN" sz="2700" b="1" dirty="0">
              <a:solidFill>
                <a:srgbClr val="7030A0"/>
              </a:solidFill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Don’t want another shareholder in your company and don’t want to set up a sole proprietorship either??</a:t>
            </a:r>
          </a:p>
          <a:p>
            <a:endParaRPr lang="en-US" dirty="0" smtClean="0"/>
          </a:p>
          <a:p>
            <a:r>
              <a:rPr lang="en-US" dirty="0" smtClean="0"/>
              <a:t>SET UP 1 PERSON COMPANY AND BE ITS ONLY SHAREHOLDER…</a:t>
            </a:r>
          </a:p>
          <a:p>
            <a:endParaRPr lang="en-US" dirty="0" smtClean="0"/>
          </a:p>
          <a:p>
            <a:r>
              <a:rPr lang="en-US" dirty="0" smtClean="0"/>
              <a:t> Your liability would be limited to your investment in the company.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imagesCAL5HZ5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1828801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>
                <a:solidFill>
                  <a:srgbClr val="FFC000"/>
                </a:solidFill>
              </a:rPr>
              <a:t>Small</a:t>
            </a:r>
            <a:r>
              <a:rPr lang="en-US" sz="3200" u="sng" dirty="0" smtClean="0">
                <a:solidFill>
                  <a:schemeClr val="tx1"/>
                </a:solidFill>
              </a:rPr>
              <a:t> is </a:t>
            </a:r>
            <a:r>
              <a:rPr lang="en-US" sz="3600" u="sng" dirty="0" smtClean="0">
                <a:solidFill>
                  <a:srgbClr val="FFC000"/>
                </a:solidFill>
              </a:rPr>
              <a:t>simpler</a:t>
            </a:r>
            <a:endParaRPr lang="en-IN" sz="36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Regulatory compliance, filing multiple forms, holding shareholders and board meetings, takes lot of time and funds for a small business.</a:t>
            </a:r>
          </a:p>
          <a:p>
            <a:endParaRPr lang="en-US" dirty="0" smtClean="0"/>
          </a:p>
          <a:p>
            <a:r>
              <a:rPr lang="en-US" dirty="0" smtClean="0"/>
              <a:t>The new law substantially unburdens you if you  are a small company with turnover not more than Rs. 2 crore and paid up capital of Rs. 50 </a:t>
            </a:r>
            <a:r>
              <a:rPr lang="en-US" dirty="0" err="1" smtClean="0"/>
              <a:t>lakh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.</a:t>
            </a:r>
          </a:p>
          <a:p>
            <a:endParaRPr lang="en-IN" dirty="0"/>
          </a:p>
        </p:txBody>
      </p:sp>
      <p:pic>
        <p:nvPicPr>
          <p:cNvPr id="6" name="Picture 5" descr="imagesCAJARZU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152400"/>
            <a:ext cx="4572000" cy="1752600"/>
          </a:xfrm>
          <a:prstGeom prst="rect">
            <a:avLst/>
          </a:prstGeom>
        </p:spPr>
      </p:pic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>
                <a:solidFill>
                  <a:srgbClr val="FFC000"/>
                </a:solidFill>
              </a:rPr>
              <a:t>Stay private </a:t>
            </a:r>
            <a:r>
              <a:rPr lang="en-US" u="sng" dirty="0" smtClean="0"/>
              <a:t>with </a:t>
            </a:r>
            <a:r>
              <a:rPr lang="en-US" sz="3600" u="sng" dirty="0" smtClean="0">
                <a:solidFill>
                  <a:srgbClr val="FFC000"/>
                </a:solidFill>
              </a:rPr>
              <a:t>200 shareholders</a:t>
            </a:r>
            <a:endParaRPr lang="en-IN" sz="36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Now enjoy more capital without going Public…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maximum number of shareholders allowed in a private company has been revised to 200 from the earlier limit of 50 shareholders.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imagesCAGK2XO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4495800"/>
            <a:ext cx="7620000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If You are an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investor in stocks…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Power for Class Action…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Get out of Dead Investment easily…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Claim Dividend…..or Loose Shares!...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No Dividend as Preference Shareholder??</a:t>
            </a: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	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Get Voting Rights…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imagesCA3M2A1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1066800"/>
            <a:ext cx="3629025" cy="125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u="sng" dirty="0" smtClean="0">
                <a:solidFill>
                  <a:srgbClr val="FFC000"/>
                </a:solidFill>
              </a:rPr>
              <a:t>POWER</a:t>
            </a:r>
            <a:r>
              <a:rPr lang="en-US" u="sng" dirty="0" smtClean="0"/>
              <a:t> OF CLASS </a:t>
            </a:r>
            <a:r>
              <a:rPr lang="en-US" sz="3600" u="sng" dirty="0" smtClean="0">
                <a:solidFill>
                  <a:srgbClr val="FFC000"/>
                </a:solidFill>
              </a:rPr>
              <a:t>ACTION</a:t>
            </a:r>
            <a:endParaRPr lang="en-IN" sz="36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As a shareholder you don’t have to watch haplessly when the company indulges in fraud.</a:t>
            </a:r>
          </a:p>
          <a:p>
            <a:endParaRPr lang="en-US" dirty="0" smtClean="0"/>
          </a:p>
          <a:p>
            <a:r>
              <a:rPr lang="en-US" dirty="0" smtClean="0"/>
              <a:t>You can now sue the management, auditors, directors&amp; even consultants of the company &amp; seek compensation.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>
                <a:solidFill>
                  <a:srgbClr val="FFC000"/>
                </a:solidFill>
              </a:rPr>
              <a:t>Get out</a:t>
            </a:r>
            <a:r>
              <a:rPr lang="en-US" b="1" u="sng" dirty="0" smtClean="0"/>
              <a:t> of </a:t>
            </a:r>
            <a:r>
              <a:rPr lang="en-US" sz="3600" b="1" u="sng" dirty="0" smtClean="0">
                <a:solidFill>
                  <a:srgbClr val="FFC000"/>
                </a:solidFill>
              </a:rPr>
              <a:t>bad investment </a:t>
            </a:r>
            <a:r>
              <a:rPr lang="en-US" b="1" u="sng" dirty="0" smtClean="0"/>
              <a:t>easily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You invested in a company because you liked its business plan but now, the company is changing that very plan!!</a:t>
            </a:r>
          </a:p>
          <a:p>
            <a:endParaRPr lang="en-US" dirty="0" smtClean="0"/>
          </a:p>
          <a:p>
            <a:r>
              <a:rPr lang="en-US" dirty="0" smtClean="0"/>
              <a:t>DON’T BE STUCK…..</a:t>
            </a:r>
          </a:p>
          <a:p>
            <a:endParaRPr lang="en-US" dirty="0" smtClean="0"/>
          </a:p>
          <a:p>
            <a:r>
              <a:rPr lang="en-US" dirty="0" smtClean="0"/>
              <a:t>The company now has to offer to buy out dissenting shareholders like you. Works Well for illiquid shares.</a:t>
            </a:r>
            <a:endParaRPr lang="en-IN" dirty="0"/>
          </a:p>
        </p:txBody>
      </p:sp>
      <p:sp>
        <p:nvSpPr>
          <p:cNvPr id="5" name="Footer Placeholder 7"/>
          <p:cNvSpPr txBox="1">
            <a:spLocks/>
          </p:cNvSpPr>
          <p:nvPr/>
        </p:nvSpPr>
        <p:spPr>
          <a:xfrm>
            <a:off x="6172200" y="6356350"/>
            <a:ext cx="2438400" cy="365125"/>
          </a:xfrm>
          <a:prstGeom prst="rect">
            <a:avLst/>
          </a:prstGeom>
        </p:spPr>
        <p:txBody>
          <a:bodyPr vert="horz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 Hitesh Purohit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103</TotalTime>
  <Words>537</Words>
  <Application>Microsoft Office PowerPoint</Application>
  <PresentationFormat>On-screen Show (4:3)</PresentationFormat>
  <Paragraphs>106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10 Things You Should Know About  The New Companies Act… </vt:lpstr>
      <vt:lpstr>If You are an Entrepreneur (or aspiring to be)</vt:lpstr>
      <vt:lpstr>START A DORMANT COMPANY </vt:lpstr>
      <vt:lpstr>Set up 1 person company If your business goes bust….you wont!</vt:lpstr>
      <vt:lpstr>Small is simpler</vt:lpstr>
      <vt:lpstr>Stay private with 200 shareholders</vt:lpstr>
      <vt:lpstr>If You are an investor in stocks…</vt:lpstr>
      <vt:lpstr>POWER OF CLASS ACTION</vt:lpstr>
      <vt:lpstr>Get out of bad investment easily</vt:lpstr>
      <vt:lpstr>NO DIVIDEND?? GET VOTING RIGHTS</vt:lpstr>
      <vt:lpstr>CLAIM DIVIDEND. OR LOOSE SHARES..</vt:lpstr>
      <vt:lpstr> YOU ARE AN INDEPENDENT DIRECTOR…</vt:lpstr>
      <vt:lpstr>Test of independence</vt:lpstr>
      <vt:lpstr>LESS HARRASEMENT !!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Things You Should Know About  The New Companies Act… </dc:title>
  <dc:creator>Hitesh Purohit</dc:creator>
  <cp:lastModifiedBy>Hitesh Purohit</cp:lastModifiedBy>
  <cp:revision>16</cp:revision>
  <dcterms:created xsi:type="dcterms:W3CDTF">2006-08-16T00:00:00Z</dcterms:created>
  <dcterms:modified xsi:type="dcterms:W3CDTF">2013-09-17T16:18:02Z</dcterms:modified>
</cp:coreProperties>
</file>