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65" r:id="rId4"/>
    <p:sldId id="258"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09" autoAdjust="0"/>
  </p:normalViewPr>
  <p:slideViewPr>
    <p:cSldViewPr>
      <p:cViewPr varScale="1">
        <p:scale>
          <a:sx n="67" d="100"/>
          <a:sy n="67" d="100"/>
        </p:scale>
        <p:origin x="-102" y="-168"/>
      </p:cViewPr>
      <p:guideLst>
        <p:guide orient="horz" pos="2160"/>
        <p:guide pos="2880"/>
      </p:guideLst>
    </p:cSldViewPr>
  </p:slideViewPr>
  <p:outlineViewPr>
    <p:cViewPr>
      <p:scale>
        <a:sx n="33" d="100"/>
        <a:sy n="33" d="100"/>
      </p:scale>
      <p:origin x="48" y="864"/>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C97618-04B9-4CE8-A3F4-31BEE9744803}"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33065003-4CB7-4EF9-A37F-9EFD54140B28}">
      <dgm:prSet phldrT="[Text]"/>
      <dgm:spPr/>
      <dgm:t>
        <a:bodyPr/>
        <a:lstStyle/>
        <a:p>
          <a:r>
            <a:rPr lang="en-US" dirty="0" smtClean="0"/>
            <a:t>PENALTY</a:t>
          </a:r>
          <a:endParaRPr lang="en-US" dirty="0"/>
        </a:p>
      </dgm:t>
    </dgm:pt>
    <dgm:pt modelId="{3DDF985C-1C6B-48FA-9EC5-81C09FF6D0C2}" type="parTrans" cxnId="{25C0BFC7-F1FA-4FB3-AF07-67C84F384C8A}">
      <dgm:prSet/>
      <dgm:spPr/>
      <dgm:t>
        <a:bodyPr/>
        <a:lstStyle/>
        <a:p>
          <a:endParaRPr lang="en-US"/>
        </a:p>
      </dgm:t>
    </dgm:pt>
    <dgm:pt modelId="{8FCA5003-4D57-4507-A8A4-2C6CC5E82B04}" type="sibTrans" cxnId="{25C0BFC7-F1FA-4FB3-AF07-67C84F384C8A}">
      <dgm:prSet/>
      <dgm:spPr/>
      <dgm:t>
        <a:bodyPr/>
        <a:lstStyle/>
        <a:p>
          <a:endParaRPr lang="en-US"/>
        </a:p>
      </dgm:t>
    </dgm:pt>
    <dgm:pt modelId="{7C892E1E-2422-4559-9BB4-D1A37D5E13F1}">
      <dgm:prSet phldrT="[Text]"/>
      <dgm:spPr/>
      <dgm:t>
        <a:bodyPr/>
        <a:lstStyle/>
        <a:p>
          <a:r>
            <a:rPr lang="en-US" dirty="0" smtClean="0"/>
            <a:t>SECTION -76</a:t>
          </a:r>
          <a:endParaRPr lang="en-US" dirty="0"/>
        </a:p>
      </dgm:t>
    </dgm:pt>
    <dgm:pt modelId="{DFB259EA-34C3-4CC2-8BCB-057C23953479}" type="parTrans" cxnId="{1A10AA73-C36B-43D4-BEAF-3CE52D7C4D56}">
      <dgm:prSet/>
      <dgm:spPr/>
      <dgm:t>
        <a:bodyPr/>
        <a:lstStyle/>
        <a:p>
          <a:endParaRPr lang="en-US"/>
        </a:p>
      </dgm:t>
    </dgm:pt>
    <dgm:pt modelId="{D7AAB674-5204-4A9B-B498-75E29280DBE3}" type="sibTrans" cxnId="{1A10AA73-C36B-43D4-BEAF-3CE52D7C4D56}">
      <dgm:prSet/>
      <dgm:spPr/>
      <dgm:t>
        <a:bodyPr/>
        <a:lstStyle/>
        <a:p>
          <a:endParaRPr lang="en-US"/>
        </a:p>
      </dgm:t>
    </dgm:pt>
    <dgm:pt modelId="{551CA46F-2ABC-4160-BFB2-3E2D8AC7ADAC}">
      <dgm:prSet phldrT="[Text]"/>
      <dgm:spPr/>
      <dgm:t>
        <a:bodyPr/>
        <a:lstStyle/>
        <a:p>
          <a:r>
            <a:rPr lang="en-US" dirty="0" smtClean="0"/>
            <a:t>SECTION-77</a:t>
          </a:r>
          <a:endParaRPr lang="en-US" dirty="0"/>
        </a:p>
      </dgm:t>
    </dgm:pt>
    <dgm:pt modelId="{4F2AC46C-7DFC-4BE5-8BE2-83386DC44032}" type="parTrans" cxnId="{7F65FE1D-2A12-489A-81AC-9167B091F202}">
      <dgm:prSet/>
      <dgm:spPr/>
      <dgm:t>
        <a:bodyPr/>
        <a:lstStyle/>
        <a:p>
          <a:endParaRPr lang="en-US"/>
        </a:p>
      </dgm:t>
    </dgm:pt>
    <dgm:pt modelId="{827DDDDC-0F35-4F97-8626-D6B3FFAE8887}" type="sibTrans" cxnId="{7F65FE1D-2A12-489A-81AC-9167B091F202}">
      <dgm:prSet/>
      <dgm:spPr/>
      <dgm:t>
        <a:bodyPr/>
        <a:lstStyle/>
        <a:p>
          <a:endParaRPr lang="en-US"/>
        </a:p>
      </dgm:t>
    </dgm:pt>
    <dgm:pt modelId="{99D2EF5D-EF27-4685-9355-EE3FFD22DD88}">
      <dgm:prSet phldrT="[Text]"/>
      <dgm:spPr/>
      <dgm:t>
        <a:bodyPr/>
        <a:lstStyle/>
        <a:p>
          <a:r>
            <a:rPr lang="en-US" dirty="0" smtClean="0"/>
            <a:t>SECTION-78</a:t>
          </a:r>
          <a:endParaRPr lang="en-US" dirty="0"/>
        </a:p>
      </dgm:t>
    </dgm:pt>
    <dgm:pt modelId="{FCA44F54-0009-42E3-A114-939E8CED85FA}" type="parTrans" cxnId="{2E763815-B988-4765-B75C-0BCE7A270348}">
      <dgm:prSet/>
      <dgm:spPr/>
      <dgm:t>
        <a:bodyPr/>
        <a:lstStyle/>
        <a:p>
          <a:endParaRPr lang="en-US"/>
        </a:p>
      </dgm:t>
    </dgm:pt>
    <dgm:pt modelId="{AC707CF4-FE42-4A8F-B6E4-3B46CE97AB76}" type="sibTrans" cxnId="{2E763815-B988-4765-B75C-0BCE7A270348}">
      <dgm:prSet/>
      <dgm:spPr/>
      <dgm:t>
        <a:bodyPr/>
        <a:lstStyle/>
        <a:p>
          <a:endParaRPr lang="en-US"/>
        </a:p>
      </dgm:t>
    </dgm:pt>
    <dgm:pt modelId="{F670D35F-2A75-4E86-BADE-A7808C8F84AF}">
      <dgm:prSet phldrT="[Text]"/>
      <dgm:spPr/>
      <dgm:t>
        <a:bodyPr/>
        <a:lstStyle/>
        <a:p>
          <a:r>
            <a:rPr lang="en-US" dirty="0" smtClean="0"/>
            <a:t>SECTION-80</a:t>
          </a:r>
          <a:endParaRPr lang="en-US" dirty="0"/>
        </a:p>
      </dgm:t>
    </dgm:pt>
    <dgm:pt modelId="{AC4188BD-D436-446D-84F4-7B7D2BBAD003}" type="parTrans" cxnId="{65B5126A-3651-47CB-B18B-BEF8D2804988}">
      <dgm:prSet/>
      <dgm:spPr/>
      <dgm:t>
        <a:bodyPr/>
        <a:lstStyle/>
        <a:p>
          <a:endParaRPr lang="en-US"/>
        </a:p>
      </dgm:t>
    </dgm:pt>
    <dgm:pt modelId="{7E782658-B4D4-4D70-B8CA-53152A1D890B}" type="sibTrans" cxnId="{65B5126A-3651-47CB-B18B-BEF8D2804988}">
      <dgm:prSet/>
      <dgm:spPr/>
      <dgm:t>
        <a:bodyPr/>
        <a:lstStyle/>
        <a:p>
          <a:endParaRPr lang="en-US"/>
        </a:p>
      </dgm:t>
    </dgm:pt>
    <dgm:pt modelId="{D14F72F2-7F6C-4580-95CF-99C3CEB2CEDA}" type="pres">
      <dgm:prSet presAssocID="{E8C97618-04B9-4CE8-A3F4-31BEE9744803}" presName="Name0" presStyleCnt="0">
        <dgm:presLayoutVars>
          <dgm:chMax val="1"/>
          <dgm:dir/>
          <dgm:animLvl val="ctr"/>
          <dgm:resizeHandles val="exact"/>
        </dgm:presLayoutVars>
      </dgm:prSet>
      <dgm:spPr/>
    </dgm:pt>
    <dgm:pt modelId="{DC0F9C68-0817-4AF9-B5EB-F2EF5934EF3E}" type="pres">
      <dgm:prSet presAssocID="{33065003-4CB7-4EF9-A37F-9EFD54140B28}" presName="centerShape" presStyleLbl="node0" presStyleIdx="0" presStyleCnt="1"/>
      <dgm:spPr/>
    </dgm:pt>
    <dgm:pt modelId="{23083544-0C23-4DCF-8848-BB3A4C902F90}" type="pres">
      <dgm:prSet presAssocID="{7C892E1E-2422-4559-9BB4-D1A37D5E13F1}" presName="node" presStyleLbl="node1" presStyleIdx="0" presStyleCnt="4">
        <dgm:presLayoutVars>
          <dgm:bulletEnabled val="1"/>
        </dgm:presLayoutVars>
      </dgm:prSet>
      <dgm:spPr/>
      <dgm:t>
        <a:bodyPr/>
        <a:lstStyle/>
        <a:p>
          <a:endParaRPr lang="en-US"/>
        </a:p>
      </dgm:t>
    </dgm:pt>
    <dgm:pt modelId="{28CB7445-C0AD-4ADD-AD6B-B071390514F9}" type="pres">
      <dgm:prSet presAssocID="{7C892E1E-2422-4559-9BB4-D1A37D5E13F1}" presName="dummy" presStyleCnt="0"/>
      <dgm:spPr/>
    </dgm:pt>
    <dgm:pt modelId="{FC2FF02F-89E3-4943-9BDD-19F787C9DDA2}" type="pres">
      <dgm:prSet presAssocID="{D7AAB674-5204-4A9B-B498-75E29280DBE3}" presName="sibTrans" presStyleLbl="sibTrans2D1" presStyleIdx="0" presStyleCnt="4"/>
      <dgm:spPr/>
    </dgm:pt>
    <dgm:pt modelId="{A146E3B1-CB37-45BF-8609-443A901BEE66}" type="pres">
      <dgm:prSet presAssocID="{551CA46F-2ABC-4160-BFB2-3E2D8AC7ADAC}" presName="node" presStyleLbl="node1" presStyleIdx="1" presStyleCnt="4">
        <dgm:presLayoutVars>
          <dgm:bulletEnabled val="1"/>
        </dgm:presLayoutVars>
      </dgm:prSet>
      <dgm:spPr/>
    </dgm:pt>
    <dgm:pt modelId="{21BD0C2C-A710-4CA0-AC32-A9264E6CD64A}" type="pres">
      <dgm:prSet presAssocID="{551CA46F-2ABC-4160-BFB2-3E2D8AC7ADAC}" presName="dummy" presStyleCnt="0"/>
      <dgm:spPr/>
    </dgm:pt>
    <dgm:pt modelId="{AA30C6D0-1E75-4FFC-8B72-9659546A6560}" type="pres">
      <dgm:prSet presAssocID="{827DDDDC-0F35-4F97-8626-D6B3FFAE8887}" presName="sibTrans" presStyleLbl="sibTrans2D1" presStyleIdx="1" presStyleCnt="4"/>
      <dgm:spPr/>
    </dgm:pt>
    <dgm:pt modelId="{A4F84F86-0C9A-4D79-B475-04AFAD7B02FD}" type="pres">
      <dgm:prSet presAssocID="{99D2EF5D-EF27-4685-9355-EE3FFD22DD88}" presName="node" presStyleLbl="node1" presStyleIdx="2" presStyleCnt="4">
        <dgm:presLayoutVars>
          <dgm:bulletEnabled val="1"/>
        </dgm:presLayoutVars>
      </dgm:prSet>
      <dgm:spPr/>
    </dgm:pt>
    <dgm:pt modelId="{4DF1276A-D04E-4900-9F0D-F722422DCE38}" type="pres">
      <dgm:prSet presAssocID="{99D2EF5D-EF27-4685-9355-EE3FFD22DD88}" presName="dummy" presStyleCnt="0"/>
      <dgm:spPr/>
    </dgm:pt>
    <dgm:pt modelId="{3AB5D8F9-9479-411F-82BB-047FABA49235}" type="pres">
      <dgm:prSet presAssocID="{AC707CF4-FE42-4A8F-B6E4-3B46CE97AB76}" presName="sibTrans" presStyleLbl="sibTrans2D1" presStyleIdx="2" presStyleCnt="4"/>
      <dgm:spPr/>
    </dgm:pt>
    <dgm:pt modelId="{A0EC0CB6-2DBE-45EC-81F5-0A7B79A7990F}" type="pres">
      <dgm:prSet presAssocID="{F670D35F-2A75-4E86-BADE-A7808C8F84AF}" presName="node" presStyleLbl="node1" presStyleIdx="3" presStyleCnt="4">
        <dgm:presLayoutVars>
          <dgm:bulletEnabled val="1"/>
        </dgm:presLayoutVars>
      </dgm:prSet>
      <dgm:spPr/>
    </dgm:pt>
    <dgm:pt modelId="{8B259033-B4E3-4C5F-958A-5BC28B37F499}" type="pres">
      <dgm:prSet presAssocID="{F670D35F-2A75-4E86-BADE-A7808C8F84AF}" presName="dummy" presStyleCnt="0"/>
      <dgm:spPr/>
    </dgm:pt>
    <dgm:pt modelId="{ECED3C8D-1613-4581-95E3-FD8F29CA8FD7}" type="pres">
      <dgm:prSet presAssocID="{7E782658-B4D4-4D70-B8CA-53152A1D890B}" presName="sibTrans" presStyleLbl="sibTrans2D1" presStyleIdx="3" presStyleCnt="4"/>
      <dgm:spPr/>
    </dgm:pt>
  </dgm:ptLst>
  <dgm:cxnLst>
    <dgm:cxn modelId="{09B0F167-DF86-4CA9-AB6A-23975180392F}" type="presOf" srcId="{AC707CF4-FE42-4A8F-B6E4-3B46CE97AB76}" destId="{3AB5D8F9-9479-411F-82BB-047FABA49235}" srcOrd="0" destOrd="0" presId="urn:microsoft.com/office/officeart/2005/8/layout/radial6"/>
    <dgm:cxn modelId="{D858E1DA-DB4C-4A99-82CB-592649B2BE41}" type="presOf" srcId="{551CA46F-2ABC-4160-BFB2-3E2D8AC7ADAC}" destId="{A146E3B1-CB37-45BF-8609-443A901BEE66}" srcOrd="0" destOrd="0" presId="urn:microsoft.com/office/officeart/2005/8/layout/radial6"/>
    <dgm:cxn modelId="{25C0BFC7-F1FA-4FB3-AF07-67C84F384C8A}" srcId="{E8C97618-04B9-4CE8-A3F4-31BEE9744803}" destId="{33065003-4CB7-4EF9-A37F-9EFD54140B28}" srcOrd="0" destOrd="0" parTransId="{3DDF985C-1C6B-48FA-9EC5-81C09FF6D0C2}" sibTransId="{8FCA5003-4D57-4507-A8A4-2C6CC5E82B04}"/>
    <dgm:cxn modelId="{97897C78-5B38-46CD-B279-A858FB5DDA59}" type="presOf" srcId="{33065003-4CB7-4EF9-A37F-9EFD54140B28}" destId="{DC0F9C68-0817-4AF9-B5EB-F2EF5934EF3E}" srcOrd="0" destOrd="0" presId="urn:microsoft.com/office/officeart/2005/8/layout/radial6"/>
    <dgm:cxn modelId="{559F00B0-42CF-45B5-9625-BFAA2058A937}" type="presOf" srcId="{D7AAB674-5204-4A9B-B498-75E29280DBE3}" destId="{FC2FF02F-89E3-4943-9BDD-19F787C9DDA2}" srcOrd="0" destOrd="0" presId="urn:microsoft.com/office/officeart/2005/8/layout/radial6"/>
    <dgm:cxn modelId="{A2E81AA4-F603-425C-87AD-E0E75CE55A5C}" type="presOf" srcId="{7C892E1E-2422-4559-9BB4-D1A37D5E13F1}" destId="{23083544-0C23-4DCF-8848-BB3A4C902F90}" srcOrd="0" destOrd="0" presId="urn:microsoft.com/office/officeart/2005/8/layout/radial6"/>
    <dgm:cxn modelId="{1A10AA73-C36B-43D4-BEAF-3CE52D7C4D56}" srcId="{33065003-4CB7-4EF9-A37F-9EFD54140B28}" destId="{7C892E1E-2422-4559-9BB4-D1A37D5E13F1}" srcOrd="0" destOrd="0" parTransId="{DFB259EA-34C3-4CC2-8BCB-057C23953479}" sibTransId="{D7AAB674-5204-4A9B-B498-75E29280DBE3}"/>
    <dgm:cxn modelId="{18078C25-428E-40E7-B606-F40716FE4D6C}" type="presOf" srcId="{7E782658-B4D4-4D70-B8CA-53152A1D890B}" destId="{ECED3C8D-1613-4581-95E3-FD8F29CA8FD7}" srcOrd="0" destOrd="0" presId="urn:microsoft.com/office/officeart/2005/8/layout/radial6"/>
    <dgm:cxn modelId="{7F65FE1D-2A12-489A-81AC-9167B091F202}" srcId="{33065003-4CB7-4EF9-A37F-9EFD54140B28}" destId="{551CA46F-2ABC-4160-BFB2-3E2D8AC7ADAC}" srcOrd="1" destOrd="0" parTransId="{4F2AC46C-7DFC-4BE5-8BE2-83386DC44032}" sibTransId="{827DDDDC-0F35-4F97-8626-D6B3FFAE8887}"/>
    <dgm:cxn modelId="{5352F351-5C2A-4687-AF0B-F4D89D5BB2D6}" type="presOf" srcId="{E8C97618-04B9-4CE8-A3F4-31BEE9744803}" destId="{D14F72F2-7F6C-4580-95CF-99C3CEB2CEDA}" srcOrd="0" destOrd="0" presId="urn:microsoft.com/office/officeart/2005/8/layout/radial6"/>
    <dgm:cxn modelId="{00234CEF-E896-4763-BD61-B7F160F78509}" type="presOf" srcId="{F670D35F-2A75-4E86-BADE-A7808C8F84AF}" destId="{A0EC0CB6-2DBE-45EC-81F5-0A7B79A7990F}" srcOrd="0" destOrd="0" presId="urn:microsoft.com/office/officeart/2005/8/layout/radial6"/>
    <dgm:cxn modelId="{F9CF0DE2-33EB-4C35-AF4A-4DE75480D6EE}" type="presOf" srcId="{827DDDDC-0F35-4F97-8626-D6B3FFAE8887}" destId="{AA30C6D0-1E75-4FFC-8B72-9659546A6560}" srcOrd="0" destOrd="0" presId="urn:microsoft.com/office/officeart/2005/8/layout/radial6"/>
    <dgm:cxn modelId="{65B5126A-3651-47CB-B18B-BEF8D2804988}" srcId="{33065003-4CB7-4EF9-A37F-9EFD54140B28}" destId="{F670D35F-2A75-4E86-BADE-A7808C8F84AF}" srcOrd="3" destOrd="0" parTransId="{AC4188BD-D436-446D-84F4-7B7D2BBAD003}" sibTransId="{7E782658-B4D4-4D70-B8CA-53152A1D890B}"/>
    <dgm:cxn modelId="{B2E0E650-C8C5-4F82-9B5D-C0F4250FBFFF}" type="presOf" srcId="{99D2EF5D-EF27-4685-9355-EE3FFD22DD88}" destId="{A4F84F86-0C9A-4D79-B475-04AFAD7B02FD}" srcOrd="0" destOrd="0" presId="urn:microsoft.com/office/officeart/2005/8/layout/radial6"/>
    <dgm:cxn modelId="{2E763815-B988-4765-B75C-0BCE7A270348}" srcId="{33065003-4CB7-4EF9-A37F-9EFD54140B28}" destId="{99D2EF5D-EF27-4685-9355-EE3FFD22DD88}" srcOrd="2" destOrd="0" parTransId="{FCA44F54-0009-42E3-A114-939E8CED85FA}" sibTransId="{AC707CF4-FE42-4A8F-B6E4-3B46CE97AB76}"/>
    <dgm:cxn modelId="{65A3B453-5422-480E-A3E8-9ADC4D3530B1}" type="presParOf" srcId="{D14F72F2-7F6C-4580-95CF-99C3CEB2CEDA}" destId="{DC0F9C68-0817-4AF9-B5EB-F2EF5934EF3E}" srcOrd="0" destOrd="0" presId="urn:microsoft.com/office/officeart/2005/8/layout/radial6"/>
    <dgm:cxn modelId="{82572830-28B3-4BB1-BFE2-1E3AEF86C536}" type="presParOf" srcId="{D14F72F2-7F6C-4580-95CF-99C3CEB2CEDA}" destId="{23083544-0C23-4DCF-8848-BB3A4C902F90}" srcOrd="1" destOrd="0" presId="urn:microsoft.com/office/officeart/2005/8/layout/radial6"/>
    <dgm:cxn modelId="{C167F3ED-0B50-4DAB-AF20-F377FEAD77A6}" type="presParOf" srcId="{D14F72F2-7F6C-4580-95CF-99C3CEB2CEDA}" destId="{28CB7445-C0AD-4ADD-AD6B-B071390514F9}" srcOrd="2" destOrd="0" presId="urn:microsoft.com/office/officeart/2005/8/layout/radial6"/>
    <dgm:cxn modelId="{2343203D-DC13-44D6-ADB3-234726FB171C}" type="presParOf" srcId="{D14F72F2-7F6C-4580-95CF-99C3CEB2CEDA}" destId="{FC2FF02F-89E3-4943-9BDD-19F787C9DDA2}" srcOrd="3" destOrd="0" presId="urn:microsoft.com/office/officeart/2005/8/layout/radial6"/>
    <dgm:cxn modelId="{B9C406E6-1047-4F8F-B07D-44A27C454CB7}" type="presParOf" srcId="{D14F72F2-7F6C-4580-95CF-99C3CEB2CEDA}" destId="{A146E3B1-CB37-45BF-8609-443A901BEE66}" srcOrd="4" destOrd="0" presId="urn:microsoft.com/office/officeart/2005/8/layout/radial6"/>
    <dgm:cxn modelId="{075842F4-D714-49A7-98E3-00ED19D7A537}" type="presParOf" srcId="{D14F72F2-7F6C-4580-95CF-99C3CEB2CEDA}" destId="{21BD0C2C-A710-4CA0-AC32-A9264E6CD64A}" srcOrd="5" destOrd="0" presId="urn:microsoft.com/office/officeart/2005/8/layout/radial6"/>
    <dgm:cxn modelId="{02F771A5-5401-4339-A360-3050467D2F96}" type="presParOf" srcId="{D14F72F2-7F6C-4580-95CF-99C3CEB2CEDA}" destId="{AA30C6D0-1E75-4FFC-8B72-9659546A6560}" srcOrd="6" destOrd="0" presId="urn:microsoft.com/office/officeart/2005/8/layout/radial6"/>
    <dgm:cxn modelId="{0DB8836D-D67D-41A6-B69C-768620FCFA04}" type="presParOf" srcId="{D14F72F2-7F6C-4580-95CF-99C3CEB2CEDA}" destId="{A4F84F86-0C9A-4D79-B475-04AFAD7B02FD}" srcOrd="7" destOrd="0" presId="urn:microsoft.com/office/officeart/2005/8/layout/radial6"/>
    <dgm:cxn modelId="{905F92B2-B87B-49DA-B71C-D369A6FEEDEA}" type="presParOf" srcId="{D14F72F2-7F6C-4580-95CF-99C3CEB2CEDA}" destId="{4DF1276A-D04E-4900-9F0D-F722422DCE38}" srcOrd="8" destOrd="0" presId="urn:microsoft.com/office/officeart/2005/8/layout/radial6"/>
    <dgm:cxn modelId="{01BA2CC5-0E5A-4BEE-8A79-8B5EAAF39AF2}" type="presParOf" srcId="{D14F72F2-7F6C-4580-95CF-99C3CEB2CEDA}" destId="{3AB5D8F9-9479-411F-82BB-047FABA49235}" srcOrd="9" destOrd="0" presId="urn:microsoft.com/office/officeart/2005/8/layout/radial6"/>
    <dgm:cxn modelId="{C8A69951-4F93-488F-9E9A-129DB53935B2}" type="presParOf" srcId="{D14F72F2-7F6C-4580-95CF-99C3CEB2CEDA}" destId="{A0EC0CB6-2DBE-45EC-81F5-0A7B79A7990F}" srcOrd="10" destOrd="0" presId="urn:microsoft.com/office/officeart/2005/8/layout/radial6"/>
    <dgm:cxn modelId="{0E0E8799-1966-443F-954E-7E75B1DDF28F}" type="presParOf" srcId="{D14F72F2-7F6C-4580-95CF-99C3CEB2CEDA}" destId="{8B259033-B4E3-4C5F-958A-5BC28B37F499}" srcOrd="11" destOrd="0" presId="urn:microsoft.com/office/officeart/2005/8/layout/radial6"/>
    <dgm:cxn modelId="{0114B134-113F-4743-A3F1-2C549E730744}" type="presParOf" srcId="{D14F72F2-7F6C-4580-95CF-99C3CEB2CEDA}" destId="{ECED3C8D-1613-4581-95E3-FD8F29CA8FD7}" srcOrd="12"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CED3C8D-1613-4581-95E3-FD8F29CA8FD7}">
      <dsp:nvSpPr>
        <dsp:cNvPr id="0" name=""/>
        <dsp:cNvSpPr/>
      </dsp:nvSpPr>
      <dsp:spPr>
        <a:xfrm>
          <a:off x="2817014" y="378614"/>
          <a:ext cx="2519370" cy="2519370"/>
        </a:xfrm>
        <a:prstGeom prst="blockArc">
          <a:avLst>
            <a:gd name="adj1" fmla="val 10800000"/>
            <a:gd name="adj2" fmla="val 162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AB5D8F9-9479-411F-82BB-047FABA49235}">
      <dsp:nvSpPr>
        <dsp:cNvPr id="0" name=""/>
        <dsp:cNvSpPr/>
      </dsp:nvSpPr>
      <dsp:spPr>
        <a:xfrm>
          <a:off x="2817014" y="378614"/>
          <a:ext cx="2519370" cy="2519370"/>
        </a:xfrm>
        <a:prstGeom prst="blockArc">
          <a:avLst>
            <a:gd name="adj1" fmla="val 5400000"/>
            <a:gd name="adj2" fmla="val 108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30C6D0-1E75-4FFC-8B72-9659546A6560}">
      <dsp:nvSpPr>
        <dsp:cNvPr id="0" name=""/>
        <dsp:cNvSpPr/>
      </dsp:nvSpPr>
      <dsp:spPr>
        <a:xfrm>
          <a:off x="2817014" y="378614"/>
          <a:ext cx="2519370" cy="2519370"/>
        </a:xfrm>
        <a:prstGeom prst="blockArc">
          <a:avLst>
            <a:gd name="adj1" fmla="val 0"/>
            <a:gd name="adj2" fmla="val 54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2FF02F-89E3-4943-9BDD-19F787C9DDA2}">
      <dsp:nvSpPr>
        <dsp:cNvPr id="0" name=""/>
        <dsp:cNvSpPr/>
      </dsp:nvSpPr>
      <dsp:spPr>
        <a:xfrm>
          <a:off x="2817014" y="378614"/>
          <a:ext cx="2519370" cy="2519370"/>
        </a:xfrm>
        <a:prstGeom prst="blockArc">
          <a:avLst>
            <a:gd name="adj1" fmla="val 16200000"/>
            <a:gd name="adj2" fmla="val 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0F9C68-0817-4AF9-B5EB-F2EF5934EF3E}">
      <dsp:nvSpPr>
        <dsp:cNvPr id="0" name=""/>
        <dsp:cNvSpPr/>
      </dsp:nvSpPr>
      <dsp:spPr>
        <a:xfrm>
          <a:off x="3496447" y="1058047"/>
          <a:ext cx="1160505" cy="1160505"/>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PENALTY</a:t>
          </a:r>
          <a:endParaRPr lang="en-US" sz="1400" kern="1200" dirty="0"/>
        </a:p>
      </dsp:txBody>
      <dsp:txXfrm>
        <a:off x="3496447" y="1058047"/>
        <a:ext cx="1160505" cy="1160505"/>
      </dsp:txXfrm>
    </dsp:sp>
    <dsp:sp modelId="{23083544-0C23-4DCF-8848-BB3A4C902F90}">
      <dsp:nvSpPr>
        <dsp:cNvPr id="0" name=""/>
        <dsp:cNvSpPr/>
      </dsp:nvSpPr>
      <dsp:spPr>
        <a:xfrm>
          <a:off x="3670522" y="1682"/>
          <a:ext cx="812354" cy="812354"/>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SECTION -76</a:t>
          </a:r>
          <a:endParaRPr lang="en-US" sz="900" kern="1200" dirty="0"/>
        </a:p>
      </dsp:txBody>
      <dsp:txXfrm>
        <a:off x="3670522" y="1682"/>
        <a:ext cx="812354" cy="812354"/>
      </dsp:txXfrm>
    </dsp:sp>
    <dsp:sp modelId="{A146E3B1-CB37-45BF-8609-443A901BEE66}">
      <dsp:nvSpPr>
        <dsp:cNvPr id="0" name=""/>
        <dsp:cNvSpPr/>
      </dsp:nvSpPr>
      <dsp:spPr>
        <a:xfrm>
          <a:off x="4900963" y="1232122"/>
          <a:ext cx="812354" cy="812354"/>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SECTION-77</a:t>
          </a:r>
          <a:endParaRPr lang="en-US" sz="900" kern="1200" dirty="0"/>
        </a:p>
      </dsp:txBody>
      <dsp:txXfrm>
        <a:off x="4900963" y="1232122"/>
        <a:ext cx="812354" cy="812354"/>
      </dsp:txXfrm>
    </dsp:sp>
    <dsp:sp modelId="{A4F84F86-0C9A-4D79-B475-04AFAD7B02FD}">
      <dsp:nvSpPr>
        <dsp:cNvPr id="0" name=""/>
        <dsp:cNvSpPr/>
      </dsp:nvSpPr>
      <dsp:spPr>
        <a:xfrm>
          <a:off x="3670522" y="2462563"/>
          <a:ext cx="812354" cy="812354"/>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SECTION-78</a:t>
          </a:r>
          <a:endParaRPr lang="en-US" sz="900" kern="1200" dirty="0"/>
        </a:p>
      </dsp:txBody>
      <dsp:txXfrm>
        <a:off x="3670522" y="2462563"/>
        <a:ext cx="812354" cy="812354"/>
      </dsp:txXfrm>
    </dsp:sp>
    <dsp:sp modelId="{A0EC0CB6-2DBE-45EC-81F5-0A7B79A7990F}">
      <dsp:nvSpPr>
        <dsp:cNvPr id="0" name=""/>
        <dsp:cNvSpPr/>
      </dsp:nvSpPr>
      <dsp:spPr>
        <a:xfrm>
          <a:off x="2440082" y="1232122"/>
          <a:ext cx="812354" cy="812354"/>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SECTION-80</a:t>
          </a:r>
          <a:endParaRPr lang="en-US" sz="900" kern="1200" dirty="0"/>
        </a:p>
      </dsp:txBody>
      <dsp:txXfrm>
        <a:off x="2440082" y="1232122"/>
        <a:ext cx="812354" cy="81235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F79C6C9-46A8-4E8F-81A0-079812801F83}" type="datetimeFigureOut">
              <a:rPr lang="en-US" smtClean="0"/>
              <a:pPr/>
              <a:t>12/22/2010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F34407E-6F83-4F70-A11C-762DCF4E073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F79C6C9-46A8-4E8F-81A0-079812801F83}" type="datetimeFigureOut">
              <a:rPr lang="en-US" smtClean="0"/>
              <a:pPr/>
              <a:t>12/22/2010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F34407E-6F83-4F70-A11C-762DCF4E073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F79C6C9-46A8-4E8F-81A0-079812801F83}" type="datetimeFigureOut">
              <a:rPr lang="en-US" smtClean="0"/>
              <a:pPr/>
              <a:t>12/22/2010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F34407E-6F83-4F70-A11C-762DCF4E073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F79C6C9-46A8-4E8F-81A0-079812801F83}" type="datetimeFigureOut">
              <a:rPr lang="en-US" smtClean="0"/>
              <a:pPr/>
              <a:t>12/22/2010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F34407E-6F83-4F70-A11C-762DCF4E0732}"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F79C6C9-46A8-4E8F-81A0-079812801F83}" type="datetimeFigureOut">
              <a:rPr lang="en-US" smtClean="0"/>
              <a:pPr/>
              <a:t>12/22/2010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F34407E-6F83-4F70-A11C-762DCF4E0732}"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F79C6C9-46A8-4E8F-81A0-079812801F83}" type="datetimeFigureOut">
              <a:rPr lang="en-US" smtClean="0"/>
              <a:pPr/>
              <a:t>12/22/2010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F34407E-6F83-4F70-A11C-762DCF4E0732}"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F79C6C9-46A8-4E8F-81A0-079812801F83}" type="datetimeFigureOut">
              <a:rPr lang="en-US" smtClean="0"/>
              <a:pPr/>
              <a:t>12/22/2010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F34407E-6F83-4F70-A11C-762DCF4E073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CF79C6C9-46A8-4E8F-81A0-079812801F83}" type="datetimeFigureOut">
              <a:rPr lang="en-US" smtClean="0"/>
              <a:pPr/>
              <a:t>12/22/2010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F34407E-6F83-4F70-A11C-762DCF4E0732}"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F79C6C9-46A8-4E8F-81A0-079812801F83}" type="datetimeFigureOut">
              <a:rPr lang="en-US" smtClean="0"/>
              <a:pPr/>
              <a:t>12/22/2010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FF34407E-6F83-4F70-A11C-762DCF4E073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F79C6C9-46A8-4E8F-81A0-079812801F83}" type="datetimeFigureOut">
              <a:rPr lang="en-US" smtClean="0"/>
              <a:pPr/>
              <a:t>12/22/2010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F34407E-6F83-4F70-A11C-762DCF4E073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F79C6C9-46A8-4E8F-81A0-079812801F83}" type="datetimeFigureOut">
              <a:rPr lang="en-US" smtClean="0"/>
              <a:pPr/>
              <a:t>12/22/2010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F34407E-6F83-4F70-A11C-762DCF4E0732}"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40000">
              <a:schemeClr val="bg1">
                <a:tint val="65000"/>
                <a:satMod val="300000"/>
              </a:schemeClr>
            </a:gs>
            <a:gs pos="100000">
              <a:schemeClr val="bg1">
                <a:shade val="65000"/>
                <a:satMod val="300000"/>
              </a:schemeClr>
            </a:gs>
          </a:gsLst>
          <a:path path="circle">
            <a:fillToRect l="65000" b="98000"/>
          </a:path>
          <a:tileRect/>
        </a:gra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F79C6C9-46A8-4E8F-81A0-079812801F83}" type="datetimeFigureOut">
              <a:rPr lang="en-US" smtClean="0"/>
              <a:pPr/>
              <a:t>12/22/2010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F34407E-6F83-4F70-A11C-762DCF4E073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scene3d>
              <a:camera prst="orthographicFront"/>
              <a:lightRig rig="soft" dir="t"/>
            </a:scene3d>
            <a:sp3d extrusionH="57150" prstMaterial="softEdge">
              <a:bevelT w="25400" h="25400" prst="riblet"/>
            </a:sp3d>
          </a:bodyPr>
          <a:lstStyle/>
          <a:p>
            <a:r>
              <a:rPr lang="en-US" sz="4800" i="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lumMod val="60000"/>
                      <a:lumOff val="40000"/>
                      <a:alpha val="40000"/>
                    </a:schemeClr>
                  </a:glow>
                </a:effectLst>
              </a:rPr>
              <a:t>SERVICE TAX</a:t>
            </a:r>
            <a:r>
              <a:rPr lang="en-US" sz="4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lumMod val="60000"/>
                      <a:lumOff val="40000"/>
                      <a:alpha val="40000"/>
                    </a:schemeClr>
                  </a:glow>
                </a:effectLst>
              </a:rPr>
              <a:t/>
            </a:r>
            <a:br>
              <a:rPr lang="en-US" sz="4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lumMod val="60000"/>
                      <a:lumOff val="40000"/>
                      <a:alpha val="40000"/>
                    </a:schemeClr>
                  </a:glow>
                </a:effectLst>
              </a:rPr>
            </a:br>
            <a:endParaRPr lang="en-US" sz="4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lumMod val="60000"/>
                    <a:lumOff val="40000"/>
                    <a:alpha val="40000"/>
                  </a:schemeClr>
                </a:glow>
              </a:effectLst>
            </a:endParaRPr>
          </a:p>
        </p:txBody>
      </p:sp>
      <p:sp>
        <p:nvSpPr>
          <p:cNvPr id="3" name="Subtitle 2"/>
          <p:cNvSpPr>
            <a:spLocks noGrp="1"/>
          </p:cNvSpPr>
          <p:nvPr>
            <p:ph type="subTitle" idx="1"/>
          </p:nvPr>
        </p:nvSpPr>
        <p:spPr>
          <a:xfrm>
            <a:off x="4572000" y="4267200"/>
            <a:ext cx="4343400" cy="1371600"/>
          </a:xfrm>
        </p:spPr>
        <p:txBody>
          <a:bodyPr>
            <a:normAutofit/>
          </a:bodyPr>
          <a:lstStyle/>
          <a:p>
            <a:r>
              <a:rPr lang="en-US" sz="1600" b="1" i="1" dirty="0" smtClean="0"/>
              <a:t>MADE BY: DIVYA MEHTA</a:t>
            </a:r>
            <a:endParaRPr lang="en-US" sz="1600" b="1" i="1" dirty="0"/>
          </a:p>
          <a:p>
            <a:r>
              <a:rPr lang="en-US" sz="1600" b="1" i="1" dirty="0" smtClean="0"/>
              <a:t>CORDINATOR:MANEE PRABHA JAIN</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1800" b="1" dirty="0" smtClean="0"/>
              <a:t>SCOPE</a:t>
            </a:r>
          </a:p>
          <a:p>
            <a:pPr>
              <a:buNone/>
            </a:pPr>
            <a:r>
              <a:rPr lang="en-US" sz="1800" dirty="0" smtClean="0"/>
              <a:t>     It </a:t>
            </a:r>
            <a:r>
              <a:rPr lang="en-US" sz="1800" dirty="0"/>
              <a:t>is </a:t>
            </a:r>
            <a:r>
              <a:rPr lang="en-US" sz="1800" dirty="0" err="1"/>
              <a:t>leviable</a:t>
            </a:r>
            <a:r>
              <a:rPr lang="en-US" sz="1800" dirty="0"/>
              <a:t> on taxable </a:t>
            </a:r>
            <a:r>
              <a:rPr lang="en-US" sz="1800" dirty="0" smtClean="0"/>
              <a:t>service </a:t>
            </a:r>
            <a:r>
              <a:rPr lang="en-US" sz="1800" dirty="0"/>
              <a:t>provided or to be provided by the service provider. </a:t>
            </a:r>
            <a:endParaRPr lang="en-US" sz="1800" dirty="0" smtClean="0"/>
          </a:p>
          <a:p>
            <a:pPr>
              <a:buNone/>
            </a:pPr>
            <a:endParaRPr lang="en-US" sz="1800" dirty="0"/>
          </a:p>
          <a:p>
            <a:r>
              <a:rPr lang="en-US" sz="1800" b="1" dirty="0" smtClean="0"/>
              <a:t>RATE</a:t>
            </a:r>
          </a:p>
          <a:p>
            <a:pPr>
              <a:buNone/>
            </a:pPr>
            <a:r>
              <a:rPr lang="en-US" sz="1800" b="1" dirty="0"/>
              <a:t> </a:t>
            </a:r>
            <a:r>
              <a:rPr lang="en-US" sz="1800" b="1" dirty="0" smtClean="0"/>
              <a:t>    </a:t>
            </a:r>
            <a:r>
              <a:rPr lang="en-US" sz="1800" dirty="0" smtClean="0"/>
              <a:t>10</a:t>
            </a:r>
            <a:r>
              <a:rPr lang="en-US" sz="1800" dirty="0"/>
              <a:t>% of the value of taxable service  as per section 66 (including EC &amp;HSEC 10.33</a:t>
            </a:r>
            <a:r>
              <a:rPr lang="en-US" sz="1800" dirty="0" smtClean="0"/>
              <a:t>%)</a:t>
            </a:r>
          </a:p>
          <a:p>
            <a:pPr>
              <a:buNone/>
            </a:pPr>
            <a:endParaRPr lang="en-US" sz="1800" dirty="0" smtClean="0"/>
          </a:p>
          <a:p>
            <a:r>
              <a:rPr lang="en-US" sz="1800" b="1" dirty="0" smtClean="0"/>
              <a:t>VALUE FOR PURPOSE OF SERVICE TAX- SECTION 67</a:t>
            </a:r>
          </a:p>
          <a:p>
            <a:endParaRPr lang="en-US" sz="1800" dirty="0"/>
          </a:p>
          <a:p>
            <a:r>
              <a:rPr lang="en-US" sz="1800" b="1" dirty="0"/>
              <a:t>TAXABLE </a:t>
            </a:r>
            <a:r>
              <a:rPr lang="en-US" sz="1800" b="1" dirty="0" smtClean="0"/>
              <a:t>SERVICE</a:t>
            </a:r>
          </a:p>
          <a:p>
            <a:pPr>
              <a:buNone/>
            </a:pPr>
            <a:r>
              <a:rPr lang="en-US" sz="1800" b="1" dirty="0"/>
              <a:t> </a:t>
            </a:r>
            <a:r>
              <a:rPr lang="en-US" sz="1800" b="1" dirty="0" smtClean="0"/>
              <a:t>    </a:t>
            </a:r>
            <a:r>
              <a:rPr lang="en-US" sz="1800" dirty="0" smtClean="0"/>
              <a:t>Taxable service are those services defined under </a:t>
            </a:r>
            <a:r>
              <a:rPr lang="en-US" sz="1800" dirty="0"/>
              <a:t>section 65(105) of the Finance Act </a:t>
            </a:r>
            <a:r>
              <a:rPr lang="en-US" sz="1800" dirty="0" smtClean="0"/>
              <a:t>1994</a:t>
            </a:r>
            <a:endParaRPr lang="en-US" sz="1800" dirty="0"/>
          </a:p>
          <a:p>
            <a:endParaRPr lang="en-US" sz="1800" dirty="0"/>
          </a:p>
          <a:p>
            <a:pPr>
              <a:buNone/>
            </a:pPr>
            <a:endParaRPr lang="en-US" dirty="0"/>
          </a:p>
        </p:txBody>
      </p:sp>
      <p:sp>
        <p:nvSpPr>
          <p:cNvPr id="2" name="Title 1"/>
          <p:cNvSpPr>
            <a:spLocks noGrp="1"/>
          </p:cNvSpPr>
          <p:nvPr>
            <p:ph type="title"/>
          </p:nvPr>
        </p:nvSpPr>
        <p:spPr>
          <a:xfrm>
            <a:off x="457200" y="381000"/>
            <a:ext cx="8229600" cy="685800"/>
          </a:xfrm>
        </p:spPr>
        <p:txBody>
          <a:bodyPr>
            <a:normAutofit fontScale="90000"/>
          </a:bodyPr>
          <a:lstStyle/>
          <a:p>
            <a:r>
              <a:rPr lang="en-US" b="1" i="1" u="sng" dirty="0" smtClean="0"/>
              <a:t/>
            </a:r>
            <a:br>
              <a:rPr lang="en-US" b="1" i="1" u="sng" dirty="0" smtClean="0"/>
            </a:br>
            <a:r>
              <a:rPr lang="en-US" i="1" u="sng"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INTRODUCTION</a:t>
            </a:r>
            <a:r>
              <a:rPr lang="en-US"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r>
            <a:br>
              <a:rPr lang="en-US"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endParaRPr lang="en-US" dirty="0"/>
          </a:p>
        </p:txBody>
      </p:sp>
      <p:pic>
        <p:nvPicPr>
          <p:cNvPr id="1027" name="Picture 3" descr="C:\Program Files\Microsoft Office\MEDIA\OFFICE12\Bullets\BD21295_.gif"/>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533400" y="1524000"/>
            <a:ext cx="263770" cy="228601"/>
          </a:xfrm>
          <a:prstGeom prst="rect">
            <a:avLst/>
          </a:prstGeom>
          <a:noFill/>
        </p:spPr>
      </p:pic>
      <p:pic>
        <p:nvPicPr>
          <p:cNvPr id="6" name="Picture 3" descr="C:\Program Files\Microsoft Office\MEDIA\OFFICE12\Bullets\BD21295_.gif"/>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533400" y="2743200"/>
            <a:ext cx="263770" cy="228601"/>
          </a:xfrm>
          <a:prstGeom prst="rect">
            <a:avLst/>
          </a:prstGeom>
          <a:noFill/>
        </p:spPr>
      </p:pic>
      <p:pic>
        <p:nvPicPr>
          <p:cNvPr id="7" name="Picture 3" descr="C:\Program Files\Microsoft Office\MEDIA\OFFICE12\Bullets\BD21295_.gif"/>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533400" y="4038600"/>
            <a:ext cx="263770" cy="228601"/>
          </a:xfrm>
          <a:prstGeom prst="rect">
            <a:avLst/>
          </a:prstGeom>
          <a:noFill/>
        </p:spPr>
      </p:pic>
      <p:pic>
        <p:nvPicPr>
          <p:cNvPr id="8" name="Picture 3" descr="C:\Program Files\Microsoft Office\MEDIA\OFFICE12\Bullets\BD21295_.gif"/>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533400" y="4648200"/>
            <a:ext cx="263770" cy="22860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2800" b="1" dirty="0" smtClean="0"/>
              <a:t>REGISTRATION : RULE 4 OF SERVICE TAX RULE 1994</a:t>
            </a:r>
          </a:p>
          <a:p>
            <a:pPr>
              <a:buNone/>
            </a:pPr>
            <a:endParaRPr lang="en-US" sz="2800" dirty="0" smtClean="0"/>
          </a:p>
          <a:p>
            <a:r>
              <a:rPr lang="en-US" sz="2800" b="1" dirty="0" smtClean="0"/>
              <a:t>PAYMENT OF SERVICE TAX- RULE 6</a:t>
            </a:r>
          </a:p>
          <a:p>
            <a:pPr>
              <a:buNone/>
            </a:pPr>
            <a:endParaRPr lang="en-US" sz="2800" dirty="0" smtClean="0"/>
          </a:p>
          <a:p>
            <a:r>
              <a:rPr lang="en-US" sz="2800" b="1" dirty="0" smtClean="0"/>
              <a:t>RETURN</a:t>
            </a:r>
          </a:p>
          <a:p>
            <a:endParaRPr lang="en-US" sz="2800" b="1" dirty="0" smtClean="0"/>
          </a:p>
          <a:p>
            <a:r>
              <a:rPr lang="en-US" sz="2800" b="1" dirty="0" smtClean="0"/>
              <a:t>RECORDS</a:t>
            </a:r>
          </a:p>
          <a:p>
            <a:pPr>
              <a:buNone/>
            </a:pPr>
            <a:endParaRPr lang="en-US" sz="2800" dirty="0" smtClean="0"/>
          </a:p>
          <a:p>
            <a:r>
              <a:rPr lang="en-US" sz="2800" b="1" dirty="0" smtClean="0"/>
              <a:t>CENVAT CREDIT</a:t>
            </a:r>
            <a:endParaRPr lang="en-US" dirty="0"/>
          </a:p>
        </p:txBody>
      </p:sp>
      <p:sp>
        <p:nvSpPr>
          <p:cNvPr id="3" name="Title 2"/>
          <p:cNvSpPr>
            <a:spLocks noGrp="1"/>
          </p:cNvSpPr>
          <p:nvPr>
            <p:ph type="title"/>
          </p:nvPr>
        </p:nvSpPr>
        <p:spPr>
          <a:xfrm>
            <a:off x="457200" y="304800"/>
            <a:ext cx="8229600" cy="1143000"/>
          </a:xfrm>
        </p:spPr>
        <p:txBody>
          <a:bodyPr/>
          <a:lstStyle/>
          <a:p>
            <a:r>
              <a:rPr lang="en-US" u="sng"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PROCEDURAL REQUIREMENT</a:t>
            </a:r>
            <a:endParaRPr lang="en-US" u="sng"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8195" name="Picture 3" descr="C:\Program Files\Microsoft Office\MEDIA\OFFICE12\Bullets\BD14980_.gif"/>
          <p:cNvPicPr>
            <a:picLocks noChangeAspect="1" noChangeArrowheads="1"/>
          </p:cNvPicPr>
          <p:nvPr/>
        </p:nvPicPr>
        <p:blipFill>
          <a:blip r:embed="rId2" cstate="print">
            <a:duotone>
              <a:schemeClr val="accent6">
                <a:shade val="45000"/>
                <a:satMod val="135000"/>
              </a:schemeClr>
              <a:prstClr val="white"/>
            </a:duotone>
          </a:blip>
          <a:srcRect/>
          <a:stretch>
            <a:fillRect/>
          </a:stretch>
        </p:blipFill>
        <p:spPr bwMode="auto">
          <a:xfrm>
            <a:off x="533400" y="1524000"/>
            <a:ext cx="300038" cy="300038"/>
          </a:xfrm>
          <a:prstGeom prst="rect">
            <a:avLst/>
          </a:prstGeom>
          <a:noFill/>
        </p:spPr>
      </p:pic>
      <p:pic>
        <p:nvPicPr>
          <p:cNvPr id="10" name="Picture 3" descr="C:\Program Files\Microsoft Office\MEDIA\OFFICE12\Bullets\BD14980_.gif"/>
          <p:cNvPicPr>
            <a:picLocks noChangeAspect="1" noChangeArrowheads="1"/>
          </p:cNvPicPr>
          <p:nvPr/>
        </p:nvPicPr>
        <p:blipFill>
          <a:blip r:embed="rId2" cstate="print"/>
          <a:srcRect/>
          <a:stretch>
            <a:fillRect/>
          </a:stretch>
        </p:blipFill>
        <p:spPr bwMode="auto">
          <a:xfrm>
            <a:off x="533400" y="2743200"/>
            <a:ext cx="300038" cy="300038"/>
          </a:xfrm>
          <a:prstGeom prst="rect">
            <a:avLst/>
          </a:prstGeom>
          <a:noFill/>
        </p:spPr>
      </p:pic>
      <p:pic>
        <p:nvPicPr>
          <p:cNvPr id="11" name="Picture 3" descr="C:\Program Files\Microsoft Office\MEDIA\OFFICE12\Bullets\BD14980_.gif"/>
          <p:cNvPicPr>
            <a:picLocks noChangeAspect="1" noChangeArrowheads="1"/>
          </p:cNvPicPr>
          <p:nvPr/>
        </p:nvPicPr>
        <p:blipFill>
          <a:blip r:embed="rId2" cstate="print"/>
          <a:srcRect/>
          <a:stretch>
            <a:fillRect/>
          </a:stretch>
        </p:blipFill>
        <p:spPr bwMode="auto">
          <a:xfrm>
            <a:off x="533400" y="3581400"/>
            <a:ext cx="300038" cy="300038"/>
          </a:xfrm>
          <a:prstGeom prst="rect">
            <a:avLst/>
          </a:prstGeom>
          <a:noFill/>
        </p:spPr>
      </p:pic>
      <p:pic>
        <p:nvPicPr>
          <p:cNvPr id="12" name="Picture 3" descr="C:\Program Files\Microsoft Office\MEDIA\OFFICE12\Bullets\BD14980_.gif"/>
          <p:cNvPicPr>
            <a:picLocks noChangeAspect="1" noChangeArrowheads="1"/>
          </p:cNvPicPr>
          <p:nvPr/>
        </p:nvPicPr>
        <p:blipFill>
          <a:blip r:embed="rId2" cstate="print"/>
          <a:srcRect/>
          <a:stretch>
            <a:fillRect/>
          </a:stretch>
        </p:blipFill>
        <p:spPr bwMode="auto">
          <a:xfrm>
            <a:off x="533400" y="5410200"/>
            <a:ext cx="300038" cy="300038"/>
          </a:xfrm>
          <a:prstGeom prst="rect">
            <a:avLst/>
          </a:prstGeom>
          <a:noFill/>
        </p:spPr>
      </p:pic>
      <p:pic>
        <p:nvPicPr>
          <p:cNvPr id="13" name="Picture 3" descr="C:\Program Files\Microsoft Office\MEDIA\OFFICE12\Bullets\BD14980_.gif"/>
          <p:cNvPicPr>
            <a:picLocks noChangeAspect="1" noChangeArrowheads="1"/>
          </p:cNvPicPr>
          <p:nvPr/>
        </p:nvPicPr>
        <p:blipFill>
          <a:blip r:embed="rId2" cstate="print"/>
          <a:srcRect/>
          <a:stretch>
            <a:fillRect/>
          </a:stretch>
        </p:blipFill>
        <p:spPr bwMode="auto">
          <a:xfrm>
            <a:off x="533400" y="4495800"/>
            <a:ext cx="300038" cy="30003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67200"/>
            <a:ext cx="8229600" cy="2133600"/>
          </a:xfrm>
        </p:spPr>
        <p:txBody>
          <a:bodyPr>
            <a:normAutofit fontScale="85000" lnSpcReduction="10000"/>
          </a:bodyPr>
          <a:lstStyle/>
          <a:p>
            <a:pPr>
              <a:buNone/>
            </a:pPr>
            <a:endParaRPr lang="en-US" sz="2000" dirty="0"/>
          </a:p>
          <a:p>
            <a:pPr>
              <a:buNone/>
            </a:pPr>
            <a:r>
              <a:rPr lang="en-US" sz="1800" u="sng" dirty="0" smtClean="0"/>
              <a:t> </a:t>
            </a:r>
            <a:r>
              <a:rPr lang="en-US" sz="1800" b="1" u="sng" dirty="0" smtClean="0"/>
              <a:t>CASE STUDIES</a:t>
            </a:r>
            <a:endParaRPr lang="en-US" sz="1800" u="sng" dirty="0"/>
          </a:p>
          <a:p>
            <a:r>
              <a:rPr lang="en-US" sz="1800" b="1" dirty="0"/>
              <a:t>AR.AS.PV.MOTORS REODE (P)LTD. V COMMISSIONER OF CENTRAL EXCISE, SALEM  2010</a:t>
            </a:r>
            <a:endParaRPr lang="en-US" sz="1800" dirty="0"/>
          </a:p>
          <a:p>
            <a:r>
              <a:rPr lang="en-US" sz="1800" b="1" dirty="0"/>
              <a:t>COMMISSIONER OF CENTRAL EXCISE  &amp; CUSTOMS V. PORT OFFICIER ,</a:t>
            </a:r>
            <a:r>
              <a:rPr lang="en-US" sz="1800" b="1" dirty="0" smtClean="0"/>
              <a:t>2010</a:t>
            </a:r>
          </a:p>
          <a:p>
            <a:r>
              <a:rPr lang="en-US" sz="1800" b="1" dirty="0"/>
              <a:t>COMMISSIONER OF CENTRAL EXCISE CHANDIGARH V. CITY MOTORS,2010</a:t>
            </a:r>
            <a:endParaRPr lang="en-US" sz="1800" dirty="0"/>
          </a:p>
          <a:p>
            <a:r>
              <a:rPr lang="en-US" sz="1800" b="1" dirty="0"/>
              <a:t>COMMISSIONER OF CENTRAL EXCISE HALDIA V. EXIDE INDUSTRIES LTD. ,2010</a:t>
            </a:r>
            <a:endParaRPr lang="en-US" sz="1800" dirty="0"/>
          </a:p>
          <a:p>
            <a:endParaRPr lang="en-US" sz="2000" dirty="0"/>
          </a:p>
          <a:p>
            <a:pPr>
              <a:buNone/>
            </a:pPr>
            <a:endParaRPr lang="en-US" dirty="0"/>
          </a:p>
        </p:txBody>
      </p:sp>
      <p:sp>
        <p:nvSpPr>
          <p:cNvPr id="2" name="Title 1"/>
          <p:cNvSpPr>
            <a:spLocks noGrp="1"/>
          </p:cNvSpPr>
          <p:nvPr>
            <p:ph type="title"/>
          </p:nvPr>
        </p:nvSpPr>
        <p:spPr/>
        <p:txBody>
          <a:bodyPr>
            <a:normAutofit fontScale="90000"/>
          </a:bodyPr>
          <a:lstStyle/>
          <a:p>
            <a:r>
              <a:rPr lang="en-US" u="sng"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PENALTY</a:t>
            </a:r>
            <a:r>
              <a:rPr lang="en-US"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r>
            <a:br>
              <a:rPr lang="en-US"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endParaRPr lang="en-US"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graphicFrame>
        <p:nvGraphicFramePr>
          <p:cNvPr id="8" name="Diagram 7"/>
          <p:cNvGraphicFramePr/>
          <p:nvPr/>
        </p:nvGraphicFramePr>
        <p:xfrm>
          <a:off x="228600" y="914400"/>
          <a:ext cx="8153400" cy="3276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i="1" dirty="0"/>
              <a:t>Export of Services</a:t>
            </a:r>
            <a:r>
              <a:rPr lang="en-US" dirty="0"/>
              <a:t> </a:t>
            </a:r>
            <a:endParaRPr lang="en-US" dirty="0" smtClean="0"/>
          </a:p>
          <a:p>
            <a:r>
              <a:rPr lang="en-US" b="1" i="1" dirty="0"/>
              <a:t>Exemption to services provided to SEZ</a:t>
            </a:r>
            <a:r>
              <a:rPr lang="en-US" dirty="0"/>
              <a:t> </a:t>
            </a:r>
            <a:endParaRPr lang="en-US" dirty="0" smtClean="0"/>
          </a:p>
          <a:p>
            <a:r>
              <a:rPr lang="en-US" b="1" i="1" dirty="0"/>
              <a:t>Service provided by SEZ</a:t>
            </a:r>
            <a:r>
              <a:rPr lang="en-US" dirty="0"/>
              <a:t> </a:t>
            </a:r>
            <a:endParaRPr lang="en-US" dirty="0" smtClean="0"/>
          </a:p>
          <a:p>
            <a:r>
              <a:rPr lang="en-US" b="1" i="1" dirty="0"/>
              <a:t>Services provided by RBI exempt</a:t>
            </a:r>
            <a:r>
              <a:rPr lang="en-US" dirty="0"/>
              <a:t> </a:t>
            </a:r>
            <a:endParaRPr lang="en-US" dirty="0" smtClean="0"/>
          </a:p>
          <a:p>
            <a:r>
              <a:rPr lang="en-US" b="1" dirty="0" smtClean="0"/>
              <a:t>General </a:t>
            </a:r>
            <a:r>
              <a:rPr lang="en-US" b="1" dirty="0"/>
              <a:t>Exemption to small service providers</a:t>
            </a:r>
            <a:endParaRPr lang="en-US" dirty="0"/>
          </a:p>
          <a:p>
            <a:pPr>
              <a:buNone/>
            </a:pPr>
            <a:endParaRPr lang="en-US" dirty="0"/>
          </a:p>
        </p:txBody>
      </p:sp>
      <p:sp>
        <p:nvSpPr>
          <p:cNvPr id="2" name="Title 1"/>
          <p:cNvSpPr>
            <a:spLocks noGrp="1"/>
          </p:cNvSpPr>
          <p:nvPr>
            <p:ph type="title"/>
          </p:nvPr>
        </p:nvSpPr>
        <p:spPr/>
        <p:txBody>
          <a:bodyPr>
            <a:normAutofit fontScale="90000"/>
          </a:bodyPr>
          <a:lstStyle/>
          <a:p>
            <a:r>
              <a:rPr lang="en-US" b="1" u="sng" dirty="0"/>
              <a:t> </a:t>
            </a:r>
            <a:r>
              <a:rPr lang="en-US" u="sng"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Exemptions from service tax</a:t>
            </a:r>
            <a:r>
              <a:rPr lang="en-US"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r>
            <a:br>
              <a:rPr lang="en-US"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endParaRPr lang="en-US" dirty="0"/>
          </a:p>
        </p:txBody>
      </p:sp>
      <p:pic>
        <p:nvPicPr>
          <p:cNvPr id="9218" name="Picture 2" descr="C:\Program Files\Microsoft Office\MEDIA\OFFICE12\Bullets\BD14982_.gif"/>
          <p:cNvPicPr>
            <a:picLocks noChangeAspect="1" noChangeArrowheads="1"/>
          </p:cNvPicPr>
          <p:nvPr/>
        </p:nvPicPr>
        <p:blipFill>
          <a:blip r:embed="rId2" cstate="print"/>
          <a:srcRect/>
          <a:stretch>
            <a:fillRect/>
          </a:stretch>
        </p:blipFill>
        <p:spPr bwMode="auto">
          <a:xfrm flipV="1">
            <a:off x="533400" y="1600200"/>
            <a:ext cx="247650" cy="247650"/>
          </a:xfrm>
          <a:prstGeom prst="rect">
            <a:avLst/>
          </a:prstGeom>
          <a:noFill/>
        </p:spPr>
      </p:pic>
      <p:pic>
        <p:nvPicPr>
          <p:cNvPr id="5" name="Picture 2" descr="C:\Program Files\Microsoft Office\MEDIA\OFFICE12\Bullets\BD14982_.gif"/>
          <p:cNvPicPr>
            <a:picLocks noChangeAspect="1" noChangeArrowheads="1"/>
          </p:cNvPicPr>
          <p:nvPr/>
        </p:nvPicPr>
        <p:blipFill>
          <a:blip r:embed="rId2" cstate="print"/>
          <a:srcRect/>
          <a:stretch>
            <a:fillRect/>
          </a:stretch>
        </p:blipFill>
        <p:spPr bwMode="auto">
          <a:xfrm flipV="1">
            <a:off x="533400" y="2057400"/>
            <a:ext cx="247650" cy="247650"/>
          </a:xfrm>
          <a:prstGeom prst="rect">
            <a:avLst/>
          </a:prstGeom>
          <a:noFill/>
        </p:spPr>
      </p:pic>
      <p:pic>
        <p:nvPicPr>
          <p:cNvPr id="6" name="Picture 2" descr="C:\Program Files\Microsoft Office\MEDIA\OFFICE12\Bullets\BD14982_.gif"/>
          <p:cNvPicPr>
            <a:picLocks noChangeAspect="1" noChangeArrowheads="1"/>
          </p:cNvPicPr>
          <p:nvPr/>
        </p:nvPicPr>
        <p:blipFill>
          <a:blip r:embed="rId2" cstate="print"/>
          <a:srcRect/>
          <a:stretch>
            <a:fillRect/>
          </a:stretch>
        </p:blipFill>
        <p:spPr bwMode="auto">
          <a:xfrm flipV="1">
            <a:off x="533400" y="2514600"/>
            <a:ext cx="247650" cy="247650"/>
          </a:xfrm>
          <a:prstGeom prst="rect">
            <a:avLst/>
          </a:prstGeom>
          <a:noFill/>
        </p:spPr>
      </p:pic>
      <p:pic>
        <p:nvPicPr>
          <p:cNvPr id="7" name="Picture 2" descr="C:\Program Files\Microsoft Office\MEDIA\OFFICE12\Bullets\BD14982_.gif"/>
          <p:cNvPicPr>
            <a:picLocks noChangeAspect="1" noChangeArrowheads="1"/>
          </p:cNvPicPr>
          <p:nvPr/>
        </p:nvPicPr>
        <p:blipFill>
          <a:blip r:embed="rId2" cstate="print"/>
          <a:srcRect/>
          <a:stretch>
            <a:fillRect/>
          </a:stretch>
        </p:blipFill>
        <p:spPr bwMode="auto">
          <a:xfrm flipV="1">
            <a:off x="533400" y="2971800"/>
            <a:ext cx="247650" cy="247650"/>
          </a:xfrm>
          <a:prstGeom prst="rect">
            <a:avLst/>
          </a:prstGeom>
          <a:noFill/>
        </p:spPr>
      </p:pic>
      <p:pic>
        <p:nvPicPr>
          <p:cNvPr id="8" name="Picture 2" descr="C:\Program Files\Microsoft Office\MEDIA\OFFICE12\Bullets\BD14982_.gif"/>
          <p:cNvPicPr>
            <a:picLocks noChangeAspect="1" noChangeArrowheads="1"/>
          </p:cNvPicPr>
          <p:nvPr/>
        </p:nvPicPr>
        <p:blipFill>
          <a:blip r:embed="rId2" cstate="print"/>
          <a:srcRect/>
          <a:stretch>
            <a:fillRect/>
          </a:stretch>
        </p:blipFill>
        <p:spPr bwMode="auto">
          <a:xfrm flipV="1">
            <a:off x="533400" y="3429000"/>
            <a:ext cx="247650" cy="24765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1"/>
            <a:ext cx="8229600" cy="5059363"/>
          </a:xfrm>
          <a:effectLst>
            <a:glow rad="139700">
              <a:schemeClr val="accent3">
                <a:satMod val="175000"/>
                <a:alpha val="40000"/>
              </a:schemeClr>
            </a:glow>
          </a:effectLst>
        </p:spPr>
        <p:txBody>
          <a:bodyPr>
            <a:normAutofit fontScale="85000" lnSpcReduction="10000"/>
          </a:bodyPr>
          <a:lstStyle/>
          <a:p>
            <a:pPr>
              <a:buNone/>
            </a:pPr>
            <a:r>
              <a:rPr lang="en-US" sz="2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“Commercial or Industrial Construction Service” means — </a:t>
            </a:r>
            <a:r>
              <a:rPr 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a:p>
            <a:pPr>
              <a:buNone/>
            </a:pPr>
            <a:r>
              <a:rPr lang="en-US" sz="2000" dirty="0" smtClean="0"/>
              <a:t>(</a:t>
            </a:r>
            <a:r>
              <a:rPr lang="en-US" sz="2000" dirty="0"/>
              <a:t>a) construction of a new building or a civil structure or a part thereof; or</a:t>
            </a:r>
          </a:p>
          <a:p>
            <a:pPr>
              <a:buNone/>
            </a:pPr>
            <a:r>
              <a:rPr lang="en-US" sz="2000" dirty="0"/>
              <a:t>(b) construction of pipeline or conduit; or</a:t>
            </a:r>
          </a:p>
          <a:p>
            <a:pPr>
              <a:buNone/>
            </a:pPr>
            <a:r>
              <a:rPr lang="en-US" sz="2000" dirty="0"/>
              <a:t>(c) completion and finishing </a:t>
            </a:r>
            <a:r>
              <a:rPr lang="en-US" sz="2000" dirty="0" smtClean="0"/>
              <a:t>services</a:t>
            </a:r>
            <a:endParaRPr lang="en-US" sz="2000" dirty="0"/>
          </a:p>
          <a:p>
            <a:pPr>
              <a:buNone/>
            </a:pPr>
            <a:r>
              <a:rPr lang="en-US" sz="2000" dirty="0"/>
              <a:t>(d) repair, alteration, renovation or restoration of, or similar services in relation </a:t>
            </a:r>
            <a:r>
              <a:rPr lang="en-US" sz="2000" dirty="0" err="1" smtClean="0"/>
              <a:t>to,building</a:t>
            </a:r>
            <a:r>
              <a:rPr lang="en-US" sz="2000" dirty="0" smtClean="0"/>
              <a:t> </a:t>
            </a:r>
            <a:r>
              <a:rPr lang="en-US" sz="2000" dirty="0"/>
              <a:t>or civil structure, pipeline or conduit, which is —</a:t>
            </a:r>
          </a:p>
          <a:p>
            <a:pPr>
              <a:buNone/>
            </a:pPr>
            <a:r>
              <a:rPr lang="en-US" sz="2000" dirty="0"/>
              <a:t>(</a:t>
            </a:r>
            <a:r>
              <a:rPr lang="en-US" sz="2000" dirty="0" err="1"/>
              <a:t>i</a:t>
            </a:r>
            <a:r>
              <a:rPr lang="en-US" sz="2000" dirty="0"/>
              <a:t>) used, or to be used, primarily for; or</a:t>
            </a:r>
          </a:p>
          <a:p>
            <a:pPr>
              <a:buNone/>
            </a:pPr>
            <a:r>
              <a:rPr lang="en-US" sz="2000" dirty="0"/>
              <a:t>(ii) occupied, or to be occupied, primarily with; or </a:t>
            </a:r>
          </a:p>
          <a:p>
            <a:pPr>
              <a:buNone/>
            </a:pPr>
            <a:r>
              <a:rPr lang="en-US" sz="2000" dirty="0"/>
              <a:t>(iii) engaged, or to be engaged, primarily in, </a:t>
            </a:r>
          </a:p>
          <a:p>
            <a:pPr>
              <a:buNone/>
            </a:pPr>
            <a:r>
              <a:rPr lang="en-US" sz="2000" dirty="0"/>
              <a:t> </a:t>
            </a:r>
            <a:r>
              <a:rPr lang="en-US" sz="2000" dirty="0" smtClean="0"/>
              <a:t>commerce </a:t>
            </a:r>
            <a:r>
              <a:rPr lang="en-US" sz="2000" dirty="0"/>
              <a:t>or </a:t>
            </a:r>
            <a:r>
              <a:rPr lang="en-US" sz="2000" dirty="0" smtClean="0"/>
              <a:t>industry</a:t>
            </a:r>
          </a:p>
          <a:p>
            <a:r>
              <a:rPr lang="en-US" sz="2000" dirty="0" smtClean="0"/>
              <a:t>Who is liable to pay service tax?</a:t>
            </a:r>
          </a:p>
          <a:p>
            <a:r>
              <a:rPr lang="en-US" sz="2000" dirty="0" smtClean="0"/>
              <a:t>What is the value of taxable service for charging tax?</a:t>
            </a:r>
          </a:p>
          <a:p>
            <a:r>
              <a:rPr lang="en-US" sz="2000" dirty="0" smtClean="0"/>
              <a:t>Whether builder, promoter or developer is liable to pay service tax on the construction by its own </a:t>
            </a:r>
            <a:r>
              <a:rPr lang="en-US" sz="2000" dirty="0" err="1" smtClean="0"/>
              <a:t>labour</a:t>
            </a:r>
            <a:r>
              <a:rPr lang="en-US" sz="2000" dirty="0" smtClean="0"/>
              <a:t>?</a:t>
            </a:r>
          </a:p>
          <a:p>
            <a:r>
              <a:rPr lang="en-US" sz="2000" dirty="0" smtClean="0"/>
              <a:t>Exemption –abatement of 67% of gross amount charged.</a:t>
            </a:r>
          </a:p>
          <a:p>
            <a:r>
              <a:rPr lang="en-US" sz="2000" dirty="0" smtClean="0"/>
              <a:t>No  service tax will be levied on taxable service of commercial or industrial construction provided wholly within the airport. </a:t>
            </a:r>
          </a:p>
          <a:p>
            <a:pPr>
              <a:buNone/>
            </a:pPr>
            <a:endParaRPr lang="en-US" sz="2000" dirty="0"/>
          </a:p>
        </p:txBody>
      </p:sp>
      <p:sp>
        <p:nvSpPr>
          <p:cNvPr id="2" name="Title 1"/>
          <p:cNvSpPr>
            <a:spLocks noGrp="1"/>
          </p:cNvSpPr>
          <p:nvPr>
            <p:ph type="title"/>
          </p:nvPr>
        </p:nvSpPr>
        <p:spPr>
          <a:xfrm>
            <a:off x="457200" y="274638"/>
            <a:ext cx="8229600" cy="639762"/>
          </a:xfrm>
        </p:spPr>
        <p:txBody>
          <a:bodyPr>
            <a:normAutofit fontScale="90000"/>
          </a:bodyPr>
          <a:lstStyle/>
          <a:p>
            <a:r>
              <a:rPr lang="en-US" b="1" u="sng" dirty="0" smtClean="0"/>
              <a:t/>
            </a:r>
            <a:br>
              <a:rPr lang="en-US" b="1" u="sng" dirty="0" smtClean="0"/>
            </a:br>
            <a:r>
              <a:rPr lang="en-US" u="sng"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SOME TAXABLE SERVICES</a:t>
            </a:r>
            <a:r>
              <a:rPr lang="en-US"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r>
            <a:br>
              <a:rPr lang="en-US"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b="1" dirty="0" smtClean="0"/>
              <a:t> </a:t>
            </a:r>
            <a:r>
              <a:rPr lang="en-US" dirty="0" smtClean="0"/>
              <a:t/>
            </a:r>
            <a:br>
              <a:rPr lang="en-US" dirty="0" smtClean="0"/>
            </a:br>
            <a:endParaRPr lang="en-US" dirty="0"/>
          </a:p>
        </p:txBody>
      </p:sp>
      <p:pic>
        <p:nvPicPr>
          <p:cNvPr id="3074" name="Picture 2" descr="C:\Program Files\Microsoft Office\MEDIA\CAGCAT10\j0205462.wmf"/>
          <p:cNvPicPr>
            <a:picLocks noChangeAspect="1" noChangeArrowheads="1"/>
          </p:cNvPicPr>
          <p:nvPr/>
        </p:nvPicPr>
        <p:blipFill>
          <a:blip r:embed="rId2" cstate="print"/>
          <a:srcRect/>
          <a:stretch>
            <a:fillRect/>
          </a:stretch>
        </p:blipFill>
        <p:spPr bwMode="auto">
          <a:xfrm>
            <a:off x="7325258" y="5048402"/>
            <a:ext cx="1818742" cy="180959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1"/>
            <a:ext cx="8229600" cy="5135563"/>
          </a:xfrm>
        </p:spPr>
        <p:txBody>
          <a:bodyPr>
            <a:normAutofit fontScale="92500" lnSpcReduction="10000"/>
          </a:bodyPr>
          <a:lstStyle/>
          <a:p>
            <a:pPr>
              <a:buNone/>
            </a:pPr>
            <a:r>
              <a:rPr lang="en-US" sz="24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"Clearing and Forwarding Agent"</a:t>
            </a:r>
            <a:r>
              <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a:p>
            <a:pPr>
              <a:buNone/>
            </a:pPr>
            <a:r>
              <a:rPr lang="en-US" sz="2400" dirty="0" smtClean="0"/>
              <a:t>    means </a:t>
            </a:r>
            <a:r>
              <a:rPr lang="en-US" sz="2400" dirty="0"/>
              <a:t>any person who is engaged in providing any service, either directly or indirectly, connected with the clearing and forwarding operations in any manner to any other person and includes a consignment agent</a:t>
            </a:r>
            <a:r>
              <a:rPr lang="en-US" sz="2400" dirty="0" smtClean="0"/>
              <a:t>;</a:t>
            </a:r>
          </a:p>
          <a:p>
            <a:r>
              <a:rPr lang="en-US" sz="2400" dirty="0" smtClean="0"/>
              <a:t>What are clearing and forwarding operation?</a:t>
            </a:r>
          </a:p>
          <a:p>
            <a:r>
              <a:rPr lang="en-US" sz="2400" dirty="0" smtClean="0"/>
              <a:t>Who is liable to pay service tax?</a:t>
            </a:r>
          </a:p>
          <a:p>
            <a:r>
              <a:rPr lang="en-US" sz="2400" dirty="0" smtClean="0"/>
              <a:t>When do clearing &amp; forwarding service are liable to be charged to tax?</a:t>
            </a:r>
          </a:p>
          <a:p>
            <a:r>
              <a:rPr lang="en-US" sz="2400" dirty="0" smtClean="0"/>
              <a:t>Whether service provided by a consignment agent can be taxed as clearing and forwarding agent service? </a:t>
            </a:r>
          </a:p>
          <a:p>
            <a:pPr>
              <a:buNone/>
            </a:pPr>
            <a:r>
              <a:rPr lang="en-US" sz="2400" u="sng" dirty="0" smtClean="0"/>
              <a:t>Case </a:t>
            </a:r>
            <a:r>
              <a:rPr lang="en-US" sz="2400" u="sng" dirty="0"/>
              <a:t>study</a:t>
            </a:r>
            <a:endParaRPr lang="en-US" sz="2400" dirty="0"/>
          </a:p>
          <a:p>
            <a:pPr>
              <a:buNone/>
            </a:pPr>
            <a:r>
              <a:rPr lang="en-US" sz="2400" dirty="0" smtClean="0"/>
              <a:t>     COMMISSIONER </a:t>
            </a:r>
            <a:r>
              <a:rPr lang="en-US" sz="2400" dirty="0"/>
              <a:t>OF SERVICE TAX, BANGALORE V. SANGAM INVESTMENTS, 2010</a:t>
            </a:r>
          </a:p>
          <a:p>
            <a:pPr>
              <a:buNone/>
            </a:pPr>
            <a:endParaRPr lang="en-US" dirty="0"/>
          </a:p>
          <a:p>
            <a:pPr>
              <a:buNone/>
            </a:pPr>
            <a:endParaRPr lang="en-US" dirty="0"/>
          </a:p>
        </p:txBody>
      </p:sp>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pic>
        <p:nvPicPr>
          <p:cNvPr id="4102" name="Picture 6" descr="C:\Program Files\Microsoft Office\MEDIA\CAGCAT10\j0196400.wmf"/>
          <p:cNvPicPr>
            <a:picLocks noChangeAspect="1" noChangeArrowheads="1"/>
          </p:cNvPicPr>
          <p:nvPr/>
        </p:nvPicPr>
        <p:blipFill>
          <a:blip r:embed="rId2" cstate="print"/>
          <a:srcRect/>
          <a:stretch>
            <a:fillRect/>
          </a:stretch>
        </p:blipFill>
        <p:spPr bwMode="auto">
          <a:xfrm>
            <a:off x="7448702" y="5045659"/>
            <a:ext cx="1695298" cy="1812341"/>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1"/>
            <a:ext cx="8229600" cy="5181599"/>
          </a:xfrm>
        </p:spPr>
        <p:txBody>
          <a:bodyPr>
            <a:normAutofit fontScale="92500" lnSpcReduction="20000"/>
          </a:bodyPr>
          <a:lstStyle/>
          <a:p>
            <a:pPr>
              <a:buNone/>
            </a:pPr>
            <a:r>
              <a:rPr lang="en-US" sz="30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r>
              <a:rPr lang="en-US" sz="30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Goods Transport Agency”</a:t>
            </a:r>
            <a:r>
              <a:rPr lang="en-US" sz="3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a:p>
            <a:pPr>
              <a:buNone/>
            </a:pPr>
            <a:r>
              <a:rPr lang="en-US" sz="2400" b="1" dirty="0"/>
              <a:t> </a:t>
            </a:r>
            <a:r>
              <a:rPr lang="en-US" sz="2000" dirty="0" smtClean="0"/>
              <a:t>   </a:t>
            </a:r>
            <a:r>
              <a:rPr lang="en-US" sz="2400" dirty="0" smtClean="0"/>
              <a:t>means </a:t>
            </a:r>
            <a:r>
              <a:rPr lang="en-US" sz="2400" dirty="0"/>
              <a:t>any  person who provides service in relation </a:t>
            </a:r>
            <a:r>
              <a:rPr lang="en-US" sz="2400" dirty="0" smtClean="0"/>
              <a:t>to transport </a:t>
            </a:r>
            <a:r>
              <a:rPr lang="en-US" sz="2400" dirty="0"/>
              <a:t>of goods by road and issues consignment note, by whatever name </a:t>
            </a:r>
            <a:r>
              <a:rPr lang="en-US" sz="2400" dirty="0" smtClean="0"/>
              <a:t>called</a:t>
            </a:r>
          </a:p>
          <a:p>
            <a:r>
              <a:rPr lang="en-US" sz="2400" dirty="0" smtClean="0"/>
              <a:t>Who is liable to pay tax?</a:t>
            </a:r>
          </a:p>
          <a:p>
            <a:r>
              <a:rPr lang="en-US" sz="2400" dirty="0" smtClean="0"/>
              <a:t>What is goods transport agency ?</a:t>
            </a:r>
          </a:p>
          <a:p>
            <a:r>
              <a:rPr lang="en-US" sz="2400" dirty="0" smtClean="0"/>
              <a:t>What is goods carriage?</a:t>
            </a:r>
          </a:p>
          <a:p>
            <a:r>
              <a:rPr lang="en-US" sz="2400" dirty="0" smtClean="0"/>
              <a:t>Whether issue of consignment note necessary?</a:t>
            </a:r>
          </a:p>
          <a:p>
            <a:r>
              <a:rPr lang="en-US" sz="2400" dirty="0" smtClean="0"/>
              <a:t>What is the value of taxable service for charging tax?</a:t>
            </a:r>
          </a:p>
          <a:p>
            <a:pPr>
              <a:buNone/>
            </a:pPr>
            <a:r>
              <a:rPr lang="en-US" sz="2400" u="sng" dirty="0" smtClean="0"/>
              <a:t>Exemptions</a:t>
            </a:r>
          </a:p>
          <a:p>
            <a:pPr lvl="1">
              <a:buFont typeface="Arial" pitchFamily="34" charset="0"/>
              <a:buChar char="•"/>
            </a:pPr>
            <a:r>
              <a:rPr lang="en-US" sz="2000" dirty="0" smtClean="0"/>
              <a:t>On certain goods</a:t>
            </a:r>
            <a:endParaRPr lang="en-US" sz="2000" dirty="0" smtClean="0"/>
          </a:p>
          <a:p>
            <a:pPr lvl="1">
              <a:buFont typeface="Arial" pitchFamily="34" charset="0"/>
              <a:buChar char="•"/>
            </a:pPr>
            <a:r>
              <a:rPr lang="en-US" sz="2000" dirty="0" smtClean="0"/>
              <a:t> Based on amount</a:t>
            </a:r>
          </a:p>
          <a:p>
            <a:pPr lvl="1">
              <a:buFont typeface="Arial" pitchFamily="34" charset="0"/>
              <a:buChar char="•"/>
            </a:pPr>
            <a:r>
              <a:rPr lang="en-US" sz="2000" dirty="0" smtClean="0"/>
              <a:t>Abatement of 75% from the value of taxable service. </a:t>
            </a:r>
          </a:p>
          <a:p>
            <a:r>
              <a:rPr lang="en-US" sz="2400" b="1" dirty="0" smtClean="0"/>
              <a:t>  </a:t>
            </a:r>
            <a:r>
              <a:rPr lang="en-US" sz="2400" b="1" u="sng" dirty="0" smtClean="0"/>
              <a:t>Case study </a:t>
            </a:r>
            <a:endParaRPr lang="en-US" sz="2400" u="sng" dirty="0"/>
          </a:p>
          <a:p>
            <a:pPr>
              <a:buNone/>
            </a:pPr>
            <a:r>
              <a:rPr lang="en-US" sz="2400" b="1" dirty="0" smtClean="0"/>
              <a:t>   </a:t>
            </a:r>
            <a:r>
              <a:rPr lang="en-US" sz="2000" b="1" dirty="0" smtClean="0"/>
              <a:t>COMMISSIONER </a:t>
            </a:r>
            <a:r>
              <a:rPr lang="en-US" sz="2000" b="1" dirty="0"/>
              <a:t>OF CENTRAL EXCISE, COCHIN V. </a:t>
            </a:r>
            <a:r>
              <a:rPr lang="en-US" sz="2000" b="1" dirty="0" smtClean="0"/>
              <a:t>GARUDA      TRANSPORT</a:t>
            </a:r>
            <a:r>
              <a:rPr lang="en-US" sz="2000" b="1" dirty="0"/>
              <a:t>, </a:t>
            </a:r>
            <a:r>
              <a:rPr lang="en-US" sz="2000" b="1" dirty="0" smtClean="0"/>
              <a:t>2010</a:t>
            </a:r>
          </a:p>
          <a:p>
            <a:pPr>
              <a:buNone/>
            </a:pPr>
            <a:endParaRPr lang="en-US" sz="2000" dirty="0"/>
          </a:p>
          <a:p>
            <a:pPr>
              <a:buNone/>
            </a:pPr>
            <a:endParaRPr lang="en-US" dirty="0"/>
          </a:p>
        </p:txBody>
      </p:sp>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pic>
        <p:nvPicPr>
          <p:cNvPr id="2050" name="Picture 2" descr="C:\Program Files\Microsoft Office\MEDIA\CAGCAT10\j0183328.wmf"/>
          <p:cNvPicPr>
            <a:picLocks noChangeAspect="1" noChangeArrowheads="1"/>
          </p:cNvPicPr>
          <p:nvPr/>
        </p:nvPicPr>
        <p:blipFill>
          <a:blip r:embed="rId2" cstate="print"/>
          <a:srcRect/>
          <a:stretch>
            <a:fillRect/>
          </a:stretch>
        </p:blipFill>
        <p:spPr bwMode="auto">
          <a:xfrm>
            <a:off x="6705600" y="5334000"/>
            <a:ext cx="1805940" cy="173797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1"/>
            <a:ext cx="8229600" cy="5516563"/>
          </a:xfrm>
        </p:spPr>
        <p:txBody>
          <a:bodyPr>
            <a:normAutofit fontScale="62500" lnSpcReduction="20000"/>
          </a:bodyPr>
          <a:lstStyle/>
          <a:p>
            <a:pPr>
              <a:buNone/>
            </a:pPr>
            <a:r>
              <a:rPr lang="en-US" sz="38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“Renting of Immovable Property”</a:t>
            </a:r>
            <a:r>
              <a:rPr lang="en-US" sz="3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a:p>
            <a:pPr>
              <a:buNone/>
            </a:pPr>
            <a:r>
              <a:rPr lang="en-US" dirty="0"/>
              <a:t>includes renting, letting, leasing, licensing or other similar arrangements of immovable property for use in the course or furtherance of  business or commerce but does not include —</a:t>
            </a:r>
          </a:p>
          <a:p>
            <a:pPr>
              <a:buNone/>
            </a:pPr>
            <a:r>
              <a:rPr lang="en-US" dirty="0"/>
              <a:t>(</a:t>
            </a:r>
            <a:r>
              <a:rPr lang="en-US" dirty="0" err="1"/>
              <a:t>i</a:t>
            </a:r>
            <a:r>
              <a:rPr lang="en-US" dirty="0"/>
              <a:t>) renting of immovable property by a religious body or to a religious body; or</a:t>
            </a:r>
          </a:p>
          <a:p>
            <a:pPr>
              <a:buNone/>
            </a:pPr>
            <a:r>
              <a:rPr lang="en-US" dirty="0"/>
              <a:t>(ii) renting of immovable property to an educational body, imparting skill or knowledge or lessons on any subject or field, other than a commercial training or coaching centre;</a:t>
            </a:r>
          </a:p>
          <a:p>
            <a:pPr>
              <a:buNone/>
            </a:pPr>
            <a:r>
              <a:rPr lang="en-US" dirty="0"/>
              <a:t>Explanation 1.—For the purposes of this clause, “for use in the course or furtherance of business or commerce” includes use of immovable property as factories, office buildings, warehouses, theatres, exhibition halls and multiple-use buildings;]</a:t>
            </a:r>
            <a:r>
              <a:rPr lang="en-US" b="1" baseline="30000" dirty="0"/>
              <a:t>*</a:t>
            </a:r>
            <a:endParaRPr lang="en-US" dirty="0"/>
          </a:p>
          <a:p>
            <a:pPr>
              <a:buNone/>
            </a:pPr>
            <a:r>
              <a:rPr lang="en-US" dirty="0"/>
              <a:t>Explanation 2.— For the removal of doubts, it is hereby declared that for the purposes of this clause “renting of immovable property” includes allowing or permitting the use of space in an immovable property, irrespective of the transfer of possession or control of the said immovable property</a:t>
            </a:r>
            <a:r>
              <a:rPr lang="en-US" dirty="0" smtClean="0"/>
              <a:t>;</a:t>
            </a:r>
          </a:p>
          <a:p>
            <a:r>
              <a:rPr lang="en-US" dirty="0" smtClean="0"/>
              <a:t>Who is liable to pay service tax?</a:t>
            </a:r>
          </a:p>
          <a:p>
            <a:r>
              <a:rPr lang="en-US" dirty="0" smtClean="0"/>
              <a:t>What is the value of taxable service for charging service tax?</a:t>
            </a:r>
            <a:endParaRPr lang="en-US" dirty="0"/>
          </a:p>
          <a:p>
            <a:r>
              <a:rPr lang="en-US" b="1" u="sng" dirty="0"/>
              <a:t>Case study </a:t>
            </a:r>
            <a:endParaRPr lang="en-US" u="sng" dirty="0"/>
          </a:p>
          <a:p>
            <a:pPr>
              <a:buNone/>
            </a:pPr>
            <a:r>
              <a:rPr lang="en-US" b="1" dirty="0"/>
              <a:t>CONSTITUTIONAL VALDITY: RENTING OF IMMOVEABLE PROPERTY:</a:t>
            </a:r>
            <a:endParaRPr lang="en-US" dirty="0"/>
          </a:p>
          <a:p>
            <a:pPr>
              <a:buNone/>
            </a:pPr>
            <a:r>
              <a:rPr lang="en-US" b="1" dirty="0"/>
              <a:t>INFINITI RETAIL LTD. V. UNION OF INDIA, 2010</a:t>
            </a:r>
            <a:endParaRPr lang="en-US" dirty="0"/>
          </a:p>
          <a:p>
            <a:pPr>
              <a:buNone/>
            </a:pPr>
            <a:endParaRPr lang="en-US" dirty="0"/>
          </a:p>
        </p:txBody>
      </p:sp>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pic>
        <p:nvPicPr>
          <p:cNvPr id="5124" name="Picture 4" descr="C:\Program Files\Microsoft Office\MEDIA\CAGCAT10\j0297185.wmf"/>
          <p:cNvPicPr>
            <a:picLocks noChangeAspect="1" noChangeArrowheads="1"/>
          </p:cNvPicPr>
          <p:nvPr/>
        </p:nvPicPr>
        <p:blipFill>
          <a:blip r:embed="rId2" cstate="print"/>
          <a:srcRect/>
          <a:stretch>
            <a:fillRect/>
          </a:stretch>
        </p:blipFill>
        <p:spPr bwMode="auto">
          <a:xfrm>
            <a:off x="7334402" y="5415991"/>
            <a:ext cx="1809598" cy="1442009"/>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150</TotalTime>
  <Words>330</Words>
  <Application>Microsoft Office PowerPoint</Application>
  <PresentationFormat>On-screen Show (4:3)</PresentationFormat>
  <Paragraphs>89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Concourse</vt:lpstr>
      <vt:lpstr>SERVICE TAX </vt:lpstr>
      <vt:lpstr> INTRODUCTION </vt:lpstr>
      <vt:lpstr>PROCEDURAL REQUIREMENT</vt:lpstr>
      <vt:lpstr>PENALTY </vt:lpstr>
      <vt:lpstr> Exemptions from service tax </vt:lpstr>
      <vt:lpstr> SOME TAXABLE SERVICES   </vt:lpstr>
      <vt:lpstr>Slide 7</vt:lpstr>
      <vt:lpstr>Slide 8</vt:lpstr>
      <vt:lpstr>Slide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TAX </dc:title>
  <dc:creator>a</dc:creator>
  <cp:lastModifiedBy>a</cp:lastModifiedBy>
  <cp:revision>31</cp:revision>
  <dcterms:created xsi:type="dcterms:W3CDTF">2010-12-14T06:20:38Z</dcterms:created>
  <dcterms:modified xsi:type="dcterms:W3CDTF">2010-12-22T06:12:16Z</dcterms:modified>
</cp:coreProperties>
</file>