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2"/>
  </p:sldMasterIdLst>
  <p:notesMasterIdLst>
    <p:notesMasterId r:id="rId35"/>
  </p:notesMasterIdLst>
  <p:handoutMasterIdLst>
    <p:handoutMasterId r:id="rId36"/>
  </p:handoutMasterIdLst>
  <p:sldIdLst>
    <p:sldId id="256" r:id="rId3"/>
    <p:sldId id="362" r:id="rId4"/>
    <p:sldId id="361" r:id="rId5"/>
    <p:sldId id="386" r:id="rId6"/>
    <p:sldId id="365" r:id="rId7"/>
    <p:sldId id="366" r:id="rId8"/>
    <p:sldId id="367" r:id="rId9"/>
    <p:sldId id="363" r:id="rId10"/>
    <p:sldId id="364" r:id="rId11"/>
    <p:sldId id="368" r:id="rId12"/>
    <p:sldId id="369" r:id="rId13"/>
    <p:sldId id="326" r:id="rId14"/>
    <p:sldId id="303" r:id="rId15"/>
    <p:sldId id="370" r:id="rId16"/>
    <p:sldId id="371" r:id="rId17"/>
    <p:sldId id="372" r:id="rId18"/>
    <p:sldId id="373" r:id="rId19"/>
    <p:sldId id="374" r:id="rId20"/>
    <p:sldId id="376" r:id="rId21"/>
    <p:sldId id="387" r:id="rId22"/>
    <p:sldId id="375" r:id="rId23"/>
    <p:sldId id="388" r:id="rId24"/>
    <p:sldId id="389" r:id="rId25"/>
    <p:sldId id="378" r:id="rId26"/>
    <p:sldId id="379" r:id="rId27"/>
    <p:sldId id="380" r:id="rId28"/>
    <p:sldId id="381" r:id="rId29"/>
    <p:sldId id="382" r:id="rId30"/>
    <p:sldId id="383" r:id="rId31"/>
    <p:sldId id="384" r:id="rId32"/>
    <p:sldId id="385" r:id="rId33"/>
    <p:sldId id="271" r:id="rId3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080808"/>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8" autoAdjust="0"/>
    <p:restoredTop sz="94624"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3" d="100"/>
          <a:sy n="53" d="100"/>
        </p:scale>
        <p:origin x="-2868" y="-10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IN"/>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8D85E6F4-5869-4364-87C7-4E13D87F231C}" type="datetimeFigureOut">
              <a:rPr lang="en-IN"/>
              <a:pPr>
                <a:defRPr/>
              </a:pPr>
              <a:t>03-12-2013</a:t>
            </a:fld>
            <a:endParaRPr lang="en-IN"/>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IN"/>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E16B0075-C567-444E-B549-C20FF9A79529}" type="slidenum">
              <a:rPr lang="en-IN"/>
              <a:pPr>
                <a:defRPr/>
              </a:pPr>
              <a:t>‹#›</a:t>
            </a:fld>
            <a:endParaRPr lang="en-IN"/>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5E045E6-B808-44BC-BA81-41D46910A551}" type="datetimeFigureOut">
              <a:rPr lang="en-US"/>
              <a:pPr>
                <a:defRPr/>
              </a:pPr>
              <a:t>03/12/2013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0DDEF4D-0AB9-49CF-9FEA-19D49EA4AA7A}"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bwMode="auto">
          <a:noFill/>
          <a:ln>
            <a:solidFill>
              <a:srgbClr val="000000"/>
            </a:solidFill>
            <a:miter lim="800000"/>
            <a:headEnd/>
            <a:tailEnd/>
          </a:ln>
        </p:spPr>
      </p:sp>
      <p:sp>
        <p:nvSpPr>
          <p:cNvPr id="1146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560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5584DD6-5D45-45CD-8C28-9C45E544AD1C}" type="slidenum">
              <a:rPr lang="en-US" smtClean="0"/>
              <a:pPr fontAlgn="base">
                <a:spcBef>
                  <a:spcPct val="0"/>
                </a:spcBef>
                <a:spcAft>
                  <a:spcPct val="0"/>
                </a:spcAft>
                <a:defRPr/>
              </a:pPr>
              <a:t>1</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gradFill flip="none" rotWithShape="1">
          <a:gsLst>
            <a:gs pos="0">
              <a:schemeClr val="bg1"/>
            </a:gs>
            <a:gs pos="25000">
              <a:schemeClr val="bg1"/>
            </a:gs>
            <a:gs pos="100000">
              <a:schemeClr val="bg1">
                <a:lumMod val="75000"/>
                <a:lumOff val="25000"/>
              </a:schemeClr>
            </a:gs>
          </a:gsLst>
          <a:path path="circle">
            <a:fillToRect l="10000" t="110000" r="10000" b="100000"/>
          </a:path>
          <a:tileRect/>
        </a:gradFill>
        <a:effectLst/>
      </p:bgPr>
    </p:bg>
    <p:spTree>
      <p:nvGrpSpPr>
        <p:cNvPr id="1" name=""/>
        <p:cNvGrpSpPr/>
        <p:nvPr/>
      </p:nvGrpSpPr>
      <p:grpSpPr>
        <a:xfrm>
          <a:off x="0" y="0"/>
          <a:ext cx="0" cy="0"/>
          <a:chOff x="0" y="0"/>
          <a:chExt cx="0" cy="0"/>
        </a:xfrm>
      </p:grpSpPr>
      <p:sp>
        <p:nvSpPr>
          <p:cNvPr id="4" name="Rectangle 3"/>
          <p:cNvSpPr/>
          <p:nvPr userDrawn="1"/>
        </p:nvSpPr>
        <p:spPr>
          <a:xfrm>
            <a:off x="2563975" y="5517558"/>
            <a:ext cx="6596270" cy="1354297"/>
          </a:xfrm>
          <a:prstGeom prst="rect">
            <a:avLst/>
          </a:prstGeom>
          <a:gradFill flip="none" rotWithShape="1">
            <a:gsLst>
              <a:gs pos="13000">
                <a:schemeClr val="bg2">
                  <a:lumMod val="50000"/>
                  <a:lumOff val="50000"/>
                </a:schemeClr>
              </a:gs>
              <a:gs pos="43000">
                <a:schemeClr val="tx1">
                  <a:lumMod val="85000"/>
                </a:schemeClr>
              </a:gs>
              <a:gs pos="66000">
                <a:schemeClr val="tx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IN"/>
          </a:p>
        </p:txBody>
      </p:sp>
      <p:pic>
        <p:nvPicPr>
          <p:cNvPr id="5" name="Picture 18" descr="Mamta Logo.jpg"/>
          <p:cNvPicPr>
            <a:picLocks noChangeAspect="1"/>
          </p:cNvPicPr>
          <p:nvPr userDrawn="1"/>
        </p:nvPicPr>
        <p:blipFill>
          <a:blip r:embed="rId3"/>
          <a:srcRect/>
          <a:stretch>
            <a:fillRect/>
          </a:stretch>
        </p:blipFill>
        <p:spPr bwMode="auto">
          <a:xfrm>
            <a:off x="0" y="5516563"/>
            <a:ext cx="2749550" cy="1341437"/>
          </a:xfrm>
          <a:prstGeom prst="rect">
            <a:avLst/>
          </a:prstGeom>
          <a:noFill/>
          <a:ln w="9525">
            <a:noFill/>
            <a:miter lim="800000"/>
            <a:headEnd/>
            <a:tailEnd/>
          </a:ln>
        </p:spPr>
      </p:pic>
      <p:pic>
        <p:nvPicPr>
          <p:cNvPr id="6" name="Picture 19" descr="about-the-organizationbg.png"/>
          <p:cNvPicPr>
            <a:picLocks noChangeAspect="1"/>
          </p:cNvPicPr>
          <p:nvPr userDrawn="1"/>
        </p:nvPicPr>
        <p:blipFill>
          <a:blip r:embed="rId4"/>
          <a:srcRect/>
          <a:stretch>
            <a:fillRect/>
          </a:stretch>
        </p:blipFill>
        <p:spPr bwMode="auto">
          <a:xfrm>
            <a:off x="5076825" y="5545138"/>
            <a:ext cx="4103688" cy="1339850"/>
          </a:xfrm>
          <a:prstGeom prst="rect">
            <a:avLst/>
          </a:prstGeom>
          <a:noFill/>
          <a:ln w="9525">
            <a:noFill/>
            <a:miter lim="800000"/>
            <a:headEnd/>
            <a:tailEnd/>
          </a:ln>
        </p:spPr>
      </p:pic>
      <p:sp>
        <p:nvSpPr>
          <p:cNvPr id="7" name="TextBox 6"/>
          <p:cNvSpPr txBox="1"/>
          <p:nvPr userDrawn="1"/>
        </p:nvSpPr>
        <p:spPr>
          <a:xfrm>
            <a:off x="3814763" y="5657850"/>
            <a:ext cx="5329237" cy="1200150"/>
          </a:xfrm>
          <a:prstGeom prst="rect">
            <a:avLst/>
          </a:prstGeom>
          <a:noFill/>
        </p:spPr>
        <p:txBody>
          <a:bodyPr>
            <a:spAutoFit/>
          </a:bodyPr>
          <a:lstStyle/>
          <a:p>
            <a:pPr algn="r" fontAlgn="auto">
              <a:spcBef>
                <a:spcPts val="0"/>
              </a:spcBef>
              <a:spcAft>
                <a:spcPts val="0"/>
              </a:spcAft>
              <a:defRPr/>
            </a:pPr>
            <a:r>
              <a:rPr lang="en-US" sz="1200" i="1" dirty="0">
                <a:solidFill>
                  <a:schemeClr val="bg1">
                    <a:lumMod val="75000"/>
                  </a:schemeClr>
                </a:solidFill>
                <a:latin typeface="Arial Unicode MS" pitchFamily="34" charset="-128"/>
                <a:ea typeface="Arial Unicode MS" pitchFamily="34" charset="-128"/>
                <a:cs typeface="Arial Unicode MS" pitchFamily="34" charset="-128"/>
              </a:rPr>
              <a:t>Room No.6, 4</a:t>
            </a:r>
            <a:r>
              <a:rPr lang="en-US" sz="1200" i="1" baseline="30000" dirty="0">
                <a:solidFill>
                  <a:schemeClr val="bg1">
                    <a:lumMod val="75000"/>
                  </a:schemeClr>
                </a:solidFill>
                <a:latin typeface="Arial Unicode MS" pitchFamily="34" charset="-128"/>
                <a:ea typeface="Arial Unicode MS" pitchFamily="34" charset="-128"/>
                <a:cs typeface="Arial Unicode MS" pitchFamily="34" charset="-128"/>
              </a:rPr>
              <a:t>th</a:t>
            </a:r>
            <a:r>
              <a:rPr lang="en-US" sz="1200" i="1" dirty="0">
                <a:solidFill>
                  <a:schemeClr val="bg1">
                    <a:lumMod val="75000"/>
                  </a:schemeClr>
                </a:solidFill>
                <a:latin typeface="Arial Unicode MS" pitchFamily="34" charset="-128"/>
                <a:ea typeface="Arial Unicode MS" pitchFamily="34" charset="-128"/>
                <a:cs typeface="Arial Unicode MS" pitchFamily="34" charset="-128"/>
              </a:rPr>
              <a:t> Floor, Commerce House</a:t>
            </a:r>
          </a:p>
          <a:p>
            <a:pPr algn="r" fontAlgn="auto">
              <a:spcBef>
                <a:spcPts val="0"/>
              </a:spcBef>
              <a:spcAft>
                <a:spcPts val="0"/>
              </a:spcAft>
              <a:defRPr/>
            </a:pPr>
            <a:r>
              <a:rPr lang="en-US" sz="1200" i="1" dirty="0">
                <a:solidFill>
                  <a:schemeClr val="bg1">
                    <a:lumMod val="75000"/>
                  </a:schemeClr>
                </a:solidFill>
                <a:latin typeface="Arial Unicode MS" pitchFamily="34" charset="-128"/>
                <a:ea typeface="Arial Unicode MS" pitchFamily="34" charset="-128"/>
                <a:cs typeface="Arial Unicode MS" pitchFamily="34" charset="-128"/>
              </a:rPr>
              <a:t>2A, </a:t>
            </a:r>
            <a:r>
              <a:rPr lang="en-US" sz="1200" i="1" dirty="0" err="1">
                <a:solidFill>
                  <a:schemeClr val="bg1">
                    <a:lumMod val="75000"/>
                  </a:schemeClr>
                </a:solidFill>
                <a:latin typeface="Arial Unicode MS" pitchFamily="34" charset="-128"/>
                <a:ea typeface="Arial Unicode MS" pitchFamily="34" charset="-128"/>
                <a:cs typeface="Arial Unicode MS" pitchFamily="34" charset="-128"/>
              </a:rPr>
              <a:t>Ganesh</a:t>
            </a:r>
            <a:r>
              <a:rPr lang="en-US" sz="1200" i="1" dirty="0">
                <a:solidFill>
                  <a:schemeClr val="bg1">
                    <a:lumMod val="75000"/>
                  </a:schemeClr>
                </a:solidFill>
                <a:latin typeface="Arial Unicode MS" pitchFamily="34" charset="-128"/>
                <a:ea typeface="Arial Unicode MS" pitchFamily="34" charset="-128"/>
                <a:cs typeface="Arial Unicode MS" pitchFamily="34" charset="-128"/>
              </a:rPr>
              <a:t> Chandra Avenue, Kolkata  700013</a:t>
            </a:r>
          </a:p>
          <a:p>
            <a:pPr algn="r" fontAlgn="auto">
              <a:spcBef>
                <a:spcPts val="0"/>
              </a:spcBef>
              <a:spcAft>
                <a:spcPts val="0"/>
              </a:spcAft>
              <a:defRPr/>
            </a:pPr>
            <a:endParaRPr lang="en-US" sz="1200" i="1" dirty="0">
              <a:solidFill>
                <a:schemeClr val="bg1">
                  <a:lumMod val="75000"/>
                </a:schemeClr>
              </a:solidFill>
              <a:latin typeface="Arial Unicode MS" pitchFamily="34" charset="-128"/>
              <a:ea typeface="Arial Unicode MS" pitchFamily="34" charset="-128"/>
              <a:cs typeface="Arial Unicode MS" pitchFamily="34" charset="-128"/>
            </a:endParaRPr>
          </a:p>
          <a:p>
            <a:pPr algn="r" fontAlgn="auto">
              <a:spcBef>
                <a:spcPts val="0"/>
              </a:spcBef>
              <a:spcAft>
                <a:spcPts val="0"/>
              </a:spcAft>
              <a:defRPr/>
            </a:pPr>
            <a:r>
              <a:rPr lang="en-US" sz="1200" i="1" dirty="0">
                <a:solidFill>
                  <a:schemeClr val="bg1"/>
                </a:solidFill>
                <a:latin typeface="Arial Unicode MS" pitchFamily="34" charset="-128"/>
                <a:ea typeface="Arial Unicode MS" pitchFamily="34" charset="-128"/>
                <a:cs typeface="Arial Unicode MS" pitchFamily="34" charset="-128"/>
              </a:rPr>
              <a:t>Connect me @ : (033) 3028 8955-57; (033) 3002 5630-33; 98310 99551</a:t>
            </a:r>
          </a:p>
          <a:p>
            <a:pPr algn="r" fontAlgn="auto">
              <a:spcBef>
                <a:spcPts val="0"/>
              </a:spcBef>
              <a:spcAft>
                <a:spcPts val="0"/>
              </a:spcAft>
              <a:defRPr/>
            </a:pPr>
            <a:r>
              <a:rPr lang="en-US" sz="1200" i="1" dirty="0">
                <a:solidFill>
                  <a:schemeClr val="bg1"/>
                </a:solidFill>
                <a:latin typeface="Arial Unicode MS" pitchFamily="34" charset="-128"/>
                <a:ea typeface="Arial Unicode MS" pitchFamily="34" charset="-128"/>
                <a:cs typeface="Arial Unicode MS" pitchFamily="34" charset="-128"/>
              </a:rPr>
              <a:t>mamtab@mamtabinani.com</a:t>
            </a:r>
          </a:p>
          <a:p>
            <a:pPr algn="r" fontAlgn="auto">
              <a:spcBef>
                <a:spcPts val="0"/>
              </a:spcBef>
              <a:spcAft>
                <a:spcPts val="0"/>
              </a:spcAft>
              <a:defRPr/>
            </a:pPr>
            <a:r>
              <a:rPr lang="en-US" sz="1200" i="1" dirty="0">
                <a:solidFill>
                  <a:schemeClr val="bg1"/>
                </a:solidFill>
                <a:latin typeface="Arial Unicode MS" pitchFamily="34" charset="-128"/>
                <a:ea typeface="Arial Unicode MS" pitchFamily="34" charset="-128"/>
                <a:cs typeface="Arial Unicode MS" pitchFamily="34" charset="-128"/>
              </a:rPr>
              <a:t>Visit me @ : www.mamtabinani.com</a:t>
            </a:r>
            <a:endParaRPr lang="en-IN" sz="1200" dirty="0">
              <a:latin typeface="+mn-lt"/>
              <a:cs typeface="+mn-cs"/>
            </a:endParaRPr>
          </a:p>
        </p:txBody>
      </p:sp>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rgbClr val="FF0000"/>
                </a:solidFill>
                <a:effectLst>
                  <a:outerShdw blurRad="38100" dist="25400" dir="5400000" algn="tl" rotWithShape="0">
                    <a:srgbClr val="000000">
                      <a:alpha val="43000"/>
                    </a:srgbClr>
                  </a:outerShdw>
                </a:effectLst>
                <a:latin typeface="+mj-lt"/>
                <a:ea typeface="+mj-ea"/>
                <a:cs typeface="+mj-cs"/>
              </a:defRPr>
            </a:lvl1pPr>
          </a:lstStyle>
          <a:p>
            <a:r>
              <a:rPr lang="en-US" dirty="0" smtClean="0"/>
              <a:t>Click to edit Master title style</a:t>
            </a:r>
            <a:endParaRPr lang="en-IN" dirty="0"/>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IN"/>
          </a:p>
        </p:txBody>
      </p:sp>
      <p:sp>
        <p:nvSpPr>
          <p:cNvPr id="8" name="Date Placeholder 29"/>
          <p:cNvSpPr>
            <a:spLocks noGrp="1"/>
          </p:cNvSpPr>
          <p:nvPr>
            <p:ph type="dt" sz="half" idx="10"/>
          </p:nvPr>
        </p:nvSpPr>
        <p:spPr/>
        <p:txBody>
          <a:bodyPr/>
          <a:lstStyle>
            <a:lvl1pPr>
              <a:defRPr/>
            </a:lvl1pPr>
          </a:lstStyle>
          <a:p>
            <a:pPr>
              <a:defRPr/>
            </a:pPr>
            <a:fld id="{F5CFDF45-3A85-4AAC-9233-9A81E7E7347B}" type="datetimeFigureOut">
              <a:rPr lang="en-IN"/>
              <a:pPr>
                <a:defRPr/>
              </a:pPr>
              <a:t>03-12-2013</a:t>
            </a:fld>
            <a:endParaRPr lang="en-IN" dirty="0"/>
          </a:p>
        </p:txBody>
      </p:sp>
      <p:sp>
        <p:nvSpPr>
          <p:cNvPr id="10" name="Footer Placeholder 18"/>
          <p:cNvSpPr>
            <a:spLocks noGrp="1"/>
          </p:cNvSpPr>
          <p:nvPr>
            <p:ph type="ftr" sz="quarter" idx="11"/>
          </p:nvPr>
        </p:nvSpPr>
        <p:spPr/>
        <p:txBody>
          <a:bodyPr/>
          <a:lstStyle>
            <a:lvl1pPr>
              <a:defRPr/>
            </a:lvl1pPr>
          </a:lstStyle>
          <a:p>
            <a:pPr>
              <a:defRPr/>
            </a:pPr>
            <a:endParaRPr lang="en-IN"/>
          </a:p>
        </p:txBody>
      </p:sp>
      <p:sp>
        <p:nvSpPr>
          <p:cNvPr id="11" name="Slide Number Placeholder 26"/>
          <p:cNvSpPr>
            <a:spLocks noGrp="1"/>
          </p:cNvSpPr>
          <p:nvPr>
            <p:ph type="sldNum" sz="quarter" idx="12"/>
          </p:nvPr>
        </p:nvSpPr>
        <p:spPr/>
        <p:txBody>
          <a:bodyPr/>
          <a:lstStyle>
            <a:lvl1pPr>
              <a:defRPr/>
            </a:lvl1pPr>
          </a:lstStyle>
          <a:p>
            <a:pPr>
              <a:defRPr/>
            </a:pPr>
            <a:fld id="{8342385B-4423-474F-A587-8FDFF3672073}" type="slidenum">
              <a:rPr lang="en-IN"/>
              <a:pPr>
                <a:defRPr/>
              </a:pPr>
              <a:t>‹#›</a:t>
            </a:fld>
            <a:endParaRPr lang="en-IN"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9"/>
          <p:cNvSpPr>
            <a:spLocks noGrp="1"/>
          </p:cNvSpPr>
          <p:nvPr>
            <p:ph type="dt" sz="half" idx="10"/>
          </p:nvPr>
        </p:nvSpPr>
        <p:spPr/>
        <p:txBody>
          <a:bodyPr/>
          <a:lstStyle>
            <a:lvl1pPr>
              <a:defRPr/>
            </a:lvl1pPr>
          </a:lstStyle>
          <a:p>
            <a:pPr>
              <a:defRPr/>
            </a:pPr>
            <a:fld id="{7990D2E3-6887-4E2A-ACCC-EAF18B33BED8}" type="datetimeFigureOut">
              <a:rPr lang="en-IN"/>
              <a:pPr>
                <a:defRPr/>
              </a:pPr>
              <a:t>03-12-2013</a:t>
            </a:fld>
            <a:endParaRPr lang="en-IN" dirty="0"/>
          </a:p>
        </p:txBody>
      </p:sp>
      <p:sp>
        <p:nvSpPr>
          <p:cNvPr id="5" name="Footer Placeholder 21"/>
          <p:cNvSpPr>
            <a:spLocks noGrp="1"/>
          </p:cNvSpPr>
          <p:nvPr>
            <p:ph type="ftr" sz="quarter" idx="11"/>
          </p:nvPr>
        </p:nvSpPr>
        <p:spPr/>
        <p:txBody>
          <a:bodyPr/>
          <a:lstStyle>
            <a:lvl1pPr>
              <a:defRPr/>
            </a:lvl1pPr>
          </a:lstStyle>
          <a:p>
            <a:pPr>
              <a:defRPr/>
            </a:pPr>
            <a:endParaRPr lang="en-IN"/>
          </a:p>
        </p:txBody>
      </p:sp>
      <p:sp>
        <p:nvSpPr>
          <p:cNvPr id="6" name="Slide Number Placeholder 17"/>
          <p:cNvSpPr>
            <a:spLocks noGrp="1"/>
          </p:cNvSpPr>
          <p:nvPr>
            <p:ph type="sldNum" sz="quarter" idx="12"/>
          </p:nvPr>
        </p:nvSpPr>
        <p:spPr/>
        <p:txBody>
          <a:bodyPr/>
          <a:lstStyle>
            <a:lvl1pPr>
              <a:defRPr/>
            </a:lvl1pPr>
          </a:lstStyle>
          <a:p>
            <a:pPr>
              <a:defRPr/>
            </a:pPr>
            <a:fld id="{59DB0C61-8943-472C-B44E-86672E12E110}" type="slidenum">
              <a:rPr lang="en-IN"/>
              <a:pPr>
                <a:defRPr/>
              </a:pPr>
              <a:t>‹#›</a:t>
            </a:fld>
            <a:endParaRPr lang="en-IN"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9"/>
          <p:cNvSpPr>
            <a:spLocks noGrp="1"/>
          </p:cNvSpPr>
          <p:nvPr>
            <p:ph type="dt" sz="half" idx="10"/>
          </p:nvPr>
        </p:nvSpPr>
        <p:spPr/>
        <p:txBody>
          <a:bodyPr/>
          <a:lstStyle>
            <a:lvl1pPr>
              <a:defRPr/>
            </a:lvl1pPr>
          </a:lstStyle>
          <a:p>
            <a:pPr>
              <a:defRPr/>
            </a:pPr>
            <a:fld id="{0D2FB1E3-CDA8-42EF-8F42-C94E238E9631}" type="datetimeFigureOut">
              <a:rPr lang="en-IN"/>
              <a:pPr>
                <a:defRPr/>
              </a:pPr>
              <a:t>03-12-2013</a:t>
            </a:fld>
            <a:endParaRPr lang="en-IN" dirty="0"/>
          </a:p>
        </p:txBody>
      </p:sp>
      <p:sp>
        <p:nvSpPr>
          <p:cNvPr id="5" name="Footer Placeholder 21"/>
          <p:cNvSpPr>
            <a:spLocks noGrp="1"/>
          </p:cNvSpPr>
          <p:nvPr>
            <p:ph type="ftr" sz="quarter" idx="11"/>
          </p:nvPr>
        </p:nvSpPr>
        <p:spPr/>
        <p:txBody>
          <a:bodyPr/>
          <a:lstStyle>
            <a:lvl1pPr>
              <a:defRPr/>
            </a:lvl1pPr>
          </a:lstStyle>
          <a:p>
            <a:pPr>
              <a:defRPr/>
            </a:pPr>
            <a:endParaRPr lang="en-IN"/>
          </a:p>
        </p:txBody>
      </p:sp>
      <p:sp>
        <p:nvSpPr>
          <p:cNvPr id="6" name="Slide Number Placeholder 17"/>
          <p:cNvSpPr>
            <a:spLocks noGrp="1"/>
          </p:cNvSpPr>
          <p:nvPr>
            <p:ph type="sldNum" sz="quarter" idx="12"/>
          </p:nvPr>
        </p:nvSpPr>
        <p:spPr/>
        <p:txBody>
          <a:bodyPr/>
          <a:lstStyle>
            <a:lvl1pPr>
              <a:defRPr/>
            </a:lvl1pPr>
          </a:lstStyle>
          <a:p>
            <a:pPr>
              <a:defRPr/>
            </a:pPr>
            <a:fld id="{F4B982FB-2A06-4A9B-AA11-C75F010E94C3}" type="slidenum">
              <a:rPr lang="en-IN"/>
              <a:pPr>
                <a:defRPr/>
              </a:pPr>
              <a:t>‹#›</a:t>
            </a:fld>
            <a:endParaRPr lang="en-IN"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0000"/>
                </a:solidFill>
              </a:defRPr>
            </a:lvl1pPr>
          </a:lstStyle>
          <a:p>
            <a:r>
              <a:rPr lang="en-US" dirty="0" smtClean="0"/>
              <a:t>Click to edit Master title style</a:t>
            </a:r>
            <a:endParaRPr lang="en-IN" dirty="0"/>
          </a:p>
        </p:txBody>
      </p:sp>
      <p:sp>
        <p:nvSpPr>
          <p:cNvPr id="3" name="Content Placeholder 2"/>
          <p:cNvSpPr>
            <a:spLocks noGrp="1"/>
          </p:cNvSpPr>
          <p:nvPr>
            <p:ph idx="1"/>
          </p:nvPr>
        </p:nvSpPr>
        <p:spPr/>
        <p:txBody>
          <a:bodyPr/>
          <a:lstStyle>
            <a:lvl1pPr>
              <a:buClr>
                <a:srgbClr val="C00000"/>
              </a:buClr>
              <a:buSzPct val="150000"/>
              <a:buFont typeface="Arial" pitchFamily="34" charset="0"/>
              <a:buChar char="•"/>
              <a:defRPr/>
            </a:lvl1pPr>
            <a:lvl2pPr>
              <a:buClr>
                <a:schemeClr val="accent3">
                  <a:lumMod val="50000"/>
                  <a:lumOff val="50000"/>
                </a:schemeClr>
              </a:buClr>
              <a:buSzPct val="150000"/>
              <a:buFont typeface="Arial" pitchFamily="34" charset="0"/>
              <a:buChar char="•"/>
              <a:defRPr/>
            </a:lvl2pPr>
            <a:lvl3pPr>
              <a:buClr>
                <a:schemeClr val="accent6">
                  <a:lumMod val="25000"/>
                </a:schemeClr>
              </a:buClr>
              <a:buSzPct val="150000"/>
              <a:buFont typeface="Arial" pitchFamily="34" charset="0"/>
              <a:buChar char="•"/>
              <a:defRPr/>
            </a:lvl3pPr>
            <a:lvl4pPr>
              <a:buClr>
                <a:schemeClr val="accent6">
                  <a:lumMod val="25000"/>
                </a:schemeClr>
              </a:buClr>
              <a:buSzPct val="150000"/>
              <a:buFont typeface="Arial" pitchFamily="34" charset="0"/>
              <a:buChar char="•"/>
              <a:defRPr/>
            </a:lvl4pPr>
            <a:lvl5pPr>
              <a:buClr>
                <a:schemeClr val="accent3">
                  <a:lumMod val="50000"/>
                  <a:lumOff val="50000"/>
                </a:schemeClr>
              </a:buClr>
              <a:buSzPct val="150000"/>
              <a:buFont typeface="Arial" pitchFamily="34" charset="0"/>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IN" dirty="0"/>
          </a:p>
        </p:txBody>
      </p:sp>
      <p:sp>
        <p:nvSpPr>
          <p:cNvPr id="4" name="Date Placeholder 9"/>
          <p:cNvSpPr>
            <a:spLocks noGrp="1"/>
          </p:cNvSpPr>
          <p:nvPr>
            <p:ph type="dt" sz="half" idx="10"/>
          </p:nvPr>
        </p:nvSpPr>
        <p:spPr/>
        <p:txBody>
          <a:bodyPr/>
          <a:lstStyle>
            <a:lvl1pPr>
              <a:defRPr/>
            </a:lvl1pPr>
          </a:lstStyle>
          <a:p>
            <a:pPr>
              <a:defRPr/>
            </a:pPr>
            <a:fld id="{F4E16AA3-115E-4EE0-98FE-283DD79DA25B}" type="datetimeFigureOut">
              <a:rPr lang="en-IN"/>
              <a:pPr>
                <a:defRPr/>
              </a:pPr>
              <a:t>03-12-2013</a:t>
            </a:fld>
            <a:endParaRPr lang="en-IN" dirty="0"/>
          </a:p>
        </p:txBody>
      </p:sp>
      <p:sp>
        <p:nvSpPr>
          <p:cNvPr id="5" name="Footer Placeholder 21"/>
          <p:cNvSpPr>
            <a:spLocks noGrp="1"/>
          </p:cNvSpPr>
          <p:nvPr>
            <p:ph type="ftr" sz="quarter" idx="11"/>
          </p:nvPr>
        </p:nvSpPr>
        <p:spPr/>
        <p:txBody>
          <a:bodyPr/>
          <a:lstStyle>
            <a:lvl1pPr>
              <a:defRPr/>
            </a:lvl1pPr>
          </a:lstStyle>
          <a:p>
            <a:pPr>
              <a:defRPr/>
            </a:pPr>
            <a:endParaRPr lang="en-IN"/>
          </a:p>
        </p:txBody>
      </p:sp>
      <p:sp>
        <p:nvSpPr>
          <p:cNvPr id="6" name="Slide Number Placeholder 17"/>
          <p:cNvSpPr>
            <a:spLocks noGrp="1"/>
          </p:cNvSpPr>
          <p:nvPr>
            <p:ph type="sldNum" sz="quarter" idx="12"/>
          </p:nvPr>
        </p:nvSpPr>
        <p:spPr/>
        <p:txBody>
          <a:bodyPr/>
          <a:lstStyle>
            <a:lvl1pPr>
              <a:defRPr/>
            </a:lvl1pPr>
          </a:lstStyle>
          <a:p>
            <a:pPr>
              <a:defRPr/>
            </a:pPr>
            <a:fld id="{6F2CFE91-8DD5-4F8C-A097-492DB56CE3D5}" type="slidenum">
              <a:rPr lang="en-IN"/>
              <a:pPr>
                <a:defRPr/>
              </a:pPr>
              <a:t>‹#›</a:t>
            </a:fld>
            <a:endParaRPr lang="en-IN"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rgbClr val="FF0000"/>
                </a:solidFill>
                <a:effectLst>
                  <a:outerShdw blurRad="38100" dist="25400" dir="5400000" algn="tl" rotWithShape="0">
                    <a:srgbClr val="000000">
                      <a:alpha val="43000"/>
                    </a:srgbClr>
                  </a:outerShdw>
                </a:effectLst>
                <a:latin typeface="+mj-lt"/>
                <a:ea typeface="+mj-ea"/>
                <a:cs typeface="+mj-cs"/>
              </a:defRPr>
            </a:lvl1pPr>
          </a:lstStyle>
          <a:p>
            <a:r>
              <a:rPr lang="en-US" dirty="0" smtClean="0"/>
              <a:t>Click to edit Master title style</a:t>
            </a:r>
            <a:endParaRPr lang="en-IN" dirty="0"/>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670CB0D4-557B-451F-92E5-AB9E7213659F}" type="datetimeFigureOut">
              <a:rPr lang="en-IN"/>
              <a:pPr>
                <a:defRPr/>
              </a:pPr>
              <a:t>03-12-2013</a:t>
            </a:fld>
            <a:endParaRPr lang="en-IN" dirty="0"/>
          </a:p>
        </p:txBody>
      </p:sp>
      <p:sp>
        <p:nvSpPr>
          <p:cNvPr id="5" name="Footer Placeholder 4"/>
          <p:cNvSpPr>
            <a:spLocks noGrp="1"/>
          </p:cNvSpPr>
          <p:nvPr>
            <p:ph type="ftr" sz="quarter" idx="11"/>
          </p:nvPr>
        </p:nvSpPr>
        <p:spPr/>
        <p:txBody>
          <a:bodyPr/>
          <a:lstStyle>
            <a:lvl1pPr>
              <a:defRPr/>
            </a:lvl1pPr>
          </a:lstStyle>
          <a:p>
            <a:pPr>
              <a:defRPr/>
            </a:pPr>
            <a:endParaRPr lang="en-IN"/>
          </a:p>
        </p:txBody>
      </p:sp>
      <p:sp>
        <p:nvSpPr>
          <p:cNvPr id="6" name="Slide Number Placeholder 5"/>
          <p:cNvSpPr>
            <a:spLocks noGrp="1"/>
          </p:cNvSpPr>
          <p:nvPr>
            <p:ph type="sldNum" sz="quarter" idx="12"/>
          </p:nvPr>
        </p:nvSpPr>
        <p:spPr/>
        <p:txBody>
          <a:bodyPr/>
          <a:lstStyle>
            <a:lvl1pPr>
              <a:defRPr/>
            </a:lvl1pPr>
          </a:lstStyle>
          <a:p>
            <a:pPr>
              <a:defRPr/>
            </a:pPr>
            <a:fld id="{290FFAAB-AD8E-48F7-A680-FB099CFFBFCA}" type="slidenum">
              <a:rPr lang="en-IN"/>
              <a:pPr>
                <a:defRPr/>
              </a:pPr>
              <a:t>‹#›</a:t>
            </a:fld>
            <a:endParaRPr lang="en-IN"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9"/>
          <p:cNvSpPr>
            <a:spLocks noGrp="1"/>
          </p:cNvSpPr>
          <p:nvPr>
            <p:ph type="dt" sz="half" idx="10"/>
          </p:nvPr>
        </p:nvSpPr>
        <p:spPr/>
        <p:txBody>
          <a:bodyPr/>
          <a:lstStyle>
            <a:lvl1pPr>
              <a:defRPr/>
            </a:lvl1pPr>
          </a:lstStyle>
          <a:p>
            <a:pPr>
              <a:defRPr/>
            </a:pPr>
            <a:fld id="{4D15DA5C-D6C8-40EA-B395-B37F723B25E9}" type="datetimeFigureOut">
              <a:rPr lang="en-IN"/>
              <a:pPr>
                <a:defRPr/>
              </a:pPr>
              <a:t>03-12-2013</a:t>
            </a:fld>
            <a:endParaRPr lang="en-IN" dirty="0"/>
          </a:p>
        </p:txBody>
      </p:sp>
      <p:sp>
        <p:nvSpPr>
          <p:cNvPr id="6" name="Footer Placeholder 21"/>
          <p:cNvSpPr>
            <a:spLocks noGrp="1"/>
          </p:cNvSpPr>
          <p:nvPr>
            <p:ph type="ftr" sz="quarter" idx="11"/>
          </p:nvPr>
        </p:nvSpPr>
        <p:spPr/>
        <p:txBody>
          <a:bodyPr/>
          <a:lstStyle>
            <a:lvl1pPr>
              <a:defRPr/>
            </a:lvl1pPr>
          </a:lstStyle>
          <a:p>
            <a:pPr>
              <a:defRPr/>
            </a:pPr>
            <a:endParaRPr lang="en-IN"/>
          </a:p>
        </p:txBody>
      </p:sp>
      <p:sp>
        <p:nvSpPr>
          <p:cNvPr id="7" name="Slide Number Placeholder 17"/>
          <p:cNvSpPr>
            <a:spLocks noGrp="1"/>
          </p:cNvSpPr>
          <p:nvPr>
            <p:ph type="sldNum" sz="quarter" idx="12"/>
          </p:nvPr>
        </p:nvSpPr>
        <p:spPr/>
        <p:txBody>
          <a:bodyPr/>
          <a:lstStyle>
            <a:lvl1pPr>
              <a:defRPr/>
            </a:lvl1pPr>
          </a:lstStyle>
          <a:p>
            <a:pPr>
              <a:defRPr/>
            </a:pPr>
            <a:fld id="{3553384A-39F5-41BF-9735-E542FA800195}" type="slidenum">
              <a:rPr lang="en-IN"/>
              <a:pPr>
                <a:defRPr/>
              </a:pPr>
              <a:t>‹#›</a:t>
            </a:fld>
            <a:endParaRPr lang="en-IN"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9"/>
          <p:cNvSpPr>
            <a:spLocks noGrp="1"/>
          </p:cNvSpPr>
          <p:nvPr>
            <p:ph type="dt" sz="half" idx="10"/>
          </p:nvPr>
        </p:nvSpPr>
        <p:spPr/>
        <p:txBody>
          <a:bodyPr/>
          <a:lstStyle>
            <a:lvl1pPr>
              <a:defRPr/>
            </a:lvl1pPr>
          </a:lstStyle>
          <a:p>
            <a:pPr>
              <a:defRPr/>
            </a:pPr>
            <a:fld id="{7AB45C76-47D1-436A-A27A-2653AFE837B0}" type="datetimeFigureOut">
              <a:rPr lang="en-IN"/>
              <a:pPr>
                <a:defRPr/>
              </a:pPr>
              <a:t>03-12-2013</a:t>
            </a:fld>
            <a:endParaRPr lang="en-IN" dirty="0"/>
          </a:p>
        </p:txBody>
      </p:sp>
      <p:sp>
        <p:nvSpPr>
          <p:cNvPr id="8" name="Footer Placeholder 21"/>
          <p:cNvSpPr>
            <a:spLocks noGrp="1"/>
          </p:cNvSpPr>
          <p:nvPr>
            <p:ph type="ftr" sz="quarter" idx="11"/>
          </p:nvPr>
        </p:nvSpPr>
        <p:spPr/>
        <p:txBody>
          <a:bodyPr/>
          <a:lstStyle>
            <a:lvl1pPr>
              <a:defRPr/>
            </a:lvl1pPr>
          </a:lstStyle>
          <a:p>
            <a:pPr>
              <a:defRPr/>
            </a:pPr>
            <a:endParaRPr lang="en-IN"/>
          </a:p>
        </p:txBody>
      </p:sp>
      <p:sp>
        <p:nvSpPr>
          <p:cNvPr id="9" name="Slide Number Placeholder 17"/>
          <p:cNvSpPr>
            <a:spLocks noGrp="1"/>
          </p:cNvSpPr>
          <p:nvPr>
            <p:ph type="sldNum" sz="quarter" idx="12"/>
          </p:nvPr>
        </p:nvSpPr>
        <p:spPr/>
        <p:txBody>
          <a:bodyPr/>
          <a:lstStyle>
            <a:lvl1pPr>
              <a:defRPr/>
            </a:lvl1pPr>
          </a:lstStyle>
          <a:p>
            <a:pPr>
              <a:defRPr/>
            </a:pPr>
            <a:fld id="{F1A44022-854F-40C7-8019-D9316222C974}" type="slidenum">
              <a:rPr lang="en-IN"/>
              <a:pPr>
                <a:defRPr/>
              </a:pPr>
              <a:t>‹#›</a:t>
            </a:fld>
            <a:endParaRPr lang="en-IN"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IN"/>
          </a:p>
        </p:txBody>
      </p:sp>
      <p:sp>
        <p:nvSpPr>
          <p:cNvPr id="3" name="Date Placeholder 9"/>
          <p:cNvSpPr>
            <a:spLocks noGrp="1"/>
          </p:cNvSpPr>
          <p:nvPr>
            <p:ph type="dt" sz="half" idx="10"/>
          </p:nvPr>
        </p:nvSpPr>
        <p:spPr/>
        <p:txBody>
          <a:bodyPr/>
          <a:lstStyle>
            <a:lvl1pPr>
              <a:defRPr/>
            </a:lvl1pPr>
          </a:lstStyle>
          <a:p>
            <a:pPr>
              <a:defRPr/>
            </a:pPr>
            <a:fld id="{BADBE439-7A22-43EB-B39C-21D703E23014}" type="datetimeFigureOut">
              <a:rPr lang="en-IN"/>
              <a:pPr>
                <a:defRPr/>
              </a:pPr>
              <a:t>03-12-2013</a:t>
            </a:fld>
            <a:endParaRPr lang="en-IN" dirty="0"/>
          </a:p>
        </p:txBody>
      </p:sp>
      <p:sp>
        <p:nvSpPr>
          <p:cNvPr id="4" name="Footer Placeholder 21"/>
          <p:cNvSpPr>
            <a:spLocks noGrp="1"/>
          </p:cNvSpPr>
          <p:nvPr>
            <p:ph type="ftr" sz="quarter" idx="11"/>
          </p:nvPr>
        </p:nvSpPr>
        <p:spPr/>
        <p:txBody>
          <a:bodyPr/>
          <a:lstStyle>
            <a:lvl1pPr>
              <a:defRPr/>
            </a:lvl1pPr>
          </a:lstStyle>
          <a:p>
            <a:pPr>
              <a:defRPr/>
            </a:pPr>
            <a:endParaRPr lang="en-IN"/>
          </a:p>
        </p:txBody>
      </p:sp>
      <p:sp>
        <p:nvSpPr>
          <p:cNvPr id="5" name="Slide Number Placeholder 17"/>
          <p:cNvSpPr>
            <a:spLocks noGrp="1"/>
          </p:cNvSpPr>
          <p:nvPr>
            <p:ph type="sldNum" sz="quarter" idx="12"/>
          </p:nvPr>
        </p:nvSpPr>
        <p:spPr/>
        <p:txBody>
          <a:bodyPr/>
          <a:lstStyle>
            <a:lvl1pPr>
              <a:defRPr/>
            </a:lvl1pPr>
          </a:lstStyle>
          <a:p>
            <a:pPr>
              <a:defRPr/>
            </a:pPr>
            <a:fld id="{DF30FC3E-BA9D-4F41-A2A7-40F8C67A75C6}" type="slidenum">
              <a:rPr lang="en-IN"/>
              <a:pPr>
                <a:defRPr/>
              </a:pPr>
              <a:t>‹#›</a:t>
            </a:fld>
            <a:endParaRPr lang="en-IN"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09E467A8-135E-4AAC-BFB2-5CB529FBD704}" type="datetimeFigureOut">
              <a:rPr lang="en-IN"/>
              <a:pPr>
                <a:defRPr/>
              </a:pPr>
              <a:t>03-12-2013</a:t>
            </a:fld>
            <a:endParaRPr lang="en-IN" dirty="0"/>
          </a:p>
        </p:txBody>
      </p:sp>
      <p:sp>
        <p:nvSpPr>
          <p:cNvPr id="3" name="Footer Placeholder 21"/>
          <p:cNvSpPr>
            <a:spLocks noGrp="1"/>
          </p:cNvSpPr>
          <p:nvPr>
            <p:ph type="ftr" sz="quarter" idx="11"/>
          </p:nvPr>
        </p:nvSpPr>
        <p:spPr/>
        <p:txBody>
          <a:bodyPr/>
          <a:lstStyle>
            <a:lvl1pPr>
              <a:defRPr/>
            </a:lvl1pPr>
          </a:lstStyle>
          <a:p>
            <a:pPr>
              <a:defRPr/>
            </a:pPr>
            <a:endParaRPr lang="en-IN"/>
          </a:p>
        </p:txBody>
      </p:sp>
      <p:sp>
        <p:nvSpPr>
          <p:cNvPr id="4" name="Slide Number Placeholder 17"/>
          <p:cNvSpPr>
            <a:spLocks noGrp="1"/>
          </p:cNvSpPr>
          <p:nvPr>
            <p:ph type="sldNum" sz="quarter" idx="12"/>
          </p:nvPr>
        </p:nvSpPr>
        <p:spPr/>
        <p:txBody>
          <a:bodyPr/>
          <a:lstStyle>
            <a:lvl1pPr>
              <a:defRPr/>
            </a:lvl1pPr>
          </a:lstStyle>
          <a:p>
            <a:pPr>
              <a:defRPr/>
            </a:pPr>
            <a:fld id="{E4FC3706-30A7-4347-8051-27A9E28BD588}" type="slidenum">
              <a:rPr lang="en-IN"/>
              <a:pPr>
                <a:defRPr/>
              </a:pPr>
              <a:t>‹#›</a:t>
            </a:fld>
            <a:endParaRPr lang="en-IN"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IN"/>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9"/>
          <p:cNvSpPr>
            <a:spLocks noGrp="1"/>
          </p:cNvSpPr>
          <p:nvPr>
            <p:ph type="dt" sz="half" idx="10"/>
          </p:nvPr>
        </p:nvSpPr>
        <p:spPr/>
        <p:txBody>
          <a:bodyPr/>
          <a:lstStyle>
            <a:lvl1pPr>
              <a:defRPr/>
            </a:lvl1pPr>
          </a:lstStyle>
          <a:p>
            <a:pPr>
              <a:defRPr/>
            </a:pPr>
            <a:fld id="{2AE2A516-2EBB-4AC7-AECC-42C339968533}" type="datetimeFigureOut">
              <a:rPr lang="en-IN"/>
              <a:pPr>
                <a:defRPr/>
              </a:pPr>
              <a:t>03-12-2013</a:t>
            </a:fld>
            <a:endParaRPr lang="en-IN" dirty="0"/>
          </a:p>
        </p:txBody>
      </p:sp>
      <p:sp>
        <p:nvSpPr>
          <p:cNvPr id="6" name="Footer Placeholder 21"/>
          <p:cNvSpPr>
            <a:spLocks noGrp="1"/>
          </p:cNvSpPr>
          <p:nvPr>
            <p:ph type="ftr" sz="quarter" idx="11"/>
          </p:nvPr>
        </p:nvSpPr>
        <p:spPr/>
        <p:txBody>
          <a:bodyPr/>
          <a:lstStyle>
            <a:lvl1pPr>
              <a:defRPr/>
            </a:lvl1pPr>
          </a:lstStyle>
          <a:p>
            <a:pPr>
              <a:defRPr/>
            </a:pPr>
            <a:endParaRPr lang="en-IN"/>
          </a:p>
        </p:txBody>
      </p:sp>
      <p:sp>
        <p:nvSpPr>
          <p:cNvPr id="7" name="Slide Number Placeholder 17"/>
          <p:cNvSpPr>
            <a:spLocks noGrp="1"/>
          </p:cNvSpPr>
          <p:nvPr>
            <p:ph type="sldNum" sz="quarter" idx="12"/>
          </p:nvPr>
        </p:nvSpPr>
        <p:spPr/>
        <p:txBody>
          <a:bodyPr/>
          <a:lstStyle>
            <a:lvl1pPr>
              <a:defRPr/>
            </a:lvl1pPr>
          </a:lstStyle>
          <a:p>
            <a:pPr>
              <a:defRPr/>
            </a:pPr>
            <a:fld id="{B3869677-90A0-48EA-A345-60FCB021077D}" type="slidenum">
              <a:rPr lang="en-IN"/>
              <a:pPr>
                <a:defRPr/>
              </a:pPr>
              <a:t>‹#›</a:t>
            </a:fld>
            <a:endParaRPr lang="en-IN"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IN"/>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IN" noProof="0" dirty="0"/>
          </a:p>
        </p:txBody>
      </p:sp>
      <p:sp>
        <p:nvSpPr>
          <p:cNvPr id="9" name="Date Placeholder 4"/>
          <p:cNvSpPr>
            <a:spLocks noGrp="1"/>
          </p:cNvSpPr>
          <p:nvPr>
            <p:ph type="dt" sz="half" idx="10"/>
          </p:nvPr>
        </p:nvSpPr>
        <p:spPr/>
        <p:txBody>
          <a:bodyPr/>
          <a:lstStyle>
            <a:lvl1pPr>
              <a:defRPr/>
            </a:lvl1pPr>
          </a:lstStyle>
          <a:p>
            <a:pPr>
              <a:defRPr/>
            </a:pPr>
            <a:fld id="{499F169E-10F6-4A77-A379-6FFE7E371370}" type="datetimeFigureOut">
              <a:rPr lang="en-IN"/>
              <a:pPr>
                <a:defRPr/>
              </a:pPr>
              <a:t>03-12-2013</a:t>
            </a:fld>
            <a:endParaRPr lang="en-IN" dirty="0"/>
          </a:p>
        </p:txBody>
      </p:sp>
      <p:sp>
        <p:nvSpPr>
          <p:cNvPr id="10" name="Footer Placeholder 5"/>
          <p:cNvSpPr>
            <a:spLocks noGrp="1"/>
          </p:cNvSpPr>
          <p:nvPr>
            <p:ph type="ftr" sz="quarter" idx="11"/>
          </p:nvPr>
        </p:nvSpPr>
        <p:spPr/>
        <p:txBody>
          <a:bodyPr/>
          <a:lstStyle>
            <a:lvl1pPr>
              <a:defRPr/>
            </a:lvl1pPr>
          </a:lstStyle>
          <a:p>
            <a:pPr>
              <a:defRPr/>
            </a:pPr>
            <a:endParaRPr lang="en-IN"/>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78D8E6F2-5611-4C1F-B2BC-FF6DE924015A}" type="slidenum">
              <a:rPr lang="en-IN"/>
              <a:pPr>
                <a:defRPr/>
              </a:pPr>
              <a:t>‹#›</a:t>
            </a:fld>
            <a:endParaRPr lang="en-IN"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lumMod val="65000"/>
                <a:lumOff val="35000"/>
              </a:schemeClr>
            </a:gs>
            <a:gs pos="25000">
              <a:schemeClr val="bg1">
                <a:lumMod val="75000"/>
                <a:lumOff val="25000"/>
              </a:schemeClr>
            </a:gs>
            <a:gs pos="100000">
              <a:srgbClr val="080808"/>
            </a:gs>
          </a:gsLst>
          <a:path path="circle">
            <a:fillToRect l="10000" t="110000" r="10000" b="100000"/>
          </a:path>
          <a:tileRect/>
        </a:grad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tx1"/>
              </a:gs>
              <a:gs pos="100000">
                <a:schemeClr val="tx1">
                  <a:lumMod val="75000"/>
                  <a:lumOff val="2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tx1">
                  <a:lumMod val="65000"/>
                  <a:lumOff val="35000"/>
                </a:schemeClr>
              </a:gs>
              <a:gs pos="80000">
                <a:schemeClr val="tx1">
                  <a:lumMod val="65000"/>
                  <a:lumOff val="3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028"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endParaRPr lang="en-IN" smtClean="0"/>
          </a:p>
        </p:txBody>
      </p:sp>
      <p:sp>
        <p:nvSpPr>
          <p:cNvPr id="1029"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smtClean="0"/>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fld id="{0F8E1675-37E7-428D-983C-6853BCA6658D}" type="datetimeFigureOut">
              <a:rPr lang="en-IN"/>
              <a:pPr>
                <a:defRPr/>
              </a:pPr>
              <a:t>03-12-2013</a:t>
            </a:fld>
            <a:endParaRPr lang="en-IN"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endParaRPr lang="en-IN"/>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fld id="{DD5BA478-FD4A-4336-9FF4-3870AF4498FB}" type="slidenum">
              <a:rPr lang="en-IN"/>
              <a:pPr>
                <a:defRPr/>
              </a:pPr>
              <a:t>‹#›</a:t>
            </a:fld>
            <a:endParaRPr lang="en-IN" dirty="0"/>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85"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solidFill>
                <a:schemeClr val="tx1">
                  <a:lumMod val="95000"/>
                  <a:lumOff val="5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3" name="Freeform 12"/>
            <p:cNvSpPr>
              <a:spLocks/>
            </p:cNvSpPr>
            <p:nvPr/>
          </p:nvSpPr>
          <p:spPr bwMode="auto">
            <a:xfrm rot="21435692">
              <a:off x="-14283" y="289747"/>
              <a:ext cx="9175786" cy="52988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solidFill>
                <a:schemeClr val="tx1">
                  <a:lumMod val="95000"/>
                  <a:lumOff val="5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grpSp>
      <p:sp>
        <p:nvSpPr>
          <p:cNvPr id="14" name="Freeform 13"/>
          <p:cNvSpPr/>
          <p:nvPr/>
        </p:nvSpPr>
        <p:spPr>
          <a:xfrm>
            <a:off x="-9525" y="4868863"/>
            <a:ext cx="9153525" cy="2012950"/>
          </a:xfrm>
          <a:custGeom>
            <a:avLst/>
            <a:gdLst>
              <a:gd name="connsiteX0" fmla="*/ 0 w 9154274"/>
              <a:gd name="connsiteY0" fmla="*/ 1202077 h 2476072"/>
              <a:gd name="connsiteX1" fmla="*/ 3996647 w 9154274"/>
              <a:gd name="connsiteY1" fmla="*/ 1890445 h 2476072"/>
              <a:gd name="connsiteX2" fmla="*/ 6832314 w 9154274"/>
              <a:gd name="connsiteY2" fmla="*/ 1510301 h 2476072"/>
              <a:gd name="connsiteX3" fmla="*/ 9154274 w 9154274"/>
              <a:gd name="connsiteY3" fmla="*/ 0 h 2476072"/>
              <a:gd name="connsiteX4" fmla="*/ 9154274 w 9154274"/>
              <a:gd name="connsiteY4" fmla="*/ 2476072 h 2476072"/>
              <a:gd name="connsiteX5" fmla="*/ 0 w 9154274"/>
              <a:gd name="connsiteY5" fmla="*/ 2455524 h 2476072"/>
              <a:gd name="connsiteX6" fmla="*/ 0 w 9154274"/>
              <a:gd name="connsiteY6" fmla="*/ 1202077 h 2476072"/>
              <a:gd name="connsiteX0" fmla="*/ 0 w 9154274"/>
              <a:gd name="connsiteY0" fmla="*/ 1202077 h 2476072"/>
              <a:gd name="connsiteX1" fmla="*/ 3996647 w 9154274"/>
              <a:gd name="connsiteY1" fmla="*/ 1890445 h 2476072"/>
              <a:gd name="connsiteX2" fmla="*/ 6832314 w 9154274"/>
              <a:gd name="connsiteY2" fmla="*/ 1510301 h 2476072"/>
              <a:gd name="connsiteX3" fmla="*/ 9154274 w 9154274"/>
              <a:gd name="connsiteY3" fmla="*/ 0 h 2476072"/>
              <a:gd name="connsiteX4" fmla="*/ 9154274 w 9154274"/>
              <a:gd name="connsiteY4" fmla="*/ 2476072 h 2476072"/>
              <a:gd name="connsiteX5" fmla="*/ 0 w 9154274"/>
              <a:gd name="connsiteY5" fmla="*/ 2455524 h 2476072"/>
              <a:gd name="connsiteX6" fmla="*/ 0 w 9154274"/>
              <a:gd name="connsiteY6" fmla="*/ 1202077 h 2476072"/>
              <a:gd name="connsiteX0" fmla="*/ 0 w 9154274"/>
              <a:gd name="connsiteY0" fmla="*/ 1202077 h 2476072"/>
              <a:gd name="connsiteX1" fmla="*/ 3996647 w 9154274"/>
              <a:gd name="connsiteY1" fmla="*/ 1890445 h 2476072"/>
              <a:gd name="connsiteX2" fmla="*/ 6832314 w 9154274"/>
              <a:gd name="connsiteY2" fmla="*/ 1510301 h 2476072"/>
              <a:gd name="connsiteX3" fmla="*/ 9154274 w 9154274"/>
              <a:gd name="connsiteY3" fmla="*/ 0 h 2476072"/>
              <a:gd name="connsiteX4" fmla="*/ 9154274 w 9154274"/>
              <a:gd name="connsiteY4" fmla="*/ 2476072 h 2476072"/>
              <a:gd name="connsiteX5" fmla="*/ 0 w 9154274"/>
              <a:gd name="connsiteY5" fmla="*/ 2455524 h 2476072"/>
              <a:gd name="connsiteX6" fmla="*/ 0 w 9154274"/>
              <a:gd name="connsiteY6" fmla="*/ 1202077 h 2476072"/>
              <a:gd name="connsiteX0" fmla="*/ 0 w 9154274"/>
              <a:gd name="connsiteY0" fmla="*/ 1202077 h 2476072"/>
              <a:gd name="connsiteX1" fmla="*/ 3996647 w 9154274"/>
              <a:gd name="connsiteY1" fmla="*/ 1890445 h 2476072"/>
              <a:gd name="connsiteX2" fmla="*/ 6832314 w 9154274"/>
              <a:gd name="connsiteY2" fmla="*/ 1510301 h 2476072"/>
              <a:gd name="connsiteX3" fmla="*/ 9154274 w 9154274"/>
              <a:gd name="connsiteY3" fmla="*/ 0 h 2476072"/>
              <a:gd name="connsiteX4" fmla="*/ 9154274 w 9154274"/>
              <a:gd name="connsiteY4" fmla="*/ 2476072 h 2476072"/>
              <a:gd name="connsiteX5" fmla="*/ 0 w 9154274"/>
              <a:gd name="connsiteY5" fmla="*/ 2455524 h 2476072"/>
              <a:gd name="connsiteX6" fmla="*/ 0 w 9154274"/>
              <a:gd name="connsiteY6" fmla="*/ 1202077 h 2476072"/>
              <a:gd name="connsiteX0" fmla="*/ 0 w 9154274"/>
              <a:gd name="connsiteY0" fmla="*/ 1202077 h 2476072"/>
              <a:gd name="connsiteX1" fmla="*/ 3996647 w 9154274"/>
              <a:gd name="connsiteY1" fmla="*/ 1890445 h 2476072"/>
              <a:gd name="connsiteX2" fmla="*/ 9154274 w 9154274"/>
              <a:gd name="connsiteY2" fmla="*/ 0 h 2476072"/>
              <a:gd name="connsiteX3" fmla="*/ 9154274 w 9154274"/>
              <a:gd name="connsiteY3" fmla="*/ 2476072 h 2476072"/>
              <a:gd name="connsiteX4" fmla="*/ 0 w 9154274"/>
              <a:gd name="connsiteY4" fmla="*/ 2455524 h 2476072"/>
              <a:gd name="connsiteX5" fmla="*/ 0 w 9154274"/>
              <a:gd name="connsiteY5" fmla="*/ 1202077 h 2476072"/>
              <a:gd name="connsiteX0" fmla="*/ 0 w 9154274"/>
              <a:gd name="connsiteY0" fmla="*/ 1202077 h 2476072"/>
              <a:gd name="connsiteX1" fmla="*/ 3996647 w 9154274"/>
              <a:gd name="connsiteY1" fmla="*/ 1890445 h 2476072"/>
              <a:gd name="connsiteX2" fmla="*/ 9154274 w 9154274"/>
              <a:gd name="connsiteY2" fmla="*/ 0 h 2476072"/>
              <a:gd name="connsiteX3" fmla="*/ 9154274 w 9154274"/>
              <a:gd name="connsiteY3" fmla="*/ 2476072 h 2476072"/>
              <a:gd name="connsiteX4" fmla="*/ 0 w 9154274"/>
              <a:gd name="connsiteY4" fmla="*/ 2455524 h 2476072"/>
              <a:gd name="connsiteX5" fmla="*/ 0 w 9154274"/>
              <a:gd name="connsiteY5" fmla="*/ 1202077 h 2476072"/>
              <a:gd name="connsiteX0" fmla="*/ 0 w 9154274"/>
              <a:gd name="connsiteY0" fmla="*/ 1202077 h 2476072"/>
              <a:gd name="connsiteX1" fmla="*/ 3996647 w 9154274"/>
              <a:gd name="connsiteY1" fmla="*/ 1890445 h 2476072"/>
              <a:gd name="connsiteX2" fmla="*/ 9154274 w 9154274"/>
              <a:gd name="connsiteY2" fmla="*/ 0 h 2476072"/>
              <a:gd name="connsiteX3" fmla="*/ 9154274 w 9154274"/>
              <a:gd name="connsiteY3" fmla="*/ 2476072 h 2476072"/>
              <a:gd name="connsiteX4" fmla="*/ 0 w 9154274"/>
              <a:gd name="connsiteY4" fmla="*/ 2455524 h 2476072"/>
              <a:gd name="connsiteX5" fmla="*/ 0 w 9154274"/>
              <a:gd name="connsiteY5" fmla="*/ 1202077 h 2476072"/>
              <a:gd name="connsiteX0" fmla="*/ 0 w 9154274"/>
              <a:gd name="connsiteY0" fmla="*/ 1202077 h 2476072"/>
              <a:gd name="connsiteX1" fmla="*/ 3996647 w 9154274"/>
              <a:gd name="connsiteY1" fmla="*/ 1890445 h 2476072"/>
              <a:gd name="connsiteX2" fmla="*/ 9154274 w 9154274"/>
              <a:gd name="connsiteY2" fmla="*/ 0 h 2476072"/>
              <a:gd name="connsiteX3" fmla="*/ 9154274 w 9154274"/>
              <a:gd name="connsiteY3" fmla="*/ 2476072 h 2476072"/>
              <a:gd name="connsiteX4" fmla="*/ 0 w 9154274"/>
              <a:gd name="connsiteY4" fmla="*/ 2455524 h 2476072"/>
              <a:gd name="connsiteX5" fmla="*/ 0 w 9154274"/>
              <a:gd name="connsiteY5" fmla="*/ 1202077 h 2476072"/>
              <a:gd name="connsiteX0" fmla="*/ 0 w 9154274"/>
              <a:gd name="connsiteY0" fmla="*/ 1202077 h 2476072"/>
              <a:gd name="connsiteX1" fmla="*/ 3996647 w 9154274"/>
              <a:gd name="connsiteY1" fmla="*/ 1890445 h 2476072"/>
              <a:gd name="connsiteX2" fmla="*/ 9154274 w 9154274"/>
              <a:gd name="connsiteY2" fmla="*/ 0 h 2476072"/>
              <a:gd name="connsiteX3" fmla="*/ 9154274 w 9154274"/>
              <a:gd name="connsiteY3" fmla="*/ 2476072 h 2476072"/>
              <a:gd name="connsiteX4" fmla="*/ 0 w 9154274"/>
              <a:gd name="connsiteY4" fmla="*/ 2455524 h 2476072"/>
              <a:gd name="connsiteX5" fmla="*/ 0 w 9154274"/>
              <a:gd name="connsiteY5" fmla="*/ 1202077 h 2476072"/>
              <a:gd name="connsiteX0" fmla="*/ 0 w 9154274"/>
              <a:gd name="connsiteY0" fmla="*/ 1202077 h 2476072"/>
              <a:gd name="connsiteX1" fmla="*/ 3996647 w 9154274"/>
              <a:gd name="connsiteY1" fmla="*/ 1890445 h 2476072"/>
              <a:gd name="connsiteX2" fmla="*/ 9154274 w 9154274"/>
              <a:gd name="connsiteY2" fmla="*/ 0 h 2476072"/>
              <a:gd name="connsiteX3" fmla="*/ 9154274 w 9154274"/>
              <a:gd name="connsiteY3" fmla="*/ 2476072 h 2476072"/>
              <a:gd name="connsiteX4" fmla="*/ 0 w 9154274"/>
              <a:gd name="connsiteY4" fmla="*/ 2455524 h 2476072"/>
              <a:gd name="connsiteX5" fmla="*/ 0 w 9154274"/>
              <a:gd name="connsiteY5" fmla="*/ 1202077 h 2476072"/>
              <a:gd name="connsiteX0" fmla="*/ 12324 w 9166598"/>
              <a:gd name="connsiteY0" fmla="*/ 1202077 h 3995891"/>
              <a:gd name="connsiteX1" fmla="*/ 4008971 w 9166598"/>
              <a:gd name="connsiteY1" fmla="*/ 1890445 h 3995891"/>
              <a:gd name="connsiteX2" fmla="*/ 9166598 w 9166598"/>
              <a:gd name="connsiteY2" fmla="*/ 0 h 3995891"/>
              <a:gd name="connsiteX3" fmla="*/ 9166598 w 9166598"/>
              <a:gd name="connsiteY3" fmla="*/ 2476072 h 3995891"/>
              <a:gd name="connsiteX4" fmla="*/ 12324 w 9166598"/>
              <a:gd name="connsiteY4" fmla="*/ 2455524 h 3995891"/>
              <a:gd name="connsiteX5" fmla="*/ 12324 w 9166598"/>
              <a:gd name="connsiteY5" fmla="*/ 1202077 h 3995891"/>
              <a:gd name="connsiteX0" fmla="*/ 12324 w 9166598"/>
              <a:gd name="connsiteY0" fmla="*/ 1202077 h 3995891"/>
              <a:gd name="connsiteX1" fmla="*/ 4008971 w 9166598"/>
              <a:gd name="connsiteY1" fmla="*/ 1890445 h 3995891"/>
              <a:gd name="connsiteX2" fmla="*/ 9166598 w 9166598"/>
              <a:gd name="connsiteY2" fmla="*/ 0 h 3995891"/>
              <a:gd name="connsiteX3" fmla="*/ 9166598 w 9166598"/>
              <a:gd name="connsiteY3" fmla="*/ 2476072 h 3995891"/>
              <a:gd name="connsiteX4" fmla="*/ 12324 w 9166598"/>
              <a:gd name="connsiteY4" fmla="*/ 2455524 h 3995891"/>
              <a:gd name="connsiteX5" fmla="*/ 12324 w 9166598"/>
              <a:gd name="connsiteY5" fmla="*/ 1202077 h 3995891"/>
              <a:gd name="connsiteX0" fmla="*/ 12324 w 9166598"/>
              <a:gd name="connsiteY0" fmla="*/ 1202077 h 3995891"/>
              <a:gd name="connsiteX1" fmla="*/ 4008971 w 9166598"/>
              <a:gd name="connsiteY1" fmla="*/ 1890445 h 3995891"/>
              <a:gd name="connsiteX2" fmla="*/ 9166598 w 9166598"/>
              <a:gd name="connsiteY2" fmla="*/ 0 h 3995891"/>
              <a:gd name="connsiteX3" fmla="*/ 9166598 w 9166598"/>
              <a:gd name="connsiteY3" fmla="*/ 2476072 h 3995891"/>
              <a:gd name="connsiteX4" fmla="*/ 12324 w 9166598"/>
              <a:gd name="connsiteY4" fmla="*/ 2455524 h 3995891"/>
              <a:gd name="connsiteX5" fmla="*/ 12324 w 9166598"/>
              <a:gd name="connsiteY5" fmla="*/ 1202077 h 3995891"/>
              <a:gd name="connsiteX0" fmla="*/ 0 w 9154274"/>
              <a:gd name="connsiteY0" fmla="*/ 1202077 h 3049861"/>
              <a:gd name="connsiteX1" fmla="*/ 3996647 w 9154274"/>
              <a:gd name="connsiteY1" fmla="*/ 1890445 h 3049861"/>
              <a:gd name="connsiteX2" fmla="*/ 9154274 w 9154274"/>
              <a:gd name="connsiteY2" fmla="*/ 0 h 3049861"/>
              <a:gd name="connsiteX3" fmla="*/ 9154274 w 9154274"/>
              <a:gd name="connsiteY3" fmla="*/ 2476072 h 3049861"/>
              <a:gd name="connsiteX4" fmla="*/ 0 w 9154274"/>
              <a:gd name="connsiteY4" fmla="*/ 2455524 h 3049861"/>
              <a:gd name="connsiteX5" fmla="*/ 0 w 9154274"/>
              <a:gd name="connsiteY5" fmla="*/ 1202077 h 3049861"/>
              <a:gd name="connsiteX0" fmla="*/ 0 w 9154274"/>
              <a:gd name="connsiteY0" fmla="*/ 1202077 h 3049861"/>
              <a:gd name="connsiteX1" fmla="*/ 3996647 w 9154274"/>
              <a:gd name="connsiteY1" fmla="*/ 1890445 h 3049861"/>
              <a:gd name="connsiteX2" fmla="*/ 9154274 w 9154274"/>
              <a:gd name="connsiteY2" fmla="*/ 0 h 3049861"/>
              <a:gd name="connsiteX3" fmla="*/ 9154274 w 9154274"/>
              <a:gd name="connsiteY3" fmla="*/ 2476072 h 3049861"/>
              <a:gd name="connsiteX4" fmla="*/ 0 w 9154274"/>
              <a:gd name="connsiteY4" fmla="*/ 2455524 h 3049861"/>
              <a:gd name="connsiteX5" fmla="*/ 0 w 9154274"/>
              <a:gd name="connsiteY5" fmla="*/ 1202077 h 3049861"/>
              <a:gd name="connsiteX0" fmla="*/ 0 w 9154274"/>
              <a:gd name="connsiteY0" fmla="*/ 1202077 h 2885326"/>
              <a:gd name="connsiteX1" fmla="*/ 3996647 w 9154274"/>
              <a:gd name="connsiteY1" fmla="*/ 1890445 h 2885326"/>
              <a:gd name="connsiteX2" fmla="*/ 9154274 w 9154274"/>
              <a:gd name="connsiteY2" fmla="*/ 0 h 2885326"/>
              <a:gd name="connsiteX3" fmla="*/ 9154274 w 9154274"/>
              <a:gd name="connsiteY3" fmla="*/ 2476072 h 2885326"/>
              <a:gd name="connsiteX4" fmla="*/ 0 w 9154274"/>
              <a:gd name="connsiteY4" fmla="*/ 2455524 h 2885326"/>
              <a:gd name="connsiteX5" fmla="*/ 0 w 9154274"/>
              <a:gd name="connsiteY5" fmla="*/ 1202077 h 2885326"/>
              <a:gd name="connsiteX0" fmla="*/ 0 w 9154274"/>
              <a:gd name="connsiteY0" fmla="*/ 1202077 h 2476072"/>
              <a:gd name="connsiteX1" fmla="*/ 3996647 w 9154274"/>
              <a:gd name="connsiteY1" fmla="*/ 1890445 h 2476072"/>
              <a:gd name="connsiteX2" fmla="*/ 9154274 w 9154274"/>
              <a:gd name="connsiteY2" fmla="*/ 0 h 2476072"/>
              <a:gd name="connsiteX3" fmla="*/ 9154274 w 9154274"/>
              <a:gd name="connsiteY3" fmla="*/ 2476072 h 2476072"/>
              <a:gd name="connsiteX4" fmla="*/ 0 w 9154274"/>
              <a:gd name="connsiteY4" fmla="*/ 2455524 h 2476072"/>
              <a:gd name="connsiteX5" fmla="*/ 0 w 9154274"/>
              <a:gd name="connsiteY5" fmla="*/ 1202077 h 2476072"/>
              <a:gd name="connsiteX0" fmla="*/ 0 w 9154274"/>
              <a:gd name="connsiteY0" fmla="*/ 1202077 h 2476072"/>
              <a:gd name="connsiteX1" fmla="*/ 3996647 w 9154274"/>
              <a:gd name="connsiteY1" fmla="*/ 1890445 h 2476072"/>
              <a:gd name="connsiteX2" fmla="*/ 9154274 w 9154274"/>
              <a:gd name="connsiteY2" fmla="*/ 0 h 2476072"/>
              <a:gd name="connsiteX3" fmla="*/ 9154274 w 9154274"/>
              <a:gd name="connsiteY3" fmla="*/ 2476072 h 2476072"/>
              <a:gd name="connsiteX4" fmla="*/ 0 w 9154274"/>
              <a:gd name="connsiteY4" fmla="*/ 2455524 h 2476072"/>
              <a:gd name="connsiteX5" fmla="*/ 0 w 9154274"/>
              <a:gd name="connsiteY5" fmla="*/ 1202077 h 2476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54274" h="2476072">
                <a:moveTo>
                  <a:pt x="0" y="1202077"/>
                </a:moveTo>
                <a:cubicBezTo>
                  <a:pt x="875016" y="1451225"/>
                  <a:pt x="2273156" y="1880171"/>
                  <a:pt x="3996647" y="1890445"/>
                </a:cubicBezTo>
                <a:cubicBezTo>
                  <a:pt x="7798941" y="1960652"/>
                  <a:pt x="8793822" y="505146"/>
                  <a:pt x="9154274" y="0"/>
                </a:cubicBezTo>
                <a:lnTo>
                  <a:pt x="9154274" y="2476072"/>
                </a:lnTo>
                <a:lnTo>
                  <a:pt x="0" y="2455524"/>
                </a:lnTo>
                <a:cubicBezTo>
                  <a:pt x="3425" y="2027434"/>
                  <a:pt x="6849" y="1599344"/>
                  <a:pt x="0" y="1202077"/>
                </a:cubicBezTo>
                <a:close/>
              </a:path>
            </a:pathLst>
          </a:custGeom>
          <a:gradFill>
            <a:gsLst>
              <a:gs pos="0">
                <a:schemeClr val="tx1">
                  <a:lumMod val="75000"/>
                  <a:lumOff val="25000"/>
                </a:schemeClr>
              </a:gs>
              <a:gs pos="50000">
                <a:schemeClr val="bg1"/>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035" name="Picture 14" descr="birds2.png"/>
          <p:cNvPicPr>
            <a:picLocks noChangeAspect="1"/>
          </p:cNvPicPr>
          <p:nvPr/>
        </p:nvPicPr>
        <p:blipFill>
          <a:blip r:embed="rId13"/>
          <a:srcRect/>
          <a:stretch>
            <a:fillRect/>
          </a:stretch>
        </p:blipFill>
        <p:spPr bwMode="auto">
          <a:xfrm>
            <a:off x="7524750" y="5661025"/>
            <a:ext cx="1619250" cy="1196975"/>
          </a:xfrm>
          <a:prstGeom prst="rect">
            <a:avLst/>
          </a:prstGeom>
          <a:noFill/>
          <a:ln w="9525">
            <a:noFill/>
            <a:miter lim="800000"/>
            <a:headEnd/>
            <a:tailEnd/>
          </a:ln>
        </p:spPr>
      </p:pic>
      <p:pic>
        <p:nvPicPr>
          <p:cNvPr id="1036" name="Picture 16" descr="Mamta Logo.jpg"/>
          <p:cNvPicPr>
            <a:picLocks noChangeAspect="1"/>
          </p:cNvPicPr>
          <p:nvPr userDrawn="1"/>
        </p:nvPicPr>
        <p:blipFill>
          <a:blip r:embed="rId14"/>
          <a:srcRect/>
          <a:stretch>
            <a:fillRect/>
          </a:stretch>
        </p:blipFill>
        <p:spPr bwMode="auto">
          <a:xfrm>
            <a:off x="-4763" y="5711825"/>
            <a:ext cx="2749551" cy="117316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257" r:id="rId1"/>
    <p:sldLayoutId id="2147484249" r:id="rId2"/>
    <p:sldLayoutId id="2147484258" r:id="rId3"/>
    <p:sldLayoutId id="2147484250" r:id="rId4"/>
    <p:sldLayoutId id="2147484251" r:id="rId5"/>
    <p:sldLayoutId id="2147484252" r:id="rId6"/>
    <p:sldLayoutId id="2147484253" r:id="rId7"/>
    <p:sldLayoutId id="2147484254" r:id="rId8"/>
    <p:sldLayoutId id="2147484259" r:id="rId9"/>
    <p:sldLayoutId id="2147484255" r:id="rId10"/>
    <p:sldLayoutId id="2147484256" r:id="rId11"/>
  </p:sldLayoutIdLst>
  <p:txStyles>
    <p:titleStyle>
      <a:lvl1pPr algn="ctr" rtl="0" eaLnBrk="0" fontAlgn="base" hangingPunct="0">
        <a:spcBef>
          <a:spcPct val="0"/>
        </a:spcBef>
        <a:spcAft>
          <a:spcPct val="0"/>
        </a:spcAft>
        <a:defRPr sz="5000" kern="1200">
          <a:solidFill>
            <a:srgbClr val="FF0000"/>
          </a:solidFill>
          <a:latin typeface="+mj-lt"/>
          <a:ea typeface="+mj-ea"/>
          <a:cs typeface="+mj-cs"/>
        </a:defRPr>
      </a:lvl1pPr>
      <a:lvl2pPr algn="ctr" rtl="0" eaLnBrk="0" fontAlgn="base" hangingPunct="0">
        <a:spcBef>
          <a:spcPct val="0"/>
        </a:spcBef>
        <a:spcAft>
          <a:spcPct val="0"/>
        </a:spcAft>
        <a:defRPr sz="5000">
          <a:solidFill>
            <a:srgbClr val="FF0000"/>
          </a:solidFill>
          <a:latin typeface="Calibri" pitchFamily="34" charset="0"/>
        </a:defRPr>
      </a:lvl2pPr>
      <a:lvl3pPr algn="ctr" rtl="0" eaLnBrk="0" fontAlgn="base" hangingPunct="0">
        <a:spcBef>
          <a:spcPct val="0"/>
        </a:spcBef>
        <a:spcAft>
          <a:spcPct val="0"/>
        </a:spcAft>
        <a:defRPr sz="5000">
          <a:solidFill>
            <a:srgbClr val="FF0000"/>
          </a:solidFill>
          <a:latin typeface="Calibri" pitchFamily="34" charset="0"/>
        </a:defRPr>
      </a:lvl3pPr>
      <a:lvl4pPr algn="ctr" rtl="0" eaLnBrk="0" fontAlgn="base" hangingPunct="0">
        <a:spcBef>
          <a:spcPct val="0"/>
        </a:spcBef>
        <a:spcAft>
          <a:spcPct val="0"/>
        </a:spcAft>
        <a:defRPr sz="5000">
          <a:solidFill>
            <a:srgbClr val="FF0000"/>
          </a:solidFill>
          <a:latin typeface="Calibri" pitchFamily="34" charset="0"/>
        </a:defRPr>
      </a:lvl4pPr>
      <a:lvl5pPr algn="ctr" rtl="0" eaLnBrk="0" fontAlgn="base" hangingPunct="0">
        <a:spcBef>
          <a:spcPct val="0"/>
        </a:spcBef>
        <a:spcAft>
          <a:spcPct val="0"/>
        </a:spcAft>
        <a:defRPr sz="5000">
          <a:solidFill>
            <a:srgbClr val="FF0000"/>
          </a:solidFill>
          <a:latin typeface="Calibri" pitchFamily="34" charset="0"/>
        </a:defRPr>
      </a:lvl5pPr>
      <a:lvl6pPr marL="457200" algn="ctr" rtl="0" fontAlgn="base">
        <a:spcBef>
          <a:spcPct val="0"/>
        </a:spcBef>
        <a:spcAft>
          <a:spcPct val="0"/>
        </a:spcAft>
        <a:defRPr sz="5000">
          <a:solidFill>
            <a:srgbClr val="FF0000"/>
          </a:solidFill>
          <a:latin typeface="Calibri" pitchFamily="34" charset="0"/>
        </a:defRPr>
      </a:lvl6pPr>
      <a:lvl7pPr marL="914400" algn="ctr" rtl="0" fontAlgn="base">
        <a:spcBef>
          <a:spcPct val="0"/>
        </a:spcBef>
        <a:spcAft>
          <a:spcPct val="0"/>
        </a:spcAft>
        <a:defRPr sz="5000">
          <a:solidFill>
            <a:srgbClr val="FF0000"/>
          </a:solidFill>
          <a:latin typeface="Calibri" pitchFamily="34" charset="0"/>
        </a:defRPr>
      </a:lvl7pPr>
      <a:lvl8pPr marL="1371600" algn="ctr" rtl="0" fontAlgn="base">
        <a:spcBef>
          <a:spcPct val="0"/>
        </a:spcBef>
        <a:spcAft>
          <a:spcPct val="0"/>
        </a:spcAft>
        <a:defRPr sz="5000">
          <a:solidFill>
            <a:srgbClr val="FF0000"/>
          </a:solidFill>
          <a:latin typeface="Calibri" pitchFamily="34" charset="0"/>
        </a:defRPr>
      </a:lvl8pPr>
      <a:lvl9pPr marL="1828800" algn="ctr" rtl="0" fontAlgn="base">
        <a:spcBef>
          <a:spcPct val="0"/>
        </a:spcBef>
        <a:spcAft>
          <a:spcPct val="0"/>
        </a:spcAft>
        <a:defRPr sz="5000">
          <a:solidFill>
            <a:srgbClr val="FF0000"/>
          </a:solidFill>
          <a:latin typeface="Calibri" pitchFamily="34" charset="0"/>
        </a:defRPr>
      </a:lvl9pPr>
    </p:titleStyle>
    <p:bodyStyle>
      <a:lvl1pPr marL="273050" indent="-273050" algn="l" rtl="0" eaLnBrk="0" fontAlgn="base" hangingPunct="0">
        <a:spcBef>
          <a:spcPct val="20000"/>
        </a:spcBef>
        <a:spcAft>
          <a:spcPct val="0"/>
        </a:spcAft>
        <a:buClr>
          <a:srgbClr val="4D0000"/>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4D0000"/>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FF2929"/>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ubtitle 10"/>
          <p:cNvSpPr>
            <a:spLocks noGrp="1"/>
          </p:cNvSpPr>
          <p:nvPr>
            <p:ph type="subTitle" idx="1"/>
          </p:nvPr>
        </p:nvSpPr>
        <p:spPr>
          <a:xfrm>
            <a:off x="214282" y="928681"/>
            <a:ext cx="8205789" cy="5143525"/>
          </a:xfrm>
        </p:spPr>
        <p:txBody>
          <a:bodyPr/>
          <a:lstStyle/>
          <a:p>
            <a:pPr marR="0" eaLnBrk="1" hangingPunct="1">
              <a:lnSpc>
                <a:spcPct val="80000"/>
              </a:lnSpc>
            </a:pPr>
            <a:r>
              <a:rPr lang="en-US" sz="4600" dirty="0" smtClean="0">
                <a:solidFill>
                  <a:srgbClr val="FF0000"/>
                </a:solidFill>
                <a:latin typeface="Bodoni MT" pitchFamily="18" charset="0"/>
                <a:cs typeface="Times New Roman" pitchFamily="18" charset="0"/>
              </a:rPr>
              <a:t>Companies Act, </a:t>
            </a:r>
            <a:r>
              <a:rPr lang="en-US" sz="4600" dirty="0" smtClean="0">
                <a:solidFill>
                  <a:srgbClr val="FF0000"/>
                </a:solidFill>
                <a:latin typeface="Bodoni MT" pitchFamily="18" charset="0"/>
                <a:cs typeface="Times New Roman" pitchFamily="18" charset="0"/>
              </a:rPr>
              <a:t>2013-Chapter VI</a:t>
            </a:r>
            <a:r>
              <a:rPr lang="en-US" sz="4600" dirty="0" smtClean="0">
                <a:solidFill>
                  <a:schemeClr val="bg1"/>
                </a:solidFill>
                <a:latin typeface="Bodoni MT" pitchFamily="18" charset="0"/>
                <a:cs typeface="Times New Roman" pitchFamily="18" charset="0"/>
              </a:rPr>
              <a:t/>
            </a:r>
            <a:br>
              <a:rPr lang="en-US" sz="4600" dirty="0" smtClean="0">
                <a:solidFill>
                  <a:schemeClr val="bg1"/>
                </a:solidFill>
                <a:latin typeface="Bodoni MT" pitchFamily="18" charset="0"/>
                <a:cs typeface="Times New Roman" pitchFamily="18" charset="0"/>
              </a:rPr>
            </a:br>
            <a:r>
              <a:rPr lang="en-US" sz="2800" dirty="0" smtClean="0"/>
              <a:t>By  </a:t>
            </a:r>
            <a:r>
              <a:rPr lang="en-US" sz="2800" dirty="0" smtClean="0"/>
              <a:t>CS </a:t>
            </a:r>
            <a:r>
              <a:rPr lang="en-US" sz="2800" dirty="0" err="1" smtClean="0"/>
              <a:t>Mamta</a:t>
            </a:r>
            <a:r>
              <a:rPr lang="en-US" sz="2800" dirty="0" smtClean="0"/>
              <a:t> </a:t>
            </a:r>
            <a:r>
              <a:rPr lang="en-US" sz="2800" dirty="0" err="1" smtClean="0"/>
              <a:t>Binani</a:t>
            </a:r>
            <a:endParaRPr lang="en-US" sz="2800" dirty="0" smtClean="0"/>
          </a:p>
          <a:p>
            <a:pPr marR="0" eaLnBrk="1" hangingPunct="1">
              <a:lnSpc>
                <a:spcPct val="80000"/>
              </a:lnSpc>
            </a:pPr>
            <a:r>
              <a:rPr lang="en-US" sz="2800" dirty="0" smtClean="0"/>
              <a:t>Past Chairperson (Year 2010), EIRC of ICSI</a:t>
            </a:r>
          </a:p>
          <a:p>
            <a:pPr marR="0" eaLnBrk="1" hangingPunct="1">
              <a:lnSpc>
                <a:spcPct val="80000"/>
              </a:lnSpc>
            </a:pPr>
            <a:r>
              <a:rPr lang="en-US" sz="2800" dirty="0" err="1" smtClean="0"/>
              <a:t>Practising</a:t>
            </a:r>
            <a:r>
              <a:rPr lang="en-US" sz="2800" dirty="0" smtClean="0"/>
              <a:t> Company Secretary</a:t>
            </a:r>
          </a:p>
          <a:p>
            <a:pPr marR="0" eaLnBrk="1" hangingPunct="1">
              <a:lnSpc>
                <a:spcPct val="80000"/>
              </a:lnSpc>
            </a:pPr>
            <a:endParaRPr lang="en-US" sz="2800" dirty="0" smtClean="0"/>
          </a:p>
          <a:p>
            <a:pPr marR="0" eaLnBrk="1" hangingPunct="1">
              <a:lnSpc>
                <a:spcPct val="80000"/>
              </a:lnSpc>
            </a:pPr>
            <a:r>
              <a:rPr lang="en-US" sz="2800" dirty="0" smtClean="0"/>
              <a:t>Presentation for Chartered Accountants</a:t>
            </a:r>
          </a:p>
          <a:p>
            <a:pPr marR="0" eaLnBrk="1" hangingPunct="1">
              <a:lnSpc>
                <a:spcPct val="80000"/>
              </a:lnSpc>
            </a:pPr>
            <a:r>
              <a:rPr lang="en-US" sz="2800" dirty="0" smtClean="0"/>
              <a:t>B.B. D </a:t>
            </a:r>
            <a:r>
              <a:rPr lang="en-US" sz="2800" dirty="0" err="1" smtClean="0"/>
              <a:t>Bagh</a:t>
            </a:r>
            <a:r>
              <a:rPr lang="en-US" sz="2800" dirty="0" smtClean="0"/>
              <a:t> Study Circle-EIRC of </a:t>
            </a:r>
            <a:r>
              <a:rPr lang="en-US" sz="2800" dirty="0" smtClean="0"/>
              <a:t>ICAI at Kolkata </a:t>
            </a:r>
            <a:endParaRPr lang="en-US" sz="2800" dirty="0" smtClean="0"/>
          </a:p>
          <a:p>
            <a:pPr marR="0" eaLnBrk="1" hangingPunct="1">
              <a:lnSpc>
                <a:spcPct val="80000"/>
              </a:lnSpc>
            </a:pPr>
            <a:endParaRPr lang="en-US" sz="2800" dirty="0" smtClean="0"/>
          </a:p>
          <a:p>
            <a:pPr marR="0" eaLnBrk="1" hangingPunct="1">
              <a:lnSpc>
                <a:spcPct val="80000"/>
              </a:lnSpc>
            </a:pPr>
            <a:r>
              <a:rPr lang="en-US" sz="2800" dirty="0" smtClean="0"/>
              <a:t>mamtab@mamtabinani.com</a:t>
            </a:r>
          </a:p>
          <a:p>
            <a:pPr marR="0" eaLnBrk="1" hangingPunct="1">
              <a:lnSpc>
                <a:spcPct val="80000"/>
              </a:lnSpc>
            </a:pPr>
            <a:r>
              <a:rPr lang="en-US" sz="2800" dirty="0" smtClean="0"/>
              <a:t>dated : 24.11.2013</a:t>
            </a:r>
          </a:p>
          <a:p>
            <a:pPr marR="0" eaLnBrk="1" hangingPunct="1">
              <a:lnSpc>
                <a:spcPct val="80000"/>
              </a:lnSpc>
            </a:pPr>
            <a:endParaRPr lang="en-US" sz="28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462"/>
            <a:ext cx="8229600" cy="1143000"/>
          </a:xfrm>
        </p:spPr>
        <p:txBody>
          <a:bodyPr/>
          <a:lstStyle/>
          <a:p>
            <a:r>
              <a:rPr lang="en-US" sz="4400" dirty="0" smtClean="0"/>
              <a:t>Registration certificate by Registrar</a:t>
            </a:r>
            <a:endParaRPr lang="en-US" sz="4400" dirty="0"/>
          </a:p>
        </p:txBody>
      </p:sp>
      <p:sp>
        <p:nvSpPr>
          <p:cNvPr id="3" name="Content Placeholder 2"/>
          <p:cNvSpPr>
            <a:spLocks noGrp="1"/>
          </p:cNvSpPr>
          <p:nvPr>
            <p:ph idx="1"/>
          </p:nvPr>
        </p:nvSpPr>
        <p:spPr>
          <a:xfrm>
            <a:off x="457200" y="1325579"/>
            <a:ext cx="8229600" cy="4389437"/>
          </a:xfrm>
        </p:spPr>
        <p:txBody>
          <a:bodyPr/>
          <a:lstStyle/>
          <a:p>
            <a:pPr algn="just"/>
            <a:r>
              <a:rPr lang="en-US" sz="2800" u="sng" dirty="0" smtClean="0"/>
              <a:t>Creation of charge</a:t>
            </a:r>
            <a:r>
              <a:rPr lang="en-US" sz="2800" dirty="0" smtClean="0"/>
              <a:t>: ROC shall issue a certificate of registration of such charge in </a:t>
            </a:r>
            <a:r>
              <a:rPr lang="en-US" sz="2800" u="sng" dirty="0" smtClean="0"/>
              <a:t>Form no. 6.2 </a:t>
            </a:r>
          </a:p>
          <a:p>
            <a:pPr algn="just"/>
            <a:r>
              <a:rPr lang="en-US" sz="2800" u="sng" dirty="0" smtClean="0"/>
              <a:t>Modification of charge</a:t>
            </a:r>
            <a:r>
              <a:rPr lang="en-US" sz="2800" dirty="0" smtClean="0"/>
              <a:t>: ROC shall issue a certificate of modification of charge in </a:t>
            </a:r>
            <a:r>
              <a:rPr lang="en-US" sz="2800" u="sng" dirty="0" smtClean="0"/>
              <a:t>Form no. 6.3 </a:t>
            </a:r>
          </a:p>
          <a:p>
            <a:pPr algn="just"/>
            <a:r>
              <a:rPr lang="en-US" sz="2800" dirty="0" smtClean="0"/>
              <a:t>The certificate issued by the Registrar shall be </a:t>
            </a:r>
            <a:r>
              <a:rPr lang="en-US" sz="2800" u="sng" dirty="0" smtClean="0"/>
              <a:t>conclusive evidence</a:t>
            </a:r>
            <a:r>
              <a:rPr lang="en-US" sz="2800" dirty="0" smtClean="0"/>
              <a:t> that the requirements of Chapter VI of the Act and the rules have been complied with. </a:t>
            </a:r>
            <a:endParaRPr lang="en-US" sz="2800" u="sng" dirty="0" smtClean="0"/>
          </a:p>
          <a:p>
            <a:pPr algn="just"/>
            <a:endParaRPr lang="en-US" sz="2800" u="sng"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5728"/>
            <a:ext cx="8229600" cy="1143000"/>
          </a:xfrm>
        </p:spPr>
        <p:txBody>
          <a:bodyPr/>
          <a:lstStyle/>
          <a:p>
            <a:r>
              <a:rPr lang="en-US" dirty="0" smtClean="0"/>
              <a:t>Section 77 (3)</a:t>
            </a:r>
            <a:endParaRPr lang="en-US" dirty="0"/>
          </a:p>
        </p:txBody>
      </p:sp>
      <p:sp>
        <p:nvSpPr>
          <p:cNvPr id="3" name="Content Placeholder 2"/>
          <p:cNvSpPr>
            <a:spLocks noGrp="1"/>
          </p:cNvSpPr>
          <p:nvPr>
            <p:ph idx="1"/>
          </p:nvPr>
        </p:nvSpPr>
        <p:spPr>
          <a:xfrm>
            <a:off x="457200" y="1714488"/>
            <a:ext cx="8229600" cy="4389437"/>
          </a:xfrm>
        </p:spPr>
        <p:txBody>
          <a:bodyPr/>
          <a:lstStyle/>
          <a:p>
            <a:pPr algn="just"/>
            <a:r>
              <a:rPr lang="en-US" sz="3600" dirty="0" smtClean="0"/>
              <a:t>The liquidator or any other creditor shall not take into account any charge created </a:t>
            </a:r>
            <a:r>
              <a:rPr lang="en-US" sz="3600" u="sng" dirty="0" smtClean="0"/>
              <a:t>unless registered</a:t>
            </a:r>
            <a:r>
              <a:rPr lang="en-US" sz="3600" dirty="0" smtClean="0"/>
              <a:t> with the Registrar.</a:t>
            </a:r>
            <a:endParaRPr lang="en-US" sz="36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p:cNvSpPr>
          <p:nvPr>
            <p:ph type="title"/>
          </p:nvPr>
        </p:nvSpPr>
        <p:spPr>
          <a:xfrm>
            <a:off x="457200" y="214290"/>
            <a:ext cx="8229600" cy="852488"/>
          </a:xfrm>
        </p:spPr>
        <p:txBody>
          <a:bodyPr/>
          <a:lstStyle/>
          <a:p>
            <a:r>
              <a:rPr lang="en-US" sz="4000" dirty="0" smtClean="0"/>
              <a:t>Vehicle hypothecation requires charge?</a:t>
            </a:r>
          </a:p>
        </p:txBody>
      </p:sp>
      <p:sp>
        <p:nvSpPr>
          <p:cNvPr id="110595" name="Rectangle 3"/>
          <p:cNvSpPr>
            <a:spLocks noGrp="1"/>
          </p:cNvSpPr>
          <p:nvPr>
            <p:ph type="body" idx="1"/>
          </p:nvPr>
        </p:nvSpPr>
        <p:spPr>
          <a:xfrm>
            <a:off x="457200" y="1214422"/>
            <a:ext cx="8229600" cy="4767262"/>
          </a:xfrm>
        </p:spPr>
        <p:txBody>
          <a:bodyPr/>
          <a:lstStyle/>
          <a:p>
            <a:pPr algn="just">
              <a:buClr>
                <a:srgbClr val="4D0000"/>
              </a:buClr>
              <a:buSzPct val="95000"/>
              <a:buFont typeface="Wingdings 2" pitchFamily="18" charset="2"/>
              <a:buChar char=""/>
            </a:pPr>
            <a:r>
              <a:rPr lang="en-US" sz="3200" dirty="0" smtClean="0"/>
              <a:t>No charge by way of hypothecation of a motor vehicle shall require registration </a:t>
            </a:r>
          </a:p>
          <a:p>
            <a:pPr algn="just">
              <a:buClr>
                <a:srgbClr val="4D0000"/>
              </a:buClr>
              <a:buSzPct val="95000"/>
              <a:buFont typeface="Wingdings 2" pitchFamily="18" charset="2"/>
              <a:buChar char=""/>
            </a:pPr>
            <a:r>
              <a:rPr lang="en-US" sz="3200" dirty="0" smtClean="0"/>
              <a:t>Unless the financier, so requires </a:t>
            </a:r>
          </a:p>
          <a:p>
            <a:pPr algn="just">
              <a:buClr>
                <a:srgbClr val="4D0000"/>
              </a:buClr>
              <a:buSzPct val="95000"/>
              <a:buFont typeface="Wingdings 2" pitchFamily="18" charset="2"/>
              <a:buChar char=""/>
            </a:pPr>
            <a:r>
              <a:rPr lang="en-US" sz="3200" dirty="0" smtClean="0"/>
              <a:t>If not registered, the disclosures shall be given in the Balance Sheet regarding all such charges created by way of hypothecation of motor vehicles and the fact that charge has not been registered and the financiers have not required so</a:t>
            </a:r>
          </a:p>
          <a:p>
            <a:pPr>
              <a:buClr>
                <a:srgbClr val="4D0000"/>
              </a:buClr>
              <a:buSzPct val="95000"/>
              <a:buFont typeface="Wingdings 2" pitchFamily="18" charset="2"/>
              <a:buChar char=""/>
            </a:pPr>
            <a:endParaRPr lang="en-US" sz="3200"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le 1"/>
          <p:cNvSpPr>
            <a:spLocks noGrp="1"/>
          </p:cNvSpPr>
          <p:nvPr>
            <p:ph type="title"/>
          </p:nvPr>
        </p:nvSpPr>
        <p:spPr>
          <a:xfrm>
            <a:off x="457200" y="-357214"/>
            <a:ext cx="8229600" cy="1143000"/>
          </a:xfrm>
        </p:spPr>
        <p:txBody>
          <a:bodyPr/>
          <a:lstStyle/>
          <a:p>
            <a:r>
              <a:rPr lang="en-US" dirty="0" smtClean="0"/>
              <a:t>Section 78 (old section 134)</a:t>
            </a:r>
          </a:p>
        </p:txBody>
      </p:sp>
      <p:sp>
        <p:nvSpPr>
          <p:cNvPr id="111619" name="Content Placeholder 2"/>
          <p:cNvSpPr>
            <a:spLocks noGrp="1"/>
          </p:cNvSpPr>
          <p:nvPr>
            <p:ph idx="1"/>
          </p:nvPr>
        </p:nvSpPr>
        <p:spPr>
          <a:xfrm>
            <a:off x="457200" y="571480"/>
            <a:ext cx="8229600" cy="4389437"/>
          </a:xfrm>
        </p:spPr>
        <p:txBody>
          <a:bodyPr/>
          <a:lstStyle/>
          <a:p>
            <a:pPr algn="just">
              <a:buFont typeface="Arial" charset="0"/>
              <a:buChar char="•"/>
            </a:pPr>
            <a:r>
              <a:rPr lang="en-US" sz="3100" u="sng" dirty="0" smtClean="0"/>
              <a:t>Application for registration of charge</a:t>
            </a:r>
          </a:p>
          <a:p>
            <a:pPr algn="just">
              <a:buFont typeface="Arial" charset="0"/>
              <a:buChar char="•"/>
            </a:pPr>
            <a:r>
              <a:rPr lang="en-US" sz="3100" dirty="0" smtClean="0"/>
              <a:t>In case the company fails to get the charge registered, then the </a:t>
            </a:r>
            <a:r>
              <a:rPr lang="en-US" sz="3100" u="sng" dirty="0" smtClean="0"/>
              <a:t>charge-holder</a:t>
            </a:r>
            <a:r>
              <a:rPr lang="en-US" sz="3100" dirty="0" smtClean="0"/>
              <a:t> may apply to ROC for the registration of the same</a:t>
            </a:r>
          </a:p>
          <a:p>
            <a:pPr algn="just">
              <a:buFont typeface="Arial" charset="0"/>
              <a:buChar char="•"/>
            </a:pPr>
            <a:r>
              <a:rPr lang="en-US" sz="3100" dirty="0" smtClean="0"/>
              <a:t>On receiving such application, the ROC shall send notice to company </a:t>
            </a:r>
          </a:p>
          <a:p>
            <a:pPr algn="just">
              <a:buFont typeface="Arial" charset="0"/>
              <a:buChar char="•"/>
            </a:pPr>
            <a:r>
              <a:rPr lang="en-US" sz="3100" dirty="0" smtClean="0"/>
              <a:t>And </a:t>
            </a:r>
            <a:r>
              <a:rPr lang="en-US" sz="3100" u="sng" dirty="0" smtClean="0"/>
              <a:t>within 14 days</a:t>
            </a:r>
            <a:r>
              <a:rPr lang="en-US" sz="3100" dirty="0" smtClean="0"/>
              <a:t>, unless the company doesn’t show sufficient cause as to why the said charge should not be registered, shall register the charge without signature of company</a:t>
            </a:r>
          </a:p>
          <a:p>
            <a:pPr algn="just">
              <a:buFont typeface="Arial" charset="0"/>
              <a:buChar char="•"/>
            </a:pPr>
            <a:endParaRPr lang="en-US" sz="3200"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7214"/>
            <a:ext cx="8229600" cy="1143000"/>
          </a:xfrm>
        </p:spPr>
        <p:txBody>
          <a:bodyPr/>
          <a:lstStyle/>
          <a:p>
            <a:r>
              <a:rPr lang="en-US" dirty="0" smtClean="0"/>
              <a:t>Section 78….</a:t>
            </a:r>
            <a:r>
              <a:rPr lang="en-US" dirty="0" err="1" smtClean="0"/>
              <a:t>contd</a:t>
            </a:r>
            <a:endParaRPr lang="en-US" dirty="0"/>
          </a:p>
        </p:txBody>
      </p:sp>
      <p:sp>
        <p:nvSpPr>
          <p:cNvPr id="3" name="Content Placeholder 2"/>
          <p:cNvSpPr>
            <a:spLocks noGrp="1"/>
          </p:cNvSpPr>
          <p:nvPr>
            <p:ph idx="1"/>
          </p:nvPr>
        </p:nvSpPr>
        <p:spPr>
          <a:xfrm>
            <a:off x="457200" y="611199"/>
            <a:ext cx="8229600" cy="4389437"/>
          </a:xfrm>
        </p:spPr>
        <p:txBody>
          <a:bodyPr/>
          <a:lstStyle/>
          <a:p>
            <a:pPr algn="just"/>
            <a:r>
              <a:rPr lang="en-US" sz="2800" dirty="0" smtClean="0"/>
              <a:t>If the company fails to register a charge within the period of 30 days of its creation, the particulars of the charge together with a copy of the instrument, if any, creating or modifying the charge may be filed by the </a:t>
            </a:r>
            <a:r>
              <a:rPr lang="en-US" sz="2800" u="sng" dirty="0" smtClean="0"/>
              <a:t>charge-holder</a:t>
            </a:r>
            <a:r>
              <a:rPr lang="en-US" sz="2800" dirty="0" smtClean="0"/>
              <a:t>, in Form no. 6.1 </a:t>
            </a:r>
          </a:p>
          <a:p>
            <a:pPr algn="just">
              <a:buNone/>
            </a:pPr>
            <a:endParaRPr lang="en-US" sz="2800" dirty="0" smtClean="0"/>
          </a:p>
          <a:p>
            <a:pPr algn="just"/>
            <a:r>
              <a:rPr lang="en-US" sz="2800" dirty="0" smtClean="0"/>
              <a:t>The form can be just duly signed by the charge-holder and submitted along with additional fees </a:t>
            </a:r>
          </a:p>
          <a:p>
            <a:pPr algn="just">
              <a:buNone/>
            </a:pPr>
            <a:endParaRPr lang="en-US" sz="2800" dirty="0" smtClean="0"/>
          </a:p>
          <a:p>
            <a:pPr algn="just"/>
            <a:r>
              <a:rPr lang="en-US" sz="2800" dirty="0" smtClean="0"/>
              <a:t>The said charge-holder shall be entitled to recovery of fees and additional fees paid to </a:t>
            </a:r>
            <a:r>
              <a:rPr lang="en-US" sz="2800" dirty="0" smtClean="0"/>
              <a:t>ROC from the company</a:t>
            </a:r>
            <a:endParaRPr lang="en-US" sz="2800" dirty="0" smtClean="0"/>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414"/>
            <a:ext cx="8229600" cy="1143000"/>
          </a:xfrm>
        </p:spPr>
        <p:txBody>
          <a:bodyPr/>
          <a:lstStyle/>
          <a:p>
            <a:r>
              <a:rPr lang="en-US" sz="4800" dirty="0" smtClean="0"/>
              <a:t>Section 79 (old sections 127,135)</a:t>
            </a:r>
            <a:endParaRPr lang="en-US" sz="4800" dirty="0"/>
          </a:p>
        </p:txBody>
      </p:sp>
      <p:sp>
        <p:nvSpPr>
          <p:cNvPr id="3" name="Content Placeholder 2"/>
          <p:cNvSpPr>
            <a:spLocks noGrp="1"/>
          </p:cNvSpPr>
          <p:nvPr>
            <p:ph idx="1"/>
          </p:nvPr>
        </p:nvSpPr>
        <p:spPr>
          <a:xfrm>
            <a:off x="457200" y="1357298"/>
            <a:ext cx="8229600" cy="4389437"/>
          </a:xfrm>
        </p:spPr>
        <p:txBody>
          <a:bodyPr/>
          <a:lstStyle/>
          <a:p>
            <a:pPr algn="just"/>
            <a:r>
              <a:rPr lang="en-US" sz="3200" dirty="0" smtClean="0"/>
              <a:t>The provisions of registration of charges shall </a:t>
            </a:r>
            <a:r>
              <a:rPr lang="en-US" sz="3200" dirty="0" smtClean="0"/>
              <a:t>equally apply </a:t>
            </a:r>
            <a:r>
              <a:rPr lang="en-US" sz="3200" dirty="0" smtClean="0"/>
              <a:t>to:</a:t>
            </a:r>
          </a:p>
          <a:p>
            <a:pPr algn="just">
              <a:buNone/>
            </a:pPr>
            <a:r>
              <a:rPr lang="en-US" sz="3200" i="1" dirty="0" smtClean="0"/>
              <a:t>   </a:t>
            </a:r>
            <a:r>
              <a:rPr lang="en-US" sz="3200" dirty="0" smtClean="0"/>
              <a:t>(a) a company acquiring any property </a:t>
            </a:r>
            <a:r>
              <a:rPr lang="en-US" sz="3200" dirty="0" smtClean="0"/>
              <a:t>subject </a:t>
            </a:r>
            <a:r>
              <a:rPr lang="en-US" sz="3200" dirty="0" smtClean="0"/>
              <a:t>to a charge; or</a:t>
            </a:r>
          </a:p>
          <a:p>
            <a:pPr algn="just">
              <a:buNone/>
            </a:pPr>
            <a:r>
              <a:rPr lang="en-US" sz="3200" dirty="0" smtClean="0"/>
              <a:t>   (b) any </a:t>
            </a:r>
            <a:r>
              <a:rPr lang="en-US" sz="3200" dirty="0" smtClean="0"/>
              <a:t>modification in the terms or conditions or the extent or operation of any registered charg</a:t>
            </a:r>
            <a:r>
              <a:rPr lang="en-US" dirty="0" smtClean="0"/>
              <a:t>e</a:t>
            </a:r>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4290"/>
            <a:ext cx="8229600" cy="1143000"/>
          </a:xfrm>
        </p:spPr>
        <p:txBody>
          <a:bodyPr/>
          <a:lstStyle/>
          <a:p>
            <a:r>
              <a:rPr lang="en-US" dirty="0" smtClean="0"/>
              <a:t>Section 80 (old section 126)</a:t>
            </a:r>
            <a:endParaRPr lang="en-US" dirty="0"/>
          </a:p>
        </p:txBody>
      </p:sp>
      <p:sp>
        <p:nvSpPr>
          <p:cNvPr id="3" name="Content Placeholder 2"/>
          <p:cNvSpPr>
            <a:spLocks noGrp="1"/>
          </p:cNvSpPr>
          <p:nvPr>
            <p:ph idx="1"/>
          </p:nvPr>
        </p:nvSpPr>
        <p:spPr>
          <a:xfrm>
            <a:off x="457200" y="1500174"/>
            <a:ext cx="8229600" cy="4389437"/>
          </a:xfrm>
        </p:spPr>
        <p:txBody>
          <a:bodyPr/>
          <a:lstStyle/>
          <a:p>
            <a:pPr algn="just"/>
            <a:r>
              <a:rPr lang="en-US" sz="3000" dirty="0" smtClean="0"/>
              <a:t>It provides that if any person acquires a property, asset or undertaking for which a charge is already registered</a:t>
            </a:r>
          </a:p>
          <a:p>
            <a:pPr algn="just"/>
            <a:r>
              <a:rPr lang="en-US" sz="3000" dirty="0" smtClean="0"/>
              <a:t>Then it would be deemed that he has complete knowledge of that charge from the date the said charge is registered with the ROC</a:t>
            </a:r>
            <a:endParaRPr lang="en-US" sz="30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5728"/>
            <a:ext cx="8229600" cy="1143000"/>
          </a:xfrm>
        </p:spPr>
        <p:txBody>
          <a:bodyPr/>
          <a:lstStyle/>
          <a:p>
            <a:r>
              <a:rPr lang="en-US" dirty="0" smtClean="0"/>
              <a:t>Section 81 (old section 130)</a:t>
            </a:r>
            <a:endParaRPr lang="en-US" dirty="0"/>
          </a:p>
        </p:txBody>
      </p:sp>
      <p:sp>
        <p:nvSpPr>
          <p:cNvPr id="3" name="Content Placeholder 2"/>
          <p:cNvSpPr>
            <a:spLocks noGrp="1"/>
          </p:cNvSpPr>
          <p:nvPr>
            <p:ph idx="1"/>
          </p:nvPr>
        </p:nvSpPr>
        <p:spPr>
          <a:xfrm>
            <a:off x="457200" y="1714488"/>
            <a:ext cx="8229600" cy="4389437"/>
          </a:xfrm>
        </p:spPr>
        <p:txBody>
          <a:bodyPr/>
          <a:lstStyle/>
          <a:p>
            <a:pPr algn="just"/>
            <a:r>
              <a:rPr lang="en-US" sz="2700" dirty="0" smtClean="0"/>
              <a:t>The </a:t>
            </a:r>
            <a:r>
              <a:rPr lang="en-US" sz="2700" u="sng" dirty="0" smtClean="0"/>
              <a:t>Registrar</a:t>
            </a:r>
            <a:r>
              <a:rPr lang="en-US" sz="2700" dirty="0" smtClean="0"/>
              <a:t> shall, in respect of every company, keep a register containing particular of charges so registered</a:t>
            </a:r>
          </a:p>
          <a:p>
            <a:pPr algn="just"/>
            <a:r>
              <a:rPr lang="en-US" sz="2700" dirty="0" smtClean="0"/>
              <a:t>The register shall be open for inspection by </a:t>
            </a:r>
            <a:r>
              <a:rPr lang="en-US" sz="2700" u="sng" dirty="0" smtClean="0"/>
              <a:t>any person</a:t>
            </a:r>
            <a:r>
              <a:rPr lang="en-US" sz="2700" dirty="0" smtClean="0"/>
              <a:t> on payment of fee as specified in ‘Annexure B’</a:t>
            </a:r>
          </a:p>
          <a:p>
            <a:pPr algn="just"/>
            <a:r>
              <a:rPr lang="en-US" sz="2700" u="sng" dirty="0" smtClean="0"/>
              <a:t>Rule 6.5 (draft)</a:t>
            </a:r>
            <a:r>
              <a:rPr lang="en-US" sz="2700" dirty="0" smtClean="0"/>
              <a:t>: The particulars of charges maintained on the MCA portal shall be deemed to be the register of charges for the purposes of section 81. </a:t>
            </a:r>
          </a:p>
          <a:p>
            <a:pPr algn="just"/>
            <a:endParaRPr lang="en-US" dirty="0" smtClean="0"/>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4338"/>
            <a:ext cx="8229600" cy="1143000"/>
          </a:xfrm>
        </p:spPr>
        <p:txBody>
          <a:bodyPr/>
          <a:lstStyle/>
          <a:p>
            <a:r>
              <a:rPr lang="en-US" dirty="0" smtClean="0"/>
              <a:t>Section 82 (old sec 138, 140)</a:t>
            </a:r>
            <a:endParaRPr lang="en-US" dirty="0"/>
          </a:p>
        </p:txBody>
      </p:sp>
      <p:sp>
        <p:nvSpPr>
          <p:cNvPr id="3" name="Content Placeholder 2"/>
          <p:cNvSpPr>
            <a:spLocks noGrp="1"/>
          </p:cNvSpPr>
          <p:nvPr>
            <p:ph idx="1"/>
          </p:nvPr>
        </p:nvSpPr>
        <p:spPr>
          <a:xfrm>
            <a:off x="457200" y="1039827"/>
            <a:ext cx="8229600" cy="4389437"/>
          </a:xfrm>
        </p:spPr>
        <p:txBody>
          <a:bodyPr/>
          <a:lstStyle/>
          <a:p>
            <a:pPr algn="just"/>
            <a:r>
              <a:rPr lang="en-US" dirty="0" smtClean="0"/>
              <a:t>A </a:t>
            </a:r>
            <a:r>
              <a:rPr lang="en-US" u="sng" dirty="0" smtClean="0"/>
              <a:t>company</a:t>
            </a:r>
            <a:r>
              <a:rPr lang="en-US" dirty="0" smtClean="0"/>
              <a:t> shall give </a:t>
            </a:r>
            <a:r>
              <a:rPr lang="en-US" u="sng" dirty="0" smtClean="0"/>
              <a:t>intimation</a:t>
            </a:r>
            <a:r>
              <a:rPr lang="en-US" dirty="0" smtClean="0"/>
              <a:t> to the ROC in Form no. 6.4 of the satisfaction </a:t>
            </a:r>
            <a:r>
              <a:rPr lang="en-US" u="sng" dirty="0" smtClean="0"/>
              <a:t>in full</a:t>
            </a:r>
            <a:r>
              <a:rPr lang="en-US" dirty="0" smtClean="0"/>
              <a:t> of any registered charge within a period of 30 days from the date of such satisfaction </a:t>
            </a:r>
          </a:p>
          <a:p>
            <a:pPr algn="just"/>
            <a:r>
              <a:rPr lang="en-US" dirty="0" smtClean="0"/>
              <a:t>In case of delay </a:t>
            </a:r>
            <a:r>
              <a:rPr lang="en-US" dirty="0" err="1" smtClean="0"/>
              <a:t>upto</a:t>
            </a:r>
            <a:r>
              <a:rPr lang="en-US" dirty="0" smtClean="0"/>
              <a:t> 300 days beyond 30 </a:t>
            </a:r>
            <a:r>
              <a:rPr lang="en-US" dirty="0" smtClean="0"/>
              <a:t>days (30+270), </a:t>
            </a:r>
            <a:r>
              <a:rPr lang="en-US" dirty="0" smtClean="0"/>
              <a:t>the same procedure of application to ROC is to be followed like in case of creation of charge </a:t>
            </a:r>
          </a:p>
          <a:p>
            <a:pPr algn="just"/>
            <a:r>
              <a:rPr lang="en-US" dirty="0" smtClean="0"/>
              <a:t>If the form is filed without the signature of charge-holder, ROC shall send notice to the charge-holder calling upon him to show cause within such time not exceeding 14 days, as to why the satisfaction should not be recorded. If no cause shown, ROC will register</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414"/>
            <a:ext cx="8229600" cy="1143000"/>
          </a:xfrm>
        </p:spPr>
        <p:txBody>
          <a:bodyPr/>
          <a:lstStyle/>
          <a:p>
            <a:r>
              <a:rPr lang="en-US" dirty="0" smtClean="0"/>
              <a:t>Section 83 (old section 139)</a:t>
            </a:r>
            <a:endParaRPr lang="en-US" dirty="0"/>
          </a:p>
        </p:txBody>
      </p:sp>
      <p:sp>
        <p:nvSpPr>
          <p:cNvPr id="3" name="Content Placeholder 2"/>
          <p:cNvSpPr>
            <a:spLocks noGrp="1"/>
          </p:cNvSpPr>
          <p:nvPr>
            <p:ph idx="1"/>
          </p:nvPr>
        </p:nvSpPr>
        <p:spPr>
          <a:xfrm>
            <a:off x="457200" y="1397017"/>
            <a:ext cx="8229600" cy="4389437"/>
          </a:xfrm>
        </p:spPr>
        <p:txBody>
          <a:bodyPr/>
          <a:lstStyle/>
          <a:p>
            <a:pPr algn="just"/>
            <a:r>
              <a:rPr lang="en-US" sz="2800" u="sng" dirty="0" smtClean="0"/>
              <a:t>Power of ROC to make entries of satisfaction in absence of intimation from </a:t>
            </a:r>
            <a:r>
              <a:rPr lang="en-US" sz="2800" u="sng" dirty="0" smtClean="0"/>
              <a:t>company</a:t>
            </a:r>
          </a:p>
          <a:p>
            <a:pPr algn="just"/>
            <a:r>
              <a:rPr lang="en-US" sz="2800" dirty="0" smtClean="0"/>
              <a:t>Sometime, it may be possible that company fails to send intimation of satisfaction of charge to the Registrar but registrar receive evidence of satisfaction from any other person. This person may be charge – holder, Shareholder, </a:t>
            </a:r>
            <a:r>
              <a:rPr lang="en-US" sz="2800" dirty="0" smtClean="0"/>
              <a:t>Purchaser </a:t>
            </a:r>
            <a:r>
              <a:rPr lang="en-US" sz="2800" dirty="0" smtClean="0"/>
              <a:t>or any one. </a:t>
            </a:r>
            <a:endParaRPr lang="en-US" sz="2800" dirty="0" smtClean="0"/>
          </a:p>
          <a:p>
            <a:pPr algn="just"/>
            <a:r>
              <a:rPr lang="en-US" sz="2800" dirty="0" smtClean="0"/>
              <a:t>Of course, the section mentions about evidences that will have to be produced.</a:t>
            </a:r>
            <a:endParaRPr lang="en-US" sz="2800" u="sng"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5728"/>
            <a:ext cx="8229600" cy="1143000"/>
          </a:xfrm>
        </p:spPr>
        <p:txBody>
          <a:bodyPr/>
          <a:lstStyle/>
          <a:p>
            <a:r>
              <a:rPr lang="en-US" dirty="0" smtClean="0"/>
              <a:t>Chapter VI</a:t>
            </a:r>
            <a:endParaRPr lang="en-US" dirty="0"/>
          </a:p>
        </p:txBody>
      </p:sp>
      <p:sp>
        <p:nvSpPr>
          <p:cNvPr id="3" name="Content Placeholder 2"/>
          <p:cNvSpPr>
            <a:spLocks noGrp="1"/>
          </p:cNvSpPr>
          <p:nvPr>
            <p:ph idx="1"/>
          </p:nvPr>
        </p:nvSpPr>
        <p:spPr>
          <a:xfrm>
            <a:off x="457200" y="1643050"/>
            <a:ext cx="8229600" cy="4389437"/>
          </a:xfrm>
        </p:spPr>
        <p:txBody>
          <a:bodyPr/>
          <a:lstStyle/>
          <a:p>
            <a:r>
              <a:rPr lang="en-US" dirty="0" smtClean="0"/>
              <a:t>The heading of the Chapter is:</a:t>
            </a:r>
          </a:p>
          <a:p>
            <a:pPr>
              <a:buNone/>
            </a:pPr>
            <a:r>
              <a:rPr lang="en-US" dirty="0" smtClean="0"/>
              <a:t>   </a:t>
            </a:r>
          </a:p>
          <a:p>
            <a:pPr algn="just"/>
            <a:r>
              <a:rPr lang="en-US" dirty="0" smtClean="0"/>
              <a:t>‘Registration of Charges’ under the Companies Act, 2013</a:t>
            </a:r>
          </a:p>
          <a:p>
            <a:pPr algn="just">
              <a:buNone/>
            </a:pPr>
            <a:endParaRPr lang="en-US" dirty="0" smtClean="0"/>
          </a:p>
          <a:p>
            <a:pPr algn="just"/>
            <a:r>
              <a:rPr lang="en-US" dirty="0" smtClean="0"/>
              <a:t> It consists of sections 77 to 87 (11 sections)</a:t>
            </a:r>
          </a:p>
          <a:p>
            <a:pPr algn="just"/>
            <a:endParaRPr lang="en-US" dirty="0" smtClean="0"/>
          </a:p>
          <a:p>
            <a:pPr algn="just"/>
            <a:r>
              <a:rPr lang="en-US" dirty="0" smtClean="0"/>
              <a:t>Section 86 (Punishment for contravention) has become effective from 12.09.2013</a:t>
            </a:r>
          </a:p>
          <a:p>
            <a:endParaRPr lang="en-US" dirty="0" smtClean="0"/>
          </a:p>
          <a:p>
            <a:pPr>
              <a:buNone/>
            </a:pPr>
            <a:endParaRPr lang="en-US" dirty="0" smtClean="0"/>
          </a:p>
          <a:p>
            <a:pPr>
              <a:buNone/>
            </a:pPr>
            <a:endParaRPr lang="en-US" dirty="0" smtClean="0"/>
          </a:p>
          <a:p>
            <a:pPr>
              <a:buNone/>
            </a:pPr>
            <a:r>
              <a:rPr lang="en-US" dirty="0" smtClean="0"/>
              <a:t>   </a:t>
            </a:r>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7214"/>
            <a:ext cx="8229600" cy="1143000"/>
          </a:xfrm>
        </p:spPr>
        <p:txBody>
          <a:bodyPr/>
          <a:lstStyle/>
          <a:p>
            <a:r>
              <a:rPr lang="en-US" dirty="0" smtClean="0"/>
              <a:t>Section 83 (old section 139)</a:t>
            </a:r>
            <a:endParaRPr lang="en-US" dirty="0"/>
          </a:p>
        </p:txBody>
      </p:sp>
      <p:sp>
        <p:nvSpPr>
          <p:cNvPr id="3" name="Content Placeholder 2"/>
          <p:cNvSpPr>
            <a:spLocks noGrp="1"/>
          </p:cNvSpPr>
          <p:nvPr>
            <p:ph idx="1"/>
          </p:nvPr>
        </p:nvSpPr>
        <p:spPr>
          <a:xfrm>
            <a:off x="457200" y="611199"/>
            <a:ext cx="8229600" cy="4389437"/>
          </a:xfrm>
        </p:spPr>
        <p:txBody>
          <a:bodyPr/>
          <a:lstStyle/>
          <a:p>
            <a:pPr algn="just"/>
            <a:r>
              <a:rPr lang="en-US" u="sng" dirty="0" smtClean="0"/>
              <a:t>Evidence</a:t>
            </a:r>
            <a:r>
              <a:rPr lang="en-US" dirty="0" smtClean="0"/>
              <a:t> </a:t>
            </a:r>
            <a:r>
              <a:rPr lang="en-US" dirty="0" smtClean="0"/>
              <a:t>needs to be produced to the ROC of satisfaction with respect to any registered charge:</a:t>
            </a:r>
          </a:p>
          <a:p>
            <a:pPr algn="just"/>
            <a:r>
              <a:rPr lang="en-US" dirty="0" smtClean="0"/>
              <a:t>          a</a:t>
            </a:r>
            <a:r>
              <a:rPr lang="en-US" dirty="0" smtClean="0"/>
              <a:t>. </a:t>
            </a:r>
            <a:r>
              <a:rPr lang="en-US" dirty="0" smtClean="0"/>
              <a:t>That the debt for which the charge was given has been satisfied in whole or in part; or</a:t>
            </a:r>
          </a:p>
          <a:p>
            <a:pPr algn="just"/>
            <a:r>
              <a:rPr lang="en-US" dirty="0" smtClean="0"/>
              <a:t>          b</a:t>
            </a:r>
            <a:r>
              <a:rPr lang="en-US" dirty="0" smtClean="0"/>
              <a:t>. </a:t>
            </a:r>
            <a:r>
              <a:rPr lang="en-US" dirty="0" smtClean="0"/>
              <a:t>That part of the </a:t>
            </a:r>
            <a:r>
              <a:rPr lang="en-US" dirty="0" smtClean="0"/>
              <a:t>property </a:t>
            </a:r>
            <a:r>
              <a:rPr lang="en-US" dirty="0" smtClean="0"/>
              <a:t>or undertaking charged has been released from the </a:t>
            </a:r>
            <a:r>
              <a:rPr lang="en-US" dirty="0" smtClean="0"/>
              <a:t>charge</a:t>
            </a:r>
            <a:r>
              <a:rPr lang="en-US" dirty="0" smtClean="0"/>
              <a:t>; or</a:t>
            </a:r>
          </a:p>
          <a:p>
            <a:pPr algn="just"/>
            <a:r>
              <a:rPr lang="en-US" dirty="0" smtClean="0"/>
              <a:t> </a:t>
            </a:r>
            <a:r>
              <a:rPr lang="en-US" dirty="0" smtClean="0"/>
              <a:t>         c. </a:t>
            </a:r>
            <a:r>
              <a:rPr lang="en-US" dirty="0" smtClean="0"/>
              <a:t>That part of the property or undertaking charged </a:t>
            </a:r>
            <a:r>
              <a:rPr lang="en-US" dirty="0" smtClean="0"/>
              <a:t>has </a:t>
            </a:r>
            <a:r>
              <a:rPr lang="en-US" dirty="0" smtClean="0"/>
              <a:t>ceased to form part of the company’s property or undertaking</a:t>
            </a:r>
            <a:endParaRPr lang="en-US" dirty="0" smtClean="0"/>
          </a:p>
          <a:p>
            <a:pPr algn="just"/>
            <a:r>
              <a:rPr lang="en-US" dirty="0" smtClean="0"/>
              <a:t>The ROC, on being satisfied, may enter in the register of charges that the charges are satisfied</a:t>
            </a:r>
          </a:p>
          <a:p>
            <a:pPr algn="just"/>
            <a:r>
              <a:rPr lang="en-US" dirty="0" smtClean="0"/>
              <a:t>And shall inform the affected parties </a:t>
            </a:r>
            <a:r>
              <a:rPr lang="en-US" dirty="0" smtClean="0"/>
              <a:t>within </a:t>
            </a:r>
            <a:r>
              <a:rPr lang="en-US" dirty="0" smtClean="0"/>
              <a:t>30 days of making the entry in the register of charges</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414"/>
            <a:ext cx="8229600" cy="1143000"/>
          </a:xfrm>
        </p:spPr>
        <p:txBody>
          <a:bodyPr/>
          <a:lstStyle/>
          <a:p>
            <a:r>
              <a:rPr lang="en-US" dirty="0" smtClean="0"/>
              <a:t>Memorandum of Satisfaction</a:t>
            </a:r>
            <a:endParaRPr lang="en-US" dirty="0"/>
          </a:p>
        </p:txBody>
      </p:sp>
      <p:sp>
        <p:nvSpPr>
          <p:cNvPr id="3" name="Content Placeholder 2"/>
          <p:cNvSpPr>
            <a:spLocks noGrp="1"/>
          </p:cNvSpPr>
          <p:nvPr>
            <p:ph idx="1"/>
          </p:nvPr>
        </p:nvSpPr>
        <p:spPr>
          <a:xfrm>
            <a:off x="457200" y="1428736"/>
            <a:ext cx="8229600" cy="4389437"/>
          </a:xfrm>
        </p:spPr>
        <p:txBody>
          <a:bodyPr/>
          <a:lstStyle/>
          <a:p>
            <a:pPr algn="just"/>
            <a:r>
              <a:rPr lang="en-US" sz="3200" dirty="0" smtClean="0"/>
              <a:t>Where the ROC enters a memorandum of satisfaction of charge in full in pursuance of section 82 or in pursuance to section 83, he shall issue a certificate of registration of satisfaction of charge in Form no. 6.5. </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4330"/>
            <a:ext cx="8229600" cy="1143000"/>
          </a:xfrm>
        </p:spPr>
        <p:txBody>
          <a:bodyPr/>
          <a:lstStyle/>
          <a:p>
            <a:r>
              <a:rPr lang="en-US" dirty="0" smtClean="0"/>
              <a:t>Section 84 (old section 137)</a:t>
            </a:r>
            <a:endParaRPr lang="en-US" dirty="0"/>
          </a:p>
        </p:txBody>
      </p:sp>
      <p:sp>
        <p:nvSpPr>
          <p:cNvPr id="3" name="Content Placeholder 2"/>
          <p:cNvSpPr>
            <a:spLocks noGrp="1"/>
          </p:cNvSpPr>
          <p:nvPr>
            <p:ph idx="1"/>
          </p:nvPr>
        </p:nvSpPr>
        <p:spPr>
          <a:xfrm>
            <a:off x="457200" y="968389"/>
            <a:ext cx="8229600" cy="4389437"/>
          </a:xfrm>
        </p:spPr>
        <p:txBody>
          <a:bodyPr/>
          <a:lstStyle/>
          <a:p>
            <a:pPr algn="just"/>
            <a:r>
              <a:rPr lang="en-US" sz="2800" u="sng" dirty="0" smtClean="0"/>
              <a:t>Intimation of appointment of Receiver or Manager</a:t>
            </a:r>
          </a:p>
          <a:p>
            <a:pPr algn="just"/>
            <a:r>
              <a:rPr lang="en-US" sz="2800" u="sng" dirty="0" smtClean="0"/>
              <a:t>SITUATION 1 – 84(1)</a:t>
            </a:r>
          </a:p>
          <a:p>
            <a:pPr algn="just"/>
            <a:r>
              <a:rPr lang="en-US" sz="2800" dirty="0" smtClean="0"/>
              <a:t>If </a:t>
            </a:r>
            <a:r>
              <a:rPr lang="en-US" sz="2800" dirty="0" smtClean="0"/>
              <a:t>any</a:t>
            </a:r>
            <a:r>
              <a:rPr lang="en-US" sz="2800" dirty="0" smtClean="0"/>
              <a:t> </a:t>
            </a:r>
            <a:r>
              <a:rPr lang="en-US" sz="2800" dirty="0" smtClean="0"/>
              <a:t>person obtains an </a:t>
            </a:r>
            <a:r>
              <a:rPr lang="en-US" sz="2800" u="sng" dirty="0" smtClean="0"/>
              <a:t>order</a:t>
            </a:r>
            <a:r>
              <a:rPr lang="en-US" sz="2800" dirty="0" smtClean="0"/>
              <a:t>:</a:t>
            </a:r>
          </a:p>
          <a:p>
            <a:pPr algn="just"/>
            <a:r>
              <a:rPr lang="en-US" sz="2800" dirty="0" smtClean="0"/>
              <a:t> </a:t>
            </a:r>
            <a:r>
              <a:rPr lang="en-US" sz="2800" dirty="0" smtClean="0"/>
              <a:t>    a.</a:t>
            </a:r>
            <a:r>
              <a:rPr lang="en-US" sz="2800" dirty="0" smtClean="0"/>
              <a:t>  for </a:t>
            </a:r>
            <a:r>
              <a:rPr lang="en-US" sz="2800" dirty="0" smtClean="0"/>
              <a:t>the appointment of a </a:t>
            </a:r>
            <a:r>
              <a:rPr lang="en-US" sz="2800" dirty="0" smtClean="0"/>
              <a:t>receiver; </a:t>
            </a:r>
            <a:r>
              <a:rPr lang="en-US" sz="2800" dirty="0" smtClean="0"/>
              <a:t>or </a:t>
            </a:r>
            <a:endParaRPr lang="en-US" sz="2800" dirty="0" smtClean="0"/>
          </a:p>
          <a:p>
            <a:pPr algn="just"/>
            <a:r>
              <a:rPr lang="en-US" sz="2800" dirty="0" smtClean="0"/>
              <a:t> </a:t>
            </a:r>
            <a:r>
              <a:rPr lang="en-US" sz="2800" dirty="0" smtClean="0"/>
              <a:t>   </a:t>
            </a:r>
            <a:r>
              <a:rPr lang="en-US" sz="2800" dirty="0" smtClean="0"/>
              <a:t> </a:t>
            </a:r>
            <a:r>
              <a:rPr lang="en-US" sz="2800" dirty="0" smtClean="0"/>
              <a:t>b.  </a:t>
            </a:r>
            <a:r>
              <a:rPr lang="en-US" sz="2800" dirty="0" smtClean="0"/>
              <a:t>of </a:t>
            </a:r>
            <a:r>
              <a:rPr lang="en-US" sz="2800" dirty="0" smtClean="0"/>
              <a:t>a person to </a:t>
            </a:r>
            <a:r>
              <a:rPr lang="en-US" sz="2800" dirty="0" smtClean="0"/>
              <a:t>manage;</a:t>
            </a:r>
          </a:p>
          <a:p>
            <a:pPr algn="just">
              <a:buNone/>
            </a:pPr>
            <a:r>
              <a:rPr lang="en-US" sz="2800" dirty="0" smtClean="0"/>
              <a:t> </a:t>
            </a:r>
            <a:r>
              <a:rPr lang="en-US" sz="2800" dirty="0" smtClean="0"/>
              <a:t>  </a:t>
            </a:r>
            <a:r>
              <a:rPr lang="en-US" sz="2800" dirty="0" smtClean="0"/>
              <a:t>the </a:t>
            </a:r>
            <a:r>
              <a:rPr lang="en-US" sz="2800" dirty="0" smtClean="0"/>
              <a:t>property, </a:t>
            </a:r>
            <a:r>
              <a:rPr lang="en-US" sz="2800" dirty="0" smtClean="0"/>
              <a:t>which is </a:t>
            </a:r>
            <a:r>
              <a:rPr lang="en-US" sz="2800" u="sng" dirty="0" smtClean="0"/>
              <a:t>already subject </a:t>
            </a:r>
            <a:r>
              <a:rPr lang="en-US" sz="2800" u="sng" dirty="0" smtClean="0"/>
              <a:t>to </a:t>
            </a:r>
            <a:r>
              <a:rPr lang="en-US" sz="2800" u="sng" dirty="0" smtClean="0"/>
              <a:t>a charge</a:t>
            </a:r>
            <a:r>
              <a:rPr lang="en-US" sz="2800" dirty="0" smtClean="0"/>
              <a:t> of a company; </a:t>
            </a:r>
            <a:r>
              <a:rPr lang="en-US" sz="2800" dirty="0" smtClean="0"/>
              <a:t>or</a:t>
            </a:r>
          </a:p>
          <a:p>
            <a:pPr algn="just"/>
            <a:r>
              <a:rPr lang="en-US" sz="2800" u="sng" dirty="0" smtClean="0"/>
              <a:t>SITUATION 2 – 84(1)</a:t>
            </a:r>
          </a:p>
          <a:p>
            <a:pPr algn="just"/>
            <a:r>
              <a:rPr lang="en-US" sz="2800" dirty="0" smtClean="0"/>
              <a:t>If </a:t>
            </a:r>
            <a:r>
              <a:rPr lang="en-US" sz="2800" dirty="0" smtClean="0"/>
              <a:t>any person appoints such receiver/ manager under any power contained in any </a:t>
            </a:r>
            <a:r>
              <a:rPr lang="en-US" sz="2800" u="sng" dirty="0" smtClean="0"/>
              <a:t>instrument </a:t>
            </a:r>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7214"/>
            <a:ext cx="8229600" cy="1143000"/>
          </a:xfrm>
        </p:spPr>
        <p:txBody>
          <a:bodyPr/>
          <a:lstStyle/>
          <a:p>
            <a:r>
              <a:rPr lang="en-US" dirty="0" smtClean="0"/>
              <a:t>Section 84 (old section 137)</a:t>
            </a:r>
            <a:endParaRPr lang="en-US" dirty="0"/>
          </a:p>
        </p:txBody>
      </p:sp>
      <p:sp>
        <p:nvSpPr>
          <p:cNvPr id="3" name="Content Placeholder 2"/>
          <p:cNvSpPr>
            <a:spLocks noGrp="1"/>
          </p:cNvSpPr>
          <p:nvPr>
            <p:ph idx="1"/>
          </p:nvPr>
        </p:nvSpPr>
        <p:spPr>
          <a:xfrm>
            <a:off x="457200" y="785794"/>
            <a:ext cx="8229600" cy="4389437"/>
          </a:xfrm>
        </p:spPr>
        <p:txBody>
          <a:bodyPr/>
          <a:lstStyle/>
          <a:p>
            <a:pPr algn="just"/>
            <a:r>
              <a:rPr lang="en-US" sz="2800" u="sng" dirty="0" smtClean="0"/>
              <a:t>That person</a:t>
            </a:r>
            <a:r>
              <a:rPr lang="en-US" sz="2800" dirty="0" smtClean="0"/>
              <a:t> shall, within 30 days of the order/appointment, give notice of such </a:t>
            </a:r>
            <a:r>
              <a:rPr lang="en-US" sz="2800" dirty="0" smtClean="0"/>
              <a:t>appointment:</a:t>
            </a:r>
          </a:p>
          <a:p>
            <a:pPr algn="just"/>
            <a:r>
              <a:rPr lang="en-US" sz="2800" dirty="0" smtClean="0"/>
              <a:t> </a:t>
            </a:r>
            <a:r>
              <a:rPr lang="en-US" sz="2800" dirty="0" smtClean="0"/>
              <a:t>    a.  to </a:t>
            </a:r>
            <a:r>
              <a:rPr lang="en-US" sz="2800" dirty="0" smtClean="0"/>
              <a:t>the </a:t>
            </a:r>
            <a:r>
              <a:rPr lang="en-US" sz="2800" dirty="0" smtClean="0"/>
              <a:t>company; </a:t>
            </a:r>
            <a:r>
              <a:rPr lang="en-US" sz="2800" dirty="0" smtClean="0"/>
              <a:t>and </a:t>
            </a:r>
            <a:endParaRPr lang="en-US" sz="2800" dirty="0" smtClean="0"/>
          </a:p>
          <a:p>
            <a:pPr algn="just"/>
            <a:r>
              <a:rPr lang="en-US" sz="2800" dirty="0" smtClean="0"/>
              <a:t> </a:t>
            </a:r>
            <a:r>
              <a:rPr lang="en-US" sz="2800" dirty="0" smtClean="0"/>
              <a:t>   b. to the </a:t>
            </a:r>
            <a:r>
              <a:rPr lang="en-US" sz="2800" dirty="0" smtClean="0"/>
              <a:t>ROC </a:t>
            </a:r>
            <a:r>
              <a:rPr lang="en-US" sz="2800" dirty="0" smtClean="0"/>
              <a:t>along with </a:t>
            </a:r>
            <a:r>
              <a:rPr lang="en-US" sz="2800" dirty="0" smtClean="0"/>
              <a:t>copy of the order/ instrument</a:t>
            </a:r>
          </a:p>
          <a:p>
            <a:pPr algn="just"/>
            <a:r>
              <a:rPr lang="en-US" sz="2800" dirty="0" smtClean="0"/>
              <a:t>ROC </a:t>
            </a:r>
            <a:r>
              <a:rPr lang="en-US" sz="2800" dirty="0" smtClean="0"/>
              <a:t>to register </a:t>
            </a:r>
            <a:r>
              <a:rPr lang="en-US" sz="2800" dirty="0" smtClean="0"/>
              <a:t>particulars of receiver/ manager/ person/ instrument </a:t>
            </a:r>
            <a:r>
              <a:rPr lang="en-US" sz="2800" dirty="0" smtClean="0"/>
              <a:t>in the register of </a:t>
            </a:r>
            <a:r>
              <a:rPr lang="en-US" sz="2800" dirty="0" smtClean="0"/>
              <a:t>charges</a:t>
            </a:r>
            <a:endParaRPr lang="en-US" sz="2800" dirty="0" smtClean="0"/>
          </a:p>
          <a:p>
            <a:pPr algn="just"/>
            <a:r>
              <a:rPr lang="en-US" sz="2800" u="sng" dirty="0" smtClean="0"/>
              <a:t>84(2)</a:t>
            </a:r>
            <a:r>
              <a:rPr lang="en-US" sz="2800" dirty="0" smtClean="0"/>
              <a:t>: The person so appointed shall give notice, on </a:t>
            </a:r>
            <a:r>
              <a:rPr lang="en-US" sz="2800" u="sng" dirty="0" smtClean="0"/>
              <a:t>cessation</a:t>
            </a:r>
            <a:r>
              <a:rPr lang="en-US" sz="2800" dirty="0" smtClean="0"/>
              <a:t> of his appointment, to the company and the ROC and the ROC to register the same</a:t>
            </a:r>
          </a:p>
          <a:p>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852"/>
            <a:ext cx="8229600" cy="1143000"/>
          </a:xfrm>
        </p:spPr>
        <p:txBody>
          <a:bodyPr/>
          <a:lstStyle/>
          <a:p>
            <a:r>
              <a:rPr lang="en-US" sz="4400" dirty="0" smtClean="0"/>
              <a:t>Intimation to </a:t>
            </a:r>
            <a:r>
              <a:rPr lang="en-US" sz="4400" dirty="0" smtClean="0"/>
              <a:t>ROC- Form no.6.6</a:t>
            </a:r>
            <a:endParaRPr lang="en-US" sz="4400" dirty="0"/>
          </a:p>
        </p:txBody>
      </p:sp>
      <p:sp>
        <p:nvSpPr>
          <p:cNvPr id="3" name="Content Placeholder 2"/>
          <p:cNvSpPr>
            <a:spLocks noGrp="1"/>
          </p:cNvSpPr>
          <p:nvPr>
            <p:ph idx="1"/>
          </p:nvPr>
        </p:nvSpPr>
        <p:spPr>
          <a:xfrm>
            <a:off x="457200" y="1500174"/>
            <a:ext cx="8229600" cy="4389437"/>
          </a:xfrm>
        </p:spPr>
        <p:txBody>
          <a:bodyPr/>
          <a:lstStyle/>
          <a:p>
            <a:pPr algn="just"/>
            <a:r>
              <a:rPr lang="en-US" sz="2800" dirty="0" smtClean="0"/>
              <a:t>Notice of appointment;</a:t>
            </a:r>
          </a:p>
          <a:p>
            <a:pPr algn="just"/>
            <a:r>
              <a:rPr lang="en-US" sz="2800" dirty="0" smtClean="0"/>
              <a:t>Or cessation of </a:t>
            </a:r>
            <a:r>
              <a:rPr lang="en-US" sz="2800" dirty="0" smtClean="0"/>
              <a:t>appointment of a receiver </a:t>
            </a:r>
            <a:r>
              <a:rPr lang="en-US" sz="2800" dirty="0" smtClean="0"/>
              <a:t>or of a </a:t>
            </a:r>
            <a:r>
              <a:rPr lang="en-US" sz="2800" dirty="0" smtClean="0"/>
              <a:t>manager; for </a:t>
            </a:r>
            <a:endParaRPr lang="en-US" sz="2800" dirty="0" smtClean="0"/>
          </a:p>
          <a:p>
            <a:pPr algn="just"/>
            <a:r>
              <a:rPr lang="en-US" sz="2800" dirty="0" smtClean="0"/>
              <a:t>The property, subject to charge, of a company-</a:t>
            </a:r>
          </a:p>
          <a:p>
            <a:pPr algn="just"/>
            <a:r>
              <a:rPr lang="en-US" sz="2800" dirty="0" smtClean="0"/>
              <a:t>Shall be filed with the Registrar in Form </a:t>
            </a:r>
            <a:r>
              <a:rPr lang="en-US" sz="2800" dirty="0" smtClean="0"/>
              <a:t>no</a:t>
            </a:r>
            <a:r>
              <a:rPr lang="en-US" sz="2800" dirty="0" smtClean="0"/>
              <a:t>. 6.6 </a:t>
            </a:r>
            <a:r>
              <a:rPr lang="en-US" sz="2800" dirty="0" smtClean="0"/>
              <a:t>along </a:t>
            </a:r>
            <a:r>
              <a:rPr lang="en-US" sz="2800" dirty="0" smtClean="0"/>
              <a:t>with fee as specified in Annexure ‘B’ </a:t>
            </a:r>
            <a:endParaRPr lang="en-US" sz="2800" dirty="0"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900"/>
            <a:ext cx="8229600" cy="1143000"/>
          </a:xfrm>
        </p:spPr>
        <p:txBody>
          <a:bodyPr/>
          <a:lstStyle/>
          <a:p>
            <a:r>
              <a:rPr lang="en-US" dirty="0" smtClean="0"/>
              <a:t>Section 85 (</a:t>
            </a:r>
            <a:r>
              <a:rPr lang="en-US" sz="4800" dirty="0" smtClean="0"/>
              <a:t>old section 143,144</a:t>
            </a:r>
            <a:r>
              <a:rPr lang="en-US" dirty="0" smtClean="0"/>
              <a:t>)</a:t>
            </a:r>
            <a:endParaRPr lang="en-US" dirty="0"/>
          </a:p>
        </p:txBody>
      </p:sp>
      <p:sp>
        <p:nvSpPr>
          <p:cNvPr id="3" name="Content Placeholder 2"/>
          <p:cNvSpPr>
            <a:spLocks noGrp="1"/>
          </p:cNvSpPr>
          <p:nvPr>
            <p:ph idx="1"/>
          </p:nvPr>
        </p:nvSpPr>
        <p:spPr>
          <a:xfrm>
            <a:off x="457200" y="968389"/>
            <a:ext cx="8229600" cy="4389437"/>
          </a:xfrm>
        </p:spPr>
        <p:txBody>
          <a:bodyPr/>
          <a:lstStyle/>
          <a:p>
            <a:r>
              <a:rPr lang="en-US" u="sng" dirty="0" smtClean="0"/>
              <a:t>Company’s Register of Charges</a:t>
            </a:r>
          </a:p>
          <a:p>
            <a:pPr algn="just"/>
            <a:r>
              <a:rPr lang="en-US" u="sng" dirty="0" smtClean="0"/>
              <a:t>85(</a:t>
            </a:r>
            <a:r>
              <a:rPr lang="en-US" i="1" u="sng" dirty="0" smtClean="0"/>
              <a:t>1</a:t>
            </a:r>
            <a:r>
              <a:rPr lang="en-US" u="sng" dirty="0" smtClean="0"/>
              <a:t>)</a:t>
            </a:r>
            <a:r>
              <a:rPr lang="en-US" dirty="0" smtClean="0"/>
              <a:t>: Every company shall keep at its registered office a register of charges which shall include therein all charges and floating charges affecting any property or assets of the company or any of its undertakings</a:t>
            </a:r>
          </a:p>
          <a:p>
            <a:pPr algn="just"/>
            <a:r>
              <a:rPr lang="en-US" dirty="0" smtClean="0"/>
              <a:t>The instrument creating the charge shall also have to be kept along with the register</a:t>
            </a:r>
          </a:p>
          <a:p>
            <a:pPr algn="just"/>
            <a:r>
              <a:rPr lang="en-US" u="sng" dirty="0" smtClean="0"/>
              <a:t>Rule 6.8 (draft)</a:t>
            </a:r>
            <a:r>
              <a:rPr lang="en-US" dirty="0" smtClean="0"/>
              <a:t>: The register of charges shall be in Form no. 6.7 and enter therein particulars of all the charges registered with the Registrar as well as particulars of any modification of charge and that of satisfaction of charge</a:t>
            </a:r>
            <a:endParaRPr lang="en-US" u="sng"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5776"/>
            <a:ext cx="8229600" cy="1143000"/>
          </a:xfrm>
        </p:spPr>
        <p:txBody>
          <a:bodyPr/>
          <a:lstStyle/>
          <a:p>
            <a:r>
              <a:rPr lang="en-US" dirty="0" smtClean="0"/>
              <a:t>Register of charges</a:t>
            </a:r>
            <a:endParaRPr lang="en-US" dirty="0"/>
          </a:p>
        </p:txBody>
      </p:sp>
      <p:sp>
        <p:nvSpPr>
          <p:cNvPr id="3" name="Content Placeholder 2"/>
          <p:cNvSpPr>
            <a:spLocks noGrp="1"/>
          </p:cNvSpPr>
          <p:nvPr>
            <p:ph idx="1"/>
          </p:nvPr>
        </p:nvSpPr>
        <p:spPr>
          <a:xfrm>
            <a:off x="457200" y="785794"/>
            <a:ext cx="8229600" cy="4389437"/>
          </a:xfrm>
        </p:spPr>
        <p:txBody>
          <a:bodyPr/>
          <a:lstStyle/>
          <a:p>
            <a:pPr algn="just"/>
            <a:r>
              <a:rPr lang="en-US" u="sng" dirty="0" smtClean="0"/>
              <a:t>As per Rules (draft)</a:t>
            </a:r>
          </a:p>
          <a:p>
            <a:pPr algn="just"/>
            <a:r>
              <a:rPr lang="en-US" dirty="0" smtClean="0"/>
              <a:t>The entries in the said register shall be made forthwith after the creation, modification or satisfaction of charge, as the case may be.</a:t>
            </a:r>
          </a:p>
          <a:p>
            <a:pPr algn="just">
              <a:buNone/>
            </a:pPr>
            <a:endParaRPr lang="en-US" sz="1600" dirty="0" smtClean="0"/>
          </a:p>
          <a:p>
            <a:pPr algn="just"/>
            <a:r>
              <a:rPr lang="en-US" dirty="0" smtClean="0"/>
              <a:t>Entries in the register shall be authenticated by the secretary of the company or any other person </a:t>
            </a:r>
            <a:r>
              <a:rPr lang="en-US" dirty="0" err="1" smtClean="0"/>
              <a:t>authorised</a:t>
            </a:r>
            <a:r>
              <a:rPr lang="en-US" dirty="0" smtClean="0"/>
              <a:t> by the Board for the purpose. </a:t>
            </a:r>
          </a:p>
          <a:p>
            <a:pPr algn="just">
              <a:buNone/>
            </a:pPr>
            <a:endParaRPr lang="en-US" sz="1600" dirty="0" smtClean="0"/>
          </a:p>
          <a:p>
            <a:pPr algn="just"/>
            <a:r>
              <a:rPr lang="en-US" dirty="0" smtClean="0"/>
              <a:t>The register shall be preserved permanently and the instrument creating a charge shall be preserved for a period of 8 years from the date of satisfaction of charge by the company. </a:t>
            </a:r>
          </a:p>
          <a:p>
            <a:pPr>
              <a:buNone/>
            </a:pPr>
            <a:r>
              <a:rPr lang="en-US" b="1" dirty="0" smtClean="0"/>
              <a:t> </a:t>
            </a:r>
            <a:endParaRPr lang="en-US" dirty="0" smtClean="0"/>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71462"/>
            <a:ext cx="8643998" cy="1143000"/>
          </a:xfrm>
        </p:spPr>
        <p:txBody>
          <a:bodyPr/>
          <a:lstStyle/>
          <a:p>
            <a:r>
              <a:rPr lang="en-US" sz="4600" dirty="0" smtClean="0"/>
              <a:t>Inspection of the register of charges</a:t>
            </a:r>
            <a:endParaRPr lang="en-US" sz="4600" dirty="0"/>
          </a:p>
        </p:txBody>
      </p:sp>
      <p:sp>
        <p:nvSpPr>
          <p:cNvPr id="3" name="Content Placeholder 2"/>
          <p:cNvSpPr>
            <a:spLocks noGrp="1"/>
          </p:cNvSpPr>
          <p:nvPr>
            <p:ph idx="1"/>
          </p:nvPr>
        </p:nvSpPr>
        <p:spPr>
          <a:xfrm>
            <a:off x="457200" y="1182703"/>
            <a:ext cx="8229600" cy="4389437"/>
          </a:xfrm>
        </p:spPr>
        <p:txBody>
          <a:bodyPr/>
          <a:lstStyle/>
          <a:p>
            <a:pPr algn="just"/>
            <a:r>
              <a:rPr lang="en-US" u="sng" dirty="0" smtClean="0"/>
              <a:t>85(</a:t>
            </a:r>
            <a:r>
              <a:rPr lang="en-US" i="1" u="sng" dirty="0" smtClean="0"/>
              <a:t>2</a:t>
            </a:r>
            <a:r>
              <a:rPr lang="en-US" u="sng" dirty="0" smtClean="0"/>
              <a:t>)</a:t>
            </a:r>
            <a:r>
              <a:rPr lang="en-US" dirty="0" smtClean="0"/>
              <a:t>: The register of charges and instrument of charges, kept under sub-section (</a:t>
            </a:r>
            <a:r>
              <a:rPr lang="en-US" i="1" dirty="0" smtClean="0"/>
              <a:t>1</a:t>
            </a:r>
            <a:r>
              <a:rPr lang="en-US" dirty="0" smtClean="0"/>
              <a:t>) shall be open for inspection during business hours:</a:t>
            </a:r>
          </a:p>
          <a:p>
            <a:pPr algn="just"/>
            <a:r>
              <a:rPr lang="en-US" dirty="0" smtClean="0"/>
              <a:t>(</a:t>
            </a:r>
            <a:r>
              <a:rPr lang="en-US" i="1" dirty="0" smtClean="0"/>
              <a:t>a</a:t>
            </a:r>
            <a:r>
              <a:rPr lang="en-US" dirty="0" smtClean="0"/>
              <a:t>) by any member or creditor </a:t>
            </a:r>
            <a:r>
              <a:rPr lang="en-US" u="sng" dirty="0" smtClean="0"/>
              <a:t>without</a:t>
            </a:r>
            <a:r>
              <a:rPr lang="en-US" dirty="0" smtClean="0"/>
              <a:t> any payment of fees; or </a:t>
            </a:r>
          </a:p>
          <a:p>
            <a:pPr algn="just"/>
            <a:r>
              <a:rPr lang="en-US" dirty="0" smtClean="0"/>
              <a:t>(</a:t>
            </a:r>
            <a:r>
              <a:rPr lang="en-US" i="1" dirty="0" smtClean="0"/>
              <a:t>b</a:t>
            </a:r>
            <a:r>
              <a:rPr lang="en-US" dirty="0" smtClean="0"/>
              <a:t>) by </a:t>
            </a:r>
            <a:r>
              <a:rPr lang="en-US" u="sng" dirty="0" smtClean="0"/>
              <a:t>any other person</a:t>
            </a:r>
            <a:r>
              <a:rPr lang="en-US" dirty="0" smtClean="0"/>
              <a:t> on </a:t>
            </a:r>
            <a:r>
              <a:rPr lang="en-US" u="sng" dirty="0" smtClean="0"/>
              <a:t>payment of such fees</a:t>
            </a:r>
            <a:r>
              <a:rPr lang="en-US" dirty="0" smtClean="0"/>
              <a:t> as prescribed in Annexure B and subject to such reasonable restrictions as the company may, by its articles, impose.</a:t>
            </a:r>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462"/>
            <a:ext cx="8229600" cy="1143000"/>
          </a:xfrm>
        </p:spPr>
        <p:txBody>
          <a:bodyPr/>
          <a:lstStyle/>
          <a:p>
            <a:r>
              <a:rPr lang="en-US" dirty="0" smtClean="0"/>
              <a:t>Section 86 (old section 142)</a:t>
            </a:r>
            <a:endParaRPr lang="en-US" dirty="0"/>
          </a:p>
        </p:txBody>
      </p:sp>
      <p:sp>
        <p:nvSpPr>
          <p:cNvPr id="3" name="Content Placeholder 2"/>
          <p:cNvSpPr>
            <a:spLocks noGrp="1"/>
          </p:cNvSpPr>
          <p:nvPr>
            <p:ph idx="1"/>
          </p:nvPr>
        </p:nvSpPr>
        <p:spPr>
          <a:xfrm>
            <a:off x="457200" y="1071546"/>
            <a:ext cx="8229600" cy="4389437"/>
          </a:xfrm>
        </p:spPr>
        <p:txBody>
          <a:bodyPr/>
          <a:lstStyle/>
          <a:p>
            <a:r>
              <a:rPr lang="en-US" u="sng" dirty="0" smtClean="0"/>
              <a:t>Punishment for Contravention</a:t>
            </a:r>
          </a:p>
          <a:p>
            <a:pPr algn="just"/>
            <a:r>
              <a:rPr lang="en-US" dirty="0" smtClean="0"/>
              <a:t>If any company contravenes any provision of </a:t>
            </a:r>
            <a:r>
              <a:rPr lang="en-US" u="sng" dirty="0" smtClean="0"/>
              <a:t>this </a:t>
            </a:r>
            <a:r>
              <a:rPr lang="en-US" u="sng" dirty="0" smtClean="0"/>
              <a:t>Chapter (i.e. Chapter VI)</a:t>
            </a:r>
            <a:r>
              <a:rPr lang="en-US" dirty="0" smtClean="0"/>
              <a:t>; </a:t>
            </a:r>
            <a:endParaRPr lang="en-US" dirty="0" smtClean="0"/>
          </a:p>
          <a:p>
            <a:pPr algn="just"/>
            <a:r>
              <a:rPr lang="en-US" dirty="0" smtClean="0"/>
              <a:t>The </a:t>
            </a:r>
            <a:r>
              <a:rPr lang="en-US" u="sng" dirty="0" smtClean="0"/>
              <a:t>company</a:t>
            </a:r>
            <a:r>
              <a:rPr lang="en-US" dirty="0" smtClean="0"/>
              <a:t> shall be punishable </a:t>
            </a:r>
            <a:r>
              <a:rPr lang="en-US" u="sng" dirty="0" smtClean="0"/>
              <a:t>with fine</a:t>
            </a:r>
            <a:r>
              <a:rPr lang="en-US" dirty="0" smtClean="0"/>
              <a:t> which shall not be less than Rs.1.00 </a:t>
            </a:r>
            <a:r>
              <a:rPr lang="en-US" dirty="0" err="1" smtClean="0"/>
              <a:t>lakh</a:t>
            </a:r>
            <a:r>
              <a:rPr lang="en-US" dirty="0" smtClean="0"/>
              <a:t> but which may extend to Rs.10.00 </a:t>
            </a:r>
            <a:r>
              <a:rPr lang="en-US" dirty="0" err="1" smtClean="0"/>
              <a:t>lakhs</a:t>
            </a:r>
            <a:r>
              <a:rPr lang="en-US" dirty="0" smtClean="0"/>
              <a:t>; </a:t>
            </a:r>
          </a:p>
          <a:p>
            <a:pPr algn="just"/>
            <a:r>
              <a:rPr lang="en-US" dirty="0" smtClean="0"/>
              <a:t>And </a:t>
            </a:r>
            <a:r>
              <a:rPr lang="en-US" u="sng" dirty="0" smtClean="0"/>
              <a:t>every officer</a:t>
            </a:r>
            <a:r>
              <a:rPr lang="en-US" dirty="0" smtClean="0"/>
              <a:t> of the company </a:t>
            </a:r>
            <a:r>
              <a:rPr lang="en-US" u="sng" dirty="0" smtClean="0"/>
              <a:t>who is in default </a:t>
            </a:r>
            <a:r>
              <a:rPr lang="en-US" dirty="0" smtClean="0"/>
              <a:t>shall be punishable </a:t>
            </a:r>
            <a:r>
              <a:rPr lang="en-US" u="sng" dirty="0" smtClean="0"/>
              <a:t>with imprisonment</a:t>
            </a:r>
            <a:r>
              <a:rPr lang="en-US" dirty="0" smtClean="0"/>
              <a:t> for a term which may extend to 6 months </a:t>
            </a:r>
            <a:r>
              <a:rPr lang="en-US" u="sng" dirty="0" smtClean="0"/>
              <a:t>or</a:t>
            </a:r>
            <a:r>
              <a:rPr lang="en-US" dirty="0" smtClean="0"/>
              <a:t> with fine which shall not be less than Rs.25,000 but which may extend to Rs.1.00 </a:t>
            </a:r>
            <a:r>
              <a:rPr lang="en-US" dirty="0" err="1" smtClean="0"/>
              <a:t>lakh</a:t>
            </a:r>
            <a:r>
              <a:rPr lang="en-US" dirty="0" smtClean="0"/>
              <a:t>, </a:t>
            </a:r>
            <a:r>
              <a:rPr lang="en-US" u="sng" dirty="0" smtClean="0"/>
              <a:t>or with both</a:t>
            </a:r>
          </a:p>
          <a:p>
            <a:pPr algn="just">
              <a:buNone/>
            </a:pPr>
            <a:r>
              <a:rPr lang="en-US" dirty="0" smtClean="0"/>
              <a:t>   (Comments: Penal provisions increased manifold)</a:t>
            </a:r>
            <a:endParaRPr lang="en-US" u="sng" dirty="0" smtClean="0"/>
          </a:p>
          <a:p>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900"/>
            <a:ext cx="8229600" cy="1143000"/>
          </a:xfrm>
        </p:spPr>
        <p:txBody>
          <a:bodyPr/>
          <a:lstStyle/>
          <a:p>
            <a:r>
              <a:rPr lang="en-US" dirty="0" smtClean="0"/>
              <a:t>Section 87 (old section 141)</a:t>
            </a:r>
            <a:endParaRPr lang="en-US" dirty="0"/>
          </a:p>
        </p:txBody>
      </p:sp>
      <p:sp>
        <p:nvSpPr>
          <p:cNvPr id="3" name="Content Placeholder 2"/>
          <p:cNvSpPr>
            <a:spLocks noGrp="1"/>
          </p:cNvSpPr>
          <p:nvPr>
            <p:ph idx="1"/>
          </p:nvPr>
        </p:nvSpPr>
        <p:spPr>
          <a:xfrm>
            <a:off x="457200" y="785794"/>
            <a:ext cx="8229600" cy="4389437"/>
          </a:xfrm>
        </p:spPr>
        <p:txBody>
          <a:bodyPr/>
          <a:lstStyle/>
          <a:p>
            <a:pPr algn="just"/>
            <a:r>
              <a:rPr lang="en-US" u="sng" dirty="0" smtClean="0"/>
              <a:t>Rectification by </a:t>
            </a:r>
            <a:r>
              <a:rPr lang="en-US" u="sng" dirty="0" smtClean="0"/>
              <a:t>Central Government (CG) </a:t>
            </a:r>
            <a:r>
              <a:rPr lang="en-US" u="sng" dirty="0" smtClean="0"/>
              <a:t>in register of charges </a:t>
            </a:r>
          </a:p>
          <a:p>
            <a:pPr algn="just"/>
            <a:r>
              <a:rPr lang="en-US" dirty="0" smtClean="0"/>
              <a:t>CG on being satisfied that an omission that has occurred: </a:t>
            </a:r>
          </a:p>
          <a:p>
            <a:pPr algn="just">
              <a:buNone/>
            </a:pPr>
            <a:r>
              <a:rPr lang="en-US" dirty="0" smtClean="0"/>
              <a:t>   </a:t>
            </a:r>
            <a:r>
              <a:rPr lang="en-US" dirty="0" smtClean="0"/>
              <a:t>a.  was accidental or </a:t>
            </a:r>
          </a:p>
          <a:p>
            <a:pPr algn="just">
              <a:buNone/>
            </a:pPr>
            <a:r>
              <a:rPr lang="en-US" dirty="0" smtClean="0"/>
              <a:t>   b. due to inadvertence or </a:t>
            </a:r>
          </a:p>
          <a:p>
            <a:pPr algn="just">
              <a:buNone/>
            </a:pPr>
            <a:r>
              <a:rPr lang="en-US" dirty="0" smtClean="0"/>
              <a:t>   c. some other sufficient cause or </a:t>
            </a:r>
          </a:p>
          <a:p>
            <a:pPr algn="just">
              <a:buNone/>
            </a:pPr>
            <a:r>
              <a:rPr lang="en-US" dirty="0" smtClean="0"/>
              <a:t>   d. it is not of a nature  to prejudice the position of creditors or shareholders of the </a:t>
            </a:r>
            <a:r>
              <a:rPr lang="en-US" dirty="0" smtClean="0"/>
              <a:t>company or</a:t>
            </a:r>
          </a:p>
          <a:p>
            <a:pPr algn="just">
              <a:buNone/>
            </a:pPr>
            <a:r>
              <a:rPr lang="en-US" dirty="0" smtClean="0"/>
              <a:t> </a:t>
            </a:r>
            <a:r>
              <a:rPr lang="en-US" dirty="0" smtClean="0"/>
              <a:t>  e. on </a:t>
            </a:r>
            <a:r>
              <a:rPr lang="en-US" dirty="0" smtClean="0"/>
              <a:t>any other grounds, it is just and equitable to grant relief</a:t>
            </a:r>
          </a:p>
          <a:p>
            <a:pPr>
              <a:buNone/>
            </a:pPr>
            <a:endParaRPr lang="en-US"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le 1"/>
          <p:cNvSpPr>
            <a:spLocks noGrp="1"/>
          </p:cNvSpPr>
          <p:nvPr>
            <p:ph type="title"/>
          </p:nvPr>
        </p:nvSpPr>
        <p:spPr>
          <a:xfrm>
            <a:off x="457200" y="285750"/>
            <a:ext cx="8229600" cy="428625"/>
          </a:xfrm>
        </p:spPr>
        <p:txBody>
          <a:bodyPr/>
          <a:lstStyle/>
          <a:p>
            <a:r>
              <a:rPr lang="en-US" sz="4800" dirty="0" smtClean="0"/>
              <a:t>Section 77 (old sections 125,132)</a:t>
            </a:r>
            <a:endParaRPr lang="en-IN" sz="4800" dirty="0" smtClean="0"/>
          </a:p>
        </p:txBody>
      </p:sp>
      <p:sp>
        <p:nvSpPr>
          <p:cNvPr id="109571" name="Content Placeholder 2"/>
          <p:cNvSpPr>
            <a:spLocks noGrp="1"/>
          </p:cNvSpPr>
          <p:nvPr>
            <p:ph idx="1"/>
          </p:nvPr>
        </p:nvSpPr>
        <p:spPr>
          <a:xfrm>
            <a:off x="0" y="642918"/>
            <a:ext cx="8929688" cy="5286375"/>
          </a:xfrm>
        </p:spPr>
        <p:txBody>
          <a:bodyPr/>
          <a:lstStyle/>
          <a:p>
            <a:pPr algn="just">
              <a:buFont typeface="Arial" charset="0"/>
              <a:buChar char="•"/>
            </a:pPr>
            <a:r>
              <a:rPr lang="en-US" sz="2800" b="1" u="sng" dirty="0" smtClean="0"/>
              <a:t>Duty to register charges etc. </a:t>
            </a:r>
            <a:endParaRPr lang="en-US" sz="2800" dirty="0" smtClean="0"/>
          </a:p>
          <a:p>
            <a:pPr algn="just">
              <a:buFont typeface="Arial" charset="0"/>
              <a:buChar char="•"/>
            </a:pPr>
            <a:r>
              <a:rPr lang="en-US" sz="2800" dirty="0" smtClean="0"/>
              <a:t>A </a:t>
            </a:r>
            <a:r>
              <a:rPr lang="en-US" sz="2800" u="sng" dirty="0" smtClean="0"/>
              <a:t>company</a:t>
            </a:r>
            <a:r>
              <a:rPr lang="en-US" sz="2800" dirty="0" smtClean="0"/>
              <a:t> creating a charge, shall, register the particulars of the said charge with the ROC </a:t>
            </a:r>
            <a:r>
              <a:rPr lang="en-US" sz="2800" u="sng" dirty="0" smtClean="0"/>
              <a:t>within 30 days</a:t>
            </a:r>
            <a:r>
              <a:rPr lang="en-US" sz="2800" dirty="0" smtClean="0"/>
              <a:t> of its creation.</a:t>
            </a:r>
          </a:p>
          <a:p>
            <a:r>
              <a:rPr lang="en-US" sz="2800" dirty="0" smtClean="0"/>
              <a:t>This charge could be:</a:t>
            </a:r>
          </a:p>
          <a:p>
            <a:pPr>
              <a:buNone/>
            </a:pPr>
            <a:r>
              <a:rPr lang="en-US" sz="2800" dirty="0" smtClean="0"/>
              <a:t>    a. on its property or assets or</a:t>
            </a:r>
          </a:p>
          <a:p>
            <a:pPr>
              <a:buNone/>
            </a:pPr>
            <a:r>
              <a:rPr lang="en-US" sz="2800" dirty="0" smtClean="0"/>
              <a:t>    b. any of its undertakings</a:t>
            </a:r>
          </a:p>
          <a:p>
            <a:pPr>
              <a:buNone/>
            </a:pPr>
            <a:r>
              <a:rPr lang="en-US" sz="2800" dirty="0" smtClean="0"/>
              <a:t>    c. whether tangible or otherwise</a:t>
            </a:r>
          </a:p>
          <a:p>
            <a:r>
              <a:rPr lang="en-US" sz="2800" dirty="0" smtClean="0"/>
              <a:t>Situated in or outside India</a:t>
            </a:r>
          </a:p>
          <a:p>
            <a:pPr algn="just">
              <a:buFont typeface="Arial" charset="0"/>
              <a:buChar char="•"/>
            </a:pPr>
            <a:r>
              <a:rPr lang="en-US" sz="2800" dirty="0" smtClean="0"/>
              <a:t>Signed by both the Company and the charge-holder</a:t>
            </a:r>
          </a:p>
          <a:p>
            <a:pPr algn="just">
              <a:buFont typeface="Arial" charset="0"/>
              <a:buChar char="•"/>
            </a:pPr>
            <a:r>
              <a:rPr lang="en-US" sz="2800" dirty="0" smtClean="0"/>
              <a:t>Together with the instruments creating the charge</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28652"/>
            <a:ext cx="8229600" cy="1143000"/>
          </a:xfrm>
        </p:spPr>
        <p:txBody>
          <a:bodyPr/>
          <a:lstStyle/>
          <a:p>
            <a:r>
              <a:rPr lang="en-US" dirty="0" err="1" smtClean="0"/>
              <a:t>Condonation</a:t>
            </a:r>
            <a:r>
              <a:rPr lang="en-US" dirty="0" smtClean="0"/>
              <a:t> of delay by CG</a:t>
            </a:r>
            <a:endParaRPr lang="en-US" dirty="0"/>
          </a:p>
        </p:txBody>
      </p:sp>
      <p:sp>
        <p:nvSpPr>
          <p:cNvPr id="3" name="Content Placeholder 2"/>
          <p:cNvSpPr>
            <a:spLocks noGrp="1"/>
          </p:cNvSpPr>
          <p:nvPr>
            <p:ph idx="1"/>
          </p:nvPr>
        </p:nvSpPr>
        <p:spPr>
          <a:xfrm>
            <a:off x="457200" y="571480"/>
            <a:ext cx="8229600" cy="4389437"/>
          </a:xfrm>
        </p:spPr>
        <p:txBody>
          <a:bodyPr/>
          <a:lstStyle/>
          <a:p>
            <a:pPr algn="just"/>
            <a:r>
              <a:rPr lang="en-US" dirty="0" smtClean="0"/>
              <a:t>CG may on an </a:t>
            </a:r>
            <a:r>
              <a:rPr lang="en-US" dirty="0" smtClean="0"/>
              <a:t>application: </a:t>
            </a:r>
          </a:p>
          <a:p>
            <a:pPr algn="just">
              <a:buNone/>
            </a:pPr>
            <a:r>
              <a:rPr lang="en-US" dirty="0" smtClean="0"/>
              <a:t> </a:t>
            </a:r>
            <a:r>
              <a:rPr lang="en-US" dirty="0" smtClean="0"/>
              <a:t>        a. of </a:t>
            </a:r>
            <a:r>
              <a:rPr lang="en-US" dirty="0" smtClean="0"/>
              <a:t>the </a:t>
            </a:r>
            <a:r>
              <a:rPr lang="en-US" dirty="0" smtClean="0"/>
              <a:t>company; or </a:t>
            </a:r>
          </a:p>
          <a:p>
            <a:pPr algn="just">
              <a:buNone/>
            </a:pPr>
            <a:r>
              <a:rPr lang="en-US" dirty="0" smtClean="0"/>
              <a:t> </a:t>
            </a:r>
            <a:r>
              <a:rPr lang="en-US" dirty="0" smtClean="0"/>
              <a:t>        b. any </a:t>
            </a:r>
            <a:r>
              <a:rPr lang="en-US" dirty="0" smtClean="0"/>
              <a:t>person interested</a:t>
            </a:r>
            <a:r>
              <a:rPr lang="en-US" dirty="0" smtClean="0"/>
              <a:t> </a:t>
            </a:r>
          </a:p>
          <a:p>
            <a:pPr algn="just"/>
            <a:r>
              <a:rPr lang="en-US" dirty="0" smtClean="0"/>
              <a:t>direct </a:t>
            </a:r>
            <a:r>
              <a:rPr lang="en-US" dirty="0" smtClean="0"/>
              <a:t>that the time </a:t>
            </a:r>
            <a:r>
              <a:rPr lang="en-US" dirty="0" smtClean="0"/>
              <a:t>for filing be </a:t>
            </a:r>
            <a:r>
              <a:rPr lang="en-US" dirty="0" smtClean="0"/>
              <a:t>extended or as the case may require, that the </a:t>
            </a:r>
            <a:r>
              <a:rPr lang="en-US" dirty="0" smtClean="0"/>
              <a:t>omission/ </a:t>
            </a:r>
            <a:r>
              <a:rPr lang="en-US" dirty="0" err="1" smtClean="0"/>
              <a:t>mis</a:t>
            </a:r>
            <a:r>
              <a:rPr lang="en-US" dirty="0" smtClean="0"/>
              <a:t>-statement </a:t>
            </a:r>
            <a:r>
              <a:rPr lang="en-US" dirty="0" smtClean="0"/>
              <a:t>be rectified</a:t>
            </a:r>
            <a:endParaRPr lang="en-US" u="sng" dirty="0" smtClean="0"/>
          </a:p>
          <a:p>
            <a:pPr algn="just"/>
            <a:r>
              <a:rPr lang="en-US" u="sng" dirty="0" smtClean="0"/>
              <a:t>Rule </a:t>
            </a:r>
            <a:r>
              <a:rPr lang="en-US" u="sng" dirty="0" smtClean="0"/>
              <a:t>6.10(1)</a:t>
            </a:r>
            <a:r>
              <a:rPr lang="en-US" dirty="0" smtClean="0"/>
              <a:t>: Where the instrument creating, modifying or satisfying a charge is not filed within 300 days, the ROC </a:t>
            </a:r>
            <a:r>
              <a:rPr lang="en-US" u="sng" dirty="0" smtClean="0"/>
              <a:t>shall not</a:t>
            </a:r>
            <a:r>
              <a:rPr lang="en-US" dirty="0" smtClean="0"/>
              <a:t> register the same unless the </a:t>
            </a:r>
            <a:r>
              <a:rPr lang="en-US" u="sng" dirty="0" smtClean="0"/>
              <a:t>delay is condoned by the Central </a:t>
            </a:r>
            <a:r>
              <a:rPr lang="en-US" u="sng" dirty="0" smtClean="0"/>
              <a:t>Government</a:t>
            </a:r>
          </a:p>
          <a:p>
            <a:pPr algn="just"/>
            <a:r>
              <a:rPr lang="en-US" dirty="0" smtClean="0"/>
              <a:t>The </a:t>
            </a:r>
            <a:r>
              <a:rPr lang="en-US" dirty="0" smtClean="0"/>
              <a:t>application for </a:t>
            </a:r>
            <a:r>
              <a:rPr lang="en-US" dirty="0" err="1" smtClean="0"/>
              <a:t>condonation</a:t>
            </a:r>
            <a:r>
              <a:rPr lang="en-US" dirty="0" smtClean="0"/>
              <a:t> of delay shall be filed with the CG in Form no. 6.8 along with the fee as specified in Annexure ‘C’</a:t>
            </a:r>
          </a:p>
          <a:p>
            <a:pPr algn="just">
              <a:buNone/>
            </a:pPr>
            <a:r>
              <a:rPr lang="en-US" dirty="0" smtClean="0"/>
              <a:t> </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End of Chapter VI</a:t>
            </a:r>
            <a:endParaRPr lang="en-US" dirty="0"/>
          </a:p>
        </p:txBody>
      </p:sp>
      <p:sp>
        <p:nvSpPr>
          <p:cNvPr id="3" name="Subtitle 2"/>
          <p:cNvSpPr>
            <a:spLocks noGrp="1"/>
          </p:cNvSpPr>
          <p:nvPr>
            <p:ph type="subTitle" idx="1"/>
          </p:nvPr>
        </p:nvSpPr>
        <p:spPr/>
        <p:txBody>
          <a:bodyPr/>
          <a:lstStyle/>
          <a:p>
            <a:pPr algn="ctr"/>
            <a:r>
              <a:rPr lang="en-US" dirty="0" smtClean="0"/>
              <a:t>of the Companies Act, 2013</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3" descr="C:\Users\Ayesha Hazra\AppData\Local\Microsoft\Windows\Temporary Internet Files\Content.IE5\BKKC8P6P\MC900105218[1].wmf"/>
          <p:cNvPicPr>
            <a:picLocks noChangeAspect="1" noChangeArrowheads="1"/>
          </p:cNvPicPr>
          <p:nvPr/>
        </p:nvPicPr>
        <p:blipFill>
          <a:blip r:embed="rId2"/>
          <a:srcRect/>
          <a:stretch>
            <a:fillRect/>
          </a:stretch>
        </p:blipFill>
        <p:spPr bwMode="auto">
          <a:xfrm>
            <a:off x="3276600" y="1773238"/>
            <a:ext cx="2376488" cy="2743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7214"/>
            <a:ext cx="8229600" cy="1143000"/>
          </a:xfrm>
        </p:spPr>
        <p:txBody>
          <a:bodyPr/>
          <a:lstStyle/>
          <a:p>
            <a:r>
              <a:rPr lang="en-US" dirty="0" smtClean="0"/>
              <a:t>Section 77(1)-1</a:t>
            </a:r>
            <a:r>
              <a:rPr lang="en-US" baseline="30000" dirty="0" smtClean="0"/>
              <a:t>st</a:t>
            </a:r>
            <a:r>
              <a:rPr lang="en-US" dirty="0" smtClean="0"/>
              <a:t> Proviso</a:t>
            </a:r>
            <a:endParaRPr lang="en-US" dirty="0"/>
          </a:p>
        </p:txBody>
      </p:sp>
      <p:sp>
        <p:nvSpPr>
          <p:cNvPr id="3" name="Content Placeholder 2"/>
          <p:cNvSpPr>
            <a:spLocks noGrp="1"/>
          </p:cNvSpPr>
          <p:nvPr>
            <p:ph idx="1"/>
          </p:nvPr>
        </p:nvSpPr>
        <p:spPr>
          <a:xfrm>
            <a:off x="457200" y="642918"/>
            <a:ext cx="8229600" cy="4389437"/>
          </a:xfrm>
        </p:spPr>
        <p:txBody>
          <a:bodyPr/>
          <a:lstStyle/>
          <a:p>
            <a:pPr algn="just">
              <a:buFont typeface="Arial" charset="0"/>
              <a:buChar char="•"/>
            </a:pPr>
            <a:r>
              <a:rPr lang="en-US" sz="2800" dirty="0" smtClean="0"/>
              <a:t>In the previous slide, we mentioned 30 days (section 77(1))</a:t>
            </a:r>
          </a:p>
          <a:p>
            <a:pPr algn="just">
              <a:buFont typeface="Arial" charset="0"/>
              <a:buChar char="•"/>
            </a:pPr>
            <a:r>
              <a:rPr lang="en-US" sz="2800" dirty="0" smtClean="0"/>
              <a:t>ROC may on application by the company, allow this registration within 300 days (30+270), on payment of additional fees </a:t>
            </a:r>
          </a:p>
          <a:p>
            <a:pPr algn="just">
              <a:buFont typeface="Arial" charset="0"/>
              <a:buChar char="•"/>
            </a:pPr>
            <a:r>
              <a:rPr lang="en-US" sz="2800" dirty="0" smtClean="0"/>
              <a:t>This application shall be supported by a declaration from the company by its secretary or director that such belated delay shall not adversely affect rights of any other creditors of the company</a:t>
            </a:r>
          </a:p>
          <a:p>
            <a:pPr algn="just">
              <a:buFont typeface="Arial" charset="0"/>
              <a:buChar char="•"/>
            </a:pPr>
            <a:r>
              <a:rPr lang="en-US" sz="2800" dirty="0" smtClean="0"/>
              <a:t>If not within 300 days, company to seek extension of time from the CG; applicable section 87 (akin section 141)-Form no. 6.8 .</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4298"/>
            <a:ext cx="8229600" cy="1143000"/>
          </a:xfrm>
        </p:spPr>
        <p:txBody>
          <a:bodyPr/>
          <a:lstStyle/>
          <a:p>
            <a:r>
              <a:rPr lang="en-US" dirty="0" smtClean="0"/>
              <a:t>Forms for registration of charge</a:t>
            </a:r>
            <a:endParaRPr lang="en-US" dirty="0"/>
          </a:p>
        </p:txBody>
      </p:sp>
      <p:sp>
        <p:nvSpPr>
          <p:cNvPr id="3" name="Content Placeholder 2"/>
          <p:cNvSpPr>
            <a:spLocks noGrp="1"/>
          </p:cNvSpPr>
          <p:nvPr>
            <p:ph idx="1"/>
          </p:nvPr>
        </p:nvSpPr>
        <p:spPr>
          <a:xfrm>
            <a:off x="457200" y="1682769"/>
            <a:ext cx="8229600" cy="4389437"/>
          </a:xfrm>
        </p:spPr>
        <p:txBody>
          <a:bodyPr/>
          <a:lstStyle/>
          <a:p>
            <a:endParaRPr lang="en-US" dirty="0" smtClean="0"/>
          </a:p>
          <a:p>
            <a:r>
              <a:rPr lang="en-US" sz="3000" dirty="0" smtClean="0"/>
              <a:t>Form no. 6.1- both for creation or modification</a:t>
            </a:r>
          </a:p>
          <a:p>
            <a:endParaRPr lang="en-US" sz="3000"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4338"/>
            <a:ext cx="8229600" cy="1143000"/>
          </a:xfrm>
        </p:spPr>
        <p:txBody>
          <a:bodyPr/>
          <a:lstStyle/>
          <a:p>
            <a:r>
              <a:rPr lang="en-US" dirty="0" smtClean="0"/>
              <a:t>Attachments with Form 6.1</a:t>
            </a:r>
            <a:endParaRPr lang="en-US" dirty="0"/>
          </a:p>
        </p:txBody>
      </p:sp>
      <p:sp>
        <p:nvSpPr>
          <p:cNvPr id="3" name="Content Placeholder 2"/>
          <p:cNvSpPr>
            <a:spLocks noGrp="1"/>
          </p:cNvSpPr>
          <p:nvPr>
            <p:ph idx="1"/>
          </p:nvPr>
        </p:nvSpPr>
        <p:spPr>
          <a:xfrm>
            <a:off x="457200" y="928670"/>
            <a:ext cx="8229600" cy="4389437"/>
          </a:xfrm>
        </p:spPr>
        <p:txBody>
          <a:bodyPr/>
          <a:lstStyle/>
          <a:p>
            <a:r>
              <a:rPr lang="en-US" u="sng" dirty="0" smtClean="0"/>
              <a:t>Rule 5 </a:t>
            </a:r>
            <a:r>
              <a:rPr lang="en-US" dirty="0" smtClean="0"/>
              <a:t>(rules are still in draft mode)</a:t>
            </a:r>
          </a:p>
          <a:p>
            <a:pPr algn="just">
              <a:buNone/>
            </a:pPr>
            <a:r>
              <a:rPr lang="en-US" dirty="0" smtClean="0"/>
              <a:t>    1. where the instrument or deed relates </a:t>
            </a:r>
            <a:r>
              <a:rPr lang="en-US" u="sng" dirty="0" smtClean="0"/>
              <a:t>solely</a:t>
            </a:r>
            <a:r>
              <a:rPr lang="en-US" dirty="0" smtClean="0"/>
              <a:t> to the </a:t>
            </a:r>
            <a:r>
              <a:rPr lang="en-US" u="sng" dirty="0" smtClean="0"/>
              <a:t>property situate outside India</a:t>
            </a:r>
            <a:r>
              <a:rPr lang="en-US" dirty="0" smtClean="0"/>
              <a:t>, the copy (instrument evidencing the creation/mod) shall be verified by:</a:t>
            </a:r>
          </a:p>
          <a:p>
            <a:pPr algn="just">
              <a:buNone/>
            </a:pPr>
            <a:r>
              <a:rPr lang="en-US" dirty="0" smtClean="0"/>
              <a:t>        a. a certificate issued either under the seal of the company or </a:t>
            </a:r>
          </a:p>
          <a:p>
            <a:pPr algn="just">
              <a:buNone/>
            </a:pPr>
            <a:r>
              <a:rPr lang="en-US" dirty="0" smtClean="0"/>
              <a:t>       b. under the hand of any director or company secretary of the company or </a:t>
            </a:r>
          </a:p>
          <a:p>
            <a:pPr algn="just">
              <a:buNone/>
            </a:pPr>
            <a:r>
              <a:rPr lang="en-US" dirty="0" smtClean="0"/>
              <a:t>       c. an </a:t>
            </a:r>
            <a:r>
              <a:rPr lang="en-US" dirty="0" err="1" smtClean="0"/>
              <a:t>authorised</a:t>
            </a:r>
            <a:r>
              <a:rPr lang="en-US" dirty="0" smtClean="0"/>
              <a:t> officer of the charge holder or </a:t>
            </a:r>
          </a:p>
          <a:p>
            <a:pPr algn="just">
              <a:buNone/>
            </a:pPr>
            <a:r>
              <a:rPr lang="en-US" dirty="0" smtClean="0"/>
              <a:t>       </a:t>
            </a:r>
            <a:r>
              <a:rPr lang="en-US" dirty="0" err="1" smtClean="0"/>
              <a:t>d.under</a:t>
            </a:r>
            <a:r>
              <a:rPr lang="en-US" dirty="0" smtClean="0"/>
              <a:t> </a:t>
            </a:r>
            <a:r>
              <a:rPr lang="en-US" dirty="0" smtClean="0"/>
              <a:t>the hand of some person other than the company who is interested in the mortgage or charge, </a:t>
            </a:r>
            <a:r>
              <a:rPr lang="en-US" u="sng" dirty="0" smtClean="0"/>
              <a:t>stating that it is a true copy</a:t>
            </a:r>
            <a:r>
              <a:rPr lang="en-US" dirty="0" smtClean="0"/>
              <a:t>; </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4338"/>
            <a:ext cx="8229600" cy="1143000"/>
          </a:xfrm>
        </p:spPr>
        <p:txBody>
          <a:bodyPr/>
          <a:lstStyle/>
          <a:p>
            <a:r>
              <a:rPr lang="en-US" dirty="0" smtClean="0"/>
              <a:t>Attachments with Form 6.1</a:t>
            </a:r>
            <a:endParaRPr lang="en-US" dirty="0"/>
          </a:p>
        </p:txBody>
      </p:sp>
      <p:sp>
        <p:nvSpPr>
          <p:cNvPr id="3" name="Content Placeholder 2"/>
          <p:cNvSpPr>
            <a:spLocks noGrp="1"/>
          </p:cNvSpPr>
          <p:nvPr>
            <p:ph idx="1"/>
          </p:nvPr>
        </p:nvSpPr>
        <p:spPr>
          <a:xfrm>
            <a:off x="457200" y="928670"/>
            <a:ext cx="8229600" cy="4389437"/>
          </a:xfrm>
        </p:spPr>
        <p:txBody>
          <a:bodyPr/>
          <a:lstStyle/>
          <a:p>
            <a:r>
              <a:rPr lang="en-US" sz="2800" u="sng" dirty="0" smtClean="0"/>
              <a:t>Rule 5 (rules are still in draft mode)</a:t>
            </a:r>
          </a:p>
          <a:p>
            <a:pPr algn="just">
              <a:buNone/>
            </a:pPr>
            <a:endParaRPr lang="en-US" sz="2800" dirty="0" smtClean="0"/>
          </a:p>
          <a:p>
            <a:pPr algn="just">
              <a:buNone/>
            </a:pPr>
            <a:r>
              <a:rPr lang="en-US" sz="2800" dirty="0" smtClean="0"/>
              <a:t>   2. where </a:t>
            </a:r>
            <a:r>
              <a:rPr lang="en-US" sz="2800" dirty="0" smtClean="0"/>
              <a:t>the instrument or deed relates, whether </a:t>
            </a:r>
            <a:r>
              <a:rPr lang="en-US" sz="2800" u="sng" dirty="0" smtClean="0"/>
              <a:t>wholly or partly</a:t>
            </a:r>
            <a:r>
              <a:rPr lang="en-US" sz="2800" dirty="0" smtClean="0"/>
              <a:t>, </a:t>
            </a:r>
            <a:r>
              <a:rPr lang="en-US" sz="2800" u="sng" dirty="0" smtClean="0"/>
              <a:t>to the property situate in India</a:t>
            </a:r>
            <a:r>
              <a:rPr lang="en-US" sz="2800" dirty="0" smtClean="0"/>
              <a:t>, the copy shall be verified by:</a:t>
            </a:r>
          </a:p>
          <a:p>
            <a:pPr algn="just">
              <a:buNone/>
            </a:pPr>
            <a:r>
              <a:rPr lang="en-US" sz="2800" dirty="0" smtClean="0"/>
              <a:t>        a.  a certificate issued under the hand of any director or company secretary of the company or </a:t>
            </a:r>
          </a:p>
          <a:p>
            <a:pPr algn="just">
              <a:buNone/>
            </a:pPr>
            <a:r>
              <a:rPr lang="en-US" sz="2800" dirty="0" smtClean="0"/>
              <a:t>       b.  an </a:t>
            </a:r>
            <a:r>
              <a:rPr lang="en-US" sz="2800" dirty="0" err="1" smtClean="0"/>
              <a:t>authorised</a:t>
            </a:r>
            <a:r>
              <a:rPr lang="en-US" sz="2800" dirty="0" smtClean="0"/>
              <a:t> officer of the charge holder </a:t>
            </a:r>
            <a:r>
              <a:rPr lang="en-US" sz="2800" u="sng" dirty="0" smtClean="0"/>
              <a:t>stating that it is a true copy</a:t>
            </a:r>
            <a:r>
              <a:rPr lang="en-US" sz="2800" dirty="0" smtClean="0"/>
              <a:t>. </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le 1"/>
          <p:cNvSpPr>
            <a:spLocks noGrp="1"/>
          </p:cNvSpPr>
          <p:nvPr>
            <p:ph type="title"/>
          </p:nvPr>
        </p:nvSpPr>
        <p:spPr>
          <a:xfrm>
            <a:off x="457200" y="428607"/>
            <a:ext cx="8229600" cy="428625"/>
          </a:xfrm>
        </p:spPr>
        <p:txBody>
          <a:bodyPr/>
          <a:lstStyle/>
          <a:p>
            <a:r>
              <a:rPr lang="en-US" sz="4800" dirty="0" smtClean="0"/>
              <a:t>Charges requiring registration</a:t>
            </a:r>
            <a:endParaRPr lang="en-IN" sz="4800" dirty="0" smtClean="0"/>
          </a:p>
        </p:txBody>
      </p:sp>
      <p:sp>
        <p:nvSpPr>
          <p:cNvPr id="109571" name="Content Placeholder 2"/>
          <p:cNvSpPr>
            <a:spLocks noGrp="1"/>
          </p:cNvSpPr>
          <p:nvPr>
            <p:ph idx="1"/>
          </p:nvPr>
        </p:nvSpPr>
        <p:spPr>
          <a:xfrm>
            <a:off x="0" y="928707"/>
            <a:ext cx="8929688" cy="5286375"/>
          </a:xfrm>
        </p:spPr>
        <p:txBody>
          <a:bodyPr/>
          <a:lstStyle/>
          <a:p>
            <a:pPr algn="just"/>
            <a:r>
              <a:rPr lang="en-US" sz="3200" dirty="0" smtClean="0"/>
              <a:t>(a) a charge created for the purpose of securing any issue of debentures or deposits; </a:t>
            </a:r>
          </a:p>
          <a:p>
            <a:pPr algn="just"/>
            <a:r>
              <a:rPr lang="en-US" sz="3200" dirty="0" smtClean="0"/>
              <a:t>(b) a charge on uncalled share capital of the company; </a:t>
            </a:r>
          </a:p>
          <a:p>
            <a:pPr algn="just"/>
            <a:r>
              <a:rPr lang="en-US" sz="3200" dirty="0" smtClean="0"/>
              <a:t>(c) a charge on any immovable property, wherever situate, or any interest therein; </a:t>
            </a:r>
          </a:p>
          <a:p>
            <a:pPr algn="just"/>
            <a:r>
              <a:rPr lang="en-US" sz="3200" dirty="0" smtClean="0"/>
              <a:t>(d) a charge on any book debt of the company; </a:t>
            </a:r>
          </a:p>
          <a:p>
            <a:r>
              <a:rPr lang="en-US" sz="3200" dirty="0" smtClean="0"/>
              <a:t>(e) a charge, not being a pledge, on any movable property of the company; </a:t>
            </a:r>
          </a:p>
          <a:p>
            <a:pPr algn="just"/>
            <a:endParaRPr lang="en-US" sz="3200" dirty="0" smtClean="0"/>
          </a:p>
          <a:p>
            <a:pPr algn="just">
              <a:buFont typeface="Arial" charset="0"/>
              <a:buChar char="•"/>
            </a:pPr>
            <a:endParaRPr lang="en-US" sz="3200"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le 1"/>
          <p:cNvSpPr>
            <a:spLocks noGrp="1"/>
          </p:cNvSpPr>
          <p:nvPr>
            <p:ph type="title"/>
          </p:nvPr>
        </p:nvSpPr>
        <p:spPr>
          <a:xfrm>
            <a:off x="214282" y="285750"/>
            <a:ext cx="8643998" cy="428625"/>
          </a:xfrm>
        </p:spPr>
        <p:txBody>
          <a:bodyPr/>
          <a:lstStyle/>
          <a:p>
            <a:r>
              <a:rPr lang="en-US" sz="4800" dirty="0" smtClean="0"/>
              <a:t>Charges requiring registration….</a:t>
            </a:r>
            <a:endParaRPr lang="en-IN" sz="4800" dirty="0" smtClean="0"/>
          </a:p>
        </p:txBody>
      </p:sp>
      <p:sp>
        <p:nvSpPr>
          <p:cNvPr id="109571" name="Content Placeholder 2"/>
          <p:cNvSpPr>
            <a:spLocks noGrp="1"/>
          </p:cNvSpPr>
          <p:nvPr>
            <p:ph idx="1"/>
          </p:nvPr>
        </p:nvSpPr>
        <p:spPr>
          <a:xfrm>
            <a:off x="0" y="571480"/>
            <a:ext cx="8929688" cy="5286375"/>
          </a:xfrm>
        </p:spPr>
        <p:txBody>
          <a:bodyPr/>
          <a:lstStyle/>
          <a:p>
            <a:pPr algn="just"/>
            <a:r>
              <a:rPr lang="en-US" sz="3200" dirty="0" smtClean="0"/>
              <a:t>(f) a floating charge on the undertaking or any property of the company including stock-in-trade; </a:t>
            </a:r>
          </a:p>
          <a:p>
            <a:pPr algn="just"/>
            <a:r>
              <a:rPr lang="en-US" sz="3200" dirty="0" smtClean="0"/>
              <a:t>(g) a charge on calls made but not paid; </a:t>
            </a:r>
          </a:p>
          <a:p>
            <a:pPr algn="just"/>
            <a:r>
              <a:rPr lang="en-US" sz="3200" dirty="0" smtClean="0"/>
              <a:t>(h) a charge on a ship or any share in a ship; </a:t>
            </a:r>
          </a:p>
          <a:p>
            <a:pPr algn="just"/>
            <a:r>
              <a:rPr lang="en-US" sz="3200" dirty="0" smtClean="0"/>
              <a:t>(</a:t>
            </a:r>
            <a:r>
              <a:rPr lang="en-US" sz="3200" dirty="0" err="1" smtClean="0"/>
              <a:t>i</a:t>
            </a:r>
            <a:r>
              <a:rPr lang="en-US" sz="3200" dirty="0" smtClean="0"/>
              <a:t>) a charge on </a:t>
            </a:r>
            <a:r>
              <a:rPr lang="en-US" sz="3200" u="sng" dirty="0" smtClean="0"/>
              <a:t>intangible assets</a:t>
            </a:r>
            <a:r>
              <a:rPr lang="en-US" sz="3200" dirty="0" smtClean="0"/>
              <a:t>, including goodwill, patent, a </a:t>
            </a:r>
            <a:r>
              <a:rPr lang="en-US" sz="3200" dirty="0" err="1" smtClean="0"/>
              <a:t>licence</a:t>
            </a:r>
            <a:r>
              <a:rPr lang="en-US" sz="3200" dirty="0" smtClean="0"/>
              <a:t> under a patent, trade mark, copyright or a </a:t>
            </a:r>
            <a:r>
              <a:rPr lang="en-US" sz="3200" dirty="0" err="1" smtClean="0"/>
              <a:t>licence</a:t>
            </a:r>
            <a:r>
              <a:rPr lang="en-US" sz="3200" dirty="0" smtClean="0"/>
              <a:t> under a copyright. </a:t>
            </a:r>
          </a:p>
          <a:p>
            <a:pPr algn="just">
              <a:buNone/>
            </a:pPr>
            <a:r>
              <a:rPr lang="en-US" sz="3200" dirty="0" smtClean="0"/>
              <a:t>   (comments: the list above is same as was in section 125(4). The underlined words have been added)</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mple3">
  <a:themeElements>
    <a:clrScheme name="Mamta BinaniSample3">
      <a:dk1>
        <a:sysClr val="windowText" lastClr="000000"/>
      </a:dk1>
      <a:lt1>
        <a:sysClr val="window" lastClr="FFFFFF"/>
      </a:lt1>
      <a:dk2>
        <a:srgbClr val="000000"/>
      </a:dk2>
      <a:lt2>
        <a:srgbClr val="F8F8F8"/>
      </a:lt2>
      <a:accent1>
        <a:srgbClr val="FF2929"/>
      </a:accent1>
      <a:accent2>
        <a:srgbClr val="600000"/>
      </a:accent2>
      <a:accent3>
        <a:srgbClr val="4D0000"/>
      </a:accent3>
      <a:accent4>
        <a:srgbClr val="FF2929"/>
      </a:accent4>
      <a:accent5>
        <a:srgbClr val="FF5757"/>
      </a:accent5>
      <a:accent6>
        <a:srgbClr val="FF9B9B"/>
      </a:accent6>
      <a:hlink>
        <a:srgbClr val="7F7F7F"/>
      </a:hlink>
      <a:folHlink>
        <a:srgbClr val="919191"/>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Mamta BinaniSample3">
    <a:dk1>
      <a:sysClr val="windowText" lastClr="000000"/>
    </a:dk1>
    <a:lt1>
      <a:sysClr val="window" lastClr="FFFFFF"/>
    </a:lt1>
    <a:dk2>
      <a:srgbClr val="000000"/>
    </a:dk2>
    <a:lt2>
      <a:srgbClr val="F8F8F8"/>
    </a:lt2>
    <a:accent1>
      <a:srgbClr val="FF2929"/>
    </a:accent1>
    <a:accent2>
      <a:srgbClr val="600000"/>
    </a:accent2>
    <a:accent3>
      <a:srgbClr val="4D0000"/>
    </a:accent3>
    <a:accent4>
      <a:srgbClr val="FF2929"/>
    </a:accent4>
    <a:accent5>
      <a:srgbClr val="FF5757"/>
    </a:accent5>
    <a:accent6>
      <a:srgbClr val="FF9B9B"/>
    </a:accent6>
    <a:hlink>
      <a:srgbClr val="7F7F7F"/>
    </a:hlink>
    <a:folHlink>
      <a:srgbClr val="919191"/>
    </a:folHlink>
  </a:clrScheme>
</a:themeOverride>
</file>

<file path=ppt/theme/themeOverride2.xml><?xml version="1.0" encoding="utf-8"?>
<a:themeOverride xmlns:a="http://schemas.openxmlformats.org/drawingml/2006/main">
  <a:clrScheme name="Mamta BinaniSample3">
    <a:dk1>
      <a:sysClr val="windowText" lastClr="000000"/>
    </a:dk1>
    <a:lt1>
      <a:sysClr val="window" lastClr="FFFFFF"/>
    </a:lt1>
    <a:dk2>
      <a:srgbClr val="000000"/>
    </a:dk2>
    <a:lt2>
      <a:srgbClr val="F8F8F8"/>
    </a:lt2>
    <a:accent1>
      <a:srgbClr val="FF2929"/>
    </a:accent1>
    <a:accent2>
      <a:srgbClr val="600000"/>
    </a:accent2>
    <a:accent3>
      <a:srgbClr val="4D0000"/>
    </a:accent3>
    <a:accent4>
      <a:srgbClr val="FF2929"/>
    </a:accent4>
    <a:accent5>
      <a:srgbClr val="FF5757"/>
    </a:accent5>
    <a:accent6>
      <a:srgbClr val="FF9B9B"/>
    </a:accent6>
    <a:hlink>
      <a:srgbClr val="7F7F7F"/>
    </a:hlink>
    <a:folHlink>
      <a:srgbClr val="919191"/>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073ECBAE-6072-4B7E-9DF1-73E5840BA3D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2744</TotalTime>
  <Words>2263</Words>
  <Application>Microsoft Office PowerPoint</Application>
  <PresentationFormat>On-screen Show (4:3)</PresentationFormat>
  <Paragraphs>175</Paragraphs>
  <Slides>32</Slides>
  <Notes>1</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Sample3</vt:lpstr>
      <vt:lpstr>Slide 1</vt:lpstr>
      <vt:lpstr>Chapter VI</vt:lpstr>
      <vt:lpstr>Section 77 (old sections 125,132)</vt:lpstr>
      <vt:lpstr>Section 77(1)-1st Proviso</vt:lpstr>
      <vt:lpstr>Forms for registration of charge</vt:lpstr>
      <vt:lpstr>Attachments with Form 6.1</vt:lpstr>
      <vt:lpstr>Attachments with Form 6.1</vt:lpstr>
      <vt:lpstr>Charges requiring registration</vt:lpstr>
      <vt:lpstr>Charges requiring registration….</vt:lpstr>
      <vt:lpstr>Registration certificate by Registrar</vt:lpstr>
      <vt:lpstr>Section 77 (3)</vt:lpstr>
      <vt:lpstr>Vehicle hypothecation requires charge?</vt:lpstr>
      <vt:lpstr>Section 78 (old section 134)</vt:lpstr>
      <vt:lpstr>Section 78….contd</vt:lpstr>
      <vt:lpstr>Section 79 (old sections 127,135)</vt:lpstr>
      <vt:lpstr>Section 80 (old section 126)</vt:lpstr>
      <vt:lpstr>Section 81 (old section 130)</vt:lpstr>
      <vt:lpstr>Section 82 (old sec 138, 140)</vt:lpstr>
      <vt:lpstr>Section 83 (old section 139)</vt:lpstr>
      <vt:lpstr>Section 83 (old section 139)</vt:lpstr>
      <vt:lpstr>Memorandum of Satisfaction</vt:lpstr>
      <vt:lpstr>Section 84 (old section 137)</vt:lpstr>
      <vt:lpstr>Section 84 (old section 137)</vt:lpstr>
      <vt:lpstr>Intimation to ROC- Form no.6.6</vt:lpstr>
      <vt:lpstr>Section 85 (old section 143,144)</vt:lpstr>
      <vt:lpstr>Register of charges</vt:lpstr>
      <vt:lpstr>Inspection of the register of charges</vt:lpstr>
      <vt:lpstr>Section 86 (old section 142)</vt:lpstr>
      <vt:lpstr>Section 87 (old section 141)</vt:lpstr>
      <vt:lpstr>Condonation of delay by CG</vt:lpstr>
      <vt:lpstr>End of Chapter VI</vt:lpstr>
      <vt:lpstr>Slide 32</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VW_MCS</dc:creator>
  <cp:lastModifiedBy>MAMTA</cp:lastModifiedBy>
  <cp:revision>412</cp:revision>
  <dcterms:created xsi:type="dcterms:W3CDTF">2011-12-26T11:06:34Z</dcterms:created>
  <dcterms:modified xsi:type="dcterms:W3CDTF">2013-12-03T03:53:14Z</dcterms:modified>
  <cp:version/>
</cp:coreProperties>
</file>