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57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FF15E-AC91-4345-8526-6F32216C50E8}" type="datetimeFigureOut">
              <a:rPr lang="en-US" smtClean="0"/>
              <a:pPr/>
              <a:t>10/6/2010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1F85C-C8DF-4F79-9E78-E46B4CA941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ural Banking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371600" y="4800600"/>
            <a:ext cx="60960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BASED ON MARWAR GRAMIN BANK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Kisan Gold Card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Advance on the basis of agriculture land and income of farmer </a:t>
            </a:r>
          </a:p>
          <a:p>
            <a:r>
              <a:rPr lang="en-US" dirty="0" smtClean="0"/>
              <a:t>Finance for land development , purchase of Machinery </a:t>
            </a:r>
          </a:p>
          <a:p>
            <a:r>
              <a:rPr lang="en-US" dirty="0" smtClean="0"/>
              <a:t>Repayment 6 to 7 year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Tractor &amp; Agri.Impliments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Advance for tractor , Thrasher , Power Tillers etc. </a:t>
            </a:r>
          </a:p>
          <a:p>
            <a:r>
              <a:rPr lang="en-US" dirty="0" smtClean="0"/>
              <a:t>Land holding 8 acres </a:t>
            </a:r>
          </a:p>
          <a:p>
            <a:r>
              <a:rPr lang="en-US" dirty="0" smtClean="0"/>
              <a:t>Repayment 6 to 9 year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Dairy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Purchase of Buffaloes, Cows and cross breed Cows </a:t>
            </a:r>
          </a:p>
          <a:p>
            <a:r>
              <a:rPr lang="en-US" dirty="0" smtClean="0"/>
              <a:t>Finance as per Unit cost </a:t>
            </a:r>
          </a:p>
          <a:p>
            <a:r>
              <a:rPr lang="en-US" dirty="0" smtClean="0"/>
              <a:t>Repayment 5 year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Housing Loans</a:t>
            </a:r>
            <a:endParaRPr lang="en-US" dirty="0"/>
          </a:p>
        </p:txBody>
      </p:sp>
      <p:pic>
        <p:nvPicPr>
          <p:cNvPr id="2049" name="Picture 1" descr="http://mgbbank.com/english/images/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52600" cy="76200"/>
          </a:xfrm>
          <a:prstGeom prst="rect">
            <a:avLst/>
          </a:prstGeom>
          <a:noFill/>
        </p:spPr>
      </p:pic>
      <p:pic>
        <p:nvPicPr>
          <p:cNvPr id="2050" name="Picture 2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1" name="Picture 3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2" name="Picture 4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3" name="Picture 5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4" name="Picture 6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5" name="Picture 7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6" name="Picture 8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7" name="Picture 9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8" name="Picture 10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59" name="Picture 11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60" name="Picture 12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61" name="Picture 13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62" name="Picture 14" descr="http://mgbbank.com/english/images/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00" cy="133350"/>
          </a:xfrm>
          <a:prstGeom prst="rect">
            <a:avLst/>
          </a:prstGeom>
          <a:noFill/>
        </p:spPr>
      </p:pic>
      <p:pic>
        <p:nvPicPr>
          <p:cNvPr id="2063" name="Picture 15" descr="http://mgbbank.com/english/images/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52600" cy="104775"/>
          </a:xfrm>
          <a:prstGeom prst="rect">
            <a:avLst/>
          </a:prstGeom>
          <a:noFill/>
        </p:spPr>
      </p:pic>
      <p:pic>
        <p:nvPicPr>
          <p:cNvPr id="2065" name="Picture 17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525" cy="1971675"/>
          </a:xfrm>
          <a:prstGeom prst="rect">
            <a:avLst/>
          </a:prstGeom>
          <a:noFill/>
        </p:spPr>
      </p:pic>
      <p:pic>
        <p:nvPicPr>
          <p:cNvPr id="2066" name="Picture 18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525" cy="28575"/>
          </a:xfrm>
          <a:prstGeom prst="rect">
            <a:avLst/>
          </a:prstGeom>
          <a:noFill/>
        </p:spPr>
      </p:pic>
      <p:pic>
        <p:nvPicPr>
          <p:cNvPr id="2067" name="Picture 19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</p:spPr>
      </p:pic>
      <p:pic>
        <p:nvPicPr>
          <p:cNvPr id="2068" name="Picture 20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" cy="9525"/>
          </a:xfrm>
          <a:prstGeom prst="rect">
            <a:avLst/>
          </a:prstGeom>
          <a:noFill/>
        </p:spPr>
      </p:pic>
      <p:pic>
        <p:nvPicPr>
          <p:cNvPr id="2069" name="Picture 21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723900" cy="9525"/>
          </a:xfrm>
          <a:prstGeom prst="rect">
            <a:avLst/>
          </a:prstGeom>
          <a:noFill/>
        </p:spPr>
      </p:pic>
      <p:pic>
        <p:nvPicPr>
          <p:cNvPr id="2070" name="Picture 22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04775" cy="9525"/>
          </a:xfrm>
          <a:prstGeom prst="rect">
            <a:avLst/>
          </a:prstGeom>
          <a:noFill/>
        </p:spPr>
      </p:pic>
      <p:pic>
        <p:nvPicPr>
          <p:cNvPr id="2071" name="Picture 23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438400" cy="9525"/>
          </a:xfrm>
          <a:prstGeom prst="rect">
            <a:avLst/>
          </a:prstGeom>
          <a:noFill/>
        </p:spPr>
      </p:pic>
      <p:pic>
        <p:nvPicPr>
          <p:cNvPr id="2072" name="Picture 24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19100" cy="9525"/>
          </a:xfrm>
          <a:prstGeom prst="rect">
            <a:avLst/>
          </a:prstGeom>
          <a:noFill/>
        </p:spPr>
      </p:pic>
      <p:pic>
        <p:nvPicPr>
          <p:cNvPr id="2073" name="Picture 25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057275" cy="9525"/>
          </a:xfrm>
          <a:prstGeom prst="rect">
            <a:avLst/>
          </a:prstGeom>
          <a:noFill/>
        </p:spPr>
      </p:pic>
      <p:pic>
        <p:nvPicPr>
          <p:cNvPr id="2074" name="Picture 26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733425" cy="9525"/>
          </a:xfrm>
          <a:prstGeom prst="rect">
            <a:avLst/>
          </a:prstGeom>
          <a:noFill/>
        </p:spPr>
      </p:pic>
      <p:pic>
        <p:nvPicPr>
          <p:cNvPr id="2075" name="Picture 27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33350" cy="9525"/>
          </a:xfrm>
          <a:prstGeom prst="rect">
            <a:avLst/>
          </a:prstGeom>
          <a:noFill/>
        </p:spPr>
      </p:pic>
      <p:pic>
        <p:nvPicPr>
          <p:cNvPr id="2076" name="Picture 28" descr="http://mgbbank.com/english/images/spacer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819275" cy="9525"/>
          </a:xfrm>
          <a:prstGeom prst="rect">
            <a:avLst/>
          </a:prstGeom>
          <a:noFill/>
        </p:spPr>
      </p:pic>
      <p:sp>
        <p:nvSpPr>
          <p:cNvPr id="33" name="Content Placeholder 3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Wide range of requirements addressed </a:t>
            </a:r>
          </a:p>
          <a:p>
            <a:r>
              <a:rPr lang="en-US" dirty="0" smtClean="0"/>
              <a:t>You can avail up to Rs.20 lacs for buying/constructing your dream house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Auto Finance / Car Loan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Loan facility is available for Agriculturist and Non-agriculturist customers </a:t>
            </a:r>
          </a:p>
          <a:p>
            <a:r>
              <a:rPr lang="en-US" dirty="0" smtClean="0"/>
              <a:t>Loans available up to Rs 5 Lakhs for any new car make/model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Education Loans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For students in India - maximum Rs.7.50 Lacs </a:t>
            </a:r>
            <a:endParaRPr lang="en-US" dirty="0" smtClean="0"/>
          </a:p>
          <a:p>
            <a:r>
              <a:rPr lang="en-US" b="1" dirty="0" smtClean="0"/>
              <a:t>For students abroad - maximum Rs.15 Lacs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Consumer Loans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400"/>
          </a:xfrm>
        </p:spPr>
        <p:txBody>
          <a:bodyPr/>
          <a:lstStyle/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Avail of up to Rs. 1.5 Lacs for any kind of product. </a:t>
            </a:r>
          </a:p>
          <a:p>
            <a:r>
              <a:rPr lang="en-US" dirty="0" smtClean="0"/>
              <a:t>All the salaried persons of Govt. / Semi-govt. or reputed organisation, can apply for this loan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MGB Sulabh Vyapar Yojna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Working capital to traders </a:t>
            </a:r>
          </a:p>
          <a:p>
            <a:r>
              <a:rPr lang="en-US" dirty="0" smtClean="0"/>
              <a:t>Calculation on projected sales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Swarojgar Credit Card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Loan for investment and working capital </a:t>
            </a:r>
          </a:p>
          <a:p>
            <a:r>
              <a:rPr lang="en-US" dirty="0" smtClean="0"/>
              <a:t>Repayment for term loan 60 month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Artisan Credit Card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Loan for investment and working capital </a:t>
            </a:r>
          </a:p>
          <a:p>
            <a:r>
              <a:rPr lang="en-US" dirty="0" smtClean="0"/>
              <a:t>Limit for 3 year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837"/>
            <a:ext cx="8229600" cy="2544763"/>
          </a:xfrm>
        </p:spPr>
        <p:txBody>
          <a:bodyPr/>
          <a:lstStyle/>
          <a:p>
            <a:r>
              <a:rPr lang="en-US" dirty="0" smtClean="0"/>
              <a:t>Mission is to transform into a Bank with sound financials committed to overall economic development of rural areas with technical development , care, competence and compassion towards its customers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Small Road &amp; Water Transport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Advance for Tempo, Auto Rickshaw, Taxi Car/Jeep, Truck etc. </a:t>
            </a:r>
          </a:p>
          <a:p>
            <a:r>
              <a:rPr lang="en-US" dirty="0" smtClean="0"/>
              <a:t>RTO Permit necessary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Micro Credit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 Through a wide range of micro-credit and micro-savings offerings, ICICI Bank already touches the lives of millions of low-income households across India, and is looking ahead to expand its services in the future. </a:t>
            </a:r>
          </a:p>
          <a:p>
            <a:endParaRPr lang="en-US" dirty="0"/>
          </a:p>
        </p:txBody>
      </p:sp>
      <p:pic>
        <p:nvPicPr>
          <p:cNvPr id="4" name="Picture 3" descr="http://www.icicibank.com/images/Micro%20Financ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152400"/>
            <a:ext cx="289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 FINANCE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 finance is not new to State Bank of India.  Bank’s association with non-government organizations (NGOs) or voluntary agencies in extending financial help can be traced as far back as 1976 well before NABARD introduced SHG-Bank Credit Linkage Programme as a pilot project in 1992.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HELF GROUP’S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4999"/>
            <a:ext cx="8382000" cy="3581401"/>
          </a:xfrm>
        </p:spPr>
        <p:txBody>
          <a:bodyPr>
            <a:normAutofit/>
          </a:bodyPr>
          <a:lstStyle/>
          <a:p>
            <a:pPr marL="457200" indent="0" algn="just">
              <a:spcBef>
                <a:spcPts val="500"/>
              </a:spcBef>
              <a:buSzPct val="130000"/>
              <a:buFont typeface="Wingdings" pitchFamily="2" charset="2"/>
              <a:buChar char="§"/>
            </a:pPr>
            <a:r>
              <a:rPr lang="en-US" dirty="0" smtClean="0"/>
              <a:t>SBI is maintaining its position as a leader among Commercial Banks in credit linking of SHGs and is a prime driver for the movement.  As at the end of March 2010, SBI with a share of approximately 31% of total SHGs financed by Commercial Banks, is far ahead of 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stage a turn around in profitability and NPA reduction, to double the flow of credit to agriculture, to achieve a quantum jump in savings bank deposit mobilisation, to ensure saturation of villages in our service area, to connect branches with core banking , Bank into the most preferred techno banking outlet in rural areas.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83" y="-76200"/>
            <a:ext cx="90685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828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MGB Gramin Bank Savings Deposit Scheme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810000"/>
          </a:xfrm>
        </p:spPr>
        <p:txBody>
          <a:bodyPr/>
          <a:lstStyle/>
          <a:p>
            <a:r>
              <a:rPr lang="en-US" dirty="0" smtClean="0"/>
              <a:t>Liquidity of funds </a:t>
            </a:r>
          </a:p>
          <a:p>
            <a:r>
              <a:rPr lang="en-US" dirty="0" smtClean="0"/>
              <a:t>Regular growth of money 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MGB Gramin Bank Current Deposit Scheme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Liquidity of funds. </a:t>
            </a:r>
          </a:p>
          <a:p>
            <a:r>
              <a:rPr lang="en-US" dirty="0" smtClean="0"/>
              <a:t>Banking convenience to business.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MGB Gramin Bank Recurring Deposit Scheme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Regular saving every month. </a:t>
            </a:r>
          </a:p>
          <a:p>
            <a:r>
              <a:rPr lang="en-US" dirty="0" smtClean="0"/>
              <a:t>Higher returns on savings. </a:t>
            </a:r>
          </a:p>
          <a:p>
            <a:r>
              <a:rPr lang="en-US" dirty="0" smtClean="0"/>
              <a:t>Interest compounded at quarterly rest. </a:t>
            </a:r>
          </a:p>
          <a:p>
            <a:r>
              <a:rPr lang="en-US" dirty="0" smtClean="0"/>
              <a:t>0.5% additional interest to senior citizens.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MGB Gramin Bank Fixed Deposit Scheme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Parking of surplus fund for a certain period to fetch maximum return. </a:t>
            </a:r>
          </a:p>
          <a:p>
            <a:r>
              <a:rPr lang="en-US" dirty="0" smtClean="0"/>
              <a:t>Period ranging from 15 days to 10 years. </a:t>
            </a:r>
          </a:p>
          <a:p>
            <a:r>
              <a:rPr lang="en-US" dirty="0" smtClean="0"/>
              <a:t>0.5% additional interest to senior citizens.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Kisan Credit Card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Working Capital for crop, seeds ,fertilizers diesel ,pesticides Etc </a:t>
            </a:r>
          </a:p>
          <a:p>
            <a:r>
              <a:rPr lang="en-US" dirty="0" smtClean="0"/>
              <a:t>Finance for consumer purpose like education of children's electric bills etc. </a:t>
            </a:r>
          </a:p>
          <a:p>
            <a:r>
              <a:rPr lang="en-US" dirty="0" smtClean="0"/>
              <a:t>Renewal after 5 year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265</TotalTime>
  <Words>530</Words>
  <Application>Microsoft Office PowerPoint</Application>
  <PresentationFormat>On-screen Show (4:3)</PresentationFormat>
  <Paragraphs>67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Rural Banking</vt:lpstr>
      <vt:lpstr>Our Mission</vt:lpstr>
      <vt:lpstr>Slide 3</vt:lpstr>
      <vt:lpstr>Slide 4</vt:lpstr>
      <vt:lpstr>MGB Gramin Bank Savings Deposit Scheme  </vt:lpstr>
      <vt:lpstr>MGB Gramin Bank Current Deposit Scheme  </vt:lpstr>
      <vt:lpstr>MGB Gramin Bank Recurring Deposit Scheme  </vt:lpstr>
      <vt:lpstr>MGB Gramin Bank Fixed Deposit Scheme </vt:lpstr>
      <vt:lpstr>Kisan Credit Card </vt:lpstr>
      <vt:lpstr>Kisan Gold Card </vt:lpstr>
      <vt:lpstr>Tractor &amp; Agri.Impliments </vt:lpstr>
      <vt:lpstr>Dairy</vt:lpstr>
      <vt:lpstr>Housing Loans</vt:lpstr>
      <vt:lpstr>Auto Finance / Car Loan</vt:lpstr>
      <vt:lpstr>Education Loans </vt:lpstr>
      <vt:lpstr>Consumer Loans </vt:lpstr>
      <vt:lpstr>MGB Sulabh Vyapar Yojna  </vt:lpstr>
      <vt:lpstr>Swarojgar Credit Card</vt:lpstr>
      <vt:lpstr>Artisan Credit Card</vt:lpstr>
      <vt:lpstr>Small Road &amp; Water Transport Operation</vt:lpstr>
      <vt:lpstr>Micro Credit  </vt:lpstr>
      <vt:lpstr>MICRO FINANCE</vt:lpstr>
      <vt:lpstr>SELF HELF GROUP’S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 Banking</dc:title>
  <dc:creator>00a67</dc:creator>
  <cp:lastModifiedBy>00a67</cp:lastModifiedBy>
  <cp:revision>23</cp:revision>
  <dcterms:created xsi:type="dcterms:W3CDTF">2010-10-04T09:03:39Z</dcterms:created>
  <dcterms:modified xsi:type="dcterms:W3CDTF">2010-10-06T09:29:35Z</dcterms:modified>
</cp:coreProperties>
</file>