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61" r:id="rId5"/>
    <p:sldId id="258" r:id="rId6"/>
    <p:sldId id="259" r:id="rId7"/>
    <p:sldId id="262" r:id="rId8"/>
    <p:sldId id="263" r:id="rId9"/>
    <p:sldId id="264" r:id="rId10"/>
    <p:sldId id="265" r:id="rId11"/>
    <p:sldId id="267"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E36636D-D922-432D-A958-524484B5923D}" type="datetimeFigureOut">
              <a:rPr lang="en-US" smtClean="0"/>
              <a:pPr/>
              <a:t>3/28/2008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DF28FB93-0A08-4E7D-8E63-9EFA29F1E093}"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36636D-D922-432D-A958-524484B5923D}" type="datetimeFigureOut">
              <a:rPr lang="en-US" smtClean="0"/>
              <a:pPr/>
              <a:t>3/28/2008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36636D-D922-432D-A958-524484B5923D}" type="datetimeFigureOut">
              <a:rPr lang="en-US" smtClean="0"/>
              <a:pPr/>
              <a:t>3/28/2008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36636D-D922-432D-A958-524484B5923D}" type="datetimeFigureOut">
              <a:rPr lang="en-US" smtClean="0"/>
              <a:pPr/>
              <a:t>3/28/2008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3/28/2008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DF28FB93-0A08-4E7D-8E63-9EFA29F1E09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E36636D-D922-432D-A958-524484B5923D}" type="datetimeFigureOut">
              <a:rPr lang="en-US" smtClean="0"/>
              <a:pPr/>
              <a:t>3/28/2008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E36636D-D922-432D-A958-524484B5923D}" type="datetimeFigureOut">
              <a:rPr lang="en-US" smtClean="0"/>
              <a:pPr/>
              <a:t>3/28/2008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E36636D-D922-432D-A958-524484B5923D}" type="datetimeFigureOut">
              <a:rPr lang="en-US" smtClean="0"/>
              <a:pPr/>
              <a:t>3/28/2008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3/28/2008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E36636D-D922-432D-A958-524484B5923D}" type="datetimeFigureOut">
              <a:rPr lang="en-US" smtClean="0"/>
              <a:pPr/>
              <a:t>3/28/2008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3/28/2008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E36636D-D922-432D-A958-524484B5923D}" type="datetimeFigureOut">
              <a:rPr lang="en-US" smtClean="0"/>
              <a:pPr/>
              <a:t>3/28/2008</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F28FB93-0A08-4E7D-8E63-9EFA29F1E0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905000" y="4648200"/>
            <a:ext cx="6553200" cy="762000"/>
          </a:xfrm>
        </p:spPr>
        <p:txBody>
          <a:bodyPr>
            <a:normAutofit fontScale="90000"/>
          </a:bodyPr>
          <a:lstStyle/>
          <a:p>
            <a:r>
              <a:rPr lang="en-US" dirty="0" smtClean="0"/>
              <a:t>Income from house property</a:t>
            </a:r>
            <a:endParaRPr lang="en-US" dirty="0"/>
          </a:p>
        </p:txBody>
      </p:sp>
      <p:sp>
        <p:nvSpPr>
          <p:cNvPr id="2" name="Subtitle 1"/>
          <p:cNvSpPr>
            <a:spLocks noGrp="1"/>
          </p:cNvSpPr>
          <p:nvPr>
            <p:ph type="subTitle" idx="1"/>
          </p:nvPr>
        </p:nvSpPr>
        <p:spPr>
          <a:xfrm>
            <a:off x="1905000" y="5638800"/>
            <a:ext cx="6570722" cy="685800"/>
          </a:xfrm>
        </p:spPr>
        <p:txBody>
          <a:bodyPr>
            <a:normAutofit/>
          </a:bodyPr>
          <a:lstStyle/>
          <a:p>
            <a:r>
              <a:rPr lang="en-US" dirty="0" smtClean="0"/>
              <a:t>Presented by -  Abhijeet Soni</a:t>
            </a:r>
          </a:p>
          <a:p>
            <a:endParaRPr lang="en-US" dirty="0" smtClean="0"/>
          </a:p>
        </p:txBody>
      </p:sp>
      <p:pic>
        <p:nvPicPr>
          <p:cNvPr id="4" name="Picture 2"/>
          <p:cNvPicPr>
            <a:picLocks noChangeAspect="1" noChangeArrowheads="1"/>
          </p:cNvPicPr>
          <p:nvPr/>
        </p:nvPicPr>
        <p:blipFill>
          <a:blip r:embed="rId2"/>
          <a:srcRect/>
          <a:stretch>
            <a:fillRect/>
          </a:stretch>
        </p:blipFill>
        <p:spPr bwMode="auto">
          <a:xfrm>
            <a:off x="1752600" y="152400"/>
            <a:ext cx="5706717" cy="4038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Deduction in case of self Occupied House property</a:t>
            </a:r>
            <a:endParaRPr lang="en-US" dirty="0"/>
          </a:p>
        </p:txBody>
      </p:sp>
      <p:sp>
        <p:nvSpPr>
          <p:cNvPr id="3" name="Content Placeholder 2"/>
          <p:cNvSpPr>
            <a:spLocks noGrp="1"/>
          </p:cNvSpPr>
          <p:nvPr>
            <p:ph idx="1"/>
          </p:nvPr>
        </p:nvSpPr>
        <p:spPr>
          <a:xfrm>
            <a:off x="1371600" y="1371600"/>
            <a:ext cx="7467600" cy="5257800"/>
          </a:xfrm>
        </p:spPr>
        <p:txBody>
          <a:bodyPr>
            <a:normAutofit fontScale="85000" lnSpcReduction="20000"/>
          </a:bodyPr>
          <a:lstStyle/>
          <a:p>
            <a:r>
              <a:rPr lang="en-US" dirty="0" smtClean="0"/>
              <a:t>The Property purchased Before 1999-2000</a:t>
            </a:r>
          </a:p>
          <a:p>
            <a:pPr lvl="1"/>
            <a:r>
              <a:rPr lang="en-US" dirty="0" smtClean="0"/>
              <a:t>Pre Construction Interest(PCI)/5 &lt; Rs30,000/-</a:t>
            </a:r>
          </a:p>
          <a:p>
            <a:pPr lvl="1"/>
            <a:r>
              <a:rPr lang="en-US" dirty="0" smtClean="0"/>
              <a:t>Current year Interest &lt; Rs30,000/-</a:t>
            </a:r>
          </a:p>
          <a:p>
            <a:r>
              <a:rPr lang="en-US" dirty="0" smtClean="0"/>
              <a:t>The Property purchased After 1999-2000</a:t>
            </a:r>
          </a:p>
          <a:p>
            <a:pPr lvl="1"/>
            <a:r>
              <a:rPr lang="en-US" dirty="0" smtClean="0"/>
              <a:t>{Pre Construction Interest(PCI) + Current year Interest }/5 &lt; Rs1,50,000/-</a:t>
            </a:r>
          </a:p>
          <a:p>
            <a:r>
              <a:rPr lang="en-US" dirty="0" smtClean="0"/>
              <a:t>Both Should be limited to Rs1,50,000/- in case both the category loans are taken by one assessee. </a:t>
            </a:r>
          </a:p>
          <a:p>
            <a:pPr algn="just"/>
            <a:r>
              <a:rPr lang="en-US" dirty="0" smtClean="0"/>
              <a:t>In case of self occupied house remain vacant and hence rented and during that period the owner is staying  in paid accommodation at a place due to his occupation/ Business/ Employment and there is no other building in his possession or ownership then the rent received will not be taxable. He must be the owner of one house property only</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points</a:t>
            </a:r>
            <a:endParaRPr lang="en-US" dirty="0"/>
          </a:p>
        </p:txBody>
      </p:sp>
      <p:sp>
        <p:nvSpPr>
          <p:cNvPr id="3" name="Content Placeholder 2"/>
          <p:cNvSpPr>
            <a:spLocks noGrp="1"/>
          </p:cNvSpPr>
          <p:nvPr>
            <p:ph idx="1"/>
          </p:nvPr>
        </p:nvSpPr>
        <p:spPr/>
        <p:txBody>
          <a:bodyPr/>
          <a:lstStyle/>
          <a:p>
            <a:r>
              <a:rPr lang="en-US" dirty="0" smtClean="0"/>
              <a:t>Municipal tax- It  is the liability of the tenant and therefore if it is paid by the owner then he can avail deduction. How ever we can go for tax planning with this regards. The Municipal taxes are deductable on the basis of Payment therefore  should be dealt with cautiously. The arrear of  Municipal tax paid is also deductable.</a:t>
            </a:r>
          </a:p>
          <a:p>
            <a:r>
              <a:rPr lang="en-US" dirty="0" smtClean="0"/>
              <a:t>Local tax including service tax is the liability of the owner therefore is allowed to be deducted while calculating the Actual rent if-</a:t>
            </a:r>
          </a:p>
          <a:p>
            <a:pPr lvl="1"/>
            <a:r>
              <a:rPr lang="en-US" dirty="0" smtClean="0"/>
              <a:t>Born by Owner</a:t>
            </a:r>
          </a:p>
          <a:p>
            <a:pPr lvl="1"/>
            <a:r>
              <a:rPr lang="en-US" dirty="0" smtClean="0"/>
              <a:t>On payment of tax</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off &amp; carry Forward of  House Property Losses</a:t>
            </a:r>
            <a:endParaRPr lang="en-US" dirty="0"/>
          </a:p>
        </p:txBody>
      </p:sp>
      <p:sp>
        <p:nvSpPr>
          <p:cNvPr id="3" name="Content Placeholder 2"/>
          <p:cNvSpPr>
            <a:spLocks noGrp="1"/>
          </p:cNvSpPr>
          <p:nvPr>
            <p:ph idx="1"/>
          </p:nvPr>
        </p:nvSpPr>
        <p:spPr/>
        <p:txBody>
          <a:bodyPr/>
          <a:lstStyle/>
          <a:p>
            <a:r>
              <a:rPr lang="en-US" dirty="0" smtClean="0"/>
              <a:t>Loss From one house Property Can be adjusted from the profit from another house property.</a:t>
            </a:r>
          </a:p>
          <a:p>
            <a:r>
              <a:rPr lang="en-US" dirty="0" smtClean="0"/>
              <a:t>The loss can also be carry forward to the next year.(can be adjusted under the house property) irrespective of the delay in filling.</a:t>
            </a:r>
          </a:p>
          <a:p>
            <a:r>
              <a:rPr lang="en-US" dirty="0" smtClean="0"/>
              <a:t>The loss on house property can be Set off with the other sources of Income.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planning in House Property</a:t>
            </a:r>
            <a:endParaRPr lang="en-US" dirty="0"/>
          </a:p>
        </p:txBody>
      </p:sp>
      <p:sp>
        <p:nvSpPr>
          <p:cNvPr id="3" name="Content Placeholder 2"/>
          <p:cNvSpPr>
            <a:spLocks noGrp="1"/>
          </p:cNvSpPr>
          <p:nvPr>
            <p:ph idx="1"/>
          </p:nvPr>
        </p:nvSpPr>
        <p:spPr>
          <a:xfrm>
            <a:off x="1219200" y="1371600"/>
            <a:ext cx="7620000" cy="5334000"/>
          </a:xfrm>
        </p:spPr>
        <p:txBody>
          <a:bodyPr>
            <a:normAutofit fontScale="92500" lnSpcReduction="10000"/>
          </a:bodyPr>
          <a:lstStyle/>
          <a:p>
            <a:r>
              <a:rPr lang="en-US" dirty="0" smtClean="0"/>
              <a:t>Person having more than one self occupied house. Higher ERV property should be considered to be self occupied.</a:t>
            </a:r>
          </a:p>
          <a:p>
            <a:r>
              <a:rPr lang="en-US" dirty="0" smtClean="0"/>
              <a:t>Interest on loan is allowed only when TDS has been Deducted</a:t>
            </a:r>
          </a:p>
          <a:p>
            <a:r>
              <a:rPr lang="en-US" dirty="0" smtClean="0"/>
              <a:t>Municipal tax should be paid before  31</a:t>
            </a:r>
            <a:r>
              <a:rPr lang="en-US" baseline="30000" dirty="0" smtClean="0"/>
              <a:t>st</a:t>
            </a:r>
            <a:r>
              <a:rPr lang="en-US" dirty="0" smtClean="0"/>
              <a:t> march to get the deduction</a:t>
            </a:r>
          </a:p>
          <a:p>
            <a:r>
              <a:rPr lang="en-US" dirty="0" smtClean="0"/>
              <a:t>In case of deemed owner is a member of housing co operative society , The interest on the outstanding installments can be claimed as deduction</a:t>
            </a:r>
          </a:p>
          <a:p>
            <a:r>
              <a:rPr lang="en-US" dirty="0" smtClean="0"/>
              <a:t>Transfer of HP- </a:t>
            </a:r>
          </a:p>
          <a:p>
            <a:pPr lvl="1"/>
            <a:r>
              <a:rPr lang="en-US" dirty="0" smtClean="0"/>
              <a:t>To Parents, Son’s Wife, Son’s Minor Child without proper consideration.</a:t>
            </a:r>
          </a:p>
          <a:p>
            <a:pPr lvl="1"/>
            <a:r>
              <a:rPr lang="en-US" dirty="0" smtClean="0"/>
              <a:t>To Son/ Spouse with consideration.</a:t>
            </a:r>
          </a:p>
          <a:p>
            <a:pPr lvl="1"/>
            <a:r>
              <a:rPr lang="en-US" dirty="0" smtClean="0"/>
              <a:t>Karta can transfer the property to his wife in case of HUF</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Chargeability</a:t>
            </a:r>
            <a:endParaRPr lang="en-US" sz="4400" dirty="0"/>
          </a:p>
        </p:txBody>
      </p:sp>
      <p:sp>
        <p:nvSpPr>
          <p:cNvPr id="3" name="Content Placeholder 2"/>
          <p:cNvSpPr>
            <a:spLocks noGrp="1"/>
          </p:cNvSpPr>
          <p:nvPr>
            <p:ph idx="1"/>
          </p:nvPr>
        </p:nvSpPr>
        <p:spPr>
          <a:xfrm>
            <a:off x="1371600" y="1524000"/>
            <a:ext cx="7543800" cy="5105400"/>
          </a:xfrm>
        </p:spPr>
        <p:txBody>
          <a:bodyPr>
            <a:normAutofit fontScale="92500" lnSpcReduction="10000"/>
          </a:bodyPr>
          <a:lstStyle/>
          <a:p>
            <a:r>
              <a:rPr lang="en-US" dirty="0" smtClean="0"/>
              <a:t>Any income from the house property &amp; land apparent there to. However the dueling house adjacent to the firm will be exempted as the agricultural income. </a:t>
            </a:r>
          </a:p>
          <a:p>
            <a:r>
              <a:rPr lang="en-US" dirty="0" smtClean="0"/>
              <a:t>Who is taxable-</a:t>
            </a:r>
          </a:p>
          <a:p>
            <a:pPr lvl="1"/>
            <a:r>
              <a:rPr lang="en-US" dirty="0" smtClean="0"/>
              <a:t>Real owner</a:t>
            </a:r>
          </a:p>
          <a:p>
            <a:pPr lvl="1"/>
            <a:r>
              <a:rPr lang="en-US" dirty="0" smtClean="0"/>
              <a:t>Deemed Owner</a:t>
            </a:r>
          </a:p>
          <a:p>
            <a:pPr lvl="2"/>
            <a:r>
              <a:rPr lang="en-US" dirty="0" smtClean="0"/>
              <a:t>Transfer of House to spouse (except with an agreement to live appart)/ minor child except a married daughter without proper consideration- the transferor.</a:t>
            </a:r>
          </a:p>
          <a:p>
            <a:pPr lvl="2"/>
            <a:r>
              <a:rPr lang="en-US" dirty="0" smtClean="0"/>
              <a:t>Holder of an Inpartiable Property of HUF- Karta will be Taxable</a:t>
            </a:r>
          </a:p>
          <a:p>
            <a:pPr lvl="2"/>
            <a:r>
              <a:rPr lang="en-US" dirty="0" smtClean="0"/>
              <a:t>Members of Co-operative Society.</a:t>
            </a:r>
          </a:p>
          <a:p>
            <a:pPr lvl="2"/>
            <a:r>
              <a:rPr lang="en-US" dirty="0" smtClean="0"/>
              <a:t>Tenant having tenancy right more than 12 years</a:t>
            </a:r>
          </a:p>
          <a:p>
            <a:pPr lvl="2"/>
            <a:endParaRPr lang="en-US" dirty="0" smtClean="0"/>
          </a:p>
          <a:p>
            <a:pPr lvl="2"/>
            <a:endParaRPr lang="en-US" dirty="0" smtClean="0"/>
          </a:p>
          <a:p>
            <a:pPr lvl="2"/>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Chargeability</a:t>
            </a:r>
            <a:endParaRPr lang="en-US" dirty="0"/>
          </a:p>
        </p:txBody>
      </p:sp>
      <p:sp>
        <p:nvSpPr>
          <p:cNvPr id="3" name="Content Placeholder 2"/>
          <p:cNvSpPr>
            <a:spLocks noGrp="1"/>
          </p:cNvSpPr>
          <p:nvPr>
            <p:ph idx="1"/>
          </p:nvPr>
        </p:nvSpPr>
        <p:spPr>
          <a:xfrm>
            <a:off x="1371600" y="1371600"/>
            <a:ext cx="7620000" cy="5486400"/>
          </a:xfrm>
        </p:spPr>
        <p:txBody>
          <a:bodyPr>
            <a:normAutofit fontScale="77500" lnSpcReduction="20000"/>
          </a:bodyPr>
          <a:lstStyle/>
          <a:p>
            <a:pPr marL="290513" indent="-290513"/>
            <a:r>
              <a:rPr lang="en-US" dirty="0" smtClean="0"/>
              <a:t>Residential Property is not taxable. Only one property can be exempted in case of ownership of more than one Property.</a:t>
            </a:r>
          </a:p>
          <a:p>
            <a:pPr marL="290513" indent="-290513"/>
            <a:r>
              <a:rPr lang="en-US" dirty="0" smtClean="0"/>
              <a:t>Rent from vacant land and from hiring of building along with the machinery will be taxable under Other source.</a:t>
            </a:r>
          </a:p>
          <a:p>
            <a:pPr marL="290513" indent="-290513"/>
            <a:r>
              <a:rPr lang="en-US" dirty="0" smtClean="0"/>
              <a:t>The rent from business of renting of House property will be taxable under house Property.</a:t>
            </a:r>
          </a:p>
          <a:p>
            <a:pPr marL="290513" indent="-290513"/>
            <a:r>
              <a:rPr lang="en-US" dirty="0" smtClean="0"/>
              <a:t>House  partly self occupied &amp; partly rented needed to considered as separate premises.</a:t>
            </a:r>
          </a:p>
          <a:p>
            <a:pPr marL="290513" indent="-290513"/>
            <a:r>
              <a:rPr lang="en-US" dirty="0" smtClean="0"/>
              <a:t>House kept as mortgage in the money laundering business will also be taxable under H.P.</a:t>
            </a:r>
          </a:p>
          <a:p>
            <a:pPr marL="290513" indent="-290513"/>
            <a:r>
              <a:rPr lang="en-US" dirty="0" smtClean="0"/>
              <a:t>Residents having Income from Foreign Estates are taxable .</a:t>
            </a:r>
          </a:p>
          <a:p>
            <a:pPr marL="290513" indent="-290513"/>
            <a:r>
              <a:rPr lang="en-US" dirty="0" smtClean="0"/>
              <a:t>Non Residents having Income from Foreign Estates are taxable only when received in India.</a:t>
            </a:r>
          </a:p>
          <a:p>
            <a:pPr marL="290513" indent="-290513"/>
            <a:r>
              <a:rPr lang="en-US" dirty="0" smtClean="0"/>
              <a:t>Composite rent when not separable for benefits provided will be taxable under H.P. (Separable- facilities- Other Sources, house- H.P.)</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INCOMES EXEMPT FROM TAX</a:t>
            </a:r>
            <a:endParaRPr lang="en-US" dirty="0"/>
          </a:p>
        </p:txBody>
      </p:sp>
      <p:sp>
        <p:nvSpPr>
          <p:cNvPr id="3" name="Content Placeholder 2"/>
          <p:cNvSpPr>
            <a:spLocks noGrp="1"/>
          </p:cNvSpPr>
          <p:nvPr>
            <p:ph idx="1"/>
          </p:nvPr>
        </p:nvSpPr>
        <p:spPr>
          <a:xfrm>
            <a:off x="1219200" y="1371600"/>
            <a:ext cx="7696200" cy="5334000"/>
          </a:xfrm>
        </p:spPr>
        <p:txBody>
          <a:bodyPr>
            <a:normAutofit fontScale="85000" lnSpcReduction="20000"/>
          </a:bodyPr>
          <a:lstStyle/>
          <a:p>
            <a:pPr marL="182563" indent="-182563"/>
            <a:r>
              <a:rPr lang="en-US" dirty="0" smtClean="0"/>
              <a:t>Income from a farm house [section 2(1A) (c) and section 10(1)].</a:t>
            </a:r>
          </a:p>
          <a:p>
            <a:pPr marL="182563" indent="-182563"/>
            <a:r>
              <a:rPr lang="en-US" dirty="0" smtClean="0"/>
              <a:t>Property of an ex-ruler [section 10(19A)].</a:t>
            </a:r>
          </a:p>
          <a:p>
            <a:pPr marL="182563" indent="-182563"/>
            <a:r>
              <a:rPr lang="en-US" dirty="0" smtClean="0"/>
              <a:t>Property income of a local authority [section 10(20)].</a:t>
            </a:r>
          </a:p>
          <a:p>
            <a:pPr marL="182563" indent="-182563"/>
            <a:r>
              <a:rPr lang="en-US" dirty="0" smtClean="0"/>
              <a:t>Property income of an approved scientific research association [section 10(21)].</a:t>
            </a:r>
          </a:p>
          <a:p>
            <a:pPr marL="182563" indent="-182563"/>
            <a:r>
              <a:rPr lang="en-US" dirty="0" smtClean="0"/>
              <a:t>Property income of an educational institution and hospital [section 10(23C)].</a:t>
            </a:r>
          </a:p>
          <a:p>
            <a:pPr marL="182563" indent="-182563"/>
            <a:r>
              <a:rPr lang="en-US" dirty="0" smtClean="0"/>
              <a:t>Property income of a registered trade union [section 10(24)].</a:t>
            </a:r>
          </a:p>
          <a:p>
            <a:pPr marL="182563" indent="-182563"/>
            <a:r>
              <a:rPr lang="en-US" dirty="0" smtClean="0"/>
              <a:t>Income from property held for charitable purposes [section 11].</a:t>
            </a:r>
          </a:p>
          <a:p>
            <a:pPr marL="182563" indent="-182563"/>
            <a:r>
              <a:rPr lang="en-US" dirty="0" smtClean="0"/>
              <a:t>Property income of a political party [section 13A].</a:t>
            </a:r>
          </a:p>
          <a:p>
            <a:pPr marL="182563" indent="-182563"/>
            <a:r>
              <a:rPr lang="en-US" dirty="0" smtClean="0"/>
              <a:t> Income from property used for own business or profession [section 22].</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Computation of income under h.p.</a:t>
            </a:r>
            <a:endParaRPr lang="en-US" dirty="0"/>
          </a:p>
        </p:txBody>
      </p:sp>
      <p:graphicFrame>
        <p:nvGraphicFramePr>
          <p:cNvPr id="5" name="Table 4"/>
          <p:cNvGraphicFramePr>
            <a:graphicFrameLocks noGrp="1"/>
          </p:cNvGraphicFramePr>
          <p:nvPr/>
        </p:nvGraphicFramePr>
        <p:xfrm>
          <a:off x="1524000" y="1397001"/>
          <a:ext cx="7239000" cy="5888106"/>
        </p:xfrm>
        <a:graphic>
          <a:graphicData uri="http://schemas.openxmlformats.org/drawingml/2006/table">
            <a:tbl>
              <a:tblPr firstRow="1" bandRow="1">
                <a:tableStyleId>{3B4B98B0-60AC-42C2-AFA5-B58CD77FA1E5}</a:tableStyleId>
              </a:tblPr>
              <a:tblGrid>
                <a:gridCol w="5867400"/>
                <a:gridCol w="1371600"/>
              </a:tblGrid>
              <a:tr h="303370">
                <a:tc>
                  <a:txBody>
                    <a:bodyPr/>
                    <a:lstStyle/>
                    <a:p>
                      <a:pPr marL="0" algn="l" defTabSz="914400" rtl="0" eaLnBrk="1" latinLnBrk="0" hangingPunct="1"/>
                      <a:r>
                        <a:rPr lang="en-US" sz="1800" b="0" kern="1200" dirty="0" smtClean="0">
                          <a:solidFill>
                            <a:schemeClr val="tx1"/>
                          </a:solidFill>
                          <a:latin typeface="+mn-lt"/>
                          <a:ea typeface="+mn-ea"/>
                          <a:cs typeface="+mn-cs"/>
                        </a:rPr>
                        <a:t>A.</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Fair Market Value (FMV) </a:t>
                      </a:r>
                    </a:p>
                  </a:txBody>
                  <a:tcPr/>
                </a:tc>
                <a:tc>
                  <a:txBody>
                    <a:bodyPr/>
                    <a:lstStyle/>
                    <a:p>
                      <a:pPr marL="0" algn="l" defTabSz="914400" rtl="0" eaLnBrk="1" latinLnBrk="0" hangingPunct="1"/>
                      <a:r>
                        <a:rPr lang="en-US" sz="1800" kern="1200" dirty="0" smtClean="0">
                          <a:solidFill>
                            <a:schemeClr val="dk1"/>
                          </a:solidFill>
                          <a:latin typeface="+mn-lt"/>
                          <a:ea typeface="+mn-ea"/>
                          <a:cs typeface="+mn-cs"/>
                        </a:rPr>
                        <a:t>XXX</a:t>
                      </a:r>
                    </a:p>
                  </a:txBody>
                  <a:tcPr/>
                </a:tc>
              </a:tr>
              <a:tr h="303370">
                <a:tc>
                  <a:txBody>
                    <a:bodyPr/>
                    <a:lstStyle/>
                    <a:p>
                      <a:pPr marL="0" algn="l" defTabSz="914400" rtl="0" eaLnBrk="1" latinLnBrk="0" hangingPunct="1"/>
                      <a:r>
                        <a:rPr lang="en-US" sz="1800" b="0" kern="1200" dirty="0" smtClean="0">
                          <a:solidFill>
                            <a:schemeClr val="tx1"/>
                          </a:solidFill>
                          <a:latin typeface="+mn-lt"/>
                          <a:ea typeface="+mn-ea"/>
                          <a:cs typeface="+mn-cs"/>
                        </a:rPr>
                        <a:t>B.</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Municipal Value </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75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latin typeface="+mn-lt"/>
                          <a:ea typeface="+mn-ea"/>
                          <a:cs typeface="+mn-cs"/>
                        </a:rPr>
                        <a:t>                 C. Take the Higher</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3370">
                <a:tc>
                  <a:txBody>
                    <a:bodyPr/>
                    <a:lstStyle/>
                    <a:p>
                      <a:pPr marL="0" algn="l" defTabSz="914400" rtl="0" eaLnBrk="1" latinLnBrk="0" hangingPunct="1"/>
                      <a:r>
                        <a:rPr lang="en-US" sz="1800" b="0" kern="1200" dirty="0" smtClean="0">
                          <a:solidFill>
                            <a:schemeClr val="tx1"/>
                          </a:solidFill>
                          <a:latin typeface="+mn-lt"/>
                          <a:ea typeface="+mn-ea"/>
                          <a:cs typeface="+mn-cs"/>
                        </a:rPr>
                        <a:t>D. Standard Rent</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523626">
                <a:tc>
                  <a:txBody>
                    <a:bodyPr/>
                    <a:lstStyle/>
                    <a:p>
                      <a:pPr marL="854075" indent="0" algn="l" defTabSz="914400" rtl="0" eaLnBrk="1" latinLnBrk="0" hangingPunct="1"/>
                      <a:r>
                        <a:rPr lang="en-US" sz="1800" b="1" kern="1200" dirty="0" smtClean="0">
                          <a:solidFill>
                            <a:schemeClr val="tx1"/>
                          </a:solidFill>
                          <a:latin typeface="+mn-lt"/>
                          <a:ea typeface="+mn-ea"/>
                          <a:cs typeface="+mn-cs"/>
                        </a:rPr>
                        <a:t>E. Take the Lower (ERV)(Expected Rental Value</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3370">
                <a:tc>
                  <a:txBody>
                    <a:bodyPr/>
                    <a:lstStyle/>
                    <a:p>
                      <a:pPr marL="0" algn="l" defTabSz="914400" rtl="0" eaLnBrk="1" latinLnBrk="0" hangingPunct="1"/>
                      <a:r>
                        <a:rPr lang="en-US" sz="1800" b="0" kern="1200" dirty="0" smtClean="0">
                          <a:solidFill>
                            <a:schemeClr val="tx1"/>
                          </a:solidFill>
                          <a:latin typeface="+mn-lt"/>
                          <a:ea typeface="+mn-ea"/>
                          <a:cs typeface="+mn-cs"/>
                        </a:rPr>
                        <a:t>F. Actual Rent- Unrealized rent</a:t>
                      </a:r>
                    </a:p>
                  </a:txBody>
                  <a:tcPr/>
                </a:tc>
                <a:tc>
                  <a:txBody>
                    <a:bodyPr/>
                    <a:lstStyle/>
                    <a:p>
                      <a:r>
                        <a:rPr lang="en-US" sz="1800" u="sng" kern="1200" dirty="0" smtClean="0">
                          <a:solidFill>
                            <a:schemeClr val="dk1"/>
                          </a:solidFill>
                          <a:latin typeface="+mn-lt"/>
                          <a:ea typeface="+mn-ea"/>
                          <a:cs typeface="+mn-cs"/>
                        </a:rPr>
                        <a:t>XXX</a:t>
                      </a:r>
                      <a:endParaRPr lang="en-US" sz="1800" u="sng" dirty="0"/>
                    </a:p>
                  </a:txBody>
                  <a:tcPr/>
                </a:tc>
              </a:tr>
              <a:tr h="523626">
                <a:tc>
                  <a:txBody>
                    <a:bodyPr/>
                    <a:lstStyle/>
                    <a:p>
                      <a:pPr marL="854075" indent="0" algn="l" defTabSz="914400" rtl="0" eaLnBrk="1" latinLnBrk="0" hangingPunct="1"/>
                      <a:r>
                        <a:rPr lang="en-US" sz="1800" b="1" kern="1200" dirty="0" smtClean="0">
                          <a:solidFill>
                            <a:schemeClr val="tx1"/>
                          </a:solidFill>
                          <a:latin typeface="+mn-lt"/>
                          <a:ea typeface="+mn-ea"/>
                          <a:cs typeface="+mn-cs"/>
                        </a:rPr>
                        <a:t>G. Take the Higher (Gross</a:t>
                      </a:r>
                      <a:r>
                        <a:rPr lang="en-US" sz="1800" b="1" kern="1200" baseline="0" dirty="0" smtClean="0">
                          <a:solidFill>
                            <a:schemeClr val="tx1"/>
                          </a:solidFill>
                          <a:latin typeface="+mn-lt"/>
                          <a:ea typeface="+mn-ea"/>
                          <a:cs typeface="+mn-cs"/>
                        </a:rPr>
                        <a:t> Annual Value)</a:t>
                      </a:r>
                      <a:endParaRPr lang="en-US" sz="1800" b="1" kern="1200" dirty="0" smtClean="0">
                        <a:solidFill>
                          <a:schemeClr val="tx1"/>
                        </a:solidFill>
                        <a:latin typeface="+mn-lt"/>
                        <a:ea typeface="+mn-ea"/>
                        <a:cs typeface="+mn-cs"/>
                      </a:endParaRPr>
                    </a:p>
                  </a:txBody>
                  <a:tcPr/>
                </a:tc>
                <a:tc>
                  <a:txBody>
                    <a:bodyPr/>
                    <a:lstStyle/>
                    <a:p>
                      <a:r>
                        <a:rPr lang="en-US" sz="1800" u="none" kern="1200" dirty="0" smtClean="0">
                          <a:solidFill>
                            <a:schemeClr val="dk1"/>
                          </a:solidFill>
                          <a:latin typeface="+mn-lt"/>
                          <a:ea typeface="+mn-ea"/>
                          <a:cs typeface="+mn-cs"/>
                        </a:rPr>
                        <a:t>XXX</a:t>
                      </a:r>
                      <a:endParaRPr lang="en-US" sz="1800" u="none" dirty="0"/>
                    </a:p>
                  </a:txBody>
                  <a:tcPr/>
                </a:tc>
              </a:tr>
              <a:tr h="303370">
                <a:tc>
                  <a:txBody>
                    <a:bodyPr/>
                    <a:lstStyle/>
                    <a:p>
                      <a:pPr marL="404813" indent="0" algn="l" defTabSz="914400" rtl="0" eaLnBrk="1" latinLnBrk="0" hangingPunct="1"/>
                      <a:r>
                        <a:rPr lang="en-US" sz="1800" b="1" kern="1200" dirty="0" smtClean="0">
                          <a:solidFill>
                            <a:schemeClr val="tx1"/>
                          </a:solidFill>
                          <a:latin typeface="+mn-lt"/>
                          <a:ea typeface="+mn-ea"/>
                          <a:cs typeface="+mn-cs"/>
                        </a:rPr>
                        <a:t>Less: Municipal Taxes</a:t>
                      </a:r>
                    </a:p>
                  </a:txBody>
                  <a:tcPr/>
                </a:tc>
                <a:tc>
                  <a:txBody>
                    <a:bodyPr/>
                    <a:lstStyle/>
                    <a:p>
                      <a:r>
                        <a:rPr lang="en-US" sz="1800" u="sng" kern="1200" dirty="0" smtClean="0">
                          <a:solidFill>
                            <a:schemeClr val="dk1"/>
                          </a:solidFill>
                          <a:latin typeface="+mn-lt"/>
                          <a:ea typeface="+mn-ea"/>
                          <a:cs typeface="+mn-cs"/>
                        </a:rPr>
                        <a:t>XXX</a:t>
                      </a:r>
                      <a:endParaRPr lang="en-US" sz="1800" u="sng" dirty="0"/>
                    </a:p>
                  </a:txBody>
                  <a:tcPr/>
                </a:tc>
              </a:tr>
              <a:tr h="303370">
                <a:tc>
                  <a:txBody>
                    <a:bodyPr/>
                    <a:lstStyle/>
                    <a:p>
                      <a:pPr marL="404813" indent="0" algn="l" defTabSz="914400" rtl="0" eaLnBrk="1" latinLnBrk="0" hangingPunct="1"/>
                      <a:r>
                        <a:rPr lang="en-US" sz="1800" b="1" kern="1200" dirty="0" smtClean="0">
                          <a:solidFill>
                            <a:schemeClr val="tx1"/>
                          </a:solidFill>
                          <a:latin typeface="+mn-lt"/>
                          <a:ea typeface="+mn-ea"/>
                          <a:cs typeface="+mn-cs"/>
                        </a:rPr>
                        <a:t>          Net</a:t>
                      </a:r>
                      <a:r>
                        <a:rPr lang="en-US" sz="1800" b="1" kern="1200" baseline="0" dirty="0" smtClean="0">
                          <a:solidFill>
                            <a:schemeClr val="tx1"/>
                          </a:solidFill>
                          <a:latin typeface="+mn-lt"/>
                          <a:ea typeface="+mn-ea"/>
                          <a:cs typeface="+mn-cs"/>
                        </a:rPr>
                        <a:t> Annual Value</a:t>
                      </a:r>
                      <a:endParaRPr lang="en-US" sz="1800" b="1" kern="1200" dirty="0" smtClean="0">
                        <a:solidFill>
                          <a:schemeClr val="tx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3370">
                <a:tc>
                  <a:txBody>
                    <a:bodyPr/>
                    <a:lstStyle/>
                    <a:p>
                      <a:pPr marL="404813" indent="0" algn="l" defTabSz="914400" rtl="0" eaLnBrk="1" latinLnBrk="0" hangingPunct="1"/>
                      <a:r>
                        <a:rPr lang="en-US" sz="1800" b="1" kern="1200" baseline="0" dirty="0" smtClean="0">
                          <a:solidFill>
                            <a:schemeClr val="tx1"/>
                          </a:solidFill>
                          <a:latin typeface="+mn-lt"/>
                          <a:ea typeface="+mn-ea"/>
                          <a:cs typeface="+mn-cs"/>
                        </a:rPr>
                        <a:t>Less: Deductions under Section 24</a:t>
                      </a:r>
                      <a:endParaRPr lang="en-US" sz="1800" b="1" kern="1200" dirty="0" smtClean="0">
                        <a:solidFill>
                          <a:schemeClr val="tx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3370">
                <a:tc>
                  <a:txBody>
                    <a:bodyPr/>
                    <a:lstStyle/>
                    <a:p>
                      <a:pPr marL="404813" indent="0" algn="l" defTabSz="914400" rtl="0" eaLnBrk="1" latinLnBrk="0" hangingPunct="1"/>
                      <a:r>
                        <a:rPr lang="en-US" sz="1800" b="1" kern="120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Statutory Deduction (30% of NAV)                       XXX</a:t>
                      </a:r>
                    </a:p>
                  </a:txBody>
                  <a:tcPr/>
                </a:tc>
                <a:tc>
                  <a:txBody>
                    <a:bodyPr/>
                    <a:lstStyle/>
                    <a:p>
                      <a:endParaRPr lang="en-US" sz="1800" dirty="0"/>
                    </a:p>
                  </a:txBody>
                  <a:tcPr/>
                </a:tc>
              </a:tr>
              <a:tr h="303370">
                <a:tc>
                  <a:txBody>
                    <a:bodyPr/>
                    <a:lstStyle/>
                    <a:p>
                      <a:pPr marL="404813" indent="0" algn="l" defTabSz="914400" rtl="0" eaLnBrk="1" latinLnBrk="0" hangingPunct="1"/>
                      <a:r>
                        <a:rPr lang="en-US" sz="1800" b="0" kern="1200" dirty="0" smtClean="0">
                          <a:solidFill>
                            <a:schemeClr val="tx1"/>
                          </a:solidFill>
                          <a:latin typeface="+mn-lt"/>
                          <a:ea typeface="+mn-ea"/>
                          <a:cs typeface="+mn-cs"/>
                        </a:rPr>
                        <a:t>           Interest on Borrowed Capital                              XXX</a:t>
                      </a:r>
                    </a:p>
                  </a:txBody>
                  <a:tcPr/>
                </a:tc>
                <a:tc>
                  <a:txBody>
                    <a:bodyPr/>
                    <a:lstStyle/>
                    <a:p>
                      <a:endParaRPr lang="en-US" sz="1800" u="sng" dirty="0"/>
                    </a:p>
                  </a:txBody>
                  <a:tcPr/>
                </a:tc>
              </a:tr>
              <a:tr h="303370">
                <a:tc>
                  <a:txBody>
                    <a:bodyPr/>
                    <a:lstStyle/>
                    <a:p>
                      <a:pPr marL="404813" indent="0" algn="l" defTabSz="914400" rtl="0" eaLnBrk="1" latinLnBrk="0" hangingPunct="1"/>
                      <a:r>
                        <a:rPr lang="en-US" sz="2800" b="0" kern="1200" dirty="0" smtClean="0">
                          <a:solidFill>
                            <a:schemeClr val="tx1"/>
                          </a:solidFill>
                          <a:latin typeface="+mn-lt"/>
                          <a:ea typeface="+mn-ea"/>
                          <a:cs typeface="+mn-cs"/>
                        </a:rPr>
                        <a:t>Income From House</a:t>
                      </a:r>
                      <a:r>
                        <a:rPr lang="en-US" sz="2800" b="0" kern="1200" baseline="0" dirty="0" smtClean="0">
                          <a:solidFill>
                            <a:schemeClr val="tx1"/>
                          </a:solidFill>
                          <a:latin typeface="+mn-lt"/>
                          <a:ea typeface="+mn-ea"/>
                          <a:cs typeface="+mn-cs"/>
                        </a:rPr>
                        <a:t> Property</a:t>
                      </a:r>
                      <a:endParaRPr lang="en-US" sz="1800" b="0" kern="1200" dirty="0" smtClean="0">
                        <a:solidFill>
                          <a:schemeClr val="tx1"/>
                        </a:solidFill>
                        <a:latin typeface="+mn-lt"/>
                        <a:ea typeface="+mn-ea"/>
                        <a:cs typeface="+mn-cs"/>
                      </a:endParaRPr>
                    </a:p>
                  </a:txBody>
                  <a:tcPr/>
                </a:tc>
                <a:tc>
                  <a:txBody>
                    <a:bodyPr/>
                    <a:lstStyle/>
                    <a:p>
                      <a:r>
                        <a:rPr lang="en-US" sz="2800" dirty="0" smtClean="0"/>
                        <a:t>XXX</a:t>
                      </a:r>
                      <a:endParaRPr lang="en-US" sz="2800"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Unrealized Rent</a:t>
            </a:r>
            <a:endParaRPr lang="en-US" dirty="0"/>
          </a:p>
        </p:txBody>
      </p:sp>
      <p:sp>
        <p:nvSpPr>
          <p:cNvPr id="3" name="Content Placeholder 2"/>
          <p:cNvSpPr>
            <a:spLocks noGrp="1"/>
          </p:cNvSpPr>
          <p:nvPr>
            <p:ph idx="1"/>
          </p:nvPr>
        </p:nvSpPr>
        <p:spPr/>
        <p:txBody>
          <a:bodyPr/>
          <a:lstStyle/>
          <a:p>
            <a:r>
              <a:rPr lang="en-US" dirty="0" smtClean="0"/>
              <a:t>Conditions for non Taxability</a:t>
            </a:r>
          </a:p>
          <a:p>
            <a:pPr marL="1188720" lvl="1" indent="-457200">
              <a:buFont typeface="+mj-lt"/>
              <a:buAutoNum type="arabicPeriod"/>
            </a:pPr>
            <a:r>
              <a:rPr lang="en-US" dirty="0" smtClean="0"/>
              <a:t>Bonafide tenancy</a:t>
            </a:r>
          </a:p>
          <a:p>
            <a:pPr marL="1188720" lvl="1" indent="-457200">
              <a:buFont typeface="+mj-lt"/>
              <a:buAutoNum type="arabicPeriod"/>
            </a:pPr>
            <a:r>
              <a:rPr lang="en-US" dirty="0" smtClean="0"/>
              <a:t>The Defaulting tenant has vacated the House.</a:t>
            </a:r>
          </a:p>
          <a:p>
            <a:pPr marL="1188720" lvl="1" indent="-457200">
              <a:buFont typeface="+mj-lt"/>
              <a:buAutoNum type="arabicPeriod"/>
            </a:pPr>
            <a:r>
              <a:rPr lang="en-US" dirty="0" smtClean="0"/>
              <a:t>He is not in possession of any other house property of the owner</a:t>
            </a:r>
          </a:p>
          <a:p>
            <a:pPr marL="1188720" lvl="1" indent="-457200">
              <a:buFont typeface="+mj-lt"/>
              <a:buAutoNum type="arabicPeriod"/>
            </a:pPr>
            <a:r>
              <a:rPr lang="en-US" dirty="0" smtClean="0"/>
              <a:t>Legal Proceedings has been commenced for the recovery of the unrealized rent.</a:t>
            </a:r>
          </a:p>
          <a:p>
            <a:pPr marL="120650" lvl="1" indent="-4763">
              <a:buNone/>
            </a:pPr>
            <a:r>
              <a:rPr lang="en-US" dirty="0" smtClean="0"/>
              <a:t>Unrealized Rent Realized subsequently will be Taxable in the year in which it will be realized.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Vacancy rent</a:t>
            </a:r>
            <a:endParaRPr lang="en-US" dirty="0"/>
          </a:p>
        </p:txBody>
      </p:sp>
      <p:sp>
        <p:nvSpPr>
          <p:cNvPr id="3" name="Content Placeholder 2"/>
          <p:cNvSpPr>
            <a:spLocks noGrp="1"/>
          </p:cNvSpPr>
          <p:nvPr>
            <p:ph idx="1"/>
          </p:nvPr>
        </p:nvSpPr>
        <p:spPr/>
        <p:txBody>
          <a:bodyPr/>
          <a:lstStyle/>
          <a:p>
            <a:r>
              <a:rPr lang="en-US" dirty="0" smtClean="0"/>
              <a:t>The Vacancy rent is allowed as deduction in the case</a:t>
            </a:r>
          </a:p>
          <a:p>
            <a:pPr lvl="1"/>
            <a:r>
              <a:rPr lang="en-US" dirty="0" smtClean="0"/>
              <a:t>Actual rent is lesser than the ERV.</a:t>
            </a:r>
          </a:p>
          <a:p>
            <a:r>
              <a:rPr lang="en-US" dirty="0" smtClean="0"/>
              <a:t>Calculation-</a:t>
            </a:r>
          </a:p>
          <a:p>
            <a:pPr marL="509588" lvl="1" indent="-182563">
              <a:buNone/>
            </a:pPr>
            <a:endParaRPr lang="en-US" dirty="0"/>
          </a:p>
        </p:txBody>
      </p:sp>
      <p:graphicFrame>
        <p:nvGraphicFramePr>
          <p:cNvPr id="4" name="Table 3"/>
          <p:cNvGraphicFramePr>
            <a:graphicFrameLocks noGrp="1"/>
          </p:cNvGraphicFramePr>
          <p:nvPr/>
        </p:nvGraphicFramePr>
        <p:xfrm>
          <a:off x="1524000" y="3047999"/>
          <a:ext cx="7239000" cy="3200400"/>
        </p:xfrm>
        <a:graphic>
          <a:graphicData uri="http://schemas.openxmlformats.org/drawingml/2006/table">
            <a:tbl>
              <a:tblPr firstRow="1" bandRow="1">
                <a:tableStyleId>{3B4B98B0-60AC-42C2-AFA5-B58CD77FA1E5}</a:tableStyleId>
              </a:tblPr>
              <a:tblGrid>
                <a:gridCol w="5867400"/>
                <a:gridCol w="1371600"/>
              </a:tblGrid>
              <a:tr h="250143">
                <a:tc>
                  <a:txBody>
                    <a:bodyPr/>
                    <a:lstStyle/>
                    <a:p>
                      <a:pPr marL="0" algn="l" defTabSz="914400" rtl="0" eaLnBrk="1" latinLnBrk="0" hangingPunct="1"/>
                      <a:r>
                        <a:rPr lang="en-US" sz="1800" b="0" kern="1200" dirty="0" smtClean="0">
                          <a:solidFill>
                            <a:schemeClr val="tx1"/>
                          </a:solidFill>
                          <a:latin typeface="+mn-lt"/>
                          <a:ea typeface="+mn-ea"/>
                          <a:cs typeface="+mn-cs"/>
                        </a:rPr>
                        <a:t>A.</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Fair Market Value (FMV) </a:t>
                      </a:r>
                    </a:p>
                  </a:txBody>
                  <a:tcPr/>
                </a:tc>
                <a:tc>
                  <a:txBody>
                    <a:bodyPr/>
                    <a:lstStyle/>
                    <a:p>
                      <a:pPr marL="0" algn="l" defTabSz="914400" rtl="0" eaLnBrk="1" latinLnBrk="0" hangingPunct="1"/>
                      <a:r>
                        <a:rPr lang="en-US" sz="1800" kern="1200" dirty="0" smtClean="0">
                          <a:solidFill>
                            <a:schemeClr val="dk1"/>
                          </a:solidFill>
                          <a:latin typeface="+mn-lt"/>
                          <a:ea typeface="+mn-ea"/>
                          <a:cs typeface="+mn-cs"/>
                        </a:rPr>
                        <a:t>XXX</a:t>
                      </a:r>
                    </a:p>
                  </a:txBody>
                  <a:tcPr/>
                </a:tc>
              </a:tr>
              <a:tr h="250143">
                <a:tc>
                  <a:txBody>
                    <a:bodyPr/>
                    <a:lstStyle/>
                    <a:p>
                      <a:pPr marL="0" algn="l" defTabSz="914400" rtl="0" eaLnBrk="1" latinLnBrk="0" hangingPunct="1"/>
                      <a:r>
                        <a:rPr lang="en-US" sz="1800" b="0" kern="1200" dirty="0" smtClean="0">
                          <a:solidFill>
                            <a:schemeClr val="tx1"/>
                          </a:solidFill>
                          <a:latin typeface="+mn-lt"/>
                          <a:ea typeface="+mn-ea"/>
                          <a:cs typeface="+mn-cs"/>
                        </a:rPr>
                        <a:t>B.</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Municipal Value </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2501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latin typeface="+mn-lt"/>
                          <a:ea typeface="+mn-ea"/>
                          <a:cs typeface="+mn-cs"/>
                        </a:rPr>
                        <a:t>                 C. Take the Higher</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250143">
                <a:tc>
                  <a:txBody>
                    <a:bodyPr/>
                    <a:lstStyle/>
                    <a:p>
                      <a:pPr marL="0" algn="l" defTabSz="914400" rtl="0" eaLnBrk="1" latinLnBrk="0" hangingPunct="1"/>
                      <a:r>
                        <a:rPr lang="en-US" sz="1800" b="0" kern="1200" dirty="0" smtClean="0">
                          <a:solidFill>
                            <a:schemeClr val="tx1"/>
                          </a:solidFill>
                          <a:latin typeface="+mn-lt"/>
                          <a:ea typeface="+mn-ea"/>
                          <a:cs typeface="+mn-cs"/>
                        </a:rPr>
                        <a:t>D. Standard Rent</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58107">
                <a:tc>
                  <a:txBody>
                    <a:bodyPr/>
                    <a:lstStyle/>
                    <a:p>
                      <a:pPr marL="854075" indent="0" algn="l" defTabSz="914400" rtl="0" eaLnBrk="1" latinLnBrk="0" hangingPunct="1"/>
                      <a:r>
                        <a:rPr lang="en-US" sz="1800" b="1" kern="1200" dirty="0" smtClean="0">
                          <a:solidFill>
                            <a:schemeClr val="tx1"/>
                          </a:solidFill>
                          <a:latin typeface="+mn-lt"/>
                          <a:ea typeface="+mn-ea"/>
                          <a:cs typeface="+mn-cs"/>
                        </a:rPr>
                        <a:t>E. Take the Lower (ERV)(Expected Rental Value</a:t>
                      </a: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250143">
                <a:tc>
                  <a:txBody>
                    <a:bodyPr/>
                    <a:lstStyle/>
                    <a:p>
                      <a:pPr marL="854075" indent="0" algn="l" defTabSz="914400" rtl="0" eaLnBrk="1" latinLnBrk="0" hangingPunct="1"/>
                      <a:r>
                        <a:rPr lang="en-US" sz="1800" b="0" kern="1200" dirty="0" smtClean="0">
                          <a:solidFill>
                            <a:schemeClr val="tx1"/>
                          </a:solidFill>
                          <a:latin typeface="+mn-lt"/>
                          <a:ea typeface="+mn-ea"/>
                          <a:cs typeface="+mn-cs"/>
                        </a:rPr>
                        <a:t>ERV for Non vacancy period</a:t>
                      </a:r>
                    </a:p>
                  </a:txBody>
                  <a:tcPr/>
                </a:tc>
                <a:tc>
                  <a:txBody>
                    <a:bodyPr/>
                    <a:lstStyle/>
                    <a:p>
                      <a:endParaRPr lang="en-US" sz="1800" u="sng" dirty="0"/>
                    </a:p>
                  </a:txBody>
                  <a:tcPr/>
                </a:tc>
              </a:tr>
              <a:tr h="250143">
                <a:tc>
                  <a:txBody>
                    <a:bodyPr/>
                    <a:lstStyle/>
                    <a:p>
                      <a:pPr marL="0" algn="l" defTabSz="914400" rtl="0" eaLnBrk="1" latinLnBrk="0" hangingPunct="1"/>
                      <a:r>
                        <a:rPr lang="en-US" sz="1800" b="0" kern="1200" dirty="0" smtClean="0">
                          <a:solidFill>
                            <a:schemeClr val="tx1"/>
                          </a:solidFill>
                          <a:latin typeface="+mn-lt"/>
                          <a:ea typeface="+mn-ea"/>
                          <a:cs typeface="+mn-cs"/>
                        </a:rPr>
                        <a:t>F. Actual Rent for Non vacancy period - Unrealized rent</a:t>
                      </a:r>
                    </a:p>
                  </a:txBody>
                  <a:tcPr/>
                </a:tc>
                <a:tc>
                  <a:txBody>
                    <a:bodyPr/>
                    <a:lstStyle/>
                    <a:p>
                      <a:r>
                        <a:rPr lang="en-US" sz="1800" u="sng" kern="1200" dirty="0" smtClean="0">
                          <a:solidFill>
                            <a:schemeClr val="dk1"/>
                          </a:solidFill>
                          <a:latin typeface="+mn-lt"/>
                          <a:ea typeface="+mn-ea"/>
                          <a:cs typeface="+mn-cs"/>
                        </a:rPr>
                        <a:t>XXX</a:t>
                      </a:r>
                      <a:endParaRPr lang="en-US" sz="1800" u="sng" dirty="0"/>
                    </a:p>
                  </a:txBody>
                  <a:tcPr/>
                </a:tc>
              </a:tr>
              <a:tr h="358107">
                <a:tc>
                  <a:txBody>
                    <a:bodyPr/>
                    <a:lstStyle/>
                    <a:p>
                      <a:pPr marL="854075" indent="0" algn="l" defTabSz="914400" rtl="0" eaLnBrk="1" latinLnBrk="0" hangingPunct="1"/>
                      <a:r>
                        <a:rPr lang="en-US" sz="1800" b="1" kern="1200" dirty="0" smtClean="0">
                          <a:solidFill>
                            <a:schemeClr val="tx1"/>
                          </a:solidFill>
                          <a:latin typeface="+mn-lt"/>
                          <a:ea typeface="+mn-ea"/>
                          <a:cs typeface="+mn-cs"/>
                        </a:rPr>
                        <a:t>G. Take the Higher (Gross</a:t>
                      </a:r>
                      <a:r>
                        <a:rPr lang="en-US" sz="1800" b="1" kern="1200" baseline="0" dirty="0" smtClean="0">
                          <a:solidFill>
                            <a:schemeClr val="tx1"/>
                          </a:solidFill>
                          <a:latin typeface="+mn-lt"/>
                          <a:ea typeface="+mn-ea"/>
                          <a:cs typeface="+mn-cs"/>
                        </a:rPr>
                        <a:t> Annual Value)</a:t>
                      </a:r>
                      <a:endParaRPr lang="en-US" sz="1800" b="1" kern="1200" dirty="0" smtClean="0">
                        <a:solidFill>
                          <a:schemeClr val="tx1"/>
                        </a:solidFill>
                        <a:latin typeface="+mn-lt"/>
                        <a:ea typeface="+mn-ea"/>
                        <a:cs typeface="+mn-cs"/>
                      </a:endParaRPr>
                    </a:p>
                  </a:txBody>
                  <a:tcPr/>
                </a:tc>
                <a:tc>
                  <a:txBody>
                    <a:bodyPr/>
                    <a:lstStyle/>
                    <a:p>
                      <a:r>
                        <a:rPr lang="en-US" sz="1800" u="none" kern="1200" dirty="0" smtClean="0">
                          <a:solidFill>
                            <a:schemeClr val="dk1"/>
                          </a:solidFill>
                          <a:latin typeface="+mn-lt"/>
                          <a:ea typeface="+mn-ea"/>
                          <a:cs typeface="+mn-cs"/>
                        </a:rPr>
                        <a:t>XXX</a:t>
                      </a:r>
                      <a:endParaRPr lang="en-US" sz="1800" u="none"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DEDUCTIONS UNDER SEC 24</a:t>
            </a:r>
            <a:endParaRPr lang="en-US" dirty="0"/>
          </a:p>
        </p:txBody>
      </p:sp>
      <p:sp>
        <p:nvSpPr>
          <p:cNvPr id="3" name="Content Placeholder 2"/>
          <p:cNvSpPr>
            <a:spLocks noGrp="1"/>
          </p:cNvSpPr>
          <p:nvPr>
            <p:ph idx="1"/>
          </p:nvPr>
        </p:nvSpPr>
        <p:spPr/>
        <p:txBody>
          <a:bodyPr>
            <a:noAutofit/>
          </a:bodyPr>
          <a:lstStyle/>
          <a:p>
            <a:r>
              <a:rPr lang="en-US" sz="2400" dirty="0" smtClean="0"/>
              <a:t>Statutory deduction: 30 % of NAV irrespective of the repair &amp; maintenance Expenses.</a:t>
            </a:r>
          </a:p>
          <a:p>
            <a:pPr>
              <a:buNone/>
            </a:pPr>
            <a:r>
              <a:rPr lang="en-US" sz="2400" b="1" dirty="0" smtClean="0"/>
              <a:t>INTEREST ON HOUSING LOAN</a:t>
            </a:r>
          </a:p>
          <a:p>
            <a:r>
              <a:rPr lang="en-US" sz="2400" dirty="0" smtClean="0"/>
              <a:t>In case the property is let out, the entire amount of interest accrued during the year is deductible. The borrowals may be for construction/acquisition or repairs/renewals.</a:t>
            </a:r>
          </a:p>
          <a:p>
            <a:r>
              <a:rPr lang="en-US" sz="2400" dirty="0" smtClean="0"/>
              <a:t>A fresh loan may be raised exclusively to repay the original loan taken for purchase/ construction etc., of the property. In such a case also, the interest on the fresh loan will be allowable.</a:t>
            </a:r>
          </a:p>
          <a:p>
            <a:r>
              <a:rPr lang="en-US" sz="2400" dirty="0" smtClean="0"/>
              <a:t>Interest payable on interest will not be allowed.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371600"/>
            <a:ext cx="7467600" cy="5181600"/>
          </a:xfrm>
        </p:spPr>
        <p:txBody>
          <a:bodyPr>
            <a:normAutofit fontScale="85000" lnSpcReduction="20000"/>
          </a:bodyPr>
          <a:lstStyle/>
          <a:p>
            <a:pPr>
              <a:buNone/>
            </a:pPr>
            <a:r>
              <a:rPr lang="en-US" b="1" dirty="0" smtClean="0"/>
              <a:t>INTEREST ON HOUSING LOAN</a:t>
            </a:r>
            <a:endParaRPr lang="en-US" dirty="0" smtClean="0"/>
          </a:p>
          <a:p>
            <a:r>
              <a:rPr lang="en-US" dirty="0" smtClean="0"/>
              <a:t>Brokerage or commission paid to arrange a loan for house construction will not be allowed.</a:t>
            </a:r>
          </a:p>
          <a:p>
            <a:r>
              <a:rPr lang="en-US" dirty="0" smtClean="0"/>
              <a:t>When interest is payable outside India, no deduction will be allowed unless tax is deducted at source or someone in India is treated as agent of the non-resident </a:t>
            </a:r>
          </a:p>
          <a:p>
            <a:r>
              <a:rPr lang="en-US" dirty="0" smtClean="0"/>
              <a:t>Should be taken from Banks </a:t>
            </a:r>
          </a:p>
          <a:p>
            <a:r>
              <a:rPr lang="en-US" dirty="0" smtClean="0"/>
              <a:t>The Deduction is only available to the borrower not to his successors.</a:t>
            </a:r>
          </a:p>
          <a:p>
            <a:r>
              <a:rPr lang="en-US" dirty="0" smtClean="0"/>
              <a:t>Non refundable loan from Provident fund will be allowed only on the portion of owner’s contribution.</a:t>
            </a:r>
          </a:p>
          <a:p>
            <a:r>
              <a:rPr lang="en-US" dirty="0" smtClean="0"/>
              <a:t>Purchase of house Property on Installments- The Interest can be deductable only.</a:t>
            </a:r>
          </a:p>
          <a:p>
            <a:endParaRPr lang="en-US" dirty="0" smtClean="0"/>
          </a:p>
          <a:p>
            <a:endParaRPr lang="en-US" sz="2000"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255</TotalTime>
  <Words>1182</Words>
  <Application>Microsoft Office PowerPoint</Application>
  <PresentationFormat>On-screen Show (4:3)</PresentationFormat>
  <Paragraphs>122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Apex</vt:lpstr>
      <vt:lpstr>Income from house property</vt:lpstr>
      <vt:lpstr>Chargeability</vt:lpstr>
      <vt:lpstr>Chargeability</vt:lpstr>
      <vt:lpstr>PROPERTY INCOMES EXEMPT FROM TAX</vt:lpstr>
      <vt:lpstr>Computation of income under h.p.</vt:lpstr>
      <vt:lpstr>Unrealized Rent</vt:lpstr>
      <vt:lpstr>Vacancy rent</vt:lpstr>
      <vt:lpstr>DEDUCTIONS UNDER SEC 24</vt:lpstr>
      <vt:lpstr>Slide 9</vt:lpstr>
      <vt:lpstr>Deduction in case of self Occupied House property</vt:lpstr>
      <vt:lpstr>Important points</vt:lpstr>
      <vt:lpstr>Set off &amp; carry Forward of  House Property Losses</vt:lpstr>
      <vt:lpstr>Tax planning in House Property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from house property</dc:title>
  <dc:creator>hp</dc:creator>
  <cp:lastModifiedBy>om</cp:lastModifiedBy>
  <cp:revision>21</cp:revision>
  <dcterms:created xsi:type="dcterms:W3CDTF">2011-11-04T05:06:57Z</dcterms:created>
  <dcterms:modified xsi:type="dcterms:W3CDTF">2012-04-19T14:54:36Z</dcterms:modified>
</cp:coreProperties>
</file>