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9" r:id="rId1"/>
  </p:sldMasterIdLst>
  <p:notesMasterIdLst>
    <p:notesMasterId r:id="rId15"/>
  </p:notesMasterIdLst>
  <p:handoutMasterIdLst>
    <p:handoutMasterId r:id="rId16"/>
  </p:handoutMasterIdLst>
  <p:sldIdLst>
    <p:sldId id="256" r:id="rId2"/>
    <p:sldId id="281" r:id="rId3"/>
    <p:sldId id="258" r:id="rId4"/>
    <p:sldId id="317" r:id="rId5"/>
    <p:sldId id="316" r:id="rId6"/>
    <p:sldId id="302" r:id="rId7"/>
    <p:sldId id="259" r:id="rId8"/>
    <p:sldId id="260" r:id="rId9"/>
    <p:sldId id="298" r:id="rId10"/>
    <p:sldId id="297" r:id="rId11"/>
    <p:sldId id="268" r:id="rId12"/>
    <p:sldId id="319" r:id="rId13"/>
    <p:sldId id="264"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086" y="6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AE9DB84-230A-4C89-BD99-F9BA2425C0D8}" type="datetimeFigureOut">
              <a:rPr lang="en-IN" smtClean="0"/>
              <a:pPr/>
              <a:t>02/07/2012</a:t>
            </a:fld>
            <a:endParaRPr lang="en-IN"/>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1520E47-6BAE-40B5-81CF-9B7ADBD91C98}" type="slidenum">
              <a:rPr lang="en-IN" smtClean="0"/>
              <a:pPr/>
              <a:t>‹#›</a:t>
            </a:fld>
            <a:endParaRPr lang="en-IN"/>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737E70-99B3-4721-BF68-B293A634320F}" type="datetimeFigureOut">
              <a:rPr lang="en-US" smtClean="0"/>
              <a:pPr/>
              <a:t>7/2/2012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3C85BD-6D4E-4201-89A5-121B2E3A506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smtClean="0"/>
          </a:p>
        </p:txBody>
      </p:sp>
      <p:sp>
        <p:nvSpPr>
          <p:cNvPr id="4" name="Slide Number Placeholder 3"/>
          <p:cNvSpPr>
            <a:spLocks noGrp="1"/>
          </p:cNvSpPr>
          <p:nvPr>
            <p:ph type="sldNum" sz="quarter" idx="10"/>
          </p:nvPr>
        </p:nvSpPr>
        <p:spPr/>
        <p:txBody>
          <a:bodyPr/>
          <a:lstStyle/>
          <a:p>
            <a:fld id="{943C85BD-6D4E-4201-89A5-121B2E3A5064}"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45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3A6C11C-7948-4927-A530-982F0F81D908}" type="slidenum">
              <a:rPr lang="en-US" smtClean="0"/>
              <a:pPr fontAlgn="base">
                <a:spcBef>
                  <a:spcPct val="0"/>
                </a:spcBef>
                <a:spcAft>
                  <a:spcPct val="0"/>
                </a:spcAft>
                <a:defRPr/>
              </a:pPr>
              <a:t>11</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518D3B2A-5D41-4EE6-822A-D8C7DD0EB9C3}" type="datetime1">
              <a:rPr lang="en-US" smtClean="0"/>
              <a:pPr/>
              <a:t>7/2/2012</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r>
              <a:rPr lang="en-US" smtClean="0"/>
              <a:t>J Chandra &amp; Associates</a:t>
            </a:r>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32103D6-7399-4AA8-810B-9483425C032A}"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9BABD73-8634-45C5-BA78-4DD81136596C}" type="datetime1">
              <a:rPr lang="en-US" smtClean="0"/>
              <a:pPr/>
              <a:t>7/2/2012</a:t>
            </a:fld>
            <a:endParaRPr lang="en-US"/>
          </a:p>
        </p:txBody>
      </p:sp>
      <p:sp>
        <p:nvSpPr>
          <p:cNvPr id="5" name="Footer Placeholder 4"/>
          <p:cNvSpPr>
            <a:spLocks noGrp="1"/>
          </p:cNvSpPr>
          <p:nvPr>
            <p:ph type="ftr" sz="quarter" idx="11"/>
          </p:nvPr>
        </p:nvSpPr>
        <p:spPr/>
        <p:txBody>
          <a:bodyPr/>
          <a:lstStyle/>
          <a:p>
            <a:r>
              <a:rPr lang="en-US" smtClean="0"/>
              <a:t>J Chandra &amp; Associates</a:t>
            </a:r>
            <a:endParaRPr lang="en-US"/>
          </a:p>
        </p:txBody>
      </p:sp>
      <p:sp>
        <p:nvSpPr>
          <p:cNvPr id="6" name="Slide Number Placeholder 5"/>
          <p:cNvSpPr>
            <a:spLocks noGrp="1"/>
          </p:cNvSpPr>
          <p:nvPr>
            <p:ph type="sldNum" sz="quarter" idx="12"/>
          </p:nvPr>
        </p:nvSpPr>
        <p:spPr/>
        <p:txBody>
          <a:bodyPr/>
          <a:lstStyle/>
          <a:p>
            <a:fld id="{B32103D6-7399-4AA8-810B-9483425C032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B017AB2-5AAA-44AA-90B6-C78440C133BD}" type="datetime1">
              <a:rPr lang="en-US" smtClean="0"/>
              <a:pPr/>
              <a:t>7/2/2012</a:t>
            </a:fld>
            <a:endParaRPr lang="en-US"/>
          </a:p>
        </p:txBody>
      </p:sp>
      <p:sp>
        <p:nvSpPr>
          <p:cNvPr id="5" name="Footer Placeholder 4"/>
          <p:cNvSpPr>
            <a:spLocks noGrp="1"/>
          </p:cNvSpPr>
          <p:nvPr>
            <p:ph type="ftr" sz="quarter" idx="11"/>
          </p:nvPr>
        </p:nvSpPr>
        <p:spPr/>
        <p:txBody>
          <a:bodyPr/>
          <a:lstStyle/>
          <a:p>
            <a:r>
              <a:rPr lang="en-US" smtClean="0"/>
              <a:t>J Chandra &amp; Associates</a:t>
            </a:r>
            <a:endParaRPr lang="en-US"/>
          </a:p>
        </p:txBody>
      </p:sp>
      <p:sp>
        <p:nvSpPr>
          <p:cNvPr id="6" name="Slide Number Placeholder 5"/>
          <p:cNvSpPr>
            <a:spLocks noGrp="1"/>
          </p:cNvSpPr>
          <p:nvPr>
            <p:ph type="sldNum" sz="quarter" idx="12"/>
          </p:nvPr>
        </p:nvSpPr>
        <p:spPr/>
        <p:txBody>
          <a:bodyPr/>
          <a:lstStyle/>
          <a:p>
            <a:fld id="{B32103D6-7399-4AA8-810B-9483425C032A}"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62708" y="882650"/>
            <a:ext cx="8077200" cy="8509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62708" y="1828800"/>
            <a:ext cx="3971192"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74578" y="1828800"/>
            <a:ext cx="3971192"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AF22E639-B523-4F2E-B1B9-6E9CC43A3764}" type="datetime1">
              <a:rPr lang="en-US" smtClean="0"/>
              <a:pPr/>
              <a:t>7/2/2012</a:t>
            </a:fld>
            <a:endParaRPr lang="en-US"/>
          </a:p>
        </p:txBody>
      </p:sp>
      <p:sp>
        <p:nvSpPr>
          <p:cNvPr id="9" name="Slide Number Placeholder 8"/>
          <p:cNvSpPr>
            <a:spLocks noGrp="1"/>
          </p:cNvSpPr>
          <p:nvPr>
            <p:ph type="sldNum" sz="quarter" idx="15"/>
          </p:nvPr>
        </p:nvSpPr>
        <p:spPr/>
        <p:txBody>
          <a:bodyPr rtlCol="0"/>
          <a:lstStyle/>
          <a:p>
            <a:fld id="{B32103D6-7399-4AA8-810B-9483425C032A}" type="slidenum">
              <a:rPr lang="en-US" smtClean="0"/>
              <a:pPr/>
              <a:t>‹#›</a:t>
            </a:fld>
            <a:endParaRPr lang="en-US"/>
          </a:p>
        </p:txBody>
      </p:sp>
      <p:sp>
        <p:nvSpPr>
          <p:cNvPr id="10" name="Footer Placeholder 9"/>
          <p:cNvSpPr>
            <a:spLocks noGrp="1"/>
          </p:cNvSpPr>
          <p:nvPr>
            <p:ph type="ftr" sz="quarter" idx="16"/>
          </p:nvPr>
        </p:nvSpPr>
        <p:spPr/>
        <p:txBody>
          <a:bodyPr rtlCol="0"/>
          <a:lstStyle/>
          <a:p>
            <a:r>
              <a:rPr lang="en-US" smtClean="0"/>
              <a:t>J Chandra &amp; Associates</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31C47511-4573-4193-AB5A-EA35B9F18CF0}" type="datetime1">
              <a:rPr lang="en-US" smtClean="0"/>
              <a:pPr/>
              <a:t>7/2/2012</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r>
              <a:rPr lang="en-US" smtClean="0"/>
              <a:t>J Chandra &amp; Associates</a:t>
            </a:r>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32103D6-7399-4AA8-810B-9483425C032A}"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31D8FFAB-F3F6-4C61-951B-85371E260FD4}" type="datetime1">
              <a:rPr lang="en-US" smtClean="0"/>
              <a:pPr/>
              <a:t>7/2/2012</a:t>
            </a:fld>
            <a:endParaRPr lang="en-US"/>
          </a:p>
        </p:txBody>
      </p:sp>
      <p:sp>
        <p:nvSpPr>
          <p:cNvPr id="6" name="Footer Placeholder 5"/>
          <p:cNvSpPr>
            <a:spLocks noGrp="1"/>
          </p:cNvSpPr>
          <p:nvPr>
            <p:ph type="ftr" sz="quarter" idx="11"/>
          </p:nvPr>
        </p:nvSpPr>
        <p:spPr/>
        <p:txBody>
          <a:bodyPr/>
          <a:lstStyle/>
          <a:p>
            <a:r>
              <a:rPr lang="en-US" smtClean="0"/>
              <a:t>J Chandra &amp; Associates</a:t>
            </a:r>
            <a:endParaRPr lang="en-US"/>
          </a:p>
        </p:txBody>
      </p:sp>
      <p:sp>
        <p:nvSpPr>
          <p:cNvPr id="7" name="Slide Number Placeholder 6"/>
          <p:cNvSpPr>
            <a:spLocks noGrp="1"/>
          </p:cNvSpPr>
          <p:nvPr>
            <p:ph type="sldNum" sz="quarter" idx="12"/>
          </p:nvPr>
        </p:nvSpPr>
        <p:spPr/>
        <p:txBody>
          <a:bodyPr/>
          <a:lstStyle/>
          <a:p>
            <a:fld id="{B32103D6-7399-4AA8-810B-9483425C032A}"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D15C7545-7A18-4FA4-A595-55E35D2401CA}" type="datetime1">
              <a:rPr lang="en-US" smtClean="0"/>
              <a:pPr/>
              <a:t>7/2/2012</a:t>
            </a:fld>
            <a:endParaRPr lang="en-US"/>
          </a:p>
        </p:txBody>
      </p:sp>
      <p:sp>
        <p:nvSpPr>
          <p:cNvPr id="8" name="Footer Placeholder 7"/>
          <p:cNvSpPr>
            <a:spLocks noGrp="1"/>
          </p:cNvSpPr>
          <p:nvPr>
            <p:ph type="ftr" sz="quarter" idx="11"/>
          </p:nvPr>
        </p:nvSpPr>
        <p:spPr/>
        <p:txBody>
          <a:bodyPr/>
          <a:lstStyle/>
          <a:p>
            <a:r>
              <a:rPr lang="en-US" smtClean="0"/>
              <a:t>J Chandra &amp; Associates</a:t>
            </a:r>
            <a:endParaRPr lang="en-US"/>
          </a:p>
        </p:txBody>
      </p:sp>
      <p:sp>
        <p:nvSpPr>
          <p:cNvPr id="9" name="Slide Number Placeholder 8"/>
          <p:cNvSpPr>
            <a:spLocks noGrp="1"/>
          </p:cNvSpPr>
          <p:nvPr>
            <p:ph type="sldNum" sz="quarter" idx="12"/>
          </p:nvPr>
        </p:nvSpPr>
        <p:spPr/>
        <p:txBody>
          <a:bodyPr/>
          <a:lstStyle/>
          <a:p>
            <a:fld id="{B32103D6-7399-4AA8-810B-9483425C032A}"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D1E0B9E9-239A-46D8-83F1-BD0F97FF739C}" type="datetime1">
              <a:rPr lang="en-US" smtClean="0"/>
              <a:pPr/>
              <a:t>7/2/2012</a:t>
            </a:fld>
            <a:endParaRPr lang="en-US"/>
          </a:p>
        </p:txBody>
      </p:sp>
      <p:sp>
        <p:nvSpPr>
          <p:cNvPr id="7" name="Slide Number Placeholder 6"/>
          <p:cNvSpPr>
            <a:spLocks noGrp="1"/>
          </p:cNvSpPr>
          <p:nvPr>
            <p:ph type="sldNum" sz="quarter" idx="11"/>
          </p:nvPr>
        </p:nvSpPr>
        <p:spPr/>
        <p:txBody>
          <a:bodyPr rtlCol="0"/>
          <a:lstStyle/>
          <a:p>
            <a:fld id="{B32103D6-7399-4AA8-810B-9483425C032A}" type="slidenum">
              <a:rPr lang="en-US" smtClean="0"/>
              <a:pPr/>
              <a:t>‹#›</a:t>
            </a:fld>
            <a:endParaRPr lang="en-US"/>
          </a:p>
        </p:txBody>
      </p:sp>
      <p:sp>
        <p:nvSpPr>
          <p:cNvPr id="8" name="Footer Placeholder 7"/>
          <p:cNvSpPr>
            <a:spLocks noGrp="1"/>
          </p:cNvSpPr>
          <p:nvPr>
            <p:ph type="ftr" sz="quarter" idx="12"/>
          </p:nvPr>
        </p:nvSpPr>
        <p:spPr/>
        <p:txBody>
          <a:bodyPr rtlCol="0"/>
          <a:lstStyle/>
          <a:p>
            <a:r>
              <a:rPr lang="en-US" smtClean="0"/>
              <a:t>J Chandra &amp; Associates</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29720E-DC03-4461-A37B-16BEFB2FD27B}" type="datetime1">
              <a:rPr lang="en-US" smtClean="0"/>
              <a:pPr/>
              <a:t>7/2/2012</a:t>
            </a:fld>
            <a:endParaRPr lang="en-US"/>
          </a:p>
        </p:txBody>
      </p:sp>
      <p:sp>
        <p:nvSpPr>
          <p:cNvPr id="3" name="Footer Placeholder 2"/>
          <p:cNvSpPr>
            <a:spLocks noGrp="1"/>
          </p:cNvSpPr>
          <p:nvPr>
            <p:ph type="ftr" sz="quarter" idx="11"/>
          </p:nvPr>
        </p:nvSpPr>
        <p:spPr/>
        <p:txBody>
          <a:bodyPr/>
          <a:lstStyle/>
          <a:p>
            <a:r>
              <a:rPr lang="en-US" smtClean="0"/>
              <a:t>J Chandra &amp; Associates</a:t>
            </a:r>
            <a:endParaRPr lang="en-US"/>
          </a:p>
        </p:txBody>
      </p:sp>
      <p:sp>
        <p:nvSpPr>
          <p:cNvPr id="4" name="Slide Number Placeholder 3"/>
          <p:cNvSpPr>
            <a:spLocks noGrp="1"/>
          </p:cNvSpPr>
          <p:nvPr>
            <p:ph type="sldNum" sz="quarter" idx="12"/>
          </p:nvPr>
        </p:nvSpPr>
        <p:spPr/>
        <p:txBody>
          <a:bodyPr/>
          <a:lstStyle/>
          <a:p>
            <a:fld id="{B32103D6-7399-4AA8-810B-9483425C032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32631CC2-96CC-4CFB-9F30-CE6288E3D3DD}" type="datetime1">
              <a:rPr lang="en-US" smtClean="0"/>
              <a:pPr/>
              <a:t>7/2/2012</a:t>
            </a:fld>
            <a:endParaRPr lang="en-US"/>
          </a:p>
        </p:txBody>
      </p:sp>
      <p:sp>
        <p:nvSpPr>
          <p:cNvPr id="22" name="Slide Number Placeholder 21"/>
          <p:cNvSpPr>
            <a:spLocks noGrp="1"/>
          </p:cNvSpPr>
          <p:nvPr>
            <p:ph type="sldNum" sz="quarter" idx="15"/>
          </p:nvPr>
        </p:nvSpPr>
        <p:spPr/>
        <p:txBody>
          <a:bodyPr rtlCol="0"/>
          <a:lstStyle/>
          <a:p>
            <a:fld id="{B32103D6-7399-4AA8-810B-9483425C032A}" type="slidenum">
              <a:rPr lang="en-US" smtClean="0"/>
              <a:pPr/>
              <a:t>‹#›</a:t>
            </a:fld>
            <a:endParaRPr lang="en-US"/>
          </a:p>
        </p:txBody>
      </p:sp>
      <p:sp>
        <p:nvSpPr>
          <p:cNvPr id="23" name="Footer Placeholder 22"/>
          <p:cNvSpPr>
            <a:spLocks noGrp="1"/>
          </p:cNvSpPr>
          <p:nvPr>
            <p:ph type="ftr" sz="quarter" idx="16"/>
          </p:nvPr>
        </p:nvSpPr>
        <p:spPr/>
        <p:txBody>
          <a:bodyPr rtlCol="0"/>
          <a:lstStyle/>
          <a:p>
            <a:r>
              <a:rPr lang="en-US" smtClean="0"/>
              <a:t>J Chandra &amp; Associates</a:t>
            </a: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BD7DD6EE-AFBA-4D9B-BD2B-86297252910C}" type="datetime1">
              <a:rPr lang="en-US" smtClean="0"/>
              <a:pPr/>
              <a:t>7/2/2012</a:t>
            </a:fld>
            <a:endParaRPr lang="en-US"/>
          </a:p>
        </p:txBody>
      </p:sp>
      <p:sp>
        <p:nvSpPr>
          <p:cNvPr id="18" name="Slide Number Placeholder 17"/>
          <p:cNvSpPr>
            <a:spLocks noGrp="1"/>
          </p:cNvSpPr>
          <p:nvPr>
            <p:ph type="sldNum" sz="quarter" idx="11"/>
          </p:nvPr>
        </p:nvSpPr>
        <p:spPr/>
        <p:txBody>
          <a:bodyPr rtlCol="0"/>
          <a:lstStyle/>
          <a:p>
            <a:fld id="{B32103D6-7399-4AA8-810B-9483425C032A}" type="slidenum">
              <a:rPr lang="en-US" smtClean="0"/>
              <a:pPr/>
              <a:t>‹#›</a:t>
            </a:fld>
            <a:endParaRPr lang="en-US"/>
          </a:p>
        </p:txBody>
      </p:sp>
      <p:sp>
        <p:nvSpPr>
          <p:cNvPr id="21" name="Footer Placeholder 20"/>
          <p:cNvSpPr>
            <a:spLocks noGrp="1"/>
          </p:cNvSpPr>
          <p:nvPr>
            <p:ph type="ftr" sz="quarter" idx="12"/>
          </p:nvPr>
        </p:nvSpPr>
        <p:spPr/>
        <p:txBody>
          <a:bodyPr rtlCol="0"/>
          <a:lstStyle/>
          <a:p>
            <a:r>
              <a:rPr lang="en-US" smtClean="0"/>
              <a:t>J Chandra &amp; Associates</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2DD90A4-722A-4D3D-BFEC-593C7C8B1DB3}" type="datetime1">
              <a:rPr lang="en-US" smtClean="0"/>
              <a:pPr/>
              <a:t>7/2/2012</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r>
              <a:rPr lang="en-US" smtClean="0"/>
              <a:t>J Chandra &amp; Associates</a:t>
            </a:r>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32103D6-7399-4AA8-810B-9483425C032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Lst>
  <p:hf hd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arif_cwa@yahoo.co.in"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hyperlink" Target="http://www.members.icwai.org/members/CAR/mca-notification.asp"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1371600"/>
            <a:ext cx="7162800" cy="1360962"/>
          </a:xfrm>
        </p:spPr>
        <p:txBody>
          <a:bodyPr>
            <a:normAutofit/>
          </a:bodyPr>
          <a:lstStyle/>
          <a:p>
            <a:pPr algn="ctr"/>
            <a:r>
              <a:rPr lang="en-US" sz="2800" dirty="0" smtClean="0">
                <a:solidFill>
                  <a:srgbClr val="00B050"/>
                </a:solidFill>
              </a:rPr>
              <a:t>Cost Accounting Record Rules</a:t>
            </a:r>
            <a:br>
              <a:rPr lang="en-US" sz="2800" dirty="0" smtClean="0">
                <a:solidFill>
                  <a:srgbClr val="00B050"/>
                </a:solidFill>
              </a:rPr>
            </a:br>
            <a:r>
              <a:rPr lang="en-US" sz="2400" b="0" dirty="0" smtClean="0">
                <a:solidFill>
                  <a:srgbClr val="00B050"/>
                </a:solidFill>
              </a:rPr>
              <a:t>--</a:t>
            </a:r>
            <a:r>
              <a:rPr lang="en-US" sz="2400" b="0" i="1" dirty="0" smtClean="0">
                <a:solidFill>
                  <a:srgbClr val="00B050"/>
                </a:solidFill>
              </a:rPr>
              <a:t>An Introduction</a:t>
            </a:r>
            <a:r>
              <a:rPr lang="en-US" sz="2400" b="0" dirty="0" smtClean="0">
                <a:solidFill>
                  <a:srgbClr val="00B050"/>
                </a:solidFill>
              </a:rPr>
              <a:t>--</a:t>
            </a:r>
            <a:endParaRPr lang="en-US" b="0" dirty="0">
              <a:solidFill>
                <a:srgbClr val="00B050"/>
              </a:solidFill>
            </a:endParaRPr>
          </a:p>
        </p:txBody>
      </p:sp>
      <p:sp>
        <p:nvSpPr>
          <p:cNvPr id="3" name="Subtitle 2"/>
          <p:cNvSpPr>
            <a:spLocks noGrp="1"/>
          </p:cNvSpPr>
          <p:nvPr>
            <p:ph type="subTitle" idx="1"/>
          </p:nvPr>
        </p:nvSpPr>
        <p:spPr>
          <a:xfrm>
            <a:off x="2286000" y="4724400"/>
            <a:ext cx="6172200" cy="1650522"/>
          </a:xfrm>
        </p:spPr>
        <p:txBody>
          <a:bodyPr>
            <a:normAutofit/>
          </a:bodyPr>
          <a:lstStyle/>
          <a:p>
            <a:pPr>
              <a:spcBef>
                <a:spcPts val="0"/>
              </a:spcBef>
              <a:spcAft>
                <a:spcPts val="0"/>
              </a:spcAft>
              <a:tabLst>
                <a:tab pos="2865755" algn="ctr"/>
                <a:tab pos="5731510" algn="r"/>
              </a:tabLst>
            </a:pPr>
            <a:r>
              <a:rPr lang="en-IN" sz="2400" dirty="0" smtClean="0">
                <a:solidFill>
                  <a:srgbClr val="7030A0"/>
                </a:solidFill>
                <a:latin typeface="Algerian"/>
                <a:ea typeface="Times New Roman"/>
                <a:cs typeface="Times New Roman"/>
              </a:rPr>
              <a:t>      </a:t>
            </a:r>
            <a:r>
              <a:rPr lang="en-IN" sz="2000" dirty="0" err="1" smtClean="0">
                <a:solidFill>
                  <a:srgbClr val="7030A0"/>
                </a:solidFill>
                <a:latin typeface="Arial" pitchFamily="34" charset="0"/>
                <a:ea typeface="Times New Roman"/>
                <a:cs typeface="Arial" pitchFamily="34" charset="0"/>
              </a:rPr>
              <a:t>Paliwal</a:t>
            </a:r>
            <a:r>
              <a:rPr lang="en-IN" sz="2000" dirty="0" smtClean="0">
                <a:solidFill>
                  <a:srgbClr val="7030A0"/>
                </a:solidFill>
                <a:latin typeface="Arial" pitchFamily="34" charset="0"/>
                <a:ea typeface="Times New Roman"/>
                <a:cs typeface="Arial" pitchFamily="34" charset="0"/>
              </a:rPr>
              <a:t> &amp; Associates</a:t>
            </a:r>
            <a:r>
              <a:rPr lang="en-IN" sz="2000" dirty="0" smtClean="0">
                <a:solidFill>
                  <a:srgbClr val="7030A0"/>
                </a:solidFill>
                <a:latin typeface="Arial" pitchFamily="34" charset="0"/>
                <a:ea typeface="Times New Roman"/>
                <a:cs typeface="Arial" pitchFamily="34" charset="0"/>
              </a:rPr>
              <a:t>.</a:t>
            </a:r>
            <a:endParaRPr lang="en-IN" dirty="0" smtClean="0">
              <a:solidFill>
                <a:srgbClr val="7030A0"/>
              </a:solidFill>
              <a:latin typeface="Arial" pitchFamily="34" charset="0"/>
              <a:ea typeface="Times New Roman"/>
              <a:cs typeface="Arial" pitchFamily="34" charset="0"/>
            </a:endParaRPr>
          </a:p>
          <a:p>
            <a:pPr>
              <a:spcBef>
                <a:spcPts val="0"/>
              </a:spcBef>
              <a:spcAft>
                <a:spcPts val="0"/>
              </a:spcAft>
              <a:tabLst>
                <a:tab pos="2865755" algn="ctr"/>
                <a:tab pos="5731510" algn="r"/>
              </a:tabLst>
            </a:pPr>
            <a:r>
              <a:rPr lang="en-IN" sz="2000" dirty="0" smtClean="0">
                <a:solidFill>
                  <a:srgbClr val="7030A0"/>
                </a:solidFill>
                <a:latin typeface="Calibri"/>
                <a:ea typeface="Times New Roman"/>
                <a:cs typeface="Times New Roman"/>
              </a:rPr>
              <a:t>      </a:t>
            </a:r>
            <a:r>
              <a:rPr lang="en-IN" sz="2000" dirty="0" smtClean="0">
                <a:solidFill>
                  <a:srgbClr val="7030A0"/>
                </a:solidFill>
                <a:latin typeface="Calibri"/>
                <a:ea typeface="Times New Roman"/>
                <a:cs typeface="Times New Roman"/>
              </a:rPr>
              <a:t>    Cost </a:t>
            </a:r>
            <a:r>
              <a:rPr lang="en-IN" sz="2000" dirty="0" smtClean="0">
                <a:solidFill>
                  <a:srgbClr val="7030A0"/>
                </a:solidFill>
                <a:latin typeface="Calibri"/>
                <a:ea typeface="Times New Roman"/>
                <a:cs typeface="Times New Roman"/>
              </a:rPr>
              <a:t>Accountants</a:t>
            </a:r>
            <a:endParaRPr lang="en-IN" dirty="0" smtClean="0">
              <a:solidFill>
                <a:srgbClr val="7030A0"/>
              </a:solidFill>
              <a:latin typeface="Calibri"/>
              <a:ea typeface="Times New Roman"/>
              <a:cs typeface="Times New Roman"/>
            </a:endParaRPr>
          </a:p>
          <a:p>
            <a:pPr>
              <a:spcBef>
                <a:spcPts val="0"/>
              </a:spcBef>
              <a:spcAft>
                <a:spcPts val="0"/>
              </a:spcAft>
              <a:tabLst>
                <a:tab pos="2865755" algn="ctr"/>
                <a:tab pos="5731510" algn="r"/>
              </a:tabLst>
            </a:pPr>
            <a:r>
              <a:rPr lang="en-IN" dirty="0" smtClean="0">
                <a:solidFill>
                  <a:srgbClr val="7030A0"/>
                </a:solidFill>
                <a:latin typeface="Calibri"/>
                <a:ea typeface="Times New Roman"/>
                <a:cs typeface="Times New Roman"/>
              </a:rPr>
              <a:t>     Cell: +91- 9919831357</a:t>
            </a:r>
          </a:p>
          <a:p>
            <a:pPr>
              <a:spcBef>
                <a:spcPts val="0"/>
              </a:spcBef>
              <a:spcAft>
                <a:spcPts val="0"/>
              </a:spcAft>
              <a:tabLst>
                <a:tab pos="2865755" algn="ctr"/>
                <a:tab pos="5731510" algn="r"/>
              </a:tabLst>
            </a:pPr>
            <a:r>
              <a:rPr lang="en-IN" dirty="0" smtClean="0">
                <a:solidFill>
                  <a:srgbClr val="7030A0"/>
                </a:solidFill>
                <a:latin typeface="Calibri"/>
                <a:ea typeface="Times New Roman"/>
                <a:cs typeface="Times New Roman"/>
              </a:rPr>
              <a:t>E- mail: </a:t>
            </a:r>
            <a:r>
              <a:rPr lang="en-IN" dirty="0" smtClean="0">
                <a:solidFill>
                  <a:srgbClr val="7030A0"/>
                </a:solidFill>
                <a:latin typeface="Calibri"/>
                <a:ea typeface="Times New Roman"/>
                <a:cs typeface="Times New Roman"/>
                <a:hlinkClick r:id="rId2"/>
              </a:rPr>
              <a:t>arif_cwa@yahoo.co.in</a:t>
            </a:r>
            <a:r>
              <a:rPr lang="en-IN" dirty="0" smtClean="0">
                <a:solidFill>
                  <a:srgbClr val="7030A0"/>
                </a:solidFill>
                <a:latin typeface="Calibri"/>
                <a:ea typeface="Times New Roman"/>
                <a:cs typeface="Times New Roman"/>
              </a:rPr>
              <a:t> </a:t>
            </a:r>
            <a:endParaRPr lang="en-IN" dirty="0" smtClean="0">
              <a:solidFill>
                <a:srgbClr val="7030A0"/>
              </a:solidFill>
              <a:latin typeface="Calibri"/>
              <a:ea typeface="Times New Roman"/>
              <a:cs typeface="Times New Roman"/>
            </a:endParaRPr>
          </a:p>
        </p:txBody>
      </p:sp>
      <p:sp>
        <p:nvSpPr>
          <p:cNvPr id="4" name="Slide Number Placeholder 3"/>
          <p:cNvSpPr>
            <a:spLocks noGrp="1"/>
          </p:cNvSpPr>
          <p:nvPr>
            <p:ph type="sldNum" sz="quarter" idx="12"/>
          </p:nvPr>
        </p:nvSpPr>
        <p:spPr/>
        <p:txBody>
          <a:bodyPr/>
          <a:lstStyle/>
          <a:p>
            <a:fld id="{B32103D6-7399-4AA8-810B-9483425C032A}" type="slidenum">
              <a:rPr lang="en-US" smtClean="0"/>
              <a:pPr/>
              <a:t>1</a:t>
            </a:fld>
            <a:endParaRPr lang="en-US"/>
          </a:p>
        </p:txBody>
      </p:sp>
    </p:spTree>
  </p:cSld>
  <p:clrMapOvr>
    <a:masterClrMapping/>
  </p:clrMapOvr>
  <p:transition>
    <p:pu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62000"/>
          </a:xfrm>
        </p:spPr>
        <p:txBody>
          <a:bodyPr>
            <a:normAutofit/>
          </a:bodyPr>
          <a:lstStyle/>
          <a:p>
            <a:r>
              <a:rPr lang="en-US" sz="2400" b="1" dirty="0" smtClean="0">
                <a:solidFill>
                  <a:schemeClr val="accent2">
                    <a:lumMod val="60000"/>
                    <a:lumOff val="40000"/>
                  </a:schemeClr>
                </a:solidFill>
              </a:rPr>
              <a:t>Form of the report</a:t>
            </a:r>
            <a:endParaRPr lang="en-US" sz="2400" b="1" dirty="0">
              <a:solidFill>
                <a:schemeClr val="accent2">
                  <a:lumMod val="60000"/>
                  <a:lumOff val="40000"/>
                </a:schemeClr>
              </a:solidFill>
            </a:endParaRPr>
          </a:p>
        </p:txBody>
      </p:sp>
      <p:sp>
        <p:nvSpPr>
          <p:cNvPr id="3" name="Content Placeholder 2"/>
          <p:cNvSpPr>
            <a:spLocks noGrp="1"/>
          </p:cNvSpPr>
          <p:nvPr>
            <p:ph sz="quarter" idx="1"/>
          </p:nvPr>
        </p:nvSpPr>
        <p:spPr>
          <a:xfrm>
            <a:off x="381000" y="1219200"/>
            <a:ext cx="8229600" cy="4983163"/>
          </a:xfrm>
        </p:spPr>
        <p:txBody>
          <a:bodyPr>
            <a:noAutofit/>
          </a:bodyPr>
          <a:lstStyle/>
          <a:p>
            <a:pPr>
              <a:buFont typeface="Wingdings" pitchFamily="2" charset="2"/>
              <a:buChar char="q"/>
            </a:pPr>
            <a:r>
              <a:rPr lang="en-US" sz="2000" dirty="0" smtClean="0">
                <a:solidFill>
                  <a:schemeClr val="accent4">
                    <a:lumMod val="40000"/>
                    <a:lumOff val="60000"/>
                  </a:schemeClr>
                </a:solidFill>
              </a:rPr>
              <a:t>FORM – A</a:t>
            </a:r>
          </a:p>
          <a:p>
            <a:pPr marL="937260" lvl="1" indent="-571500">
              <a:buAutoNum type="romanLcParenR"/>
            </a:pPr>
            <a:r>
              <a:rPr lang="en-US" sz="1800" dirty="0" smtClean="0"/>
              <a:t>General Information covering:</a:t>
            </a:r>
          </a:p>
          <a:p>
            <a:pPr marL="571500" indent="-571500">
              <a:buNone/>
            </a:pPr>
            <a:r>
              <a:rPr lang="en-US" sz="1800" dirty="0" smtClean="0"/>
              <a:t>			Details of the company including date of BOD meeting 		approving the compliance report.</a:t>
            </a:r>
          </a:p>
          <a:p>
            <a:pPr marL="571500" indent="-571500">
              <a:buNone/>
            </a:pPr>
            <a:r>
              <a:rPr lang="en-US" sz="1800" dirty="0" smtClean="0"/>
              <a:t>			Details of the Cost Accountant</a:t>
            </a:r>
          </a:p>
          <a:p>
            <a:pPr marL="937260" lvl="1" indent="-571500">
              <a:spcBef>
                <a:spcPts val="600"/>
              </a:spcBef>
              <a:buAutoNum type="romanLcParenR" startAt="2"/>
            </a:pPr>
            <a:r>
              <a:rPr lang="en-US" sz="1800" dirty="0" smtClean="0"/>
              <a:t>Quantitative information</a:t>
            </a:r>
          </a:p>
          <a:p>
            <a:pPr marL="937260" lvl="1" indent="-571500">
              <a:spcBef>
                <a:spcPts val="600"/>
              </a:spcBef>
              <a:buAutoNum type="romanLcParenR" startAt="2"/>
            </a:pPr>
            <a:r>
              <a:rPr lang="en-US" sz="1800" dirty="0" smtClean="0"/>
              <a:t>To be verified and digitally signed by MD or Director or Manager or Secretary in Indian Company or Authorized representative in foreign company.</a:t>
            </a:r>
          </a:p>
          <a:p>
            <a:pPr marL="937260" lvl="1" indent="-571500">
              <a:buNone/>
            </a:pPr>
            <a:endParaRPr lang="en-US" sz="1800" dirty="0" smtClean="0"/>
          </a:p>
          <a:p>
            <a:pPr marL="571500" indent="-571500">
              <a:buFont typeface="Wingdings" pitchFamily="2" charset="2"/>
              <a:buChar char="q"/>
            </a:pPr>
            <a:r>
              <a:rPr lang="en-US" sz="2000" dirty="0" smtClean="0">
                <a:solidFill>
                  <a:schemeClr val="accent4">
                    <a:lumMod val="40000"/>
                    <a:lumOff val="60000"/>
                  </a:schemeClr>
                </a:solidFill>
              </a:rPr>
              <a:t>FORM – B</a:t>
            </a:r>
          </a:p>
          <a:p>
            <a:pPr marL="937260" lvl="1" indent="-571500">
              <a:buFont typeface="+mj-lt"/>
              <a:buAutoNum type="romanLcPeriod"/>
            </a:pPr>
            <a:r>
              <a:rPr lang="en-US" sz="1800" dirty="0" smtClean="0"/>
              <a:t>Format of Compliance Report and Annexure are duly signed by the Cost Accountant.</a:t>
            </a:r>
          </a:p>
          <a:p>
            <a:pPr marL="571500" indent="-571500">
              <a:buNone/>
            </a:pPr>
            <a:endParaRPr lang="en-US" sz="2000" dirty="0"/>
          </a:p>
        </p:txBody>
      </p:sp>
      <p:sp>
        <p:nvSpPr>
          <p:cNvPr id="6" name="Slide Number Placeholder 5"/>
          <p:cNvSpPr>
            <a:spLocks noGrp="1"/>
          </p:cNvSpPr>
          <p:nvPr>
            <p:ph type="sldNum" sz="quarter" idx="15"/>
          </p:nvPr>
        </p:nvSpPr>
        <p:spPr/>
        <p:txBody>
          <a:bodyPr>
            <a:normAutofit/>
          </a:bodyPr>
          <a:lstStyle/>
          <a:p>
            <a:fld id="{B32103D6-7399-4AA8-810B-9483425C032A}" type="slidenum">
              <a:rPr lang="en-US" smtClean="0"/>
              <a:pPr/>
              <a:t>10</a:t>
            </a:fld>
            <a:endParaRPr lang="en-US"/>
          </a:p>
        </p:txBody>
      </p:sp>
      <p:sp>
        <p:nvSpPr>
          <p:cNvPr id="10" name="Footer Placeholder 8"/>
          <p:cNvSpPr>
            <a:spLocks noGrp="1"/>
          </p:cNvSpPr>
          <p:nvPr>
            <p:ph type="ftr" sz="quarter" idx="16"/>
          </p:nvPr>
        </p:nvSpPr>
        <p:spPr>
          <a:xfrm>
            <a:off x="2819400" y="6096000"/>
            <a:ext cx="3200400" cy="518160"/>
          </a:xfrm>
        </p:spPr>
        <p:txBody>
          <a:bodyPr/>
          <a:lstStyle/>
          <a:p>
            <a:pPr algn="ctr"/>
            <a:r>
              <a:rPr lang="en-US" b="1" dirty="0" err="1" smtClean="0"/>
              <a:t>Paliwal</a:t>
            </a:r>
            <a:r>
              <a:rPr lang="en-US" b="1" dirty="0" smtClean="0"/>
              <a:t> &amp; Associates.</a:t>
            </a:r>
          </a:p>
          <a:p>
            <a:pPr algn="ctr"/>
            <a:r>
              <a:rPr lang="en-US" b="1" dirty="0" smtClean="0"/>
              <a:t>Cost Accountants</a:t>
            </a:r>
            <a:endParaRPr lang="en-US" b="1" dirty="0"/>
          </a:p>
        </p:txBody>
      </p:sp>
    </p:spTree>
  </p:cSld>
  <p:clrMapOvr>
    <a:masterClrMapping/>
  </p:clrMapOvr>
  <p:transition>
    <p:cover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13"/>
          <p:cNvSpPr txBox="1">
            <a:spLocks noChangeArrowheads="1"/>
          </p:cNvSpPr>
          <p:nvPr/>
        </p:nvSpPr>
        <p:spPr bwMode="auto">
          <a:xfrm>
            <a:off x="2895600" y="1447800"/>
            <a:ext cx="5767387" cy="2123658"/>
          </a:xfrm>
          <a:prstGeom prst="rect">
            <a:avLst/>
          </a:prstGeom>
          <a:noFill/>
          <a:ln w="9525">
            <a:noFill/>
            <a:miter lim="800000"/>
            <a:headEnd type="none" w="sm" len="sm"/>
            <a:tailEnd type="none" w="sm" len="sm"/>
          </a:ln>
        </p:spPr>
        <p:txBody>
          <a:bodyPr>
            <a:spAutoFit/>
          </a:bodyPr>
          <a:lstStyle/>
          <a:p>
            <a:pPr marL="231775" indent="-231775" algn="just" fontAlgn="auto">
              <a:spcBef>
                <a:spcPts val="600"/>
              </a:spcBef>
              <a:spcAft>
                <a:spcPts val="0"/>
              </a:spcAft>
              <a:buFont typeface="Wingdings" pitchFamily="2" charset="2"/>
              <a:buChar char="q"/>
              <a:defRPr/>
            </a:pPr>
            <a:r>
              <a:rPr lang="en-US" sz="1600" dirty="0">
                <a:latin typeface="Bookman Old Style" pitchFamily="18" charset="0"/>
              </a:rPr>
              <a:t>Substantial reduction in time taken in various report generation </a:t>
            </a:r>
            <a:r>
              <a:rPr lang="en-US" sz="1600" dirty="0" smtClean="0">
                <a:latin typeface="Bookman Old Style" pitchFamily="18" charset="0"/>
              </a:rPr>
              <a:t>e.g</a:t>
            </a:r>
            <a:r>
              <a:rPr lang="en-US" sz="1600" dirty="0">
                <a:latin typeface="Bookman Old Style" pitchFamily="18" charset="0"/>
              </a:rPr>
              <a:t>. Product vise cost and profitability</a:t>
            </a:r>
          </a:p>
          <a:p>
            <a:pPr marL="231775" indent="-231775" algn="just" fontAlgn="auto">
              <a:spcBef>
                <a:spcPts val="600"/>
              </a:spcBef>
              <a:spcAft>
                <a:spcPts val="0"/>
              </a:spcAft>
              <a:buFont typeface="Wingdings" pitchFamily="2" charset="2"/>
              <a:buChar char="q"/>
              <a:defRPr/>
            </a:pPr>
            <a:r>
              <a:rPr lang="en-US" sz="1600" dirty="0">
                <a:latin typeface="Bookman Old Style" pitchFamily="18" charset="0"/>
              </a:rPr>
              <a:t>Alternative utilization of various resources to the more profitable products.</a:t>
            </a:r>
          </a:p>
          <a:p>
            <a:pPr algn="just" fontAlgn="auto">
              <a:spcBef>
                <a:spcPts val="600"/>
              </a:spcBef>
              <a:spcAft>
                <a:spcPts val="0"/>
              </a:spcAft>
              <a:buFont typeface="Wingdings" pitchFamily="2" charset="2"/>
              <a:buChar char="q"/>
              <a:defRPr/>
            </a:pPr>
            <a:r>
              <a:rPr lang="en-US" sz="1600" dirty="0">
                <a:latin typeface="Bookman Old Style" pitchFamily="18" charset="0"/>
              </a:rPr>
              <a:t> Timely action and response on various activities</a:t>
            </a:r>
          </a:p>
          <a:p>
            <a:pPr algn="just" fontAlgn="auto">
              <a:spcBef>
                <a:spcPts val="600"/>
              </a:spcBef>
              <a:spcAft>
                <a:spcPts val="0"/>
              </a:spcAft>
              <a:buFont typeface="Wingdings" pitchFamily="2" charset="2"/>
              <a:buChar char="q"/>
              <a:defRPr/>
            </a:pPr>
            <a:r>
              <a:rPr lang="en-US" sz="1600" dirty="0">
                <a:latin typeface="Bookman Old Style" pitchFamily="18" charset="0"/>
              </a:rPr>
              <a:t> Helps very much in pricing.</a:t>
            </a:r>
          </a:p>
          <a:p>
            <a:pPr algn="just" fontAlgn="auto">
              <a:spcBef>
                <a:spcPts val="600"/>
              </a:spcBef>
              <a:spcAft>
                <a:spcPts val="0"/>
              </a:spcAft>
              <a:buFont typeface="Wingdings" pitchFamily="2" charset="2"/>
              <a:buChar char="q"/>
              <a:defRPr/>
            </a:pPr>
            <a:r>
              <a:rPr lang="en-US" sz="1600" dirty="0">
                <a:latin typeface="Bookman Old Style" pitchFamily="18" charset="0"/>
              </a:rPr>
              <a:t> Helps in measuring inter unit performance measure.</a:t>
            </a:r>
          </a:p>
        </p:txBody>
      </p:sp>
      <p:sp>
        <p:nvSpPr>
          <p:cNvPr id="18435" name="Rectangle 102"/>
          <p:cNvSpPr>
            <a:spLocks noChangeArrowheads="1"/>
          </p:cNvSpPr>
          <p:nvPr/>
        </p:nvSpPr>
        <p:spPr bwMode="auto">
          <a:xfrm>
            <a:off x="211139" y="381000"/>
            <a:ext cx="8399462" cy="461665"/>
          </a:xfrm>
          <a:prstGeom prst="rect">
            <a:avLst/>
          </a:prstGeom>
          <a:solidFill>
            <a:schemeClr val="accent2">
              <a:lumMod val="40000"/>
              <a:lumOff val="60000"/>
            </a:schemeClr>
          </a:solidFill>
          <a:ln w="9525">
            <a:noFill/>
            <a:miter lim="800000"/>
            <a:headEnd type="none" w="sm" len="sm"/>
            <a:tailEnd type="none" w="sm" len="sm"/>
          </a:ln>
        </p:spPr>
        <p:txBody>
          <a:bodyPr wrap="square">
            <a:spAutoFit/>
          </a:bodyPr>
          <a:lstStyle/>
          <a:p>
            <a:pPr algn="ctr"/>
            <a:r>
              <a:rPr lang="en-US" sz="2400" b="1" dirty="0">
                <a:solidFill>
                  <a:schemeClr val="bg1"/>
                </a:solidFill>
              </a:rPr>
              <a:t>Benefits of the exercise – some practical examples</a:t>
            </a:r>
          </a:p>
        </p:txBody>
      </p:sp>
      <p:sp>
        <p:nvSpPr>
          <p:cNvPr id="18436" name="Rectangle 102"/>
          <p:cNvSpPr>
            <a:spLocks noChangeArrowheads="1"/>
          </p:cNvSpPr>
          <p:nvPr/>
        </p:nvSpPr>
        <p:spPr bwMode="auto">
          <a:xfrm>
            <a:off x="304800" y="1600200"/>
            <a:ext cx="2109787" cy="1292662"/>
          </a:xfrm>
          <a:prstGeom prst="rect">
            <a:avLst/>
          </a:prstGeom>
          <a:solidFill>
            <a:schemeClr val="accent2">
              <a:lumMod val="40000"/>
              <a:lumOff val="60000"/>
            </a:schemeClr>
          </a:solidFill>
          <a:ln w="9525">
            <a:noFill/>
            <a:miter lim="800000"/>
            <a:headEnd type="none" w="sm" len="sm"/>
            <a:tailEnd type="none" w="sm" len="sm"/>
          </a:ln>
        </p:spPr>
        <p:txBody>
          <a:bodyPr>
            <a:spAutoFit/>
          </a:bodyPr>
          <a:lstStyle/>
          <a:p>
            <a:pPr algn="ctr"/>
            <a:r>
              <a:rPr lang="en-US" sz="2000" b="1" dirty="0" smtClean="0">
                <a:solidFill>
                  <a:schemeClr val="bg1"/>
                </a:solidFill>
              </a:rPr>
              <a:t>Improved </a:t>
            </a:r>
            <a:r>
              <a:rPr lang="en-US" sz="2000" b="1" dirty="0">
                <a:solidFill>
                  <a:schemeClr val="bg1"/>
                </a:solidFill>
              </a:rPr>
              <a:t>efficiency and response time</a:t>
            </a:r>
          </a:p>
          <a:p>
            <a:pPr algn="ctr"/>
            <a:endParaRPr lang="en-US" b="1" dirty="0">
              <a:solidFill>
                <a:schemeClr val="bg1"/>
              </a:solidFill>
              <a:latin typeface="Sylfaen" pitchFamily="18" charset="0"/>
            </a:endParaRPr>
          </a:p>
        </p:txBody>
      </p:sp>
      <p:sp>
        <p:nvSpPr>
          <p:cNvPr id="18437" name="Rectangle 102"/>
          <p:cNvSpPr>
            <a:spLocks noChangeArrowheads="1"/>
          </p:cNvSpPr>
          <p:nvPr/>
        </p:nvSpPr>
        <p:spPr bwMode="auto">
          <a:xfrm>
            <a:off x="228600" y="3581400"/>
            <a:ext cx="2179637" cy="1292662"/>
          </a:xfrm>
          <a:prstGeom prst="rect">
            <a:avLst/>
          </a:prstGeom>
          <a:solidFill>
            <a:schemeClr val="accent2">
              <a:lumMod val="40000"/>
              <a:lumOff val="60000"/>
            </a:schemeClr>
          </a:solidFill>
          <a:ln w="9525">
            <a:noFill/>
            <a:miter lim="800000"/>
            <a:headEnd type="none" w="sm" len="sm"/>
            <a:tailEnd type="none" w="sm" len="sm"/>
          </a:ln>
        </p:spPr>
        <p:txBody>
          <a:bodyPr>
            <a:spAutoFit/>
          </a:bodyPr>
          <a:lstStyle/>
          <a:p>
            <a:pPr algn="ctr"/>
            <a:endParaRPr lang="en-US" b="1" dirty="0">
              <a:solidFill>
                <a:schemeClr val="bg1"/>
              </a:solidFill>
              <a:latin typeface="Sylfaen" pitchFamily="18" charset="0"/>
            </a:endParaRPr>
          </a:p>
          <a:p>
            <a:pPr algn="ctr"/>
            <a:r>
              <a:rPr lang="en-US" sz="2000" b="1" dirty="0">
                <a:solidFill>
                  <a:schemeClr val="bg1"/>
                </a:solidFill>
              </a:rPr>
              <a:t>Revenue  </a:t>
            </a:r>
          </a:p>
          <a:p>
            <a:pPr algn="ctr"/>
            <a:r>
              <a:rPr lang="en-US" sz="2000" b="1" dirty="0">
                <a:solidFill>
                  <a:schemeClr val="bg1"/>
                </a:solidFill>
              </a:rPr>
              <a:t>Maximization</a:t>
            </a:r>
          </a:p>
          <a:p>
            <a:pPr algn="ctr"/>
            <a:endParaRPr lang="en-US" sz="2000" b="1" dirty="0">
              <a:solidFill>
                <a:schemeClr val="bg1"/>
              </a:solidFill>
            </a:endParaRPr>
          </a:p>
        </p:txBody>
      </p:sp>
      <p:sp>
        <p:nvSpPr>
          <p:cNvPr id="18438" name="Rectangle 102"/>
          <p:cNvSpPr>
            <a:spLocks noChangeArrowheads="1"/>
          </p:cNvSpPr>
          <p:nvPr/>
        </p:nvSpPr>
        <p:spPr bwMode="auto">
          <a:xfrm>
            <a:off x="228600" y="5410200"/>
            <a:ext cx="2179637" cy="400110"/>
          </a:xfrm>
          <a:prstGeom prst="rect">
            <a:avLst/>
          </a:prstGeom>
          <a:solidFill>
            <a:schemeClr val="accent2">
              <a:lumMod val="40000"/>
              <a:lumOff val="60000"/>
            </a:schemeClr>
          </a:solidFill>
          <a:ln w="9525">
            <a:noFill/>
            <a:miter lim="800000"/>
            <a:headEnd type="none" w="sm" len="sm"/>
            <a:tailEnd type="none" w="sm" len="sm"/>
          </a:ln>
        </p:spPr>
        <p:txBody>
          <a:bodyPr>
            <a:spAutoFit/>
          </a:bodyPr>
          <a:lstStyle/>
          <a:p>
            <a:pPr algn="ctr"/>
            <a:r>
              <a:rPr lang="en-US" sz="2000" b="1" dirty="0">
                <a:solidFill>
                  <a:schemeClr val="bg1"/>
                </a:solidFill>
              </a:rPr>
              <a:t>Cost Control</a:t>
            </a:r>
          </a:p>
        </p:txBody>
      </p:sp>
      <p:sp>
        <p:nvSpPr>
          <p:cNvPr id="18439" name="Text Box 13"/>
          <p:cNvSpPr txBox="1">
            <a:spLocks noChangeArrowheads="1"/>
          </p:cNvSpPr>
          <p:nvPr/>
        </p:nvSpPr>
        <p:spPr bwMode="auto">
          <a:xfrm>
            <a:off x="2895600" y="3657600"/>
            <a:ext cx="5767387" cy="1323439"/>
          </a:xfrm>
          <a:prstGeom prst="rect">
            <a:avLst/>
          </a:prstGeom>
          <a:noFill/>
          <a:ln w="9525">
            <a:noFill/>
            <a:miter lim="800000"/>
            <a:headEnd type="none" w="sm" len="sm"/>
            <a:tailEnd type="none" w="sm" len="sm"/>
          </a:ln>
        </p:spPr>
        <p:txBody>
          <a:bodyPr wrap="square">
            <a:spAutoFit/>
          </a:bodyPr>
          <a:lstStyle/>
          <a:p>
            <a:pPr marL="231775" indent="-231775" algn="just">
              <a:spcBef>
                <a:spcPts val="1200"/>
              </a:spcBef>
              <a:buFont typeface="Wingdings" pitchFamily="2" charset="2"/>
              <a:buChar char="q"/>
            </a:pPr>
            <a:r>
              <a:rPr lang="en-US" sz="1600" dirty="0">
                <a:latin typeface="Bookman Old Style" pitchFamily="18" charset="0"/>
              </a:rPr>
              <a:t>Allocation of resources based on the profitability  would result in not only increase in revenue but also profit.</a:t>
            </a:r>
          </a:p>
          <a:p>
            <a:pPr marL="231775" indent="-231775" algn="just">
              <a:buFont typeface="Wingdings" pitchFamily="2" charset="2"/>
              <a:buChar char="q"/>
            </a:pPr>
            <a:r>
              <a:rPr lang="en-US" sz="1600" dirty="0">
                <a:latin typeface="Bookman Old Style" pitchFamily="18" charset="0"/>
              </a:rPr>
              <a:t> Adequate segregation of cost </a:t>
            </a:r>
            <a:r>
              <a:rPr lang="en-US" sz="1600" dirty="0" err="1">
                <a:latin typeface="Bookman Old Style" pitchFamily="18" charset="0"/>
              </a:rPr>
              <a:t>viz</a:t>
            </a:r>
            <a:r>
              <a:rPr lang="en-US" sz="1600" dirty="0">
                <a:latin typeface="Bookman Old Style" pitchFamily="18" charset="0"/>
              </a:rPr>
              <a:t> – fixed and variable will enable to management to control cost effectively. </a:t>
            </a:r>
          </a:p>
        </p:txBody>
      </p:sp>
      <p:sp>
        <p:nvSpPr>
          <p:cNvPr id="18440" name="Text Box 13"/>
          <p:cNvSpPr txBox="1">
            <a:spLocks noChangeArrowheads="1"/>
          </p:cNvSpPr>
          <p:nvPr/>
        </p:nvSpPr>
        <p:spPr bwMode="auto">
          <a:xfrm>
            <a:off x="2895600" y="5159992"/>
            <a:ext cx="5767387" cy="830997"/>
          </a:xfrm>
          <a:prstGeom prst="rect">
            <a:avLst/>
          </a:prstGeom>
          <a:noFill/>
          <a:ln w="9525">
            <a:noFill/>
            <a:miter lim="800000"/>
            <a:headEnd type="none" w="sm" len="sm"/>
            <a:tailEnd type="none" w="sm" len="sm"/>
          </a:ln>
        </p:spPr>
        <p:txBody>
          <a:bodyPr>
            <a:spAutoFit/>
          </a:bodyPr>
          <a:lstStyle/>
          <a:p>
            <a:pPr marL="231775" indent="-231775" algn="just">
              <a:buFont typeface="Wingdings" pitchFamily="2" charset="2"/>
              <a:buChar char="q"/>
            </a:pPr>
            <a:r>
              <a:rPr lang="en-US" sz="1600" dirty="0">
                <a:latin typeface="Bookman Old Style" pitchFamily="18" charset="0"/>
              </a:rPr>
              <a:t>Savings in operating costs with effective process of planning and monitoring (trend analysis and budget monitoring)</a:t>
            </a:r>
          </a:p>
        </p:txBody>
      </p:sp>
      <p:sp>
        <p:nvSpPr>
          <p:cNvPr id="9" name="TextBox 8"/>
          <p:cNvSpPr txBox="1"/>
          <p:nvPr/>
        </p:nvSpPr>
        <p:spPr>
          <a:xfrm>
            <a:off x="8180696" y="5826456"/>
            <a:ext cx="533400" cy="307777"/>
          </a:xfrm>
          <a:prstGeom prst="rect">
            <a:avLst/>
          </a:prstGeom>
          <a:noFill/>
        </p:spPr>
        <p:txBody>
          <a:bodyPr wrap="square" rtlCol="0">
            <a:spAutoFit/>
          </a:bodyPr>
          <a:lstStyle/>
          <a:p>
            <a:r>
              <a:rPr lang="en-US" sz="1400" b="1" dirty="0" smtClean="0">
                <a:solidFill>
                  <a:schemeClr val="bg1"/>
                </a:solidFill>
              </a:rPr>
              <a:t>10</a:t>
            </a:r>
            <a:endParaRPr lang="en-IN" sz="1400" b="1" dirty="0">
              <a:solidFill>
                <a:schemeClr val="bg1"/>
              </a:solidFill>
            </a:endParaRPr>
          </a:p>
        </p:txBody>
      </p:sp>
    </p:spTree>
  </p:cSld>
  <p:clrMapOvr>
    <a:masterClrMapping/>
  </p:clrMapOvr>
  <p:transition>
    <p:newsflash/>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lstStyle/>
          <a:p>
            <a:r>
              <a:rPr lang="en-US" dirty="0" smtClean="0">
                <a:solidFill>
                  <a:srgbClr val="7030A0"/>
                </a:solidFill>
              </a:rPr>
              <a:t>SOURCE</a:t>
            </a:r>
            <a:endParaRPr lang="en-IN" dirty="0">
              <a:solidFill>
                <a:srgbClr val="7030A0"/>
              </a:solidFill>
            </a:endParaRPr>
          </a:p>
        </p:txBody>
      </p:sp>
      <p:sp>
        <p:nvSpPr>
          <p:cNvPr id="3" name="Content Placeholder 2"/>
          <p:cNvSpPr>
            <a:spLocks noGrp="1"/>
          </p:cNvSpPr>
          <p:nvPr>
            <p:ph sz="quarter" idx="1"/>
          </p:nvPr>
        </p:nvSpPr>
        <p:spPr>
          <a:xfrm>
            <a:off x="457200" y="1219200"/>
            <a:ext cx="8077200" cy="4419600"/>
          </a:xfrm>
        </p:spPr>
        <p:txBody>
          <a:bodyPr/>
          <a:lstStyle/>
          <a:p>
            <a:pPr>
              <a:buNone/>
            </a:pPr>
            <a:r>
              <a:rPr lang="en-IN" sz="2000" b="1" dirty="0" smtClean="0"/>
              <a:t>Notification and Circulars issued by Ministry of Corporate Affairs</a:t>
            </a:r>
          </a:p>
          <a:p>
            <a:r>
              <a:rPr lang="en-IN" sz="2000" dirty="0" smtClean="0"/>
              <a:t>Notification dated 3rd June 2011.</a:t>
            </a:r>
          </a:p>
          <a:p>
            <a:r>
              <a:rPr lang="en-IN" sz="2000" dirty="0" smtClean="0"/>
              <a:t>General Circular No 67/2011 and 68/2011 dated 30th November 2011</a:t>
            </a:r>
            <a:r>
              <a:rPr lang="en-IN" dirty="0" smtClean="0"/>
              <a:t>.</a:t>
            </a:r>
          </a:p>
          <a:p>
            <a:endParaRPr lang="en-IN" b="1" dirty="0" smtClean="0"/>
          </a:p>
          <a:p>
            <a:r>
              <a:rPr lang="en-IN" sz="2000" b="1" dirty="0" smtClean="0"/>
              <a:t>NOTE:</a:t>
            </a:r>
            <a:r>
              <a:rPr lang="en-IN" b="1" dirty="0" smtClean="0"/>
              <a:t> </a:t>
            </a:r>
            <a:r>
              <a:rPr lang="en-IN" sz="2000" dirty="0" smtClean="0"/>
              <a:t>All above said Notifications and Circulars can be found at below link.</a:t>
            </a:r>
          </a:p>
          <a:p>
            <a:pPr>
              <a:buNone/>
            </a:pPr>
            <a:r>
              <a:rPr lang="en-US" sz="2000" dirty="0" smtClean="0">
                <a:hlinkClick r:id="rId2"/>
              </a:rPr>
              <a:t>www.members.icwai.org/members/CAR/mca-notification.asp</a:t>
            </a:r>
            <a:r>
              <a:rPr lang="en-US" sz="2000" dirty="0" smtClean="0"/>
              <a:t> </a:t>
            </a:r>
            <a:endParaRPr lang="en-IN" dirty="0" smtClean="0"/>
          </a:p>
        </p:txBody>
      </p:sp>
      <p:sp>
        <p:nvSpPr>
          <p:cNvPr id="4" name="Slide Number Placeholder 3"/>
          <p:cNvSpPr>
            <a:spLocks noGrp="1"/>
          </p:cNvSpPr>
          <p:nvPr>
            <p:ph type="sldNum" sz="quarter" idx="15"/>
          </p:nvPr>
        </p:nvSpPr>
        <p:spPr/>
        <p:txBody>
          <a:bodyPr/>
          <a:lstStyle/>
          <a:p>
            <a:fld id="{B32103D6-7399-4AA8-810B-9483425C032A}" type="slidenum">
              <a:rPr lang="en-US" smtClean="0"/>
              <a:pPr/>
              <a:t>12</a:t>
            </a:fld>
            <a:endParaRPr lang="en-US"/>
          </a:p>
        </p:txBody>
      </p:sp>
    </p:spTree>
  </p:cSld>
  <p:clrMapOvr>
    <a:masterClrMapping/>
  </p:clrMapOvr>
  <p:transition>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p:txBody>
          <a:bodyPr>
            <a:normAutofit/>
          </a:bodyPr>
          <a:lstStyle/>
          <a:p>
            <a:fld id="{B32103D6-7399-4AA8-810B-9483425C032A}" type="slidenum">
              <a:rPr lang="en-US" smtClean="0"/>
              <a:pPr/>
              <a:t>13</a:t>
            </a:fld>
            <a:endParaRPr lang="en-US"/>
          </a:p>
        </p:txBody>
      </p:sp>
      <p:sp>
        <p:nvSpPr>
          <p:cNvPr id="8" name="Subtitle 2"/>
          <p:cNvSpPr txBox="1">
            <a:spLocks/>
          </p:cNvSpPr>
          <p:nvPr/>
        </p:nvSpPr>
        <p:spPr>
          <a:xfrm>
            <a:off x="381000" y="4419600"/>
            <a:ext cx="6248400" cy="1295400"/>
          </a:xfrm>
          <a:prstGeom prst="rect">
            <a:avLst/>
          </a:prstGeom>
        </p:spPr>
        <p:txBody>
          <a:bodyPr>
            <a:normAutofit fontScale="92500"/>
          </a:bodyPr>
          <a:lstStyle/>
          <a:p>
            <a:pPr marL="320040" marR="0" lvl="0" indent="-320040" algn="l" defTabSz="914400" rtl="0" eaLnBrk="1" fontAlgn="auto" latinLnBrk="0" hangingPunct="1">
              <a:lnSpc>
                <a:spcPct val="100000"/>
              </a:lnSpc>
              <a:spcBef>
                <a:spcPts val="700"/>
              </a:spcBef>
              <a:spcAft>
                <a:spcPts val="0"/>
              </a:spcAft>
              <a:buClr>
                <a:schemeClr val="accent2"/>
              </a:buClr>
              <a:buSzPct val="60000"/>
              <a:tabLst/>
              <a:defRPr/>
            </a:pPr>
            <a:r>
              <a:rPr lang="en-US" sz="2900" dirty="0" smtClean="0">
                <a:solidFill>
                  <a:schemeClr val="bg2">
                    <a:lumMod val="25000"/>
                  </a:schemeClr>
                </a:solidFill>
              </a:rPr>
              <a:t>Presented by: </a:t>
            </a:r>
            <a:r>
              <a:rPr lang="en-US" sz="2900" dirty="0" err="1" smtClean="0">
                <a:solidFill>
                  <a:schemeClr val="bg2">
                    <a:lumMod val="25000"/>
                  </a:schemeClr>
                </a:solidFill>
              </a:rPr>
              <a:t>Paliwal</a:t>
            </a:r>
            <a:r>
              <a:rPr kumimoji="0" lang="en-US" sz="2900" b="0" i="0" u="none" strike="noStrike" kern="1200" cap="none" spc="0" normalizeH="0" baseline="0" noProof="0" dirty="0" smtClean="0">
                <a:ln>
                  <a:noFill/>
                </a:ln>
                <a:solidFill>
                  <a:schemeClr val="bg2">
                    <a:lumMod val="25000"/>
                  </a:schemeClr>
                </a:solidFill>
                <a:effectLst/>
                <a:uLnTx/>
                <a:uFillTx/>
                <a:latin typeface="+mn-lt"/>
                <a:ea typeface="+mn-ea"/>
                <a:cs typeface="+mn-cs"/>
              </a:rPr>
              <a:t> </a:t>
            </a:r>
            <a:r>
              <a:rPr kumimoji="0" lang="en-US" sz="2900" b="0" i="0" u="none" strike="noStrike" kern="1200" cap="none" spc="0" normalizeH="0" baseline="0" noProof="0" dirty="0" smtClean="0">
                <a:ln>
                  <a:noFill/>
                </a:ln>
                <a:solidFill>
                  <a:schemeClr val="bg2">
                    <a:lumMod val="25000"/>
                  </a:schemeClr>
                </a:solidFill>
                <a:effectLst/>
                <a:uLnTx/>
                <a:uFillTx/>
                <a:latin typeface="+mn-lt"/>
                <a:ea typeface="+mn-ea"/>
                <a:cs typeface="+mn-cs"/>
              </a:rPr>
              <a:t>&amp; </a:t>
            </a:r>
            <a:r>
              <a:rPr lang="en-US" sz="2900" noProof="0" dirty="0" smtClean="0">
                <a:solidFill>
                  <a:schemeClr val="bg2">
                    <a:lumMod val="25000"/>
                  </a:schemeClr>
                </a:solidFill>
              </a:rPr>
              <a:t>Associates</a:t>
            </a:r>
            <a:r>
              <a:rPr kumimoji="0" lang="en-US" sz="2900" b="0" i="0" u="none" strike="noStrike" kern="1200" cap="none" spc="0" normalizeH="0" noProof="0" dirty="0" smtClean="0">
                <a:ln>
                  <a:noFill/>
                </a:ln>
                <a:solidFill>
                  <a:schemeClr val="bg2">
                    <a:lumMod val="25000"/>
                  </a:schemeClr>
                </a:solidFill>
                <a:effectLst/>
                <a:uLnTx/>
                <a:uFillTx/>
                <a:latin typeface="+mn-lt"/>
                <a:ea typeface="+mn-ea"/>
                <a:cs typeface="+mn-cs"/>
              </a:rPr>
              <a:t>,</a:t>
            </a:r>
            <a:endParaRPr kumimoji="0" lang="en-US" sz="2900" b="0" i="0" u="none" strike="noStrike" kern="1200" cap="none" spc="0" normalizeH="0" baseline="0" noProof="0" dirty="0" smtClean="0">
              <a:ln>
                <a:noFill/>
              </a:ln>
              <a:solidFill>
                <a:schemeClr val="bg2">
                  <a:lumMod val="25000"/>
                </a:schemeClr>
              </a:solidFill>
              <a:effectLst/>
              <a:uLnTx/>
              <a:uFillTx/>
              <a:latin typeface="+mn-lt"/>
              <a:ea typeface="+mn-ea"/>
              <a:cs typeface="+mn-cs"/>
            </a:endParaRPr>
          </a:p>
          <a:p>
            <a:pPr marL="320040" marR="0" lvl="0" indent="-320040" algn="l" defTabSz="914400" rtl="0" eaLnBrk="1" fontAlgn="auto" latinLnBrk="0" hangingPunct="1">
              <a:lnSpc>
                <a:spcPct val="100000"/>
              </a:lnSpc>
              <a:spcBef>
                <a:spcPts val="700"/>
              </a:spcBef>
              <a:spcAft>
                <a:spcPts val="0"/>
              </a:spcAft>
              <a:buClr>
                <a:schemeClr val="accent2"/>
              </a:buClr>
              <a:buSzPct val="60000"/>
              <a:tabLst/>
              <a:defRPr/>
            </a:pPr>
            <a:r>
              <a:rPr kumimoji="0" lang="en-US" sz="2100" b="0" i="1" u="none" strike="noStrike" kern="1200" cap="none" spc="0" normalizeH="0" baseline="0" noProof="0" dirty="0" smtClean="0">
                <a:ln>
                  <a:noFill/>
                </a:ln>
                <a:solidFill>
                  <a:schemeClr val="bg2">
                    <a:lumMod val="25000"/>
                  </a:schemeClr>
                </a:solidFill>
                <a:effectLst/>
                <a:uLnTx/>
                <a:uFillTx/>
                <a:latin typeface="+mn-lt"/>
                <a:ea typeface="+mn-ea"/>
                <a:cs typeface="+mn-cs"/>
              </a:rPr>
              <a:t>(Mob)+91- 9919831357</a:t>
            </a:r>
          </a:p>
          <a:p>
            <a:pPr marL="320040" marR="0" lvl="0" indent="-320040" algn="l" defTabSz="914400" rtl="0" eaLnBrk="1" fontAlgn="auto" latinLnBrk="0" hangingPunct="1">
              <a:lnSpc>
                <a:spcPct val="100000"/>
              </a:lnSpc>
              <a:spcBef>
                <a:spcPts val="700"/>
              </a:spcBef>
              <a:spcAft>
                <a:spcPts val="0"/>
              </a:spcAft>
              <a:buClr>
                <a:schemeClr val="accent2"/>
              </a:buClr>
              <a:buSzPct val="60000"/>
              <a:tabLst/>
              <a:defRPr/>
            </a:pPr>
            <a:r>
              <a:rPr lang="en-US" sz="2100" i="1" dirty="0" smtClean="0">
                <a:solidFill>
                  <a:schemeClr val="bg2">
                    <a:lumMod val="25000"/>
                  </a:schemeClr>
                </a:solidFill>
              </a:rPr>
              <a:t>E- mail- </a:t>
            </a:r>
            <a:r>
              <a:rPr lang="en-US" sz="2100" i="1" dirty="0" smtClean="0">
                <a:solidFill>
                  <a:schemeClr val="accent6">
                    <a:lumMod val="40000"/>
                    <a:lumOff val="60000"/>
                  </a:schemeClr>
                </a:solidFill>
              </a:rPr>
              <a:t>arif_cwa@yahoo.co.in</a:t>
            </a:r>
            <a:endParaRPr kumimoji="0" lang="en-US" sz="2100" b="0" i="1" u="none" strike="noStrike" kern="1200" cap="none" spc="0" normalizeH="0" baseline="0" noProof="0" dirty="0" smtClean="0">
              <a:ln>
                <a:noFill/>
              </a:ln>
              <a:solidFill>
                <a:schemeClr val="accent6">
                  <a:lumMod val="40000"/>
                  <a:lumOff val="60000"/>
                </a:schemeClr>
              </a:solidFill>
              <a:effectLst/>
              <a:uLnTx/>
              <a:uFillTx/>
              <a:latin typeface="+mn-lt"/>
              <a:ea typeface="+mn-ea"/>
              <a:cs typeface="+mn-cs"/>
            </a:endParaRPr>
          </a:p>
          <a:p>
            <a:pPr marL="320040" marR="0" lvl="0" indent="-320040" algn="l" defTabSz="914400" rtl="0" eaLnBrk="1" fontAlgn="auto" latinLnBrk="0" hangingPunct="1">
              <a:lnSpc>
                <a:spcPct val="100000"/>
              </a:lnSpc>
              <a:spcBef>
                <a:spcPts val="700"/>
              </a:spcBef>
              <a:spcAft>
                <a:spcPts val="0"/>
              </a:spcAft>
              <a:buClr>
                <a:schemeClr val="accent2"/>
              </a:buClr>
              <a:buSzPct val="60000"/>
              <a:tabLst/>
              <a:defRPr/>
            </a:pPr>
            <a:endParaRPr kumimoji="0" lang="en-US" sz="2100" b="0" i="1" u="none" strike="noStrike" kern="1200" cap="none" spc="0" normalizeH="0" baseline="0" noProof="0" dirty="0" smtClean="0">
              <a:ln>
                <a:noFill/>
              </a:ln>
              <a:solidFill>
                <a:schemeClr val="bg2">
                  <a:lumMod val="25000"/>
                </a:schemeClr>
              </a:solidFill>
              <a:effectLst/>
              <a:uLnTx/>
              <a:uFillTx/>
              <a:latin typeface="+mn-lt"/>
              <a:ea typeface="+mn-ea"/>
              <a:cs typeface="+mn-cs"/>
            </a:endParaRPr>
          </a:p>
        </p:txBody>
      </p:sp>
      <p:sp>
        <p:nvSpPr>
          <p:cNvPr id="11" name="TextBox 10"/>
          <p:cNvSpPr txBox="1"/>
          <p:nvPr/>
        </p:nvSpPr>
        <p:spPr>
          <a:xfrm>
            <a:off x="1295400" y="1981200"/>
            <a:ext cx="6324600" cy="1138773"/>
          </a:xfrm>
          <a:prstGeom prst="rect">
            <a:avLst/>
          </a:prstGeom>
          <a:noFill/>
        </p:spPr>
        <p:txBody>
          <a:bodyPr wrap="square" rtlCol="0">
            <a:spAutoFit/>
          </a:bodyPr>
          <a:lstStyle/>
          <a:p>
            <a:pPr algn="ctr">
              <a:spcBef>
                <a:spcPct val="0"/>
              </a:spcBef>
            </a:pPr>
            <a:r>
              <a:rPr lang="en-IN" sz="4000" b="1" i="1" cap="small" dirty="0" smtClean="0">
                <a:solidFill>
                  <a:schemeClr val="accent2">
                    <a:lumMod val="60000"/>
                    <a:lumOff val="40000"/>
                  </a:schemeClr>
                </a:solidFill>
                <a:latin typeface="+mj-lt"/>
                <a:ea typeface="+mj-ea"/>
                <a:cs typeface="+mj-cs"/>
              </a:rPr>
              <a:t>Thank You !</a:t>
            </a:r>
          </a:p>
          <a:p>
            <a:pPr>
              <a:spcBef>
                <a:spcPct val="0"/>
              </a:spcBef>
            </a:pPr>
            <a:r>
              <a:rPr lang="en-US" sz="2800" b="1" i="1" cap="small" dirty="0" smtClean="0">
                <a:solidFill>
                  <a:schemeClr val="accent2">
                    <a:lumMod val="60000"/>
                    <a:lumOff val="40000"/>
                  </a:schemeClr>
                </a:solidFill>
                <a:latin typeface="+mj-lt"/>
                <a:ea typeface="+mj-ea"/>
                <a:cs typeface="+mj-cs"/>
              </a:rPr>
              <a:t>Awaiting your positive response</a:t>
            </a:r>
            <a:endParaRPr lang="en-IN" sz="2800" b="1" i="1" cap="small" dirty="0">
              <a:solidFill>
                <a:schemeClr val="accent2">
                  <a:lumMod val="60000"/>
                  <a:lumOff val="40000"/>
                </a:schemeClr>
              </a:solidFill>
              <a:latin typeface="+mj-lt"/>
              <a:ea typeface="+mj-ea"/>
              <a:cs typeface="+mj-cs"/>
            </a:endParaRPr>
          </a:p>
        </p:txBody>
      </p:sp>
    </p:spTree>
  </p:cSld>
  <p:clrMapOvr>
    <a:masterClrMapping/>
  </p:clrMapOvr>
  <p:transition>
    <p:whee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normAutofit/>
          </a:bodyPr>
          <a:lstStyle/>
          <a:p>
            <a:r>
              <a:rPr lang="en-US" sz="2400" b="1" dirty="0" smtClean="0">
                <a:solidFill>
                  <a:schemeClr val="accent2">
                    <a:lumMod val="60000"/>
                    <a:lumOff val="40000"/>
                  </a:schemeClr>
                </a:solidFill>
              </a:rPr>
              <a:t>Content</a:t>
            </a:r>
            <a:endParaRPr lang="en-US" sz="2400" b="1" dirty="0">
              <a:solidFill>
                <a:schemeClr val="accent2">
                  <a:lumMod val="60000"/>
                  <a:lumOff val="40000"/>
                </a:schemeClr>
              </a:solidFill>
            </a:endParaRPr>
          </a:p>
        </p:txBody>
      </p:sp>
      <p:sp>
        <p:nvSpPr>
          <p:cNvPr id="6" name="Content Placeholder 4"/>
          <p:cNvSpPr>
            <a:spLocks noGrp="1"/>
          </p:cNvSpPr>
          <p:nvPr>
            <p:ph sz="quarter" idx="1"/>
          </p:nvPr>
        </p:nvSpPr>
        <p:spPr>
          <a:xfrm>
            <a:off x="457200" y="1066800"/>
            <a:ext cx="7467600" cy="5105400"/>
          </a:xfrm>
        </p:spPr>
        <p:txBody>
          <a:bodyPr>
            <a:noAutofit/>
          </a:bodyPr>
          <a:lstStyle/>
          <a:p>
            <a:pPr marL="514350" indent="-514350">
              <a:buNone/>
            </a:pPr>
            <a:endParaRPr lang="en-US" sz="1700" dirty="0" smtClean="0">
              <a:latin typeface="Bookman Old Style (Body)"/>
            </a:endParaRPr>
          </a:p>
          <a:p>
            <a:pPr marL="514350" indent="-514350">
              <a:lnSpc>
                <a:spcPct val="150000"/>
              </a:lnSpc>
              <a:buFont typeface="Wingdings" pitchFamily="2" charset="2"/>
              <a:buChar char="q"/>
            </a:pPr>
            <a:r>
              <a:rPr lang="en-US" sz="2000" dirty="0" smtClean="0">
                <a:latin typeface="Bookman Old Style (Body)"/>
              </a:rPr>
              <a:t>Recent Changes – New Notification related to Cost Records</a:t>
            </a:r>
          </a:p>
          <a:p>
            <a:pPr marL="514350" indent="-514350">
              <a:lnSpc>
                <a:spcPct val="150000"/>
              </a:lnSpc>
              <a:buFont typeface="Wingdings" pitchFamily="2" charset="2"/>
              <a:buChar char="q"/>
            </a:pPr>
            <a:r>
              <a:rPr lang="en-US" sz="2000" dirty="0" smtClean="0">
                <a:latin typeface="Bookman Old Style (Body)"/>
              </a:rPr>
              <a:t>Application of the Rules</a:t>
            </a:r>
          </a:p>
          <a:p>
            <a:pPr marL="514350" indent="-514350">
              <a:lnSpc>
                <a:spcPct val="150000"/>
              </a:lnSpc>
              <a:buFont typeface="Wingdings" pitchFamily="2" charset="2"/>
              <a:buChar char="q"/>
            </a:pPr>
            <a:r>
              <a:rPr lang="en-US" sz="2000" dirty="0" smtClean="0">
                <a:latin typeface="Bookman Old Style (Body)"/>
              </a:rPr>
              <a:t>CARR Not Applicable to</a:t>
            </a:r>
          </a:p>
          <a:p>
            <a:pPr marL="514350" indent="-514350">
              <a:lnSpc>
                <a:spcPct val="150000"/>
              </a:lnSpc>
              <a:buFont typeface="Wingdings" pitchFamily="2" charset="2"/>
              <a:buChar char="q"/>
            </a:pPr>
            <a:r>
              <a:rPr lang="en-US" sz="2000" dirty="0" smtClean="0">
                <a:latin typeface="Bookman Old Style (Body)"/>
              </a:rPr>
              <a:t>Maintenance of records</a:t>
            </a:r>
          </a:p>
          <a:p>
            <a:pPr marL="514350" indent="-514350">
              <a:lnSpc>
                <a:spcPct val="150000"/>
              </a:lnSpc>
              <a:buFont typeface="Wingdings" pitchFamily="2" charset="2"/>
              <a:buChar char="q"/>
            </a:pPr>
            <a:r>
              <a:rPr lang="en-US" sz="2000" dirty="0" smtClean="0">
                <a:latin typeface="Bookman Old Style (Body)"/>
              </a:rPr>
              <a:t>Compliance Procedure</a:t>
            </a:r>
          </a:p>
          <a:p>
            <a:pPr marL="514350" indent="-514350">
              <a:lnSpc>
                <a:spcPct val="150000"/>
              </a:lnSpc>
              <a:buFont typeface="Wingdings" pitchFamily="2" charset="2"/>
              <a:buChar char="q"/>
            </a:pPr>
            <a:r>
              <a:rPr lang="en-US" sz="2000" dirty="0" smtClean="0">
                <a:latin typeface="Bookman Old Style (Body)"/>
              </a:rPr>
              <a:t>Time limit and Authentication</a:t>
            </a:r>
          </a:p>
          <a:p>
            <a:pPr marL="514350" indent="-514350">
              <a:lnSpc>
                <a:spcPct val="150000"/>
              </a:lnSpc>
              <a:buFont typeface="Wingdings" pitchFamily="2" charset="2"/>
              <a:buChar char="q"/>
            </a:pPr>
            <a:r>
              <a:rPr lang="en-US" sz="2000" dirty="0" smtClean="0">
                <a:latin typeface="Bookman Old Style (Body)"/>
              </a:rPr>
              <a:t>Penalties</a:t>
            </a:r>
          </a:p>
          <a:p>
            <a:pPr marL="514350" indent="-514350">
              <a:lnSpc>
                <a:spcPct val="150000"/>
              </a:lnSpc>
              <a:buFont typeface="Wingdings" pitchFamily="2" charset="2"/>
              <a:buChar char="q"/>
            </a:pPr>
            <a:r>
              <a:rPr lang="en-US" sz="2000" dirty="0" smtClean="0">
                <a:latin typeface="Bookman Old Style (Body)"/>
              </a:rPr>
              <a:t>Form of the report </a:t>
            </a:r>
          </a:p>
          <a:p>
            <a:pPr marL="514350" indent="-514350">
              <a:lnSpc>
                <a:spcPct val="150000"/>
              </a:lnSpc>
              <a:buFont typeface="Wingdings" pitchFamily="2" charset="2"/>
              <a:buChar char="q"/>
            </a:pPr>
            <a:r>
              <a:rPr lang="en-US" sz="2000" dirty="0" smtClean="0">
                <a:latin typeface="Bookman Old Style (Body)"/>
              </a:rPr>
              <a:t>Sources</a:t>
            </a:r>
            <a:endParaRPr lang="en-US" sz="1700" dirty="0" smtClean="0">
              <a:latin typeface="Bookman Old Style (Body)"/>
            </a:endParaRPr>
          </a:p>
        </p:txBody>
      </p:sp>
      <p:sp>
        <p:nvSpPr>
          <p:cNvPr id="4" name="Slide Number Placeholder 3"/>
          <p:cNvSpPr>
            <a:spLocks noGrp="1"/>
          </p:cNvSpPr>
          <p:nvPr>
            <p:ph type="sldNum" sz="quarter" idx="15"/>
          </p:nvPr>
        </p:nvSpPr>
        <p:spPr/>
        <p:txBody>
          <a:bodyPr>
            <a:normAutofit/>
          </a:bodyPr>
          <a:lstStyle/>
          <a:p>
            <a:fld id="{B32103D6-7399-4AA8-810B-9483425C032A}" type="slidenum">
              <a:rPr lang="en-US" smtClean="0"/>
              <a:pPr/>
              <a:t>2</a:t>
            </a:fld>
            <a:endParaRPr lang="en-US"/>
          </a:p>
        </p:txBody>
      </p:sp>
      <p:sp>
        <p:nvSpPr>
          <p:cNvPr id="9" name="Footer Placeholder 8"/>
          <p:cNvSpPr>
            <a:spLocks noGrp="1"/>
          </p:cNvSpPr>
          <p:nvPr>
            <p:ph type="ftr" sz="quarter" idx="16"/>
          </p:nvPr>
        </p:nvSpPr>
        <p:spPr>
          <a:xfrm>
            <a:off x="2667000" y="6324600"/>
            <a:ext cx="3733800" cy="457200"/>
          </a:xfrm>
        </p:spPr>
        <p:txBody>
          <a:bodyPr/>
          <a:lstStyle/>
          <a:p>
            <a:pPr algn="ctr"/>
            <a:r>
              <a:rPr lang="en-US" sz="1600" b="1" dirty="0" smtClean="0"/>
              <a:t> </a:t>
            </a:r>
            <a:r>
              <a:rPr lang="en-US" sz="1600" b="1" dirty="0" err="1" smtClean="0"/>
              <a:t>Paliwal</a:t>
            </a:r>
            <a:r>
              <a:rPr lang="en-US" sz="1600" b="1" dirty="0" smtClean="0"/>
              <a:t> </a:t>
            </a:r>
            <a:r>
              <a:rPr lang="en-US" sz="1600" b="1" dirty="0" smtClean="0"/>
              <a:t>&amp; </a:t>
            </a:r>
            <a:r>
              <a:rPr lang="en-US" sz="1600" b="1" dirty="0" smtClean="0"/>
              <a:t>Associates</a:t>
            </a:r>
            <a:r>
              <a:rPr lang="en-US" b="1" dirty="0" smtClean="0"/>
              <a:t>.</a:t>
            </a:r>
            <a:endParaRPr lang="en-US" b="1" dirty="0" smtClean="0"/>
          </a:p>
          <a:p>
            <a:pPr algn="ctr"/>
            <a:r>
              <a:rPr lang="en-US" b="1" dirty="0" smtClean="0"/>
              <a:t>Cost Accountants</a:t>
            </a:r>
            <a:endParaRPr lang="en-US" b="1" dirty="0"/>
          </a:p>
        </p:txBody>
      </p:sp>
    </p:spTree>
  </p:cSld>
  <p:clrMapOvr>
    <a:masterClrMapping/>
  </p:clrMapOvr>
  <p:transition>
    <p:spli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Autofit/>
          </a:bodyPr>
          <a:lstStyle/>
          <a:p>
            <a:r>
              <a:rPr lang="en-US" sz="2400" b="1" dirty="0" smtClean="0">
                <a:solidFill>
                  <a:schemeClr val="accent2">
                    <a:lumMod val="60000"/>
                    <a:lumOff val="40000"/>
                  </a:schemeClr>
                </a:solidFill>
              </a:rPr>
              <a:t>Application of the Rules (Common Records Rules) </a:t>
            </a:r>
            <a:endParaRPr lang="en-US" sz="2400" b="1" dirty="0">
              <a:solidFill>
                <a:schemeClr val="accent2">
                  <a:lumMod val="60000"/>
                  <a:lumOff val="40000"/>
                </a:schemeClr>
              </a:solidFill>
            </a:endParaRPr>
          </a:p>
        </p:txBody>
      </p:sp>
      <p:sp>
        <p:nvSpPr>
          <p:cNvPr id="3" name="Content Placeholder 2"/>
          <p:cNvSpPr>
            <a:spLocks noGrp="1"/>
          </p:cNvSpPr>
          <p:nvPr>
            <p:ph sz="quarter" idx="1"/>
          </p:nvPr>
        </p:nvSpPr>
        <p:spPr>
          <a:xfrm>
            <a:off x="381000" y="1066800"/>
            <a:ext cx="8458200" cy="5105400"/>
          </a:xfrm>
        </p:spPr>
        <p:txBody>
          <a:bodyPr>
            <a:noAutofit/>
          </a:bodyPr>
          <a:lstStyle/>
          <a:p>
            <a:pPr marL="514350" indent="-514350">
              <a:buSzPct val="100000"/>
              <a:buFont typeface="+mj-lt"/>
              <a:buAutoNum type="alphaUcPeriod"/>
            </a:pPr>
            <a:r>
              <a:rPr lang="en-US" sz="2000" dirty="0" smtClean="0"/>
              <a:t>Applicable from Financial Year 2011-12 on</a:t>
            </a:r>
          </a:p>
          <a:p>
            <a:pPr marL="514350" indent="-514350">
              <a:buSzPct val="100000"/>
              <a:buFont typeface="+mj-lt"/>
              <a:buAutoNum type="alphaUcPeriod"/>
            </a:pPr>
            <a:endParaRPr lang="en-US" sz="2000" dirty="0" smtClean="0"/>
          </a:p>
          <a:p>
            <a:pPr marL="514350" indent="-514350">
              <a:buSzPct val="100000"/>
              <a:buFont typeface="+mj-lt"/>
              <a:buAutoNum type="alphaUcPeriod"/>
            </a:pPr>
            <a:r>
              <a:rPr lang="en-US" sz="2000" dirty="0" smtClean="0"/>
              <a:t>Every company including a foreign company, engaged in </a:t>
            </a:r>
            <a:r>
              <a:rPr lang="en-US" sz="2000" b="1" dirty="0" smtClean="0">
                <a:solidFill>
                  <a:srgbClr val="002060"/>
                </a:solidFill>
              </a:rPr>
              <a:t>Manufacturing, Mining, Processing and Production</a:t>
            </a:r>
            <a:r>
              <a:rPr lang="en-US" sz="2000" b="1" dirty="0" smtClean="0">
                <a:solidFill>
                  <a:srgbClr val="FF0000"/>
                </a:solidFill>
              </a:rPr>
              <a:t> </a:t>
            </a:r>
            <a:r>
              <a:rPr lang="en-US" sz="2000" dirty="0" smtClean="0"/>
              <a:t>activities.</a:t>
            </a:r>
          </a:p>
          <a:p>
            <a:pPr marL="514350" indent="-514350">
              <a:buSzPct val="100000"/>
              <a:buFont typeface="+mj-lt"/>
              <a:buAutoNum type="alphaUcPeriod"/>
            </a:pPr>
            <a:r>
              <a:rPr lang="en-US" sz="2000" dirty="0" smtClean="0"/>
              <a:t>As of the last date of the immediately preceding year </a:t>
            </a:r>
            <a:r>
              <a:rPr lang="en-US" sz="2000" dirty="0" smtClean="0">
                <a:solidFill>
                  <a:schemeClr val="bg2">
                    <a:lumMod val="50000"/>
                  </a:schemeClr>
                </a:solidFill>
              </a:rPr>
              <a:t>(31.03.2011) </a:t>
            </a:r>
            <a:r>
              <a:rPr lang="en-US" sz="2000" dirty="0" smtClean="0"/>
              <a:t>and fulfill any of the three conditions..</a:t>
            </a:r>
          </a:p>
          <a:p>
            <a:pPr marL="834390" lvl="1" indent="-514350">
              <a:lnSpc>
                <a:spcPct val="150000"/>
              </a:lnSpc>
              <a:buSzPct val="100000"/>
              <a:buFont typeface="+mj-lt"/>
              <a:buAutoNum type="romanLcPeriod"/>
            </a:pPr>
            <a:r>
              <a:rPr lang="en-US" sz="2000" dirty="0" smtClean="0"/>
              <a:t>Net worth exceeds Rs. 5 Crores, OR</a:t>
            </a:r>
          </a:p>
          <a:p>
            <a:pPr marL="834390" lvl="1" indent="-514350">
              <a:buSzPct val="100000"/>
              <a:buFont typeface="+mj-lt"/>
              <a:buAutoNum type="romanLcPeriod"/>
            </a:pPr>
            <a:r>
              <a:rPr lang="en-US" sz="2000" dirty="0" smtClean="0"/>
              <a:t>Aggregate value of the turnover from sale or supply of all products  or activities exceeds Rs. 20 Crores, OR</a:t>
            </a:r>
          </a:p>
          <a:p>
            <a:pPr marL="834390" lvl="1" indent="-514350">
              <a:buSzPct val="100000"/>
              <a:buFont typeface="+mj-lt"/>
              <a:buAutoNum type="romanLcPeriod"/>
            </a:pPr>
            <a:r>
              <a:rPr lang="en-US" sz="2000" dirty="0" smtClean="0"/>
              <a:t>The </a:t>
            </a:r>
            <a:r>
              <a:rPr lang="en-IN" sz="2000" dirty="0" smtClean="0"/>
              <a:t>Company’s Equity or Debt Securities are listed or in the process of listing on any Stock Exchange, whether in India or Outside India</a:t>
            </a:r>
            <a:endParaRPr lang="en-US" sz="4000" dirty="0" smtClean="0"/>
          </a:p>
          <a:p>
            <a:pPr marL="514350" indent="-514350">
              <a:buSzPct val="100000"/>
              <a:buNone/>
            </a:pPr>
            <a:endParaRPr lang="en-US" sz="1800" b="1" dirty="0" smtClean="0"/>
          </a:p>
          <a:p>
            <a:pPr marL="514350" indent="-514350">
              <a:buSzPct val="100000"/>
              <a:buNone/>
            </a:pPr>
            <a:endParaRPr lang="en-US" sz="1800" b="1" dirty="0" smtClean="0"/>
          </a:p>
          <a:p>
            <a:pPr marL="514350" indent="-514350">
              <a:buSzPct val="100000"/>
              <a:buNone/>
            </a:pPr>
            <a:endParaRPr lang="en-US" sz="1800" b="1" dirty="0" smtClean="0"/>
          </a:p>
          <a:p>
            <a:pPr marL="514350" indent="-514350">
              <a:buSzPct val="100000"/>
              <a:buNone/>
            </a:pPr>
            <a:endParaRPr lang="en-US" sz="1800" b="1" dirty="0" smtClean="0"/>
          </a:p>
          <a:p>
            <a:pPr marL="514350" indent="-514350">
              <a:buSzPct val="100000"/>
              <a:buNone/>
            </a:pPr>
            <a:endParaRPr lang="en-US" sz="1800" b="1" dirty="0" smtClean="0"/>
          </a:p>
          <a:p>
            <a:pPr marL="514350" indent="-514350">
              <a:buSzPct val="100000"/>
              <a:buNone/>
            </a:pPr>
            <a:endParaRPr lang="en-US" sz="1800" b="1" dirty="0" smtClean="0"/>
          </a:p>
          <a:p>
            <a:pPr marL="514350" indent="-514350">
              <a:buSzPct val="100000"/>
              <a:buNone/>
            </a:pPr>
            <a:endParaRPr lang="en-US" sz="1800" b="1" dirty="0" smtClean="0"/>
          </a:p>
          <a:p>
            <a:pPr marL="514350" indent="-514350">
              <a:buSzPct val="100000"/>
              <a:buNone/>
            </a:pPr>
            <a:endParaRPr lang="en-US" sz="1800" b="1" dirty="0" smtClean="0"/>
          </a:p>
          <a:p>
            <a:pPr marL="514350" indent="-514350">
              <a:buSzPct val="100000"/>
              <a:buNone/>
            </a:pPr>
            <a:endParaRPr lang="en-US" sz="1800" b="1" dirty="0" smtClean="0"/>
          </a:p>
          <a:p>
            <a:pPr marL="514350" indent="-514350">
              <a:buSzPct val="100000"/>
              <a:buNone/>
            </a:pPr>
            <a:endParaRPr lang="en-US" sz="1800" b="1" dirty="0" smtClean="0"/>
          </a:p>
          <a:p>
            <a:pPr marL="514350" indent="-514350">
              <a:buSzPct val="100000"/>
              <a:buNone/>
            </a:pPr>
            <a:endParaRPr lang="en-US" sz="1800" b="1" dirty="0" smtClean="0"/>
          </a:p>
          <a:p>
            <a:pPr marL="514350" indent="-514350">
              <a:buSzPct val="100000"/>
              <a:buNone/>
            </a:pPr>
            <a:endParaRPr lang="en-US" sz="1800" dirty="0" smtClean="0"/>
          </a:p>
        </p:txBody>
      </p:sp>
      <p:sp>
        <p:nvSpPr>
          <p:cNvPr id="6" name="Slide Number Placeholder 5"/>
          <p:cNvSpPr>
            <a:spLocks noGrp="1"/>
          </p:cNvSpPr>
          <p:nvPr>
            <p:ph type="sldNum" sz="quarter" idx="15"/>
          </p:nvPr>
        </p:nvSpPr>
        <p:spPr/>
        <p:txBody>
          <a:bodyPr>
            <a:normAutofit/>
          </a:bodyPr>
          <a:lstStyle/>
          <a:p>
            <a:fld id="{B32103D6-7399-4AA8-810B-9483425C032A}" type="slidenum">
              <a:rPr lang="en-US" smtClean="0"/>
              <a:pPr/>
              <a:t>3</a:t>
            </a:fld>
            <a:endParaRPr lang="en-US"/>
          </a:p>
        </p:txBody>
      </p:sp>
      <p:sp>
        <p:nvSpPr>
          <p:cNvPr id="10" name="Footer Placeholder 8"/>
          <p:cNvSpPr>
            <a:spLocks noGrp="1"/>
          </p:cNvSpPr>
          <p:nvPr>
            <p:ph type="ftr" sz="quarter" idx="16"/>
          </p:nvPr>
        </p:nvSpPr>
        <p:spPr>
          <a:xfrm>
            <a:off x="2819400" y="6096000"/>
            <a:ext cx="3200400" cy="518160"/>
          </a:xfrm>
        </p:spPr>
        <p:txBody>
          <a:bodyPr/>
          <a:lstStyle/>
          <a:p>
            <a:pPr algn="ctr"/>
            <a:r>
              <a:rPr lang="en-US" sz="1600" b="1" dirty="0" smtClean="0"/>
              <a:t> </a:t>
            </a:r>
            <a:r>
              <a:rPr lang="en-US" sz="1600" b="1" dirty="0" err="1" smtClean="0"/>
              <a:t>Paliwal</a:t>
            </a:r>
            <a:r>
              <a:rPr lang="en-US" sz="1600" b="1" dirty="0" smtClean="0"/>
              <a:t> &amp; Associates.</a:t>
            </a:r>
          </a:p>
          <a:p>
            <a:pPr algn="ctr"/>
            <a:r>
              <a:rPr lang="en-US" b="1" dirty="0" smtClean="0"/>
              <a:t>Cost Accountants</a:t>
            </a:r>
            <a:endParaRPr lang="en-US" b="1" dirty="0"/>
          </a:p>
        </p:txBody>
      </p:sp>
    </p:spTree>
  </p:cSld>
  <p:clrMapOvr>
    <a:masterClrMapping/>
  </p:clrMapOvr>
  <p:transition>
    <p:push/>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60000"/>
                    <a:lumOff val="40000"/>
                  </a:schemeClr>
                </a:solidFill>
              </a:rPr>
              <a:t>EXCEPTION: </a:t>
            </a:r>
            <a:r>
              <a:rPr lang="en-US" dirty="0" smtClean="0"/>
              <a:t/>
            </a:r>
            <a:br>
              <a:rPr lang="en-US" dirty="0" smtClean="0"/>
            </a:br>
            <a:r>
              <a:rPr lang="en-IN" sz="2000" b="1" dirty="0" smtClean="0">
                <a:latin typeface="Calibri"/>
              </a:rPr>
              <a:t>Provided that these rule shall not apply to a company</a:t>
            </a:r>
            <a:endParaRPr lang="en-IN" b="1" dirty="0"/>
          </a:p>
        </p:txBody>
      </p:sp>
      <p:sp>
        <p:nvSpPr>
          <p:cNvPr id="3" name="Content Placeholder 2"/>
          <p:cNvSpPr>
            <a:spLocks noGrp="1"/>
          </p:cNvSpPr>
          <p:nvPr>
            <p:ph sz="quarter" idx="1"/>
          </p:nvPr>
        </p:nvSpPr>
        <p:spPr/>
        <p:txBody>
          <a:bodyPr/>
          <a:lstStyle/>
          <a:p>
            <a:pPr marL="834390" lvl="1" indent="-514350">
              <a:buSzPct val="100000"/>
              <a:buFont typeface="+mj-lt"/>
              <a:buAutoNum type="romanLcPeriod"/>
            </a:pPr>
            <a:r>
              <a:rPr lang="en-US" sz="2000" dirty="0" smtClean="0"/>
              <a:t>Which is a body corporate governed by any special act;</a:t>
            </a:r>
          </a:p>
          <a:p>
            <a:pPr marL="834390" lvl="1" indent="-514350">
              <a:buSzPct val="100000"/>
              <a:buFont typeface="+mj-lt"/>
              <a:buAutoNum type="romanLcPeriod"/>
            </a:pPr>
            <a:endParaRPr lang="en-US" sz="1800" dirty="0" smtClean="0"/>
          </a:p>
          <a:p>
            <a:pPr marL="834390" lvl="1" indent="-514350">
              <a:buSzPct val="100000"/>
              <a:buFont typeface="+mj-lt"/>
              <a:buAutoNum type="romanLcPeriod"/>
            </a:pPr>
            <a:r>
              <a:rPr lang="en-US" sz="2000" dirty="0" smtClean="0"/>
              <a:t>Engaged in business of Bulk Drugs, Formulations, Fertilizers, Sugar, Industrial Alcohol,  Electricity, Petroleum,  Telecommunications Industry. </a:t>
            </a:r>
            <a:r>
              <a:rPr lang="en-IN" sz="2000" dirty="0" smtClean="0"/>
              <a:t>Because these industries are governed by separate rules.</a:t>
            </a:r>
            <a:endParaRPr lang="en-US" sz="2000" dirty="0" smtClean="0"/>
          </a:p>
          <a:p>
            <a:pPr marL="834390" lvl="1" indent="-514350">
              <a:buSzPct val="100000"/>
              <a:buFont typeface="+mj-lt"/>
              <a:buAutoNum type="romanLcPeriod"/>
            </a:pPr>
            <a:endParaRPr lang="en-US" sz="2000" dirty="0" smtClean="0"/>
          </a:p>
          <a:p>
            <a:pPr marL="834390" lvl="1" indent="-514350">
              <a:buSzPct val="100000"/>
              <a:buFont typeface="+mj-lt"/>
              <a:buAutoNum type="romanLcPeriod"/>
            </a:pPr>
            <a:r>
              <a:rPr lang="en-US" sz="2000" dirty="0" smtClean="0"/>
              <a:t> Supersedes all earlier 36 Record Rules except for 8 regulated groups of industries mentioned above in (ii).</a:t>
            </a:r>
            <a:endParaRPr lang="en-IN" sz="2400" dirty="0" smtClean="0"/>
          </a:p>
        </p:txBody>
      </p:sp>
      <p:sp>
        <p:nvSpPr>
          <p:cNvPr id="4" name="Slide Number Placeholder 3"/>
          <p:cNvSpPr>
            <a:spLocks noGrp="1"/>
          </p:cNvSpPr>
          <p:nvPr>
            <p:ph type="sldNum" sz="quarter" idx="15"/>
          </p:nvPr>
        </p:nvSpPr>
        <p:spPr/>
        <p:txBody>
          <a:bodyPr/>
          <a:lstStyle/>
          <a:p>
            <a:fld id="{B32103D6-7399-4AA8-810B-9483425C032A}" type="slidenum">
              <a:rPr lang="en-US" smtClean="0"/>
              <a:pPr/>
              <a:t>4</a:t>
            </a:fld>
            <a:endParaRPr lang="en-US"/>
          </a:p>
        </p:txBody>
      </p:sp>
    </p:spTree>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01000" cy="715962"/>
          </a:xfrm>
        </p:spPr>
        <p:txBody>
          <a:bodyPr>
            <a:noAutofit/>
          </a:bodyPr>
          <a:lstStyle/>
          <a:p>
            <a:r>
              <a:rPr lang="en-US" sz="2400" b="1" dirty="0" smtClean="0">
                <a:solidFill>
                  <a:schemeClr val="accent2">
                    <a:lumMod val="60000"/>
                    <a:lumOff val="40000"/>
                  </a:schemeClr>
                </a:solidFill>
              </a:rPr>
              <a:t>CLARIFICATION- GENERAL CIRCULAR 67/2011</a:t>
            </a:r>
          </a:p>
        </p:txBody>
      </p:sp>
      <p:sp>
        <p:nvSpPr>
          <p:cNvPr id="3" name="Content Placeholder 2"/>
          <p:cNvSpPr>
            <a:spLocks noGrp="1"/>
          </p:cNvSpPr>
          <p:nvPr>
            <p:ph sz="quarter" idx="1"/>
          </p:nvPr>
        </p:nvSpPr>
        <p:spPr>
          <a:xfrm>
            <a:off x="457200" y="1219200"/>
            <a:ext cx="7467600" cy="5254752"/>
          </a:xfrm>
        </p:spPr>
        <p:txBody>
          <a:bodyPr>
            <a:noAutofit/>
          </a:bodyPr>
          <a:lstStyle/>
          <a:p>
            <a:r>
              <a:rPr lang="en-US" sz="1800" dirty="0" smtClean="0"/>
              <a:t>Companies (Cost Accounting Records) Rules, 2011 are not applicable to companies engaged in:</a:t>
            </a:r>
          </a:p>
          <a:p>
            <a:endParaRPr lang="en-US" sz="1800" dirty="0" smtClean="0"/>
          </a:p>
          <a:p>
            <a:endParaRPr lang="en-US" sz="1800" dirty="0" smtClean="0"/>
          </a:p>
          <a:p>
            <a:endParaRPr lang="en-US" sz="1800" dirty="0" smtClean="0"/>
          </a:p>
          <a:p>
            <a:endParaRPr lang="en-US" sz="1800" dirty="0" smtClean="0"/>
          </a:p>
          <a:p>
            <a:endParaRPr lang="en-US" sz="1800" dirty="0" smtClean="0"/>
          </a:p>
          <a:p>
            <a:endParaRPr lang="en-US" sz="1800" dirty="0" smtClean="0"/>
          </a:p>
          <a:p>
            <a:pPr>
              <a:buNone/>
            </a:pPr>
            <a:endParaRPr lang="en-US" sz="1800" dirty="0" smtClean="0"/>
          </a:p>
          <a:p>
            <a:pPr>
              <a:spcBef>
                <a:spcPts val="0"/>
              </a:spcBef>
              <a:buNone/>
            </a:pPr>
            <a:r>
              <a:rPr lang="en-IN" sz="1800" dirty="0" smtClean="0"/>
              <a:t>    Unless any of these have been specifically covered under any other Cost Accounting Records Rules.</a:t>
            </a:r>
            <a:endParaRPr lang="en-US" sz="1800" dirty="0" smtClean="0"/>
          </a:p>
          <a:p>
            <a:pPr>
              <a:spcBef>
                <a:spcPts val="1200"/>
              </a:spcBef>
            </a:pPr>
            <a:r>
              <a:rPr lang="en-US" sz="1800" dirty="0" smtClean="0"/>
              <a:t>Job work operations or contracting/ sub-contracting activities and paid only the job work or conversion charges, such as, tailoring, baking, repairing, painting, printing, constructing, servicing, etc. </a:t>
            </a:r>
          </a:p>
          <a:p>
            <a:endParaRPr lang="en-US" sz="1800" dirty="0"/>
          </a:p>
        </p:txBody>
      </p:sp>
      <p:sp>
        <p:nvSpPr>
          <p:cNvPr id="4" name="Slide Number Placeholder 3"/>
          <p:cNvSpPr>
            <a:spLocks noGrp="1"/>
          </p:cNvSpPr>
          <p:nvPr>
            <p:ph type="sldNum" sz="quarter" idx="15"/>
          </p:nvPr>
        </p:nvSpPr>
        <p:spPr/>
        <p:txBody>
          <a:bodyPr/>
          <a:lstStyle/>
          <a:p>
            <a:fld id="{B32103D6-7399-4AA8-810B-9483425C032A}" type="slidenum">
              <a:rPr lang="en-US" smtClean="0"/>
              <a:pPr/>
              <a:t>5</a:t>
            </a:fld>
            <a:endParaRPr lang="en-US"/>
          </a:p>
        </p:txBody>
      </p:sp>
      <p:graphicFrame>
        <p:nvGraphicFramePr>
          <p:cNvPr id="7" name="Table 6"/>
          <p:cNvGraphicFramePr>
            <a:graphicFrameLocks noGrp="1"/>
          </p:cNvGraphicFramePr>
          <p:nvPr/>
        </p:nvGraphicFramePr>
        <p:xfrm>
          <a:off x="914400" y="1981200"/>
          <a:ext cx="6934201" cy="2025806"/>
        </p:xfrm>
        <a:graphic>
          <a:graphicData uri="http://schemas.openxmlformats.org/drawingml/2006/table">
            <a:tbl>
              <a:tblPr firstRow="1" bandRow="1">
                <a:tableStyleId>{BC89EF96-8CEA-46FF-86C4-4CE0E7609802}</a:tableStyleId>
              </a:tblPr>
              <a:tblGrid>
                <a:gridCol w="2108194"/>
                <a:gridCol w="229810"/>
                <a:gridCol w="1893442"/>
                <a:gridCol w="283847"/>
                <a:gridCol w="2418908"/>
              </a:tblGrid>
              <a:tr h="362415">
                <a:tc>
                  <a:txBody>
                    <a:bodyPr/>
                    <a:lstStyle/>
                    <a:p>
                      <a:pPr algn="l"/>
                      <a:r>
                        <a:rPr lang="en-US" sz="1400" b="0" dirty="0" smtClean="0"/>
                        <a:t>Wholesale Trading</a:t>
                      </a:r>
                      <a:endParaRPr lang="en-US" sz="1400" b="0" dirty="0">
                        <a:solidFill>
                          <a:schemeClr val="tx1"/>
                        </a:solidFill>
                      </a:endParaRPr>
                    </a:p>
                  </a:txBody>
                  <a:tcPr/>
                </a:tc>
                <a:tc>
                  <a:txBody>
                    <a:bodyPr/>
                    <a:lstStyle/>
                    <a:p>
                      <a:pPr algn="l"/>
                      <a:endParaRPr lang="en-US" sz="1400" b="0" dirty="0">
                        <a:solidFill>
                          <a:schemeClr val="tx1"/>
                        </a:solidFill>
                      </a:endParaRPr>
                    </a:p>
                  </a:txBody>
                  <a:tcPr/>
                </a:tc>
                <a:tc>
                  <a:txBody>
                    <a:bodyPr/>
                    <a:lstStyle/>
                    <a:p>
                      <a:pPr algn="l"/>
                      <a:r>
                        <a:rPr lang="en-US" sz="1400" b="0" dirty="0" smtClean="0"/>
                        <a:t>Insurance</a:t>
                      </a:r>
                      <a:endParaRPr lang="en-US" sz="1400" b="0" dirty="0">
                        <a:solidFill>
                          <a:schemeClr val="tx1"/>
                        </a:solidFill>
                      </a:endParaRPr>
                    </a:p>
                  </a:txBody>
                  <a:tcPr/>
                </a:tc>
                <a:tc>
                  <a:txBody>
                    <a:bodyPr/>
                    <a:lstStyle/>
                    <a:p>
                      <a:pPr algn="l"/>
                      <a:endParaRPr lang="en-US" sz="1400" b="0" dirty="0">
                        <a:solidFill>
                          <a:schemeClr val="tx1"/>
                        </a:solidFill>
                      </a:endParaRPr>
                    </a:p>
                  </a:txBody>
                  <a:tcPr/>
                </a:tc>
                <a:tc>
                  <a:txBody>
                    <a:bodyPr/>
                    <a:lstStyle/>
                    <a:p>
                      <a:pPr algn="l"/>
                      <a:r>
                        <a:rPr lang="en-US" sz="1400" b="0" dirty="0" smtClean="0"/>
                        <a:t>Recreation</a:t>
                      </a:r>
                      <a:endParaRPr lang="en-US" sz="1400" b="0" dirty="0">
                        <a:solidFill>
                          <a:schemeClr val="tx1"/>
                        </a:solidFill>
                      </a:endParaRPr>
                    </a:p>
                  </a:txBody>
                  <a:tcPr/>
                </a:tc>
              </a:tr>
              <a:tr h="362415">
                <a:tc>
                  <a:txBody>
                    <a:bodyPr/>
                    <a:lstStyle/>
                    <a:p>
                      <a:pPr algn="l"/>
                      <a:r>
                        <a:rPr lang="en-US" sz="1400" dirty="0" smtClean="0"/>
                        <a:t>Retail Trading</a:t>
                      </a:r>
                      <a:endParaRPr lang="en-US" sz="1400" b="1" dirty="0">
                        <a:solidFill>
                          <a:schemeClr val="tx1"/>
                        </a:solidFill>
                      </a:endParaRPr>
                    </a:p>
                  </a:txBody>
                  <a:tcPr/>
                </a:tc>
                <a:tc>
                  <a:txBody>
                    <a:bodyPr/>
                    <a:lstStyle/>
                    <a:p>
                      <a:pPr algn="l"/>
                      <a:endParaRPr lang="en-US" sz="1400" b="1" dirty="0">
                        <a:solidFill>
                          <a:schemeClr val="tx1"/>
                        </a:solidFill>
                      </a:endParaRPr>
                    </a:p>
                  </a:txBody>
                  <a:tcPr/>
                </a:tc>
                <a:tc>
                  <a:txBody>
                    <a:bodyPr/>
                    <a:lstStyle/>
                    <a:p>
                      <a:pPr algn="l"/>
                      <a:r>
                        <a:rPr lang="en-US" sz="1400" dirty="0" smtClean="0"/>
                        <a:t>Education</a:t>
                      </a:r>
                      <a:endParaRPr lang="en-US" sz="1400" b="1" dirty="0">
                        <a:solidFill>
                          <a:schemeClr val="tx1"/>
                        </a:solidFill>
                      </a:endParaRPr>
                    </a:p>
                  </a:txBody>
                  <a:tcPr/>
                </a:tc>
                <a:tc>
                  <a:txBody>
                    <a:bodyPr/>
                    <a:lstStyle/>
                    <a:p>
                      <a:pPr algn="l"/>
                      <a:endParaRPr lang="en-US" sz="1400" b="1" dirty="0">
                        <a:solidFill>
                          <a:schemeClr val="tx1"/>
                        </a:solidFill>
                      </a:endParaRPr>
                    </a:p>
                  </a:txBody>
                  <a:tcPr/>
                </a:tc>
                <a:tc>
                  <a:txBody>
                    <a:bodyPr/>
                    <a:lstStyle/>
                    <a:p>
                      <a:pPr algn="l"/>
                      <a:r>
                        <a:rPr lang="en-US" sz="1400" dirty="0" smtClean="0"/>
                        <a:t>Transport services</a:t>
                      </a:r>
                      <a:endParaRPr lang="en-US" sz="1400" b="1" dirty="0">
                        <a:solidFill>
                          <a:schemeClr val="tx1"/>
                        </a:solidFill>
                      </a:endParaRPr>
                    </a:p>
                  </a:txBody>
                  <a:tcPr/>
                </a:tc>
              </a:tr>
              <a:tr h="289932">
                <a:tc>
                  <a:txBody>
                    <a:bodyPr/>
                    <a:lstStyle/>
                    <a:p>
                      <a:pPr algn="l"/>
                      <a:r>
                        <a:rPr lang="en-US" sz="1400" dirty="0" smtClean="0"/>
                        <a:t>Banking</a:t>
                      </a:r>
                      <a:endParaRPr lang="en-US" sz="1400" b="1" dirty="0">
                        <a:solidFill>
                          <a:schemeClr val="tx1"/>
                        </a:solidFill>
                      </a:endParaRPr>
                    </a:p>
                  </a:txBody>
                  <a:tcPr/>
                </a:tc>
                <a:tc>
                  <a:txBody>
                    <a:bodyPr/>
                    <a:lstStyle/>
                    <a:p>
                      <a:pPr algn="l"/>
                      <a:endParaRPr lang="en-US" sz="1400" b="1" dirty="0">
                        <a:solidFill>
                          <a:schemeClr val="tx1"/>
                        </a:solidFill>
                      </a:endParaRPr>
                    </a:p>
                  </a:txBody>
                  <a:tcPr/>
                </a:tc>
                <a:tc>
                  <a:txBody>
                    <a:bodyPr/>
                    <a:lstStyle/>
                    <a:p>
                      <a:pPr algn="l"/>
                      <a:r>
                        <a:rPr lang="en-US" sz="1400" dirty="0" smtClean="0"/>
                        <a:t>Healthcare</a:t>
                      </a:r>
                      <a:endParaRPr lang="en-US" sz="1400" b="1" dirty="0">
                        <a:solidFill>
                          <a:schemeClr val="tx1"/>
                        </a:solidFill>
                      </a:endParaRPr>
                    </a:p>
                  </a:txBody>
                  <a:tcPr/>
                </a:tc>
                <a:tc>
                  <a:txBody>
                    <a:bodyPr/>
                    <a:lstStyle/>
                    <a:p>
                      <a:pPr algn="l"/>
                      <a:endParaRPr lang="en-US" sz="1400" b="1" dirty="0">
                        <a:solidFill>
                          <a:schemeClr val="tx1"/>
                        </a:solidFill>
                      </a:endParaRPr>
                    </a:p>
                  </a:txBody>
                  <a:tcPr/>
                </a:tc>
                <a:tc>
                  <a:txBody>
                    <a:bodyPr/>
                    <a:lstStyle/>
                    <a:p>
                      <a:pPr algn="l"/>
                      <a:r>
                        <a:rPr lang="en-US" sz="1400" dirty="0" smtClean="0"/>
                        <a:t>Professional consultancy</a:t>
                      </a:r>
                      <a:endParaRPr lang="en-US" sz="1400" b="1" dirty="0">
                        <a:solidFill>
                          <a:schemeClr val="tx1"/>
                        </a:solidFill>
                      </a:endParaRPr>
                    </a:p>
                  </a:txBody>
                  <a:tcPr/>
                </a:tc>
              </a:tr>
              <a:tr h="289932">
                <a:tc>
                  <a:txBody>
                    <a:bodyPr/>
                    <a:lstStyle/>
                    <a:p>
                      <a:pPr algn="l"/>
                      <a:r>
                        <a:rPr lang="en-US" sz="1400" dirty="0" smtClean="0"/>
                        <a:t>Financial</a:t>
                      </a:r>
                      <a:endParaRPr lang="en-US" sz="1400" b="1" dirty="0">
                        <a:solidFill>
                          <a:schemeClr val="tx1"/>
                        </a:solidFill>
                      </a:endParaRPr>
                    </a:p>
                  </a:txBody>
                  <a:tcPr/>
                </a:tc>
                <a:tc>
                  <a:txBody>
                    <a:bodyPr/>
                    <a:lstStyle/>
                    <a:p>
                      <a:pPr algn="l"/>
                      <a:endParaRPr lang="en-US" sz="1400" b="1" dirty="0">
                        <a:solidFill>
                          <a:schemeClr val="tx1"/>
                        </a:solidFill>
                      </a:endParaRPr>
                    </a:p>
                  </a:txBody>
                  <a:tcPr/>
                </a:tc>
                <a:tc>
                  <a:txBody>
                    <a:bodyPr/>
                    <a:lstStyle/>
                    <a:p>
                      <a:pPr algn="l"/>
                      <a:r>
                        <a:rPr lang="en-US" sz="1400" dirty="0" smtClean="0"/>
                        <a:t>Tourism</a:t>
                      </a:r>
                      <a:endParaRPr lang="en-US" sz="1400" b="1" dirty="0">
                        <a:solidFill>
                          <a:schemeClr val="tx1"/>
                        </a:solidFill>
                      </a:endParaRPr>
                    </a:p>
                  </a:txBody>
                  <a:tcPr/>
                </a:tc>
                <a:tc>
                  <a:txBody>
                    <a:bodyPr/>
                    <a:lstStyle/>
                    <a:p>
                      <a:pPr algn="l"/>
                      <a:endParaRPr lang="en-US" sz="1400" b="1" dirty="0">
                        <a:solidFill>
                          <a:schemeClr val="tx1"/>
                        </a:solidFill>
                      </a:endParaRPr>
                    </a:p>
                  </a:txBody>
                  <a:tcPr/>
                </a:tc>
                <a:tc>
                  <a:txBody>
                    <a:bodyPr/>
                    <a:lstStyle/>
                    <a:p>
                      <a:pPr algn="l"/>
                      <a:r>
                        <a:rPr lang="en-US" sz="1400" dirty="0" smtClean="0"/>
                        <a:t>IT &amp; IT Enabled Services</a:t>
                      </a:r>
                      <a:endParaRPr lang="en-US" sz="1400" b="1" dirty="0">
                        <a:solidFill>
                          <a:schemeClr val="tx1"/>
                        </a:solidFill>
                      </a:endParaRPr>
                    </a:p>
                  </a:txBody>
                  <a:tcPr/>
                </a:tc>
              </a:tr>
              <a:tr h="289932">
                <a:tc>
                  <a:txBody>
                    <a:bodyPr/>
                    <a:lstStyle/>
                    <a:p>
                      <a:pPr algn="l"/>
                      <a:r>
                        <a:rPr lang="en-US" sz="1400" dirty="0" smtClean="0"/>
                        <a:t>Leasing</a:t>
                      </a:r>
                      <a:endParaRPr lang="en-US" sz="1400" b="1" dirty="0">
                        <a:solidFill>
                          <a:schemeClr val="tx1"/>
                        </a:solidFill>
                      </a:endParaRPr>
                    </a:p>
                  </a:txBody>
                  <a:tcPr/>
                </a:tc>
                <a:tc>
                  <a:txBody>
                    <a:bodyPr/>
                    <a:lstStyle/>
                    <a:p>
                      <a:pPr algn="l"/>
                      <a:endParaRPr lang="en-US" sz="1400" b="1" dirty="0">
                        <a:solidFill>
                          <a:schemeClr val="tx1"/>
                        </a:solidFill>
                      </a:endParaRPr>
                    </a:p>
                  </a:txBody>
                  <a:tcPr/>
                </a:tc>
                <a:tc>
                  <a:txBody>
                    <a:bodyPr/>
                    <a:lstStyle/>
                    <a:p>
                      <a:pPr algn="l"/>
                      <a:r>
                        <a:rPr lang="en-US" sz="1400" dirty="0" smtClean="0"/>
                        <a:t>Travel</a:t>
                      </a:r>
                      <a:endParaRPr lang="en-US" sz="1400" b="1" dirty="0">
                        <a:solidFill>
                          <a:schemeClr val="tx1"/>
                        </a:solidFill>
                      </a:endParaRPr>
                    </a:p>
                  </a:txBody>
                  <a:tcPr/>
                </a:tc>
                <a:tc>
                  <a:txBody>
                    <a:bodyPr/>
                    <a:lstStyle/>
                    <a:p>
                      <a:pPr algn="l"/>
                      <a:endParaRPr lang="en-US" sz="1400" b="1" dirty="0">
                        <a:solidFill>
                          <a:schemeClr val="tx1"/>
                        </a:solidFill>
                      </a:endParaRPr>
                    </a:p>
                  </a:txBody>
                  <a:tcPr/>
                </a:tc>
                <a:tc>
                  <a:txBody>
                    <a:bodyPr/>
                    <a:lstStyle/>
                    <a:p>
                      <a:pPr algn="l"/>
                      <a:r>
                        <a:rPr lang="en-US" sz="1400" dirty="0" smtClean="0"/>
                        <a:t>Research &amp; Development</a:t>
                      </a:r>
                      <a:endParaRPr lang="en-US" sz="1400" b="1" dirty="0">
                        <a:solidFill>
                          <a:schemeClr val="tx1"/>
                        </a:solidFill>
                      </a:endParaRPr>
                    </a:p>
                  </a:txBody>
                  <a:tcPr/>
                </a:tc>
              </a:tr>
              <a:tr h="386576">
                <a:tc>
                  <a:txBody>
                    <a:bodyPr/>
                    <a:lstStyle/>
                    <a:p>
                      <a:pPr algn="l"/>
                      <a:r>
                        <a:rPr lang="en-US" sz="1400" dirty="0" smtClean="0"/>
                        <a:t>Investment</a:t>
                      </a:r>
                      <a:endParaRPr lang="en-US" sz="1400" b="1" dirty="0">
                        <a:solidFill>
                          <a:schemeClr val="tx1"/>
                        </a:solidFill>
                      </a:endParaRPr>
                    </a:p>
                  </a:txBody>
                  <a:tcPr/>
                </a:tc>
                <a:tc>
                  <a:txBody>
                    <a:bodyPr/>
                    <a:lstStyle/>
                    <a:p>
                      <a:pPr algn="l"/>
                      <a:endParaRPr lang="en-US" sz="1400" b="1" dirty="0">
                        <a:solidFill>
                          <a:schemeClr val="tx1"/>
                        </a:solidFill>
                      </a:endParaRPr>
                    </a:p>
                  </a:txBody>
                  <a:tcPr/>
                </a:tc>
                <a:tc>
                  <a:txBody>
                    <a:bodyPr/>
                    <a:lstStyle/>
                    <a:p>
                      <a:pPr algn="l"/>
                      <a:r>
                        <a:rPr lang="en-US" sz="1400" dirty="0" smtClean="0"/>
                        <a:t>Hospitality</a:t>
                      </a:r>
                      <a:endParaRPr lang="en-US" sz="1400" b="1" dirty="0">
                        <a:solidFill>
                          <a:schemeClr val="tx1"/>
                        </a:solidFill>
                      </a:endParaRPr>
                    </a:p>
                  </a:txBody>
                  <a:tcPr/>
                </a:tc>
                <a:tc>
                  <a:txBody>
                    <a:bodyPr/>
                    <a:lstStyle/>
                    <a:p>
                      <a:pPr algn="l"/>
                      <a:endParaRPr lang="en-US" sz="1400" b="1" dirty="0">
                        <a:solidFill>
                          <a:schemeClr val="tx1"/>
                        </a:solidFill>
                      </a:endParaRPr>
                    </a:p>
                  </a:txBody>
                  <a:tcPr/>
                </a:tc>
                <a:tc>
                  <a:txBody>
                    <a:bodyPr/>
                    <a:lstStyle/>
                    <a:p>
                      <a:pPr algn="l"/>
                      <a:r>
                        <a:rPr lang="en-US" sz="1400" dirty="0" smtClean="0"/>
                        <a:t>Postal/Courier Services</a:t>
                      </a:r>
                      <a:endParaRPr lang="en-US" sz="1400" b="1" dirty="0">
                        <a:solidFill>
                          <a:schemeClr val="tx1"/>
                        </a:solidFill>
                      </a:endParaRPr>
                    </a:p>
                  </a:txBody>
                  <a:tcPr/>
                </a:tc>
              </a:tr>
            </a:tbl>
          </a:graphicData>
        </a:graphic>
      </p:graphicFrame>
      <p:sp>
        <p:nvSpPr>
          <p:cNvPr id="8" name="Footer Placeholder 8"/>
          <p:cNvSpPr txBox="1">
            <a:spLocks/>
          </p:cNvSpPr>
          <p:nvPr/>
        </p:nvSpPr>
        <p:spPr>
          <a:xfrm>
            <a:off x="2667000" y="6248400"/>
            <a:ext cx="3200400" cy="533400"/>
          </a:xfrm>
          <a:prstGeom prst="rect">
            <a:avLst/>
          </a:prstGeom>
        </p:spPr>
        <p:txBody>
          <a:bodyPr vert="horz" rtlCol="0" anchor="ctr" anchorCtr="0"/>
          <a:lstStyle/>
          <a:p>
            <a:pPr lvl="0" algn="ctr"/>
            <a:r>
              <a:rPr lang="en-US" sz="1600" b="1" dirty="0" err="1" smtClean="0">
                <a:solidFill>
                  <a:srgbClr val="666666"/>
                </a:solidFill>
              </a:rPr>
              <a:t>Paliwal</a:t>
            </a:r>
            <a:r>
              <a:rPr lang="en-US" sz="1600" b="1" dirty="0" smtClean="0">
                <a:solidFill>
                  <a:srgbClr val="666666"/>
                </a:solidFill>
              </a:rPr>
              <a:t> &amp; Associates.</a:t>
            </a:r>
          </a:p>
          <a:p>
            <a:pPr lvl="0" algn="ctr"/>
            <a:r>
              <a:rPr lang="en-US" sz="1200" b="1" dirty="0" smtClean="0">
                <a:solidFill>
                  <a:srgbClr val="666666"/>
                </a:solidFill>
              </a:rPr>
              <a:t>Cost Accountants</a:t>
            </a:r>
          </a:p>
          <a:p>
            <a:pPr lvl="0">
              <a:defRPr/>
            </a:pPr>
            <a:endParaRPr kumimoji="0" lang="en-US" sz="1200" b="1"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nchor="t">
            <a:normAutofit/>
          </a:bodyPr>
          <a:lstStyle/>
          <a:p>
            <a:r>
              <a:rPr lang="en-IN" sz="2400" b="1" dirty="0" smtClean="0">
                <a:solidFill>
                  <a:schemeClr val="accent2">
                    <a:lumMod val="60000"/>
                    <a:lumOff val="40000"/>
                  </a:schemeClr>
                </a:solidFill>
              </a:rPr>
              <a:t>Maintenance of records</a:t>
            </a:r>
            <a:endParaRPr lang="en-IN" sz="2400" b="1" dirty="0">
              <a:solidFill>
                <a:schemeClr val="accent2">
                  <a:lumMod val="60000"/>
                  <a:lumOff val="40000"/>
                </a:schemeClr>
              </a:solidFill>
            </a:endParaRPr>
          </a:p>
        </p:txBody>
      </p:sp>
      <p:sp>
        <p:nvSpPr>
          <p:cNvPr id="5" name="Content Placeholder 4"/>
          <p:cNvSpPr>
            <a:spLocks noGrp="1"/>
          </p:cNvSpPr>
          <p:nvPr>
            <p:ph sz="quarter" idx="1"/>
          </p:nvPr>
        </p:nvSpPr>
        <p:spPr>
          <a:xfrm>
            <a:off x="533400" y="1066800"/>
            <a:ext cx="7997952" cy="5029200"/>
          </a:xfrm>
        </p:spPr>
        <p:txBody>
          <a:bodyPr>
            <a:noAutofit/>
          </a:bodyPr>
          <a:lstStyle/>
          <a:p>
            <a:pPr>
              <a:buFont typeface="Wingdings" pitchFamily="2" charset="2"/>
              <a:buChar char="q"/>
            </a:pPr>
            <a:r>
              <a:rPr lang="en-IN" sz="1800" dirty="0" smtClean="0"/>
              <a:t>Every company to which these rules apply, including all units and branches thereof shall, in respect of each of its financial year commencing on or after the 1st day of April, 2011, keep Cost Records.</a:t>
            </a:r>
          </a:p>
          <a:p>
            <a:pPr>
              <a:spcBef>
                <a:spcPts val="1800"/>
              </a:spcBef>
              <a:buFont typeface="Wingdings" pitchFamily="2" charset="2"/>
              <a:buChar char="q"/>
            </a:pPr>
            <a:r>
              <a:rPr lang="en-US" sz="1800" dirty="0" smtClean="0"/>
              <a:t>Cost Records to be kept on regular basis </a:t>
            </a:r>
            <a:r>
              <a:rPr lang="en-IN" sz="1800" dirty="0" smtClean="0"/>
              <a:t>in such manner so as to make it possible</a:t>
            </a:r>
            <a:r>
              <a:rPr lang="en-US" sz="1800" dirty="0" smtClean="0"/>
              <a:t> to calculate per unit cost of production or cost of operations, cost of sales and margin, for each of its products and activities, on monthly /  quarterly / half-yearly / annual basis</a:t>
            </a:r>
          </a:p>
          <a:p>
            <a:pPr marL="514350" indent="-514350">
              <a:spcBef>
                <a:spcPts val="1800"/>
              </a:spcBef>
              <a:buSzPct val="100000"/>
              <a:buFont typeface="Wingdings" pitchFamily="2" charset="2"/>
              <a:buChar char="q"/>
            </a:pPr>
            <a:r>
              <a:rPr lang="en-US" sz="1800" dirty="0" smtClean="0"/>
              <a:t>In accordance with Generally Accepted Cost Accounting Principles and Cost Accounting Standards issued by ICAI</a:t>
            </a:r>
          </a:p>
          <a:p>
            <a:pPr marL="514350" indent="-514350">
              <a:spcBef>
                <a:spcPts val="1800"/>
              </a:spcBef>
              <a:buSzPct val="100000"/>
              <a:buFont typeface="Wingdings" pitchFamily="2" charset="2"/>
              <a:buChar char="q"/>
            </a:pPr>
            <a:r>
              <a:rPr lang="en-US" sz="1800" dirty="0" smtClean="0"/>
              <a:t>Cost Records to be reconciled with the annual financial audited statements</a:t>
            </a:r>
          </a:p>
          <a:p>
            <a:pPr marL="514350" indent="-514350">
              <a:spcBef>
                <a:spcPts val="1800"/>
              </a:spcBef>
              <a:buSzPct val="100000"/>
              <a:buFont typeface="Wingdings" pitchFamily="2" charset="2"/>
              <a:buChar char="q"/>
            </a:pPr>
            <a:r>
              <a:rPr lang="en-US" sz="1800" dirty="0" smtClean="0"/>
              <a:t>Cost Records should be kept in good order for eight years</a:t>
            </a:r>
          </a:p>
        </p:txBody>
      </p:sp>
      <p:sp>
        <p:nvSpPr>
          <p:cNvPr id="4" name="Slide Number Placeholder 3"/>
          <p:cNvSpPr>
            <a:spLocks noGrp="1"/>
          </p:cNvSpPr>
          <p:nvPr>
            <p:ph type="sldNum" sz="quarter" idx="15"/>
          </p:nvPr>
        </p:nvSpPr>
        <p:spPr/>
        <p:txBody>
          <a:bodyPr>
            <a:normAutofit/>
          </a:bodyPr>
          <a:lstStyle/>
          <a:p>
            <a:fld id="{B32103D6-7399-4AA8-810B-9483425C032A}" type="slidenum">
              <a:rPr lang="en-US" smtClean="0"/>
              <a:pPr/>
              <a:t>6</a:t>
            </a:fld>
            <a:endParaRPr lang="en-US"/>
          </a:p>
        </p:txBody>
      </p:sp>
      <p:sp>
        <p:nvSpPr>
          <p:cNvPr id="8" name="Footer Placeholder 8"/>
          <p:cNvSpPr>
            <a:spLocks noGrp="1"/>
          </p:cNvSpPr>
          <p:nvPr>
            <p:ph type="ftr" sz="quarter" idx="16"/>
          </p:nvPr>
        </p:nvSpPr>
        <p:spPr>
          <a:xfrm>
            <a:off x="2819400" y="6019800"/>
            <a:ext cx="3200400" cy="594360"/>
          </a:xfrm>
        </p:spPr>
        <p:txBody>
          <a:bodyPr/>
          <a:lstStyle/>
          <a:p>
            <a:pPr algn="ctr"/>
            <a:r>
              <a:rPr lang="en-US" b="1" dirty="0" err="1" smtClean="0"/>
              <a:t>Paliwal</a:t>
            </a:r>
            <a:r>
              <a:rPr lang="en-US" b="1" dirty="0" smtClean="0"/>
              <a:t> &amp; Associates.</a:t>
            </a:r>
          </a:p>
          <a:p>
            <a:pPr algn="ctr"/>
            <a:r>
              <a:rPr lang="en-US" b="1" dirty="0" smtClean="0"/>
              <a:t>Cost Accountants</a:t>
            </a:r>
            <a:endParaRPr lang="en-US" b="1" dirty="0"/>
          </a:p>
        </p:txBody>
      </p:sp>
    </p:spTree>
  </p:cSld>
  <p:clrMapOvr>
    <a:masterClrMapping/>
  </p:clrMapOvr>
  <p:transition>
    <p:checke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nchor="t">
            <a:noAutofit/>
          </a:bodyPr>
          <a:lstStyle/>
          <a:p>
            <a:r>
              <a:rPr lang="en-US" sz="2400" b="1" dirty="0" smtClean="0">
                <a:solidFill>
                  <a:schemeClr val="accent2">
                    <a:lumMod val="60000"/>
                    <a:lumOff val="40000"/>
                  </a:schemeClr>
                </a:solidFill>
              </a:rPr>
              <a:t>Compliance Procedure</a:t>
            </a:r>
            <a:endParaRPr lang="en-US" sz="2400" b="1" dirty="0">
              <a:solidFill>
                <a:schemeClr val="accent2">
                  <a:lumMod val="60000"/>
                  <a:lumOff val="40000"/>
                </a:schemeClr>
              </a:solidFill>
            </a:endParaRPr>
          </a:p>
        </p:txBody>
      </p:sp>
      <p:sp>
        <p:nvSpPr>
          <p:cNvPr id="3" name="Content Placeholder 2"/>
          <p:cNvSpPr>
            <a:spLocks noGrp="1"/>
          </p:cNvSpPr>
          <p:nvPr>
            <p:ph sz="quarter" idx="1"/>
          </p:nvPr>
        </p:nvSpPr>
        <p:spPr>
          <a:xfrm>
            <a:off x="457200" y="1066800"/>
            <a:ext cx="7467600" cy="3581400"/>
          </a:xfrm>
        </p:spPr>
        <p:txBody>
          <a:bodyPr>
            <a:normAutofit/>
          </a:bodyPr>
          <a:lstStyle/>
          <a:p>
            <a:pPr>
              <a:lnSpc>
                <a:spcPct val="150000"/>
              </a:lnSpc>
              <a:buFont typeface="Wingdings" pitchFamily="2" charset="2"/>
              <a:buChar char="q"/>
            </a:pPr>
            <a:r>
              <a:rPr lang="en-US" sz="2000" dirty="0" smtClean="0"/>
              <a:t>Every company to submit Compliance Report</a:t>
            </a:r>
          </a:p>
          <a:p>
            <a:pPr>
              <a:spcBef>
                <a:spcPts val="1800"/>
              </a:spcBef>
              <a:buFont typeface="Wingdings" pitchFamily="2" charset="2"/>
              <a:buChar char="q"/>
            </a:pPr>
            <a:r>
              <a:rPr lang="en-US" sz="2000" dirty="0" smtClean="0"/>
              <a:t>In respect of each of its financial year Commencing on or after 01.04.2011</a:t>
            </a:r>
          </a:p>
          <a:p>
            <a:pPr>
              <a:spcBef>
                <a:spcPts val="1800"/>
              </a:spcBef>
              <a:buFont typeface="Wingdings" pitchFamily="2" charset="2"/>
              <a:buChar char="q"/>
            </a:pPr>
            <a:r>
              <a:rPr lang="en-US" sz="2000" dirty="0" smtClean="0"/>
              <a:t>Duly certified by a Cost Accountant </a:t>
            </a:r>
            <a:r>
              <a:rPr lang="en-IN" sz="2000" dirty="0" smtClean="0"/>
              <a:t>along with the Annexure to the Central Government, in the prescribed form.</a:t>
            </a:r>
            <a:r>
              <a:rPr lang="en-US" sz="2000" dirty="0" smtClean="0"/>
              <a:t> </a:t>
            </a:r>
          </a:p>
        </p:txBody>
      </p:sp>
      <p:sp>
        <p:nvSpPr>
          <p:cNvPr id="6" name="Slide Number Placeholder 5"/>
          <p:cNvSpPr>
            <a:spLocks noGrp="1"/>
          </p:cNvSpPr>
          <p:nvPr>
            <p:ph type="sldNum" sz="quarter" idx="15"/>
          </p:nvPr>
        </p:nvSpPr>
        <p:spPr/>
        <p:txBody>
          <a:bodyPr>
            <a:normAutofit/>
          </a:bodyPr>
          <a:lstStyle/>
          <a:p>
            <a:fld id="{B32103D6-7399-4AA8-810B-9483425C032A}" type="slidenum">
              <a:rPr lang="en-US" smtClean="0"/>
              <a:pPr/>
              <a:t>7</a:t>
            </a:fld>
            <a:endParaRPr lang="en-US"/>
          </a:p>
        </p:txBody>
      </p:sp>
      <p:sp>
        <p:nvSpPr>
          <p:cNvPr id="10" name="Footer Placeholder 8"/>
          <p:cNvSpPr>
            <a:spLocks noGrp="1"/>
          </p:cNvSpPr>
          <p:nvPr>
            <p:ph type="ftr" sz="quarter" idx="16"/>
          </p:nvPr>
        </p:nvSpPr>
        <p:spPr>
          <a:xfrm>
            <a:off x="2819400" y="5943600"/>
            <a:ext cx="3200400" cy="670560"/>
          </a:xfrm>
        </p:spPr>
        <p:txBody>
          <a:bodyPr/>
          <a:lstStyle/>
          <a:p>
            <a:pPr algn="ctr"/>
            <a:r>
              <a:rPr lang="en-US" b="1" dirty="0" err="1" smtClean="0"/>
              <a:t>Paliwal</a:t>
            </a:r>
            <a:r>
              <a:rPr lang="en-US" b="1" dirty="0" smtClean="0"/>
              <a:t> &amp; Associates.</a:t>
            </a:r>
          </a:p>
          <a:p>
            <a:pPr algn="ctr"/>
            <a:r>
              <a:rPr lang="en-US" b="1" dirty="0" smtClean="0"/>
              <a:t>Cost Accountants</a:t>
            </a:r>
            <a:endParaRPr lang="en-US" b="1" dirty="0"/>
          </a:p>
        </p:txBody>
      </p:sp>
    </p:spTree>
  </p:cSld>
  <p:clrMapOvr>
    <a:masterClrMapping/>
  </p:clrMapOvr>
  <p:transition>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rmAutofit/>
          </a:bodyPr>
          <a:lstStyle/>
          <a:p>
            <a:r>
              <a:rPr lang="en-US" sz="2400" b="1" dirty="0" smtClean="0">
                <a:solidFill>
                  <a:schemeClr val="accent2">
                    <a:lumMod val="60000"/>
                    <a:lumOff val="40000"/>
                  </a:schemeClr>
                </a:solidFill>
              </a:rPr>
              <a:t>Time</a:t>
            </a:r>
            <a:r>
              <a:rPr lang="en-US" sz="2400" b="1" dirty="0" smtClean="0">
                <a:solidFill>
                  <a:schemeClr val="bg2">
                    <a:lumMod val="50000"/>
                  </a:schemeClr>
                </a:solidFill>
              </a:rPr>
              <a:t> </a:t>
            </a:r>
            <a:r>
              <a:rPr lang="en-US" sz="2400" b="1" dirty="0" smtClean="0">
                <a:solidFill>
                  <a:schemeClr val="accent2">
                    <a:lumMod val="60000"/>
                    <a:lumOff val="40000"/>
                  </a:schemeClr>
                </a:solidFill>
              </a:rPr>
              <a:t>Limit &amp; Authentication</a:t>
            </a:r>
            <a:endParaRPr lang="en-US" sz="2400" b="1" dirty="0">
              <a:solidFill>
                <a:schemeClr val="accent2">
                  <a:lumMod val="60000"/>
                  <a:lumOff val="40000"/>
                </a:schemeClr>
              </a:solidFill>
            </a:endParaRPr>
          </a:p>
        </p:txBody>
      </p:sp>
      <p:sp>
        <p:nvSpPr>
          <p:cNvPr id="3" name="Content Placeholder 2"/>
          <p:cNvSpPr>
            <a:spLocks noGrp="1"/>
          </p:cNvSpPr>
          <p:nvPr>
            <p:ph sz="quarter" idx="1"/>
          </p:nvPr>
        </p:nvSpPr>
        <p:spPr>
          <a:xfrm>
            <a:off x="457200" y="1295400"/>
            <a:ext cx="7620000" cy="4873752"/>
          </a:xfrm>
        </p:spPr>
        <p:txBody>
          <a:bodyPr>
            <a:normAutofit/>
          </a:bodyPr>
          <a:lstStyle/>
          <a:p>
            <a:pPr>
              <a:buFont typeface="Wingdings" pitchFamily="2" charset="2"/>
              <a:buChar char="q"/>
            </a:pPr>
            <a:r>
              <a:rPr lang="en-US" dirty="0" smtClean="0">
                <a:solidFill>
                  <a:schemeClr val="accent4">
                    <a:lumMod val="40000"/>
                    <a:lumOff val="60000"/>
                  </a:schemeClr>
                </a:solidFill>
              </a:rPr>
              <a:t>Time limit for submission of the compliance report to the Central Government: </a:t>
            </a:r>
          </a:p>
          <a:p>
            <a:pPr>
              <a:spcBef>
                <a:spcPts val="1200"/>
              </a:spcBef>
              <a:buNone/>
            </a:pPr>
            <a:r>
              <a:rPr lang="en-US" sz="2000" dirty="0" smtClean="0"/>
              <a:t>		Within 180 days from </a:t>
            </a:r>
            <a:r>
              <a:rPr lang="en-IN" sz="2000" dirty="0" smtClean="0"/>
              <a:t>the close of the company’s financial year to which the compliance report relates i.e. last date will be 30th September 2012 for Financial Year 2011-12.</a:t>
            </a:r>
            <a:endParaRPr lang="en-US" sz="2000" dirty="0" smtClean="0"/>
          </a:p>
          <a:p>
            <a:pPr>
              <a:buFont typeface="Wingdings" pitchFamily="2" charset="2"/>
              <a:buChar char="q"/>
            </a:pPr>
            <a:r>
              <a:rPr lang="en-IN" dirty="0" smtClean="0">
                <a:solidFill>
                  <a:schemeClr val="accent4">
                    <a:lumMod val="40000"/>
                    <a:lumOff val="60000"/>
                  </a:schemeClr>
                </a:solidFill>
              </a:rPr>
              <a:t>Authentication of Annexure to the Compliance Report</a:t>
            </a:r>
            <a:endParaRPr lang="en-IN" sz="2000" dirty="0" smtClean="0">
              <a:solidFill>
                <a:schemeClr val="accent4">
                  <a:lumMod val="40000"/>
                  <a:lumOff val="60000"/>
                </a:schemeClr>
              </a:solidFill>
            </a:endParaRPr>
          </a:p>
          <a:p>
            <a:pPr>
              <a:spcBef>
                <a:spcPts val="1200"/>
              </a:spcBef>
              <a:buNone/>
            </a:pPr>
            <a:r>
              <a:rPr lang="en-IN" sz="2000" dirty="0" smtClean="0"/>
              <a:t>	The Annexure prescribed with the Compliance Report, as Certified by the Cost Accountant, shall be approved by the Board of Directors before submitting the same to the Central Government by the company.</a:t>
            </a:r>
            <a:endParaRPr lang="en-US" sz="2000" dirty="0" smtClean="0"/>
          </a:p>
        </p:txBody>
      </p:sp>
      <p:sp>
        <p:nvSpPr>
          <p:cNvPr id="6" name="Slide Number Placeholder 5"/>
          <p:cNvSpPr>
            <a:spLocks noGrp="1"/>
          </p:cNvSpPr>
          <p:nvPr>
            <p:ph type="sldNum" sz="quarter" idx="15"/>
          </p:nvPr>
        </p:nvSpPr>
        <p:spPr/>
        <p:txBody>
          <a:bodyPr>
            <a:normAutofit/>
          </a:bodyPr>
          <a:lstStyle/>
          <a:p>
            <a:fld id="{B32103D6-7399-4AA8-810B-9483425C032A}" type="slidenum">
              <a:rPr lang="en-US" smtClean="0"/>
              <a:pPr/>
              <a:t>8</a:t>
            </a:fld>
            <a:endParaRPr lang="en-US"/>
          </a:p>
        </p:txBody>
      </p:sp>
      <p:sp>
        <p:nvSpPr>
          <p:cNvPr id="10" name="Footer Placeholder 8"/>
          <p:cNvSpPr>
            <a:spLocks noGrp="1"/>
          </p:cNvSpPr>
          <p:nvPr>
            <p:ph type="ftr" sz="quarter" idx="16"/>
          </p:nvPr>
        </p:nvSpPr>
        <p:spPr>
          <a:xfrm>
            <a:off x="2819400" y="6019800"/>
            <a:ext cx="3200400" cy="594360"/>
          </a:xfrm>
        </p:spPr>
        <p:txBody>
          <a:bodyPr/>
          <a:lstStyle/>
          <a:p>
            <a:pPr algn="ctr"/>
            <a:r>
              <a:rPr lang="en-US" b="1" dirty="0" err="1" smtClean="0"/>
              <a:t>Paliwal</a:t>
            </a:r>
            <a:r>
              <a:rPr lang="en-US" b="1" dirty="0" smtClean="0"/>
              <a:t> &amp; Associates.</a:t>
            </a:r>
          </a:p>
          <a:p>
            <a:pPr algn="ctr"/>
            <a:r>
              <a:rPr lang="en-US" b="1" dirty="0" smtClean="0"/>
              <a:t>Cost Accountants</a:t>
            </a:r>
          </a:p>
          <a:p>
            <a:pPr algn="ctr"/>
            <a:r>
              <a:rPr lang="en-US" b="1" dirty="0" smtClean="0"/>
              <a:t>.</a:t>
            </a:r>
            <a:endParaRPr lang="en-US" b="1" dirty="0"/>
          </a:p>
        </p:txBody>
      </p:sp>
    </p:spTree>
  </p:cSld>
  <p:clrMapOvr>
    <a:masterClrMapping/>
  </p:clrMapOvr>
  <p:transition>
    <p:cov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chor="t">
            <a:normAutofit/>
          </a:bodyPr>
          <a:lstStyle/>
          <a:p>
            <a:r>
              <a:rPr lang="en-US" sz="2400" b="1" dirty="0" smtClean="0">
                <a:solidFill>
                  <a:schemeClr val="accent2">
                    <a:lumMod val="60000"/>
                    <a:lumOff val="40000"/>
                  </a:schemeClr>
                </a:solidFill>
              </a:rPr>
              <a:t>Penalties</a:t>
            </a:r>
            <a:endParaRPr lang="en-US" sz="2400" b="1" dirty="0">
              <a:solidFill>
                <a:schemeClr val="accent2">
                  <a:lumMod val="60000"/>
                  <a:lumOff val="40000"/>
                </a:schemeClr>
              </a:solidFill>
            </a:endParaRPr>
          </a:p>
        </p:txBody>
      </p:sp>
      <p:sp>
        <p:nvSpPr>
          <p:cNvPr id="3" name="Content Placeholder 2"/>
          <p:cNvSpPr>
            <a:spLocks noGrp="1"/>
          </p:cNvSpPr>
          <p:nvPr>
            <p:ph sz="quarter" idx="1"/>
          </p:nvPr>
        </p:nvSpPr>
        <p:spPr>
          <a:xfrm>
            <a:off x="457200" y="1219200"/>
            <a:ext cx="7467600" cy="4873752"/>
          </a:xfrm>
        </p:spPr>
        <p:txBody>
          <a:bodyPr>
            <a:normAutofit/>
          </a:bodyPr>
          <a:lstStyle/>
          <a:p>
            <a:pPr>
              <a:buFont typeface="Wingdings" pitchFamily="2" charset="2"/>
              <a:buChar char="q"/>
            </a:pPr>
            <a:r>
              <a:rPr lang="en-US" sz="2000" dirty="0" smtClean="0">
                <a:solidFill>
                  <a:schemeClr val="accent4">
                    <a:lumMod val="40000"/>
                    <a:lumOff val="60000"/>
                  </a:schemeClr>
                </a:solidFill>
              </a:rPr>
              <a:t>Company and Officers </a:t>
            </a:r>
          </a:p>
          <a:p>
            <a:pPr>
              <a:buNone/>
            </a:pPr>
            <a:r>
              <a:rPr lang="en-US" sz="2000" dirty="0" smtClean="0"/>
              <a:t>	</a:t>
            </a:r>
            <a:r>
              <a:rPr lang="en-IN" sz="2000" dirty="0" smtClean="0"/>
              <a:t>If a company contravenes any provisions of these rules, the company and every officer thereof who is in default, shall be punishable as provided under sub-section (2) of section 642 read with sub-sections (5) and (7) of section 209 of Companies Act,1956. </a:t>
            </a:r>
            <a:endParaRPr lang="en-US" sz="2000" dirty="0" smtClean="0"/>
          </a:p>
          <a:p>
            <a:pPr>
              <a:buNone/>
            </a:pPr>
            <a:r>
              <a:rPr lang="en-US" sz="2000" dirty="0" smtClean="0"/>
              <a:t>    Imprisonment up to six months or fine up to Rs. 10,000/- or with both. </a:t>
            </a:r>
          </a:p>
          <a:p>
            <a:pPr>
              <a:buNone/>
            </a:pPr>
            <a:endParaRPr lang="en-US" sz="2000" dirty="0" smtClean="0"/>
          </a:p>
          <a:p>
            <a:pPr>
              <a:buFont typeface="Wingdings" pitchFamily="2" charset="2"/>
              <a:buChar char="q"/>
            </a:pPr>
            <a:r>
              <a:rPr lang="en-US" sz="2000" dirty="0" smtClean="0">
                <a:solidFill>
                  <a:schemeClr val="accent4">
                    <a:lumMod val="40000"/>
                    <a:lumOff val="60000"/>
                  </a:schemeClr>
                </a:solidFill>
              </a:rPr>
              <a:t>Cost Accountant</a:t>
            </a:r>
          </a:p>
          <a:p>
            <a:pPr lvl="1">
              <a:buNone/>
            </a:pPr>
            <a:r>
              <a:rPr lang="en-US" sz="2000" dirty="0" smtClean="0"/>
              <a:t>		If default is made in complying with the procedure, 	punishable with fine up to Rs. 5000/-</a:t>
            </a:r>
          </a:p>
          <a:p>
            <a:endParaRPr lang="en-US" sz="2000" dirty="0"/>
          </a:p>
        </p:txBody>
      </p:sp>
      <p:sp>
        <p:nvSpPr>
          <p:cNvPr id="6" name="Slide Number Placeholder 5"/>
          <p:cNvSpPr>
            <a:spLocks noGrp="1"/>
          </p:cNvSpPr>
          <p:nvPr>
            <p:ph type="sldNum" sz="quarter" idx="15"/>
          </p:nvPr>
        </p:nvSpPr>
        <p:spPr/>
        <p:txBody>
          <a:bodyPr>
            <a:normAutofit/>
          </a:bodyPr>
          <a:lstStyle/>
          <a:p>
            <a:fld id="{B32103D6-7399-4AA8-810B-9483425C032A}" type="slidenum">
              <a:rPr lang="en-US" smtClean="0"/>
              <a:pPr/>
              <a:t>9</a:t>
            </a:fld>
            <a:endParaRPr lang="en-US"/>
          </a:p>
        </p:txBody>
      </p:sp>
      <p:sp>
        <p:nvSpPr>
          <p:cNvPr id="10" name="Footer Placeholder 8"/>
          <p:cNvSpPr>
            <a:spLocks noGrp="1"/>
          </p:cNvSpPr>
          <p:nvPr>
            <p:ph type="ftr" sz="quarter" idx="16"/>
          </p:nvPr>
        </p:nvSpPr>
        <p:spPr>
          <a:xfrm>
            <a:off x="2819400" y="6096000"/>
            <a:ext cx="3200400" cy="518160"/>
          </a:xfrm>
        </p:spPr>
        <p:txBody>
          <a:bodyPr/>
          <a:lstStyle/>
          <a:p>
            <a:pPr algn="ctr"/>
            <a:r>
              <a:rPr lang="en-US" b="1" dirty="0" err="1" smtClean="0"/>
              <a:t>Paliwal</a:t>
            </a:r>
            <a:r>
              <a:rPr lang="en-US" b="1" dirty="0" smtClean="0"/>
              <a:t> &amp; Associates.</a:t>
            </a:r>
          </a:p>
          <a:p>
            <a:pPr algn="ctr"/>
            <a:r>
              <a:rPr lang="en-US" b="1" dirty="0" smtClean="0"/>
              <a:t>Cost Accountants</a:t>
            </a:r>
            <a:endParaRPr lang="en-US" b="1" dirty="0"/>
          </a:p>
        </p:txBody>
      </p:sp>
    </p:spTree>
  </p:cSld>
  <p:clrMapOvr>
    <a:masterClrMapping/>
  </p:clrMapOvr>
  <p:transition>
    <p:cover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Bookman Old Style">
      <a:majorFont>
        <a:latin typeface="Bookman Old Style"/>
        <a:ea typeface=""/>
        <a:cs typeface=""/>
      </a:majorFont>
      <a:minorFont>
        <a:latin typeface="Bookman Old Style"/>
        <a:ea typeface=""/>
        <a:cs typeface=""/>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2190</TotalTime>
  <Words>793</Words>
  <Application>Microsoft Office PowerPoint</Application>
  <PresentationFormat>On-screen Show (4:3)</PresentationFormat>
  <Paragraphs>159</Paragraphs>
  <Slides>13</Slides>
  <Notes>2</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Oriel</vt:lpstr>
      <vt:lpstr>Cost Accounting Record Rules --An Introduction--</vt:lpstr>
      <vt:lpstr>Content</vt:lpstr>
      <vt:lpstr>Application of the Rules (Common Records Rules) </vt:lpstr>
      <vt:lpstr>EXCEPTION:  Provided that these rule shall not apply to a company</vt:lpstr>
      <vt:lpstr>CLARIFICATION- GENERAL CIRCULAR 67/2011</vt:lpstr>
      <vt:lpstr>Maintenance of records</vt:lpstr>
      <vt:lpstr>Compliance Procedure</vt:lpstr>
      <vt:lpstr>Time Limit &amp; Authentication</vt:lpstr>
      <vt:lpstr>Penalties</vt:lpstr>
      <vt:lpstr>Form of the report</vt:lpstr>
      <vt:lpstr>Slide 11</vt:lpstr>
      <vt:lpstr>SOURCE</vt:lpstr>
      <vt:lpstr>Slide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recent changes  in Cost Accounting Record Rules and  Cost Audit Report Rules</dc:title>
  <dc:creator>user</dc:creator>
  <cp:lastModifiedBy>ARIF</cp:lastModifiedBy>
  <cp:revision>252</cp:revision>
  <dcterms:created xsi:type="dcterms:W3CDTF">2011-06-28T09:32:35Z</dcterms:created>
  <dcterms:modified xsi:type="dcterms:W3CDTF">2012-07-02T09:47:57Z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utoOpen">
    <vt:lpwstr>1</vt:lpwstr>
  </property>
</Properties>
</file>