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94" r:id="rId28"/>
    <p:sldId id="295" r:id="rId29"/>
    <p:sldId id="296" r:id="rId30"/>
    <p:sldId id="297" r:id="rId31"/>
    <p:sldId id="298" r:id="rId32"/>
    <p:sldId id="299" r:id="rId33"/>
    <p:sldId id="354" r:id="rId34"/>
    <p:sldId id="300" r:id="rId35"/>
    <p:sldId id="301" r:id="rId36"/>
    <p:sldId id="30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F681E7-E7EC-4D40-9B8C-E22D4D11E690}" type="datetimeFigureOut">
              <a:rPr lang="en-US" smtClean="0"/>
              <a:t>5/15/2010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12F98F-92E8-442D-B39A-A531057F495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D56ED6-D921-406B-8936-3FB0BA3216CB}" type="slidenum">
              <a:rPr lang="en-US"/>
              <a:pPr/>
              <a:t>17</a:t>
            </a:fld>
            <a:endParaRPr lang="en-US"/>
          </a:p>
        </p:txBody>
      </p:sp>
      <p:sp>
        <p:nvSpPr>
          <p:cNvPr id="94210" name="Rectangle 2"/>
          <p:cNvSpPr>
            <a:spLocks noRot="1" noChangeArrowheads="1" noTextEdit="1"/>
          </p:cNvSpPr>
          <p:nvPr>
            <p:ph type="sldImg"/>
          </p:nvPr>
        </p:nvSpPr>
        <p:spPr>
          <a:ln/>
        </p:spPr>
      </p:sp>
      <p:sp>
        <p:nvSpPr>
          <p:cNvPr id="94211" name="Rectangle 3"/>
          <p:cNvSpPr>
            <a:spLocks noGrp="1" noChangeArrowheads="1"/>
          </p:cNvSpPr>
          <p:nvPr>
            <p:ph type="body" idx="1"/>
          </p:nvPr>
        </p:nvSpPr>
        <p:spPr/>
        <p:txBody>
          <a:bodyPr/>
          <a:lstStyle/>
          <a:p>
            <a:pPr>
              <a:buFontTx/>
              <a:buChar char="•"/>
            </a:pPr>
            <a:r>
              <a:rPr lang="en-US"/>
              <a:t>Discovery should be by the Assessee.  If such error is discovered by the Dept it will not constitute revised return u/s 139(5).</a:t>
            </a:r>
          </a:p>
          <a:p>
            <a:pPr>
              <a:buFontTx/>
              <a:buChar char="•"/>
            </a:pPr>
            <a:r>
              <a:rPr lang="en-US"/>
              <a:t>A revised return is not necessary when the assessee merely changes his status, accounting year or method of accounting.</a:t>
            </a:r>
          </a:p>
          <a:p>
            <a:pPr>
              <a:buFontTx/>
              <a:buChar char="•"/>
            </a:pPr>
            <a:r>
              <a:rPr lang="en-US"/>
              <a:t>An example of omission can be an “Auditor’s Report” failed to file.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A8D62E-DA75-458E-A4BF-D271EFF7369F}" type="slidenum">
              <a:rPr lang="en-US"/>
              <a:pPr/>
              <a:t>19</a:t>
            </a:fld>
            <a:endParaRPr lang="en-US"/>
          </a:p>
        </p:txBody>
      </p:sp>
      <p:sp>
        <p:nvSpPr>
          <p:cNvPr id="95234" name="Rectangle 2"/>
          <p:cNvSpPr>
            <a:spLocks noRot="1" noChangeArrowheads="1" noTextEdit="1"/>
          </p:cNvSpPr>
          <p:nvPr>
            <p:ph type="sldImg"/>
          </p:nvPr>
        </p:nvSpPr>
        <p:spPr>
          <a:ln/>
        </p:spPr>
      </p:sp>
      <p:sp>
        <p:nvSpPr>
          <p:cNvPr id="95235" name="Rectangle 3"/>
          <p:cNvSpPr>
            <a:spLocks noGrp="1" noChangeArrowheads="1"/>
          </p:cNvSpPr>
          <p:nvPr>
            <p:ph type="body" idx="1"/>
          </p:nvPr>
        </p:nvSpPr>
        <p:spPr/>
        <p:txBody>
          <a:bodyPr/>
          <a:lstStyle/>
          <a:p>
            <a:r>
              <a:rPr lang="en-US"/>
              <a:t>The original return was filed claiming Depreciation as per law.  But the Depreciation claim was withdrawn in the revised return.  It was held that such a return could not be a revised return u/s 139(5).</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F13DC22-8D9F-4BCE-A21C-4A11DA948850}" type="slidenum">
              <a:rPr lang="en-US"/>
              <a:pPr/>
              <a:t>‹#›</a:t>
            </a:fld>
            <a:endParaRPr lang="en-US"/>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1FA91FA0-9419-411A-AADA-7C1C1D9053DD}" type="slidenum">
              <a:rPr lang="en-US"/>
              <a:pPr/>
              <a:t>‹#›</a:t>
            </a:fld>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5/15/2010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1D8BD707-D9CF-40AE-B4C6-C98DA3205C09}" type="datetimeFigureOut">
              <a:rPr lang="en-US" smtClean="0"/>
              <a:pPr/>
              <a:t>5/15/2010</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1D8BD707-D9CF-40AE-B4C6-C98DA3205C09}" type="datetimeFigureOut">
              <a:rPr lang="en-US" smtClean="0"/>
              <a:pPr/>
              <a:t>5/15/2010</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7" r:id="rId13"/>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C25-ROI%20&amp;%20Assessment%20Procedures.xl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09600" y="1622425"/>
            <a:ext cx="7772400" cy="2568575"/>
          </a:xfrm>
          <a:noFill/>
        </p:spPr>
        <p:txBody>
          <a:bodyPr/>
          <a:lstStyle/>
          <a:p>
            <a:r>
              <a:rPr lang="en-US" sz="5400" b="1" u="sng">
                <a:solidFill>
                  <a:schemeClr val="folHlink"/>
                </a:solidFill>
              </a:rPr>
              <a:t>CHAPTER 25</a:t>
            </a:r>
            <a:r>
              <a:rPr lang="en-US" sz="4000" b="1" u="sng">
                <a:solidFill>
                  <a:schemeClr val="bg2"/>
                </a:solidFill>
              </a:rPr>
              <a:t/>
            </a:r>
            <a:br>
              <a:rPr lang="en-US" sz="4000" b="1" u="sng">
                <a:solidFill>
                  <a:schemeClr val="bg2"/>
                </a:solidFill>
              </a:rPr>
            </a:br>
            <a:r>
              <a:rPr lang="en-US" sz="5400" b="1">
                <a:solidFill>
                  <a:schemeClr val="accent1"/>
                </a:solidFill>
              </a:rPr>
              <a:t>RETURN OF INCOME </a:t>
            </a:r>
          </a:p>
        </p:txBody>
      </p:sp>
      <p:sp>
        <p:nvSpPr>
          <p:cNvPr id="5123" name="Rectangle 3"/>
          <p:cNvSpPr>
            <a:spLocks noGrp="1" noChangeArrowheads="1"/>
          </p:cNvSpPr>
          <p:nvPr>
            <p:ph type="subTitle" idx="1"/>
          </p:nvPr>
        </p:nvSpPr>
        <p:spPr>
          <a:xfrm>
            <a:off x="838200" y="381000"/>
            <a:ext cx="7615238" cy="877888"/>
          </a:xfrm>
          <a:noFill/>
        </p:spPr>
        <p:txBody>
          <a:bodyPr/>
          <a:lstStyle/>
          <a:p>
            <a:r>
              <a:rPr lang="en-US" sz="3600">
                <a:solidFill>
                  <a:schemeClr val="bg1"/>
                </a:solidFill>
              </a:rPr>
              <a:t>II Om Shri Ganeshaya Namaha II</a:t>
            </a:r>
          </a:p>
        </p:txBody>
      </p:sp>
      <p:sp>
        <p:nvSpPr>
          <p:cNvPr id="5124" name="Rectangle 4"/>
          <p:cNvSpPr>
            <a:spLocks noChangeArrowheads="1"/>
          </p:cNvSpPr>
          <p:nvPr/>
        </p:nvSpPr>
        <p:spPr bwMode="auto">
          <a:xfrm>
            <a:off x="838200" y="4114800"/>
            <a:ext cx="7615238" cy="877888"/>
          </a:xfrm>
          <a:prstGeom prst="rect">
            <a:avLst/>
          </a:prstGeom>
          <a:noFill/>
          <a:ln w="9525">
            <a:noFill/>
            <a:miter lim="800000"/>
            <a:headEnd/>
            <a:tailEnd/>
          </a:ln>
          <a:effectLst/>
        </p:spPr>
        <p:txBody>
          <a:bodyPr/>
          <a:lstStyle/>
          <a:p>
            <a:pPr algn="ctr" eaLnBrk="1" hangingPunct="1">
              <a:spcBef>
                <a:spcPct val="20000"/>
              </a:spcBef>
            </a:pPr>
            <a:r>
              <a:rPr lang="en-US" sz="3600">
                <a:solidFill>
                  <a:srgbClr val="FF9933"/>
                </a:solidFill>
                <a:latin typeface="Arial" charset="0"/>
              </a:rPr>
              <a:t>(SECTIONS 139 TO 140A)</a:t>
            </a:r>
          </a:p>
        </p:txBody>
      </p:sp>
    </p:spTree>
  </p:cSld>
  <p:clrMapOvr>
    <a:masterClrMapping/>
  </p:clrMapOvr>
  <p:transition spd="slow">
    <p:diamond/>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slide(fromTop)">
                                      <p:cBhvr>
                                        <p:cTn id="7" dur="500"/>
                                        <p:tgtEl>
                                          <p:spTgt spid="5123">
                                            <p:txEl>
                                              <p:pRg st="0" end="0"/>
                                            </p:txEl>
                                          </p:spTgt>
                                        </p:tgtEl>
                                      </p:cBhvr>
                                    </p:animEffect>
                                  </p:childTnLst>
                                </p:cTn>
                              </p:par>
                            </p:childTnLst>
                          </p:cTn>
                        </p:par>
                        <p:par>
                          <p:cTn id="8" fill="hold">
                            <p:stCondLst>
                              <p:cond delay="500"/>
                            </p:stCondLst>
                            <p:childTnLst>
                              <p:par>
                                <p:cTn id="9" presetID="8" presetClass="entr" presetSubtype="16" fill="hold" grpId="0" nodeType="after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diamond(in)">
                                      <p:cBhvr>
                                        <p:cTn id="11" dur="2000"/>
                                        <p:tgtEl>
                                          <p:spTgt spid="5122"/>
                                        </p:tgtEl>
                                      </p:cBhvr>
                                    </p:animEffect>
                                  </p:childTnLst>
                                </p:cTn>
                              </p:par>
                            </p:childTnLst>
                          </p:cTn>
                        </p:par>
                        <p:par>
                          <p:cTn id="12" fill="hold">
                            <p:stCondLst>
                              <p:cond delay="25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5124"/>
                                        </p:tgtEl>
                                        <p:attrNameLst>
                                          <p:attrName>style.visibility</p:attrName>
                                        </p:attrNameLst>
                                      </p:cBhvr>
                                      <p:to>
                                        <p:strVal val="visible"/>
                                      </p:to>
                                    </p:set>
                                    <p:anim calcmode="discrete" valueType="clr">
                                      <p:cBhvr override="childStyle">
                                        <p:cTn id="15" dur="80"/>
                                        <p:tgtEl>
                                          <p:spTgt spid="5124"/>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5124"/>
                                        </p:tgtEl>
                                        <p:attrNameLst>
                                          <p:attrName>fillcolor</p:attrName>
                                        </p:attrNameLst>
                                      </p:cBhvr>
                                      <p:tavLst>
                                        <p:tav tm="0">
                                          <p:val>
                                            <p:clrVal>
                                              <a:schemeClr val="accent2"/>
                                            </p:clrVal>
                                          </p:val>
                                        </p:tav>
                                        <p:tav tm="50000">
                                          <p:val>
                                            <p:clrVal>
                                              <a:schemeClr val="hlink"/>
                                            </p:clrVal>
                                          </p:val>
                                        </p:tav>
                                      </p:tavLst>
                                    </p:anim>
                                    <p:set>
                                      <p:cBhvr>
                                        <p:cTn id="17" dur="80"/>
                                        <p:tgtEl>
                                          <p:spTgt spid="51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P spid="51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Section 139(1A)</a:t>
            </a:r>
          </a:p>
        </p:txBody>
      </p:sp>
      <p:sp>
        <p:nvSpPr>
          <p:cNvPr id="61443" name="Rectangle 3"/>
          <p:cNvSpPr>
            <a:spLocks noGrp="1" noChangeArrowheads="1"/>
          </p:cNvSpPr>
          <p:nvPr>
            <p:ph idx="1"/>
          </p:nvPr>
        </p:nvSpPr>
        <p:spPr>
          <a:xfrm>
            <a:off x="457200" y="914400"/>
            <a:ext cx="8229600" cy="5562600"/>
          </a:xfrm>
        </p:spPr>
        <p:txBody>
          <a:bodyPr/>
          <a:lstStyle/>
          <a:p>
            <a:pPr algn="just"/>
            <a:r>
              <a:rPr lang="en-US" sz="2400">
                <a:solidFill>
                  <a:schemeClr val="accent1"/>
                </a:solidFill>
              </a:rPr>
              <a:t>Any person being an individual, who is in receipt of income chargeable under the head “Salaries”, may at his option,</a:t>
            </a:r>
          </a:p>
          <a:p>
            <a:pPr algn="just"/>
            <a:r>
              <a:rPr lang="en-US" sz="2400">
                <a:solidFill>
                  <a:schemeClr val="accent1"/>
                </a:solidFill>
              </a:rPr>
              <a:t>Furnish his ROI for any PY to his employer and </a:t>
            </a:r>
          </a:p>
          <a:p>
            <a:pPr algn="just"/>
            <a:r>
              <a:rPr lang="en-US" sz="2400">
                <a:solidFill>
                  <a:schemeClr val="accent1"/>
                </a:solidFill>
              </a:rPr>
              <a:t>Such employer shall furnish returns received by him on or before the due date</a:t>
            </a:r>
          </a:p>
          <a:p>
            <a:pPr algn="just"/>
            <a:r>
              <a:rPr lang="en-US" sz="2400">
                <a:solidFill>
                  <a:schemeClr val="accent1"/>
                </a:solidFill>
              </a:rPr>
              <a:t>In accordance with such scheme and such conditions as may be specified by the Board in this behalf by way of notification in the Official Gazette</a:t>
            </a:r>
          </a:p>
          <a:p>
            <a:pPr algn="just"/>
            <a:r>
              <a:rPr lang="en-US" sz="2400">
                <a:solidFill>
                  <a:schemeClr val="accent1"/>
                </a:solidFill>
              </a:rPr>
              <a:t>Such return shall be deemed to be a ROI furnished u/s 139(1)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wipe(left)">
                                      <p:cBhvr>
                                        <p:cTn id="7" dur="1000"/>
                                        <p:tgtEl>
                                          <p:spTgt spid="61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443">
                                            <p:txEl>
                                              <p:pRg st="1" end="1"/>
                                            </p:txEl>
                                          </p:spTgt>
                                        </p:tgtEl>
                                        <p:attrNameLst>
                                          <p:attrName>style.visibility</p:attrName>
                                        </p:attrNameLst>
                                      </p:cBhvr>
                                      <p:to>
                                        <p:strVal val="visible"/>
                                      </p:to>
                                    </p:set>
                                    <p:animEffect transition="in" filter="wipe(left)">
                                      <p:cBhvr>
                                        <p:cTn id="12" dur="1000"/>
                                        <p:tgtEl>
                                          <p:spTgt spid="61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443">
                                            <p:txEl>
                                              <p:pRg st="2" end="2"/>
                                            </p:txEl>
                                          </p:spTgt>
                                        </p:tgtEl>
                                        <p:attrNameLst>
                                          <p:attrName>style.visibility</p:attrName>
                                        </p:attrNameLst>
                                      </p:cBhvr>
                                      <p:to>
                                        <p:strVal val="visible"/>
                                      </p:to>
                                    </p:set>
                                    <p:animEffect transition="in" filter="wipe(left)">
                                      <p:cBhvr>
                                        <p:cTn id="17" dur="1000"/>
                                        <p:tgtEl>
                                          <p:spTgt spid="614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443">
                                            <p:txEl>
                                              <p:pRg st="3" end="3"/>
                                            </p:txEl>
                                          </p:spTgt>
                                        </p:tgtEl>
                                        <p:attrNameLst>
                                          <p:attrName>style.visibility</p:attrName>
                                        </p:attrNameLst>
                                      </p:cBhvr>
                                      <p:to>
                                        <p:strVal val="visible"/>
                                      </p:to>
                                    </p:set>
                                    <p:animEffect transition="in" filter="wipe(left)">
                                      <p:cBhvr>
                                        <p:cTn id="22" dur="1000"/>
                                        <p:tgtEl>
                                          <p:spTgt spid="614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443">
                                            <p:txEl>
                                              <p:pRg st="4" end="4"/>
                                            </p:txEl>
                                          </p:spTgt>
                                        </p:tgtEl>
                                        <p:attrNameLst>
                                          <p:attrName>style.visibility</p:attrName>
                                        </p:attrNameLst>
                                      </p:cBhvr>
                                      <p:to>
                                        <p:strVal val="visible"/>
                                      </p:to>
                                    </p:set>
                                    <p:animEffect transition="in" filter="wipe(left)">
                                      <p:cBhvr>
                                        <p:cTn id="27" dur="1000"/>
                                        <p:tgtEl>
                                          <p:spTgt spid="614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idx="1"/>
          </p:nvPr>
        </p:nvSpPr>
        <p:spPr>
          <a:xfrm>
            <a:off x="457200" y="914400"/>
            <a:ext cx="8229600" cy="5562600"/>
          </a:xfrm>
        </p:spPr>
        <p:txBody>
          <a:bodyPr/>
          <a:lstStyle/>
          <a:p>
            <a:pPr marL="609600" indent="-609600">
              <a:lnSpc>
                <a:spcPct val="90000"/>
              </a:lnSpc>
              <a:buFontTx/>
              <a:buNone/>
            </a:pPr>
            <a:r>
              <a:rPr lang="en-US" sz="2400">
                <a:solidFill>
                  <a:schemeClr val="accent1"/>
                </a:solidFill>
              </a:rPr>
              <a:t>	However, the following returns of employees shall not be submitted under the above scheme:</a:t>
            </a:r>
          </a:p>
          <a:p>
            <a:pPr marL="609600" indent="-609600">
              <a:lnSpc>
                <a:spcPct val="90000"/>
              </a:lnSpc>
              <a:buFontTx/>
              <a:buNone/>
            </a:pPr>
            <a:endParaRPr lang="en-US" sz="2400">
              <a:solidFill>
                <a:schemeClr val="accent1"/>
              </a:solidFill>
            </a:endParaRPr>
          </a:p>
          <a:p>
            <a:pPr marL="990600" lvl="1" indent="-533400">
              <a:lnSpc>
                <a:spcPct val="90000"/>
              </a:lnSpc>
              <a:buFontTx/>
              <a:buAutoNum type="alphaLcParenR"/>
            </a:pPr>
            <a:r>
              <a:rPr lang="en-US" sz="2400">
                <a:solidFill>
                  <a:schemeClr val="accent1"/>
                </a:solidFill>
              </a:rPr>
              <a:t>Return of any year (other than current year)</a:t>
            </a:r>
          </a:p>
          <a:p>
            <a:pPr marL="990600" lvl="1" indent="-533400">
              <a:lnSpc>
                <a:spcPct val="90000"/>
              </a:lnSpc>
              <a:buFontTx/>
              <a:buAutoNum type="alphaLcParenR"/>
            </a:pPr>
            <a:r>
              <a:rPr lang="en-US" sz="2400">
                <a:solidFill>
                  <a:schemeClr val="accent1"/>
                </a:solidFill>
              </a:rPr>
              <a:t>Return without PAN or with incorrect PAN</a:t>
            </a:r>
          </a:p>
          <a:p>
            <a:pPr marL="990600" lvl="1" indent="-533400">
              <a:lnSpc>
                <a:spcPct val="90000"/>
              </a:lnSpc>
              <a:buFontTx/>
              <a:buAutoNum type="alphaLcParenR"/>
            </a:pPr>
            <a:r>
              <a:rPr lang="en-US" sz="2400">
                <a:solidFill>
                  <a:schemeClr val="accent1"/>
                </a:solidFill>
              </a:rPr>
              <a:t>Return under block assessment u/s 153A</a:t>
            </a:r>
          </a:p>
          <a:p>
            <a:pPr marL="990600" lvl="1" indent="-533400">
              <a:lnSpc>
                <a:spcPct val="90000"/>
              </a:lnSpc>
              <a:buFontTx/>
              <a:buAutoNum type="alphaLcParenR"/>
            </a:pPr>
            <a:r>
              <a:rPr lang="en-US" sz="2400">
                <a:solidFill>
                  <a:schemeClr val="accent1"/>
                </a:solidFill>
              </a:rPr>
              <a:t>Return of an employee having more than one employer</a:t>
            </a:r>
          </a:p>
          <a:p>
            <a:pPr marL="990600" lvl="1" indent="-533400">
              <a:lnSpc>
                <a:spcPct val="90000"/>
              </a:lnSpc>
              <a:buFontTx/>
              <a:buAutoNum type="alphaLcParenR"/>
            </a:pPr>
            <a:r>
              <a:rPr lang="en-US" sz="2400">
                <a:solidFill>
                  <a:schemeClr val="accent1"/>
                </a:solidFill>
              </a:rPr>
              <a:t>Return of an employee who is not getting salary from an eligible employer on the last day of the PY</a:t>
            </a:r>
          </a:p>
          <a:p>
            <a:pPr marL="990600" lvl="1" indent="-533400">
              <a:lnSpc>
                <a:spcPct val="90000"/>
              </a:lnSpc>
              <a:buFontTx/>
              <a:buAutoNum type="alphaLcParenR"/>
            </a:pPr>
            <a:r>
              <a:rPr lang="en-US" sz="2400">
                <a:solidFill>
                  <a:schemeClr val="accent1"/>
                </a:solidFill>
              </a:rPr>
              <a:t>Revised return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wipe(left)">
                                      <p:cBhvr>
                                        <p:cTn id="7" dur="1000"/>
                                        <p:tgtEl>
                                          <p:spTgt spid="624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2467">
                                            <p:txEl>
                                              <p:pRg st="2" end="2"/>
                                            </p:txEl>
                                          </p:spTgt>
                                        </p:tgtEl>
                                        <p:attrNameLst>
                                          <p:attrName>style.visibility</p:attrName>
                                        </p:attrNameLst>
                                      </p:cBhvr>
                                      <p:to>
                                        <p:strVal val="visible"/>
                                      </p:to>
                                    </p:set>
                                    <p:animEffect transition="in" filter="wipe(left)">
                                      <p:cBhvr>
                                        <p:cTn id="12" dur="1000"/>
                                        <p:tgtEl>
                                          <p:spTgt spid="624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2467">
                                            <p:txEl>
                                              <p:pRg st="3" end="3"/>
                                            </p:txEl>
                                          </p:spTgt>
                                        </p:tgtEl>
                                        <p:attrNameLst>
                                          <p:attrName>style.visibility</p:attrName>
                                        </p:attrNameLst>
                                      </p:cBhvr>
                                      <p:to>
                                        <p:strVal val="visible"/>
                                      </p:to>
                                    </p:set>
                                    <p:animEffect transition="in" filter="wipe(left)">
                                      <p:cBhvr>
                                        <p:cTn id="17" dur="1000"/>
                                        <p:tgtEl>
                                          <p:spTgt spid="6246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2467">
                                            <p:txEl>
                                              <p:pRg st="4" end="4"/>
                                            </p:txEl>
                                          </p:spTgt>
                                        </p:tgtEl>
                                        <p:attrNameLst>
                                          <p:attrName>style.visibility</p:attrName>
                                        </p:attrNameLst>
                                      </p:cBhvr>
                                      <p:to>
                                        <p:strVal val="visible"/>
                                      </p:to>
                                    </p:set>
                                    <p:animEffect transition="in" filter="wipe(left)">
                                      <p:cBhvr>
                                        <p:cTn id="22" dur="1000"/>
                                        <p:tgtEl>
                                          <p:spTgt spid="6246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2467">
                                            <p:txEl>
                                              <p:pRg st="5" end="5"/>
                                            </p:txEl>
                                          </p:spTgt>
                                        </p:tgtEl>
                                        <p:attrNameLst>
                                          <p:attrName>style.visibility</p:attrName>
                                        </p:attrNameLst>
                                      </p:cBhvr>
                                      <p:to>
                                        <p:strVal val="visible"/>
                                      </p:to>
                                    </p:set>
                                    <p:animEffect transition="in" filter="wipe(left)">
                                      <p:cBhvr>
                                        <p:cTn id="27" dur="1000"/>
                                        <p:tgtEl>
                                          <p:spTgt spid="6246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2467">
                                            <p:txEl>
                                              <p:pRg st="6" end="6"/>
                                            </p:txEl>
                                          </p:spTgt>
                                        </p:tgtEl>
                                        <p:attrNameLst>
                                          <p:attrName>style.visibility</p:attrName>
                                        </p:attrNameLst>
                                      </p:cBhvr>
                                      <p:to>
                                        <p:strVal val="visible"/>
                                      </p:to>
                                    </p:set>
                                    <p:animEffect transition="in" filter="wipe(left)">
                                      <p:cBhvr>
                                        <p:cTn id="32" dur="1000"/>
                                        <p:tgtEl>
                                          <p:spTgt spid="6246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2467">
                                            <p:txEl>
                                              <p:pRg st="7" end="7"/>
                                            </p:txEl>
                                          </p:spTgt>
                                        </p:tgtEl>
                                        <p:attrNameLst>
                                          <p:attrName>style.visibility</p:attrName>
                                        </p:attrNameLst>
                                      </p:cBhvr>
                                      <p:to>
                                        <p:strVal val="visible"/>
                                      </p:to>
                                    </p:set>
                                    <p:animEffect transition="in" filter="wipe(left)">
                                      <p:cBhvr>
                                        <p:cTn id="37" dur="1000"/>
                                        <p:tgtEl>
                                          <p:spTgt spid="624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Section 139(3)</a:t>
            </a:r>
          </a:p>
        </p:txBody>
      </p:sp>
      <p:sp>
        <p:nvSpPr>
          <p:cNvPr id="68611" name="Rectangle 3"/>
          <p:cNvSpPr>
            <a:spLocks noGrp="1" noChangeArrowheads="1"/>
          </p:cNvSpPr>
          <p:nvPr>
            <p:ph idx="1"/>
          </p:nvPr>
        </p:nvSpPr>
        <p:spPr>
          <a:xfrm>
            <a:off x="457200" y="914400"/>
            <a:ext cx="8229600" cy="5562600"/>
          </a:xfrm>
        </p:spPr>
        <p:txBody>
          <a:bodyPr>
            <a:normAutofit/>
          </a:bodyPr>
          <a:lstStyle/>
          <a:p>
            <a:pPr algn="just">
              <a:lnSpc>
                <a:spcPct val="90000"/>
              </a:lnSpc>
            </a:pPr>
            <a:r>
              <a:rPr lang="en-US" sz="2000">
                <a:solidFill>
                  <a:schemeClr val="accent1"/>
                </a:solidFill>
              </a:rPr>
              <a:t>Normally it is not mandatory to file a ROL. But if a person has sustained a loss under the head “PGBP” or “CG” and claims that such loss or any part thereof should be c/f u/s 72-73-74-74A, </a:t>
            </a:r>
          </a:p>
          <a:p>
            <a:pPr algn="just">
              <a:lnSpc>
                <a:spcPct val="90000"/>
              </a:lnSpc>
            </a:pPr>
            <a:r>
              <a:rPr lang="en-US" sz="2000">
                <a:solidFill>
                  <a:schemeClr val="accent1"/>
                </a:solidFill>
              </a:rPr>
              <a:t>Then he may furnish a ROL within the time specified u/s 139(1) to claim such benefit</a:t>
            </a:r>
          </a:p>
          <a:p>
            <a:pPr algn="just">
              <a:lnSpc>
                <a:spcPct val="90000"/>
              </a:lnSpc>
            </a:pPr>
            <a:r>
              <a:rPr lang="en-US" sz="2000">
                <a:solidFill>
                  <a:schemeClr val="accent1"/>
                </a:solidFill>
              </a:rPr>
              <a:t>If the ROL is not submitted (or) is submitted after the due date, then the benefit of c/f is not available.  </a:t>
            </a:r>
          </a:p>
          <a:p>
            <a:pPr algn="just">
              <a:lnSpc>
                <a:spcPct val="90000"/>
              </a:lnSpc>
            </a:pPr>
            <a:r>
              <a:rPr lang="en-US" sz="2000">
                <a:solidFill>
                  <a:schemeClr val="accent1"/>
                </a:solidFill>
              </a:rPr>
              <a:t>However, any current year losses can be set off against the current year incomes even if the return is filed after the due date.</a:t>
            </a:r>
          </a:p>
          <a:p>
            <a:pPr algn="just">
              <a:lnSpc>
                <a:spcPct val="90000"/>
              </a:lnSpc>
            </a:pPr>
            <a:r>
              <a:rPr lang="en-US" sz="2000">
                <a:solidFill>
                  <a:schemeClr val="accent1"/>
                </a:solidFill>
              </a:rPr>
              <a:t>Though the CY losses cannot be c/f the earlier years losses can be c/f if the ROL of that year(s) where submitted with in the due date and such loss has been assessed.</a:t>
            </a:r>
          </a:p>
          <a:p>
            <a:pPr algn="just">
              <a:lnSpc>
                <a:spcPct val="90000"/>
              </a:lnSpc>
            </a:pPr>
            <a:r>
              <a:rPr lang="en-US" sz="2000">
                <a:solidFill>
                  <a:srgbClr val="FF9933"/>
                </a:solidFill>
              </a:rPr>
              <a:t>Loss on account of House Property &amp; Unabsorbed Depreciation can be c/f even if the return is submitted late.</a:t>
            </a:r>
          </a:p>
          <a:p>
            <a:pPr algn="just">
              <a:lnSpc>
                <a:spcPct val="90000"/>
              </a:lnSpc>
            </a:pPr>
            <a:r>
              <a:rPr lang="en-US" sz="2000">
                <a:solidFill>
                  <a:srgbClr val="FF9933"/>
                </a:solidFill>
              </a:rPr>
              <a:t>If an assessee has submitted a ROL in response to a notice u/s 142(1), then such loss cannot be c/f unless it is a loss u/h “IHP”.  However, unabsorbed depreciation can be carried forward.</a:t>
            </a:r>
          </a:p>
          <a:p>
            <a:pPr algn="just">
              <a:lnSpc>
                <a:spcPct val="90000"/>
              </a:lnSpc>
            </a:pPr>
            <a:endParaRPr lang="en-US" sz="2000">
              <a:solidFill>
                <a:srgbClr val="FF9933"/>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wipe(left)">
                                      <p:cBhvr>
                                        <p:cTn id="7" dur="1000"/>
                                        <p:tgtEl>
                                          <p:spTgt spid="686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Effect transition="in" filter="wipe(left)">
                                      <p:cBhvr>
                                        <p:cTn id="12" dur="1000"/>
                                        <p:tgtEl>
                                          <p:spTgt spid="686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Effect transition="in" filter="wipe(left)">
                                      <p:cBhvr>
                                        <p:cTn id="17" dur="1000"/>
                                        <p:tgtEl>
                                          <p:spTgt spid="686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8611">
                                            <p:txEl>
                                              <p:pRg st="3" end="3"/>
                                            </p:txEl>
                                          </p:spTgt>
                                        </p:tgtEl>
                                        <p:attrNameLst>
                                          <p:attrName>style.visibility</p:attrName>
                                        </p:attrNameLst>
                                      </p:cBhvr>
                                      <p:to>
                                        <p:strVal val="visible"/>
                                      </p:to>
                                    </p:set>
                                    <p:animEffect transition="in" filter="wipe(left)">
                                      <p:cBhvr>
                                        <p:cTn id="22" dur="1000"/>
                                        <p:tgtEl>
                                          <p:spTgt spid="686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8611">
                                            <p:txEl>
                                              <p:pRg st="4" end="4"/>
                                            </p:txEl>
                                          </p:spTgt>
                                        </p:tgtEl>
                                        <p:attrNameLst>
                                          <p:attrName>style.visibility</p:attrName>
                                        </p:attrNameLst>
                                      </p:cBhvr>
                                      <p:to>
                                        <p:strVal val="visible"/>
                                      </p:to>
                                    </p:set>
                                    <p:animEffect transition="in" filter="wipe(left)">
                                      <p:cBhvr>
                                        <p:cTn id="27" dur="1000"/>
                                        <p:tgtEl>
                                          <p:spTgt spid="686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8611">
                                            <p:txEl>
                                              <p:pRg st="5" end="5"/>
                                            </p:txEl>
                                          </p:spTgt>
                                        </p:tgtEl>
                                        <p:attrNameLst>
                                          <p:attrName>style.visibility</p:attrName>
                                        </p:attrNameLst>
                                      </p:cBhvr>
                                      <p:to>
                                        <p:strVal val="visible"/>
                                      </p:to>
                                    </p:set>
                                    <p:animEffect transition="in" filter="wipe(left)">
                                      <p:cBhvr>
                                        <p:cTn id="32" dur="1000"/>
                                        <p:tgtEl>
                                          <p:spTgt spid="686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8611">
                                            <p:txEl>
                                              <p:pRg st="6" end="6"/>
                                            </p:txEl>
                                          </p:spTgt>
                                        </p:tgtEl>
                                        <p:attrNameLst>
                                          <p:attrName>style.visibility</p:attrName>
                                        </p:attrNameLst>
                                      </p:cBhvr>
                                      <p:to>
                                        <p:strVal val="visible"/>
                                      </p:to>
                                    </p:set>
                                    <p:animEffect transition="in" filter="wipe(left)">
                                      <p:cBhvr>
                                        <p:cTn id="37" dur="1000"/>
                                        <p:tgtEl>
                                          <p:spTgt spid="686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274638"/>
            <a:ext cx="8229600" cy="487362"/>
          </a:xfrm>
        </p:spPr>
        <p:txBody>
          <a:bodyPr>
            <a:normAutofit fontScale="90000"/>
          </a:bodyPr>
          <a:lstStyle/>
          <a:p>
            <a:pPr>
              <a:buClr>
                <a:schemeClr val="accent2"/>
              </a:buClr>
              <a:buFont typeface="Wingdings" pitchFamily="2" charset="2"/>
              <a:buChar char="v"/>
            </a:pPr>
            <a:r>
              <a:rPr lang="en-US" sz="4000" b="1">
                <a:solidFill>
                  <a:schemeClr val="folHlink"/>
                </a:solidFill>
              </a:rPr>
              <a:t>Section 139(4)</a:t>
            </a:r>
          </a:p>
        </p:txBody>
      </p:sp>
      <p:sp>
        <p:nvSpPr>
          <p:cNvPr id="69635" name="Rectangle 3"/>
          <p:cNvSpPr>
            <a:spLocks noGrp="1" noChangeArrowheads="1"/>
          </p:cNvSpPr>
          <p:nvPr>
            <p:ph idx="1"/>
          </p:nvPr>
        </p:nvSpPr>
        <p:spPr>
          <a:xfrm>
            <a:off x="457200" y="914400"/>
            <a:ext cx="8229600" cy="5562600"/>
          </a:xfrm>
        </p:spPr>
        <p:txBody>
          <a:bodyPr>
            <a:normAutofit/>
          </a:bodyPr>
          <a:lstStyle/>
          <a:p>
            <a:pPr>
              <a:lnSpc>
                <a:spcPct val="80000"/>
              </a:lnSpc>
            </a:pPr>
            <a:r>
              <a:rPr lang="en-US" sz="2400">
                <a:solidFill>
                  <a:schemeClr val="accent1"/>
                </a:solidFill>
              </a:rPr>
              <a:t>If an assessee has not submitted his ROI:</a:t>
            </a:r>
          </a:p>
          <a:p>
            <a:pPr lvl="1">
              <a:lnSpc>
                <a:spcPct val="80000"/>
              </a:lnSpc>
            </a:pPr>
            <a:r>
              <a:rPr lang="en-US" sz="2400">
                <a:solidFill>
                  <a:schemeClr val="accent1"/>
                </a:solidFill>
              </a:rPr>
              <a:t>within the due date specified u/s 139(1) or </a:t>
            </a:r>
          </a:p>
          <a:p>
            <a:pPr lvl="1">
              <a:lnSpc>
                <a:spcPct val="80000"/>
              </a:lnSpc>
            </a:pPr>
            <a:r>
              <a:rPr lang="en-US" sz="2400">
                <a:solidFill>
                  <a:schemeClr val="accent1"/>
                </a:solidFill>
              </a:rPr>
              <a:t>within the time allowed under a notice issued by the AO u/s 142(1),</a:t>
            </a:r>
          </a:p>
          <a:p>
            <a:pPr lvl="1">
              <a:lnSpc>
                <a:spcPct val="80000"/>
              </a:lnSpc>
            </a:pPr>
            <a:endParaRPr lang="en-US" sz="2400">
              <a:solidFill>
                <a:schemeClr val="accent1"/>
              </a:solidFill>
            </a:endParaRPr>
          </a:p>
          <a:p>
            <a:pPr>
              <a:lnSpc>
                <a:spcPct val="80000"/>
              </a:lnSpc>
            </a:pPr>
            <a:r>
              <a:rPr lang="en-US" sz="2400">
                <a:solidFill>
                  <a:schemeClr val="accent1"/>
                </a:solidFill>
              </a:rPr>
              <a:t>Still he may his ROI. Such ROI is called Belated/Late Return.</a:t>
            </a:r>
          </a:p>
          <a:p>
            <a:pPr>
              <a:lnSpc>
                <a:spcPct val="80000"/>
              </a:lnSpc>
            </a:pPr>
            <a:endParaRPr lang="en-US" sz="2400">
              <a:solidFill>
                <a:schemeClr val="accent1"/>
              </a:solidFill>
            </a:endParaRPr>
          </a:p>
          <a:p>
            <a:pPr>
              <a:lnSpc>
                <a:spcPct val="80000"/>
              </a:lnSpc>
            </a:pPr>
            <a:r>
              <a:rPr lang="en-US" sz="2400">
                <a:solidFill>
                  <a:schemeClr val="accent1"/>
                </a:solidFill>
              </a:rPr>
              <a:t>It has be filed at any time:</a:t>
            </a:r>
          </a:p>
          <a:p>
            <a:pPr lvl="1">
              <a:lnSpc>
                <a:spcPct val="80000"/>
              </a:lnSpc>
            </a:pPr>
            <a:r>
              <a:rPr lang="en-US" sz="2400">
                <a:solidFill>
                  <a:schemeClr val="accent1"/>
                </a:solidFill>
              </a:rPr>
              <a:t>before the expiry of 1 year from the end of the RAY </a:t>
            </a:r>
            <a:r>
              <a:rPr lang="en-US" sz="2400">
                <a:solidFill>
                  <a:srgbClr val="FF9933"/>
                </a:solidFill>
              </a:rPr>
              <a:t>or</a:t>
            </a:r>
          </a:p>
          <a:p>
            <a:pPr lvl="1">
              <a:lnSpc>
                <a:spcPct val="80000"/>
              </a:lnSpc>
            </a:pPr>
            <a:r>
              <a:rPr lang="en-US" sz="2400">
                <a:solidFill>
                  <a:schemeClr val="accent1"/>
                </a:solidFill>
              </a:rPr>
              <a:t>before the completion of the assessment u/s 144, </a:t>
            </a:r>
            <a:r>
              <a:rPr lang="en-US" sz="2400">
                <a:solidFill>
                  <a:srgbClr val="FF9933"/>
                </a:solidFill>
              </a:rPr>
              <a:t>which ever is earlier.</a:t>
            </a:r>
          </a:p>
          <a:p>
            <a:pPr lvl="1">
              <a:lnSpc>
                <a:spcPct val="80000"/>
              </a:lnSpc>
            </a:pPr>
            <a:endParaRPr lang="en-US" sz="2400">
              <a:solidFill>
                <a:srgbClr val="FF9933"/>
              </a:solidFill>
            </a:endParaRPr>
          </a:p>
          <a:p>
            <a:pPr>
              <a:lnSpc>
                <a:spcPct val="80000"/>
              </a:lnSpc>
            </a:pPr>
            <a:r>
              <a:rPr lang="en-US" sz="2400">
                <a:solidFill>
                  <a:srgbClr val="FF9933"/>
                </a:solidFill>
              </a:rPr>
              <a:t>“Completion of assessment” </a:t>
            </a:r>
            <a:r>
              <a:rPr lang="en-US" sz="2400">
                <a:solidFill>
                  <a:schemeClr val="accent1"/>
                </a:solidFill>
              </a:rPr>
              <a:t>means the date on which the assessment order was passed and not the date of service upon the assessee.</a:t>
            </a:r>
          </a:p>
          <a:p>
            <a:pPr>
              <a:lnSpc>
                <a:spcPct val="80000"/>
              </a:lnSpc>
            </a:pPr>
            <a:endParaRPr lang="en-US" sz="200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wipe(left)">
                                      <p:cBhvr>
                                        <p:cTn id="7" dur="1000"/>
                                        <p:tgtEl>
                                          <p:spTgt spid="6963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9635">
                                            <p:txEl>
                                              <p:pRg st="1" end="1"/>
                                            </p:txEl>
                                          </p:spTgt>
                                        </p:tgtEl>
                                        <p:attrNameLst>
                                          <p:attrName>style.visibility</p:attrName>
                                        </p:attrNameLst>
                                      </p:cBhvr>
                                      <p:to>
                                        <p:strVal val="visible"/>
                                      </p:to>
                                    </p:set>
                                    <p:animEffect transition="in" filter="wipe(left)">
                                      <p:cBhvr>
                                        <p:cTn id="10" dur="1000"/>
                                        <p:tgtEl>
                                          <p:spTgt spid="6963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9635">
                                            <p:txEl>
                                              <p:pRg st="2" end="2"/>
                                            </p:txEl>
                                          </p:spTgt>
                                        </p:tgtEl>
                                        <p:attrNameLst>
                                          <p:attrName>style.visibility</p:attrName>
                                        </p:attrNameLst>
                                      </p:cBhvr>
                                      <p:to>
                                        <p:strVal val="visible"/>
                                      </p:to>
                                    </p:set>
                                    <p:animEffect transition="in" filter="wipe(left)">
                                      <p:cBhvr>
                                        <p:cTn id="13" dur="1000"/>
                                        <p:tgtEl>
                                          <p:spTgt spid="6963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9635">
                                            <p:txEl>
                                              <p:pRg st="4" end="4"/>
                                            </p:txEl>
                                          </p:spTgt>
                                        </p:tgtEl>
                                        <p:attrNameLst>
                                          <p:attrName>style.visibility</p:attrName>
                                        </p:attrNameLst>
                                      </p:cBhvr>
                                      <p:to>
                                        <p:strVal val="visible"/>
                                      </p:to>
                                    </p:set>
                                    <p:animEffect transition="in" filter="wipe(left)">
                                      <p:cBhvr>
                                        <p:cTn id="18" dur="1000"/>
                                        <p:tgtEl>
                                          <p:spTgt spid="6963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9635">
                                            <p:txEl>
                                              <p:pRg st="6" end="6"/>
                                            </p:txEl>
                                          </p:spTgt>
                                        </p:tgtEl>
                                        <p:attrNameLst>
                                          <p:attrName>style.visibility</p:attrName>
                                        </p:attrNameLst>
                                      </p:cBhvr>
                                      <p:to>
                                        <p:strVal val="visible"/>
                                      </p:to>
                                    </p:set>
                                    <p:animEffect transition="in" filter="wipe(left)">
                                      <p:cBhvr>
                                        <p:cTn id="23" dur="1000"/>
                                        <p:tgtEl>
                                          <p:spTgt spid="69635">
                                            <p:txEl>
                                              <p:pRg st="6" end="6"/>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9635">
                                            <p:txEl>
                                              <p:pRg st="7" end="7"/>
                                            </p:txEl>
                                          </p:spTgt>
                                        </p:tgtEl>
                                        <p:attrNameLst>
                                          <p:attrName>style.visibility</p:attrName>
                                        </p:attrNameLst>
                                      </p:cBhvr>
                                      <p:to>
                                        <p:strVal val="visible"/>
                                      </p:to>
                                    </p:set>
                                    <p:animEffect transition="in" filter="wipe(left)">
                                      <p:cBhvr>
                                        <p:cTn id="26" dur="1000"/>
                                        <p:tgtEl>
                                          <p:spTgt spid="69635">
                                            <p:txEl>
                                              <p:pRg st="7" end="7"/>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69635">
                                            <p:txEl>
                                              <p:pRg st="8" end="8"/>
                                            </p:txEl>
                                          </p:spTgt>
                                        </p:tgtEl>
                                        <p:attrNameLst>
                                          <p:attrName>style.visibility</p:attrName>
                                        </p:attrNameLst>
                                      </p:cBhvr>
                                      <p:to>
                                        <p:strVal val="visible"/>
                                      </p:to>
                                    </p:set>
                                    <p:animEffect transition="in" filter="wipe(left)">
                                      <p:cBhvr>
                                        <p:cTn id="29" dur="1000"/>
                                        <p:tgtEl>
                                          <p:spTgt spid="69635">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9635">
                                            <p:txEl>
                                              <p:pRg st="10" end="10"/>
                                            </p:txEl>
                                          </p:spTgt>
                                        </p:tgtEl>
                                        <p:attrNameLst>
                                          <p:attrName>style.visibility</p:attrName>
                                        </p:attrNameLst>
                                      </p:cBhvr>
                                      <p:to>
                                        <p:strVal val="visible"/>
                                      </p:to>
                                    </p:set>
                                    <p:animEffect transition="in" filter="wipe(left)">
                                      <p:cBhvr>
                                        <p:cTn id="34" dur="1000"/>
                                        <p:tgtEl>
                                          <p:spTgt spid="6963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122238"/>
            <a:ext cx="8229600" cy="487362"/>
          </a:xfrm>
        </p:spPr>
        <p:txBody>
          <a:bodyPr>
            <a:normAutofit fontScale="90000"/>
          </a:bodyPr>
          <a:lstStyle/>
          <a:p>
            <a:r>
              <a:rPr lang="en-US" sz="4000" b="1">
                <a:solidFill>
                  <a:schemeClr val="folHlink"/>
                </a:solidFill>
              </a:rPr>
              <a:t>Section 139(4A)</a:t>
            </a:r>
          </a:p>
        </p:txBody>
      </p:sp>
      <p:sp>
        <p:nvSpPr>
          <p:cNvPr id="70659" name="Rectangle 3"/>
          <p:cNvSpPr>
            <a:spLocks noGrp="1" noChangeArrowheads="1"/>
          </p:cNvSpPr>
          <p:nvPr>
            <p:ph idx="1"/>
          </p:nvPr>
        </p:nvSpPr>
        <p:spPr>
          <a:xfrm>
            <a:off x="457200" y="685800"/>
            <a:ext cx="8229600" cy="5562600"/>
          </a:xfrm>
        </p:spPr>
        <p:txBody>
          <a:bodyPr>
            <a:normAutofit lnSpcReduction="10000"/>
          </a:bodyPr>
          <a:lstStyle/>
          <a:p>
            <a:pPr marL="609600" indent="-609600">
              <a:buFontTx/>
              <a:buNone/>
            </a:pPr>
            <a:r>
              <a:rPr lang="en-US" sz="2200">
                <a:solidFill>
                  <a:schemeClr val="accent1"/>
                </a:solidFill>
              </a:rPr>
              <a:t>	Every person who is in receipt of the following income shall file a ROI, if such income (before allowing exemptions u/s 11 and 12) exceeds the maximum amount not chargeable to tax:</a:t>
            </a:r>
          </a:p>
          <a:p>
            <a:pPr marL="609600" indent="-609600">
              <a:buFontTx/>
              <a:buAutoNum type="alphaLcParenR"/>
            </a:pPr>
            <a:endParaRPr lang="en-US" sz="2200">
              <a:solidFill>
                <a:schemeClr val="accent1"/>
              </a:solidFill>
            </a:endParaRPr>
          </a:p>
          <a:p>
            <a:pPr marL="609600" indent="-609600">
              <a:buFontTx/>
              <a:buAutoNum type="alphaLcParenR"/>
            </a:pPr>
            <a:r>
              <a:rPr lang="en-US" sz="2200">
                <a:solidFill>
                  <a:schemeClr val="accent1"/>
                </a:solidFill>
              </a:rPr>
              <a:t>Income derived from property held under trust (or other legal obligation), wholly or partly, for religious or charitable purposes, or</a:t>
            </a:r>
          </a:p>
          <a:p>
            <a:pPr marL="609600" indent="-609600">
              <a:buFontTx/>
              <a:buAutoNum type="alphaLcParenR"/>
            </a:pPr>
            <a:r>
              <a:rPr lang="en-US" sz="2200">
                <a:solidFill>
                  <a:schemeClr val="accent1"/>
                </a:solidFill>
              </a:rPr>
              <a:t>Income derived from voluntary contribution made on behalf of such trust or institution.</a:t>
            </a:r>
          </a:p>
          <a:p>
            <a:pPr marL="609600" indent="-609600">
              <a:buFontTx/>
              <a:buAutoNum type="alphaLcParenR"/>
            </a:pPr>
            <a:endParaRPr lang="en-US" sz="2200">
              <a:solidFill>
                <a:schemeClr val="accent1"/>
              </a:solidFill>
            </a:endParaRPr>
          </a:p>
          <a:p>
            <a:pPr marL="609600" indent="-609600">
              <a:buFontTx/>
              <a:buNone/>
            </a:pPr>
            <a:r>
              <a:rPr lang="en-US" sz="2200">
                <a:solidFill>
                  <a:schemeClr val="accent1"/>
                </a:solidFill>
              </a:rPr>
              <a:t>	The ROI must be furnished by a Representative Assessee before the due date u/s 139(1) in Form 3A in prescribed manner containing all prescribed details.  </a:t>
            </a:r>
          </a:p>
          <a:p>
            <a:pPr marL="609600" indent="-609600">
              <a:buFontTx/>
              <a:buNone/>
            </a:pPr>
            <a:endParaRPr lang="en-US" sz="2200">
              <a:solidFill>
                <a:schemeClr val="accent1"/>
              </a:solidFill>
            </a:endParaRPr>
          </a:p>
          <a:p>
            <a:pPr marL="609600" indent="-609600">
              <a:buFontTx/>
              <a:buNone/>
            </a:pPr>
            <a:r>
              <a:rPr lang="en-US" sz="2200">
                <a:solidFill>
                  <a:schemeClr val="accent1"/>
                </a:solidFill>
              </a:rPr>
              <a:t>	Else penalty of Rs.100 per day of non-filing will apply.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wipe(left)">
                                      <p:cBhvr>
                                        <p:cTn id="7" dur="1000"/>
                                        <p:tgtEl>
                                          <p:spTgt spid="706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0659">
                                            <p:txEl>
                                              <p:pRg st="2" end="2"/>
                                            </p:txEl>
                                          </p:spTgt>
                                        </p:tgtEl>
                                        <p:attrNameLst>
                                          <p:attrName>style.visibility</p:attrName>
                                        </p:attrNameLst>
                                      </p:cBhvr>
                                      <p:to>
                                        <p:strVal val="visible"/>
                                      </p:to>
                                    </p:set>
                                    <p:animEffect transition="in" filter="wipe(left)">
                                      <p:cBhvr>
                                        <p:cTn id="12" dur="1000"/>
                                        <p:tgtEl>
                                          <p:spTgt spid="706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0659">
                                            <p:txEl>
                                              <p:pRg st="3" end="3"/>
                                            </p:txEl>
                                          </p:spTgt>
                                        </p:tgtEl>
                                        <p:attrNameLst>
                                          <p:attrName>style.visibility</p:attrName>
                                        </p:attrNameLst>
                                      </p:cBhvr>
                                      <p:to>
                                        <p:strVal val="visible"/>
                                      </p:to>
                                    </p:set>
                                    <p:animEffect transition="in" filter="wipe(left)">
                                      <p:cBhvr>
                                        <p:cTn id="17" dur="1000"/>
                                        <p:tgtEl>
                                          <p:spTgt spid="7065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0659">
                                            <p:txEl>
                                              <p:pRg st="5" end="5"/>
                                            </p:txEl>
                                          </p:spTgt>
                                        </p:tgtEl>
                                        <p:attrNameLst>
                                          <p:attrName>style.visibility</p:attrName>
                                        </p:attrNameLst>
                                      </p:cBhvr>
                                      <p:to>
                                        <p:strVal val="visible"/>
                                      </p:to>
                                    </p:set>
                                    <p:animEffect transition="in" filter="wipe(left)">
                                      <p:cBhvr>
                                        <p:cTn id="22" dur="1000"/>
                                        <p:tgtEl>
                                          <p:spTgt spid="7065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0659">
                                            <p:txEl>
                                              <p:pRg st="7" end="7"/>
                                            </p:txEl>
                                          </p:spTgt>
                                        </p:tgtEl>
                                        <p:attrNameLst>
                                          <p:attrName>style.visibility</p:attrName>
                                        </p:attrNameLst>
                                      </p:cBhvr>
                                      <p:to>
                                        <p:strVal val="visible"/>
                                      </p:to>
                                    </p:set>
                                    <p:animEffect transition="in" filter="wipe(left)">
                                      <p:cBhvr>
                                        <p:cTn id="27" dur="1000"/>
                                        <p:tgtEl>
                                          <p:spTgt spid="706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Diagonal Stripe 11"/>
          <p:cNvSpPr/>
          <p:nvPr/>
        </p:nvSpPr>
        <p:spPr>
          <a:xfrm flipH="1">
            <a:off x="5029200" y="2514600"/>
            <a:ext cx="1905000" cy="2133600"/>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Black" pitchFamily="34" charset="0"/>
              </a:rPr>
              <a:t>NO</a:t>
            </a:r>
            <a:endParaRPr lang="en-US" dirty="0">
              <a:solidFill>
                <a:schemeClr val="bg1"/>
              </a:solidFill>
              <a:latin typeface="Arial Black" pitchFamily="34" charset="0"/>
            </a:endParaRPr>
          </a:p>
        </p:txBody>
      </p:sp>
      <p:sp>
        <p:nvSpPr>
          <p:cNvPr id="10" name="Diagonal Stripe 9"/>
          <p:cNvSpPr/>
          <p:nvPr/>
        </p:nvSpPr>
        <p:spPr>
          <a:xfrm>
            <a:off x="2209800" y="2362200"/>
            <a:ext cx="1600200" cy="2209800"/>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Black" pitchFamily="34" charset="0"/>
              </a:rPr>
              <a:t>YES</a:t>
            </a:r>
            <a:endParaRPr lang="en-US" dirty="0">
              <a:solidFill>
                <a:schemeClr val="bg1"/>
              </a:solidFill>
              <a:latin typeface="Arial Black" pitchFamily="34" charset="0"/>
            </a:endParaRPr>
          </a:p>
        </p:txBody>
      </p:sp>
      <p:sp>
        <p:nvSpPr>
          <p:cNvPr id="91138" name="Rectangle 2"/>
          <p:cNvSpPr>
            <a:spLocks noGrp="1" noChangeArrowheads="1"/>
          </p:cNvSpPr>
          <p:nvPr>
            <p:ph type="title"/>
          </p:nvPr>
        </p:nvSpPr>
        <p:spPr/>
        <p:txBody>
          <a:bodyPr>
            <a:normAutofit fontScale="90000"/>
          </a:bodyPr>
          <a:lstStyle/>
          <a:p>
            <a:r>
              <a:rPr lang="en-US" sz="3600" b="1">
                <a:solidFill>
                  <a:srgbClr val="FF9933"/>
                </a:solidFill>
              </a:rPr>
              <a:t>Due date for filing return u/s 139(4A)</a:t>
            </a:r>
          </a:p>
        </p:txBody>
      </p:sp>
      <p:sp>
        <p:nvSpPr>
          <p:cNvPr id="8" name="Round Diagonal Corner Rectangle 7"/>
          <p:cNvSpPr/>
          <p:nvPr/>
        </p:nvSpPr>
        <p:spPr>
          <a:xfrm>
            <a:off x="2819400" y="838200"/>
            <a:ext cx="3505200" cy="17526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rPr>
              <a:t>Whether  assessee claims exemption u/s 11</a:t>
            </a:r>
            <a:endParaRPr lang="en-US" sz="2400" dirty="0">
              <a:solidFill>
                <a:srgbClr val="FF0000"/>
              </a:solidFill>
            </a:endParaRPr>
          </a:p>
        </p:txBody>
      </p:sp>
      <p:sp>
        <p:nvSpPr>
          <p:cNvPr id="15" name="Frame 14"/>
          <p:cNvSpPr/>
          <p:nvPr/>
        </p:nvSpPr>
        <p:spPr>
          <a:xfrm>
            <a:off x="1143000" y="4191000"/>
            <a:ext cx="2819400" cy="21336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smtClean="0">
                <a:solidFill>
                  <a:schemeClr val="tx1"/>
                </a:solidFill>
                <a:latin typeface="Arial Black" pitchFamily="34" charset="0"/>
              </a:rPr>
              <a:t>30 </a:t>
            </a:r>
            <a:r>
              <a:rPr lang="en-US" sz="3000" dirty="0" err="1" smtClean="0">
                <a:solidFill>
                  <a:schemeClr val="tx1"/>
                </a:solidFill>
                <a:latin typeface="Arial Black" pitchFamily="34" charset="0"/>
              </a:rPr>
              <a:t>th</a:t>
            </a:r>
            <a:r>
              <a:rPr lang="en-US" sz="3000" dirty="0" smtClean="0">
                <a:solidFill>
                  <a:schemeClr val="tx1"/>
                </a:solidFill>
                <a:latin typeface="Arial Black" pitchFamily="34" charset="0"/>
              </a:rPr>
              <a:t> </a:t>
            </a:r>
            <a:r>
              <a:rPr lang="en-US" sz="3000" dirty="0" err="1" smtClean="0">
                <a:solidFill>
                  <a:schemeClr val="tx1"/>
                </a:solidFill>
                <a:latin typeface="Arial Black" pitchFamily="34" charset="0"/>
              </a:rPr>
              <a:t>sept</a:t>
            </a:r>
            <a:r>
              <a:rPr lang="en-US" sz="3000" dirty="0" smtClean="0">
                <a:solidFill>
                  <a:schemeClr val="tx1"/>
                </a:solidFill>
                <a:latin typeface="Arial Black" pitchFamily="34" charset="0"/>
              </a:rPr>
              <a:t> </a:t>
            </a:r>
            <a:endParaRPr lang="en-US" sz="3000" dirty="0">
              <a:solidFill>
                <a:schemeClr val="tx1"/>
              </a:solidFill>
              <a:latin typeface="Arial Black" pitchFamily="34" charset="0"/>
            </a:endParaRPr>
          </a:p>
        </p:txBody>
      </p:sp>
      <p:sp>
        <p:nvSpPr>
          <p:cNvPr id="16" name="Frame 15"/>
          <p:cNvSpPr/>
          <p:nvPr/>
        </p:nvSpPr>
        <p:spPr>
          <a:xfrm>
            <a:off x="5486400" y="4343400"/>
            <a:ext cx="2819400" cy="21336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p:cNvSpPr/>
          <p:nvPr/>
        </p:nvSpPr>
        <p:spPr>
          <a:xfrm>
            <a:off x="5715000" y="5105400"/>
            <a:ext cx="2234779" cy="553998"/>
          </a:xfrm>
          <a:prstGeom prst="rect">
            <a:avLst/>
          </a:prstGeom>
        </p:spPr>
        <p:txBody>
          <a:bodyPr wrap="none">
            <a:spAutoFit/>
          </a:bodyPr>
          <a:lstStyle/>
          <a:p>
            <a:pPr lvl="0" algn="ctr"/>
            <a:r>
              <a:rPr lang="en-US" sz="3000" dirty="0" smtClean="0">
                <a:latin typeface="Arial Black" pitchFamily="34" charset="0"/>
              </a:rPr>
              <a:t>31st July </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Others</a:t>
            </a:r>
          </a:p>
        </p:txBody>
      </p:sp>
      <p:sp>
        <p:nvSpPr>
          <p:cNvPr id="72707" name="Rectangle 3"/>
          <p:cNvSpPr>
            <a:spLocks noGrp="1" noChangeArrowheads="1"/>
          </p:cNvSpPr>
          <p:nvPr>
            <p:ph idx="1"/>
          </p:nvPr>
        </p:nvSpPr>
        <p:spPr>
          <a:xfrm>
            <a:off x="457200" y="914400"/>
            <a:ext cx="8229600" cy="5562600"/>
          </a:xfrm>
        </p:spPr>
        <p:txBody>
          <a:bodyPr/>
          <a:lstStyle/>
          <a:p>
            <a:r>
              <a:rPr lang="en-US" sz="2400">
                <a:solidFill>
                  <a:schemeClr val="accent1"/>
                </a:solidFill>
              </a:rPr>
              <a:t>Section 139(4B) – ROI of Political Parties</a:t>
            </a:r>
          </a:p>
          <a:p>
            <a:r>
              <a:rPr lang="en-US" sz="2400">
                <a:solidFill>
                  <a:schemeClr val="accent1"/>
                </a:solidFill>
              </a:rPr>
              <a:t>Section 139(4C) – ROI of certain Associations and Institutions</a:t>
            </a:r>
          </a:p>
          <a:p>
            <a:r>
              <a:rPr lang="en-US" sz="2400">
                <a:solidFill>
                  <a:schemeClr val="accent1"/>
                </a:solidFill>
              </a:rPr>
              <a:t>Section 139(4D) – ROI of certain institutions carrying on scientific / social / statistical research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wipe(left)">
                                      <p:cBhvr>
                                        <p:cTn id="7" dur="1000"/>
                                        <p:tgtEl>
                                          <p:spTgt spid="727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2707">
                                            <p:txEl>
                                              <p:pRg st="1" end="1"/>
                                            </p:txEl>
                                          </p:spTgt>
                                        </p:tgtEl>
                                        <p:attrNameLst>
                                          <p:attrName>style.visibility</p:attrName>
                                        </p:attrNameLst>
                                      </p:cBhvr>
                                      <p:to>
                                        <p:strVal val="visible"/>
                                      </p:to>
                                    </p:set>
                                    <p:animEffect transition="in" filter="wipe(left)">
                                      <p:cBhvr>
                                        <p:cTn id="12" dur="1000"/>
                                        <p:tgtEl>
                                          <p:spTgt spid="727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2707">
                                            <p:txEl>
                                              <p:pRg st="2" end="2"/>
                                            </p:txEl>
                                          </p:spTgt>
                                        </p:tgtEl>
                                        <p:attrNameLst>
                                          <p:attrName>style.visibility</p:attrName>
                                        </p:attrNameLst>
                                      </p:cBhvr>
                                      <p:to>
                                        <p:strVal val="visible"/>
                                      </p:to>
                                    </p:set>
                                    <p:animEffect transition="in" filter="wipe(left)">
                                      <p:cBhvr>
                                        <p:cTn id="17" dur="1000"/>
                                        <p:tgtEl>
                                          <p:spTgt spid="727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Section 139(5)*</a:t>
            </a:r>
          </a:p>
        </p:txBody>
      </p:sp>
      <p:sp>
        <p:nvSpPr>
          <p:cNvPr id="73731" name="Rectangle 3"/>
          <p:cNvSpPr>
            <a:spLocks noGrp="1" noChangeArrowheads="1"/>
          </p:cNvSpPr>
          <p:nvPr>
            <p:ph idx="1"/>
          </p:nvPr>
        </p:nvSpPr>
        <p:spPr>
          <a:xfrm>
            <a:off x="457200" y="914400"/>
            <a:ext cx="8229600" cy="5562600"/>
          </a:xfrm>
        </p:spPr>
        <p:txBody>
          <a:bodyPr>
            <a:normAutofit lnSpcReduction="10000"/>
          </a:bodyPr>
          <a:lstStyle/>
          <a:p>
            <a:pPr algn="just">
              <a:lnSpc>
                <a:spcPct val="80000"/>
              </a:lnSpc>
            </a:pPr>
            <a:r>
              <a:rPr lang="en-US" sz="2400">
                <a:solidFill>
                  <a:schemeClr val="accent1"/>
                </a:solidFill>
              </a:rPr>
              <a:t>If an assessee after furnishing his ROI:</a:t>
            </a:r>
          </a:p>
          <a:p>
            <a:pPr lvl="1" algn="just">
              <a:lnSpc>
                <a:spcPct val="80000"/>
              </a:lnSpc>
            </a:pPr>
            <a:r>
              <a:rPr lang="en-US" sz="2400">
                <a:solidFill>
                  <a:schemeClr val="accent1"/>
                </a:solidFill>
              </a:rPr>
              <a:t>within the due date specified u/s 139(1) or </a:t>
            </a:r>
          </a:p>
          <a:p>
            <a:pPr lvl="1" algn="just">
              <a:lnSpc>
                <a:spcPct val="80000"/>
              </a:lnSpc>
            </a:pPr>
            <a:r>
              <a:rPr lang="en-US" sz="2400">
                <a:solidFill>
                  <a:schemeClr val="accent1"/>
                </a:solidFill>
              </a:rPr>
              <a:t>within the time allowed under a notice issued by the AO u/s 142(1),</a:t>
            </a:r>
          </a:p>
          <a:p>
            <a:pPr lvl="1" algn="just">
              <a:lnSpc>
                <a:spcPct val="80000"/>
              </a:lnSpc>
            </a:pPr>
            <a:endParaRPr lang="en-US" sz="2400">
              <a:solidFill>
                <a:schemeClr val="accent1"/>
              </a:solidFill>
            </a:endParaRPr>
          </a:p>
          <a:p>
            <a:pPr algn="just">
              <a:lnSpc>
                <a:spcPct val="80000"/>
              </a:lnSpc>
            </a:pPr>
            <a:r>
              <a:rPr lang="en-US" sz="2400">
                <a:solidFill>
                  <a:schemeClr val="accent1"/>
                </a:solidFill>
              </a:rPr>
              <a:t>Discovers any </a:t>
            </a:r>
            <a:r>
              <a:rPr lang="en-US" sz="2400" i="1">
                <a:solidFill>
                  <a:schemeClr val="accent1"/>
                </a:solidFill>
              </a:rPr>
              <a:t>bona fide </a:t>
            </a:r>
            <a:r>
              <a:rPr lang="en-US" sz="2400">
                <a:solidFill>
                  <a:schemeClr val="accent1"/>
                </a:solidFill>
              </a:rPr>
              <a:t>omission / wrong statement in the return filed, then he may file a Revised Return.</a:t>
            </a:r>
          </a:p>
          <a:p>
            <a:pPr algn="just">
              <a:lnSpc>
                <a:spcPct val="80000"/>
              </a:lnSpc>
            </a:pPr>
            <a:endParaRPr lang="en-US" sz="2400">
              <a:solidFill>
                <a:schemeClr val="accent1"/>
              </a:solidFill>
            </a:endParaRPr>
          </a:p>
          <a:p>
            <a:pPr algn="just">
              <a:lnSpc>
                <a:spcPct val="80000"/>
              </a:lnSpc>
            </a:pPr>
            <a:r>
              <a:rPr lang="en-US" sz="2400">
                <a:solidFill>
                  <a:schemeClr val="accent1"/>
                </a:solidFill>
              </a:rPr>
              <a:t>Such Revised Return can be filed at any time:</a:t>
            </a:r>
          </a:p>
          <a:p>
            <a:pPr lvl="1" algn="just">
              <a:lnSpc>
                <a:spcPct val="80000"/>
              </a:lnSpc>
            </a:pPr>
            <a:r>
              <a:rPr lang="en-US" sz="2400">
                <a:solidFill>
                  <a:schemeClr val="accent1"/>
                </a:solidFill>
              </a:rPr>
              <a:t>before the expiry of 1 year from the end of the RAY </a:t>
            </a:r>
            <a:r>
              <a:rPr lang="en-US" sz="2400">
                <a:solidFill>
                  <a:srgbClr val="FF9933"/>
                </a:solidFill>
              </a:rPr>
              <a:t>or</a:t>
            </a:r>
          </a:p>
          <a:p>
            <a:pPr lvl="1" algn="just">
              <a:lnSpc>
                <a:spcPct val="80000"/>
              </a:lnSpc>
            </a:pPr>
            <a:r>
              <a:rPr lang="en-US" sz="2400">
                <a:solidFill>
                  <a:schemeClr val="accent1"/>
                </a:solidFill>
              </a:rPr>
              <a:t>before the completion of the assessment u/s 144, </a:t>
            </a:r>
            <a:r>
              <a:rPr lang="en-US" sz="2400">
                <a:solidFill>
                  <a:srgbClr val="FF9933"/>
                </a:solidFill>
              </a:rPr>
              <a:t>which ever is earlier.</a:t>
            </a:r>
          </a:p>
          <a:p>
            <a:pPr lvl="1" algn="just">
              <a:lnSpc>
                <a:spcPct val="80000"/>
              </a:lnSpc>
            </a:pPr>
            <a:endParaRPr lang="en-US" sz="2400">
              <a:solidFill>
                <a:srgbClr val="FF9933"/>
              </a:solidFill>
            </a:endParaRPr>
          </a:p>
          <a:p>
            <a:pPr algn="just">
              <a:lnSpc>
                <a:spcPct val="80000"/>
              </a:lnSpc>
            </a:pPr>
            <a:r>
              <a:rPr lang="en-US" sz="2400">
                <a:solidFill>
                  <a:srgbClr val="FF9933"/>
                </a:solidFill>
              </a:rPr>
              <a:t>“Completion of assessment” </a:t>
            </a:r>
            <a:r>
              <a:rPr lang="en-US" sz="2400">
                <a:solidFill>
                  <a:schemeClr val="accent1"/>
                </a:solidFill>
              </a:rPr>
              <a:t>means the date on which the assessment order was passed and not the date of service upon the assessee.</a:t>
            </a:r>
          </a:p>
          <a:p>
            <a:pPr algn="just">
              <a:lnSpc>
                <a:spcPct val="80000"/>
              </a:lnSpc>
            </a:pPr>
            <a:endParaRPr lang="en-US">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animEffect transition="in" filter="wipe(left)">
                                      <p:cBhvr>
                                        <p:cTn id="7" dur="1000"/>
                                        <p:tgtEl>
                                          <p:spTgt spid="7373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3731">
                                            <p:txEl>
                                              <p:pRg st="1" end="1"/>
                                            </p:txEl>
                                          </p:spTgt>
                                        </p:tgtEl>
                                        <p:attrNameLst>
                                          <p:attrName>style.visibility</p:attrName>
                                        </p:attrNameLst>
                                      </p:cBhvr>
                                      <p:to>
                                        <p:strVal val="visible"/>
                                      </p:to>
                                    </p:set>
                                    <p:animEffect transition="in" filter="wipe(left)">
                                      <p:cBhvr>
                                        <p:cTn id="10" dur="1000"/>
                                        <p:tgtEl>
                                          <p:spTgt spid="7373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3731">
                                            <p:txEl>
                                              <p:pRg st="2" end="2"/>
                                            </p:txEl>
                                          </p:spTgt>
                                        </p:tgtEl>
                                        <p:attrNameLst>
                                          <p:attrName>style.visibility</p:attrName>
                                        </p:attrNameLst>
                                      </p:cBhvr>
                                      <p:to>
                                        <p:strVal val="visible"/>
                                      </p:to>
                                    </p:set>
                                    <p:animEffect transition="in" filter="wipe(left)">
                                      <p:cBhvr>
                                        <p:cTn id="13" dur="1000"/>
                                        <p:tgtEl>
                                          <p:spTgt spid="7373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3731">
                                            <p:txEl>
                                              <p:pRg st="4" end="4"/>
                                            </p:txEl>
                                          </p:spTgt>
                                        </p:tgtEl>
                                        <p:attrNameLst>
                                          <p:attrName>style.visibility</p:attrName>
                                        </p:attrNameLst>
                                      </p:cBhvr>
                                      <p:to>
                                        <p:strVal val="visible"/>
                                      </p:to>
                                    </p:set>
                                    <p:animEffect transition="in" filter="wipe(left)">
                                      <p:cBhvr>
                                        <p:cTn id="18" dur="1000"/>
                                        <p:tgtEl>
                                          <p:spTgt spid="73731">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3731">
                                            <p:txEl>
                                              <p:pRg st="6" end="6"/>
                                            </p:txEl>
                                          </p:spTgt>
                                        </p:tgtEl>
                                        <p:attrNameLst>
                                          <p:attrName>style.visibility</p:attrName>
                                        </p:attrNameLst>
                                      </p:cBhvr>
                                      <p:to>
                                        <p:strVal val="visible"/>
                                      </p:to>
                                    </p:set>
                                    <p:animEffect transition="in" filter="wipe(left)">
                                      <p:cBhvr>
                                        <p:cTn id="23" dur="1000"/>
                                        <p:tgtEl>
                                          <p:spTgt spid="73731">
                                            <p:txEl>
                                              <p:pRg st="6" end="6"/>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3731">
                                            <p:txEl>
                                              <p:pRg st="7" end="7"/>
                                            </p:txEl>
                                          </p:spTgt>
                                        </p:tgtEl>
                                        <p:attrNameLst>
                                          <p:attrName>style.visibility</p:attrName>
                                        </p:attrNameLst>
                                      </p:cBhvr>
                                      <p:to>
                                        <p:strVal val="visible"/>
                                      </p:to>
                                    </p:set>
                                    <p:animEffect transition="in" filter="wipe(left)">
                                      <p:cBhvr>
                                        <p:cTn id="26" dur="1000"/>
                                        <p:tgtEl>
                                          <p:spTgt spid="73731">
                                            <p:txEl>
                                              <p:pRg st="7" end="7"/>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73731">
                                            <p:txEl>
                                              <p:pRg st="8" end="8"/>
                                            </p:txEl>
                                          </p:spTgt>
                                        </p:tgtEl>
                                        <p:attrNameLst>
                                          <p:attrName>style.visibility</p:attrName>
                                        </p:attrNameLst>
                                      </p:cBhvr>
                                      <p:to>
                                        <p:strVal val="visible"/>
                                      </p:to>
                                    </p:set>
                                    <p:animEffect transition="in" filter="wipe(left)">
                                      <p:cBhvr>
                                        <p:cTn id="29" dur="1000"/>
                                        <p:tgtEl>
                                          <p:spTgt spid="73731">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3731">
                                            <p:txEl>
                                              <p:pRg st="10" end="10"/>
                                            </p:txEl>
                                          </p:spTgt>
                                        </p:tgtEl>
                                        <p:attrNameLst>
                                          <p:attrName>style.visibility</p:attrName>
                                        </p:attrNameLst>
                                      </p:cBhvr>
                                      <p:to>
                                        <p:strVal val="visible"/>
                                      </p:to>
                                    </p:set>
                                    <p:animEffect transition="in" filter="wipe(left)">
                                      <p:cBhvr>
                                        <p:cTn id="34" dur="1000"/>
                                        <p:tgtEl>
                                          <p:spTgt spid="7373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Case Studies on Sec.139(5)</a:t>
            </a:r>
          </a:p>
        </p:txBody>
      </p:sp>
      <p:sp>
        <p:nvSpPr>
          <p:cNvPr id="74755" name="Rectangle 3"/>
          <p:cNvSpPr>
            <a:spLocks noGrp="1" noChangeArrowheads="1"/>
          </p:cNvSpPr>
          <p:nvPr>
            <p:ph idx="1"/>
          </p:nvPr>
        </p:nvSpPr>
        <p:spPr>
          <a:xfrm>
            <a:off x="457200" y="914400"/>
            <a:ext cx="8229600" cy="5562600"/>
          </a:xfrm>
        </p:spPr>
        <p:txBody>
          <a:bodyPr>
            <a:normAutofit/>
          </a:bodyPr>
          <a:lstStyle/>
          <a:p>
            <a:pPr marL="609600" indent="-609600" algn="just">
              <a:buFontTx/>
              <a:buAutoNum type="arabicPeriod"/>
            </a:pPr>
            <a:r>
              <a:rPr lang="en-US" sz="2400">
                <a:solidFill>
                  <a:srgbClr val="FF9933"/>
                </a:solidFill>
              </a:rPr>
              <a:t>What is “Completion of Assessment”?</a:t>
            </a:r>
          </a:p>
          <a:p>
            <a:pPr marL="609600" indent="-609600" algn="just"/>
            <a:r>
              <a:rPr lang="en-US" sz="2400">
                <a:solidFill>
                  <a:schemeClr val="accent1"/>
                </a:solidFill>
              </a:rPr>
              <a:t>This word used in Sec.139(5) refers to Assessment u/s 143(3) and 144.</a:t>
            </a:r>
          </a:p>
          <a:p>
            <a:pPr marL="609600" indent="-609600" algn="just"/>
            <a:r>
              <a:rPr lang="en-US" sz="2400">
                <a:solidFill>
                  <a:schemeClr val="accent1"/>
                </a:solidFill>
              </a:rPr>
              <a:t>Assessment or Summary Assessment u/s 143(1) will not be treated as assessment for this purpose as such return can be revised even after Intimation u/s 143(1) has been served.</a:t>
            </a:r>
          </a:p>
          <a:p>
            <a:pPr marL="609600" indent="-609600" algn="just"/>
            <a:r>
              <a:rPr lang="en-US" sz="2400">
                <a:solidFill>
                  <a:schemeClr val="accent1"/>
                </a:solidFill>
              </a:rPr>
              <a:t>Further return can be revised before the </a:t>
            </a:r>
            <a:r>
              <a:rPr lang="en-US" sz="2400">
                <a:solidFill>
                  <a:srgbClr val="FF9933"/>
                </a:solidFill>
              </a:rPr>
              <a:t>date of passing the order u/s 143(3) or 144</a:t>
            </a:r>
            <a:r>
              <a:rPr lang="en-US" sz="2400">
                <a:solidFill>
                  <a:schemeClr val="accent1"/>
                </a:solidFill>
              </a:rPr>
              <a:t> and not till the </a:t>
            </a:r>
            <a:r>
              <a:rPr lang="en-US" sz="2400">
                <a:solidFill>
                  <a:schemeClr val="hlink"/>
                </a:solidFill>
              </a:rPr>
              <a:t>date of service of such order.</a:t>
            </a:r>
          </a:p>
          <a:p>
            <a:pPr marL="609600" indent="-609600" algn="just"/>
            <a:r>
              <a:rPr lang="en-US" sz="2400">
                <a:solidFill>
                  <a:schemeClr val="accent1"/>
                </a:solidFill>
              </a:rPr>
              <a:t>Intimation u/s 143(1) cannot be treated as Assessment Order and on this basis assessee cannot be denied his statutory right to file a revised return.</a:t>
            </a:r>
            <a:endParaRPr lang="en-US" sz="2400">
              <a:solidFill>
                <a:schemeClr val="hlink"/>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wipe(left)">
                                      <p:cBhvr>
                                        <p:cTn id="7" dur="1000"/>
                                        <p:tgtEl>
                                          <p:spTgt spid="747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wipe(left)">
                                      <p:cBhvr>
                                        <p:cTn id="12" dur="1000"/>
                                        <p:tgtEl>
                                          <p:spTgt spid="747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4755">
                                            <p:txEl>
                                              <p:pRg st="2" end="2"/>
                                            </p:txEl>
                                          </p:spTgt>
                                        </p:tgtEl>
                                        <p:attrNameLst>
                                          <p:attrName>style.visibility</p:attrName>
                                        </p:attrNameLst>
                                      </p:cBhvr>
                                      <p:to>
                                        <p:strVal val="visible"/>
                                      </p:to>
                                    </p:set>
                                    <p:animEffect transition="in" filter="wipe(left)">
                                      <p:cBhvr>
                                        <p:cTn id="17" dur="1000"/>
                                        <p:tgtEl>
                                          <p:spTgt spid="747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4755">
                                            <p:txEl>
                                              <p:pRg st="3" end="3"/>
                                            </p:txEl>
                                          </p:spTgt>
                                        </p:tgtEl>
                                        <p:attrNameLst>
                                          <p:attrName>style.visibility</p:attrName>
                                        </p:attrNameLst>
                                      </p:cBhvr>
                                      <p:to>
                                        <p:strVal val="visible"/>
                                      </p:to>
                                    </p:set>
                                    <p:animEffect transition="in" filter="wipe(left)">
                                      <p:cBhvr>
                                        <p:cTn id="22" dur="1000"/>
                                        <p:tgtEl>
                                          <p:spTgt spid="747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4755">
                                            <p:txEl>
                                              <p:pRg st="4" end="4"/>
                                            </p:txEl>
                                          </p:spTgt>
                                        </p:tgtEl>
                                        <p:attrNameLst>
                                          <p:attrName>style.visibility</p:attrName>
                                        </p:attrNameLst>
                                      </p:cBhvr>
                                      <p:to>
                                        <p:strVal val="visible"/>
                                      </p:to>
                                    </p:set>
                                    <p:animEffect transition="in" filter="wipe(left)">
                                      <p:cBhvr>
                                        <p:cTn id="27" dur="1000"/>
                                        <p:tgtEl>
                                          <p:spTgt spid="747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a:xfrm>
            <a:off x="457200" y="457200"/>
            <a:ext cx="8229600" cy="6019800"/>
          </a:xfrm>
        </p:spPr>
        <p:txBody>
          <a:bodyPr>
            <a:normAutofit/>
          </a:bodyPr>
          <a:lstStyle/>
          <a:p>
            <a:pPr marL="609600" indent="-609600" algn="just">
              <a:lnSpc>
                <a:spcPct val="90000"/>
              </a:lnSpc>
              <a:buFontTx/>
              <a:buAutoNum type="arabicPeriod" startAt="2"/>
            </a:pPr>
            <a:r>
              <a:rPr lang="en-US" sz="2000">
                <a:solidFill>
                  <a:srgbClr val="FF9933"/>
                </a:solidFill>
              </a:rPr>
              <a:t>Can a Belated Return filed be revised u/s 139(5)?</a:t>
            </a:r>
          </a:p>
          <a:p>
            <a:pPr marL="609600" indent="-609600" algn="just">
              <a:lnSpc>
                <a:spcPct val="90000"/>
              </a:lnSpc>
            </a:pPr>
            <a:r>
              <a:rPr lang="en-US" sz="2000">
                <a:solidFill>
                  <a:schemeClr val="accent1"/>
                </a:solidFill>
              </a:rPr>
              <a:t>No </a:t>
            </a:r>
            <a:r>
              <a:rPr lang="en-US" sz="2000">
                <a:solidFill>
                  <a:srgbClr val="00FF00"/>
                </a:solidFill>
              </a:rPr>
              <a:t>(Kumar Jagdish Chandra Sinha Vs CIT)</a:t>
            </a:r>
            <a:r>
              <a:rPr lang="en-US" sz="2000">
                <a:solidFill>
                  <a:schemeClr val="accent1"/>
                </a:solidFill>
              </a:rPr>
              <a:t> – Only a return filed u/s 139(1) or in pursuance of notice issued u/s 142(1) can be revised</a:t>
            </a:r>
          </a:p>
          <a:p>
            <a:pPr marL="609600" indent="-609600" algn="just">
              <a:lnSpc>
                <a:spcPct val="90000"/>
              </a:lnSpc>
            </a:pPr>
            <a:endParaRPr lang="en-US" sz="2000">
              <a:solidFill>
                <a:srgbClr val="FF9933"/>
              </a:solidFill>
            </a:endParaRPr>
          </a:p>
          <a:p>
            <a:pPr marL="609600" indent="-609600" algn="just">
              <a:lnSpc>
                <a:spcPct val="90000"/>
              </a:lnSpc>
              <a:buClr>
                <a:srgbClr val="FF9933"/>
              </a:buClr>
              <a:buFontTx/>
              <a:buAutoNum type="arabicPeriod" startAt="3"/>
            </a:pPr>
            <a:r>
              <a:rPr lang="en-US" sz="2000">
                <a:solidFill>
                  <a:srgbClr val="FF9933"/>
                </a:solidFill>
              </a:rPr>
              <a:t>Can a Revised Return be further revised u/s 139(5)?</a:t>
            </a:r>
          </a:p>
          <a:p>
            <a:pPr marL="609600" indent="-609600" algn="just">
              <a:lnSpc>
                <a:spcPct val="90000"/>
              </a:lnSpc>
              <a:buClr>
                <a:schemeClr val="accent1"/>
              </a:buClr>
            </a:pPr>
            <a:r>
              <a:rPr lang="en-US" sz="2000">
                <a:solidFill>
                  <a:schemeClr val="accent1"/>
                </a:solidFill>
              </a:rPr>
              <a:t>Yes </a:t>
            </a:r>
            <a:r>
              <a:rPr lang="en-US" sz="2000">
                <a:solidFill>
                  <a:srgbClr val="00FF00"/>
                </a:solidFill>
              </a:rPr>
              <a:t>(CIT Vs Dr. N. Shrivastava)</a:t>
            </a:r>
            <a:r>
              <a:rPr lang="en-US" sz="2000">
                <a:solidFill>
                  <a:schemeClr val="accent1"/>
                </a:solidFill>
              </a:rPr>
              <a:t> – If the assessee discovers any </a:t>
            </a:r>
            <a:r>
              <a:rPr lang="en-US" sz="2000" i="1">
                <a:solidFill>
                  <a:schemeClr val="accent1"/>
                </a:solidFill>
              </a:rPr>
              <a:t>bona fide</a:t>
            </a:r>
            <a:r>
              <a:rPr lang="en-US" sz="2000">
                <a:solidFill>
                  <a:schemeClr val="accent1"/>
                </a:solidFill>
              </a:rPr>
              <a:t> omission / any wrong statement in a revised return, it is possible to revise such a revised return provided it is revised within the time prescribed u/s 139(5)</a:t>
            </a:r>
          </a:p>
          <a:p>
            <a:pPr marL="609600" indent="-609600" algn="just">
              <a:lnSpc>
                <a:spcPct val="90000"/>
              </a:lnSpc>
              <a:buClr>
                <a:schemeClr val="accent1"/>
              </a:buClr>
            </a:pPr>
            <a:endParaRPr lang="en-US" sz="2000">
              <a:solidFill>
                <a:srgbClr val="FF9933"/>
              </a:solidFill>
            </a:endParaRPr>
          </a:p>
          <a:p>
            <a:pPr marL="609600" indent="-609600" algn="just">
              <a:lnSpc>
                <a:spcPct val="90000"/>
              </a:lnSpc>
              <a:buClr>
                <a:srgbClr val="FF9933"/>
              </a:buClr>
              <a:buFontTx/>
              <a:buAutoNum type="arabicPeriod" startAt="4"/>
            </a:pPr>
            <a:r>
              <a:rPr lang="en-US" sz="2000">
                <a:solidFill>
                  <a:srgbClr val="FF9933"/>
                </a:solidFill>
              </a:rPr>
              <a:t>Does a Revised Return substitute the Original Return?*</a:t>
            </a:r>
          </a:p>
          <a:p>
            <a:pPr marL="609600" indent="-609600" algn="just">
              <a:lnSpc>
                <a:spcPct val="90000"/>
              </a:lnSpc>
              <a:buClr>
                <a:schemeClr val="accent1"/>
              </a:buClr>
            </a:pPr>
            <a:r>
              <a:rPr lang="en-US" sz="2000">
                <a:solidFill>
                  <a:schemeClr val="accent1"/>
                </a:solidFill>
              </a:rPr>
              <a:t>Yes </a:t>
            </a:r>
            <a:r>
              <a:rPr lang="en-US" sz="2000">
                <a:solidFill>
                  <a:srgbClr val="00FF00"/>
                </a:solidFill>
              </a:rPr>
              <a:t>(Dhampur Sugar Mills Ltd Vs CIT) </a:t>
            </a:r>
            <a:r>
              <a:rPr lang="en-US" sz="2000">
                <a:solidFill>
                  <a:schemeClr val="accent1"/>
                </a:solidFill>
              </a:rPr>
              <a:t>– Once a revised return gets filed, the original return stands withdrawn and is substituted by the revised return.</a:t>
            </a:r>
          </a:p>
          <a:p>
            <a:pPr marL="609600" indent="-609600" algn="just">
              <a:lnSpc>
                <a:spcPct val="90000"/>
              </a:lnSpc>
              <a:buClr>
                <a:schemeClr val="accent1"/>
              </a:buClr>
            </a:pPr>
            <a:r>
              <a:rPr lang="en-US" sz="2000">
                <a:solidFill>
                  <a:schemeClr val="accent1"/>
                </a:solidFill>
              </a:rPr>
              <a:t>Similarly where the original return was filed declaring a loss within the time allowed u/s 139(1) and such loss is increased in the revised return, then such increased loss will be eligible for being carried forward.</a:t>
            </a:r>
          </a:p>
          <a:p>
            <a:pPr marL="609600" indent="-609600" algn="just">
              <a:lnSpc>
                <a:spcPct val="90000"/>
              </a:lnSpc>
              <a:buClr>
                <a:srgbClr val="FF9933"/>
              </a:buClr>
              <a:buFontTx/>
              <a:buAutoNum type="arabicPeriod" startAt="4"/>
            </a:pPr>
            <a:endParaRPr lang="en-US" sz="2000">
              <a:solidFill>
                <a:schemeClr val="hlink"/>
              </a:solidFill>
            </a:endParaRPr>
          </a:p>
          <a:p>
            <a:pPr marL="609600" indent="-609600" algn="just">
              <a:lnSpc>
                <a:spcPct val="90000"/>
              </a:lnSpc>
            </a:pPr>
            <a:endParaRPr lang="en-US" sz="200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wipe(left)">
                                      <p:cBhvr>
                                        <p:cTn id="7" dur="1000"/>
                                        <p:tgtEl>
                                          <p:spTgt spid="757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5779">
                                            <p:txEl>
                                              <p:pRg st="1" end="1"/>
                                            </p:txEl>
                                          </p:spTgt>
                                        </p:tgtEl>
                                        <p:attrNameLst>
                                          <p:attrName>style.visibility</p:attrName>
                                        </p:attrNameLst>
                                      </p:cBhvr>
                                      <p:to>
                                        <p:strVal val="visible"/>
                                      </p:to>
                                    </p:set>
                                    <p:animEffect transition="in" filter="wipe(left)">
                                      <p:cBhvr>
                                        <p:cTn id="12" dur="1000"/>
                                        <p:tgtEl>
                                          <p:spTgt spid="757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5779">
                                            <p:txEl>
                                              <p:pRg st="3" end="3"/>
                                            </p:txEl>
                                          </p:spTgt>
                                        </p:tgtEl>
                                        <p:attrNameLst>
                                          <p:attrName>style.visibility</p:attrName>
                                        </p:attrNameLst>
                                      </p:cBhvr>
                                      <p:to>
                                        <p:strVal val="visible"/>
                                      </p:to>
                                    </p:set>
                                    <p:animEffect transition="in" filter="wipe(left)">
                                      <p:cBhvr>
                                        <p:cTn id="17" dur="1000"/>
                                        <p:tgtEl>
                                          <p:spTgt spid="7577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5779">
                                            <p:txEl>
                                              <p:pRg st="4" end="4"/>
                                            </p:txEl>
                                          </p:spTgt>
                                        </p:tgtEl>
                                        <p:attrNameLst>
                                          <p:attrName>style.visibility</p:attrName>
                                        </p:attrNameLst>
                                      </p:cBhvr>
                                      <p:to>
                                        <p:strVal val="visible"/>
                                      </p:to>
                                    </p:set>
                                    <p:animEffect transition="in" filter="wipe(left)">
                                      <p:cBhvr>
                                        <p:cTn id="22" dur="1000"/>
                                        <p:tgtEl>
                                          <p:spTgt spid="7577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5779">
                                            <p:txEl>
                                              <p:pRg st="6" end="6"/>
                                            </p:txEl>
                                          </p:spTgt>
                                        </p:tgtEl>
                                        <p:attrNameLst>
                                          <p:attrName>style.visibility</p:attrName>
                                        </p:attrNameLst>
                                      </p:cBhvr>
                                      <p:to>
                                        <p:strVal val="visible"/>
                                      </p:to>
                                    </p:set>
                                    <p:animEffect transition="in" filter="wipe(left)">
                                      <p:cBhvr>
                                        <p:cTn id="27" dur="1000"/>
                                        <p:tgtEl>
                                          <p:spTgt spid="7577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5779">
                                            <p:txEl>
                                              <p:pRg st="7" end="7"/>
                                            </p:txEl>
                                          </p:spTgt>
                                        </p:tgtEl>
                                        <p:attrNameLst>
                                          <p:attrName>style.visibility</p:attrName>
                                        </p:attrNameLst>
                                      </p:cBhvr>
                                      <p:to>
                                        <p:strVal val="visible"/>
                                      </p:to>
                                    </p:set>
                                    <p:animEffect transition="in" filter="wipe(left)">
                                      <p:cBhvr>
                                        <p:cTn id="32" dur="1000"/>
                                        <p:tgtEl>
                                          <p:spTgt spid="7577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5779">
                                            <p:txEl>
                                              <p:pRg st="8" end="8"/>
                                            </p:txEl>
                                          </p:spTgt>
                                        </p:tgtEl>
                                        <p:attrNameLst>
                                          <p:attrName>style.visibility</p:attrName>
                                        </p:attrNameLst>
                                      </p:cBhvr>
                                      <p:to>
                                        <p:strVal val="visible"/>
                                      </p:to>
                                    </p:set>
                                    <p:animEffect transition="in" filter="wipe(left)">
                                      <p:cBhvr>
                                        <p:cTn id="37" dur="1000"/>
                                        <p:tgtEl>
                                          <p:spTgt spid="757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Section 139(1)</a:t>
            </a:r>
          </a:p>
        </p:txBody>
      </p:sp>
      <p:sp>
        <p:nvSpPr>
          <p:cNvPr id="6150" name="Rectangle 6"/>
          <p:cNvSpPr>
            <a:spLocks noGrp="1" noChangeArrowheads="1"/>
          </p:cNvSpPr>
          <p:nvPr>
            <p:ph idx="1"/>
          </p:nvPr>
        </p:nvSpPr>
        <p:spPr>
          <a:xfrm>
            <a:off x="457200" y="914400"/>
            <a:ext cx="8229600" cy="5562600"/>
          </a:xfrm>
        </p:spPr>
        <p:txBody>
          <a:bodyPr/>
          <a:lstStyle/>
          <a:p>
            <a:pPr>
              <a:lnSpc>
                <a:spcPct val="90000"/>
              </a:lnSpc>
              <a:buFontTx/>
              <a:buNone/>
            </a:pPr>
            <a:r>
              <a:rPr lang="en-US" sz="2400">
                <a:solidFill>
                  <a:schemeClr val="accent1"/>
                </a:solidFill>
              </a:rPr>
              <a:t>Section 139(1) requires that every person:</a:t>
            </a:r>
          </a:p>
          <a:p>
            <a:pPr>
              <a:lnSpc>
                <a:spcPct val="90000"/>
              </a:lnSpc>
            </a:pPr>
            <a:r>
              <a:rPr lang="en-US" sz="2400">
                <a:solidFill>
                  <a:schemeClr val="accent1"/>
                </a:solidFill>
              </a:rPr>
              <a:t>Being a company or a firm or</a:t>
            </a:r>
          </a:p>
          <a:p>
            <a:pPr>
              <a:lnSpc>
                <a:spcPct val="90000"/>
              </a:lnSpc>
            </a:pPr>
            <a:r>
              <a:rPr lang="en-US" sz="2400">
                <a:solidFill>
                  <a:schemeClr val="accent1"/>
                </a:solidFill>
              </a:rPr>
              <a:t>Being a person other than a company or a firm, </a:t>
            </a:r>
          </a:p>
          <a:p>
            <a:pPr>
              <a:lnSpc>
                <a:spcPct val="90000"/>
              </a:lnSpc>
            </a:pPr>
            <a:r>
              <a:rPr lang="en-US" sz="2400">
                <a:solidFill>
                  <a:schemeClr val="accent1"/>
                </a:solidFill>
              </a:rPr>
              <a:t>Shall furnish his ROI or the ROI of the other person on or before the due date in the prescribed form and in the prescribed manner</a:t>
            </a:r>
          </a:p>
          <a:p>
            <a:pPr>
              <a:lnSpc>
                <a:spcPct val="90000"/>
              </a:lnSpc>
            </a:pPr>
            <a:r>
              <a:rPr lang="en-US" sz="2400">
                <a:solidFill>
                  <a:schemeClr val="accent1"/>
                </a:solidFill>
              </a:rPr>
              <a:t>If his total income / the total income of any other person in respect of which he is assessable to tax during the PY exceeds the maximum amount not chargeable to income tax</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50">
                                            <p:txEl>
                                              <p:pRg st="0" end="0"/>
                                            </p:txEl>
                                          </p:spTgt>
                                        </p:tgtEl>
                                        <p:attrNameLst>
                                          <p:attrName>style.visibility</p:attrName>
                                        </p:attrNameLst>
                                      </p:cBhvr>
                                      <p:to>
                                        <p:strVal val="visible"/>
                                      </p:to>
                                    </p:set>
                                    <p:animEffect transition="in" filter="wipe(left)">
                                      <p:cBhvr>
                                        <p:cTn id="7" dur="1000"/>
                                        <p:tgtEl>
                                          <p:spTgt spid="61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50">
                                            <p:txEl>
                                              <p:pRg st="1" end="1"/>
                                            </p:txEl>
                                          </p:spTgt>
                                        </p:tgtEl>
                                        <p:attrNameLst>
                                          <p:attrName>style.visibility</p:attrName>
                                        </p:attrNameLst>
                                      </p:cBhvr>
                                      <p:to>
                                        <p:strVal val="visible"/>
                                      </p:to>
                                    </p:set>
                                    <p:animEffect transition="in" filter="wipe(left)">
                                      <p:cBhvr>
                                        <p:cTn id="12" dur="1000"/>
                                        <p:tgtEl>
                                          <p:spTgt spid="61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50">
                                            <p:txEl>
                                              <p:pRg st="2" end="2"/>
                                            </p:txEl>
                                          </p:spTgt>
                                        </p:tgtEl>
                                        <p:attrNameLst>
                                          <p:attrName>style.visibility</p:attrName>
                                        </p:attrNameLst>
                                      </p:cBhvr>
                                      <p:to>
                                        <p:strVal val="visible"/>
                                      </p:to>
                                    </p:set>
                                    <p:animEffect transition="in" filter="wipe(left)">
                                      <p:cBhvr>
                                        <p:cTn id="17" dur="1000"/>
                                        <p:tgtEl>
                                          <p:spTgt spid="615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50">
                                            <p:txEl>
                                              <p:pRg st="3" end="3"/>
                                            </p:txEl>
                                          </p:spTgt>
                                        </p:tgtEl>
                                        <p:attrNameLst>
                                          <p:attrName>style.visibility</p:attrName>
                                        </p:attrNameLst>
                                      </p:cBhvr>
                                      <p:to>
                                        <p:strVal val="visible"/>
                                      </p:to>
                                    </p:set>
                                    <p:animEffect transition="in" filter="wipe(left)">
                                      <p:cBhvr>
                                        <p:cTn id="22" dur="1000"/>
                                        <p:tgtEl>
                                          <p:spTgt spid="615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50">
                                            <p:txEl>
                                              <p:pRg st="4" end="4"/>
                                            </p:txEl>
                                          </p:spTgt>
                                        </p:tgtEl>
                                        <p:attrNameLst>
                                          <p:attrName>style.visibility</p:attrName>
                                        </p:attrNameLst>
                                      </p:cBhvr>
                                      <p:to>
                                        <p:strVal val="visible"/>
                                      </p:to>
                                    </p:set>
                                    <p:animEffect transition="in" filter="wipe(left)">
                                      <p:cBhvr>
                                        <p:cTn id="27" dur="1000"/>
                                        <p:tgtEl>
                                          <p:spTgt spid="615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idx="1"/>
          </p:nvPr>
        </p:nvSpPr>
        <p:spPr>
          <a:xfrm>
            <a:off x="457200" y="457200"/>
            <a:ext cx="8229600" cy="6019800"/>
          </a:xfrm>
        </p:spPr>
        <p:txBody>
          <a:bodyPr>
            <a:normAutofit/>
          </a:bodyPr>
          <a:lstStyle/>
          <a:p>
            <a:pPr marL="609600" indent="-609600" algn="just">
              <a:buFontTx/>
              <a:buAutoNum type="arabicPeriod" startAt="5"/>
            </a:pPr>
            <a:r>
              <a:rPr lang="en-US" sz="2200">
                <a:solidFill>
                  <a:srgbClr val="FF9933"/>
                </a:solidFill>
              </a:rPr>
              <a:t>Can an application / correction letter to AO constitute Revised Return?</a:t>
            </a:r>
          </a:p>
          <a:p>
            <a:pPr marL="609600" indent="-609600" algn="just"/>
            <a:r>
              <a:rPr lang="en-US" sz="2200">
                <a:solidFill>
                  <a:schemeClr val="accent1"/>
                </a:solidFill>
              </a:rPr>
              <a:t>No </a:t>
            </a:r>
            <a:r>
              <a:rPr lang="en-US" sz="2200">
                <a:solidFill>
                  <a:srgbClr val="00FF00"/>
                </a:solidFill>
              </a:rPr>
              <a:t>(Gopaldas Parshottamdas Vs CIT)</a:t>
            </a:r>
            <a:r>
              <a:rPr lang="en-US" sz="2200">
                <a:solidFill>
                  <a:schemeClr val="accent1"/>
                </a:solidFill>
              </a:rPr>
              <a:t> – If an assessee filed some application for correcting a return already filed or making amendments therein, it would not mean that a revised return has been filed.  Only a revised return filed u/s 139(5) will substitute the original return filed u/s 139(1).</a:t>
            </a:r>
          </a:p>
          <a:p>
            <a:pPr marL="609600" indent="-609600" algn="just"/>
            <a:endParaRPr lang="en-US" sz="2200">
              <a:solidFill>
                <a:srgbClr val="FF9933"/>
              </a:solidFill>
            </a:endParaRPr>
          </a:p>
          <a:p>
            <a:pPr marL="609600" indent="-609600" algn="just">
              <a:buClr>
                <a:srgbClr val="FF9933"/>
              </a:buClr>
              <a:buFontTx/>
              <a:buAutoNum type="arabicPeriod" startAt="6"/>
            </a:pPr>
            <a:r>
              <a:rPr lang="en-US" sz="2200">
                <a:solidFill>
                  <a:srgbClr val="FF9933"/>
                </a:solidFill>
              </a:rPr>
              <a:t>Can a Revised Return be filed after receipt of notice u/s 143(2) or show cause notice u/s 144?</a:t>
            </a:r>
          </a:p>
          <a:p>
            <a:pPr marL="609600" indent="-609600" algn="just">
              <a:buClr>
                <a:schemeClr val="accent1"/>
              </a:buClr>
            </a:pPr>
            <a:r>
              <a:rPr lang="en-US" sz="2200">
                <a:solidFill>
                  <a:schemeClr val="accent1"/>
                </a:solidFill>
              </a:rPr>
              <a:t>Yes – Issue of notice u/s 143(2) or Show Cause Notice u/s 144 means that the assessment is not yet completed.  Therefore, the original return [if submitted within the due date u/s 139(1)]  can be revised even after issue of such notice.</a:t>
            </a:r>
          </a:p>
          <a:p>
            <a:pPr marL="609600" indent="-609600" algn="just">
              <a:buClr>
                <a:schemeClr val="accent1"/>
              </a:buClr>
            </a:pPr>
            <a:r>
              <a:rPr lang="en-US" sz="2200">
                <a:solidFill>
                  <a:schemeClr val="accent1"/>
                </a:solidFill>
              </a:rPr>
              <a:t>But the penalty may be levied u/s 271(1)(c) for concealment of additional income reported in the current revised return.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62">
                                            <p:txEl>
                                              <p:pRg st="0" end="0"/>
                                            </p:txEl>
                                          </p:spTgt>
                                        </p:tgtEl>
                                        <p:attrNameLst>
                                          <p:attrName>style.visibility</p:attrName>
                                        </p:attrNameLst>
                                      </p:cBhvr>
                                      <p:to>
                                        <p:strVal val="visible"/>
                                      </p:to>
                                    </p:set>
                                    <p:animEffect transition="in" filter="wipe(left)">
                                      <p:cBhvr>
                                        <p:cTn id="7" dur="1000"/>
                                        <p:tgtEl>
                                          <p:spTgt spid="921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162">
                                            <p:txEl>
                                              <p:pRg st="1" end="1"/>
                                            </p:txEl>
                                          </p:spTgt>
                                        </p:tgtEl>
                                        <p:attrNameLst>
                                          <p:attrName>style.visibility</p:attrName>
                                        </p:attrNameLst>
                                      </p:cBhvr>
                                      <p:to>
                                        <p:strVal val="visible"/>
                                      </p:to>
                                    </p:set>
                                    <p:animEffect transition="in" filter="wipe(left)">
                                      <p:cBhvr>
                                        <p:cTn id="12" dur="1000"/>
                                        <p:tgtEl>
                                          <p:spTgt spid="921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2162">
                                            <p:txEl>
                                              <p:pRg st="3" end="3"/>
                                            </p:txEl>
                                          </p:spTgt>
                                        </p:tgtEl>
                                        <p:attrNameLst>
                                          <p:attrName>style.visibility</p:attrName>
                                        </p:attrNameLst>
                                      </p:cBhvr>
                                      <p:to>
                                        <p:strVal val="visible"/>
                                      </p:to>
                                    </p:set>
                                    <p:animEffect transition="in" filter="wipe(left)">
                                      <p:cBhvr>
                                        <p:cTn id="17" dur="1000"/>
                                        <p:tgtEl>
                                          <p:spTgt spid="9216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2162">
                                            <p:txEl>
                                              <p:pRg st="4" end="4"/>
                                            </p:txEl>
                                          </p:spTgt>
                                        </p:tgtEl>
                                        <p:attrNameLst>
                                          <p:attrName>style.visibility</p:attrName>
                                        </p:attrNameLst>
                                      </p:cBhvr>
                                      <p:to>
                                        <p:strVal val="visible"/>
                                      </p:to>
                                    </p:set>
                                    <p:animEffect transition="in" filter="wipe(left)">
                                      <p:cBhvr>
                                        <p:cTn id="22" dur="1000"/>
                                        <p:tgtEl>
                                          <p:spTgt spid="9216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2162">
                                            <p:txEl>
                                              <p:pRg st="5" end="5"/>
                                            </p:txEl>
                                          </p:spTgt>
                                        </p:tgtEl>
                                        <p:attrNameLst>
                                          <p:attrName>style.visibility</p:attrName>
                                        </p:attrNameLst>
                                      </p:cBhvr>
                                      <p:to>
                                        <p:strVal val="visible"/>
                                      </p:to>
                                    </p:set>
                                    <p:animEffect transition="in" filter="wipe(left)">
                                      <p:cBhvr>
                                        <p:cTn id="27" dur="1000"/>
                                        <p:tgtEl>
                                          <p:spTgt spid="9216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Section 139(6)</a:t>
            </a:r>
          </a:p>
        </p:txBody>
      </p:sp>
      <p:sp>
        <p:nvSpPr>
          <p:cNvPr id="76803" name="Rectangle 3"/>
          <p:cNvSpPr>
            <a:spLocks noGrp="1" noChangeArrowheads="1"/>
          </p:cNvSpPr>
          <p:nvPr>
            <p:ph idx="1"/>
          </p:nvPr>
        </p:nvSpPr>
        <p:spPr>
          <a:xfrm>
            <a:off x="0" y="914400"/>
            <a:ext cx="9144000" cy="5562600"/>
          </a:xfrm>
        </p:spPr>
        <p:txBody>
          <a:bodyPr/>
          <a:lstStyle/>
          <a:p>
            <a:pPr marL="609600" indent="-609600">
              <a:buFontTx/>
              <a:buNone/>
            </a:pPr>
            <a:r>
              <a:rPr lang="en-US" sz="2400">
                <a:solidFill>
                  <a:schemeClr val="accent1"/>
                </a:solidFill>
              </a:rPr>
              <a:t>	The following particulars are required to be furnished along with the return:</a:t>
            </a:r>
          </a:p>
          <a:p>
            <a:pPr marL="1371600" lvl="2" indent="-457200">
              <a:buFontTx/>
              <a:buAutoNum type="arabicPeriod"/>
            </a:pPr>
            <a:r>
              <a:rPr lang="en-US">
                <a:solidFill>
                  <a:schemeClr val="accent1"/>
                </a:solidFill>
              </a:rPr>
              <a:t>Incomes exempt from tax</a:t>
            </a:r>
          </a:p>
          <a:p>
            <a:pPr marL="1371600" lvl="2" indent="-457200">
              <a:buFontTx/>
              <a:buAutoNum type="arabicPeriod"/>
            </a:pPr>
            <a:r>
              <a:rPr lang="en-US">
                <a:solidFill>
                  <a:schemeClr val="accent1"/>
                </a:solidFill>
              </a:rPr>
              <a:t>Assets of prescribed nature, value and belongings to the assessee</a:t>
            </a:r>
          </a:p>
          <a:p>
            <a:pPr marL="1371600" lvl="2" indent="-457200">
              <a:buFontTx/>
              <a:buAutoNum type="arabicPeriod"/>
            </a:pPr>
            <a:r>
              <a:rPr lang="en-US">
                <a:solidFill>
                  <a:schemeClr val="accent1"/>
                </a:solidFill>
              </a:rPr>
              <a:t>Bank Account &amp; Credit Card Details</a:t>
            </a:r>
          </a:p>
          <a:p>
            <a:pPr marL="1371600" lvl="2" indent="-457200">
              <a:buFontTx/>
              <a:buAutoNum type="arabicPeriod"/>
            </a:pPr>
            <a:r>
              <a:rPr lang="en-US">
                <a:solidFill>
                  <a:schemeClr val="accent1"/>
                </a:solidFill>
              </a:rPr>
              <a:t>Expenditure incurred by him exceeding the prescribed limits under the prescribed heads</a:t>
            </a:r>
          </a:p>
          <a:p>
            <a:pPr marL="1371600" lvl="2" indent="-457200">
              <a:buFontTx/>
              <a:buAutoNum type="arabicPeriod"/>
            </a:pPr>
            <a:r>
              <a:rPr lang="en-US">
                <a:solidFill>
                  <a:schemeClr val="accent1"/>
                </a:solidFill>
              </a:rPr>
              <a:t>Such other outgoings as may be prescribed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wipe(left)">
                                      <p:cBhvr>
                                        <p:cTn id="7" dur="1000"/>
                                        <p:tgtEl>
                                          <p:spTgt spid="768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6803">
                                            <p:txEl>
                                              <p:pRg st="1" end="1"/>
                                            </p:txEl>
                                          </p:spTgt>
                                        </p:tgtEl>
                                        <p:attrNameLst>
                                          <p:attrName>style.visibility</p:attrName>
                                        </p:attrNameLst>
                                      </p:cBhvr>
                                      <p:to>
                                        <p:strVal val="visible"/>
                                      </p:to>
                                    </p:set>
                                    <p:animEffect transition="in" filter="wipe(left)">
                                      <p:cBhvr>
                                        <p:cTn id="12" dur="1000"/>
                                        <p:tgtEl>
                                          <p:spTgt spid="768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6803">
                                            <p:txEl>
                                              <p:pRg st="2" end="2"/>
                                            </p:txEl>
                                          </p:spTgt>
                                        </p:tgtEl>
                                        <p:attrNameLst>
                                          <p:attrName>style.visibility</p:attrName>
                                        </p:attrNameLst>
                                      </p:cBhvr>
                                      <p:to>
                                        <p:strVal val="visible"/>
                                      </p:to>
                                    </p:set>
                                    <p:animEffect transition="in" filter="wipe(left)">
                                      <p:cBhvr>
                                        <p:cTn id="17" dur="1000"/>
                                        <p:tgtEl>
                                          <p:spTgt spid="768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6803">
                                            <p:txEl>
                                              <p:pRg st="3" end="3"/>
                                            </p:txEl>
                                          </p:spTgt>
                                        </p:tgtEl>
                                        <p:attrNameLst>
                                          <p:attrName>style.visibility</p:attrName>
                                        </p:attrNameLst>
                                      </p:cBhvr>
                                      <p:to>
                                        <p:strVal val="visible"/>
                                      </p:to>
                                    </p:set>
                                    <p:animEffect transition="in" filter="wipe(left)">
                                      <p:cBhvr>
                                        <p:cTn id="22" dur="1000"/>
                                        <p:tgtEl>
                                          <p:spTgt spid="768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6803">
                                            <p:txEl>
                                              <p:pRg st="4" end="4"/>
                                            </p:txEl>
                                          </p:spTgt>
                                        </p:tgtEl>
                                        <p:attrNameLst>
                                          <p:attrName>style.visibility</p:attrName>
                                        </p:attrNameLst>
                                      </p:cBhvr>
                                      <p:to>
                                        <p:strVal val="visible"/>
                                      </p:to>
                                    </p:set>
                                    <p:animEffect transition="in" filter="wipe(left)">
                                      <p:cBhvr>
                                        <p:cTn id="27" dur="1000"/>
                                        <p:tgtEl>
                                          <p:spTgt spid="7680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6803">
                                            <p:txEl>
                                              <p:pRg st="5" end="5"/>
                                            </p:txEl>
                                          </p:spTgt>
                                        </p:tgtEl>
                                        <p:attrNameLst>
                                          <p:attrName>style.visibility</p:attrName>
                                        </p:attrNameLst>
                                      </p:cBhvr>
                                      <p:to>
                                        <p:strVal val="visible"/>
                                      </p:to>
                                    </p:set>
                                    <p:animEffect transition="in" filter="wipe(left)">
                                      <p:cBhvr>
                                        <p:cTn id="32" dur="1000"/>
                                        <p:tgtEl>
                                          <p:spTgt spid="768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Section 139(6A)</a:t>
            </a:r>
          </a:p>
        </p:txBody>
      </p:sp>
      <p:sp>
        <p:nvSpPr>
          <p:cNvPr id="77827" name="Rectangle 3"/>
          <p:cNvSpPr>
            <a:spLocks noGrp="1" noChangeArrowheads="1"/>
          </p:cNvSpPr>
          <p:nvPr>
            <p:ph idx="1"/>
          </p:nvPr>
        </p:nvSpPr>
        <p:spPr>
          <a:xfrm>
            <a:off x="0" y="914400"/>
            <a:ext cx="8763000" cy="5562600"/>
          </a:xfrm>
        </p:spPr>
        <p:txBody>
          <a:bodyPr/>
          <a:lstStyle/>
          <a:p>
            <a:pPr marL="609600" indent="-609600" algn="just">
              <a:lnSpc>
                <a:spcPct val="90000"/>
              </a:lnSpc>
              <a:buFontTx/>
              <a:buNone/>
            </a:pPr>
            <a:r>
              <a:rPr lang="en-US" sz="2400">
                <a:solidFill>
                  <a:schemeClr val="accent1"/>
                </a:solidFill>
              </a:rPr>
              <a:t>	The following particulars are required to be furnished in case of an assessee engaged in any business or profession:</a:t>
            </a:r>
          </a:p>
          <a:p>
            <a:pPr marL="609600" indent="-609600" algn="just">
              <a:lnSpc>
                <a:spcPct val="90000"/>
              </a:lnSpc>
              <a:buFontTx/>
              <a:buNone/>
            </a:pPr>
            <a:endParaRPr lang="en-US" sz="2400">
              <a:solidFill>
                <a:schemeClr val="accent1"/>
              </a:solidFill>
            </a:endParaRPr>
          </a:p>
          <a:p>
            <a:pPr marL="1371600" lvl="2" indent="-457200" algn="just">
              <a:lnSpc>
                <a:spcPct val="90000"/>
              </a:lnSpc>
              <a:buFontTx/>
              <a:buAutoNum type="arabicPeriod"/>
            </a:pPr>
            <a:r>
              <a:rPr lang="en-US">
                <a:solidFill>
                  <a:schemeClr val="accent1"/>
                </a:solidFill>
              </a:rPr>
              <a:t>Audit Report u/s 44AB</a:t>
            </a:r>
          </a:p>
          <a:p>
            <a:pPr marL="1371600" lvl="2" indent="-457200" algn="just">
              <a:lnSpc>
                <a:spcPct val="90000"/>
              </a:lnSpc>
              <a:buFontTx/>
              <a:buAutoNum type="arabicPeriod"/>
            </a:pPr>
            <a:r>
              <a:rPr lang="en-US">
                <a:solidFill>
                  <a:schemeClr val="accent1"/>
                </a:solidFill>
              </a:rPr>
              <a:t>Particulars of location and style of the principal place of business or profession (including all branches)</a:t>
            </a:r>
          </a:p>
          <a:p>
            <a:pPr marL="1371600" lvl="2" indent="-457200" algn="just">
              <a:lnSpc>
                <a:spcPct val="90000"/>
              </a:lnSpc>
              <a:buFontTx/>
              <a:buAutoNum type="arabicPeriod"/>
            </a:pPr>
            <a:r>
              <a:rPr lang="en-US">
                <a:solidFill>
                  <a:schemeClr val="accent1"/>
                </a:solidFill>
              </a:rPr>
              <a:t>Names and addresses of all partners in such business or profession, if assessee is partner in such business or profession</a:t>
            </a:r>
          </a:p>
          <a:p>
            <a:pPr marL="1371600" lvl="2" indent="-457200" algn="just">
              <a:lnSpc>
                <a:spcPct val="90000"/>
              </a:lnSpc>
              <a:buFontTx/>
              <a:buAutoNum type="arabicPeriod"/>
            </a:pPr>
            <a:r>
              <a:rPr lang="en-US">
                <a:solidFill>
                  <a:schemeClr val="accent1"/>
                </a:solidFill>
              </a:rPr>
              <a:t>Names and addresses of all members in AOP/BOI, if assessee is a member of such business or profession</a:t>
            </a:r>
          </a:p>
          <a:p>
            <a:pPr marL="1371600" lvl="2" indent="-457200" algn="just">
              <a:lnSpc>
                <a:spcPct val="90000"/>
              </a:lnSpc>
              <a:buFontTx/>
              <a:buAutoNum type="arabicPeriod"/>
            </a:pPr>
            <a:r>
              <a:rPr lang="en-US">
                <a:solidFill>
                  <a:schemeClr val="accent1"/>
                </a:solidFill>
              </a:rPr>
              <a:t>Extent of his share and other partners/members share in the profits of such business</a:t>
            </a:r>
          </a:p>
          <a:p>
            <a:pPr marL="1371600" lvl="2" indent="-457200" algn="just">
              <a:lnSpc>
                <a:spcPct val="90000"/>
              </a:lnSpc>
              <a:buFontTx/>
              <a:buAutoNum type="arabicPeriod"/>
            </a:pPr>
            <a:endParaRPr lang="en-US">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wipe(left)">
                                      <p:cBhvr>
                                        <p:cTn id="7" dur="1000"/>
                                        <p:tgtEl>
                                          <p:spTgt spid="778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7827">
                                            <p:txEl>
                                              <p:pRg st="2" end="2"/>
                                            </p:txEl>
                                          </p:spTgt>
                                        </p:tgtEl>
                                        <p:attrNameLst>
                                          <p:attrName>style.visibility</p:attrName>
                                        </p:attrNameLst>
                                      </p:cBhvr>
                                      <p:to>
                                        <p:strVal val="visible"/>
                                      </p:to>
                                    </p:set>
                                    <p:animEffect transition="in" filter="wipe(left)">
                                      <p:cBhvr>
                                        <p:cTn id="12" dur="1000"/>
                                        <p:tgtEl>
                                          <p:spTgt spid="7782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7827">
                                            <p:txEl>
                                              <p:pRg st="3" end="3"/>
                                            </p:txEl>
                                          </p:spTgt>
                                        </p:tgtEl>
                                        <p:attrNameLst>
                                          <p:attrName>style.visibility</p:attrName>
                                        </p:attrNameLst>
                                      </p:cBhvr>
                                      <p:to>
                                        <p:strVal val="visible"/>
                                      </p:to>
                                    </p:set>
                                    <p:animEffect transition="in" filter="wipe(left)">
                                      <p:cBhvr>
                                        <p:cTn id="17" dur="1000"/>
                                        <p:tgtEl>
                                          <p:spTgt spid="7782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7827">
                                            <p:txEl>
                                              <p:pRg st="4" end="4"/>
                                            </p:txEl>
                                          </p:spTgt>
                                        </p:tgtEl>
                                        <p:attrNameLst>
                                          <p:attrName>style.visibility</p:attrName>
                                        </p:attrNameLst>
                                      </p:cBhvr>
                                      <p:to>
                                        <p:strVal val="visible"/>
                                      </p:to>
                                    </p:set>
                                    <p:animEffect transition="in" filter="wipe(left)">
                                      <p:cBhvr>
                                        <p:cTn id="22" dur="1000"/>
                                        <p:tgtEl>
                                          <p:spTgt spid="7782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7827">
                                            <p:txEl>
                                              <p:pRg st="5" end="5"/>
                                            </p:txEl>
                                          </p:spTgt>
                                        </p:tgtEl>
                                        <p:attrNameLst>
                                          <p:attrName>style.visibility</p:attrName>
                                        </p:attrNameLst>
                                      </p:cBhvr>
                                      <p:to>
                                        <p:strVal val="visible"/>
                                      </p:to>
                                    </p:set>
                                    <p:animEffect transition="in" filter="wipe(left)">
                                      <p:cBhvr>
                                        <p:cTn id="27" dur="1000"/>
                                        <p:tgtEl>
                                          <p:spTgt spid="7782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7827">
                                            <p:txEl>
                                              <p:pRg st="6" end="6"/>
                                            </p:txEl>
                                          </p:spTgt>
                                        </p:tgtEl>
                                        <p:attrNameLst>
                                          <p:attrName>style.visibility</p:attrName>
                                        </p:attrNameLst>
                                      </p:cBhvr>
                                      <p:to>
                                        <p:strVal val="visible"/>
                                      </p:to>
                                    </p:set>
                                    <p:animEffect transition="in" filter="wipe(left)">
                                      <p:cBhvr>
                                        <p:cTn id="32" dur="1000"/>
                                        <p:tgtEl>
                                          <p:spTgt spid="7782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76200"/>
            <a:ext cx="8229600" cy="487363"/>
          </a:xfrm>
        </p:spPr>
        <p:txBody>
          <a:bodyPr>
            <a:normAutofit fontScale="90000"/>
          </a:bodyPr>
          <a:lstStyle/>
          <a:p>
            <a:r>
              <a:rPr lang="en-US" sz="4000" b="1">
                <a:solidFill>
                  <a:schemeClr val="folHlink"/>
                </a:solidFill>
              </a:rPr>
              <a:t>Section 139(9)</a:t>
            </a:r>
          </a:p>
        </p:txBody>
      </p:sp>
      <p:sp>
        <p:nvSpPr>
          <p:cNvPr id="78851" name="Rectangle 3"/>
          <p:cNvSpPr>
            <a:spLocks noGrp="1" noChangeArrowheads="1"/>
          </p:cNvSpPr>
          <p:nvPr>
            <p:ph idx="1"/>
          </p:nvPr>
        </p:nvSpPr>
        <p:spPr>
          <a:xfrm>
            <a:off x="228600" y="685800"/>
            <a:ext cx="8686800" cy="5562600"/>
          </a:xfrm>
        </p:spPr>
        <p:txBody>
          <a:bodyPr>
            <a:normAutofit fontScale="92500"/>
          </a:bodyPr>
          <a:lstStyle/>
          <a:p>
            <a:pPr algn="just"/>
            <a:r>
              <a:rPr lang="en-US" sz="2200">
                <a:solidFill>
                  <a:schemeClr val="accent1"/>
                </a:solidFill>
              </a:rPr>
              <a:t>Where the Assessing Officer considers that the ROI furnished by the assessee is defective, he may intimate such defect to assessee and give him an opportunity to rectify such defect within a period of 15 days from the </a:t>
            </a:r>
            <a:r>
              <a:rPr lang="en-US" sz="2200">
                <a:solidFill>
                  <a:srgbClr val="FF9933"/>
                </a:solidFill>
              </a:rPr>
              <a:t>date of receipt of such intimation.   </a:t>
            </a:r>
            <a:r>
              <a:rPr lang="en-US" sz="2200">
                <a:solidFill>
                  <a:schemeClr val="accent1"/>
                </a:solidFill>
              </a:rPr>
              <a:t>Such time may be extended by the Assessing Officer on an application made by the assessee.</a:t>
            </a:r>
          </a:p>
          <a:p>
            <a:pPr algn="just"/>
            <a:endParaRPr lang="en-US" sz="2200">
              <a:solidFill>
                <a:schemeClr val="accent1"/>
              </a:solidFill>
            </a:endParaRPr>
          </a:p>
          <a:p>
            <a:pPr algn="just"/>
            <a:r>
              <a:rPr lang="en-US" sz="2200">
                <a:solidFill>
                  <a:schemeClr val="accent1"/>
                </a:solidFill>
              </a:rPr>
              <a:t>If the assessee fails to rectify such defect within that 15 days from the date of receipt of intimation or extended time allowed by the AO, then the return originally filed by the assessee shall be treated as an </a:t>
            </a:r>
            <a:r>
              <a:rPr lang="en-US" sz="2200" u="sng">
                <a:solidFill>
                  <a:schemeClr val="accent1"/>
                </a:solidFill>
              </a:rPr>
              <a:t>invalid return</a:t>
            </a:r>
            <a:r>
              <a:rPr lang="en-US" sz="2200">
                <a:solidFill>
                  <a:schemeClr val="accent1"/>
                </a:solidFill>
              </a:rPr>
              <a:t> and the consequences of the same would be as if no return has been filed by the assessee.</a:t>
            </a:r>
          </a:p>
          <a:p>
            <a:pPr algn="just"/>
            <a:endParaRPr lang="en-US" sz="2200">
              <a:solidFill>
                <a:schemeClr val="accent1"/>
              </a:solidFill>
            </a:endParaRPr>
          </a:p>
          <a:p>
            <a:pPr algn="just"/>
            <a:r>
              <a:rPr lang="en-US" sz="2200">
                <a:solidFill>
                  <a:schemeClr val="accent1"/>
                </a:solidFill>
              </a:rPr>
              <a:t>However, if the assessee rectifies such defect after that 15 days or extended time allowed by the AO, </a:t>
            </a:r>
            <a:r>
              <a:rPr lang="en-US" sz="2200">
                <a:solidFill>
                  <a:srgbClr val="00FF00"/>
                </a:solidFill>
              </a:rPr>
              <a:t>but before the completion of assessment, </a:t>
            </a:r>
            <a:r>
              <a:rPr lang="en-US" sz="2200">
                <a:solidFill>
                  <a:schemeClr val="accent1"/>
                </a:solidFill>
              </a:rPr>
              <a:t>the AO may condone the delay and treat the return as a </a:t>
            </a:r>
            <a:r>
              <a:rPr lang="en-US" sz="2200" u="sng">
                <a:solidFill>
                  <a:schemeClr val="accent1"/>
                </a:solidFill>
              </a:rPr>
              <a:t>valid return.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wipe(left)">
                                      <p:cBhvr>
                                        <p:cTn id="7" dur="1000"/>
                                        <p:tgtEl>
                                          <p:spTgt spid="788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8851">
                                            <p:txEl>
                                              <p:pRg st="2" end="2"/>
                                            </p:txEl>
                                          </p:spTgt>
                                        </p:tgtEl>
                                        <p:attrNameLst>
                                          <p:attrName>style.visibility</p:attrName>
                                        </p:attrNameLst>
                                      </p:cBhvr>
                                      <p:to>
                                        <p:strVal val="visible"/>
                                      </p:to>
                                    </p:set>
                                    <p:animEffect transition="in" filter="wipe(left)">
                                      <p:cBhvr>
                                        <p:cTn id="12" dur="1000"/>
                                        <p:tgtEl>
                                          <p:spTgt spid="788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8851">
                                            <p:txEl>
                                              <p:pRg st="4" end="4"/>
                                            </p:txEl>
                                          </p:spTgt>
                                        </p:tgtEl>
                                        <p:attrNameLst>
                                          <p:attrName>style.visibility</p:attrName>
                                        </p:attrNameLst>
                                      </p:cBhvr>
                                      <p:to>
                                        <p:strVal val="visible"/>
                                      </p:to>
                                    </p:set>
                                    <p:animEffect transition="in" filter="wipe(left)">
                                      <p:cBhvr>
                                        <p:cTn id="17" dur="1000"/>
                                        <p:tgtEl>
                                          <p:spTgt spid="788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487362"/>
          </a:xfrm>
        </p:spPr>
        <p:txBody>
          <a:bodyPr>
            <a:normAutofit fontScale="90000"/>
          </a:bodyPr>
          <a:lstStyle/>
          <a:p>
            <a:r>
              <a:rPr lang="en-US" sz="4000" b="1">
                <a:solidFill>
                  <a:schemeClr val="folHlink"/>
                </a:solidFill>
              </a:rPr>
              <a:t>Cases on Section 139(9)</a:t>
            </a:r>
          </a:p>
        </p:txBody>
      </p:sp>
      <p:sp>
        <p:nvSpPr>
          <p:cNvPr id="79875" name="Rectangle 3"/>
          <p:cNvSpPr>
            <a:spLocks noGrp="1" noChangeArrowheads="1"/>
          </p:cNvSpPr>
          <p:nvPr>
            <p:ph idx="1"/>
          </p:nvPr>
        </p:nvSpPr>
        <p:spPr>
          <a:xfrm>
            <a:off x="457200" y="914400"/>
            <a:ext cx="8229600" cy="5943600"/>
          </a:xfrm>
        </p:spPr>
        <p:txBody>
          <a:bodyPr>
            <a:normAutofit/>
          </a:bodyPr>
          <a:lstStyle/>
          <a:p>
            <a:pPr marL="609600" indent="-609600" algn="just">
              <a:lnSpc>
                <a:spcPct val="90000"/>
              </a:lnSpc>
              <a:buFontTx/>
              <a:buAutoNum type="arabicPeriod"/>
            </a:pPr>
            <a:r>
              <a:rPr lang="en-US" sz="2400">
                <a:solidFill>
                  <a:srgbClr val="FF9933"/>
                </a:solidFill>
              </a:rPr>
              <a:t>What happens if I did not receive TDS certificate to be attached to the ROI to be filed with the department?</a:t>
            </a:r>
          </a:p>
          <a:p>
            <a:pPr marL="609600" indent="-609600" algn="just">
              <a:lnSpc>
                <a:spcPct val="90000"/>
              </a:lnSpc>
              <a:buFontTx/>
              <a:buNone/>
            </a:pPr>
            <a:r>
              <a:rPr lang="en-US" sz="2400">
                <a:solidFill>
                  <a:schemeClr val="accent1"/>
                </a:solidFill>
              </a:rPr>
              <a:t>	</a:t>
            </a:r>
          </a:p>
          <a:p>
            <a:pPr marL="609600" indent="-609600" algn="just">
              <a:lnSpc>
                <a:spcPct val="90000"/>
              </a:lnSpc>
              <a:buFontTx/>
              <a:buNone/>
            </a:pPr>
            <a:r>
              <a:rPr lang="en-US" sz="2400">
                <a:solidFill>
                  <a:schemeClr val="accent1"/>
                </a:solidFill>
              </a:rPr>
              <a:t>	When the return is not accompanied by the proof of tax deducted / collected, such ROI shall NOT be treated as defective if:</a:t>
            </a:r>
          </a:p>
          <a:p>
            <a:pPr marL="990600" lvl="1" indent="-533400" algn="just">
              <a:lnSpc>
                <a:spcPct val="90000"/>
              </a:lnSpc>
              <a:buFontTx/>
              <a:buAutoNum type="alphaLcPeriod"/>
            </a:pPr>
            <a:r>
              <a:rPr lang="en-US" sz="2400">
                <a:solidFill>
                  <a:schemeClr val="accent1"/>
                </a:solidFill>
              </a:rPr>
              <a:t>A TDS/TCS certificate was not furnished u/s 203 or 206C to the assessee </a:t>
            </a:r>
            <a:r>
              <a:rPr lang="en-US" sz="2400" b="1">
                <a:solidFill>
                  <a:schemeClr val="accent1"/>
                </a:solidFill>
              </a:rPr>
              <a:t>and</a:t>
            </a:r>
          </a:p>
          <a:p>
            <a:pPr marL="990600" lvl="1" indent="-533400" algn="just">
              <a:lnSpc>
                <a:spcPct val="90000"/>
              </a:lnSpc>
              <a:buFontTx/>
              <a:buAutoNum type="alphaLcPeriod"/>
            </a:pPr>
            <a:r>
              <a:rPr lang="en-US" sz="2400">
                <a:solidFill>
                  <a:schemeClr val="accent1"/>
                </a:solidFill>
              </a:rPr>
              <a:t>Such certificate is produced by the assessee within a period of 2 years from the end of RAY</a:t>
            </a:r>
          </a:p>
          <a:p>
            <a:pPr marL="609600" indent="-609600" algn="just">
              <a:lnSpc>
                <a:spcPct val="90000"/>
              </a:lnSpc>
              <a:buFontTx/>
              <a:buAutoNum type="arabicPeriod"/>
            </a:pPr>
            <a:endParaRPr lang="en-US" sz="2400">
              <a:solidFill>
                <a:schemeClr val="accent1"/>
              </a:solidFill>
            </a:endParaRPr>
          </a:p>
          <a:p>
            <a:pPr marL="609600" indent="-609600" algn="just">
              <a:lnSpc>
                <a:spcPct val="90000"/>
              </a:lnSpc>
              <a:buFontTx/>
              <a:buNone/>
            </a:pPr>
            <a:r>
              <a:rPr lang="en-US" sz="2400">
                <a:solidFill>
                  <a:schemeClr val="accent1"/>
                </a:solidFill>
              </a:rPr>
              <a:t>	Thus if the above certificate is produced within a period of  2 years from the end of RAY, the AO shall amend any Assessment Order / Intimation / Deemed Intimation sent by him as per Sec.155(14) and the provisions of Sec.154 shall apply.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wipe(left)">
                                      <p:cBhvr>
                                        <p:cTn id="7" dur="1000"/>
                                        <p:tgtEl>
                                          <p:spTgt spid="798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9875">
                                            <p:txEl>
                                              <p:pRg st="1" end="1"/>
                                            </p:txEl>
                                          </p:spTgt>
                                        </p:tgtEl>
                                        <p:attrNameLst>
                                          <p:attrName>style.visibility</p:attrName>
                                        </p:attrNameLst>
                                      </p:cBhvr>
                                      <p:to>
                                        <p:strVal val="visible"/>
                                      </p:to>
                                    </p:set>
                                    <p:animEffect transition="in" filter="wipe(left)">
                                      <p:cBhvr>
                                        <p:cTn id="12" dur="1000"/>
                                        <p:tgtEl>
                                          <p:spTgt spid="798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9875">
                                            <p:txEl>
                                              <p:pRg st="2" end="2"/>
                                            </p:txEl>
                                          </p:spTgt>
                                        </p:tgtEl>
                                        <p:attrNameLst>
                                          <p:attrName>style.visibility</p:attrName>
                                        </p:attrNameLst>
                                      </p:cBhvr>
                                      <p:to>
                                        <p:strVal val="visible"/>
                                      </p:to>
                                    </p:set>
                                    <p:animEffect transition="in" filter="wipe(left)">
                                      <p:cBhvr>
                                        <p:cTn id="17" dur="1000"/>
                                        <p:tgtEl>
                                          <p:spTgt spid="798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9875">
                                            <p:txEl>
                                              <p:pRg st="3" end="3"/>
                                            </p:txEl>
                                          </p:spTgt>
                                        </p:tgtEl>
                                        <p:attrNameLst>
                                          <p:attrName>style.visibility</p:attrName>
                                        </p:attrNameLst>
                                      </p:cBhvr>
                                      <p:to>
                                        <p:strVal val="visible"/>
                                      </p:to>
                                    </p:set>
                                    <p:animEffect transition="in" filter="wipe(left)">
                                      <p:cBhvr>
                                        <p:cTn id="22" dur="1000"/>
                                        <p:tgtEl>
                                          <p:spTgt spid="798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9875">
                                            <p:txEl>
                                              <p:pRg st="4" end="4"/>
                                            </p:txEl>
                                          </p:spTgt>
                                        </p:tgtEl>
                                        <p:attrNameLst>
                                          <p:attrName>style.visibility</p:attrName>
                                        </p:attrNameLst>
                                      </p:cBhvr>
                                      <p:to>
                                        <p:strVal val="visible"/>
                                      </p:to>
                                    </p:set>
                                    <p:animEffect transition="in" filter="wipe(left)">
                                      <p:cBhvr>
                                        <p:cTn id="27" dur="1000"/>
                                        <p:tgtEl>
                                          <p:spTgt spid="798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9875">
                                            <p:txEl>
                                              <p:pRg st="6" end="6"/>
                                            </p:txEl>
                                          </p:spTgt>
                                        </p:tgtEl>
                                        <p:attrNameLst>
                                          <p:attrName>style.visibility</p:attrName>
                                        </p:attrNameLst>
                                      </p:cBhvr>
                                      <p:to>
                                        <p:strVal val="visible"/>
                                      </p:to>
                                    </p:set>
                                    <p:animEffect transition="in" filter="wipe(left)">
                                      <p:cBhvr>
                                        <p:cTn id="32" dur="1000"/>
                                        <p:tgtEl>
                                          <p:spTgt spid="79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457200" y="533400"/>
            <a:ext cx="8229600" cy="5562600"/>
          </a:xfrm>
        </p:spPr>
        <p:txBody>
          <a:bodyPr>
            <a:normAutofit/>
          </a:bodyPr>
          <a:lstStyle/>
          <a:p>
            <a:pPr marL="609600" indent="-609600" algn="just">
              <a:lnSpc>
                <a:spcPct val="90000"/>
              </a:lnSpc>
            </a:pPr>
            <a:r>
              <a:rPr lang="en-US" sz="2400">
                <a:solidFill>
                  <a:schemeClr val="accent1"/>
                </a:solidFill>
              </a:rPr>
              <a:t>As per </a:t>
            </a:r>
            <a:r>
              <a:rPr lang="en-US" sz="2400">
                <a:solidFill>
                  <a:srgbClr val="00FF00"/>
                </a:solidFill>
              </a:rPr>
              <a:t>Section 154</a:t>
            </a:r>
            <a:r>
              <a:rPr lang="en-US" sz="2400">
                <a:solidFill>
                  <a:schemeClr val="accent1"/>
                </a:solidFill>
              </a:rPr>
              <a:t>, such assessment can be rectified with in a period of 4 years from the </a:t>
            </a:r>
            <a:r>
              <a:rPr lang="en-US" sz="2400">
                <a:solidFill>
                  <a:srgbClr val="FF9933"/>
                </a:solidFill>
              </a:rPr>
              <a:t>end of AY in which TDS/TCS certificate was furnished</a:t>
            </a:r>
            <a:r>
              <a:rPr lang="en-US" sz="2400">
                <a:solidFill>
                  <a:schemeClr val="accent1"/>
                </a:solidFill>
              </a:rPr>
              <a:t>.</a:t>
            </a:r>
          </a:p>
          <a:p>
            <a:pPr marL="609600" indent="-609600" algn="just">
              <a:lnSpc>
                <a:spcPct val="90000"/>
              </a:lnSpc>
            </a:pPr>
            <a:r>
              <a:rPr lang="en-US" sz="2400">
                <a:solidFill>
                  <a:schemeClr val="accent1"/>
                </a:solidFill>
              </a:rPr>
              <a:t>However, </a:t>
            </a:r>
            <a:r>
              <a:rPr lang="en-US" sz="2400">
                <a:solidFill>
                  <a:srgbClr val="00FF00"/>
                </a:solidFill>
              </a:rPr>
              <a:t>Section 155(14)</a:t>
            </a:r>
            <a:r>
              <a:rPr lang="en-US" sz="2400">
                <a:solidFill>
                  <a:schemeClr val="accent1"/>
                </a:solidFill>
              </a:rPr>
              <a:t> shall apply only if the income from which tax has been deducted/collected has been disclosed in the ROI originally filed by the assessee. </a:t>
            </a:r>
          </a:p>
          <a:p>
            <a:pPr marL="609600" indent="-609600" algn="just">
              <a:lnSpc>
                <a:spcPct val="90000"/>
              </a:lnSpc>
            </a:pPr>
            <a:endParaRPr lang="en-US" sz="2400">
              <a:solidFill>
                <a:schemeClr val="accent1"/>
              </a:solidFill>
            </a:endParaRPr>
          </a:p>
          <a:p>
            <a:pPr marL="609600" indent="-609600" algn="just">
              <a:lnSpc>
                <a:spcPct val="90000"/>
              </a:lnSpc>
              <a:buClr>
                <a:srgbClr val="FF9933"/>
              </a:buClr>
              <a:buFontTx/>
              <a:buAutoNum type="arabicPeriod" startAt="2"/>
            </a:pPr>
            <a:r>
              <a:rPr lang="en-US" sz="2400">
                <a:solidFill>
                  <a:srgbClr val="FF9933"/>
                </a:solidFill>
              </a:rPr>
              <a:t>Other Judicial Decisions</a:t>
            </a:r>
          </a:p>
          <a:p>
            <a:pPr marL="609600" indent="-609600" algn="just">
              <a:lnSpc>
                <a:spcPct val="90000"/>
              </a:lnSpc>
              <a:buClr>
                <a:srgbClr val="FF9933"/>
              </a:buClr>
            </a:pPr>
            <a:r>
              <a:rPr lang="en-US" sz="2400">
                <a:solidFill>
                  <a:schemeClr val="accent1"/>
                </a:solidFill>
              </a:rPr>
              <a:t>A return which is </a:t>
            </a:r>
            <a:r>
              <a:rPr lang="en-US" sz="2400">
                <a:solidFill>
                  <a:srgbClr val="00FF00"/>
                </a:solidFill>
              </a:rPr>
              <a:t>not signed / verified</a:t>
            </a:r>
            <a:r>
              <a:rPr lang="en-US" sz="2400">
                <a:solidFill>
                  <a:schemeClr val="accent1"/>
                </a:solidFill>
              </a:rPr>
              <a:t> is NOT a defective return but an invalid return (i.e. no return)</a:t>
            </a:r>
          </a:p>
          <a:p>
            <a:pPr marL="609600" indent="-609600" algn="just">
              <a:lnSpc>
                <a:spcPct val="90000"/>
              </a:lnSpc>
              <a:buClr>
                <a:srgbClr val="FF9933"/>
              </a:buClr>
            </a:pPr>
            <a:r>
              <a:rPr lang="en-US" sz="2400">
                <a:solidFill>
                  <a:srgbClr val="00FF00"/>
                </a:solidFill>
              </a:rPr>
              <a:t>Non-filing of Audit Report / Trading &amp; Profit and Loss Account</a:t>
            </a:r>
            <a:r>
              <a:rPr lang="en-US" sz="2400">
                <a:solidFill>
                  <a:schemeClr val="accent1"/>
                </a:solidFill>
              </a:rPr>
              <a:t> makes a return defective.  However, reasonable opportunity must be given by the Assessing Officer to the assessee to submit the same.</a:t>
            </a:r>
          </a:p>
          <a:p>
            <a:pPr marL="609600" indent="-609600" algn="just">
              <a:lnSpc>
                <a:spcPct val="90000"/>
              </a:lnSpc>
              <a:buClr>
                <a:srgbClr val="FF9933"/>
              </a:buClr>
            </a:pPr>
            <a:endParaRPr lang="en-US" sz="240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left)">
                                      <p:cBhvr>
                                        <p:cTn id="7" dur="1000"/>
                                        <p:tgtEl>
                                          <p:spTgt spid="808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wipe(left)">
                                      <p:cBhvr>
                                        <p:cTn id="12" dur="1000"/>
                                        <p:tgtEl>
                                          <p:spTgt spid="808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0899">
                                            <p:txEl>
                                              <p:pRg st="3" end="3"/>
                                            </p:txEl>
                                          </p:spTgt>
                                        </p:tgtEl>
                                        <p:attrNameLst>
                                          <p:attrName>style.visibility</p:attrName>
                                        </p:attrNameLst>
                                      </p:cBhvr>
                                      <p:to>
                                        <p:strVal val="visible"/>
                                      </p:to>
                                    </p:set>
                                    <p:animEffect transition="in" filter="wipe(left)">
                                      <p:cBhvr>
                                        <p:cTn id="17" dur="1000"/>
                                        <p:tgtEl>
                                          <p:spTgt spid="808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0899">
                                            <p:txEl>
                                              <p:pRg st="4" end="4"/>
                                            </p:txEl>
                                          </p:spTgt>
                                        </p:tgtEl>
                                        <p:attrNameLst>
                                          <p:attrName>style.visibility</p:attrName>
                                        </p:attrNameLst>
                                      </p:cBhvr>
                                      <p:to>
                                        <p:strVal val="visible"/>
                                      </p:to>
                                    </p:set>
                                    <p:animEffect transition="in" filter="wipe(left)">
                                      <p:cBhvr>
                                        <p:cTn id="22" dur="1000"/>
                                        <p:tgtEl>
                                          <p:spTgt spid="8089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0899">
                                            <p:txEl>
                                              <p:pRg st="5" end="5"/>
                                            </p:txEl>
                                          </p:spTgt>
                                        </p:tgtEl>
                                        <p:attrNameLst>
                                          <p:attrName>style.visibility</p:attrName>
                                        </p:attrNameLst>
                                      </p:cBhvr>
                                      <p:to>
                                        <p:strVal val="visible"/>
                                      </p:to>
                                    </p:set>
                                    <p:animEffect transition="in" filter="wipe(left)">
                                      <p:cBhvr>
                                        <p:cTn id="27" dur="1000"/>
                                        <p:tgtEl>
                                          <p:spTgt spid="808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idx="1"/>
          </p:nvPr>
        </p:nvSpPr>
        <p:spPr>
          <a:xfrm>
            <a:off x="457200" y="457200"/>
            <a:ext cx="8229600" cy="6019800"/>
          </a:xfrm>
        </p:spPr>
        <p:txBody>
          <a:bodyPr>
            <a:normAutofit/>
          </a:bodyPr>
          <a:lstStyle/>
          <a:p>
            <a:pPr marL="609600" indent="-609600" algn="just">
              <a:buFontTx/>
              <a:buAutoNum type="arabicPeriod" startAt="3"/>
            </a:pPr>
            <a:r>
              <a:rPr lang="en-US" sz="2400">
                <a:solidFill>
                  <a:srgbClr val="FF9933"/>
                </a:solidFill>
              </a:rPr>
              <a:t>What if a Revised Return is filed instead of Defective Return? Or Can a Revised Return be treated a Belated Return?</a:t>
            </a:r>
          </a:p>
          <a:p>
            <a:pPr marL="609600" indent="-609600" algn="just">
              <a:buFontTx/>
              <a:buAutoNum type="arabicPeriod" startAt="3"/>
            </a:pPr>
            <a:endParaRPr lang="en-US" sz="2400">
              <a:solidFill>
                <a:srgbClr val="FF9933"/>
              </a:solidFill>
            </a:endParaRPr>
          </a:p>
          <a:p>
            <a:pPr marL="609600" indent="-609600" algn="just">
              <a:buFontTx/>
              <a:buNone/>
            </a:pPr>
            <a:r>
              <a:rPr lang="en-US" sz="2400">
                <a:solidFill>
                  <a:schemeClr val="accent1"/>
                </a:solidFill>
              </a:rPr>
              <a:t>	When the defect is not rectified within 15 days from the date of intimation, the original return shall be treated as </a:t>
            </a:r>
            <a:r>
              <a:rPr lang="en-US" sz="2400">
                <a:solidFill>
                  <a:srgbClr val="00FF00"/>
                </a:solidFill>
              </a:rPr>
              <a:t>invalid return</a:t>
            </a:r>
            <a:r>
              <a:rPr lang="en-US" sz="2400">
                <a:solidFill>
                  <a:schemeClr val="accent1"/>
                </a:solidFill>
              </a:rPr>
              <a:t> and shall be deemed that no return has been filed.</a:t>
            </a:r>
          </a:p>
          <a:p>
            <a:pPr marL="609600" indent="-609600" algn="just">
              <a:buFontTx/>
              <a:buNone/>
            </a:pPr>
            <a:endParaRPr lang="en-US" sz="2400">
              <a:solidFill>
                <a:schemeClr val="accent1"/>
              </a:solidFill>
            </a:endParaRPr>
          </a:p>
          <a:p>
            <a:pPr marL="609600" indent="-609600" algn="just">
              <a:buFontTx/>
              <a:buNone/>
            </a:pPr>
            <a:r>
              <a:rPr lang="en-US" sz="2400">
                <a:solidFill>
                  <a:schemeClr val="accent1"/>
                </a:solidFill>
              </a:rPr>
              <a:t>	Further, if the assessee filed a Revised Return instead of a Defective Return, such revised return shall be valid and be treated as a </a:t>
            </a:r>
            <a:r>
              <a:rPr lang="en-US" sz="2400">
                <a:solidFill>
                  <a:srgbClr val="00FF00"/>
                </a:solidFill>
              </a:rPr>
              <a:t>Belated Return</a:t>
            </a:r>
            <a:r>
              <a:rPr lang="en-US" sz="2400">
                <a:solidFill>
                  <a:schemeClr val="accent1"/>
                </a:solidFill>
              </a:rPr>
              <a:t> because this revised return cannot substitute the original return which is </a:t>
            </a:r>
            <a:r>
              <a:rPr lang="en-US" sz="2400" i="1">
                <a:solidFill>
                  <a:schemeClr val="accent1"/>
                </a:solidFill>
              </a:rPr>
              <a:t>void-ab-initio (i.e. invalid)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4691">
                                            <p:txEl>
                                              <p:pRg st="0" end="0"/>
                                            </p:txEl>
                                          </p:spTgt>
                                        </p:tgtEl>
                                        <p:attrNameLst>
                                          <p:attrName>style.visibility</p:attrName>
                                        </p:attrNameLst>
                                      </p:cBhvr>
                                      <p:to>
                                        <p:strVal val="visible"/>
                                      </p:to>
                                    </p:set>
                                    <p:animEffect transition="in" filter="wipe(left)">
                                      <p:cBhvr>
                                        <p:cTn id="7" dur="1000"/>
                                        <p:tgtEl>
                                          <p:spTgt spid="1146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4691">
                                            <p:txEl>
                                              <p:pRg st="2" end="2"/>
                                            </p:txEl>
                                          </p:spTgt>
                                        </p:tgtEl>
                                        <p:attrNameLst>
                                          <p:attrName>style.visibility</p:attrName>
                                        </p:attrNameLst>
                                      </p:cBhvr>
                                      <p:to>
                                        <p:strVal val="visible"/>
                                      </p:to>
                                    </p:set>
                                    <p:animEffect transition="in" filter="wipe(left)">
                                      <p:cBhvr>
                                        <p:cTn id="12" dur="1000"/>
                                        <p:tgtEl>
                                          <p:spTgt spid="11469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4691">
                                            <p:txEl>
                                              <p:pRg st="4" end="4"/>
                                            </p:txEl>
                                          </p:spTgt>
                                        </p:tgtEl>
                                        <p:attrNameLst>
                                          <p:attrName>style.visibility</p:attrName>
                                        </p:attrNameLst>
                                      </p:cBhvr>
                                      <p:to>
                                        <p:strVal val="visible"/>
                                      </p:to>
                                    </p:set>
                                    <p:animEffect transition="in" filter="wipe(left)">
                                      <p:cBhvr>
                                        <p:cTn id="17" dur="1000"/>
                                        <p:tgtEl>
                                          <p:spTgt spid="1146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noChangeArrowheads="1"/>
          </p:cNvSpPr>
          <p:nvPr>
            <p:ph idx="1"/>
          </p:nvPr>
        </p:nvSpPr>
        <p:spPr>
          <a:xfrm>
            <a:off x="457200" y="457200"/>
            <a:ext cx="8229600" cy="6019800"/>
          </a:xfrm>
        </p:spPr>
        <p:txBody>
          <a:bodyPr>
            <a:normAutofit/>
          </a:bodyPr>
          <a:lstStyle/>
          <a:p>
            <a:pPr marL="533400" indent="-533400" algn="just">
              <a:buFontTx/>
              <a:buAutoNum type="arabicPeriod"/>
            </a:pPr>
            <a:r>
              <a:rPr lang="en-US" sz="2400">
                <a:solidFill>
                  <a:schemeClr val="accent1"/>
                </a:solidFill>
              </a:rPr>
              <a:t>This scheme is </a:t>
            </a:r>
            <a:r>
              <a:rPr lang="en-US" sz="2400">
                <a:solidFill>
                  <a:srgbClr val="00FF00"/>
                </a:solidFill>
              </a:rPr>
              <a:t>applicable</a:t>
            </a:r>
            <a:r>
              <a:rPr lang="en-US" sz="2400">
                <a:solidFill>
                  <a:schemeClr val="accent1"/>
                </a:solidFill>
              </a:rPr>
              <a:t> to specified class/classes of persons whom the Board may specify by way of notification that they may furnish their ROI through a TRP.</a:t>
            </a:r>
          </a:p>
          <a:p>
            <a:pPr marL="533400" indent="-533400" algn="just">
              <a:buFontTx/>
              <a:buAutoNum type="arabicPeriod"/>
            </a:pPr>
            <a:endParaRPr lang="en-US" sz="2400">
              <a:solidFill>
                <a:schemeClr val="accent1"/>
              </a:solidFill>
            </a:endParaRPr>
          </a:p>
          <a:p>
            <a:pPr marL="533400" indent="-533400" algn="just">
              <a:buFontTx/>
              <a:buAutoNum type="arabicPeriod"/>
            </a:pPr>
            <a:r>
              <a:rPr lang="en-US" sz="2400">
                <a:solidFill>
                  <a:schemeClr val="accent1"/>
                </a:solidFill>
              </a:rPr>
              <a:t>This scheme is </a:t>
            </a:r>
            <a:r>
              <a:rPr lang="en-US" sz="2400">
                <a:solidFill>
                  <a:srgbClr val="FF9933"/>
                </a:solidFill>
              </a:rPr>
              <a:t>not applicable</a:t>
            </a:r>
            <a:r>
              <a:rPr lang="en-US" sz="2400">
                <a:solidFill>
                  <a:schemeClr val="accent1"/>
                </a:solidFill>
              </a:rPr>
              <a:t> to a company/a person who subject to ‘tax audit’ or ‘audit under any other law’.</a:t>
            </a:r>
          </a:p>
          <a:p>
            <a:pPr marL="533400" indent="-533400" algn="just">
              <a:buFontTx/>
              <a:buAutoNum type="arabicPeriod"/>
            </a:pPr>
            <a:endParaRPr lang="en-US" sz="2400">
              <a:solidFill>
                <a:schemeClr val="accent1"/>
              </a:solidFill>
            </a:endParaRPr>
          </a:p>
          <a:p>
            <a:pPr marL="533400" indent="-533400" algn="just">
              <a:buFontTx/>
              <a:buAutoNum type="arabicPeriod"/>
            </a:pPr>
            <a:r>
              <a:rPr lang="en-US" sz="2400">
                <a:solidFill>
                  <a:schemeClr val="accent1"/>
                </a:solidFill>
              </a:rPr>
              <a:t>The TRP </a:t>
            </a:r>
            <a:r>
              <a:rPr lang="en-US" sz="2400">
                <a:solidFill>
                  <a:srgbClr val="FF9933"/>
                </a:solidFill>
              </a:rPr>
              <a:t>cannot be</a:t>
            </a:r>
            <a:r>
              <a:rPr lang="en-US" sz="2400">
                <a:solidFill>
                  <a:schemeClr val="accent1"/>
                </a:solidFill>
              </a:rPr>
              <a:t>:</a:t>
            </a:r>
          </a:p>
          <a:p>
            <a:pPr marL="914400" lvl="1" indent="-457200" algn="just"/>
            <a:r>
              <a:rPr lang="en-US" sz="2400">
                <a:solidFill>
                  <a:schemeClr val="accent1"/>
                </a:solidFill>
              </a:rPr>
              <a:t>A Legal Practitioner</a:t>
            </a:r>
          </a:p>
          <a:p>
            <a:pPr marL="914400" lvl="1" indent="-457200" algn="just"/>
            <a:r>
              <a:rPr lang="en-US" sz="2400">
                <a:solidFill>
                  <a:schemeClr val="accent1"/>
                </a:solidFill>
              </a:rPr>
              <a:t>A Chartered Accountant</a:t>
            </a:r>
          </a:p>
          <a:p>
            <a:pPr marL="914400" lvl="1" indent="-457200" algn="just"/>
            <a:r>
              <a:rPr lang="en-US" sz="2400">
                <a:solidFill>
                  <a:schemeClr val="accent1"/>
                </a:solidFill>
              </a:rPr>
              <a:t>Any Officer of a Scheduled Bank in which the assessee maintains his Current Account or regular dealings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wipe(left)">
                                      <p:cBhvr>
                                        <p:cTn id="7" dur="1000"/>
                                        <p:tgtEl>
                                          <p:spTgt spid="107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7523">
                                            <p:txEl>
                                              <p:pRg st="2" end="2"/>
                                            </p:txEl>
                                          </p:spTgt>
                                        </p:tgtEl>
                                        <p:attrNameLst>
                                          <p:attrName>style.visibility</p:attrName>
                                        </p:attrNameLst>
                                      </p:cBhvr>
                                      <p:to>
                                        <p:strVal val="visible"/>
                                      </p:to>
                                    </p:set>
                                    <p:animEffect transition="in" filter="wipe(left)">
                                      <p:cBhvr>
                                        <p:cTn id="12" dur="1000"/>
                                        <p:tgtEl>
                                          <p:spTgt spid="1075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7523">
                                            <p:txEl>
                                              <p:pRg st="4" end="4"/>
                                            </p:txEl>
                                          </p:spTgt>
                                        </p:tgtEl>
                                        <p:attrNameLst>
                                          <p:attrName>style.visibility</p:attrName>
                                        </p:attrNameLst>
                                      </p:cBhvr>
                                      <p:to>
                                        <p:strVal val="visible"/>
                                      </p:to>
                                    </p:set>
                                    <p:animEffect transition="in" filter="wipe(left)">
                                      <p:cBhvr>
                                        <p:cTn id="17" dur="1000"/>
                                        <p:tgtEl>
                                          <p:spTgt spid="10752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7523">
                                            <p:txEl>
                                              <p:pRg st="5" end="5"/>
                                            </p:txEl>
                                          </p:spTgt>
                                        </p:tgtEl>
                                        <p:attrNameLst>
                                          <p:attrName>style.visibility</p:attrName>
                                        </p:attrNameLst>
                                      </p:cBhvr>
                                      <p:to>
                                        <p:strVal val="visible"/>
                                      </p:to>
                                    </p:set>
                                    <p:animEffect transition="in" filter="wipe(left)">
                                      <p:cBhvr>
                                        <p:cTn id="22" dur="1000"/>
                                        <p:tgtEl>
                                          <p:spTgt spid="10752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7523">
                                            <p:txEl>
                                              <p:pRg st="6" end="6"/>
                                            </p:txEl>
                                          </p:spTgt>
                                        </p:tgtEl>
                                        <p:attrNameLst>
                                          <p:attrName>style.visibility</p:attrName>
                                        </p:attrNameLst>
                                      </p:cBhvr>
                                      <p:to>
                                        <p:strVal val="visible"/>
                                      </p:to>
                                    </p:set>
                                    <p:animEffect transition="in" filter="wipe(left)">
                                      <p:cBhvr>
                                        <p:cTn id="27" dur="1000"/>
                                        <p:tgtEl>
                                          <p:spTgt spid="10752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7523">
                                            <p:txEl>
                                              <p:pRg st="7" end="7"/>
                                            </p:txEl>
                                          </p:spTgt>
                                        </p:tgtEl>
                                        <p:attrNameLst>
                                          <p:attrName>style.visibility</p:attrName>
                                        </p:attrNameLst>
                                      </p:cBhvr>
                                      <p:to>
                                        <p:strVal val="visible"/>
                                      </p:to>
                                    </p:set>
                                    <p:animEffect transition="in" filter="wipe(left)">
                                      <p:cBhvr>
                                        <p:cTn id="32" dur="1000"/>
                                        <p:tgtEl>
                                          <p:spTgt spid="1075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Rectangle 4"/>
          <p:cNvSpPr>
            <a:spLocks noGrp="1" noChangeArrowheads="1"/>
          </p:cNvSpPr>
          <p:nvPr>
            <p:ph type="ctrTitle"/>
          </p:nvPr>
        </p:nvSpPr>
        <p:spPr>
          <a:xfrm>
            <a:off x="838200" y="1066800"/>
            <a:ext cx="7772400" cy="1470025"/>
          </a:xfrm>
        </p:spPr>
        <p:txBody>
          <a:bodyPr/>
          <a:lstStyle/>
          <a:p>
            <a:r>
              <a:rPr lang="en-US" sz="8800" b="1" dirty="0">
                <a:solidFill>
                  <a:srgbClr val="A50021"/>
                </a:solidFill>
              </a:rPr>
              <a:t>Who Should Sign the Return</a:t>
            </a:r>
            <a:r>
              <a:rPr lang="en-US" sz="8800" b="1" dirty="0" smtClean="0">
                <a:solidFill>
                  <a:srgbClr val="A50021"/>
                </a:solidFill>
              </a:rPr>
              <a:t>?</a:t>
            </a:r>
            <a:r>
              <a:rPr lang="en-US" sz="8800" dirty="0" smtClean="0"/>
              <a:t> Section 140</a:t>
            </a:r>
            <a:br>
              <a:rPr lang="en-US" sz="8800" dirty="0" smtClean="0"/>
            </a:br>
            <a:endParaRPr lang="en-US" sz="8800" b="1" dirty="0">
              <a:solidFill>
                <a:srgbClr val="A5002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22884"/>
                                        </p:tgtEl>
                                        <p:attrNameLst>
                                          <p:attrName>style.visibility</p:attrName>
                                        </p:attrNameLst>
                                      </p:cBhvr>
                                      <p:to>
                                        <p:strVal val="visible"/>
                                      </p:to>
                                    </p:set>
                                    <p:anim calcmode="discrete" valueType="clr">
                                      <p:cBhvr override="childStyle">
                                        <p:cTn id="7" dur="80"/>
                                        <p:tgtEl>
                                          <p:spTgt spid="12288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2884"/>
                                        </p:tgtEl>
                                        <p:attrNameLst>
                                          <p:attrName>fillcolor</p:attrName>
                                        </p:attrNameLst>
                                      </p:cBhvr>
                                      <p:tavLst>
                                        <p:tav tm="0">
                                          <p:val>
                                            <p:clrVal>
                                              <a:schemeClr val="accent2"/>
                                            </p:clrVal>
                                          </p:val>
                                        </p:tav>
                                        <p:tav tm="50000">
                                          <p:val>
                                            <p:clrVal>
                                              <a:schemeClr val="hlink"/>
                                            </p:clrVal>
                                          </p:val>
                                        </p:tav>
                                      </p:tavLst>
                                    </p:anim>
                                    <p:set>
                                      <p:cBhvr>
                                        <p:cTn id="9" dur="80"/>
                                        <p:tgtEl>
                                          <p:spTgt spid="1228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9" name="Rectangle 5"/>
          <p:cNvSpPr>
            <a:spLocks noChangeArrowheads="1"/>
          </p:cNvSpPr>
          <p:nvPr/>
        </p:nvSpPr>
        <p:spPr bwMode="auto">
          <a:xfrm>
            <a:off x="3048000" y="381000"/>
            <a:ext cx="3048000" cy="6096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solidFill>
                  <a:schemeClr val="bg1"/>
                </a:solidFill>
              </a:rPr>
              <a:t>Individual</a:t>
            </a:r>
          </a:p>
        </p:txBody>
      </p:sp>
      <p:sp>
        <p:nvSpPr>
          <p:cNvPr id="108550" name="Rectangle 6"/>
          <p:cNvSpPr>
            <a:spLocks noChangeArrowheads="1"/>
          </p:cNvSpPr>
          <p:nvPr/>
        </p:nvSpPr>
        <p:spPr bwMode="auto">
          <a:xfrm>
            <a:off x="457200" y="1676400"/>
            <a:ext cx="24384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By Individual Himself</a:t>
            </a:r>
          </a:p>
        </p:txBody>
      </p:sp>
      <p:sp>
        <p:nvSpPr>
          <p:cNvPr id="108552" name="Rectangle 8"/>
          <p:cNvSpPr>
            <a:spLocks noChangeArrowheads="1"/>
          </p:cNvSpPr>
          <p:nvPr/>
        </p:nvSpPr>
        <p:spPr bwMode="auto">
          <a:xfrm>
            <a:off x="3429000" y="2743200"/>
            <a:ext cx="52578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Individual Himself, or</a:t>
            </a:r>
          </a:p>
          <a:p>
            <a:pPr algn="ctr"/>
            <a:r>
              <a:rPr lang="en-US">
                <a:solidFill>
                  <a:schemeClr val="bg1"/>
                </a:solidFill>
              </a:rPr>
              <a:t>By some person duly authorized by him (POA)</a:t>
            </a:r>
          </a:p>
        </p:txBody>
      </p:sp>
      <p:sp>
        <p:nvSpPr>
          <p:cNvPr id="108553" name="Rectangle 9"/>
          <p:cNvSpPr>
            <a:spLocks noChangeArrowheads="1"/>
          </p:cNvSpPr>
          <p:nvPr/>
        </p:nvSpPr>
        <p:spPr bwMode="auto">
          <a:xfrm>
            <a:off x="457200" y="2743200"/>
            <a:ext cx="24384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When Absent from India</a:t>
            </a:r>
          </a:p>
        </p:txBody>
      </p:sp>
      <p:sp>
        <p:nvSpPr>
          <p:cNvPr id="108554" name="Rectangle 10"/>
          <p:cNvSpPr>
            <a:spLocks noChangeArrowheads="1"/>
          </p:cNvSpPr>
          <p:nvPr/>
        </p:nvSpPr>
        <p:spPr bwMode="auto">
          <a:xfrm>
            <a:off x="381000" y="3886200"/>
            <a:ext cx="25908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When Mentally Incapacitated</a:t>
            </a:r>
          </a:p>
        </p:txBody>
      </p:sp>
      <p:sp>
        <p:nvSpPr>
          <p:cNvPr id="108555" name="Rectangle 11"/>
          <p:cNvSpPr>
            <a:spLocks noChangeArrowheads="1"/>
          </p:cNvSpPr>
          <p:nvPr/>
        </p:nvSpPr>
        <p:spPr bwMode="auto">
          <a:xfrm>
            <a:off x="3505200" y="3886200"/>
            <a:ext cx="52578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his Guardian, or</a:t>
            </a:r>
          </a:p>
          <a:p>
            <a:pPr algn="ctr"/>
            <a:r>
              <a:rPr lang="en-US">
                <a:solidFill>
                  <a:schemeClr val="bg1"/>
                </a:solidFill>
              </a:rPr>
              <a:t>By any other person competent to act on his behalf</a:t>
            </a:r>
          </a:p>
        </p:txBody>
      </p:sp>
      <p:sp>
        <p:nvSpPr>
          <p:cNvPr id="108556" name="Rectangle 12"/>
          <p:cNvSpPr>
            <a:spLocks noChangeArrowheads="1"/>
          </p:cNvSpPr>
          <p:nvPr/>
        </p:nvSpPr>
        <p:spPr bwMode="auto">
          <a:xfrm>
            <a:off x="304800" y="5029200"/>
            <a:ext cx="27432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For any other reason, if it</a:t>
            </a:r>
          </a:p>
          <a:p>
            <a:pPr algn="ctr"/>
            <a:r>
              <a:rPr lang="en-US">
                <a:solidFill>
                  <a:schemeClr val="bg1"/>
                </a:solidFill>
              </a:rPr>
              <a:t> is not possible to sign the return</a:t>
            </a:r>
          </a:p>
        </p:txBody>
      </p:sp>
      <p:sp>
        <p:nvSpPr>
          <p:cNvPr id="108557" name="Rectangle 13"/>
          <p:cNvSpPr>
            <a:spLocks noChangeArrowheads="1"/>
          </p:cNvSpPr>
          <p:nvPr/>
        </p:nvSpPr>
        <p:spPr bwMode="auto">
          <a:xfrm>
            <a:off x="3505200" y="4953000"/>
            <a:ext cx="52578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some person duly authorized by him (POA)</a:t>
            </a:r>
          </a:p>
        </p:txBody>
      </p:sp>
      <p:cxnSp>
        <p:nvCxnSpPr>
          <p:cNvPr id="108558" name="AutoShape 14"/>
          <p:cNvCxnSpPr>
            <a:cxnSpLocks noChangeShapeType="1"/>
            <a:stCxn id="108549" idx="1"/>
            <a:endCxn id="108550" idx="0"/>
          </p:cNvCxnSpPr>
          <p:nvPr/>
        </p:nvCxnSpPr>
        <p:spPr bwMode="auto">
          <a:xfrm rot="10800000" flipV="1">
            <a:off x="1676400" y="685800"/>
            <a:ext cx="1371600" cy="990600"/>
          </a:xfrm>
          <a:prstGeom prst="bentConnector2">
            <a:avLst/>
          </a:prstGeom>
          <a:noFill/>
          <a:ln w="9525">
            <a:solidFill>
              <a:schemeClr val="tx1"/>
            </a:solidFill>
            <a:miter lim="800000"/>
            <a:headEnd/>
            <a:tailEnd type="triangle" w="med" len="med"/>
          </a:ln>
          <a:effectLst/>
        </p:spPr>
      </p:cxnSp>
      <p:sp>
        <p:nvSpPr>
          <p:cNvPr id="108559" name="Line 15"/>
          <p:cNvSpPr>
            <a:spLocks noChangeShapeType="1"/>
          </p:cNvSpPr>
          <p:nvPr/>
        </p:nvSpPr>
        <p:spPr bwMode="auto">
          <a:xfrm>
            <a:off x="1676400" y="2362200"/>
            <a:ext cx="0" cy="3810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08560" name="Line 16"/>
          <p:cNvSpPr>
            <a:spLocks noChangeShapeType="1"/>
          </p:cNvSpPr>
          <p:nvPr/>
        </p:nvSpPr>
        <p:spPr bwMode="auto">
          <a:xfrm>
            <a:off x="2895600" y="3048000"/>
            <a:ext cx="5334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08561" name="Line 17"/>
          <p:cNvSpPr>
            <a:spLocks noChangeShapeType="1"/>
          </p:cNvSpPr>
          <p:nvPr/>
        </p:nvSpPr>
        <p:spPr bwMode="auto">
          <a:xfrm>
            <a:off x="1676400" y="3429000"/>
            <a:ext cx="0" cy="4572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08562" name="Line 18"/>
          <p:cNvSpPr>
            <a:spLocks noChangeShapeType="1"/>
          </p:cNvSpPr>
          <p:nvPr/>
        </p:nvSpPr>
        <p:spPr bwMode="auto">
          <a:xfrm>
            <a:off x="2971800" y="4191000"/>
            <a:ext cx="5334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08563" name="Line 19"/>
          <p:cNvSpPr>
            <a:spLocks noChangeShapeType="1"/>
          </p:cNvSpPr>
          <p:nvPr/>
        </p:nvSpPr>
        <p:spPr bwMode="auto">
          <a:xfrm>
            <a:off x="1676400" y="4572000"/>
            <a:ext cx="0" cy="5334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08564" name="Line 20"/>
          <p:cNvSpPr>
            <a:spLocks noChangeShapeType="1"/>
          </p:cNvSpPr>
          <p:nvPr/>
        </p:nvSpPr>
        <p:spPr bwMode="auto">
          <a:xfrm>
            <a:off x="3048000" y="5410200"/>
            <a:ext cx="4572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08549"/>
                                        </p:tgtEl>
                                        <p:attrNameLst>
                                          <p:attrName>style.visibility</p:attrName>
                                        </p:attrNameLst>
                                      </p:cBhvr>
                                      <p:to>
                                        <p:strVal val="visible"/>
                                      </p:to>
                                    </p:set>
                                    <p:animEffect transition="in" filter="diamond(in)">
                                      <p:cBhvr>
                                        <p:cTn id="7" dur="1000"/>
                                        <p:tgtEl>
                                          <p:spTgt spid="108549"/>
                                        </p:tgtEl>
                                      </p:cBhvr>
                                    </p:animEffect>
                                  </p:childTnLst>
                                </p:cTn>
                              </p:par>
                            </p:childTnLst>
                          </p:cTn>
                        </p:par>
                        <p:par>
                          <p:cTn id="8" fill="hold">
                            <p:stCondLst>
                              <p:cond delay="1000"/>
                            </p:stCondLst>
                            <p:childTnLst>
                              <p:par>
                                <p:cTn id="9" presetID="12" presetClass="entr" presetSubtype="1" fill="hold" nodeType="afterEffect">
                                  <p:stCondLst>
                                    <p:cond delay="0"/>
                                  </p:stCondLst>
                                  <p:childTnLst>
                                    <p:set>
                                      <p:cBhvr>
                                        <p:cTn id="10" dur="1" fill="hold">
                                          <p:stCondLst>
                                            <p:cond delay="0"/>
                                          </p:stCondLst>
                                        </p:cTn>
                                        <p:tgtEl>
                                          <p:spTgt spid="108558"/>
                                        </p:tgtEl>
                                        <p:attrNameLst>
                                          <p:attrName>style.visibility</p:attrName>
                                        </p:attrNameLst>
                                      </p:cBhvr>
                                      <p:to>
                                        <p:strVal val="visible"/>
                                      </p:to>
                                    </p:set>
                                    <p:animEffect transition="in" filter="slide(fromTop)">
                                      <p:cBhvr>
                                        <p:cTn id="11" dur="1000"/>
                                        <p:tgtEl>
                                          <p:spTgt spid="108558"/>
                                        </p:tgtEl>
                                      </p:cBhvr>
                                    </p:animEffect>
                                  </p:childTnLst>
                                </p:cTn>
                              </p:par>
                            </p:childTnLst>
                          </p:cTn>
                        </p:par>
                        <p:par>
                          <p:cTn id="12" fill="hold">
                            <p:stCondLst>
                              <p:cond delay="2000"/>
                            </p:stCondLst>
                            <p:childTnLst>
                              <p:par>
                                <p:cTn id="13" presetID="55" presetClass="entr" presetSubtype="0" fill="hold" grpId="0" nodeType="afterEffect">
                                  <p:stCondLst>
                                    <p:cond delay="0"/>
                                  </p:stCondLst>
                                  <p:childTnLst>
                                    <p:set>
                                      <p:cBhvr>
                                        <p:cTn id="14" dur="1" fill="hold">
                                          <p:stCondLst>
                                            <p:cond delay="0"/>
                                          </p:stCondLst>
                                        </p:cTn>
                                        <p:tgtEl>
                                          <p:spTgt spid="108550"/>
                                        </p:tgtEl>
                                        <p:attrNameLst>
                                          <p:attrName>style.visibility</p:attrName>
                                        </p:attrNameLst>
                                      </p:cBhvr>
                                      <p:to>
                                        <p:strVal val="visible"/>
                                      </p:to>
                                    </p:set>
                                    <p:anim calcmode="lin" valueType="num">
                                      <p:cBhvr>
                                        <p:cTn id="15" dur="1000" fill="hold"/>
                                        <p:tgtEl>
                                          <p:spTgt spid="108550"/>
                                        </p:tgtEl>
                                        <p:attrNameLst>
                                          <p:attrName>ppt_w</p:attrName>
                                        </p:attrNameLst>
                                      </p:cBhvr>
                                      <p:tavLst>
                                        <p:tav tm="0">
                                          <p:val>
                                            <p:strVal val="#ppt_w*0.70"/>
                                          </p:val>
                                        </p:tav>
                                        <p:tav tm="100000">
                                          <p:val>
                                            <p:strVal val="#ppt_w"/>
                                          </p:val>
                                        </p:tav>
                                      </p:tavLst>
                                    </p:anim>
                                    <p:anim calcmode="lin" valueType="num">
                                      <p:cBhvr>
                                        <p:cTn id="16" dur="1000" fill="hold"/>
                                        <p:tgtEl>
                                          <p:spTgt spid="108550"/>
                                        </p:tgtEl>
                                        <p:attrNameLst>
                                          <p:attrName>ppt_h</p:attrName>
                                        </p:attrNameLst>
                                      </p:cBhvr>
                                      <p:tavLst>
                                        <p:tav tm="0">
                                          <p:val>
                                            <p:strVal val="#ppt_h"/>
                                          </p:val>
                                        </p:tav>
                                        <p:tav tm="100000">
                                          <p:val>
                                            <p:strVal val="#ppt_h"/>
                                          </p:val>
                                        </p:tav>
                                      </p:tavLst>
                                    </p:anim>
                                    <p:animEffect transition="in" filter="fade">
                                      <p:cBhvr>
                                        <p:cTn id="17" dur="1000"/>
                                        <p:tgtEl>
                                          <p:spTgt spid="108550"/>
                                        </p:tgtEl>
                                      </p:cBhvr>
                                    </p:animEffect>
                                  </p:childTnLst>
                                </p:cTn>
                              </p:par>
                            </p:childTnLst>
                          </p:cTn>
                        </p:par>
                        <p:par>
                          <p:cTn id="18" fill="hold">
                            <p:stCondLst>
                              <p:cond delay="3000"/>
                            </p:stCondLst>
                            <p:childTnLst>
                              <p:par>
                                <p:cTn id="19" presetID="12" presetClass="entr" presetSubtype="1" fill="hold" grpId="0" nodeType="afterEffect">
                                  <p:stCondLst>
                                    <p:cond delay="0"/>
                                  </p:stCondLst>
                                  <p:childTnLst>
                                    <p:set>
                                      <p:cBhvr>
                                        <p:cTn id="20" dur="1" fill="hold">
                                          <p:stCondLst>
                                            <p:cond delay="0"/>
                                          </p:stCondLst>
                                        </p:cTn>
                                        <p:tgtEl>
                                          <p:spTgt spid="108559"/>
                                        </p:tgtEl>
                                        <p:attrNameLst>
                                          <p:attrName>style.visibility</p:attrName>
                                        </p:attrNameLst>
                                      </p:cBhvr>
                                      <p:to>
                                        <p:strVal val="visible"/>
                                      </p:to>
                                    </p:set>
                                    <p:animEffect transition="in" filter="slide(fromTop)">
                                      <p:cBhvr>
                                        <p:cTn id="21" dur="1000"/>
                                        <p:tgtEl>
                                          <p:spTgt spid="108559"/>
                                        </p:tgtEl>
                                      </p:cBhvr>
                                    </p:animEffect>
                                  </p:childTnLst>
                                </p:cTn>
                              </p:par>
                            </p:childTnLst>
                          </p:cTn>
                        </p:par>
                        <p:par>
                          <p:cTn id="22" fill="hold">
                            <p:stCondLst>
                              <p:cond delay="4000"/>
                            </p:stCondLst>
                            <p:childTnLst>
                              <p:par>
                                <p:cTn id="23" presetID="4" presetClass="entr" presetSubtype="16" fill="hold" grpId="0" nodeType="afterEffect">
                                  <p:stCondLst>
                                    <p:cond delay="0"/>
                                  </p:stCondLst>
                                  <p:childTnLst>
                                    <p:set>
                                      <p:cBhvr>
                                        <p:cTn id="24" dur="1" fill="hold">
                                          <p:stCondLst>
                                            <p:cond delay="0"/>
                                          </p:stCondLst>
                                        </p:cTn>
                                        <p:tgtEl>
                                          <p:spTgt spid="108553"/>
                                        </p:tgtEl>
                                        <p:attrNameLst>
                                          <p:attrName>style.visibility</p:attrName>
                                        </p:attrNameLst>
                                      </p:cBhvr>
                                      <p:to>
                                        <p:strVal val="visible"/>
                                      </p:to>
                                    </p:set>
                                    <p:animEffect transition="in" filter="box(in)">
                                      <p:cBhvr>
                                        <p:cTn id="25" dur="1000"/>
                                        <p:tgtEl>
                                          <p:spTgt spid="108553"/>
                                        </p:tgtEl>
                                      </p:cBhvr>
                                    </p:animEffect>
                                  </p:childTnLst>
                                </p:cTn>
                              </p:par>
                            </p:childTnLst>
                          </p:cTn>
                        </p:par>
                        <p:par>
                          <p:cTn id="26" fill="hold">
                            <p:stCondLst>
                              <p:cond delay="5000"/>
                            </p:stCondLst>
                            <p:childTnLst>
                              <p:par>
                                <p:cTn id="27" presetID="12" presetClass="entr" presetSubtype="8" fill="hold" grpId="0" nodeType="afterEffect">
                                  <p:stCondLst>
                                    <p:cond delay="0"/>
                                  </p:stCondLst>
                                  <p:childTnLst>
                                    <p:set>
                                      <p:cBhvr>
                                        <p:cTn id="28" dur="1" fill="hold">
                                          <p:stCondLst>
                                            <p:cond delay="0"/>
                                          </p:stCondLst>
                                        </p:cTn>
                                        <p:tgtEl>
                                          <p:spTgt spid="108560"/>
                                        </p:tgtEl>
                                        <p:attrNameLst>
                                          <p:attrName>style.visibility</p:attrName>
                                        </p:attrNameLst>
                                      </p:cBhvr>
                                      <p:to>
                                        <p:strVal val="visible"/>
                                      </p:to>
                                    </p:set>
                                    <p:animEffect transition="in" filter="slide(fromLeft)">
                                      <p:cBhvr>
                                        <p:cTn id="29" dur="1000"/>
                                        <p:tgtEl>
                                          <p:spTgt spid="108560"/>
                                        </p:tgtEl>
                                      </p:cBhvr>
                                    </p:animEffect>
                                  </p:childTnLst>
                                </p:cTn>
                              </p:par>
                            </p:childTnLst>
                          </p:cTn>
                        </p:par>
                        <p:par>
                          <p:cTn id="30" fill="hold">
                            <p:stCondLst>
                              <p:cond delay="6000"/>
                            </p:stCondLst>
                            <p:childTnLst>
                              <p:par>
                                <p:cTn id="31" presetID="4" presetClass="entr" presetSubtype="16" fill="hold" grpId="0" nodeType="afterEffect">
                                  <p:stCondLst>
                                    <p:cond delay="0"/>
                                  </p:stCondLst>
                                  <p:childTnLst>
                                    <p:set>
                                      <p:cBhvr>
                                        <p:cTn id="32" dur="1" fill="hold">
                                          <p:stCondLst>
                                            <p:cond delay="0"/>
                                          </p:stCondLst>
                                        </p:cTn>
                                        <p:tgtEl>
                                          <p:spTgt spid="108552"/>
                                        </p:tgtEl>
                                        <p:attrNameLst>
                                          <p:attrName>style.visibility</p:attrName>
                                        </p:attrNameLst>
                                      </p:cBhvr>
                                      <p:to>
                                        <p:strVal val="visible"/>
                                      </p:to>
                                    </p:set>
                                    <p:animEffect transition="in" filter="box(in)">
                                      <p:cBhvr>
                                        <p:cTn id="33" dur="1000"/>
                                        <p:tgtEl>
                                          <p:spTgt spid="108552"/>
                                        </p:tgtEl>
                                      </p:cBhvr>
                                    </p:animEffect>
                                  </p:childTnLst>
                                </p:cTn>
                              </p:par>
                            </p:childTnLst>
                          </p:cTn>
                        </p:par>
                        <p:par>
                          <p:cTn id="34" fill="hold">
                            <p:stCondLst>
                              <p:cond delay="7000"/>
                            </p:stCondLst>
                            <p:childTnLst>
                              <p:par>
                                <p:cTn id="35" presetID="12" presetClass="entr" presetSubtype="1" fill="hold" grpId="0" nodeType="afterEffect">
                                  <p:stCondLst>
                                    <p:cond delay="0"/>
                                  </p:stCondLst>
                                  <p:childTnLst>
                                    <p:set>
                                      <p:cBhvr>
                                        <p:cTn id="36" dur="1" fill="hold">
                                          <p:stCondLst>
                                            <p:cond delay="0"/>
                                          </p:stCondLst>
                                        </p:cTn>
                                        <p:tgtEl>
                                          <p:spTgt spid="108561"/>
                                        </p:tgtEl>
                                        <p:attrNameLst>
                                          <p:attrName>style.visibility</p:attrName>
                                        </p:attrNameLst>
                                      </p:cBhvr>
                                      <p:to>
                                        <p:strVal val="visible"/>
                                      </p:to>
                                    </p:set>
                                    <p:animEffect transition="in" filter="slide(fromTop)">
                                      <p:cBhvr>
                                        <p:cTn id="37" dur="1000"/>
                                        <p:tgtEl>
                                          <p:spTgt spid="108561"/>
                                        </p:tgtEl>
                                      </p:cBhvr>
                                    </p:animEffect>
                                  </p:childTnLst>
                                </p:cTn>
                              </p:par>
                            </p:childTnLst>
                          </p:cTn>
                        </p:par>
                        <p:par>
                          <p:cTn id="38" fill="hold">
                            <p:stCondLst>
                              <p:cond delay="8000"/>
                            </p:stCondLst>
                            <p:childTnLst>
                              <p:par>
                                <p:cTn id="39" presetID="4" presetClass="entr" presetSubtype="16" fill="hold" grpId="0" nodeType="afterEffect">
                                  <p:stCondLst>
                                    <p:cond delay="0"/>
                                  </p:stCondLst>
                                  <p:childTnLst>
                                    <p:set>
                                      <p:cBhvr>
                                        <p:cTn id="40" dur="1" fill="hold">
                                          <p:stCondLst>
                                            <p:cond delay="0"/>
                                          </p:stCondLst>
                                        </p:cTn>
                                        <p:tgtEl>
                                          <p:spTgt spid="108554"/>
                                        </p:tgtEl>
                                        <p:attrNameLst>
                                          <p:attrName>style.visibility</p:attrName>
                                        </p:attrNameLst>
                                      </p:cBhvr>
                                      <p:to>
                                        <p:strVal val="visible"/>
                                      </p:to>
                                    </p:set>
                                    <p:animEffect transition="in" filter="box(in)">
                                      <p:cBhvr>
                                        <p:cTn id="41" dur="1000"/>
                                        <p:tgtEl>
                                          <p:spTgt spid="108554"/>
                                        </p:tgtEl>
                                      </p:cBhvr>
                                    </p:animEffect>
                                  </p:childTnLst>
                                </p:cTn>
                              </p:par>
                            </p:childTnLst>
                          </p:cTn>
                        </p:par>
                        <p:par>
                          <p:cTn id="42" fill="hold">
                            <p:stCondLst>
                              <p:cond delay="9000"/>
                            </p:stCondLst>
                            <p:childTnLst>
                              <p:par>
                                <p:cTn id="43" presetID="12" presetClass="entr" presetSubtype="8" fill="hold" grpId="0" nodeType="afterEffect">
                                  <p:stCondLst>
                                    <p:cond delay="0"/>
                                  </p:stCondLst>
                                  <p:childTnLst>
                                    <p:set>
                                      <p:cBhvr>
                                        <p:cTn id="44" dur="1" fill="hold">
                                          <p:stCondLst>
                                            <p:cond delay="0"/>
                                          </p:stCondLst>
                                        </p:cTn>
                                        <p:tgtEl>
                                          <p:spTgt spid="108562"/>
                                        </p:tgtEl>
                                        <p:attrNameLst>
                                          <p:attrName>style.visibility</p:attrName>
                                        </p:attrNameLst>
                                      </p:cBhvr>
                                      <p:to>
                                        <p:strVal val="visible"/>
                                      </p:to>
                                    </p:set>
                                    <p:animEffect transition="in" filter="slide(fromLeft)">
                                      <p:cBhvr>
                                        <p:cTn id="45" dur="1000"/>
                                        <p:tgtEl>
                                          <p:spTgt spid="108562"/>
                                        </p:tgtEl>
                                      </p:cBhvr>
                                    </p:animEffect>
                                  </p:childTnLst>
                                </p:cTn>
                              </p:par>
                            </p:childTnLst>
                          </p:cTn>
                        </p:par>
                        <p:par>
                          <p:cTn id="46" fill="hold">
                            <p:stCondLst>
                              <p:cond delay="10000"/>
                            </p:stCondLst>
                            <p:childTnLst>
                              <p:par>
                                <p:cTn id="47" presetID="4" presetClass="entr" presetSubtype="16" fill="hold" grpId="0" nodeType="afterEffect">
                                  <p:stCondLst>
                                    <p:cond delay="0"/>
                                  </p:stCondLst>
                                  <p:childTnLst>
                                    <p:set>
                                      <p:cBhvr>
                                        <p:cTn id="48" dur="1" fill="hold">
                                          <p:stCondLst>
                                            <p:cond delay="0"/>
                                          </p:stCondLst>
                                        </p:cTn>
                                        <p:tgtEl>
                                          <p:spTgt spid="108555"/>
                                        </p:tgtEl>
                                        <p:attrNameLst>
                                          <p:attrName>style.visibility</p:attrName>
                                        </p:attrNameLst>
                                      </p:cBhvr>
                                      <p:to>
                                        <p:strVal val="visible"/>
                                      </p:to>
                                    </p:set>
                                    <p:animEffect transition="in" filter="box(in)">
                                      <p:cBhvr>
                                        <p:cTn id="49" dur="1000"/>
                                        <p:tgtEl>
                                          <p:spTgt spid="108555"/>
                                        </p:tgtEl>
                                      </p:cBhvr>
                                    </p:animEffect>
                                  </p:childTnLst>
                                </p:cTn>
                              </p:par>
                            </p:childTnLst>
                          </p:cTn>
                        </p:par>
                        <p:par>
                          <p:cTn id="50" fill="hold">
                            <p:stCondLst>
                              <p:cond delay="11000"/>
                            </p:stCondLst>
                            <p:childTnLst>
                              <p:par>
                                <p:cTn id="51" presetID="12" presetClass="entr" presetSubtype="1" fill="hold" grpId="0" nodeType="afterEffect">
                                  <p:stCondLst>
                                    <p:cond delay="0"/>
                                  </p:stCondLst>
                                  <p:childTnLst>
                                    <p:set>
                                      <p:cBhvr>
                                        <p:cTn id="52" dur="1" fill="hold">
                                          <p:stCondLst>
                                            <p:cond delay="0"/>
                                          </p:stCondLst>
                                        </p:cTn>
                                        <p:tgtEl>
                                          <p:spTgt spid="108563"/>
                                        </p:tgtEl>
                                        <p:attrNameLst>
                                          <p:attrName>style.visibility</p:attrName>
                                        </p:attrNameLst>
                                      </p:cBhvr>
                                      <p:to>
                                        <p:strVal val="visible"/>
                                      </p:to>
                                    </p:set>
                                    <p:animEffect transition="in" filter="slide(fromTop)">
                                      <p:cBhvr>
                                        <p:cTn id="53" dur="1000"/>
                                        <p:tgtEl>
                                          <p:spTgt spid="108563"/>
                                        </p:tgtEl>
                                      </p:cBhvr>
                                    </p:animEffect>
                                  </p:childTnLst>
                                </p:cTn>
                              </p:par>
                            </p:childTnLst>
                          </p:cTn>
                        </p:par>
                        <p:par>
                          <p:cTn id="54" fill="hold">
                            <p:stCondLst>
                              <p:cond delay="12000"/>
                            </p:stCondLst>
                            <p:childTnLst>
                              <p:par>
                                <p:cTn id="55" presetID="4" presetClass="entr" presetSubtype="16" fill="hold" grpId="0" nodeType="afterEffect">
                                  <p:stCondLst>
                                    <p:cond delay="0"/>
                                  </p:stCondLst>
                                  <p:childTnLst>
                                    <p:set>
                                      <p:cBhvr>
                                        <p:cTn id="56" dur="1" fill="hold">
                                          <p:stCondLst>
                                            <p:cond delay="0"/>
                                          </p:stCondLst>
                                        </p:cTn>
                                        <p:tgtEl>
                                          <p:spTgt spid="108556"/>
                                        </p:tgtEl>
                                        <p:attrNameLst>
                                          <p:attrName>style.visibility</p:attrName>
                                        </p:attrNameLst>
                                      </p:cBhvr>
                                      <p:to>
                                        <p:strVal val="visible"/>
                                      </p:to>
                                    </p:set>
                                    <p:animEffect transition="in" filter="box(in)">
                                      <p:cBhvr>
                                        <p:cTn id="57" dur="1000"/>
                                        <p:tgtEl>
                                          <p:spTgt spid="108556"/>
                                        </p:tgtEl>
                                      </p:cBhvr>
                                    </p:animEffect>
                                  </p:childTnLst>
                                </p:cTn>
                              </p:par>
                            </p:childTnLst>
                          </p:cTn>
                        </p:par>
                        <p:par>
                          <p:cTn id="58" fill="hold">
                            <p:stCondLst>
                              <p:cond delay="13000"/>
                            </p:stCondLst>
                            <p:childTnLst>
                              <p:par>
                                <p:cTn id="59" presetID="12" presetClass="entr" presetSubtype="8" fill="hold" grpId="0" nodeType="afterEffect">
                                  <p:stCondLst>
                                    <p:cond delay="0"/>
                                  </p:stCondLst>
                                  <p:childTnLst>
                                    <p:set>
                                      <p:cBhvr>
                                        <p:cTn id="60" dur="1" fill="hold">
                                          <p:stCondLst>
                                            <p:cond delay="0"/>
                                          </p:stCondLst>
                                        </p:cTn>
                                        <p:tgtEl>
                                          <p:spTgt spid="108564"/>
                                        </p:tgtEl>
                                        <p:attrNameLst>
                                          <p:attrName>style.visibility</p:attrName>
                                        </p:attrNameLst>
                                      </p:cBhvr>
                                      <p:to>
                                        <p:strVal val="visible"/>
                                      </p:to>
                                    </p:set>
                                    <p:animEffect transition="in" filter="slide(fromLeft)">
                                      <p:cBhvr>
                                        <p:cTn id="61" dur="1000"/>
                                        <p:tgtEl>
                                          <p:spTgt spid="108564"/>
                                        </p:tgtEl>
                                      </p:cBhvr>
                                    </p:animEffect>
                                  </p:childTnLst>
                                </p:cTn>
                              </p:par>
                            </p:childTnLst>
                          </p:cTn>
                        </p:par>
                        <p:par>
                          <p:cTn id="62" fill="hold">
                            <p:stCondLst>
                              <p:cond delay="14000"/>
                            </p:stCondLst>
                            <p:childTnLst>
                              <p:par>
                                <p:cTn id="63" presetID="4" presetClass="entr" presetSubtype="16" fill="hold" grpId="0" nodeType="afterEffect">
                                  <p:stCondLst>
                                    <p:cond delay="0"/>
                                  </p:stCondLst>
                                  <p:childTnLst>
                                    <p:set>
                                      <p:cBhvr>
                                        <p:cTn id="64" dur="1" fill="hold">
                                          <p:stCondLst>
                                            <p:cond delay="0"/>
                                          </p:stCondLst>
                                        </p:cTn>
                                        <p:tgtEl>
                                          <p:spTgt spid="108557"/>
                                        </p:tgtEl>
                                        <p:attrNameLst>
                                          <p:attrName>style.visibility</p:attrName>
                                        </p:attrNameLst>
                                      </p:cBhvr>
                                      <p:to>
                                        <p:strVal val="visible"/>
                                      </p:to>
                                    </p:set>
                                    <p:animEffect transition="in" filter="box(in)">
                                      <p:cBhvr>
                                        <p:cTn id="65" dur="1000"/>
                                        <p:tgtEl>
                                          <p:spTgt spid="108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9" grpId="0" animBg="1"/>
      <p:bldP spid="108550" grpId="0" animBg="1"/>
      <p:bldP spid="108552" grpId="0" animBg="1"/>
      <p:bldP spid="108553" grpId="0" animBg="1"/>
      <p:bldP spid="108554" grpId="0" animBg="1"/>
      <p:bldP spid="108555" grpId="0" animBg="1"/>
      <p:bldP spid="108556" grpId="0" animBg="1"/>
      <p:bldP spid="108557" grpId="0" animBg="1"/>
      <p:bldP spid="108559" grpId="0" animBg="1"/>
      <p:bldP spid="108560" grpId="0" animBg="1"/>
      <p:bldP spid="108561" grpId="0" animBg="1"/>
      <p:bldP spid="108562" grpId="0" animBg="1"/>
      <p:bldP spid="108563" grpId="0" animBg="1"/>
      <p:bldP spid="1085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457200" y="914400"/>
            <a:ext cx="8229600" cy="5562600"/>
          </a:xfrm>
        </p:spPr>
        <p:txBody>
          <a:bodyPr>
            <a:normAutofit/>
          </a:bodyPr>
          <a:lstStyle/>
          <a:p>
            <a:pPr marL="609600" indent="-609600">
              <a:buFontTx/>
              <a:buNone/>
            </a:pPr>
            <a:r>
              <a:rPr lang="en-US" sz="2400" dirty="0">
                <a:solidFill>
                  <a:schemeClr val="accent1"/>
                </a:solidFill>
              </a:rPr>
              <a:t>	Every “Company” or “Firm” has to file its ROI/L in every PY.  Hence, the following </a:t>
            </a:r>
            <a:r>
              <a:rPr lang="en-US" sz="2400" u="sng" dirty="0">
                <a:solidFill>
                  <a:schemeClr val="accent1"/>
                </a:solidFill>
              </a:rPr>
              <a:t>companies</a:t>
            </a:r>
            <a:r>
              <a:rPr lang="en-US" sz="2400" dirty="0">
                <a:solidFill>
                  <a:schemeClr val="accent1"/>
                </a:solidFill>
              </a:rPr>
              <a:t> are also required to file their ROI even if there is no income/loss during the PY:</a:t>
            </a:r>
          </a:p>
          <a:p>
            <a:pPr marL="609600" indent="-609600">
              <a:buFontTx/>
              <a:buAutoNum type="alphaLcParenR"/>
            </a:pPr>
            <a:r>
              <a:rPr lang="en-US" sz="2400" dirty="0">
                <a:solidFill>
                  <a:schemeClr val="accent1"/>
                </a:solidFill>
              </a:rPr>
              <a:t>A company whose entire income is exempt from tax e.g. company engaged in agricultural business</a:t>
            </a:r>
          </a:p>
          <a:p>
            <a:pPr marL="609600" indent="-609600">
              <a:buFontTx/>
              <a:buAutoNum type="alphaLcParenR"/>
            </a:pPr>
            <a:r>
              <a:rPr lang="en-US" sz="2400" dirty="0">
                <a:solidFill>
                  <a:schemeClr val="accent1"/>
                </a:solidFill>
              </a:rPr>
              <a:t>A private limited company though incorporated is in the process of setting up the business</a:t>
            </a:r>
          </a:p>
          <a:p>
            <a:pPr marL="609600" indent="-609600">
              <a:buFontTx/>
              <a:buAutoNum type="alphaLcParenR"/>
            </a:pPr>
            <a:r>
              <a:rPr lang="en-US" sz="2400" dirty="0">
                <a:solidFill>
                  <a:schemeClr val="accent1"/>
                </a:solidFill>
              </a:rPr>
              <a:t>A public limited company though incorporated has not received its CCB</a:t>
            </a:r>
          </a:p>
          <a:p>
            <a:pPr marL="609600" indent="-609600">
              <a:buFontTx/>
              <a:buAutoNum type="alphaLcParenR"/>
            </a:pPr>
            <a:r>
              <a:rPr lang="en-US" sz="2400" dirty="0">
                <a:solidFill>
                  <a:schemeClr val="accent1"/>
                </a:solidFill>
              </a:rPr>
              <a:t>A defunct company which is not yet liquidated</a:t>
            </a:r>
          </a:p>
          <a:p>
            <a:pPr marL="609600" indent="-609600">
              <a:buFontTx/>
              <a:buAutoNum type="alphaLcParenR"/>
            </a:pPr>
            <a:r>
              <a:rPr lang="en-US" sz="2400" dirty="0">
                <a:solidFill>
                  <a:schemeClr val="accent1"/>
                </a:solidFill>
              </a:rPr>
              <a:t>A foreign company operating in India or which has some business connection in India.</a:t>
            </a:r>
          </a:p>
          <a:p>
            <a:pPr marL="609600" indent="-609600">
              <a:buFontTx/>
              <a:buNone/>
            </a:pPr>
            <a:endParaRPr lang="en-US" sz="2400" dirty="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left)">
                                      <p:cBhvr>
                                        <p:cTn id="7" dur="10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wipe(left)">
                                      <p:cBhvr>
                                        <p:cTn id="12" dur="10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wipe(left)">
                                      <p:cBhvr>
                                        <p:cTn id="17" dur="1000"/>
                                        <p:tgtEl>
                                          <p:spTgt spid="102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wipe(left)">
                                      <p:cBhvr>
                                        <p:cTn id="22" dur="1000"/>
                                        <p:tgtEl>
                                          <p:spTgt spid="102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243">
                                            <p:txEl>
                                              <p:pRg st="4" end="4"/>
                                            </p:txEl>
                                          </p:spTgt>
                                        </p:tgtEl>
                                        <p:attrNameLst>
                                          <p:attrName>style.visibility</p:attrName>
                                        </p:attrNameLst>
                                      </p:cBhvr>
                                      <p:to>
                                        <p:strVal val="visible"/>
                                      </p:to>
                                    </p:set>
                                    <p:animEffect transition="in" filter="wipe(left)">
                                      <p:cBhvr>
                                        <p:cTn id="27" dur="1000"/>
                                        <p:tgtEl>
                                          <p:spTgt spid="102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243">
                                            <p:txEl>
                                              <p:pRg st="5" end="5"/>
                                            </p:txEl>
                                          </p:spTgt>
                                        </p:tgtEl>
                                        <p:attrNameLst>
                                          <p:attrName>style.visibility</p:attrName>
                                        </p:attrNameLst>
                                      </p:cBhvr>
                                      <p:to>
                                        <p:strVal val="visible"/>
                                      </p:to>
                                    </p:set>
                                    <p:animEffect transition="in" filter="wipe(left)">
                                      <p:cBhvr>
                                        <p:cTn id="32" dur="1000"/>
                                        <p:tgtEl>
                                          <p:spTgt spid="102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3048000" y="381000"/>
            <a:ext cx="3048000" cy="6096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solidFill>
                  <a:schemeClr val="bg1"/>
                </a:solidFill>
              </a:rPr>
              <a:t>HUF</a:t>
            </a:r>
          </a:p>
        </p:txBody>
      </p:sp>
      <p:sp>
        <p:nvSpPr>
          <p:cNvPr id="125955" name="Rectangle 3"/>
          <p:cNvSpPr>
            <a:spLocks noChangeArrowheads="1"/>
          </p:cNvSpPr>
          <p:nvPr/>
        </p:nvSpPr>
        <p:spPr bwMode="auto">
          <a:xfrm>
            <a:off x="457200" y="1676400"/>
            <a:ext cx="24384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By Karta Only</a:t>
            </a:r>
          </a:p>
        </p:txBody>
      </p:sp>
      <p:sp>
        <p:nvSpPr>
          <p:cNvPr id="125956" name="Rectangle 4"/>
          <p:cNvSpPr>
            <a:spLocks noChangeArrowheads="1"/>
          </p:cNvSpPr>
          <p:nvPr/>
        </p:nvSpPr>
        <p:spPr bwMode="auto">
          <a:xfrm>
            <a:off x="3429000" y="2743200"/>
            <a:ext cx="52578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any other Adult Member of the family</a:t>
            </a:r>
          </a:p>
        </p:txBody>
      </p:sp>
      <p:sp>
        <p:nvSpPr>
          <p:cNvPr id="125957" name="Rectangle 5"/>
          <p:cNvSpPr>
            <a:spLocks noChangeArrowheads="1"/>
          </p:cNvSpPr>
          <p:nvPr/>
        </p:nvSpPr>
        <p:spPr bwMode="auto">
          <a:xfrm>
            <a:off x="457200" y="2743200"/>
            <a:ext cx="24384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When Absent from India</a:t>
            </a:r>
          </a:p>
        </p:txBody>
      </p:sp>
      <p:sp>
        <p:nvSpPr>
          <p:cNvPr id="125958" name="Rectangle 6"/>
          <p:cNvSpPr>
            <a:spLocks noChangeArrowheads="1"/>
          </p:cNvSpPr>
          <p:nvPr/>
        </p:nvSpPr>
        <p:spPr bwMode="auto">
          <a:xfrm>
            <a:off x="381000" y="3886200"/>
            <a:ext cx="25908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When Mentally Incapacitated</a:t>
            </a:r>
          </a:p>
        </p:txBody>
      </p:sp>
      <p:sp>
        <p:nvSpPr>
          <p:cNvPr id="125959" name="Rectangle 7"/>
          <p:cNvSpPr>
            <a:spLocks noChangeArrowheads="1"/>
          </p:cNvSpPr>
          <p:nvPr/>
        </p:nvSpPr>
        <p:spPr bwMode="auto">
          <a:xfrm>
            <a:off x="3505200" y="3886200"/>
            <a:ext cx="52578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any other Adult Member of the family</a:t>
            </a:r>
          </a:p>
        </p:txBody>
      </p:sp>
      <p:cxnSp>
        <p:nvCxnSpPr>
          <p:cNvPr id="125962" name="AutoShape 10"/>
          <p:cNvCxnSpPr>
            <a:cxnSpLocks noChangeShapeType="1"/>
            <a:stCxn id="125954" idx="1"/>
            <a:endCxn id="125955" idx="0"/>
          </p:cNvCxnSpPr>
          <p:nvPr/>
        </p:nvCxnSpPr>
        <p:spPr bwMode="auto">
          <a:xfrm rot="10800000" flipV="1">
            <a:off x="1676400" y="685800"/>
            <a:ext cx="1371600" cy="990600"/>
          </a:xfrm>
          <a:prstGeom prst="bentConnector2">
            <a:avLst/>
          </a:prstGeom>
          <a:noFill/>
          <a:ln w="9525">
            <a:solidFill>
              <a:schemeClr val="tx1"/>
            </a:solidFill>
            <a:miter lim="800000"/>
            <a:headEnd/>
            <a:tailEnd type="triangle" w="med" len="med"/>
          </a:ln>
          <a:effectLst/>
        </p:spPr>
      </p:cxnSp>
      <p:sp>
        <p:nvSpPr>
          <p:cNvPr id="125963" name="Line 11"/>
          <p:cNvSpPr>
            <a:spLocks noChangeShapeType="1"/>
          </p:cNvSpPr>
          <p:nvPr/>
        </p:nvSpPr>
        <p:spPr bwMode="auto">
          <a:xfrm>
            <a:off x="1676400" y="2362200"/>
            <a:ext cx="0" cy="3810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5964" name="Line 12"/>
          <p:cNvSpPr>
            <a:spLocks noChangeShapeType="1"/>
          </p:cNvSpPr>
          <p:nvPr/>
        </p:nvSpPr>
        <p:spPr bwMode="auto">
          <a:xfrm>
            <a:off x="2895600" y="3048000"/>
            <a:ext cx="5334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5965" name="Line 13"/>
          <p:cNvSpPr>
            <a:spLocks noChangeShapeType="1"/>
          </p:cNvSpPr>
          <p:nvPr/>
        </p:nvSpPr>
        <p:spPr bwMode="auto">
          <a:xfrm>
            <a:off x="1676400" y="3429000"/>
            <a:ext cx="0" cy="4572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5966" name="Line 14"/>
          <p:cNvSpPr>
            <a:spLocks noChangeShapeType="1"/>
          </p:cNvSpPr>
          <p:nvPr/>
        </p:nvSpPr>
        <p:spPr bwMode="auto">
          <a:xfrm>
            <a:off x="2971800" y="4191000"/>
            <a:ext cx="5334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25954"/>
                                        </p:tgtEl>
                                        <p:attrNameLst>
                                          <p:attrName>style.visibility</p:attrName>
                                        </p:attrNameLst>
                                      </p:cBhvr>
                                      <p:to>
                                        <p:strVal val="visible"/>
                                      </p:to>
                                    </p:set>
                                    <p:animEffect transition="in" filter="diamond(in)">
                                      <p:cBhvr>
                                        <p:cTn id="7" dur="1000"/>
                                        <p:tgtEl>
                                          <p:spTgt spid="125954"/>
                                        </p:tgtEl>
                                      </p:cBhvr>
                                    </p:animEffect>
                                  </p:childTnLst>
                                </p:cTn>
                              </p:par>
                            </p:childTnLst>
                          </p:cTn>
                        </p:par>
                        <p:par>
                          <p:cTn id="8" fill="hold">
                            <p:stCondLst>
                              <p:cond delay="1000"/>
                            </p:stCondLst>
                            <p:childTnLst>
                              <p:par>
                                <p:cTn id="9" presetID="12" presetClass="entr" presetSubtype="1" fill="hold" nodeType="afterEffect">
                                  <p:stCondLst>
                                    <p:cond delay="0"/>
                                  </p:stCondLst>
                                  <p:childTnLst>
                                    <p:set>
                                      <p:cBhvr>
                                        <p:cTn id="10" dur="1" fill="hold">
                                          <p:stCondLst>
                                            <p:cond delay="0"/>
                                          </p:stCondLst>
                                        </p:cTn>
                                        <p:tgtEl>
                                          <p:spTgt spid="125962"/>
                                        </p:tgtEl>
                                        <p:attrNameLst>
                                          <p:attrName>style.visibility</p:attrName>
                                        </p:attrNameLst>
                                      </p:cBhvr>
                                      <p:to>
                                        <p:strVal val="visible"/>
                                      </p:to>
                                    </p:set>
                                    <p:animEffect transition="in" filter="slide(fromTop)">
                                      <p:cBhvr>
                                        <p:cTn id="11" dur="1000"/>
                                        <p:tgtEl>
                                          <p:spTgt spid="125962"/>
                                        </p:tgtEl>
                                      </p:cBhvr>
                                    </p:animEffect>
                                  </p:childTnLst>
                                </p:cTn>
                              </p:par>
                            </p:childTnLst>
                          </p:cTn>
                        </p:par>
                        <p:par>
                          <p:cTn id="12" fill="hold">
                            <p:stCondLst>
                              <p:cond delay="2000"/>
                            </p:stCondLst>
                            <p:childTnLst>
                              <p:par>
                                <p:cTn id="13" presetID="55" presetClass="entr" presetSubtype="0" fill="hold" grpId="0" nodeType="afterEffect">
                                  <p:stCondLst>
                                    <p:cond delay="0"/>
                                  </p:stCondLst>
                                  <p:childTnLst>
                                    <p:set>
                                      <p:cBhvr>
                                        <p:cTn id="14" dur="1" fill="hold">
                                          <p:stCondLst>
                                            <p:cond delay="0"/>
                                          </p:stCondLst>
                                        </p:cTn>
                                        <p:tgtEl>
                                          <p:spTgt spid="125955"/>
                                        </p:tgtEl>
                                        <p:attrNameLst>
                                          <p:attrName>style.visibility</p:attrName>
                                        </p:attrNameLst>
                                      </p:cBhvr>
                                      <p:to>
                                        <p:strVal val="visible"/>
                                      </p:to>
                                    </p:set>
                                    <p:anim calcmode="lin" valueType="num">
                                      <p:cBhvr>
                                        <p:cTn id="15" dur="1000" fill="hold"/>
                                        <p:tgtEl>
                                          <p:spTgt spid="125955"/>
                                        </p:tgtEl>
                                        <p:attrNameLst>
                                          <p:attrName>ppt_w</p:attrName>
                                        </p:attrNameLst>
                                      </p:cBhvr>
                                      <p:tavLst>
                                        <p:tav tm="0">
                                          <p:val>
                                            <p:strVal val="#ppt_w*0.70"/>
                                          </p:val>
                                        </p:tav>
                                        <p:tav tm="100000">
                                          <p:val>
                                            <p:strVal val="#ppt_w"/>
                                          </p:val>
                                        </p:tav>
                                      </p:tavLst>
                                    </p:anim>
                                    <p:anim calcmode="lin" valueType="num">
                                      <p:cBhvr>
                                        <p:cTn id="16" dur="1000" fill="hold"/>
                                        <p:tgtEl>
                                          <p:spTgt spid="125955"/>
                                        </p:tgtEl>
                                        <p:attrNameLst>
                                          <p:attrName>ppt_h</p:attrName>
                                        </p:attrNameLst>
                                      </p:cBhvr>
                                      <p:tavLst>
                                        <p:tav tm="0">
                                          <p:val>
                                            <p:strVal val="#ppt_h"/>
                                          </p:val>
                                        </p:tav>
                                        <p:tav tm="100000">
                                          <p:val>
                                            <p:strVal val="#ppt_h"/>
                                          </p:val>
                                        </p:tav>
                                      </p:tavLst>
                                    </p:anim>
                                    <p:animEffect transition="in" filter="fade">
                                      <p:cBhvr>
                                        <p:cTn id="17" dur="1000"/>
                                        <p:tgtEl>
                                          <p:spTgt spid="125955"/>
                                        </p:tgtEl>
                                      </p:cBhvr>
                                    </p:animEffect>
                                  </p:childTnLst>
                                </p:cTn>
                              </p:par>
                            </p:childTnLst>
                          </p:cTn>
                        </p:par>
                        <p:par>
                          <p:cTn id="18" fill="hold">
                            <p:stCondLst>
                              <p:cond delay="3000"/>
                            </p:stCondLst>
                            <p:childTnLst>
                              <p:par>
                                <p:cTn id="19" presetID="12" presetClass="entr" presetSubtype="1" fill="hold" grpId="0" nodeType="afterEffect">
                                  <p:stCondLst>
                                    <p:cond delay="0"/>
                                  </p:stCondLst>
                                  <p:childTnLst>
                                    <p:set>
                                      <p:cBhvr>
                                        <p:cTn id="20" dur="1" fill="hold">
                                          <p:stCondLst>
                                            <p:cond delay="0"/>
                                          </p:stCondLst>
                                        </p:cTn>
                                        <p:tgtEl>
                                          <p:spTgt spid="125963"/>
                                        </p:tgtEl>
                                        <p:attrNameLst>
                                          <p:attrName>style.visibility</p:attrName>
                                        </p:attrNameLst>
                                      </p:cBhvr>
                                      <p:to>
                                        <p:strVal val="visible"/>
                                      </p:to>
                                    </p:set>
                                    <p:animEffect transition="in" filter="slide(fromTop)">
                                      <p:cBhvr>
                                        <p:cTn id="21" dur="1000"/>
                                        <p:tgtEl>
                                          <p:spTgt spid="125963"/>
                                        </p:tgtEl>
                                      </p:cBhvr>
                                    </p:animEffect>
                                  </p:childTnLst>
                                </p:cTn>
                              </p:par>
                            </p:childTnLst>
                          </p:cTn>
                        </p:par>
                        <p:par>
                          <p:cTn id="22" fill="hold">
                            <p:stCondLst>
                              <p:cond delay="4000"/>
                            </p:stCondLst>
                            <p:childTnLst>
                              <p:par>
                                <p:cTn id="23" presetID="4" presetClass="entr" presetSubtype="16" fill="hold" grpId="0" nodeType="afterEffect">
                                  <p:stCondLst>
                                    <p:cond delay="0"/>
                                  </p:stCondLst>
                                  <p:childTnLst>
                                    <p:set>
                                      <p:cBhvr>
                                        <p:cTn id="24" dur="1" fill="hold">
                                          <p:stCondLst>
                                            <p:cond delay="0"/>
                                          </p:stCondLst>
                                        </p:cTn>
                                        <p:tgtEl>
                                          <p:spTgt spid="125957"/>
                                        </p:tgtEl>
                                        <p:attrNameLst>
                                          <p:attrName>style.visibility</p:attrName>
                                        </p:attrNameLst>
                                      </p:cBhvr>
                                      <p:to>
                                        <p:strVal val="visible"/>
                                      </p:to>
                                    </p:set>
                                    <p:animEffect transition="in" filter="box(in)">
                                      <p:cBhvr>
                                        <p:cTn id="25" dur="1000"/>
                                        <p:tgtEl>
                                          <p:spTgt spid="125957"/>
                                        </p:tgtEl>
                                      </p:cBhvr>
                                    </p:animEffect>
                                  </p:childTnLst>
                                </p:cTn>
                              </p:par>
                            </p:childTnLst>
                          </p:cTn>
                        </p:par>
                        <p:par>
                          <p:cTn id="26" fill="hold">
                            <p:stCondLst>
                              <p:cond delay="5000"/>
                            </p:stCondLst>
                            <p:childTnLst>
                              <p:par>
                                <p:cTn id="27" presetID="12" presetClass="entr" presetSubtype="8" fill="hold" grpId="0" nodeType="afterEffect">
                                  <p:stCondLst>
                                    <p:cond delay="0"/>
                                  </p:stCondLst>
                                  <p:childTnLst>
                                    <p:set>
                                      <p:cBhvr>
                                        <p:cTn id="28" dur="1" fill="hold">
                                          <p:stCondLst>
                                            <p:cond delay="0"/>
                                          </p:stCondLst>
                                        </p:cTn>
                                        <p:tgtEl>
                                          <p:spTgt spid="125964"/>
                                        </p:tgtEl>
                                        <p:attrNameLst>
                                          <p:attrName>style.visibility</p:attrName>
                                        </p:attrNameLst>
                                      </p:cBhvr>
                                      <p:to>
                                        <p:strVal val="visible"/>
                                      </p:to>
                                    </p:set>
                                    <p:animEffect transition="in" filter="slide(fromLeft)">
                                      <p:cBhvr>
                                        <p:cTn id="29" dur="1000"/>
                                        <p:tgtEl>
                                          <p:spTgt spid="125964"/>
                                        </p:tgtEl>
                                      </p:cBhvr>
                                    </p:animEffect>
                                  </p:childTnLst>
                                </p:cTn>
                              </p:par>
                            </p:childTnLst>
                          </p:cTn>
                        </p:par>
                        <p:par>
                          <p:cTn id="30" fill="hold">
                            <p:stCondLst>
                              <p:cond delay="6000"/>
                            </p:stCondLst>
                            <p:childTnLst>
                              <p:par>
                                <p:cTn id="31" presetID="4" presetClass="entr" presetSubtype="16" fill="hold" grpId="0" nodeType="afterEffect">
                                  <p:stCondLst>
                                    <p:cond delay="0"/>
                                  </p:stCondLst>
                                  <p:childTnLst>
                                    <p:set>
                                      <p:cBhvr>
                                        <p:cTn id="32" dur="1" fill="hold">
                                          <p:stCondLst>
                                            <p:cond delay="0"/>
                                          </p:stCondLst>
                                        </p:cTn>
                                        <p:tgtEl>
                                          <p:spTgt spid="125956"/>
                                        </p:tgtEl>
                                        <p:attrNameLst>
                                          <p:attrName>style.visibility</p:attrName>
                                        </p:attrNameLst>
                                      </p:cBhvr>
                                      <p:to>
                                        <p:strVal val="visible"/>
                                      </p:to>
                                    </p:set>
                                    <p:animEffect transition="in" filter="box(in)">
                                      <p:cBhvr>
                                        <p:cTn id="33" dur="1000"/>
                                        <p:tgtEl>
                                          <p:spTgt spid="125956"/>
                                        </p:tgtEl>
                                      </p:cBhvr>
                                    </p:animEffect>
                                  </p:childTnLst>
                                </p:cTn>
                              </p:par>
                            </p:childTnLst>
                          </p:cTn>
                        </p:par>
                        <p:par>
                          <p:cTn id="34" fill="hold">
                            <p:stCondLst>
                              <p:cond delay="7000"/>
                            </p:stCondLst>
                            <p:childTnLst>
                              <p:par>
                                <p:cTn id="35" presetID="12" presetClass="entr" presetSubtype="1" fill="hold" grpId="0" nodeType="afterEffect">
                                  <p:stCondLst>
                                    <p:cond delay="0"/>
                                  </p:stCondLst>
                                  <p:childTnLst>
                                    <p:set>
                                      <p:cBhvr>
                                        <p:cTn id="36" dur="1" fill="hold">
                                          <p:stCondLst>
                                            <p:cond delay="0"/>
                                          </p:stCondLst>
                                        </p:cTn>
                                        <p:tgtEl>
                                          <p:spTgt spid="125965"/>
                                        </p:tgtEl>
                                        <p:attrNameLst>
                                          <p:attrName>style.visibility</p:attrName>
                                        </p:attrNameLst>
                                      </p:cBhvr>
                                      <p:to>
                                        <p:strVal val="visible"/>
                                      </p:to>
                                    </p:set>
                                    <p:animEffect transition="in" filter="slide(fromTop)">
                                      <p:cBhvr>
                                        <p:cTn id="37" dur="1000"/>
                                        <p:tgtEl>
                                          <p:spTgt spid="125965"/>
                                        </p:tgtEl>
                                      </p:cBhvr>
                                    </p:animEffect>
                                  </p:childTnLst>
                                </p:cTn>
                              </p:par>
                            </p:childTnLst>
                          </p:cTn>
                        </p:par>
                        <p:par>
                          <p:cTn id="38" fill="hold">
                            <p:stCondLst>
                              <p:cond delay="8000"/>
                            </p:stCondLst>
                            <p:childTnLst>
                              <p:par>
                                <p:cTn id="39" presetID="4" presetClass="entr" presetSubtype="16" fill="hold" grpId="0" nodeType="afterEffect">
                                  <p:stCondLst>
                                    <p:cond delay="0"/>
                                  </p:stCondLst>
                                  <p:childTnLst>
                                    <p:set>
                                      <p:cBhvr>
                                        <p:cTn id="40" dur="1" fill="hold">
                                          <p:stCondLst>
                                            <p:cond delay="0"/>
                                          </p:stCondLst>
                                        </p:cTn>
                                        <p:tgtEl>
                                          <p:spTgt spid="125958"/>
                                        </p:tgtEl>
                                        <p:attrNameLst>
                                          <p:attrName>style.visibility</p:attrName>
                                        </p:attrNameLst>
                                      </p:cBhvr>
                                      <p:to>
                                        <p:strVal val="visible"/>
                                      </p:to>
                                    </p:set>
                                    <p:animEffect transition="in" filter="box(in)">
                                      <p:cBhvr>
                                        <p:cTn id="41" dur="1000"/>
                                        <p:tgtEl>
                                          <p:spTgt spid="125958"/>
                                        </p:tgtEl>
                                      </p:cBhvr>
                                    </p:animEffect>
                                  </p:childTnLst>
                                </p:cTn>
                              </p:par>
                            </p:childTnLst>
                          </p:cTn>
                        </p:par>
                        <p:par>
                          <p:cTn id="42" fill="hold">
                            <p:stCondLst>
                              <p:cond delay="9000"/>
                            </p:stCondLst>
                            <p:childTnLst>
                              <p:par>
                                <p:cTn id="43" presetID="12" presetClass="entr" presetSubtype="8" fill="hold" grpId="0" nodeType="afterEffect">
                                  <p:stCondLst>
                                    <p:cond delay="0"/>
                                  </p:stCondLst>
                                  <p:childTnLst>
                                    <p:set>
                                      <p:cBhvr>
                                        <p:cTn id="44" dur="1" fill="hold">
                                          <p:stCondLst>
                                            <p:cond delay="0"/>
                                          </p:stCondLst>
                                        </p:cTn>
                                        <p:tgtEl>
                                          <p:spTgt spid="125966"/>
                                        </p:tgtEl>
                                        <p:attrNameLst>
                                          <p:attrName>style.visibility</p:attrName>
                                        </p:attrNameLst>
                                      </p:cBhvr>
                                      <p:to>
                                        <p:strVal val="visible"/>
                                      </p:to>
                                    </p:set>
                                    <p:animEffect transition="in" filter="slide(fromLeft)">
                                      <p:cBhvr>
                                        <p:cTn id="45" dur="1000"/>
                                        <p:tgtEl>
                                          <p:spTgt spid="125966"/>
                                        </p:tgtEl>
                                      </p:cBhvr>
                                    </p:animEffect>
                                  </p:childTnLst>
                                </p:cTn>
                              </p:par>
                            </p:childTnLst>
                          </p:cTn>
                        </p:par>
                        <p:par>
                          <p:cTn id="46" fill="hold">
                            <p:stCondLst>
                              <p:cond delay="10000"/>
                            </p:stCondLst>
                            <p:childTnLst>
                              <p:par>
                                <p:cTn id="47" presetID="4" presetClass="entr" presetSubtype="16" fill="hold" grpId="0" nodeType="afterEffect">
                                  <p:stCondLst>
                                    <p:cond delay="0"/>
                                  </p:stCondLst>
                                  <p:childTnLst>
                                    <p:set>
                                      <p:cBhvr>
                                        <p:cTn id="48" dur="1" fill="hold">
                                          <p:stCondLst>
                                            <p:cond delay="0"/>
                                          </p:stCondLst>
                                        </p:cTn>
                                        <p:tgtEl>
                                          <p:spTgt spid="125959"/>
                                        </p:tgtEl>
                                        <p:attrNameLst>
                                          <p:attrName>style.visibility</p:attrName>
                                        </p:attrNameLst>
                                      </p:cBhvr>
                                      <p:to>
                                        <p:strVal val="visible"/>
                                      </p:to>
                                    </p:set>
                                    <p:animEffect transition="in" filter="box(in)">
                                      <p:cBhvr>
                                        <p:cTn id="49" dur="1000"/>
                                        <p:tgtEl>
                                          <p:spTgt spid="1259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animBg="1"/>
      <p:bldP spid="125955" grpId="0" animBg="1"/>
      <p:bldP spid="125956" grpId="0" animBg="1"/>
      <p:bldP spid="125957" grpId="0" animBg="1"/>
      <p:bldP spid="125958" grpId="0" animBg="1"/>
      <p:bldP spid="125959" grpId="0" animBg="1"/>
      <p:bldP spid="125963" grpId="0" animBg="1"/>
      <p:bldP spid="125964" grpId="0" animBg="1"/>
      <p:bldP spid="125965" grpId="0" animBg="1"/>
      <p:bldP spid="12596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3048000" y="381000"/>
            <a:ext cx="3048000" cy="6096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solidFill>
                  <a:schemeClr val="bg1"/>
                </a:solidFill>
              </a:rPr>
              <a:t>Company</a:t>
            </a:r>
          </a:p>
        </p:txBody>
      </p:sp>
      <p:sp>
        <p:nvSpPr>
          <p:cNvPr id="126979" name="Rectangle 3"/>
          <p:cNvSpPr>
            <a:spLocks noChangeArrowheads="1"/>
          </p:cNvSpPr>
          <p:nvPr/>
        </p:nvSpPr>
        <p:spPr bwMode="auto">
          <a:xfrm>
            <a:off x="152400" y="1676400"/>
            <a:ext cx="39624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By Managing Director thereof</a:t>
            </a:r>
          </a:p>
        </p:txBody>
      </p:sp>
      <p:sp>
        <p:nvSpPr>
          <p:cNvPr id="126980" name="Rectangle 4"/>
          <p:cNvSpPr>
            <a:spLocks noChangeArrowheads="1"/>
          </p:cNvSpPr>
          <p:nvPr/>
        </p:nvSpPr>
        <p:spPr bwMode="auto">
          <a:xfrm>
            <a:off x="4800600" y="2743200"/>
            <a:ext cx="35814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any Director thereof</a:t>
            </a:r>
          </a:p>
        </p:txBody>
      </p:sp>
      <p:sp>
        <p:nvSpPr>
          <p:cNvPr id="126981" name="Rectangle 5"/>
          <p:cNvSpPr>
            <a:spLocks noChangeArrowheads="1"/>
          </p:cNvSpPr>
          <p:nvPr/>
        </p:nvSpPr>
        <p:spPr bwMode="auto">
          <a:xfrm>
            <a:off x="152400" y="2743200"/>
            <a:ext cx="4038600" cy="838200"/>
          </a:xfrm>
          <a:prstGeom prst="rect">
            <a:avLst/>
          </a:prstGeom>
          <a:solidFill>
            <a:srgbClr val="00FF00"/>
          </a:solidFill>
          <a:ln w="9525">
            <a:solidFill>
              <a:schemeClr val="tx1"/>
            </a:solidFill>
            <a:miter lim="800000"/>
            <a:headEnd/>
            <a:tailEnd/>
          </a:ln>
          <a:effectLst/>
        </p:spPr>
        <p:txBody>
          <a:bodyPr wrap="none" anchor="ctr"/>
          <a:lstStyle/>
          <a:p>
            <a:r>
              <a:rPr lang="en-US">
                <a:solidFill>
                  <a:schemeClr val="bg1"/>
                </a:solidFill>
              </a:rPr>
              <a:t>Where for any unavoidable reason such MD: </a:t>
            </a:r>
          </a:p>
          <a:p>
            <a:pPr>
              <a:buFontTx/>
              <a:buChar char="•"/>
            </a:pPr>
            <a:r>
              <a:rPr lang="en-US">
                <a:solidFill>
                  <a:schemeClr val="bg1"/>
                </a:solidFill>
              </a:rPr>
              <a:t>is Not able to sign &amp; verify the return or</a:t>
            </a:r>
          </a:p>
          <a:p>
            <a:pPr>
              <a:buFontTx/>
              <a:buChar char="•"/>
            </a:pPr>
            <a:r>
              <a:rPr lang="en-US">
                <a:solidFill>
                  <a:schemeClr val="bg1"/>
                </a:solidFill>
              </a:rPr>
              <a:t>is Not available</a:t>
            </a:r>
          </a:p>
        </p:txBody>
      </p:sp>
      <p:sp>
        <p:nvSpPr>
          <p:cNvPr id="126982" name="Rectangle 6"/>
          <p:cNvSpPr>
            <a:spLocks noChangeArrowheads="1"/>
          </p:cNvSpPr>
          <p:nvPr/>
        </p:nvSpPr>
        <p:spPr bwMode="auto">
          <a:xfrm>
            <a:off x="228600" y="3962400"/>
            <a:ext cx="3962400" cy="6096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In case of Wound Up</a:t>
            </a:r>
          </a:p>
        </p:txBody>
      </p:sp>
      <p:sp>
        <p:nvSpPr>
          <p:cNvPr id="126983" name="Rectangle 7"/>
          <p:cNvSpPr>
            <a:spLocks noChangeArrowheads="1"/>
          </p:cNvSpPr>
          <p:nvPr/>
        </p:nvSpPr>
        <p:spPr bwMode="auto">
          <a:xfrm>
            <a:off x="4800600" y="3886200"/>
            <a:ext cx="35814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the Liquidator</a:t>
            </a:r>
          </a:p>
        </p:txBody>
      </p:sp>
      <p:sp>
        <p:nvSpPr>
          <p:cNvPr id="126987" name="Line 11"/>
          <p:cNvSpPr>
            <a:spLocks noChangeShapeType="1"/>
          </p:cNvSpPr>
          <p:nvPr/>
        </p:nvSpPr>
        <p:spPr bwMode="auto">
          <a:xfrm>
            <a:off x="2133600" y="2362200"/>
            <a:ext cx="0" cy="3810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6988" name="Line 12"/>
          <p:cNvSpPr>
            <a:spLocks noChangeShapeType="1"/>
          </p:cNvSpPr>
          <p:nvPr/>
        </p:nvSpPr>
        <p:spPr bwMode="auto">
          <a:xfrm>
            <a:off x="4191000" y="3048000"/>
            <a:ext cx="6096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6989" name="Line 13"/>
          <p:cNvSpPr>
            <a:spLocks noChangeShapeType="1"/>
          </p:cNvSpPr>
          <p:nvPr/>
        </p:nvSpPr>
        <p:spPr bwMode="auto">
          <a:xfrm>
            <a:off x="2133600" y="3581400"/>
            <a:ext cx="0" cy="3810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6990" name="Line 14"/>
          <p:cNvSpPr>
            <a:spLocks noChangeShapeType="1"/>
          </p:cNvSpPr>
          <p:nvPr/>
        </p:nvSpPr>
        <p:spPr bwMode="auto">
          <a:xfrm>
            <a:off x="4191000" y="4191000"/>
            <a:ext cx="6096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6991" name="Line 15"/>
          <p:cNvSpPr>
            <a:spLocks noChangeShapeType="1"/>
          </p:cNvSpPr>
          <p:nvPr/>
        </p:nvSpPr>
        <p:spPr bwMode="auto">
          <a:xfrm>
            <a:off x="2133600" y="4572000"/>
            <a:ext cx="0" cy="3048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6993" name="Rectangle 17"/>
          <p:cNvSpPr>
            <a:spLocks noChangeArrowheads="1"/>
          </p:cNvSpPr>
          <p:nvPr/>
        </p:nvSpPr>
        <p:spPr bwMode="auto">
          <a:xfrm>
            <a:off x="152400" y="4876800"/>
            <a:ext cx="4114800" cy="838200"/>
          </a:xfrm>
          <a:prstGeom prst="rect">
            <a:avLst/>
          </a:prstGeom>
          <a:solidFill>
            <a:srgbClr val="00FF00"/>
          </a:solidFill>
          <a:ln w="9525">
            <a:solidFill>
              <a:schemeClr val="tx1"/>
            </a:solidFill>
            <a:miter lim="800000"/>
            <a:headEnd/>
            <a:tailEnd/>
          </a:ln>
          <a:effectLst/>
        </p:spPr>
        <p:txBody>
          <a:bodyPr wrap="none" anchor="ctr"/>
          <a:lstStyle/>
          <a:p>
            <a:r>
              <a:rPr lang="en-US">
                <a:solidFill>
                  <a:schemeClr val="bg1"/>
                </a:solidFill>
              </a:rPr>
              <a:t>In case of a company, whose management has</a:t>
            </a:r>
          </a:p>
          <a:p>
            <a:r>
              <a:rPr lang="en-US">
                <a:solidFill>
                  <a:schemeClr val="bg1"/>
                </a:solidFill>
              </a:rPr>
              <a:t>Been taken over by Central Government / State</a:t>
            </a:r>
          </a:p>
          <a:p>
            <a:r>
              <a:rPr lang="en-US">
                <a:solidFill>
                  <a:schemeClr val="bg1"/>
                </a:solidFill>
              </a:rPr>
              <a:t>Government</a:t>
            </a:r>
          </a:p>
        </p:txBody>
      </p:sp>
      <p:sp>
        <p:nvSpPr>
          <p:cNvPr id="126994" name="Rectangle 18"/>
          <p:cNvSpPr>
            <a:spLocks noChangeArrowheads="1"/>
          </p:cNvSpPr>
          <p:nvPr/>
        </p:nvSpPr>
        <p:spPr bwMode="auto">
          <a:xfrm>
            <a:off x="4800600" y="4876800"/>
            <a:ext cx="35814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the Principal Officer thereof</a:t>
            </a:r>
          </a:p>
        </p:txBody>
      </p:sp>
      <p:cxnSp>
        <p:nvCxnSpPr>
          <p:cNvPr id="126996" name="AutoShape 20"/>
          <p:cNvCxnSpPr>
            <a:cxnSpLocks noChangeShapeType="1"/>
            <a:stCxn id="126978" idx="1"/>
            <a:endCxn id="126979" idx="0"/>
          </p:cNvCxnSpPr>
          <p:nvPr/>
        </p:nvCxnSpPr>
        <p:spPr bwMode="auto">
          <a:xfrm rot="10800000" flipV="1">
            <a:off x="2133600" y="685800"/>
            <a:ext cx="914400" cy="990600"/>
          </a:xfrm>
          <a:prstGeom prst="bentConnector2">
            <a:avLst/>
          </a:prstGeom>
          <a:noFill/>
          <a:ln w="9525">
            <a:solidFill>
              <a:schemeClr val="tx1"/>
            </a:solidFill>
            <a:miter lim="800000"/>
            <a:headEnd/>
            <a:tailEnd type="triangle" w="med" len="med"/>
          </a:ln>
          <a:effectLst/>
        </p:spPr>
      </p:cxnSp>
      <p:sp>
        <p:nvSpPr>
          <p:cNvPr id="126997" name="Line 21"/>
          <p:cNvSpPr>
            <a:spLocks noChangeShapeType="1"/>
          </p:cNvSpPr>
          <p:nvPr/>
        </p:nvSpPr>
        <p:spPr bwMode="auto">
          <a:xfrm>
            <a:off x="4267200" y="5181600"/>
            <a:ext cx="5334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6998" name="Rectangle 22"/>
          <p:cNvSpPr>
            <a:spLocks noChangeArrowheads="1"/>
          </p:cNvSpPr>
          <p:nvPr/>
        </p:nvSpPr>
        <p:spPr bwMode="auto">
          <a:xfrm>
            <a:off x="152400" y="6019800"/>
            <a:ext cx="4114800" cy="6096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In case of a Non-Resident Company</a:t>
            </a:r>
          </a:p>
        </p:txBody>
      </p:sp>
      <p:sp>
        <p:nvSpPr>
          <p:cNvPr id="126999" name="Line 23"/>
          <p:cNvSpPr>
            <a:spLocks noChangeShapeType="1"/>
          </p:cNvSpPr>
          <p:nvPr/>
        </p:nvSpPr>
        <p:spPr bwMode="auto">
          <a:xfrm>
            <a:off x="2133600" y="5715000"/>
            <a:ext cx="0" cy="3048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7000" name="Line 24"/>
          <p:cNvSpPr>
            <a:spLocks noChangeShapeType="1"/>
          </p:cNvSpPr>
          <p:nvPr/>
        </p:nvSpPr>
        <p:spPr bwMode="auto">
          <a:xfrm>
            <a:off x="4267200" y="6324600"/>
            <a:ext cx="5334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27001" name="Rectangle 25"/>
          <p:cNvSpPr>
            <a:spLocks noChangeArrowheads="1"/>
          </p:cNvSpPr>
          <p:nvPr/>
        </p:nvSpPr>
        <p:spPr bwMode="auto">
          <a:xfrm>
            <a:off x="4800600" y="5943600"/>
            <a:ext cx="35814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a person holding valid POA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26978"/>
                                        </p:tgtEl>
                                        <p:attrNameLst>
                                          <p:attrName>style.visibility</p:attrName>
                                        </p:attrNameLst>
                                      </p:cBhvr>
                                      <p:to>
                                        <p:strVal val="visible"/>
                                      </p:to>
                                    </p:set>
                                    <p:animEffect transition="in" filter="diamond(in)">
                                      <p:cBhvr>
                                        <p:cTn id="7" dur="1000"/>
                                        <p:tgtEl>
                                          <p:spTgt spid="126978"/>
                                        </p:tgtEl>
                                      </p:cBhvr>
                                    </p:animEffect>
                                  </p:childTnLst>
                                </p:cTn>
                              </p:par>
                            </p:childTnLst>
                          </p:cTn>
                        </p:par>
                        <p:par>
                          <p:cTn id="8" fill="hold">
                            <p:stCondLst>
                              <p:cond delay="1000"/>
                            </p:stCondLst>
                            <p:childTnLst>
                              <p:par>
                                <p:cTn id="9" presetID="12" presetClass="entr" presetSubtype="1" fill="hold" nodeType="afterEffect">
                                  <p:stCondLst>
                                    <p:cond delay="0"/>
                                  </p:stCondLst>
                                  <p:childTnLst>
                                    <p:set>
                                      <p:cBhvr>
                                        <p:cTn id="10" dur="1" fill="hold">
                                          <p:stCondLst>
                                            <p:cond delay="0"/>
                                          </p:stCondLst>
                                        </p:cTn>
                                        <p:tgtEl>
                                          <p:spTgt spid="126996"/>
                                        </p:tgtEl>
                                        <p:attrNameLst>
                                          <p:attrName>style.visibility</p:attrName>
                                        </p:attrNameLst>
                                      </p:cBhvr>
                                      <p:to>
                                        <p:strVal val="visible"/>
                                      </p:to>
                                    </p:set>
                                    <p:animEffect transition="in" filter="slide(fromTop)">
                                      <p:cBhvr>
                                        <p:cTn id="11" dur="500"/>
                                        <p:tgtEl>
                                          <p:spTgt spid="126996"/>
                                        </p:tgtEl>
                                      </p:cBhvr>
                                    </p:animEffect>
                                  </p:childTnLst>
                                </p:cTn>
                              </p:par>
                            </p:childTnLst>
                          </p:cTn>
                        </p:par>
                        <p:par>
                          <p:cTn id="12" fill="hold">
                            <p:stCondLst>
                              <p:cond delay="1500"/>
                            </p:stCondLst>
                            <p:childTnLst>
                              <p:par>
                                <p:cTn id="13" presetID="55" presetClass="entr" presetSubtype="0" fill="hold" grpId="0" nodeType="afterEffect">
                                  <p:stCondLst>
                                    <p:cond delay="0"/>
                                  </p:stCondLst>
                                  <p:childTnLst>
                                    <p:set>
                                      <p:cBhvr>
                                        <p:cTn id="14" dur="1" fill="hold">
                                          <p:stCondLst>
                                            <p:cond delay="0"/>
                                          </p:stCondLst>
                                        </p:cTn>
                                        <p:tgtEl>
                                          <p:spTgt spid="126979"/>
                                        </p:tgtEl>
                                        <p:attrNameLst>
                                          <p:attrName>style.visibility</p:attrName>
                                        </p:attrNameLst>
                                      </p:cBhvr>
                                      <p:to>
                                        <p:strVal val="visible"/>
                                      </p:to>
                                    </p:set>
                                    <p:anim calcmode="lin" valueType="num">
                                      <p:cBhvr>
                                        <p:cTn id="15" dur="1000" fill="hold"/>
                                        <p:tgtEl>
                                          <p:spTgt spid="126979"/>
                                        </p:tgtEl>
                                        <p:attrNameLst>
                                          <p:attrName>ppt_w</p:attrName>
                                        </p:attrNameLst>
                                      </p:cBhvr>
                                      <p:tavLst>
                                        <p:tav tm="0">
                                          <p:val>
                                            <p:strVal val="#ppt_w*0.70"/>
                                          </p:val>
                                        </p:tav>
                                        <p:tav tm="100000">
                                          <p:val>
                                            <p:strVal val="#ppt_w"/>
                                          </p:val>
                                        </p:tav>
                                      </p:tavLst>
                                    </p:anim>
                                    <p:anim calcmode="lin" valueType="num">
                                      <p:cBhvr>
                                        <p:cTn id="16" dur="1000" fill="hold"/>
                                        <p:tgtEl>
                                          <p:spTgt spid="126979"/>
                                        </p:tgtEl>
                                        <p:attrNameLst>
                                          <p:attrName>ppt_h</p:attrName>
                                        </p:attrNameLst>
                                      </p:cBhvr>
                                      <p:tavLst>
                                        <p:tav tm="0">
                                          <p:val>
                                            <p:strVal val="#ppt_h"/>
                                          </p:val>
                                        </p:tav>
                                        <p:tav tm="100000">
                                          <p:val>
                                            <p:strVal val="#ppt_h"/>
                                          </p:val>
                                        </p:tav>
                                      </p:tavLst>
                                    </p:anim>
                                    <p:animEffect transition="in" filter="fade">
                                      <p:cBhvr>
                                        <p:cTn id="17" dur="1000"/>
                                        <p:tgtEl>
                                          <p:spTgt spid="126979"/>
                                        </p:tgtEl>
                                      </p:cBhvr>
                                    </p:animEffect>
                                  </p:childTnLst>
                                </p:cTn>
                              </p:par>
                            </p:childTnLst>
                          </p:cTn>
                        </p:par>
                        <p:par>
                          <p:cTn id="18" fill="hold">
                            <p:stCondLst>
                              <p:cond delay="2500"/>
                            </p:stCondLst>
                            <p:childTnLst>
                              <p:par>
                                <p:cTn id="19" presetID="12" presetClass="entr" presetSubtype="1" fill="hold" grpId="0" nodeType="afterEffect">
                                  <p:stCondLst>
                                    <p:cond delay="0"/>
                                  </p:stCondLst>
                                  <p:childTnLst>
                                    <p:set>
                                      <p:cBhvr>
                                        <p:cTn id="20" dur="1" fill="hold">
                                          <p:stCondLst>
                                            <p:cond delay="0"/>
                                          </p:stCondLst>
                                        </p:cTn>
                                        <p:tgtEl>
                                          <p:spTgt spid="126987"/>
                                        </p:tgtEl>
                                        <p:attrNameLst>
                                          <p:attrName>style.visibility</p:attrName>
                                        </p:attrNameLst>
                                      </p:cBhvr>
                                      <p:to>
                                        <p:strVal val="visible"/>
                                      </p:to>
                                    </p:set>
                                    <p:animEffect transition="in" filter="slide(fromTop)">
                                      <p:cBhvr>
                                        <p:cTn id="21" dur="1000"/>
                                        <p:tgtEl>
                                          <p:spTgt spid="126987"/>
                                        </p:tgtEl>
                                      </p:cBhvr>
                                    </p:animEffect>
                                  </p:childTnLst>
                                </p:cTn>
                              </p:par>
                            </p:childTnLst>
                          </p:cTn>
                        </p:par>
                        <p:par>
                          <p:cTn id="22" fill="hold">
                            <p:stCondLst>
                              <p:cond delay="3500"/>
                            </p:stCondLst>
                            <p:childTnLst>
                              <p:par>
                                <p:cTn id="23" presetID="4" presetClass="entr" presetSubtype="16" fill="hold" grpId="0" nodeType="afterEffect">
                                  <p:stCondLst>
                                    <p:cond delay="0"/>
                                  </p:stCondLst>
                                  <p:childTnLst>
                                    <p:set>
                                      <p:cBhvr>
                                        <p:cTn id="24" dur="1" fill="hold">
                                          <p:stCondLst>
                                            <p:cond delay="0"/>
                                          </p:stCondLst>
                                        </p:cTn>
                                        <p:tgtEl>
                                          <p:spTgt spid="126981"/>
                                        </p:tgtEl>
                                        <p:attrNameLst>
                                          <p:attrName>style.visibility</p:attrName>
                                        </p:attrNameLst>
                                      </p:cBhvr>
                                      <p:to>
                                        <p:strVal val="visible"/>
                                      </p:to>
                                    </p:set>
                                    <p:animEffect transition="in" filter="box(in)">
                                      <p:cBhvr>
                                        <p:cTn id="25" dur="1000"/>
                                        <p:tgtEl>
                                          <p:spTgt spid="126981"/>
                                        </p:tgtEl>
                                      </p:cBhvr>
                                    </p:animEffect>
                                  </p:childTnLst>
                                </p:cTn>
                              </p:par>
                            </p:childTnLst>
                          </p:cTn>
                        </p:par>
                        <p:par>
                          <p:cTn id="26" fill="hold">
                            <p:stCondLst>
                              <p:cond delay="4500"/>
                            </p:stCondLst>
                            <p:childTnLst>
                              <p:par>
                                <p:cTn id="27" presetID="12" presetClass="entr" presetSubtype="8" fill="hold" grpId="0" nodeType="afterEffect">
                                  <p:stCondLst>
                                    <p:cond delay="0"/>
                                  </p:stCondLst>
                                  <p:childTnLst>
                                    <p:set>
                                      <p:cBhvr>
                                        <p:cTn id="28" dur="1" fill="hold">
                                          <p:stCondLst>
                                            <p:cond delay="0"/>
                                          </p:stCondLst>
                                        </p:cTn>
                                        <p:tgtEl>
                                          <p:spTgt spid="126988"/>
                                        </p:tgtEl>
                                        <p:attrNameLst>
                                          <p:attrName>style.visibility</p:attrName>
                                        </p:attrNameLst>
                                      </p:cBhvr>
                                      <p:to>
                                        <p:strVal val="visible"/>
                                      </p:to>
                                    </p:set>
                                    <p:animEffect transition="in" filter="slide(fromLeft)">
                                      <p:cBhvr>
                                        <p:cTn id="29" dur="1000"/>
                                        <p:tgtEl>
                                          <p:spTgt spid="126988"/>
                                        </p:tgtEl>
                                      </p:cBhvr>
                                    </p:animEffect>
                                  </p:childTnLst>
                                </p:cTn>
                              </p:par>
                            </p:childTnLst>
                          </p:cTn>
                        </p:par>
                        <p:par>
                          <p:cTn id="30" fill="hold">
                            <p:stCondLst>
                              <p:cond delay="5500"/>
                            </p:stCondLst>
                            <p:childTnLst>
                              <p:par>
                                <p:cTn id="31" presetID="4" presetClass="entr" presetSubtype="16" fill="hold" grpId="0" nodeType="afterEffect">
                                  <p:stCondLst>
                                    <p:cond delay="0"/>
                                  </p:stCondLst>
                                  <p:childTnLst>
                                    <p:set>
                                      <p:cBhvr>
                                        <p:cTn id="32" dur="1" fill="hold">
                                          <p:stCondLst>
                                            <p:cond delay="0"/>
                                          </p:stCondLst>
                                        </p:cTn>
                                        <p:tgtEl>
                                          <p:spTgt spid="126980"/>
                                        </p:tgtEl>
                                        <p:attrNameLst>
                                          <p:attrName>style.visibility</p:attrName>
                                        </p:attrNameLst>
                                      </p:cBhvr>
                                      <p:to>
                                        <p:strVal val="visible"/>
                                      </p:to>
                                    </p:set>
                                    <p:animEffect transition="in" filter="box(in)">
                                      <p:cBhvr>
                                        <p:cTn id="33" dur="1000"/>
                                        <p:tgtEl>
                                          <p:spTgt spid="126980"/>
                                        </p:tgtEl>
                                      </p:cBhvr>
                                    </p:animEffect>
                                  </p:childTnLst>
                                </p:cTn>
                              </p:par>
                            </p:childTnLst>
                          </p:cTn>
                        </p:par>
                        <p:par>
                          <p:cTn id="34" fill="hold">
                            <p:stCondLst>
                              <p:cond delay="6500"/>
                            </p:stCondLst>
                            <p:childTnLst>
                              <p:par>
                                <p:cTn id="35" presetID="12" presetClass="entr" presetSubtype="1" fill="hold" grpId="0" nodeType="afterEffect">
                                  <p:stCondLst>
                                    <p:cond delay="0"/>
                                  </p:stCondLst>
                                  <p:childTnLst>
                                    <p:set>
                                      <p:cBhvr>
                                        <p:cTn id="36" dur="1" fill="hold">
                                          <p:stCondLst>
                                            <p:cond delay="0"/>
                                          </p:stCondLst>
                                        </p:cTn>
                                        <p:tgtEl>
                                          <p:spTgt spid="126989"/>
                                        </p:tgtEl>
                                        <p:attrNameLst>
                                          <p:attrName>style.visibility</p:attrName>
                                        </p:attrNameLst>
                                      </p:cBhvr>
                                      <p:to>
                                        <p:strVal val="visible"/>
                                      </p:to>
                                    </p:set>
                                    <p:animEffect transition="in" filter="slide(fromTop)">
                                      <p:cBhvr>
                                        <p:cTn id="37" dur="1000"/>
                                        <p:tgtEl>
                                          <p:spTgt spid="126989"/>
                                        </p:tgtEl>
                                      </p:cBhvr>
                                    </p:animEffect>
                                  </p:childTnLst>
                                </p:cTn>
                              </p:par>
                            </p:childTnLst>
                          </p:cTn>
                        </p:par>
                        <p:par>
                          <p:cTn id="38" fill="hold">
                            <p:stCondLst>
                              <p:cond delay="7500"/>
                            </p:stCondLst>
                            <p:childTnLst>
                              <p:par>
                                <p:cTn id="39" presetID="4" presetClass="entr" presetSubtype="16" fill="hold" grpId="0" nodeType="afterEffect">
                                  <p:stCondLst>
                                    <p:cond delay="0"/>
                                  </p:stCondLst>
                                  <p:childTnLst>
                                    <p:set>
                                      <p:cBhvr>
                                        <p:cTn id="40" dur="1" fill="hold">
                                          <p:stCondLst>
                                            <p:cond delay="0"/>
                                          </p:stCondLst>
                                        </p:cTn>
                                        <p:tgtEl>
                                          <p:spTgt spid="126982"/>
                                        </p:tgtEl>
                                        <p:attrNameLst>
                                          <p:attrName>style.visibility</p:attrName>
                                        </p:attrNameLst>
                                      </p:cBhvr>
                                      <p:to>
                                        <p:strVal val="visible"/>
                                      </p:to>
                                    </p:set>
                                    <p:animEffect transition="in" filter="box(in)">
                                      <p:cBhvr>
                                        <p:cTn id="41" dur="1000"/>
                                        <p:tgtEl>
                                          <p:spTgt spid="126982"/>
                                        </p:tgtEl>
                                      </p:cBhvr>
                                    </p:animEffect>
                                  </p:childTnLst>
                                </p:cTn>
                              </p:par>
                            </p:childTnLst>
                          </p:cTn>
                        </p:par>
                        <p:par>
                          <p:cTn id="42" fill="hold">
                            <p:stCondLst>
                              <p:cond delay="8500"/>
                            </p:stCondLst>
                            <p:childTnLst>
                              <p:par>
                                <p:cTn id="43" presetID="12" presetClass="entr" presetSubtype="8" fill="hold" grpId="0" nodeType="afterEffect">
                                  <p:stCondLst>
                                    <p:cond delay="0"/>
                                  </p:stCondLst>
                                  <p:childTnLst>
                                    <p:set>
                                      <p:cBhvr>
                                        <p:cTn id="44" dur="1" fill="hold">
                                          <p:stCondLst>
                                            <p:cond delay="0"/>
                                          </p:stCondLst>
                                        </p:cTn>
                                        <p:tgtEl>
                                          <p:spTgt spid="126990"/>
                                        </p:tgtEl>
                                        <p:attrNameLst>
                                          <p:attrName>style.visibility</p:attrName>
                                        </p:attrNameLst>
                                      </p:cBhvr>
                                      <p:to>
                                        <p:strVal val="visible"/>
                                      </p:to>
                                    </p:set>
                                    <p:animEffect transition="in" filter="slide(fromLeft)">
                                      <p:cBhvr>
                                        <p:cTn id="45" dur="1000"/>
                                        <p:tgtEl>
                                          <p:spTgt spid="126990"/>
                                        </p:tgtEl>
                                      </p:cBhvr>
                                    </p:animEffect>
                                  </p:childTnLst>
                                </p:cTn>
                              </p:par>
                            </p:childTnLst>
                          </p:cTn>
                        </p:par>
                        <p:par>
                          <p:cTn id="46" fill="hold">
                            <p:stCondLst>
                              <p:cond delay="9500"/>
                            </p:stCondLst>
                            <p:childTnLst>
                              <p:par>
                                <p:cTn id="47" presetID="4" presetClass="entr" presetSubtype="16" fill="hold" grpId="0" nodeType="afterEffect">
                                  <p:stCondLst>
                                    <p:cond delay="0"/>
                                  </p:stCondLst>
                                  <p:childTnLst>
                                    <p:set>
                                      <p:cBhvr>
                                        <p:cTn id="48" dur="1" fill="hold">
                                          <p:stCondLst>
                                            <p:cond delay="0"/>
                                          </p:stCondLst>
                                        </p:cTn>
                                        <p:tgtEl>
                                          <p:spTgt spid="126983"/>
                                        </p:tgtEl>
                                        <p:attrNameLst>
                                          <p:attrName>style.visibility</p:attrName>
                                        </p:attrNameLst>
                                      </p:cBhvr>
                                      <p:to>
                                        <p:strVal val="visible"/>
                                      </p:to>
                                    </p:set>
                                    <p:animEffect transition="in" filter="box(in)">
                                      <p:cBhvr>
                                        <p:cTn id="49" dur="1000"/>
                                        <p:tgtEl>
                                          <p:spTgt spid="126983"/>
                                        </p:tgtEl>
                                      </p:cBhvr>
                                    </p:animEffect>
                                  </p:childTnLst>
                                </p:cTn>
                              </p:par>
                            </p:childTnLst>
                          </p:cTn>
                        </p:par>
                        <p:par>
                          <p:cTn id="50" fill="hold">
                            <p:stCondLst>
                              <p:cond delay="10500"/>
                            </p:stCondLst>
                            <p:childTnLst>
                              <p:par>
                                <p:cTn id="51" presetID="12" presetClass="entr" presetSubtype="1" fill="hold" grpId="0" nodeType="afterEffect">
                                  <p:stCondLst>
                                    <p:cond delay="0"/>
                                  </p:stCondLst>
                                  <p:childTnLst>
                                    <p:set>
                                      <p:cBhvr>
                                        <p:cTn id="52" dur="1" fill="hold">
                                          <p:stCondLst>
                                            <p:cond delay="0"/>
                                          </p:stCondLst>
                                        </p:cTn>
                                        <p:tgtEl>
                                          <p:spTgt spid="126991"/>
                                        </p:tgtEl>
                                        <p:attrNameLst>
                                          <p:attrName>style.visibility</p:attrName>
                                        </p:attrNameLst>
                                      </p:cBhvr>
                                      <p:to>
                                        <p:strVal val="visible"/>
                                      </p:to>
                                    </p:set>
                                    <p:animEffect transition="in" filter="slide(fromTop)">
                                      <p:cBhvr>
                                        <p:cTn id="53" dur="1000"/>
                                        <p:tgtEl>
                                          <p:spTgt spid="126991"/>
                                        </p:tgtEl>
                                      </p:cBhvr>
                                    </p:animEffect>
                                  </p:childTnLst>
                                </p:cTn>
                              </p:par>
                            </p:childTnLst>
                          </p:cTn>
                        </p:par>
                        <p:par>
                          <p:cTn id="54" fill="hold">
                            <p:stCondLst>
                              <p:cond delay="11500"/>
                            </p:stCondLst>
                            <p:childTnLst>
                              <p:par>
                                <p:cTn id="55" presetID="4" presetClass="entr" presetSubtype="16" fill="hold" grpId="0" nodeType="afterEffect">
                                  <p:stCondLst>
                                    <p:cond delay="0"/>
                                  </p:stCondLst>
                                  <p:childTnLst>
                                    <p:set>
                                      <p:cBhvr>
                                        <p:cTn id="56" dur="1" fill="hold">
                                          <p:stCondLst>
                                            <p:cond delay="0"/>
                                          </p:stCondLst>
                                        </p:cTn>
                                        <p:tgtEl>
                                          <p:spTgt spid="126993"/>
                                        </p:tgtEl>
                                        <p:attrNameLst>
                                          <p:attrName>style.visibility</p:attrName>
                                        </p:attrNameLst>
                                      </p:cBhvr>
                                      <p:to>
                                        <p:strVal val="visible"/>
                                      </p:to>
                                    </p:set>
                                    <p:animEffect transition="in" filter="box(in)">
                                      <p:cBhvr>
                                        <p:cTn id="57" dur="1000"/>
                                        <p:tgtEl>
                                          <p:spTgt spid="126993"/>
                                        </p:tgtEl>
                                      </p:cBhvr>
                                    </p:animEffect>
                                  </p:childTnLst>
                                </p:cTn>
                              </p:par>
                            </p:childTnLst>
                          </p:cTn>
                        </p:par>
                        <p:par>
                          <p:cTn id="58" fill="hold">
                            <p:stCondLst>
                              <p:cond delay="12500"/>
                            </p:stCondLst>
                            <p:childTnLst>
                              <p:par>
                                <p:cTn id="59" presetID="12" presetClass="entr" presetSubtype="8" fill="hold" grpId="0" nodeType="afterEffect">
                                  <p:stCondLst>
                                    <p:cond delay="0"/>
                                  </p:stCondLst>
                                  <p:childTnLst>
                                    <p:set>
                                      <p:cBhvr>
                                        <p:cTn id="60" dur="1" fill="hold">
                                          <p:stCondLst>
                                            <p:cond delay="0"/>
                                          </p:stCondLst>
                                        </p:cTn>
                                        <p:tgtEl>
                                          <p:spTgt spid="126997"/>
                                        </p:tgtEl>
                                        <p:attrNameLst>
                                          <p:attrName>style.visibility</p:attrName>
                                        </p:attrNameLst>
                                      </p:cBhvr>
                                      <p:to>
                                        <p:strVal val="visible"/>
                                      </p:to>
                                    </p:set>
                                    <p:animEffect transition="in" filter="slide(fromLeft)">
                                      <p:cBhvr>
                                        <p:cTn id="61" dur="1000"/>
                                        <p:tgtEl>
                                          <p:spTgt spid="126997"/>
                                        </p:tgtEl>
                                      </p:cBhvr>
                                    </p:animEffect>
                                  </p:childTnLst>
                                </p:cTn>
                              </p:par>
                            </p:childTnLst>
                          </p:cTn>
                        </p:par>
                        <p:par>
                          <p:cTn id="62" fill="hold">
                            <p:stCondLst>
                              <p:cond delay="13500"/>
                            </p:stCondLst>
                            <p:childTnLst>
                              <p:par>
                                <p:cTn id="63" presetID="4" presetClass="entr" presetSubtype="16" fill="hold" grpId="0" nodeType="afterEffect">
                                  <p:stCondLst>
                                    <p:cond delay="0"/>
                                  </p:stCondLst>
                                  <p:childTnLst>
                                    <p:set>
                                      <p:cBhvr>
                                        <p:cTn id="64" dur="1" fill="hold">
                                          <p:stCondLst>
                                            <p:cond delay="0"/>
                                          </p:stCondLst>
                                        </p:cTn>
                                        <p:tgtEl>
                                          <p:spTgt spid="126994"/>
                                        </p:tgtEl>
                                        <p:attrNameLst>
                                          <p:attrName>style.visibility</p:attrName>
                                        </p:attrNameLst>
                                      </p:cBhvr>
                                      <p:to>
                                        <p:strVal val="visible"/>
                                      </p:to>
                                    </p:set>
                                    <p:animEffect transition="in" filter="box(in)">
                                      <p:cBhvr>
                                        <p:cTn id="65" dur="1000"/>
                                        <p:tgtEl>
                                          <p:spTgt spid="126994"/>
                                        </p:tgtEl>
                                      </p:cBhvr>
                                    </p:animEffect>
                                  </p:childTnLst>
                                </p:cTn>
                              </p:par>
                            </p:childTnLst>
                          </p:cTn>
                        </p:par>
                        <p:par>
                          <p:cTn id="66" fill="hold">
                            <p:stCondLst>
                              <p:cond delay="14500"/>
                            </p:stCondLst>
                            <p:childTnLst>
                              <p:par>
                                <p:cTn id="67" presetID="12" presetClass="entr" presetSubtype="1" fill="hold" grpId="0" nodeType="afterEffect">
                                  <p:stCondLst>
                                    <p:cond delay="0"/>
                                  </p:stCondLst>
                                  <p:childTnLst>
                                    <p:set>
                                      <p:cBhvr>
                                        <p:cTn id="68" dur="1" fill="hold">
                                          <p:stCondLst>
                                            <p:cond delay="0"/>
                                          </p:stCondLst>
                                        </p:cTn>
                                        <p:tgtEl>
                                          <p:spTgt spid="126999"/>
                                        </p:tgtEl>
                                        <p:attrNameLst>
                                          <p:attrName>style.visibility</p:attrName>
                                        </p:attrNameLst>
                                      </p:cBhvr>
                                      <p:to>
                                        <p:strVal val="visible"/>
                                      </p:to>
                                    </p:set>
                                    <p:animEffect transition="in" filter="slide(fromTop)">
                                      <p:cBhvr>
                                        <p:cTn id="69" dur="1000"/>
                                        <p:tgtEl>
                                          <p:spTgt spid="126999"/>
                                        </p:tgtEl>
                                      </p:cBhvr>
                                    </p:animEffect>
                                  </p:childTnLst>
                                </p:cTn>
                              </p:par>
                            </p:childTnLst>
                          </p:cTn>
                        </p:par>
                        <p:par>
                          <p:cTn id="70" fill="hold">
                            <p:stCondLst>
                              <p:cond delay="15500"/>
                            </p:stCondLst>
                            <p:childTnLst>
                              <p:par>
                                <p:cTn id="71" presetID="4" presetClass="entr" presetSubtype="16" fill="hold" grpId="0" nodeType="afterEffect">
                                  <p:stCondLst>
                                    <p:cond delay="0"/>
                                  </p:stCondLst>
                                  <p:childTnLst>
                                    <p:set>
                                      <p:cBhvr>
                                        <p:cTn id="72" dur="1" fill="hold">
                                          <p:stCondLst>
                                            <p:cond delay="0"/>
                                          </p:stCondLst>
                                        </p:cTn>
                                        <p:tgtEl>
                                          <p:spTgt spid="126998"/>
                                        </p:tgtEl>
                                        <p:attrNameLst>
                                          <p:attrName>style.visibility</p:attrName>
                                        </p:attrNameLst>
                                      </p:cBhvr>
                                      <p:to>
                                        <p:strVal val="visible"/>
                                      </p:to>
                                    </p:set>
                                    <p:animEffect transition="in" filter="box(in)">
                                      <p:cBhvr>
                                        <p:cTn id="73" dur="1000"/>
                                        <p:tgtEl>
                                          <p:spTgt spid="126998"/>
                                        </p:tgtEl>
                                      </p:cBhvr>
                                    </p:animEffect>
                                  </p:childTnLst>
                                </p:cTn>
                              </p:par>
                            </p:childTnLst>
                          </p:cTn>
                        </p:par>
                        <p:par>
                          <p:cTn id="74" fill="hold">
                            <p:stCondLst>
                              <p:cond delay="16500"/>
                            </p:stCondLst>
                            <p:childTnLst>
                              <p:par>
                                <p:cTn id="75" presetID="12" presetClass="entr" presetSubtype="8" fill="hold" grpId="0" nodeType="afterEffect">
                                  <p:stCondLst>
                                    <p:cond delay="0"/>
                                  </p:stCondLst>
                                  <p:childTnLst>
                                    <p:set>
                                      <p:cBhvr>
                                        <p:cTn id="76" dur="1" fill="hold">
                                          <p:stCondLst>
                                            <p:cond delay="0"/>
                                          </p:stCondLst>
                                        </p:cTn>
                                        <p:tgtEl>
                                          <p:spTgt spid="127000"/>
                                        </p:tgtEl>
                                        <p:attrNameLst>
                                          <p:attrName>style.visibility</p:attrName>
                                        </p:attrNameLst>
                                      </p:cBhvr>
                                      <p:to>
                                        <p:strVal val="visible"/>
                                      </p:to>
                                    </p:set>
                                    <p:animEffect transition="in" filter="slide(fromLeft)">
                                      <p:cBhvr>
                                        <p:cTn id="77" dur="1000"/>
                                        <p:tgtEl>
                                          <p:spTgt spid="127000"/>
                                        </p:tgtEl>
                                      </p:cBhvr>
                                    </p:animEffect>
                                  </p:childTnLst>
                                </p:cTn>
                              </p:par>
                            </p:childTnLst>
                          </p:cTn>
                        </p:par>
                        <p:par>
                          <p:cTn id="78" fill="hold">
                            <p:stCondLst>
                              <p:cond delay="17500"/>
                            </p:stCondLst>
                            <p:childTnLst>
                              <p:par>
                                <p:cTn id="79" presetID="4" presetClass="entr" presetSubtype="16" fill="hold" grpId="0" nodeType="afterEffect">
                                  <p:stCondLst>
                                    <p:cond delay="0"/>
                                  </p:stCondLst>
                                  <p:childTnLst>
                                    <p:set>
                                      <p:cBhvr>
                                        <p:cTn id="80" dur="1" fill="hold">
                                          <p:stCondLst>
                                            <p:cond delay="0"/>
                                          </p:stCondLst>
                                        </p:cTn>
                                        <p:tgtEl>
                                          <p:spTgt spid="127001"/>
                                        </p:tgtEl>
                                        <p:attrNameLst>
                                          <p:attrName>style.visibility</p:attrName>
                                        </p:attrNameLst>
                                      </p:cBhvr>
                                      <p:to>
                                        <p:strVal val="visible"/>
                                      </p:to>
                                    </p:set>
                                    <p:animEffect transition="in" filter="box(in)">
                                      <p:cBhvr>
                                        <p:cTn id="81" dur="1000"/>
                                        <p:tgtEl>
                                          <p:spTgt spid="127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animBg="1"/>
      <p:bldP spid="126979" grpId="0" animBg="1"/>
      <p:bldP spid="126980" grpId="0" animBg="1"/>
      <p:bldP spid="126981" grpId="0" animBg="1"/>
      <p:bldP spid="126982" grpId="0" animBg="1"/>
      <p:bldP spid="126983" grpId="0" animBg="1"/>
      <p:bldP spid="126987" grpId="0" animBg="1"/>
      <p:bldP spid="126988" grpId="0" animBg="1"/>
      <p:bldP spid="126989" grpId="0" animBg="1"/>
      <p:bldP spid="126990" grpId="0" animBg="1"/>
      <p:bldP spid="126991" grpId="0" animBg="1"/>
      <p:bldP spid="126993" grpId="0" animBg="1"/>
      <p:bldP spid="126994" grpId="0" animBg="1"/>
      <p:bldP spid="126997" grpId="0" animBg="1"/>
      <p:bldP spid="126998" grpId="0" animBg="1"/>
      <p:bldP spid="126999" grpId="0" animBg="1"/>
      <p:bldP spid="127000" grpId="0" animBg="1"/>
      <p:bldP spid="12700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p:cNvSpPr>
          <p:nvPr/>
        </p:nvSpPr>
        <p:spPr bwMode="auto">
          <a:xfrm>
            <a:off x="3048000" y="381000"/>
            <a:ext cx="3048000" cy="6096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dirty="0">
                <a:solidFill>
                  <a:schemeClr val="bg1"/>
                </a:solidFill>
              </a:rPr>
              <a:t>Firm</a:t>
            </a:r>
          </a:p>
        </p:txBody>
      </p:sp>
      <p:sp>
        <p:nvSpPr>
          <p:cNvPr id="130051" name="Rectangle 3"/>
          <p:cNvSpPr>
            <a:spLocks noChangeArrowheads="1"/>
          </p:cNvSpPr>
          <p:nvPr/>
        </p:nvSpPr>
        <p:spPr bwMode="auto">
          <a:xfrm>
            <a:off x="152400" y="1676400"/>
            <a:ext cx="3962400" cy="685800"/>
          </a:xfrm>
          <a:prstGeom prst="rect">
            <a:avLst/>
          </a:prstGeom>
          <a:solidFill>
            <a:srgbClr val="00FF00"/>
          </a:solidFill>
          <a:ln w="9525">
            <a:solidFill>
              <a:schemeClr val="tx1"/>
            </a:solidFill>
            <a:miter lim="800000"/>
            <a:headEnd/>
            <a:tailEnd/>
          </a:ln>
          <a:effectLst/>
        </p:spPr>
        <p:txBody>
          <a:bodyPr wrap="none" anchor="ctr"/>
          <a:lstStyle/>
          <a:p>
            <a:pPr algn="ctr"/>
            <a:r>
              <a:rPr lang="en-US">
                <a:solidFill>
                  <a:schemeClr val="bg1"/>
                </a:solidFill>
              </a:rPr>
              <a:t>By Managing Partner thereof</a:t>
            </a:r>
          </a:p>
        </p:txBody>
      </p:sp>
      <p:sp>
        <p:nvSpPr>
          <p:cNvPr id="130052" name="Rectangle 4"/>
          <p:cNvSpPr>
            <a:spLocks noChangeArrowheads="1"/>
          </p:cNvSpPr>
          <p:nvPr/>
        </p:nvSpPr>
        <p:spPr bwMode="auto">
          <a:xfrm>
            <a:off x="4800600" y="2743200"/>
            <a:ext cx="3581400" cy="685800"/>
          </a:xfrm>
          <a:prstGeom prst="rect">
            <a:avLst/>
          </a:prstGeom>
          <a:solidFill>
            <a:srgbClr val="FF9933"/>
          </a:solidFill>
          <a:ln w="9525">
            <a:solidFill>
              <a:schemeClr val="tx1"/>
            </a:solidFill>
            <a:miter lim="800000"/>
            <a:headEnd/>
            <a:tailEnd/>
          </a:ln>
          <a:effectLst/>
        </p:spPr>
        <p:txBody>
          <a:bodyPr wrap="none" anchor="ctr"/>
          <a:lstStyle/>
          <a:p>
            <a:pPr algn="ctr"/>
            <a:r>
              <a:rPr lang="en-US">
                <a:solidFill>
                  <a:schemeClr val="bg1"/>
                </a:solidFill>
              </a:rPr>
              <a:t>By any Partner thereof</a:t>
            </a:r>
          </a:p>
          <a:p>
            <a:pPr algn="ctr"/>
            <a:r>
              <a:rPr lang="en-US">
                <a:solidFill>
                  <a:schemeClr val="bg1"/>
                </a:solidFill>
              </a:rPr>
              <a:t>(who is not a Minor)</a:t>
            </a:r>
          </a:p>
        </p:txBody>
      </p:sp>
      <p:sp>
        <p:nvSpPr>
          <p:cNvPr id="130053" name="Rectangle 5"/>
          <p:cNvSpPr>
            <a:spLocks noChangeArrowheads="1"/>
          </p:cNvSpPr>
          <p:nvPr/>
        </p:nvSpPr>
        <p:spPr bwMode="auto">
          <a:xfrm>
            <a:off x="152400" y="2743200"/>
            <a:ext cx="4343400" cy="838200"/>
          </a:xfrm>
          <a:prstGeom prst="rect">
            <a:avLst/>
          </a:prstGeom>
          <a:solidFill>
            <a:srgbClr val="00FF00"/>
          </a:solidFill>
          <a:ln w="9525">
            <a:solidFill>
              <a:schemeClr val="tx1"/>
            </a:solidFill>
            <a:miter lim="800000"/>
            <a:headEnd/>
            <a:tailEnd/>
          </a:ln>
          <a:effectLst/>
        </p:spPr>
        <p:txBody>
          <a:bodyPr wrap="none" anchor="ctr"/>
          <a:lstStyle/>
          <a:p>
            <a:r>
              <a:rPr lang="en-US" dirty="0">
                <a:solidFill>
                  <a:schemeClr val="bg1"/>
                </a:solidFill>
              </a:rPr>
              <a:t>Where for any unavoidable reason such MP: </a:t>
            </a:r>
          </a:p>
          <a:p>
            <a:pPr>
              <a:buFontTx/>
              <a:buChar char="•"/>
            </a:pPr>
            <a:r>
              <a:rPr lang="en-US" dirty="0">
                <a:solidFill>
                  <a:schemeClr val="bg1"/>
                </a:solidFill>
              </a:rPr>
              <a:t>is Not able to sign &amp; verify the return or</a:t>
            </a:r>
          </a:p>
          <a:p>
            <a:pPr>
              <a:buFontTx/>
              <a:buChar char="•"/>
            </a:pPr>
            <a:r>
              <a:rPr lang="en-US" dirty="0">
                <a:solidFill>
                  <a:schemeClr val="bg1"/>
                </a:solidFill>
              </a:rPr>
              <a:t>is Not available</a:t>
            </a:r>
          </a:p>
        </p:txBody>
      </p:sp>
      <p:sp>
        <p:nvSpPr>
          <p:cNvPr id="130054" name="Line 6"/>
          <p:cNvSpPr>
            <a:spLocks noChangeShapeType="1"/>
          </p:cNvSpPr>
          <p:nvPr/>
        </p:nvSpPr>
        <p:spPr bwMode="auto">
          <a:xfrm>
            <a:off x="2133600" y="2362200"/>
            <a:ext cx="0" cy="38100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sp>
        <p:nvSpPr>
          <p:cNvPr id="130055" name="Line 7"/>
          <p:cNvSpPr>
            <a:spLocks noChangeShapeType="1"/>
          </p:cNvSpPr>
          <p:nvPr/>
        </p:nvSpPr>
        <p:spPr bwMode="auto">
          <a:xfrm>
            <a:off x="4191000" y="3048000"/>
            <a:ext cx="609600" cy="0"/>
          </a:xfrm>
          <a:prstGeom prst="line">
            <a:avLst/>
          </a:prstGeom>
          <a:noFill/>
          <a:ln w="9525">
            <a:solidFill>
              <a:schemeClr val="tx1"/>
            </a:solidFill>
            <a:round/>
            <a:headEnd/>
            <a:tailEnd type="triangle" w="med" len="med"/>
          </a:ln>
          <a:effectLst/>
        </p:spPr>
        <p:txBody>
          <a:bodyPr/>
          <a:lstStyle/>
          <a:p>
            <a:endParaRPr lang="en-US">
              <a:solidFill>
                <a:schemeClr val="bg1"/>
              </a:solidFill>
            </a:endParaRPr>
          </a:p>
        </p:txBody>
      </p:sp>
      <p:cxnSp>
        <p:nvCxnSpPr>
          <p:cNvPr id="130056" name="AutoShape 8"/>
          <p:cNvCxnSpPr>
            <a:cxnSpLocks noChangeShapeType="1"/>
            <a:stCxn id="130050" idx="1"/>
            <a:endCxn id="130051" idx="0"/>
          </p:cNvCxnSpPr>
          <p:nvPr/>
        </p:nvCxnSpPr>
        <p:spPr bwMode="auto">
          <a:xfrm rot="10800000" flipV="1">
            <a:off x="2133600" y="685800"/>
            <a:ext cx="914400" cy="990600"/>
          </a:xfrm>
          <a:prstGeom prst="bentConnector2">
            <a:avLst/>
          </a:prstGeom>
          <a:noFill/>
          <a:ln w="9525">
            <a:solidFill>
              <a:schemeClr val="tx1"/>
            </a:solidFill>
            <a:miter lim="800000"/>
            <a:headEnd/>
            <a:tailEnd type="triangle" w="med" len="med"/>
          </a:ln>
          <a:effec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30050"/>
                                        </p:tgtEl>
                                        <p:attrNameLst>
                                          <p:attrName>style.visibility</p:attrName>
                                        </p:attrNameLst>
                                      </p:cBhvr>
                                      <p:to>
                                        <p:strVal val="visible"/>
                                      </p:to>
                                    </p:set>
                                    <p:animEffect transition="in" filter="diamond(in)">
                                      <p:cBhvr>
                                        <p:cTn id="7" dur="1000"/>
                                        <p:tgtEl>
                                          <p:spTgt spid="130050"/>
                                        </p:tgtEl>
                                      </p:cBhvr>
                                    </p:animEffect>
                                  </p:childTnLst>
                                </p:cTn>
                              </p:par>
                            </p:childTnLst>
                          </p:cTn>
                        </p:par>
                        <p:par>
                          <p:cTn id="8" fill="hold">
                            <p:stCondLst>
                              <p:cond delay="1000"/>
                            </p:stCondLst>
                            <p:childTnLst>
                              <p:par>
                                <p:cTn id="9" presetID="12" presetClass="entr" presetSubtype="1" fill="hold" nodeType="afterEffect">
                                  <p:stCondLst>
                                    <p:cond delay="0"/>
                                  </p:stCondLst>
                                  <p:childTnLst>
                                    <p:set>
                                      <p:cBhvr>
                                        <p:cTn id="10" dur="1" fill="hold">
                                          <p:stCondLst>
                                            <p:cond delay="0"/>
                                          </p:stCondLst>
                                        </p:cTn>
                                        <p:tgtEl>
                                          <p:spTgt spid="130056"/>
                                        </p:tgtEl>
                                        <p:attrNameLst>
                                          <p:attrName>style.visibility</p:attrName>
                                        </p:attrNameLst>
                                      </p:cBhvr>
                                      <p:to>
                                        <p:strVal val="visible"/>
                                      </p:to>
                                    </p:set>
                                    <p:animEffect transition="in" filter="slide(fromTop)">
                                      <p:cBhvr>
                                        <p:cTn id="11" dur="500"/>
                                        <p:tgtEl>
                                          <p:spTgt spid="130056"/>
                                        </p:tgtEl>
                                      </p:cBhvr>
                                    </p:animEffect>
                                  </p:childTnLst>
                                </p:cTn>
                              </p:par>
                            </p:childTnLst>
                          </p:cTn>
                        </p:par>
                        <p:par>
                          <p:cTn id="12" fill="hold">
                            <p:stCondLst>
                              <p:cond delay="1500"/>
                            </p:stCondLst>
                            <p:childTnLst>
                              <p:par>
                                <p:cTn id="13" presetID="55" presetClass="entr" presetSubtype="0" fill="hold" grpId="0" nodeType="afterEffect">
                                  <p:stCondLst>
                                    <p:cond delay="0"/>
                                  </p:stCondLst>
                                  <p:childTnLst>
                                    <p:set>
                                      <p:cBhvr>
                                        <p:cTn id="14" dur="1" fill="hold">
                                          <p:stCondLst>
                                            <p:cond delay="0"/>
                                          </p:stCondLst>
                                        </p:cTn>
                                        <p:tgtEl>
                                          <p:spTgt spid="130051"/>
                                        </p:tgtEl>
                                        <p:attrNameLst>
                                          <p:attrName>style.visibility</p:attrName>
                                        </p:attrNameLst>
                                      </p:cBhvr>
                                      <p:to>
                                        <p:strVal val="visible"/>
                                      </p:to>
                                    </p:set>
                                    <p:anim calcmode="lin" valueType="num">
                                      <p:cBhvr>
                                        <p:cTn id="15" dur="1000" fill="hold"/>
                                        <p:tgtEl>
                                          <p:spTgt spid="130051"/>
                                        </p:tgtEl>
                                        <p:attrNameLst>
                                          <p:attrName>ppt_w</p:attrName>
                                        </p:attrNameLst>
                                      </p:cBhvr>
                                      <p:tavLst>
                                        <p:tav tm="0">
                                          <p:val>
                                            <p:strVal val="#ppt_w*0.70"/>
                                          </p:val>
                                        </p:tav>
                                        <p:tav tm="100000">
                                          <p:val>
                                            <p:strVal val="#ppt_w"/>
                                          </p:val>
                                        </p:tav>
                                      </p:tavLst>
                                    </p:anim>
                                    <p:anim calcmode="lin" valueType="num">
                                      <p:cBhvr>
                                        <p:cTn id="16" dur="1000" fill="hold"/>
                                        <p:tgtEl>
                                          <p:spTgt spid="130051"/>
                                        </p:tgtEl>
                                        <p:attrNameLst>
                                          <p:attrName>ppt_h</p:attrName>
                                        </p:attrNameLst>
                                      </p:cBhvr>
                                      <p:tavLst>
                                        <p:tav tm="0">
                                          <p:val>
                                            <p:strVal val="#ppt_h"/>
                                          </p:val>
                                        </p:tav>
                                        <p:tav tm="100000">
                                          <p:val>
                                            <p:strVal val="#ppt_h"/>
                                          </p:val>
                                        </p:tav>
                                      </p:tavLst>
                                    </p:anim>
                                    <p:animEffect transition="in" filter="fade">
                                      <p:cBhvr>
                                        <p:cTn id="17" dur="1000"/>
                                        <p:tgtEl>
                                          <p:spTgt spid="130051"/>
                                        </p:tgtEl>
                                      </p:cBhvr>
                                    </p:animEffect>
                                  </p:childTnLst>
                                </p:cTn>
                              </p:par>
                            </p:childTnLst>
                          </p:cTn>
                        </p:par>
                        <p:par>
                          <p:cTn id="18" fill="hold">
                            <p:stCondLst>
                              <p:cond delay="2500"/>
                            </p:stCondLst>
                            <p:childTnLst>
                              <p:par>
                                <p:cTn id="19" presetID="12" presetClass="entr" presetSubtype="1" fill="hold" grpId="0" nodeType="afterEffect">
                                  <p:stCondLst>
                                    <p:cond delay="0"/>
                                  </p:stCondLst>
                                  <p:childTnLst>
                                    <p:set>
                                      <p:cBhvr>
                                        <p:cTn id="20" dur="1" fill="hold">
                                          <p:stCondLst>
                                            <p:cond delay="0"/>
                                          </p:stCondLst>
                                        </p:cTn>
                                        <p:tgtEl>
                                          <p:spTgt spid="130054"/>
                                        </p:tgtEl>
                                        <p:attrNameLst>
                                          <p:attrName>style.visibility</p:attrName>
                                        </p:attrNameLst>
                                      </p:cBhvr>
                                      <p:to>
                                        <p:strVal val="visible"/>
                                      </p:to>
                                    </p:set>
                                    <p:animEffect transition="in" filter="slide(fromTop)">
                                      <p:cBhvr>
                                        <p:cTn id="21" dur="1000"/>
                                        <p:tgtEl>
                                          <p:spTgt spid="130054"/>
                                        </p:tgtEl>
                                      </p:cBhvr>
                                    </p:animEffect>
                                  </p:childTnLst>
                                </p:cTn>
                              </p:par>
                            </p:childTnLst>
                          </p:cTn>
                        </p:par>
                        <p:par>
                          <p:cTn id="22" fill="hold">
                            <p:stCondLst>
                              <p:cond delay="3500"/>
                            </p:stCondLst>
                            <p:childTnLst>
                              <p:par>
                                <p:cTn id="23" presetID="4" presetClass="entr" presetSubtype="16" fill="hold" grpId="0" nodeType="afterEffect">
                                  <p:stCondLst>
                                    <p:cond delay="0"/>
                                  </p:stCondLst>
                                  <p:childTnLst>
                                    <p:set>
                                      <p:cBhvr>
                                        <p:cTn id="24" dur="1" fill="hold">
                                          <p:stCondLst>
                                            <p:cond delay="0"/>
                                          </p:stCondLst>
                                        </p:cTn>
                                        <p:tgtEl>
                                          <p:spTgt spid="130053"/>
                                        </p:tgtEl>
                                        <p:attrNameLst>
                                          <p:attrName>style.visibility</p:attrName>
                                        </p:attrNameLst>
                                      </p:cBhvr>
                                      <p:to>
                                        <p:strVal val="visible"/>
                                      </p:to>
                                    </p:set>
                                    <p:animEffect transition="in" filter="box(in)">
                                      <p:cBhvr>
                                        <p:cTn id="25" dur="1000"/>
                                        <p:tgtEl>
                                          <p:spTgt spid="130053"/>
                                        </p:tgtEl>
                                      </p:cBhvr>
                                    </p:animEffect>
                                  </p:childTnLst>
                                </p:cTn>
                              </p:par>
                            </p:childTnLst>
                          </p:cTn>
                        </p:par>
                        <p:par>
                          <p:cTn id="26" fill="hold">
                            <p:stCondLst>
                              <p:cond delay="4500"/>
                            </p:stCondLst>
                            <p:childTnLst>
                              <p:par>
                                <p:cTn id="27" presetID="12" presetClass="entr" presetSubtype="8" fill="hold" grpId="0" nodeType="afterEffect">
                                  <p:stCondLst>
                                    <p:cond delay="0"/>
                                  </p:stCondLst>
                                  <p:childTnLst>
                                    <p:set>
                                      <p:cBhvr>
                                        <p:cTn id="28" dur="1" fill="hold">
                                          <p:stCondLst>
                                            <p:cond delay="0"/>
                                          </p:stCondLst>
                                        </p:cTn>
                                        <p:tgtEl>
                                          <p:spTgt spid="130055"/>
                                        </p:tgtEl>
                                        <p:attrNameLst>
                                          <p:attrName>style.visibility</p:attrName>
                                        </p:attrNameLst>
                                      </p:cBhvr>
                                      <p:to>
                                        <p:strVal val="visible"/>
                                      </p:to>
                                    </p:set>
                                    <p:animEffect transition="in" filter="slide(fromLeft)">
                                      <p:cBhvr>
                                        <p:cTn id="29" dur="1000"/>
                                        <p:tgtEl>
                                          <p:spTgt spid="130055"/>
                                        </p:tgtEl>
                                      </p:cBhvr>
                                    </p:animEffect>
                                  </p:childTnLst>
                                </p:cTn>
                              </p:par>
                            </p:childTnLst>
                          </p:cTn>
                        </p:par>
                        <p:par>
                          <p:cTn id="30" fill="hold">
                            <p:stCondLst>
                              <p:cond delay="5500"/>
                            </p:stCondLst>
                            <p:childTnLst>
                              <p:par>
                                <p:cTn id="31" presetID="4" presetClass="entr" presetSubtype="16" fill="hold" grpId="0" nodeType="afterEffect">
                                  <p:stCondLst>
                                    <p:cond delay="0"/>
                                  </p:stCondLst>
                                  <p:childTnLst>
                                    <p:set>
                                      <p:cBhvr>
                                        <p:cTn id="32" dur="1" fill="hold">
                                          <p:stCondLst>
                                            <p:cond delay="0"/>
                                          </p:stCondLst>
                                        </p:cTn>
                                        <p:tgtEl>
                                          <p:spTgt spid="130052"/>
                                        </p:tgtEl>
                                        <p:attrNameLst>
                                          <p:attrName>style.visibility</p:attrName>
                                        </p:attrNameLst>
                                      </p:cBhvr>
                                      <p:to>
                                        <p:strVal val="visible"/>
                                      </p:to>
                                    </p:set>
                                    <p:animEffect transition="in" filter="box(in)">
                                      <p:cBhvr>
                                        <p:cTn id="33" dur="1000"/>
                                        <p:tgtEl>
                                          <p:spTgt spid="130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animBg="1"/>
      <p:bldP spid="130051" grpId="0" animBg="1"/>
      <p:bldP spid="130052" grpId="0" animBg="1"/>
      <p:bldP spid="130053" grpId="0" animBg="1"/>
      <p:bldP spid="130054" grpId="0" animBg="1"/>
      <p:bldP spid="13005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2400" y="1676400"/>
            <a:ext cx="3962400" cy="685800"/>
          </a:xfrm>
          <a:prstGeom prst="rect">
            <a:avLst/>
          </a:prstGeom>
          <a:solidFill>
            <a:srgbClr val="00FF00"/>
          </a:solidFill>
          <a:ln w="9525">
            <a:solidFill>
              <a:schemeClr val="tx1"/>
            </a:solidFill>
            <a:miter lim="800000"/>
            <a:headEnd/>
            <a:tailEnd/>
          </a:ln>
          <a:effectLst/>
        </p:spPr>
        <p:txBody>
          <a:bodyPr wrap="none" anchor="ctr"/>
          <a:lstStyle/>
          <a:p>
            <a:pPr algn="ctr"/>
            <a:r>
              <a:rPr lang="en-US" dirty="0" smtClean="0">
                <a:solidFill>
                  <a:schemeClr val="bg1"/>
                </a:solidFill>
              </a:rPr>
              <a:t>Bu designated Partner </a:t>
            </a:r>
            <a:r>
              <a:rPr lang="en-US" dirty="0">
                <a:solidFill>
                  <a:schemeClr val="bg1"/>
                </a:solidFill>
              </a:rPr>
              <a:t>thereof</a:t>
            </a:r>
          </a:p>
        </p:txBody>
      </p:sp>
      <p:sp>
        <p:nvSpPr>
          <p:cNvPr id="3" name="Rectangle 4"/>
          <p:cNvSpPr>
            <a:spLocks noChangeArrowheads="1"/>
          </p:cNvSpPr>
          <p:nvPr/>
        </p:nvSpPr>
        <p:spPr bwMode="auto">
          <a:xfrm>
            <a:off x="4800600" y="2743200"/>
            <a:ext cx="3581400" cy="685800"/>
          </a:xfrm>
          <a:prstGeom prst="rect">
            <a:avLst/>
          </a:prstGeom>
          <a:solidFill>
            <a:srgbClr val="FF9933"/>
          </a:solidFill>
          <a:ln w="9525">
            <a:solidFill>
              <a:schemeClr val="tx1"/>
            </a:solidFill>
            <a:miter lim="800000"/>
            <a:headEnd/>
            <a:tailEnd/>
          </a:ln>
          <a:effectLst/>
        </p:spPr>
        <p:txBody>
          <a:bodyPr wrap="none" anchor="ctr"/>
          <a:lstStyle/>
          <a:p>
            <a:pPr algn="ctr"/>
            <a:r>
              <a:rPr lang="en-US" dirty="0"/>
              <a:t>By </a:t>
            </a:r>
            <a:r>
              <a:rPr lang="en-US" dirty="0" smtClean="0"/>
              <a:t>any adult  </a:t>
            </a:r>
            <a:r>
              <a:rPr lang="en-US" dirty="0"/>
              <a:t>Partner </a:t>
            </a:r>
            <a:r>
              <a:rPr lang="en-US" dirty="0" smtClean="0"/>
              <a:t>thereof</a:t>
            </a:r>
            <a:endParaRPr lang="en-US" dirty="0"/>
          </a:p>
        </p:txBody>
      </p:sp>
      <p:sp>
        <p:nvSpPr>
          <p:cNvPr id="4" name="Rectangle 5"/>
          <p:cNvSpPr>
            <a:spLocks noChangeArrowheads="1"/>
          </p:cNvSpPr>
          <p:nvPr/>
        </p:nvSpPr>
        <p:spPr bwMode="auto">
          <a:xfrm>
            <a:off x="152400" y="2743200"/>
            <a:ext cx="4038600" cy="838200"/>
          </a:xfrm>
          <a:prstGeom prst="rect">
            <a:avLst/>
          </a:prstGeom>
          <a:solidFill>
            <a:srgbClr val="00FF00"/>
          </a:solidFill>
          <a:ln w="9525">
            <a:solidFill>
              <a:schemeClr val="tx1"/>
            </a:solidFill>
            <a:miter lim="800000"/>
            <a:headEnd/>
            <a:tailEnd/>
          </a:ln>
          <a:effectLst/>
        </p:spPr>
        <p:txBody>
          <a:bodyPr wrap="none" anchor="ctr"/>
          <a:lstStyle/>
          <a:p>
            <a:r>
              <a:rPr lang="en-US" dirty="0">
                <a:solidFill>
                  <a:schemeClr val="bg1"/>
                </a:solidFill>
              </a:rPr>
              <a:t>Where for any unavoidable reason such MP: </a:t>
            </a:r>
          </a:p>
          <a:p>
            <a:pPr>
              <a:buFontTx/>
              <a:buChar char="•"/>
            </a:pPr>
            <a:r>
              <a:rPr lang="en-US" dirty="0">
                <a:solidFill>
                  <a:schemeClr val="bg1"/>
                </a:solidFill>
              </a:rPr>
              <a:t>is Not able to sign &amp; verify the return or</a:t>
            </a:r>
          </a:p>
          <a:p>
            <a:pPr>
              <a:buFontTx/>
              <a:buChar char="•"/>
            </a:pPr>
            <a:r>
              <a:rPr lang="en-US" dirty="0">
                <a:solidFill>
                  <a:schemeClr val="bg1"/>
                </a:solidFill>
              </a:rPr>
              <a:t>is Not available</a:t>
            </a:r>
          </a:p>
        </p:txBody>
      </p:sp>
      <p:sp>
        <p:nvSpPr>
          <p:cNvPr id="5" name="Line 6"/>
          <p:cNvSpPr>
            <a:spLocks noChangeShapeType="1"/>
          </p:cNvSpPr>
          <p:nvPr/>
        </p:nvSpPr>
        <p:spPr bwMode="auto">
          <a:xfrm>
            <a:off x="2133600" y="2362200"/>
            <a:ext cx="0" cy="381000"/>
          </a:xfrm>
          <a:prstGeom prst="line">
            <a:avLst/>
          </a:prstGeom>
          <a:noFill/>
          <a:ln w="9525">
            <a:solidFill>
              <a:schemeClr val="tx1"/>
            </a:solidFill>
            <a:round/>
            <a:headEnd/>
            <a:tailEnd type="triangle" w="med" len="med"/>
          </a:ln>
          <a:effectLst/>
        </p:spPr>
        <p:txBody>
          <a:bodyPr/>
          <a:lstStyle/>
          <a:p>
            <a:endParaRPr lang="en-US"/>
          </a:p>
        </p:txBody>
      </p:sp>
      <p:sp>
        <p:nvSpPr>
          <p:cNvPr id="6" name="Line 7"/>
          <p:cNvSpPr>
            <a:spLocks noChangeShapeType="1"/>
          </p:cNvSpPr>
          <p:nvPr/>
        </p:nvSpPr>
        <p:spPr bwMode="auto">
          <a:xfrm>
            <a:off x="4191000" y="3048000"/>
            <a:ext cx="609600" cy="0"/>
          </a:xfrm>
          <a:prstGeom prst="line">
            <a:avLst/>
          </a:prstGeom>
          <a:noFill/>
          <a:ln w="9525">
            <a:solidFill>
              <a:schemeClr val="tx1"/>
            </a:solidFill>
            <a:round/>
            <a:headEnd/>
            <a:tailEnd type="triangle" w="med" len="med"/>
          </a:ln>
          <a:effectLst/>
        </p:spPr>
        <p:txBody>
          <a:bodyPr/>
          <a:lstStyle/>
          <a:p>
            <a:endParaRPr lang="en-US"/>
          </a:p>
        </p:txBody>
      </p:sp>
      <p:cxnSp>
        <p:nvCxnSpPr>
          <p:cNvPr id="7" name="AutoShape 8"/>
          <p:cNvCxnSpPr>
            <a:cxnSpLocks noChangeShapeType="1"/>
            <a:endCxn id="2" idx="0"/>
          </p:cNvCxnSpPr>
          <p:nvPr/>
        </p:nvCxnSpPr>
        <p:spPr bwMode="auto">
          <a:xfrm rot="10800000" flipV="1">
            <a:off x="2133600" y="685800"/>
            <a:ext cx="914400" cy="990600"/>
          </a:xfrm>
          <a:prstGeom prst="bentConnector2">
            <a:avLst/>
          </a:prstGeom>
          <a:noFill/>
          <a:ln w="9525">
            <a:solidFill>
              <a:schemeClr val="tx1"/>
            </a:solidFill>
            <a:miter lim="800000"/>
            <a:headEnd/>
            <a:tailEnd type="triangle" w="med" len="med"/>
          </a:ln>
          <a:effectLst/>
        </p:spPr>
      </p:cxnSp>
      <p:sp>
        <p:nvSpPr>
          <p:cNvPr id="8" name="Rectangle 2"/>
          <p:cNvSpPr>
            <a:spLocks noChangeArrowheads="1"/>
          </p:cNvSpPr>
          <p:nvPr/>
        </p:nvSpPr>
        <p:spPr bwMode="auto">
          <a:xfrm>
            <a:off x="3048000" y="381000"/>
            <a:ext cx="3048000" cy="6096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dirty="0" smtClean="0">
                <a:solidFill>
                  <a:schemeClr val="bg1"/>
                </a:solidFill>
              </a:rPr>
              <a:t>LLP</a:t>
            </a:r>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childTnLst>
                          </p:cTn>
                        </p:par>
                        <p:par>
                          <p:cTn id="14" fill="hold">
                            <p:stCondLst>
                              <p:cond delay="1500"/>
                            </p:stCondLst>
                            <p:childTnLst>
                              <p:par>
                                <p:cTn id="15" presetID="12" presetClass="entr" presetSubtype="1"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Top)">
                                      <p:cBhvr>
                                        <p:cTn id="17" dur="1000"/>
                                        <p:tgtEl>
                                          <p:spTgt spid="5"/>
                                        </p:tgtEl>
                                      </p:cBhvr>
                                    </p:animEffect>
                                  </p:childTnLst>
                                </p:cTn>
                              </p:par>
                            </p:childTnLst>
                          </p:cTn>
                        </p:par>
                        <p:par>
                          <p:cTn id="18" fill="hold">
                            <p:stCondLst>
                              <p:cond delay="2500"/>
                            </p:stCondLst>
                            <p:childTnLst>
                              <p:par>
                                <p:cTn id="19" presetID="4" presetClass="entr" presetSubtype="16"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ox(in)">
                                      <p:cBhvr>
                                        <p:cTn id="21" dur="1000"/>
                                        <p:tgtEl>
                                          <p:spTgt spid="4"/>
                                        </p:tgtEl>
                                      </p:cBhvr>
                                    </p:animEffect>
                                  </p:childTnLst>
                                </p:cTn>
                              </p:par>
                            </p:childTnLst>
                          </p:cTn>
                        </p:par>
                        <p:par>
                          <p:cTn id="22" fill="hold">
                            <p:stCondLst>
                              <p:cond delay="3500"/>
                            </p:stCondLst>
                            <p:childTnLst>
                              <p:par>
                                <p:cTn id="23" presetID="1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slide(fromLeft)">
                                      <p:cBhvr>
                                        <p:cTn id="25" dur="1000"/>
                                        <p:tgtEl>
                                          <p:spTgt spid="6"/>
                                        </p:tgtEl>
                                      </p:cBhvr>
                                    </p:animEffect>
                                  </p:childTnLst>
                                </p:cTn>
                              </p:par>
                            </p:childTnLst>
                          </p:cTn>
                        </p:par>
                        <p:par>
                          <p:cTn id="26" fill="hold">
                            <p:stCondLst>
                              <p:cond delay="4500"/>
                            </p:stCondLst>
                            <p:childTnLst>
                              <p:par>
                                <p:cTn id="27" presetID="4" presetClass="entr" presetSubtype="16" fill="hold" grpId="0"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ox(in)">
                                      <p:cBhvr>
                                        <p:cTn id="29" dur="1000"/>
                                        <p:tgtEl>
                                          <p:spTgt spid="3"/>
                                        </p:tgtEl>
                                      </p:cBhvr>
                                    </p:animEffect>
                                  </p:childTnLst>
                                </p:cTn>
                              </p:par>
                            </p:childTnLst>
                          </p:cTn>
                        </p:par>
                        <p:par>
                          <p:cTn id="30" fill="hold">
                            <p:stCondLst>
                              <p:cond delay="5500"/>
                            </p:stCondLst>
                            <p:childTnLst>
                              <p:par>
                                <p:cTn id="31" presetID="8" presetClass="entr" presetSubtype="16"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diamond(in)">
                                      <p:cBhvr>
                                        <p:cTn id="3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3124200" y="381000"/>
            <a:ext cx="3048000" cy="6096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t>Other Assesses</a:t>
            </a:r>
          </a:p>
        </p:txBody>
      </p:sp>
      <p:sp>
        <p:nvSpPr>
          <p:cNvPr id="129027" name="Rectangle 3"/>
          <p:cNvSpPr>
            <a:spLocks noChangeArrowheads="1"/>
          </p:cNvSpPr>
          <p:nvPr/>
        </p:nvSpPr>
        <p:spPr bwMode="auto">
          <a:xfrm>
            <a:off x="152400" y="1676400"/>
            <a:ext cx="3962400" cy="6858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t>Local Authority</a:t>
            </a:r>
          </a:p>
        </p:txBody>
      </p:sp>
      <p:sp>
        <p:nvSpPr>
          <p:cNvPr id="129028" name="Rectangle 4"/>
          <p:cNvSpPr>
            <a:spLocks noChangeArrowheads="1"/>
          </p:cNvSpPr>
          <p:nvPr/>
        </p:nvSpPr>
        <p:spPr bwMode="auto">
          <a:xfrm>
            <a:off x="4800600" y="2743200"/>
            <a:ext cx="3810000" cy="685800"/>
          </a:xfrm>
          <a:prstGeom prst="rect">
            <a:avLst/>
          </a:prstGeom>
          <a:solidFill>
            <a:srgbClr val="FF9933"/>
          </a:solidFill>
          <a:ln w="9525">
            <a:solidFill>
              <a:schemeClr val="tx1"/>
            </a:solidFill>
            <a:miter lim="800000"/>
            <a:headEnd/>
            <a:tailEnd/>
          </a:ln>
          <a:effectLst/>
        </p:spPr>
        <p:txBody>
          <a:bodyPr wrap="none" anchor="ctr"/>
          <a:lstStyle/>
          <a:p>
            <a:pPr algn="ctr"/>
            <a:r>
              <a:rPr lang="en-US" sz="2400"/>
              <a:t>By CEO/Secretary of such party</a:t>
            </a:r>
            <a:endParaRPr lang="en-US" sz="2400">
              <a:solidFill>
                <a:srgbClr val="A50021"/>
              </a:solidFill>
            </a:endParaRPr>
          </a:p>
        </p:txBody>
      </p:sp>
      <p:sp>
        <p:nvSpPr>
          <p:cNvPr id="129029" name="Rectangle 5"/>
          <p:cNvSpPr>
            <a:spLocks noChangeArrowheads="1"/>
          </p:cNvSpPr>
          <p:nvPr/>
        </p:nvSpPr>
        <p:spPr bwMode="auto">
          <a:xfrm>
            <a:off x="152400" y="2743200"/>
            <a:ext cx="4038600" cy="8382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t>Political Party</a:t>
            </a:r>
          </a:p>
        </p:txBody>
      </p:sp>
      <p:sp>
        <p:nvSpPr>
          <p:cNvPr id="129030" name="Rectangle 6"/>
          <p:cNvSpPr>
            <a:spLocks noChangeArrowheads="1"/>
          </p:cNvSpPr>
          <p:nvPr/>
        </p:nvSpPr>
        <p:spPr bwMode="auto">
          <a:xfrm>
            <a:off x="228600" y="3962400"/>
            <a:ext cx="3962400" cy="6096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t>Any other Association</a:t>
            </a:r>
          </a:p>
        </p:txBody>
      </p:sp>
      <p:sp>
        <p:nvSpPr>
          <p:cNvPr id="129031" name="Rectangle 7"/>
          <p:cNvSpPr>
            <a:spLocks noChangeArrowheads="1"/>
          </p:cNvSpPr>
          <p:nvPr/>
        </p:nvSpPr>
        <p:spPr bwMode="auto">
          <a:xfrm>
            <a:off x="4800600" y="3886200"/>
            <a:ext cx="3886200" cy="762000"/>
          </a:xfrm>
          <a:prstGeom prst="rect">
            <a:avLst/>
          </a:prstGeom>
          <a:solidFill>
            <a:srgbClr val="FF9933"/>
          </a:solidFill>
          <a:ln w="9525">
            <a:solidFill>
              <a:schemeClr val="tx1"/>
            </a:solidFill>
            <a:miter lim="800000"/>
            <a:headEnd/>
            <a:tailEnd/>
          </a:ln>
          <a:effectLst/>
        </p:spPr>
        <p:txBody>
          <a:bodyPr wrap="none" anchor="ctr"/>
          <a:lstStyle/>
          <a:p>
            <a:pPr algn="ctr"/>
            <a:r>
              <a:rPr lang="en-US" sz="2400"/>
              <a:t>By the Principal Officer thereof, or</a:t>
            </a:r>
          </a:p>
          <a:p>
            <a:pPr algn="ctr"/>
            <a:r>
              <a:rPr lang="en-US" sz="2400"/>
              <a:t>By any Member thereof</a:t>
            </a:r>
          </a:p>
        </p:txBody>
      </p:sp>
      <p:sp>
        <p:nvSpPr>
          <p:cNvPr id="129032" name="Line 8"/>
          <p:cNvSpPr>
            <a:spLocks noChangeShapeType="1"/>
          </p:cNvSpPr>
          <p:nvPr/>
        </p:nvSpPr>
        <p:spPr bwMode="auto">
          <a:xfrm>
            <a:off x="2133600" y="2362200"/>
            <a:ext cx="0" cy="381000"/>
          </a:xfrm>
          <a:prstGeom prst="line">
            <a:avLst/>
          </a:prstGeom>
          <a:noFill/>
          <a:ln w="9525">
            <a:solidFill>
              <a:schemeClr val="tx1"/>
            </a:solidFill>
            <a:round/>
            <a:headEnd/>
            <a:tailEnd type="triangle" w="med" len="med"/>
          </a:ln>
          <a:effectLst/>
        </p:spPr>
        <p:txBody>
          <a:bodyPr/>
          <a:lstStyle/>
          <a:p>
            <a:endParaRPr lang="en-US"/>
          </a:p>
        </p:txBody>
      </p:sp>
      <p:sp>
        <p:nvSpPr>
          <p:cNvPr id="129033" name="Line 9"/>
          <p:cNvSpPr>
            <a:spLocks noChangeShapeType="1"/>
          </p:cNvSpPr>
          <p:nvPr/>
        </p:nvSpPr>
        <p:spPr bwMode="auto">
          <a:xfrm>
            <a:off x="4191000" y="3048000"/>
            <a:ext cx="609600" cy="0"/>
          </a:xfrm>
          <a:prstGeom prst="line">
            <a:avLst/>
          </a:prstGeom>
          <a:noFill/>
          <a:ln w="9525">
            <a:solidFill>
              <a:schemeClr val="tx1"/>
            </a:solidFill>
            <a:round/>
            <a:headEnd/>
            <a:tailEnd type="triangle" w="med" len="med"/>
          </a:ln>
          <a:effectLst/>
        </p:spPr>
        <p:txBody>
          <a:bodyPr/>
          <a:lstStyle/>
          <a:p>
            <a:endParaRPr lang="en-US"/>
          </a:p>
        </p:txBody>
      </p:sp>
      <p:sp>
        <p:nvSpPr>
          <p:cNvPr id="129034" name="Line 10"/>
          <p:cNvSpPr>
            <a:spLocks noChangeShapeType="1"/>
          </p:cNvSpPr>
          <p:nvPr/>
        </p:nvSpPr>
        <p:spPr bwMode="auto">
          <a:xfrm>
            <a:off x="2133600" y="3581400"/>
            <a:ext cx="0" cy="381000"/>
          </a:xfrm>
          <a:prstGeom prst="line">
            <a:avLst/>
          </a:prstGeom>
          <a:noFill/>
          <a:ln w="9525">
            <a:solidFill>
              <a:schemeClr val="tx1"/>
            </a:solidFill>
            <a:round/>
            <a:headEnd/>
            <a:tailEnd type="triangle" w="med" len="med"/>
          </a:ln>
          <a:effectLst/>
        </p:spPr>
        <p:txBody>
          <a:bodyPr/>
          <a:lstStyle/>
          <a:p>
            <a:endParaRPr lang="en-US"/>
          </a:p>
        </p:txBody>
      </p:sp>
      <p:sp>
        <p:nvSpPr>
          <p:cNvPr id="129035" name="Line 11"/>
          <p:cNvSpPr>
            <a:spLocks noChangeShapeType="1"/>
          </p:cNvSpPr>
          <p:nvPr/>
        </p:nvSpPr>
        <p:spPr bwMode="auto">
          <a:xfrm>
            <a:off x="4191000" y="4191000"/>
            <a:ext cx="609600" cy="0"/>
          </a:xfrm>
          <a:prstGeom prst="line">
            <a:avLst/>
          </a:prstGeom>
          <a:noFill/>
          <a:ln w="9525">
            <a:solidFill>
              <a:schemeClr val="tx1"/>
            </a:solidFill>
            <a:round/>
            <a:headEnd/>
            <a:tailEnd type="triangle" w="med" len="med"/>
          </a:ln>
          <a:effectLst/>
        </p:spPr>
        <p:txBody>
          <a:bodyPr/>
          <a:lstStyle/>
          <a:p>
            <a:endParaRPr lang="en-US"/>
          </a:p>
        </p:txBody>
      </p:sp>
      <p:sp>
        <p:nvSpPr>
          <p:cNvPr id="129036" name="Line 12"/>
          <p:cNvSpPr>
            <a:spLocks noChangeShapeType="1"/>
          </p:cNvSpPr>
          <p:nvPr/>
        </p:nvSpPr>
        <p:spPr bwMode="auto">
          <a:xfrm>
            <a:off x="2133600" y="4572000"/>
            <a:ext cx="0" cy="304800"/>
          </a:xfrm>
          <a:prstGeom prst="line">
            <a:avLst/>
          </a:prstGeom>
          <a:noFill/>
          <a:ln w="9525">
            <a:solidFill>
              <a:schemeClr val="tx1"/>
            </a:solidFill>
            <a:round/>
            <a:headEnd/>
            <a:tailEnd type="triangle" w="med" len="med"/>
          </a:ln>
          <a:effectLst/>
        </p:spPr>
        <p:txBody>
          <a:bodyPr/>
          <a:lstStyle/>
          <a:p>
            <a:endParaRPr lang="en-US"/>
          </a:p>
        </p:txBody>
      </p:sp>
      <p:sp>
        <p:nvSpPr>
          <p:cNvPr id="129037" name="Rectangle 13"/>
          <p:cNvSpPr>
            <a:spLocks noChangeArrowheads="1"/>
          </p:cNvSpPr>
          <p:nvPr/>
        </p:nvSpPr>
        <p:spPr bwMode="auto">
          <a:xfrm>
            <a:off x="152400" y="4876800"/>
            <a:ext cx="4114800" cy="838200"/>
          </a:xfrm>
          <a:prstGeom prst="rect">
            <a:avLst/>
          </a:prstGeom>
          <a:solidFill>
            <a:schemeClr val="accent1"/>
          </a:solidFill>
          <a:ln w="9525">
            <a:solidFill>
              <a:schemeClr val="tx1"/>
            </a:solidFill>
            <a:miter lim="800000"/>
            <a:headEnd/>
            <a:tailEnd/>
          </a:ln>
          <a:effectLst/>
        </p:spPr>
        <p:txBody>
          <a:bodyPr wrap="none" anchor="ctr"/>
          <a:lstStyle/>
          <a:p>
            <a:pPr algn="ctr"/>
            <a:r>
              <a:rPr lang="en-US" sz="3200"/>
              <a:t>Any other Person</a:t>
            </a:r>
          </a:p>
        </p:txBody>
      </p:sp>
      <p:sp>
        <p:nvSpPr>
          <p:cNvPr id="129038" name="Rectangle 14"/>
          <p:cNvSpPr>
            <a:spLocks noChangeArrowheads="1"/>
          </p:cNvSpPr>
          <p:nvPr/>
        </p:nvSpPr>
        <p:spPr bwMode="auto">
          <a:xfrm>
            <a:off x="4800600" y="4876800"/>
            <a:ext cx="3886200" cy="1143000"/>
          </a:xfrm>
          <a:prstGeom prst="rect">
            <a:avLst/>
          </a:prstGeom>
          <a:solidFill>
            <a:srgbClr val="FF9933"/>
          </a:solidFill>
          <a:ln w="9525">
            <a:solidFill>
              <a:schemeClr val="tx1"/>
            </a:solidFill>
            <a:miter lim="800000"/>
            <a:headEnd/>
            <a:tailEnd/>
          </a:ln>
          <a:effectLst/>
        </p:spPr>
        <p:txBody>
          <a:bodyPr wrap="none" anchor="ctr"/>
          <a:lstStyle/>
          <a:p>
            <a:pPr algn="ctr"/>
            <a:r>
              <a:rPr lang="en-US" sz="2400"/>
              <a:t>By such Person, or</a:t>
            </a:r>
          </a:p>
          <a:p>
            <a:pPr algn="ctr"/>
            <a:r>
              <a:rPr lang="en-US" sz="2400"/>
              <a:t>By some person competent to</a:t>
            </a:r>
          </a:p>
          <a:p>
            <a:pPr algn="ctr"/>
            <a:r>
              <a:rPr lang="en-US" sz="2400"/>
              <a:t> act on his behalf</a:t>
            </a:r>
            <a:endParaRPr lang="en-US" sz="2400">
              <a:solidFill>
                <a:srgbClr val="A50021"/>
              </a:solidFill>
            </a:endParaRPr>
          </a:p>
        </p:txBody>
      </p:sp>
      <p:cxnSp>
        <p:nvCxnSpPr>
          <p:cNvPr id="129039" name="AutoShape 15"/>
          <p:cNvCxnSpPr>
            <a:cxnSpLocks noChangeShapeType="1"/>
            <a:stCxn id="129026" idx="1"/>
            <a:endCxn id="129027" idx="0"/>
          </p:cNvCxnSpPr>
          <p:nvPr/>
        </p:nvCxnSpPr>
        <p:spPr bwMode="auto">
          <a:xfrm rot="10800000" flipV="1">
            <a:off x="2133600" y="685800"/>
            <a:ext cx="990600" cy="990600"/>
          </a:xfrm>
          <a:prstGeom prst="bentConnector2">
            <a:avLst/>
          </a:prstGeom>
          <a:noFill/>
          <a:ln w="9525">
            <a:solidFill>
              <a:schemeClr val="tx1"/>
            </a:solidFill>
            <a:miter lim="800000"/>
            <a:headEnd/>
            <a:tailEnd type="triangle" w="med" len="med"/>
          </a:ln>
          <a:effectLst/>
        </p:spPr>
      </p:cxnSp>
      <p:sp>
        <p:nvSpPr>
          <p:cNvPr id="129040" name="Line 16"/>
          <p:cNvSpPr>
            <a:spLocks noChangeShapeType="1"/>
          </p:cNvSpPr>
          <p:nvPr/>
        </p:nvSpPr>
        <p:spPr bwMode="auto">
          <a:xfrm>
            <a:off x="4267200" y="5181600"/>
            <a:ext cx="533400" cy="0"/>
          </a:xfrm>
          <a:prstGeom prst="line">
            <a:avLst/>
          </a:prstGeom>
          <a:noFill/>
          <a:ln w="9525">
            <a:solidFill>
              <a:schemeClr val="tx1"/>
            </a:solidFill>
            <a:round/>
            <a:headEnd/>
            <a:tailEnd type="triangle" w="med" len="med"/>
          </a:ln>
          <a:effectLst/>
        </p:spPr>
        <p:txBody>
          <a:bodyPr/>
          <a:lstStyle/>
          <a:p>
            <a:endParaRPr lang="en-US"/>
          </a:p>
        </p:txBody>
      </p:sp>
      <p:sp>
        <p:nvSpPr>
          <p:cNvPr id="129045" name="Rectangle 21"/>
          <p:cNvSpPr>
            <a:spLocks noChangeArrowheads="1"/>
          </p:cNvSpPr>
          <p:nvPr/>
        </p:nvSpPr>
        <p:spPr bwMode="auto">
          <a:xfrm>
            <a:off x="4800600" y="1676400"/>
            <a:ext cx="3810000" cy="685800"/>
          </a:xfrm>
          <a:prstGeom prst="rect">
            <a:avLst/>
          </a:prstGeom>
          <a:solidFill>
            <a:srgbClr val="FF9933"/>
          </a:solidFill>
          <a:ln w="9525">
            <a:solidFill>
              <a:schemeClr val="tx1"/>
            </a:solidFill>
            <a:miter lim="800000"/>
            <a:headEnd/>
            <a:tailEnd/>
          </a:ln>
          <a:effectLst/>
        </p:spPr>
        <p:txBody>
          <a:bodyPr wrap="none" anchor="ctr"/>
          <a:lstStyle/>
          <a:p>
            <a:pPr algn="ctr"/>
            <a:r>
              <a:rPr lang="en-US" sz="2400"/>
              <a:t>By the Principal Officer thereof</a:t>
            </a:r>
            <a:endParaRPr lang="en-US" sz="2400">
              <a:solidFill>
                <a:srgbClr val="A50021"/>
              </a:solidFill>
            </a:endParaRPr>
          </a:p>
        </p:txBody>
      </p:sp>
      <p:sp>
        <p:nvSpPr>
          <p:cNvPr id="129046" name="Line 22"/>
          <p:cNvSpPr>
            <a:spLocks noChangeShapeType="1"/>
          </p:cNvSpPr>
          <p:nvPr/>
        </p:nvSpPr>
        <p:spPr bwMode="auto">
          <a:xfrm>
            <a:off x="4114800" y="1981200"/>
            <a:ext cx="685800" cy="0"/>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29026"/>
                                        </p:tgtEl>
                                        <p:attrNameLst>
                                          <p:attrName>style.visibility</p:attrName>
                                        </p:attrNameLst>
                                      </p:cBhvr>
                                      <p:to>
                                        <p:strVal val="visible"/>
                                      </p:to>
                                    </p:set>
                                    <p:animEffect transition="in" filter="diamond(in)">
                                      <p:cBhvr>
                                        <p:cTn id="7" dur="1000"/>
                                        <p:tgtEl>
                                          <p:spTgt spid="129026"/>
                                        </p:tgtEl>
                                      </p:cBhvr>
                                    </p:animEffect>
                                  </p:childTnLst>
                                </p:cTn>
                              </p:par>
                            </p:childTnLst>
                          </p:cTn>
                        </p:par>
                        <p:par>
                          <p:cTn id="8" fill="hold">
                            <p:stCondLst>
                              <p:cond delay="1000"/>
                            </p:stCondLst>
                            <p:childTnLst>
                              <p:par>
                                <p:cTn id="9" presetID="12" presetClass="entr" presetSubtype="1" fill="hold" nodeType="afterEffect">
                                  <p:stCondLst>
                                    <p:cond delay="0"/>
                                  </p:stCondLst>
                                  <p:childTnLst>
                                    <p:set>
                                      <p:cBhvr>
                                        <p:cTn id="10" dur="1" fill="hold">
                                          <p:stCondLst>
                                            <p:cond delay="0"/>
                                          </p:stCondLst>
                                        </p:cTn>
                                        <p:tgtEl>
                                          <p:spTgt spid="129039"/>
                                        </p:tgtEl>
                                        <p:attrNameLst>
                                          <p:attrName>style.visibility</p:attrName>
                                        </p:attrNameLst>
                                      </p:cBhvr>
                                      <p:to>
                                        <p:strVal val="visible"/>
                                      </p:to>
                                    </p:set>
                                    <p:animEffect transition="in" filter="slide(fromTop)">
                                      <p:cBhvr>
                                        <p:cTn id="11" dur="500"/>
                                        <p:tgtEl>
                                          <p:spTgt spid="129039"/>
                                        </p:tgtEl>
                                      </p:cBhvr>
                                    </p:animEffect>
                                  </p:childTnLst>
                                </p:cTn>
                              </p:par>
                            </p:childTnLst>
                          </p:cTn>
                        </p:par>
                        <p:par>
                          <p:cTn id="12" fill="hold">
                            <p:stCondLst>
                              <p:cond delay="1500"/>
                            </p:stCondLst>
                            <p:childTnLst>
                              <p:par>
                                <p:cTn id="13" presetID="55" presetClass="entr" presetSubtype="0" fill="hold" grpId="0" nodeType="afterEffect">
                                  <p:stCondLst>
                                    <p:cond delay="0"/>
                                  </p:stCondLst>
                                  <p:childTnLst>
                                    <p:set>
                                      <p:cBhvr>
                                        <p:cTn id="14" dur="1" fill="hold">
                                          <p:stCondLst>
                                            <p:cond delay="0"/>
                                          </p:stCondLst>
                                        </p:cTn>
                                        <p:tgtEl>
                                          <p:spTgt spid="129027"/>
                                        </p:tgtEl>
                                        <p:attrNameLst>
                                          <p:attrName>style.visibility</p:attrName>
                                        </p:attrNameLst>
                                      </p:cBhvr>
                                      <p:to>
                                        <p:strVal val="visible"/>
                                      </p:to>
                                    </p:set>
                                    <p:anim calcmode="lin" valueType="num">
                                      <p:cBhvr>
                                        <p:cTn id="15" dur="1000" fill="hold"/>
                                        <p:tgtEl>
                                          <p:spTgt spid="129027"/>
                                        </p:tgtEl>
                                        <p:attrNameLst>
                                          <p:attrName>ppt_w</p:attrName>
                                        </p:attrNameLst>
                                      </p:cBhvr>
                                      <p:tavLst>
                                        <p:tav tm="0">
                                          <p:val>
                                            <p:strVal val="#ppt_w*0.70"/>
                                          </p:val>
                                        </p:tav>
                                        <p:tav tm="100000">
                                          <p:val>
                                            <p:strVal val="#ppt_w"/>
                                          </p:val>
                                        </p:tav>
                                      </p:tavLst>
                                    </p:anim>
                                    <p:anim calcmode="lin" valueType="num">
                                      <p:cBhvr>
                                        <p:cTn id="16" dur="1000" fill="hold"/>
                                        <p:tgtEl>
                                          <p:spTgt spid="129027"/>
                                        </p:tgtEl>
                                        <p:attrNameLst>
                                          <p:attrName>ppt_h</p:attrName>
                                        </p:attrNameLst>
                                      </p:cBhvr>
                                      <p:tavLst>
                                        <p:tav tm="0">
                                          <p:val>
                                            <p:strVal val="#ppt_h"/>
                                          </p:val>
                                        </p:tav>
                                        <p:tav tm="100000">
                                          <p:val>
                                            <p:strVal val="#ppt_h"/>
                                          </p:val>
                                        </p:tav>
                                      </p:tavLst>
                                    </p:anim>
                                    <p:animEffect transition="in" filter="fade">
                                      <p:cBhvr>
                                        <p:cTn id="17" dur="1000"/>
                                        <p:tgtEl>
                                          <p:spTgt spid="129027"/>
                                        </p:tgtEl>
                                      </p:cBhvr>
                                    </p:animEffect>
                                  </p:childTnLst>
                                </p:cTn>
                              </p:par>
                            </p:childTnLst>
                          </p:cTn>
                        </p:par>
                        <p:par>
                          <p:cTn id="18" fill="hold">
                            <p:stCondLst>
                              <p:cond delay="2500"/>
                            </p:stCondLst>
                            <p:childTnLst>
                              <p:par>
                                <p:cTn id="19" presetID="12" presetClass="entr" presetSubtype="8" fill="hold" grpId="0" nodeType="afterEffect">
                                  <p:stCondLst>
                                    <p:cond delay="0"/>
                                  </p:stCondLst>
                                  <p:childTnLst>
                                    <p:set>
                                      <p:cBhvr>
                                        <p:cTn id="20" dur="1" fill="hold">
                                          <p:stCondLst>
                                            <p:cond delay="0"/>
                                          </p:stCondLst>
                                        </p:cTn>
                                        <p:tgtEl>
                                          <p:spTgt spid="129046"/>
                                        </p:tgtEl>
                                        <p:attrNameLst>
                                          <p:attrName>style.visibility</p:attrName>
                                        </p:attrNameLst>
                                      </p:cBhvr>
                                      <p:to>
                                        <p:strVal val="visible"/>
                                      </p:to>
                                    </p:set>
                                    <p:animEffect transition="in" filter="slide(fromLeft)">
                                      <p:cBhvr>
                                        <p:cTn id="21" dur="1000"/>
                                        <p:tgtEl>
                                          <p:spTgt spid="129046"/>
                                        </p:tgtEl>
                                      </p:cBhvr>
                                    </p:animEffect>
                                  </p:childTnLst>
                                </p:cTn>
                              </p:par>
                            </p:childTnLst>
                          </p:cTn>
                        </p:par>
                        <p:par>
                          <p:cTn id="22" fill="hold">
                            <p:stCondLst>
                              <p:cond delay="3500"/>
                            </p:stCondLst>
                            <p:childTnLst>
                              <p:par>
                                <p:cTn id="23" presetID="4" presetClass="entr" presetSubtype="16" fill="hold" grpId="0" nodeType="afterEffect">
                                  <p:stCondLst>
                                    <p:cond delay="0"/>
                                  </p:stCondLst>
                                  <p:childTnLst>
                                    <p:set>
                                      <p:cBhvr>
                                        <p:cTn id="24" dur="1" fill="hold">
                                          <p:stCondLst>
                                            <p:cond delay="0"/>
                                          </p:stCondLst>
                                        </p:cTn>
                                        <p:tgtEl>
                                          <p:spTgt spid="129045"/>
                                        </p:tgtEl>
                                        <p:attrNameLst>
                                          <p:attrName>style.visibility</p:attrName>
                                        </p:attrNameLst>
                                      </p:cBhvr>
                                      <p:to>
                                        <p:strVal val="visible"/>
                                      </p:to>
                                    </p:set>
                                    <p:animEffect transition="in" filter="box(in)">
                                      <p:cBhvr>
                                        <p:cTn id="25" dur="1000"/>
                                        <p:tgtEl>
                                          <p:spTgt spid="129045"/>
                                        </p:tgtEl>
                                      </p:cBhvr>
                                    </p:animEffect>
                                  </p:childTnLst>
                                </p:cTn>
                              </p:par>
                            </p:childTnLst>
                          </p:cTn>
                        </p:par>
                        <p:par>
                          <p:cTn id="26" fill="hold">
                            <p:stCondLst>
                              <p:cond delay="4500"/>
                            </p:stCondLst>
                            <p:childTnLst>
                              <p:par>
                                <p:cTn id="27" presetID="12" presetClass="entr" presetSubtype="1" fill="hold" grpId="0" nodeType="afterEffect">
                                  <p:stCondLst>
                                    <p:cond delay="0"/>
                                  </p:stCondLst>
                                  <p:childTnLst>
                                    <p:set>
                                      <p:cBhvr>
                                        <p:cTn id="28" dur="1" fill="hold">
                                          <p:stCondLst>
                                            <p:cond delay="0"/>
                                          </p:stCondLst>
                                        </p:cTn>
                                        <p:tgtEl>
                                          <p:spTgt spid="129032"/>
                                        </p:tgtEl>
                                        <p:attrNameLst>
                                          <p:attrName>style.visibility</p:attrName>
                                        </p:attrNameLst>
                                      </p:cBhvr>
                                      <p:to>
                                        <p:strVal val="visible"/>
                                      </p:to>
                                    </p:set>
                                    <p:animEffect transition="in" filter="slide(fromTop)">
                                      <p:cBhvr>
                                        <p:cTn id="29" dur="1000"/>
                                        <p:tgtEl>
                                          <p:spTgt spid="129032"/>
                                        </p:tgtEl>
                                      </p:cBhvr>
                                    </p:animEffect>
                                  </p:childTnLst>
                                </p:cTn>
                              </p:par>
                            </p:childTnLst>
                          </p:cTn>
                        </p:par>
                        <p:par>
                          <p:cTn id="30" fill="hold">
                            <p:stCondLst>
                              <p:cond delay="5500"/>
                            </p:stCondLst>
                            <p:childTnLst>
                              <p:par>
                                <p:cTn id="31" presetID="4" presetClass="entr" presetSubtype="16" fill="hold" grpId="0" nodeType="afterEffect">
                                  <p:stCondLst>
                                    <p:cond delay="0"/>
                                  </p:stCondLst>
                                  <p:childTnLst>
                                    <p:set>
                                      <p:cBhvr>
                                        <p:cTn id="32" dur="1" fill="hold">
                                          <p:stCondLst>
                                            <p:cond delay="0"/>
                                          </p:stCondLst>
                                        </p:cTn>
                                        <p:tgtEl>
                                          <p:spTgt spid="129029"/>
                                        </p:tgtEl>
                                        <p:attrNameLst>
                                          <p:attrName>style.visibility</p:attrName>
                                        </p:attrNameLst>
                                      </p:cBhvr>
                                      <p:to>
                                        <p:strVal val="visible"/>
                                      </p:to>
                                    </p:set>
                                    <p:animEffect transition="in" filter="box(in)">
                                      <p:cBhvr>
                                        <p:cTn id="33" dur="1000"/>
                                        <p:tgtEl>
                                          <p:spTgt spid="129029"/>
                                        </p:tgtEl>
                                      </p:cBhvr>
                                    </p:animEffect>
                                  </p:childTnLst>
                                </p:cTn>
                              </p:par>
                            </p:childTnLst>
                          </p:cTn>
                        </p:par>
                        <p:par>
                          <p:cTn id="34" fill="hold">
                            <p:stCondLst>
                              <p:cond delay="6500"/>
                            </p:stCondLst>
                            <p:childTnLst>
                              <p:par>
                                <p:cTn id="35" presetID="12" presetClass="entr" presetSubtype="8" fill="hold" grpId="0" nodeType="afterEffect">
                                  <p:stCondLst>
                                    <p:cond delay="0"/>
                                  </p:stCondLst>
                                  <p:childTnLst>
                                    <p:set>
                                      <p:cBhvr>
                                        <p:cTn id="36" dur="1" fill="hold">
                                          <p:stCondLst>
                                            <p:cond delay="0"/>
                                          </p:stCondLst>
                                        </p:cTn>
                                        <p:tgtEl>
                                          <p:spTgt spid="129033"/>
                                        </p:tgtEl>
                                        <p:attrNameLst>
                                          <p:attrName>style.visibility</p:attrName>
                                        </p:attrNameLst>
                                      </p:cBhvr>
                                      <p:to>
                                        <p:strVal val="visible"/>
                                      </p:to>
                                    </p:set>
                                    <p:animEffect transition="in" filter="slide(fromLeft)">
                                      <p:cBhvr>
                                        <p:cTn id="37" dur="1000"/>
                                        <p:tgtEl>
                                          <p:spTgt spid="129033"/>
                                        </p:tgtEl>
                                      </p:cBhvr>
                                    </p:animEffect>
                                  </p:childTnLst>
                                </p:cTn>
                              </p:par>
                            </p:childTnLst>
                          </p:cTn>
                        </p:par>
                        <p:par>
                          <p:cTn id="38" fill="hold">
                            <p:stCondLst>
                              <p:cond delay="7500"/>
                            </p:stCondLst>
                            <p:childTnLst>
                              <p:par>
                                <p:cTn id="39" presetID="4" presetClass="entr" presetSubtype="16" fill="hold" grpId="0" nodeType="afterEffect">
                                  <p:stCondLst>
                                    <p:cond delay="0"/>
                                  </p:stCondLst>
                                  <p:childTnLst>
                                    <p:set>
                                      <p:cBhvr>
                                        <p:cTn id="40" dur="1" fill="hold">
                                          <p:stCondLst>
                                            <p:cond delay="0"/>
                                          </p:stCondLst>
                                        </p:cTn>
                                        <p:tgtEl>
                                          <p:spTgt spid="129028"/>
                                        </p:tgtEl>
                                        <p:attrNameLst>
                                          <p:attrName>style.visibility</p:attrName>
                                        </p:attrNameLst>
                                      </p:cBhvr>
                                      <p:to>
                                        <p:strVal val="visible"/>
                                      </p:to>
                                    </p:set>
                                    <p:animEffect transition="in" filter="box(in)">
                                      <p:cBhvr>
                                        <p:cTn id="41" dur="1000"/>
                                        <p:tgtEl>
                                          <p:spTgt spid="129028"/>
                                        </p:tgtEl>
                                      </p:cBhvr>
                                    </p:animEffect>
                                  </p:childTnLst>
                                </p:cTn>
                              </p:par>
                            </p:childTnLst>
                          </p:cTn>
                        </p:par>
                        <p:par>
                          <p:cTn id="42" fill="hold">
                            <p:stCondLst>
                              <p:cond delay="8500"/>
                            </p:stCondLst>
                            <p:childTnLst>
                              <p:par>
                                <p:cTn id="43" presetID="12" presetClass="entr" presetSubtype="1" fill="hold" grpId="0" nodeType="afterEffect">
                                  <p:stCondLst>
                                    <p:cond delay="0"/>
                                  </p:stCondLst>
                                  <p:childTnLst>
                                    <p:set>
                                      <p:cBhvr>
                                        <p:cTn id="44" dur="1" fill="hold">
                                          <p:stCondLst>
                                            <p:cond delay="0"/>
                                          </p:stCondLst>
                                        </p:cTn>
                                        <p:tgtEl>
                                          <p:spTgt spid="129034"/>
                                        </p:tgtEl>
                                        <p:attrNameLst>
                                          <p:attrName>style.visibility</p:attrName>
                                        </p:attrNameLst>
                                      </p:cBhvr>
                                      <p:to>
                                        <p:strVal val="visible"/>
                                      </p:to>
                                    </p:set>
                                    <p:animEffect transition="in" filter="slide(fromTop)">
                                      <p:cBhvr>
                                        <p:cTn id="45" dur="1000"/>
                                        <p:tgtEl>
                                          <p:spTgt spid="129034"/>
                                        </p:tgtEl>
                                      </p:cBhvr>
                                    </p:animEffect>
                                  </p:childTnLst>
                                </p:cTn>
                              </p:par>
                            </p:childTnLst>
                          </p:cTn>
                        </p:par>
                        <p:par>
                          <p:cTn id="46" fill="hold">
                            <p:stCondLst>
                              <p:cond delay="9500"/>
                            </p:stCondLst>
                            <p:childTnLst>
                              <p:par>
                                <p:cTn id="47" presetID="4" presetClass="entr" presetSubtype="16" fill="hold" grpId="0" nodeType="afterEffect">
                                  <p:stCondLst>
                                    <p:cond delay="0"/>
                                  </p:stCondLst>
                                  <p:childTnLst>
                                    <p:set>
                                      <p:cBhvr>
                                        <p:cTn id="48" dur="1" fill="hold">
                                          <p:stCondLst>
                                            <p:cond delay="0"/>
                                          </p:stCondLst>
                                        </p:cTn>
                                        <p:tgtEl>
                                          <p:spTgt spid="129030"/>
                                        </p:tgtEl>
                                        <p:attrNameLst>
                                          <p:attrName>style.visibility</p:attrName>
                                        </p:attrNameLst>
                                      </p:cBhvr>
                                      <p:to>
                                        <p:strVal val="visible"/>
                                      </p:to>
                                    </p:set>
                                    <p:animEffect transition="in" filter="box(in)">
                                      <p:cBhvr>
                                        <p:cTn id="49" dur="1000"/>
                                        <p:tgtEl>
                                          <p:spTgt spid="129030"/>
                                        </p:tgtEl>
                                      </p:cBhvr>
                                    </p:animEffect>
                                  </p:childTnLst>
                                </p:cTn>
                              </p:par>
                            </p:childTnLst>
                          </p:cTn>
                        </p:par>
                        <p:par>
                          <p:cTn id="50" fill="hold">
                            <p:stCondLst>
                              <p:cond delay="10500"/>
                            </p:stCondLst>
                            <p:childTnLst>
                              <p:par>
                                <p:cTn id="51" presetID="12" presetClass="entr" presetSubtype="8" fill="hold" grpId="0" nodeType="afterEffect">
                                  <p:stCondLst>
                                    <p:cond delay="0"/>
                                  </p:stCondLst>
                                  <p:childTnLst>
                                    <p:set>
                                      <p:cBhvr>
                                        <p:cTn id="52" dur="1" fill="hold">
                                          <p:stCondLst>
                                            <p:cond delay="0"/>
                                          </p:stCondLst>
                                        </p:cTn>
                                        <p:tgtEl>
                                          <p:spTgt spid="129035"/>
                                        </p:tgtEl>
                                        <p:attrNameLst>
                                          <p:attrName>style.visibility</p:attrName>
                                        </p:attrNameLst>
                                      </p:cBhvr>
                                      <p:to>
                                        <p:strVal val="visible"/>
                                      </p:to>
                                    </p:set>
                                    <p:animEffect transition="in" filter="slide(fromLeft)">
                                      <p:cBhvr>
                                        <p:cTn id="53" dur="1000"/>
                                        <p:tgtEl>
                                          <p:spTgt spid="129035"/>
                                        </p:tgtEl>
                                      </p:cBhvr>
                                    </p:animEffect>
                                  </p:childTnLst>
                                </p:cTn>
                              </p:par>
                            </p:childTnLst>
                          </p:cTn>
                        </p:par>
                        <p:par>
                          <p:cTn id="54" fill="hold">
                            <p:stCondLst>
                              <p:cond delay="11500"/>
                            </p:stCondLst>
                            <p:childTnLst>
                              <p:par>
                                <p:cTn id="55" presetID="4" presetClass="entr" presetSubtype="16" fill="hold" grpId="0" nodeType="afterEffect">
                                  <p:stCondLst>
                                    <p:cond delay="0"/>
                                  </p:stCondLst>
                                  <p:childTnLst>
                                    <p:set>
                                      <p:cBhvr>
                                        <p:cTn id="56" dur="1" fill="hold">
                                          <p:stCondLst>
                                            <p:cond delay="0"/>
                                          </p:stCondLst>
                                        </p:cTn>
                                        <p:tgtEl>
                                          <p:spTgt spid="129031"/>
                                        </p:tgtEl>
                                        <p:attrNameLst>
                                          <p:attrName>style.visibility</p:attrName>
                                        </p:attrNameLst>
                                      </p:cBhvr>
                                      <p:to>
                                        <p:strVal val="visible"/>
                                      </p:to>
                                    </p:set>
                                    <p:animEffect transition="in" filter="box(in)">
                                      <p:cBhvr>
                                        <p:cTn id="57" dur="1000"/>
                                        <p:tgtEl>
                                          <p:spTgt spid="129031"/>
                                        </p:tgtEl>
                                      </p:cBhvr>
                                    </p:animEffect>
                                  </p:childTnLst>
                                </p:cTn>
                              </p:par>
                            </p:childTnLst>
                          </p:cTn>
                        </p:par>
                        <p:par>
                          <p:cTn id="58" fill="hold">
                            <p:stCondLst>
                              <p:cond delay="12500"/>
                            </p:stCondLst>
                            <p:childTnLst>
                              <p:par>
                                <p:cTn id="59" presetID="12" presetClass="entr" presetSubtype="1" fill="hold" grpId="0" nodeType="afterEffect">
                                  <p:stCondLst>
                                    <p:cond delay="0"/>
                                  </p:stCondLst>
                                  <p:childTnLst>
                                    <p:set>
                                      <p:cBhvr>
                                        <p:cTn id="60" dur="1" fill="hold">
                                          <p:stCondLst>
                                            <p:cond delay="0"/>
                                          </p:stCondLst>
                                        </p:cTn>
                                        <p:tgtEl>
                                          <p:spTgt spid="129036"/>
                                        </p:tgtEl>
                                        <p:attrNameLst>
                                          <p:attrName>style.visibility</p:attrName>
                                        </p:attrNameLst>
                                      </p:cBhvr>
                                      <p:to>
                                        <p:strVal val="visible"/>
                                      </p:to>
                                    </p:set>
                                    <p:animEffect transition="in" filter="slide(fromTop)">
                                      <p:cBhvr>
                                        <p:cTn id="61" dur="1000"/>
                                        <p:tgtEl>
                                          <p:spTgt spid="129036"/>
                                        </p:tgtEl>
                                      </p:cBhvr>
                                    </p:animEffect>
                                  </p:childTnLst>
                                </p:cTn>
                              </p:par>
                            </p:childTnLst>
                          </p:cTn>
                        </p:par>
                        <p:par>
                          <p:cTn id="62" fill="hold">
                            <p:stCondLst>
                              <p:cond delay="13500"/>
                            </p:stCondLst>
                            <p:childTnLst>
                              <p:par>
                                <p:cTn id="63" presetID="4" presetClass="entr" presetSubtype="16" fill="hold" grpId="0" nodeType="afterEffect">
                                  <p:stCondLst>
                                    <p:cond delay="0"/>
                                  </p:stCondLst>
                                  <p:childTnLst>
                                    <p:set>
                                      <p:cBhvr>
                                        <p:cTn id="64" dur="1" fill="hold">
                                          <p:stCondLst>
                                            <p:cond delay="0"/>
                                          </p:stCondLst>
                                        </p:cTn>
                                        <p:tgtEl>
                                          <p:spTgt spid="129037"/>
                                        </p:tgtEl>
                                        <p:attrNameLst>
                                          <p:attrName>style.visibility</p:attrName>
                                        </p:attrNameLst>
                                      </p:cBhvr>
                                      <p:to>
                                        <p:strVal val="visible"/>
                                      </p:to>
                                    </p:set>
                                    <p:animEffect transition="in" filter="box(in)">
                                      <p:cBhvr>
                                        <p:cTn id="65" dur="1000"/>
                                        <p:tgtEl>
                                          <p:spTgt spid="129037"/>
                                        </p:tgtEl>
                                      </p:cBhvr>
                                    </p:animEffect>
                                  </p:childTnLst>
                                </p:cTn>
                              </p:par>
                            </p:childTnLst>
                          </p:cTn>
                        </p:par>
                        <p:par>
                          <p:cTn id="66" fill="hold">
                            <p:stCondLst>
                              <p:cond delay="14500"/>
                            </p:stCondLst>
                            <p:childTnLst>
                              <p:par>
                                <p:cTn id="67" presetID="12" presetClass="entr" presetSubtype="8" fill="hold" grpId="0" nodeType="afterEffect">
                                  <p:stCondLst>
                                    <p:cond delay="0"/>
                                  </p:stCondLst>
                                  <p:childTnLst>
                                    <p:set>
                                      <p:cBhvr>
                                        <p:cTn id="68" dur="1" fill="hold">
                                          <p:stCondLst>
                                            <p:cond delay="0"/>
                                          </p:stCondLst>
                                        </p:cTn>
                                        <p:tgtEl>
                                          <p:spTgt spid="129040"/>
                                        </p:tgtEl>
                                        <p:attrNameLst>
                                          <p:attrName>style.visibility</p:attrName>
                                        </p:attrNameLst>
                                      </p:cBhvr>
                                      <p:to>
                                        <p:strVal val="visible"/>
                                      </p:to>
                                    </p:set>
                                    <p:animEffect transition="in" filter="slide(fromLeft)">
                                      <p:cBhvr>
                                        <p:cTn id="69" dur="1000"/>
                                        <p:tgtEl>
                                          <p:spTgt spid="129040"/>
                                        </p:tgtEl>
                                      </p:cBhvr>
                                    </p:animEffect>
                                  </p:childTnLst>
                                </p:cTn>
                              </p:par>
                            </p:childTnLst>
                          </p:cTn>
                        </p:par>
                        <p:par>
                          <p:cTn id="70" fill="hold">
                            <p:stCondLst>
                              <p:cond delay="15500"/>
                            </p:stCondLst>
                            <p:childTnLst>
                              <p:par>
                                <p:cTn id="71" presetID="4" presetClass="entr" presetSubtype="16" fill="hold" grpId="0" nodeType="afterEffect">
                                  <p:stCondLst>
                                    <p:cond delay="0"/>
                                  </p:stCondLst>
                                  <p:childTnLst>
                                    <p:set>
                                      <p:cBhvr>
                                        <p:cTn id="72" dur="1" fill="hold">
                                          <p:stCondLst>
                                            <p:cond delay="0"/>
                                          </p:stCondLst>
                                        </p:cTn>
                                        <p:tgtEl>
                                          <p:spTgt spid="129038"/>
                                        </p:tgtEl>
                                        <p:attrNameLst>
                                          <p:attrName>style.visibility</p:attrName>
                                        </p:attrNameLst>
                                      </p:cBhvr>
                                      <p:to>
                                        <p:strVal val="visible"/>
                                      </p:to>
                                    </p:set>
                                    <p:animEffect transition="in" filter="box(in)">
                                      <p:cBhvr>
                                        <p:cTn id="73" dur="1000"/>
                                        <p:tgtEl>
                                          <p:spTgt spid="129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animBg="1"/>
      <p:bldP spid="129027" grpId="0" animBg="1"/>
      <p:bldP spid="129028" grpId="0" animBg="1"/>
      <p:bldP spid="129029" grpId="0" animBg="1"/>
      <p:bldP spid="129030" grpId="0" animBg="1"/>
      <p:bldP spid="129031" grpId="0" animBg="1"/>
      <p:bldP spid="129032" grpId="0" animBg="1"/>
      <p:bldP spid="129033" grpId="0" animBg="1"/>
      <p:bldP spid="129034" grpId="0" animBg="1"/>
      <p:bldP spid="129035" grpId="0" animBg="1"/>
      <p:bldP spid="129036" grpId="0" animBg="1"/>
      <p:bldP spid="129037" grpId="0" animBg="1"/>
      <p:bldP spid="129038" grpId="0" animBg="1"/>
      <p:bldP spid="129040" grpId="0" animBg="1"/>
      <p:bldP spid="129045" grpId="0" animBg="1"/>
      <p:bldP spid="12904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p:txBody>
          <a:bodyPr/>
          <a:lstStyle/>
          <a:p>
            <a:r>
              <a:rPr lang="en-US" sz="6000" b="1">
                <a:solidFill>
                  <a:srgbClr val="00FF00"/>
                </a:solidFill>
                <a:latin typeface="Castellar" pitchFamily="18" charset="0"/>
              </a:rPr>
              <a:t>Self-Assessment</a:t>
            </a:r>
          </a:p>
        </p:txBody>
      </p:sp>
      <p:sp>
        <p:nvSpPr>
          <p:cNvPr id="131077" name="Rectangle 5"/>
          <p:cNvSpPr>
            <a:spLocks noGrp="1" noChangeArrowheads="1"/>
          </p:cNvSpPr>
          <p:nvPr>
            <p:ph type="subTitle" idx="1"/>
          </p:nvPr>
        </p:nvSpPr>
        <p:spPr/>
        <p:txBody>
          <a:bodyPr>
            <a:normAutofit/>
          </a:bodyPr>
          <a:lstStyle/>
          <a:p>
            <a:r>
              <a:rPr lang="en-US" sz="4800" b="1">
                <a:solidFill>
                  <a:srgbClr val="FF9933"/>
                </a:solidFill>
                <a:latin typeface="Castellar" pitchFamily="18" charset="0"/>
              </a:rPr>
              <a:t>Section 140A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31076"/>
                                        </p:tgtEl>
                                        <p:attrNameLst>
                                          <p:attrName>style.visibility</p:attrName>
                                        </p:attrNameLst>
                                      </p:cBhvr>
                                      <p:to>
                                        <p:strVal val="visible"/>
                                      </p:to>
                                    </p:set>
                                    <p:animEffect transition="in" filter="diamond(in)">
                                      <p:cBhvr>
                                        <p:cTn id="7" dur="2000"/>
                                        <p:tgtEl>
                                          <p:spTgt spid="131076"/>
                                        </p:tgtEl>
                                      </p:cBhvr>
                                    </p:animEffect>
                                  </p:childTnLst>
                                </p:cTn>
                              </p:par>
                              <p:par>
                                <p:cTn id="8" presetID="8" presetClass="entr" presetSubtype="32" fill="hold" grpId="0" nodeType="withEffect">
                                  <p:stCondLst>
                                    <p:cond delay="0"/>
                                  </p:stCondLst>
                                  <p:childTnLst>
                                    <p:set>
                                      <p:cBhvr>
                                        <p:cTn id="9" dur="1" fill="hold">
                                          <p:stCondLst>
                                            <p:cond delay="0"/>
                                          </p:stCondLst>
                                        </p:cTn>
                                        <p:tgtEl>
                                          <p:spTgt spid="131077">
                                            <p:txEl>
                                              <p:pRg st="0" end="0"/>
                                            </p:txEl>
                                          </p:spTgt>
                                        </p:tgtEl>
                                        <p:attrNameLst>
                                          <p:attrName>style.visibility</p:attrName>
                                        </p:attrNameLst>
                                      </p:cBhvr>
                                      <p:to>
                                        <p:strVal val="visible"/>
                                      </p:to>
                                    </p:set>
                                    <p:animEffect transition="in" filter="diamond(out)">
                                      <p:cBhvr>
                                        <p:cTn id="10" dur="2000"/>
                                        <p:tgtEl>
                                          <p:spTgt spid="1310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p:bldP spid="131077"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274638"/>
            <a:ext cx="8229600" cy="487362"/>
          </a:xfrm>
        </p:spPr>
        <p:txBody>
          <a:bodyPr>
            <a:normAutofit fontScale="90000"/>
          </a:bodyPr>
          <a:lstStyle/>
          <a:p>
            <a:r>
              <a:rPr lang="en-US" sz="4000" b="1" dirty="0">
                <a:solidFill>
                  <a:schemeClr val="folHlink"/>
                </a:solidFill>
                <a:hlinkClick r:id="rId2" action="ppaction://hlinkfile"/>
              </a:rPr>
              <a:t>Section </a:t>
            </a:r>
            <a:r>
              <a:rPr lang="en-US" sz="4000" b="1" dirty="0" smtClean="0">
                <a:solidFill>
                  <a:schemeClr val="folHlink"/>
                </a:solidFill>
                <a:hlinkClick r:id="rId2" action="ppaction://hlinkfile"/>
              </a:rPr>
              <a:t>140A</a:t>
            </a:r>
            <a:endParaRPr lang="en-US" sz="4800" b="1" dirty="0">
              <a:solidFill>
                <a:schemeClr val="folHlink"/>
              </a:solidFill>
            </a:endParaRPr>
          </a:p>
        </p:txBody>
      </p:sp>
      <p:sp>
        <p:nvSpPr>
          <p:cNvPr id="109571" name="Rectangle 3"/>
          <p:cNvSpPr>
            <a:spLocks noGrp="1" noChangeArrowheads="1"/>
          </p:cNvSpPr>
          <p:nvPr>
            <p:ph idx="1"/>
          </p:nvPr>
        </p:nvSpPr>
        <p:spPr>
          <a:xfrm>
            <a:off x="457200" y="914400"/>
            <a:ext cx="8229600" cy="5562600"/>
          </a:xfrm>
        </p:spPr>
        <p:txBody>
          <a:bodyPr>
            <a:normAutofit/>
          </a:bodyPr>
          <a:lstStyle/>
          <a:p>
            <a:pPr marL="609600" indent="-609600" algn="just">
              <a:lnSpc>
                <a:spcPct val="90000"/>
              </a:lnSpc>
              <a:buFontTx/>
              <a:buAutoNum type="arabicPeriod"/>
            </a:pPr>
            <a:r>
              <a:rPr lang="en-US" sz="2400">
                <a:solidFill>
                  <a:schemeClr val="accent1"/>
                </a:solidFill>
              </a:rPr>
              <a:t>Every person before submitting a return of:</a:t>
            </a:r>
          </a:p>
          <a:p>
            <a:pPr marL="990600" lvl="1" indent="-533400" algn="just">
              <a:lnSpc>
                <a:spcPct val="90000"/>
              </a:lnSpc>
            </a:pPr>
            <a:r>
              <a:rPr lang="en-US" sz="2400">
                <a:solidFill>
                  <a:schemeClr val="accent1"/>
                </a:solidFill>
              </a:rPr>
              <a:t>Fringe Benefits u/s 115WD or 115WH, or</a:t>
            </a:r>
          </a:p>
          <a:p>
            <a:pPr marL="990600" lvl="1" indent="-533400" algn="just">
              <a:lnSpc>
                <a:spcPct val="90000"/>
              </a:lnSpc>
            </a:pPr>
            <a:r>
              <a:rPr lang="en-US" sz="2400">
                <a:solidFill>
                  <a:schemeClr val="accent1"/>
                </a:solidFill>
              </a:rPr>
              <a:t>Income u/s 139 or 142(1) or 148 0r 153A,</a:t>
            </a:r>
          </a:p>
          <a:p>
            <a:pPr marL="609600" indent="-609600" algn="just">
              <a:lnSpc>
                <a:spcPct val="90000"/>
              </a:lnSpc>
              <a:buFontTx/>
              <a:buNone/>
            </a:pPr>
            <a:r>
              <a:rPr lang="en-US" sz="2400">
                <a:solidFill>
                  <a:schemeClr val="accent1"/>
                </a:solidFill>
              </a:rPr>
              <a:t>	</a:t>
            </a:r>
          </a:p>
          <a:p>
            <a:pPr marL="609600" indent="-609600" algn="just">
              <a:lnSpc>
                <a:spcPct val="90000"/>
              </a:lnSpc>
              <a:buFontTx/>
              <a:buNone/>
            </a:pPr>
            <a:r>
              <a:rPr lang="en-US" sz="2400">
                <a:solidFill>
                  <a:schemeClr val="accent1"/>
                </a:solidFill>
              </a:rPr>
              <a:t>	Is under an obligation to make a self-assessment of his fringe benefits or income </a:t>
            </a:r>
          </a:p>
          <a:p>
            <a:pPr marL="609600" indent="-609600" algn="just">
              <a:lnSpc>
                <a:spcPct val="90000"/>
              </a:lnSpc>
              <a:buFontTx/>
              <a:buNone/>
            </a:pPr>
            <a:r>
              <a:rPr lang="en-US" sz="2400">
                <a:solidFill>
                  <a:schemeClr val="accent1"/>
                </a:solidFill>
              </a:rPr>
              <a:t>	</a:t>
            </a:r>
          </a:p>
          <a:p>
            <a:pPr marL="609600" indent="-609600" algn="just">
              <a:lnSpc>
                <a:spcPct val="90000"/>
              </a:lnSpc>
              <a:buFontTx/>
              <a:buNone/>
            </a:pPr>
            <a:r>
              <a:rPr lang="en-US" sz="2400">
                <a:solidFill>
                  <a:schemeClr val="accent1"/>
                </a:solidFill>
              </a:rPr>
              <a:t>	To pay the self-assessment tax if due after taking into account the tax already paid by him</a:t>
            </a:r>
          </a:p>
          <a:p>
            <a:pPr marL="609600" indent="-609600" algn="just">
              <a:lnSpc>
                <a:spcPct val="90000"/>
              </a:lnSpc>
            </a:pPr>
            <a:endParaRPr lang="en-US" sz="2400">
              <a:solidFill>
                <a:schemeClr val="accent1"/>
              </a:solidFill>
            </a:endParaRPr>
          </a:p>
          <a:p>
            <a:pPr marL="609600" indent="-609600" algn="just">
              <a:lnSpc>
                <a:spcPct val="90000"/>
              </a:lnSpc>
              <a:buFontTx/>
              <a:buAutoNum type="arabicPeriod" startAt="2"/>
            </a:pPr>
            <a:r>
              <a:rPr lang="en-US" sz="2400">
                <a:solidFill>
                  <a:schemeClr val="accent1"/>
                </a:solidFill>
              </a:rPr>
              <a:t>The assessee shall also be liable to pay interest along with such tax </a:t>
            </a:r>
          </a:p>
          <a:p>
            <a:pPr marL="990600" lvl="1" indent="-533400" algn="just">
              <a:lnSpc>
                <a:spcPct val="90000"/>
              </a:lnSpc>
            </a:pPr>
            <a:r>
              <a:rPr lang="en-US" sz="2400">
                <a:solidFill>
                  <a:schemeClr val="accent1"/>
                </a:solidFill>
              </a:rPr>
              <a:t>For any delay in furnishing the return or</a:t>
            </a:r>
          </a:p>
          <a:p>
            <a:pPr marL="990600" lvl="1" indent="-533400" algn="just">
              <a:lnSpc>
                <a:spcPct val="90000"/>
              </a:lnSpc>
            </a:pPr>
            <a:r>
              <a:rPr lang="en-US" sz="2400">
                <a:solidFill>
                  <a:schemeClr val="accent1"/>
                </a:solidFill>
              </a:rPr>
              <a:t>For any delay/default in payment of advance tax.</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Effect transition="in" filter="wipe(left)">
                                      <p:cBhvr>
                                        <p:cTn id="7" dur="1000"/>
                                        <p:tgtEl>
                                          <p:spTgt spid="10957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9571">
                                            <p:txEl>
                                              <p:pRg st="1" end="1"/>
                                            </p:txEl>
                                          </p:spTgt>
                                        </p:tgtEl>
                                        <p:attrNameLst>
                                          <p:attrName>style.visibility</p:attrName>
                                        </p:attrNameLst>
                                      </p:cBhvr>
                                      <p:to>
                                        <p:strVal val="visible"/>
                                      </p:to>
                                    </p:set>
                                    <p:animEffect transition="in" filter="wipe(left)">
                                      <p:cBhvr>
                                        <p:cTn id="10" dur="1000"/>
                                        <p:tgtEl>
                                          <p:spTgt spid="10957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9571">
                                            <p:txEl>
                                              <p:pRg st="2" end="2"/>
                                            </p:txEl>
                                          </p:spTgt>
                                        </p:tgtEl>
                                        <p:attrNameLst>
                                          <p:attrName>style.visibility</p:attrName>
                                        </p:attrNameLst>
                                      </p:cBhvr>
                                      <p:to>
                                        <p:strVal val="visible"/>
                                      </p:to>
                                    </p:set>
                                    <p:animEffect transition="in" filter="wipe(left)">
                                      <p:cBhvr>
                                        <p:cTn id="13" dur="1000"/>
                                        <p:tgtEl>
                                          <p:spTgt spid="10957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9571">
                                            <p:txEl>
                                              <p:pRg st="4" end="4"/>
                                            </p:txEl>
                                          </p:spTgt>
                                        </p:tgtEl>
                                        <p:attrNameLst>
                                          <p:attrName>style.visibility</p:attrName>
                                        </p:attrNameLst>
                                      </p:cBhvr>
                                      <p:to>
                                        <p:strVal val="visible"/>
                                      </p:to>
                                    </p:set>
                                    <p:animEffect transition="in" filter="wipe(left)">
                                      <p:cBhvr>
                                        <p:cTn id="18" dur="1000"/>
                                        <p:tgtEl>
                                          <p:spTgt spid="109571">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9571">
                                            <p:txEl>
                                              <p:pRg st="6" end="6"/>
                                            </p:txEl>
                                          </p:spTgt>
                                        </p:tgtEl>
                                        <p:attrNameLst>
                                          <p:attrName>style.visibility</p:attrName>
                                        </p:attrNameLst>
                                      </p:cBhvr>
                                      <p:to>
                                        <p:strVal val="visible"/>
                                      </p:to>
                                    </p:set>
                                    <p:animEffect transition="in" filter="wipe(left)">
                                      <p:cBhvr>
                                        <p:cTn id="23" dur="1000"/>
                                        <p:tgtEl>
                                          <p:spTgt spid="109571">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9571">
                                            <p:txEl>
                                              <p:pRg st="8" end="8"/>
                                            </p:txEl>
                                          </p:spTgt>
                                        </p:tgtEl>
                                        <p:attrNameLst>
                                          <p:attrName>style.visibility</p:attrName>
                                        </p:attrNameLst>
                                      </p:cBhvr>
                                      <p:to>
                                        <p:strVal val="visible"/>
                                      </p:to>
                                    </p:set>
                                    <p:animEffect transition="in" filter="wipe(left)">
                                      <p:cBhvr>
                                        <p:cTn id="28" dur="1000"/>
                                        <p:tgtEl>
                                          <p:spTgt spid="109571">
                                            <p:txEl>
                                              <p:pRg st="8" end="8"/>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9571">
                                            <p:txEl>
                                              <p:pRg st="9" end="9"/>
                                            </p:txEl>
                                          </p:spTgt>
                                        </p:tgtEl>
                                        <p:attrNameLst>
                                          <p:attrName>style.visibility</p:attrName>
                                        </p:attrNameLst>
                                      </p:cBhvr>
                                      <p:to>
                                        <p:strVal val="visible"/>
                                      </p:to>
                                    </p:set>
                                    <p:animEffect transition="in" filter="wipe(left)">
                                      <p:cBhvr>
                                        <p:cTn id="31" dur="1000"/>
                                        <p:tgtEl>
                                          <p:spTgt spid="109571">
                                            <p:txEl>
                                              <p:pRg st="9" end="9"/>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09571">
                                            <p:txEl>
                                              <p:pRg st="10" end="10"/>
                                            </p:txEl>
                                          </p:spTgt>
                                        </p:tgtEl>
                                        <p:attrNameLst>
                                          <p:attrName>style.visibility</p:attrName>
                                        </p:attrNameLst>
                                      </p:cBhvr>
                                      <p:to>
                                        <p:strVal val="visible"/>
                                      </p:to>
                                    </p:set>
                                    <p:animEffect transition="in" filter="wipe(left)">
                                      <p:cBhvr>
                                        <p:cTn id="34" dur="1000"/>
                                        <p:tgtEl>
                                          <p:spTgt spid="10957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idx="1"/>
          </p:nvPr>
        </p:nvSpPr>
        <p:spPr>
          <a:xfrm>
            <a:off x="457200" y="914400"/>
            <a:ext cx="8229600" cy="5562600"/>
          </a:xfrm>
        </p:spPr>
        <p:txBody>
          <a:bodyPr/>
          <a:lstStyle/>
          <a:p>
            <a:pPr>
              <a:buFontTx/>
              <a:buNone/>
            </a:pPr>
            <a:r>
              <a:rPr lang="en-US" sz="2400">
                <a:solidFill>
                  <a:schemeClr val="accent1"/>
                </a:solidFill>
              </a:rPr>
              <a:t>	The expression “any other person” includes</a:t>
            </a:r>
          </a:p>
          <a:p>
            <a:pPr lvl="1"/>
            <a:r>
              <a:rPr lang="en-US" sz="2400">
                <a:solidFill>
                  <a:schemeClr val="accent1"/>
                </a:solidFill>
              </a:rPr>
              <a:t>Guardian of a minor (if minor is separately assessed)</a:t>
            </a:r>
          </a:p>
          <a:p>
            <a:pPr lvl="1"/>
            <a:r>
              <a:rPr lang="en-US" sz="2400">
                <a:solidFill>
                  <a:schemeClr val="accent1"/>
                </a:solidFill>
              </a:rPr>
              <a:t>Trustee of a trust</a:t>
            </a:r>
          </a:p>
          <a:p>
            <a:pPr lvl="1"/>
            <a:r>
              <a:rPr lang="en-US" sz="2400">
                <a:solidFill>
                  <a:schemeClr val="accent1"/>
                </a:solidFill>
              </a:rPr>
              <a:t>Executor of an estate of a deceased person</a:t>
            </a:r>
          </a:p>
          <a:p>
            <a:pPr lvl="1"/>
            <a:r>
              <a:rPr lang="en-US" sz="2400">
                <a:solidFill>
                  <a:schemeClr val="accent1"/>
                </a:solidFill>
              </a:rPr>
              <a:t>Liquidator of a company in liquidation</a:t>
            </a:r>
          </a:p>
          <a:p>
            <a:pPr>
              <a:buFontTx/>
              <a:buNone/>
            </a:pPr>
            <a:endParaRPr lang="en-US" sz="280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Effect transition="in" filter="wipe(left)">
                                      <p:cBhvr>
                                        <p:cTn id="7" dur="1000"/>
                                        <p:tgtEl>
                                          <p:spTgt spid="829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2947">
                                            <p:txEl>
                                              <p:pRg st="1" end="1"/>
                                            </p:txEl>
                                          </p:spTgt>
                                        </p:tgtEl>
                                        <p:attrNameLst>
                                          <p:attrName>style.visibility</p:attrName>
                                        </p:attrNameLst>
                                      </p:cBhvr>
                                      <p:to>
                                        <p:strVal val="visible"/>
                                      </p:to>
                                    </p:set>
                                    <p:animEffect transition="in" filter="wipe(left)">
                                      <p:cBhvr>
                                        <p:cTn id="12" dur="1000"/>
                                        <p:tgtEl>
                                          <p:spTgt spid="829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2947">
                                            <p:txEl>
                                              <p:pRg st="2" end="2"/>
                                            </p:txEl>
                                          </p:spTgt>
                                        </p:tgtEl>
                                        <p:attrNameLst>
                                          <p:attrName>style.visibility</p:attrName>
                                        </p:attrNameLst>
                                      </p:cBhvr>
                                      <p:to>
                                        <p:strVal val="visible"/>
                                      </p:to>
                                    </p:set>
                                    <p:animEffect transition="in" filter="wipe(left)">
                                      <p:cBhvr>
                                        <p:cTn id="17" dur="1000"/>
                                        <p:tgtEl>
                                          <p:spTgt spid="829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2947">
                                            <p:txEl>
                                              <p:pRg st="3" end="3"/>
                                            </p:txEl>
                                          </p:spTgt>
                                        </p:tgtEl>
                                        <p:attrNameLst>
                                          <p:attrName>style.visibility</p:attrName>
                                        </p:attrNameLst>
                                      </p:cBhvr>
                                      <p:to>
                                        <p:strVal val="visible"/>
                                      </p:to>
                                    </p:set>
                                    <p:animEffect transition="in" filter="wipe(left)">
                                      <p:cBhvr>
                                        <p:cTn id="22" dur="1000"/>
                                        <p:tgtEl>
                                          <p:spTgt spid="829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2947">
                                            <p:txEl>
                                              <p:pRg st="4" end="4"/>
                                            </p:txEl>
                                          </p:spTgt>
                                        </p:tgtEl>
                                        <p:attrNameLst>
                                          <p:attrName>style.visibility</p:attrName>
                                        </p:attrNameLst>
                                      </p:cBhvr>
                                      <p:to>
                                        <p:strVal val="visible"/>
                                      </p:to>
                                    </p:set>
                                    <p:animEffect transition="in" filter="wipe(left)">
                                      <p:cBhvr>
                                        <p:cTn id="27" dur="1000"/>
                                        <p:tgtEl>
                                          <p:spTgt spid="829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457200" y="381000"/>
            <a:ext cx="8229600" cy="6096000"/>
          </a:xfrm>
        </p:spPr>
        <p:txBody>
          <a:bodyPr>
            <a:normAutofit/>
          </a:bodyPr>
          <a:lstStyle/>
          <a:p>
            <a:r>
              <a:rPr lang="en-US" sz="2400">
                <a:solidFill>
                  <a:schemeClr val="accent1"/>
                </a:solidFill>
              </a:rPr>
              <a:t>W.e.f AY 2006-07, it has been provided that every person, being</a:t>
            </a:r>
          </a:p>
          <a:p>
            <a:pPr lvl="1"/>
            <a:r>
              <a:rPr lang="en-US" sz="2400">
                <a:solidFill>
                  <a:schemeClr val="accent1"/>
                </a:solidFill>
              </a:rPr>
              <a:t>An Individual or</a:t>
            </a:r>
          </a:p>
          <a:p>
            <a:pPr lvl="1"/>
            <a:r>
              <a:rPr lang="en-US" sz="2400">
                <a:solidFill>
                  <a:schemeClr val="accent1"/>
                </a:solidFill>
              </a:rPr>
              <a:t>A HUF or</a:t>
            </a:r>
          </a:p>
          <a:p>
            <a:pPr lvl="1"/>
            <a:r>
              <a:rPr lang="en-US" sz="2400">
                <a:solidFill>
                  <a:schemeClr val="accent1"/>
                </a:solidFill>
              </a:rPr>
              <a:t>An AOP/BOI (whether incorporated or not) or</a:t>
            </a:r>
          </a:p>
          <a:p>
            <a:pPr lvl="1"/>
            <a:r>
              <a:rPr lang="en-US" sz="2400">
                <a:solidFill>
                  <a:schemeClr val="accent1"/>
                </a:solidFill>
              </a:rPr>
              <a:t>An Artificial Judicial Person</a:t>
            </a:r>
          </a:p>
          <a:p>
            <a:pPr>
              <a:lnSpc>
                <a:spcPct val="90000"/>
              </a:lnSpc>
            </a:pPr>
            <a:r>
              <a:rPr lang="en-US" sz="2400">
                <a:solidFill>
                  <a:schemeClr val="accent1"/>
                </a:solidFill>
              </a:rPr>
              <a:t>Shall furnish his ROI or the ROI of the other person on or before the due date in the prescribed form and in the prescribed manner</a:t>
            </a:r>
          </a:p>
          <a:p>
            <a:pPr>
              <a:lnSpc>
                <a:spcPct val="90000"/>
              </a:lnSpc>
            </a:pPr>
            <a:r>
              <a:rPr lang="en-US" sz="2400">
                <a:solidFill>
                  <a:schemeClr val="accent1"/>
                </a:solidFill>
              </a:rPr>
              <a:t>If his total income / the total income of any other person in respect of which he is assessable to tax during the PY exceeds the maximum amount not chargeable to income tax</a:t>
            </a:r>
          </a:p>
          <a:p>
            <a:pPr>
              <a:lnSpc>
                <a:spcPct val="90000"/>
              </a:lnSpc>
            </a:pPr>
            <a:r>
              <a:rPr lang="en-US" sz="2400">
                <a:solidFill>
                  <a:schemeClr val="accent1"/>
                </a:solidFill>
              </a:rPr>
              <a:t>Before giving effect to the provisions of Sec.10A/10B/10BA or Chapter VI-A deductions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left)">
                                      <p:cBhvr>
                                        <p:cTn id="7" dur="1000"/>
                                        <p:tgtEl>
                                          <p:spTgt spid="604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wipe(left)">
                                      <p:cBhvr>
                                        <p:cTn id="12" dur="1000"/>
                                        <p:tgtEl>
                                          <p:spTgt spid="604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wipe(left)">
                                      <p:cBhvr>
                                        <p:cTn id="17" dur="1000"/>
                                        <p:tgtEl>
                                          <p:spTgt spid="604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0419">
                                            <p:txEl>
                                              <p:pRg st="3" end="3"/>
                                            </p:txEl>
                                          </p:spTgt>
                                        </p:tgtEl>
                                        <p:attrNameLst>
                                          <p:attrName>style.visibility</p:attrName>
                                        </p:attrNameLst>
                                      </p:cBhvr>
                                      <p:to>
                                        <p:strVal val="visible"/>
                                      </p:to>
                                    </p:set>
                                    <p:animEffect transition="in" filter="wipe(left)">
                                      <p:cBhvr>
                                        <p:cTn id="22" dur="1000"/>
                                        <p:tgtEl>
                                          <p:spTgt spid="604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0419">
                                            <p:txEl>
                                              <p:pRg st="4" end="4"/>
                                            </p:txEl>
                                          </p:spTgt>
                                        </p:tgtEl>
                                        <p:attrNameLst>
                                          <p:attrName>style.visibility</p:attrName>
                                        </p:attrNameLst>
                                      </p:cBhvr>
                                      <p:to>
                                        <p:strVal val="visible"/>
                                      </p:to>
                                    </p:set>
                                    <p:animEffect transition="in" filter="wipe(left)">
                                      <p:cBhvr>
                                        <p:cTn id="27" dur="1000"/>
                                        <p:tgtEl>
                                          <p:spTgt spid="604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0419">
                                            <p:txEl>
                                              <p:pRg st="5" end="5"/>
                                            </p:txEl>
                                          </p:spTgt>
                                        </p:tgtEl>
                                        <p:attrNameLst>
                                          <p:attrName>style.visibility</p:attrName>
                                        </p:attrNameLst>
                                      </p:cBhvr>
                                      <p:to>
                                        <p:strVal val="visible"/>
                                      </p:to>
                                    </p:set>
                                    <p:animEffect transition="in" filter="wipe(left)">
                                      <p:cBhvr>
                                        <p:cTn id="32" dur="1000"/>
                                        <p:tgtEl>
                                          <p:spTgt spid="604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0419">
                                            <p:txEl>
                                              <p:pRg st="6" end="6"/>
                                            </p:txEl>
                                          </p:spTgt>
                                        </p:tgtEl>
                                        <p:attrNameLst>
                                          <p:attrName>style.visibility</p:attrName>
                                        </p:attrNameLst>
                                      </p:cBhvr>
                                      <p:to>
                                        <p:strVal val="visible"/>
                                      </p:to>
                                    </p:set>
                                    <p:animEffect transition="in" filter="wipe(left)">
                                      <p:cBhvr>
                                        <p:cTn id="37" dur="1000"/>
                                        <p:tgtEl>
                                          <p:spTgt spid="604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0419">
                                            <p:txEl>
                                              <p:pRg st="7" end="7"/>
                                            </p:txEl>
                                          </p:spTgt>
                                        </p:tgtEl>
                                        <p:attrNameLst>
                                          <p:attrName>style.visibility</p:attrName>
                                        </p:attrNameLst>
                                      </p:cBhvr>
                                      <p:to>
                                        <p:strVal val="visible"/>
                                      </p:to>
                                    </p:set>
                                    <p:animEffect transition="in" filter="wipe(left)">
                                      <p:cBhvr>
                                        <p:cTn id="42" dur="1000"/>
                                        <p:tgtEl>
                                          <p:spTgt spid="604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381000" y="0"/>
            <a:ext cx="8229600" cy="1143000"/>
          </a:xfrm>
        </p:spPr>
        <p:txBody>
          <a:bodyPr>
            <a:normAutofit fontScale="90000"/>
          </a:bodyPr>
          <a:lstStyle/>
          <a:p>
            <a:r>
              <a:rPr lang="en-US" sz="4000" b="1">
                <a:solidFill>
                  <a:schemeClr val="folHlink"/>
                </a:solidFill>
              </a:rPr>
              <a:t>Explanation 2 to Section 139(1)</a:t>
            </a:r>
          </a:p>
        </p:txBody>
      </p:sp>
      <p:sp>
        <p:nvSpPr>
          <p:cNvPr id="83971" name="Rectangle 3"/>
          <p:cNvSpPr>
            <a:spLocks noGrp="1" noChangeArrowheads="1"/>
          </p:cNvSpPr>
          <p:nvPr>
            <p:ph type="body" sz="half" idx="1"/>
          </p:nvPr>
        </p:nvSpPr>
        <p:spPr>
          <a:xfrm>
            <a:off x="381000" y="990600"/>
            <a:ext cx="8153400" cy="914400"/>
          </a:xfrm>
        </p:spPr>
        <p:txBody>
          <a:bodyPr>
            <a:normAutofit lnSpcReduction="10000"/>
          </a:bodyPr>
          <a:lstStyle/>
          <a:p>
            <a:r>
              <a:rPr lang="en-US" sz="2000">
                <a:solidFill>
                  <a:schemeClr val="accent1"/>
                </a:solidFill>
              </a:rPr>
              <a:t>The ROI must be filed in the prescribed form/specified computer readable media, in the prescribed manner, on or before the following due dates:</a:t>
            </a:r>
          </a:p>
        </p:txBody>
      </p:sp>
      <p:graphicFrame>
        <p:nvGraphicFramePr>
          <p:cNvPr id="84032" name="Group 64"/>
          <p:cNvGraphicFramePr>
            <a:graphicFrameLocks noGrp="1"/>
          </p:cNvGraphicFramePr>
          <p:nvPr>
            <p:ph sz="half" idx="2"/>
          </p:nvPr>
        </p:nvGraphicFramePr>
        <p:xfrm>
          <a:off x="685800" y="2133600"/>
          <a:ext cx="8001000" cy="4419600"/>
        </p:xfrm>
        <a:graphic>
          <a:graphicData uri="http://schemas.openxmlformats.org/drawingml/2006/table">
            <a:tbl>
              <a:tblPr/>
              <a:tblGrid>
                <a:gridCol w="5181600"/>
                <a:gridCol w="2819400"/>
              </a:tblGrid>
              <a:tr h="3197225">
                <a:tc>
                  <a:txBody>
                    <a:bodyPr/>
                    <a:lstStyle/>
                    <a:p>
                      <a:pPr marL="577850" marR="0" lvl="0" indent="-57785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accent1"/>
                          </a:solidFill>
                          <a:effectLst/>
                          <a:latin typeface="Arial" charset="0"/>
                        </a:rPr>
                        <a:t>Where the assessee is </a:t>
                      </a:r>
                    </a:p>
                    <a:p>
                      <a:pPr marL="577850" marR="0" lvl="0" indent="-577850" algn="l" defTabSz="914400" rtl="0" eaLnBrk="1" fontAlgn="base" latinLnBrk="0" hangingPunct="1">
                        <a:lnSpc>
                          <a:spcPct val="100000"/>
                        </a:lnSpc>
                        <a:spcBef>
                          <a:spcPct val="20000"/>
                        </a:spcBef>
                        <a:spcAft>
                          <a:spcPct val="0"/>
                        </a:spcAft>
                        <a:buClrTx/>
                        <a:buSzTx/>
                        <a:buFontTx/>
                        <a:buAutoNum type="romanLcPeriod"/>
                        <a:tabLst/>
                      </a:pPr>
                      <a:r>
                        <a:rPr kumimoji="0" lang="en-US" sz="1800" b="0" i="0" u="none" strike="noStrike" cap="none" normalizeH="0" baseline="0" dirty="0" smtClean="0">
                          <a:ln>
                            <a:noFill/>
                          </a:ln>
                          <a:solidFill>
                            <a:schemeClr val="accent1"/>
                          </a:solidFill>
                          <a:effectLst/>
                          <a:latin typeface="Arial" charset="0"/>
                        </a:rPr>
                        <a:t>A company, or</a:t>
                      </a:r>
                    </a:p>
                    <a:p>
                      <a:pPr marL="577850" marR="0" lvl="0" indent="-577850" algn="l" defTabSz="914400" rtl="0" eaLnBrk="1" fontAlgn="base" latinLnBrk="0" hangingPunct="1">
                        <a:lnSpc>
                          <a:spcPct val="100000"/>
                        </a:lnSpc>
                        <a:spcBef>
                          <a:spcPct val="20000"/>
                        </a:spcBef>
                        <a:spcAft>
                          <a:spcPct val="0"/>
                        </a:spcAft>
                        <a:buClrTx/>
                        <a:buSzTx/>
                        <a:buFontTx/>
                        <a:buAutoNum type="romanLcPeriod"/>
                        <a:tabLst/>
                      </a:pPr>
                      <a:r>
                        <a:rPr kumimoji="0" lang="en-US" sz="1800" b="0" i="0" u="none" strike="noStrike" cap="none" normalizeH="0" baseline="0" dirty="0" smtClean="0">
                          <a:ln>
                            <a:noFill/>
                          </a:ln>
                          <a:solidFill>
                            <a:schemeClr val="accent1"/>
                          </a:solidFill>
                          <a:effectLst/>
                          <a:latin typeface="Arial" charset="0"/>
                        </a:rPr>
                        <a:t>A person (other than company) whose accounts are required to be audited under this Act or under any other law for the time being in force, or</a:t>
                      </a:r>
                    </a:p>
                    <a:p>
                      <a:pPr marL="577850" marR="0" lvl="0" indent="-577850" algn="l" defTabSz="914400" rtl="0" eaLnBrk="1" fontAlgn="base" latinLnBrk="0" hangingPunct="1">
                        <a:lnSpc>
                          <a:spcPct val="100000"/>
                        </a:lnSpc>
                        <a:spcBef>
                          <a:spcPct val="20000"/>
                        </a:spcBef>
                        <a:spcAft>
                          <a:spcPct val="0"/>
                        </a:spcAft>
                        <a:buClrTx/>
                        <a:buSzTx/>
                        <a:buFontTx/>
                        <a:buAutoNum type="romanLcPeriod"/>
                        <a:tabLst/>
                      </a:pPr>
                      <a:r>
                        <a:rPr kumimoji="0" lang="en-US" sz="1800" b="0" i="0" u="none" strike="noStrike" cap="none" normalizeH="0" baseline="0" dirty="0" smtClean="0">
                          <a:ln>
                            <a:noFill/>
                          </a:ln>
                          <a:solidFill>
                            <a:schemeClr val="accent1"/>
                          </a:solidFill>
                          <a:effectLst/>
                          <a:latin typeface="Arial" charset="0"/>
                        </a:rPr>
                        <a:t>A working partner of a firm whose accounts are required to be audited under this Act of under any other law for the time being in force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accent1"/>
                          </a:solidFill>
                          <a:effectLst/>
                          <a:latin typeface="Arial" charset="0"/>
                        </a:rPr>
                        <a:t>30</a:t>
                      </a:r>
                      <a:r>
                        <a:rPr kumimoji="0" lang="en-US" sz="1800" b="0" i="0" u="none" strike="noStrike" cap="none" normalizeH="0" baseline="30000" dirty="0" smtClean="0">
                          <a:ln>
                            <a:noFill/>
                          </a:ln>
                          <a:solidFill>
                            <a:schemeClr val="accent1"/>
                          </a:solidFill>
                          <a:effectLst/>
                          <a:latin typeface="Arial" charset="0"/>
                        </a:rPr>
                        <a:t>st</a:t>
                      </a:r>
                      <a:r>
                        <a:rPr kumimoji="0" lang="en-US" sz="1800" b="0" i="0" u="none" strike="noStrike" cap="none" normalizeH="0" baseline="0" dirty="0" smtClean="0">
                          <a:ln>
                            <a:noFill/>
                          </a:ln>
                          <a:solidFill>
                            <a:schemeClr val="accent1"/>
                          </a:solidFill>
                          <a:effectLst/>
                          <a:latin typeface="Arial" charset="0"/>
                        </a:rPr>
                        <a:t> </a:t>
                      </a:r>
                      <a:r>
                        <a:rPr kumimoji="0" lang="en-US" sz="1800" b="0" i="0" u="none" strike="noStrike" cap="none" normalizeH="0" baseline="0" dirty="0" err="1" smtClean="0">
                          <a:ln>
                            <a:noFill/>
                          </a:ln>
                          <a:solidFill>
                            <a:schemeClr val="accent1"/>
                          </a:solidFill>
                          <a:effectLst/>
                          <a:latin typeface="Arial" charset="0"/>
                        </a:rPr>
                        <a:t>sept</a:t>
                      </a:r>
                      <a:r>
                        <a:rPr kumimoji="0" lang="en-US" sz="1800" b="0" i="0" u="none" strike="noStrike" cap="none" normalizeH="0" baseline="0" dirty="0" smtClean="0">
                          <a:ln>
                            <a:noFill/>
                          </a:ln>
                          <a:solidFill>
                            <a:schemeClr val="accent1"/>
                          </a:solidFill>
                          <a:effectLst/>
                          <a:latin typeface="Arial" charset="0"/>
                        </a:rPr>
                        <a:t> of the RAY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1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accent1"/>
                          </a:solidFill>
                          <a:effectLst/>
                          <a:latin typeface="Arial" charset="0"/>
                        </a:rPr>
                        <a:t>In case of a person (other than a company) referred to in above proviso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accent1"/>
                          </a:solidFill>
                          <a:effectLst/>
                          <a:latin typeface="Arial" charset="0"/>
                        </a:rPr>
                        <a:t>30</a:t>
                      </a:r>
                      <a:r>
                        <a:rPr kumimoji="0" lang="en-US" sz="1800" b="0" i="0" u="none" strike="noStrike" cap="none" normalizeH="0" baseline="30000" dirty="0" smtClean="0">
                          <a:ln>
                            <a:noFill/>
                          </a:ln>
                          <a:solidFill>
                            <a:schemeClr val="accent1"/>
                          </a:solidFill>
                          <a:effectLst/>
                          <a:latin typeface="Arial" charset="0"/>
                        </a:rPr>
                        <a:t>st</a:t>
                      </a:r>
                      <a:r>
                        <a:rPr kumimoji="0" lang="en-US" sz="1800" b="0" i="0" u="none" strike="noStrike" cap="none" normalizeH="0" baseline="0" dirty="0" smtClean="0">
                          <a:ln>
                            <a:noFill/>
                          </a:ln>
                          <a:solidFill>
                            <a:schemeClr val="accent1"/>
                          </a:solidFill>
                          <a:effectLst/>
                          <a:latin typeface="Arial" charset="0"/>
                        </a:rPr>
                        <a:t> </a:t>
                      </a:r>
                      <a:r>
                        <a:rPr kumimoji="0" lang="en-US" sz="1800" b="0" i="0" u="none" strike="noStrike" cap="none" normalizeH="0" baseline="0" dirty="0" err="1" smtClean="0">
                          <a:ln>
                            <a:noFill/>
                          </a:ln>
                          <a:solidFill>
                            <a:schemeClr val="accent1"/>
                          </a:solidFill>
                          <a:effectLst/>
                          <a:latin typeface="Arial" charset="0"/>
                        </a:rPr>
                        <a:t>sept</a:t>
                      </a:r>
                      <a:r>
                        <a:rPr kumimoji="0" lang="en-US" sz="1800" b="0" i="0" u="none" strike="noStrike" cap="none" normalizeH="0" baseline="0" dirty="0" smtClean="0">
                          <a:ln>
                            <a:noFill/>
                          </a:ln>
                          <a:solidFill>
                            <a:schemeClr val="accent1"/>
                          </a:solidFill>
                          <a:effectLst/>
                          <a:latin typeface="Arial" charset="0"/>
                        </a:rPr>
                        <a:t> of RAY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accent1"/>
                          </a:solidFill>
                          <a:effectLst/>
                          <a:latin typeface="Arial" charset="0"/>
                        </a:rPr>
                        <a:t>in case of any other assessee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accent1"/>
                          </a:solidFill>
                          <a:effectLst/>
                          <a:latin typeface="Arial" charset="0"/>
                        </a:rPr>
                        <a:t>31</a:t>
                      </a:r>
                      <a:r>
                        <a:rPr kumimoji="0" lang="en-US" sz="1800" b="0" i="0" u="none" strike="noStrike" cap="none" normalizeH="0" baseline="30000" smtClean="0">
                          <a:ln>
                            <a:noFill/>
                          </a:ln>
                          <a:solidFill>
                            <a:schemeClr val="accent1"/>
                          </a:solidFill>
                          <a:effectLst/>
                          <a:latin typeface="Arial" charset="0"/>
                        </a:rPr>
                        <a:t>st</a:t>
                      </a:r>
                      <a:r>
                        <a:rPr kumimoji="0" lang="en-US" sz="1800" b="0" i="0" u="none" strike="noStrike" cap="none" normalizeH="0" baseline="0" smtClean="0">
                          <a:ln>
                            <a:noFill/>
                          </a:ln>
                          <a:solidFill>
                            <a:schemeClr val="accent1"/>
                          </a:solidFill>
                          <a:effectLst/>
                          <a:latin typeface="Arial" charset="0"/>
                        </a:rPr>
                        <a:t> July of RAY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wipe(left)">
                                      <p:cBhvr>
                                        <p:cTn id="7" dur="10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idx="1"/>
          </p:nvPr>
        </p:nvSpPr>
        <p:spPr>
          <a:xfrm>
            <a:off x="457200" y="914400"/>
            <a:ext cx="8229600" cy="5562600"/>
          </a:xfrm>
        </p:spPr>
        <p:txBody>
          <a:bodyPr/>
          <a:lstStyle/>
          <a:p>
            <a:r>
              <a:rPr lang="en-US" sz="2400">
                <a:solidFill>
                  <a:schemeClr val="accent1"/>
                </a:solidFill>
              </a:rPr>
              <a:t>In case of non-working partner the due date of filing ROI shall be 31</a:t>
            </a:r>
            <a:r>
              <a:rPr lang="en-US" sz="2400" baseline="30000">
                <a:solidFill>
                  <a:schemeClr val="accent1"/>
                </a:solidFill>
              </a:rPr>
              <a:t>st</a:t>
            </a:r>
            <a:r>
              <a:rPr lang="en-US" sz="2400">
                <a:solidFill>
                  <a:schemeClr val="accent1"/>
                </a:solidFill>
              </a:rPr>
              <a:t> July of the RAY irrespective of whether the accounts of the firm are required to be audited or not.</a:t>
            </a:r>
          </a:p>
          <a:p>
            <a:endParaRPr lang="en-US" sz="2400">
              <a:solidFill>
                <a:schemeClr val="accent1"/>
              </a:solidFill>
            </a:endParaRPr>
          </a:p>
          <a:p>
            <a:r>
              <a:rPr lang="en-US" sz="2400">
                <a:solidFill>
                  <a:schemeClr val="accent1"/>
                </a:solidFill>
              </a:rPr>
              <a:t>In case of a firm whose accounts are not required to be audited under this Act or under any other law, the due date for filing ROI by firm + partners (whether working or non-working) shall be 31</a:t>
            </a:r>
            <a:r>
              <a:rPr lang="en-US" sz="2400" baseline="30000">
                <a:solidFill>
                  <a:schemeClr val="accent1"/>
                </a:solidFill>
              </a:rPr>
              <a:t>st</a:t>
            </a:r>
            <a:r>
              <a:rPr lang="en-US" sz="2400">
                <a:solidFill>
                  <a:schemeClr val="accent1"/>
                </a:solidFill>
              </a:rPr>
              <a:t> July of the RAY.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wipe(left)">
                                      <p:cBhvr>
                                        <p:cTn id="7" dur="1000"/>
                                        <p:tgtEl>
                                          <p:spTgt spid="860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6019">
                                            <p:txEl>
                                              <p:pRg st="2" end="2"/>
                                            </p:txEl>
                                          </p:spTgt>
                                        </p:tgtEl>
                                        <p:attrNameLst>
                                          <p:attrName>style.visibility</p:attrName>
                                        </p:attrNameLst>
                                      </p:cBhvr>
                                      <p:to>
                                        <p:strVal val="visible"/>
                                      </p:to>
                                    </p:set>
                                    <p:animEffect transition="in" filter="wipe(left)">
                                      <p:cBhvr>
                                        <p:cTn id="12" dur="1000"/>
                                        <p:tgtEl>
                                          <p:spTgt spid="860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274638"/>
            <a:ext cx="8229600" cy="487362"/>
          </a:xfrm>
        </p:spPr>
        <p:txBody>
          <a:bodyPr>
            <a:normAutofit fontScale="90000"/>
          </a:bodyPr>
          <a:lstStyle/>
          <a:p>
            <a:r>
              <a:rPr lang="en-US" sz="3600" b="1">
                <a:solidFill>
                  <a:schemeClr val="folHlink"/>
                </a:solidFill>
              </a:rPr>
              <a:t>Consequences Of Non-filing Of ROI</a:t>
            </a:r>
          </a:p>
        </p:txBody>
      </p:sp>
      <p:sp>
        <p:nvSpPr>
          <p:cNvPr id="87043" name="Rectangle 3"/>
          <p:cNvSpPr>
            <a:spLocks noGrp="1" noChangeArrowheads="1"/>
          </p:cNvSpPr>
          <p:nvPr>
            <p:ph idx="1"/>
          </p:nvPr>
        </p:nvSpPr>
        <p:spPr>
          <a:xfrm>
            <a:off x="457200" y="914400"/>
            <a:ext cx="8229600" cy="5562600"/>
          </a:xfrm>
        </p:spPr>
        <p:txBody>
          <a:bodyPr>
            <a:normAutofit/>
          </a:bodyPr>
          <a:lstStyle/>
          <a:p>
            <a:pPr marL="609600" indent="-609600" algn="just">
              <a:lnSpc>
                <a:spcPct val="90000"/>
              </a:lnSpc>
              <a:buFontTx/>
              <a:buNone/>
            </a:pPr>
            <a:r>
              <a:rPr lang="en-US" sz="1800" b="1" u="sng">
                <a:solidFill>
                  <a:schemeClr val="accent1"/>
                </a:solidFill>
              </a:rPr>
              <a:t>Interest Under Section 234A(1)</a:t>
            </a:r>
          </a:p>
          <a:p>
            <a:pPr marL="609600" indent="-609600" algn="just">
              <a:lnSpc>
                <a:spcPct val="90000"/>
              </a:lnSpc>
              <a:buFontTx/>
              <a:buNone/>
            </a:pPr>
            <a:r>
              <a:rPr lang="en-US" sz="1800">
                <a:solidFill>
                  <a:schemeClr val="accent1"/>
                </a:solidFill>
              </a:rPr>
              <a:t>	The assessee is liable to pay interest </a:t>
            </a:r>
          </a:p>
          <a:p>
            <a:pPr marL="1371600" lvl="2" indent="-457200" algn="just">
              <a:lnSpc>
                <a:spcPct val="90000"/>
              </a:lnSpc>
              <a:buFontTx/>
              <a:buAutoNum type="alphaLcParenR"/>
            </a:pPr>
            <a:r>
              <a:rPr lang="en-US" sz="1800">
                <a:solidFill>
                  <a:schemeClr val="accent1"/>
                </a:solidFill>
              </a:rPr>
              <a:t>if he files his ROI after the due date specified u/s 139(1) </a:t>
            </a:r>
            <a:r>
              <a:rPr lang="en-US" sz="1800" u="sng">
                <a:solidFill>
                  <a:schemeClr val="accent1"/>
                </a:solidFill>
              </a:rPr>
              <a:t>or</a:t>
            </a:r>
            <a:r>
              <a:rPr lang="en-US" sz="1800">
                <a:solidFill>
                  <a:schemeClr val="accent1"/>
                </a:solidFill>
              </a:rPr>
              <a:t> </a:t>
            </a:r>
          </a:p>
          <a:p>
            <a:pPr marL="1371600" lvl="2" indent="-457200" algn="just">
              <a:lnSpc>
                <a:spcPct val="90000"/>
              </a:lnSpc>
              <a:buFontTx/>
              <a:buAutoNum type="alphaLcParenR"/>
            </a:pPr>
            <a:r>
              <a:rPr lang="en-US" sz="1800">
                <a:solidFill>
                  <a:schemeClr val="accent1"/>
                </a:solidFill>
              </a:rPr>
              <a:t>if he does not furnish it at all.</a:t>
            </a:r>
          </a:p>
          <a:p>
            <a:pPr marL="1371600" lvl="2" indent="-457200" algn="just">
              <a:lnSpc>
                <a:spcPct val="90000"/>
              </a:lnSpc>
              <a:buFontTx/>
              <a:buNone/>
            </a:pPr>
            <a:endParaRPr lang="en-US" sz="1800">
              <a:solidFill>
                <a:schemeClr val="accent1"/>
              </a:solidFill>
            </a:endParaRPr>
          </a:p>
          <a:p>
            <a:pPr marL="609600" indent="-609600" algn="just">
              <a:lnSpc>
                <a:spcPct val="90000"/>
              </a:lnSpc>
              <a:buFontTx/>
              <a:buNone/>
            </a:pPr>
            <a:r>
              <a:rPr lang="en-US" sz="1800">
                <a:solidFill>
                  <a:schemeClr val="accent1"/>
                </a:solidFill>
              </a:rPr>
              <a:t>	A simple interest @ 1% p.m. or part of the month shall be payable for the period commencing from the date after the due date &amp; ending on:</a:t>
            </a:r>
          </a:p>
          <a:p>
            <a:pPr marL="1371600" lvl="2" indent="-457200" algn="just">
              <a:lnSpc>
                <a:spcPct val="90000"/>
              </a:lnSpc>
              <a:buFontTx/>
              <a:buAutoNum type="alphaLcParenR"/>
            </a:pPr>
            <a:r>
              <a:rPr lang="en-US" sz="1800">
                <a:solidFill>
                  <a:schemeClr val="accent1"/>
                </a:solidFill>
              </a:rPr>
              <a:t>The date of filing the ROI in case of (a)</a:t>
            </a:r>
          </a:p>
          <a:p>
            <a:pPr marL="1371600" lvl="2" indent="-457200" algn="just">
              <a:lnSpc>
                <a:spcPct val="90000"/>
              </a:lnSpc>
              <a:buFontTx/>
              <a:buAutoNum type="alphaLcParenR"/>
            </a:pPr>
            <a:r>
              <a:rPr lang="en-US" sz="1800">
                <a:solidFill>
                  <a:schemeClr val="accent1"/>
                </a:solidFill>
              </a:rPr>
              <a:t>The date of completion of assessment u/s 144 in case of (b)</a:t>
            </a:r>
          </a:p>
          <a:p>
            <a:pPr marL="1371600" lvl="2" indent="-457200" algn="just">
              <a:lnSpc>
                <a:spcPct val="90000"/>
              </a:lnSpc>
              <a:buFontTx/>
              <a:buAutoNum type="alphaLcParenR"/>
            </a:pPr>
            <a:endParaRPr lang="en-US" sz="1800">
              <a:solidFill>
                <a:schemeClr val="accent1"/>
              </a:solidFill>
            </a:endParaRPr>
          </a:p>
          <a:p>
            <a:pPr marL="609600" indent="-609600" algn="just">
              <a:lnSpc>
                <a:spcPct val="90000"/>
              </a:lnSpc>
              <a:buFontTx/>
              <a:buNone/>
            </a:pPr>
            <a:r>
              <a:rPr lang="en-US" sz="2400">
                <a:solidFill>
                  <a:schemeClr val="accent1"/>
                </a:solidFill>
              </a:rPr>
              <a:t>	</a:t>
            </a:r>
            <a:r>
              <a:rPr lang="en-US" sz="1800">
                <a:solidFill>
                  <a:schemeClr val="accent1"/>
                </a:solidFill>
              </a:rPr>
              <a:t>Interest is payable on the following amount:</a:t>
            </a:r>
          </a:p>
          <a:p>
            <a:pPr marL="1371600" lvl="2" indent="-457200" algn="just">
              <a:lnSpc>
                <a:spcPct val="90000"/>
              </a:lnSpc>
              <a:buFontTx/>
              <a:buAutoNum type="alphaLcParenR"/>
            </a:pPr>
            <a:r>
              <a:rPr lang="en-US" sz="1800">
                <a:solidFill>
                  <a:schemeClr val="accent1"/>
                </a:solidFill>
              </a:rPr>
              <a:t>Tax determined u/s 143(1) or</a:t>
            </a:r>
          </a:p>
          <a:p>
            <a:pPr marL="1371600" lvl="2" indent="-457200" algn="just">
              <a:lnSpc>
                <a:spcPct val="90000"/>
              </a:lnSpc>
              <a:buFontTx/>
              <a:buAutoNum type="alphaLcParenR"/>
            </a:pPr>
            <a:r>
              <a:rPr lang="en-US" sz="1800" b="1">
                <a:solidFill>
                  <a:schemeClr val="accent1"/>
                </a:solidFill>
              </a:rPr>
              <a:t>Add</a:t>
            </a:r>
            <a:r>
              <a:rPr lang="en-US" sz="1800">
                <a:solidFill>
                  <a:schemeClr val="accent1"/>
                </a:solidFill>
              </a:rPr>
              <a:t>: Tax on regular assessment u/s 143(3), 144, 147 &amp; 153A</a:t>
            </a:r>
          </a:p>
          <a:p>
            <a:pPr marL="1371600" lvl="2" indent="-457200" algn="just">
              <a:lnSpc>
                <a:spcPct val="90000"/>
              </a:lnSpc>
              <a:buFontTx/>
              <a:buAutoNum type="alphaLcParenR"/>
            </a:pPr>
            <a:r>
              <a:rPr lang="en-US" sz="1800">
                <a:solidFill>
                  <a:schemeClr val="accent1"/>
                </a:solidFill>
              </a:rPr>
              <a:t>Less: TDS/TCS</a:t>
            </a:r>
          </a:p>
          <a:p>
            <a:pPr marL="1371600" lvl="2" indent="-457200" algn="just">
              <a:lnSpc>
                <a:spcPct val="90000"/>
              </a:lnSpc>
              <a:buFontTx/>
              <a:buAutoNum type="alphaLcParenR"/>
            </a:pPr>
            <a:r>
              <a:rPr lang="en-US" sz="1800">
                <a:solidFill>
                  <a:schemeClr val="accent1"/>
                </a:solidFill>
              </a:rPr>
              <a:t>Less: Advance Tax Paid</a:t>
            </a:r>
          </a:p>
          <a:p>
            <a:pPr marL="1371600" lvl="2" indent="-457200" algn="just">
              <a:lnSpc>
                <a:spcPct val="90000"/>
              </a:lnSpc>
              <a:buFontTx/>
              <a:buAutoNum type="alphaLcParenR"/>
            </a:pPr>
            <a:r>
              <a:rPr lang="en-US" sz="1800">
                <a:solidFill>
                  <a:schemeClr val="accent1"/>
                </a:solidFill>
              </a:rPr>
              <a:t>Less: Any relief/deduction of tax allowed u/s 90, 90A &amp; 91</a:t>
            </a:r>
          </a:p>
          <a:p>
            <a:pPr marL="1371600" lvl="2" indent="-457200" algn="just">
              <a:lnSpc>
                <a:spcPct val="90000"/>
              </a:lnSpc>
              <a:buFontTx/>
              <a:buAutoNum type="alphaLcParenR"/>
            </a:pPr>
            <a:r>
              <a:rPr lang="en-US" sz="1800">
                <a:solidFill>
                  <a:schemeClr val="accent1"/>
                </a:solidFill>
              </a:rPr>
              <a:t>Less: MAT Credit u/s 115JAA</a:t>
            </a:r>
          </a:p>
          <a:p>
            <a:pPr marL="1371600" lvl="2" indent="-457200" algn="just">
              <a:lnSpc>
                <a:spcPct val="90000"/>
              </a:lnSpc>
              <a:buFontTx/>
              <a:buAutoNum type="alphaLcParenR"/>
            </a:pPr>
            <a:endParaRPr lang="en-US" sz="1800">
              <a:solidFill>
                <a:schemeClr val="accent1"/>
              </a:solidFill>
            </a:endParaRPr>
          </a:p>
          <a:p>
            <a:pPr marL="1371600" lvl="2" indent="-457200" algn="just">
              <a:lnSpc>
                <a:spcPct val="90000"/>
              </a:lnSpc>
              <a:buFontTx/>
              <a:buNone/>
            </a:pPr>
            <a:endParaRPr lang="en-US" sz="1800">
              <a:solidFill>
                <a:schemeClr val="accent1"/>
              </a:solidFill>
            </a:endParaRPr>
          </a:p>
          <a:p>
            <a:pPr marL="1371600" lvl="2" indent="-457200" algn="just">
              <a:lnSpc>
                <a:spcPct val="90000"/>
              </a:lnSpc>
              <a:buFontTx/>
              <a:buNone/>
            </a:pPr>
            <a:endParaRPr lang="en-US" sz="1800">
              <a:solidFill>
                <a:schemeClr val="accent1"/>
              </a:solidFill>
            </a:endParaRPr>
          </a:p>
          <a:p>
            <a:pPr marL="1371600" lvl="2" indent="-457200" algn="just">
              <a:lnSpc>
                <a:spcPct val="90000"/>
              </a:lnSpc>
              <a:buFontTx/>
              <a:buNone/>
            </a:pPr>
            <a:endParaRPr lang="en-US" sz="1800">
              <a:solidFill>
                <a:schemeClr val="accent1"/>
              </a:solidFill>
            </a:endParaRPr>
          </a:p>
          <a:p>
            <a:pPr marL="1371600" lvl="2" indent="-457200" algn="just">
              <a:lnSpc>
                <a:spcPct val="90000"/>
              </a:lnSpc>
              <a:buFontTx/>
              <a:buNone/>
            </a:pPr>
            <a:endParaRPr lang="en-US" sz="180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Effect transition="in" filter="wipe(left)">
                                      <p:cBhvr>
                                        <p:cTn id="7" dur="1000"/>
                                        <p:tgtEl>
                                          <p:spTgt spid="870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7043">
                                            <p:txEl>
                                              <p:pRg st="1" end="1"/>
                                            </p:txEl>
                                          </p:spTgt>
                                        </p:tgtEl>
                                        <p:attrNameLst>
                                          <p:attrName>style.visibility</p:attrName>
                                        </p:attrNameLst>
                                      </p:cBhvr>
                                      <p:to>
                                        <p:strVal val="visible"/>
                                      </p:to>
                                    </p:set>
                                    <p:animEffect transition="in" filter="wipe(left)">
                                      <p:cBhvr>
                                        <p:cTn id="12" dur="1000"/>
                                        <p:tgtEl>
                                          <p:spTgt spid="8704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7043">
                                            <p:txEl>
                                              <p:pRg st="2" end="2"/>
                                            </p:txEl>
                                          </p:spTgt>
                                        </p:tgtEl>
                                        <p:attrNameLst>
                                          <p:attrName>style.visibility</p:attrName>
                                        </p:attrNameLst>
                                      </p:cBhvr>
                                      <p:to>
                                        <p:strVal val="visible"/>
                                      </p:to>
                                    </p:set>
                                    <p:animEffect transition="in" filter="wipe(left)">
                                      <p:cBhvr>
                                        <p:cTn id="15" dur="1000"/>
                                        <p:tgtEl>
                                          <p:spTgt spid="8704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87043">
                                            <p:txEl>
                                              <p:pRg st="3" end="3"/>
                                            </p:txEl>
                                          </p:spTgt>
                                        </p:tgtEl>
                                        <p:attrNameLst>
                                          <p:attrName>style.visibility</p:attrName>
                                        </p:attrNameLst>
                                      </p:cBhvr>
                                      <p:to>
                                        <p:strVal val="visible"/>
                                      </p:to>
                                    </p:set>
                                    <p:animEffect transition="in" filter="wipe(left)">
                                      <p:cBhvr>
                                        <p:cTn id="18" dur="1000"/>
                                        <p:tgtEl>
                                          <p:spTgt spid="8704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7043">
                                            <p:txEl>
                                              <p:pRg st="5" end="5"/>
                                            </p:txEl>
                                          </p:spTgt>
                                        </p:tgtEl>
                                        <p:attrNameLst>
                                          <p:attrName>style.visibility</p:attrName>
                                        </p:attrNameLst>
                                      </p:cBhvr>
                                      <p:to>
                                        <p:strVal val="visible"/>
                                      </p:to>
                                    </p:set>
                                    <p:animEffect transition="in" filter="wipe(left)">
                                      <p:cBhvr>
                                        <p:cTn id="23" dur="1000"/>
                                        <p:tgtEl>
                                          <p:spTgt spid="87043">
                                            <p:txEl>
                                              <p:pRg st="5" end="5"/>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87043">
                                            <p:txEl>
                                              <p:pRg st="6" end="6"/>
                                            </p:txEl>
                                          </p:spTgt>
                                        </p:tgtEl>
                                        <p:attrNameLst>
                                          <p:attrName>style.visibility</p:attrName>
                                        </p:attrNameLst>
                                      </p:cBhvr>
                                      <p:to>
                                        <p:strVal val="visible"/>
                                      </p:to>
                                    </p:set>
                                    <p:animEffect transition="in" filter="wipe(left)">
                                      <p:cBhvr>
                                        <p:cTn id="26" dur="1000"/>
                                        <p:tgtEl>
                                          <p:spTgt spid="87043">
                                            <p:txEl>
                                              <p:pRg st="6" end="6"/>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87043">
                                            <p:txEl>
                                              <p:pRg st="7" end="7"/>
                                            </p:txEl>
                                          </p:spTgt>
                                        </p:tgtEl>
                                        <p:attrNameLst>
                                          <p:attrName>style.visibility</p:attrName>
                                        </p:attrNameLst>
                                      </p:cBhvr>
                                      <p:to>
                                        <p:strVal val="visible"/>
                                      </p:to>
                                    </p:set>
                                    <p:animEffect transition="in" filter="wipe(left)">
                                      <p:cBhvr>
                                        <p:cTn id="29" dur="1000"/>
                                        <p:tgtEl>
                                          <p:spTgt spid="8704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87043">
                                            <p:txEl>
                                              <p:pRg st="9" end="9"/>
                                            </p:txEl>
                                          </p:spTgt>
                                        </p:tgtEl>
                                        <p:attrNameLst>
                                          <p:attrName>style.visibility</p:attrName>
                                        </p:attrNameLst>
                                      </p:cBhvr>
                                      <p:to>
                                        <p:strVal val="visible"/>
                                      </p:to>
                                    </p:set>
                                    <p:animEffect transition="in" filter="wipe(left)">
                                      <p:cBhvr>
                                        <p:cTn id="34" dur="1000"/>
                                        <p:tgtEl>
                                          <p:spTgt spid="87043">
                                            <p:txEl>
                                              <p:pRg st="9" end="9"/>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87043">
                                            <p:txEl>
                                              <p:pRg st="10" end="10"/>
                                            </p:txEl>
                                          </p:spTgt>
                                        </p:tgtEl>
                                        <p:attrNameLst>
                                          <p:attrName>style.visibility</p:attrName>
                                        </p:attrNameLst>
                                      </p:cBhvr>
                                      <p:to>
                                        <p:strVal val="visible"/>
                                      </p:to>
                                    </p:set>
                                    <p:animEffect transition="in" filter="wipe(left)">
                                      <p:cBhvr>
                                        <p:cTn id="37" dur="1000"/>
                                        <p:tgtEl>
                                          <p:spTgt spid="87043">
                                            <p:txEl>
                                              <p:pRg st="10" end="1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87043">
                                            <p:txEl>
                                              <p:pRg st="11" end="11"/>
                                            </p:txEl>
                                          </p:spTgt>
                                        </p:tgtEl>
                                        <p:attrNameLst>
                                          <p:attrName>style.visibility</p:attrName>
                                        </p:attrNameLst>
                                      </p:cBhvr>
                                      <p:to>
                                        <p:strVal val="visible"/>
                                      </p:to>
                                    </p:set>
                                    <p:animEffect transition="in" filter="wipe(left)">
                                      <p:cBhvr>
                                        <p:cTn id="40" dur="1000"/>
                                        <p:tgtEl>
                                          <p:spTgt spid="87043">
                                            <p:txEl>
                                              <p:pRg st="11" end="11"/>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87043">
                                            <p:txEl>
                                              <p:pRg st="12" end="12"/>
                                            </p:txEl>
                                          </p:spTgt>
                                        </p:tgtEl>
                                        <p:attrNameLst>
                                          <p:attrName>style.visibility</p:attrName>
                                        </p:attrNameLst>
                                      </p:cBhvr>
                                      <p:to>
                                        <p:strVal val="visible"/>
                                      </p:to>
                                    </p:set>
                                    <p:animEffect transition="in" filter="wipe(left)">
                                      <p:cBhvr>
                                        <p:cTn id="43" dur="1000"/>
                                        <p:tgtEl>
                                          <p:spTgt spid="87043">
                                            <p:txEl>
                                              <p:pRg st="12" end="12"/>
                                            </p:txEl>
                                          </p:spTgt>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87043">
                                            <p:txEl>
                                              <p:pRg st="13" end="13"/>
                                            </p:txEl>
                                          </p:spTgt>
                                        </p:tgtEl>
                                        <p:attrNameLst>
                                          <p:attrName>style.visibility</p:attrName>
                                        </p:attrNameLst>
                                      </p:cBhvr>
                                      <p:to>
                                        <p:strVal val="visible"/>
                                      </p:to>
                                    </p:set>
                                    <p:animEffect transition="in" filter="wipe(left)">
                                      <p:cBhvr>
                                        <p:cTn id="46" dur="1000"/>
                                        <p:tgtEl>
                                          <p:spTgt spid="87043">
                                            <p:txEl>
                                              <p:pRg st="13" end="13"/>
                                            </p:txEl>
                                          </p:spTgt>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87043">
                                            <p:txEl>
                                              <p:pRg st="14" end="14"/>
                                            </p:txEl>
                                          </p:spTgt>
                                        </p:tgtEl>
                                        <p:attrNameLst>
                                          <p:attrName>style.visibility</p:attrName>
                                        </p:attrNameLst>
                                      </p:cBhvr>
                                      <p:to>
                                        <p:strVal val="visible"/>
                                      </p:to>
                                    </p:set>
                                    <p:animEffect transition="in" filter="wipe(left)">
                                      <p:cBhvr>
                                        <p:cTn id="49" dur="1000"/>
                                        <p:tgtEl>
                                          <p:spTgt spid="87043">
                                            <p:txEl>
                                              <p:pRg st="14" end="14"/>
                                            </p:txEl>
                                          </p:spTgt>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87043">
                                            <p:txEl>
                                              <p:pRg st="15" end="15"/>
                                            </p:txEl>
                                          </p:spTgt>
                                        </p:tgtEl>
                                        <p:attrNameLst>
                                          <p:attrName>style.visibility</p:attrName>
                                        </p:attrNameLst>
                                      </p:cBhvr>
                                      <p:to>
                                        <p:strVal val="visible"/>
                                      </p:to>
                                    </p:set>
                                    <p:animEffect transition="in" filter="wipe(left)">
                                      <p:cBhvr>
                                        <p:cTn id="52" dur="1000"/>
                                        <p:tgtEl>
                                          <p:spTgt spid="8704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idx="1"/>
          </p:nvPr>
        </p:nvSpPr>
        <p:spPr>
          <a:xfrm>
            <a:off x="457200" y="914400"/>
            <a:ext cx="8229600" cy="5562600"/>
          </a:xfrm>
        </p:spPr>
        <p:txBody>
          <a:bodyPr>
            <a:normAutofit/>
          </a:bodyPr>
          <a:lstStyle/>
          <a:p>
            <a:pPr>
              <a:buFontTx/>
              <a:buNone/>
            </a:pPr>
            <a:r>
              <a:rPr lang="en-US" sz="2000" b="1" u="sng">
                <a:solidFill>
                  <a:schemeClr val="accent1"/>
                </a:solidFill>
              </a:rPr>
              <a:t>Penalty Under Section 271F</a:t>
            </a:r>
          </a:p>
          <a:p>
            <a:pPr>
              <a:buFontTx/>
              <a:buNone/>
            </a:pPr>
            <a:r>
              <a:rPr lang="en-US" sz="2000" b="1">
                <a:solidFill>
                  <a:schemeClr val="accent1"/>
                </a:solidFill>
              </a:rPr>
              <a:t>	</a:t>
            </a:r>
            <a:r>
              <a:rPr lang="en-US" sz="2000">
                <a:solidFill>
                  <a:schemeClr val="accent1"/>
                </a:solidFill>
              </a:rPr>
              <a:t>The assessee shall be liable to a penalty of Rs. 5000 if he fails to furnish such ROI before the </a:t>
            </a:r>
            <a:r>
              <a:rPr lang="en-US" sz="2000">
                <a:solidFill>
                  <a:schemeClr val="folHlink"/>
                </a:solidFill>
              </a:rPr>
              <a:t>end of the RAY</a:t>
            </a:r>
            <a:r>
              <a:rPr lang="en-US" sz="2000">
                <a:solidFill>
                  <a:schemeClr val="accent1"/>
                </a:solidFill>
              </a:rPr>
              <a:t>.</a:t>
            </a:r>
          </a:p>
          <a:p>
            <a:pPr>
              <a:buFontTx/>
              <a:buNone/>
            </a:pPr>
            <a:endParaRPr lang="en-US" sz="2000">
              <a:solidFill>
                <a:schemeClr val="accent1"/>
              </a:solidFill>
            </a:endParaRPr>
          </a:p>
          <a:p>
            <a:pPr>
              <a:buFontTx/>
              <a:buNone/>
            </a:pPr>
            <a:r>
              <a:rPr lang="en-US" sz="2000">
                <a:solidFill>
                  <a:schemeClr val="accent1"/>
                </a:solidFill>
              </a:rPr>
              <a:t>	If the ROI is filed after the due date but before the end of the RAY then no penalty is leviable u/s 271F but interest is payable u/s 234A(1).</a:t>
            </a:r>
          </a:p>
          <a:p>
            <a:pPr>
              <a:buFontTx/>
              <a:buNone/>
            </a:pPr>
            <a:endParaRPr lang="en-US" sz="2000">
              <a:solidFill>
                <a:schemeClr val="accent1"/>
              </a:solidFill>
            </a:endParaRPr>
          </a:p>
          <a:p>
            <a:pPr>
              <a:buFontTx/>
              <a:buNone/>
            </a:pPr>
            <a:r>
              <a:rPr lang="en-US" sz="2000">
                <a:solidFill>
                  <a:schemeClr val="accent1"/>
                </a:solidFill>
              </a:rPr>
              <a:t>	However, if the assessee proves that there was reasonable cause for failure to file the return before the end of the RAY, no penalty shall be levied u/s 271F.</a:t>
            </a:r>
          </a:p>
          <a:p>
            <a:pPr>
              <a:buFontTx/>
              <a:buNone/>
            </a:pPr>
            <a:endParaRPr lang="en-US" sz="2000">
              <a:solidFill>
                <a:schemeClr val="accent1"/>
              </a:solidFill>
            </a:endParaRPr>
          </a:p>
          <a:p>
            <a:pPr>
              <a:buFontTx/>
              <a:buNone/>
            </a:pPr>
            <a:r>
              <a:rPr lang="en-US" sz="2000" b="1" u="sng">
                <a:solidFill>
                  <a:schemeClr val="accent1"/>
                </a:solidFill>
              </a:rPr>
              <a:t>Prosecution Under Section 276CC</a:t>
            </a:r>
          </a:p>
          <a:p>
            <a:pPr>
              <a:buFontTx/>
              <a:buNone/>
            </a:pPr>
            <a:r>
              <a:rPr lang="en-US" sz="2000">
                <a:solidFill>
                  <a:schemeClr val="accent1"/>
                </a:solidFill>
              </a:rPr>
              <a:t>	The assessee may also attract prosecution u/s 276CC for his willful failure to furnish ROI</a:t>
            </a:r>
          </a:p>
          <a:p>
            <a:pPr lvl="1">
              <a:buFontTx/>
              <a:buNone/>
            </a:pPr>
            <a:endParaRPr lang="en-US" sz="2000" b="1">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wipe(left)">
                                      <p:cBhvr>
                                        <p:cTn id="7" dur="10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8067">
                                            <p:txEl>
                                              <p:pRg st="1" end="1"/>
                                            </p:txEl>
                                          </p:spTgt>
                                        </p:tgtEl>
                                        <p:attrNameLst>
                                          <p:attrName>style.visibility</p:attrName>
                                        </p:attrNameLst>
                                      </p:cBhvr>
                                      <p:to>
                                        <p:strVal val="visible"/>
                                      </p:to>
                                    </p:set>
                                    <p:animEffect transition="in" filter="wipe(left)">
                                      <p:cBhvr>
                                        <p:cTn id="12" dur="1000"/>
                                        <p:tgtEl>
                                          <p:spTgt spid="880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8067">
                                            <p:txEl>
                                              <p:pRg st="3" end="3"/>
                                            </p:txEl>
                                          </p:spTgt>
                                        </p:tgtEl>
                                        <p:attrNameLst>
                                          <p:attrName>style.visibility</p:attrName>
                                        </p:attrNameLst>
                                      </p:cBhvr>
                                      <p:to>
                                        <p:strVal val="visible"/>
                                      </p:to>
                                    </p:set>
                                    <p:animEffect transition="in" filter="wipe(left)">
                                      <p:cBhvr>
                                        <p:cTn id="17" dur="1000"/>
                                        <p:tgtEl>
                                          <p:spTgt spid="8806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8067">
                                            <p:txEl>
                                              <p:pRg st="5" end="5"/>
                                            </p:txEl>
                                          </p:spTgt>
                                        </p:tgtEl>
                                        <p:attrNameLst>
                                          <p:attrName>style.visibility</p:attrName>
                                        </p:attrNameLst>
                                      </p:cBhvr>
                                      <p:to>
                                        <p:strVal val="visible"/>
                                      </p:to>
                                    </p:set>
                                    <p:animEffect transition="in" filter="wipe(left)">
                                      <p:cBhvr>
                                        <p:cTn id="22" dur="1000"/>
                                        <p:tgtEl>
                                          <p:spTgt spid="8806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8067">
                                            <p:txEl>
                                              <p:pRg st="7" end="7"/>
                                            </p:txEl>
                                          </p:spTgt>
                                        </p:tgtEl>
                                        <p:attrNameLst>
                                          <p:attrName>style.visibility</p:attrName>
                                        </p:attrNameLst>
                                      </p:cBhvr>
                                      <p:to>
                                        <p:strVal val="visible"/>
                                      </p:to>
                                    </p:set>
                                    <p:animEffect transition="in" filter="wipe(left)">
                                      <p:cBhvr>
                                        <p:cTn id="27" dur="1000"/>
                                        <p:tgtEl>
                                          <p:spTgt spid="88067">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8067">
                                            <p:txEl>
                                              <p:pRg st="8" end="8"/>
                                            </p:txEl>
                                          </p:spTgt>
                                        </p:tgtEl>
                                        <p:attrNameLst>
                                          <p:attrName>style.visibility</p:attrName>
                                        </p:attrNameLst>
                                      </p:cBhvr>
                                      <p:to>
                                        <p:strVal val="visible"/>
                                      </p:to>
                                    </p:set>
                                    <p:animEffect transition="in" filter="wipe(left)">
                                      <p:cBhvr>
                                        <p:cTn id="32" dur="1000"/>
                                        <p:tgtEl>
                                          <p:spTgt spid="8806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TotalTime>
  <Words>2305</Words>
  <Application>Microsoft Office PowerPoint</Application>
  <PresentationFormat>On-screen Show (4:3)</PresentationFormat>
  <Paragraphs>282</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Metro</vt:lpstr>
      <vt:lpstr>CHAPTER 25 RETURN OF INCOME </vt:lpstr>
      <vt:lpstr>Section 139(1)</vt:lpstr>
      <vt:lpstr>Slide 3</vt:lpstr>
      <vt:lpstr>Slide 4</vt:lpstr>
      <vt:lpstr>Slide 5</vt:lpstr>
      <vt:lpstr>Explanation 2 to Section 139(1)</vt:lpstr>
      <vt:lpstr>Slide 7</vt:lpstr>
      <vt:lpstr>Consequences Of Non-filing Of ROI</vt:lpstr>
      <vt:lpstr>Slide 9</vt:lpstr>
      <vt:lpstr>Section 139(1A)</vt:lpstr>
      <vt:lpstr>Slide 11</vt:lpstr>
      <vt:lpstr>Section 139(3)</vt:lpstr>
      <vt:lpstr>Section 139(4)</vt:lpstr>
      <vt:lpstr>Section 139(4A)</vt:lpstr>
      <vt:lpstr>Due date for filing return u/s 139(4A)</vt:lpstr>
      <vt:lpstr>Others</vt:lpstr>
      <vt:lpstr>Section 139(5)*</vt:lpstr>
      <vt:lpstr>Case Studies on Sec.139(5)</vt:lpstr>
      <vt:lpstr>Slide 19</vt:lpstr>
      <vt:lpstr>Slide 20</vt:lpstr>
      <vt:lpstr>Section 139(6)</vt:lpstr>
      <vt:lpstr>Section 139(6A)</vt:lpstr>
      <vt:lpstr>Section 139(9)</vt:lpstr>
      <vt:lpstr>Cases on Section 139(9)</vt:lpstr>
      <vt:lpstr>Slide 25</vt:lpstr>
      <vt:lpstr>Slide 26</vt:lpstr>
      <vt:lpstr>Slide 27</vt:lpstr>
      <vt:lpstr>Who Should Sign the Return? Section 140 </vt:lpstr>
      <vt:lpstr>Slide 29</vt:lpstr>
      <vt:lpstr>Slide 30</vt:lpstr>
      <vt:lpstr>Slide 31</vt:lpstr>
      <vt:lpstr>Slide 32</vt:lpstr>
      <vt:lpstr>Slide 33</vt:lpstr>
      <vt:lpstr>Slide 34</vt:lpstr>
      <vt:lpstr>Self-Assessment</vt:lpstr>
      <vt:lpstr>Section 140A</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25 RETURN OF INCOME </dc:title>
  <dc:creator/>
  <cp:lastModifiedBy>manmohan</cp:lastModifiedBy>
  <cp:revision>2</cp:revision>
  <dcterms:created xsi:type="dcterms:W3CDTF">2006-08-16T00:00:00Z</dcterms:created>
  <dcterms:modified xsi:type="dcterms:W3CDTF">2010-05-15T07:06:04Z</dcterms:modified>
</cp:coreProperties>
</file>