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0" r:id="rId1"/>
  </p:sldMasterIdLst>
  <p:sldIdLst>
    <p:sldId id="256" r:id="rId2"/>
    <p:sldId id="257" r:id="rId3"/>
    <p:sldId id="258" r:id="rId4"/>
    <p:sldId id="259" r:id="rId5"/>
    <p:sldId id="260" r:id="rId6"/>
    <p:sldId id="271" r:id="rId7"/>
    <p:sldId id="272" r:id="rId8"/>
    <p:sldId id="262" r:id="rId9"/>
    <p:sldId id="270" r:id="rId10"/>
    <p:sldId id="263" r:id="rId11"/>
    <p:sldId id="269" r:id="rId12"/>
    <p:sldId id="265" r:id="rId13"/>
    <p:sldId id="267" r:id="rId14"/>
    <p:sldId id="273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8449B-7DA3-480F-A56B-5626CEA13DB4}" type="datetimeFigureOut">
              <a:rPr lang="en-US" smtClean="0"/>
              <a:t>1/3/2012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E7C27-745D-4122-A8E1-14574857A6A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8449B-7DA3-480F-A56B-5626CEA13DB4}" type="datetimeFigureOut">
              <a:rPr lang="en-US" smtClean="0"/>
              <a:t>1/3/2012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E7C27-745D-4122-A8E1-14574857A6A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8449B-7DA3-480F-A56B-5626CEA13DB4}" type="datetimeFigureOut">
              <a:rPr lang="en-US" smtClean="0"/>
              <a:t>1/3/2012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E7C27-745D-4122-A8E1-14574857A6AD}" type="slidenum">
              <a:rPr lang="en-US" smtClean="0"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8449B-7DA3-480F-A56B-5626CEA13DB4}" type="datetimeFigureOut">
              <a:rPr lang="en-US" smtClean="0"/>
              <a:t>1/3/2012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E7C27-745D-4122-A8E1-14574857A6A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8449B-7DA3-480F-A56B-5626CEA13DB4}" type="datetimeFigureOut">
              <a:rPr lang="en-US" smtClean="0"/>
              <a:t>1/3/2012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E7C27-745D-4122-A8E1-14574857A6A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8449B-7DA3-480F-A56B-5626CEA13DB4}" type="datetimeFigureOut">
              <a:rPr lang="en-US" smtClean="0"/>
              <a:t>1/3/2012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E7C27-745D-4122-A8E1-14574857A6A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8449B-7DA3-480F-A56B-5626CEA13DB4}" type="datetimeFigureOut">
              <a:rPr lang="en-US" smtClean="0"/>
              <a:t>1/3/2012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E7C27-745D-4122-A8E1-14574857A6A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8449B-7DA3-480F-A56B-5626CEA13DB4}" type="datetimeFigureOut">
              <a:rPr lang="en-US" smtClean="0"/>
              <a:t>1/3/2012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E7C27-745D-4122-A8E1-14574857A6A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8449B-7DA3-480F-A56B-5626CEA13DB4}" type="datetimeFigureOut">
              <a:rPr lang="en-US" smtClean="0"/>
              <a:t>1/3/2012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E7C27-745D-4122-A8E1-14574857A6A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8449B-7DA3-480F-A56B-5626CEA13DB4}" type="datetimeFigureOut">
              <a:rPr lang="en-US" smtClean="0"/>
              <a:t>1/3/2012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E7C27-745D-4122-A8E1-14574857A6A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8449B-7DA3-480F-A56B-5626CEA13DB4}" type="datetimeFigureOut">
              <a:rPr lang="en-US" smtClean="0"/>
              <a:t>1/3/2012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E7C27-745D-4122-A8E1-14574857A6AD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2328449B-7DA3-480F-A56B-5626CEA13DB4}" type="datetimeFigureOut">
              <a:rPr lang="en-US" smtClean="0"/>
              <a:t>1/3/2012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3BFE7C27-745D-4122-A8E1-14574857A6AD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81" r:id="rId1"/>
    <p:sldLayoutId id="2147484082" r:id="rId2"/>
    <p:sldLayoutId id="2147484083" r:id="rId3"/>
    <p:sldLayoutId id="2147484084" r:id="rId4"/>
    <p:sldLayoutId id="2147484085" r:id="rId5"/>
    <p:sldLayoutId id="2147484086" r:id="rId6"/>
    <p:sldLayoutId id="2147484087" r:id="rId7"/>
    <p:sldLayoutId id="2147484088" r:id="rId8"/>
    <p:sldLayoutId id="2147484089" r:id="rId9"/>
    <p:sldLayoutId id="2147484090" r:id="rId10"/>
    <p:sldLayoutId id="21474840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package" Target="../embeddings/Microsoft_Excel_Worksheet2.xlsx"/><Relationship Id="rId4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5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2286000"/>
            <a:ext cx="6019800" cy="936625"/>
          </a:xfrm>
        </p:spPr>
        <p:txBody>
          <a:bodyPr>
            <a:normAutofit/>
          </a:bodyPr>
          <a:lstStyle/>
          <a:p>
            <a:pPr algn="l"/>
            <a:r>
              <a:rPr lang="en-US" sz="5000" b="1" dirty="0" smtClean="0"/>
              <a:t>Transfer Pricing</a:t>
            </a:r>
            <a:endParaRPr lang="en-US" sz="5000" b="1" dirty="0"/>
          </a:p>
        </p:txBody>
      </p:sp>
    </p:spTree>
    <p:extLst>
      <p:ext uri="{BB962C8B-B14F-4D97-AF65-F5344CB8AC3E}">
        <p14:creationId xmlns:p14="http://schemas.microsoft.com/office/powerpoint/2010/main" val="4211926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OECD Transfer Pricing Methods</a:t>
            </a:r>
            <a:endParaRPr lang="en-US" dirty="0"/>
          </a:p>
        </p:txBody>
      </p:sp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781050" y="2565400"/>
            <a:ext cx="2876550" cy="406400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algn="ctr" eaLnBrk="1" hangingPunct="1"/>
            <a:r>
              <a:rPr lang="en-US" sz="1400" b="0" dirty="0">
                <a:solidFill>
                  <a:schemeClr val="tx1"/>
                </a:solidFill>
              </a:rPr>
              <a:t>Traditional Transaction Methods</a:t>
            </a: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4114800" y="2565400"/>
            <a:ext cx="2362200" cy="406400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algn="ctr" eaLnBrk="1" hangingPunct="1"/>
            <a:r>
              <a:rPr lang="en-US" sz="1400" b="0" dirty="0" smtClean="0">
                <a:solidFill>
                  <a:schemeClr val="tx1"/>
                </a:solidFill>
              </a:rPr>
              <a:t>Transaction Profit Methods</a:t>
            </a:r>
            <a:endParaRPr lang="en-US" sz="1400" b="0" dirty="0">
              <a:solidFill>
                <a:schemeClr val="tx1"/>
              </a:solidFill>
            </a:endParaRPr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6858000" y="2590800"/>
            <a:ext cx="1600200" cy="406400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algn="ctr" eaLnBrk="1" hangingPunct="1"/>
            <a:r>
              <a:rPr lang="en-US" sz="1400" dirty="0" smtClean="0"/>
              <a:t>Other </a:t>
            </a:r>
            <a:r>
              <a:rPr lang="en-US" sz="1400" b="0" dirty="0" smtClean="0">
                <a:solidFill>
                  <a:schemeClr val="tx1"/>
                </a:solidFill>
              </a:rPr>
              <a:t> </a:t>
            </a:r>
            <a:r>
              <a:rPr lang="en-US" sz="1400" b="0" dirty="0">
                <a:solidFill>
                  <a:schemeClr val="tx1"/>
                </a:solidFill>
              </a:rPr>
              <a:t>Methods</a:t>
            </a:r>
          </a:p>
        </p:txBody>
      </p:sp>
      <p:sp>
        <p:nvSpPr>
          <p:cNvPr id="10" name="Line 21"/>
          <p:cNvSpPr>
            <a:spLocks noChangeShapeType="1"/>
          </p:cNvSpPr>
          <p:nvPr/>
        </p:nvSpPr>
        <p:spPr bwMode="auto">
          <a:xfrm>
            <a:off x="914400" y="3505200"/>
            <a:ext cx="0" cy="60801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en-US"/>
          </a:p>
        </p:txBody>
      </p:sp>
      <p:sp>
        <p:nvSpPr>
          <p:cNvPr id="11" name="Line 19"/>
          <p:cNvSpPr>
            <a:spLocks noChangeShapeType="1"/>
          </p:cNvSpPr>
          <p:nvPr/>
        </p:nvSpPr>
        <p:spPr bwMode="auto">
          <a:xfrm flipV="1">
            <a:off x="914400" y="3508375"/>
            <a:ext cx="2362200" cy="158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en-US"/>
          </a:p>
        </p:txBody>
      </p:sp>
      <p:sp>
        <p:nvSpPr>
          <p:cNvPr id="12" name="Line 13"/>
          <p:cNvSpPr>
            <a:spLocks noChangeShapeType="1"/>
          </p:cNvSpPr>
          <p:nvPr/>
        </p:nvSpPr>
        <p:spPr bwMode="auto">
          <a:xfrm>
            <a:off x="2133600" y="2971800"/>
            <a:ext cx="0" cy="53657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en-US"/>
          </a:p>
        </p:txBody>
      </p:sp>
      <p:sp>
        <p:nvSpPr>
          <p:cNvPr id="18" name="Rectangle 9"/>
          <p:cNvSpPr>
            <a:spLocks noChangeArrowheads="1"/>
          </p:cNvSpPr>
          <p:nvPr/>
        </p:nvSpPr>
        <p:spPr bwMode="auto">
          <a:xfrm>
            <a:off x="7162800" y="4121149"/>
            <a:ext cx="1219200" cy="97790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txBody>
          <a:bodyPr lIns="0" tIns="0" rIns="0" bIns="0" anchor="ctr"/>
          <a:lstStyle/>
          <a:p>
            <a:pPr algn="ctr" eaLnBrk="1" hangingPunct="1"/>
            <a:r>
              <a:rPr lang="en-US" sz="1400" b="0" dirty="0" smtClean="0">
                <a:solidFill>
                  <a:srgbClr val="000000"/>
                </a:solidFill>
              </a:rPr>
              <a:t>Global Formulary Apportionment</a:t>
            </a:r>
            <a:endParaRPr lang="en-US" sz="1400" b="0" dirty="0">
              <a:solidFill>
                <a:srgbClr val="000000"/>
              </a:solidFill>
            </a:endParaRPr>
          </a:p>
        </p:txBody>
      </p:sp>
      <p:sp>
        <p:nvSpPr>
          <p:cNvPr id="19" name="Rectangle 9"/>
          <p:cNvSpPr>
            <a:spLocks noChangeArrowheads="1"/>
          </p:cNvSpPr>
          <p:nvPr/>
        </p:nvSpPr>
        <p:spPr bwMode="auto">
          <a:xfrm>
            <a:off x="5562600" y="4121149"/>
            <a:ext cx="1066800" cy="97790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txBody>
          <a:bodyPr lIns="0" tIns="0" rIns="0" bIns="0" anchor="ctr"/>
          <a:lstStyle/>
          <a:p>
            <a:pPr algn="ctr" eaLnBrk="1" hangingPunct="1"/>
            <a:r>
              <a:rPr lang="en-US" sz="1400" b="0" dirty="0" smtClean="0">
                <a:solidFill>
                  <a:srgbClr val="000000"/>
                </a:solidFill>
              </a:rPr>
              <a:t>Transactional Net Margin Method</a:t>
            </a:r>
            <a:endParaRPr lang="en-US" sz="1400" b="0" dirty="0">
              <a:solidFill>
                <a:srgbClr val="000000"/>
              </a:solidFill>
            </a:endParaRPr>
          </a:p>
        </p:txBody>
      </p:sp>
      <p:sp>
        <p:nvSpPr>
          <p:cNvPr id="20" name="Rectangle 9"/>
          <p:cNvSpPr>
            <a:spLocks noChangeArrowheads="1"/>
          </p:cNvSpPr>
          <p:nvPr/>
        </p:nvSpPr>
        <p:spPr bwMode="auto">
          <a:xfrm>
            <a:off x="4005262" y="4121149"/>
            <a:ext cx="947738" cy="97790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txBody>
          <a:bodyPr lIns="0" tIns="0" rIns="0" bIns="0" anchor="ctr"/>
          <a:lstStyle/>
          <a:p>
            <a:pPr algn="ctr" eaLnBrk="1" hangingPunct="1"/>
            <a:r>
              <a:rPr lang="en-US" sz="1400" b="0" dirty="0" smtClean="0">
                <a:solidFill>
                  <a:srgbClr val="000000"/>
                </a:solidFill>
              </a:rPr>
              <a:t>Profit Split Method</a:t>
            </a:r>
            <a:endParaRPr lang="en-US" sz="1400" b="0" dirty="0">
              <a:solidFill>
                <a:srgbClr val="000000"/>
              </a:solidFill>
            </a:endParaRPr>
          </a:p>
        </p:txBody>
      </p:sp>
      <p:sp>
        <p:nvSpPr>
          <p:cNvPr id="21" name="Rectangle 9"/>
          <p:cNvSpPr>
            <a:spLocks noChangeArrowheads="1"/>
          </p:cNvSpPr>
          <p:nvPr/>
        </p:nvSpPr>
        <p:spPr bwMode="auto">
          <a:xfrm>
            <a:off x="533400" y="4121149"/>
            <a:ext cx="1066800" cy="97790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txBody>
          <a:bodyPr lIns="0" tIns="0" rIns="0" bIns="0" anchor="ctr"/>
          <a:lstStyle/>
          <a:p>
            <a:pPr algn="ctr" eaLnBrk="1" hangingPunct="1"/>
            <a:r>
              <a:rPr lang="en-US" sz="1400" b="0" dirty="0" smtClean="0">
                <a:solidFill>
                  <a:srgbClr val="000000"/>
                </a:solidFill>
              </a:rPr>
              <a:t>Comparable Uncontrolled Price Method</a:t>
            </a:r>
            <a:endParaRPr lang="en-US" sz="1400" b="0" dirty="0">
              <a:solidFill>
                <a:srgbClr val="000000"/>
              </a:solidFill>
            </a:endParaRPr>
          </a:p>
        </p:txBody>
      </p:sp>
      <p:sp>
        <p:nvSpPr>
          <p:cNvPr id="22" name="Rectangle 9"/>
          <p:cNvSpPr>
            <a:spLocks noChangeArrowheads="1"/>
          </p:cNvSpPr>
          <p:nvPr/>
        </p:nvSpPr>
        <p:spPr bwMode="auto">
          <a:xfrm>
            <a:off x="1828800" y="4114800"/>
            <a:ext cx="838200" cy="98425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txBody>
          <a:bodyPr lIns="0" tIns="0" rIns="0" bIns="0" anchor="ctr"/>
          <a:lstStyle/>
          <a:p>
            <a:pPr algn="ctr" eaLnBrk="1" hangingPunct="1"/>
            <a:r>
              <a:rPr lang="en-US" sz="1400" b="0" dirty="0" smtClean="0">
                <a:solidFill>
                  <a:srgbClr val="000000"/>
                </a:solidFill>
              </a:rPr>
              <a:t>Resale Price Method</a:t>
            </a:r>
            <a:endParaRPr lang="en-US" sz="1400" b="0" dirty="0">
              <a:solidFill>
                <a:srgbClr val="000000"/>
              </a:solidFill>
            </a:endParaRPr>
          </a:p>
        </p:txBody>
      </p:sp>
      <p:sp>
        <p:nvSpPr>
          <p:cNvPr id="23" name="Rectangle 9"/>
          <p:cNvSpPr>
            <a:spLocks noChangeArrowheads="1"/>
          </p:cNvSpPr>
          <p:nvPr/>
        </p:nvSpPr>
        <p:spPr bwMode="auto">
          <a:xfrm>
            <a:off x="2819400" y="4114799"/>
            <a:ext cx="838200" cy="98425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txBody>
          <a:bodyPr lIns="0" tIns="0" rIns="0" bIns="0" anchor="ctr"/>
          <a:lstStyle/>
          <a:p>
            <a:pPr algn="ctr" eaLnBrk="1" hangingPunct="1"/>
            <a:r>
              <a:rPr lang="en-US" sz="1400" b="0" dirty="0" smtClean="0">
                <a:solidFill>
                  <a:srgbClr val="000000"/>
                </a:solidFill>
              </a:rPr>
              <a:t>Cost Plus Method</a:t>
            </a:r>
            <a:endParaRPr lang="en-US" sz="1400" b="0" dirty="0">
              <a:solidFill>
                <a:srgbClr val="000000"/>
              </a:solidFill>
            </a:endParaRPr>
          </a:p>
        </p:txBody>
      </p:sp>
      <p:sp>
        <p:nvSpPr>
          <p:cNvPr id="24" name="Line 21"/>
          <p:cNvSpPr>
            <a:spLocks noChangeShapeType="1"/>
          </p:cNvSpPr>
          <p:nvPr/>
        </p:nvSpPr>
        <p:spPr bwMode="auto">
          <a:xfrm>
            <a:off x="2133600" y="3505200"/>
            <a:ext cx="0" cy="60801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en-US"/>
          </a:p>
        </p:txBody>
      </p:sp>
      <p:sp>
        <p:nvSpPr>
          <p:cNvPr id="25" name="Line 21"/>
          <p:cNvSpPr>
            <a:spLocks noChangeShapeType="1"/>
          </p:cNvSpPr>
          <p:nvPr/>
        </p:nvSpPr>
        <p:spPr bwMode="auto">
          <a:xfrm>
            <a:off x="7696200" y="2971800"/>
            <a:ext cx="0" cy="114141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en-US"/>
          </a:p>
        </p:txBody>
      </p:sp>
      <p:sp>
        <p:nvSpPr>
          <p:cNvPr id="27" name="Line 13"/>
          <p:cNvSpPr>
            <a:spLocks noChangeShapeType="1"/>
          </p:cNvSpPr>
          <p:nvPr/>
        </p:nvSpPr>
        <p:spPr bwMode="auto">
          <a:xfrm>
            <a:off x="5257800" y="2971800"/>
            <a:ext cx="0" cy="53657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en-US"/>
          </a:p>
        </p:txBody>
      </p:sp>
      <p:sp>
        <p:nvSpPr>
          <p:cNvPr id="28" name="Line 21"/>
          <p:cNvSpPr>
            <a:spLocks noChangeShapeType="1"/>
          </p:cNvSpPr>
          <p:nvPr/>
        </p:nvSpPr>
        <p:spPr bwMode="auto">
          <a:xfrm>
            <a:off x="3276600" y="3505200"/>
            <a:ext cx="0" cy="60801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en-US"/>
          </a:p>
        </p:txBody>
      </p:sp>
      <p:sp>
        <p:nvSpPr>
          <p:cNvPr id="29" name="Line 19"/>
          <p:cNvSpPr>
            <a:spLocks noChangeShapeType="1"/>
          </p:cNvSpPr>
          <p:nvPr/>
        </p:nvSpPr>
        <p:spPr bwMode="auto">
          <a:xfrm>
            <a:off x="4419601" y="3505199"/>
            <a:ext cx="16764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en-US"/>
          </a:p>
        </p:txBody>
      </p:sp>
      <p:sp>
        <p:nvSpPr>
          <p:cNvPr id="30" name="Line 21"/>
          <p:cNvSpPr>
            <a:spLocks noChangeShapeType="1"/>
          </p:cNvSpPr>
          <p:nvPr/>
        </p:nvSpPr>
        <p:spPr bwMode="auto">
          <a:xfrm>
            <a:off x="6096000" y="3505200"/>
            <a:ext cx="0" cy="60801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en-US"/>
          </a:p>
        </p:txBody>
      </p:sp>
      <p:sp>
        <p:nvSpPr>
          <p:cNvPr id="31" name="Line 21"/>
          <p:cNvSpPr>
            <a:spLocks noChangeShapeType="1"/>
          </p:cNvSpPr>
          <p:nvPr/>
        </p:nvSpPr>
        <p:spPr bwMode="auto">
          <a:xfrm>
            <a:off x="4419600" y="3505200"/>
            <a:ext cx="0" cy="60801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en-US"/>
          </a:p>
        </p:txBody>
      </p:sp>
      <p:sp>
        <p:nvSpPr>
          <p:cNvPr id="32" name="Rectangle 3"/>
          <p:cNvSpPr txBox="1">
            <a:spLocks noChangeArrowheads="1"/>
          </p:cNvSpPr>
          <p:nvPr/>
        </p:nvSpPr>
        <p:spPr>
          <a:xfrm>
            <a:off x="300037" y="5562600"/>
            <a:ext cx="8158163" cy="990600"/>
          </a:xfrm>
          <a:prstGeom prst="rect">
            <a:avLst/>
          </a:prstGeom>
          <a:noFill/>
          <a:ln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/>
              <a:t>OECD prefers traditional methods over transactional methods</a:t>
            </a:r>
          </a:p>
          <a:p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3132127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All methods require </a:t>
            </a:r>
            <a:r>
              <a:rPr lang="en-US" dirty="0" err="1" smtClean="0"/>
              <a:t>comparables</a:t>
            </a:r>
            <a:endParaRPr lang="en-US" dirty="0" smtClean="0"/>
          </a:p>
          <a:p>
            <a:r>
              <a:rPr lang="en-US" dirty="0" smtClean="0"/>
              <a:t>Transfer price is set/ defended using data from comparable transactions </a:t>
            </a:r>
          </a:p>
          <a:p>
            <a:r>
              <a:rPr lang="en-US" dirty="0" smtClean="0"/>
              <a:t>Comparable transaction should be independent and similar to tested transactions  </a:t>
            </a:r>
          </a:p>
          <a:p>
            <a:r>
              <a:rPr lang="en-US" dirty="0" smtClean="0"/>
              <a:t>Factors for judging comparability</a:t>
            </a:r>
          </a:p>
          <a:p>
            <a:pPr lvl="1"/>
            <a:r>
              <a:rPr lang="en-US" dirty="0" smtClean="0"/>
              <a:t>nature of transactions undertaken (</a:t>
            </a:r>
            <a:r>
              <a:rPr lang="en-US" dirty="0" err="1" smtClean="0"/>
              <a:t>i.e</a:t>
            </a:r>
            <a:r>
              <a:rPr lang="en-US" dirty="0" smtClean="0"/>
              <a:t> type of good, service etc.)</a:t>
            </a:r>
          </a:p>
          <a:p>
            <a:pPr lvl="1"/>
            <a:r>
              <a:rPr lang="en-US" dirty="0" smtClean="0"/>
              <a:t>Functions performed</a:t>
            </a:r>
          </a:p>
          <a:p>
            <a:pPr lvl="1"/>
            <a:r>
              <a:rPr lang="en-US" dirty="0" smtClean="0"/>
              <a:t>risks assumed</a:t>
            </a:r>
          </a:p>
          <a:p>
            <a:pPr lvl="1"/>
            <a:r>
              <a:rPr lang="en-US" dirty="0" smtClean="0"/>
              <a:t>contractual terms (</a:t>
            </a:r>
            <a:r>
              <a:rPr lang="en-US" dirty="0" err="1" smtClean="0"/>
              <a:t>i.e</a:t>
            </a:r>
            <a:r>
              <a:rPr lang="en-US" dirty="0" smtClean="0"/>
              <a:t> similar credit terms)</a:t>
            </a:r>
          </a:p>
          <a:p>
            <a:pPr lvl="1"/>
            <a:r>
              <a:rPr lang="en-US" dirty="0" smtClean="0"/>
              <a:t>economic and market conditions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Comparables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0703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TP Documentation – OECD Guidelines</a:t>
            </a:r>
            <a:endParaRPr lang="en-US" dirty="0"/>
          </a:p>
        </p:txBody>
      </p:sp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685800" y="2590800"/>
            <a:ext cx="1905000" cy="339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dirty="0"/>
              <a:t>Entity </a:t>
            </a:r>
            <a:r>
              <a:rPr lang="en-US" sz="1600" dirty="0" smtClean="0"/>
              <a:t>Related </a:t>
            </a:r>
            <a:endParaRPr lang="en-US" sz="1600" dirty="0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3352800" y="2590800"/>
            <a:ext cx="1905000" cy="339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dirty="0" smtClean="0"/>
              <a:t>Price Related </a:t>
            </a:r>
            <a:endParaRPr lang="en-US" sz="1600" dirty="0"/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6629400" y="2590800"/>
            <a:ext cx="1905000" cy="339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dirty="0" smtClean="0"/>
              <a:t>Transaction Related </a:t>
            </a:r>
            <a:endParaRPr lang="en-US" sz="1600" dirty="0"/>
          </a:p>
        </p:txBody>
      </p:sp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1173163" y="3037946"/>
            <a:ext cx="808037" cy="958850"/>
          </a:xfrm>
          <a:prstGeom prst="downArrow">
            <a:avLst>
              <a:gd name="adj1" fmla="val 42630"/>
              <a:gd name="adj2" fmla="val 53047"/>
            </a:avLst>
          </a:prstGeom>
          <a:solidFill>
            <a:srgbClr val="FFCC00"/>
          </a:solidFill>
          <a:ln w="28575">
            <a:solidFill>
              <a:srgbClr val="FFCC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AutoShape 6"/>
          <p:cNvSpPr>
            <a:spLocks noChangeArrowheads="1"/>
          </p:cNvSpPr>
          <p:nvPr/>
        </p:nvSpPr>
        <p:spPr bwMode="auto">
          <a:xfrm>
            <a:off x="3886200" y="3037946"/>
            <a:ext cx="808037" cy="958850"/>
          </a:xfrm>
          <a:prstGeom prst="downArrow">
            <a:avLst>
              <a:gd name="adj1" fmla="val 42630"/>
              <a:gd name="adj2" fmla="val 53047"/>
            </a:avLst>
          </a:prstGeom>
          <a:solidFill>
            <a:srgbClr val="FFCC00"/>
          </a:solidFill>
          <a:ln w="28575">
            <a:solidFill>
              <a:srgbClr val="FFCC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AutoShape 6"/>
          <p:cNvSpPr>
            <a:spLocks noChangeArrowheads="1"/>
          </p:cNvSpPr>
          <p:nvPr/>
        </p:nvSpPr>
        <p:spPr bwMode="auto">
          <a:xfrm>
            <a:off x="7116763" y="3114146"/>
            <a:ext cx="808037" cy="958850"/>
          </a:xfrm>
          <a:prstGeom prst="downArrow">
            <a:avLst>
              <a:gd name="adj1" fmla="val 42630"/>
              <a:gd name="adj2" fmla="val 53047"/>
            </a:avLst>
          </a:prstGeom>
          <a:solidFill>
            <a:srgbClr val="FFCC00"/>
          </a:solidFill>
          <a:ln w="28575">
            <a:solidFill>
              <a:srgbClr val="FFCC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533400" y="4149196"/>
            <a:ext cx="2089150" cy="2514600"/>
          </a:xfrm>
          <a:prstGeom prst="rect">
            <a:avLst/>
          </a:prstGeom>
          <a:noFill/>
          <a:ln w="28575" cap="flat">
            <a:solidFill>
              <a:srgbClr val="BFCFEF"/>
            </a:solidFill>
            <a:prstDash val="dashDot"/>
            <a:miter lim="800000"/>
            <a:headEnd/>
            <a:tailEnd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 smtClean="0"/>
              <a:t>Profile of industry</a:t>
            </a:r>
          </a:p>
          <a:p>
            <a:r>
              <a:rPr lang="en-US" sz="1800" dirty="0" smtClean="0"/>
              <a:t>Profile of Group &amp; Legal entity </a:t>
            </a:r>
          </a:p>
          <a:p>
            <a:r>
              <a:rPr lang="en-US" sz="1800" dirty="0" smtClean="0"/>
              <a:t>Profile of associated enterprises</a:t>
            </a:r>
            <a:endParaRPr lang="en-US" sz="1800" dirty="0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2895600" y="4149196"/>
            <a:ext cx="3352800" cy="2528887"/>
          </a:xfrm>
          <a:prstGeom prst="rect">
            <a:avLst/>
          </a:prstGeom>
          <a:noFill/>
          <a:ln w="28575">
            <a:solidFill>
              <a:srgbClr val="BFCFEF"/>
            </a:solidFill>
            <a:prstDash val="dash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342900" indent="-342900" algn="l" eaLnBrk="1" hangingPunct="1">
              <a:spcBef>
                <a:spcPct val="20000"/>
              </a:spcBef>
              <a:buFontTx/>
              <a:buChar char="•"/>
            </a:pPr>
            <a:r>
              <a:rPr lang="en-US" sz="1800" b="0" dirty="0">
                <a:latin typeface="Calibri" pitchFamily="34" charset="0"/>
                <a:cs typeface="Calibri" pitchFamily="34" charset="0"/>
              </a:rPr>
              <a:t>Transaction terms</a:t>
            </a:r>
          </a:p>
          <a:p>
            <a:pPr marL="342900" indent="-342900" algn="l" eaLnBrk="1" hangingPunct="1">
              <a:spcBef>
                <a:spcPct val="20000"/>
              </a:spcBef>
              <a:buFontTx/>
              <a:buChar char="•"/>
            </a:pPr>
            <a:r>
              <a:rPr lang="en-US" sz="1800" b="0" dirty="0">
                <a:latin typeface="Calibri" pitchFamily="34" charset="0"/>
                <a:cs typeface="Calibri" pitchFamily="34" charset="0"/>
              </a:rPr>
              <a:t>Functional analysis (functions, assets and risks)</a:t>
            </a:r>
          </a:p>
          <a:p>
            <a:pPr marL="342900" indent="-342900" algn="l" eaLnBrk="1" hangingPunct="1">
              <a:spcBef>
                <a:spcPct val="20000"/>
              </a:spcBef>
              <a:buFontTx/>
              <a:buChar char="•"/>
            </a:pPr>
            <a:r>
              <a:rPr lang="en-US" sz="1800" b="0" dirty="0">
                <a:latin typeface="Calibri" pitchFamily="34" charset="0"/>
                <a:cs typeface="Calibri" pitchFamily="34" charset="0"/>
              </a:rPr>
              <a:t>Economic analysis (method selection, comparable benchmarking)</a:t>
            </a:r>
          </a:p>
          <a:p>
            <a:pPr marL="342900" indent="-342900" algn="l" eaLnBrk="1" hangingPunct="1">
              <a:spcBef>
                <a:spcPct val="20000"/>
              </a:spcBef>
              <a:buFontTx/>
              <a:buChar char="•"/>
            </a:pPr>
            <a:r>
              <a:rPr lang="en-US" sz="1800" b="0" dirty="0">
                <a:latin typeface="Calibri" pitchFamily="34" charset="0"/>
                <a:cs typeface="Calibri" pitchFamily="34" charset="0"/>
              </a:rPr>
              <a:t>Forecasts, budgets, estimates</a:t>
            </a: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6477000" y="4168179"/>
            <a:ext cx="2209800" cy="2528887"/>
          </a:xfrm>
          <a:prstGeom prst="rect">
            <a:avLst/>
          </a:prstGeom>
          <a:noFill/>
          <a:ln w="28575">
            <a:solidFill>
              <a:srgbClr val="BFCFEF"/>
            </a:solidFill>
            <a:prstDash val="dash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342900" indent="-342900" algn="l" eaLnBrk="1" hangingPunct="1">
              <a:spcBef>
                <a:spcPct val="20000"/>
              </a:spcBef>
              <a:buFontTx/>
              <a:buChar char="•"/>
            </a:pPr>
            <a:r>
              <a:rPr lang="en-US" sz="1800" b="0" dirty="0">
                <a:latin typeface="+mj-lt"/>
              </a:rPr>
              <a:t>Agreements</a:t>
            </a:r>
          </a:p>
          <a:p>
            <a:pPr marL="342900" indent="-342900" algn="l" eaLnBrk="1" hangingPunct="1">
              <a:spcBef>
                <a:spcPct val="20000"/>
              </a:spcBef>
              <a:buFontTx/>
              <a:buChar char="•"/>
            </a:pPr>
            <a:r>
              <a:rPr lang="en-US" sz="1800" b="0" dirty="0">
                <a:latin typeface="+mj-lt"/>
              </a:rPr>
              <a:t>Invoices</a:t>
            </a:r>
          </a:p>
          <a:p>
            <a:pPr marL="342900" indent="-342900" algn="l" eaLnBrk="1" hangingPunct="1">
              <a:spcBef>
                <a:spcPct val="20000"/>
              </a:spcBef>
              <a:buFontTx/>
              <a:buChar char="•"/>
            </a:pPr>
            <a:r>
              <a:rPr lang="en-US" sz="1800" b="0" dirty="0">
                <a:latin typeface="+mj-lt"/>
              </a:rPr>
              <a:t>Pricing related correspondence (letters, emails </a:t>
            </a:r>
            <a:r>
              <a:rPr lang="en-US" sz="1800" b="0" dirty="0" err="1">
                <a:latin typeface="+mj-lt"/>
              </a:rPr>
              <a:t>etc</a:t>
            </a:r>
            <a:r>
              <a:rPr lang="en-US" sz="1800" b="0" dirty="0">
                <a:latin typeface="+mj-lt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998770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Profile of Group, Industry from Commercial Department</a:t>
            </a:r>
          </a:p>
          <a:p>
            <a:r>
              <a:rPr lang="en-US" dirty="0" smtClean="0"/>
              <a:t>Agreements / invoices from user departments</a:t>
            </a:r>
          </a:p>
          <a:p>
            <a:r>
              <a:rPr lang="en-US" dirty="0" smtClean="0"/>
              <a:t>Functional analysis from the Corporate Tax Group</a:t>
            </a:r>
          </a:p>
          <a:p>
            <a:r>
              <a:rPr lang="en-US" dirty="0" smtClean="0"/>
              <a:t>Financials from the Hyperion</a:t>
            </a:r>
          </a:p>
          <a:p>
            <a:r>
              <a:rPr lang="en-US" dirty="0" err="1" smtClean="0"/>
              <a:t>Comparables</a:t>
            </a:r>
            <a:r>
              <a:rPr lang="en-US" dirty="0" smtClean="0"/>
              <a:t> data from the External Consultants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Flow for TP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8193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3581400"/>
            <a:ext cx="8229600" cy="1143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500" dirty="0" smtClean="0"/>
              <a:t>Questions….</a:t>
            </a:r>
          </a:p>
          <a:p>
            <a:pPr marL="0" indent="0" algn="ctr">
              <a:buNone/>
            </a:pPr>
            <a:endParaRPr lang="en-US" sz="4500" dirty="0"/>
          </a:p>
        </p:txBody>
      </p:sp>
    </p:spTree>
    <p:extLst>
      <p:ext uri="{BB962C8B-B14F-4D97-AF65-F5344CB8AC3E}">
        <p14:creationId xmlns:p14="http://schemas.microsoft.com/office/powerpoint/2010/main" val="910571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Transfer Price – What &amp; Why?</a:t>
            </a:r>
          </a:p>
          <a:p>
            <a:r>
              <a:rPr lang="en-US" dirty="0" smtClean="0"/>
              <a:t>OECD vis-à-vis Transfer Pricing</a:t>
            </a:r>
          </a:p>
          <a:p>
            <a:r>
              <a:rPr lang="en-US" dirty="0" smtClean="0"/>
              <a:t>Steps in Transfer Pricing</a:t>
            </a:r>
          </a:p>
          <a:p>
            <a:r>
              <a:rPr lang="en-US" dirty="0" smtClean="0"/>
              <a:t>OECD Transfer Price Methodology</a:t>
            </a:r>
          </a:p>
          <a:p>
            <a:r>
              <a:rPr lang="en-US" dirty="0" err="1" smtClean="0"/>
              <a:t>Comparables</a:t>
            </a:r>
            <a:endParaRPr lang="en-US" dirty="0" smtClean="0"/>
          </a:p>
          <a:p>
            <a:r>
              <a:rPr lang="en-US" dirty="0" smtClean="0"/>
              <a:t>TP Documentation - OECD Guidelines</a:t>
            </a:r>
          </a:p>
          <a:p>
            <a:r>
              <a:rPr lang="en-US" dirty="0" smtClean="0"/>
              <a:t>Area’s Covered in Ford on TP</a:t>
            </a:r>
          </a:p>
          <a:p>
            <a:r>
              <a:rPr lang="en-US" dirty="0" smtClean="0"/>
              <a:t>Data flow for TP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776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Transfer Pricing refers to pricing of international transactions between two associated enterprises (AEs)</a:t>
            </a:r>
          </a:p>
          <a:p>
            <a:r>
              <a:rPr lang="en-US" dirty="0" smtClean="0"/>
              <a:t>Due to special relationship between related parties, transfer price (TP) may be different than the price that would have been agreed between unrelated parties</a:t>
            </a:r>
          </a:p>
          <a:p>
            <a:r>
              <a:rPr lang="en-US" dirty="0" smtClean="0"/>
              <a:t>A price between unrelated parties is known as the “arm’s length” price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Transfer Price - What and Why?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932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62200"/>
            <a:ext cx="8229600" cy="16002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Approximately 60% of the total transactions across the world are between related parties.</a:t>
            </a:r>
          </a:p>
          <a:p>
            <a:r>
              <a:rPr lang="en-US" dirty="0" smtClean="0"/>
              <a:t>If the transactions are across different tax jurisdictions, where tax rates are different, shifting is beneficial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>
            <a:normAutofit/>
          </a:bodyPr>
          <a:lstStyle/>
          <a:p>
            <a:r>
              <a:rPr lang="en-US" dirty="0" smtClean="0"/>
              <a:t>Transfer Price - What and Why?</a:t>
            </a:r>
            <a:endParaRPr lang="en-US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1913089"/>
              </p:ext>
            </p:extLst>
          </p:nvPr>
        </p:nvGraphicFramePr>
        <p:xfrm>
          <a:off x="685800" y="4048125"/>
          <a:ext cx="3733800" cy="2581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1" name="Worksheet" r:id="rId3" imgW="3162300" imgH="1743151" progId="Excel.Sheet.12">
                  <p:embed/>
                </p:oleObj>
              </mc:Choice>
              <mc:Fallback>
                <p:oleObj name="Worksheet" r:id="rId3" imgW="3162300" imgH="1743151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85800" y="4048125"/>
                        <a:ext cx="3733800" cy="25812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3584610"/>
              </p:ext>
            </p:extLst>
          </p:nvPr>
        </p:nvGraphicFramePr>
        <p:xfrm>
          <a:off x="4724400" y="4038600"/>
          <a:ext cx="3810000" cy="2581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2" name="Worksheet" r:id="rId5" imgW="3295802" imgH="1743151" progId="Excel.Sheet.12">
                  <p:embed/>
                </p:oleObj>
              </mc:Choice>
              <mc:Fallback>
                <p:oleObj name="Worksheet" r:id="rId5" imgW="3295802" imgH="1743151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724400" y="4038600"/>
                        <a:ext cx="3810000" cy="25812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58775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 noChangeArrowheads="1"/>
          </p:cNvSpPr>
          <p:nvPr>
            <p:ph idx="1"/>
          </p:nvPr>
        </p:nvSpPr>
        <p:spPr bwMode="auto">
          <a:xfrm>
            <a:off x="2249488" y="2286000"/>
            <a:ext cx="1408112" cy="609600"/>
          </a:xfrm>
          <a:prstGeom prst="rect">
            <a:avLst/>
          </a:prstGeom>
          <a:solidFill>
            <a:srgbClr val="FFCC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>
            <a:normAutofit/>
          </a:bodyPr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Associated enterprise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Transfer Price - What and Why?</a:t>
            </a:r>
            <a:endParaRPr lang="en-US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5562600" y="2286000"/>
            <a:ext cx="1447800" cy="609600"/>
          </a:xfrm>
          <a:prstGeom prst="rect">
            <a:avLst/>
          </a:prstGeom>
          <a:solidFill>
            <a:srgbClr val="FFCC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Independent entity</a:t>
            </a:r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973138" y="2667000"/>
            <a:ext cx="1084262" cy="3352800"/>
          </a:xfrm>
          <a:custGeom>
            <a:avLst/>
            <a:gdLst>
              <a:gd name="T0" fmla="*/ 612 w 683"/>
              <a:gd name="T1" fmla="*/ 3 h 1734"/>
              <a:gd name="T2" fmla="*/ 479 w 683"/>
              <a:gd name="T3" fmla="*/ 28 h 1734"/>
              <a:gd name="T4" fmla="*/ 356 w 683"/>
              <a:gd name="T5" fmla="*/ 75 h 1734"/>
              <a:gd name="T6" fmla="*/ 248 w 683"/>
              <a:gd name="T7" fmla="*/ 141 h 1734"/>
              <a:gd name="T8" fmla="*/ 200 w 683"/>
              <a:gd name="T9" fmla="*/ 180 h 1734"/>
              <a:gd name="T10" fmla="*/ 155 w 683"/>
              <a:gd name="T11" fmla="*/ 225 h 1734"/>
              <a:gd name="T12" fmla="*/ 117 w 683"/>
              <a:gd name="T13" fmla="*/ 272 h 1734"/>
              <a:gd name="T14" fmla="*/ 82 w 683"/>
              <a:gd name="T15" fmla="*/ 324 h 1734"/>
              <a:gd name="T16" fmla="*/ 54 w 683"/>
              <a:gd name="T17" fmla="*/ 377 h 1734"/>
              <a:gd name="T18" fmla="*/ 31 w 683"/>
              <a:gd name="T19" fmla="*/ 435 h 1734"/>
              <a:gd name="T20" fmla="*/ 14 w 683"/>
              <a:gd name="T21" fmla="*/ 494 h 1734"/>
              <a:gd name="T22" fmla="*/ 3 w 683"/>
              <a:gd name="T23" fmla="*/ 555 h 1734"/>
              <a:gd name="T24" fmla="*/ 0 w 683"/>
              <a:gd name="T25" fmla="*/ 618 h 1734"/>
              <a:gd name="T26" fmla="*/ 2 w 683"/>
              <a:gd name="T27" fmla="*/ 1023 h 1734"/>
              <a:gd name="T28" fmla="*/ 19 w 683"/>
              <a:gd name="T29" fmla="*/ 1117 h 1734"/>
              <a:gd name="T30" fmla="*/ 50 w 683"/>
              <a:gd name="T31" fmla="*/ 1206 h 1734"/>
              <a:gd name="T32" fmla="*/ 97 w 683"/>
              <a:gd name="T33" fmla="*/ 1289 h 1734"/>
              <a:gd name="T34" fmla="*/ 156 w 683"/>
              <a:gd name="T35" fmla="*/ 1367 h 1734"/>
              <a:gd name="T36" fmla="*/ 228 w 683"/>
              <a:gd name="T37" fmla="*/ 1434 h 1734"/>
              <a:gd name="T38" fmla="*/ 311 w 683"/>
              <a:gd name="T39" fmla="*/ 1492 h 1734"/>
              <a:gd name="T40" fmla="*/ 404 w 683"/>
              <a:gd name="T41" fmla="*/ 1536 h 1734"/>
              <a:gd name="T42" fmla="*/ 455 w 683"/>
              <a:gd name="T43" fmla="*/ 1733 h 1734"/>
              <a:gd name="T44" fmla="*/ 455 w 683"/>
              <a:gd name="T45" fmla="*/ 1026 h 1734"/>
              <a:gd name="T46" fmla="*/ 416 w 683"/>
              <a:gd name="T47" fmla="*/ 1187 h 1734"/>
              <a:gd name="T48" fmla="*/ 344 w 683"/>
              <a:gd name="T49" fmla="*/ 1156 h 1734"/>
              <a:gd name="T50" fmla="*/ 278 w 683"/>
              <a:gd name="T51" fmla="*/ 1117 h 1734"/>
              <a:gd name="T52" fmla="*/ 216 w 683"/>
              <a:gd name="T53" fmla="*/ 1070 h 1734"/>
              <a:gd name="T54" fmla="*/ 162 w 683"/>
              <a:gd name="T55" fmla="*/ 1018 h 1734"/>
              <a:gd name="T56" fmla="*/ 114 w 683"/>
              <a:gd name="T57" fmla="*/ 959 h 1734"/>
              <a:gd name="T58" fmla="*/ 73 w 683"/>
              <a:gd name="T59" fmla="*/ 898 h 1734"/>
              <a:gd name="T60" fmla="*/ 42 w 683"/>
              <a:gd name="T61" fmla="*/ 832 h 1734"/>
              <a:gd name="T62" fmla="*/ 47 w 683"/>
              <a:gd name="T63" fmla="*/ 749 h 1734"/>
              <a:gd name="T64" fmla="*/ 95 w 683"/>
              <a:gd name="T65" fmla="*/ 657 h 1734"/>
              <a:gd name="T66" fmla="*/ 157 w 683"/>
              <a:gd name="T67" fmla="*/ 577 h 1734"/>
              <a:gd name="T68" fmla="*/ 233 w 683"/>
              <a:gd name="T69" fmla="*/ 507 h 1734"/>
              <a:gd name="T70" fmla="*/ 319 w 683"/>
              <a:gd name="T71" fmla="*/ 446 h 1734"/>
              <a:gd name="T72" fmla="*/ 414 w 683"/>
              <a:gd name="T73" fmla="*/ 402 h 1734"/>
              <a:gd name="T74" fmla="*/ 517 w 683"/>
              <a:gd name="T75" fmla="*/ 372 h 1734"/>
              <a:gd name="T76" fmla="*/ 626 w 683"/>
              <a:gd name="T77" fmla="*/ 355 h 1734"/>
              <a:gd name="T78" fmla="*/ 682 w 683"/>
              <a:gd name="T79" fmla="*/ 0 h 17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683" h="1734">
                <a:moveTo>
                  <a:pt x="682" y="0"/>
                </a:moveTo>
                <a:lnTo>
                  <a:pt x="612" y="3"/>
                </a:lnTo>
                <a:lnTo>
                  <a:pt x="544" y="14"/>
                </a:lnTo>
                <a:lnTo>
                  <a:pt x="479" y="28"/>
                </a:lnTo>
                <a:lnTo>
                  <a:pt x="416" y="50"/>
                </a:lnTo>
                <a:lnTo>
                  <a:pt x="356" y="75"/>
                </a:lnTo>
                <a:lnTo>
                  <a:pt x="301" y="105"/>
                </a:lnTo>
                <a:lnTo>
                  <a:pt x="248" y="141"/>
                </a:lnTo>
                <a:lnTo>
                  <a:pt x="223" y="161"/>
                </a:lnTo>
                <a:lnTo>
                  <a:pt x="200" y="180"/>
                </a:lnTo>
                <a:lnTo>
                  <a:pt x="177" y="202"/>
                </a:lnTo>
                <a:lnTo>
                  <a:pt x="155" y="225"/>
                </a:lnTo>
                <a:lnTo>
                  <a:pt x="136" y="250"/>
                </a:lnTo>
                <a:lnTo>
                  <a:pt x="117" y="272"/>
                </a:lnTo>
                <a:lnTo>
                  <a:pt x="98" y="297"/>
                </a:lnTo>
                <a:lnTo>
                  <a:pt x="82" y="324"/>
                </a:lnTo>
                <a:lnTo>
                  <a:pt x="68" y="349"/>
                </a:lnTo>
                <a:lnTo>
                  <a:pt x="54" y="377"/>
                </a:lnTo>
                <a:lnTo>
                  <a:pt x="42" y="405"/>
                </a:lnTo>
                <a:lnTo>
                  <a:pt x="31" y="435"/>
                </a:lnTo>
                <a:lnTo>
                  <a:pt x="22" y="463"/>
                </a:lnTo>
                <a:lnTo>
                  <a:pt x="14" y="494"/>
                </a:lnTo>
                <a:lnTo>
                  <a:pt x="8" y="524"/>
                </a:lnTo>
                <a:lnTo>
                  <a:pt x="3" y="555"/>
                </a:lnTo>
                <a:lnTo>
                  <a:pt x="1" y="588"/>
                </a:lnTo>
                <a:lnTo>
                  <a:pt x="0" y="618"/>
                </a:lnTo>
                <a:lnTo>
                  <a:pt x="0" y="973"/>
                </a:lnTo>
                <a:lnTo>
                  <a:pt x="2" y="1023"/>
                </a:lnTo>
                <a:lnTo>
                  <a:pt x="9" y="1070"/>
                </a:lnTo>
                <a:lnTo>
                  <a:pt x="19" y="1117"/>
                </a:lnTo>
                <a:lnTo>
                  <a:pt x="33" y="1162"/>
                </a:lnTo>
                <a:lnTo>
                  <a:pt x="50" y="1206"/>
                </a:lnTo>
                <a:lnTo>
                  <a:pt x="72" y="1248"/>
                </a:lnTo>
                <a:lnTo>
                  <a:pt x="97" y="1289"/>
                </a:lnTo>
                <a:lnTo>
                  <a:pt x="126" y="1328"/>
                </a:lnTo>
                <a:lnTo>
                  <a:pt x="156" y="1367"/>
                </a:lnTo>
                <a:lnTo>
                  <a:pt x="191" y="1400"/>
                </a:lnTo>
                <a:lnTo>
                  <a:pt x="228" y="1434"/>
                </a:lnTo>
                <a:lnTo>
                  <a:pt x="269" y="1464"/>
                </a:lnTo>
                <a:lnTo>
                  <a:pt x="311" y="1492"/>
                </a:lnTo>
                <a:lnTo>
                  <a:pt x="357" y="1517"/>
                </a:lnTo>
                <a:lnTo>
                  <a:pt x="404" y="1536"/>
                </a:lnTo>
                <a:lnTo>
                  <a:pt x="455" y="1556"/>
                </a:lnTo>
                <a:lnTo>
                  <a:pt x="455" y="1733"/>
                </a:lnTo>
                <a:lnTo>
                  <a:pt x="682" y="1414"/>
                </a:lnTo>
                <a:lnTo>
                  <a:pt x="455" y="1026"/>
                </a:lnTo>
                <a:lnTo>
                  <a:pt x="455" y="1201"/>
                </a:lnTo>
                <a:lnTo>
                  <a:pt x="416" y="1187"/>
                </a:lnTo>
                <a:lnTo>
                  <a:pt x="380" y="1173"/>
                </a:lnTo>
                <a:lnTo>
                  <a:pt x="344" y="1156"/>
                </a:lnTo>
                <a:lnTo>
                  <a:pt x="310" y="1137"/>
                </a:lnTo>
                <a:lnTo>
                  <a:pt x="278" y="1117"/>
                </a:lnTo>
                <a:lnTo>
                  <a:pt x="246" y="1095"/>
                </a:lnTo>
                <a:lnTo>
                  <a:pt x="216" y="1070"/>
                </a:lnTo>
                <a:lnTo>
                  <a:pt x="188" y="1045"/>
                </a:lnTo>
                <a:lnTo>
                  <a:pt x="162" y="1018"/>
                </a:lnTo>
                <a:lnTo>
                  <a:pt x="137" y="990"/>
                </a:lnTo>
                <a:lnTo>
                  <a:pt x="114" y="959"/>
                </a:lnTo>
                <a:lnTo>
                  <a:pt x="93" y="929"/>
                </a:lnTo>
                <a:lnTo>
                  <a:pt x="73" y="898"/>
                </a:lnTo>
                <a:lnTo>
                  <a:pt x="56" y="865"/>
                </a:lnTo>
                <a:lnTo>
                  <a:pt x="42" y="832"/>
                </a:lnTo>
                <a:lnTo>
                  <a:pt x="28" y="796"/>
                </a:lnTo>
                <a:lnTo>
                  <a:pt x="47" y="749"/>
                </a:lnTo>
                <a:lnTo>
                  <a:pt x="69" y="702"/>
                </a:lnTo>
                <a:lnTo>
                  <a:pt x="95" y="657"/>
                </a:lnTo>
                <a:lnTo>
                  <a:pt x="125" y="616"/>
                </a:lnTo>
                <a:lnTo>
                  <a:pt x="157" y="577"/>
                </a:lnTo>
                <a:lnTo>
                  <a:pt x="193" y="541"/>
                </a:lnTo>
                <a:lnTo>
                  <a:pt x="233" y="507"/>
                </a:lnTo>
                <a:lnTo>
                  <a:pt x="274" y="474"/>
                </a:lnTo>
                <a:lnTo>
                  <a:pt x="319" y="446"/>
                </a:lnTo>
                <a:lnTo>
                  <a:pt x="365" y="424"/>
                </a:lnTo>
                <a:lnTo>
                  <a:pt x="414" y="402"/>
                </a:lnTo>
                <a:lnTo>
                  <a:pt x="464" y="385"/>
                </a:lnTo>
                <a:lnTo>
                  <a:pt x="517" y="372"/>
                </a:lnTo>
                <a:lnTo>
                  <a:pt x="570" y="360"/>
                </a:lnTo>
                <a:lnTo>
                  <a:pt x="626" y="355"/>
                </a:lnTo>
                <a:lnTo>
                  <a:pt x="682" y="352"/>
                </a:lnTo>
                <a:lnTo>
                  <a:pt x="682" y="0"/>
                </a:lnTo>
              </a:path>
            </a:pathLst>
          </a:custGeom>
          <a:solidFill>
            <a:srgbClr val="CC0000"/>
          </a:solidFill>
          <a:ln w="12700" cap="rnd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420358" y="3478007"/>
            <a:ext cx="2370842" cy="1170193"/>
          </a:xfrm>
          <a:prstGeom prst="rect">
            <a:avLst/>
          </a:prstGeom>
          <a:solidFill>
            <a:srgbClr val="FFD2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r>
              <a:rPr lang="en-US" dirty="0">
                <a:solidFill>
                  <a:schemeClr val="tx1"/>
                </a:solidFill>
              </a:rPr>
              <a:t>International transactions</a:t>
            </a:r>
          </a:p>
          <a:p>
            <a:pPr algn="l"/>
            <a:r>
              <a:rPr lang="en-US" b="0" dirty="0">
                <a:solidFill>
                  <a:schemeClr val="tx1"/>
                </a:solidFill>
              </a:rPr>
              <a:t>	- </a:t>
            </a:r>
            <a:r>
              <a:rPr lang="en-US" b="0" dirty="0" smtClean="0">
                <a:solidFill>
                  <a:schemeClr val="tx1"/>
                </a:solidFill>
              </a:rPr>
              <a:t>Goods</a:t>
            </a:r>
            <a:endParaRPr lang="en-US" b="0" dirty="0">
              <a:solidFill>
                <a:schemeClr val="tx1"/>
              </a:solidFill>
            </a:endParaRPr>
          </a:p>
          <a:p>
            <a:pPr algn="l"/>
            <a:r>
              <a:rPr lang="en-US" b="0" dirty="0">
                <a:solidFill>
                  <a:schemeClr val="tx1"/>
                </a:solidFill>
              </a:rPr>
              <a:t>	- </a:t>
            </a:r>
            <a:r>
              <a:rPr lang="en-US" b="0" dirty="0" smtClean="0">
                <a:solidFill>
                  <a:schemeClr val="tx1"/>
                </a:solidFill>
              </a:rPr>
              <a:t>Services</a:t>
            </a:r>
            <a:endParaRPr lang="en-US" b="0" dirty="0">
              <a:solidFill>
                <a:schemeClr val="tx1"/>
              </a:solidFill>
            </a:endParaRPr>
          </a:p>
          <a:p>
            <a:pPr algn="l"/>
            <a:r>
              <a:rPr lang="en-US" b="0" dirty="0">
                <a:solidFill>
                  <a:schemeClr val="tx1"/>
                </a:solidFill>
              </a:rPr>
              <a:t>	- </a:t>
            </a:r>
            <a:r>
              <a:rPr lang="en-US" b="0" dirty="0" smtClean="0">
                <a:solidFill>
                  <a:schemeClr val="tx1"/>
                </a:solidFill>
              </a:rPr>
              <a:t>Intangibles</a:t>
            </a:r>
            <a:endParaRPr lang="en-US" b="0" dirty="0">
              <a:solidFill>
                <a:schemeClr val="tx1"/>
              </a:solidFill>
            </a:endParaRPr>
          </a:p>
          <a:p>
            <a:pPr algn="l"/>
            <a:r>
              <a:rPr lang="en-US" b="0" dirty="0">
                <a:solidFill>
                  <a:schemeClr val="tx1"/>
                </a:solidFill>
              </a:rPr>
              <a:t>	- </a:t>
            </a:r>
            <a:r>
              <a:rPr lang="en-US" b="0" dirty="0" smtClean="0">
                <a:solidFill>
                  <a:schemeClr val="tx1"/>
                </a:solidFill>
              </a:rPr>
              <a:t>Loans</a:t>
            </a:r>
            <a:endParaRPr lang="en-US" b="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5486400" y="5257800"/>
            <a:ext cx="1579562" cy="568325"/>
          </a:xfrm>
          <a:prstGeom prst="rect">
            <a:avLst/>
          </a:prstGeom>
          <a:solidFill>
            <a:srgbClr val="FFCC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Resident</a:t>
            </a:r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>
            <a:off x="7145337" y="2590800"/>
            <a:ext cx="1084263" cy="3429000"/>
          </a:xfrm>
          <a:custGeom>
            <a:avLst/>
            <a:gdLst>
              <a:gd name="T0" fmla="*/ 70 w 683"/>
              <a:gd name="T1" fmla="*/ 3 h 1734"/>
              <a:gd name="T2" fmla="*/ 203 w 683"/>
              <a:gd name="T3" fmla="*/ 28 h 1734"/>
              <a:gd name="T4" fmla="*/ 326 w 683"/>
              <a:gd name="T5" fmla="*/ 75 h 1734"/>
              <a:gd name="T6" fmla="*/ 434 w 683"/>
              <a:gd name="T7" fmla="*/ 141 h 1734"/>
              <a:gd name="T8" fmla="*/ 482 w 683"/>
              <a:gd name="T9" fmla="*/ 180 h 1734"/>
              <a:gd name="T10" fmla="*/ 527 w 683"/>
              <a:gd name="T11" fmla="*/ 225 h 1734"/>
              <a:gd name="T12" fmla="*/ 566 w 683"/>
              <a:gd name="T13" fmla="*/ 272 h 1734"/>
              <a:gd name="T14" fmla="*/ 600 w 683"/>
              <a:gd name="T15" fmla="*/ 324 h 1734"/>
              <a:gd name="T16" fmla="*/ 628 w 683"/>
              <a:gd name="T17" fmla="*/ 377 h 1734"/>
              <a:gd name="T18" fmla="*/ 651 w 683"/>
              <a:gd name="T19" fmla="*/ 435 h 1734"/>
              <a:gd name="T20" fmla="*/ 668 w 683"/>
              <a:gd name="T21" fmla="*/ 494 h 1734"/>
              <a:gd name="T22" fmla="*/ 679 w 683"/>
              <a:gd name="T23" fmla="*/ 555 h 1734"/>
              <a:gd name="T24" fmla="*/ 682 w 683"/>
              <a:gd name="T25" fmla="*/ 618 h 1734"/>
              <a:gd name="T26" fmla="*/ 680 w 683"/>
              <a:gd name="T27" fmla="*/ 1023 h 1734"/>
              <a:gd name="T28" fmla="*/ 663 w 683"/>
              <a:gd name="T29" fmla="*/ 1117 h 1734"/>
              <a:gd name="T30" fmla="*/ 632 w 683"/>
              <a:gd name="T31" fmla="*/ 1206 h 1734"/>
              <a:gd name="T32" fmla="*/ 586 w 683"/>
              <a:gd name="T33" fmla="*/ 1289 h 1734"/>
              <a:gd name="T34" fmla="*/ 526 w 683"/>
              <a:gd name="T35" fmla="*/ 1367 h 1734"/>
              <a:gd name="T36" fmla="*/ 454 w 683"/>
              <a:gd name="T37" fmla="*/ 1434 h 1734"/>
              <a:gd name="T38" fmla="*/ 370 w 683"/>
              <a:gd name="T39" fmla="*/ 1492 h 1734"/>
              <a:gd name="T40" fmla="*/ 278 w 683"/>
              <a:gd name="T41" fmla="*/ 1536 h 1734"/>
              <a:gd name="T42" fmla="*/ 227 w 683"/>
              <a:gd name="T43" fmla="*/ 1733 h 1734"/>
              <a:gd name="T44" fmla="*/ 227 w 683"/>
              <a:gd name="T45" fmla="*/ 1026 h 1734"/>
              <a:gd name="T46" fmla="*/ 266 w 683"/>
              <a:gd name="T47" fmla="*/ 1187 h 1734"/>
              <a:gd name="T48" fmla="*/ 338 w 683"/>
              <a:gd name="T49" fmla="*/ 1156 h 1734"/>
              <a:gd name="T50" fmla="*/ 404 w 683"/>
              <a:gd name="T51" fmla="*/ 1117 h 1734"/>
              <a:gd name="T52" fmla="*/ 466 w 683"/>
              <a:gd name="T53" fmla="*/ 1070 h 1734"/>
              <a:gd name="T54" fmla="*/ 520 w 683"/>
              <a:gd name="T55" fmla="*/ 1018 h 1734"/>
              <a:gd name="T56" fmla="*/ 568 w 683"/>
              <a:gd name="T57" fmla="*/ 959 h 1734"/>
              <a:gd name="T58" fmla="*/ 609 w 683"/>
              <a:gd name="T59" fmla="*/ 898 h 1734"/>
              <a:gd name="T60" fmla="*/ 640 w 683"/>
              <a:gd name="T61" fmla="*/ 832 h 1734"/>
              <a:gd name="T62" fmla="*/ 635 w 683"/>
              <a:gd name="T63" fmla="*/ 749 h 1734"/>
              <a:gd name="T64" fmla="*/ 587 w 683"/>
              <a:gd name="T65" fmla="*/ 657 h 1734"/>
              <a:gd name="T66" fmla="*/ 525 w 683"/>
              <a:gd name="T67" fmla="*/ 577 h 1734"/>
              <a:gd name="T68" fmla="*/ 449 w 683"/>
              <a:gd name="T69" fmla="*/ 507 h 1734"/>
              <a:gd name="T70" fmla="*/ 363 w 683"/>
              <a:gd name="T71" fmla="*/ 446 h 1734"/>
              <a:gd name="T72" fmla="*/ 268 w 683"/>
              <a:gd name="T73" fmla="*/ 402 h 1734"/>
              <a:gd name="T74" fmla="*/ 165 w 683"/>
              <a:gd name="T75" fmla="*/ 372 h 1734"/>
              <a:gd name="T76" fmla="*/ 56 w 683"/>
              <a:gd name="T77" fmla="*/ 355 h 1734"/>
              <a:gd name="T78" fmla="*/ 0 w 683"/>
              <a:gd name="T79" fmla="*/ 0 h 17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683" h="1734">
                <a:moveTo>
                  <a:pt x="0" y="0"/>
                </a:moveTo>
                <a:lnTo>
                  <a:pt x="70" y="3"/>
                </a:lnTo>
                <a:lnTo>
                  <a:pt x="138" y="14"/>
                </a:lnTo>
                <a:lnTo>
                  <a:pt x="203" y="28"/>
                </a:lnTo>
                <a:lnTo>
                  <a:pt x="266" y="50"/>
                </a:lnTo>
                <a:lnTo>
                  <a:pt x="326" y="75"/>
                </a:lnTo>
                <a:lnTo>
                  <a:pt x="381" y="105"/>
                </a:lnTo>
                <a:lnTo>
                  <a:pt x="434" y="141"/>
                </a:lnTo>
                <a:lnTo>
                  <a:pt x="459" y="161"/>
                </a:lnTo>
                <a:lnTo>
                  <a:pt x="482" y="180"/>
                </a:lnTo>
                <a:lnTo>
                  <a:pt x="505" y="202"/>
                </a:lnTo>
                <a:lnTo>
                  <a:pt x="527" y="225"/>
                </a:lnTo>
                <a:lnTo>
                  <a:pt x="546" y="250"/>
                </a:lnTo>
                <a:lnTo>
                  <a:pt x="566" y="272"/>
                </a:lnTo>
                <a:lnTo>
                  <a:pt x="584" y="297"/>
                </a:lnTo>
                <a:lnTo>
                  <a:pt x="600" y="324"/>
                </a:lnTo>
                <a:lnTo>
                  <a:pt x="615" y="349"/>
                </a:lnTo>
                <a:lnTo>
                  <a:pt x="628" y="377"/>
                </a:lnTo>
                <a:lnTo>
                  <a:pt x="640" y="405"/>
                </a:lnTo>
                <a:lnTo>
                  <a:pt x="651" y="435"/>
                </a:lnTo>
                <a:lnTo>
                  <a:pt x="660" y="463"/>
                </a:lnTo>
                <a:lnTo>
                  <a:pt x="668" y="494"/>
                </a:lnTo>
                <a:lnTo>
                  <a:pt x="674" y="524"/>
                </a:lnTo>
                <a:lnTo>
                  <a:pt x="679" y="555"/>
                </a:lnTo>
                <a:lnTo>
                  <a:pt x="681" y="588"/>
                </a:lnTo>
                <a:lnTo>
                  <a:pt x="682" y="618"/>
                </a:lnTo>
                <a:lnTo>
                  <a:pt x="682" y="973"/>
                </a:lnTo>
                <a:lnTo>
                  <a:pt x="680" y="1023"/>
                </a:lnTo>
                <a:lnTo>
                  <a:pt x="673" y="1070"/>
                </a:lnTo>
                <a:lnTo>
                  <a:pt x="663" y="1117"/>
                </a:lnTo>
                <a:lnTo>
                  <a:pt x="649" y="1162"/>
                </a:lnTo>
                <a:lnTo>
                  <a:pt x="632" y="1206"/>
                </a:lnTo>
                <a:lnTo>
                  <a:pt x="610" y="1248"/>
                </a:lnTo>
                <a:lnTo>
                  <a:pt x="586" y="1289"/>
                </a:lnTo>
                <a:lnTo>
                  <a:pt x="557" y="1328"/>
                </a:lnTo>
                <a:lnTo>
                  <a:pt x="526" y="1367"/>
                </a:lnTo>
                <a:lnTo>
                  <a:pt x="492" y="1400"/>
                </a:lnTo>
                <a:lnTo>
                  <a:pt x="454" y="1434"/>
                </a:lnTo>
                <a:lnTo>
                  <a:pt x="414" y="1464"/>
                </a:lnTo>
                <a:lnTo>
                  <a:pt x="370" y="1492"/>
                </a:lnTo>
                <a:lnTo>
                  <a:pt x="326" y="1517"/>
                </a:lnTo>
                <a:lnTo>
                  <a:pt x="278" y="1536"/>
                </a:lnTo>
                <a:lnTo>
                  <a:pt x="227" y="1556"/>
                </a:lnTo>
                <a:lnTo>
                  <a:pt x="227" y="1733"/>
                </a:lnTo>
                <a:lnTo>
                  <a:pt x="0" y="1414"/>
                </a:lnTo>
                <a:lnTo>
                  <a:pt x="227" y="1026"/>
                </a:lnTo>
                <a:lnTo>
                  <a:pt x="227" y="1201"/>
                </a:lnTo>
                <a:lnTo>
                  <a:pt x="266" y="1187"/>
                </a:lnTo>
                <a:lnTo>
                  <a:pt x="302" y="1173"/>
                </a:lnTo>
                <a:lnTo>
                  <a:pt x="338" y="1156"/>
                </a:lnTo>
                <a:lnTo>
                  <a:pt x="372" y="1137"/>
                </a:lnTo>
                <a:lnTo>
                  <a:pt x="404" y="1117"/>
                </a:lnTo>
                <a:lnTo>
                  <a:pt x="436" y="1095"/>
                </a:lnTo>
                <a:lnTo>
                  <a:pt x="466" y="1070"/>
                </a:lnTo>
                <a:lnTo>
                  <a:pt x="494" y="1045"/>
                </a:lnTo>
                <a:lnTo>
                  <a:pt x="520" y="1018"/>
                </a:lnTo>
                <a:lnTo>
                  <a:pt x="545" y="990"/>
                </a:lnTo>
                <a:lnTo>
                  <a:pt x="568" y="959"/>
                </a:lnTo>
                <a:lnTo>
                  <a:pt x="589" y="929"/>
                </a:lnTo>
                <a:lnTo>
                  <a:pt x="609" y="898"/>
                </a:lnTo>
                <a:lnTo>
                  <a:pt x="626" y="865"/>
                </a:lnTo>
                <a:lnTo>
                  <a:pt x="640" y="832"/>
                </a:lnTo>
                <a:lnTo>
                  <a:pt x="653" y="796"/>
                </a:lnTo>
                <a:lnTo>
                  <a:pt x="635" y="749"/>
                </a:lnTo>
                <a:lnTo>
                  <a:pt x="613" y="702"/>
                </a:lnTo>
                <a:lnTo>
                  <a:pt x="587" y="657"/>
                </a:lnTo>
                <a:lnTo>
                  <a:pt x="557" y="616"/>
                </a:lnTo>
                <a:lnTo>
                  <a:pt x="525" y="577"/>
                </a:lnTo>
                <a:lnTo>
                  <a:pt x="488" y="541"/>
                </a:lnTo>
                <a:lnTo>
                  <a:pt x="449" y="507"/>
                </a:lnTo>
                <a:lnTo>
                  <a:pt x="408" y="474"/>
                </a:lnTo>
                <a:lnTo>
                  <a:pt x="363" y="446"/>
                </a:lnTo>
                <a:lnTo>
                  <a:pt x="317" y="424"/>
                </a:lnTo>
                <a:lnTo>
                  <a:pt x="268" y="402"/>
                </a:lnTo>
                <a:lnTo>
                  <a:pt x="217" y="385"/>
                </a:lnTo>
                <a:lnTo>
                  <a:pt x="165" y="372"/>
                </a:lnTo>
                <a:lnTo>
                  <a:pt x="111" y="360"/>
                </a:lnTo>
                <a:lnTo>
                  <a:pt x="56" y="355"/>
                </a:lnTo>
                <a:lnTo>
                  <a:pt x="0" y="352"/>
                </a:lnTo>
                <a:lnTo>
                  <a:pt x="0" y="0"/>
                </a:lnTo>
              </a:path>
            </a:pathLst>
          </a:custGeom>
          <a:solidFill>
            <a:srgbClr val="CC0000"/>
          </a:solidFill>
          <a:ln w="12700" cap="rnd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1" name="Line 16"/>
          <p:cNvSpPr>
            <a:spLocks noChangeShapeType="1"/>
          </p:cNvSpPr>
          <p:nvPr/>
        </p:nvSpPr>
        <p:spPr bwMode="auto">
          <a:xfrm>
            <a:off x="2971800" y="2895600"/>
            <a:ext cx="0" cy="23622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stealth" w="med" len="med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2" name="Line 17"/>
          <p:cNvSpPr>
            <a:spLocks noChangeShapeType="1"/>
          </p:cNvSpPr>
          <p:nvPr/>
        </p:nvSpPr>
        <p:spPr bwMode="auto">
          <a:xfrm>
            <a:off x="2959100" y="4038600"/>
            <a:ext cx="4699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4" name="Line 16"/>
          <p:cNvSpPr>
            <a:spLocks noChangeShapeType="1"/>
          </p:cNvSpPr>
          <p:nvPr/>
        </p:nvSpPr>
        <p:spPr bwMode="auto">
          <a:xfrm>
            <a:off x="6248400" y="2895600"/>
            <a:ext cx="0" cy="23622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stealth" w="med" len="med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5" name="Line 17"/>
          <p:cNvSpPr>
            <a:spLocks noChangeShapeType="1"/>
          </p:cNvSpPr>
          <p:nvPr/>
        </p:nvSpPr>
        <p:spPr bwMode="auto">
          <a:xfrm>
            <a:off x="5778500" y="4038600"/>
            <a:ext cx="4699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2154238" y="5257800"/>
            <a:ext cx="1579562" cy="568325"/>
          </a:xfrm>
          <a:prstGeom prst="rect">
            <a:avLst/>
          </a:prstGeom>
          <a:solidFill>
            <a:srgbClr val="FFCC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Resident</a:t>
            </a: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2035175" y="6058627"/>
            <a:ext cx="1622425" cy="646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800" dirty="0" smtClean="0">
                <a:solidFill>
                  <a:srgbClr val="00B0F0"/>
                </a:solidFill>
              </a:rPr>
              <a:t>Transfer  Price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5540375" y="6058627"/>
            <a:ext cx="1622425" cy="646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rgbClr val="F9DB8F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800" dirty="0" smtClean="0">
                <a:solidFill>
                  <a:srgbClr val="00B0F0"/>
                </a:solidFill>
              </a:rPr>
              <a:t>Arm’s Length Price</a:t>
            </a:r>
            <a:endParaRPr lang="en-US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282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Evolution of TP in Various Countries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228600" y="6219208"/>
            <a:ext cx="7408333" cy="524933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Symbol" pitchFamily="18" charset="2"/>
              <a:buNone/>
            </a:pPr>
            <a:r>
              <a:rPr lang="en-US" dirty="0" smtClean="0"/>
              <a:t>This table shows the dramatic increase since 1995 in the number of countries with developed transfer pricing regimes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286000"/>
            <a:ext cx="5207825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5685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 smtClean="0"/>
              <a:t>OECD = the Organization for Economic Co-Operation and Development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30 Members – 20 founding members in 1961:</a:t>
            </a:r>
          </a:p>
          <a:p>
            <a:pPr lvl="1"/>
            <a:r>
              <a:rPr lang="en-US" dirty="0" smtClean="0"/>
              <a:t>USA, Canada, UK, France, Japan, Germany, Italy, Australia, South Korea, Mexico - and 20 other countries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OECD formulated “Guidelines on transfer pricing”. They serve as generally accepted practices by the tax authorities 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OECD?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233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OECD vis-à-vis Transfer Pricing</a:t>
            </a: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0286808"/>
              </p:ext>
            </p:extLst>
          </p:nvPr>
        </p:nvGraphicFramePr>
        <p:xfrm>
          <a:off x="1371600" y="3200400"/>
          <a:ext cx="6629400" cy="2576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3" name="Worksheet" r:id="rId3" imgW="5076749" imgH="1723949" progId="Excel.Sheet.12">
                  <p:embed/>
                </p:oleObj>
              </mc:Choice>
              <mc:Fallback>
                <p:oleObj name="Worksheet" r:id="rId3" imgW="5076749" imgH="1723949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71600" y="3200400"/>
                        <a:ext cx="6629400" cy="25765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54543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Identify the International Transaction with related parties</a:t>
            </a:r>
          </a:p>
          <a:p>
            <a:r>
              <a:rPr lang="en-US" dirty="0" smtClean="0"/>
              <a:t>Identify the nature of transactions (like Service, Supply of goods / </a:t>
            </a:r>
            <a:r>
              <a:rPr lang="en-US" dirty="0" err="1" smtClean="0"/>
              <a:t>Equipments</a:t>
            </a:r>
            <a:r>
              <a:rPr lang="en-US" dirty="0" smtClean="0"/>
              <a:t>, Intangibles)</a:t>
            </a:r>
          </a:p>
          <a:p>
            <a:r>
              <a:rPr lang="en-US" dirty="0" smtClean="0"/>
              <a:t>Determine appropriate TP method as provided by OECD for the transaction</a:t>
            </a:r>
          </a:p>
          <a:p>
            <a:r>
              <a:rPr lang="en-US" dirty="0" smtClean="0"/>
              <a:t>Determine the comparable price for transaction and determine TP for transaction</a:t>
            </a:r>
          </a:p>
          <a:p>
            <a:r>
              <a:rPr lang="en-US" dirty="0" smtClean="0"/>
              <a:t>Monitor the TP throughout the year and make </a:t>
            </a:r>
            <a:r>
              <a:rPr lang="en-US" dirty="0" err="1" smtClean="0"/>
              <a:t>adjutments</a:t>
            </a:r>
            <a:r>
              <a:rPr lang="en-US" dirty="0" smtClean="0"/>
              <a:t> if required</a:t>
            </a:r>
          </a:p>
          <a:p>
            <a:r>
              <a:rPr lang="en-US" dirty="0" smtClean="0"/>
              <a:t>Document the Transfer Pricing as per the OECD transfer Pricing requirements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Steps in Transfer Pricing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202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1012</TotalTime>
  <Words>521</Words>
  <Application>Microsoft Office PowerPoint</Application>
  <PresentationFormat>On-screen Show (4:3)</PresentationFormat>
  <Paragraphs>90</Paragraphs>
  <Slides>14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Waveform</vt:lpstr>
      <vt:lpstr>Worksheet</vt:lpstr>
      <vt:lpstr>Transfer Pricing</vt:lpstr>
      <vt:lpstr>Overview</vt:lpstr>
      <vt:lpstr>Transfer Price - What and Why?</vt:lpstr>
      <vt:lpstr>Transfer Price - What and Why?</vt:lpstr>
      <vt:lpstr>Transfer Price - What and Why?</vt:lpstr>
      <vt:lpstr>Evolution of TP in Various Countries</vt:lpstr>
      <vt:lpstr>What is OECD?</vt:lpstr>
      <vt:lpstr>OECD vis-à-vis Transfer Pricing</vt:lpstr>
      <vt:lpstr>Steps in Transfer Pricing</vt:lpstr>
      <vt:lpstr>OECD Transfer Pricing Methods</vt:lpstr>
      <vt:lpstr>Comparables</vt:lpstr>
      <vt:lpstr>TP Documentation – OECD Guidelines</vt:lpstr>
      <vt:lpstr>Data Flow for TP</vt:lpstr>
      <vt:lpstr>PowerPoint Presentation</vt:lpstr>
    </vt:vector>
  </TitlesOfParts>
  <Company>Michelin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Transfer Pricing</dc:title>
  <dc:creator>Ravi Kumar</dc:creator>
  <cp:lastModifiedBy>Ravi Kumar</cp:lastModifiedBy>
  <cp:revision>41</cp:revision>
  <dcterms:created xsi:type="dcterms:W3CDTF">2011-12-07T09:53:29Z</dcterms:created>
  <dcterms:modified xsi:type="dcterms:W3CDTF">2012-01-03T13:09:55Z</dcterms:modified>
</cp:coreProperties>
</file>