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69" r:id="rId4"/>
    <p:sldId id="259" r:id="rId5"/>
    <p:sldId id="260" r:id="rId6"/>
    <p:sldId id="261" r:id="rId7"/>
    <p:sldId id="262" r:id="rId8"/>
    <p:sldId id="263" r:id="rId9"/>
    <p:sldId id="264" r:id="rId10"/>
    <p:sldId id="283" r:id="rId11"/>
    <p:sldId id="265" r:id="rId12"/>
    <p:sldId id="266" r:id="rId13"/>
    <p:sldId id="267" r:id="rId14"/>
    <p:sldId id="268" r:id="rId15"/>
    <p:sldId id="270" r:id="rId16"/>
    <p:sldId id="271" r:id="rId17"/>
    <p:sldId id="272" r:id="rId18"/>
    <p:sldId id="273" r:id="rId19"/>
    <p:sldId id="274" r:id="rId20"/>
    <p:sldId id="275" r:id="rId21"/>
    <p:sldId id="276" r:id="rId22"/>
    <p:sldId id="277" r:id="rId23"/>
    <p:sldId id="278" r:id="rId24"/>
    <p:sldId id="279" r:id="rId25"/>
    <p:sldId id="281" r:id="rId26"/>
    <p:sldId id="284" r:id="rId27"/>
    <p:sldId id="285" r:id="rId28"/>
    <p:sldId id="286" r:id="rId29"/>
    <p:sldId id="287" r:id="rId30"/>
    <p:sldId id="291" r:id="rId31"/>
    <p:sldId id="288" r:id="rId32"/>
    <p:sldId id="289" r:id="rId33"/>
    <p:sldId id="290" r:id="rId34"/>
    <p:sldId id="292" r:id="rId3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333FF"/>
  </p:clrMru>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88" autoAdjust="0"/>
    <p:restoredTop sz="94624" autoAdjust="0"/>
  </p:normalViewPr>
  <p:slideViewPr>
    <p:cSldViewPr>
      <p:cViewPr varScale="1">
        <p:scale>
          <a:sx n="65" d="100"/>
          <a:sy n="65" d="100"/>
        </p:scale>
        <p:origin x="-1452" y="-10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11/10/2013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11/10/2013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11/10/2013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11/10/2013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11/10/2013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11/10/2013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11/10/2013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11/10/2013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11/10/2013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11/10/2013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11/10/2013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11/10/2013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9.xml"/></Relationships>
</file>

<file path=ppt/slides/_rels/slide10.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1.xml"/><Relationship Id="rId4" Type="http://schemas.openxmlformats.org/officeDocument/2006/relationships/image" Target="../media/image8.jpeg"/></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 Id="rId4" Type="http://schemas.openxmlformats.org/officeDocument/2006/relationships/image" Target="../media/image14.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a:xfrm>
            <a:off x="4343400" y="4953000"/>
            <a:ext cx="4800600" cy="838200"/>
          </a:xfrm>
        </p:spPr>
        <p:txBody>
          <a:bodyPr>
            <a:normAutofit fontScale="90000"/>
          </a:bodyPr>
          <a:lstStyle/>
          <a:p>
            <a:r>
              <a:rPr lang="en-US" sz="4400" dirty="0" smtClean="0"/>
              <a:t>CA. </a:t>
            </a:r>
            <a:r>
              <a:rPr lang="en-US" sz="4400" dirty="0" err="1" smtClean="0"/>
              <a:t>Sameer</a:t>
            </a:r>
            <a:r>
              <a:rPr lang="en-US" sz="4400" dirty="0" smtClean="0"/>
              <a:t> </a:t>
            </a:r>
            <a:r>
              <a:rPr lang="en-US" sz="4400" dirty="0" err="1" smtClean="0"/>
              <a:t>Kashikar</a:t>
            </a:r>
            <a:r>
              <a:rPr lang="en-IN" dirty="0" smtClean="0"/>
              <a:t/>
            </a:r>
            <a:br>
              <a:rPr lang="en-IN" dirty="0" smtClean="0"/>
            </a:br>
            <a:endParaRPr lang="en-IN" dirty="0"/>
          </a:p>
        </p:txBody>
      </p:sp>
      <p:sp>
        <p:nvSpPr>
          <p:cNvPr id="6" name="Text Placeholder 5"/>
          <p:cNvSpPr>
            <a:spLocks noGrp="1"/>
          </p:cNvSpPr>
          <p:nvPr>
            <p:ph type="body" sz="half" idx="2"/>
          </p:nvPr>
        </p:nvSpPr>
        <p:spPr>
          <a:xfrm>
            <a:off x="1828800" y="5486400"/>
            <a:ext cx="5486400" cy="804862"/>
          </a:xfrm>
        </p:spPr>
        <p:txBody>
          <a:bodyPr/>
          <a:lstStyle/>
          <a:p>
            <a:endParaRPr lang="en-IN" dirty="0"/>
          </a:p>
        </p:txBody>
      </p:sp>
      <p:pic>
        <p:nvPicPr>
          <p:cNvPr id="1026" name="Picture 2" descr="C:\Users\sameer\Desktop\Income Tax Presentation\Images\income tax.jpg"/>
          <p:cNvPicPr>
            <a:picLocks noGrp="1" noChangeAspect="1" noChangeArrowheads="1"/>
          </p:cNvPicPr>
          <p:nvPr>
            <p:ph type="pic" idx="1"/>
          </p:nvPr>
        </p:nvPicPr>
        <p:blipFill>
          <a:blip r:embed="rId2" cstate="print"/>
          <a:srcRect t="1269" b="1269"/>
          <a:stretch>
            <a:fillRect/>
          </a:stretch>
        </p:blipFill>
        <p:spPr bwMode="auto">
          <a:xfrm>
            <a:off x="304800" y="612775"/>
            <a:ext cx="8153400" cy="4114800"/>
          </a:xfrm>
          <a:prstGeom prst="rect">
            <a:avLst/>
          </a:prstGeom>
          <a:noFill/>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Heads of Income</a:t>
            </a:r>
            <a:endParaRPr lang="en-IN" dirty="0"/>
          </a:p>
        </p:txBody>
      </p:sp>
      <p:sp>
        <p:nvSpPr>
          <p:cNvPr id="3" name="Content Placeholder 2"/>
          <p:cNvSpPr>
            <a:spLocks noGrp="1"/>
          </p:cNvSpPr>
          <p:nvPr>
            <p:ph idx="1"/>
          </p:nvPr>
        </p:nvSpPr>
        <p:spPr/>
        <p:txBody>
          <a:bodyPr>
            <a:normAutofit/>
          </a:bodyPr>
          <a:lstStyle/>
          <a:p>
            <a:pPr>
              <a:lnSpc>
                <a:spcPct val="90000"/>
              </a:lnSpc>
              <a:buFont typeface="Wingdings" pitchFamily="2" charset="2"/>
              <a:buNone/>
            </a:pPr>
            <a:r>
              <a:rPr lang="en-US" dirty="0" smtClean="0">
                <a:latin typeface="+mj-lt"/>
                <a:ea typeface="+mj-ea"/>
                <a:cs typeface="+mj-cs"/>
              </a:rPr>
              <a:t>1.) Income from Salary</a:t>
            </a:r>
          </a:p>
          <a:p>
            <a:pPr>
              <a:lnSpc>
                <a:spcPct val="90000"/>
              </a:lnSpc>
              <a:buFont typeface="Wingdings" pitchFamily="2" charset="2"/>
              <a:buNone/>
            </a:pPr>
            <a:r>
              <a:rPr lang="en-US" dirty="0" smtClean="0">
                <a:latin typeface="+mj-lt"/>
                <a:ea typeface="+mj-ea"/>
                <a:cs typeface="+mj-cs"/>
              </a:rPr>
              <a:t>2.) Income from House Property</a:t>
            </a:r>
          </a:p>
          <a:p>
            <a:pPr>
              <a:lnSpc>
                <a:spcPct val="90000"/>
              </a:lnSpc>
              <a:buFont typeface="Wingdings" pitchFamily="2" charset="2"/>
              <a:buNone/>
            </a:pPr>
            <a:r>
              <a:rPr lang="en-US" dirty="0" smtClean="0">
                <a:latin typeface="+mj-lt"/>
                <a:ea typeface="+mj-ea"/>
                <a:cs typeface="+mj-cs"/>
              </a:rPr>
              <a:t>3.) Income from Business/Profession </a:t>
            </a:r>
          </a:p>
          <a:p>
            <a:pPr>
              <a:lnSpc>
                <a:spcPct val="90000"/>
              </a:lnSpc>
              <a:buFont typeface="Wingdings" pitchFamily="2" charset="2"/>
              <a:buNone/>
            </a:pPr>
            <a:r>
              <a:rPr lang="en-US" dirty="0" smtClean="0">
                <a:latin typeface="+mj-lt"/>
                <a:ea typeface="+mj-ea"/>
                <a:cs typeface="+mj-cs"/>
              </a:rPr>
              <a:t>4.) Income from Capital Gains</a:t>
            </a:r>
          </a:p>
          <a:p>
            <a:pPr>
              <a:lnSpc>
                <a:spcPct val="90000"/>
              </a:lnSpc>
              <a:buFont typeface="Wingdings" pitchFamily="2" charset="2"/>
              <a:buNone/>
            </a:pPr>
            <a:r>
              <a:rPr lang="en-US" dirty="0" smtClean="0">
                <a:latin typeface="+mj-lt"/>
                <a:ea typeface="+mj-ea"/>
                <a:cs typeface="+mj-cs"/>
              </a:rPr>
              <a:t>5.) Income from Other Sources</a:t>
            </a:r>
            <a:endParaRPr lang="en-IN" dirty="0" smtClean="0">
              <a:latin typeface="+mj-lt"/>
              <a:ea typeface="+mj-ea"/>
              <a:cs typeface="+mj-cs"/>
            </a:endParaRPr>
          </a:p>
        </p:txBody>
      </p:sp>
      <p:pic>
        <p:nvPicPr>
          <p:cNvPr id="38914" name="Picture 2" descr="http://t2.gstatic.com/images?q=tbn:ANd9GcT4zdCy5A4by9VM-D9fAjiEu1eBy_-qlbTSJ0hFfGadwfb8TGiN"/>
          <p:cNvPicPr>
            <a:picLocks noChangeAspect="1" noChangeArrowheads="1"/>
          </p:cNvPicPr>
          <p:nvPr/>
        </p:nvPicPr>
        <p:blipFill>
          <a:blip r:embed="rId2" cstate="print"/>
          <a:srcRect/>
          <a:stretch>
            <a:fillRect/>
          </a:stretch>
        </p:blipFill>
        <p:spPr bwMode="auto">
          <a:xfrm>
            <a:off x="5715000" y="3581400"/>
            <a:ext cx="3276600" cy="3276600"/>
          </a:xfrm>
          <a:prstGeom prst="rect">
            <a:avLst/>
          </a:prstGeom>
          <a:noFill/>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Income tax slab</a:t>
            </a:r>
            <a:endParaRPr lang="en-IN" dirty="0"/>
          </a:p>
        </p:txBody>
      </p:sp>
      <p:sp>
        <p:nvSpPr>
          <p:cNvPr id="3" name="Content Placeholder 2"/>
          <p:cNvSpPr>
            <a:spLocks noGrp="1"/>
          </p:cNvSpPr>
          <p:nvPr>
            <p:ph idx="1"/>
          </p:nvPr>
        </p:nvSpPr>
        <p:spPr/>
        <p:txBody>
          <a:bodyPr/>
          <a:lstStyle/>
          <a:p>
            <a:pPr>
              <a:buNone/>
            </a:pPr>
            <a:r>
              <a:rPr lang="en-US" dirty="0" smtClean="0"/>
              <a:t>For Individual below 60 years of age </a:t>
            </a:r>
          </a:p>
        </p:txBody>
      </p:sp>
      <p:graphicFrame>
        <p:nvGraphicFramePr>
          <p:cNvPr id="4" name="Table 3"/>
          <p:cNvGraphicFramePr>
            <a:graphicFrameLocks noGrp="1"/>
          </p:cNvGraphicFramePr>
          <p:nvPr/>
        </p:nvGraphicFramePr>
        <p:xfrm>
          <a:off x="4495800" y="2362200"/>
          <a:ext cx="4191000" cy="4114800"/>
        </p:xfrm>
        <a:graphic>
          <a:graphicData uri="http://schemas.openxmlformats.org/drawingml/2006/table">
            <a:tbl>
              <a:tblPr firstRow="1" bandRow="1">
                <a:tableStyleId>{5C22544A-7EE6-4342-B048-85BDC9FD1C3A}</a:tableStyleId>
              </a:tblPr>
              <a:tblGrid>
                <a:gridCol w="3124200"/>
                <a:gridCol w="1066800"/>
              </a:tblGrid>
              <a:tr h="822960">
                <a:tc>
                  <a:txBody>
                    <a:bodyPr/>
                    <a:lstStyle/>
                    <a:p>
                      <a:r>
                        <a:rPr lang="en-US" dirty="0" smtClean="0"/>
                        <a:t>Slab</a:t>
                      </a:r>
                      <a:endParaRPr lang="en-IN" dirty="0"/>
                    </a:p>
                  </a:txBody>
                  <a:tcPr/>
                </a:tc>
                <a:tc>
                  <a:txBody>
                    <a:bodyPr/>
                    <a:lstStyle/>
                    <a:p>
                      <a:r>
                        <a:rPr lang="en-US" dirty="0" smtClean="0"/>
                        <a:t>Tax rate</a:t>
                      </a:r>
                      <a:endParaRPr lang="en-IN" dirty="0"/>
                    </a:p>
                  </a:txBody>
                  <a:tcPr/>
                </a:tc>
              </a:tr>
              <a:tr h="822960">
                <a:tc>
                  <a:txBody>
                    <a:bodyPr/>
                    <a:lstStyle/>
                    <a:p>
                      <a:r>
                        <a:rPr lang="en-US" dirty="0" smtClean="0"/>
                        <a:t>Up</a:t>
                      </a:r>
                      <a:r>
                        <a:rPr lang="en-US" baseline="0" dirty="0" smtClean="0"/>
                        <a:t> to 2 </a:t>
                      </a:r>
                      <a:r>
                        <a:rPr lang="en-US" baseline="0" dirty="0" err="1" smtClean="0"/>
                        <a:t>Lakhs</a:t>
                      </a:r>
                      <a:endParaRPr lang="en-IN" dirty="0"/>
                    </a:p>
                  </a:txBody>
                  <a:tcPr/>
                </a:tc>
                <a:tc>
                  <a:txBody>
                    <a:bodyPr/>
                    <a:lstStyle/>
                    <a:p>
                      <a:r>
                        <a:rPr lang="en-US" dirty="0" smtClean="0"/>
                        <a:t>0%</a:t>
                      </a:r>
                      <a:endParaRPr lang="en-IN" dirty="0"/>
                    </a:p>
                  </a:txBody>
                  <a:tcPr/>
                </a:tc>
              </a:tr>
              <a:tr h="822960">
                <a:tc>
                  <a:txBody>
                    <a:bodyPr/>
                    <a:lstStyle/>
                    <a:p>
                      <a:r>
                        <a:rPr lang="en-US" dirty="0" smtClean="0"/>
                        <a:t>2,00,001 to 5 </a:t>
                      </a:r>
                      <a:r>
                        <a:rPr lang="en-US" dirty="0" err="1" smtClean="0"/>
                        <a:t>Lakhs</a:t>
                      </a:r>
                      <a:endParaRPr lang="en-IN" dirty="0"/>
                    </a:p>
                  </a:txBody>
                  <a:tcPr/>
                </a:tc>
                <a:tc>
                  <a:txBody>
                    <a:bodyPr/>
                    <a:lstStyle/>
                    <a:p>
                      <a:r>
                        <a:rPr lang="en-US" dirty="0" smtClean="0"/>
                        <a:t>10%</a:t>
                      </a:r>
                      <a:endParaRPr lang="en-IN" dirty="0"/>
                    </a:p>
                  </a:txBody>
                  <a:tcPr/>
                </a:tc>
              </a:tr>
              <a:tr h="822960">
                <a:tc>
                  <a:txBody>
                    <a:bodyPr/>
                    <a:lstStyle/>
                    <a:p>
                      <a:r>
                        <a:rPr lang="en-US" dirty="0" smtClean="0"/>
                        <a:t>5,00,000 to 10 </a:t>
                      </a:r>
                      <a:r>
                        <a:rPr lang="en-US" dirty="0" err="1" smtClean="0"/>
                        <a:t>Lakhs</a:t>
                      </a:r>
                      <a:endParaRPr lang="en-IN" dirty="0"/>
                    </a:p>
                  </a:txBody>
                  <a:tcPr/>
                </a:tc>
                <a:tc>
                  <a:txBody>
                    <a:bodyPr/>
                    <a:lstStyle/>
                    <a:p>
                      <a:r>
                        <a:rPr lang="en-US" dirty="0" smtClean="0"/>
                        <a:t>20%</a:t>
                      </a:r>
                      <a:endParaRPr lang="en-IN" dirty="0"/>
                    </a:p>
                  </a:txBody>
                  <a:tcPr/>
                </a:tc>
              </a:tr>
              <a:tr h="822960">
                <a:tc>
                  <a:txBody>
                    <a:bodyPr/>
                    <a:lstStyle/>
                    <a:p>
                      <a:r>
                        <a:rPr lang="en-US" dirty="0" smtClean="0"/>
                        <a:t>Above 10 </a:t>
                      </a:r>
                      <a:r>
                        <a:rPr lang="en-US" dirty="0" err="1" smtClean="0"/>
                        <a:t>Lakhs</a:t>
                      </a:r>
                      <a:endParaRPr lang="en-IN" dirty="0"/>
                    </a:p>
                  </a:txBody>
                  <a:tcPr/>
                </a:tc>
                <a:tc>
                  <a:txBody>
                    <a:bodyPr/>
                    <a:lstStyle/>
                    <a:p>
                      <a:r>
                        <a:rPr lang="en-US" dirty="0" smtClean="0"/>
                        <a:t>30%</a:t>
                      </a:r>
                      <a:endParaRPr lang="en-IN" dirty="0"/>
                    </a:p>
                  </a:txBody>
                  <a:tcPr/>
                </a:tc>
              </a:tr>
            </a:tbl>
          </a:graphicData>
        </a:graphic>
      </p:graphicFrame>
      <p:pic>
        <p:nvPicPr>
          <p:cNvPr id="2050" name="Picture 2" descr="http://t0.gstatic.com/images?q=tbn:ANd9GcShD-1FU6pOKY7OvDjcjGvjY8BjWcfwHBTYCWXmswjpGcpNCnCgAg"/>
          <p:cNvPicPr>
            <a:picLocks noChangeAspect="1" noChangeArrowheads="1"/>
          </p:cNvPicPr>
          <p:nvPr/>
        </p:nvPicPr>
        <p:blipFill>
          <a:blip r:embed="rId2" cstate="print"/>
          <a:srcRect/>
          <a:stretch>
            <a:fillRect/>
          </a:stretch>
        </p:blipFill>
        <p:spPr bwMode="auto">
          <a:xfrm>
            <a:off x="457200" y="2362200"/>
            <a:ext cx="3397987" cy="4267200"/>
          </a:xfrm>
          <a:prstGeom prst="rect">
            <a:avLst/>
          </a:prstGeom>
          <a:noFill/>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Income tax slab</a:t>
            </a:r>
            <a:endParaRPr lang="en-IN" dirty="0"/>
          </a:p>
        </p:txBody>
      </p:sp>
      <p:sp>
        <p:nvSpPr>
          <p:cNvPr id="3" name="Content Placeholder 2"/>
          <p:cNvSpPr>
            <a:spLocks noGrp="1"/>
          </p:cNvSpPr>
          <p:nvPr>
            <p:ph idx="1"/>
          </p:nvPr>
        </p:nvSpPr>
        <p:spPr>
          <a:xfrm>
            <a:off x="457200" y="1600200"/>
            <a:ext cx="7467600" cy="4525963"/>
          </a:xfrm>
        </p:spPr>
        <p:txBody>
          <a:bodyPr/>
          <a:lstStyle/>
          <a:p>
            <a:pPr>
              <a:buNone/>
            </a:pPr>
            <a:r>
              <a:rPr lang="en-US" dirty="0" smtClean="0"/>
              <a:t>For Senior citizen age 60 years and above</a:t>
            </a:r>
          </a:p>
        </p:txBody>
      </p:sp>
      <p:graphicFrame>
        <p:nvGraphicFramePr>
          <p:cNvPr id="4" name="Table 3"/>
          <p:cNvGraphicFramePr>
            <a:graphicFrameLocks noGrp="1"/>
          </p:cNvGraphicFramePr>
          <p:nvPr/>
        </p:nvGraphicFramePr>
        <p:xfrm>
          <a:off x="4572000" y="2514600"/>
          <a:ext cx="3429000" cy="3227456"/>
        </p:xfrm>
        <a:graphic>
          <a:graphicData uri="http://schemas.openxmlformats.org/drawingml/2006/table">
            <a:tbl>
              <a:tblPr firstRow="1" bandRow="1">
                <a:tableStyleId>{5C22544A-7EE6-4342-B048-85BDC9FD1C3A}</a:tableStyleId>
              </a:tblPr>
              <a:tblGrid>
                <a:gridCol w="2362200"/>
                <a:gridCol w="1066800"/>
              </a:tblGrid>
              <a:tr h="681226">
                <a:tc>
                  <a:txBody>
                    <a:bodyPr/>
                    <a:lstStyle/>
                    <a:p>
                      <a:r>
                        <a:rPr lang="en-US" dirty="0" smtClean="0"/>
                        <a:t>Slab</a:t>
                      </a:r>
                      <a:endParaRPr lang="en-IN" dirty="0"/>
                    </a:p>
                  </a:txBody>
                  <a:tcPr/>
                </a:tc>
                <a:tc>
                  <a:txBody>
                    <a:bodyPr/>
                    <a:lstStyle/>
                    <a:p>
                      <a:r>
                        <a:rPr lang="en-US" dirty="0" smtClean="0"/>
                        <a:t>Tax rate</a:t>
                      </a:r>
                      <a:endParaRPr lang="en-IN" dirty="0"/>
                    </a:p>
                  </a:txBody>
                  <a:tcPr/>
                </a:tc>
              </a:tr>
              <a:tr h="690374">
                <a:tc>
                  <a:txBody>
                    <a:bodyPr/>
                    <a:lstStyle/>
                    <a:p>
                      <a:r>
                        <a:rPr lang="en-US" dirty="0" smtClean="0"/>
                        <a:t>Up</a:t>
                      </a:r>
                      <a:r>
                        <a:rPr lang="en-US" baseline="0" dirty="0" smtClean="0"/>
                        <a:t> to 2.5 </a:t>
                      </a:r>
                      <a:r>
                        <a:rPr lang="en-US" baseline="0" dirty="0" err="1" smtClean="0"/>
                        <a:t>Lakhs</a:t>
                      </a:r>
                      <a:endParaRPr lang="en-IN" dirty="0"/>
                    </a:p>
                  </a:txBody>
                  <a:tcPr/>
                </a:tc>
                <a:tc>
                  <a:txBody>
                    <a:bodyPr/>
                    <a:lstStyle/>
                    <a:p>
                      <a:r>
                        <a:rPr lang="en-US" dirty="0" smtClean="0"/>
                        <a:t>0%</a:t>
                      </a:r>
                      <a:endParaRPr lang="en-IN" dirty="0"/>
                    </a:p>
                  </a:txBody>
                  <a:tcPr/>
                </a:tc>
              </a:tr>
              <a:tr h="804697">
                <a:tc>
                  <a:txBody>
                    <a:bodyPr/>
                    <a:lstStyle/>
                    <a:p>
                      <a:r>
                        <a:rPr lang="en-US" dirty="0" smtClean="0"/>
                        <a:t>2,50,000 to 5 </a:t>
                      </a:r>
                      <a:r>
                        <a:rPr lang="en-US" dirty="0" err="1" smtClean="0"/>
                        <a:t>Lakhs</a:t>
                      </a:r>
                      <a:endParaRPr lang="en-IN" dirty="0"/>
                    </a:p>
                  </a:txBody>
                  <a:tcPr/>
                </a:tc>
                <a:tc>
                  <a:txBody>
                    <a:bodyPr/>
                    <a:lstStyle/>
                    <a:p>
                      <a:r>
                        <a:rPr lang="en-US" dirty="0" smtClean="0"/>
                        <a:t>10%</a:t>
                      </a:r>
                      <a:endParaRPr lang="en-IN" dirty="0"/>
                    </a:p>
                  </a:txBody>
                  <a:tcPr/>
                </a:tc>
              </a:tr>
              <a:tr h="642423">
                <a:tc>
                  <a:txBody>
                    <a:bodyPr/>
                    <a:lstStyle/>
                    <a:p>
                      <a:r>
                        <a:rPr lang="en-US" dirty="0" smtClean="0"/>
                        <a:t>5,00,001 to 10 </a:t>
                      </a:r>
                      <a:r>
                        <a:rPr lang="en-US" dirty="0" err="1" smtClean="0"/>
                        <a:t>Lakhs</a:t>
                      </a:r>
                      <a:endParaRPr lang="en-IN" dirty="0"/>
                    </a:p>
                  </a:txBody>
                  <a:tcPr/>
                </a:tc>
                <a:tc>
                  <a:txBody>
                    <a:bodyPr/>
                    <a:lstStyle/>
                    <a:p>
                      <a:r>
                        <a:rPr lang="en-US" dirty="0" smtClean="0"/>
                        <a:t>20%</a:t>
                      </a:r>
                      <a:endParaRPr lang="en-IN" dirty="0"/>
                    </a:p>
                  </a:txBody>
                  <a:tcPr/>
                </a:tc>
              </a:tr>
              <a:tr h="408736">
                <a:tc>
                  <a:txBody>
                    <a:bodyPr/>
                    <a:lstStyle/>
                    <a:p>
                      <a:r>
                        <a:rPr lang="en-US" dirty="0" smtClean="0"/>
                        <a:t>Above 10 </a:t>
                      </a:r>
                      <a:r>
                        <a:rPr lang="en-US" dirty="0" err="1" smtClean="0"/>
                        <a:t>Lakhs</a:t>
                      </a:r>
                      <a:endParaRPr lang="en-IN" dirty="0"/>
                    </a:p>
                  </a:txBody>
                  <a:tcPr/>
                </a:tc>
                <a:tc>
                  <a:txBody>
                    <a:bodyPr/>
                    <a:lstStyle/>
                    <a:p>
                      <a:r>
                        <a:rPr lang="en-US" dirty="0" smtClean="0"/>
                        <a:t>30%</a:t>
                      </a:r>
                      <a:endParaRPr lang="en-IN" dirty="0"/>
                    </a:p>
                  </a:txBody>
                  <a:tcPr/>
                </a:tc>
              </a:tr>
            </a:tbl>
          </a:graphicData>
        </a:graphic>
      </p:graphicFrame>
      <p:pic>
        <p:nvPicPr>
          <p:cNvPr id="1026" name="Picture 2" descr="http://t3.gstatic.com/images?q=tbn:ANd9GcQZ1UMRHK8fIedUTy-CQ9A0ciG4MhT1M-UPva7ARoA3c2Qo8yts"/>
          <p:cNvPicPr>
            <a:picLocks noChangeAspect="1" noChangeArrowheads="1"/>
          </p:cNvPicPr>
          <p:nvPr/>
        </p:nvPicPr>
        <p:blipFill>
          <a:blip r:embed="rId2" cstate="print"/>
          <a:srcRect/>
          <a:stretch>
            <a:fillRect/>
          </a:stretch>
        </p:blipFill>
        <p:spPr bwMode="auto">
          <a:xfrm>
            <a:off x="228600" y="2362200"/>
            <a:ext cx="3505200" cy="426720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Income tax slab</a:t>
            </a:r>
            <a:endParaRPr lang="en-IN" dirty="0"/>
          </a:p>
        </p:txBody>
      </p:sp>
      <p:sp>
        <p:nvSpPr>
          <p:cNvPr id="3" name="Content Placeholder 2"/>
          <p:cNvSpPr>
            <a:spLocks noGrp="1"/>
          </p:cNvSpPr>
          <p:nvPr>
            <p:ph idx="1"/>
          </p:nvPr>
        </p:nvSpPr>
        <p:spPr>
          <a:xfrm>
            <a:off x="457200" y="1600200"/>
            <a:ext cx="8305800" cy="4525963"/>
          </a:xfrm>
        </p:spPr>
        <p:txBody>
          <a:bodyPr/>
          <a:lstStyle/>
          <a:p>
            <a:pPr>
              <a:buNone/>
            </a:pPr>
            <a:r>
              <a:rPr lang="en-US" dirty="0" smtClean="0"/>
              <a:t>For Very Senior citizen age 80 years and above</a:t>
            </a:r>
          </a:p>
        </p:txBody>
      </p:sp>
      <p:graphicFrame>
        <p:nvGraphicFramePr>
          <p:cNvPr id="4" name="Table 3"/>
          <p:cNvGraphicFramePr>
            <a:graphicFrameLocks noGrp="1"/>
          </p:cNvGraphicFramePr>
          <p:nvPr/>
        </p:nvGraphicFramePr>
        <p:xfrm>
          <a:off x="838200" y="2743200"/>
          <a:ext cx="3429000" cy="3291840"/>
        </p:xfrm>
        <a:graphic>
          <a:graphicData uri="http://schemas.openxmlformats.org/drawingml/2006/table">
            <a:tbl>
              <a:tblPr firstRow="1" bandRow="1">
                <a:tableStyleId>{5C22544A-7EE6-4342-B048-85BDC9FD1C3A}</a:tableStyleId>
              </a:tblPr>
              <a:tblGrid>
                <a:gridCol w="2362200"/>
                <a:gridCol w="1066800"/>
              </a:tblGrid>
              <a:tr h="822960">
                <a:tc>
                  <a:txBody>
                    <a:bodyPr/>
                    <a:lstStyle/>
                    <a:p>
                      <a:r>
                        <a:rPr lang="en-US" dirty="0" smtClean="0"/>
                        <a:t>Slab</a:t>
                      </a:r>
                      <a:endParaRPr lang="en-IN" dirty="0"/>
                    </a:p>
                  </a:txBody>
                  <a:tcPr/>
                </a:tc>
                <a:tc>
                  <a:txBody>
                    <a:bodyPr/>
                    <a:lstStyle/>
                    <a:p>
                      <a:r>
                        <a:rPr lang="en-US" dirty="0" smtClean="0"/>
                        <a:t>Tax rate</a:t>
                      </a:r>
                      <a:endParaRPr lang="en-IN" dirty="0"/>
                    </a:p>
                  </a:txBody>
                  <a:tcPr/>
                </a:tc>
              </a:tr>
              <a:tr h="822960">
                <a:tc>
                  <a:txBody>
                    <a:bodyPr/>
                    <a:lstStyle/>
                    <a:p>
                      <a:r>
                        <a:rPr lang="en-US" dirty="0" smtClean="0"/>
                        <a:t>Up</a:t>
                      </a:r>
                      <a:r>
                        <a:rPr lang="en-US" baseline="0" dirty="0" smtClean="0"/>
                        <a:t> to 5 </a:t>
                      </a:r>
                      <a:r>
                        <a:rPr lang="en-US" baseline="0" dirty="0" err="1" smtClean="0"/>
                        <a:t>Lakhs</a:t>
                      </a:r>
                      <a:endParaRPr lang="en-IN" dirty="0"/>
                    </a:p>
                  </a:txBody>
                  <a:tcPr/>
                </a:tc>
                <a:tc>
                  <a:txBody>
                    <a:bodyPr/>
                    <a:lstStyle/>
                    <a:p>
                      <a:r>
                        <a:rPr lang="en-US" dirty="0" smtClean="0"/>
                        <a:t>0%</a:t>
                      </a:r>
                      <a:endParaRPr lang="en-IN" dirty="0"/>
                    </a:p>
                  </a:txBody>
                  <a:tcPr/>
                </a:tc>
              </a:tr>
              <a:tr h="822960">
                <a:tc>
                  <a:txBody>
                    <a:bodyPr/>
                    <a:lstStyle/>
                    <a:p>
                      <a:r>
                        <a:rPr lang="en-US" dirty="0" smtClean="0"/>
                        <a:t>5,00,001 to 10 </a:t>
                      </a:r>
                      <a:r>
                        <a:rPr lang="en-US" dirty="0" err="1" smtClean="0"/>
                        <a:t>Lakhs</a:t>
                      </a:r>
                      <a:endParaRPr lang="en-IN" dirty="0"/>
                    </a:p>
                  </a:txBody>
                  <a:tcPr/>
                </a:tc>
                <a:tc>
                  <a:txBody>
                    <a:bodyPr/>
                    <a:lstStyle/>
                    <a:p>
                      <a:r>
                        <a:rPr lang="en-US" dirty="0" smtClean="0"/>
                        <a:t>20%</a:t>
                      </a:r>
                      <a:endParaRPr lang="en-IN" dirty="0"/>
                    </a:p>
                  </a:txBody>
                  <a:tcPr/>
                </a:tc>
              </a:tr>
              <a:tr h="822960">
                <a:tc>
                  <a:txBody>
                    <a:bodyPr/>
                    <a:lstStyle/>
                    <a:p>
                      <a:r>
                        <a:rPr lang="en-US" dirty="0" smtClean="0"/>
                        <a:t>Above 10 </a:t>
                      </a:r>
                      <a:r>
                        <a:rPr lang="en-US" dirty="0" err="1" smtClean="0"/>
                        <a:t>Lakhs</a:t>
                      </a:r>
                      <a:endParaRPr lang="en-IN" dirty="0"/>
                    </a:p>
                  </a:txBody>
                  <a:tcPr/>
                </a:tc>
                <a:tc>
                  <a:txBody>
                    <a:bodyPr/>
                    <a:lstStyle/>
                    <a:p>
                      <a:r>
                        <a:rPr lang="en-US" dirty="0" smtClean="0"/>
                        <a:t>30%</a:t>
                      </a:r>
                      <a:endParaRPr lang="en-IN" dirty="0"/>
                    </a:p>
                  </a:txBody>
                  <a:tcPr/>
                </a:tc>
              </a:tr>
            </a:tbl>
          </a:graphicData>
        </a:graphic>
      </p:graphicFrame>
      <p:pic>
        <p:nvPicPr>
          <p:cNvPr id="23554" name="Picture 2" descr="http://t3.gstatic.com/images?q=tbn:ANd9GcQ27ZYb4ykl4C3auq4a8YXnDWNn9wIqoCfYlne-f6WLj2tUtCik"/>
          <p:cNvPicPr>
            <a:picLocks noChangeAspect="1" noChangeArrowheads="1"/>
          </p:cNvPicPr>
          <p:nvPr/>
        </p:nvPicPr>
        <p:blipFill>
          <a:blip r:embed="rId2" cstate="print"/>
          <a:srcRect/>
          <a:stretch>
            <a:fillRect/>
          </a:stretch>
        </p:blipFill>
        <p:spPr bwMode="auto">
          <a:xfrm>
            <a:off x="4495800" y="2743788"/>
            <a:ext cx="4170180" cy="3123612"/>
          </a:xfrm>
          <a:prstGeom prst="rect">
            <a:avLst/>
          </a:prstGeom>
          <a:solidFill>
            <a:srgbClr val="FFFFFF">
              <a:shade val="85000"/>
            </a:srgbClr>
          </a:solidFill>
          <a:ln w="190500" cap="rnd">
            <a:solidFill>
              <a:srgbClr val="FFFFFF"/>
            </a:solidFill>
          </a:ln>
          <a:effectLst>
            <a:outerShdw blurRad="36195" dist="12700" dir="11400000" algn="tl" rotWithShape="0">
              <a:srgbClr val="000000">
                <a:alpha val="33000"/>
              </a:srgbClr>
            </a:outerShdw>
          </a:effectLst>
          <a:scene3d>
            <a:camera prst="perspectiveContrastingLeftFacing">
              <a:rot lat="540000" lon="2100000" rev="0"/>
            </a:camera>
            <a:lightRig rig="soft" dir="t"/>
          </a:scene3d>
          <a:sp3d contourW="12700" prstMaterial="matte">
            <a:bevelT w="63500" h="50800"/>
            <a:contourClr>
              <a:srgbClr val="C0C0C0"/>
            </a:contourClr>
          </a:sp3d>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dirty="0"/>
          </a:p>
        </p:txBody>
      </p:sp>
      <p:sp>
        <p:nvSpPr>
          <p:cNvPr id="3" name="Content Placeholder 2"/>
          <p:cNvSpPr>
            <a:spLocks noGrp="1"/>
          </p:cNvSpPr>
          <p:nvPr>
            <p:ph idx="1"/>
          </p:nvPr>
        </p:nvSpPr>
        <p:spPr/>
        <p:txBody>
          <a:bodyPr/>
          <a:lstStyle/>
          <a:p>
            <a:endParaRPr lang="en-IN" dirty="0"/>
          </a:p>
        </p:txBody>
      </p:sp>
      <p:pic>
        <p:nvPicPr>
          <p:cNvPr id="24580" name="Picture 4" descr="http://t1.gstatic.com/images?q=tbn:ANd9GcSDnCf_KJ7_gZl-IrAOs9WRZafx-ju670cLdMfQUnd0zgq20xv2"/>
          <p:cNvPicPr>
            <a:picLocks noChangeAspect="1" noChangeArrowheads="1"/>
          </p:cNvPicPr>
          <p:nvPr/>
        </p:nvPicPr>
        <p:blipFill>
          <a:blip r:embed="rId2" cstate="print"/>
          <a:srcRect/>
          <a:stretch>
            <a:fillRect/>
          </a:stretch>
        </p:blipFill>
        <p:spPr bwMode="auto">
          <a:xfrm>
            <a:off x="1447800" y="1295400"/>
            <a:ext cx="6096000" cy="4064003"/>
          </a:xfrm>
          <a:prstGeom prst="rect">
            <a:avLst/>
          </a:prstGeom>
          <a:noFill/>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Section 80 C</a:t>
            </a:r>
            <a:endParaRPr lang="en-IN" dirty="0"/>
          </a:p>
        </p:txBody>
      </p:sp>
      <p:sp>
        <p:nvSpPr>
          <p:cNvPr id="3" name="Content Placeholder 2"/>
          <p:cNvSpPr>
            <a:spLocks noGrp="1"/>
          </p:cNvSpPr>
          <p:nvPr>
            <p:ph idx="1"/>
          </p:nvPr>
        </p:nvSpPr>
        <p:spPr/>
        <p:txBody>
          <a:bodyPr>
            <a:normAutofit/>
          </a:bodyPr>
          <a:lstStyle/>
          <a:p>
            <a:r>
              <a:rPr lang="en-IN" sz="2000" dirty="0" smtClean="0"/>
              <a:t>100%deduction would be available from Gross Total Income subject to maximum ceiling given u/s 80CCE.Following investments are included in this section	</a:t>
            </a:r>
          </a:p>
          <a:p>
            <a:r>
              <a:rPr lang="en-IN" sz="2000" dirty="0" smtClean="0"/>
              <a:t>Contribution towards premium on life insurance (10% of the sum insured)</a:t>
            </a:r>
          </a:p>
          <a:p>
            <a:r>
              <a:rPr lang="en-IN" sz="2000" dirty="0" smtClean="0"/>
              <a:t> Contribution towards Public Provident Fund.(Max.100,000 a year) </a:t>
            </a:r>
          </a:p>
          <a:p>
            <a:r>
              <a:rPr lang="en-IN" sz="2000" dirty="0" smtClean="0"/>
              <a:t> Contribution towards Employee Provident Fund</a:t>
            </a:r>
          </a:p>
          <a:p>
            <a:r>
              <a:rPr lang="en-IN" sz="2000" dirty="0" smtClean="0"/>
              <a:t>Unit Linked Insurance Plan (ULIP). </a:t>
            </a:r>
          </a:p>
          <a:p>
            <a:r>
              <a:rPr lang="en-IN" sz="2000" dirty="0" smtClean="0"/>
              <a:t> Purchase of National Saving Certificate (NSC)</a:t>
            </a:r>
          </a:p>
          <a:p>
            <a:r>
              <a:rPr lang="en-IN" sz="2000" dirty="0" smtClean="0"/>
              <a:t>Interest accrued in respect of NSC</a:t>
            </a:r>
          </a:p>
          <a:p>
            <a:r>
              <a:rPr lang="en-IN" sz="2000" dirty="0" smtClean="0"/>
              <a:t>Equity Linked Savings Schemes (ELSS)</a:t>
            </a:r>
          </a:p>
          <a:p>
            <a:r>
              <a:rPr lang="en-IN" sz="2000" dirty="0" smtClean="0"/>
              <a:t>Repayment of housing Loan (Principal)</a:t>
            </a:r>
          </a:p>
          <a:p>
            <a:r>
              <a:rPr lang="en-IN" sz="2000" dirty="0" smtClean="0"/>
              <a:t>Tuition fees for child education </a:t>
            </a:r>
          </a:p>
          <a:p>
            <a:endParaRPr lang="en-IN" sz="2000" dirty="0"/>
          </a:p>
        </p:txBody>
      </p:sp>
      <p:sp>
        <p:nvSpPr>
          <p:cNvPr id="27652" name="AutoShape 4" descr="data:image/jpeg;base64,/9j/4AAQSkZJRgABAQAAAQABAAD/2wCEAAkGBhQSDxUSEBIQFBUUFRQVExYWGRUUFhUVFRgVFhMWEhYXJygeFxkkGRYVHzIgIycpLSwsFx8xNTEqNiYrLioBCQoKDgwOGg8PGjMkHyQvMiwsLCo1LS8sLCwsLCwsLCwtLCwtLCwsLCwsLCwsLCwsLCwsLCwsLCksLCwpLCwsLP/AABEIAMkA+wMBIgACEQEDEQH/xAAbAAEAAgMBAQAAAAAAAAAAAAAABQYDBAcBAv/EAEsQAAEDAQQCDQcHCwUBAQAAAAEAAhEDBBIhMQUGBxMWIjJBUVJTYXGRkhUXM4GT0dIUIyRCcrLBJVRiY3ODlKGiseI0Q4Kz4fA1/8QAGgEBAAMBAQEAAAAAAAAAAAAAAAECAwQFBv/EADURAAIBAgIIBAQFBQEAAAAAAAABAgMRBBITFCExUVJhkXGhseEyM0HRFSKSovAFI0JigST/2gAMAwEAAhEDEQA/AO4oiIAiIgCIiAIiIAiIgKzpHZBs1Gq+k/bbzDddDZE9Rla/nPsn6/wf+rnuuLvyhaP2h/sFBWi0hjHPIJugmBmY4guJ153sj6Wn/TcO6anK+6+/odf859k/X+D/ANTzn2T9f4P/AFcZ8rMk8KAwPJgkQeLDGQCCe1eu0oy8BOd4TjEtuyBy4GZGAgqNNUJ/D8Jxfc7L5z7J+v8AB/6nnPsn6/wf+rjlDSLHuhsnAmYIGEYEnI4g+tbF5Q680Xj/AEzDS2pvud90TpRlootrUr110xIg4EtMjtC3FXNj7/8ANo/vP+x6m320SWsBe4YENyB/SdkOzPqXdC8kmfNV4qFSUVuTa8zO44FUDSmyNVpV6tIUqRFOo9gJLpIaSAT3K3W3Rpqt+eIwxutGAGZF7hEkYTh2Kg6X1Oq1LRVqMfZ7r6j3Nl7gYc4kSLuCpVuksp04LROT0u76XM3nRrdDR73p50a3Q0e96jtwlfn2bxu+FNwlfn2bxu+FYXqHpZcF07kj50a3Q0e96edGt0NHveo7cJX59m8bvhTcJX59m8bvhS9QZcF07m153al4t2qjIcGn0sXnRDb2U74YTxrzzwPmNqpZlogVTJEh0RmBBkjAcaiH7GFYuc4VrOC57H5zDmXYxLcRvcuteO2L65JJrWfFwcYMYicWw3evxi8MSIVvz9TH/wA3Bd/csHnRrdDR73p50a3Q0e96jtwlfn2bxu+FNwlfn2bxu+FVvUNsuC6dyR86NboaPe9POjW6Gj3vUduEr8+zeN3wpuEr8+zeN3wpeoMuC6dyUo7J1YuaNpo4uAzfxkBdGaVyihqPXD2kvs0BzSd+7iIPNXVqbpEjjW1LNtzHn4xUVl0X/bH0iItTgCIiAIiIAiIgNKhUqvaHA0gDiBdcY9c4rJcq86l4XfEmjfQs7FsqzdmVSOEa4uI0haJidsMxgMhkFCVIc0tdiCII6lL68O/KVp/afgFBX15cviZ9nRl/aiui9DGbPScJgQRemSAQ8kkz14r6FGkeIb1zhxiHEi93kQtQaOENBdN1oaMBk0OAnxfyXnkwc4mTJkZyCDlByP8A9JVtnEzvLkXkb9FrAYbMtEZuMB3EZ+z6ln2xaFms9ycZmOIDIuIk8Z32az31RrabwlZbVY7PqJQqO0dRxa5m/hkuZ9d83yAS7swHUVZmVHNEbTgMgxzYHYHXVCbHB/JdD95/2PVmXpQf5UfIYhf3p+L9SPtelrg31OoJMZSf+IbN7s5JXNtOa1WplqrMZXqBratRrRvcAHEAZLq9Rsg9hVIt+oLatZ9Um0g1HueQBRgXiTAk9apVTkllOjBVKdOTdXd4XKluwtn5zU/p9ybsLZ+c1P6fcrN5tmc6091H4k82zOdae6j8SwyVD0tZwnBdvYrO7C2fnNT+n3Juwtn5zU/p9ys3m2ZzrT3UfiTzbM51p7qPxJkqDWcJwXb2KVatka1sDjt1U3XOb9TG7SNaeDyCF5adka2MqbXttZxBjC7Jwpnei6ZO/wAsMjirhU2KqLiS75QSQQZbRxBEGd9yYdmC9p7FdJplvygHHG7RnGAcb3UO4K2Sf8Zi8RQ6fp9ivbsLZ+c1P6fcm7C2fnNT+n3KzebZnOtPdR+JPNsznWnuo/Eq5KhtrOE4Lt7FZ3YWz85qf0+5N2Fs/Oan9PuVm82zOdae6j8SebZnOtPdR+JMlQazhOC7exXbPrday9oNoqQXNB4ORIniXYW+9UKlsctDgb1pwIOVHiM85XynliI6uRbU4yV8x5+Mq0p5dF6WPpFE2vWOnTqupukFsTMDMBwjvWPdXS5f5hdSo1GrpHjSxlCLcXLaiaRQu6uly/zCbq6XL/MKdBU5SuvYfnRNIoXdXS5f5hN1dLl/mE0FTlGvYfnRNItLRelW12ucyYa4sM8ZAacOrfLdWTTTszqjJSSlHczW0b6FnYtla2jfQs7FspLeyVuKzpHY9sles+rUY4ueZcbxzWt5rbFzHeJyt6KmSPA3Veqtik+7Kh5rbFzHeJyea2xcx3icreiZI8BrFXmfdlQ81ti5jvE5PNbYuY7xOVvRMkeA1irzPuzT0Totlnoto0gQxswM8ySc+slbiIrGTbbuwi8ecD2KlaR1zr061RjRShj3NEh0wCQJxWkKbnuMK1eNJXkXZFQd3do5tHwu+JN3do5tHwu+JaatM59fo9S/IqDu7tHNo+F3xJu7tHNo+F3xJq0xr9HqX5FzW17KL6Ti1+1CG3idrqEAEPIkgxJ2t8DqSz7KFR77jWsvY3gadQXYJG/k73EFRoJFtcp2vZ9jpSKg7u7RzaPhd8Sbu7RzaPhd8SnVpldfo9S/IqDu7tHNo+F3xJu7tHNo+F3xJq0xr9HqX5FQ6WvFcuAu0cSBwXcZ+0r20/is503Deb0a8K18v0Oea0/62r+7+41Rak9aT9Nq/u/uNUXK9qj8uPgfJ4v58/FnqLyUlanMeovJSUBc9Qv9PU/bO+5TVmVZ1B/09T9s77lNWZeDW+ZLxPs8J8iHgjW0b6FnYtla2jfQs7FsrOW9nQtwREUEhERAEREARFitFe42Yk5AcbnHID1oDU0rS20GiCcWkvIJENIIAwzJM4dRPEFUrbqu59V7m1GQ5xIltWYJwneq60aF1hky50uceV0cXUBAHUAufaX0vWbaKobWqgCo8AB7gAA4wAF1Uczdos8/GOmop1Fcy7kX9JT8NX4U3Iv6Sn4avwqP8t1+nreN3vTy3X6et43e9dOWrxR52fD8r7khuRf0lPw1fhTci/pKfhq/Co/y3X6et43e9PLdfp63jd70y1eKGfD8r7mS07HYqOc576Zc+ntU3aktab4Nwlm9J2x2PYvqjsehrw9poghoY2GVAGiXOJbDMCS4yRmoW1a62hlY0tsrH0QYdscLzqhxb1G7iOW67KF7YtbrVUdd2yoC0NNUGpVBbec5t0AjFwumZwxbBMyqWnfeuxtell+F28Sx7kX9JT8NX4U3Iv6Sn4avwqP8t1+nreN3vTy3X6et43e9Xy1eKMc+H5X3JDci/pKfhq/Cm5F/SU/DV+FR/luv09bxu96eW6/T1vG73plq8UM+H5X3JOlqo8OB2xmBB4NXiP2Vf6ZkTy+pcwoaar32/P1uE367uUda6g33/wB1y4hSVszPRwTptSyKxznWw/Tqv7v7jVCm1sDgwvYHHJt5t48kNzKl9bj9Oq/u/uNVY0lo81HBzS0EMeyCM776LjjxYU3DI8IYGIPpUm1TVuB4OIiniJp8WSkpKhbJop7Q4Oql96kKeb2w4Na0vBkwXRieKGxjenD5GrSHCs1pawBsAxeFwtvNwvAXXjrvmA3jvnfAy0cb/ET7akzBBgwYxgjMHkK9JUA/QbxeLKriQDtYJdIxyJnMt3s9ZW5oSzup0Q14IN5xxIJMnMxIHYCckUnezREqcUrqVzpOx+fo1T9s77lNWdVfY9P0ap+2d9ymrQvGrfMl4n1eF+TDwRraN9CzsWytXRvoWdi2lnLezoW4qOlNdX0q76YpsIY6ASTJWr5wKnRU+9yg9ZH/AEyt9s/go3bF60KFNxTaPmKuMxCqSSl9XwLd5wKnRU+9yecCp0VPvcud1tKVG1H4C42pSYMABvxSLi52JjfOxuxA5VgbrSSCdqiG3iC4Bw4WbSJgXcSJgGeJRo6C3r1LKvi2rqXodL84FToqfe5POBU6Kn3uVH0dbC+mHOLSS6oN6ZbDaj2tunjEAY8a2tsV1QpNXsZPGYlOzl6fY6xoTSJr0G1SA0uvYDEYOI/BfdD5x22fVEin18Tn+vIdUn6yhtV3X7HSpjjvl55GX3CO10EdgJ5FY2iBAXl1EoyaR9LRk504t8F6HlXgnsK53pZ9n+UVbzLQXbY+YfTAm8ZgFuS6JU4J7CueaV0DXdaKrm0yWuqPIMsxBcSDmtMO1d3Zy45ScVlV/wDlzT2yy8y1eOn8KbZZeZavHT+FfW5y0dEe9nvTc5aOiPez3rsvDm8zy8tXk8vY+H17IAS5tpAGJJqUgAOs3V5UtFkbF5lqF4hrZfTxcZgDe9R7isdv1StFSk+ntZF9pbMsMT1So2psc2gg70ydsM72Q54tAvDfZjbafsh1RVyX0fmXjCbW2P7SUqsseJfRr8RJc6j9WYJJbxAnsxWGzUtHua11OjUc1hNwtdQIaeO4Q3AzyLWZqDaQ6pDIa+k6kGi4IkNAJ32+iHZ845LDR2PLWImTBBzBLSNrxpkvJvEUyCXE4OgYCDGaP8ZZQnbd+0mH1rKBLmWoDDN9PjIA+rxkgetfV+zdHavHT+FQrNjq0gMAbIbcwMcJu0Xnth+DnGk6T+sPXMjo3VG00qYYacwTEFmRMgYmSes4njk4qVKP1fmVlTmlsX7TY2yy8y1eOn8KbZZeZavHT+FfW5y0dEe9nvTc5aOiPez3q14c3mUy1eTy9j6oVLNfbDLTwmxv6fKP0V0tmXrP91zWjq7aA9pNI4OBOLOUda6Uw4d/91yYhrZZnpYBSSlmVt30scz1xP06r2U/uNVLpG1CnjMhrRAFMwQ2hkTxlxriTeiAY5blrkfp9Xsp/caqnpDTW1uc0NvOAkCYLhce6RgcLzbvr9S7YW0cbv6Hk1b6eaSvt+p4PlAvQXmNucAdqN4l7TTa08lwu5MRiYXj3Wo3i0lo31wEUif98tnPHCztz+s7jxGG06fc10XBLS+80EkvuCuPm5HAvUxvuKRhy7Vl0o59+WtAYy9IdtgcSagF26MRDJwM74CFZNN2uyjjJK7ijE59qJdGG+fAinEBtU0w0nMEiiDOOJxHFnsprCoA4vLb9a9O1wGlxNMgjEiLojA4nEgQI2z6cqkN4JMthoAO2S5gc1rhvd61xdIy4+C5Sui7UX07xqNecL0C7ccQC5hEnEHlx5Ui03sbFSMorakdG1AswdZqhJePnnZOc0cCnxAqzfIG86r7Sp71Xdjk/Ran7d33Kata8yq3nfifRYVLQx8CN0dYQaTN9Vy6Sp71s/IG86r7Sp700b6FnYtlUk3c3SVjkOsxu2ysMcH8ZJOQzJxKh7Ta7jC48UfzIHFPKpPW5x+X18+H+AULUbeEOEg8RHJivWi/yrwPlakVpHfi/UU9NscQBfk5b08Hjd9nPFfPl5mHpMRIF10wbl13YdsZHb1GPj5GzDeDCIwIymMuLE4LynYWNypgeo/omMeLeMw/RHIl5C1PgzPZ9MMe660mYnEZYAweQwQtvbVoU7O1plrYPVMd2U9eay3jyFWTf1KSjG/5Tq2ojosjQYxl4PKLxaZ6wW9xarKqvqnho+hU5l+99hz3B09mDv8AirQvJq/G31PqMP8AKiui9D5qZHsKoGk9YqrK9RjRShr3tHzbTgCQFf6mR7CqXb9VDUqvqB7hfe50bU8xeJMTKtRcE3nMsXGq4rREXuprclH2bU3U1uSj7Nq3dxjukd7J/vTcY7pHeyf7105qHQ8/R4zr39yGfr89tRzHhjbgaS406dyHXrpkEmN47MCIxhe1tfXNY500XBpDXRTZg4uuAOmA3HlIiMVtW7YzZVvX6lTfBodFOoJDRUAETyVX9eREEBZG7HUB4bWrN2x15xFOpJcczjIxEA8UADiVc1LoaaPEbN/f3NM69OBhzqDSBJDqbQQA0uPUYDXTE5FfDdkAnN9nB3xILGZNLwThh9R+Ge9PIYzDYqpY76p9URtdTAMiAMZjCMScCRlgvbTsXNcx7RUqNL5M7VUOJ23GJ/XVO/qCjPT6E6Kvxl3X3MFTX54FMjanbY4tZFOmMWzem+WxEEcs8S+bNshufHo23gCy9SYL4degtiZ4J6xEkBSFm2O7raYdVc40i4tO0vAF68ODOQBgTJwmSViZsYMDQ3bKsNuxNOoSAwktaCchJJwg9aZqXQaPEbtvf3PvdTW5KPs2puprclH2bVu7jHdI72L/AHpuMd0jvZP96vmodDLR4zr39zVo6z1i5oIo4kD0beMrorBgqNT1OIcDtjsCD6J/EZ5VeaZwnH1rnrODtkO7CRrK+l8zl2up/KFXsp/9bVCX1Ma7n8oVeyn/ANbVByvRpfAvA8PEr+9LxZkvpfWOUlaXOexkvpfWOUlLix0bY2P0Sp+3f9ymrYqlsaH6JU/bv+5TVtXjVfjZ9Vhvkx8DW0b6FnYtla2jfQs7Fsqkt7N1uNapo6m4kupsJOZIXz5KpdGzuW2igk1PJVLo2dyeSqXRs7ltogsankql0bO5PJVLo2dy20QWMbbO0NuhoDcRHFBzWKwuN26cSw3D1xF0ntaWn1rZWrU3tVruJ4uH7QksPdeHhUrgQzYqZHsK5lpy31G2itFSoAKlSBfc0YE4ZwAum1Mj2FVG26LsrqrzUfRDy5xcNviHE4iLuGK3oSUW7o48ZTlOKs7eOw53R12cYa42gvlrXBjyWhz3lgbeLgDiOEMOtfG73eF5faIGODsYutIwLsTLowmIkwMV0DyNYufQwy+kf4p5GsfPo/xH+K30n8scWgfT9XsUm36z1acy94u0ttIfVcCeFvGAEhzhdxx4xyysDtdnC9edXF0kQKkuMPrtJAvDioudGccuE346HsfPo/xH+K88jWPn0P4j/FTpV17ELDu21ruUmya2uqPDA60icJc6BN1z4wcTwWOMxC1ma8kACo+qHYl4a9zgyAXOl074BrXG82QQMORX8aGsfE+h/Ef4p5GsXPofxH+KjSr+Iau+K/UUFuvRglxtQA/SyBDy0EXpk3HdmCzWnW17GMqF1UMcHky8l4u8EBjSZnHHIYAxOF2q6CsLmlrnUCCIINokEde9SloKwtADXUABMAWjKcT9XjJPeml/lidXfFdyhjXZwLg81+GWsuvDr0CjIJDyJmqMco68F6deYxJtYGMG9njVaMA6RjRqZ5Rjmr75GsXPofxH+K98j2Pn0f4j/FNJ49hoH0/UVrR+laj7jg+sA4twLnTnGOK6038T/dUynoiyAiH0ZBEfSOPi+qrlTyxieOFhXmpWsjrwdOUM13fwdzk+vTvyjV7Kf/W1QV9dg0hqpZq9Q1KtIOcYk8sCB/Ja24Sx9CFrDEqMUrGFX+nynNyvvOUX0vrq+4Sx9CE3CWPoQra2uBn+GS5jlF9L66vuEsfQhNwlj6EJra4D8MlzGhsYn6G/9u/7lNW9amjNFU7Oy5RaGtJLiBymAT/Idy21xTlmk2etShkgo8DW0b6FnYtla2jfQs7FsqJb2XW4IiKCQiIgCIiALFaqN9haMDm08jhi0+ogFZUQGClWv072UgyOQ5EHrBkepcy02fpVb9rU+8V0UV2sqPpzw980DMEgl4jiyvf8iq7bdOWdtV7XsqFzXODjtdnMkEgmTiV1UW4t2Vzz8ZCM4rNKxQtIPqB1Pa70XnbZEZXTdnAmL0Zd4Uc/SlqbdvUmb4gYNcYJYxxEX8d8XtzHo54wuj7obN0VT2VmTdFZuiqezsy3cpv6M4Y06S3zXmc3GkbVTplz6IN2+9wJk3b1Vxa1wOYaGNaIxvA8RCy/LrXkaNLMA8OOCTOGYLoHVOIK6Huis3R1PZ2ZN0Vl6Op7OzKM0+DLZKXMvMoVQ2gV3Fpaad9rQHAHeFtMueIg4OFQYkyXZQMdZ1utZGFFokDHItIa0uEFxnfOLQeO4TGIXRt0Vm6Kp7KzLw6yWXo344D5uzYnq7j3Kc0uDIVOnzLsznAt1sDnkUQQeC0zAIA3rYJmSXb44GBlK2qFotBNQPaABTO13W8J4L4MlxjC5gfer9uis3R1PZ2ZeDWOy9G/DP5uzYceKKUuDDp03/kuzOfC1Wptxm1hxO13nnEAOu7YTBbi0l2AGQX3o202h9UGsza27WZAyvnaiDMmT6QRGEccq/7obN0VT2VmTdDZuiqeysyZp8GNHTt8S7MrVnO/b9pv9wuuN/E/3VKp6wWYuAFOpJIA+bs+cq6UxhnPWufEScrXVjtwMIwzZZXPpERcx6AREQBERAEREBraN9CzsWytbRvoWdi2VMt7IW4IiKCQiIgCIiAIiIDBXszSQ8tBc0OuujESCDBXPtL6FrutFVzaNUg1HkENMEFxghdHIWv5NpdGzuWtOq4HNXw6rJJuxzXyDaOgq+Ep5BtHQVfCV0rybS6Nncnk2l0bO5ba1Lgcv4bDmZyDSeo9pq1mVWsqtLBTEFjiHBlXbSHdRIb2Fq1G7HdraWQ2objr4LqZJvl1B7z2F9Ini9IfX2rybS6Nncnk2l0bO5Ude/0NVg7Kyl6HFqex3aWlm9quFN18TTMlznUHVJI5XU3Ow434yJB+mbH9qbSa1rHhzXUyLrKjR83RdRvC6QQ4zeJ6gOtdn8m0ujZ3J5NpdGzuTTdCdU/29Djm4m3zJfaMAfqvEuvEhzgDGRDbo3u9mMV9aO1KttOrfcKzgTLxdqb75tjJIJzlgPIJIAyI7D5NpdGzuTybS6Nncmn6EamrWzeSOa+QbR0FXwlPINo6Cr4SuleTaXRs7k8m0ujZ3K+tS4GX4bDmZzmhoO0B7SaFXhN+qeULprfxP91g8m0ujZ3LYa0AQMAMljUqupa51YfDqhez3nqIiyOkIiIAiIgCIiA1tG+hZ2LZWto30LOxbKmW9kLcEWN1oaDBc0esLz5Uznt7wq3RJlRYvlTOe3vCfKmc9veEugZUWL5Uznt7wnypnPb3hLoGVF41wIkEEdS9UgIvCYCi6+s1Fji1xdLSQd6cxgVSU4w+J2FyVRQ+6uhzn+Fybq6HK/wuVNPT5kRdEwih91dDnP8AC5N1dDnP8Lk09PmQuiYRQ+6uhzn+Fybq6HOf4XJp6fMhdEwih91dDnP8Lk3V0Oc/wuTT0+ZC6JhFD7q6HOf4XJuroc5/hcmnp8yF0TCKIbrVQJAvOxw4LuNSwKvGcZ/C7i56iIrkhERAEREAREQGto30LOxbKj7FabtNrTTqyBHBWf5b+rq+FWadyqasUnTZ+k1PtFaMhZNOV/pNTAjfHA4H1qNtFsDGOeZIa1zjGcNBJjrwXyVWN6kvF+pi95vSEkKu1tYXswdSBdcvgsdLQ0061Rt4uAP+y7IHAyORet1pZAvMqh1288AB1wRMmDkeUTHHCaCXAWLDISQoqx6WFQkXXtIa10OuiQ4SCIJkcU5TImQVt7cs3C2xkWOhas/6Vna77xUlVrBolxAHKcFA6sWhzrM1jLrSL0udicXGC1ozHFJIEg5wpqlYwDeMudznYkfZ4m+oBfV0FalG/Behuns2GpbatV7fmQWfpPAxBzNw4wMTiR2FVDSlndt9TevPzj8bp5Sr+/I9hVbtWsFJlRzCyvLXFvpDjBjDFY4uMJxSk7ENcWVl9lfBhj8j9Vyre5y2fNumHU2sA4T5Ip0mPdvm5mKkHMXu1dF3TUuZaPaH3pumpcy0e0PvXDGFGO6fkRZcSi19EW28Cx8fNsBlvCqNFSZF0gNLnMmIyOSxv0XpDIOAkjfRvg0bbOG1wSb1I8gudav26alzLR7Q+9eHWikM2V/aH3qctHnXYbCh+StIX3EPAaCSwXZkX6eD95iNrFTKMXD1bOjtHWwVGmsXFgaJbdDiXQbxkMbxwR1Ydaug1npcyv7Q+9N01LmWj2h96ONFq2ddhsKBQ1etjGm5UqSRUJBDnNvl7LkXmkxte2Tlvi3AgL5raF0gWuAqkkhwALQBiKQbMMmY27I5lq6CNZ6XMr+0PvTdPS5lf2h96m1LnXYbCg1NE6QJID7oAddIbJLr1UsvA0zAAdSac+ATx4zFjsdUUwKge5wvSbpxF43ZgDG7dnDOVZt09LmV/aH3punpcyv7Q+9VlCi/8/IWXEgqNmfebvH8IfVdyhdHb+J/uqtT1mpF0BleZA9IcJ5cVaKYgQOJdeEhCN8krlo2PpERdpYIiIAiIgCIiAIiIDl2stSLZW+3+AUZtquGmNSala0VKge0B7pA9QWn5vKvSNXhTwlVybS+vQycWVNtjpBt0UqQE3oDWgXoiYjOCR2YL6dZ6ZMljDE/VbxgA/yAHqVq83lXpGp5vKvSNUarW4DKysMa1pLmtaCYkgAExgJK+9tVk83lXpGp5vKvSNUanW4ehGVli1Ys4fYqRxBF+64ZjfHLq6jgVK0rSQblSA48Ejgv7OQ/on1SsGgdHmhZ2UnEEtnHtJP4rdq0g4FrgCDmF7lJZYRi+BpY9qcE9hXONZ9UKtptF8NeAyq97CA0zLmkHE/o/wA1drZbvk7SahDmQYJIvCMw7nYcffyqAtunCyq9oo2chrnASzGASBOKwxSiknJ24WIbRTvN5bN8BXtAF1oaZc50768SHPgZtOHGOIYH6831rJJNa1Ay67DiYbvwz6wkiWnEHFuZVo3RHobN4D71pO16phwaWWYS91ME03Bl9ocXNvneki64YHMRmuPNSe6T7L7EbCG83lpMzUtDpu8IuIMXjiL8YksJiOBhErZdqPXNY1Hba7F5a04ht9tRuG+jAPAEAYMEycVvHX6mASWWUQ9lPFhEufcugAmTw2yeLHkWfdkyJiwxgZ3sY5Y3uNQ9FxfZfYbCBpbHtqYGhlW0AMDLoxIAZBukX8WHjGeQmBCz2HUe1U6jXufaHhs70yAZESd+Z5cZGUAQpbdm24521WeGXi4bW68A0kFxaDeu4EgxiMcl8v14phge5tka0gmXMLYABJLgTLRDTnCPRP6vsvsNhA0tjq1NY1jK1oaGhgEDiZ1X4GGGEYZycVktOodrIphjqm8DgXOLr0Oq0XmCHSd7Tc2Lw4QxhTo1yZE3bGOFmAMGktJEnKQROS9frg0Fo2uzG+C5sMc4Frbt515pIDRebiTGKm9K+99l9hsIBux7aQQdttUgYunfE36jg4m9EgPAiI3owxhfJ2P7ZfkVKrRdgxem8BTAMF5BkNdMk8IxGYsW69ud2xZTxZTE8LKcJWbdEehs3gPvUZqXM+y+w2EFoLUi0UK1922VJADnEAOJ+aEuxMwKWGP13evqjMu/+6pVPWAlwG02bEgcA8Z7VdWDCBhGC68M4O7i7+JaNj6REXYWCIiAIiIAiIgCIiAIiIAiIgCIiAIiID5qcE9hVOt2hS+q94qMhznESKkwSTjvVc0WVWjGqrSIauUXc87pKfdU+FR1fUBjwQ6pvSarrs1boNZtRtQt3kidsec8CcIXS0WKwlNbiMqOWO2MqREX4HHBq440zB3mU0qZ9XWvt+xvSLrxcyYj/c6MUcDcngACJiQDC6gitq0OL7jKc4bqO0X/AJwfOUxTcPnIuhtwZM4V3C8ZOXFgtSpsaUnEkvzD2xNWAHte18bzAm+49pXUkRYWC49xlRy9+xxTJkvB3+2HGrBeH1Hhx3mc1amGUOyyWZ+oNMsaxzmFrWVaYB20w2tBqY3c8MDxLpSJq0OvcZUctOxpSxN9oJzIDgZ5wIp713W2OXPFTG553SU+6r8KvSKHhKct9xlRR6egXBwO2U8CDlU4j9lXam6RPLivpFpSoxpXykpWP//Z"/>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sp>
        <p:nvSpPr>
          <p:cNvPr id="27654" name="AutoShape 6" descr="data:image/jpeg;base64,/9j/4AAQSkZJRgABAQAAAQABAAD/2wCEAAkGBhQSDxUSEBIQFBUUFRQVExYWGRUUFhUVFRgVFhMWEhYXJygeFxkkGRYVHzIgIycpLSwsFx8xNTEqNiYrLioBCQoKDgwOGg8PGjMkHyQvMiwsLCo1LS8sLCwsLCwsLCwtLCwtLCwsLCwsLCwsLCwsLCwsLCwsLCksLCwpLCwsLP/AABEIAMkA+wMBIgACEQEDEQH/xAAbAAEAAgMBAQAAAAAAAAAAAAAABQYDBAcBAv/EAEsQAAEDAQQCDQcHCwUBAQAAAAEAAhEDBBIhMQUGBxMWIjJBUVJTYXGRkhUXM4GT0dIUIyRCcrLBJVRiY3ODlKGiseI0Q4Kz4fA1/8QAGgEBAAMBAQEAAAAAAAAAAAAAAAECAwQFBv/EADURAAIBAgIIBAQFBQEAAAAAAAABAgMRBBITFCExUVJhkXGhseEyM0HRFSKSovAFI0JigST/2gAMAwEAAhEDEQA/AO4oiIAiIgCIiAIiIAiIgKzpHZBs1Gq+k/bbzDddDZE9Rla/nPsn6/wf+rnuuLvyhaP2h/sFBWi0hjHPIJugmBmY4guJ153sj6Wn/TcO6anK+6+/odf859k/X+D/ANTzn2T9f4P/AFcZ8rMk8KAwPJgkQeLDGQCCe1eu0oy8BOd4TjEtuyBy4GZGAgqNNUJ/D8Jxfc7L5z7J+v8AB/6nnPsn6/wf+rjlDSLHuhsnAmYIGEYEnI4g+tbF5Q680Xj/AEzDS2pvud90TpRlootrUr110xIg4EtMjtC3FXNj7/8ANo/vP+x6m320SWsBe4YENyB/SdkOzPqXdC8kmfNV4qFSUVuTa8zO44FUDSmyNVpV6tIUqRFOo9gJLpIaSAT3K3W3Rpqt+eIwxutGAGZF7hEkYTh2Kg6X1Oq1LRVqMfZ7r6j3Nl7gYc4kSLuCpVuksp04LROT0u76XM3nRrdDR73p50a3Q0e96jtwlfn2bxu+FNwlfn2bxu+FYXqHpZcF07kj50a3Q0e96edGt0NHveo7cJX59m8bvhTcJX59m8bvhS9QZcF07m153al4t2qjIcGn0sXnRDb2U74YTxrzzwPmNqpZlogVTJEh0RmBBkjAcaiH7GFYuc4VrOC57H5zDmXYxLcRvcuteO2L65JJrWfFwcYMYicWw3evxi8MSIVvz9TH/wA3Bd/csHnRrdDR73p50a3Q0e96jtwlfn2bxu+FNwlfn2bxu+FVvUNsuC6dyR86NboaPe9POjW6Gj3vUduEr8+zeN3wpuEr8+zeN3wpeoMuC6dyUo7J1YuaNpo4uAzfxkBdGaVyihqPXD2kvs0BzSd+7iIPNXVqbpEjjW1LNtzHn4xUVl0X/bH0iItTgCIiAIiIAiIgNKhUqvaHA0gDiBdcY9c4rJcq86l4XfEmjfQs7FsqzdmVSOEa4uI0haJidsMxgMhkFCVIc0tdiCII6lL68O/KVp/afgFBX15cviZ9nRl/aiui9DGbPScJgQRemSAQ8kkz14r6FGkeIb1zhxiHEi93kQtQaOENBdN1oaMBk0OAnxfyXnkwc4mTJkZyCDlByP8A9JVtnEzvLkXkb9FrAYbMtEZuMB3EZ+z6ln2xaFms9ycZmOIDIuIk8Z32az31RrabwlZbVY7PqJQqO0dRxa5m/hkuZ9d83yAS7swHUVZmVHNEbTgMgxzYHYHXVCbHB/JdD95/2PVmXpQf5UfIYhf3p+L9SPtelrg31OoJMZSf+IbN7s5JXNtOa1WplqrMZXqBratRrRvcAHEAZLq9Rsg9hVIt+oLatZ9Um0g1HueQBRgXiTAk9apVTkllOjBVKdOTdXd4XKluwtn5zU/p9ybsLZ+c1P6fcrN5tmc6091H4k82zOdae6j8SwyVD0tZwnBdvYrO7C2fnNT+n3Juwtn5zU/p9ys3m2ZzrT3UfiTzbM51p7qPxJkqDWcJwXb2KVatka1sDjt1U3XOb9TG7SNaeDyCF5adka2MqbXttZxBjC7Jwpnei6ZO/wAsMjirhU2KqLiS75QSQQZbRxBEGd9yYdmC9p7FdJplvygHHG7RnGAcb3UO4K2Sf8Zi8RQ6fp9ivbsLZ+c1P6fcm7C2fnNT+n3KzebZnOtPdR+JPNsznWnuo/Eq5KhtrOE4Lt7FZ3YWz85qf0+5N2Fs/Oan9PuVm82zOdae6j8SebZnOtPdR+JMlQazhOC7exXbPrday9oNoqQXNB4ORIniXYW+9UKlsctDgb1pwIOVHiM85XynliI6uRbU4yV8x5+Mq0p5dF6WPpFE2vWOnTqupukFsTMDMBwjvWPdXS5f5hdSo1GrpHjSxlCLcXLaiaRQu6uly/zCbq6XL/MKdBU5SuvYfnRNIoXdXS5f5hN1dLl/mE0FTlGvYfnRNItLRelW12ucyYa4sM8ZAacOrfLdWTTTszqjJSSlHczW0b6FnYtla2jfQs7FspLeyVuKzpHY9sles+rUY4ueZcbxzWt5rbFzHeJyt6KmSPA3Veqtik+7Kh5rbFzHeJyea2xcx3icreiZI8BrFXmfdlQ81ti5jvE5PNbYuY7xOVvRMkeA1irzPuzT0Totlnoto0gQxswM8ySc+slbiIrGTbbuwi8ecD2KlaR1zr061RjRShj3NEh0wCQJxWkKbnuMK1eNJXkXZFQd3do5tHwu+JN3do5tHwu+JaatM59fo9S/IqDu7tHNo+F3xJu7tHNo+F3xJq0xr9HqX5FzW17KL6Ti1+1CG3idrqEAEPIkgxJ2t8DqSz7KFR77jWsvY3gadQXYJG/k73EFRoJFtcp2vZ9jpSKg7u7RzaPhd8Sbu7RzaPhd8SnVpldfo9S/IqDu7tHNo+F3xJu7tHNo+F3xJq0xr9HqX5FQ6WvFcuAu0cSBwXcZ+0r20/is503Deb0a8K18v0Oea0/62r+7+41Rak9aT9Nq/u/uNUXK9qj8uPgfJ4v58/FnqLyUlanMeovJSUBc9Qv9PU/bO+5TVmVZ1B/09T9s77lNWZeDW+ZLxPs8J8iHgjW0b6FnYtla2jfQs7FsrOW9nQtwREUEhERAEREARFitFe42Yk5AcbnHID1oDU0rS20GiCcWkvIJENIIAwzJM4dRPEFUrbqu59V7m1GQ5xIltWYJwneq60aF1hky50uceV0cXUBAHUAufaX0vWbaKobWqgCo8AB7gAA4wAF1Uczdos8/GOmop1Fcy7kX9JT8NX4U3Iv6Sn4avwqP8t1+nreN3vTy3X6et43e9dOWrxR52fD8r7khuRf0lPw1fhTci/pKfhq/Co/y3X6et43e9PLdfp63jd70y1eKGfD8r7mS07HYqOc576Zc+ntU3aktab4Nwlm9J2x2PYvqjsehrw9poghoY2GVAGiXOJbDMCS4yRmoW1a62hlY0tsrH0QYdscLzqhxb1G7iOW67KF7YtbrVUdd2yoC0NNUGpVBbec5t0AjFwumZwxbBMyqWnfeuxtell+F28Sx7kX9JT8NX4U3Iv6Sn4avwqP8t1+nreN3vTy3X6et43e9Xy1eKMc+H5X3JDci/pKfhq/Cm5F/SU/DV+FR/luv09bxu96eW6/T1vG73plq8UM+H5X3JOlqo8OB2xmBB4NXiP2Vf6ZkTy+pcwoaar32/P1uE367uUda6g33/wB1y4hSVszPRwTptSyKxznWw/Tqv7v7jVCm1sDgwvYHHJt5t48kNzKl9bj9Oq/u/uNVY0lo81HBzS0EMeyCM776LjjxYU3DI8IYGIPpUm1TVuB4OIiniJp8WSkpKhbJop7Q4Oql96kKeb2w4Na0vBkwXRieKGxjenD5GrSHCs1pawBsAxeFwtvNwvAXXjrvmA3jvnfAy0cb/ET7akzBBgwYxgjMHkK9JUA/QbxeLKriQDtYJdIxyJnMt3s9ZW5oSzup0Q14IN5xxIJMnMxIHYCckUnezREqcUrqVzpOx+fo1T9s77lNWdVfY9P0ap+2d9ymrQvGrfMl4n1eF+TDwRraN9CzsWytXRvoWdi2lnLezoW4qOlNdX0q76YpsIY6ASTJWr5wKnRU+9yg9ZH/AEyt9s/go3bF60KFNxTaPmKuMxCqSSl9XwLd5wKnRU+9yecCp0VPvcud1tKVG1H4C42pSYMABvxSLi52JjfOxuxA5VgbrSSCdqiG3iC4Bw4WbSJgXcSJgGeJRo6C3r1LKvi2rqXodL84FToqfe5POBU6Kn3uVH0dbC+mHOLSS6oN6ZbDaj2tunjEAY8a2tsV1QpNXsZPGYlOzl6fY6xoTSJr0G1SA0uvYDEYOI/BfdD5x22fVEin18Tn+vIdUn6yhtV3X7HSpjjvl55GX3CO10EdgJ5FY2iBAXl1EoyaR9LRk504t8F6HlXgnsK53pZ9n+UVbzLQXbY+YfTAm8ZgFuS6JU4J7CueaV0DXdaKrm0yWuqPIMsxBcSDmtMO1d3Zy45ScVlV/wDlzT2yy8y1eOn8KbZZeZavHT+FfW5y0dEe9nvTc5aOiPez3rsvDm8zy8tXk8vY+H17IAS5tpAGJJqUgAOs3V5UtFkbF5lqF4hrZfTxcZgDe9R7isdv1StFSk+ntZF9pbMsMT1So2psc2gg70ydsM72Q54tAvDfZjbafsh1RVyX0fmXjCbW2P7SUqsseJfRr8RJc6j9WYJJbxAnsxWGzUtHua11OjUc1hNwtdQIaeO4Q3AzyLWZqDaQ6pDIa+k6kGi4IkNAJ32+iHZ845LDR2PLWImTBBzBLSNrxpkvJvEUyCXE4OgYCDGaP8ZZQnbd+0mH1rKBLmWoDDN9PjIA+rxkgetfV+zdHavHT+FQrNjq0gMAbIbcwMcJu0Xnth+DnGk6T+sPXMjo3VG00qYYacwTEFmRMgYmSes4njk4qVKP1fmVlTmlsX7TY2yy8y1eOn8KbZZeZavHT+FfW5y0dEe9nvTc5aOiPez3q14c3mUy1eTy9j6oVLNfbDLTwmxv6fKP0V0tmXrP91zWjq7aA9pNI4OBOLOUda6Uw4d/91yYhrZZnpYBSSlmVt30scz1xP06r2U/uNVLpG1CnjMhrRAFMwQ2hkTxlxriTeiAY5blrkfp9Xsp/caqnpDTW1uc0NvOAkCYLhce6RgcLzbvr9S7YW0cbv6Hk1b6eaSvt+p4PlAvQXmNucAdqN4l7TTa08lwu5MRiYXj3Wo3i0lo31wEUif98tnPHCztz+s7jxGG06fc10XBLS+80EkvuCuPm5HAvUxvuKRhy7Vl0o59+WtAYy9IdtgcSagF26MRDJwM74CFZNN2uyjjJK7ijE59qJdGG+fAinEBtU0w0nMEiiDOOJxHFnsprCoA4vLb9a9O1wGlxNMgjEiLojA4nEgQI2z6cqkN4JMthoAO2S5gc1rhvd61xdIy4+C5Sui7UX07xqNecL0C7ccQC5hEnEHlx5Ui03sbFSMorakdG1AswdZqhJePnnZOc0cCnxAqzfIG86r7Sp71Xdjk/Ran7d33Kata8yq3nfifRYVLQx8CN0dYQaTN9Vy6Sp71s/IG86r7Sp700b6FnYtlUk3c3SVjkOsxu2ysMcH8ZJOQzJxKh7Ta7jC48UfzIHFPKpPW5x+X18+H+AULUbeEOEg8RHJivWi/yrwPlakVpHfi/UU9NscQBfk5b08Hjd9nPFfPl5mHpMRIF10wbl13YdsZHb1GPj5GzDeDCIwIymMuLE4LynYWNypgeo/omMeLeMw/RHIl5C1PgzPZ9MMe660mYnEZYAweQwQtvbVoU7O1plrYPVMd2U9eay3jyFWTf1KSjG/5Tq2ojosjQYxl4PKLxaZ6wW9xarKqvqnho+hU5l+99hz3B09mDv8AirQvJq/G31PqMP8AKiui9D5qZHsKoGk9YqrK9RjRShr3tHzbTgCQFf6mR7CqXb9VDUqvqB7hfe50bU8xeJMTKtRcE3nMsXGq4rREXuprclH2bU3U1uSj7Nq3dxjukd7J/vTcY7pHeyf7105qHQ8/R4zr39yGfr89tRzHhjbgaS406dyHXrpkEmN47MCIxhe1tfXNY500XBpDXRTZg4uuAOmA3HlIiMVtW7YzZVvX6lTfBodFOoJDRUAETyVX9eREEBZG7HUB4bWrN2x15xFOpJcczjIxEA8UADiVc1LoaaPEbN/f3NM69OBhzqDSBJDqbQQA0uPUYDXTE5FfDdkAnN9nB3xILGZNLwThh9R+Ge9PIYzDYqpY76p9URtdTAMiAMZjCMScCRlgvbTsXNcx7RUqNL5M7VUOJ23GJ/XVO/qCjPT6E6Kvxl3X3MFTX54FMjanbY4tZFOmMWzem+WxEEcs8S+bNshufHo23gCy9SYL4degtiZ4J6xEkBSFm2O7raYdVc40i4tO0vAF68ODOQBgTJwmSViZsYMDQ3bKsNuxNOoSAwktaCchJJwg9aZqXQaPEbtvf3PvdTW5KPs2puprclH2bVu7jHdI72L/AHpuMd0jvZP96vmodDLR4zr39zVo6z1i5oIo4kD0beMrorBgqNT1OIcDtjsCD6J/EZ5VeaZwnH1rnrODtkO7CRrK+l8zl2up/KFXsp/9bVCX1Ma7n8oVeyn/ANbVByvRpfAvA8PEr+9LxZkvpfWOUlaXOexkvpfWOUlLix0bY2P0Sp+3f9ymrYqlsaH6JU/bv+5TVtXjVfjZ9Vhvkx8DW0b6FnYtla2jfQs7Fsqkt7N1uNapo6m4kupsJOZIXz5KpdGzuW2igk1PJVLo2dyeSqXRs7ltogsankql0bO5PJVLo2dy20QWMbbO0NuhoDcRHFBzWKwuN26cSw3D1xF0ntaWn1rZWrU3tVruJ4uH7QksPdeHhUrgQzYqZHsK5lpy31G2itFSoAKlSBfc0YE4ZwAum1Mj2FVG26LsrqrzUfRDy5xcNviHE4iLuGK3oSUW7o48ZTlOKs7eOw53R12cYa42gvlrXBjyWhz3lgbeLgDiOEMOtfG73eF5faIGODsYutIwLsTLowmIkwMV0DyNYufQwy+kf4p5GsfPo/xH+K30n8scWgfT9XsUm36z1acy94u0ttIfVcCeFvGAEhzhdxx4xyysDtdnC9edXF0kQKkuMPrtJAvDioudGccuE346HsfPo/xH+K88jWPn0P4j/FTpV17ELDu21ruUmya2uqPDA60icJc6BN1z4wcTwWOMxC1ma8kACo+qHYl4a9zgyAXOl074BrXG82QQMORX8aGsfE+h/Ef4p5GsXPofxH+KjSr+Iau+K/UUFuvRglxtQA/SyBDy0EXpk3HdmCzWnW17GMqF1UMcHky8l4u8EBjSZnHHIYAxOF2q6CsLmlrnUCCIINokEde9SloKwtADXUABMAWjKcT9XjJPeml/lidXfFdyhjXZwLg81+GWsuvDr0CjIJDyJmqMco68F6deYxJtYGMG9njVaMA6RjRqZ5Rjmr75GsXPofxH+K98j2Pn0f4j/FNJ49hoH0/UVrR+laj7jg+sA4twLnTnGOK6038T/dUynoiyAiH0ZBEfSOPi+qrlTyxieOFhXmpWsjrwdOUM13fwdzk+vTvyjV7Kf/W1QV9dg0hqpZq9Q1KtIOcYk8sCB/Ja24Sx9CFrDEqMUrGFX+nynNyvvOUX0vrq+4Sx9CE3CWPoQra2uBn+GS5jlF9L66vuEsfQhNwlj6EJra4D8MlzGhsYn6G/9u/7lNW9amjNFU7Oy5RaGtJLiBymAT/Idy21xTlmk2etShkgo8DW0b6FnYtla2jfQs7FsqJb2XW4IiKCQiIgCIiALFaqN9haMDm08jhi0+ogFZUQGClWv072UgyOQ5EHrBkepcy02fpVb9rU+8V0UV2sqPpzw980DMEgl4jiyvf8iq7bdOWdtV7XsqFzXODjtdnMkEgmTiV1UW4t2Vzz8ZCM4rNKxQtIPqB1Pa70XnbZEZXTdnAmL0Zd4Uc/SlqbdvUmb4gYNcYJYxxEX8d8XtzHo54wuj7obN0VT2VmTdFZuiqezsy3cpv6M4Y06S3zXmc3GkbVTplz6IN2+9wJk3b1Vxa1wOYaGNaIxvA8RCy/LrXkaNLMA8OOCTOGYLoHVOIK6Huis3R1PZ2ZN0Vl6Op7OzKM0+DLZKXMvMoVQ2gV3Fpaad9rQHAHeFtMueIg4OFQYkyXZQMdZ1utZGFFokDHItIa0uEFxnfOLQeO4TGIXRt0Vm6Kp7KzLw6yWXo344D5uzYnq7j3Kc0uDIVOnzLsznAt1sDnkUQQeC0zAIA3rYJmSXb44GBlK2qFotBNQPaABTO13W8J4L4MlxjC5gfer9uis3R1PZ2ZeDWOy9G/DP5uzYceKKUuDDp03/kuzOfC1Wptxm1hxO13nnEAOu7YTBbi0l2AGQX3o202h9UGsza27WZAyvnaiDMmT6QRGEccq/7obN0VT2VmTdDZuiqeysyZp8GNHTt8S7MrVnO/b9pv9wuuN/E/3VKp6wWYuAFOpJIA+bs+cq6UxhnPWufEScrXVjtwMIwzZZXPpERcx6AREQBERAEREBraN9CzsWytbRvoWdi2VMt7IW4IiKCQiIgCIiAIiIDBXszSQ8tBc0OuujESCDBXPtL6FrutFVzaNUg1HkENMEFxghdHIWv5NpdGzuWtOq4HNXw6rJJuxzXyDaOgq+Ep5BtHQVfCV0rybS6Nncnk2l0bO5ba1Lgcv4bDmZyDSeo9pq1mVWsqtLBTEFjiHBlXbSHdRIb2Fq1G7HdraWQ2objr4LqZJvl1B7z2F9Ini9IfX2rybS6Nncnk2l0bO5Ude/0NVg7Kyl6HFqex3aWlm9quFN18TTMlznUHVJI5XU3Ow434yJB+mbH9qbSa1rHhzXUyLrKjR83RdRvC6QQ4zeJ6gOtdn8m0ujZ3J5NpdGzuTTdCdU/29Djm4m3zJfaMAfqvEuvEhzgDGRDbo3u9mMV9aO1KttOrfcKzgTLxdqb75tjJIJzlgPIJIAyI7D5NpdGzuTybS6Nncmn6EamrWzeSOa+QbR0FXwlPINo6Cr4SuleTaXRs7k8m0ujZ3K+tS4GX4bDmZzmhoO0B7SaFXhN+qeULprfxP91g8m0ujZ3LYa0AQMAMljUqupa51YfDqhez3nqIiyOkIiIAiIgCIiA1tG+hZ2LZWto30LOxbKmW9kLcEWN1oaDBc0esLz5Uznt7wq3RJlRYvlTOe3vCfKmc9veEugZUWL5Uznt7wnypnPb3hLoGVF41wIkEEdS9UgIvCYCi6+s1Fji1xdLSQd6cxgVSU4w+J2FyVRQ+6uhzn+Fybq6HK/wuVNPT5kRdEwih91dDnP8AC5N1dDnP8Lk09PmQuiYRQ+6uhzn+Fybq6HOf4XJp6fMhdEwih91dDnP8Lk3V0Oc/wuTT0+ZC6JhFD7q6HOf4XJuroc5/hcmnp8yF0TCKIbrVQJAvOxw4LuNSwKvGcZ/C7i56iIrkhERAEREAREQGto30LOxbKj7FabtNrTTqyBHBWf5b+rq+FWadyqasUnTZ+k1PtFaMhZNOV/pNTAjfHA4H1qNtFsDGOeZIa1zjGcNBJjrwXyVWN6kvF+pi95vSEkKu1tYXswdSBdcvgsdLQ0061Rt4uAP+y7IHAyORet1pZAvMqh1288AB1wRMmDkeUTHHCaCXAWLDISQoqx6WFQkXXtIa10OuiQ4SCIJkcU5TImQVt7cs3C2xkWOhas/6Vna77xUlVrBolxAHKcFA6sWhzrM1jLrSL0udicXGC1ozHFJIEg5wpqlYwDeMudznYkfZ4m+oBfV0FalG/Behuns2GpbatV7fmQWfpPAxBzNw4wMTiR2FVDSlndt9TevPzj8bp5Sr+/I9hVbtWsFJlRzCyvLXFvpDjBjDFY4uMJxSk7ENcWVl9lfBhj8j9Vyre5y2fNumHU2sA4T5Ip0mPdvm5mKkHMXu1dF3TUuZaPaH3pumpcy0e0PvXDGFGO6fkRZcSi19EW28Cx8fNsBlvCqNFSZF0gNLnMmIyOSxv0XpDIOAkjfRvg0bbOG1wSb1I8gudav26alzLR7Q+9eHWikM2V/aH3qctHnXYbCh+StIX3EPAaCSwXZkX6eD95iNrFTKMXD1bOjtHWwVGmsXFgaJbdDiXQbxkMbxwR1Ydaug1npcyv7Q+9N01LmWj2h96ONFq2ddhsKBQ1etjGm5UqSRUJBDnNvl7LkXmkxte2Tlvi3AgL5raF0gWuAqkkhwALQBiKQbMMmY27I5lq6CNZ6XMr+0PvTdPS5lf2h96m1LnXYbCg1NE6QJID7oAddIbJLr1UsvA0zAAdSac+ATx4zFjsdUUwKge5wvSbpxF43ZgDG7dnDOVZt09LmV/aH3punpcyv7Q+9VlCi/8/IWXEgqNmfebvH8IfVdyhdHb+J/uqtT1mpF0BleZA9IcJ5cVaKYgQOJdeEhCN8krlo2PpERdpYIiIAiIgCIiAIiIDl2stSLZW+3+AUZtquGmNSala0VKge0B7pA9QWn5vKvSNXhTwlVybS+vQycWVNtjpBt0UqQE3oDWgXoiYjOCR2YL6dZ6ZMljDE/VbxgA/yAHqVq83lXpGp5vKvSNUarW4DKysMa1pLmtaCYkgAExgJK+9tVk83lXpGp5vKvSNUanW4ehGVli1Ys4fYqRxBF+64ZjfHLq6jgVK0rSQblSA48Ejgv7OQ/on1SsGgdHmhZ2UnEEtnHtJP4rdq0g4FrgCDmF7lJZYRi+BpY9qcE9hXONZ9UKtptF8NeAyq97CA0zLmkHE/o/wA1drZbvk7SahDmQYJIvCMw7nYcffyqAtunCyq9oo2chrnASzGASBOKwxSiknJ24WIbRTvN5bN8BXtAF1oaZc50768SHPgZtOHGOIYH6831rJJNa1Ay67DiYbvwz6wkiWnEHFuZVo3RHobN4D71pO16phwaWWYS91ME03Bl9ocXNvneki64YHMRmuPNSe6T7L7EbCG83lpMzUtDpu8IuIMXjiL8YksJiOBhErZdqPXNY1Hba7F5a04ht9tRuG+jAPAEAYMEycVvHX6mASWWUQ9lPFhEufcugAmTw2yeLHkWfdkyJiwxgZ3sY5Y3uNQ9FxfZfYbCBpbHtqYGhlW0AMDLoxIAZBukX8WHjGeQmBCz2HUe1U6jXufaHhs70yAZESd+Z5cZGUAQpbdm24521WeGXi4bW68A0kFxaDeu4EgxiMcl8v14phge5tka0gmXMLYABJLgTLRDTnCPRP6vsvsNhA0tjq1NY1jK1oaGhgEDiZ1X4GGGEYZycVktOodrIphjqm8DgXOLr0Oq0XmCHSd7Tc2Lw4QxhTo1yZE3bGOFmAMGktJEnKQROS9frg0Fo2uzG+C5sMc4Frbt515pIDRebiTGKm9K+99l9hsIBux7aQQdttUgYunfE36jg4m9EgPAiI3owxhfJ2P7ZfkVKrRdgxem8BTAMF5BkNdMk8IxGYsW69ud2xZTxZTE8LKcJWbdEehs3gPvUZqXM+y+w2EFoLUi0UK1922VJADnEAOJ+aEuxMwKWGP13evqjMu/+6pVPWAlwG02bEgcA8Z7VdWDCBhGC68M4O7i7+JaNj6REXYWCIiAIiIAiIgCIiAIiIAiIgCIiAIiID5qcE9hVOt2hS+q94qMhznESKkwSTjvVc0WVWjGqrSIauUXc87pKfdU+FR1fUBjwQ6pvSarrs1boNZtRtQt3kidsec8CcIXS0WKwlNbiMqOWO2MqREX4HHBq440zB3mU0qZ9XWvt+xvSLrxcyYj/c6MUcDcngACJiQDC6gitq0OL7jKc4bqO0X/AJwfOUxTcPnIuhtwZM4V3C8ZOXFgtSpsaUnEkvzD2xNWAHte18bzAm+49pXUkRYWC49xlRy9+xxTJkvB3+2HGrBeH1Hhx3mc1amGUOyyWZ+oNMsaxzmFrWVaYB20w2tBqY3c8MDxLpSJq0OvcZUctOxpSxN9oJzIDgZ5wIp713W2OXPFTG553SU+6r8KvSKHhKct9xlRR6egXBwO2U8CDlU4j9lXam6RPLivpFpSoxpXykpWP//Z"/>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sp>
        <p:nvSpPr>
          <p:cNvPr id="27656" name="AutoShape 8" descr="data:image/jpeg;base64,/9j/4AAQSkZJRgABAQAAAQABAAD/2wCEAAkGBhQSDxUSEBIQFBUUFRQVExYWGRUUFhUVFRgVFhMWEhYXJygeFxkkGRYVHzIgIycpLSwsFx8xNTEqNiYrLioBCQoKDgwOGg8PGjMkHyQvMiwsLCo1LS8sLCwsLCwsLCwtLCwtLCwsLCwsLCwsLCwsLCwsLCwsLCksLCwpLCwsLP/AABEIAMkA+wMBIgACEQEDEQH/xAAbAAEAAgMBAQAAAAAAAAAAAAAABQYDBAcBAv/EAEsQAAEDAQQCDQcHCwUBAQAAAAEAAhEDBBIhMQUGBxMWIjJBUVJTYXGRkhUXM4GT0dIUIyRCcrLBJVRiY3ODlKGiseI0Q4Kz4fA1/8QAGgEBAAMBAQEAAAAAAAAAAAAAAAECAwQFBv/EADURAAIBAgIIBAQFBQEAAAAAAAABAgMRBBITFCExUVJhkXGhseEyM0HRFSKSovAFI0JigST/2gAMAwEAAhEDEQA/AO4oiIAiIgCIiAIiIAiIgKzpHZBs1Gq+k/bbzDddDZE9Rla/nPsn6/wf+rnuuLvyhaP2h/sFBWi0hjHPIJugmBmY4guJ153sj6Wn/TcO6anK+6+/odf859k/X+D/ANTzn2T9f4P/AFcZ8rMk8KAwPJgkQeLDGQCCe1eu0oy8BOd4TjEtuyBy4GZGAgqNNUJ/D8Jxfc7L5z7J+v8AB/6nnPsn6/wf+rjlDSLHuhsnAmYIGEYEnI4g+tbF5Q680Xj/AEzDS2pvud90TpRlootrUr110xIg4EtMjtC3FXNj7/8ANo/vP+x6m320SWsBe4YENyB/SdkOzPqXdC8kmfNV4qFSUVuTa8zO44FUDSmyNVpV6tIUqRFOo9gJLpIaSAT3K3W3Rpqt+eIwxutGAGZF7hEkYTh2Kg6X1Oq1LRVqMfZ7r6j3Nl7gYc4kSLuCpVuksp04LROT0u76XM3nRrdDR73p50a3Q0e96jtwlfn2bxu+FNwlfn2bxu+FYXqHpZcF07kj50a3Q0e96edGt0NHveo7cJX59m8bvhTcJX59m8bvhS9QZcF07m153al4t2qjIcGn0sXnRDb2U74YTxrzzwPmNqpZlogVTJEh0RmBBkjAcaiH7GFYuc4VrOC57H5zDmXYxLcRvcuteO2L65JJrWfFwcYMYicWw3evxi8MSIVvz9TH/wA3Bd/csHnRrdDR73p50a3Q0e96jtwlfn2bxu+FNwlfn2bxu+FVvUNsuC6dyR86NboaPe9POjW6Gj3vUduEr8+zeN3wpuEr8+zeN3wpeoMuC6dyUo7J1YuaNpo4uAzfxkBdGaVyihqPXD2kvs0BzSd+7iIPNXVqbpEjjW1LNtzHn4xUVl0X/bH0iItTgCIiAIiIAiIgNKhUqvaHA0gDiBdcY9c4rJcq86l4XfEmjfQs7FsqzdmVSOEa4uI0haJidsMxgMhkFCVIc0tdiCII6lL68O/KVp/afgFBX15cviZ9nRl/aiui9DGbPScJgQRemSAQ8kkz14r6FGkeIb1zhxiHEi93kQtQaOENBdN1oaMBk0OAnxfyXnkwc4mTJkZyCDlByP8A9JVtnEzvLkXkb9FrAYbMtEZuMB3EZ+z6ln2xaFms9ycZmOIDIuIk8Z32az31RrabwlZbVY7PqJQqO0dRxa5m/hkuZ9d83yAS7swHUVZmVHNEbTgMgxzYHYHXVCbHB/JdD95/2PVmXpQf5UfIYhf3p+L9SPtelrg31OoJMZSf+IbN7s5JXNtOa1WplqrMZXqBratRrRvcAHEAZLq9Rsg9hVIt+oLatZ9Um0g1HueQBRgXiTAk9apVTkllOjBVKdOTdXd4XKluwtn5zU/p9ybsLZ+c1P6fcrN5tmc6091H4k82zOdae6j8SwyVD0tZwnBdvYrO7C2fnNT+n3Juwtn5zU/p9ys3m2ZzrT3UfiTzbM51p7qPxJkqDWcJwXb2KVatka1sDjt1U3XOb9TG7SNaeDyCF5adka2MqbXttZxBjC7Jwpnei6ZO/wAsMjirhU2KqLiS75QSQQZbRxBEGd9yYdmC9p7FdJplvygHHG7RnGAcb3UO4K2Sf8Zi8RQ6fp9ivbsLZ+c1P6fcm7C2fnNT+n3KzebZnOtPdR+JPNsznWnuo/Eq5KhtrOE4Lt7FZ3YWz85qf0+5N2Fs/Oan9PuVm82zOdae6j8SebZnOtPdR+JMlQazhOC7exXbPrday9oNoqQXNB4ORIniXYW+9UKlsctDgb1pwIOVHiM85XynliI6uRbU4yV8x5+Mq0p5dF6WPpFE2vWOnTqupukFsTMDMBwjvWPdXS5f5hdSo1GrpHjSxlCLcXLaiaRQu6uly/zCbq6XL/MKdBU5SuvYfnRNIoXdXS5f5hN1dLl/mE0FTlGvYfnRNItLRelW12ucyYa4sM8ZAacOrfLdWTTTszqjJSSlHczW0b6FnYtla2jfQs7FspLeyVuKzpHY9sles+rUY4ueZcbxzWt5rbFzHeJyt6KmSPA3Veqtik+7Kh5rbFzHeJyea2xcx3icreiZI8BrFXmfdlQ81ti5jvE5PNbYuY7xOVvRMkeA1irzPuzT0Totlnoto0gQxswM8ySc+slbiIrGTbbuwi8ecD2KlaR1zr061RjRShj3NEh0wCQJxWkKbnuMK1eNJXkXZFQd3do5tHwu+JN3do5tHwu+JaatM59fo9S/IqDu7tHNo+F3xJu7tHNo+F3xJq0xr9HqX5FzW17KL6Ti1+1CG3idrqEAEPIkgxJ2t8DqSz7KFR77jWsvY3gadQXYJG/k73EFRoJFtcp2vZ9jpSKg7u7RzaPhd8Sbu7RzaPhd8SnVpldfo9S/IqDu7tHNo+F3xJu7tHNo+F3xJq0xr9HqX5FQ6WvFcuAu0cSBwXcZ+0r20/is503Deb0a8K18v0Oea0/62r+7+41Rak9aT9Nq/u/uNUXK9qj8uPgfJ4v58/FnqLyUlanMeovJSUBc9Qv9PU/bO+5TVmVZ1B/09T9s77lNWZeDW+ZLxPs8J8iHgjW0b6FnYtla2jfQs7FsrOW9nQtwREUEhERAEREARFitFe42Yk5AcbnHID1oDU0rS20GiCcWkvIJENIIAwzJM4dRPEFUrbqu59V7m1GQ5xIltWYJwneq60aF1hky50uceV0cXUBAHUAufaX0vWbaKobWqgCo8AB7gAA4wAF1Uczdos8/GOmop1Fcy7kX9JT8NX4U3Iv6Sn4avwqP8t1+nreN3vTy3X6et43e9dOWrxR52fD8r7khuRf0lPw1fhTci/pKfhq/Co/y3X6et43e9PLdfp63jd70y1eKGfD8r7mS07HYqOc576Zc+ntU3aktab4Nwlm9J2x2PYvqjsehrw9poghoY2GVAGiXOJbDMCS4yRmoW1a62hlY0tsrH0QYdscLzqhxb1G7iOW67KF7YtbrVUdd2yoC0NNUGpVBbec5t0AjFwumZwxbBMyqWnfeuxtell+F28Sx7kX9JT8NX4U3Iv6Sn4avwqP8t1+nreN3vTy3X6et43e9Xy1eKMc+H5X3JDci/pKfhq/Cm5F/SU/DV+FR/luv09bxu96eW6/T1vG73plq8UM+H5X3JOlqo8OB2xmBB4NXiP2Vf6ZkTy+pcwoaar32/P1uE367uUda6g33/wB1y4hSVszPRwTptSyKxznWw/Tqv7v7jVCm1sDgwvYHHJt5t48kNzKl9bj9Oq/u/uNVY0lo81HBzS0EMeyCM776LjjxYU3DI8IYGIPpUm1TVuB4OIiniJp8WSkpKhbJop7Q4Oql96kKeb2w4Na0vBkwXRieKGxjenD5GrSHCs1pawBsAxeFwtvNwvAXXjrvmA3jvnfAy0cb/ET7akzBBgwYxgjMHkK9JUA/QbxeLKriQDtYJdIxyJnMt3s9ZW5oSzup0Q14IN5xxIJMnMxIHYCckUnezREqcUrqVzpOx+fo1T9s77lNWdVfY9P0ap+2d9ymrQvGrfMl4n1eF+TDwRraN9CzsWytXRvoWdi2lnLezoW4qOlNdX0q76YpsIY6ASTJWr5wKnRU+9yg9ZH/AEyt9s/go3bF60KFNxTaPmKuMxCqSSl9XwLd5wKnRU+9yecCp0VPvcud1tKVG1H4C42pSYMABvxSLi52JjfOxuxA5VgbrSSCdqiG3iC4Bw4WbSJgXcSJgGeJRo6C3r1LKvi2rqXodL84FToqfe5POBU6Kn3uVH0dbC+mHOLSS6oN6ZbDaj2tunjEAY8a2tsV1QpNXsZPGYlOzl6fY6xoTSJr0G1SA0uvYDEYOI/BfdD5x22fVEin18Tn+vIdUn6yhtV3X7HSpjjvl55GX3CO10EdgJ5FY2iBAXl1EoyaR9LRk504t8F6HlXgnsK53pZ9n+UVbzLQXbY+YfTAm8ZgFuS6JU4J7CueaV0DXdaKrm0yWuqPIMsxBcSDmtMO1d3Zy45ScVlV/wDlzT2yy8y1eOn8KbZZeZavHT+FfW5y0dEe9nvTc5aOiPez3rsvDm8zy8tXk8vY+H17IAS5tpAGJJqUgAOs3V5UtFkbF5lqF4hrZfTxcZgDe9R7isdv1StFSk+ntZF9pbMsMT1So2psc2gg70ydsM72Q54tAvDfZjbafsh1RVyX0fmXjCbW2P7SUqsseJfRr8RJc6j9WYJJbxAnsxWGzUtHua11OjUc1hNwtdQIaeO4Q3AzyLWZqDaQ6pDIa+k6kGi4IkNAJ32+iHZ845LDR2PLWImTBBzBLSNrxpkvJvEUyCXE4OgYCDGaP8ZZQnbd+0mH1rKBLmWoDDN9PjIA+rxkgetfV+zdHavHT+FQrNjq0gMAbIbcwMcJu0Xnth+DnGk6T+sPXMjo3VG00qYYacwTEFmRMgYmSes4njk4qVKP1fmVlTmlsX7TY2yy8y1eOn8KbZZeZavHT+FfW5y0dEe9nvTc5aOiPez3q14c3mUy1eTy9j6oVLNfbDLTwmxv6fKP0V0tmXrP91zWjq7aA9pNI4OBOLOUda6Uw4d/91yYhrZZnpYBSSlmVt30scz1xP06r2U/uNVLpG1CnjMhrRAFMwQ2hkTxlxriTeiAY5blrkfp9Xsp/caqnpDTW1uc0NvOAkCYLhce6RgcLzbvr9S7YW0cbv6Hk1b6eaSvt+p4PlAvQXmNucAdqN4l7TTa08lwu5MRiYXj3Wo3i0lo31wEUif98tnPHCztz+s7jxGG06fc10XBLS+80EkvuCuPm5HAvUxvuKRhy7Vl0o59+WtAYy9IdtgcSagF26MRDJwM74CFZNN2uyjjJK7ijE59qJdGG+fAinEBtU0w0nMEiiDOOJxHFnsprCoA4vLb9a9O1wGlxNMgjEiLojA4nEgQI2z6cqkN4JMthoAO2S5gc1rhvd61xdIy4+C5Sui7UX07xqNecL0C7ccQC5hEnEHlx5Ui03sbFSMorakdG1AswdZqhJePnnZOc0cCnxAqzfIG86r7Sp71Xdjk/Ran7d33Kata8yq3nfifRYVLQx8CN0dYQaTN9Vy6Sp71s/IG86r7Sp700b6FnYtlUk3c3SVjkOsxu2ysMcH8ZJOQzJxKh7Ta7jC48UfzIHFPKpPW5x+X18+H+AULUbeEOEg8RHJivWi/yrwPlakVpHfi/UU9NscQBfk5b08Hjd9nPFfPl5mHpMRIF10wbl13YdsZHb1GPj5GzDeDCIwIymMuLE4LynYWNypgeo/omMeLeMw/RHIl5C1PgzPZ9MMe660mYnEZYAweQwQtvbVoU7O1plrYPVMd2U9eay3jyFWTf1KSjG/5Tq2ojosjQYxl4PKLxaZ6wW9xarKqvqnho+hU5l+99hz3B09mDv8AirQvJq/G31PqMP8AKiui9D5qZHsKoGk9YqrK9RjRShr3tHzbTgCQFf6mR7CqXb9VDUqvqB7hfe50bU8xeJMTKtRcE3nMsXGq4rREXuprclH2bU3U1uSj7Nq3dxjukd7J/vTcY7pHeyf7105qHQ8/R4zr39yGfr89tRzHhjbgaS406dyHXrpkEmN47MCIxhe1tfXNY500XBpDXRTZg4uuAOmA3HlIiMVtW7YzZVvX6lTfBodFOoJDRUAETyVX9eREEBZG7HUB4bWrN2x15xFOpJcczjIxEA8UADiVc1LoaaPEbN/f3NM69OBhzqDSBJDqbQQA0uPUYDXTE5FfDdkAnN9nB3xILGZNLwThh9R+Ge9PIYzDYqpY76p9URtdTAMiAMZjCMScCRlgvbTsXNcx7RUqNL5M7VUOJ23GJ/XVO/qCjPT6E6Kvxl3X3MFTX54FMjanbY4tZFOmMWzem+WxEEcs8S+bNshufHo23gCy9SYL4degtiZ4J6xEkBSFm2O7raYdVc40i4tO0vAF68ODOQBgTJwmSViZsYMDQ3bKsNuxNOoSAwktaCchJJwg9aZqXQaPEbtvf3PvdTW5KPs2puprclH2bVu7jHdI72L/AHpuMd0jvZP96vmodDLR4zr39zVo6z1i5oIo4kD0beMrorBgqNT1OIcDtjsCD6J/EZ5VeaZwnH1rnrODtkO7CRrK+l8zl2up/KFXsp/9bVCX1Ma7n8oVeyn/ANbVByvRpfAvA8PEr+9LxZkvpfWOUlaXOexkvpfWOUlLix0bY2P0Sp+3f9ymrYqlsaH6JU/bv+5TVtXjVfjZ9Vhvkx8DW0b6FnYtla2jfQs7Fsqkt7N1uNapo6m4kupsJOZIXz5KpdGzuW2igk1PJVLo2dyeSqXRs7ltogsankql0bO5PJVLo2dy20QWMbbO0NuhoDcRHFBzWKwuN26cSw3D1xF0ntaWn1rZWrU3tVruJ4uH7QksPdeHhUrgQzYqZHsK5lpy31G2itFSoAKlSBfc0YE4ZwAum1Mj2FVG26LsrqrzUfRDy5xcNviHE4iLuGK3oSUW7o48ZTlOKs7eOw53R12cYa42gvlrXBjyWhz3lgbeLgDiOEMOtfG73eF5faIGODsYutIwLsTLowmIkwMV0DyNYufQwy+kf4p5GsfPo/xH+K30n8scWgfT9XsUm36z1acy94u0ttIfVcCeFvGAEhzhdxx4xyysDtdnC9edXF0kQKkuMPrtJAvDioudGccuE346HsfPo/xH+K88jWPn0P4j/FTpV17ELDu21ruUmya2uqPDA60icJc6BN1z4wcTwWOMxC1ma8kACo+qHYl4a9zgyAXOl074BrXG82QQMORX8aGsfE+h/Ef4p5GsXPofxH+KjSr+Iau+K/UUFuvRglxtQA/SyBDy0EXpk3HdmCzWnW17GMqF1UMcHky8l4u8EBjSZnHHIYAxOF2q6CsLmlrnUCCIINokEde9SloKwtADXUABMAWjKcT9XjJPeml/lidXfFdyhjXZwLg81+GWsuvDr0CjIJDyJmqMco68F6deYxJtYGMG9njVaMA6RjRqZ5Rjmr75GsXPofxH+K98j2Pn0f4j/FNJ49hoH0/UVrR+laj7jg+sA4twLnTnGOK6038T/dUynoiyAiH0ZBEfSOPi+qrlTyxieOFhXmpWsjrwdOUM13fwdzk+vTvyjV7Kf/W1QV9dg0hqpZq9Q1KtIOcYk8sCB/Ja24Sx9CFrDEqMUrGFX+nynNyvvOUX0vrq+4Sx9CE3CWPoQra2uBn+GS5jlF9L66vuEsfQhNwlj6EJra4D8MlzGhsYn6G/9u/7lNW9amjNFU7Oy5RaGtJLiBymAT/Idy21xTlmk2etShkgo8DW0b6FnYtla2jfQs7FsqJb2XW4IiKCQiIgCIiALFaqN9haMDm08jhi0+ogFZUQGClWv072UgyOQ5EHrBkepcy02fpVb9rU+8V0UV2sqPpzw980DMEgl4jiyvf8iq7bdOWdtV7XsqFzXODjtdnMkEgmTiV1UW4t2Vzz8ZCM4rNKxQtIPqB1Pa70XnbZEZXTdnAmL0Zd4Uc/SlqbdvUmb4gYNcYJYxxEX8d8XtzHo54wuj7obN0VT2VmTdFZuiqezsy3cpv6M4Y06S3zXmc3GkbVTplz6IN2+9wJk3b1Vxa1wOYaGNaIxvA8RCy/LrXkaNLMA8OOCTOGYLoHVOIK6Huis3R1PZ2ZN0Vl6Op7OzKM0+DLZKXMvMoVQ2gV3Fpaad9rQHAHeFtMueIg4OFQYkyXZQMdZ1utZGFFokDHItIa0uEFxnfOLQeO4TGIXRt0Vm6Kp7KzLw6yWXo344D5uzYnq7j3Kc0uDIVOnzLsznAt1sDnkUQQeC0zAIA3rYJmSXb44GBlK2qFotBNQPaABTO13W8J4L4MlxjC5gfer9uis3R1PZ2ZeDWOy9G/DP5uzYceKKUuDDp03/kuzOfC1Wptxm1hxO13nnEAOu7YTBbi0l2AGQX3o202h9UGsza27WZAyvnaiDMmT6QRGEccq/7obN0VT2VmTdDZuiqeysyZp8GNHTt8S7MrVnO/b9pv9wuuN/E/3VKp6wWYuAFOpJIA+bs+cq6UxhnPWufEScrXVjtwMIwzZZXPpERcx6AREQBERAEREBraN9CzsWytbRvoWdi2VMt7IW4IiKCQiIgCIiAIiIDBXszSQ8tBc0OuujESCDBXPtL6FrutFVzaNUg1HkENMEFxghdHIWv5NpdGzuWtOq4HNXw6rJJuxzXyDaOgq+Ep5BtHQVfCV0rybS6Nncnk2l0bO5ba1Lgcv4bDmZyDSeo9pq1mVWsqtLBTEFjiHBlXbSHdRIb2Fq1G7HdraWQ2objr4LqZJvl1B7z2F9Ini9IfX2rybS6Nncnk2l0bO5Ude/0NVg7Kyl6HFqex3aWlm9quFN18TTMlznUHVJI5XU3Ow434yJB+mbH9qbSa1rHhzXUyLrKjR83RdRvC6QQ4zeJ6gOtdn8m0ujZ3J5NpdGzuTTdCdU/29Djm4m3zJfaMAfqvEuvEhzgDGRDbo3u9mMV9aO1KttOrfcKzgTLxdqb75tjJIJzlgPIJIAyI7D5NpdGzuTybS6Nncmn6EamrWzeSOa+QbR0FXwlPINo6Cr4SuleTaXRs7k8m0ujZ3K+tS4GX4bDmZzmhoO0B7SaFXhN+qeULprfxP91g8m0ujZ3LYa0AQMAMljUqupa51YfDqhez3nqIiyOkIiIAiIgCIiA1tG+hZ2LZWto30LOxbKmW9kLcEWN1oaDBc0esLz5Uznt7wq3RJlRYvlTOe3vCfKmc9veEugZUWL5Uznt7wnypnPb3hLoGVF41wIkEEdS9UgIvCYCi6+s1Fji1xdLSQd6cxgVSU4w+J2FyVRQ+6uhzn+Fybq6HK/wuVNPT5kRdEwih91dDnP8AC5N1dDnP8Lk09PmQuiYRQ+6uhzn+Fybq6HOf4XJp6fMhdEwih91dDnP8Lk3V0Oc/wuTT0+ZC6JhFD7q6HOf4XJuroc5/hcmnp8yF0TCKIbrVQJAvOxw4LuNSwKvGcZ/C7i56iIrkhERAEREAREQGto30LOxbKj7FabtNrTTqyBHBWf5b+rq+FWadyqasUnTZ+k1PtFaMhZNOV/pNTAjfHA4H1qNtFsDGOeZIa1zjGcNBJjrwXyVWN6kvF+pi95vSEkKu1tYXswdSBdcvgsdLQ0061Rt4uAP+y7IHAyORet1pZAvMqh1288AB1wRMmDkeUTHHCaCXAWLDISQoqx6WFQkXXtIa10OuiQ4SCIJkcU5TImQVt7cs3C2xkWOhas/6Vna77xUlVrBolxAHKcFA6sWhzrM1jLrSL0udicXGC1ozHFJIEg5wpqlYwDeMudznYkfZ4m+oBfV0FalG/Behuns2GpbatV7fmQWfpPAxBzNw4wMTiR2FVDSlndt9TevPzj8bp5Sr+/I9hVbtWsFJlRzCyvLXFvpDjBjDFY4uMJxSk7ENcWVl9lfBhj8j9Vyre5y2fNumHU2sA4T5Ip0mPdvm5mKkHMXu1dF3TUuZaPaH3pumpcy0e0PvXDGFGO6fkRZcSi19EW28Cx8fNsBlvCqNFSZF0gNLnMmIyOSxv0XpDIOAkjfRvg0bbOG1wSb1I8gudav26alzLR7Q+9eHWikM2V/aH3qctHnXYbCh+StIX3EPAaCSwXZkX6eD95iNrFTKMXD1bOjtHWwVGmsXFgaJbdDiXQbxkMbxwR1Ydaug1npcyv7Q+9N01LmWj2h96ONFq2ddhsKBQ1etjGm5UqSRUJBDnNvl7LkXmkxte2Tlvi3AgL5raF0gWuAqkkhwALQBiKQbMMmY27I5lq6CNZ6XMr+0PvTdPS5lf2h96m1LnXYbCg1NE6QJID7oAddIbJLr1UsvA0zAAdSac+ATx4zFjsdUUwKge5wvSbpxF43ZgDG7dnDOVZt09LmV/aH3punpcyv7Q+9VlCi/8/IWXEgqNmfebvH8IfVdyhdHb+J/uqtT1mpF0BleZA9IcJ5cVaKYgQOJdeEhCN8krlo2PpERdpYIiIAiIgCIiAIiIDl2stSLZW+3+AUZtquGmNSala0VKge0B7pA9QWn5vKvSNXhTwlVybS+vQycWVNtjpBt0UqQE3oDWgXoiYjOCR2YL6dZ6ZMljDE/VbxgA/yAHqVq83lXpGp5vKvSNUarW4DKysMa1pLmtaCYkgAExgJK+9tVk83lXpGp5vKvSNUanW4ehGVli1Ys4fYqRxBF+64ZjfHLq6jgVK0rSQblSA48Ejgv7OQ/on1SsGgdHmhZ2UnEEtnHtJP4rdq0g4FrgCDmF7lJZYRi+BpY9qcE9hXONZ9UKtptF8NeAyq97CA0zLmkHE/o/wA1drZbvk7SahDmQYJIvCMw7nYcffyqAtunCyq9oo2chrnASzGASBOKwxSiknJ24WIbRTvN5bN8BXtAF1oaZc50768SHPgZtOHGOIYH6831rJJNa1Ay67DiYbvwz6wkiWnEHFuZVo3RHobN4D71pO16phwaWWYS91ME03Bl9ocXNvneki64YHMRmuPNSe6T7L7EbCG83lpMzUtDpu8IuIMXjiL8YksJiOBhErZdqPXNY1Hba7F5a04ht9tRuG+jAPAEAYMEycVvHX6mASWWUQ9lPFhEufcugAmTw2yeLHkWfdkyJiwxgZ3sY5Y3uNQ9FxfZfYbCBpbHtqYGhlW0AMDLoxIAZBukX8WHjGeQmBCz2HUe1U6jXufaHhs70yAZESd+Z5cZGUAQpbdm24521WeGXi4bW68A0kFxaDeu4EgxiMcl8v14phge5tka0gmXMLYABJLgTLRDTnCPRP6vsvsNhA0tjq1NY1jK1oaGhgEDiZ1X4GGGEYZycVktOodrIphjqm8DgXOLr0Oq0XmCHSd7Tc2Lw4QxhTo1yZE3bGOFmAMGktJEnKQROS9frg0Fo2uzG+C5sMc4Frbt515pIDRebiTGKm9K+99l9hsIBux7aQQdttUgYunfE36jg4m9EgPAiI3owxhfJ2P7ZfkVKrRdgxem8BTAMF5BkNdMk8IxGYsW69ud2xZTxZTE8LKcJWbdEehs3gPvUZqXM+y+w2EFoLUi0UK1922VJADnEAOJ+aEuxMwKWGP13evqjMu/+6pVPWAlwG02bEgcA8Z7VdWDCBhGC68M4O7i7+JaNj6REXYWCIiAIiIAiIgCIiAIiIAiIgCIiAIiID5qcE9hVOt2hS+q94qMhznESKkwSTjvVc0WVWjGqrSIauUXc87pKfdU+FR1fUBjwQ6pvSarrs1boNZtRtQt3kidsec8CcIXS0WKwlNbiMqOWO2MqREX4HHBq440zB3mU0qZ9XWvt+xvSLrxcyYj/c6MUcDcngACJiQDC6gitq0OL7jKc4bqO0X/AJwfOUxTcPnIuhtwZM4V3C8ZOXFgtSpsaUnEkvzD2xNWAHte18bzAm+49pXUkRYWC49xlRy9+xxTJkvB3+2HGrBeH1Hhx3mc1amGUOyyWZ+oNMsaxzmFrWVaYB20w2tBqY3c8MDxLpSJq0OvcZUctOxpSxN9oJzIDgZ5wIp713W2OXPFTG553SU+6r8KvSKHhKct9xlRR6egXBwO2U8CDlU4j9lXam6RPLivpFpSoxpXykpWP//Z"/>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sp>
        <p:nvSpPr>
          <p:cNvPr id="27658" name="AutoShape 10" descr="data:image/jpeg;base64,/9j/4AAQSkZJRgABAQAAAQABAAD/2wCEAAkGBhQSDxUSEBIQFBUUFRQVExYWGRUUFhUVFRgVFhMWEhYXJygeFxkkGRYVHzIgIycpLSwsFx8xNTEqNiYrLioBCQoKDgwOGg8PGjMkHyQvMiwsLCo1LS8sLCwsLCwsLCwtLCwtLCwsLCwsLCwsLCwsLCwsLCwsLCksLCwpLCwsLP/AABEIAMkA+wMBIgACEQEDEQH/xAAbAAEAAgMBAQAAAAAAAAAAAAAABQYDBAcBAv/EAEsQAAEDAQQCDQcHCwUBAQAAAAEAAhEDBBIhMQUGBxMWIjJBUVJTYXGRkhUXM4GT0dIUIyRCcrLBJVRiY3ODlKGiseI0Q4Kz4fA1/8QAGgEBAAMBAQEAAAAAAAAAAAAAAAECAwQFBv/EADURAAIBAgIIBAQFBQEAAAAAAAABAgMRBBITFCExUVJhkXGhseEyM0HRFSKSovAFI0JigST/2gAMAwEAAhEDEQA/AO4oiIAiIgCIiAIiIAiIgKzpHZBs1Gq+k/bbzDddDZE9Rla/nPsn6/wf+rnuuLvyhaP2h/sFBWi0hjHPIJugmBmY4guJ153sj6Wn/TcO6anK+6+/odf859k/X+D/ANTzn2T9f4P/AFcZ8rMk8KAwPJgkQeLDGQCCe1eu0oy8BOd4TjEtuyBy4GZGAgqNNUJ/D8Jxfc7L5z7J+v8AB/6nnPsn6/wf+rjlDSLHuhsnAmYIGEYEnI4g+tbF5Q680Xj/AEzDS2pvud90TpRlootrUr110xIg4EtMjtC3FXNj7/8ANo/vP+x6m320SWsBe4YENyB/SdkOzPqXdC8kmfNV4qFSUVuTa8zO44FUDSmyNVpV6tIUqRFOo9gJLpIaSAT3K3W3Rpqt+eIwxutGAGZF7hEkYTh2Kg6X1Oq1LRVqMfZ7r6j3Nl7gYc4kSLuCpVuksp04LROT0u76XM3nRrdDR73p50a3Q0e96jtwlfn2bxu+FNwlfn2bxu+FYXqHpZcF07kj50a3Q0e96edGt0NHveo7cJX59m8bvhTcJX59m8bvhS9QZcF07m153al4t2qjIcGn0sXnRDb2U74YTxrzzwPmNqpZlogVTJEh0RmBBkjAcaiH7GFYuc4VrOC57H5zDmXYxLcRvcuteO2L65JJrWfFwcYMYicWw3evxi8MSIVvz9TH/wA3Bd/csHnRrdDR73p50a3Q0e96jtwlfn2bxu+FNwlfn2bxu+FVvUNsuC6dyR86NboaPe9POjW6Gj3vUduEr8+zeN3wpuEr8+zeN3wpeoMuC6dyUo7J1YuaNpo4uAzfxkBdGaVyihqPXD2kvs0BzSd+7iIPNXVqbpEjjW1LNtzHn4xUVl0X/bH0iItTgCIiAIiIAiIgNKhUqvaHA0gDiBdcY9c4rJcq86l4XfEmjfQs7FsqzdmVSOEa4uI0haJidsMxgMhkFCVIc0tdiCII6lL68O/KVp/afgFBX15cviZ9nRl/aiui9DGbPScJgQRemSAQ8kkz14r6FGkeIb1zhxiHEi93kQtQaOENBdN1oaMBk0OAnxfyXnkwc4mTJkZyCDlByP8A9JVtnEzvLkXkb9FrAYbMtEZuMB3EZ+z6ln2xaFms9ycZmOIDIuIk8Z32az31RrabwlZbVY7PqJQqO0dRxa5m/hkuZ9d83yAS7swHUVZmVHNEbTgMgxzYHYHXVCbHB/JdD95/2PVmXpQf5UfIYhf3p+L9SPtelrg31OoJMZSf+IbN7s5JXNtOa1WplqrMZXqBratRrRvcAHEAZLq9Rsg9hVIt+oLatZ9Um0g1HueQBRgXiTAk9apVTkllOjBVKdOTdXd4XKluwtn5zU/p9ybsLZ+c1P6fcrN5tmc6091H4k82zOdae6j8SwyVD0tZwnBdvYrO7C2fnNT+n3Juwtn5zU/p9ys3m2ZzrT3UfiTzbM51p7qPxJkqDWcJwXb2KVatka1sDjt1U3XOb9TG7SNaeDyCF5adka2MqbXttZxBjC7Jwpnei6ZO/wAsMjirhU2KqLiS75QSQQZbRxBEGd9yYdmC9p7FdJplvygHHG7RnGAcb3UO4K2Sf8Zi8RQ6fp9ivbsLZ+c1P6fcm7C2fnNT+n3KzebZnOtPdR+JPNsznWnuo/Eq5KhtrOE4Lt7FZ3YWz85qf0+5N2Fs/Oan9PuVm82zOdae6j8SebZnOtPdR+JMlQazhOC7exXbPrday9oNoqQXNB4ORIniXYW+9UKlsctDgb1pwIOVHiM85XynliI6uRbU4yV8x5+Mq0p5dF6WPpFE2vWOnTqupukFsTMDMBwjvWPdXS5f5hdSo1GrpHjSxlCLcXLaiaRQu6uly/zCbq6XL/MKdBU5SuvYfnRNIoXdXS5f5hN1dLl/mE0FTlGvYfnRNItLRelW12ucyYa4sM8ZAacOrfLdWTTTszqjJSSlHczW0b6FnYtla2jfQs7FspLeyVuKzpHY9sles+rUY4ueZcbxzWt5rbFzHeJyt6KmSPA3Veqtik+7Kh5rbFzHeJyea2xcx3icreiZI8BrFXmfdlQ81ti5jvE5PNbYuY7xOVvRMkeA1irzPuzT0Totlnoto0gQxswM8ySc+slbiIrGTbbuwi8ecD2KlaR1zr061RjRShj3NEh0wCQJxWkKbnuMK1eNJXkXZFQd3do5tHwu+JN3do5tHwu+JaatM59fo9S/IqDu7tHNo+F3xJu7tHNo+F3xJq0xr9HqX5FzW17KL6Ti1+1CG3idrqEAEPIkgxJ2t8DqSz7KFR77jWsvY3gadQXYJG/k73EFRoJFtcp2vZ9jpSKg7u7RzaPhd8Sbu7RzaPhd8SnVpldfo9S/IqDu7tHNo+F3xJu7tHNo+F3xJq0xr9HqX5FQ6WvFcuAu0cSBwXcZ+0r20/is503Deb0a8K18v0Oea0/62r+7+41Rak9aT9Nq/u/uNUXK9qj8uPgfJ4v58/FnqLyUlanMeovJSUBc9Qv9PU/bO+5TVmVZ1B/09T9s77lNWZeDW+ZLxPs8J8iHgjW0b6FnYtla2jfQs7FsrOW9nQtwREUEhERAEREARFitFe42Yk5AcbnHID1oDU0rS20GiCcWkvIJENIIAwzJM4dRPEFUrbqu59V7m1GQ5xIltWYJwneq60aF1hky50uceV0cXUBAHUAufaX0vWbaKobWqgCo8AB7gAA4wAF1Uczdos8/GOmop1Fcy7kX9JT8NX4U3Iv6Sn4avwqP8t1+nreN3vTy3X6et43e9dOWrxR52fD8r7khuRf0lPw1fhTci/pKfhq/Co/y3X6et43e9PLdfp63jd70y1eKGfD8r7mS07HYqOc576Zc+ntU3aktab4Nwlm9J2x2PYvqjsehrw9poghoY2GVAGiXOJbDMCS4yRmoW1a62hlY0tsrH0QYdscLzqhxb1G7iOW67KF7YtbrVUdd2yoC0NNUGpVBbec5t0AjFwumZwxbBMyqWnfeuxtell+F28Sx7kX9JT8NX4U3Iv6Sn4avwqP8t1+nreN3vTy3X6et43e9Xy1eKMc+H5X3JDci/pKfhq/Cm5F/SU/DV+FR/luv09bxu96eW6/T1vG73plq8UM+H5X3JOlqo8OB2xmBB4NXiP2Vf6ZkTy+pcwoaar32/P1uE367uUda6g33/wB1y4hSVszPRwTptSyKxznWw/Tqv7v7jVCm1sDgwvYHHJt5t48kNzKl9bj9Oq/u/uNVY0lo81HBzS0EMeyCM776LjjxYU3DI8IYGIPpUm1TVuB4OIiniJp8WSkpKhbJop7Q4Oql96kKeb2w4Na0vBkwXRieKGxjenD5GrSHCs1pawBsAxeFwtvNwvAXXjrvmA3jvnfAy0cb/ET7akzBBgwYxgjMHkK9JUA/QbxeLKriQDtYJdIxyJnMt3s9ZW5oSzup0Q14IN5xxIJMnMxIHYCckUnezREqcUrqVzpOx+fo1T9s77lNWdVfY9P0ap+2d9ymrQvGrfMl4n1eF+TDwRraN9CzsWytXRvoWdi2lnLezoW4qOlNdX0q76YpsIY6ASTJWr5wKnRU+9yg9ZH/AEyt9s/go3bF60KFNxTaPmKuMxCqSSl9XwLd5wKnRU+9yecCp0VPvcud1tKVG1H4C42pSYMABvxSLi52JjfOxuxA5VgbrSSCdqiG3iC4Bw4WbSJgXcSJgGeJRo6C3r1LKvi2rqXodL84FToqfe5POBU6Kn3uVH0dbC+mHOLSS6oN6ZbDaj2tunjEAY8a2tsV1QpNXsZPGYlOzl6fY6xoTSJr0G1SA0uvYDEYOI/BfdD5x22fVEin18Tn+vIdUn6yhtV3X7HSpjjvl55GX3CO10EdgJ5FY2iBAXl1EoyaR9LRk504t8F6HlXgnsK53pZ9n+UVbzLQXbY+YfTAm8ZgFuS6JU4J7CueaV0DXdaKrm0yWuqPIMsxBcSDmtMO1d3Zy45ScVlV/wDlzT2yy8y1eOn8KbZZeZavHT+FfW5y0dEe9nvTc5aOiPez3rsvDm8zy8tXk8vY+H17IAS5tpAGJJqUgAOs3V5UtFkbF5lqF4hrZfTxcZgDe9R7isdv1StFSk+ntZF9pbMsMT1So2psc2gg70ydsM72Q54tAvDfZjbafsh1RVyX0fmXjCbW2P7SUqsseJfRr8RJc6j9WYJJbxAnsxWGzUtHua11OjUc1hNwtdQIaeO4Q3AzyLWZqDaQ6pDIa+k6kGi4IkNAJ32+iHZ845LDR2PLWImTBBzBLSNrxpkvJvEUyCXE4OgYCDGaP8ZZQnbd+0mH1rKBLmWoDDN9PjIA+rxkgetfV+zdHavHT+FQrNjq0gMAbIbcwMcJu0Xnth+DnGk6T+sPXMjo3VG00qYYacwTEFmRMgYmSes4njk4qVKP1fmVlTmlsX7TY2yy8y1eOn8KbZZeZavHT+FfW5y0dEe9nvTc5aOiPez3q14c3mUy1eTy9j6oVLNfbDLTwmxv6fKP0V0tmXrP91zWjq7aA9pNI4OBOLOUda6Uw4d/91yYhrZZnpYBSSlmVt30scz1xP06r2U/uNVLpG1CnjMhrRAFMwQ2hkTxlxriTeiAY5blrkfp9Xsp/caqnpDTW1uc0NvOAkCYLhce6RgcLzbvr9S7YW0cbv6Hk1b6eaSvt+p4PlAvQXmNucAdqN4l7TTa08lwu5MRiYXj3Wo3i0lo31wEUif98tnPHCztz+s7jxGG06fc10XBLS+80EkvuCuPm5HAvUxvuKRhy7Vl0o59+WtAYy9IdtgcSagF26MRDJwM74CFZNN2uyjjJK7ijE59qJdGG+fAinEBtU0w0nMEiiDOOJxHFnsprCoA4vLb9a9O1wGlxNMgjEiLojA4nEgQI2z6cqkN4JMthoAO2S5gc1rhvd61xdIy4+C5Sui7UX07xqNecL0C7ccQC5hEnEHlx5Ui03sbFSMorakdG1AswdZqhJePnnZOc0cCnxAqzfIG86r7Sp71Xdjk/Ran7d33Kata8yq3nfifRYVLQx8CN0dYQaTN9Vy6Sp71s/IG86r7Sp700b6FnYtlUk3c3SVjkOsxu2ysMcH8ZJOQzJxKh7Ta7jC48UfzIHFPKpPW5x+X18+H+AULUbeEOEg8RHJivWi/yrwPlakVpHfi/UU9NscQBfk5b08Hjd9nPFfPl5mHpMRIF10wbl13YdsZHb1GPj5GzDeDCIwIymMuLE4LynYWNypgeo/omMeLeMw/RHIl5C1PgzPZ9MMe660mYnEZYAweQwQtvbVoU7O1plrYPVMd2U9eay3jyFWTf1KSjG/5Tq2ojosjQYxl4PKLxaZ6wW9xarKqvqnho+hU5l+99hz3B09mDv8AirQvJq/G31PqMP8AKiui9D5qZHsKoGk9YqrK9RjRShr3tHzbTgCQFf6mR7CqXb9VDUqvqB7hfe50bU8xeJMTKtRcE3nMsXGq4rREXuprclH2bU3U1uSj7Nq3dxjukd7J/vTcY7pHeyf7105qHQ8/R4zr39yGfr89tRzHhjbgaS406dyHXrpkEmN47MCIxhe1tfXNY500XBpDXRTZg4uuAOmA3HlIiMVtW7YzZVvX6lTfBodFOoJDRUAETyVX9eREEBZG7HUB4bWrN2x15xFOpJcczjIxEA8UADiVc1LoaaPEbN/f3NM69OBhzqDSBJDqbQQA0uPUYDXTE5FfDdkAnN9nB3xILGZNLwThh9R+Ge9PIYzDYqpY76p9URtdTAMiAMZjCMScCRlgvbTsXNcx7RUqNL5M7VUOJ23GJ/XVO/qCjPT6E6Kvxl3X3MFTX54FMjanbY4tZFOmMWzem+WxEEcs8S+bNshufHo23gCy9SYL4degtiZ4J6xEkBSFm2O7raYdVc40i4tO0vAF68ODOQBgTJwmSViZsYMDQ3bKsNuxNOoSAwktaCchJJwg9aZqXQaPEbtvf3PvdTW5KPs2puprclH2bVu7jHdI72L/AHpuMd0jvZP96vmodDLR4zr39zVo6z1i5oIo4kD0beMrorBgqNT1OIcDtjsCD6J/EZ5VeaZwnH1rnrODtkO7CRrK+l8zl2up/KFXsp/9bVCX1Ma7n8oVeyn/ANbVByvRpfAvA8PEr+9LxZkvpfWOUlaXOexkvpfWOUlLix0bY2P0Sp+3f9ymrYqlsaH6JU/bv+5TVtXjVfjZ9Vhvkx8DW0b6FnYtla2jfQs7Fsqkt7N1uNapo6m4kupsJOZIXz5KpdGzuW2igk1PJVLo2dyeSqXRs7ltogsankql0bO5PJVLo2dy20QWMbbO0NuhoDcRHFBzWKwuN26cSw3D1xF0ntaWn1rZWrU3tVruJ4uH7QksPdeHhUrgQzYqZHsK5lpy31G2itFSoAKlSBfc0YE4ZwAum1Mj2FVG26LsrqrzUfRDy5xcNviHE4iLuGK3oSUW7o48ZTlOKs7eOw53R12cYa42gvlrXBjyWhz3lgbeLgDiOEMOtfG73eF5faIGODsYutIwLsTLowmIkwMV0DyNYufQwy+kf4p5GsfPo/xH+K30n8scWgfT9XsUm36z1acy94u0ttIfVcCeFvGAEhzhdxx4xyysDtdnC9edXF0kQKkuMPrtJAvDioudGccuE346HsfPo/xH+K88jWPn0P4j/FTpV17ELDu21ruUmya2uqPDA60icJc6BN1z4wcTwWOMxC1ma8kACo+qHYl4a9zgyAXOl074BrXG82QQMORX8aGsfE+h/Ef4p5GsXPofxH+KjSr+Iau+K/UUFuvRglxtQA/SyBDy0EXpk3HdmCzWnW17GMqF1UMcHky8l4u8EBjSZnHHIYAxOF2q6CsLmlrnUCCIINokEde9SloKwtADXUABMAWjKcT9XjJPeml/lidXfFdyhjXZwLg81+GWsuvDr0CjIJDyJmqMco68F6deYxJtYGMG9njVaMA6RjRqZ5Rjmr75GsXPofxH+K98j2Pn0f4j/FNJ49hoH0/UVrR+laj7jg+sA4twLnTnGOK6038T/dUynoiyAiH0ZBEfSOPi+qrlTyxieOFhXmpWsjrwdOUM13fwdzk+vTvyjV7Kf/W1QV9dg0hqpZq9Q1KtIOcYk8sCB/Ja24Sx9CFrDEqMUrGFX+nynNyvvOUX0vrq+4Sx9CE3CWPoQra2uBn+GS5jlF9L66vuEsfQhNwlj6EJra4D8MlzGhsYn6G/9u/7lNW9amjNFU7Oy5RaGtJLiBymAT/Idy21xTlmk2etShkgo8DW0b6FnYtla2jfQs7FsqJb2XW4IiKCQiIgCIiALFaqN9haMDm08jhi0+ogFZUQGClWv072UgyOQ5EHrBkepcy02fpVb9rU+8V0UV2sqPpzw980DMEgl4jiyvf8iq7bdOWdtV7XsqFzXODjtdnMkEgmTiV1UW4t2Vzz8ZCM4rNKxQtIPqB1Pa70XnbZEZXTdnAmL0Zd4Uc/SlqbdvUmb4gYNcYJYxxEX8d8XtzHo54wuj7obN0VT2VmTdFZuiqezsy3cpv6M4Y06S3zXmc3GkbVTplz6IN2+9wJk3b1Vxa1wOYaGNaIxvA8RCy/LrXkaNLMA8OOCTOGYLoHVOIK6Huis3R1PZ2ZN0Vl6Op7OzKM0+DLZKXMvMoVQ2gV3Fpaad9rQHAHeFtMueIg4OFQYkyXZQMdZ1utZGFFokDHItIa0uEFxnfOLQeO4TGIXRt0Vm6Kp7KzLw6yWXo344D5uzYnq7j3Kc0uDIVOnzLsznAt1sDnkUQQeC0zAIA3rYJmSXb44GBlK2qFotBNQPaABTO13W8J4L4MlxjC5gfer9uis3R1PZ2ZeDWOy9G/DP5uzYceKKUuDDp03/kuzOfC1Wptxm1hxO13nnEAOu7YTBbi0l2AGQX3o202h9UGsza27WZAyvnaiDMmT6QRGEccq/7obN0VT2VmTdDZuiqeysyZp8GNHTt8S7MrVnO/b9pv9wuuN/E/3VKp6wWYuAFOpJIA+bs+cq6UxhnPWufEScrXVjtwMIwzZZXPpERcx6AREQBERAEREBraN9CzsWytbRvoWdi2VMt7IW4IiKCQiIgCIiAIiIDBXszSQ8tBc0OuujESCDBXPtL6FrutFVzaNUg1HkENMEFxghdHIWv5NpdGzuWtOq4HNXw6rJJuxzXyDaOgq+Ep5BtHQVfCV0rybS6Nncnk2l0bO5ba1Lgcv4bDmZyDSeo9pq1mVWsqtLBTEFjiHBlXbSHdRIb2Fq1G7HdraWQ2objr4LqZJvl1B7z2F9Ini9IfX2rybS6Nncnk2l0bO5Ude/0NVg7Kyl6HFqex3aWlm9quFN18TTMlznUHVJI5XU3Ow434yJB+mbH9qbSa1rHhzXUyLrKjR83RdRvC6QQ4zeJ6gOtdn8m0ujZ3J5NpdGzuTTdCdU/29Djm4m3zJfaMAfqvEuvEhzgDGRDbo3u9mMV9aO1KttOrfcKzgTLxdqb75tjJIJzlgPIJIAyI7D5NpdGzuTybS6Nncmn6EamrWzeSOa+QbR0FXwlPINo6Cr4SuleTaXRs7k8m0ujZ3K+tS4GX4bDmZzmhoO0B7SaFXhN+qeULprfxP91g8m0ujZ3LYa0AQMAMljUqupa51YfDqhez3nqIiyOkIiIAiIgCIiA1tG+hZ2LZWto30LOxbKmW9kLcEWN1oaDBc0esLz5Uznt7wq3RJlRYvlTOe3vCfKmc9veEugZUWL5Uznt7wnypnPb3hLoGVF41wIkEEdS9UgIvCYCi6+s1Fji1xdLSQd6cxgVSU4w+J2FyVRQ+6uhzn+Fybq6HK/wuVNPT5kRdEwih91dDnP8AC5N1dDnP8Lk09PmQuiYRQ+6uhzn+Fybq6HOf4XJp6fMhdEwih91dDnP8Lk3V0Oc/wuTT0+ZC6JhFD7q6HOf4XJuroc5/hcmnp8yF0TCKIbrVQJAvOxw4LuNSwKvGcZ/C7i56iIrkhERAEREAREQGto30LOxbKj7FabtNrTTqyBHBWf5b+rq+FWadyqasUnTZ+k1PtFaMhZNOV/pNTAjfHA4H1qNtFsDGOeZIa1zjGcNBJjrwXyVWN6kvF+pi95vSEkKu1tYXswdSBdcvgsdLQ0061Rt4uAP+y7IHAyORet1pZAvMqh1288AB1wRMmDkeUTHHCaCXAWLDISQoqx6WFQkXXtIa10OuiQ4SCIJkcU5TImQVt7cs3C2xkWOhas/6Vna77xUlVrBolxAHKcFA6sWhzrM1jLrSL0udicXGC1ozHFJIEg5wpqlYwDeMudznYkfZ4m+oBfV0FalG/Behuns2GpbatV7fmQWfpPAxBzNw4wMTiR2FVDSlndt9TevPzj8bp5Sr+/I9hVbtWsFJlRzCyvLXFvpDjBjDFY4uMJxSk7ENcWVl9lfBhj8j9Vyre5y2fNumHU2sA4T5Ip0mPdvm5mKkHMXu1dF3TUuZaPaH3pumpcy0e0PvXDGFGO6fkRZcSi19EW28Cx8fNsBlvCqNFSZF0gNLnMmIyOSxv0XpDIOAkjfRvg0bbOG1wSb1I8gudav26alzLR7Q+9eHWikM2V/aH3qctHnXYbCh+StIX3EPAaCSwXZkX6eD95iNrFTKMXD1bOjtHWwVGmsXFgaJbdDiXQbxkMbxwR1Ydaug1npcyv7Q+9N01LmWj2h96ONFq2ddhsKBQ1etjGm5UqSRUJBDnNvl7LkXmkxte2Tlvi3AgL5raF0gWuAqkkhwALQBiKQbMMmY27I5lq6CNZ6XMr+0PvTdPS5lf2h96m1LnXYbCg1NE6QJID7oAddIbJLr1UsvA0zAAdSac+ATx4zFjsdUUwKge5wvSbpxF43ZgDG7dnDOVZt09LmV/aH3punpcyv7Q+9VlCi/8/IWXEgqNmfebvH8IfVdyhdHb+J/uqtT1mpF0BleZA9IcJ5cVaKYgQOJdeEhCN8krlo2PpERdpYIiIAiIgCIiAIiIDl2stSLZW+3+AUZtquGmNSala0VKge0B7pA9QWn5vKvSNXhTwlVybS+vQycWVNtjpBt0UqQE3oDWgXoiYjOCR2YL6dZ6ZMljDE/VbxgA/yAHqVq83lXpGp5vKvSNUarW4DKysMa1pLmtaCYkgAExgJK+9tVk83lXpGp5vKvSNUanW4ehGVli1Ys4fYqRxBF+64ZjfHLq6jgVK0rSQblSA48Ejgv7OQ/on1SsGgdHmhZ2UnEEtnHtJP4rdq0g4FrgCDmF7lJZYRi+BpY9qcE9hXONZ9UKtptF8NeAyq97CA0zLmkHE/o/wA1drZbvk7SahDmQYJIvCMw7nYcffyqAtunCyq9oo2chrnASzGASBOKwxSiknJ24WIbRTvN5bN8BXtAF1oaZc50768SHPgZtOHGOIYH6831rJJNa1Ay67DiYbvwz6wkiWnEHFuZVo3RHobN4D71pO16phwaWWYS91ME03Bl9ocXNvneki64YHMRmuPNSe6T7L7EbCG83lpMzUtDpu8IuIMXjiL8YksJiOBhErZdqPXNY1Hba7F5a04ht9tRuG+jAPAEAYMEycVvHX6mASWWUQ9lPFhEufcugAmTw2yeLHkWfdkyJiwxgZ3sY5Y3uNQ9FxfZfYbCBpbHtqYGhlW0AMDLoxIAZBukX8WHjGeQmBCz2HUe1U6jXufaHhs70yAZESd+Z5cZGUAQpbdm24521WeGXi4bW68A0kFxaDeu4EgxiMcl8v14phge5tka0gmXMLYABJLgTLRDTnCPRP6vsvsNhA0tjq1NY1jK1oaGhgEDiZ1X4GGGEYZycVktOodrIphjqm8DgXOLr0Oq0XmCHSd7Tc2Lw4QxhTo1yZE3bGOFmAMGktJEnKQROS9frg0Fo2uzG+C5sMc4Frbt515pIDRebiTGKm9K+99l9hsIBux7aQQdttUgYunfE36jg4m9EgPAiI3owxhfJ2P7ZfkVKrRdgxem8BTAMF5BkNdMk8IxGYsW69ud2xZTxZTE8LKcJWbdEehs3gPvUZqXM+y+w2EFoLUi0UK1922VJADnEAOJ+aEuxMwKWGP13evqjMu/+6pVPWAlwG02bEgcA8Z7VdWDCBhGC68M4O7i7+JaNj6REXYWCIiAIiIAiIgCIiAIiIAiIgCIiAIiID5qcE9hVOt2hS+q94qMhznESKkwSTjvVc0WVWjGqrSIauUXc87pKfdU+FR1fUBjwQ6pvSarrs1boNZtRtQt3kidsec8CcIXS0WKwlNbiMqOWO2MqREX4HHBq440zB3mU0qZ9XWvt+xvSLrxcyYj/c6MUcDcngACJiQDC6gitq0OL7jKc4bqO0X/AJwfOUxTcPnIuhtwZM4V3C8ZOXFgtSpsaUnEkvzD2xNWAHte18bzAm+49pXUkRYWC49xlRy9+xxTJkvB3+2HGrBeH1Hhx3mc1amGUOyyWZ+oNMsaxzmFrWVaYB20w2tBqY3c8MDxLpSJq0OvcZUctOxpSxN9oJzIDgZ5wIp713W2OXPFTG553SU+6r8KvSKHhKct9xlRR6egXBwO2U8CDlU4j9lXam6RPLivpFpSoxpXykpWP//Z"/>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sp>
        <p:nvSpPr>
          <p:cNvPr id="27660" name="AutoShape 12" descr="data:image/jpeg;base64,/9j/4AAQSkZJRgABAQAAAQABAAD/2wCEAAkGBhQSDxUSEBIQFBUUFRQVExYWGRUUFhUVFRgVFhMWEhYXJygeFxkkGRYVHzIgIycpLSwsFx8xNTEqNiYrLioBCQoKDgwOGg8PGjMkHyQvMiwsLCo1LS8sLCwsLCwsLCwtLCwtLCwsLCwsLCwsLCwsLCwsLCwsLCksLCwpLCwsLP/AABEIAMkA+wMBIgACEQEDEQH/xAAbAAEAAgMBAQAAAAAAAAAAAAAABQYDBAcBAv/EAEsQAAEDAQQCDQcHCwUBAQAAAAEAAhEDBBIhMQUGBxMWIjJBUVJTYXGRkhUXM4GT0dIUIyRCcrLBJVRiY3ODlKGiseI0Q4Kz4fA1/8QAGgEBAAMBAQEAAAAAAAAAAAAAAAECAwQFBv/EADURAAIBAgIIBAQFBQEAAAAAAAABAgMRBBITFCExUVJhkXGhseEyM0HRFSKSovAFI0JigST/2gAMAwEAAhEDEQA/AO4oiIAiIgCIiAIiIAiIgKzpHZBs1Gq+k/bbzDddDZE9Rla/nPsn6/wf+rnuuLvyhaP2h/sFBWi0hjHPIJugmBmY4guJ153sj6Wn/TcO6anK+6+/odf859k/X+D/ANTzn2T9f4P/AFcZ8rMk8KAwPJgkQeLDGQCCe1eu0oy8BOd4TjEtuyBy4GZGAgqNNUJ/D8Jxfc7L5z7J+v8AB/6nnPsn6/wf+rjlDSLHuhsnAmYIGEYEnI4g+tbF5Q680Xj/AEzDS2pvud90TpRlootrUr110xIg4EtMjtC3FXNj7/8ANo/vP+x6m320SWsBe4YENyB/SdkOzPqXdC8kmfNV4qFSUVuTa8zO44FUDSmyNVpV6tIUqRFOo9gJLpIaSAT3K3W3Rpqt+eIwxutGAGZF7hEkYTh2Kg6X1Oq1LRVqMfZ7r6j3Nl7gYc4kSLuCpVuksp04LROT0u76XM3nRrdDR73p50a3Q0e96jtwlfn2bxu+FNwlfn2bxu+FYXqHpZcF07kj50a3Q0e96edGt0NHveo7cJX59m8bvhTcJX59m8bvhS9QZcF07m153al4t2qjIcGn0sXnRDb2U74YTxrzzwPmNqpZlogVTJEh0RmBBkjAcaiH7GFYuc4VrOC57H5zDmXYxLcRvcuteO2L65JJrWfFwcYMYicWw3evxi8MSIVvz9TH/wA3Bd/csHnRrdDR73p50a3Q0e96jtwlfn2bxu+FNwlfn2bxu+FVvUNsuC6dyR86NboaPe9POjW6Gj3vUduEr8+zeN3wpuEr8+zeN3wpeoMuC6dyUo7J1YuaNpo4uAzfxkBdGaVyihqPXD2kvs0BzSd+7iIPNXVqbpEjjW1LNtzHn4xUVl0X/bH0iItTgCIiAIiIAiIgNKhUqvaHA0gDiBdcY9c4rJcq86l4XfEmjfQs7FsqzdmVSOEa4uI0haJidsMxgMhkFCVIc0tdiCII6lL68O/KVp/afgFBX15cviZ9nRl/aiui9DGbPScJgQRemSAQ8kkz14r6FGkeIb1zhxiHEi93kQtQaOENBdN1oaMBk0OAnxfyXnkwc4mTJkZyCDlByP8A9JVtnEzvLkXkb9FrAYbMtEZuMB3EZ+z6ln2xaFms9ycZmOIDIuIk8Z32az31RrabwlZbVY7PqJQqO0dRxa5m/hkuZ9d83yAS7swHUVZmVHNEbTgMgxzYHYHXVCbHB/JdD95/2PVmXpQf5UfIYhf3p+L9SPtelrg31OoJMZSf+IbN7s5JXNtOa1WplqrMZXqBratRrRvcAHEAZLq9Rsg9hVIt+oLatZ9Um0g1HueQBRgXiTAk9apVTkllOjBVKdOTdXd4XKluwtn5zU/p9ybsLZ+c1P6fcrN5tmc6091H4k82zOdae6j8SwyVD0tZwnBdvYrO7C2fnNT+n3Juwtn5zU/p9ys3m2ZzrT3UfiTzbM51p7qPxJkqDWcJwXb2KVatka1sDjt1U3XOb9TG7SNaeDyCF5adka2MqbXttZxBjC7Jwpnei6ZO/wAsMjirhU2KqLiS75QSQQZbRxBEGd9yYdmC9p7FdJplvygHHG7RnGAcb3UO4K2Sf8Zi8RQ6fp9ivbsLZ+c1P6fcm7C2fnNT+n3KzebZnOtPdR+JPNsznWnuo/Eq5KhtrOE4Lt7FZ3YWz85qf0+5N2Fs/Oan9PuVm82zOdae6j8SebZnOtPdR+JMlQazhOC7exXbPrday9oNoqQXNB4ORIniXYW+9UKlsctDgb1pwIOVHiM85XynliI6uRbU4yV8x5+Mq0p5dF6WPpFE2vWOnTqupukFsTMDMBwjvWPdXS5f5hdSo1GrpHjSxlCLcXLaiaRQu6uly/zCbq6XL/MKdBU5SuvYfnRNIoXdXS5f5hN1dLl/mE0FTlGvYfnRNItLRelW12ucyYa4sM8ZAacOrfLdWTTTszqjJSSlHczW0b6FnYtla2jfQs7FspLeyVuKzpHY9sles+rUY4ueZcbxzWt5rbFzHeJyt6KmSPA3Veqtik+7Kh5rbFzHeJyea2xcx3icreiZI8BrFXmfdlQ81ti5jvE5PNbYuY7xOVvRMkeA1irzPuzT0Totlnoto0gQxswM8ySc+slbiIrGTbbuwi8ecD2KlaR1zr061RjRShj3NEh0wCQJxWkKbnuMK1eNJXkXZFQd3do5tHwu+JN3do5tHwu+JaatM59fo9S/IqDu7tHNo+F3xJu7tHNo+F3xJq0xr9HqX5FzW17KL6Ti1+1CG3idrqEAEPIkgxJ2t8DqSz7KFR77jWsvY3gadQXYJG/k73EFRoJFtcp2vZ9jpSKg7u7RzaPhd8Sbu7RzaPhd8SnVpldfo9S/IqDu7tHNo+F3xJu7tHNo+F3xJq0xr9HqX5FQ6WvFcuAu0cSBwXcZ+0r20/is503Deb0a8K18v0Oea0/62r+7+41Rak9aT9Nq/u/uNUXK9qj8uPgfJ4v58/FnqLyUlanMeovJSUBc9Qv9PU/bO+5TVmVZ1B/09T9s77lNWZeDW+ZLxPs8J8iHgjW0b6FnYtla2jfQs7FsrOW9nQtwREUEhERAEREARFitFe42Yk5AcbnHID1oDU0rS20GiCcWkvIJENIIAwzJM4dRPEFUrbqu59V7m1GQ5xIltWYJwneq60aF1hky50uceV0cXUBAHUAufaX0vWbaKobWqgCo8AB7gAA4wAF1Uczdos8/GOmop1Fcy7kX9JT8NX4U3Iv6Sn4avwqP8t1+nreN3vTy3X6et43e9dOWrxR52fD8r7khuRf0lPw1fhTci/pKfhq/Co/y3X6et43e9PLdfp63jd70y1eKGfD8r7mS07HYqOc576Zc+ntU3aktab4Nwlm9J2x2PYvqjsehrw9poghoY2GVAGiXOJbDMCS4yRmoW1a62hlY0tsrH0QYdscLzqhxb1G7iOW67KF7YtbrVUdd2yoC0NNUGpVBbec5t0AjFwumZwxbBMyqWnfeuxtell+F28Sx7kX9JT8NX4U3Iv6Sn4avwqP8t1+nreN3vTy3X6et43e9Xy1eKMc+H5X3JDci/pKfhq/Cm5F/SU/DV+FR/luv09bxu96eW6/T1vG73plq8UM+H5X3JOlqo8OB2xmBB4NXiP2Vf6ZkTy+pcwoaar32/P1uE367uUda6g33/wB1y4hSVszPRwTptSyKxznWw/Tqv7v7jVCm1sDgwvYHHJt5t48kNzKl9bj9Oq/u/uNVY0lo81HBzS0EMeyCM776LjjxYU3DI8IYGIPpUm1TVuB4OIiniJp8WSkpKhbJop7Q4Oql96kKeb2w4Na0vBkwXRieKGxjenD5GrSHCs1pawBsAxeFwtvNwvAXXjrvmA3jvnfAy0cb/ET7akzBBgwYxgjMHkK9JUA/QbxeLKriQDtYJdIxyJnMt3s9ZW5oSzup0Q14IN5xxIJMnMxIHYCckUnezREqcUrqVzpOx+fo1T9s77lNWdVfY9P0ap+2d9ymrQvGrfMl4n1eF+TDwRraN9CzsWytXRvoWdi2lnLezoW4qOlNdX0q76YpsIY6ASTJWr5wKnRU+9yg9ZH/AEyt9s/go3bF60KFNxTaPmKuMxCqSSl9XwLd5wKnRU+9yecCp0VPvcud1tKVG1H4C42pSYMABvxSLi52JjfOxuxA5VgbrSSCdqiG3iC4Bw4WbSJgXcSJgGeJRo6C3r1LKvi2rqXodL84FToqfe5POBU6Kn3uVH0dbC+mHOLSS6oN6ZbDaj2tunjEAY8a2tsV1QpNXsZPGYlOzl6fY6xoTSJr0G1SA0uvYDEYOI/BfdD5x22fVEin18Tn+vIdUn6yhtV3X7HSpjjvl55GX3CO10EdgJ5FY2iBAXl1EoyaR9LRk504t8F6HlXgnsK53pZ9n+UVbzLQXbY+YfTAm8ZgFuS6JU4J7CueaV0DXdaKrm0yWuqPIMsxBcSDmtMO1d3Zy45ScVlV/wDlzT2yy8y1eOn8KbZZeZavHT+FfW5y0dEe9nvTc5aOiPez3rsvDm8zy8tXk8vY+H17IAS5tpAGJJqUgAOs3V5UtFkbF5lqF4hrZfTxcZgDe9R7isdv1StFSk+ntZF9pbMsMT1So2psc2gg70ydsM72Q54tAvDfZjbafsh1RVyX0fmXjCbW2P7SUqsseJfRr8RJc6j9WYJJbxAnsxWGzUtHua11OjUc1hNwtdQIaeO4Q3AzyLWZqDaQ6pDIa+k6kGi4IkNAJ32+iHZ845LDR2PLWImTBBzBLSNrxpkvJvEUyCXE4OgYCDGaP8ZZQnbd+0mH1rKBLmWoDDN9PjIA+rxkgetfV+zdHavHT+FQrNjq0gMAbIbcwMcJu0Xnth+DnGk6T+sPXMjo3VG00qYYacwTEFmRMgYmSes4njk4qVKP1fmVlTmlsX7TY2yy8y1eOn8KbZZeZavHT+FfW5y0dEe9nvTc5aOiPez3q14c3mUy1eTy9j6oVLNfbDLTwmxv6fKP0V0tmXrP91zWjq7aA9pNI4OBOLOUda6Uw4d/91yYhrZZnpYBSSlmVt30scz1xP06r2U/uNVLpG1CnjMhrRAFMwQ2hkTxlxriTeiAY5blrkfp9Xsp/caqnpDTW1uc0NvOAkCYLhce6RgcLzbvr9S7YW0cbv6Hk1b6eaSvt+p4PlAvQXmNucAdqN4l7TTa08lwu5MRiYXj3Wo3i0lo31wEUif98tnPHCztz+s7jxGG06fc10XBLS+80EkvuCuPm5HAvUxvuKRhy7Vl0o59+WtAYy9IdtgcSagF26MRDJwM74CFZNN2uyjjJK7ijE59qJdGG+fAinEBtU0w0nMEiiDOOJxHFnsprCoA4vLb9a9O1wGlxNMgjEiLojA4nEgQI2z6cqkN4JMthoAO2S5gc1rhvd61xdIy4+C5Sui7UX07xqNecL0C7ccQC5hEnEHlx5Ui03sbFSMorakdG1AswdZqhJePnnZOc0cCnxAqzfIG86r7Sp71Xdjk/Ran7d33Kata8yq3nfifRYVLQx8CN0dYQaTN9Vy6Sp71s/IG86r7Sp700b6FnYtlUk3c3SVjkOsxu2ysMcH8ZJOQzJxKh7Ta7jC48UfzIHFPKpPW5x+X18+H+AULUbeEOEg8RHJivWi/yrwPlakVpHfi/UU9NscQBfk5b08Hjd9nPFfPl5mHpMRIF10wbl13YdsZHb1GPj5GzDeDCIwIymMuLE4LynYWNypgeo/omMeLeMw/RHIl5C1PgzPZ9MMe660mYnEZYAweQwQtvbVoU7O1plrYPVMd2U9eay3jyFWTf1KSjG/5Tq2ojosjQYxl4PKLxaZ6wW9xarKqvqnho+hU5l+99hz3B09mDv8AirQvJq/G31PqMP8AKiui9D5qZHsKoGk9YqrK9RjRShr3tHzbTgCQFf6mR7CqXb9VDUqvqB7hfe50bU8xeJMTKtRcE3nMsXGq4rREXuprclH2bU3U1uSj7Nq3dxjukd7J/vTcY7pHeyf7105qHQ8/R4zr39yGfr89tRzHhjbgaS406dyHXrpkEmN47MCIxhe1tfXNY500XBpDXRTZg4uuAOmA3HlIiMVtW7YzZVvX6lTfBodFOoJDRUAETyVX9eREEBZG7HUB4bWrN2x15xFOpJcczjIxEA8UADiVc1LoaaPEbN/f3NM69OBhzqDSBJDqbQQA0uPUYDXTE5FfDdkAnN9nB3xILGZNLwThh9R+Ge9PIYzDYqpY76p9URtdTAMiAMZjCMScCRlgvbTsXNcx7RUqNL5M7VUOJ23GJ/XVO/qCjPT6E6Kvxl3X3MFTX54FMjanbY4tZFOmMWzem+WxEEcs8S+bNshufHo23gCy9SYL4degtiZ4J6xEkBSFm2O7raYdVc40i4tO0vAF68ODOQBgTJwmSViZsYMDQ3bKsNuxNOoSAwktaCchJJwg9aZqXQaPEbtvf3PvdTW5KPs2puprclH2bVu7jHdI72L/AHpuMd0jvZP96vmodDLR4zr39zVo6z1i5oIo4kD0beMrorBgqNT1OIcDtjsCD6J/EZ5VeaZwnH1rnrODtkO7CRrK+l8zl2up/KFXsp/9bVCX1Ma7n8oVeyn/ANbVByvRpfAvA8PEr+9LxZkvpfWOUlaXOexkvpfWOUlLix0bY2P0Sp+3f9ymrYqlsaH6JU/bv+5TVtXjVfjZ9Vhvkx8DW0b6FnYtla2jfQs7Fsqkt7N1uNapo6m4kupsJOZIXz5KpdGzuW2igk1PJVLo2dyeSqXRs7ltogsankql0bO5PJVLo2dy20QWMbbO0NuhoDcRHFBzWKwuN26cSw3D1xF0ntaWn1rZWrU3tVruJ4uH7QksPdeHhUrgQzYqZHsK5lpy31G2itFSoAKlSBfc0YE4ZwAum1Mj2FVG26LsrqrzUfRDy5xcNviHE4iLuGK3oSUW7o48ZTlOKs7eOw53R12cYa42gvlrXBjyWhz3lgbeLgDiOEMOtfG73eF5faIGODsYutIwLsTLowmIkwMV0DyNYufQwy+kf4p5GsfPo/xH+K30n8scWgfT9XsUm36z1acy94u0ttIfVcCeFvGAEhzhdxx4xyysDtdnC9edXF0kQKkuMPrtJAvDioudGccuE346HsfPo/xH+K88jWPn0P4j/FTpV17ELDu21ruUmya2uqPDA60icJc6BN1z4wcTwWOMxC1ma8kACo+qHYl4a9zgyAXOl074BrXG82QQMORX8aGsfE+h/Ef4p5GsXPofxH+KjSr+Iau+K/UUFuvRglxtQA/SyBDy0EXpk3HdmCzWnW17GMqF1UMcHky8l4u8EBjSZnHHIYAxOF2q6CsLmlrnUCCIINokEde9SloKwtADXUABMAWjKcT9XjJPeml/lidXfFdyhjXZwLg81+GWsuvDr0CjIJDyJmqMco68F6deYxJtYGMG9njVaMA6RjRqZ5Rjmr75GsXPofxH+K98j2Pn0f4j/FNJ49hoH0/UVrR+laj7jg+sA4twLnTnGOK6038T/dUynoiyAiH0ZBEfSOPi+qrlTyxieOFhXmpWsjrwdOUM13fwdzk+vTvyjV7Kf/W1QV9dg0hqpZq9Q1KtIOcYk8sCB/Ja24Sx9CFrDEqMUrGFX+nynNyvvOUX0vrq+4Sx9CE3CWPoQra2uBn+GS5jlF9L66vuEsfQhNwlj6EJra4D8MlzGhsYn6G/9u/7lNW9amjNFU7Oy5RaGtJLiBymAT/Idy21xTlmk2etShkgo8DW0b6FnYtla2jfQs7FsqJb2XW4IiKCQiIgCIiALFaqN9haMDm08jhi0+ogFZUQGClWv072UgyOQ5EHrBkepcy02fpVb9rU+8V0UV2sqPpzw980DMEgl4jiyvf8iq7bdOWdtV7XsqFzXODjtdnMkEgmTiV1UW4t2Vzz8ZCM4rNKxQtIPqB1Pa70XnbZEZXTdnAmL0Zd4Uc/SlqbdvUmb4gYNcYJYxxEX8d8XtzHo54wuj7obN0VT2VmTdFZuiqezsy3cpv6M4Y06S3zXmc3GkbVTplz6IN2+9wJk3b1Vxa1wOYaGNaIxvA8RCy/LrXkaNLMA8OOCTOGYLoHVOIK6Huis3R1PZ2ZN0Vl6Op7OzKM0+DLZKXMvMoVQ2gV3Fpaad9rQHAHeFtMueIg4OFQYkyXZQMdZ1utZGFFokDHItIa0uEFxnfOLQeO4TGIXRt0Vm6Kp7KzLw6yWXo344D5uzYnq7j3Kc0uDIVOnzLsznAt1sDnkUQQeC0zAIA3rYJmSXb44GBlK2qFotBNQPaABTO13W8J4L4MlxjC5gfer9uis3R1PZ2ZeDWOy9G/DP5uzYceKKUuDDp03/kuzOfC1Wptxm1hxO13nnEAOu7YTBbi0l2AGQX3o202h9UGsza27WZAyvnaiDMmT6QRGEccq/7obN0VT2VmTdDZuiqeysyZp8GNHTt8S7MrVnO/b9pv9wuuN/E/3VKp6wWYuAFOpJIA+bs+cq6UxhnPWufEScrXVjtwMIwzZZXPpERcx6AREQBERAEREBraN9CzsWytbRvoWdi2VMt7IW4IiKCQiIgCIiAIiIDBXszSQ8tBc0OuujESCDBXPtL6FrutFVzaNUg1HkENMEFxghdHIWv5NpdGzuWtOq4HNXw6rJJuxzXyDaOgq+Ep5BtHQVfCV0rybS6Nncnk2l0bO5ba1Lgcv4bDmZyDSeo9pq1mVWsqtLBTEFjiHBlXbSHdRIb2Fq1G7HdraWQ2objr4LqZJvl1B7z2F9Ini9IfX2rybS6Nncnk2l0bO5Ude/0NVg7Kyl6HFqex3aWlm9quFN18TTMlznUHVJI5XU3Ow434yJB+mbH9qbSa1rHhzXUyLrKjR83RdRvC6QQ4zeJ6gOtdn8m0ujZ3J5NpdGzuTTdCdU/29Djm4m3zJfaMAfqvEuvEhzgDGRDbo3u9mMV9aO1KttOrfcKzgTLxdqb75tjJIJzlgPIJIAyI7D5NpdGzuTybS6Nncmn6EamrWzeSOa+QbR0FXwlPINo6Cr4SuleTaXRs7k8m0ujZ3K+tS4GX4bDmZzmhoO0B7SaFXhN+qeULprfxP91g8m0ujZ3LYa0AQMAMljUqupa51YfDqhez3nqIiyOkIiIAiIgCIiA1tG+hZ2LZWto30LOxbKmW9kLcEWN1oaDBc0esLz5Uznt7wq3RJlRYvlTOe3vCfKmc9veEugZUWL5Uznt7wnypnPb3hLoGVF41wIkEEdS9UgIvCYCi6+s1Fji1xdLSQd6cxgVSU4w+J2FyVRQ+6uhzn+Fybq6HK/wuVNPT5kRdEwih91dDnP8AC5N1dDnP8Lk09PmQuiYRQ+6uhzn+Fybq6HOf4XJp6fMhdEwih91dDnP8Lk3V0Oc/wuTT0+ZC6JhFD7q6HOf4XJuroc5/hcmnp8yF0TCKIbrVQJAvOxw4LuNSwKvGcZ/C7i56iIrkhERAEREAREQGto30LOxbKj7FabtNrTTqyBHBWf5b+rq+FWadyqasUnTZ+k1PtFaMhZNOV/pNTAjfHA4H1qNtFsDGOeZIa1zjGcNBJjrwXyVWN6kvF+pi95vSEkKu1tYXswdSBdcvgsdLQ0061Rt4uAP+y7IHAyORet1pZAvMqh1288AB1wRMmDkeUTHHCaCXAWLDISQoqx6WFQkXXtIa10OuiQ4SCIJkcU5TImQVt7cs3C2xkWOhas/6Vna77xUlVrBolxAHKcFA6sWhzrM1jLrSL0udicXGC1ozHFJIEg5wpqlYwDeMudznYkfZ4m+oBfV0FalG/Behuns2GpbatV7fmQWfpPAxBzNw4wMTiR2FVDSlndt9TevPzj8bp5Sr+/I9hVbtWsFJlRzCyvLXFvpDjBjDFY4uMJxSk7ENcWVl9lfBhj8j9Vyre5y2fNumHU2sA4T5Ip0mPdvm5mKkHMXu1dF3TUuZaPaH3pumpcy0e0PvXDGFGO6fkRZcSi19EW28Cx8fNsBlvCqNFSZF0gNLnMmIyOSxv0XpDIOAkjfRvg0bbOG1wSb1I8gudav26alzLR7Q+9eHWikM2V/aH3qctHnXYbCh+StIX3EPAaCSwXZkX6eD95iNrFTKMXD1bOjtHWwVGmsXFgaJbdDiXQbxkMbxwR1Ydaug1npcyv7Q+9N01LmWj2h96ONFq2ddhsKBQ1etjGm5UqSRUJBDnNvl7LkXmkxte2Tlvi3AgL5raF0gWuAqkkhwALQBiKQbMMmY27I5lq6CNZ6XMr+0PvTdPS5lf2h96m1LnXYbCg1NE6QJID7oAddIbJLr1UsvA0zAAdSac+ATx4zFjsdUUwKge5wvSbpxF43ZgDG7dnDOVZt09LmV/aH3punpcyv7Q+9VlCi/8/IWXEgqNmfebvH8IfVdyhdHb+J/uqtT1mpF0BleZA9IcJ5cVaKYgQOJdeEhCN8krlo2PpERdpYIiIAiIgCIiAIiIDl2stSLZW+3+AUZtquGmNSala0VKge0B7pA9QWn5vKvSNXhTwlVybS+vQycWVNtjpBt0UqQE3oDWgXoiYjOCR2YL6dZ6ZMljDE/VbxgA/yAHqVq83lXpGp5vKvSNUarW4DKysMa1pLmtaCYkgAExgJK+9tVk83lXpGp5vKvSNUanW4ehGVli1Ys4fYqRxBF+64ZjfHLq6jgVK0rSQblSA48Ejgv7OQ/on1SsGgdHmhZ2UnEEtnHtJP4rdq0g4FrgCDmF7lJZYRi+BpY9qcE9hXONZ9UKtptF8NeAyq97CA0zLmkHE/o/wA1drZbvk7SahDmQYJIvCMw7nYcffyqAtunCyq9oo2chrnASzGASBOKwxSiknJ24WIbRTvN5bN8BXtAF1oaZc50768SHPgZtOHGOIYH6831rJJNa1Ay67DiYbvwz6wkiWnEHFuZVo3RHobN4D71pO16phwaWWYS91ME03Bl9ocXNvneki64YHMRmuPNSe6T7L7EbCG83lpMzUtDpu8IuIMXjiL8YksJiOBhErZdqPXNY1Hba7F5a04ht9tRuG+jAPAEAYMEycVvHX6mASWWUQ9lPFhEufcugAmTw2yeLHkWfdkyJiwxgZ3sY5Y3uNQ9FxfZfYbCBpbHtqYGhlW0AMDLoxIAZBukX8WHjGeQmBCz2HUe1U6jXufaHhs70yAZESd+Z5cZGUAQpbdm24521WeGXi4bW68A0kFxaDeu4EgxiMcl8v14phge5tka0gmXMLYABJLgTLRDTnCPRP6vsvsNhA0tjq1NY1jK1oaGhgEDiZ1X4GGGEYZycVktOodrIphjqm8DgXOLr0Oq0XmCHSd7Tc2Lw4QxhTo1yZE3bGOFmAMGktJEnKQROS9frg0Fo2uzG+C5sMc4Frbt515pIDRebiTGKm9K+99l9hsIBux7aQQdttUgYunfE36jg4m9EgPAiI3owxhfJ2P7ZfkVKrRdgxem8BTAMF5BkNdMk8IxGYsW69ud2xZTxZTE8LKcJWbdEehs3gPvUZqXM+y+w2EFoLUi0UK1922VJADnEAOJ+aEuxMwKWGP13evqjMu/+6pVPWAlwG02bEgcA8Z7VdWDCBhGC68M4O7i7+JaNj6REXYWCIiAIiIAiIgCIiAIiIAiIgCIiAIiID5qcE9hVOt2hS+q94qMhznESKkwSTjvVc0WVWjGqrSIauUXc87pKfdU+FR1fUBjwQ6pvSarrs1boNZtRtQt3kidsec8CcIXS0WKwlNbiMqOWO2MqREX4HHBq440zB3mU0qZ9XWvt+xvSLrxcyYj/c6MUcDcngACJiQDC6gitq0OL7jKc4bqO0X/AJwfOUxTcPnIuhtwZM4V3C8ZOXFgtSpsaUnEkvzD2xNWAHte18bzAm+49pXUkRYWC49xlRy9+xxTJkvB3+2HGrBeH1Hhx3mc1amGUOyyWZ+oNMsaxzmFrWVaYB20w2tBqY3c8MDxLpSJq0OvcZUctOxpSxN9oJzIDgZ5wIp713W2OXPFTG553SU+6r8KvSKHhKct9xlRR6egXBwO2U8CDlU4j9lXam6RPLivpFpSoxpXykpWP//Z"/>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Section 80 C   </a:t>
            </a:r>
            <a:r>
              <a:rPr lang="en-US" sz="3000" dirty="0" err="1" smtClean="0"/>
              <a:t>Contd</a:t>
            </a:r>
            <a:r>
              <a:rPr lang="en-US" sz="3000" dirty="0" smtClean="0"/>
              <a:t> . . .</a:t>
            </a:r>
            <a:endParaRPr lang="en-IN" sz="3000" dirty="0"/>
          </a:p>
        </p:txBody>
      </p:sp>
      <p:sp>
        <p:nvSpPr>
          <p:cNvPr id="3" name="Content Placeholder 2"/>
          <p:cNvSpPr>
            <a:spLocks noGrp="1"/>
          </p:cNvSpPr>
          <p:nvPr>
            <p:ph idx="1"/>
          </p:nvPr>
        </p:nvSpPr>
        <p:spPr/>
        <p:txBody>
          <a:bodyPr>
            <a:normAutofit/>
          </a:bodyPr>
          <a:lstStyle/>
          <a:p>
            <a:r>
              <a:rPr lang="en-US" sz="2000" dirty="0" smtClean="0"/>
              <a:t>Tax Saving Fixed Deposits of Post office &amp; Schedule Bank</a:t>
            </a:r>
          </a:p>
          <a:p>
            <a:r>
              <a:rPr lang="en-US" sz="2000" dirty="0" smtClean="0"/>
              <a:t>NABARD Bonds</a:t>
            </a:r>
          </a:p>
          <a:p>
            <a:r>
              <a:rPr lang="en-US" sz="2000" dirty="0" smtClean="0"/>
              <a:t>Senior Citizen Saving Schemes</a:t>
            </a:r>
            <a:endParaRPr lang="en-IN" sz="2000" dirty="0" smtClean="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smtClean="0"/>
              <a:t>Section 80D</a:t>
            </a:r>
            <a:endParaRPr lang="en-IN" dirty="0"/>
          </a:p>
        </p:txBody>
      </p:sp>
      <p:sp>
        <p:nvSpPr>
          <p:cNvPr id="3" name="Content Placeholder 2"/>
          <p:cNvSpPr>
            <a:spLocks noGrp="1"/>
          </p:cNvSpPr>
          <p:nvPr>
            <p:ph idx="1"/>
          </p:nvPr>
        </p:nvSpPr>
        <p:spPr>
          <a:xfrm>
            <a:off x="457200" y="1600200"/>
            <a:ext cx="6096000" cy="4525963"/>
          </a:xfrm>
        </p:spPr>
        <p:txBody>
          <a:bodyPr>
            <a:normAutofit fontScale="92500" lnSpcReduction="10000"/>
          </a:bodyPr>
          <a:lstStyle/>
          <a:p>
            <a:r>
              <a:rPr lang="en-IN" sz="2000" dirty="0" smtClean="0"/>
              <a:t>Deduction in respect of Medical Insurance </a:t>
            </a:r>
            <a:r>
              <a:rPr lang="en-IN" sz="2000" dirty="0" err="1" smtClean="0"/>
              <a:t>Premia</a:t>
            </a:r>
            <a:endParaRPr lang="en-IN" sz="2000" dirty="0" smtClean="0"/>
          </a:p>
          <a:p>
            <a:r>
              <a:rPr lang="en-IN" sz="2000" dirty="0" smtClean="0"/>
              <a:t>In case of an individual – insurance on the health of the </a:t>
            </a:r>
            <a:r>
              <a:rPr lang="en-IN" sz="2000" dirty="0" err="1" smtClean="0"/>
              <a:t>assessee</a:t>
            </a:r>
            <a:r>
              <a:rPr lang="en-IN" sz="2000" dirty="0" smtClean="0"/>
              <a:t>, or wife or husband, or dependent parents or dependent children. </a:t>
            </a:r>
          </a:p>
          <a:p>
            <a:r>
              <a:rPr lang="en-IN" sz="2000" dirty="0" smtClean="0"/>
              <a:t>In case of an HUF – insurance on the health of any member of the family</a:t>
            </a:r>
          </a:p>
          <a:p>
            <a:r>
              <a:rPr lang="en-IN" sz="2000" dirty="0" smtClean="0"/>
              <a:t>Amount of deduction : Maximum Rs. 15,000, in case the person insured is a senior citizen (exceeding 65 years of age) the maximum deduction allowable shall be Rs. 20,000</a:t>
            </a:r>
          </a:p>
          <a:p>
            <a:r>
              <a:rPr lang="en-IN" sz="2000" dirty="0" smtClean="0"/>
              <a:t>The premium may be paid by any mode of payment, other than cash.</a:t>
            </a:r>
          </a:p>
          <a:p>
            <a:r>
              <a:rPr lang="en-IN" sz="2000" b="1" dirty="0" smtClean="0"/>
              <a:t>Amount paid for preventive check up to Rs 5,000 in total under both the heads of the individual and family members and the parents of the individual</a:t>
            </a:r>
          </a:p>
        </p:txBody>
      </p:sp>
      <p:pic>
        <p:nvPicPr>
          <p:cNvPr id="29698" name="Picture 2" descr="http://t1.gstatic.com/images?q=tbn:ANd9GcQQxkpeIr7wYb-RPqr6aTNxXgMK5LrRvH5Ol8Y0YUNPa0YHk8plpg"/>
          <p:cNvPicPr>
            <a:picLocks noChangeAspect="1" noChangeArrowheads="1"/>
          </p:cNvPicPr>
          <p:nvPr/>
        </p:nvPicPr>
        <p:blipFill>
          <a:blip r:embed="rId2" cstate="print"/>
          <a:srcRect/>
          <a:stretch>
            <a:fillRect/>
          </a:stretch>
        </p:blipFill>
        <p:spPr bwMode="auto">
          <a:xfrm>
            <a:off x="6477000" y="762000"/>
            <a:ext cx="2371725" cy="5638800"/>
          </a:xfrm>
          <a:prstGeom prst="rect">
            <a:avLst/>
          </a:prstGeom>
          <a:noFill/>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Section 80DD</a:t>
            </a:r>
            <a:endParaRPr lang="en-IN" dirty="0"/>
          </a:p>
        </p:txBody>
      </p:sp>
      <p:sp>
        <p:nvSpPr>
          <p:cNvPr id="3" name="Content Placeholder 2"/>
          <p:cNvSpPr>
            <a:spLocks noGrp="1"/>
          </p:cNvSpPr>
          <p:nvPr>
            <p:ph idx="1"/>
          </p:nvPr>
        </p:nvSpPr>
        <p:spPr/>
        <p:txBody>
          <a:bodyPr>
            <a:normAutofit/>
          </a:bodyPr>
          <a:lstStyle/>
          <a:p>
            <a:r>
              <a:rPr lang="en-IN" sz="2000" dirty="0" smtClean="0"/>
              <a:t>Deduction in respect of maintenance including medical treatment of handicapped dependent </a:t>
            </a:r>
          </a:p>
          <a:p>
            <a:r>
              <a:rPr lang="en-IN" sz="2000" dirty="0" smtClean="0"/>
              <a:t>Deduction is allowed in respect of – any expenditure incurred by an </a:t>
            </a:r>
            <a:r>
              <a:rPr lang="en-IN" sz="2000" dirty="0" err="1" smtClean="0"/>
              <a:t>assessee</a:t>
            </a:r>
            <a:r>
              <a:rPr lang="en-IN" sz="2000" dirty="0" smtClean="0"/>
              <a:t>, during the previous year, for the medical treatment training and rehabilitation of one or more dependent persons with disability; and</a:t>
            </a:r>
          </a:p>
          <a:p>
            <a:r>
              <a:rPr lang="en-IN" sz="2000" dirty="0" smtClean="0"/>
              <a:t>Amount deposited, under an approved scheme of the Life Insurance </a:t>
            </a:r>
            <a:r>
              <a:rPr lang="en-IN" sz="2000" dirty="0" err="1" smtClean="0"/>
              <a:t>Corpn</a:t>
            </a:r>
            <a:r>
              <a:rPr lang="en-IN" sz="2000" dirty="0" smtClean="0"/>
              <a:t>. Or other insurance company or the Unit Trust of India, for the benefit of a dependent person with disability</a:t>
            </a:r>
          </a:p>
          <a:p>
            <a:r>
              <a:rPr lang="en-IN" sz="2000" dirty="0" smtClean="0"/>
              <a:t>Amount of deduction : the deduction allowable is Rs. 50,000 in aggregate for any of or both the purposes specified above, irrespective of the actual amount of expenditure incurred</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Section 80DDB</a:t>
            </a:r>
            <a:endParaRPr lang="en-IN" dirty="0"/>
          </a:p>
        </p:txBody>
      </p:sp>
      <p:sp>
        <p:nvSpPr>
          <p:cNvPr id="3" name="Content Placeholder 2"/>
          <p:cNvSpPr>
            <a:spLocks noGrp="1"/>
          </p:cNvSpPr>
          <p:nvPr>
            <p:ph idx="1"/>
          </p:nvPr>
        </p:nvSpPr>
        <p:spPr/>
        <p:txBody>
          <a:bodyPr>
            <a:normAutofit/>
          </a:bodyPr>
          <a:lstStyle/>
          <a:p>
            <a:pPr algn="just"/>
            <a:r>
              <a:rPr lang="en-IN" sz="2000" dirty="0" smtClean="0"/>
              <a:t>Deduction in respect of medical treatment </a:t>
            </a:r>
          </a:p>
          <a:p>
            <a:pPr algn="just"/>
            <a:r>
              <a:rPr lang="en-IN" sz="2000" dirty="0" smtClean="0"/>
              <a:t>A resident individual or Hindu Undivided family deduction is allowed in respect of during a year for the medical treatment of specified disease (e.g.: Cancer, AIDS, renal failure, Neurological diseases) or ailment for himself or a dependent or a member of a Hindu Undivided Family</a:t>
            </a:r>
          </a:p>
          <a:p>
            <a:pPr algn="just"/>
            <a:r>
              <a:rPr lang="en-IN" sz="2000" dirty="0" smtClean="0"/>
              <a:t>Amount of Deduction Amount actually paid or Rs. 40,000 which ever is less </a:t>
            </a:r>
          </a:p>
          <a:p>
            <a:pPr algn="just"/>
            <a:r>
              <a:rPr lang="en-IN" sz="2000" dirty="0" smtClean="0"/>
              <a:t>allowable In case of amount is paid in respect of the </a:t>
            </a:r>
            <a:r>
              <a:rPr lang="en-IN" sz="2000" dirty="0" err="1" smtClean="0"/>
              <a:t>assessee</a:t>
            </a:r>
            <a:r>
              <a:rPr lang="en-IN" sz="2000" dirty="0" smtClean="0"/>
              <a:t>, or a person dependent on him, who is a senior citizen the deduction allowable shall be Rs. 60,000</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762000" y="381001"/>
            <a:ext cx="7772400" cy="914399"/>
          </a:xfrm>
        </p:spPr>
        <p:txBody>
          <a:bodyPr>
            <a:normAutofit/>
          </a:bodyPr>
          <a:lstStyle/>
          <a:p>
            <a:r>
              <a:rPr lang="en-US" dirty="0" smtClean="0"/>
              <a:t>Famous quotes on Tax</a:t>
            </a:r>
            <a:endParaRPr lang="en-IN" dirty="0"/>
          </a:p>
        </p:txBody>
      </p:sp>
      <p:sp>
        <p:nvSpPr>
          <p:cNvPr id="3" name="Subtitle 2"/>
          <p:cNvSpPr>
            <a:spLocks noGrp="1"/>
          </p:cNvSpPr>
          <p:nvPr>
            <p:ph type="subTitle" idx="1"/>
          </p:nvPr>
        </p:nvSpPr>
        <p:spPr>
          <a:xfrm>
            <a:off x="3581400" y="1676400"/>
            <a:ext cx="5181600" cy="1600200"/>
          </a:xfrm>
        </p:spPr>
        <p:txBody>
          <a:bodyPr>
            <a:normAutofit/>
          </a:bodyPr>
          <a:lstStyle/>
          <a:p>
            <a:pPr algn="l"/>
            <a:r>
              <a:rPr lang="en-IN" sz="2500" dirty="0" smtClean="0"/>
              <a:t>“The hardest thing to understand in the world is the income tax.”</a:t>
            </a:r>
          </a:p>
          <a:p>
            <a:pPr algn="r">
              <a:buFontTx/>
              <a:buChar char="-"/>
            </a:pPr>
            <a:r>
              <a:rPr lang="en-IN" sz="2500" dirty="0" smtClean="0"/>
              <a:t>Albert Einstein</a:t>
            </a:r>
          </a:p>
          <a:p>
            <a:pPr algn="r">
              <a:buFontTx/>
              <a:buChar char="-"/>
            </a:pPr>
            <a:endParaRPr lang="en-IN" sz="2500" dirty="0" smtClean="0"/>
          </a:p>
        </p:txBody>
      </p:sp>
      <p:pic>
        <p:nvPicPr>
          <p:cNvPr id="2050" name="Picture 2" descr="C:\Users\sameer\Desktop\Income Tax Presentation\Images\Albert Einstein.jpg"/>
          <p:cNvPicPr>
            <a:picLocks noChangeAspect="1" noChangeArrowheads="1"/>
          </p:cNvPicPr>
          <p:nvPr/>
        </p:nvPicPr>
        <p:blipFill>
          <a:blip r:embed="rId2" cstate="print"/>
          <a:srcRect/>
          <a:stretch>
            <a:fillRect/>
          </a:stretch>
        </p:blipFill>
        <p:spPr bwMode="auto">
          <a:xfrm>
            <a:off x="685800" y="1295400"/>
            <a:ext cx="2656469" cy="2514600"/>
          </a:xfrm>
          <a:prstGeom prst="rect">
            <a:avLst/>
          </a:prstGeom>
          <a:noFill/>
        </p:spPr>
      </p:pic>
      <p:sp>
        <p:nvSpPr>
          <p:cNvPr id="5" name="Subtitle 2"/>
          <p:cNvSpPr txBox="1">
            <a:spLocks/>
          </p:cNvSpPr>
          <p:nvPr/>
        </p:nvSpPr>
        <p:spPr>
          <a:xfrm>
            <a:off x="685800" y="4267200"/>
            <a:ext cx="5181600" cy="1600200"/>
          </a:xfrm>
          <a:prstGeom prst="rect">
            <a:avLst/>
          </a:prstGeom>
        </p:spPr>
        <p:txBody>
          <a:bodyPr vert="horz" lIns="91440" tIns="45720" rIns="91440" bIns="45720" rtlCol="0">
            <a:normAutofit/>
          </a:bodyPr>
          <a:lstStyle/>
          <a:p>
            <a:pPr lvl="0">
              <a:spcBef>
                <a:spcPct val="20000"/>
              </a:spcBef>
            </a:pPr>
            <a:r>
              <a:rPr lang="en-IN" sz="2500" dirty="0" smtClean="0">
                <a:solidFill>
                  <a:schemeClr val="tx1">
                    <a:tint val="75000"/>
                  </a:schemeClr>
                </a:solidFill>
              </a:rPr>
              <a:t>“Certainty? In this world nothing is certain but death and taxes.” </a:t>
            </a:r>
          </a:p>
          <a:p>
            <a:pPr lvl="0" algn="r">
              <a:spcBef>
                <a:spcPct val="20000"/>
              </a:spcBef>
            </a:pPr>
            <a:r>
              <a:rPr lang="en-IN" sz="2500" dirty="0" smtClean="0">
                <a:solidFill>
                  <a:schemeClr val="tx1">
                    <a:tint val="75000"/>
                  </a:schemeClr>
                </a:solidFill>
              </a:rPr>
              <a:t>-Benjamin Franklin</a:t>
            </a:r>
            <a:endParaRPr kumimoji="0" lang="en-IN" sz="2500" b="0" i="0" u="none" strike="noStrike" kern="1200" cap="none" spc="0" normalizeH="0" baseline="0" noProof="0" dirty="0" smtClean="0">
              <a:ln>
                <a:noFill/>
              </a:ln>
              <a:solidFill>
                <a:schemeClr val="tx1">
                  <a:tint val="75000"/>
                </a:schemeClr>
              </a:solidFill>
              <a:effectLst/>
              <a:uLnTx/>
              <a:uFillTx/>
              <a:latin typeface="+mn-lt"/>
              <a:ea typeface="+mn-ea"/>
              <a:cs typeface="+mn-cs"/>
            </a:endParaRPr>
          </a:p>
        </p:txBody>
      </p:sp>
      <p:pic>
        <p:nvPicPr>
          <p:cNvPr id="2053" name="Picture 5" descr="http://t2.gstatic.com/images?q=tbn:ANd9GcSIIRpfK5gSX_Sn5YRjrDFnHT7VOyvEFmKBWe9y14QKwE7FDCd0zQ"/>
          <p:cNvPicPr>
            <a:picLocks noChangeAspect="1" noChangeArrowheads="1"/>
          </p:cNvPicPr>
          <p:nvPr/>
        </p:nvPicPr>
        <p:blipFill>
          <a:blip r:embed="rId3" cstate="print"/>
          <a:srcRect/>
          <a:stretch>
            <a:fillRect/>
          </a:stretch>
        </p:blipFill>
        <p:spPr bwMode="auto">
          <a:xfrm>
            <a:off x="5867400" y="3429000"/>
            <a:ext cx="2816352" cy="2828925"/>
          </a:xfrm>
          <a:prstGeom prst="rect">
            <a:avLst/>
          </a:prstGeom>
          <a:noFill/>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smtClean="0"/>
              <a:t>Section 80E</a:t>
            </a:r>
            <a:endParaRPr lang="en-IN" dirty="0"/>
          </a:p>
        </p:txBody>
      </p:sp>
      <p:sp>
        <p:nvSpPr>
          <p:cNvPr id="3" name="Content Placeholder 2"/>
          <p:cNvSpPr>
            <a:spLocks noGrp="1"/>
          </p:cNvSpPr>
          <p:nvPr>
            <p:ph idx="1"/>
          </p:nvPr>
        </p:nvSpPr>
        <p:spPr>
          <a:xfrm>
            <a:off x="457200" y="1600200"/>
            <a:ext cx="5715000" cy="4525963"/>
          </a:xfrm>
        </p:spPr>
        <p:txBody>
          <a:bodyPr>
            <a:normAutofit/>
          </a:bodyPr>
          <a:lstStyle/>
          <a:p>
            <a:pPr algn="just"/>
            <a:r>
              <a:rPr lang="en-IN" sz="2000" dirty="0" smtClean="0"/>
              <a:t>Deduction in respect of Repayment of Loan taken for Higher Education</a:t>
            </a:r>
          </a:p>
          <a:p>
            <a:pPr algn="just"/>
            <a:r>
              <a:rPr lang="en-IN" sz="2000" dirty="0" smtClean="0"/>
              <a:t>An individual </a:t>
            </a:r>
            <a:r>
              <a:rPr lang="en-IN" sz="2000" dirty="0" err="1" smtClean="0"/>
              <a:t>assessee</a:t>
            </a:r>
            <a:r>
              <a:rPr lang="en-IN" sz="2000" dirty="0" smtClean="0"/>
              <a:t> who has taken a loan from any financial institution or any approved charitable institution for the purpose of pursuing his higher education </a:t>
            </a:r>
          </a:p>
          <a:p>
            <a:pPr algn="just"/>
            <a:r>
              <a:rPr lang="en-IN" sz="2000" dirty="0" smtClean="0"/>
              <a:t>Amount of Deduction : any amount paid by the </a:t>
            </a:r>
            <a:r>
              <a:rPr lang="en-IN" sz="2000" dirty="0" err="1" smtClean="0"/>
              <a:t>assessee</a:t>
            </a:r>
            <a:r>
              <a:rPr lang="en-IN" sz="2000" dirty="0" smtClean="0"/>
              <a:t> in the previous year, out of his taxable income, by way of repayment of loan or interest thereon, subject to a maximum of no limit</a:t>
            </a:r>
          </a:p>
          <a:p>
            <a:endParaRPr lang="en-IN" sz="2000" dirty="0" smtClean="0"/>
          </a:p>
        </p:txBody>
      </p:sp>
      <p:pic>
        <p:nvPicPr>
          <p:cNvPr id="31746" name="Picture 2" descr="http://t1.gstatic.com/images?q=tbn:ANd9GcR4wjHLq9fDD7Cv0U5PpTeAsT8FrY92GG77tGRLjHl5qsc2CrlhUA"/>
          <p:cNvPicPr>
            <a:picLocks noChangeAspect="1" noChangeArrowheads="1"/>
          </p:cNvPicPr>
          <p:nvPr/>
        </p:nvPicPr>
        <p:blipFill>
          <a:blip r:embed="rId2" cstate="print"/>
          <a:srcRect/>
          <a:stretch>
            <a:fillRect/>
          </a:stretch>
        </p:blipFill>
        <p:spPr bwMode="auto">
          <a:xfrm>
            <a:off x="6248400" y="228600"/>
            <a:ext cx="2590800" cy="6301648"/>
          </a:xfrm>
          <a:prstGeom prst="rect">
            <a:avLst/>
          </a:prstGeom>
          <a:noFill/>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429000" y="1600200"/>
            <a:ext cx="5257800" cy="4525963"/>
          </a:xfrm>
        </p:spPr>
        <p:txBody>
          <a:bodyPr>
            <a:normAutofit/>
          </a:bodyPr>
          <a:lstStyle/>
          <a:p>
            <a:r>
              <a:rPr lang="en-IN" sz="2000" dirty="0" smtClean="0"/>
              <a:t>Deduction in respect of donations to certain funds, charitable institutions, etc.</a:t>
            </a:r>
          </a:p>
          <a:p>
            <a:r>
              <a:rPr lang="en-IN" sz="2000" dirty="0" smtClean="0"/>
              <a:t>100 % deduction is allowed in respect of donations to : National Defence Fund, Prime Minister’s National Relief Fund, Armenia Earthquake Relief Fund, Africa Fund, National Foundation of Communal Harmony, an approved University or educational institution of national eminence, Chief Minister’s earthquake Relief Fund etc. </a:t>
            </a:r>
          </a:p>
          <a:p>
            <a:r>
              <a:rPr lang="en-IN" sz="2000" dirty="0" smtClean="0"/>
              <a:t>In all other cases donations made qualifies for the 50% of the donated amount for deductions.</a:t>
            </a:r>
          </a:p>
          <a:p>
            <a:endParaRPr lang="en-IN" sz="2000" dirty="0" smtClean="0"/>
          </a:p>
        </p:txBody>
      </p:sp>
      <p:sp>
        <p:nvSpPr>
          <p:cNvPr id="33796" name="AutoShape 4" descr="data:image/jpeg;base64,/9j/4AAQSkZJRgABAQAAAQABAAD/2wCEAAkGBhQQEBQUERAVFBUUFBYSFBQVFRQUFhUUFRQVFBQQFRQXGyYeGBkjGRQUHy8gJScpLCwtFR4xNTAqNScrLCkBCQoKDgwOGQ8PGi8kHyQpKiwpLCwsLCwsLCksLSk0LC0sLCwpKSksKSwxLSwpKSksKSk0LCksLCwsKSwpKSksKf/AABEIARMAtwMBIgACEQEDEQH/xAAcAAEAAQUBAQAAAAAAAAAAAAAABgECAwQFBwj/xABHEAACAQIDBAcEBwUGBAcAAAABAgADEQQSIQUGMUETIlFhcYGRMqGxwRQjQlJy0fAHgpKy4RYkYqKzwjRD0vEIFTNEc4Oj/8QAGQEBAAMBAQAAAAAAAAAAAAAAAAECAwQF/8QALhEAAgIBAwEGBQQDAAAAAAAAAAECEQMEITESBRNBUXHBIjJhodEjgZGxFBVS/9oADAMBAAIRAxEAPwD3CIiAIiIAiIgCIiAIiIBEt562asVH2FA9esfiJFMdjSmjad/IyR70oVxBPaFPut8pGdp08yzzcnzM9zBFd3E4W0tr2HtAjxkXx+1Qb6++bG3ME/JvUa/GcX6EQRmbmL+szUUzpeyPTtgYHocOin2mGd/xNrbyFh5TogWliNcy9pmzJFrvGeCICytEFhqWlvTSlcGadVrSyKm100wV3uJjDy46yyiVbOBtLZrZjUpnrHjra/fE7Tp2yktQ7w9siInrHiCIiAIiIAiIgCIiARbe+n11P+G3oT+ch+Lqm0mm+DW6M9zfKQXHYhRe5HbrPOzfMz3NHvjRG9q0ix1nLp7Naq6oi36wv3C+pJnXUHE1clMjTVjxCr2n8uck2EwKUU6o8+ZPaZzpnZkaSMg09ZTNMS1vnLGq6wzls3FFxMoWaNGvY2PPhNsVdPGTRWwyXE0K1CbjPNSq8iiTUqUu/wAJRbytZpax1/EPfxkooytepY2tKSlZCwFpWX3K7HtkRE9U8cREQBERAEREAREQCPb5UQ1NCRcBiPUf0kFxOyqbn/0VJOnAT0LeynfDE/dYH5fOQrCVLBmsWt1RbtPjOLMvjPa0Uv0vRmvh8BToDIihcxuxAAubTHia9haXY9yLEaHj+YnNq178f1yDW9xnJJ7m733L2aURprit2nz5fruMz0mkIozYCX7/AIjwm3h8JUcHKjNYXNgTYdptNKtjUoo1SobKouT8ABzJOk637Gd53xhxgfQB0qIv3VYMuX/IPMmdGPH1MxyNxg5LwNNlI4iYjTJ5SFb/AG3aqbTxXRVXX61l6rEeybcB4SO/2pxY/wDdVf42lu7NVCTimerNgCRroO/QepnV2Hut9KUkVFyqbEjXXutPEMNjXqVQajs5J4sxb4z6J/ZnTy4InlnPuAvLQgnKmZaiLxw6rPGt699a2HxVahh8gWlVemHKhmbIxUsc2g4HgIkT2oxqVqjn7bs/8TFvnEuqNO5Z9gxETqPDEREAREQBERAEozgcSBKyO7y7y08O3Rsrk9H0rFEZwqBiMzlRZRcHja9tL2NqydKyUrZ09oMlak6ZhdlIAOhvy0Pfaef4UFaJ01LtfysAP12zpf2tw7AEioB1tTRe3UNm1tbQ6HsmvjdtYeoQErJmbq5D1Wvysp4/9pyZG5b0ejppqHw+ZzsgdLHQg6H5TkYjDkHh5fkZ1qtEgzBiWIHWGYngOflbWYyipbnfTvY4/wBGN7gnwJm1h6fl29nnN+thBTBLkAAXN+A8ZBd694zUU0qFwh0ZuBcfdA5L8fDjWMCVG+Dn737yfSH6KkfqkPH77fe/COXrJn/4fq1sXiF+9QB/hqL/ANU8zo4InWenfsPwpTHOe2i3xE6otJpIpnhWKXoQLexy+PxTdter/qNOauFJ5SZ7w7CK43EAj/nVPe5IM0zsy3LymbmdcI/CjlbHwBNRf1zn0puhgOjwNJT9pSx/e/paeLbubIL1FUDVmAHiTPoGhSyKqjgoCjyFpth3tnmdoz2UT5p2lu21OqyMuqMyn902+UT3/bO6VDFNmcFX5stgT4gix8YlHhl4Fo66DW/J2oiJ2HjCIiAIiIAiIgCefb4Nh3xvWxlSjWRF0UP7KCpUDajKVstUnkchvfLp6DPNt4t3K1XEYxxf6+mKKGykIq0sRTv7d2P15NrDkJSb2LROc27+Hr0xTGPV01OVuh1OI+tznqgkvbNm1JBNjYmdStsfEVFV1xtIr0wxGYISlT6voij5XVWQqLd3Ii04lfdqowVclWmKZzI9Nqi1VsnRgl8j5iVequW2ULlE222FiEpYJqjZhQNVqosEDVDhRTpVchsFtUDWvb2gTY3mJobFPZ+KpX6WnTqrckGn1SASSFylzcAWF800do4+pT1XB1HIBsAFUX72JPrrNLY+wq2alTdm6uEWkWVyCXesz5aTZgQVApoHsbgNbjedHeDH1RXohGc06iVqLhabi1QMhWtqoOoDhTz6p1zTNwVnRHUTSozb47tmps3D1grK/VeqpPAVFuAQDbqmw8zIIm797Xn0I2AVqPRP1lyBDfmALX8ZBdpbqPRJ6hdeTqL6f4gNQfdLZcbW6OrR6lNdM3uebHYduyTn9lWyyuJd7aCnbzLRh93KlVrLTbxsQB4kyfbu7CGEp24s2rH4AdwkYoNuzTWaiKxuN7s4+9G5QxFQ1qYGc+2vDNbQMD2yLf2HrFrdC3na3re09WibSwxbs4MetyQj08kY3X3NXCnpKljU5AcF778zJPETSMVFUjmyZJZJdUhERLGYiIgCIiAIiIAiIgFtQ2Bt2GeQ7V3k2ngczYimlelzrUQ1014ujm38o/xAz1rGVMqMe7+ki+JcOpBUFWBBVgCCCLFSDytMsjLxIXg/2h1iocLTqI2gZBl15qQ1sjDiVY8NQWE7mzd9a1SotM4YXYhQ6moU4HixUWsRY8O4k6TzjbOzxs3GHID0FVQxQHXJc3UX+3Ta5U+AOjMD6FunTNWiqJVyFCKoZRcNqAXF+IK6i/KpqDeZsuTVaQPEA+Iv5ic/GYFHr0gaak5wxOUcQfaPfN3Egmm4XRmRgO4lSB75zdk4JvpFLNr0fSsXJ1JJKoxHaVbXs4DTSVXKRRtp8EriInWUEREAREQBERAEREAREQBESjNbjAKzFXxSoLswEw4nEkDTT4/r9d04WMw1+tVcqOzix8uUhslI2sXvYi6IhbvOgnIr7yYmp7At3KpPvmNqw4UaN+9usfHsgYSu/tPYdl/kNJS2y9IxMcVUvmqZdPtk29FIPDvE0qNTEItZFYVCrK1I1CWJRgcyZjYkgqQLk8edtejXpGjxOa4vYacwO3v7ZycJ0iu5eoziocy3oMrLYswU1QShUX7L6CZS5CI9vvg3qYWnUqZekpuc4AtZanVBtc/aVb2POb37KMf1VQnVTUpeQAqp7jb90SL7W3jzmqi9ZahYFidFA6pydxA15XnY/ZahNY9nSqf/AMat/daT4EnrLNxmpQrEOzLe4HIX9eXrNmpwnMpoWL6XGg4kG+p0I4cpEeR4G1X3t6L20zDtU2P5Gb2yt68PiTZKoDfcbqt5cj5EyB7x4esouudl7G6/o3H3yIUa+Z+OVh4/GbWytH0FEgm7e8dWmoWqc6cjx07jJth8QtRQym4MsnZVqjLERJIEREAREQBERAE0sVXubDl8eJPlce/sm7OQ9TrNf75HvJ+FvWQyUbJYAZj5TlVqQc3bXumfEVrmYQZBYuVAOEuAloaKjELe2nDiBr2XJ4wDz/fvalZcYq4frMERejCl89yz2KgE21HKcjezbOIp5aDpTpOyZn6Mk2DFlFO/I2W5/FPRFxINZ1UWcKHvbQ30te1+AE8y25gKrYyqMTVu1RVqIRYouVmXIvcBUQHmeNpjdssRxFyj3ae+eh/sqwemc/aapUH4QFoj35pA8Rs6oWWmoBLtkQqbrfvPLtN+QM9Y3IyUyaScFpqATzVbqh/eIqN35hEgSmp7Jmps5bBj2t8FUfnNyuwynrD1kc2Rja1WvVAStTpoQAalICnVve7UnvmPDjYDUcYhyHwSFkBnF2lurRq65QG7RpO4BK5ZsVISdm1cJw6ycxyP5HvnY3f2x0dVQDenVOXX7Ld87VWgGFiJGcRsopVsvBmVl7mDAEe8ekiqB6HEoJWXKCIiAIiIAiIgCcPbCFHzj2T7XceF53Jr4qmG0PZBKOGHl15qY7A1KJugzp93gR4GYaW0VJsSVb7raH05+UqWOjmE1dqYGniaL0ay56bizLmZb6g8VII1A5wK0tq1tIBwKmWlUsCQqotNFvwVQMo17Mo9JGNu1GeoCzXyAhBbhfifcPSdjeGlmYEG3IzmthQRzv2nWYtUySOKjBrhiDfNcaG/C+ncT6ydbs4jS5GtrE89JwVwuvCd7Y1K367pEtwiTipcTp4P2JyaCzq4ThJgGZSJSVZpiarbnNiDLeWUqN3B79PHt8BMH0i/s69/L15+XrN3BrqLm501+XcIIZ1oiJYqIiIAiIgCIiAJiq8ZlmKrAMbLfjNLF7JSoNVB7iLzeiSCO1t3gODOvgcw/wA1/cRNHE7Dq26rg+II+GaTCWNTB5SKJs84xGw8Tm1QMO51+ZBmBNiVwT9S3kL/AAnpf0ccpY2F/VhKOFk2edf+TVR/yKn8DflN/A7OdPaQjxFvjJmcKO70Ep9G8PQSO7Js4dBrcvTWbK1H+yh+HxnS6LvlppCSoUTZz+ic8WA7hcy5cKPHx+NuE3CstMtRWy1EtNvCjUeM1hNrCe0JJB0ogRBAiIgCIiAIiIAmKtMsx1uUAxxESQJSVlIAlDKyhgFplhl5lpglGNpY0yNMbQWMbSyXmWyCAJtYTiJrCbWE4iCDoRKCVggREQBERAEREATHW5TJMdaAczbmLalQZ0NipXjqNWAIPrNXZG8qVyFbqVOw8G/CfkffMu8ovhan7p/zrIZjEtRoMNCekFxx6rgjXuvOPNlljntxXuevpNLjz4alz1NJ/tZ6PKThbZ261LC06iWz1AupF7XXMxt+uM42G3uxCANUUOhJF8uW5FrgMNL6jlNZamEXTOfF2fmyQ6o1zXJNpaZr4TaC1aQqr7JBPeLcQe8Wmngd5qFZwiMcxvYFSOAvx4cBNeuO2/PBzLBkd1F7c/T1OmZYZoYjeGgjlGqWYHKRlc69lwLc5s43FrRRnc2VeNhfnbh4mT1x334HdTTVxe/G3PoZDMZnArb8UR7KVG8lX5ze2jtIrhTWpi5Koygi/tFeQ48Zms0HdO6N5aTNFxUo1bpWbpmjjtqJSps982UhSFIPWPAHs4yFbQ2ziKhK1HZeRS2Qa8LgW986+0tlfRsEULZiaqsSBYXtaw/hnN/lOal0LhHd/rVilBZZbya2Xl47m/sLaFXEVC7LlpBSFA4Zrj+I2B1kmwvGRTdDFOylMtkQGxsdWZr8fDlJZheM3076oJ2cWuj0ZnFJJLivL8m8JWUErNzhEREAREQBERAEx1uEySyrwgHJ3gF8LV/D/uEhWL/4aj3PVH+mfnPQ6tIOpVhcEWIPMSKbT3Oa96BuPuMbEeDcD5zi1WKUt4q9q+57HZ2oxw+Gbre/pxRg3hP9xwvgP5P6TnVv+Ap91d/5BO9vFs5lwNIHU0sma34SpPqRI89ZfoSrmGYV2OW+tjTGtuy85syqTv8A5XselpJKWOPT4Tfv+SQbnVL4WqOxm96CQ3CYg03R14qQw8tbSY7lL/d63ex/kH5yIYbDF7gcQjP45Rcj0BlMt9GOvqa6bpWbPfFr+mbW164fFsy8GdWHgQpkr32rZcKR951X0Jb/AGyC0vaXxHxElm/9bSkvaXb0sB8TJxz/AE8kvP3Iz4az6eHlf2oiJofVh+RYr6Kp/wB09A3arZsLS7gV/hYj4WkFqYxTQWkF1Wo1Qtca5lC2t5CSzcqtegy/dqH0YA/G8nRtLLS8UR2tGUtPbXEvtuR3eEXxr/jT+VZI98D/AHf/AOxfg0ju2hfHN/8AIvwWS/bOzPpCBM2UZwxNrmwDCw79Zrji5LKl5/k5tROMHppS4S9kc/dTaIZRSC+whYntJfgB2WMlWF4zmbP2elFctNbdp4kntJ5zqYWd2KMowSkeJqskMmWUoKkzcErKCVmhzCIiAIiIAiIgCY6p0l5mOpAMcREkFHUEEEXB0IOoI5iR7F7k0WN0Zk7hZh5X1HrJFKTOeOM/mRvhz5MLvG6NPZ+y1oUujS9tSSeJJ5m3l6SO7D3Xq0K4Z8hQKwNmvxUjgRJbKSssMW4/Tg1hq8sVNX83JAam6FdahyoCgfqnOo6t9Da9+E628+wauJqqUy5VW2rW1LEnS3hJMZQzNaWCTj5nS+0sznGbq0mv5IyN1CcKtIsiuHzlwM2nW0voToR6Td2JsMYUMA5fNa9wANL8B5zrGWGaRwQi1JLdGGTWZskXBvZu2ay4NFYuEUMxuWsLnlx4zJLjKTVJI5XJvkqs28LNVZtYaChuCVlBKwQIiIAiIgCIiAWmYa72t3m3uJ+UzGam0lOQleKkMPEawSXxMGCxi1UzLpqQQeKsNCp7x+R5zPJAiJSAhKQYMFi0yhlZQwCwywy8ywwSWGUlxlIIZVZloVfrAvaCfh/WYryzZP1lRqltLBV/CL29bsfMSCDsiViIKiIiAIiIAiIgFCJawl8pAI5jKD4aoalMXVvbT7wHDwYcjzGnh08JjUqrmQ37RwKnsYcjN2pSDCxFxOJi9ilWz0iQe0cbdhHMQSdSJzcPtNhpUX94flN5K6twPyPpJJL5SVMtMEiWmVlDBJaZYZeZr4jFIgu7qviQPjALzLWYAXJsBzmg22QxtSQue32V9TqfIRh8FUrEFjmseHCmv5n1PhIsgueqaxyqDlOne/5L8fDj3sFhujW3PiT2mW4PACn3k8T8h2CbUgq2IiJJAiIgCIiAIiIAiIgFLSlpdEA16uDVuI8x+tZqPsu3sn5f0nStFoJs5IoVF7T7/wCUw1Vh9k+8fETqxBNnCOIftHu/KYXaseD28Fv8pI7StpAsiz7KrVPaqVbdg6n5TLht1FBuVF+1jnP685JAJW0ULNChshF49bu4D0HHzvN5VtKxJKiIiAIiIAiIgCIiAUErEQBERAEREAREQBERAEREAREQBERAEREAREQBERAEREA//9k="/>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sp>
        <p:nvSpPr>
          <p:cNvPr id="33798" name="AutoShape 6" descr="data:image/jpeg;base64,/9j/4AAQSkZJRgABAQAAAQABAAD/2wCEAAkGBhQQEBQUERAVFBUUFBYSFBQVFRQUFhUUFRQVFBQQFRQXGyYeGBkjGRQUHy8gJScpLCwtFR4xNTAqNScrLCkBCQoKDgwOGQ8PGi8kHyQpKiwpLCwsLCwsLCksLSk0LC0sLCwpKSksKSwxLSwpKSksKSk0LCksLCwsKSwpKSksKf/AABEIARMAtwMBIgACEQEDEQH/xAAcAAEAAQUBAQAAAAAAAAAAAAAABgECAwQFBwj/xABHEAACAQIDBAcEBwUGBAcAAAABAgADEQQSIQUGMUETIlFhcYGRMqGxwRQjQlJy0fAHgpKy4RYkYqKzwjRD0vEIFTNEc4Oj/8QAGQEBAAMBAQAAAAAAAAAAAAAAAAECAwQF/8QALhEAAgIBAwEGBQQDAAAAAAAAAAECEQMEITESBRNBUXHBIjJhodEjgZGxFBVS/9oADAMBAAIRAxEAPwD3CIiAIiIAiIgCIiAIiIBEt562asVH2FA9esfiJFMdjSmjad/IyR70oVxBPaFPut8pGdp08yzzcnzM9zBFd3E4W0tr2HtAjxkXx+1Qb6++bG3ME/JvUa/GcX6EQRmbmL+szUUzpeyPTtgYHocOin2mGd/xNrbyFh5TogWliNcy9pmzJFrvGeCICytEFhqWlvTSlcGadVrSyKm100wV3uJjDy46yyiVbOBtLZrZjUpnrHjra/fE7Tp2yktQ7w9siInrHiCIiAIiIAiIgCIiARbe+n11P+G3oT+ch+Lqm0mm+DW6M9zfKQXHYhRe5HbrPOzfMz3NHvjRG9q0ix1nLp7Naq6oi36wv3C+pJnXUHE1clMjTVjxCr2n8uck2EwKUU6o8+ZPaZzpnZkaSMg09ZTNMS1vnLGq6wzls3FFxMoWaNGvY2PPhNsVdPGTRWwyXE0K1CbjPNSq8iiTUqUu/wAJRbytZpax1/EPfxkooytepY2tKSlZCwFpWX3K7HtkRE9U8cREQBERAEREAREQCPb5UQ1NCRcBiPUf0kFxOyqbn/0VJOnAT0LeynfDE/dYH5fOQrCVLBmsWt1RbtPjOLMvjPa0Uv0vRmvh8BToDIihcxuxAAubTHia9haXY9yLEaHj+YnNq178f1yDW9xnJJ7m733L2aURprit2nz5fruMz0mkIozYCX7/AIjwm3h8JUcHKjNYXNgTYdptNKtjUoo1SobKouT8ABzJOk637Gd53xhxgfQB0qIv3VYMuX/IPMmdGPH1MxyNxg5LwNNlI4iYjTJ5SFb/AG3aqbTxXRVXX61l6rEeybcB4SO/2pxY/wDdVf42lu7NVCTimerNgCRroO/QepnV2Hut9KUkVFyqbEjXXutPEMNjXqVQajs5J4sxb4z6J/ZnTy4InlnPuAvLQgnKmZaiLxw6rPGt699a2HxVahh8gWlVemHKhmbIxUsc2g4HgIkT2oxqVqjn7bs/8TFvnEuqNO5Z9gxETqPDEREAREQBERAEozgcSBKyO7y7y08O3Rsrk9H0rFEZwqBiMzlRZRcHja9tL2NqydKyUrZ09oMlak6ZhdlIAOhvy0Pfaef4UFaJ01LtfysAP12zpf2tw7AEioB1tTRe3UNm1tbQ6HsmvjdtYeoQErJmbq5D1Wvysp4/9pyZG5b0ejppqHw+ZzsgdLHQg6H5TkYjDkHh5fkZ1qtEgzBiWIHWGYngOflbWYyipbnfTvY4/wBGN7gnwJm1h6fl29nnN+thBTBLkAAXN+A8ZBd694zUU0qFwh0ZuBcfdA5L8fDjWMCVG+Dn737yfSH6KkfqkPH77fe/COXrJn/4fq1sXiF+9QB/hqL/ANU8zo4InWenfsPwpTHOe2i3xE6otJpIpnhWKXoQLexy+PxTdter/qNOauFJ5SZ7w7CK43EAj/nVPe5IM0zsy3LymbmdcI/CjlbHwBNRf1zn0puhgOjwNJT9pSx/e/paeLbubIL1FUDVmAHiTPoGhSyKqjgoCjyFpth3tnmdoz2UT5p2lu21OqyMuqMyn902+UT3/bO6VDFNmcFX5stgT4gix8YlHhl4Fo66DW/J2oiJ2HjCIiAIiIAiIgCefb4Nh3xvWxlSjWRF0UP7KCpUDajKVstUnkchvfLp6DPNt4t3K1XEYxxf6+mKKGykIq0sRTv7d2P15NrDkJSb2LROc27+Hr0xTGPV01OVuh1OI+tznqgkvbNm1JBNjYmdStsfEVFV1xtIr0wxGYISlT6voij5XVWQqLd3Ii04lfdqowVclWmKZzI9Nqi1VsnRgl8j5iVequW2ULlE222FiEpYJqjZhQNVqosEDVDhRTpVchsFtUDWvb2gTY3mJobFPZ+KpX6WnTqrckGn1SASSFylzcAWF800do4+pT1XB1HIBsAFUX72JPrrNLY+wq2alTdm6uEWkWVyCXesz5aTZgQVApoHsbgNbjedHeDH1RXohGc06iVqLhabi1QMhWtqoOoDhTz6p1zTNwVnRHUTSozb47tmps3D1grK/VeqpPAVFuAQDbqmw8zIIm797Xn0I2AVqPRP1lyBDfmALX8ZBdpbqPRJ6hdeTqL6f4gNQfdLZcbW6OrR6lNdM3uebHYduyTn9lWyyuJd7aCnbzLRh93KlVrLTbxsQB4kyfbu7CGEp24s2rH4AdwkYoNuzTWaiKxuN7s4+9G5QxFQ1qYGc+2vDNbQMD2yLf2HrFrdC3na3re09WibSwxbs4MetyQj08kY3X3NXCnpKljU5AcF778zJPETSMVFUjmyZJZJdUhERLGYiIgCIiAIiIAiIgFtQ2Bt2GeQ7V3k2ngczYimlelzrUQ1014ujm38o/xAz1rGVMqMe7+ki+JcOpBUFWBBVgCCCLFSDytMsjLxIXg/2h1iocLTqI2gZBl15qQ1sjDiVY8NQWE7mzd9a1SotM4YXYhQ6moU4HixUWsRY8O4k6TzjbOzxs3GHID0FVQxQHXJc3UX+3Ta5U+AOjMD6FunTNWiqJVyFCKoZRcNqAXF+IK6i/KpqDeZsuTVaQPEA+Iv5ic/GYFHr0gaak5wxOUcQfaPfN3Egmm4XRmRgO4lSB75zdk4JvpFLNr0fSsXJ1JJKoxHaVbXs4DTSVXKRRtp8EriInWUEREAREQBERAEREAREQBESjNbjAKzFXxSoLswEw4nEkDTT4/r9d04WMw1+tVcqOzix8uUhslI2sXvYi6IhbvOgnIr7yYmp7At3KpPvmNqw4UaN+9usfHsgYSu/tPYdl/kNJS2y9IxMcVUvmqZdPtk29FIPDvE0qNTEItZFYVCrK1I1CWJRgcyZjYkgqQLk8edtejXpGjxOa4vYacwO3v7ZycJ0iu5eoziocy3oMrLYswU1QShUX7L6CZS5CI9vvg3qYWnUqZekpuc4AtZanVBtc/aVb2POb37KMf1VQnVTUpeQAqp7jb90SL7W3jzmqi9ZahYFidFA6pydxA15XnY/ZahNY9nSqf/AMat/daT4EnrLNxmpQrEOzLe4HIX9eXrNmpwnMpoWL6XGg4kG+p0I4cpEeR4G1X3t6L20zDtU2P5Gb2yt68PiTZKoDfcbqt5cj5EyB7x4esouudl7G6/o3H3yIUa+Z+OVh4/GbWytH0FEgm7e8dWmoWqc6cjx07jJth8QtRQym4MsnZVqjLERJIEREAREQBERAE0sVXubDl8eJPlce/sm7OQ9TrNf75HvJ+FvWQyUbJYAZj5TlVqQc3bXumfEVrmYQZBYuVAOEuAloaKjELe2nDiBr2XJ4wDz/fvalZcYq4frMERejCl89yz2KgE21HKcjezbOIp5aDpTpOyZn6Mk2DFlFO/I2W5/FPRFxINZ1UWcKHvbQ30te1+AE8y25gKrYyqMTVu1RVqIRYouVmXIvcBUQHmeNpjdssRxFyj3ae+eh/sqwemc/aapUH4QFoj35pA8Rs6oWWmoBLtkQqbrfvPLtN+QM9Y3IyUyaScFpqATzVbqh/eIqN35hEgSmp7Jmps5bBj2t8FUfnNyuwynrD1kc2Rja1WvVAStTpoQAalICnVve7UnvmPDjYDUcYhyHwSFkBnF2lurRq65QG7RpO4BK5ZsVISdm1cJw6ycxyP5HvnY3f2x0dVQDenVOXX7Ld87VWgGFiJGcRsopVsvBmVl7mDAEe8ekiqB6HEoJWXKCIiAIiIAiIgCcPbCFHzj2T7XceF53Jr4qmG0PZBKOGHl15qY7A1KJugzp93gR4GYaW0VJsSVb7raH05+UqWOjmE1dqYGniaL0ay56bizLmZb6g8VII1A5wK0tq1tIBwKmWlUsCQqotNFvwVQMo17Mo9JGNu1GeoCzXyAhBbhfifcPSdjeGlmYEG3IzmthQRzv2nWYtUySOKjBrhiDfNcaG/C+ncT6ydbs4jS5GtrE89JwVwuvCd7Y1K367pEtwiTipcTp4P2JyaCzq4ThJgGZSJSVZpiarbnNiDLeWUqN3B79PHt8BMH0i/s69/L15+XrN3BrqLm501+XcIIZ1oiJYqIiIAiIgCIiAJiq8ZlmKrAMbLfjNLF7JSoNVB7iLzeiSCO1t3gODOvgcw/wA1/cRNHE7Dq26rg+II+GaTCWNTB5SKJs84xGw8Tm1QMO51+ZBmBNiVwT9S3kL/AAnpf0ccpY2F/VhKOFk2edf+TVR/yKn8DflN/A7OdPaQjxFvjJmcKO70Ep9G8PQSO7Js4dBrcvTWbK1H+yh+HxnS6LvlppCSoUTZz+ic8WA7hcy5cKPHx+NuE3CstMtRWy1EtNvCjUeM1hNrCe0JJB0ogRBAiIgCIiAIiIAmKtMsx1uUAxxESQJSVlIAlDKyhgFplhl5lpglGNpY0yNMbQWMbSyXmWyCAJtYTiJrCbWE4iCDoRKCVggREQBERAEREATHW5TJMdaAczbmLalQZ0NipXjqNWAIPrNXZG8qVyFbqVOw8G/CfkffMu8ovhan7p/zrIZjEtRoMNCekFxx6rgjXuvOPNlljntxXuevpNLjz4alz1NJ/tZ6PKThbZ261LC06iWz1AupF7XXMxt+uM42G3uxCANUUOhJF8uW5FrgMNL6jlNZamEXTOfF2fmyQ6o1zXJNpaZr4TaC1aQqr7JBPeLcQe8Wmngd5qFZwiMcxvYFSOAvx4cBNeuO2/PBzLBkd1F7c/T1OmZYZoYjeGgjlGqWYHKRlc69lwLc5s43FrRRnc2VeNhfnbh4mT1x334HdTTVxe/G3PoZDMZnArb8UR7KVG8lX5ze2jtIrhTWpi5Koygi/tFeQ48Zms0HdO6N5aTNFxUo1bpWbpmjjtqJSps982UhSFIPWPAHs4yFbQ2ziKhK1HZeRS2Qa8LgW986+0tlfRsEULZiaqsSBYXtaw/hnN/lOal0LhHd/rVilBZZbya2Xl47m/sLaFXEVC7LlpBSFA4Zrj+I2B1kmwvGRTdDFOylMtkQGxsdWZr8fDlJZheM3076oJ2cWuj0ZnFJJLivL8m8JWUErNzhEREAREQBERAEx1uEySyrwgHJ3gF8LV/D/uEhWL/4aj3PVH+mfnPQ6tIOpVhcEWIPMSKbT3Oa96BuPuMbEeDcD5zi1WKUt4q9q+57HZ2oxw+Gbre/pxRg3hP9xwvgP5P6TnVv+Ap91d/5BO9vFs5lwNIHU0sma34SpPqRI89ZfoSrmGYV2OW+tjTGtuy85syqTv8A5XselpJKWOPT4Tfv+SQbnVL4WqOxm96CQ3CYg03R14qQw8tbSY7lL/d63ex/kH5yIYbDF7gcQjP45Rcj0BlMt9GOvqa6bpWbPfFr+mbW164fFsy8GdWHgQpkr32rZcKR951X0Jb/AGyC0vaXxHxElm/9bSkvaXb0sB8TJxz/AE8kvP3Iz4az6eHlf2oiJofVh+RYr6Kp/wB09A3arZsLS7gV/hYj4WkFqYxTQWkF1Wo1Qtca5lC2t5CSzcqtegy/dqH0YA/G8nRtLLS8UR2tGUtPbXEvtuR3eEXxr/jT+VZI98D/AHf/AOxfg0ju2hfHN/8AIvwWS/bOzPpCBM2UZwxNrmwDCw79Zrji5LKl5/k5tROMHppS4S9kc/dTaIZRSC+whYntJfgB2WMlWF4zmbP2elFctNbdp4kntJ5zqYWd2KMowSkeJqskMmWUoKkzcErKCVmhzCIiAIiIAiIgCY6p0l5mOpAMcREkFHUEEEXB0IOoI5iR7F7k0WN0Zk7hZh5X1HrJFKTOeOM/mRvhz5MLvG6NPZ+y1oUujS9tSSeJJ5m3l6SO7D3Xq0K4Z8hQKwNmvxUjgRJbKSssMW4/Tg1hq8sVNX83JAam6FdahyoCgfqnOo6t9Da9+E628+wauJqqUy5VW2rW1LEnS3hJMZQzNaWCTj5nS+0sznGbq0mv5IyN1CcKtIsiuHzlwM2nW0voToR6Td2JsMYUMA5fNa9wANL8B5zrGWGaRwQi1JLdGGTWZskXBvZu2ay4NFYuEUMxuWsLnlx4zJLjKTVJI5XJvkqs28LNVZtYaChuCVlBKwQIiIAiIgCIiAWmYa72t3m3uJ+UzGam0lOQleKkMPEawSXxMGCxi1UzLpqQQeKsNCp7x+R5zPJAiJSAhKQYMFi0yhlZQwCwywy8ywwSWGUlxlIIZVZloVfrAvaCfh/WYryzZP1lRqltLBV/CL29bsfMSCDsiViIKiIiAIiIAiIgFCJawl8pAI5jKD4aoalMXVvbT7wHDwYcjzGnh08JjUqrmQ37RwKnsYcjN2pSDCxFxOJi9ilWz0iQe0cbdhHMQSdSJzcPtNhpUX94flN5K6twPyPpJJL5SVMtMEiWmVlDBJaZYZeZr4jFIgu7qviQPjALzLWYAXJsBzmg22QxtSQue32V9TqfIRh8FUrEFjmseHCmv5n1PhIsgueqaxyqDlOne/5L8fDj3sFhujW3PiT2mW4PACn3k8T8h2CbUgq2IiJJAiIgCIiAIiIAiIgFLSlpdEA16uDVuI8x+tZqPsu3sn5f0nStFoJs5IoVF7T7/wCUw1Vh9k+8fETqxBNnCOIftHu/KYXaseD28Fv8pI7StpAsiz7KrVPaqVbdg6n5TLht1FBuVF+1jnP685JAJW0ULNChshF49bu4D0HHzvN5VtKxJKiIiAIiIAiIgCIiAUErEQBERAEREAREQBERAEREAREQBERAEREAREQBERAEREA//9k="/>
          <p:cNvSpPr>
            <a:spLocks noGrp="1" noChangeAspect="1" noChangeArrowheads="1"/>
          </p:cNvSpPr>
          <p:nvPr>
            <p:ph type="title"/>
          </p:nvPr>
        </p:nvSpPr>
        <p:spPr bwMode="auto">
          <a:prstGeom prst="rect">
            <a:avLst/>
          </a:prstGeom>
          <a:noFill/>
        </p:spPr>
        <p:txBody>
          <a:bodyPr vert="horz" wrap="square" lIns="91440" tIns="45720" rIns="91440" bIns="45720" numCol="1" anchor="t" anchorCtr="0" compatLnSpc="1">
            <a:prstTxWarp prst="textNoShape">
              <a:avLst/>
            </a:prstTxWarp>
          </a:bodyPr>
          <a:lstStyle/>
          <a:p>
            <a:pPr algn="r"/>
            <a:r>
              <a:rPr lang="en-US" dirty="0" smtClean="0"/>
              <a:t>Section 80G -Donation</a:t>
            </a:r>
            <a:endParaRPr lang="en-IN" dirty="0"/>
          </a:p>
        </p:txBody>
      </p:sp>
      <p:sp>
        <p:nvSpPr>
          <p:cNvPr id="33802" name="AutoShape 10" descr="data:image/jpeg;base64,/9j/4AAQSkZJRgABAQAAAQABAAD/2wCEAAkGBhQQEBQUERAVFBUUFBYSFBQVFRQUFhUUFRQVFBQQFRQXGyYeGBkjGRQUHy8gJScpLCwtFR4xNTAqNScrLCkBCQoKDgwOGQ8PGi8kHyQpKiwpLCwsLCwsLCksLSk0LC0sLCwpKSksKSwxLSwpKSksKSk0LCksLCwsKSwpKSksKf/AABEIARMAtwMBIgACEQEDEQH/xAAcAAEAAQUBAQAAAAAAAAAAAAAABgECAwQFBwj/xABHEAACAQIDBAcEBwUGBAcAAAABAgADEQQSIQUGMUETIlFhcYGRMqGxwRQjQlJy0fAHgpKy4RYkYqKzwjRD0vEIFTNEc4Oj/8QAGQEBAAMBAQAAAAAAAAAAAAAAAAECAwQF/8QALhEAAgIBAwEGBQQDAAAAAAAAAAECEQMEITESBRNBUXHBIjJhodEjgZGxFBVS/9oADAMBAAIRAxEAPwD3CIiAIiIAiIgCIiAIiIBEt562asVH2FA9esfiJFMdjSmjad/IyR70oVxBPaFPut8pGdp08yzzcnzM9zBFd3E4W0tr2HtAjxkXx+1Qb6++bG3ME/JvUa/GcX6EQRmbmL+szUUzpeyPTtgYHocOin2mGd/xNrbyFh5TogWliNcy9pmzJFrvGeCICytEFhqWlvTSlcGadVrSyKm100wV3uJjDy46yyiVbOBtLZrZjUpnrHjra/fE7Tp2yktQ7w9siInrHiCIiAIiIAiIgCIiARbe+n11P+G3oT+ch+Lqm0mm+DW6M9zfKQXHYhRe5HbrPOzfMz3NHvjRG9q0ix1nLp7Naq6oi36wv3C+pJnXUHE1clMjTVjxCr2n8uck2EwKUU6o8+ZPaZzpnZkaSMg09ZTNMS1vnLGq6wzls3FFxMoWaNGvY2PPhNsVdPGTRWwyXE0K1CbjPNSq8iiTUqUu/wAJRbytZpax1/EPfxkooytepY2tKSlZCwFpWX3K7HtkRE9U8cREQBERAEREAREQCPb5UQ1NCRcBiPUf0kFxOyqbn/0VJOnAT0LeynfDE/dYH5fOQrCVLBmsWt1RbtPjOLMvjPa0Uv0vRmvh8BToDIihcxuxAAubTHia9haXY9yLEaHj+YnNq178f1yDW9xnJJ7m733L2aURprit2nz5fruMz0mkIozYCX7/AIjwm3h8JUcHKjNYXNgTYdptNKtjUoo1SobKouT8ABzJOk637Gd53xhxgfQB0qIv3VYMuX/IPMmdGPH1MxyNxg5LwNNlI4iYjTJ5SFb/AG3aqbTxXRVXX61l6rEeybcB4SO/2pxY/wDdVf42lu7NVCTimerNgCRroO/QepnV2Hut9KUkVFyqbEjXXutPEMNjXqVQajs5J4sxb4z6J/ZnTy4InlnPuAvLQgnKmZaiLxw6rPGt699a2HxVahh8gWlVemHKhmbIxUsc2g4HgIkT2oxqVqjn7bs/8TFvnEuqNO5Z9gxETqPDEREAREQBERAEozgcSBKyO7y7y08O3Rsrk9H0rFEZwqBiMzlRZRcHja9tL2NqydKyUrZ09oMlak6ZhdlIAOhvy0Pfaef4UFaJ01LtfysAP12zpf2tw7AEioB1tTRe3UNm1tbQ6HsmvjdtYeoQErJmbq5D1Wvysp4/9pyZG5b0ejppqHw+ZzsgdLHQg6H5TkYjDkHh5fkZ1qtEgzBiWIHWGYngOflbWYyipbnfTvY4/wBGN7gnwJm1h6fl29nnN+thBTBLkAAXN+A8ZBd694zUU0qFwh0ZuBcfdA5L8fDjWMCVG+Dn737yfSH6KkfqkPH77fe/COXrJn/4fq1sXiF+9QB/hqL/ANU8zo4InWenfsPwpTHOe2i3xE6otJpIpnhWKXoQLexy+PxTdter/qNOauFJ5SZ7w7CK43EAj/nVPe5IM0zsy3LymbmdcI/CjlbHwBNRf1zn0puhgOjwNJT9pSx/e/paeLbubIL1FUDVmAHiTPoGhSyKqjgoCjyFpth3tnmdoz2UT5p2lu21OqyMuqMyn902+UT3/bO6VDFNmcFX5stgT4gix8YlHhl4Fo66DW/J2oiJ2HjCIiAIiIAiIgCefb4Nh3xvWxlSjWRF0UP7KCpUDajKVstUnkchvfLp6DPNt4t3K1XEYxxf6+mKKGykIq0sRTv7d2P15NrDkJSb2LROc27+Hr0xTGPV01OVuh1OI+tznqgkvbNm1JBNjYmdStsfEVFV1xtIr0wxGYISlT6voij5XVWQqLd3Ii04lfdqowVclWmKZzI9Nqi1VsnRgl8j5iVequW2ULlE222FiEpYJqjZhQNVqosEDVDhRTpVchsFtUDWvb2gTY3mJobFPZ+KpX6WnTqrckGn1SASSFylzcAWF800do4+pT1XB1HIBsAFUX72JPrrNLY+wq2alTdm6uEWkWVyCXesz5aTZgQVApoHsbgNbjedHeDH1RXohGc06iVqLhabi1QMhWtqoOoDhTz6p1zTNwVnRHUTSozb47tmps3D1grK/VeqpPAVFuAQDbqmw8zIIm797Xn0I2AVqPRP1lyBDfmALX8ZBdpbqPRJ6hdeTqL6f4gNQfdLZcbW6OrR6lNdM3uebHYduyTn9lWyyuJd7aCnbzLRh93KlVrLTbxsQB4kyfbu7CGEp24s2rH4AdwkYoNuzTWaiKxuN7s4+9G5QxFQ1qYGc+2vDNbQMD2yLf2HrFrdC3na3re09WibSwxbs4MetyQj08kY3X3NXCnpKljU5AcF778zJPETSMVFUjmyZJZJdUhERLGYiIgCIiAIiIAiIgFtQ2Bt2GeQ7V3k2ngczYimlelzrUQ1014ujm38o/xAz1rGVMqMe7+ki+JcOpBUFWBBVgCCCLFSDytMsjLxIXg/2h1iocLTqI2gZBl15qQ1sjDiVY8NQWE7mzd9a1SotM4YXYhQ6moU4HixUWsRY8O4k6TzjbOzxs3GHID0FVQxQHXJc3UX+3Ta5U+AOjMD6FunTNWiqJVyFCKoZRcNqAXF+IK6i/KpqDeZsuTVaQPEA+Iv5ic/GYFHr0gaak5wxOUcQfaPfN3Egmm4XRmRgO4lSB75zdk4JvpFLNr0fSsXJ1JJKoxHaVbXs4DTSVXKRRtp8EriInWUEREAREQBERAEREAREQBESjNbjAKzFXxSoLswEw4nEkDTT4/r9d04WMw1+tVcqOzix8uUhslI2sXvYi6IhbvOgnIr7yYmp7At3KpPvmNqw4UaN+9usfHsgYSu/tPYdl/kNJS2y9IxMcVUvmqZdPtk29FIPDvE0qNTEItZFYVCrK1I1CWJRgcyZjYkgqQLk8edtejXpGjxOa4vYacwO3v7ZycJ0iu5eoziocy3oMrLYswU1QShUX7L6CZS5CI9vvg3qYWnUqZekpuc4AtZanVBtc/aVb2POb37KMf1VQnVTUpeQAqp7jb90SL7W3jzmqi9ZahYFidFA6pydxA15XnY/ZahNY9nSqf/AMat/daT4EnrLNxmpQrEOzLe4HIX9eXrNmpwnMpoWL6XGg4kG+p0I4cpEeR4G1X3t6L20zDtU2P5Gb2yt68PiTZKoDfcbqt5cj5EyB7x4esouudl7G6/o3H3yIUa+Z+OVh4/GbWytH0FEgm7e8dWmoWqc6cjx07jJth8QtRQym4MsnZVqjLERJIEREAREQBERAE0sVXubDl8eJPlce/sm7OQ9TrNf75HvJ+FvWQyUbJYAZj5TlVqQc3bXumfEVrmYQZBYuVAOEuAloaKjELe2nDiBr2XJ4wDz/fvalZcYq4frMERejCl89yz2KgE21HKcjezbOIp5aDpTpOyZn6Mk2DFlFO/I2W5/FPRFxINZ1UWcKHvbQ30te1+AE8y25gKrYyqMTVu1RVqIRYouVmXIvcBUQHmeNpjdssRxFyj3ae+eh/sqwemc/aapUH4QFoj35pA8Rs6oWWmoBLtkQqbrfvPLtN+QM9Y3IyUyaScFpqATzVbqh/eIqN35hEgSmp7Jmps5bBj2t8FUfnNyuwynrD1kc2Rja1WvVAStTpoQAalICnVve7UnvmPDjYDUcYhyHwSFkBnF2lurRq65QG7RpO4BK5ZsVISdm1cJw6ycxyP5HvnY3f2x0dVQDenVOXX7Ld87VWgGFiJGcRsopVsvBmVl7mDAEe8ekiqB6HEoJWXKCIiAIiIAiIgCcPbCFHzj2T7XceF53Jr4qmG0PZBKOGHl15qY7A1KJugzp93gR4GYaW0VJsSVb7raH05+UqWOjmE1dqYGniaL0ay56bizLmZb6g8VII1A5wK0tq1tIBwKmWlUsCQqotNFvwVQMo17Mo9JGNu1GeoCzXyAhBbhfifcPSdjeGlmYEG3IzmthQRzv2nWYtUySOKjBrhiDfNcaG/C+ncT6ydbs4jS5GtrE89JwVwuvCd7Y1K367pEtwiTipcTp4P2JyaCzq4ThJgGZSJSVZpiarbnNiDLeWUqN3B79PHt8BMH0i/s69/L15+XrN3BrqLm501+XcIIZ1oiJYqIiIAiIgCIiAJiq8ZlmKrAMbLfjNLF7JSoNVB7iLzeiSCO1t3gODOvgcw/wA1/cRNHE7Dq26rg+II+GaTCWNTB5SKJs84xGw8Tm1QMO51+ZBmBNiVwT9S3kL/AAnpf0ccpY2F/VhKOFk2edf+TVR/yKn8DflN/A7OdPaQjxFvjJmcKO70Ep9G8PQSO7Js4dBrcvTWbK1H+yh+HxnS6LvlppCSoUTZz+ic8WA7hcy5cKPHx+NuE3CstMtRWy1EtNvCjUeM1hNrCe0JJB0ogRBAiIgCIiAIiIAmKtMsx1uUAxxESQJSVlIAlDKyhgFplhl5lpglGNpY0yNMbQWMbSyXmWyCAJtYTiJrCbWE4iCDoRKCVggREQBERAEREATHW5TJMdaAczbmLalQZ0NipXjqNWAIPrNXZG8qVyFbqVOw8G/CfkffMu8ovhan7p/zrIZjEtRoMNCekFxx6rgjXuvOPNlljntxXuevpNLjz4alz1NJ/tZ6PKThbZ261LC06iWz1AupF7XXMxt+uM42G3uxCANUUOhJF8uW5FrgMNL6jlNZamEXTOfF2fmyQ6o1zXJNpaZr4TaC1aQqr7JBPeLcQe8Wmngd5qFZwiMcxvYFSOAvx4cBNeuO2/PBzLBkd1F7c/T1OmZYZoYjeGgjlGqWYHKRlc69lwLc5s43FrRRnc2VeNhfnbh4mT1x334HdTTVxe/G3PoZDMZnArb8UR7KVG8lX5ze2jtIrhTWpi5Koygi/tFeQ48Zms0HdO6N5aTNFxUo1bpWbpmjjtqJSps982UhSFIPWPAHs4yFbQ2ziKhK1HZeRS2Qa8LgW986+0tlfRsEULZiaqsSBYXtaw/hnN/lOal0LhHd/rVilBZZbya2Xl47m/sLaFXEVC7LlpBSFA4Zrj+I2B1kmwvGRTdDFOylMtkQGxsdWZr8fDlJZheM3076oJ2cWuj0ZnFJJLivL8m8JWUErNzhEREAREQBERAEx1uEySyrwgHJ3gF8LV/D/uEhWL/4aj3PVH+mfnPQ6tIOpVhcEWIPMSKbT3Oa96BuPuMbEeDcD5zi1WKUt4q9q+57HZ2oxw+Gbre/pxRg3hP9xwvgP5P6TnVv+Ap91d/5BO9vFs5lwNIHU0sma34SpPqRI89ZfoSrmGYV2OW+tjTGtuy85syqTv8A5XselpJKWOPT4Tfv+SQbnVL4WqOxm96CQ3CYg03R14qQw8tbSY7lL/d63ex/kH5yIYbDF7gcQjP45Rcj0BlMt9GOvqa6bpWbPfFr+mbW164fFsy8GdWHgQpkr32rZcKR951X0Jb/AGyC0vaXxHxElm/9bSkvaXb0sB8TJxz/AE8kvP3Iz4az6eHlf2oiJofVh+RYr6Kp/wB09A3arZsLS7gV/hYj4WkFqYxTQWkF1Wo1Qtca5lC2t5CSzcqtegy/dqH0YA/G8nRtLLS8UR2tGUtPbXEvtuR3eEXxr/jT+VZI98D/AHf/AOxfg0ju2hfHN/8AIvwWS/bOzPpCBM2UZwxNrmwDCw79Zrji5LKl5/k5tROMHppS4S9kc/dTaIZRSC+whYntJfgB2WMlWF4zmbP2elFctNbdp4kntJ5zqYWd2KMowSkeJqskMmWUoKkzcErKCVmhzCIiAIiIAiIgCY6p0l5mOpAMcREkFHUEEEXB0IOoI5iR7F7k0WN0Zk7hZh5X1HrJFKTOeOM/mRvhz5MLvG6NPZ+y1oUujS9tSSeJJ5m3l6SO7D3Xq0K4Z8hQKwNmvxUjgRJbKSssMW4/Tg1hq8sVNX83JAam6FdahyoCgfqnOo6t9Da9+E628+wauJqqUy5VW2rW1LEnS3hJMZQzNaWCTj5nS+0sznGbq0mv5IyN1CcKtIsiuHzlwM2nW0voToR6Td2JsMYUMA5fNa9wANL8B5zrGWGaRwQi1JLdGGTWZskXBvZu2ay4NFYuEUMxuWsLnlx4zJLjKTVJI5XJvkqs28LNVZtYaChuCVlBKwQIiIAiIgCIiAWmYa72t3m3uJ+UzGam0lOQleKkMPEawSXxMGCxi1UzLpqQQeKsNCp7x+R5zPJAiJSAhKQYMFi0yhlZQwCwywy8ywwSWGUlxlIIZVZloVfrAvaCfh/WYryzZP1lRqltLBV/CL29bsfMSCDsiViIKiIiAIiIAiIgFCJawl8pAI5jKD4aoalMXVvbT7wHDwYcjzGnh08JjUqrmQ37RwKnsYcjN2pSDCxFxOJi9ilWz0iQe0cbdhHMQSdSJzcPtNhpUX94flN5K6twPyPpJJL5SVMtMEiWmVlDBJaZYZeZr4jFIgu7qviQPjALzLWYAXJsBzmg22QxtSQue32V9TqfIRh8FUrEFjmseHCmv5n1PhIsgueqaxyqDlOne/5L8fDj3sFhujW3PiT2mW4PACn3k8T8h2CbUgq2IiJJAiIgCIiAIiIAiIgFLSlpdEA16uDVuI8x+tZqPsu3sn5f0nStFoJs5IoVF7T7/wCUw1Vh9k+8fETqxBNnCOIftHu/KYXaseD28Fv8pI7StpAsiz7KrVPaqVbdg6n5TLht1FBuVF+1jnP685JAJW0ULNChshF49bu4D0HHzvN5VtKxJKiIiAIiIAiIgCIiAUErEQBERAEREAREQBERAEREAREQBERAEREAREQBERAEREA//9k="/>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sp>
        <p:nvSpPr>
          <p:cNvPr id="33804" name="AutoShape 12" descr="data:image/jpeg;base64,/9j/4AAQSkZJRgABAQAAAQABAAD/2wCEAAkGBhQQEBQUERAVFBUUFBYSFBQVFRQUFhUUFRQVFBQQFRQXGyYeGBkjGRQUHy8gJScpLCwtFR4xNTAqNScrLCkBCQoKDgwOGQ8PGi8kHyQpKiwpLCwsLCwsLCksLSk0LC0sLCwpKSksKSwxLSwpKSksKSk0LCksLCwsKSwpKSksKf/AABEIARMAtwMBIgACEQEDEQH/xAAcAAEAAQUBAQAAAAAAAAAAAAAABgECAwQFBwj/xABHEAACAQIDBAcEBwUGBAcAAAABAgADEQQSIQUGMUETIlFhcYGRMqGxwRQjQlJy0fAHgpKy4RYkYqKzwjRD0vEIFTNEc4Oj/8QAGQEBAAMBAQAAAAAAAAAAAAAAAAECAwQF/8QALhEAAgIBAwEGBQQDAAAAAAAAAAECEQMEITESBRNBUXHBIjJhodEjgZGxFBVS/9oADAMBAAIRAxEAPwD3CIiAIiIAiIgCIiAIiIBEt562asVH2FA9esfiJFMdjSmjad/IyR70oVxBPaFPut8pGdp08yzzcnzM9zBFd3E4W0tr2HtAjxkXx+1Qb6++bG3ME/JvUa/GcX6EQRmbmL+szUUzpeyPTtgYHocOin2mGd/xNrbyFh5TogWliNcy9pmzJFrvGeCICytEFhqWlvTSlcGadVrSyKm100wV3uJjDy46yyiVbOBtLZrZjUpnrHjra/fE7Tp2yktQ7w9siInrHiCIiAIiIAiIgCIiARbe+n11P+G3oT+ch+Lqm0mm+DW6M9zfKQXHYhRe5HbrPOzfMz3NHvjRG9q0ix1nLp7Naq6oi36wv3C+pJnXUHE1clMjTVjxCr2n8uck2EwKUU6o8+ZPaZzpnZkaSMg09ZTNMS1vnLGq6wzls3FFxMoWaNGvY2PPhNsVdPGTRWwyXE0K1CbjPNSq8iiTUqUu/wAJRbytZpax1/EPfxkooytepY2tKSlZCwFpWX3K7HtkRE9U8cREQBERAEREAREQCPb5UQ1NCRcBiPUf0kFxOyqbn/0VJOnAT0LeynfDE/dYH5fOQrCVLBmsWt1RbtPjOLMvjPa0Uv0vRmvh8BToDIihcxuxAAubTHia9haXY9yLEaHj+YnNq178f1yDW9xnJJ7m733L2aURprit2nz5fruMz0mkIozYCX7/AIjwm3h8JUcHKjNYXNgTYdptNKtjUoo1SobKouT8ABzJOk637Gd53xhxgfQB0qIv3VYMuX/IPMmdGPH1MxyNxg5LwNNlI4iYjTJ5SFb/AG3aqbTxXRVXX61l6rEeybcB4SO/2pxY/wDdVf42lu7NVCTimerNgCRroO/QepnV2Hut9KUkVFyqbEjXXutPEMNjXqVQajs5J4sxb4z6J/ZnTy4InlnPuAvLQgnKmZaiLxw6rPGt699a2HxVahh8gWlVemHKhmbIxUsc2g4HgIkT2oxqVqjn7bs/8TFvnEuqNO5Z9gxETqPDEREAREQBERAEozgcSBKyO7y7y08O3Rsrk9H0rFEZwqBiMzlRZRcHja9tL2NqydKyUrZ09oMlak6ZhdlIAOhvy0Pfaef4UFaJ01LtfysAP12zpf2tw7AEioB1tTRe3UNm1tbQ6HsmvjdtYeoQErJmbq5D1Wvysp4/9pyZG5b0ejppqHw+ZzsgdLHQg6H5TkYjDkHh5fkZ1qtEgzBiWIHWGYngOflbWYyipbnfTvY4/wBGN7gnwJm1h6fl29nnN+thBTBLkAAXN+A8ZBd694zUU0qFwh0ZuBcfdA5L8fDjWMCVG+Dn737yfSH6KkfqkPH77fe/COXrJn/4fq1sXiF+9QB/hqL/ANU8zo4InWenfsPwpTHOe2i3xE6otJpIpnhWKXoQLexy+PxTdter/qNOauFJ5SZ7w7CK43EAj/nVPe5IM0zsy3LymbmdcI/CjlbHwBNRf1zn0puhgOjwNJT9pSx/e/paeLbubIL1FUDVmAHiTPoGhSyKqjgoCjyFpth3tnmdoz2UT5p2lu21OqyMuqMyn902+UT3/bO6VDFNmcFX5stgT4gix8YlHhl4Fo66DW/J2oiJ2HjCIiAIiIAiIgCefb4Nh3xvWxlSjWRF0UP7KCpUDajKVstUnkchvfLp6DPNt4t3K1XEYxxf6+mKKGykIq0sRTv7d2P15NrDkJSb2LROc27+Hr0xTGPV01OVuh1OI+tznqgkvbNm1JBNjYmdStsfEVFV1xtIr0wxGYISlT6voij5XVWQqLd3Ii04lfdqowVclWmKZzI9Nqi1VsnRgl8j5iVequW2ULlE222FiEpYJqjZhQNVqosEDVDhRTpVchsFtUDWvb2gTY3mJobFPZ+KpX6WnTqrckGn1SASSFylzcAWF800do4+pT1XB1HIBsAFUX72JPrrNLY+wq2alTdm6uEWkWVyCXesz5aTZgQVApoHsbgNbjedHeDH1RXohGc06iVqLhabi1QMhWtqoOoDhTz6p1zTNwVnRHUTSozb47tmps3D1grK/VeqpPAVFuAQDbqmw8zIIm797Xn0I2AVqPRP1lyBDfmALX8ZBdpbqPRJ6hdeTqL6f4gNQfdLZcbW6OrR6lNdM3uebHYduyTn9lWyyuJd7aCnbzLRh93KlVrLTbxsQB4kyfbu7CGEp24s2rH4AdwkYoNuzTWaiKxuN7s4+9G5QxFQ1qYGc+2vDNbQMD2yLf2HrFrdC3na3re09WibSwxbs4MetyQj08kY3X3NXCnpKljU5AcF778zJPETSMVFUjmyZJZJdUhERLGYiIgCIiAIiIAiIgFtQ2Bt2GeQ7V3k2ngczYimlelzrUQ1014ujm38o/xAz1rGVMqMe7+ki+JcOpBUFWBBVgCCCLFSDytMsjLxIXg/2h1iocLTqI2gZBl15qQ1sjDiVY8NQWE7mzd9a1SotM4YXYhQ6moU4HixUWsRY8O4k6TzjbOzxs3GHID0FVQxQHXJc3UX+3Ta5U+AOjMD6FunTNWiqJVyFCKoZRcNqAXF+IK6i/KpqDeZsuTVaQPEA+Iv5ic/GYFHr0gaak5wxOUcQfaPfN3Egmm4XRmRgO4lSB75zdk4JvpFLNr0fSsXJ1JJKoxHaVbXs4DTSVXKRRtp8EriInWUEREAREQBERAEREAREQBESjNbjAKzFXxSoLswEw4nEkDTT4/r9d04WMw1+tVcqOzix8uUhslI2sXvYi6IhbvOgnIr7yYmp7At3KpPvmNqw4UaN+9usfHsgYSu/tPYdl/kNJS2y9IxMcVUvmqZdPtk29FIPDvE0qNTEItZFYVCrK1I1CWJRgcyZjYkgqQLk8edtejXpGjxOa4vYacwO3v7ZycJ0iu5eoziocy3oMrLYswU1QShUX7L6CZS5CI9vvg3qYWnUqZekpuc4AtZanVBtc/aVb2POb37KMf1VQnVTUpeQAqp7jb90SL7W3jzmqi9ZahYFidFA6pydxA15XnY/ZahNY9nSqf/AMat/daT4EnrLNxmpQrEOzLe4HIX9eXrNmpwnMpoWL6XGg4kG+p0I4cpEeR4G1X3t6L20zDtU2P5Gb2yt68PiTZKoDfcbqt5cj5EyB7x4esouudl7G6/o3H3yIUa+Z+OVh4/GbWytH0FEgm7e8dWmoWqc6cjx07jJth8QtRQym4MsnZVqjLERJIEREAREQBERAE0sVXubDl8eJPlce/sm7OQ9TrNf75HvJ+FvWQyUbJYAZj5TlVqQc3bXumfEVrmYQZBYuVAOEuAloaKjELe2nDiBr2XJ4wDz/fvalZcYq4frMERejCl89yz2KgE21HKcjezbOIp5aDpTpOyZn6Mk2DFlFO/I2W5/FPRFxINZ1UWcKHvbQ30te1+AE8y25gKrYyqMTVu1RVqIRYouVmXIvcBUQHmeNpjdssRxFyj3ae+eh/sqwemc/aapUH4QFoj35pA8Rs6oWWmoBLtkQqbrfvPLtN+QM9Y3IyUyaScFpqATzVbqh/eIqN35hEgSmp7Jmps5bBj2t8FUfnNyuwynrD1kc2Rja1WvVAStTpoQAalICnVve7UnvmPDjYDUcYhyHwSFkBnF2lurRq65QG7RpO4BK5ZsVISdm1cJw6ycxyP5HvnY3f2x0dVQDenVOXX7Ld87VWgGFiJGcRsopVsvBmVl7mDAEe8ekiqB6HEoJWXKCIiAIiIAiIgCcPbCFHzj2T7XceF53Jr4qmG0PZBKOGHl15qY7A1KJugzp93gR4GYaW0VJsSVb7raH05+UqWOjmE1dqYGniaL0ay56bizLmZb6g8VII1A5wK0tq1tIBwKmWlUsCQqotNFvwVQMo17Mo9JGNu1GeoCzXyAhBbhfifcPSdjeGlmYEG3IzmthQRzv2nWYtUySOKjBrhiDfNcaG/C+ncT6ydbs4jS5GtrE89JwVwuvCd7Y1K367pEtwiTipcTp4P2JyaCzq4ThJgGZSJSVZpiarbnNiDLeWUqN3B79PHt8BMH0i/s69/L15+XrN3BrqLm501+XcIIZ1oiJYqIiIAiIgCIiAJiq8ZlmKrAMbLfjNLF7JSoNVB7iLzeiSCO1t3gODOvgcw/wA1/cRNHE7Dq26rg+II+GaTCWNTB5SKJs84xGw8Tm1QMO51+ZBmBNiVwT9S3kL/AAnpf0ccpY2F/VhKOFk2edf+TVR/yKn8DflN/A7OdPaQjxFvjJmcKO70Ep9G8PQSO7Js4dBrcvTWbK1H+yh+HxnS6LvlppCSoUTZz+ic8WA7hcy5cKPHx+NuE3CstMtRWy1EtNvCjUeM1hNrCe0JJB0ogRBAiIgCIiAIiIAmKtMsx1uUAxxESQJSVlIAlDKyhgFplhl5lpglGNpY0yNMbQWMbSyXmWyCAJtYTiJrCbWE4iCDoRKCVggREQBERAEREATHW5TJMdaAczbmLalQZ0NipXjqNWAIPrNXZG8qVyFbqVOw8G/CfkffMu8ovhan7p/zrIZjEtRoMNCekFxx6rgjXuvOPNlljntxXuevpNLjz4alz1NJ/tZ6PKThbZ261LC06iWz1AupF7XXMxt+uM42G3uxCANUUOhJF8uW5FrgMNL6jlNZamEXTOfF2fmyQ6o1zXJNpaZr4TaC1aQqr7JBPeLcQe8Wmngd5qFZwiMcxvYFSOAvx4cBNeuO2/PBzLBkd1F7c/T1OmZYZoYjeGgjlGqWYHKRlc69lwLc5s43FrRRnc2VeNhfnbh4mT1x334HdTTVxe/G3PoZDMZnArb8UR7KVG8lX5ze2jtIrhTWpi5Koygi/tFeQ48Zms0HdO6N5aTNFxUo1bpWbpmjjtqJSps982UhSFIPWPAHs4yFbQ2ziKhK1HZeRS2Qa8LgW986+0tlfRsEULZiaqsSBYXtaw/hnN/lOal0LhHd/rVilBZZbya2Xl47m/sLaFXEVC7LlpBSFA4Zrj+I2B1kmwvGRTdDFOylMtkQGxsdWZr8fDlJZheM3076oJ2cWuj0ZnFJJLivL8m8JWUErNzhEREAREQBERAEx1uEySyrwgHJ3gF8LV/D/uEhWL/4aj3PVH+mfnPQ6tIOpVhcEWIPMSKbT3Oa96BuPuMbEeDcD5zi1WKUt4q9q+57HZ2oxw+Gbre/pxRg3hP9xwvgP5P6TnVv+Ap91d/5BO9vFs5lwNIHU0sma34SpPqRI89ZfoSrmGYV2OW+tjTGtuy85syqTv8A5XselpJKWOPT4Tfv+SQbnVL4WqOxm96CQ3CYg03R14qQw8tbSY7lL/d63ex/kH5yIYbDF7gcQjP45Rcj0BlMt9GOvqa6bpWbPfFr+mbW164fFsy8GdWHgQpkr32rZcKR951X0Jb/AGyC0vaXxHxElm/9bSkvaXb0sB8TJxz/AE8kvP3Iz4az6eHlf2oiJofVh+RYr6Kp/wB09A3arZsLS7gV/hYj4WkFqYxTQWkF1Wo1Qtca5lC2t5CSzcqtegy/dqH0YA/G8nRtLLS8UR2tGUtPbXEvtuR3eEXxr/jT+VZI98D/AHf/AOxfg0ju2hfHN/8AIvwWS/bOzPpCBM2UZwxNrmwDCw79Zrji5LKl5/k5tROMHppS4S9kc/dTaIZRSC+whYntJfgB2WMlWF4zmbP2elFctNbdp4kntJ5zqYWd2KMowSkeJqskMmWUoKkzcErKCVmhzCIiAIiIAiIgCY6p0l5mOpAMcREkFHUEEEXB0IOoI5iR7F7k0WN0Zk7hZh5X1HrJFKTOeOM/mRvhz5MLvG6NPZ+y1oUujS9tSSeJJ5m3l6SO7D3Xq0K4Z8hQKwNmvxUjgRJbKSssMW4/Tg1hq8sVNX83JAam6FdahyoCgfqnOo6t9Da9+E628+wauJqqUy5VW2rW1LEnS3hJMZQzNaWCTj5nS+0sznGbq0mv5IyN1CcKtIsiuHzlwM2nW0voToR6Td2JsMYUMA5fNa9wANL8B5zrGWGaRwQi1JLdGGTWZskXBvZu2ay4NFYuEUMxuWsLnlx4zJLjKTVJI5XJvkqs28LNVZtYaChuCVlBKwQIiIAiIgCIiAWmYa72t3m3uJ+UzGam0lOQleKkMPEawSXxMGCxi1UzLpqQQeKsNCp7x+R5zPJAiJSAhKQYMFi0yhlZQwCwywy8ywwSWGUlxlIIZVZloVfrAvaCfh/WYryzZP1lRqltLBV/CL29bsfMSCDsiViIKiIiAIiIAiIgFCJawl8pAI5jKD4aoalMXVvbT7wHDwYcjzGnh08JjUqrmQ37RwKnsYcjN2pSDCxFxOJi9ilWz0iQe0cbdhHMQSdSJzcPtNhpUX94flN5K6twPyPpJJL5SVMtMEiWmVlDBJaZYZeZr4jFIgu7qviQPjALzLWYAXJsBzmg22QxtSQue32V9TqfIRh8FUrEFjmseHCmv5n1PhIsgueqaxyqDlOne/5L8fDj3sFhujW3PiT2mW4PACn3k8T8h2CbUgq2IiJJAiIgCIiAIiIAiIgFLSlpdEA16uDVuI8x+tZqPsu3sn5f0nStFoJs5IoVF7T7/wCUw1Vh9k+8fETqxBNnCOIftHu/KYXaseD28Fv8pI7StpAsiz7KrVPaqVbdg6n5TLht1FBuVF+1jnP685JAJW0ULNChshF49bu4D0HHzvN5VtKxJKiIiAIiIAiIgCIiAUErEQBERAEREAREQBERAEREAREQBERAEREAREQBERAEREA//9k="/>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sp>
        <p:nvSpPr>
          <p:cNvPr id="33806" name="AutoShape 14" descr="data:image/jpeg;base64,/9j/4AAQSkZJRgABAQAAAQABAAD/2wCEAAkGBhQQEBQUERAVFBUUFBYSFBQVFRQUFhUUFRQVFBQQFRQXGyYeGBkjGRQUHy8gJScpLCwtFR4xNTAqNScrLCkBCQoKDgwOGQ8PGi8kHyQpKiwpLCwsLCwsLCksLSk0LC0sLCwpKSksKSwxLSwpKSksKSk0LCksLCwsKSwpKSksKf/AABEIARMAtwMBIgACEQEDEQH/xAAcAAEAAQUBAQAAAAAAAAAAAAAABgECAwQFBwj/xABHEAACAQIDBAcEBwUGBAcAAAABAgADEQQSIQUGMUETIlFhcYGRMqGxwRQjQlJy0fAHgpKy4RYkYqKzwjRD0vEIFTNEc4Oj/8QAGQEBAAMBAQAAAAAAAAAAAAAAAAECAwQF/8QALhEAAgIBAwEGBQQDAAAAAAAAAAECEQMEITESBRNBUXHBIjJhodEjgZGxFBVS/9oADAMBAAIRAxEAPwD3CIiAIiIAiIgCIiAIiIBEt562asVH2FA9esfiJFMdjSmjad/IyR70oVxBPaFPut8pGdp08yzzcnzM9zBFd3E4W0tr2HtAjxkXx+1Qb6++bG3ME/JvUa/GcX6EQRmbmL+szUUzpeyPTtgYHocOin2mGd/xNrbyFh5TogWliNcy9pmzJFrvGeCICytEFhqWlvTSlcGadVrSyKm100wV3uJjDy46yyiVbOBtLZrZjUpnrHjra/fE7Tp2yktQ7w9siInrHiCIiAIiIAiIgCIiARbe+n11P+G3oT+ch+Lqm0mm+DW6M9zfKQXHYhRe5HbrPOzfMz3NHvjRG9q0ix1nLp7Naq6oi36wv3C+pJnXUHE1clMjTVjxCr2n8uck2EwKUU6o8+ZPaZzpnZkaSMg09ZTNMS1vnLGq6wzls3FFxMoWaNGvY2PPhNsVdPGTRWwyXE0K1CbjPNSq8iiTUqUu/wAJRbytZpax1/EPfxkooytepY2tKSlZCwFpWX3K7HtkRE9U8cREQBERAEREAREQCPb5UQ1NCRcBiPUf0kFxOyqbn/0VJOnAT0LeynfDE/dYH5fOQrCVLBmsWt1RbtPjOLMvjPa0Uv0vRmvh8BToDIihcxuxAAubTHia9haXY9yLEaHj+YnNq178f1yDW9xnJJ7m733L2aURprit2nz5fruMz0mkIozYCX7/AIjwm3h8JUcHKjNYXNgTYdptNKtjUoo1SobKouT8ABzJOk637Gd53xhxgfQB0qIv3VYMuX/IPMmdGPH1MxyNxg5LwNNlI4iYjTJ5SFb/AG3aqbTxXRVXX61l6rEeybcB4SO/2pxY/wDdVf42lu7NVCTimerNgCRroO/QepnV2Hut9KUkVFyqbEjXXutPEMNjXqVQajs5J4sxb4z6J/ZnTy4InlnPuAvLQgnKmZaiLxw6rPGt699a2HxVahh8gWlVemHKhmbIxUsc2g4HgIkT2oxqVqjn7bs/8TFvnEuqNO5Z9gxETqPDEREAREQBERAEozgcSBKyO7y7y08O3Rsrk9H0rFEZwqBiMzlRZRcHja9tL2NqydKyUrZ09oMlak6ZhdlIAOhvy0Pfaef4UFaJ01LtfysAP12zpf2tw7AEioB1tTRe3UNm1tbQ6HsmvjdtYeoQErJmbq5D1Wvysp4/9pyZG5b0ejppqHw+ZzsgdLHQg6H5TkYjDkHh5fkZ1qtEgzBiWIHWGYngOflbWYyipbnfTvY4/wBGN7gnwJm1h6fl29nnN+thBTBLkAAXN+A8ZBd694zUU0qFwh0ZuBcfdA5L8fDjWMCVG+Dn737yfSH6KkfqkPH77fe/COXrJn/4fq1sXiF+9QB/hqL/ANU8zo4InWenfsPwpTHOe2i3xE6otJpIpnhWKXoQLexy+PxTdter/qNOauFJ5SZ7w7CK43EAj/nVPe5IM0zsy3LymbmdcI/CjlbHwBNRf1zn0puhgOjwNJT9pSx/e/paeLbubIL1FUDVmAHiTPoGhSyKqjgoCjyFpth3tnmdoz2UT5p2lu21OqyMuqMyn902+UT3/bO6VDFNmcFX5stgT4gix8YlHhl4Fo66DW/J2oiJ2HjCIiAIiIAiIgCefb4Nh3xvWxlSjWRF0UP7KCpUDajKVstUnkchvfLp6DPNt4t3K1XEYxxf6+mKKGykIq0sRTv7d2P15NrDkJSb2LROc27+Hr0xTGPV01OVuh1OI+tznqgkvbNm1JBNjYmdStsfEVFV1xtIr0wxGYISlT6voij5XVWQqLd3Ii04lfdqowVclWmKZzI9Nqi1VsnRgl8j5iVequW2ULlE222FiEpYJqjZhQNVqosEDVDhRTpVchsFtUDWvb2gTY3mJobFPZ+KpX6WnTqrckGn1SASSFylzcAWF800do4+pT1XB1HIBsAFUX72JPrrNLY+wq2alTdm6uEWkWVyCXesz5aTZgQVApoHsbgNbjedHeDH1RXohGc06iVqLhabi1QMhWtqoOoDhTz6p1zTNwVnRHUTSozb47tmps3D1grK/VeqpPAVFuAQDbqmw8zIIm797Xn0I2AVqPRP1lyBDfmALX8ZBdpbqPRJ6hdeTqL6f4gNQfdLZcbW6OrR6lNdM3uebHYduyTn9lWyyuJd7aCnbzLRh93KlVrLTbxsQB4kyfbu7CGEp24s2rH4AdwkYoNuzTWaiKxuN7s4+9G5QxFQ1qYGc+2vDNbQMD2yLf2HrFrdC3na3re09WibSwxbs4MetyQj08kY3X3NXCnpKljU5AcF778zJPETSMVFUjmyZJZJdUhERLGYiIgCIiAIiIAiIgFtQ2Bt2GeQ7V3k2ngczYimlelzrUQ1014ujm38o/xAz1rGVMqMe7+ki+JcOpBUFWBBVgCCCLFSDytMsjLxIXg/2h1iocLTqI2gZBl15qQ1sjDiVY8NQWE7mzd9a1SotM4YXYhQ6moU4HixUWsRY8O4k6TzjbOzxs3GHID0FVQxQHXJc3UX+3Ta5U+AOjMD6FunTNWiqJVyFCKoZRcNqAXF+IK6i/KpqDeZsuTVaQPEA+Iv5ic/GYFHr0gaak5wxOUcQfaPfN3Egmm4XRmRgO4lSB75zdk4JvpFLNr0fSsXJ1JJKoxHaVbXs4DTSVXKRRtp8EriInWUEREAREQBERAEREAREQBESjNbjAKzFXxSoLswEw4nEkDTT4/r9d04WMw1+tVcqOzix8uUhslI2sXvYi6IhbvOgnIr7yYmp7At3KpPvmNqw4UaN+9usfHsgYSu/tPYdl/kNJS2y9IxMcVUvmqZdPtk29FIPDvE0qNTEItZFYVCrK1I1CWJRgcyZjYkgqQLk8edtejXpGjxOa4vYacwO3v7ZycJ0iu5eoziocy3oMrLYswU1QShUX7L6CZS5CI9vvg3qYWnUqZekpuc4AtZanVBtc/aVb2POb37KMf1VQnVTUpeQAqp7jb90SL7W3jzmqi9ZahYFidFA6pydxA15XnY/ZahNY9nSqf/AMat/daT4EnrLNxmpQrEOzLe4HIX9eXrNmpwnMpoWL6XGg4kG+p0I4cpEeR4G1X3t6L20zDtU2P5Gb2yt68PiTZKoDfcbqt5cj5EyB7x4esouudl7G6/o3H3yIUa+Z+OVh4/GbWytH0FEgm7e8dWmoWqc6cjx07jJth8QtRQym4MsnZVqjLERJIEREAREQBERAE0sVXubDl8eJPlce/sm7OQ9TrNf75HvJ+FvWQyUbJYAZj5TlVqQc3bXumfEVrmYQZBYuVAOEuAloaKjELe2nDiBr2XJ4wDz/fvalZcYq4frMERejCl89yz2KgE21HKcjezbOIp5aDpTpOyZn6Mk2DFlFO/I2W5/FPRFxINZ1UWcKHvbQ30te1+AE8y25gKrYyqMTVu1RVqIRYouVmXIvcBUQHmeNpjdssRxFyj3ae+eh/sqwemc/aapUH4QFoj35pA8Rs6oWWmoBLtkQqbrfvPLtN+QM9Y3IyUyaScFpqATzVbqh/eIqN35hEgSmp7Jmps5bBj2t8FUfnNyuwynrD1kc2Rja1WvVAStTpoQAalICnVve7UnvmPDjYDUcYhyHwSFkBnF2lurRq65QG7RpO4BK5ZsVISdm1cJw6ycxyP5HvnY3f2x0dVQDenVOXX7Ld87VWgGFiJGcRsopVsvBmVl7mDAEe8ekiqB6HEoJWXKCIiAIiIAiIgCcPbCFHzj2T7XceF53Jr4qmG0PZBKOGHl15qY7A1KJugzp93gR4GYaW0VJsSVb7raH05+UqWOjmE1dqYGniaL0ay56bizLmZb6g8VII1A5wK0tq1tIBwKmWlUsCQqotNFvwVQMo17Mo9JGNu1GeoCzXyAhBbhfifcPSdjeGlmYEG3IzmthQRzv2nWYtUySOKjBrhiDfNcaG/C+ncT6ydbs4jS5GtrE89JwVwuvCd7Y1K367pEtwiTipcTp4P2JyaCzq4ThJgGZSJSVZpiarbnNiDLeWUqN3B79PHt8BMH0i/s69/L15+XrN3BrqLm501+XcIIZ1oiJYqIiIAiIgCIiAJiq8ZlmKrAMbLfjNLF7JSoNVB7iLzeiSCO1t3gODOvgcw/wA1/cRNHE7Dq26rg+II+GaTCWNTB5SKJs84xGw8Tm1QMO51+ZBmBNiVwT9S3kL/AAnpf0ccpY2F/VhKOFk2edf+TVR/yKn8DflN/A7OdPaQjxFvjJmcKO70Ep9G8PQSO7Js4dBrcvTWbK1H+yh+HxnS6LvlppCSoUTZz+ic8WA7hcy5cKPHx+NuE3CstMtRWy1EtNvCjUeM1hNrCe0JJB0ogRBAiIgCIiAIiIAmKtMsx1uUAxxESQJSVlIAlDKyhgFplhl5lpglGNpY0yNMbQWMbSyXmWyCAJtYTiJrCbWE4iCDoRKCVggREQBERAEREATHW5TJMdaAczbmLalQZ0NipXjqNWAIPrNXZG8qVyFbqVOw8G/CfkffMu8ovhan7p/zrIZjEtRoMNCekFxx6rgjXuvOPNlljntxXuevpNLjz4alz1NJ/tZ6PKThbZ261LC06iWz1AupF7XXMxt+uM42G3uxCANUUOhJF8uW5FrgMNL6jlNZamEXTOfF2fmyQ6o1zXJNpaZr4TaC1aQqr7JBPeLcQe8Wmngd5qFZwiMcxvYFSOAvx4cBNeuO2/PBzLBkd1F7c/T1OmZYZoYjeGgjlGqWYHKRlc69lwLc5s43FrRRnc2VeNhfnbh4mT1x334HdTTVxe/G3PoZDMZnArb8UR7KVG8lX5ze2jtIrhTWpi5Koygi/tFeQ48Zms0HdO6N5aTNFxUo1bpWbpmjjtqJSps982UhSFIPWPAHs4yFbQ2ziKhK1HZeRS2Qa8LgW986+0tlfRsEULZiaqsSBYXtaw/hnN/lOal0LhHd/rVilBZZbya2Xl47m/sLaFXEVC7LlpBSFA4Zrj+I2B1kmwvGRTdDFOylMtkQGxsdWZr8fDlJZheM3076oJ2cWuj0ZnFJJLivL8m8JWUErNzhEREAREQBERAEx1uEySyrwgHJ3gF8LV/D/uEhWL/4aj3PVH+mfnPQ6tIOpVhcEWIPMSKbT3Oa96BuPuMbEeDcD5zi1WKUt4q9q+57HZ2oxw+Gbre/pxRg3hP9xwvgP5P6TnVv+Ap91d/5BO9vFs5lwNIHU0sma34SpPqRI89ZfoSrmGYV2OW+tjTGtuy85syqTv8A5XselpJKWOPT4Tfv+SQbnVL4WqOxm96CQ3CYg03R14qQw8tbSY7lL/d63ex/kH5yIYbDF7gcQjP45Rcj0BlMt9GOvqa6bpWbPfFr+mbW164fFsy8GdWHgQpkr32rZcKR951X0Jb/AGyC0vaXxHxElm/9bSkvaXb0sB8TJxz/AE8kvP3Iz4az6eHlf2oiJofVh+RYr6Kp/wB09A3arZsLS7gV/hYj4WkFqYxTQWkF1Wo1Qtca5lC2t5CSzcqtegy/dqH0YA/G8nRtLLS8UR2tGUtPbXEvtuR3eEXxr/jT+VZI98D/AHf/AOxfg0ju2hfHN/8AIvwWS/bOzPpCBM2UZwxNrmwDCw79Zrji5LKl5/k5tROMHppS4S9kc/dTaIZRSC+whYntJfgB2WMlWF4zmbP2elFctNbdp4kntJ5zqYWd2KMowSkeJqskMmWUoKkzcErKCVmhzCIiAIiIAiIgCY6p0l5mOpAMcREkFHUEEEXB0IOoI5iR7F7k0WN0Zk7hZh5X1HrJFKTOeOM/mRvhz5MLvG6NPZ+y1oUujS9tSSeJJ5m3l6SO7D3Xq0K4Z8hQKwNmvxUjgRJbKSssMW4/Tg1hq8sVNX83JAam6FdahyoCgfqnOo6t9Da9+E628+wauJqqUy5VW2rW1LEnS3hJMZQzNaWCTj5nS+0sznGbq0mv5IyN1CcKtIsiuHzlwM2nW0voToR6Td2JsMYUMA5fNa9wANL8B5zrGWGaRwQi1JLdGGTWZskXBvZu2ay4NFYuEUMxuWsLnlx4zJLjKTVJI5XJvkqs28LNVZtYaChuCVlBKwQIiIAiIgCIiAWmYa72t3m3uJ+UzGam0lOQleKkMPEawSXxMGCxi1UzLpqQQeKsNCp7x+R5zPJAiJSAhKQYMFi0yhlZQwCwywy8ywwSWGUlxlIIZVZloVfrAvaCfh/WYryzZP1lRqltLBV/CL29bsfMSCDsiViIKiIiAIiIAiIgFCJawl8pAI5jKD4aoalMXVvbT7wHDwYcjzGnh08JjUqrmQ37RwKnsYcjN2pSDCxFxOJi9ilWz0iQe0cbdhHMQSdSJzcPtNhpUX94flN5K6twPyPpJJL5SVMtMEiWmVlDBJaZYZeZr4jFIgu7qviQPjALzLWYAXJsBzmg22QxtSQue32V9TqfIRh8FUrEFjmseHCmv5n1PhIsgueqaxyqDlOne/5L8fDj3sFhujW3PiT2mW4PACn3k8T8h2CbUgq2IiJJAiIgCIiAIiIAiIgFLSlpdEA16uDVuI8x+tZqPsu3sn5f0nStFoJs5IoVF7T7/wCUw1Vh9k+8fETqxBNnCOIftHu/KYXaseD28Fv8pI7StpAsiz7KrVPaqVbdg6n5TLht1FBuVF+1jnP685JAJW0ULNChshF49bu4D0HHzvN5VtKxJKiIiAIiIAiIgCIiAUErEQBERAEREAREQBERAEREAREQBERAEREAREQBERAEREA//9k="/>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sp>
        <p:nvSpPr>
          <p:cNvPr id="33808" name="AutoShape 16" descr="data:image/jpeg;base64,/9j/4AAQSkZJRgABAQAAAQABAAD/2wCEAAkGBhQQEBQUERAVFBUUFBYSFBQVFRQUFhUUFRQVFBQQFRQXGyYeGBkjGRQUHy8gJScpLCwtFR4xNTAqNScrLCkBCQoKDgwOGQ8PGi8kHyQpKiwpLCwsLCwsLCksLSk0LC0sLCwpKSksKSwxLSwpKSksKSk0LCksLCwsKSwpKSksKf/AABEIARMAtwMBIgACEQEDEQH/xAAcAAEAAQUBAQAAAAAAAAAAAAAABgECAwQFBwj/xABHEAACAQIDBAcEBwUGBAcAAAABAgADEQQSIQUGMUETIlFhcYGRMqGxwRQjQlJy0fAHgpKy4RYkYqKzwjRD0vEIFTNEc4Oj/8QAGQEBAAMBAQAAAAAAAAAAAAAAAAECAwQF/8QALhEAAgIBAwEGBQQDAAAAAAAAAAECEQMEITESBRNBUXHBIjJhodEjgZGxFBVS/9oADAMBAAIRAxEAPwD3CIiAIiIAiIgCIiAIiIBEt562asVH2FA9esfiJFMdjSmjad/IyR70oVxBPaFPut8pGdp08yzzcnzM9zBFd3E4W0tr2HtAjxkXx+1Qb6++bG3ME/JvUa/GcX6EQRmbmL+szUUzpeyPTtgYHocOin2mGd/xNrbyFh5TogWliNcy9pmzJFrvGeCICytEFhqWlvTSlcGadVrSyKm100wV3uJjDy46yyiVbOBtLZrZjUpnrHjra/fE7Tp2yktQ7w9siInrHiCIiAIiIAiIgCIiARbe+n11P+G3oT+ch+Lqm0mm+DW6M9zfKQXHYhRe5HbrPOzfMz3NHvjRG9q0ix1nLp7Naq6oi36wv3C+pJnXUHE1clMjTVjxCr2n8uck2EwKUU6o8+ZPaZzpnZkaSMg09ZTNMS1vnLGq6wzls3FFxMoWaNGvY2PPhNsVdPGTRWwyXE0K1CbjPNSq8iiTUqUu/wAJRbytZpax1/EPfxkooytepY2tKSlZCwFpWX3K7HtkRE9U8cREQBERAEREAREQCPb5UQ1NCRcBiPUf0kFxOyqbn/0VJOnAT0LeynfDE/dYH5fOQrCVLBmsWt1RbtPjOLMvjPa0Uv0vRmvh8BToDIihcxuxAAubTHia9haXY9yLEaHj+YnNq178f1yDW9xnJJ7m733L2aURprit2nz5fruMz0mkIozYCX7/AIjwm3h8JUcHKjNYXNgTYdptNKtjUoo1SobKouT8ABzJOk637Gd53xhxgfQB0qIv3VYMuX/IPMmdGPH1MxyNxg5LwNNlI4iYjTJ5SFb/AG3aqbTxXRVXX61l6rEeybcB4SO/2pxY/wDdVf42lu7NVCTimerNgCRroO/QepnV2Hut9KUkVFyqbEjXXutPEMNjXqVQajs5J4sxb4z6J/ZnTy4InlnPuAvLQgnKmZaiLxw6rPGt699a2HxVahh8gWlVemHKhmbIxUsc2g4HgIkT2oxqVqjn7bs/8TFvnEuqNO5Z9gxETqPDEREAREQBERAEozgcSBKyO7y7y08O3Rsrk9H0rFEZwqBiMzlRZRcHja9tL2NqydKyUrZ09oMlak6ZhdlIAOhvy0Pfaef4UFaJ01LtfysAP12zpf2tw7AEioB1tTRe3UNm1tbQ6HsmvjdtYeoQErJmbq5D1Wvysp4/9pyZG5b0ejppqHw+ZzsgdLHQg6H5TkYjDkHh5fkZ1qtEgzBiWIHWGYngOflbWYyipbnfTvY4/wBGN7gnwJm1h6fl29nnN+thBTBLkAAXN+A8ZBd694zUU0qFwh0ZuBcfdA5L8fDjWMCVG+Dn737yfSH6KkfqkPH77fe/COXrJn/4fq1sXiF+9QB/hqL/ANU8zo4InWenfsPwpTHOe2i3xE6otJpIpnhWKXoQLexy+PxTdter/qNOauFJ5SZ7w7CK43EAj/nVPe5IM0zsy3LymbmdcI/CjlbHwBNRf1zn0puhgOjwNJT9pSx/e/paeLbubIL1FUDVmAHiTPoGhSyKqjgoCjyFpth3tnmdoz2UT5p2lu21OqyMuqMyn902+UT3/bO6VDFNmcFX5stgT4gix8YlHhl4Fo66DW/J2oiJ2HjCIiAIiIAiIgCefb4Nh3xvWxlSjWRF0UP7KCpUDajKVstUnkchvfLp6DPNt4t3K1XEYxxf6+mKKGykIq0sRTv7d2P15NrDkJSb2LROc27+Hr0xTGPV01OVuh1OI+tznqgkvbNm1JBNjYmdStsfEVFV1xtIr0wxGYISlT6voij5XVWQqLd3Ii04lfdqowVclWmKZzI9Nqi1VsnRgl8j5iVequW2ULlE222FiEpYJqjZhQNVqosEDVDhRTpVchsFtUDWvb2gTY3mJobFPZ+KpX6WnTqrckGn1SASSFylzcAWF800do4+pT1XB1HIBsAFUX72JPrrNLY+wq2alTdm6uEWkWVyCXesz5aTZgQVApoHsbgNbjedHeDH1RXohGc06iVqLhabi1QMhWtqoOoDhTz6p1zTNwVnRHUTSozb47tmps3D1grK/VeqpPAVFuAQDbqmw8zIIm797Xn0I2AVqPRP1lyBDfmALX8ZBdpbqPRJ6hdeTqL6f4gNQfdLZcbW6OrR6lNdM3uebHYduyTn9lWyyuJd7aCnbzLRh93KlVrLTbxsQB4kyfbu7CGEp24s2rH4AdwkYoNuzTWaiKxuN7s4+9G5QxFQ1qYGc+2vDNbQMD2yLf2HrFrdC3na3re09WibSwxbs4MetyQj08kY3X3NXCnpKljU5AcF778zJPETSMVFUjmyZJZJdUhERLGYiIgCIiAIiIAiIgFtQ2Bt2GeQ7V3k2ngczYimlelzrUQ1014ujm38o/xAz1rGVMqMe7+ki+JcOpBUFWBBVgCCCLFSDytMsjLxIXg/2h1iocLTqI2gZBl15qQ1sjDiVY8NQWE7mzd9a1SotM4YXYhQ6moU4HixUWsRY8O4k6TzjbOzxs3GHID0FVQxQHXJc3UX+3Ta5U+AOjMD6FunTNWiqJVyFCKoZRcNqAXF+IK6i/KpqDeZsuTVaQPEA+Iv5ic/GYFHr0gaak5wxOUcQfaPfN3Egmm4XRmRgO4lSB75zdk4JvpFLNr0fSsXJ1JJKoxHaVbXs4DTSVXKRRtp8EriInWUEREAREQBERAEREAREQBESjNbjAKzFXxSoLswEw4nEkDTT4/r9d04WMw1+tVcqOzix8uUhslI2sXvYi6IhbvOgnIr7yYmp7At3KpPvmNqw4UaN+9usfHsgYSu/tPYdl/kNJS2y9IxMcVUvmqZdPtk29FIPDvE0qNTEItZFYVCrK1I1CWJRgcyZjYkgqQLk8edtejXpGjxOa4vYacwO3v7ZycJ0iu5eoziocy3oMrLYswU1QShUX7L6CZS5CI9vvg3qYWnUqZekpuc4AtZanVBtc/aVb2POb37KMf1VQnVTUpeQAqp7jb90SL7W3jzmqi9ZahYFidFA6pydxA15XnY/ZahNY9nSqf/AMat/daT4EnrLNxmpQrEOzLe4HIX9eXrNmpwnMpoWL6XGg4kG+p0I4cpEeR4G1X3t6L20zDtU2P5Gb2yt68PiTZKoDfcbqt5cj5EyB7x4esouudl7G6/o3H3yIUa+Z+OVh4/GbWytH0FEgm7e8dWmoWqc6cjx07jJth8QtRQym4MsnZVqjLERJIEREAREQBERAE0sVXubDl8eJPlce/sm7OQ9TrNf75HvJ+FvWQyUbJYAZj5TlVqQc3bXumfEVrmYQZBYuVAOEuAloaKjELe2nDiBr2XJ4wDz/fvalZcYq4frMERejCl89yz2KgE21HKcjezbOIp5aDpTpOyZn6Mk2DFlFO/I2W5/FPRFxINZ1UWcKHvbQ30te1+AE8y25gKrYyqMTVu1RVqIRYouVmXIvcBUQHmeNpjdssRxFyj3ae+eh/sqwemc/aapUH4QFoj35pA8Rs6oWWmoBLtkQqbrfvPLtN+QM9Y3IyUyaScFpqATzVbqh/eIqN35hEgSmp7Jmps5bBj2t8FUfnNyuwynrD1kc2Rja1WvVAStTpoQAalICnVve7UnvmPDjYDUcYhyHwSFkBnF2lurRq65QG7RpO4BK5ZsVISdm1cJw6ycxyP5HvnY3f2x0dVQDenVOXX7Ld87VWgGFiJGcRsopVsvBmVl7mDAEe8ekiqB6HEoJWXKCIiAIiIAiIgCcPbCFHzj2T7XceF53Jr4qmG0PZBKOGHl15qY7A1KJugzp93gR4GYaW0VJsSVb7raH05+UqWOjmE1dqYGniaL0ay56bizLmZb6g8VII1A5wK0tq1tIBwKmWlUsCQqotNFvwVQMo17Mo9JGNu1GeoCzXyAhBbhfifcPSdjeGlmYEG3IzmthQRzv2nWYtUySOKjBrhiDfNcaG/C+ncT6ydbs4jS5GtrE89JwVwuvCd7Y1K367pEtwiTipcTp4P2JyaCzq4ThJgGZSJSVZpiarbnNiDLeWUqN3B79PHt8BMH0i/s69/L15+XrN3BrqLm501+XcIIZ1oiJYqIiIAiIgCIiAJiq8ZlmKrAMbLfjNLF7JSoNVB7iLzeiSCO1t3gODOvgcw/wA1/cRNHE7Dq26rg+II+GaTCWNTB5SKJs84xGw8Tm1QMO51+ZBmBNiVwT9S3kL/AAnpf0ccpY2F/VhKOFk2edf+TVR/yKn8DflN/A7OdPaQjxFvjJmcKO70Ep9G8PQSO7Js4dBrcvTWbK1H+yh+HxnS6LvlppCSoUTZz+ic8WA7hcy5cKPHx+NuE3CstMtRWy1EtNvCjUeM1hNrCe0JJB0ogRBAiIgCIiAIiIAmKtMsx1uUAxxESQJSVlIAlDKyhgFplhl5lpglGNpY0yNMbQWMbSyXmWyCAJtYTiJrCbWE4iCDoRKCVggREQBERAEREATHW5TJMdaAczbmLalQZ0NipXjqNWAIPrNXZG8qVyFbqVOw8G/CfkffMu8ovhan7p/zrIZjEtRoMNCekFxx6rgjXuvOPNlljntxXuevpNLjz4alz1NJ/tZ6PKThbZ261LC06iWz1AupF7XXMxt+uM42G3uxCANUUOhJF8uW5FrgMNL6jlNZamEXTOfF2fmyQ6o1zXJNpaZr4TaC1aQqr7JBPeLcQe8Wmngd5qFZwiMcxvYFSOAvx4cBNeuO2/PBzLBkd1F7c/T1OmZYZoYjeGgjlGqWYHKRlc69lwLc5s43FrRRnc2VeNhfnbh4mT1x334HdTTVxe/G3PoZDMZnArb8UR7KVG8lX5ze2jtIrhTWpi5Koygi/tFeQ48Zms0HdO6N5aTNFxUo1bpWbpmjjtqJSps982UhSFIPWPAHs4yFbQ2ziKhK1HZeRS2Qa8LgW986+0tlfRsEULZiaqsSBYXtaw/hnN/lOal0LhHd/rVilBZZbya2Xl47m/sLaFXEVC7LlpBSFA4Zrj+I2B1kmwvGRTdDFOylMtkQGxsdWZr8fDlJZheM3076oJ2cWuj0ZnFJJLivL8m8JWUErNzhEREAREQBERAEx1uEySyrwgHJ3gF8LV/D/uEhWL/4aj3PVH+mfnPQ6tIOpVhcEWIPMSKbT3Oa96BuPuMbEeDcD5zi1WKUt4q9q+57HZ2oxw+Gbre/pxRg3hP9xwvgP5P6TnVv+Ap91d/5BO9vFs5lwNIHU0sma34SpPqRI89ZfoSrmGYV2OW+tjTGtuy85syqTv8A5XselpJKWOPT4Tfv+SQbnVL4WqOxm96CQ3CYg03R14qQw8tbSY7lL/d63ex/kH5yIYbDF7gcQjP45Rcj0BlMt9GOvqa6bpWbPfFr+mbW164fFsy8GdWHgQpkr32rZcKR951X0Jb/AGyC0vaXxHxElm/9bSkvaXb0sB8TJxz/AE8kvP3Iz4az6eHlf2oiJofVh+RYr6Kp/wB09A3arZsLS7gV/hYj4WkFqYxTQWkF1Wo1Qtca5lC2t5CSzcqtegy/dqH0YA/G8nRtLLS8UR2tGUtPbXEvtuR3eEXxr/jT+VZI98D/AHf/AOxfg0ju2hfHN/8AIvwWS/bOzPpCBM2UZwxNrmwDCw79Zrji5LKl5/k5tROMHppS4S9kc/dTaIZRSC+whYntJfgB2WMlWF4zmbP2elFctNbdp4kntJ5zqYWd2KMowSkeJqskMmWUoKkzcErKCVmhzCIiAIiIAiIgCY6p0l5mOpAMcREkFHUEEEXB0IOoI5iR7F7k0WN0Zk7hZh5X1HrJFKTOeOM/mRvhz5MLvG6NPZ+y1oUujS9tSSeJJ5m3l6SO7D3Xq0K4Z8hQKwNmvxUjgRJbKSssMW4/Tg1hq8sVNX83JAam6FdahyoCgfqnOo6t9Da9+E628+wauJqqUy5VW2rW1LEnS3hJMZQzNaWCTj5nS+0sznGbq0mv5IyN1CcKtIsiuHzlwM2nW0voToR6Td2JsMYUMA5fNa9wANL8B5zrGWGaRwQi1JLdGGTWZskXBvZu2ay4NFYuEUMxuWsLnlx4zJLjKTVJI5XJvkqs28LNVZtYaChuCVlBKwQIiIAiIgCIiAWmYa72t3m3uJ+UzGam0lOQleKkMPEawSXxMGCxi1UzLpqQQeKsNCp7x+R5zPJAiJSAhKQYMFi0yhlZQwCwywy8ywwSWGUlxlIIZVZloVfrAvaCfh/WYryzZP1lRqltLBV/CL29bsfMSCDsiViIKiIiAIiIAiIgFCJawl8pAI5jKD4aoalMXVvbT7wHDwYcjzGnh08JjUqrmQ37RwKnsYcjN2pSDCxFxOJi9ilWz0iQe0cbdhHMQSdSJzcPtNhpUX94flN5K6twPyPpJJL5SVMtMEiWmVlDBJaZYZeZr4jFIgu7qviQPjALzLWYAXJsBzmg22QxtSQue32V9TqfIRh8FUrEFjmseHCmv5n1PhIsgueqaxyqDlOne/5L8fDj3sFhujW3PiT2mW4PACn3k8T8h2CbUgq2IiJJAiIgCIiAIiIAiIgFLSlpdEA16uDVuI8x+tZqPsu3sn5f0nStFoJs5IoVF7T7/wCUw1Vh9k+8fETqxBNnCOIftHu/KYXaseD28Fv8pI7StpAsiz7KrVPaqVbdg6n5TLht1FBuVF+1jnP685JAJW0ULNChshF49bu4D0HHzvN5VtKxJKiIiAIiIAiIgCIiAUErEQBERAEREAREQBERAEREAREQBERAEREAREQBERAEREA//9k="/>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pic>
        <p:nvPicPr>
          <p:cNvPr id="33809" name="Picture 17" descr="C:\Users\sameer\Desktop\Income Tax Presentation\Images\donate.jpg"/>
          <p:cNvPicPr>
            <a:picLocks noChangeAspect="1" noChangeArrowheads="1"/>
          </p:cNvPicPr>
          <p:nvPr/>
        </p:nvPicPr>
        <p:blipFill>
          <a:blip r:embed="rId2" cstate="print"/>
          <a:srcRect/>
          <a:stretch>
            <a:fillRect/>
          </a:stretch>
        </p:blipFill>
        <p:spPr bwMode="auto">
          <a:xfrm>
            <a:off x="304800" y="304800"/>
            <a:ext cx="2819400" cy="5819775"/>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en-US" dirty="0" smtClean="0"/>
              <a:t>Section 80CCG -RGESS</a:t>
            </a:r>
            <a:endParaRPr lang="en-IN" dirty="0"/>
          </a:p>
        </p:txBody>
      </p:sp>
      <p:sp>
        <p:nvSpPr>
          <p:cNvPr id="3" name="Content Placeholder 2"/>
          <p:cNvSpPr>
            <a:spLocks noGrp="1"/>
          </p:cNvSpPr>
          <p:nvPr>
            <p:ph idx="1"/>
          </p:nvPr>
        </p:nvSpPr>
        <p:spPr>
          <a:xfrm>
            <a:off x="457200" y="1600200"/>
            <a:ext cx="8229600" cy="4876800"/>
          </a:xfrm>
        </p:spPr>
        <p:txBody>
          <a:bodyPr>
            <a:normAutofit/>
          </a:bodyPr>
          <a:lstStyle/>
          <a:p>
            <a:pPr algn="just"/>
            <a:r>
              <a:rPr lang="en-IN" sz="2000" dirty="0" smtClean="0"/>
              <a:t>The Rajiv Gandhi Equity Savings Scheme (RGESS) provides tax benefits under Section 80CCG for new equity investors in specified instruments.</a:t>
            </a:r>
          </a:p>
          <a:p>
            <a:pPr algn="just"/>
            <a:r>
              <a:rPr lang="en-IN" sz="2000" dirty="0" smtClean="0"/>
              <a:t>The</a:t>
            </a:r>
            <a:r>
              <a:rPr lang="en-IN" dirty="0" smtClean="0"/>
              <a:t> </a:t>
            </a:r>
            <a:r>
              <a:rPr lang="en-IN" sz="2000" dirty="0" smtClean="0"/>
              <a:t>eligible securities include stocks listed on the BSE-100, CNX 100 indices, </a:t>
            </a:r>
            <a:r>
              <a:rPr lang="en-IN" sz="2000" dirty="0" err="1" smtClean="0"/>
              <a:t>Maharatna</a:t>
            </a:r>
            <a:r>
              <a:rPr lang="en-IN" sz="2000" dirty="0" smtClean="0"/>
              <a:t>, </a:t>
            </a:r>
            <a:r>
              <a:rPr lang="en-IN" sz="2000" dirty="0" err="1" smtClean="0"/>
              <a:t>Navratna</a:t>
            </a:r>
            <a:r>
              <a:rPr lang="en-IN" sz="2000" dirty="0" smtClean="0"/>
              <a:t> or </a:t>
            </a:r>
            <a:r>
              <a:rPr lang="en-IN" sz="2000" dirty="0" err="1" smtClean="0"/>
              <a:t>Miniratna</a:t>
            </a:r>
            <a:r>
              <a:rPr lang="en-IN" sz="2000" dirty="0" smtClean="0"/>
              <a:t> PSU companies, IPOs of PSUs with an annual turnover of more than Rs 4,000 </a:t>
            </a:r>
            <a:r>
              <a:rPr lang="en-IN" sz="2000" dirty="0" err="1" smtClean="0"/>
              <a:t>crore</a:t>
            </a:r>
            <a:r>
              <a:rPr lang="en-IN" sz="2000" dirty="0" smtClean="0"/>
              <a:t> and RGESS-compliant mutual fund ETFs.</a:t>
            </a:r>
          </a:p>
          <a:p>
            <a:pPr algn="just"/>
            <a:r>
              <a:rPr lang="en-IN" sz="2000" dirty="0" smtClean="0"/>
              <a:t>Tax benefit is available to investors if their annual income is less than Rs 12 </a:t>
            </a:r>
            <a:r>
              <a:rPr lang="en-IN" sz="2000" dirty="0" err="1" smtClean="0"/>
              <a:t>lakh</a:t>
            </a:r>
            <a:r>
              <a:rPr lang="en-IN" sz="2000" dirty="0" smtClean="0"/>
              <a:t>.</a:t>
            </a:r>
          </a:p>
          <a:p>
            <a:pPr algn="just"/>
            <a:r>
              <a:rPr lang="en-IN" sz="2000" dirty="0" smtClean="0"/>
              <a:t>The deduction is 50% of the amount invested up to a maximum of Rs 25,000.</a:t>
            </a:r>
          </a:p>
          <a:p>
            <a:pPr algn="just"/>
            <a:r>
              <a:rPr lang="en-IN" sz="2000" dirty="0" smtClean="0"/>
              <a:t>No sale, pledge or hypothecation is allowed for one year from the date of purchase, and if violated, the tax benefits are withdrawn. </a:t>
            </a:r>
          </a:p>
          <a:p>
            <a:pPr algn="just"/>
            <a:r>
              <a:rPr lang="en-IN" sz="2000" dirty="0" smtClean="0"/>
              <a:t>The benefit under Section 80CCG is available for a period of three years</a:t>
            </a:r>
          </a:p>
        </p:txBody>
      </p:sp>
      <p:sp>
        <p:nvSpPr>
          <p:cNvPr id="34818" name="AutoShape 2" descr="data:image/jpeg;base64,/9j/4AAQSkZJRgABAQAAAQABAAD/2wCEAAkGBhQQEBQSEBAQFRQVFRAQFBcYEA8QFRQUFBQVFRQXFBQXHCYeGBojGRQUHy8gJCcpLCwsFR4xNTAqNSYrLCkBCQoKDgwOGg8PGikkHyQpKSwsKSkpKSwpKSwpKSwsKSksKSwpLCwpKSwpKSkpKSkpKSwpNiksKSkpLCwpKSkpKf/AABEIAPYAzQMBIgACEQEDEQH/xAAcAAABBQEBAQAAAAAAAAAAAAAAAQIDBAYFBwj/xAA9EAACAQIEBQEGAwYEBwEAAAAAAQIDEQQFEiEGMUFRYXETIjKBkaEHscEUI0JScvAVY5LhJDNTgqKy0Rf/xAAZAQEAAwEBAAAAAAAAAAAAAAAAAQMEAgX/xAAlEQEAAgICAgEEAwEAAAAAAAAAAQIDESExBBJBIjJRcRRCYRP/2gAMAwEAAhEDEQA/APcQAAAAAAAAAAAAAAKuY5lTw9N1a9SMIR5yk7L08vwBaIq+KhTi5VJxjFc5SkoperZ5HxR+N8ruGApqKTt7SaTlL+mHJfO78Hmee8VYnGyUsRWnUs7JOVox9IqyRA9+zD8VsuouzxOt8v3cJ1F8pWs/qc7/APbsvvZvELy6O32kfPbqvz/fYRJtenkjaNvp3LvxLy+vtHF04vlaalS39ZJL7mlp1YySlGSafJppp+jR8eKfZf35O3w/xbisHLVhq0oLa8b3g+94PYbS+qwPMeFPxop1WqeNiqUuSqRTdN9tUecPXdeh6XSrKaUoyUotXTTTTT5NNc0TsPAAJAAAAAAAAAAAAAAAAAAAAAI2Keefip+IUsBGNDDNKvUjqctn7KDdk0v5m07X5Wb7AaDizjvDZdF+2qJ1LXjSi1rl2v8Ayry/ufP/ABbxtXzGprrStFfBBN6IJ9Eu/l7v7HAx+OlUk25SlKTblKTcpSb5tt8ytUrX+136EOe08qj36vazT78yWlg21dq1/P0JcnwcpPV9NjVYbh/b3oRb880VWyRVpx4LXZRYR9fTmPhlrSbTv+RrZcNbcrej2I48IN9H8myv/vVf/Et+GWoq20oq3q1Z90/0ZdpYFTts4vezS1J+qRo6PCXf9X9S7heGFB3Ss/Delv0OZzV/Lqvi3+YZWeWSheTipR7q9158Gr/D/jWeBrRpzqOWFm/ei7vRf+OPa3Npc1fqdnDZPtyXTpz8HMzrgOX/ADsJZTW7pXemffS+jIpnjfJk8O1Y3D3GnVUkpRaaaTTW6aaumh55X+E3Fs3JYKsmorWqWr44ShvKnLxa7Xoz1Q2RO3ngAAkAAAAAAAAAAAAAAAABDjMXGlTnUqO0IRlOT7Rirt/RHyhxRns8diq2Ilf95JtRv8MFtCK9IpI9r/G/iP2GDjhYytPEP3/FGDTl/qk4x+p4DKMntb/b+phxaUFyXD4Z1JKK6jZUrfW3zZqOGMu/eOTXw7HNresbWYq+9oiHfyDKVBJ25HeaRWpPSTKZ59p29yka4SIsYeRWhIsUo+pntDZRdgkySFPYipLkX409irXK6daFCJchTsiPB0y/GmmvJZWm42zZMmp0xPFOWzoVoZjhUtdKUZ1oW2qRi/i/qtdejPTuHeJKGPoqrh6iktlJX96nK19M480/zODUw/NNXT2afVPmeSY2pVyfM3+zT9nqtOns3CpB84VI/wAST28dDf4+Sftl5HmYoifer6OAz3B3GFPMaOuFo1I2jVp3u4S7rvF9GaE2MAAAAAAAAAAAAAABGxTk8WZi8PgcRWTs4Uaso9Pe0tR+7QHzz+JXEf7bmNaafuQl7Cl/RT2bXrLVL5oytTEuXpy22v8A33Hxp6nJyla2yXNsJRtyXzewVG0oXlFJXa3e/wCZu8ioaYJ9935Mrk2D1Tbd7fY2mHjZJdEkZs1vh6HiU/stqZJGSK6b+Q+CMr1IWoS7F6gyhSidCguWxXZoqv4aNmX1smUaDasW4vb0OITKzh1tc6GHiUaEeRej4LqQzZZ2ldO553+LGTaqVKtFLVSnpfmM7bfU9IpszvHlC+Eq+Iqf+mSZb1MTDLb6qzWWA4QzGWFzClOLSTnClU3506nuu/R7tP5H0AfNOCrqab6pyku/PUvpsfSODr+0pwn/ADRjL/Uk/wBTbV5SYAA6AAAAAAAAAAAZ78QcDKvlmKpw+J0pSXW+hqdvnpsaEixSThJS+HTJS9Lb/YD5U/wna0o+8pdVfawkMtUt1Bpep35U4yuoyk4368uexYr4aNONk0rJt/31OdqoiY7UMpwijsu/28nfjTObkUNScrdTs6foYrzy9vBGqQZGPyKk86pRenXG/XocniPMppqlSUvNupmlk9d7qP35/U7rjiY3Mq8nkTE6rD0XD5lCW8ZL6nWw+JXc8geHr03vCX1/+FzLeJKlKSTva/W7E4NxwU8yYn6oez4aqmW1yf8Aexh8n4hVS19ma6jik4Xv0/IyzX1nT0qXi9dw6uD3f2OpRoXMlDiOlSdnUUeu4+X4hYeH8be9tt9u5bSGbNbU8S2KhY4XGivhKi7wa+pXw/4g0J7Rbv5i7fUnz/Exr4KpKD5x9bO65lkwz1nbxLKU1PdNdH2XQ+k+Fp6sFhn/AJNH7QSPB8zpKFVqKd5LUuy26eD3XhGDWAwqlz9hRv8AOKZqq82XXAAO0AAAAAAAAAAA5vEtbRg8RJdKNZ/+DOkc/iCnqwtdd6VT/wBWRPTqv3Q8FpYTTGMpW1WUpL8r+UiLMqt2l0akRYyvU1+70e9+q6lnEYOWlTcemy8y5Iz0t+WryMWtzVayanan8y3i6jSdrjMuoOEEnz6+pPUpX6lEzy20jVYhl8fiZJbXV3du15W8LucnGY90lGXsNpPaVSbk35suRtK0FFO6v3fX5I4mKowktLs49pRez8FtbQy5MdviVDL3LEUZVFRWmF9Wio1OP/a+Zxq9W72d+zas/RruavCNU4OnTaUHzUVa/qyn/hWuerT1e/M796/CuMeT5JwxQc3yaatfc9Uy7J1Uoy1PSlF3v2XcxmQ4BUmu73Z6Pg6WvB1I9ZJx+pltMTZ6NKzTG8nz5UJ3XtZabuKdmr27LqcnLsio1JpKvVV+W1jr43JdNVp7pNqzvF2ObgOD5yxMJS0ujqvPeV9HWy6svpMa1tlzUne/Xbd8OcH4aGmMp1Lv4dV4pv15M7+GymVGGIg37jXuvm077JlB8O2S/wANqV1F/HCqr0ZJfy6t4y8o1GKcv2eWqGmSjZrVq3XnqczPOkxEa3rX+PJsZg28XGFm5SlGjFeZOyt9UfQeGoKEIwXKMYxXpFJfoYLhLhP2mLWNqx2gv3N3znJWlK3RJXS8vwehGuscPNnsAAHSAAAAAAAAAAAQ4ulqhKP80ZR+qaJhGB4PiMCruquUGtcWuvVFt1VKKl0fvL9DpcU0JUsTUhGO2pyt3Ut1f6nGrNqyduXLoefEal7Uz7REnRkS0XvdkFH3izKNkQ6hL7OMlyKeIyhPlYlhWsySeMRxtb6xMOfHKrc3fxyHxoJP9CtmedKmm3YflUHUpqrJ2ct0uqXQ6/bniJ1C9QXv3NvkdVexs+6MZh2k92a7huWpuPi6OPmHc80lHnvDSre/Haa8bNdpHLwOBdGVpKUbeNcX8zY1K6UXq2t18MpThqe1ib1j4c47zrlYw2NWlJPf0sibEJKm3JbL3n5HYPDLnYnrwT2a2bSLoidcslpr7cOlgIpUoJK3ux/IsCRVhTdDy57AAAQAAAAAAAAAAAAAMvxXwxPESU6Lgp20y1bbdGmkzDcU5E8HOnBz1uVNSb06Vqu07eD2ExH4l4K8KVVfwuVN+kt194v6lGSkamWrDltuKz0wlBWTYyrUHJ7FWtyuZJejHQnU6jJ1NtxttrhGN+fIjTqLS5lTC+0qXn8K5Lv5FxTrRsqU9KXSyLDktdk+hM6LlsufqXM/MzOlXBYqpJ6KsryfJ20/VdT0TgpSheXOyaMjTyb3dTW/p18Gm4KxTi3Tltv15/NlcxE2iWiJmtZiXdqY2tWw9aNSjGDaapvXq1dpeDN5LnMr6ZXum4u5u1TuncyOa5RpqOordb+ezIy0ntPj5axuvxLWZbidSLiV5r1Rnsom0trnfy33ppvyyzHb21DNnr6zMw64oAbnlAAAAAAAAAAAAAAAAADOcfQvgZ+JUn6++v0uaMxXG+Oc4Spr4IqLb7yb2RzbqXVJ+qHn6WxFUgTNPddiKa7GCYevS3Bqp+COurK6HqYyU7kQ6lnpZNVqTlU9rKLb5LlbtYtUcun/ANTdd0/zNDCG3krVOfks91dcUVW8qr4iO04OUUtnp1W/U12S0qm8vZpW3+FXl9TOZXmE6e1pNPtvY2uR4hTi+dtuliuNTZrvxThRzjNcXGnL2FCm7L4pya37RjHmzm4DG1a9PRWSvbeytu+xsMbTU4uPQ4+DwqVW3Ym++lGPXa9g8Ppir9EjuZXDm/kc1q528FS0wXnf6l2GvLJ5N/p/awAAa3ngAAAAAAAAAAAAAABJSsrgRYqtpi+/Qy+a4T2sKkVzmlKP9UTrYutqd+nIqVI38Nbr1J1wiJ528yrw0y5eH+pXrx6mo4py2160VZPaov5ZdJejMzF9GYrV1OpejW/tHtCjJ7klJ7klajYjpxOdLIs6eEs9iSeXxclYpe102LmFxqa7Nbrz3uVS2UmJdPBYG0vCW+xpMvpaYppq3g4MK1kmuv2O1k9dPbpsyK9rMn2uvGFolZ0bO50bqxUmnJ7J3NE1edF+0uAo65W6LdneRUy2EVTTi07737ls0Y6+sMOW/vYAAFioAAAAAAAAAAAQ1sSo+WUa+Kk/9idI2u1sXGPXc52KzBva2zdiO9xlSJOiSydyKwjduYNkoR1qakmnZ3TTT5NdmYTPOGpUrzoKUoLeUOc6a8fzRN5JkVWF/D5XOLUi3bul5r08toY6Mtm/Rlh0DvcScFKs3UoyVOq+e37ufql8L8ox86lfCS0YinKPa+8X5jJGa1Jq1UyVs6qhtaSJsLhVe+pW87EOFx8J+PudOhBPlZlMtddx1Kzg6aV7zjbol+p0spjpd9V/C6IrYfDpdDrYWko/mc8LJtZ0nibrsupk8l4lli80dOL00cOqrsv42oNa5v57Iu8R5wqVJ7pNo4nAmTyw9HEYyunGWKao0ItWk4t2cvn09DqlvaePhTkr6V3PcvSuG3bDU79vzOqmUsvo6aUVy25dlYuJG6vTzbdnAM1WFUyXJwCJigAAAARVpMkbGTQFGS3Ipq5bnAicDtyqJWBolnTGNAQuNyGrDT6fkWWhbICk2NZNVw1uXIhYCEdbCwqRcKkIyg9nFrVFp+Hy+RILYieUsnj/AMPtCdTBSbtu6Mnd2/y5dfRlDBK100007NO6afVNdGbynKzucrifKGqscRTitNVJVOlqi5S+a/IyZseo3Dd42Xc+tlXBvls/0HZhnCpRe62I3UcY72VvmZ5Uf2zFRoXehJ1arv8Awrp82ZKxNp032mKxuXbyjDRqtYrFq8E70qbXxvpJrt2RrcBQ/aakalWHwNygukOi272Ofl+H/aJxtG0Ie7Htt19EjXUaKhHTE20x6jTzMuWbTs7qPSEURxezGSRHexKxsogCHobEcgFAAAbIAkKBDJEcok0hjR0IJQIpUi1KAyxKFOURli5OmV5wCCwV9mMq4XxdBHYtUZgcueE/lbX3RXnGUecdu6O7UwqfIgdNrmgacfWn3LjtVoTpyTaduTs12afcsPDwl4ZWr4bRvzImNpiZjlyanDFKcZKX7THonrV35sWuH+DcNGM3CE1rtGcnOTnUS6N9F4RYo1nOSir3eyNFRpqEUl0K4pWOoWzlvbuTMNg4UoqMIpJKy9CVhcU6VlQoiFARg0AANHIaKgHAAAAjBgwGSEQshGSGzImOkxrZ0ghHIkZDIINnAKaC4+ASmpyHNDEgbCTKlFFaaaRbuVsQtghXytJVuW9mduozP5XL/iN+xoWzhIS2HJiCgAAABcLgIAoIQVAKAAAjGscxoDWhrHMazoMaEYrY2RIaNkOuNkEI2LFjZRFiBPEGhIihJCvieRZuVsS9gKOURvXfhGhM/kq/fSNAcAHCCgAAKAgAAACEFiAoAACMQQAEYxigdhjGsACDWMkAARSY6CEACeKEbFAJFiviVsAAU8jX72R37CAcBbAAAKKAAIAAAXCIAAoAAH//2Q=="/>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pic>
        <p:nvPicPr>
          <p:cNvPr id="34819" name="Picture 3" descr="C:\Users\sameer\Desktop\Income Tax Presentation\Images\rajiv gandhi.jpg"/>
          <p:cNvPicPr>
            <a:picLocks noChangeAspect="1" noChangeArrowheads="1"/>
          </p:cNvPicPr>
          <p:nvPr/>
        </p:nvPicPr>
        <p:blipFill>
          <a:blip r:embed="rId2" cstate="print"/>
          <a:srcRect/>
          <a:stretch>
            <a:fillRect/>
          </a:stretch>
        </p:blipFill>
        <p:spPr bwMode="auto">
          <a:xfrm>
            <a:off x="838200" y="228600"/>
            <a:ext cx="1952625" cy="1371600"/>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3400" y="1295400"/>
            <a:ext cx="8229600" cy="1676400"/>
          </a:xfrm>
        </p:spPr>
        <p:txBody>
          <a:bodyPr>
            <a:noAutofit/>
          </a:bodyPr>
          <a:lstStyle/>
          <a:p>
            <a:r>
              <a:rPr lang="en-IN" sz="2800" dirty="0" smtClean="0"/>
              <a:t>Section 80TTA –Saving Bank Interest</a:t>
            </a:r>
          </a:p>
          <a:p>
            <a:r>
              <a:rPr lang="en-US" sz="2800" dirty="0" smtClean="0"/>
              <a:t>Interest on Saving bank account up to Rs.10,000 is allowed as deduction.</a:t>
            </a:r>
            <a:endParaRPr lang="en-IN" sz="2800" dirty="0" smtClean="0"/>
          </a:p>
        </p:txBody>
      </p:sp>
      <p:sp>
        <p:nvSpPr>
          <p:cNvPr id="4" name="Title 1"/>
          <p:cNvSpPr txBox="1">
            <a:spLocks/>
          </p:cNvSpPr>
          <p:nvPr/>
        </p:nvSpPr>
        <p:spPr>
          <a:xfrm>
            <a:off x="685800" y="2819400"/>
            <a:ext cx="5334000" cy="3733800"/>
          </a:xfrm>
          <a:prstGeom prst="rect">
            <a:avLst/>
          </a:prstGeom>
        </p:spPr>
        <p:txBody>
          <a:bodyPr vert="horz" lIns="91440" tIns="45720" rIns="91440" bIns="45720" rtlCol="0" anchor="ctr">
            <a:normAutofit fontScale="97500"/>
          </a:bodyPr>
          <a:lstStyle/>
          <a:p>
            <a:pPr marL="342900" marR="0" lvl="0" indent="-342900" fontAlgn="auto">
              <a:lnSpc>
                <a:spcPct val="100000"/>
              </a:lnSpc>
              <a:spcBef>
                <a:spcPct val="20000"/>
              </a:spcBef>
              <a:spcAft>
                <a:spcPts val="0"/>
              </a:spcAft>
              <a:buClrTx/>
              <a:buSzTx/>
              <a:buFont typeface="Arial" pitchFamily="34" charset="0"/>
              <a:buChar char="•"/>
              <a:tabLst/>
              <a:defRPr/>
            </a:pPr>
            <a:r>
              <a:rPr lang="en-US" sz="2800" dirty="0" smtClean="0"/>
              <a:t>Section 80GGC –Contribution to political party</a:t>
            </a:r>
          </a:p>
          <a:p>
            <a:pPr marL="342900" marR="0" lvl="0" indent="-342900" fontAlgn="auto">
              <a:lnSpc>
                <a:spcPct val="100000"/>
              </a:lnSpc>
              <a:spcBef>
                <a:spcPct val="20000"/>
              </a:spcBef>
              <a:spcAft>
                <a:spcPts val="0"/>
              </a:spcAft>
              <a:buClrTx/>
              <a:buSzTx/>
              <a:buFont typeface="Arial" pitchFamily="34" charset="0"/>
              <a:buChar char="•"/>
              <a:tabLst/>
              <a:defRPr/>
            </a:pPr>
            <a:endParaRPr lang="en-US" sz="2800" dirty="0" smtClean="0"/>
          </a:p>
          <a:p>
            <a:pPr marL="342900" marR="0" lvl="0" indent="-342900" fontAlgn="auto">
              <a:lnSpc>
                <a:spcPct val="100000"/>
              </a:lnSpc>
              <a:spcBef>
                <a:spcPct val="20000"/>
              </a:spcBef>
              <a:spcAft>
                <a:spcPts val="0"/>
              </a:spcAft>
              <a:buClrTx/>
              <a:buSzTx/>
              <a:buFont typeface="Arial" pitchFamily="34" charset="0"/>
              <a:buChar char="•"/>
              <a:tabLst/>
              <a:defRPr/>
            </a:pPr>
            <a:r>
              <a:rPr lang="en-US" sz="2800" dirty="0" smtClean="0"/>
              <a:t>Section 24 Interest on Housing loan up to Rs. 1,50,000/-</a:t>
            </a:r>
            <a:endParaRPr lang="en-IN" sz="2800" dirty="0" smtClean="0"/>
          </a:p>
        </p:txBody>
      </p:sp>
      <p:pic>
        <p:nvPicPr>
          <p:cNvPr id="35842" name="Picture 2" descr="http://t3.gstatic.com/images?q=tbn:ANd9GcRo3G9ZhH7aRGkh-CVKQ1ZkQNjLni37URl7iz_J8wyPtUjPldo60A"/>
          <p:cNvPicPr>
            <a:picLocks noChangeAspect="1" noChangeArrowheads="1"/>
          </p:cNvPicPr>
          <p:nvPr/>
        </p:nvPicPr>
        <p:blipFill>
          <a:blip r:embed="rId2" cstate="print"/>
          <a:srcRect/>
          <a:stretch>
            <a:fillRect/>
          </a:stretch>
        </p:blipFill>
        <p:spPr bwMode="auto">
          <a:xfrm>
            <a:off x="6400800" y="3581400"/>
            <a:ext cx="2495550" cy="1828800"/>
          </a:xfrm>
          <a:prstGeom prst="rect">
            <a:avLst/>
          </a:prstGeom>
          <a:noFill/>
        </p:spPr>
      </p:pic>
      <p:sp>
        <p:nvSpPr>
          <p:cNvPr id="35844" name="AutoShape 4" descr="data:image/jpeg;base64,/9j/4AAQSkZJRgABAQAAAQABAAD/2wBDAAkGBwgHBgkIBwgKCgkLDRYPDQwMDRsUFRAWIB0iIiAdHx8kKDQsJCYxJx8fLT0tMTU3Ojo6Iys/RD84QzQ5Ojf/2wBDAQoKCg0MDRoPDxo3JR8lNzc3Nzc3Nzc3Nzc3Nzc3Nzc3Nzc3Nzc3Nzc3Nzc3Nzc3Nzc3Nzc3Nzc3Nzc3Nzc3Nzf/wAARCADkANADASIAAhEBAxEB/8QAHAABAAIDAQEBAAAAAAAAAAAAAAEIBQYHBAID/8QARRAAAQMCAwIICQkIAgMAAAAAAAECAwQFBgcRNnQIEiExN0GysxNRYXFzgbHBwhQXIjJydaGi0RUWI0JSVFaRJJNFYvD/xAAUAQEAAAAAAAAAAAAAAAAAAAAA/8QAFBEBAAAAAAAAAAAAAAAAAAAAAP/aAAwDAQACEQMRAD8A7iAAAAAAAAAAAAA+XuaxqucqNaiaqqroiIcGzFzlqpKqW3YSkSGnYqtfXaavkXr4mvMnl51Nzz3xBLZsH/JKZysnuMngeMi8qMRNXe5PWVkA9tfdK+5PV9wrampcq6qs0rn8vrU99kxdf7FMyS2XaqhRuieDWRXRqidStXk/AwYAs7lfmZBi9v7PuDGU92jZxuK36k6Jzq3xL40OjIUotFxqLTc6a4UUix1FNIkjHJ409xcqy3CO62ijuEXIyphbKieLVNdAPaAAAAAAAAAAAAAAgkAAQBIAAAgkAAAOKcJSGRaSyTJr4NJJGL59EU4OW5zKwv8AvZhWpoIkT5UzSWmVf606vWmqesqZV001JUyU9TE6KaJytfG9NFaqdSgfiAAJQt5lrDJBgKxxzIqPSkYqovl5U9pWjL7ClTi7EUFDExyUzHI+ql05I40Xl9a8yFuYIY4IY4Ymo2ONqNY1OZERNEQD9AAAAAAAAAAAAAEEkACQCAJBBIAAgADVsa48suD4P+fKslW9usVLFyvd5V8SeVTiV8zrxRXyOS3rT26FeZsbEe71ud+gFljSMeZaWbGCrUv41HcdNEqomovG8XHb/N+C+U4CuZeM1VV/eCrTzcX9B85eM/8AIKv8v6AbLcMjMTwSqlHUUFVHryOSRWL60VPepkbFkNc5ZWPvtzpqeHndHTIsj18mqoiJ+JpPzl4z/wAgq/y/oPnLxn/kFX+X9ALPYZw1a8MW5KG0UyRR873LyvkXxuXrUzBUn5y8Z/5BV/l/Q/amzTxpTvRyXuWTTqlY1yewC2AOCYaz3q43tixHb45o+uel+i5PO1eRfwOyYbxLaMS0SVVmrI52fzNTkexfE5vOgGXATlAAAAAAAAAAAAAAAAAA1zHuJ4cJYbqbpIjXyp9CnjX+eReZPN1r5ENjOA8I+6vku9stTX/w4YVnc3/2cuiL/pAOTXW51l3uE9fcZnTVM71fI93WvuTyHkIAAAAAAAAAAyNivdxsFwjr7TVPp6hi/WavI5PE5OZU8imOAFq8tMwaTGdCsciNp7rC3+PT68jk/qZ5PJ1G8FLbBeKyw3amudvkVlRA/jN8Tk60XyKW+wzeqfENiorrSL/DqY0dxf6XcytXzLqgGUAAAAAAAAAAAAAAAAK1cIXbyPcY/a4sqVq4Qu3ke4x+1wHMTJUVhu1fb57hRW+ono6fXw0zGatZomq6r5jGna8ruh3F32Z+5QDigAAAAAeihoqm4VcVJQwPnqJV4scUaaucvkQ85tmVTkbmHYlX+5RP9ooH4pgDF2uz1x/6VPBe8M3uwxxSXi2z0bJVVsayt04ypz+06jmJmliew4yuVrt09M2lp3tSNH06OXRWIvKvnUjPesmrcM4RqahyLJPHJJJxU0RXKyNeb1qBxgsfwdaiSXBdXC9dWwVzmsTxIrGO9qqVwLE8HDZO4/eC92wDrQAAAAAAAAAAAAAAABWrhC7eR7jH7XFlStXCF28j3GP2uA5idryu6HcXfZn7lDih2vK7odxd9mfuUA4oAAAAAG1ZXdINh3tvvNVNqyu6QbFvbfeB6c4uki9ekZ3bTa86np+6WCmdaUrl/JH+hqmcXSRevSM7tptGdWzGC9zd2YwOSFiuDiiphG4u05FuC6f9bCupYzg5bG133g7sMA6uAAAAAAAACCQABAEgACFK18IXbyPcY/a4soVr4Qu3ke4x+1wHMTteV3Q7i77M/cocUO15XdDuLvsz9ygHFAAAAAA2rK7pBsO9t95qptOV6omYFi1/u2+8D1Zw9JF69Izu2mx50Kv7Bwa3XkSgVdPUw1zOLpIvXpGd206VmThKtxBl7h+vtcLp6mgpWq+FiaufG5jddE61RU5vOBwIsZwc9ja77wd2GFfIKGrqattJT08slSruKkLGKr9fFpzlqMqMNVGF8HU9HWtRtXK908zE/kV3M31IiAbkAAAAAAAACAAAJAAgkAVq4Qu3ke4x+1xZQrjwiKWWPGVNUvYvgpqNrWO8atcuvtQDlZ2vK7odxd9mfuUOKpzncstqSWnyUxLPI1UbUR1Lma9aJHpr/tFA4YAAAAAGyZc7dWPfGe01s2TLnbqx75H7QPfnF0kXr0jO7aWZwly4XtO5xdlCs2cXSRevSM7tpZrCWy9p3OLsoBk0hjR/HRjUd40RNT7AAAAAAAAAAgkgkCCQQBJCEkAFMFi7ClrxbbvkV2hVyNXjRSsXR8bvGi+4zoA5FRZC2aGsSSrutZUU6Lr4FGNZr5Fchu+LqKmt2Xl4o6KFkNNDbZmRxsTRGojFNmMDj3Ym/fd83YUCnYAA3jKjB9DjO81dFcJ54Y4afwrVhVEVV4yJ1p5TUrtTNorpWUsaqrIJ3xtVedUa5U9x1Hg4bVXHcfjac1xJtDc97m7agY02TLnbqx75H7TWzZMudurHvjPaB784eki9ekZ3bSzWEtl7TucXZQrLnF0kXr0jO7aWawlsvadzi7KAZYAAAAAAAAAAAQSAAIAkAAQCQBBgce7E377vm7CmeMFj7Ym/bhN2FAp0AAOucHDaq5bj8bTnOLWNjxTeGNTRra6dE8ySOOjcHDaq5bj8bTneMdrb1v8AUd44DDmfwC9zMa2RzV0X5bF2jAGewJtnZN9i7SAZXOLpIvXpGd20s1hLZe07nF2UKy5w9JF69Izu2lmsJbL2nc4uygGWAAAAAAAAAAAAgCSAAJAAAAADA4+2Jv24TdhTPGBx9sTftwm7CgU6AAHXODhtVctx+NpzvGO1l6+8KjvHHQ+DhtTctx+NpgM48NVVixjWVLonfIq+V08Eun0VV3K5uvjRdQNDM9gTbOyb7F2kMFodByVwzU3rF9NXeDclFb3+Fll05OMn1W+fXl9QHgzi6SL16RndtLNYS2XtO5xdlCsucXSRevSM7tpZrCWy9p3OLsoBlgAAAAAAAAAAAAAAAAABBIAAwGPdib993zdhTPqYHHuxN++75uwoFOgAB1zg4bU3Lcfjad7ulrobvRvo7nSxVVO/njlbxk8/kXynBODhtVctx+NpYcDQ/mgwT8p8N+y36a6+D+UScT/WpuVtt1Ha6NlHbqaKmp4/qxxNRqJ/94z1ACp+cXSRevSM7tpZrCWy9p3OLsoVlzi6SL16RndtLNYS2XtO5xdlAMsAAAAAAAAAAIJUgkCASQBJBJAAkgADBY+2Jv24TdhTOmCx9sTfvu+bsKBToAAdc4OG1Vy3H42lhyvHBw2quW4/G0sOAAAFT84eki9ekZ3bSzWEtl7TucXZQrLnF0kXr0jO7aWawlsvadzi7KAZYAAAAAAAAAAQAAACEgCEJIAEkAAYLHiKuCb8iJ/4+bm+wpnTz3Ckir6Cpo50VYqiJ0T9P6XIqL+CgUlBmMU4drsMXie3XGJzXRuXiP00bK3qc3yKYjTl0A63wcNqbluXxtLDnJcg8JVdmt1VeLjE6GauRrYY3po5I05dVTq1VfwOtAAABU/OHpIvXpGd20s1hLZe07nF2UK15vUtRJmNenxwSuasjNFRiqn1GllMJorcM2pHIqKlJFqi9X0UAywAAAAAAAAAAhAAAAAAAACQAIAAHgu9mtl6g8BdqGnq4upszEdp5l6vUYq2YDwra6hKihsVHHM1dWvczjq1fJxtdAANk5iQAAAA+PBxu+k5jVVetUPpE05E5gAJAAAAAAAAAAH/2Q=="/>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Section 80U -</a:t>
            </a:r>
            <a:endParaRPr lang="en-IN" dirty="0"/>
          </a:p>
        </p:txBody>
      </p:sp>
      <p:sp>
        <p:nvSpPr>
          <p:cNvPr id="5" name="Content Placeholder 4"/>
          <p:cNvSpPr>
            <a:spLocks noGrp="1"/>
          </p:cNvSpPr>
          <p:nvPr>
            <p:ph idx="1"/>
          </p:nvPr>
        </p:nvSpPr>
        <p:spPr>
          <a:xfrm>
            <a:off x="457200" y="1295400"/>
            <a:ext cx="6477000" cy="5334000"/>
          </a:xfrm>
        </p:spPr>
        <p:txBody>
          <a:bodyPr>
            <a:normAutofit fontScale="92500" lnSpcReduction="20000"/>
          </a:bodyPr>
          <a:lstStyle/>
          <a:p>
            <a:pPr algn="just"/>
            <a:r>
              <a:rPr lang="en-IN" dirty="0" smtClean="0"/>
              <a:t>Deduction in the case of a person with disability</a:t>
            </a:r>
          </a:p>
          <a:p>
            <a:pPr algn="just"/>
            <a:r>
              <a:rPr lang="en-IN" dirty="0" smtClean="0"/>
              <a:t>The taxpayer is an individual</a:t>
            </a:r>
          </a:p>
          <a:p>
            <a:pPr algn="just"/>
            <a:r>
              <a:rPr lang="en-IN" dirty="0" smtClean="0"/>
              <a:t>He is resident in </a:t>
            </a:r>
            <a:r>
              <a:rPr lang="en-IN" dirty="0" err="1" smtClean="0"/>
              <a:t>india</a:t>
            </a:r>
            <a:endParaRPr lang="en-IN" dirty="0" smtClean="0"/>
          </a:p>
          <a:p>
            <a:pPr algn="just"/>
            <a:r>
              <a:rPr lang="en-IN" dirty="0" smtClean="0"/>
              <a:t>The taxpayer suffers 40% of more bye Blindness, Low Vision, Leprosy-cured, hearing impairment, mental illness</a:t>
            </a:r>
          </a:p>
          <a:p>
            <a:pPr algn="just"/>
            <a:r>
              <a:rPr lang="en-IN" dirty="0" smtClean="0"/>
              <a:t>This is certified by medical authority</a:t>
            </a:r>
          </a:p>
          <a:p>
            <a:pPr algn="just"/>
            <a:r>
              <a:rPr lang="en-IN" dirty="0" smtClean="0"/>
              <a:t>a fixed deduction of Rs.50,000 is available. A higher Deduction of Rs.75,000 is allowed in respect of a person with severe disability</a:t>
            </a:r>
          </a:p>
          <a:p>
            <a:endParaRPr lang="en-IN" dirty="0" err="1" smtClean="0"/>
          </a:p>
        </p:txBody>
      </p:sp>
      <p:pic>
        <p:nvPicPr>
          <p:cNvPr id="6" name="Picture 5" descr="C:\Users\sameer\Desktop\Income Tax Presentation\Images\disibility.jpg"/>
          <p:cNvPicPr>
            <a:picLocks noChangeAspect="1" noChangeArrowheads="1"/>
          </p:cNvPicPr>
          <p:nvPr/>
        </p:nvPicPr>
        <p:blipFill>
          <a:blip r:embed="rId2" cstate="print"/>
          <a:srcRect/>
          <a:stretch>
            <a:fillRect/>
          </a:stretch>
        </p:blipFill>
        <p:spPr bwMode="auto">
          <a:xfrm>
            <a:off x="7162800" y="381000"/>
            <a:ext cx="1600200" cy="6096000"/>
          </a:xfrm>
          <a:prstGeom prst="rect">
            <a:avLst/>
          </a:prstGeom>
          <a:noFill/>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Computation of Income</a:t>
            </a:r>
            <a:endParaRPr lang="en-IN" dirty="0"/>
          </a:p>
        </p:txBody>
      </p:sp>
      <p:sp>
        <p:nvSpPr>
          <p:cNvPr id="4" name="Rectangle 3"/>
          <p:cNvSpPr>
            <a:spLocks noGrp="1" noChangeArrowheads="1"/>
          </p:cNvSpPr>
          <p:nvPr>
            <p:ph idx="1"/>
          </p:nvPr>
        </p:nvSpPr>
        <p:spPr/>
        <p:txBody>
          <a:bodyPr/>
          <a:lstStyle/>
          <a:p>
            <a:pPr>
              <a:lnSpc>
                <a:spcPct val="90000"/>
              </a:lnSpc>
              <a:buFont typeface="Wingdings" pitchFamily="2" charset="2"/>
              <a:buNone/>
            </a:pPr>
            <a:r>
              <a:rPr lang="en-US" sz="2400" dirty="0">
                <a:latin typeface="Monotype Corsiva" pitchFamily="66" charset="0"/>
              </a:rPr>
              <a:t>1.) Income from Salary					XXXX</a:t>
            </a:r>
          </a:p>
          <a:p>
            <a:pPr>
              <a:lnSpc>
                <a:spcPct val="90000"/>
              </a:lnSpc>
              <a:buFont typeface="Wingdings" pitchFamily="2" charset="2"/>
              <a:buNone/>
            </a:pPr>
            <a:r>
              <a:rPr lang="en-US" sz="2400" dirty="0">
                <a:latin typeface="Monotype Corsiva" pitchFamily="66" charset="0"/>
              </a:rPr>
              <a:t>2.) Income from House Property				XXX</a:t>
            </a:r>
          </a:p>
          <a:p>
            <a:pPr>
              <a:lnSpc>
                <a:spcPct val="90000"/>
              </a:lnSpc>
              <a:buFont typeface="Wingdings" pitchFamily="2" charset="2"/>
              <a:buNone/>
            </a:pPr>
            <a:r>
              <a:rPr lang="en-US" sz="2400" dirty="0">
                <a:latin typeface="Monotype Corsiva" pitchFamily="66" charset="0"/>
              </a:rPr>
              <a:t>3.) Income from Business/Profession 			XX</a:t>
            </a:r>
          </a:p>
          <a:p>
            <a:pPr>
              <a:lnSpc>
                <a:spcPct val="90000"/>
              </a:lnSpc>
              <a:buFont typeface="Wingdings" pitchFamily="2" charset="2"/>
              <a:buNone/>
            </a:pPr>
            <a:r>
              <a:rPr lang="en-US" sz="2400" dirty="0">
                <a:latin typeface="Monotype Corsiva" pitchFamily="66" charset="0"/>
              </a:rPr>
              <a:t>4.) Income from Capital Gains				X</a:t>
            </a:r>
          </a:p>
          <a:p>
            <a:pPr>
              <a:lnSpc>
                <a:spcPct val="90000"/>
              </a:lnSpc>
              <a:buFont typeface="Wingdings" pitchFamily="2" charset="2"/>
              <a:buNone/>
            </a:pPr>
            <a:r>
              <a:rPr lang="en-US" sz="2400" dirty="0">
                <a:latin typeface="Monotype Corsiva" pitchFamily="66" charset="0"/>
              </a:rPr>
              <a:t>5.) Income from Other Sources				</a:t>
            </a:r>
            <a:r>
              <a:rPr lang="en-US" sz="2400" u="sng" dirty="0">
                <a:latin typeface="Monotype Corsiva" pitchFamily="66" charset="0"/>
              </a:rPr>
              <a:t>XXXXX</a:t>
            </a:r>
          </a:p>
          <a:p>
            <a:pPr>
              <a:lnSpc>
                <a:spcPct val="90000"/>
              </a:lnSpc>
              <a:buFont typeface="Wingdings" pitchFamily="2" charset="2"/>
              <a:buNone/>
            </a:pPr>
            <a:r>
              <a:rPr lang="en-US" sz="2400" dirty="0">
                <a:latin typeface="Monotype Corsiva" pitchFamily="66" charset="0"/>
              </a:rPr>
              <a:t>GROSS TOTAL INCOME (Sec. 14)			XXXX</a:t>
            </a:r>
          </a:p>
          <a:p>
            <a:pPr>
              <a:lnSpc>
                <a:spcPct val="90000"/>
              </a:lnSpc>
              <a:buFont typeface="Wingdings" pitchFamily="2" charset="2"/>
              <a:buNone/>
            </a:pPr>
            <a:r>
              <a:rPr lang="en-US" sz="2400" dirty="0" err="1">
                <a:latin typeface="Monotype Corsiva" pitchFamily="66" charset="0"/>
              </a:rPr>
              <a:t>Less:Deductions</a:t>
            </a:r>
            <a:r>
              <a:rPr lang="en-US" sz="2400" dirty="0">
                <a:latin typeface="Monotype Corsiva" pitchFamily="66" charset="0"/>
              </a:rPr>
              <a:t> u/chap-VI-A (Sec.80C to 80U)		</a:t>
            </a:r>
            <a:r>
              <a:rPr lang="en-US" sz="2400" u="sng" dirty="0">
                <a:latin typeface="Monotype Corsiva" pitchFamily="66" charset="0"/>
              </a:rPr>
              <a:t>XXX</a:t>
            </a:r>
            <a:endParaRPr lang="en-US" sz="2400" dirty="0">
              <a:latin typeface="Monotype Corsiva" pitchFamily="66" charset="0"/>
            </a:endParaRPr>
          </a:p>
          <a:p>
            <a:pPr>
              <a:lnSpc>
                <a:spcPct val="90000"/>
              </a:lnSpc>
              <a:buFont typeface="Wingdings" pitchFamily="2" charset="2"/>
              <a:buNone/>
            </a:pPr>
            <a:r>
              <a:rPr lang="en-US" sz="2400" dirty="0">
                <a:latin typeface="Monotype Corsiva" pitchFamily="66" charset="0"/>
              </a:rPr>
              <a:t>TOTAL INCOME  [Sec.2(45)]				</a:t>
            </a:r>
            <a:r>
              <a:rPr lang="en-US" sz="2400" u="sng" dirty="0">
                <a:latin typeface="Monotype Corsiva" pitchFamily="66" charset="0"/>
              </a:rPr>
              <a:t>XXXX</a:t>
            </a:r>
          </a:p>
          <a:p>
            <a:pPr>
              <a:lnSpc>
                <a:spcPct val="90000"/>
              </a:lnSpc>
              <a:buFont typeface="Wingdings" pitchFamily="2" charset="2"/>
              <a:buNone/>
            </a:pPr>
            <a:r>
              <a:rPr lang="en-US" sz="2400" dirty="0">
                <a:latin typeface="Monotype Corsiva" pitchFamily="66" charset="0"/>
              </a:rPr>
              <a:t>Tax Due						XXX</a:t>
            </a:r>
          </a:p>
          <a:p>
            <a:pPr>
              <a:lnSpc>
                <a:spcPct val="90000"/>
              </a:lnSpc>
              <a:buFont typeface="Wingdings" pitchFamily="2" charset="2"/>
              <a:buNone/>
            </a:pPr>
            <a:r>
              <a:rPr lang="en-US" sz="2400" dirty="0" err="1">
                <a:latin typeface="Monotype Corsiva" pitchFamily="66" charset="0"/>
              </a:rPr>
              <a:t>Less:Rebates</a:t>
            </a:r>
            <a:r>
              <a:rPr lang="en-US" sz="2400" dirty="0">
                <a:latin typeface="Monotype Corsiva" pitchFamily="66" charset="0"/>
              </a:rPr>
              <a:t> and Reliefs u/Chap-VIII			</a:t>
            </a:r>
            <a:r>
              <a:rPr lang="en-US" sz="2400" u="sng" dirty="0">
                <a:latin typeface="Monotype Corsiva" pitchFamily="66" charset="0"/>
              </a:rPr>
              <a:t>XX</a:t>
            </a:r>
          </a:p>
          <a:p>
            <a:pPr>
              <a:lnSpc>
                <a:spcPct val="90000"/>
              </a:lnSpc>
              <a:buFont typeface="Wingdings" pitchFamily="2" charset="2"/>
              <a:buNone/>
            </a:pPr>
            <a:r>
              <a:rPr lang="en-US" sz="2400" dirty="0">
                <a:latin typeface="Monotype Corsiva" pitchFamily="66" charset="0"/>
              </a:rPr>
              <a:t>Tax Payable						</a:t>
            </a:r>
            <a:r>
              <a:rPr lang="en-US" sz="2400" u="sng" dirty="0">
                <a:latin typeface="Monotype Corsiva" pitchFamily="66" charset="0"/>
              </a:rPr>
              <a:t>XXXX</a:t>
            </a: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40962" name="AutoShape 2" descr="data:image/jpeg;base64,/9j/4AAQSkZJRgABAQAAAQABAAD/2wCEAAkGBxQTEhQUEhQVFBQVFRUUFhUVFRQUFBQUFBQWFxQUFRQYHCggGBolHBQUITEhJSkrLi4uFx8zODMsNygtLisBCgoKDg0OGBAQGiwcHBwsLCwsLCwsLCwsLCwsLCwsLCwsLCwsLCwsLCwsLCwsLCwsLCwsLCwsLCwsLCwsLCwsLP/AABEIALMBGgMBIgACEQEDEQH/xAAcAAABBQEBAQAAAAAAAAAAAAAEAAIDBQYHAQj/xABBEAACAQMCAwUGBAMGBQUBAAABAgMABBESIQUGMRMiQVFhBxQycYGRQqGxwSNScjNic4KSohVDU9HhFySy0vEl/8QAGAEAAwEBAAAAAAAAAAAAAAAAAAECAwT/xAAkEQACAgEEAgIDAQAAAAAAAAAAAQIREgMTITFBUQQUMmFxgf/aAAwDAQACEQMRAD8A6gb853cUdaXQP4gTXFeKWdzFJj3tWP8AS3/2rTcl2hMgeS7LH/pjCr9eproenwYLU5o6bqoa54kkfxMB9aKUbedY/nLl+BxrlkaM+Glyp+1ZRSbo0k6ReLzDEfxj70Xb3yv8JzXB54o45Dpmk0DxLruPoK6HyLxC0XupIS7bnU5Y59M1pLTpGcdS2bzVXhmx8qeBXjx5FZGxPG4I2p9VFvOUco30qxEtJoEyalUXaU1pgKQyYmm6qEa4zUsb06FYQK9qLtK97SkMkrwtUDzgUO1xk06FYcGr3NCpLXpuBRQWE5pZoQ3FQS3mKKCw9pK9D1VLc5qUXFPEVljqrzXVb7zTGuqMQyLNphUfb1SzXlJLmniLIu+2rw3FUzXRqJruniGRdm6qFr8VRTXZoB7ts1SgS5mr9/FMPEBWZN2aHkuzT2xZmrbiY86b/wAVFY6S7NQe9tVbRO4YDjXJnFIWOXiYeYfBPzBpct8hX00gJuI4RnOVcs/0AwPzqjveabpJ395LhicOkgIwM74BqK+5tJ7lsDGCRuCdbEdOlFqu+Qp30fU3DLXs4kQsXKqAWPViBuTVTzbyvHfR6HZkI3DKcEHzqm9kN3eyWZN6jLhsRFxh3THxMOo32rXcXtWkhkRG0MykBvI+BrG6l2bdo4Fx/wBn8cTaRxAsf5dIY/UgirLkvlCxSZJJrx2dGBVciNcg7Zxuflms1x3lDilvI2qGSUE57SPvht+pHUVXxcA4ldOAttKDsNx2YHrlsYrVuNGVSs+qISCo0kEeBFPxWY9nXB7m1s0ju5BJKCTsc6V8F1HrjzrU1g+zZdFPx+IhO0Xqu5+VMt7zUoI8RVvcRBlKnxBFYKwuzGZIm6xuR/lO4NaQWS/hEnizUtdYod7vNUjXufGpYZqrCici6ikqX3iqf3qvDdUsQyLj3mvGu6pzdVFLPmjEMixkvMmnxz1To1TdtTxFZam6phuqqzNXhloxHkWL3dBtdZNDmWmhqdCsso5af29VolpdtSoLLHtaZJJQPbV4Z6dBYQKlDUF29RTXgUZJwKdCsPaSoZJwOprH8a50jjyqHU3kNzWVuePzy5OdK/nVKJLkdHm4vGDp1CpDIDvXNOHxs7BixO/ntW2t7jCgVeJGZYSTUPJNQ0lxQzz0KIOQS8tRdrQjzVF21XRLkWHOfO0MtyLWGCCRi4jM0ygqG8cegqo4bfdlP2dvDolBOZJLVRFkeOR8K+tTc5+x+47V5bF1dHYv2TnQyk7kK/Qj54rFT8t8Uz2MjhR0Ie7i0/Xv9K5oyVcKzolF3yzsHIHtMS8l92nVY5twhU5STT1C+R2ziujVyL2Xey5beVLy4nSaVMlEhYNGjEY1F/xHBPpv4112sZVZrHo4p7S/aDOty9tCezSM6W8C59T4Csw/NcaNtJJ2hG8qljGrHyQnJ+ddh545EsrwGWfMLqu86MEIA/nzsR864lxLl7hUb6RxCeQZ/BAv5MSM/atYT44RlKCvlmx9mftLma6S0uG7ZZWKRyAYYMASM+hArttcf9mg4HBKpgkY3J7qvc7Nv4J+EE/euwZrKfZrDoVc056j7G9Rxss6Ff8AOm4/LNdKzWH9rdsTaCZfigdZB8gd/wAqrSdSJ1VcTP2tx41LLdEHI6VTwXIYBh0YAj6jNHQyZrscTlTLSO6yKeJqBgFFKKhlolDmpFzTY1omNaljQ1VqQJUqLUqrUlA3Z0jHRmivClKx0BGKl2dFuuKgZj5UxERSmGpZDURGaAGMajND8R4hHCuZGA9PGsHxvnGSXKQDA/mqyGzT8b5nhtxu2W8huaw1/wAbuLo7Hs4/9xH7VWmABtcp1t96juLpjsO6PKiwoK1xRDbvN4nrv6moFuS7b7DyoNIyasLWxPWlbYUkX1tdKigLVha32aobVQTjO9WkUWN63XJk+C27cmms1CW84bYHfyqbIqhWek15SNNoJC/bPzlKs5s4naNEVTJg4MhcZAyPwgVg+GXUmiNlniZVZi0DTdgynPVjsWB65BPlXdue/Z3bcSw7lop1GlZkxkqOiup2YfmK45x72Wi2bTLxOzT/ABCyv/oGTXBGddHe4eytvebHtr5p7OY76WYL/ZM2ka48AAMuRjOK+meXuJ+820E+kp2saSaT1XUM4rivIvs64W8imbiEV24IIhjYRox8jk6mHoMV3eNAoCqMAAAAbAAbAAeFRJ2VFJHM/b1JcLaRmLPYa/4+nw27hb+7nP1xXC4OOyxrpjcKN+irnfzbGTX1/IgYEMAwIwQRkEHqCD1FcY9oEPL1vKyPba5x8SWzNGFPk+GCg+gqoyfSE4rtnH7zjMkmO0cvjcZx+wr6b9lVzcScMt2us6yGClviaIMRGzepUD8q5RwbmXg9q0b/APCiA3eSRpRcMNLYJCucZBFdl5c5stb6PXbShsY1Ie7In9SHcfPpRK/IKvBfFqquY7YTW00Z/EjD642ol5qGmuKSQ2zh/Lk57MofiiYoflnK/v8Aar+1fcVnrpOw4lcR9FkJZfn8Q/LVV3Aa7ou4nDJUy6D4oiGYHxoZbTO+TvUsdtioZog5GohGoSOp0FQy0GI1TqaEjFFRrUFImAp4WvEFTqlSUQlKhlQ+Aqw7Os5zBzVDbggEM49e6Pmf2pq30KXBPcsVGpyFA65rH8f5sCd2Lx8fE/IVnOLcxy3DdTjwPgP6V/eq+3tWdtgXY9T1+58K2UaMXKyK8meUlpWOOvXc1Go27gwPM1ZT2Sx/2p1N/KKEawkue7GCB6eHzptE2VsqjO2586nteGs2+KvuEcumFgtwPkfCtOOFjGw28KFFeRuT6RkIOHBfCiktfStE3DvSmGzx4VoqIdmdl4XnddmqS2uMHTJsfPwNXZgoa6sgw3FH8D+gU9lnddjQbuc4Y6WHQ+dEanhPeyyefiKJkjSVc9R50CBoLzB0vt5HwNGah6VU3EZj2Ya08+pFRBV8JDjw3osKs6b7aObZbK1RICVkuGZe0HVFUAtp/vHOPSvn23vo92lBdySSSGYnPiSXFfU3NfLkHEIDBcA6c6lZTh43GwZCfHf5GuOcU9hdyG/9vcwyLnbtNcTAeGcBgTXAnXR3tX2c5vL6Jl7iaWyCDgDGPXUTXc/YRzZPdRTQXDGT3cRlJGOW0vqGhz440bE74J8qyfC/YXcEj3m5ijXO4iDSMR441BQDXXuWOXrfh8IhtlIXOpmY5eRsY1O37dBSbbCki34trMEohOJTG4jPk5U6PzxXx/dPNDKwkDJMrEOHGWDH4shvH1r67kmrN8x8t2d5vcwK7YwHGUkA/rUgn65ppMGz5vk49KY0XUwZWY6gRurYwMY8CD960XsgSc8SieLOhNRnb8IiIOQx9TjA866N/wCmXDFOezlPoZmx+WDV/ZW0NsnZwRrEn8qjGT5k9SfU1SUmS5JFzLeUBcX3rVdc3tVF1fVtGBi5mW9oj6bmKdfr6lCDj6jIo6Gbyzg7g+h6VW82Prj/AKSD+xpcu3GqFPNcof8AL0/IitY8SozlzGze8MmDRqfpRgxVfy82UI8j+tXccOazlwy48ogRKLjhqSO0HlRtvbgbYrNs0SII4KISKi1t6mWHAydhUORaQNHDUd/exwrqkYD9T6AeNUPNfOsNqpAOW6DxJPoK5bxDiNzfNlyyI3QdWb5Abn6bVUYN9kSnXRo+auf2kJjg6dNjuf6mHT5CslHaSSsNWpm6hQM/l4fM1eWXLqxKGmbsl9SDK3yxsvyGfnRR4sFGi0j0A7a2GXb1ArdKjFv2DJwNY11XLhB/0wcsfma8e8Z/4drHoB22GWNXnB+SZ5zrmJRT+J93PyXwroPB+X4bcYjQZ8WO7GlLUUSowcjnnAvZ2zHtLkkZ3wT3j862ltwaKIYjUD96vpoA3Xw9aYbdBvsD61g5tmqgkZLiwUHTLH3Dtq8j6+XzoBUa3xnvwno38vzrZXMcb904OdsfPwrPTwNbk7a4T8Sncp6jzFaRlfBEo8jeyDDUu4NCz2lP7Ixfxbfvwndk8V88VBcaz/HgYuv44zuR8qpfollBfWksJLLl08V6kfKpLeVZBlT8x4ir9blZIy6DUR1T8Q+9Zx7MOTJbHTIPijO2fParT9mbQFxG1kU6k7w8UP7VWx/zw9fxRn88CtNZTiTIPdcdVOxz40DxThAJ1RsFkH+70IqhUUnaFstGd/xRt+1QGeLxibPjsevjRTx62wf4U6/Zv+9LtpxsYwSPHbf1oA75rpplrmlz7WbYfCkjfYfqaq5/a6D8EP3cftXHgdeZ1tpqHkua4/J7TLlvgg+wdv0FDNzdxGT4YnGfKJv3q1pkuZ16a8FV8/EB51yxpuKyfglH+hf1NRnhPEW+Jsf1SqP0qlFIlyZ0S54so8R96qbnjafzD71jW5bn/wCZcQJ/VMTUR4LCP7TiFsPkdR/+VWmkRTZobrjifzD71WTcaT+YUD7lw9fi4gD/AER5/QGkZOFr/wA+4k+UZXP3Ap5i2yO9v1cEeYpcryYeSM+IDj/Ls35MPtT14xwtf+Tcyf5lX9Wq04fzJbOGjtbRogw70jsGI8gMeP1pKVyQ3Gomx5Q3Lr6A1r4oKxnIsn/uMfzIw+2/7VtryUqcJ1058MFnOiJT6Ekn5KajV/IvS/EJSGp0ioeK5IYq4wQcA+Jy+hCV82IY/IU7hkup38Q3fG+wTUUjAH94IzfWsWbINaRUXLHHgPU+AHma5fzVzzLMzRWa7AlWkbIVT0I36n0G9bvmTgUl1pQTdnEBkqoOpm9WBzjHgKzd7weG2AXWXkA3IwMehbc5Ppir01H/AEibZhLbl3ftbh8sd9TjUx/w4v3b7VYe+dnkQJpJ2Mj96Q/Tw+X5VpLXl2Wc5x2MZ/EwOph6Dqfma03CeAwW+6rqf+d8Fvp4L9K1c4xMlCUjEcK5MuJzrmJQH8UmS5+S/wD5W54Ny3b2+6rqf+d9z9B0FWLSVG01ZSnKRrGCQZrrztKBNxTTc1nRdh5kqKUBuvhvQbXNN95p0FhgVR0A+1QXEifCxwf++1Q+8140w8d/nToVlRPYvC+qAZBPej8PmPD6U2bhrq4kgXQW+ONsBfXerjt6j1d7OSNtx1B8j6VeTIcUU9zwZjIJIsRP+IZyp+3jUN3wQPIHVgjj4im+fmKvzJUDIurVjfpmmpsTiiivOBK7BySGHivdz86Dm4dG794HUvTO2w8RjrWnehZVFUpMlxRnpuGpnOkE+ZGaGNi3kv2q/kSotAq1IlxRx0c6wL/Z2EI/q3/avW9o0w/s7e3T/Jmr2L2ewjq7n6qP2ouPkK2HUE/NjWeM/ZeUPRkX9ot8ejRr/TGB+tATc4Xz9Z2H9IVf0FbiDk6AtgJkdMnJyM95z6k7D0zVtFyzBGGPZL4k9wZx5D6UbcvY9yPo5NJxq6fYzynP98/sai7Gd+pkb6s1dXs+FJrH8MdegVQAQNh06KD9zVk1qSxC90IDk+GojYH0HX7UbXti3fSOLrweQ/gfx/Cfw9aKTli4JOIm2zucD4RluvkP1rrlhYZIGO6MHfc4G6Kc+JPfP0oqay0kaQMeGQOurIXzOW7x+VG0g3Wcxg9n92V1FFUYydTqMDGdwM1Y8M9mVzJ8RjQAL1ZjuwzjYeAI+prp1jbsyAFjp1DqN3Cnc/JmyfkBV5GT50nFIabZyr/0vkVgO0X8O4RiNTHA3OB3VDsfkK0fAvZ+AQpmbTp1bIFwCcRjc9SFZj8xW3ZgFJb4QDnPTGN6EtmJyvTXjOPAtjb/ACxgD5mhOugavsC4TwNYW1RsxchgpJG3bNoiOwH4Q7mtZHYqGTHwpvg7klU0R59ACx+ZoaKBQwb1J9MlQo+yjA+dF9sKzk22XFJAfEIz2jaPiIDE+TuOyi+ijtGozhKgIWGwY93/AA0ASP8A2qD9aHvLnCHHxN3R822z9KfHOukaTsAAPkNhSa4K8lkZqrFtIlbUEBbOct3jn6149zUD3FCQmw+SXxod56B97oaW5qlETkHyXNDvdVWyXNDtcVaiRkWb3VRNd1WPPUTTVWJORam7pnvlVRmppmp4iyLf3yvfffWqXtqXbUYhkXYvKcLuqIXFRNxNQSM7jqN87df1owDI0XvdL3qs5FxNWbSM53I8iB4g0R71RgGRdG5qN56qPeq8N1TxDIsmlpnaVWm69ab7zTxFkWaW48qnS3HlSRqlD1LsoaIBSMIG5qTXUNxlsDw6n/tSHwBR22p89B1ONsDPdX6nc1LPabaVAwTlvXxx9TU64UbUx5aqyaGwQ6RjxO5PmTUwx6UMZKYZaQXRYrJipBPVSZqXb0sR5FtLdgKSd/TzPgKjsZN8nwyPmx3Y/oPpVaZ6kFxRiGRei7pG8qh949aXvFLAeQff3pyMdANv6m2H2GanW5AAA8AB9hWcvLvvDH4d/qelQNeNknoT+gG1XhZOZajiH8QtnYk5/pQYA+pJpHi25z01ED6DJNVMKZ6npp+uNz+dNvVxjHqP9R3NPFE5MuxdZGR470JPxEA4J8h9+lCW0pK7+Zx8hQEoZiSB4k/YYFNRQnJlwZ80wyUBZMQNJ6DYfQUSaKBMk100tTc0qAFqrzNIimkUwETTSa9phFAMRao5hn5+BwDTiKaRVIkBeUr8T4wNwPyIqWG+BwM7+eMAmnTxZG2M+Gd6BcNnBZV6bDr6mmIsmlphloOObwJz5HH5VMaKCyUy152tRGvM0xWa0NTw9QA1LDuRWD6N1ySaqRauccN41xC6nnSCWNQjOw1IgATWQozpJJ6fatFwe04kJozcTQtDk61UDURpOMfwx+LT41zPW/RutI0LGoWqjW/mbiTxCeHsV1ZhGntRiLx7uR3znr5ULx3jUycTt7aNgI2EOtdKknUzF9yMjuAUt4rZNERTStU/N97NG1ukE8MJcNqEmnU2WULpyp/vfcVecRvYYAGnkWNWYhS22SPAU98WwQlTXug1FdcetI5OzeeNX8QSdvRmxhT8zVsIhjO2MZznbHnnpj1o+wGwyuCGvdFCy80WKsVNzHkddOpht6qCPzqPl3jbXbkrbSRw6WZJnYYchgunSB1OSep6U98NgO0V6EpnMVndMkYs3jRtR1lx1XGwHdPjWFPGOJe9+59tH2urTnQmjOjX10Zxj0pfYB6FG3e072fqaHaIs/1/KpOC210iSNeyxMMgqy4VVUA6ix0qPKoU5msQ2PeYyfQOR/qC4/OmvkCfxywEVRXMXdqyjkRk7RWDIV1hl7ylfMFc5+lB2t/BcKzQyo6pu5DbKMZyc9BgHf0pLXDYAHTZQPDrRFvb4UVNw6SKddcLrImSNS5xkeGSKh5wuHt7OWWI6XXRg4DYzIgOx26E038hAvj+R3u1N7I1mOAycUuoRNHcQBWLKA6gNlWKnZYiPDzqXhPMVwl77leqhYkKHQYIZl1KTjZlII8ARml9gewaTsqXZUVeXEUKa5nWNemWIGT5DzPoKF4dxy1nbTDMjt4LurHHXCsAT9Kf2A2Ge9jS7ChecOOLZw5XQZmwUjfPeXUA5wPIetT8s8Xjuo0IdDL2aNKi5/huw3GD4ZBHXwpb4bB6YKXu9E2fEreV2jikV3TOtRnK4bSc7ee1erxKAzGASKZlzmPfUMDUdseW9H2A2AQ21NNtRt1xK3jlEUkqJIV1BWODpwTq8sYVvtUdtxe2khedJVMUbFXk7wVWAU+I32ddxtvT+wL64GbaoJrEHfG9Gz8w2aKjNPGFkyUOScgHSTgDIGQRk0fbGOVQ8bK6t0ZSGU/IimvkC+uZSSB/EAY/WvIc/iIz6UbxLjFlqKPcRhgcHGpgD4gsoIH3pgtkIVowJFYd11YMrDzBFdENVSOeek4kfZUuyo22jPQrgeH/AJon3SryIxC1p3aaQzfyqzfYE0xmxUMqdokiZIDoyZHUagRkfespdGsXyc05D4XPP2zxXDW5URhmUEl9Wo42I6Yz9a6Ty1YTRAia4a4JYEFgRpAGMDJPjvQfL3Aks0dEZn1uGJYAYwMAbVoINsVy7Trk6lqJM57yq3acYvH8AJ/v20aD9D9q9vG18fX+5gf6bZm/etHwHllLWaWVXZ2l66gBjLlzjHqfyp8XLCLevea2Lvq7pA0jUoTr12AqNtl7iMzz53+JWKeXY/7p/wDxUntdk/h2q+JaVvyUfvWk4jyukt3HdF2DRhAEwNJ7MkjJ69WNLmTlRbwxF5GTsgwwoB1aipOc/wBI+9LbYbiM1z1wK3gsEKRqJBIimT/mOWVi5dvxZIzVnKwHBF7STsw1tEuvBY5OMLgbnPT61ecy8vLeRLG7sgEnaZUA5OkgDf51Rc/WcsXD44YU7RF0JIdOpgka91sfhywG46fWk4tDUkUXArW59xMKWEcvbBis5kiB0ydGI65Xw3HT77DkfgMlnB2crAuzmQgHKrkAaQfHpk/OudpBwgqCZbtXI+DQjHV5ZC4O/rWu9mNrcIkvahxCWXsVkyG2zqYKdwpGn0z9ysbGpUbwVymLfmBv8Vv9sGP2rqwFZq35NVb1rwSMWZnfQQNPfUrjPXbNNaTQnqWM5/vII7MC4VpA7KFjRihZwCwyw6KMZPXw2NZa8tJ/+HM/udpBB2WoEktPgjuuGxu5yCM9Sd633MfL8d3CIpcjSQysvxKwGMjOx2JFUkPs8BTs5rmeWMKQkbNiNCQQracnJXOR0Ao22gc0yL2UZ9zHkJZQPl3SfzJrD84KkF5cpbO4hfStwI/hUu2Xiz06rkZ8SV6ZrqfA+WDa2zwRSt3mZlkKjUhcAHA6Hpn5mo+G8lQx2slscuJcmR2xrds5Vs+a7Y9RRgwyVBnAIohDGIMdloUx48VPifM+frmq72jL/wDz5/kn5SpRvK/LJs4zGsrSJq1KGAGgn4sY8D1x50fzBwYXMDwklQ4ALDcjDA7Z+VLbd2VuKqOX8m8IvZbUNbXZiTVIBFj8QO++NsmvPZtbJPcyTXDO1zEdQVz591nbO5ZTtjw2+nSeV+WxZxCJWLqGZssAD3vDaq5eR1W+N5FIyMzFmjAXQ2oYcefePe+dPFk5IxHPheTisUWlXCrGI45DiNtWSdXoWGPXSK95l4JdOY3eOytHU4R0mWLUwGVHe2JGCR49a6DzLydFeKnaZWRPhkQgMB1wc7EZ3/TFZybkBQ6Nczz3Kp8KOe78jkk49BjNGDFkhvtEgD8P7WRUMqdiNYAJXUy6wr/yk/erH2e2sYtIHVEV2jAdwoDOVYjvMOtW19w2O4geGTdJAM42IIIKlfIggH6VUctcnG0fUtxK6YZRE20Y1EHVjOM7eA8TTemxrUV2ZnkwaeL3ieZn2+Uyn96TSAcwHB+I6TjzNsMj8q0vG+QUmnM8cskEjbsU8WxgsDkFSR13xXnD/Z1HFPDOkkmqLchsMZGOrU7N5nWfsKWDDNGU9pdqG4jbAnAljhQkeTTMjfka2HGOBxQcNu44ECKYpGxkkl1T4iSevcH2ormPkwXcsMrSMjQgY0gEHDhhnPqK0Fzw/tIZIztrVlJ8gwI/ejBjyRy/2ccCt7i1laWNZHLvGGbcooRWXR/Lu5ORTvZI5aO6gJPVSP7pcOjMPL4RW25S5RFijIrs4Z9eWAGDpC42+QqHlrkhbSSZ1kLiYYZWC4A1E7Y/qIoxYskc/s+BXtkJIxaQ3cZJy2kSEjGO7g6028MdavuReJwyq9vHAbaSM6mTUzA76WPe3DA4yDVm3s1Ebs1pcz2wfcrG3d+Q3B++as+VuSI7Qu4Z5JH+KRzkkZyQAOmTuTuTVxTTJlVDZ7I+LYrwQ+prRz2APUUKbX+7XWpnK4GeeTNTW7bUyWLFSx25xVmaGHrRkb7UKib1K0RFJjR6G3qWI5NRxrmpVGKRROGqYChAKl1mpaKsnJFRSnyrzFOAqaCyeGHxPWn9lTRLtXplpUVYyavIZK8IzTlSmIehyaMCUNEuKOU0mNEDDFNhXJqSamwCkPyEBK97OpVFOwKQyLs6XZ1OtOxSsYN2dRXNoGGMUdpr0LRYUZOSIxN6UVE+auL2zDCqB1MbYPStE8jNqg9KnQULC2aMjpMaHKtShKSCpgKkqiMJThHUgWnBaVjoh7OvezqfTS00rCiDs6XZURppaaLCjAS/FRqju0qVdLOdENsN6KuhtSpUn2Pwe2iilcL3qVKl5H4JlUaahTrSpUhk8gryMUqVIDw16opUqYDxUgpUqAHpUyGvaVSyhpqSPrSpUgCAdqaxpUqBj4jRK0qVSykOrylSqRnoqj46gwaVKqh2TPoC4e21WcNe0q0kREKSpVr2lWbNEOqQUqVJjPRXopUqQHtKlSoA/9k="/>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pic>
        <p:nvPicPr>
          <p:cNvPr id="40963" name="Picture 3" descr="C:\Users\sameer\Desktop\Income Tax Presentation\Images\download (3).jpg"/>
          <p:cNvPicPr>
            <a:picLocks noGrp="1" noChangeAspect="1" noChangeArrowheads="1"/>
          </p:cNvPicPr>
          <p:nvPr>
            <p:ph idx="1"/>
          </p:nvPr>
        </p:nvPicPr>
        <p:blipFill>
          <a:blip r:embed="rId2" cstate="print"/>
          <a:srcRect/>
          <a:stretch>
            <a:fillRect/>
          </a:stretch>
        </p:blipFill>
        <p:spPr bwMode="auto">
          <a:xfrm>
            <a:off x="685800" y="838200"/>
            <a:ext cx="7927858" cy="5032222"/>
          </a:xfrm>
          <a:prstGeom prst="rect">
            <a:avLst/>
          </a:prstGeom>
          <a:noFill/>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Benefits of Return Filing</a:t>
            </a:r>
            <a:endParaRPr lang="en-IN" dirty="0"/>
          </a:p>
        </p:txBody>
      </p:sp>
      <p:sp>
        <p:nvSpPr>
          <p:cNvPr id="3" name="Content Placeholder 2"/>
          <p:cNvSpPr>
            <a:spLocks noGrp="1"/>
          </p:cNvSpPr>
          <p:nvPr>
            <p:ph idx="1"/>
          </p:nvPr>
        </p:nvSpPr>
        <p:spPr/>
        <p:txBody>
          <a:bodyPr>
            <a:normAutofit lnSpcReduction="10000"/>
          </a:bodyPr>
          <a:lstStyle/>
          <a:p>
            <a:r>
              <a:rPr lang="en-IN" sz="2000" dirty="0" smtClean="0"/>
              <a:t>You are liable to pay interest at the rate of one percent for every month after the due date till the date of filing the return.</a:t>
            </a:r>
          </a:p>
          <a:p>
            <a:r>
              <a:rPr lang="en-IN" sz="2000" dirty="0" smtClean="0"/>
              <a:t>Under income tax law, if you have sustained a Business loss or loss under the head “Capital Gains”, you can carry forward the loss ONLY if you file the Income Tax Return by the due date</a:t>
            </a:r>
          </a:p>
          <a:p>
            <a:r>
              <a:rPr lang="en-US" sz="2000" dirty="0" smtClean="0"/>
              <a:t>Revised return can be filed</a:t>
            </a:r>
            <a:endParaRPr lang="en-IN" sz="2000" dirty="0" smtClean="0"/>
          </a:p>
          <a:p>
            <a:r>
              <a:rPr lang="en-IN" sz="2000" dirty="0" smtClean="0"/>
              <a:t>The acknowledgment for filing the tax returns would come in handy in case a visa is required to be obtained; the document would serve as proof of the financial soundness of the individual.</a:t>
            </a:r>
            <a:endParaRPr lang="en-IN" dirty="0" smtClean="0"/>
          </a:p>
          <a:p>
            <a:r>
              <a:rPr lang="en-IN" sz="2000" dirty="0" smtClean="0"/>
              <a:t>If a loan is required to be obtained from a financial institution, the tax returns would be required to prove the ability of the person to repay the loan</a:t>
            </a:r>
          </a:p>
          <a:p>
            <a:r>
              <a:rPr lang="en-IN" sz="2000" dirty="0" smtClean="0"/>
              <a:t> If a refund is due after adjustment of prepaid taxes, it is necessary to file the Income Tax Return to get the refund from the Income Tax Department.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 Filing</a:t>
            </a:r>
            <a:endParaRPr lang="en-IN" dirty="0"/>
          </a:p>
        </p:txBody>
      </p:sp>
      <p:sp>
        <p:nvSpPr>
          <p:cNvPr id="3" name="Content Placeholder 2"/>
          <p:cNvSpPr>
            <a:spLocks noGrp="1"/>
          </p:cNvSpPr>
          <p:nvPr>
            <p:ph idx="1"/>
          </p:nvPr>
        </p:nvSpPr>
        <p:spPr>
          <a:xfrm>
            <a:off x="457200" y="1600200"/>
            <a:ext cx="3886200" cy="4525963"/>
          </a:xfrm>
        </p:spPr>
        <p:txBody>
          <a:bodyPr/>
          <a:lstStyle/>
          <a:p>
            <a:r>
              <a:rPr lang="en-US" dirty="0" smtClean="0"/>
              <a:t>From A.Y. 2013-14, E-Filing of return is mandatory for  all salaried individual  whose Gross total income is above 5 </a:t>
            </a:r>
            <a:r>
              <a:rPr lang="en-US" dirty="0" err="1" smtClean="0"/>
              <a:t>Lakhs</a:t>
            </a:r>
            <a:endParaRPr lang="en-IN" dirty="0"/>
          </a:p>
        </p:txBody>
      </p:sp>
      <p:pic>
        <p:nvPicPr>
          <p:cNvPr id="43010" name="Picture 2" descr="C:\Users\sameer\Desktop\Income Tax Presentation\Images\download (4).jpg"/>
          <p:cNvPicPr>
            <a:picLocks noChangeAspect="1" noChangeArrowheads="1"/>
          </p:cNvPicPr>
          <p:nvPr/>
        </p:nvPicPr>
        <p:blipFill>
          <a:blip r:embed="rId2" cstate="print"/>
          <a:srcRect/>
          <a:stretch>
            <a:fillRect/>
          </a:stretch>
        </p:blipFill>
        <p:spPr bwMode="auto">
          <a:xfrm>
            <a:off x="4571999" y="1524000"/>
            <a:ext cx="4572001" cy="4194111"/>
          </a:xfrm>
          <a:prstGeom prst="rect">
            <a:avLst/>
          </a:prstGeom>
          <a:ln>
            <a:noFill/>
          </a:ln>
          <a:effectLst>
            <a:softEdge rad="112500"/>
          </a:effectLst>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Income Tax Forms</a:t>
            </a:r>
            <a:endParaRPr lang="en-IN" dirty="0"/>
          </a:p>
        </p:txBody>
      </p:sp>
      <p:sp>
        <p:nvSpPr>
          <p:cNvPr id="3" name="Content Placeholder 2"/>
          <p:cNvSpPr>
            <a:spLocks noGrp="1"/>
          </p:cNvSpPr>
          <p:nvPr>
            <p:ph idx="1"/>
          </p:nvPr>
        </p:nvSpPr>
        <p:spPr/>
        <p:txBody>
          <a:bodyPr/>
          <a:lstStyle/>
          <a:p>
            <a:r>
              <a:rPr lang="en-US" sz="2000" dirty="0" smtClean="0"/>
              <a:t>There are two income tax return forms, ITR-1 </a:t>
            </a:r>
            <a:r>
              <a:rPr lang="en-US" sz="2000" dirty="0" err="1" smtClean="0"/>
              <a:t>Sahaj</a:t>
            </a:r>
            <a:r>
              <a:rPr lang="en-US" sz="2000" dirty="0" smtClean="0"/>
              <a:t> &amp; ITR-2 , for salaried individuals</a:t>
            </a:r>
          </a:p>
          <a:p>
            <a:r>
              <a:rPr lang="en-US" sz="2000" dirty="0" smtClean="0"/>
              <a:t>Income sources decides your return form for particular A.Y.</a:t>
            </a:r>
          </a:p>
          <a:p>
            <a:r>
              <a:rPr lang="en-US" sz="2000" dirty="0" smtClean="0"/>
              <a:t>ITR-1 (SAHAJ) : Income from Salary, Pension, other sources, one house property (except whose loss is brought forward from previous year) </a:t>
            </a:r>
            <a:r>
              <a:rPr lang="en-US" sz="2000" b="1" dirty="0" smtClean="0"/>
              <a:t>with tax exempt income </a:t>
            </a:r>
            <a:r>
              <a:rPr lang="en-US" sz="2000" b="1" dirty="0" err="1" smtClean="0"/>
              <a:t>upto</a:t>
            </a:r>
            <a:r>
              <a:rPr lang="en-US" sz="2000" b="1" dirty="0" smtClean="0"/>
              <a:t> Rs. 5000/-</a:t>
            </a:r>
          </a:p>
          <a:p>
            <a:r>
              <a:rPr lang="en-US" sz="2000" dirty="0" smtClean="0"/>
              <a:t>ITR-2 : Income or loss from house property if carried forward, Capital gains from sale of house property or shares, </a:t>
            </a:r>
            <a:r>
              <a:rPr lang="en-US" sz="2000" b="1" dirty="0" smtClean="0"/>
              <a:t>Tax exempt above Rs. 5000/-</a:t>
            </a:r>
          </a:p>
          <a:p>
            <a:endParaRPr lang="en-IN"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p:spPr>
        <p:txBody>
          <a:bodyPr/>
          <a:lstStyle/>
          <a:p>
            <a:endParaRPr lang="en-IN" dirty="0"/>
          </a:p>
        </p:txBody>
      </p:sp>
      <p:sp>
        <p:nvSpPr>
          <p:cNvPr id="3" name="Content Placeholder 2"/>
          <p:cNvSpPr>
            <a:spLocks noGrp="1"/>
          </p:cNvSpPr>
          <p:nvPr>
            <p:ph idx="1"/>
          </p:nvPr>
        </p:nvSpPr>
        <p:spPr/>
        <p:txBody>
          <a:bodyPr/>
          <a:lstStyle/>
          <a:p>
            <a:endParaRPr lang="en-IN" dirty="0"/>
          </a:p>
        </p:txBody>
      </p:sp>
      <p:pic>
        <p:nvPicPr>
          <p:cNvPr id="25602" name="Picture 2" descr="http://t2.gstatic.com/images?q=tbn:ANd9GcQONyoNYUOvZ7BjgDTKbSJLnY5J8Ob5BOfVix7YxBad-u9HfeXl"/>
          <p:cNvPicPr>
            <a:picLocks noChangeAspect="1" noChangeArrowheads="1"/>
          </p:cNvPicPr>
          <p:nvPr/>
        </p:nvPicPr>
        <p:blipFill>
          <a:blip r:embed="rId2" cstate="print"/>
          <a:srcRect/>
          <a:stretch>
            <a:fillRect/>
          </a:stretch>
        </p:blipFill>
        <p:spPr bwMode="auto">
          <a:xfrm>
            <a:off x="533400" y="457200"/>
            <a:ext cx="8153400" cy="5881254"/>
          </a:xfrm>
          <a:prstGeom prst="rect">
            <a:avLst/>
          </a:prstGeom>
          <a:noFill/>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dirty="0"/>
          </a:p>
        </p:txBody>
      </p:sp>
      <p:sp>
        <p:nvSpPr>
          <p:cNvPr id="3" name="Content Placeholder 2"/>
          <p:cNvSpPr>
            <a:spLocks noGrp="1"/>
          </p:cNvSpPr>
          <p:nvPr>
            <p:ph idx="1"/>
          </p:nvPr>
        </p:nvSpPr>
        <p:spPr>
          <a:xfrm>
            <a:off x="2286000" y="1600200"/>
            <a:ext cx="6324600" cy="4525963"/>
          </a:xfrm>
        </p:spPr>
        <p:txBody>
          <a:bodyPr>
            <a:normAutofit fontScale="85000" lnSpcReduction="20000"/>
          </a:bodyPr>
          <a:lstStyle/>
          <a:p>
            <a:pPr>
              <a:buNone/>
            </a:pPr>
            <a:r>
              <a:rPr lang="en-US" dirty="0" smtClean="0"/>
              <a:t>	Keep preceding year’s return handy</a:t>
            </a:r>
          </a:p>
          <a:p>
            <a:r>
              <a:rPr lang="en-US" dirty="0" smtClean="0"/>
              <a:t>Check tax credit statement by viewing Form 26AS downloaded from e-filing portal</a:t>
            </a:r>
          </a:p>
          <a:p>
            <a:r>
              <a:rPr lang="en-US" dirty="0" smtClean="0"/>
              <a:t>Ensure disclosure of income from all sources</a:t>
            </a:r>
          </a:p>
          <a:p>
            <a:r>
              <a:rPr lang="en-US" dirty="0" smtClean="0"/>
              <a:t>Personal &amp; bank details</a:t>
            </a:r>
          </a:p>
          <a:p>
            <a:r>
              <a:rPr lang="en-US" dirty="0" smtClean="0"/>
              <a:t>Keep documents ready</a:t>
            </a:r>
          </a:p>
          <a:p>
            <a:r>
              <a:rPr lang="en-US" dirty="0" smtClean="0"/>
              <a:t>Don’t leave process incomplete remember to </a:t>
            </a:r>
            <a:r>
              <a:rPr lang="en-US" dirty="0" err="1" smtClean="0"/>
              <a:t>despatch</a:t>
            </a:r>
            <a:r>
              <a:rPr lang="en-US" dirty="0" smtClean="0"/>
              <a:t> signed copy of ITR-V by ordinary or speed post</a:t>
            </a:r>
            <a:r>
              <a:rPr lang="en-IN" dirty="0" smtClean="0"/>
              <a:t> only</a:t>
            </a:r>
            <a:endParaRPr lang="en-US" dirty="0" smtClean="0"/>
          </a:p>
        </p:txBody>
      </p:sp>
      <p:sp>
        <p:nvSpPr>
          <p:cNvPr id="45058" name="AutoShape 2" descr="data:image/jpeg;base64,/9j/4AAQSkZJRgABAQAAAQABAAD/2wCEAAkGBxMTEhUUExQWFhUXGRwYGRgYFxgeHRwYGhoYGBsYHBwcHSwhHx0lHRgYITEiJikrLi4uHB8zODMtNygtLisBCgoKDg0OGxAQGywkICQtLCwsLDQsLC80LCwsLCwsLCwsNCwsLCwsLCwsLCwsLCwsLCwsLCwsLCwsLCwsLCwsLP/AABEIANwA5QMBEQACEQEDEQH/xAAcAAEAAgMBAQEAAAAAAAAAAAAABQYDBAcCCAH/xABCEAACAQMBBAgDBgQEBAcAAAABAgMABBEhBQYSMQcTIkFRYXGBMpGhFCNCUoKxU2LB0TNykqIINHPhFiRDY5Pw8f/EABsBAQADAQEBAQAAAAAAAAAAAAABAgQDBQYH/8QANBEAAgECBAIIBgEFAQEAAAAAAAECAxEEEiExQVEFEyIyYXGRoYGxwdHh8BQGIzNC8bJS/9oADAMBAAIRAxEAPwDuNAKAUAoBQCgFAKAUAoBQCgFAKAUAoBQENtrem0tVZpZ0BAJ4QwLHAzgKNaA2dgbZivIEuICTG4yMjB8CCPEGgJCgFAKAUAoBQCgFAKAUAoBQCgFAKAUAoBQCgFAKAUAoCM2tvDa2wzcTxR+TOAflzoCuv0hpJpZWtxdnuZU4I/8A5HwMemarOcYd52C1PC3O2p8YW1sh/MWmbXyHCAR61knj6UdtS2Vj/wAD9bre3dzdH8pfq4/ZI8aepNZJ9IzfdVvctkRL2u7NpFG0cdvGispU8KgEgjBGefKsv8mo2m3sTZEH0RSGOCexf47OZo8+MbdtG9wT8q+gjJSipLici+1YCgFAKAUAoBQCgFAKAUAoBQCgFAKAUAoBQGtfbQihXimkSNfF2Cj5k0BWLjpIsslbcy3T+FvGzjPhxAcI9zUNpbg1xtna84PVWcNqp5NPKXfHj1aDGfLirNPG0Y8b+ROVmltfYcixNNtPak3VLqyxYgTXTHZy5yTjGdazrGzqSy046k5bbkNDt/d6yhFxCkbs2QAF4pSRzzx6j1NQ6eLqSs3Ze3sTeJZtxt5Lq+Bla1WC1I+6JfLvrzwBgLjNZsVRp01ZSvImLbLbWIsKAUBSLr/ym3IZeUd9EYW8BLH2l18SNK9vAVM1PLyOctzoVbiooBQCgFAKAUAoBQCgFAKAUAoBQH4TQFe2vvxYW+j3MZf+HGeN/TgTJzQEON97q4/5LZ0zL/FuD1KeoBBY/KuNSvTh3mSk2fj7J2tcj7++S2U/gtYsnHh1jn+lZJ9IwXdVycgsNyNnRyEyZuZ0AZmuJOscA8mKnRQcHkByrNUxdeautE+X3LKKJ7ZF7BJbiW1CtGQSoQBQSuRjGNDkYrPVhUU8lR6kpq2hpbl7x/b7XruAxOGZHQnPC6nB10zVsTQ6mpbdBO6OfJPe3cTK6i5m2dfkyQnA62McXDgcsjuB8K9K1Km9OypLcpqyf3Ksdl3C3KQwFJmZmminQdZGZMjABGijXGK4Ymdem4tvTmuP/SY5WZehqVhYNCxybeaSLXnhW0H1rn0jFKomuKENi+V55cUBp3+1IYR97Iq+AJGT6LzPtXWnRqVO6rkNpblP33mF7s6SeBZA9rIJ0443RuKHDkgMAcYzrW3DwlQrKMmu0uDKtpq5etibQW4t4p15SIrj9QzXrlDdoBQCgFAKAUAoBQCgFAKAjdq7ftbYZuLiKLyd1BPoM5PtQFXl6Trdzw2cFxeNnH3MR4M+btgAedRKSirt2B4W+23c6rHbWKfzkzSfIYWslTHUo7O5ZRZjl3HDqX2jfXFwoBZlLiKEAanKp3DzNZZdITk7U4/UnKb+wpdlQpEbU2yrI/VxtHw9qTBPDnnxacjXCpHEybzX01+BKcSB3i6R5AIBY24laeSSAGQlQssbBeEgc85zzGld6WCjr1j2s9ORDlyInfyXa62cELSq11cT4UW+UwFUsE4s66jyrrh1QzOUVolxId+JG76311YG0vWXE9xam2uAxwOs4RhzjTI5+1daWSrmgtk7oPTU6ZuBFBHYwRW80cyxoAzowILnVjpy7ROhrzMZndVykmr7Fo2toU3dbeK22dNtVbmVY1F2zIvNjxji7K8zW3EUZ14wcVwKppXJjYuw5RtG7uI+JbW+t0cSA4ZJcKB2DqDgk61zq1YqlGEu9F2t5X/BKWp73O3PuYLuW7vLkTyGIQIQuMoGB4n8W0H1rniMTCdNU4K2tyVHW7JewFlaPN1LAyTSGWREJkYueZCLkj5VWUa9ZRzKyStd6e7F0jYn2tLnCQhcjIMrAZ9EXLn00pHDU93K/kvq7IjM+RrPBcSnVpCCOQ+5QeOuDIfLlXRSo01ol/6f0RFm/wBsfsG7WOTiLx6lRxn1lfLH2AqJ41NbX83p6LQlQJLZ2xooUdEBIckuWZmLEjBJLEk6VlqYidSSk+GxZRSK70VSmJbrZ7ntWkxCZOpgk7cZ/ce1fQU5qcVJcTkXyrgUAoBQCgFAKAUAoDHOGKsFIDEHhJGQDjQkd+vdQHE9nbI2lPtGayvtozoFTrFMJC9YpOMrpoBWfEVXShmSuSlcvWyujrZ0B4hAJZM56yYmRifHLafSvKnjasuNvI6KKLTFEqjCgKPAAAfIVlcnLdknqqgqvSkzDZV3w/w8HH5SwDfTNbMCk66v4/IrPYom3twYrGxlvLV5CydTcRodVQoVLHxORnXuFb6eLdSp1bS4lXGyuVmW8mlsrxipt5UuIL1Bk9lZiE41Phkg1oy2ml4NehHAsG1FtLWCCWO9W6uorlLm4YScblThHIUE4VQ1c4OpNyTjaNrIjQse3ZY9uRlbVQ4tbiJg76Ryrj7xVPkCfl51kpR/i6zfeXoXfaLRs3dOztZ2uYUELFCrhW4YyMg5K8sjHP1rLPE1akereuvxJUUnch5NkbLkvDeRxfabg/wwXTiAxxfkDYHMmtK/kxpqEmorm9H9/YreL1WpOSbRuJMCMRx5OMtmRl8ysfZHu1clQpQV53fsvfV/BE3b2DbA6z/HkllB+IFuFPZE7vUmo/lKH+OKXwu/Vk5eZvxbLiRQqKEUdydnI8DjWuLxE27t389ScqNqOFRgAcuVcnNvck91UH4WAqUmwftQCj7Xf7Htm1uOUV4v2WTwEoJaI++eGva6PqXpuPL5M5zWp0Ot5UUAoBQCgFAKAUAoBQHP+lMi2a12kCA1tJwOM4LwSEB1HiR8Q96pUgpxcXxBc4pAyhlOQQCD4g6ivmpRcXZnY9VAFAam19nrcQSwP8MqMh9GBGfrXSlN05qS4Bq5QtjWu1XKbPuIlW2jSSOW4yrddEUKRgA8m1GfSvRnPDx/vRd5aWXJlLN6Gzd7hWqpb/argcEVubaTiIQSx5zHk50KHBHpVYYucnJU43u7rj5+ocebNnYGztnQqUsrTrFZSjScHZZTzBlk0bPkTSoq+9Saj4cfREJrgrkpY7MlijEcQhs4hk8Ma8RHicnCj1wa5yqUXK7vN+OnstSbPyMdhsy1ugZFka4w3CWlJZcrz4VGF8NcEVMsVUp6JKPl99S86EoO000/FMnhZpgrjsn8PIDHgBWR1ZXvx5ixmRANAAPQVzbb3B6qAaTbUizhW6w+EYLYPgSug98V3WHna7VvPT57kZkfhknbPCix+Bc8R8+yv96ZaUd235ae7+w1MMrqmOvuRnOcAqmR4YGSfnXSKcv8VP6/gjbdmmI7SWRYzE7sTxgtHLgFSCCWYYBzjFdG8RCObMklya+hHZehYKwFyr9JezGn2fKUz1sOJ48DXjiPGAPXBFa8FPLVS56FZbFg3Z2qLq1guFxiRFbTxxqPY5r3jmSdAKAUAoBQCgFAKAqHSfeX0FmZrFlDRnikBQMTHjXGfDnQHzLt/eG6vW4rmZ5McgdFHovIVW5fKjv3QpvCbqwEbnMluerPiU5oflp7V4+PpZZ51x+ZMeR0CsBY0Nobat4dJJUVu5c5Y55YUdo/Ku9PD1andiyHJLc0J94HIzDbuQeTzERKfHRu2fZda7xwav25emv49yufkjwlleS4aS44FOvBCnBp4F3y3yAqesoU3aMb+Ld/loLSe7Ny12BApDGMM4HxOS7Z79W/tXKeLqPRPT0JUUSXVDTQacqz53r4ljmXSZvUSzWkRwq6SsO88+DPgO/z0rvFZF4v2/6fV/0/0VGpbFVdl3Vztxflw9S4bh7MNvZRK3xN943kW1A9hj61St3svLQ8HpHE/wAnFTqrZvTyWi+VyTuNqxISOLiYfhQF29woOPephh6ktbWXN6fMwuSRh+0zuOxGIgfxSnJH6FP7kVfq6UH2pZvBfd/Yi7ZrskLHEkjTt3quSo/Smg/Ua6p1Iq8IqK5vf1f0I0e+ptIZccMcSRr/ADHl+lP71xfV3vOTk/D7v7E68DKbEtrJIzfyr2V+Q1Puar1yj3Ipe7/fgTYyW9jGnwIo88a/OqTrTn3mSkkbFcwKAEUBTujNfs0l7s86CGXrYv8AozdoAeQbi+dfS0qnWQUuZyehfK6ECgNR79Q5ThckcyEYqO/HFjGfKgNmN8jIz7gj6GgPVAKAUAoDzIgYEEZBGCD3g8xQHyl0m7qnZ960ag9S/bhJ/KScrn+U6emKqy8WbPQ7vD9l2iiucRz/AHTeGSewT76e9cMTS6yk1x3Qvrc7NvBs7aE9zJGpYW2FKnrFjBJzxL2AXb3xWPD1MNTpqUu95X/BElJsmNj7tpDr2eLvKIFJPizElifcVxrYxz0S9Xf8EqFiYit1Xko558dfeskqkpbsvYyMcanQVVK4IC63thyUt1e5fwiGUH+aU9gfPNbaWAqy1lp5/Yq5og9vby30ERldLdAeyEDMz8TcmDaAkDux713qYOnShmd2bejcM8ZiY0dk73fJJX/HxKJuxs2a4n6wKrhDxyNK3Cnj2m8zrpWelZyzS9ufgfZ9N4qng8H1FN2bVorwW/lppfc6Et4JezJM90e9LccEC45hpM4IHm/tWtQcNYxUPF6y+C/B+eXvvqTtnaTcAVOqt0xoEHG2vmcL9DWOpUp5ryvJ+On5LpPyNhNkJr1heXOv3jZHsOQ+Vc3iZf6Wj5E5VxN9EA0AA9K4Nt7kn7UA/GYAZJwB3mpSb0QKw/SHswTCH7XHxE4yDlc+HH8P1rUsDWavb7lcyLLDKrAMrBlPIggg+4rNKLi7NWLHuqgUBUNvj7NtSyuhos2bOXw7WWhJ/X2f1CvX6OqXi4ctTnNa3L1XpFQaA0ra0kB4pJmZvABVX2GCfcmoBtoQRoc+f/5Ug9UAoBQCgFAUfpc3TF9ZMVXM8GZI/E4HaT9QHLxAqGD5cLkHPIjX0I/Y1B00sfV3R/t8XtjDNkcWOCQDuddCP2PvXg4ul1dRrg9SYu6LFWYkUBiu7dZEaNxlXUqw8QRgirQm4SUlug1c57BtM2VmEWHjMEjQFV0ACHsucDvXhPnX0E61oKaV7nfAYSOJq9XOah4vj4FT3w3h+1MgVSqIOR58R559OVefiq/WNJbH2/QPRMsGpVKlnJ6K2un5L5uLu5byWMTSoshdjIc8sglQCO/AHf35rg61Sk7QdtPnqfKdNVnXxtRy4PKvhp7u7+JFb47XE9xHs63wIuNVk4RoT3pp+EDn5+lWp3TvLfd+W5s6Pwao4SeOqLZNQXi9L+ui9eTOlRoFUAaAAAeg0rI3mdzwDUn2pGuikyNnHDGCxz58Pw++K6xw83q9Fzen/fgRmRryS3bj7tI4vOQlj/pQ4/3V0UcPHvNy8tPd/Yi8nsU/pXv7pntLKzlMck7MXZdCEUDXPMDUnTniu+ChBKVSS2Du2kjmO0EvJbttm29/LcRsQJWYkqCPjyfBfXnpXoJxUeskrEW1yrU6LYdGWz44eqaLrCcFpGJ4sjwI+EeQrDLGVM11tyNSw8bamgm61/s5uPZdxxR6k285yvsdP6etdOvpVlaqjnKhKPdJC16UpYtNoWE8BH40Usnr/wDSa5ywEZa05HLM1ui1bJ382dccIjuouJuSO3A2fDDY1rLPB1o/638icyNjfPZxns5kT/EC9ZEc8pY+3Gc/5lFVwtTq6qfwEldESvSps9LWOWW4QymJXMSdpuJlB4cDkc9xxivoTkULebp3kYKLGHgPNmmAY+gUHHuagWKb/wCLtq7TuEgFzJxSsFVIzwKPE9nXAGTUFrIuu0dnX27hhuI7lp7VmAmjblxHOdCfcEY1xmpKnbNl36XEMc0R4kkUOp8iM1INqgFAKAUAoD5j6aN0/sV6ZEH3Fxl18Fk/Gn1BHqfCqstFkt0AbwdXcSWjHCzDjQf+4owfmv7Vix1LNTzLdfIlaM73XilxQCgKntW0u47tmt4VkSdRxszhVjdBwgsObBlxyHdXr4XFU40bTeq4cznKLvoV6+2XZNITPI11cnH3dquFGNOE8OQvmWYVLhUrSzKCS5v7fg3YfpTE4an1VKdlvay+qN++3ua2hkia2+zHqx9nUOrZz2SDw6ArzOprnXwqp2m5X5/gno7DVMbiFTs7N6vkuN/pzZWuj3Zk7zNcIE7GR1kucB25sAPiIGe8c64wcdXUvry3Z9J/U2IjCnDC09LWbXJLRf8AC88cbE8c8l2/IxRD7vPmF7I/U1dkpxXZioLm9/fX0R8Xpzubq2906hUEVqn8oDuByA7kB8+1XFzoRd5Nzfovv8i1pcNCXs4SiKpdnKjBdsZPmcDFZKklOTaVvBF0rI4BvtvqTtO6NsOskMYtYXGvCc9soO8k6A17lCjlpRjLzZzza3Rfuj3dJbC3HEAbiQZlbnr+QHwH71ixNfrHZbG2jTyq73NvZu3zJtC5tezwxJGykc8nPGD/ALaTpJUoz4kQqN1HHgWA1mO5A7Z3tsrcFZZkLfw17bH9K5+taIYerLVKxxlWgvE5tvTe295xGGwVGYY6+Q8DD+YIvM+uK9ClCcN5XMs3GWysYLm/upk4bi6lkVFwEB4FIUfi4dT71dQjF3SRRK5QbaEM4JwAeJiB3AZOKuTfQ6DuLuVs2azF5f3fVgu2Yw6r2VONfxZPl5VJW5i3h2/YxXE0uzQqLFbLFCyqVPWSMRI/a1LBTz9aApm0N6LyaIQzXEkkYx2WORpy86DY+iugqVm2RDxZ0eQL/lDn+pIqSDoFAKAUAoBQFa6Q92RtCylhwOsA4oj4SLqPny96A+VLS7ktLlHAZJYZA2DzDI2oPyIqtr3RdvQ+udj7RS4gjnQ5WRQw9xXzlWm6c3F8C6d0blcwKAhN9I2NlPwsy4XiPCcEopDOue7iUMunjWrBuKrxzfvL3Kz2K1e7xW9l1cSxFUZAwKABQp/c17FXERptKRvwPRNfGQlOjbThfX98yo78bdjuXQRHKIvxEEEk8xqM6VgxdaM2lE+s/p3o2rhYznWVm9LeC46eZed1tzYvs8LTGRiV4zEXPV8T6jKDmQMDWuTxMqXYhZW48fE+R6SxH8rEzqva+nktvYuMECoAqKFA5AAAfSscpyk7ydzIlYyVUHKt++k3LPY7OQzztmNnAyqnkwXxI5Z5CvUw2CtapU9PuUcr6IwdHXR4tl9/ccL3BGg5rGO/Hi3n8qtiMVn7MNvmaaVHL2pG1vxv4tqBHb8M1w+cKpDBMY7TAeZ0HlUUMK5az0XzJqV7aROR7KF7FP8AaRKY5SSxZjkt3kEd48q9GSTVmZVpqixX21bi51nuJXH5E+7T/br9apCnGPdRMpOXeZqJbhR2Aqegyfma6FTIkOuckkeJqQZg4HMc+ev9KgEDtuBIijIMJh0IHiwOPrUhlV9KDyNm1sJZQxjjdwvxFEJA9cVAvc/bDZ0sr8EUbyOTjhVSTnlr4e9SwrI+uNxdimzsLe3PxIna/wA7Es3+5jUlSeoBQCgFAKAUB889Pm5/U3C3sSnq5tJccllGMH0YfUHxqCUWHoA3iMkElo5yYTxx559W3MezZ+deX0jT2qfBl46aHWq8ssKA8yIGBB1BGD6GpTs7oFFtrC7dfs32VAkXEnXzlWUoD2SiA8R0xzwNOde7PF0cuZu7fApDPDuuxX9obtWKP1aTyzTL8aQx8evhkdlPQmstPDzm82Wy8We+v6lxSi4Ss9LbO+1t7nRd29sC4hLdW8RjZo2jfBZSnjwkjUYOlZMTQdOdm73PCi7o1n23cOfubfgX+JcOEGPEICX+YFdVhqUe/K/glf32K5m9kUnfneC1kgkhbaEklzg8CWmQquO4lARjOnaatlCm4y7NNKPjv+/Ah+Zzzc3a01lHJwRwJK5ybiV8kL+UKD468xWmpSVTfbkWjJx2Nq52rcXRPHctMO8K4RAfDhTU+9TGEId1WDblu7mD7OkQ7TLGPBQB9eZq5B7iMenCcnuYAn6mgP0k6kjHqQKXIsa0m0k/ix+QXtH5CmpOhr/bYzntSvjmFjcf0qbMjQ3UsLgjMdjO35S2n9armXFj4GntmO7ij45YEWMEBuI8Wp5ZXQ6Vbci5d9ldDi3cKTrfIUlAbMcIAx3jU5yDprQXLvu90WQ2sZjW6uuFjxEK4QE+fCuT86WILfsfYsFqgSCNUHPQaknmSeZJ8TUgkKAUAoBQCgFAKAid6thpe2k1s/KRSAcfC34W9jg0B8x7sXc2ytqoJOyY5eqlHcUY8Le2DxD0FcqlNTg4PiW8T6mVgQCOR1FfONWdmdD9qAKArW+yEiAMzCAyhJgpKlgwITJGvDx8OQOdej0coubTWttCkzUtdpWkchto2SNk04AOEeOASMEjv1PfXqdbDNlb1O38LEdUqyg8j42K5tjfyHZ73LxjrzJwHhU4USgFTxN54XlmstanDETUb7HSWCr0qHXzjaLdlfjpf0Odb8ycbQXUt8k01wOKSOIngijx2U0PdyweZzWuEVCOWOyMfHUjrC8iC4VJGA58CnA+VWsybomdiWULdfczxgtHJAojlQ4jt3I4p2X8QxprnBOTVXtoRxOiba6PbOZeKBRbyY7LxaA+qjskV5sMXUi+1qbJUItdk59abAma/a0vLuO3KqGRygxID+XOgOPHzrc6qyZ4psytNOzLHtforkeIGzvxLIOasVCnw4SvI+tcI4y0rTi0LcjjczSK5VyeJSVKk51BwRz11raVPo7dnZ1u0cU5so4JigJHVAFe7AbH0zmvJrTmm1muvM20oxaTtqWAQJ+VfkK4ZnzOrRkqpYjtt7OSeKVJFVldGU50PLQ8XdXalUytWvucakL322Kv/wAO1+/U3NsxJWKTK8sDiyGA9xmvaMB1e9aUY6oIfEOSPkQDQGuZLr8kI8+sY/TgqNSDatIyowzl2OpPr3Adw8BUkmegFAKAUAoBQCgOKf8AEDullV2hEuowk2Py/hf1GcE+lQSmWnof2+brZ6B2zLCeqfxwPhJ9Vx8q8XHUstTMtmXiy71hLCgNHblj18EkfeR2T4OO0jezAGu2HqulUUv23EiSurHLb2wgvctAkxuzkSxovYEq6Pxu2FXXXnrzAr1sRh6Xfk7eP4PY6P8A6gxOFiqdlKK4cvj97lu3X3QRYQt3a23EAORMhJzkliwxnODgaDurz6laMGupb+RjxeOr4uTdWTs3dK+i8vJE1HurYqwYWkAYcj1SafSubxVZq2ZmPKjPd3ttD2W4ATyRVyx/SoJ+lTTp1qmqv53svVhtIoO+oJc3ojSGSNeAJIwL3UJ+KJo1zwj8pOuTrivRw8LR6tNy8VsvjxKOWtyQsd4rRbFpoMdVBGcxjOU4R/hsvMEcq4To1HVtPjxNkasVC8eBA7J3KW+RLraRaWaQBlQEosaHVUAXGdDXWpiOqeSmtEUhSzrNNkhJ0a2IB6oSwsR8Uc0g98EkVT+bU42Lfxom7u5uTZ2ijhjDyczLIAzk+OTy9q51MTOfgi0KMY76lkrOdhQCgPEo7J9D+1StyHsc8/4eiVnv4zzBU65H4mHI61755Z22gNKWwYsWE0qg/hBXA0xplSRQGa1tFjzjOTzYnJJ8STQGegFAKAUAoBQCgNbaVik8UkMg4kkUow8mGDQHC9xOPZO13s5CerlbqyT46tDJ6EdnPjWXF0uspPmtSyep3KvAOgoBQETtna6WvABGzyTOVRIwMs2CxJJwBoCSSa00KEq7tfYhuxE3L3s4wZFtUPMRYeX042HCvsD616lHA0oavU5uTZq2s1zJaKpaeWSGR4ZBEyI0pUkK7yHHCvDjONSTXGUKVOs9ErpPW+nkidWjYsrBYFzO8VtnXhiYl28eOVhxsfQCqyqyqv8Atpy89vgtvUi1t9DZt79M4tLR3zjLuvVrjxLSdpvYGqSpy3r1LeC1+WhKf/yir78bs3FrM1/sxAzSaXNvjKyDnxhfHnnGuufGr4bERqR6uq9tmW1i7ow7D6SrWQ9XcBrWUacMoIHs2MD3xSpg5rWOpohiIvfQuqOCAQQQeRHI1katozQnfY9VBIoBQCgFAc33gL7K2pHtFP8AlpyI7hR3E6Fj9GHmD416uEq5oZXujDXhllfmdsglV1DKQVYAgjkQdQa1nA90AoBQCgFAKAUAoBQCgKH0pbni6ha4gXF3EoZGHNlQluHzI1I89O+gJjc7bQvLOGcc2XDjwkXRwfcV89iaXVVHH08jrF3RM1nJFAQe99uTCJV+OB1lBH5QcSDzzGX0rbgamWrbg9Pt7lZrQ07ra8EYBeVAGGVGckg8sKMk+wr3DmY91JGkluisUscEnCyu68BaQgq5VT2hoFOoFeZ0hKHZaabXDwLQvdkzszYMEOqrxOecjnidu/VjrWKriqlTRuy5LRFlBIkncAZJAA7zWdJt2RYim21xnht0aY97jSNfVzz/AE5rUsLlV6ry+HH0+5XNyKzvBsWK87N4RNwHiENsh5+DSc+7vK1tpyyL+2rJ8ZP6FH4+xXb3dS8sohc7NklCoA0ljK4fhXGqjBOuO7n4Vbrqc5ZKi8nzLpyjqix7pb2QX8fFEeFxo8bfEp/qPMVlrUJUnrsbKdVTRP1wOooBQCgI7eLZK3VtLA/J1IB8G5qw8wcGulGpkmpHOpDNFohOiTehYdnzxXj8BsGKMW7oyezoNcZPCPavbR51i87u712d6CbWdZMcxqGH6WAOPPFSCaoBQCgFAKAUAoBQCgFAUvZNotlfzW69mK6BuIl7hIMCZR65VseZ8K8/pGleCmuBaD1sWmvGOgoD8ZQQQRkHQjyqU7O6BCxbOsLFWkCQwDmWOM69wJ1x5CtLq4iu7XbK2jEj7ze2RlY2lrJKFUsHkPVIcdw4u2c93ZxWmn0c3/kdvLUhz5G5PtmR7SK4h6pQ6q7tKx4Y1K5J7IyxB0xp61whh4qq6c76bJcfsS5aXRDsRMvHIWnUHPWXH3VuD3cMXN/LIPrW1Lq3ljp4R1l8XwKbkhHA8unC8q9xb7qAY7gg7Te4NcpSjT1uovw7UvXZE2uSp2YWADSMAPwxdhfTTUj3rL/IUXeMdeb1/BbKZ9n7Mih4uqQLxnLEZyT4knU1yqVp1LZnsSklsUnfPouhunM9s5tbk82TIVj/ADAcj5itdDHOKyz1X76kOPIpdlvffbLmW22qhaM/DKNTw5xxA/jUf6q2So068c9P98y8K0oaPY6pbXCyIrowZWGVYciD315souLszammroy1BIoBQHEOlH7O1zIlrI5llK/aVU/ddjGOLxbIBxXtYOFSUUmjzcROEXcqlvs6WErJBKySrrlSRr5H+9ek8FK25gWNg3ZpnXejnpeLulptHCyHsrPoAzdwccgT4jTPhWRpxdma01JXR2SoJFAKAUAoBQCgFAKAru+9qepW4RSZbVxMuOZUArKvvGXGPSolFTi4viCTtp1dFdTlWAYHyIyK+ZlFxk4vgdjJVQKAqG37FBtG3mZA3WRvECdcOv3ikA6Z4QwzivZ6OqXg4cmc5rW5Ju4AyxAHiSAPrXoFTW3DuEe2ZEZXSKWSJSMEFVc4+hrxekI5K1+aReDuiQtNgxrIZXZ5pCSQ0hyEH5UX4VA8hmuVTFTlHLHsrw4+ZKgk7krWUseZZAoJYgAcyTgVaMXJ2SBpPtLi0hRpf5gQEH6jz/TmuyoW/wAjy+HH98yM3I1G63rEeS4Chc5hjXIbTGpI4jjnoBXZKDg4whe/+z/bFdb3bNHerZyX8Yt5LR3VicStwL1Z/iDLcXtjXlU0P7Lcs68tXfw5B68Dl+z7y62BObe7DS2bnKSLqB5jw81+VbZKGJhmjv8Au5enUdN+B1LZ20Yp0EkLq6EZBU/v4V586coO0kbYzUldGeaZUUsxCqNSScAe9VjFydkS2krs5Jv10jNMWtbAnB0eYaZHeEPcP5vlXqYXB6py3+Rir4hWfIqNlaCMYzknVj4mvoqFFRieDiK0pS02M9aDMRu2rLjXiHxL9RWPFUcyzLc24StleR7Hbeg3fQ3Vv9lmfM8A7JPN4uQPmV5H2ryz0zqNSBQCgFAKAUAoBQH4wyMHlQFU3WYwvPZNzgbij5awSEsmP8p4k/SK8jpGlaaqLj8y8HwLDXmlxQEXvHsxriLhjcRyqyvG5XiCsDzxnUEEjHnWnC1+pnme3EiSuiPtdzYDhrom6k5lpdVB/lj+FR5YrtV6QqyfY7KKqC4kv9pt4SsfFFGWOFQFVyfIeNZstWp2nd+JbRHq+2lFFjrHAJ5LzY+ijU+wqKdCdTuoOSW5HybZJIGOpz3OOKQ+YjQkgeZ+VaVhUlfveWi9WVzH7HYuxBK5I/HMeI58VjXsqPejrQjon8I6ererFmeLuWBSomnLNkAIpIGSQB2E/rmpgqzT6uFvH8sNriybSMDkAO/QVicm92XPVVBX9/LsRWM0hthchV/wiAQe7JGDoOZrThE3VSUrES2PnGbanWSiWwBs2wOOJJG4cj8SnwPh3V9DSoyn2dzPOpGmrsyXv2q4/wCZuZHHgXOP9PKtNPBJO1reSOE8Ymrnu1tVjGFFehToxprQ8+rWlUepmrqcRQCgNXdHa6WO1IZuMrGr4kIGcIwwwwOY1rxa0YqbUT3KLlKCcj6p2VtaC5QSQSpIp71IPz8K5HQ3aAUAoBQCgFAKAUBU98M281vegdlGEE//AEpSFU/pkKHyHFXGvSVWm4+nmE7O5Ya+cOwoBQFNlurq4uLmIzdRHDIFAiH3jKyhwWc/DkH8Iz517eFw1HJGdrt8zlJu9jW2jsCGO3k6qMdYuJQ7dp2eMhwS7dok48e+tzV9CpZb21jli60FkLIrF4tJGTHFwBgM4Oe6vBhUnCeTfXZ7X5nVpNXIjYizkf8AlrRbWM83nOZWHceFc50/M1aKzpp/3ZuT5Lb9+BWN+CsTDbEV/wDHd5fItwr/AKVwPnms6xTj/jSj7v1ZbLfc3rWzjjHDGiqPBQBXCdWc3eTbLJJbGeuYFADQHB+mjchbd/t1rwopI62NdCGJ+NR4HvH9693A4mc1Z3uuJynBbPYo9ntENGWPNR2v+1fQ0sQnC73R5NXDNVElsz200ypFLJCyRTEiNz+LBwcVyhjbuzR1lgkldM3K3nnigIra+0goKIe0eZHd/wB6xYnEJLLE34bDu+aRrbI2bxduQZB5A9/ma5YbD5u1LY6YnEZezHcsG78U0F1C1nM0LtIq/iKnJxhlHxDXlU4jDKKzRIw+KcnlkfVK5wM86wm4/aAUAoBQCgFAKA1dqWKzwyQuMrIhQ+jDFE7Agtz71nt+rkP30DGCTx4k0DfqXhb3rwsbSyVW1s9TpB3ROVjLCgKdtiLqNorKSFiuYjG5JwOti7Sad7FOIeOnlXtdH1M1Nw4r5HOejubrSSsPuYS/dmQ9WnvkFj7LWieJpQ3l9Stm9iT3dsXgtoopCGZFwSvLmcAZ7gNPavExNRVKrnHidYqysSNcCRQCgPMsgUEsQAOZJwB71KTbsgVW93+t+PqrVJbyXlw268Sg+DSHsL86208BUlrLT5lXNGu2zdsXh+9lj2fD+WE9ZMfVyAq+2TXoU8FShwu/Eo5Mldh7gWVvlijTysCrSzsZGIYYI7WmCO7FayD586Tdz5NmXTKuTbzZMbd2M6of5l/bFAYJ7+4uorWKUjqbZOGML3+Z861UMO5NN7GWviIxTS3PMm0YlJBYZHrW54imna5hWGqyV7EXe7YLdmMEefefQVkq4py0gbKWFjDWep62ZsnJDyevCf60oYZt5pkV8UkrQJwDuHoAP2Ar0W1FHmpOTOu9F24zxMLu5XD4+6jPNc/jbwbHId1eZicRn0jsephsPk7Utzp9ZDWKAUAoBQCgFAKAUBUL5fsu00fXq71erbwE8Skof1IGXPiq1jx1JTpX4rX4ExdmWSvCOooDxJCrY4lBwcjIBweWR4HU1aMnHZ7g91UCgFAQm3t7rKzBM86Kfyg5Y+XCNa0U8LVqbIhySOX7w9OfNbO3PeOObHsQin9zW+n0fFd93Iu+BVd3Nt3+0bwddE9+AD9wWKwqT8LOB2Qo8+eK3whGCtFWKNH0ZuzZyRW6JKsKSY7SwLwxj+VR5DTPfVyCUoBQEPvXu3Bf27wTrkH4W70buZT4j60Bx2Loev4RwI8Mq5yG4ivzBH9TWuhiFTVjJXw7qO5EXHRHehixgz5LIv8AeoboOV9SUq6iloZbTo0vl+G1KnHPiX+9doVqENkcalGvPdk/svonvHIMzxwr36lmx5ADGfepljV/qiI4J/7M6LuzuJaWeGVeslH/AKkmCR/lHJfasdStOe7NlOjCGyLRXI6igFAKAUAoBQCgFAKAhd79lm5tZETSRcSRHwljIdD6ZGD5E004g87vbUFzbxzD8S9oflcaOp8wwI9q+cr0nSqOLOqd0SNcSRQGptLacMC8c0iRr4swH710hSnPSKuG7HOd4emuziytsj3D+Pwp8zqfYVup9HSes3Yrm5HMN4ek/aN1let6lD+GLs6ebfEa308PSp7L4kasp4yzd7Mx8yxJ+pNdtSdEdZ3D6GZJx1t/xQx6cMQxxt48R/CPr6VNirkdz2LsWC0jEVvEsaDuUYyfEnmT5mpKm/QCgFAKAUAoBQCgFAKAUAoBQCgFAKAUAoBQCgKfY8NldzwuyrDNm4iJIUK2gmT54f8AUfCvOx9BySnHfYtB20IvePpW2da5AkM7/li1+bchWWngKku9oWzo5hvB00Xs2Vt1W3XxHafHqRgfKt0MFShvqRds55tDaMs7l5pHlc6kuxP71rSsrLQjQ1vpQkum5vRtfbQAdFEUB/8AVkzgjxUc2/bzpYhyO+7ldHtns5QY16ybvmcAt58P5R5CrFS3UAoBQCgFAKAUAoBQCgFAKAUAoBQCgFAKAUAoBQCgILe7dS32jEsVwCVRw4KnBBHMZ8CNDQHKOmvo8iggS7tIlRIsJKij8J0WT2Oh9c1BKZxeqnQlt3N27q+k6u2iLkc25Kvmzch+9TYhyO67jdDltbcMt3i4m0PCR92h56A/EfM+HKpRRu51BVAGAMAchUkH7QCgFAKAUAoBQCgFAKAUAoBQCgFAKAUAoBQCgFAKAUAoDDeWqSxtG4DI6lWB7wRgigOMbr9DCC8uBdh2gjYGHBAWRSSRxHPFlcAEVFib6WOx7N2dFbxiKGNY0XkqjAqSDaoBQCgFAKAUAoBQCgFAKAUAoBQCgFAKAUAoBQCgFAKAUAoBQCgFAKAUAoBQCgFAKAUAoBQCgFAKAUAoBQCgP//Z"/>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pic>
        <p:nvPicPr>
          <p:cNvPr id="45059" name="Picture 3" descr="C:\Users\sameer\Desktop\Income Tax Presentation\Images\checklist.jpg"/>
          <p:cNvPicPr>
            <a:picLocks noChangeAspect="1" noChangeArrowheads="1"/>
          </p:cNvPicPr>
          <p:nvPr/>
        </p:nvPicPr>
        <p:blipFill>
          <a:blip r:embed="rId2" cstate="print"/>
          <a:srcRect/>
          <a:stretch>
            <a:fillRect/>
          </a:stretch>
        </p:blipFill>
        <p:spPr bwMode="auto">
          <a:xfrm>
            <a:off x="0" y="228600"/>
            <a:ext cx="2181225" cy="2971800"/>
          </a:xfrm>
          <a:prstGeom prst="rect">
            <a:avLst/>
          </a:prstGeom>
          <a:noFill/>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dirty="0"/>
          </a:p>
        </p:txBody>
      </p:sp>
      <p:sp>
        <p:nvSpPr>
          <p:cNvPr id="3" name="Content Placeholder 2"/>
          <p:cNvSpPr>
            <a:spLocks noGrp="1"/>
          </p:cNvSpPr>
          <p:nvPr>
            <p:ph idx="1"/>
          </p:nvPr>
        </p:nvSpPr>
        <p:spPr>
          <a:xfrm>
            <a:off x="457200" y="1600200"/>
            <a:ext cx="6096000" cy="4525963"/>
          </a:xfrm>
        </p:spPr>
        <p:txBody>
          <a:bodyPr>
            <a:normAutofit fontScale="92500"/>
          </a:bodyPr>
          <a:lstStyle/>
          <a:p>
            <a:r>
              <a:rPr lang="en-US" dirty="0" smtClean="0"/>
              <a:t>Don’t be afraid of filing Income tax return yourself</a:t>
            </a:r>
          </a:p>
          <a:p>
            <a:endParaRPr lang="en-US" dirty="0" smtClean="0"/>
          </a:p>
          <a:p>
            <a:pPr algn="just"/>
            <a:r>
              <a:rPr lang="en-US" dirty="0" smtClean="0"/>
              <a:t>All you need to do is to </a:t>
            </a:r>
            <a:r>
              <a:rPr lang="en-US" dirty="0" err="1" smtClean="0"/>
              <a:t>brushup</a:t>
            </a:r>
            <a:r>
              <a:rPr lang="en-US" dirty="0" smtClean="0"/>
              <a:t> your technical skill on computers and collect some important documents, something you would need to do anyway, even if you use services of portals or professionals</a:t>
            </a:r>
            <a:endParaRPr lang="en-IN" dirty="0"/>
          </a:p>
        </p:txBody>
      </p:sp>
      <p:pic>
        <p:nvPicPr>
          <p:cNvPr id="44034" name="Picture 2" descr="C:\Users\sameer\Desktop\Income Tax Presentation\Images\images.jpg"/>
          <p:cNvPicPr>
            <a:picLocks noChangeAspect="1" noChangeArrowheads="1"/>
          </p:cNvPicPr>
          <p:nvPr/>
        </p:nvPicPr>
        <p:blipFill>
          <a:blip r:embed="rId2" cstate="print"/>
          <a:srcRect l="16244" t="6904" r="18782" b="11974"/>
          <a:stretch>
            <a:fillRect/>
          </a:stretch>
        </p:blipFill>
        <p:spPr bwMode="auto">
          <a:xfrm>
            <a:off x="7086600" y="1524000"/>
            <a:ext cx="1600200" cy="4953000"/>
          </a:xfrm>
          <a:prstGeom prst="rect">
            <a:avLst/>
          </a:prstGeom>
          <a:noFill/>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cs typeface="Arial" charset="0"/>
              </a:rPr>
              <a:t>e-Filing Process – At a glance </a:t>
            </a:r>
            <a:endParaRPr lang="en-IN" dirty="0"/>
          </a:p>
        </p:txBody>
      </p:sp>
      <p:sp>
        <p:nvSpPr>
          <p:cNvPr id="3" name="Content Placeholder 2"/>
          <p:cNvSpPr>
            <a:spLocks noGrp="1"/>
          </p:cNvSpPr>
          <p:nvPr>
            <p:ph idx="1"/>
          </p:nvPr>
        </p:nvSpPr>
        <p:spPr>
          <a:xfrm>
            <a:off x="457200" y="1219200"/>
            <a:ext cx="8229600" cy="5257800"/>
          </a:xfrm>
        </p:spPr>
        <p:txBody>
          <a:bodyPr>
            <a:noAutofit/>
          </a:bodyPr>
          <a:lstStyle/>
          <a:p>
            <a:pPr>
              <a:lnSpc>
                <a:spcPct val="90000"/>
              </a:lnSpc>
            </a:pPr>
            <a:r>
              <a:rPr lang="en-US" sz="2000" dirty="0" smtClean="0">
                <a:cs typeface="Arial" charset="0"/>
              </a:rPr>
              <a:t>Select appropriate type of Return Form  </a:t>
            </a:r>
          </a:p>
          <a:p>
            <a:pPr>
              <a:lnSpc>
                <a:spcPct val="90000"/>
              </a:lnSpc>
            </a:pPr>
            <a:r>
              <a:rPr lang="en-US" sz="2000" dirty="0" smtClean="0">
                <a:cs typeface="Arial" charset="0"/>
              </a:rPr>
              <a:t>Download Return Preparation Software for selected Return Form.    </a:t>
            </a:r>
          </a:p>
          <a:p>
            <a:pPr>
              <a:lnSpc>
                <a:spcPct val="90000"/>
              </a:lnSpc>
            </a:pPr>
            <a:r>
              <a:rPr lang="en-US" sz="2000" dirty="0" smtClean="0">
                <a:cs typeface="Arial" charset="0"/>
              </a:rPr>
              <a:t>Fill your return offline and generate a XML file.  </a:t>
            </a:r>
          </a:p>
          <a:p>
            <a:pPr>
              <a:lnSpc>
                <a:spcPct val="90000"/>
              </a:lnSpc>
            </a:pPr>
            <a:r>
              <a:rPr lang="en-US" sz="2000" dirty="0" smtClean="0">
                <a:cs typeface="Arial" charset="0"/>
              </a:rPr>
              <a:t>Register and create a user id/password    </a:t>
            </a:r>
          </a:p>
          <a:p>
            <a:pPr>
              <a:lnSpc>
                <a:spcPct val="90000"/>
              </a:lnSpc>
            </a:pPr>
            <a:r>
              <a:rPr lang="en-US" sz="2000" dirty="0" smtClean="0">
                <a:cs typeface="Arial" charset="0"/>
              </a:rPr>
              <a:t>Login and click on relevant form on left panel and select "Submit Return" </a:t>
            </a:r>
          </a:p>
          <a:p>
            <a:pPr>
              <a:lnSpc>
                <a:spcPct val="90000"/>
              </a:lnSpc>
            </a:pPr>
            <a:r>
              <a:rPr lang="en-US" sz="2000" dirty="0" smtClean="0">
                <a:cs typeface="Arial" charset="0"/>
              </a:rPr>
              <a:t>Browse to select XML file and click on "Upload" button  </a:t>
            </a:r>
          </a:p>
          <a:p>
            <a:pPr>
              <a:lnSpc>
                <a:spcPct val="90000"/>
              </a:lnSpc>
            </a:pPr>
            <a:r>
              <a:rPr lang="en-US" sz="2000" dirty="0" smtClean="0">
                <a:cs typeface="Arial" charset="0"/>
              </a:rPr>
              <a:t>On successful upload acknowledgement details would be displayed. Click on "Print" to generate printout of acknowledgement/ITR-V Form.</a:t>
            </a:r>
          </a:p>
          <a:p>
            <a:pPr>
              <a:lnSpc>
                <a:spcPct val="90000"/>
              </a:lnSpc>
            </a:pPr>
            <a:r>
              <a:rPr lang="en-IN" sz="2000" dirty="0" err="1" smtClean="0">
                <a:cs typeface="Arial" charset="0"/>
              </a:rPr>
              <a:t>Incase</a:t>
            </a:r>
            <a:r>
              <a:rPr lang="en-IN" sz="2000" dirty="0" smtClean="0">
                <a:cs typeface="Arial" charset="0"/>
              </a:rPr>
              <a:t> the return is digitally signed, on generation of "Acknowledgement" the Return Filing process gets completed. You may take a printout of the Acknowledgement for your record.  </a:t>
            </a:r>
          </a:p>
          <a:p>
            <a:pPr>
              <a:lnSpc>
                <a:spcPct val="90000"/>
              </a:lnSpc>
            </a:pPr>
            <a:r>
              <a:rPr lang="en-IN" sz="2000" dirty="0" err="1" smtClean="0">
                <a:cs typeface="Arial" charset="0"/>
              </a:rPr>
              <a:t>Incase</a:t>
            </a:r>
            <a:r>
              <a:rPr lang="en-IN" sz="2000" dirty="0" smtClean="0">
                <a:cs typeface="Arial" charset="0"/>
              </a:rPr>
              <a:t> the return is not digitally signed, on successful uploading of e-return, the ITR-V Form would be generated which needs to be printed by the tax payers. This is an acknowledgement cum verification form. The tax payer has to fill-up the verification part and verify the same. A duly verified ITR-V form should be submitted with the local Income Tax Office within 120 days of filing electronically.</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pic>
        <p:nvPicPr>
          <p:cNvPr id="4" name="Picture 2" descr="eFiling_process_ppt_v2.jpg"/>
          <p:cNvPicPr>
            <a:picLocks noGrp="1" noChangeAspect="1"/>
          </p:cNvPicPr>
          <p:nvPr>
            <p:ph idx="1"/>
          </p:nvPr>
        </p:nvPicPr>
        <p:blipFill>
          <a:blip r:embed="rId2" cstate="print"/>
          <a:srcRect/>
          <a:stretch>
            <a:fillRect/>
          </a:stretch>
        </p:blipFill>
        <p:spPr bwMode="auto">
          <a:xfrm>
            <a:off x="381000" y="108400"/>
            <a:ext cx="8305800" cy="6553802"/>
          </a:xfrm>
          <a:prstGeom prst="rect">
            <a:avLst/>
          </a:prstGeom>
          <a:ln>
            <a:noFill/>
          </a:ln>
          <a:effectLst>
            <a:outerShdw blurRad="292100" dist="139700" dir="2700000" algn="tl" rotWithShape="0">
              <a:srgbClr val="333333">
                <a:alpha val="65000"/>
              </a:srgbClr>
            </a:outerShdw>
          </a:effectLst>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p:txBody>
          <a:bodyPr/>
          <a:lstStyle/>
          <a:p>
            <a:endParaRPr lang="en-IN"/>
          </a:p>
        </p:txBody>
      </p:sp>
      <p:pic>
        <p:nvPicPr>
          <p:cNvPr id="50178" name="Picture 2" descr="http://t1.gstatic.com/images?q=tbn:ANd9GcSECZ7wL363J1MSlVsVdAUqZoDL4Ug7d_RrkQJbbMeMT0rTadQ"/>
          <p:cNvPicPr>
            <a:picLocks noChangeAspect="1" noChangeArrowheads="1"/>
          </p:cNvPicPr>
          <p:nvPr/>
        </p:nvPicPr>
        <p:blipFill>
          <a:blip r:embed="rId2" cstate="print"/>
          <a:srcRect/>
          <a:stretch>
            <a:fillRect/>
          </a:stretch>
        </p:blipFill>
        <p:spPr bwMode="auto">
          <a:xfrm>
            <a:off x="609600" y="609600"/>
            <a:ext cx="7864637" cy="5638800"/>
          </a:xfrm>
          <a:prstGeom prst="roundRect">
            <a:avLst>
              <a:gd name="adj" fmla="val 11111"/>
            </a:avLst>
          </a:prstGeom>
          <a:ln w="190500" cap="rnd">
            <a:solidFill>
              <a:srgbClr val="C8C6BD"/>
            </a:solidFill>
            <a:prstDash val="solid"/>
          </a:ln>
          <a:effectLst>
            <a:outerShdw blurRad="101600" dist="50800" dir="7200000" algn="tl" rotWithShape="0">
              <a:srgbClr val="000000">
                <a:alpha val="45000"/>
              </a:srgbClr>
            </a:outerShdw>
          </a:effectLst>
          <a:scene3d>
            <a:camera prst="perspectiveFront" fov="5400000"/>
            <a:lightRig rig="threePt" dir="t">
              <a:rot lat="0" lon="0" rev="19200000"/>
            </a:lightRig>
          </a:scene3d>
          <a:sp3d extrusionH="25400">
            <a:bevelT w="304800" h="152400" prst="hardEdge"/>
            <a:extrusionClr>
              <a:srgbClr val="FFFFFF"/>
            </a:extrusionClr>
          </a:sp3d>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Permanent Account Number (PAN)</a:t>
            </a:r>
            <a:endParaRPr lang="en-IN" dirty="0"/>
          </a:p>
        </p:txBody>
      </p:sp>
      <p:sp>
        <p:nvSpPr>
          <p:cNvPr id="8" name="TextBox 7"/>
          <p:cNvSpPr txBox="1"/>
          <p:nvPr/>
        </p:nvSpPr>
        <p:spPr>
          <a:xfrm>
            <a:off x="4648200" y="1524000"/>
            <a:ext cx="4267200" cy="4708981"/>
          </a:xfrm>
          <a:prstGeom prst="rect">
            <a:avLst/>
          </a:prstGeom>
          <a:noFill/>
        </p:spPr>
        <p:txBody>
          <a:bodyPr wrap="square" rtlCol="0">
            <a:spAutoFit/>
          </a:bodyPr>
          <a:lstStyle/>
          <a:p>
            <a:r>
              <a:rPr lang="en-US" sz="2500" dirty="0" smtClean="0"/>
              <a:t>PAN CARD is issued by the Indian Income Tax department for the purpose of financial identification</a:t>
            </a:r>
            <a:endParaRPr lang="en-IN" sz="2500" dirty="0" smtClean="0"/>
          </a:p>
          <a:p>
            <a:endParaRPr lang="en-US" sz="2500" dirty="0" smtClean="0"/>
          </a:p>
          <a:p>
            <a:endParaRPr lang="en-IN" sz="2500" dirty="0" smtClean="0"/>
          </a:p>
          <a:p>
            <a:r>
              <a:rPr lang="en-IN" sz="2500" dirty="0" smtClean="0"/>
              <a:t>Permanent Account Number (PAN), as the name suggests, is a permanent number and does not change during lifetime of PAN holder. </a:t>
            </a:r>
          </a:p>
          <a:p>
            <a:endParaRPr lang="en-IN" sz="2500" dirty="0"/>
          </a:p>
        </p:txBody>
      </p:sp>
      <p:sp>
        <p:nvSpPr>
          <p:cNvPr id="15364" name="AutoShape 4" descr="data:image/jpeg;base64,/9j/4AAQSkZJRgABAQAAAQABAAD/2wCEAAkGBxQSEhQUEhQWFRQUFxcWGBUYGBcUFhQVGBoXGBQWGBgYHSggGBwlGxUWITEhJSkrLi4uFx8zODMsNygtLisBCgoKDg0OGxAQGywkHyQsLCwsLCwsLCwsLCwsLSw3LCwsLCwsLCwsLCwsLC8tLCwsLCw0LCwsLCwsLCssLCwsLP/AABEIAOYA2wMBIgACEQEDEQH/xAAcAAABBQEBAQAAAAAAAAAAAAAAAQMEBQYCBwj/xABGEAABAwIDAwkEBgcHBQEAAAABAAIRAwQSITEFQVEGEyIyYXGBkbFyocHwBxQzQtHhI1JTYpKy8RVEVIKiwtIWNENjkyT/xAAaAQACAwEBAAAAAAAAAAAAAAAAAgEDBAUG/8QAKREAAgIBAwQBBAIDAAAAAAAAAAECEQMSITEEIkFREzJhcfAFIxQzgf/aAAwDAQACEQMRAD8A9Xs/s2ey30CfTVp9mz2W/wAoT4XFSNV7CJUJQE6RAAJYQAlhMkRYkLMcp+Vbbc81TAfWymerTBzE8TGcbtSpnK7b7bOiXZGq/Km3id7j2CQfIb15LQe5zi55LnuOIk6knMkqxR8kxVs1TeUly7WoZ7Ib4QApNPbtz+0PcQ0/BUtrTnOFYMoqLL1jVE48orn9p/pZ/wAU0/lFc/tY/wArPwTb2hMGhOSCdCHv+p7r9r/pZ+C6p8orqftCezCyP5VWVqbWPw6yJ95lSaTUAoI0ez+VhyFZn+ZvxatFZXtOqJpunjuIPaCsVbxGYUqgwTLTB7FDghXiXg2cLkqlsriqBvcPA+4qbR2hLgwtInQ7ss9N2iSUGVuLRMIU+16o8fVQSp1t1QrekXeV5eB5IQiUhcuiUC4UYVHq31NvWe0d7go1TbtButVvhJ9FKi34ItFjCIVHV5VW40Lj3NPxhR3csKU9R8ccvxTLHN+CNaNJCITVrcNqND2mWuEgp5IMU9mOgz2W/wAoT6atPs2ew3+UJ0Lk0ab2FASoCWE1EMAFH2jfMoU3VahwsYJJ9AOJJgAdqknIcO3cvIOXHKT65V5umf0FM5f+x2fT7s4H5qyMSOSt2ztV93XNV+W5rJyY3c0ceJPEpbChieFxZ0p3K+sbaIUSl4RphGh2lcBpNM5Ee8HeE6928LvauzBWYCMnt0OngsfeXdahl0hJiHZz3KErGk2jQXNYjPSN6ZZtIDUjzWZrbTqPgEwCRPZ5rX3Rp2zW4KTHAASTEnvcRJO+TG9XwwORW8l8FHtfarcTSyXEZEDMwe5SrS8e4dFlT+Bw+Cddt+o8dCmBvGpy6O4AbnA5TqmBtC6OEtbkSfukHImOsTGg149md66eImqRaM579m70TlC+fn0SY1gg9m5dbLfULXc8ZdJ4QB90AgCePiqduyKkth5DRI6xkN6QbA7i0+HimfSxD5ZI1lttNwHVI7yB8U7V2wWYXw10HQGRoRrvWSGwpJDnkzvgF33TvEDQ6biFbWVFrGBky0TG6Br6K7F0kE90Z82aWnZlvdcqqjczgaIyyP4pqnynrPHRq5dgaI9yptsW7XMmYjf2b/gfBRNiAQYOcDLQjj71th0+KKtRMMpzfLLu/wBt1g3EXVHZgQHHfkDA1zKpGbZq1SOhqQCXOLsMg66bxHep1w7C0uJmATkojtoxIaySDBE+0TGWkNPiYUSikyzFuuBzZlxUcTzjQBDS2ARqSCDwIjRMXVK4LzhfDZy0yGE65T1gPAp6ndvOLIdQOYIOczhBJy0b71wXVSXcMLsJgCXfdyOhnjw7UbV5HUadoi1Nm1iWzVMQA6SZJgSYB4gnKNdyl2FhzeZdicWtae8daOMkkyfQJl9Gtn0o1iXAR14xACDBLD3CN2cizt3gy5wIgiAZnMlpz0MEgoilZGT6Xuj0fkVUm2A/Vc4eh+Kv1leQNT9HVbwfPmAP9q1Sx5VU2NjdxRU2Y/R0/Yb6BPpiz+zZ7LfQJ8LjGvwKFC2rtihbNxV6gZOg1c7uaMz5J7aF62hSfVfk2m0uPhu84C8M2jevuarq1Uy5xyG4D7rRwACuhGyDX8qeXwr0XUrdj248i90A4N4AEnMb+BWStbb+qao0pMq6taGiJypUi3HAk7Pt+xXFJsblzZ0oGilxCRI0A9+ELD7drc9UkdVuQ7TvPuV5tu5J6DTlv/BUNYRuTIrkyrq5Bam6rtDQ44nYhJMiJymZ3aeSzdUarW7OqtfSoggOIaIJA6OQBjeTktfTt7lLW5BrbUhuTNwORG8SN2n5pW7RqOaCGjUggAky0jQzlkZU2pXgua2kTBInPWJBBAzBOHz7CuedqkwKX6uZ7s8uw+Ynx0phKSRBq1q5wxOpnojSciJ0kR3SjmLh0ZkA65hp0OUt11HkVJuW1jAy0zOmecEa5acUrLeqSJdAkZAwd++NJjvhXaTM8u/BE/suoScT8tIxOJaO+PerOxtubbhJGZmQIzgA+8FNtsXAGajjkRvy0zB1no/O9p+zmnUkxA3AQN2QTxVcFU8jkqJNw0VBzbSJOeonI66Ht3Lux2XgMkjTPx8uxdbPsWNOJvW0mTvmfOTKmVa7RlPkFcpMoaGKjU0wgaACPcNU9UcN2aYaEypkW6I+0K5BABieCaDXHPM+Zz8NV3tMdUjcd2Xycven7UENGYAjTXhIziBO7eSsuZtSotgrRFfQIEkHId2WsZ+ZTuzz1h4/17d6feGkQXyDro3QxnrpEqNY5PcMtDvk5Hjv/olxPvQZF2m05BVOnWb2NPkSD6rZrBciakXJH61N3mC0reBJ1CqbGwu4lXZ/Zs9hvoE+ExZ/Zs9lvoEX90KVJ9Q6MaXd8CYXGXJs8GG+kzbjcItGGXS11XsA6TGntOR8BxWApNJKR1d1VzqjzL3klx4uP5+qmWdPOfn50VzdIeMSXaUAFcWdGTmMlDoU8u/5+K0VnRAaJVPLNUaQocAO7VNFxqNJYOi3U+scfRTOYaSC6T4qRWqNDHAQBhKZEM8+2lQc0l9IyDJLSZ8iqo7RByIIPcrQ3ENzVXVgmU0SljT7lp09FreSzcdGmf1SR5ErFxDiDoc1quSlxhpOHB54bw38VpxLfYSzQVbljCQXCQe3LFhju6wz7+BUb+06YJjETmYAGQjLXjITFxcsLgXBs8TGQ7z4IN7RDoBaDJyy10PpHktO6Ee53Wv2kEtY4mQNI1LgD3SBnunsURt5UMxSI01zmTHpn7t4UirtSnkJJMEgAHdrr85JyzcKoLmgjCSCDqCP6q2LfsrlFMaNSqWjJo1xbj+7lJid6hPZWJ6zQMt08CZgdkeJVlWB0TFOkZ7lcqZnlFoc2fbuAhz5Mgz5ZeqnPotac9Uw12WuaWkwu6UnPgnqipj1aoNBoo9Nwzhc1SBIGa7tqecp0K0RNpN6E8CPw+KiNqSIPu7fXPIKy23UFOi92EOwiY0mNc1iavKYjMU2AeLtPHgq8mPU7Hx3VGixgdnfB8uMJ2wf0+yDu90+v5LGO5VVTphb3NC7t9t1XOaecMYmyNMpBOg4BJjxK7saSdcHqvJZ8XVPtxDzB/BeirzDYr4r0T/7GjzIHxXp4VXVLuJwcFZZ/Zs9lvoqH6RLvm7GrGryxg7ZcC7/AEhyvrP7NnsN9FgvpcvcqFEcXVHe5rP9y40FbNvgwNoFb2bPn5+clU2qt7N2fcmmXwLWkyWGBmIV3TnA07vT8VV2xynzHxVrSqfozv7s58lWi4cqHIKr2ntHAxxPDTt3eoTtW6BETosntu6xvInJuo7VK3Fkytc4uOfkunNAC4AhDnSrEisi1WzJ8ldclXucKrcssJk9zt3gqxys+S5iq4D7zJ8iPxWjFLcrcSfcUKLh0nAzlMicyCPeAUwLSjMyXdgxGe/yHfAVneNcDFOjvEk4RIjOIz3RnGZGqjPpVBikRIIGYyduI4jJbVKPorlBljSqMmeZJcJzwDhEyeOEe5Sm1XQcFLDqcyBLu0D1VGKNX9qQJHZEATl25+QXNtYQ4fpahORgvc5p11a4kHWFN+kK7LO5pVTnDB4k6Lm3JHWOflv3eCmW+GnTDZxAZSY98antUV9RvHy+exWJiNIlsoBw+KZPWiDA3aLu3rNAgFSebnPcnKJIhG2IMjIcE/RfGqHP1TZZI1Tp2itkXbVbHRqtG9jx7jC8wtKRqVGCJ6Qy1kTmPHTxXqdWgYI4heX2VwaNZrh91w9xUZE3HYswc7nozmNNENFsJORb0QcMZHT3Lzm5tzSqOadx9y9IpbUEc5jEndOeY0idV57tas6pWe4gwSY7tyzdNeo25kqPQdjXhLpJ6rmOBHDIieOnvXsjcwvC9hPJa3tpsM75AAK9usKmKlTdxY0+YCbqVwYsWzZDs/s2ey30C8b5cbQ5+8qkGWtOAdzMj78R8V6ntTaP1ezNXe2k3D2vIAb7yPJeHOOZXGxrybUSbdWluVV2ytLYSokXxLmzqZf1VtYGDIzB+e4rO0zHz71P2de4HQTkd+n9UiLEznlRQdSfzjeo/I9jt3gc1ldo046Tc9J7e1emX1u2tSLHaOGRG4jMEcCDC84r0jTc+k/Vpj8COwhPEWXsgh0pISvolplvklZBTiWIArTk02Lqn2hw90/7VADFYbDP/wCilAJh2gmeB9U8HTREjZ3NNrRJIbOk6zwAVHtCuQ7AGlx3kmI0iR93f5dqvtu3NJr4c4ggAkZkHFIG7XM6eaz1xctJhoedBk058NexbU2S9xlrHTJd2EDTLTx7U2K3SJ3BSy6KeKDpkDrJyVe2iSQOJnfpuVkJFU47ULWuXPnOGjThP4qM1pPGZVzQsMp3DKNdM80VLEjQeQT/ACor+Ir6TXNOR9/x3K9tbjo+4hVtK3dJyO7XL57lY29DXujPzU/IkJLHaOX3UuhS6LJUFgpMPTqsDs4biEqdbXLIyOfYD6p/kj7KPjl4Q5VCxdTk+BUdDhm4nJuecwJJ+YW2t287UFIEtc+QCQcMxpI0VtR5Cn71UdsNOfvQ88PDBQkuTD0aOFoEAwIxRnvjyHomhsVmRIMxGpzyjdqvTKXIukNXvPdhHwKlUuSluPuuPe4/CFUs0Y7odqT5Z51bUQxoAEAcNy9T2CD9Wo4hBFNo8hAXFHYVu0gik2RnJ6R96soSZcusiENJ5P8ASNtWWULdp0Y2o8dpbFMeWI+IWBapW0bx1Z5qO1fHcAAAAOwAAKKFzkqVGyJJoq2swFUUlZ2zoHz8lVSLoly2jIyPz/RNV7cxp8R+S7t6uSeNU7sklllhszbLqPQqAlnbuXXKLYv1jDVoEFwEFu8gaQd5CYqS7gfnenLaoaRnCW+GXkmRNWZUgg4XAgjcciPApOaBW1uKlGt9pgJ4xB85VbV2VQGjj5hPrRXoZU7Js+drU6YEhzhizgYJl5J3DDOa2F9tew2fibaUuerOBGIOLg0HIg1DPbk2VQC3pN3fmo9Wo2YAHuCFMV475Lc8pKVSC5r5IAw4ZOXuXJ2g1/Va4d8D4qmNXLIJyi+THaZ/dzMeil5ZDosKhBid2feuqdZuUAZZcfnVRX0DHbEqITmJyzzUfNN7WTpXLLX64G/Mqy2fegkA+cfHcqGq4NPZujt0TlC8iMwo35ZMWjW7Q2Yyo0OgBw0d8DxCrbG/GLAGfpOrhAl06QANVxZ7ZgQM5+7xW75MgGg12DA44pluFxzME5ZyN6eC1PkryZNK4K+05K0qlIi5ptLnGcsnMygAOGc8VC/6BDT+irvA4OaHR4iFtISrToVGTXK7KbYvJ6nbkukvqERjdGQ3hoGg9/argBKhMlQrd8ghCFJAIQhAHzQzQdy6XNEZDuCeA+fRZJPc1Lg6YFPtnKE0KTSfB+d6rZYi0p1E7z2Sh03T89iBU+fFVtDWTqFYt+fxU+lWnVUoqyp1rUQMmTa9u10GOPD81BfaAZ/l6Kxx5JHMBUWMindSz8vkrplkDHzwU+qyFyB8wiwIr7YenkoFJuFzzvDjOmhzHuP5K1qnsUGrXAcZ1GXtNzLSO6YTIVtIkWxEajB25lp/4+ihXjYMacPyVpsvY1xcO/RMwUyDL3hzGeGUunsHktnsPkpSt4c485UGhdGFh/cbuPbmUWkVuZjdlclrusGyBTp8akh0futGfnC19lyOtmAYmmo7e5xIBPsgxHmtEkSym2VWyNbWFKl9nTYz2WgE95GZ8Va23VChFTbbqjx9VZ0r7xMnA8hCF0CkSEqEIAIQhCABCEIA+bKTch3D808B8+qbpdUd3wTrSsLNiQtP588/VOMPz5IhdYUrGHKb8u789Er6mXyeCbb8+SAFFAOMqqdZ6qqAhWFlU0/JQ0NEvGDJdNH9U3bnLVSIA+YSlhzh4pupklr1QB8wFZ7F2A6vD6kspagaPf8A8R26+qkSUkiptbWpXdgptxHefutHEu3LXbH5L0qMOqRUqDOSAWtP7oPqc1c2tuym0NY0NaNw+PE9qelRqKJSbAFIShIlbIFJXJKEkpGyUhCVPtuqPH1VeVYWvVHj6rR0j7xMvA8hCRdEoFQhCABCEIAEIQgDwSjyZvIaRbVSIH3ePj3J1vJm8/w1X+Fes2nUZ7DfQJ6Vyv8AIXo19x5I3k5dx/29XT9X804OTl3/AIer/CvWEso+ZegtnkjuTl4P7tV/hXB2Ddg521b+Bx9PFewSiU3yx9EamePu2Bdf4at/83/gnaGxbof3at/83/gvXJRKPkiGqR5tbbNuB/4K38DvwT1SwuN1CrO7oO/oPFeh4kYka4+idcjN7D5KlpFS46TxmGasb3/rH3LTBh4FJiSYu1LqixNzrAeBRgPAriUYjxUXEmmdFp4FcyjF2rklVya8EqxSUhKRJKRsYCrC06o8fVVxKsbPqjx9Vq6N97KsvA+hIUq6ZQCEIQAIQhAAhCEAUFp1Gew30CfCj2nUZ7Lf5Qnl56zYdylXErpMmB1KJXMoTWB3KFyiVNkUdIXIQpsKOkLlCiwOpSSkSKLJoVC5lEqLChZSEpJSJWyaAqys+oPneqwqzs+oPH1WvoX3sqzLYkIQhdUzghCEACEIQAIQhAGetT0Gey3+UJ6UxadRnst/lCeXmvJu8CkrwbY9N9VlZxuH0zRp84Je7pmQMIOKQTK93K8S5E8nm31RzHPcwMYHS0Ak5gb+9a8Ekk7NGGlGTZcO5SVamyajXvcanPNpNqScZblUMu1JgETwhT/orvHtr16NVziSxrwHOLoLTBiTweFW/SDYst221nQBIAe905ue95DGk9uTsu7guNi3lSntanUrUzRdUIa5hkQ1zObbruJDT3yrqTi2izSnB0uSFyW2q+ncvDnuLajK1PNxIBLXFhzORxNHmtZ9D9ZzqVxic53Tp9Yk/dPErCWljzlK7eOtRwP7cJeWv9xnuC3P0P8A2dz7bP5SjKloZGaMdDa+w59KW36lEU6FFxaagLnuaYdhBwhoIzEnF/D2qTyX2BU2cytcVa2KaJJpgGGOb0tSYdwmAqn6W7B+OjcAdAN5tx/VdMsnvxEd4hdbe5cU7mxqsY1zajmsa6YjpOAeAQc8g5Kk9KoRRuEVHzyZvkltGrTu7apUe8tqPwmXEg4pY7Ini4Kz5cB79q80Kj2B5oskOdDcQAmAQs7dmqLe2LqRaymXmnVgxULyHa6ZYco7Vbcq4utoMg5V228Hhja3P3q2u4vcVrv7MmcldqVqdW5tTUdVpilcZkl0Gm0w9pJyByEfvDxodltuDSrV6deo36vzZcA98kPJEgzECJIOoWh5A3DWU72g9obW5qoQ6OkQ1pa9k8AYPiVmtm7VFK2uaUHFXFMA5Q0McS6c98wFG1vYhLd0vR63yG2y66tWvqEGo1xY88SIh2XFpafFN2m1qNAXVR9xUeG3BY4PBJp1DEUqQjpDhH4qP9Gtg6jZgvBBqvNSDrhIDW+YbPiqyzsG1m37TVFJ7b9z6TzHRqsaC3I66HLhKzbamZnGOp+ja7Ovm16YqMxAEkQ5pY4EEggtOY0Ugqo5LbTdc27ajwMcuY4t6rnMcWlzewxKtlnls6K63oCrWy6g8fVVRVrY9QLX0D/sf4Kc3BIQhC7BmBCEIAEIQgAQhCAM3aHoM9lv8oT4Kj2vUZ7Lf5Qnl5Zvc3nSh2OyaFEk0qTKZIglrQ2RwyUqUoKZT2Ai3OyqNR4qVKTHPbEPLQXCDIg9hRcbLo1Hio+kx1QRDy0FwgyIOuRzUqUSm1v2TuQ6Gx7dmMMo02ioIfDQMYzkO4jMp2w2dSogijTZTDoJwgCSMgTHYpAKCVOt+yBKtMOBa4BzTkQRII4QVWN5NWgmLalnmegPirRLKFNrhgm0Q62yqD2NpupU3U2dVhaMLd2Q3argbDtg5ruYp4mYcLsIluHqRwjd3KcSqvlBtc2zKbgzFzlanSzMQHmMWh0UqUm6QK2PDY1vjNTmaeN2KX4RiOIEOk9oKbpcn7VpBbb0gRocDcvcrIps124g3EMREhsiSOMax2qPkl7JtjqgXGxrd7XNfRY5r3Y3AtEOfpiPE9qmyklKpfchHFtQbTaGMaGtaIDQIAHYAnJSEpJSuVkilW1j1B4+qqCrew6g8fVbv45/2P8ABTn+kkoQhdoyghCEACEIQAIQhAGZtT0Gey30CdlMWh6DPZb6BOryTZ0a2KPlXfVqf1dtF4Y6rXbTLi0PGEh05HtG6FUDlFXt6N/zrxWqWr2MY8tDMRqwG4mtyABd7ldcotnvrOtiwAilXbUdJA6IDgSOOoVXdcmqlUbRa6Gi5qU30nTOdMNILhu6TR5la8coaVf7uWrTW4v1y7o1H29SsKtSpbPrUqnNsaWVGaswjIjSJTB5XvkuBGH6lz0wI54jFr3GYVjsqzuKt0Lm6ptpGnSNJjA8VC4uMvfLRAGWQ7VSDkXV5kU+j/3MnP8AusBuH+EDJWqWO9wWnybKxqVPqzHVTNTmg5xgDp4ZOQEa+ixuztr3z2WVQ3LT9bLqZbzLYYRi6eUScpjIaZLeV2y1wG9pA8jCyWztgV2UdmscG4rao51TpAwCHRB+9qNFXjnGmLCvIw7lDcUrW7DnipWo3DbenULWtkvLAHOaMssRPkpLNoXVGrdUatYVTRteda8U2sJcZzcB2jTTRN3nJys+lfNGEPq3La9HPI4MBE8OqU5S2bdVat1Wq0mUzWtuaawVA+HZ5OIy1JM6Z+Ks1Q+w3b+/8G9j7VuuesedrCoy8pPcWCm1nNlrQ4EEZkmc92uXCp2heV7ilRuH1Gmi++ptbSwAYAyoQ0h+pORmZWgtNiVWv2aSBFrSeyrmMi5jWiOOYKqv7BuwxlsKbDRo3TazavOCXU8ZdAZqCJOp80KUbvYlabv98knbO2LsvvqlGq1lOzwtDCxrsbiJe6TmCJMbkjxVftK1fzsF1rjPQaejLTUZ/mM57pyS7Y2LdYr5lCmx9K8h2Nzw003ABr24Yl07joFZ0tlVBd21UgYKdqaLjIkPMZAbxlqo1xS8C7Ip6O3roMo3jqgNCtXFLmMDehTc8sa8P6xcCJhT7G7u69xdtbWa2nb1HMaObaXElnQbO4BxBnMk5KDR5P3OClZuYwW1KuKvPYxL6bXF7afNjMGTBJyyV7sHZ9SlWvHvAArVhUZmD0cIBnhnKiUopOqsl6Ss2Jt6tXfZsxQXUalW46Lcyw82Bp0ZeCclrZWR5DWQFS7rNza6s+nT9hri4x2YnnyWtCz52tVIWaV7Ckq42f8AZt8fVUpKutnfZt8fVav4x3lf4M3UfSSkIKSV3TIKhCEACEJEAKhCEAZa1PQZ7LfQJ1IhePfJ0/AqEiFKIOkShClAEpZQhMASiUIQASiUIR4ARCRCgBVy7P5hCEEkbZthTt6badJuFjZgSXHMySS4kkyTqpSRCRtvdhyBV1s37Nvj6oQuj/F/7X+DP1H0ktCELvmQEIQgAQhCABCEIA//2Q=="/>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sp>
        <p:nvSpPr>
          <p:cNvPr id="15366" name="AutoShape 6" descr="data:image/jpeg;base64,/9j/4AAQSkZJRgABAQAAAQABAAD/2wCEAAkGBxQSEhQUEhQWFRQUFxcWGBUYGBcUFhQVGBoXGBQWGBgYHSggGBwlGxUWITEhJSkrLi4uFx8zODMsNygtLisBCgoKDg0OGxAQGywkHyQsLCwsLCwsLCwsLCwsLSw3LCwsLCwsLCwsLCwsLC8tLCwsLCw0LCwsLCwsLCssLCwsLP/AABEIAOYA2wMBIgACEQEDEQH/xAAcAAABBQEBAQAAAAAAAAAAAAAAAQMEBQYCBwj/xABGEAABAwIDAwkEBgcHBQEAAAABAAIRAwQSITEFQVEGEyIyYXGBkbFyocHwBxQzQtHhI1JTYpKy8RVEVIKiwtIWNENjkyT/xAAaAQACAwEBAAAAAAAAAAAAAAAAAgEDBAUG/8QAKREAAgIBAwQBBAIDAAAAAAAAAAECEQMSITEEIkFREzJhcfAFIxQzgf/aAAwDAQACEQMRAD8A9Xs/s2ey30CfTVp9mz2W/wAoT4XFSNV7CJUJQE6RAAJYQAlhMkRYkLMcp+Vbbc81TAfWymerTBzE8TGcbtSpnK7b7bOiXZGq/Km3id7j2CQfIb15LQe5zi55LnuOIk6knMkqxR8kxVs1TeUly7WoZ7Ib4QApNPbtz+0PcQ0/BUtrTnOFYMoqLL1jVE48orn9p/pZ/wAU0/lFc/tY/wArPwTb2hMGhOSCdCHv+p7r9r/pZ+C6p8orqftCezCyP5VWVqbWPw6yJ95lSaTUAoI0ez+VhyFZn+ZvxatFZXtOqJpunjuIPaCsVbxGYUqgwTLTB7FDghXiXg2cLkqlsriqBvcPA+4qbR2hLgwtInQ7ss9N2iSUGVuLRMIU+16o8fVQSp1t1QrekXeV5eB5IQiUhcuiUC4UYVHq31NvWe0d7go1TbtButVvhJ9FKi34ItFjCIVHV5VW40Lj3NPxhR3csKU9R8ccvxTLHN+CNaNJCITVrcNqND2mWuEgp5IMU9mOgz2W/wAoT6atPs2ew3+UJ0Lk0ab2FASoCWE1EMAFH2jfMoU3VahwsYJJ9AOJJgAdqknIcO3cvIOXHKT65V5umf0FM5f+x2fT7s4H5qyMSOSt2ztV93XNV+W5rJyY3c0ceJPEpbChieFxZ0p3K+sbaIUSl4RphGh2lcBpNM5Ee8HeE6928LvauzBWYCMnt0OngsfeXdahl0hJiHZz3KErGk2jQXNYjPSN6ZZtIDUjzWZrbTqPgEwCRPZ5rX3Rp2zW4KTHAASTEnvcRJO+TG9XwwORW8l8FHtfarcTSyXEZEDMwe5SrS8e4dFlT+Bw+Cddt+o8dCmBvGpy6O4AbnA5TqmBtC6OEtbkSfukHImOsTGg149md66eImqRaM579m70TlC+fn0SY1gg9m5dbLfULXc8ZdJ4QB90AgCePiqduyKkth5DRI6xkN6QbA7i0+HimfSxD5ZI1lttNwHVI7yB8U7V2wWYXw10HQGRoRrvWSGwpJDnkzvgF33TvEDQ6biFbWVFrGBky0TG6Br6K7F0kE90Z82aWnZlvdcqqjczgaIyyP4pqnynrPHRq5dgaI9yptsW7XMmYjf2b/gfBRNiAQYOcDLQjj71th0+KKtRMMpzfLLu/wBt1g3EXVHZgQHHfkDA1zKpGbZq1SOhqQCXOLsMg66bxHep1w7C0uJmATkojtoxIaySDBE+0TGWkNPiYUSikyzFuuBzZlxUcTzjQBDS2ARqSCDwIjRMXVK4LzhfDZy0yGE65T1gPAp6ndvOLIdQOYIOczhBJy0b71wXVSXcMLsJgCXfdyOhnjw7UbV5HUadoi1Nm1iWzVMQA6SZJgSYB4gnKNdyl2FhzeZdicWtae8daOMkkyfQJl9Gtn0o1iXAR14xACDBLD3CN2cizt3gy5wIgiAZnMlpz0MEgoilZGT6Xuj0fkVUm2A/Vc4eh+Kv1leQNT9HVbwfPmAP9q1Sx5VU2NjdxRU2Y/R0/Yb6BPpiz+zZ7LfQJ8LjGvwKFC2rtihbNxV6gZOg1c7uaMz5J7aF62hSfVfk2m0uPhu84C8M2jevuarq1Uy5xyG4D7rRwACuhGyDX8qeXwr0XUrdj248i90A4N4AEnMb+BWStbb+qao0pMq6taGiJypUi3HAk7Pt+xXFJsblzZ0oGilxCRI0A9+ELD7drc9UkdVuQ7TvPuV5tu5J6DTlv/BUNYRuTIrkyrq5Bam6rtDQ44nYhJMiJymZ3aeSzdUarW7OqtfSoggOIaIJA6OQBjeTktfTt7lLW5BrbUhuTNwORG8SN2n5pW7RqOaCGjUggAky0jQzlkZU2pXgua2kTBInPWJBBAzBOHz7CuedqkwKX6uZ7s8uw+Ynx0phKSRBq1q5wxOpnojSciJ0kR3SjmLh0ZkA65hp0OUt11HkVJuW1jAy0zOmecEa5acUrLeqSJdAkZAwd++NJjvhXaTM8u/BE/suoScT8tIxOJaO+PerOxtubbhJGZmQIzgA+8FNtsXAGajjkRvy0zB1no/O9p+zmnUkxA3AQN2QTxVcFU8jkqJNw0VBzbSJOeonI66Ht3Lux2XgMkjTPx8uxdbPsWNOJvW0mTvmfOTKmVa7RlPkFcpMoaGKjU0wgaACPcNU9UcN2aYaEypkW6I+0K5BABieCaDXHPM+Zz8NV3tMdUjcd2Xycven7UENGYAjTXhIziBO7eSsuZtSotgrRFfQIEkHId2WsZ+ZTuzz1h4/17d6feGkQXyDro3QxnrpEqNY5PcMtDvk5Hjv/olxPvQZF2m05BVOnWb2NPkSD6rZrBciakXJH61N3mC0reBJ1CqbGwu4lXZ/Zs9hvoE+ExZ/Zs9lvoEX90KVJ9Q6MaXd8CYXGXJs8GG+kzbjcItGGXS11XsA6TGntOR8BxWApNJKR1d1VzqjzL3klx4uP5+qmWdPOfn50VzdIeMSXaUAFcWdGTmMlDoU8u/5+K0VnRAaJVPLNUaQocAO7VNFxqNJYOi3U+scfRTOYaSC6T4qRWqNDHAQBhKZEM8+2lQc0l9IyDJLSZ8iqo7RByIIPcrQ3ENzVXVgmU0SljT7lp09FreSzcdGmf1SR5ErFxDiDoc1quSlxhpOHB54bw38VpxLfYSzQVbljCQXCQe3LFhju6wz7+BUb+06YJjETmYAGQjLXjITFxcsLgXBs8TGQ7z4IN7RDoBaDJyy10PpHktO6Ee53Wv2kEtY4mQNI1LgD3SBnunsURt5UMxSI01zmTHpn7t4UirtSnkJJMEgAHdrr85JyzcKoLmgjCSCDqCP6q2LfsrlFMaNSqWjJo1xbj+7lJid6hPZWJ6zQMt08CZgdkeJVlWB0TFOkZ7lcqZnlFoc2fbuAhz5Mgz5ZeqnPotac9Uw12WuaWkwu6UnPgnqipj1aoNBoo9Nwzhc1SBIGa7tqecp0K0RNpN6E8CPw+KiNqSIPu7fXPIKy23UFOi92EOwiY0mNc1iavKYjMU2AeLtPHgq8mPU7Hx3VGixgdnfB8uMJ2wf0+yDu90+v5LGO5VVTphb3NC7t9t1XOaecMYmyNMpBOg4BJjxK7saSdcHqvJZ8XVPtxDzB/BeirzDYr4r0T/7GjzIHxXp4VXVLuJwcFZZ/Zs9lvoqH6RLvm7GrGryxg7ZcC7/AEhyvrP7NnsN9FgvpcvcqFEcXVHe5rP9y40FbNvgwNoFb2bPn5+clU2qt7N2fcmmXwLWkyWGBmIV3TnA07vT8VV2xynzHxVrSqfozv7s58lWi4cqHIKr2ntHAxxPDTt3eoTtW6BETosntu6xvInJuo7VK3Fkytc4uOfkunNAC4AhDnSrEisi1WzJ8ldclXucKrcssJk9zt3gqxys+S5iq4D7zJ8iPxWjFLcrcSfcUKLh0nAzlMicyCPeAUwLSjMyXdgxGe/yHfAVneNcDFOjvEk4RIjOIz3RnGZGqjPpVBikRIIGYyduI4jJbVKPorlBljSqMmeZJcJzwDhEyeOEe5Sm1XQcFLDqcyBLu0D1VGKNX9qQJHZEATl25+QXNtYQ4fpahORgvc5p11a4kHWFN+kK7LO5pVTnDB4k6Lm3JHWOflv3eCmW+GnTDZxAZSY98antUV9RvHy+exWJiNIlsoBw+KZPWiDA3aLu3rNAgFSebnPcnKJIhG2IMjIcE/RfGqHP1TZZI1Tp2itkXbVbHRqtG9jx7jC8wtKRqVGCJ6Qy1kTmPHTxXqdWgYI4heX2VwaNZrh91w9xUZE3HYswc7nozmNNENFsJORb0QcMZHT3Lzm5tzSqOadx9y9IpbUEc5jEndOeY0idV57tas6pWe4gwSY7tyzdNeo25kqPQdjXhLpJ6rmOBHDIieOnvXsjcwvC9hPJa3tpsM75AAK9usKmKlTdxY0+YCbqVwYsWzZDs/s2ey30C8b5cbQ5+8qkGWtOAdzMj78R8V6ntTaP1ezNXe2k3D2vIAb7yPJeHOOZXGxrybUSbdWluVV2ytLYSokXxLmzqZf1VtYGDIzB+e4rO0zHz71P2de4HQTkd+n9UiLEznlRQdSfzjeo/I9jt3gc1ldo046Tc9J7e1emX1u2tSLHaOGRG4jMEcCDC84r0jTc+k/Vpj8COwhPEWXsgh0pISvolplvklZBTiWIArTk02Lqn2hw90/7VADFYbDP/wCilAJh2gmeB9U8HTREjZ3NNrRJIbOk6zwAVHtCuQ7AGlx3kmI0iR93f5dqvtu3NJr4c4ggAkZkHFIG7XM6eaz1xctJhoedBk058NexbU2S9xlrHTJd2EDTLTx7U2K3SJ3BSy6KeKDpkDrJyVe2iSQOJnfpuVkJFU47ULWuXPnOGjThP4qM1pPGZVzQsMp3DKNdM80VLEjQeQT/ACor+Ir6TXNOR9/x3K9tbjo+4hVtK3dJyO7XL57lY29DXujPzU/IkJLHaOX3UuhS6LJUFgpMPTqsDs4biEqdbXLIyOfYD6p/kj7KPjl4Q5VCxdTk+BUdDhm4nJuecwJJ+YW2t287UFIEtc+QCQcMxpI0VtR5Cn71UdsNOfvQ88PDBQkuTD0aOFoEAwIxRnvjyHomhsVmRIMxGpzyjdqvTKXIukNXvPdhHwKlUuSluPuuPe4/CFUs0Y7odqT5Z51bUQxoAEAcNy9T2CD9Wo4hBFNo8hAXFHYVu0gik2RnJ6R96soSZcusiENJ5P8ASNtWWULdp0Y2o8dpbFMeWI+IWBapW0bx1Z5qO1fHcAAAAOwAAKKFzkqVGyJJoq2swFUUlZ2zoHz8lVSLoly2jIyPz/RNV7cxp8R+S7t6uSeNU7sklllhszbLqPQqAlnbuXXKLYv1jDVoEFwEFu8gaQd5CYqS7gfnenLaoaRnCW+GXkmRNWZUgg4XAgjcciPApOaBW1uKlGt9pgJ4xB85VbV2VQGjj5hPrRXoZU7Js+drU6YEhzhizgYJl5J3DDOa2F9tew2fibaUuerOBGIOLg0HIg1DPbk2VQC3pN3fmo9Wo2YAHuCFMV475Lc8pKVSC5r5IAw4ZOXuXJ2g1/Va4d8D4qmNXLIJyi+THaZ/dzMeil5ZDosKhBid2feuqdZuUAZZcfnVRX0DHbEqITmJyzzUfNN7WTpXLLX64G/Mqy2fegkA+cfHcqGq4NPZujt0TlC8iMwo35ZMWjW7Q2Yyo0OgBw0d8DxCrbG/GLAGfpOrhAl06QANVxZ7ZgQM5+7xW75MgGg12DA44pluFxzME5ZyN6eC1PkryZNK4K+05K0qlIi5ptLnGcsnMygAOGc8VC/6BDT+irvA4OaHR4iFtISrToVGTXK7KbYvJ6nbkukvqERjdGQ3hoGg9/argBKhMlQrd8ghCFJAIQhAHzQzQdy6XNEZDuCeA+fRZJPc1Lg6YFPtnKE0KTSfB+d6rZYi0p1E7z2Sh03T89iBU+fFVtDWTqFYt+fxU+lWnVUoqyp1rUQMmTa9u10GOPD81BfaAZ/l6Kxx5JHMBUWMindSz8vkrplkDHzwU+qyFyB8wiwIr7YenkoFJuFzzvDjOmhzHuP5K1qnsUGrXAcZ1GXtNzLSO6YTIVtIkWxEajB25lp/4+ihXjYMacPyVpsvY1xcO/RMwUyDL3hzGeGUunsHktnsPkpSt4c485UGhdGFh/cbuPbmUWkVuZjdlclrusGyBTp8akh0futGfnC19lyOtmAYmmo7e5xIBPsgxHmtEkSym2VWyNbWFKl9nTYz2WgE95GZ8Va23VChFTbbqjx9VZ0r7xMnA8hCF0CkSEqEIAIQhCABCEIA+bKTch3D808B8+qbpdUd3wTrSsLNiQtP588/VOMPz5IhdYUrGHKb8u789Er6mXyeCbb8+SAFFAOMqqdZ6qqAhWFlU0/JQ0NEvGDJdNH9U3bnLVSIA+YSlhzh4pupklr1QB8wFZ7F2A6vD6kspagaPf8A8R26+qkSUkiptbWpXdgptxHefutHEu3LXbH5L0qMOqRUqDOSAWtP7oPqc1c2tuym0NY0NaNw+PE9qelRqKJSbAFIShIlbIFJXJKEkpGyUhCVPtuqPH1VeVYWvVHj6rR0j7xMvA8hCRdEoFQhCABCEIAEIQgDwSjyZvIaRbVSIH3ePj3J1vJm8/w1X+Fes2nUZ7DfQJ6Vyv8AIXo19x5I3k5dx/29XT9X804OTl3/AIer/CvWEso+ZegtnkjuTl4P7tV/hXB2Ddg521b+Bx9PFewSiU3yx9EamePu2Bdf4at/83/gnaGxbof3at/83/gvXJRKPkiGqR5tbbNuB/4K38DvwT1SwuN1CrO7oO/oPFeh4kYka4+idcjN7D5KlpFS46TxmGasb3/rH3LTBh4FJiSYu1LqixNzrAeBRgPAriUYjxUXEmmdFp4FcyjF2rklVya8EqxSUhKRJKRsYCrC06o8fVVxKsbPqjx9Vq6N97KsvA+hIUq6ZQCEIQAIQhAAhCEAUFp1Gew30CfCj2nUZ7Lf5Qnl56zYdylXErpMmB1KJXMoTWB3KFyiVNkUdIXIQpsKOkLlCiwOpSSkSKLJoVC5lEqLChZSEpJSJWyaAqys+oPneqwqzs+oPH1WvoX3sqzLYkIQhdUzghCEACEIQAIQhAGetT0Gey3+UJ6UxadRnst/lCeXmvJu8CkrwbY9N9VlZxuH0zRp84Je7pmQMIOKQTK93K8S5E8nm31RzHPcwMYHS0Ak5gb+9a8Ekk7NGGlGTZcO5SVamyajXvcanPNpNqScZblUMu1JgETwhT/orvHtr16NVziSxrwHOLoLTBiTweFW/SDYst221nQBIAe905ue95DGk9uTsu7guNi3lSntanUrUzRdUIa5hkQ1zObbruJDT3yrqTi2izSnB0uSFyW2q+ncvDnuLajK1PNxIBLXFhzORxNHmtZ9D9ZzqVxic53Tp9Yk/dPErCWljzlK7eOtRwP7cJeWv9xnuC3P0P8A2dz7bP5SjKloZGaMdDa+w59KW36lEU6FFxaagLnuaYdhBwhoIzEnF/D2qTyX2BU2cytcVa2KaJJpgGGOb0tSYdwmAqn6W7B+OjcAdAN5tx/VdMsnvxEd4hdbe5cU7mxqsY1zajmsa6YjpOAeAQc8g5Kk9KoRRuEVHzyZvkltGrTu7apUe8tqPwmXEg4pY7Ini4Kz5cB79q80Kj2B5oskOdDcQAmAQs7dmqLe2LqRaymXmnVgxULyHa6ZYco7Vbcq4utoMg5V228Hhja3P3q2u4vcVrv7MmcldqVqdW5tTUdVpilcZkl0Gm0w9pJyByEfvDxodltuDSrV6deo36vzZcA98kPJEgzECJIOoWh5A3DWU72g9obW5qoQ6OkQ1pa9k8AYPiVmtm7VFK2uaUHFXFMA5Q0McS6c98wFG1vYhLd0vR63yG2y66tWvqEGo1xY88SIh2XFpafFN2m1qNAXVR9xUeG3BY4PBJp1DEUqQjpDhH4qP9Gtg6jZgvBBqvNSDrhIDW+YbPiqyzsG1m37TVFJ7b9z6TzHRqsaC3I66HLhKzbamZnGOp+ja7Ovm16YqMxAEkQ5pY4EEggtOY0Ugqo5LbTdc27ajwMcuY4t6rnMcWlzewxKtlnls6K63oCrWy6g8fVVRVrY9QLX0D/sf4Kc3BIQhC7BmBCEIAEIQgAQhCAM3aHoM9lv8oT4Kj2vUZ7Lf5Qnl5Zvc3nSh2OyaFEk0qTKZIglrQ2RwyUqUoKZT2Ai3OyqNR4qVKTHPbEPLQXCDIg9hRcbLo1Hio+kx1QRDy0FwgyIOuRzUqUSm1v2TuQ6Gx7dmMMo02ioIfDQMYzkO4jMp2w2dSogijTZTDoJwgCSMgTHYpAKCVOt+yBKtMOBa4BzTkQRII4QVWN5NWgmLalnmegPirRLKFNrhgm0Q62yqD2NpupU3U2dVhaMLd2Q3argbDtg5ruYp4mYcLsIluHqRwjd3KcSqvlBtc2zKbgzFzlanSzMQHmMWh0UqUm6QK2PDY1vjNTmaeN2KX4RiOIEOk9oKbpcn7VpBbb0gRocDcvcrIps124g3EMREhsiSOMax2qPkl7JtjqgXGxrd7XNfRY5r3Y3AtEOfpiPE9qmyklKpfchHFtQbTaGMaGtaIDQIAHYAnJSEpJSuVkilW1j1B4+qqCrew6g8fVbv45/2P8ABTn+kkoQhdoyghCEACEIQAIQhAGZtT0Gey30CdlMWh6DPZb6BOryTZ0a2KPlXfVqf1dtF4Y6rXbTLi0PGEh05HtG6FUDlFXt6N/zrxWqWr2MY8tDMRqwG4mtyABd7ldcotnvrOtiwAilXbUdJA6IDgSOOoVXdcmqlUbRa6Gi5qU30nTOdMNILhu6TR5la8coaVf7uWrTW4v1y7o1H29SsKtSpbPrUqnNsaWVGaswjIjSJTB5XvkuBGH6lz0wI54jFr3GYVjsqzuKt0Lm6ptpGnSNJjA8VC4uMvfLRAGWQ7VSDkXV5kU+j/3MnP8AusBuH+EDJWqWO9wWnybKxqVPqzHVTNTmg5xgDp4ZOQEa+ixuztr3z2WVQ3LT9bLqZbzLYYRi6eUScpjIaZLeV2y1wG9pA8jCyWztgV2UdmscG4rao51TpAwCHRB+9qNFXjnGmLCvIw7lDcUrW7DnipWo3DbenULWtkvLAHOaMssRPkpLNoXVGrdUatYVTRteda8U2sJcZzcB2jTTRN3nJys+lfNGEPq3La9HPI4MBE8OqU5S2bdVat1Wq0mUzWtuaawVA+HZ5OIy1JM6Z+Ks1Q+w3b+/8G9j7VuuesedrCoy8pPcWCm1nNlrQ4EEZkmc92uXCp2heV7ilRuH1Gmi++ptbSwAYAyoQ0h+pORmZWgtNiVWv2aSBFrSeyrmMi5jWiOOYKqv7BuwxlsKbDRo3TazavOCXU8ZdAZqCJOp80KUbvYlabv98knbO2LsvvqlGq1lOzwtDCxrsbiJe6TmCJMbkjxVftK1fzsF1rjPQaejLTUZ/mM57pyS7Y2LdYr5lCmx9K8h2Nzw003ABr24Yl07joFZ0tlVBd21UgYKdqaLjIkPMZAbxlqo1xS8C7Ip6O3roMo3jqgNCtXFLmMDehTc8sa8P6xcCJhT7G7u69xdtbWa2nb1HMaObaXElnQbO4BxBnMk5KDR5P3OClZuYwW1KuKvPYxL6bXF7afNjMGTBJyyV7sHZ9SlWvHvAArVhUZmD0cIBnhnKiUopOqsl6Ss2Jt6tXfZsxQXUalW46Lcyw82Bp0ZeCclrZWR5DWQFS7rNza6s+nT9hri4x2YnnyWtCz52tVIWaV7Ckq42f8AZt8fVUpKutnfZt8fVav4x3lf4M3UfSSkIKSV3TIKhCEACEJEAKhCEAZa1PQZ7LfQJ1IhePfJ0/AqEiFKIOkShClAEpZQhMASiUIQASiUIR4ARCRCgBVy7P5hCEEkbZthTt6badJuFjZgSXHMySS4kkyTqpSRCRtvdhyBV1s37Nvj6oQuj/F/7X+DP1H0ktCELvmQEIQgAQhCABCEIA//2Q=="/>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sp>
        <p:nvSpPr>
          <p:cNvPr id="15368" name="AutoShape 8" descr="data:image/jpeg;base64,/9j/4AAQSkZJRgABAQAAAQABAAD/2wCEAAkGBxQSEhQUEhQWFRQUFxcWGBUYGBcUFhQVGBoXGBQWGBgYHSggGBwlGxUWITEhJSkrLi4uFx8zODMsNygtLisBCgoKDg0OGxAQGywkHyQsLCwsLCwsLCwsLCwsLSw3LCwsLCwsLCwsLCwsLC8tLCwsLCw0LCwsLCwsLCssLCwsLP/AABEIAOYA2wMBIgACEQEDEQH/xAAcAAABBQEBAQAAAAAAAAAAAAAAAQMEBQYCBwj/xABGEAABAwIDAwkEBgcHBQEAAAABAAIRAwQSITEFQVEGEyIyYXGBkbFyocHwBxQzQtHhI1JTYpKy8RVEVIKiwtIWNENjkyT/xAAaAQACAwEBAAAAAAAAAAAAAAAAAgEDBAUG/8QAKREAAgIBAwQBBAIDAAAAAAAAAAECEQMSITEEIkFREzJhcfAFIxQzgf/aAAwDAQACEQMRAD8A9Xs/s2ey30CfTVp9mz2W/wAoT4XFSNV7CJUJQE6RAAJYQAlhMkRYkLMcp+Vbbc81TAfWymerTBzE8TGcbtSpnK7b7bOiXZGq/Km3id7j2CQfIb15LQe5zi55LnuOIk6knMkqxR8kxVs1TeUly7WoZ7Ib4QApNPbtz+0PcQ0/BUtrTnOFYMoqLL1jVE48orn9p/pZ/wAU0/lFc/tY/wArPwTb2hMGhOSCdCHv+p7r9r/pZ+C6p8orqftCezCyP5VWVqbWPw6yJ95lSaTUAoI0ez+VhyFZn+ZvxatFZXtOqJpunjuIPaCsVbxGYUqgwTLTB7FDghXiXg2cLkqlsriqBvcPA+4qbR2hLgwtInQ7ss9N2iSUGVuLRMIU+16o8fVQSp1t1QrekXeV5eB5IQiUhcuiUC4UYVHq31NvWe0d7go1TbtButVvhJ9FKi34ItFjCIVHV5VW40Lj3NPxhR3csKU9R8ccvxTLHN+CNaNJCITVrcNqND2mWuEgp5IMU9mOgz2W/wAoT6atPs2ew3+UJ0Lk0ab2FASoCWE1EMAFH2jfMoU3VahwsYJJ9AOJJgAdqknIcO3cvIOXHKT65V5umf0FM5f+x2fT7s4H5qyMSOSt2ztV93XNV+W5rJyY3c0ceJPEpbChieFxZ0p3K+sbaIUSl4RphGh2lcBpNM5Ee8HeE6928LvauzBWYCMnt0OngsfeXdahl0hJiHZz3KErGk2jQXNYjPSN6ZZtIDUjzWZrbTqPgEwCRPZ5rX3Rp2zW4KTHAASTEnvcRJO+TG9XwwORW8l8FHtfarcTSyXEZEDMwe5SrS8e4dFlT+Bw+Cddt+o8dCmBvGpy6O4AbnA5TqmBtC6OEtbkSfukHImOsTGg149md66eImqRaM579m70TlC+fn0SY1gg9m5dbLfULXc8ZdJ4QB90AgCePiqduyKkth5DRI6xkN6QbA7i0+HimfSxD5ZI1lttNwHVI7yB8U7V2wWYXw10HQGRoRrvWSGwpJDnkzvgF33TvEDQ6biFbWVFrGBky0TG6Br6K7F0kE90Z82aWnZlvdcqqjczgaIyyP4pqnynrPHRq5dgaI9yptsW7XMmYjf2b/gfBRNiAQYOcDLQjj71th0+KKtRMMpzfLLu/wBt1g3EXVHZgQHHfkDA1zKpGbZq1SOhqQCXOLsMg66bxHep1w7C0uJmATkojtoxIaySDBE+0TGWkNPiYUSikyzFuuBzZlxUcTzjQBDS2ARqSCDwIjRMXVK4LzhfDZy0yGE65T1gPAp6ndvOLIdQOYIOczhBJy0b71wXVSXcMLsJgCXfdyOhnjw7UbV5HUadoi1Nm1iWzVMQA6SZJgSYB4gnKNdyl2FhzeZdicWtae8daOMkkyfQJl9Gtn0o1iXAR14xACDBLD3CN2cizt3gy5wIgiAZnMlpz0MEgoilZGT6Xuj0fkVUm2A/Vc4eh+Kv1leQNT9HVbwfPmAP9q1Sx5VU2NjdxRU2Y/R0/Yb6BPpiz+zZ7LfQJ8LjGvwKFC2rtihbNxV6gZOg1c7uaMz5J7aF62hSfVfk2m0uPhu84C8M2jevuarq1Uy5xyG4D7rRwACuhGyDX8qeXwr0XUrdj248i90A4N4AEnMb+BWStbb+qao0pMq6taGiJypUi3HAk7Pt+xXFJsblzZ0oGilxCRI0A9+ELD7drc9UkdVuQ7TvPuV5tu5J6DTlv/BUNYRuTIrkyrq5Bam6rtDQ44nYhJMiJymZ3aeSzdUarW7OqtfSoggOIaIJA6OQBjeTktfTt7lLW5BrbUhuTNwORG8SN2n5pW7RqOaCGjUggAky0jQzlkZU2pXgua2kTBInPWJBBAzBOHz7CuedqkwKX6uZ7s8uw+Ynx0phKSRBq1q5wxOpnojSciJ0kR3SjmLh0ZkA65hp0OUt11HkVJuW1jAy0zOmecEa5acUrLeqSJdAkZAwd++NJjvhXaTM8u/BE/suoScT8tIxOJaO+PerOxtubbhJGZmQIzgA+8FNtsXAGajjkRvy0zB1no/O9p+zmnUkxA3AQN2QTxVcFU8jkqJNw0VBzbSJOeonI66Ht3Lux2XgMkjTPx8uxdbPsWNOJvW0mTvmfOTKmVa7RlPkFcpMoaGKjU0wgaACPcNU9UcN2aYaEypkW6I+0K5BABieCaDXHPM+Zz8NV3tMdUjcd2Xycven7UENGYAjTXhIziBO7eSsuZtSotgrRFfQIEkHId2WsZ+ZTuzz1h4/17d6feGkQXyDro3QxnrpEqNY5PcMtDvk5Hjv/olxPvQZF2m05BVOnWb2NPkSD6rZrBciakXJH61N3mC0reBJ1CqbGwu4lXZ/Zs9hvoE+ExZ/Zs9lvoEX90KVJ9Q6MaXd8CYXGXJs8GG+kzbjcItGGXS11XsA6TGntOR8BxWApNJKR1d1VzqjzL3klx4uP5+qmWdPOfn50VzdIeMSXaUAFcWdGTmMlDoU8u/5+K0VnRAaJVPLNUaQocAO7VNFxqNJYOi3U+scfRTOYaSC6T4qRWqNDHAQBhKZEM8+2lQc0l9IyDJLSZ8iqo7RByIIPcrQ3ENzVXVgmU0SljT7lp09FreSzcdGmf1SR5ErFxDiDoc1quSlxhpOHB54bw38VpxLfYSzQVbljCQXCQe3LFhju6wz7+BUb+06YJjETmYAGQjLXjITFxcsLgXBs8TGQ7z4IN7RDoBaDJyy10PpHktO6Ee53Wv2kEtY4mQNI1LgD3SBnunsURt5UMxSI01zmTHpn7t4UirtSnkJJMEgAHdrr85JyzcKoLmgjCSCDqCP6q2LfsrlFMaNSqWjJo1xbj+7lJid6hPZWJ6zQMt08CZgdkeJVlWB0TFOkZ7lcqZnlFoc2fbuAhz5Mgz5ZeqnPotac9Uw12WuaWkwu6UnPgnqipj1aoNBoo9Nwzhc1SBIGa7tqecp0K0RNpN6E8CPw+KiNqSIPu7fXPIKy23UFOi92EOwiY0mNc1iavKYjMU2AeLtPHgq8mPU7Hx3VGixgdnfB8uMJ2wf0+yDu90+v5LGO5VVTphb3NC7t9t1XOaecMYmyNMpBOg4BJjxK7saSdcHqvJZ8XVPtxDzB/BeirzDYr4r0T/7GjzIHxXp4VXVLuJwcFZZ/Zs9lvoqH6RLvm7GrGryxg7ZcC7/AEhyvrP7NnsN9FgvpcvcqFEcXVHe5rP9y40FbNvgwNoFb2bPn5+clU2qt7N2fcmmXwLWkyWGBmIV3TnA07vT8VV2xynzHxVrSqfozv7s58lWi4cqHIKr2ntHAxxPDTt3eoTtW6BETosntu6xvInJuo7VK3Fkytc4uOfkunNAC4AhDnSrEisi1WzJ8ldclXucKrcssJk9zt3gqxys+S5iq4D7zJ8iPxWjFLcrcSfcUKLh0nAzlMicyCPeAUwLSjMyXdgxGe/yHfAVneNcDFOjvEk4RIjOIz3RnGZGqjPpVBikRIIGYyduI4jJbVKPorlBljSqMmeZJcJzwDhEyeOEe5Sm1XQcFLDqcyBLu0D1VGKNX9qQJHZEATl25+QXNtYQ4fpahORgvc5p11a4kHWFN+kK7LO5pVTnDB4k6Lm3JHWOflv3eCmW+GnTDZxAZSY98antUV9RvHy+exWJiNIlsoBw+KZPWiDA3aLu3rNAgFSebnPcnKJIhG2IMjIcE/RfGqHP1TZZI1Tp2itkXbVbHRqtG9jx7jC8wtKRqVGCJ6Qy1kTmPHTxXqdWgYI4heX2VwaNZrh91w9xUZE3HYswc7nozmNNENFsJORb0QcMZHT3Lzm5tzSqOadx9y9IpbUEc5jEndOeY0idV57tas6pWe4gwSY7tyzdNeo25kqPQdjXhLpJ6rmOBHDIieOnvXsjcwvC9hPJa3tpsM75AAK9usKmKlTdxY0+YCbqVwYsWzZDs/s2ey30C8b5cbQ5+8qkGWtOAdzMj78R8V6ntTaP1ezNXe2k3D2vIAb7yPJeHOOZXGxrybUSbdWluVV2ytLYSokXxLmzqZf1VtYGDIzB+e4rO0zHz71P2de4HQTkd+n9UiLEznlRQdSfzjeo/I9jt3gc1ldo046Tc9J7e1emX1u2tSLHaOGRG4jMEcCDC84r0jTc+k/Vpj8COwhPEWXsgh0pISvolplvklZBTiWIArTk02Lqn2hw90/7VADFYbDP/wCilAJh2gmeB9U8HTREjZ3NNrRJIbOk6zwAVHtCuQ7AGlx3kmI0iR93f5dqvtu3NJr4c4ggAkZkHFIG7XM6eaz1xctJhoedBk058NexbU2S9xlrHTJd2EDTLTx7U2K3SJ3BSy6KeKDpkDrJyVe2iSQOJnfpuVkJFU47ULWuXPnOGjThP4qM1pPGZVzQsMp3DKNdM80VLEjQeQT/ACor+Ir6TXNOR9/x3K9tbjo+4hVtK3dJyO7XL57lY29DXujPzU/IkJLHaOX3UuhS6LJUFgpMPTqsDs4biEqdbXLIyOfYD6p/kj7KPjl4Q5VCxdTk+BUdDhm4nJuecwJJ+YW2t287UFIEtc+QCQcMxpI0VtR5Cn71UdsNOfvQ88PDBQkuTD0aOFoEAwIxRnvjyHomhsVmRIMxGpzyjdqvTKXIukNXvPdhHwKlUuSluPuuPe4/CFUs0Y7odqT5Z51bUQxoAEAcNy9T2CD9Wo4hBFNo8hAXFHYVu0gik2RnJ6R96soSZcusiENJ5P8ASNtWWULdp0Y2o8dpbFMeWI+IWBapW0bx1Z5qO1fHcAAAAOwAAKKFzkqVGyJJoq2swFUUlZ2zoHz8lVSLoly2jIyPz/RNV7cxp8R+S7t6uSeNU7sklllhszbLqPQqAlnbuXXKLYv1jDVoEFwEFu8gaQd5CYqS7gfnenLaoaRnCW+GXkmRNWZUgg4XAgjcciPApOaBW1uKlGt9pgJ4xB85VbV2VQGjj5hPrRXoZU7Js+drU6YEhzhizgYJl5J3DDOa2F9tew2fibaUuerOBGIOLg0HIg1DPbk2VQC3pN3fmo9Wo2YAHuCFMV475Lc8pKVSC5r5IAw4ZOXuXJ2g1/Va4d8D4qmNXLIJyi+THaZ/dzMeil5ZDosKhBid2feuqdZuUAZZcfnVRX0DHbEqITmJyzzUfNN7WTpXLLX64G/Mqy2fegkA+cfHcqGq4NPZujt0TlC8iMwo35ZMWjW7Q2Yyo0OgBw0d8DxCrbG/GLAGfpOrhAl06QANVxZ7ZgQM5+7xW75MgGg12DA44pluFxzME5ZyN6eC1PkryZNK4K+05K0qlIi5ptLnGcsnMygAOGc8VC/6BDT+irvA4OaHR4iFtISrToVGTXK7KbYvJ6nbkukvqERjdGQ3hoGg9/argBKhMlQrd8ghCFJAIQhAHzQzQdy6XNEZDuCeA+fRZJPc1Lg6YFPtnKE0KTSfB+d6rZYi0p1E7z2Sh03T89iBU+fFVtDWTqFYt+fxU+lWnVUoqyp1rUQMmTa9u10GOPD81BfaAZ/l6Kxx5JHMBUWMindSz8vkrplkDHzwU+qyFyB8wiwIr7YenkoFJuFzzvDjOmhzHuP5K1qnsUGrXAcZ1GXtNzLSO6YTIVtIkWxEajB25lp/4+ihXjYMacPyVpsvY1xcO/RMwUyDL3hzGeGUunsHktnsPkpSt4c485UGhdGFh/cbuPbmUWkVuZjdlclrusGyBTp8akh0futGfnC19lyOtmAYmmo7e5xIBPsgxHmtEkSym2VWyNbWFKl9nTYz2WgE95GZ8Va23VChFTbbqjx9VZ0r7xMnA8hCF0CkSEqEIAIQhCABCEIA+bKTch3D808B8+qbpdUd3wTrSsLNiQtP588/VOMPz5IhdYUrGHKb8u789Er6mXyeCbb8+SAFFAOMqqdZ6qqAhWFlU0/JQ0NEvGDJdNH9U3bnLVSIA+YSlhzh4pupklr1QB8wFZ7F2A6vD6kspagaPf8A8R26+qkSUkiptbWpXdgptxHefutHEu3LXbH5L0qMOqRUqDOSAWtP7oPqc1c2tuym0NY0NaNw+PE9qelRqKJSbAFIShIlbIFJXJKEkpGyUhCVPtuqPH1VeVYWvVHj6rR0j7xMvA8hCRdEoFQhCABCEIAEIQgDwSjyZvIaRbVSIH3ePj3J1vJm8/w1X+Fes2nUZ7DfQJ6Vyv8AIXo19x5I3k5dx/29XT9X804OTl3/AIer/CvWEso+ZegtnkjuTl4P7tV/hXB2Ddg521b+Bx9PFewSiU3yx9EamePu2Bdf4at/83/gnaGxbof3at/83/gvXJRKPkiGqR5tbbNuB/4K38DvwT1SwuN1CrO7oO/oPFeh4kYka4+idcjN7D5KlpFS46TxmGasb3/rH3LTBh4FJiSYu1LqixNzrAeBRgPAriUYjxUXEmmdFp4FcyjF2rklVya8EqxSUhKRJKRsYCrC06o8fVVxKsbPqjx9Vq6N97KsvA+hIUq6ZQCEIQAIQhAAhCEAUFp1Gew30CfCj2nUZ7Lf5Qnl56zYdylXErpMmB1KJXMoTWB3KFyiVNkUdIXIQpsKOkLlCiwOpSSkSKLJoVC5lEqLChZSEpJSJWyaAqys+oPneqwqzs+oPH1WvoX3sqzLYkIQhdUzghCEACEIQAIQhAGetT0Gey3+UJ6UxadRnst/lCeXmvJu8CkrwbY9N9VlZxuH0zRp84Je7pmQMIOKQTK93K8S5E8nm31RzHPcwMYHS0Ak5gb+9a8Ekk7NGGlGTZcO5SVamyajXvcanPNpNqScZblUMu1JgETwhT/orvHtr16NVziSxrwHOLoLTBiTweFW/SDYst221nQBIAe905ue95DGk9uTsu7guNi3lSntanUrUzRdUIa5hkQ1zObbruJDT3yrqTi2izSnB0uSFyW2q+ncvDnuLajK1PNxIBLXFhzORxNHmtZ9D9ZzqVxic53Tp9Yk/dPErCWljzlK7eOtRwP7cJeWv9xnuC3P0P8A2dz7bP5SjKloZGaMdDa+w59KW36lEU6FFxaagLnuaYdhBwhoIzEnF/D2qTyX2BU2cytcVa2KaJJpgGGOb0tSYdwmAqn6W7B+OjcAdAN5tx/VdMsnvxEd4hdbe5cU7mxqsY1zajmsa6YjpOAeAQc8g5Kk9KoRRuEVHzyZvkltGrTu7apUe8tqPwmXEg4pY7Ini4Kz5cB79q80Kj2B5oskOdDcQAmAQs7dmqLe2LqRaymXmnVgxULyHa6ZYco7Vbcq4utoMg5V228Hhja3P3q2u4vcVrv7MmcldqVqdW5tTUdVpilcZkl0Gm0w9pJyByEfvDxodltuDSrV6deo36vzZcA98kPJEgzECJIOoWh5A3DWU72g9obW5qoQ6OkQ1pa9k8AYPiVmtm7VFK2uaUHFXFMA5Q0McS6c98wFG1vYhLd0vR63yG2y66tWvqEGo1xY88SIh2XFpafFN2m1qNAXVR9xUeG3BY4PBJp1DEUqQjpDhH4qP9Gtg6jZgvBBqvNSDrhIDW+YbPiqyzsG1m37TVFJ7b9z6TzHRqsaC3I66HLhKzbamZnGOp+ja7Ovm16YqMxAEkQ5pY4EEggtOY0Ugqo5LbTdc27ajwMcuY4t6rnMcWlzewxKtlnls6K63oCrWy6g8fVVRVrY9QLX0D/sf4Kc3BIQhC7BmBCEIAEIQgAQhCAM3aHoM9lv8oT4Kj2vUZ7Lf5Qnl5Zvc3nSh2OyaFEk0qTKZIglrQ2RwyUqUoKZT2Ai3OyqNR4qVKTHPbEPLQXCDIg9hRcbLo1Hio+kx1QRDy0FwgyIOuRzUqUSm1v2TuQ6Gx7dmMMo02ioIfDQMYzkO4jMp2w2dSogijTZTDoJwgCSMgTHYpAKCVOt+yBKtMOBa4BzTkQRII4QVWN5NWgmLalnmegPirRLKFNrhgm0Q62yqD2NpupU3U2dVhaMLd2Q3argbDtg5ruYp4mYcLsIluHqRwjd3KcSqvlBtc2zKbgzFzlanSzMQHmMWh0UqUm6QK2PDY1vjNTmaeN2KX4RiOIEOk9oKbpcn7VpBbb0gRocDcvcrIps124g3EMREhsiSOMax2qPkl7JtjqgXGxrd7XNfRY5r3Y3AtEOfpiPE9qmyklKpfchHFtQbTaGMaGtaIDQIAHYAnJSEpJSuVkilW1j1B4+qqCrew6g8fVbv45/2P8ABTn+kkoQhdoyghCEACEIQAIQhAGZtT0Gey30CdlMWh6DPZb6BOryTZ0a2KPlXfVqf1dtF4Y6rXbTLi0PGEh05HtG6FUDlFXt6N/zrxWqWr2MY8tDMRqwG4mtyABd7ldcotnvrOtiwAilXbUdJA6IDgSOOoVXdcmqlUbRa6Gi5qU30nTOdMNILhu6TR5la8coaVf7uWrTW4v1y7o1H29SsKtSpbPrUqnNsaWVGaswjIjSJTB5XvkuBGH6lz0wI54jFr3GYVjsqzuKt0Lm6ptpGnSNJjA8VC4uMvfLRAGWQ7VSDkXV5kU+j/3MnP8AusBuH+EDJWqWO9wWnybKxqVPqzHVTNTmg5xgDp4ZOQEa+ixuztr3z2WVQ3LT9bLqZbzLYYRi6eUScpjIaZLeV2y1wG9pA8jCyWztgV2UdmscG4rao51TpAwCHRB+9qNFXjnGmLCvIw7lDcUrW7DnipWo3DbenULWtkvLAHOaMssRPkpLNoXVGrdUatYVTRteda8U2sJcZzcB2jTTRN3nJys+lfNGEPq3La9HPI4MBE8OqU5S2bdVat1Wq0mUzWtuaawVA+HZ5OIy1JM6Z+Ks1Q+w3b+/8G9j7VuuesedrCoy8pPcWCm1nNlrQ4EEZkmc92uXCp2heV7ilRuH1Gmi++ptbSwAYAyoQ0h+pORmZWgtNiVWv2aSBFrSeyrmMi5jWiOOYKqv7BuwxlsKbDRo3TazavOCXU8ZdAZqCJOp80KUbvYlabv98knbO2LsvvqlGq1lOzwtDCxrsbiJe6TmCJMbkjxVftK1fzsF1rjPQaejLTUZ/mM57pyS7Y2LdYr5lCmx9K8h2Nzw003ABr24Yl07joFZ0tlVBd21UgYKdqaLjIkPMZAbxlqo1xS8C7Ip6O3roMo3jqgNCtXFLmMDehTc8sa8P6xcCJhT7G7u69xdtbWa2nb1HMaObaXElnQbO4BxBnMk5KDR5P3OClZuYwW1KuKvPYxL6bXF7afNjMGTBJyyV7sHZ9SlWvHvAArVhUZmD0cIBnhnKiUopOqsl6Ss2Jt6tXfZsxQXUalW46Lcyw82Bp0ZeCclrZWR5DWQFS7rNza6s+nT9hri4x2YnnyWtCz52tVIWaV7Ckq42f8AZt8fVUpKutnfZt8fVav4x3lf4M3UfSSkIKSV3TIKhCEACEJEAKhCEAZa1PQZ7LfQJ1IhePfJ0/AqEiFKIOkShClAEpZQhMASiUIQASiUIR4ARCRCgBVy7P5hCEEkbZthTt6badJuFjZgSXHMySS4kkyTqpSRCRtvdhyBV1s37Nvj6oQuj/F/7X+DP1H0ktCELvmQEIQgAQhCABCEIA//2Q=="/>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sp>
        <p:nvSpPr>
          <p:cNvPr id="15370" name="AutoShape 10" descr="data:image/jpeg;base64,/9j/4AAQSkZJRgABAQAAAQABAAD/2wCEAAkGBxQSEhQUEhQWFRQUFxcWGBUYGBcUFhQVGBoXGBQWGBgYHSggGBwlGxUWITEhJSkrLi4uFx8zODMsNygtLisBCgoKDg0OGxAQGywkHyQsLCwsLCwsLCwsLCwsLSw3LCwsLCwsLCwsLCwsLC8tLCwsLCw0LCwsLCwsLCssLCwsLP/AABEIAOYA2wMBIgACEQEDEQH/xAAcAAABBQEBAQAAAAAAAAAAAAAAAQMEBQYCBwj/xABGEAABAwIDAwkEBgcHBQEAAAABAAIRAwQSITEFQVEGEyIyYXGBkbFyocHwBxQzQtHhI1JTYpKy8RVEVIKiwtIWNENjkyT/xAAaAQACAwEBAAAAAAAAAAAAAAAAAgEDBAUG/8QAKREAAgIBAwQBBAIDAAAAAAAAAAECEQMSITEEIkFREzJhcfAFIxQzgf/aAAwDAQACEQMRAD8A9Xs/s2ey30CfTVp9mz2W/wAoT4XFSNV7CJUJQE6RAAJYQAlhMkRYkLMcp+Vbbc81TAfWymerTBzE8TGcbtSpnK7b7bOiXZGq/Km3id7j2CQfIb15LQe5zi55LnuOIk6knMkqxR8kxVs1TeUly7WoZ7Ib4QApNPbtz+0PcQ0/BUtrTnOFYMoqLL1jVE48orn9p/pZ/wAU0/lFc/tY/wArPwTb2hMGhOSCdCHv+p7r9r/pZ+C6p8orqftCezCyP5VWVqbWPw6yJ95lSaTUAoI0ez+VhyFZn+ZvxatFZXtOqJpunjuIPaCsVbxGYUqgwTLTB7FDghXiXg2cLkqlsriqBvcPA+4qbR2hLgwtInQ7ss9N2iSUGVuLRMIU+16o8fVQSp1t1QrekXeV5eB5IQiUhcuiUC4UYVHq31NvWe0d7go1TbtButVvhJ9FKi34ItFjCIVHV5VW40Lj3NPxhR3csKU9R8ccvxTLHN+CNaNJCITVrcNqND2mWuEgp5IMU9mOgz2W/wAoT6atPs2ew3+UJ0Lk0ab2FASoCWE1EMAFH2jfMoU3VahwsYJJ9AOJJgAdqknIcO3cvIOXHKT65V5umf0FM5f+x2fT7s4H5qyMSOSt2ztV93XNV+W5rJyY3c0ceJPEpbChieFxZ0p3K+sbaIUSl4RphGh2lcBpNM5Ee8HeE6928LvauzBWYCMnt0OngsfeXdahl0hJiHZz3KErGk2jQXNYjPSN6ZZtIDUjzWZrbTqPgEwCRPZ5rX3Rp2zW4KTHAASTEnvcRJO+TG9XwwORW8l8FHtfarcTSyXEZEDMwe5SrS8e4dFlT+Bw+Cddt+o8dCmBvGpy6O4AbnA5TqmBtC6OEtbkSfukHImOsTGg149md66eImqRaM579m70TlC+fn0SY1gg9m5dbLfULXc8ZdJ4QB90AgCePiqduyKkth5DRI6xkN6QbA7i0+HimfSxD5ZI1lttNwHVI7yB8U7V2wWYXw10HQGRoRrvWSGwpJDnkzvgF33TvEDQ6biFbWVFrGBky0TG6Br6K7F0kE90Z82aWnZlvdcqqjczgaIyyP4pqnynrPHRq5dgaI9yptsW7XMmYjf2b/gfBRNiAQYOcDLQjj71th0+KKtRMMpzfLLu/wBt1g3EXVHZgQHHfkDA1zKpGbZq1SOhqQCXOLsMg66bxHep1w7C0uJmATkojtoxIaySDBE+0TGWkNPiYUSikyzFuuBzZlxUcTzjQBDS2ARqSCDwIjRMXVK4LzhfDZy0yGE65T1gPAp6ndvOLIdQOYIOczhBJy0b71wXVSXcMLsJgCXfdyOhnjw7UbV5HUadoi1Nm1iWzVMQA6SZJgSYB4gnKNdyl2FhzeZdicWtae8daOMkkyfQJl9Gtn0o1iXAR14xACDBLD3CN2cizt3gy5wIgiAZnMlpz0MEgoilZGT6Xuj0fkVUm2A/Vc4eh+Kv1leQNT9HVbwfPmAP9q1Sx5VU2NjdxRU2Y/R0/Yb6BPpiz+zZ7LfQJ8LjGvwKFC2rtihbNxV6gZOg1c7uaMz5J7aF62hSfVfk2m0uPhu84C8M2jevuarq1Uy5xyG4D7rRwACuhGyDX8qeXwr0XUrdj248i90A4N4AEnMb+BWStbb+qao0pMq6taGiJypUi3HAk7Pt+xXFJsblzZ0oGilxCRI0A9+ELD7drc9UkdVuQ7TvPuV5tu5J6DTlv/BUNYRuTIrkyrq5Bam6rtDQ44nYhJMiJymZ3aeSzdUarW7OqtfSoggOIaIJA6OQBjeTktfTt7lLW5BrbUhuTNwORG8SN2n5pW7RqOaCGjUggAky0jQzlkZU2pXgua2kTBInPWJBBAzBOHz7CuedqkwKX6uZ7s8uw+Ynx0phKSRBq1q5wxOpnojSciJ0kR3SjmLh0ZkA65hp0OUt11HkVJuW1jAy0zOmecEa5acUrLeqSJdAkZAwd++NJjvhXaTM8u/BE/suoScT8tIxOJaO+PerOxtubbhJGZmQIzgA+8FNtsXAGajjkRvy0zB1no/O9p+zmnUkxA3AQN2QTxVcFU8jkqJNw0VBzbSJOeonI66Ht3Lux2XgMkjTPx8uxdbPsWNOJvW0mTvmfOTKmVa7RlPkFcpMoaGKjU0wgaACPcNU9UcN2aYaEypkW6I+0K5BABieCaDXHPM+Zz8NV3tMdUjcd2Xycven7UENGYAjTXhIziBO7eSsuZtSotgrRFfQIEkHId2WsZ+ZTuzz1h4/17d6feGkQXyDro3QxnrpEqNY5PcMtDvk5Hjv/olxPvQZF2m05BVOnWb2NPkSD6rZrBciakXJH61N3mC0reBJ1CqbGwu4lXZ/Zs9hvoE+ExZ/Zs9lvoEX90KVJ9Q6MaXd8CYXGXJs8GG+kzbjcItGGXS11XsA6TGntOR8BxWApNJKR1d1VzqjzL3klx4uP5+qmWdPOfn50VzdIeMSXaUAFcWdGTmMlDoU8u/5+K0VnRAaJVPLNUaQocAO7VNFxqNJYOi3U+scfRTOYaSC6T4qRWqNDHAQBhKZEM8+2lQc0l9IyDJLSZ8iqo7RByIIPcrQ3ENzVXVgmU0SljT7lp09FreSzcdGmf1SR5ErFxDiDoc1quSlxhpOHB54bw38VpxLfYSzQVbljCQXCQe3LFhju6wz7+BUb+06YJjETmYAGQjLXjITFxcsLgXBs8TGQ7z4IN7RDoBaDJyy10PpHktO6Ee53Wv2kEtY4mQNI1LgD3SBnunsURt5UMxSI01zmTHpn7t4UirtSnkJJMEgAHdrr85JyzcKoLmgjCSCDqCP6q2LfsrlFMaNSqWjJo1xbj+7lJid6hPZWJ6zQMt08CZgdkeJVlWB0TFOkZ7lcqZnlFoc2fbuAhz5Mgz5ZeqnPotac9Uw12WuaWkwu6UnPgnqipj1aoNBoo9Nwzhc1SBIGa7tqecp0K0RNpN6E8CPw+KiNqSIPu7fXPIKy23UFOi92EOwiY0mNc1iavKYjMU2AeLtPHgq8mPU7Hx3VGixgdnfB8uMJ2wf0+yDu90+v5LGO5VVTphb3NC7t9t1XOaecMYmyNMpBOg4BJjxK7saSdcHqvJZ8XVPtxDzB/BeirzDYr4r0T/7GjzIHxXp4VXVLuJwcFZZ/Zs9lvoqH6RLvm7GrGryxg7ZcC7/AEhyvrP7NnsN9FgvpcvcqFEcXVHe5rP9y40FbNvgwNoFb2bPn5+clU2qt7N2fcmmXwLWkyWGBmIV3TnA07vT8VV2xynzHxVrSqfozv7s58lWi4cqHIKr2ntHAxxPDTt3eoTtW6BETosntu6xvInJuo7VK3Fkytc4uOfkunNAC4AhDnSrEisi1WzJ8ldclXucKrcssJk9zt3gqxys+S5iq4D7zJ8iPxWjFLcrcSfcUKLh0nAzlMicyCPeAUwLSjMyXdgxGe/yHfAVneNcDFOjvEk4RIjOIz3RnGZGqjPpVBikRIIGYyduI4jJbVKPorlBljSqMmeZJcJzwDhEyeOEe5Sm1XQcFLDqcyBLu0D1VGKNX9qQJHZEATl25+QXNtYQ4fpahORgvc5p11a4kHWFN+kK7LO5pVTnDB4k6Lm3JHWOflv3eCmW+GnTDZxAZSY98antUV9RvHy+exWJiNIlsoBw+KZPWiDA3aLu3rNAgFSebnPcnKJIhG2IMjIcE/RfGqHP1TZZI1Tp2itkXbVbHRqtG9jx7jC8wtKRqVGCJ6Qy1kTmPHTxXqdWgYI4heX2VwaNZrh91w9xUZE3HYswc7nozmNNENFsJORb0QcMZHT3Lzm5tzSqOadx9y9IpbUEc5jEndOeY0idV57tas6pWe4gwSY7tyzdNeo25kqPQdjXhLpJ6rmOBHDIieOnvXsjcwvC9hPJa3tpsM75AAK9usKmKlTdxY0+YCbqVwYsWzZDs/s2ey30C8b5cbQ5+8qkGWtOAdzMj78R8V6ntTaP1ezNXe2k3D2vIAb7yPJeHOOZXGxrybUSbdWluVV2ytLYSokXxLmzqZf1VtYGDIzB+e4rO0zHz71P2de4HQTkd+n9UiLEznlRQdSfzjeo/I9jt3gc1ldo046Tc9J7e1emX1u2tSLHaOGRG4jMEcCDC84r0jTc+k/Vpj8COwhPEWXsgh0pISvolplvklZBTiWIArTk02Lqn2hw90/7VADFYbDP/wCilAJh2gmeB9U8HTREjZ3NNrRJIbOk6zwAVHtCuQ7AGlx3kmI0iR93f5dqvtu3NJr4c4ggAkZkHFIG7XM6eaz1xctJhoedBk058NexbU2S9xlrHTJd2EDTLTx7U2K3SJ3BSy6KeKDpkDrJyVe2iSQOJnfpuVkJFU47ULWuXPnOGjThP4qM1pPGZVzQsMp3DKNdM80VLEjQeQT/ACor+Ir6TXNOR9/x3K9tbjo+4hVtK3dJyO7XL57lY29DXujPzU/IkJLHaOX3UuhS6LJUFgpMPTqsDs4biEqdbXLIyOfYD6p/kj7KPjl4Q5VCxdTk+BUdDhm4nJuecwJJ+YW2t287UFIEtc+QCQcMxpI0VtR5Cn71UdsNOfvQ88PDBQkuTD0aOFoEAwIxRnvjyHomhsVmRIMxGpzyjdqvTKXIukNXvPdhHwKlUuSluPuuPe4/CFUs0Y7odqT5Z51bUQxoAEAcNy9T2CD9Wo4hBFNo8hAXFHYVu0gik2RnJ6R96soSZcusiENJ5P8ASNtWWULdp0Y2o8dpbFMeWI+IWBapW0bx1Z5qO1fHcAAAAOwAAKKFzkqVGyJJoq2swFUUlZ2zoHz8lVSLoly2jIyPz/RNV7cxp8R+S7t6uSeNU7sklllhszbLqPQqAlnbuXXKLYv1jDVoEFwEFu8gaQd5CYqS7gfnenLaoaRnCW+GXkmRNWZUgg4XAgjcciPApOaBW1uKlGt9pgJ4xB85VbV2VQGjj5hPrRXoZU7Js+drU6YEhzhizgYJl5J3DDOa2F9tew2fibaUuerOBGIOLg0HIg1DPbk2VQC3pN3fmo9Wo2YAHuCFMV475Lc8pKVSC5r5IAw4ZOXuXJ2g1/Va4d8D4qmNXLIJyi+THaZ/dzMeil5ZDosKhBid2feuqdZuUAZZcfnVRX0DHbEqITmJyzzUfNN7WTpXLLX64G/Mqy2fegkA+cfHcqGq4NPZujt0TlC8iMwo35ZMWjW7Q2Yyo0OgBw0d8DxCrbG/GLAGfpOrhAl06QANVxZ7ZgQM5+7xW75MgGg12DA44pluFxzME5ZyN6eC1PkryZNK4K+05K0qlIi5ptLnGcsnMygAOGc8VC/6BDT+irvA4OaHR4iFtISrToVGTXK7KbYvJ6nbkukvqERjdGQ3hoGg9/argBKhMlQrd8ghCFJAIQhAHzQzQdy6XNEZDuCeA+fRZJPc1Lg6YFPtnKE0KTSfB+d6rZYi0p1E7z2Sh03T89iBU+fFVtDWTqFYt+fxU+lWnVUoqyp1rUQMmTa9u10GOPD81BfaAZ/l6Kxx5JHMBUWMindSz8vkrplkDHzwU+qyFyB8wiwIr7YenkoFJuFzzvDjOmhzHuP5K1qnsUGrXAcZ1GXtNzLSO6YTIVtIkWxEajB25lp/4+ihXjYMacPyVpsvY1xcO/RMwUyDL3hzGeGUunsHktnsPkpSt4c485UGhdGFh/cbuPbmUWkVuZjdlclrusGyBTp8akh0futGfnC19lyOtmAYmmo7e5xIBPsgxHmtEkSym2VWyNbWFKl9nTYz2WgE95GZ8Va23VChFTbbqjx9VZ0r7xMnA8hCF0CkSEqEIAIQhCABCEIA+bKTch3D808B8+qbpdUd3wTrSsLNiQtP588/VOMPz5IhdYUrGHKb8u789Er6mXyeCbb8+SAFFAOMqqdZ6qqAhWFlU0/JQ0NEvGDJdNH9U3bnLVSIA+YSlhzh4pupklr1QB8wFZ7F2A6vD6kspagaPf8A8R26+qkSUkiptbWpXdgptxHefutHEu3LXbH5L0qMOqRUqDOSAWtP7oPqc1c2tuym0NY0NaNw+PE9qelRqKJSbAFIShIlbIFJXJKEkpGyUhCVPtuqPH1VeVYWvVHj6rR0j7xMvA8hCRdEoFQhCABCEIAEIQgDwSjyZvIaRbVSIH3ePj3J1vJm8/w1X+Fes2nUZ7DfQJ6Vyv8AIXo19x5I3k5dx/29XT9X804OTl3/AIer/CvWEso+ZegtnkjuTl4P7tV/hXB2Ddg521b+Bx9PFewSiU3yx9EamePu2Bdf4at/83/gnaGxbof3at/83/gvXJRKPkiGqR5tbbNuB/4K38DvwT1SwuN1CrO7oO/oPFeh4kYka4+idcjN7D5KlpFS46TxmGasb3/rH3LTBh4FJiSYu1LqixNzrAeBRgPAriUYjxUXEmmdFp4FcyjF2rklVya8EqxSUhKRJKRsYCrC06o8fVVxKsbPqjx9Vq6N97KsvA+hIUq6ZQCEIQAIQhAAhCEAUFp1Gew30CfCj2nUZ7Lf5Qnl56zYdylXErpMmB1KJXMoTWB3KFyiVNkUdIXIQpsKOkLlCiwOpSSkSKLJoVC5lEqLChZSEpJSJWyaAqys+oPneqwqzs+oPH1WvoX3sqzLYkIQhdUzghCEACEIQAIQhAGetT0Gey3+UJ6UxadRnst/lCeXmvJu8CkrwbY9N9VlZxuH0zRp84Je7pmQMIOKQTK93K8S5E8nm31RzHPcwMYHS0Ak5gb+9a8Ekk7NGGlGTZcO5SVamyajXvcanPNpNqScZblUMu1JgETwhT/orvHtr16NVziSxrwHOLoLTBiTweFW/SDYst221nQBIAe905ue95DGk9uTsu7guNi3lSntanUrUzRdUIa5hkQ1zObbruJDT3yrqTi2izSnB0uSFyW2q+ncvDnuLajK1PNxIBLXFhzORxNHmtZ9D9ZzqVxic53Tp9Yk/dPErCWljzlK7eOtRwP7cJeWv9xnuC3P0P8A2dz7bP5SjKloZGaMdDa+w59KW36lEU6FFxaagLnuaYdhBwhoIzEnF/D2qTyX2BU2cytcVa2KaJJpgGGOb0tSYdwmAqn6W7B+OjcAdAN5tx/VdMsnvxEd4hdbe5cU7mxqsY1zajmsa6YjpOAeAQc8g5Kk9KoRRuEVHzyZvkltGrTu7apUe8tqPwmXEg4pY7Ini4Kz5cB79q80Kj2B5oskOdDcQAmAQs7dmqLe2LqRaymXmnVgxULyHa6ZYco7Vbcq4utoMg5V228Hhja3P3q2u4vcVrv7MmcldqVqdW5tTUdVpilcZkl0Gm0w9pJyByEfvDxodltuDSrV6deo36vzZcA98kPJEgzECJIOoWh5A3DWU72g9obW5qoQ6OkQ1pa9k8AYPiVmtm7VFK2uaUHFXFMA5Q0McS6c98wFG1vYhLd0vR63yG2y66tWvqEGo1xY88SIh2XFpafFN2m1qNAXVR9xUeG3BY4PBJp1DEUqQjpDhH4qP9Gtg6jZgvBBqvNSDrhIDW+YbPiqyzsG1m37TVFJ7b9z6TzHRqsaC3I66HLhKzbamZnGOp+ja7Ovm16YqMxAEkQ5pY4EEggtOY0Ugqo5LbTdc27ajwMcuY4t6rnMcWlzewxKtlnls6K63oCrWy6g8fVVRVrY9QLX0D/sf4Kc3BIQhC7BmBCEIAEIQgAQhCAM3aHoM9lv8oT4Kj2vUZ7Lf5Qnl5Zvc3nSh2OyaFEk0qTKZIglrQ2RwyUqUoKZT2Ai3OyqNR4qVKTHPbEPLQXCDIg9hRcbLo1Hio+kx1QRDy0FwgyIOuRzUqUSm1v2TuQ6Gx7dmMMo02ioIfDQMYzkO4jMp2w2dSogijTZTDoJwgCSMgTHYpAKCVOt+yBKtMOBa4BzTkQRII4QVWN5NWgmLalnmegPirRLKFNrhgm0Q62yqD2NpupU3U2dVhaMLd2Q3argbDtg5ruYp4mYcLsIluHqRwjd3KcSqvlBtc2zKbgzFzlanSzMQHmMWh0UqUm6QK2PDY1vjNTmaeN2KX4RiOIEOk9oKbpcn7VpBbb0gRocDcvcrIps124g3EMREhsiSOMax2qPkl7JtjqgXGxrd7XNfRY5r3Y3AtEOfpiPE9qmyklKpfchHFtQbTaGMaGtaIDQIAHYAnJSEpJSuVkilW1j1B4+qqCrew6g8fVbv45/2P8ABTn+kkoQhdoyghCEACEIQAIQhAGZtT0Gey30CdlMWh6DPZb6BOryTZ0a2KPlXfVqf1dtF4Y6rXbTLi0PGEh05HtG6FUDlFXt6N/zrxWqWr2MY8tDMRqwG4mtyABd7ldcotnvrOtiwAilXbUdJA6IDgSOOoVXdcmqlUbRa6Gi5qU30nTOdMNILhu6TR5la8coaVf7uWrTW4v1y7o1H29SsKtSpbPrUqnNsaWVGaswjIjSJTB5XvkuBGH6lz0wI54jFr3GYVjsqzuKt0Lm6ptpGnSNJjA8VC4uMvfLRAGWQ7VSDkXV5kU+j/3MnP8AusBuH+EDJWqWO9wWnybKxqVPqzHVTNTmg5xgDp4ZOQEa+ixuztr3z2WVQ3LT9bLqZbzLYYRi6eUScpjIaZLeV2y1wG9pA8jCyWztgV2UdmscG4rao51TpAwCHRB+9qNFXjnGmLCvIw7lDcUrW7DnipWo3DbenULWtkvLAHOaMssRPkpLNoXVGrdUatYVTRteda8U2sJcZzcB2jTTRN3nJys+lfNGEPq3La9HPI4MBE8OqU5S2bdVat1Wq0mUzWtuaawVA+HZ5OIy1JM6Z+Ks1Q+w3b+/8G9j7VuuesedrCoy8pPcWCm1nNlrQ4EEZkmc92uXCp2heV7ilRuH1Gmi++ptbSwAYAyoQ0h+pORmZWgtNiVWv2aSBFrSeyrmMi5jWiOOYKqv7BuwxlsKbDRo3TazavOCXU8ZdAZqCJOp80KUbvYlabv98knbO2LsvvqlGq1lOzwtDCxrsbiJe6TmCJMbkjxVftK1fzsF1rjPQaejLTUZ/mM57pyS7Y2LdYr5lCmx9K8h2Nzw003ABr24Yl07joFZ0tlVBd21UgYKdqaLjIkPMZAbxlqo1xS8C7Ip6O3roMo3jqgNCtXFLmMDehTc8sa8P6xcCJhT7G7u69xdtbWa2nb1HMaObaXElnQbO4BxBnMk5KDR5P3OClZuYwW1KuKvPYxL6bXF7afNjMGTBJyyV7sHZ9SlWvHvAArVhUZmD0cIBnhnKiUopOqsl6Ss2Jt6tXfZsxQXUalW46Lcyw82Bp0ZeCclrZWR5DWQFS7rNza6s+nT9hri4x2YnnyWtCz52tVIWaV7Ckq42f8AZt8fVUpKutnfZt8fVav4x3lf4M3UfSSkIKSV3TIKhCEACEJEAKhCEAZa1PQZ7LfQJ1IhePfJ0/AqEiFKIOkShClAEpZQhMASiUIQASiUIR4ARCRCgBVy7P5hCEEkbZthTt6badJuFjZgSXHMySS4kkyTqpSRCRtvdhyBV1s37Nvj6oQuj/F/7X+DP1H0ktCELvmQEIQgAQhCABCEIA//2Q=="/>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sp>
        <p:nvSpPr>
          <p:cNvPr id="15372" name="AutoShape 12" descr="data:image/jpeg;base64,/9j/4AAQSkZJRgABAQAAAQABAAD/2wCEAAkGBxQSEhQUEhQWFRQUFxcWGBUYGBcUFhQVGBoXGBQWGBgYHSggGBwlGxUWITEhJSkrLi4uFx8zODMsNygtLisBCgoKDg0OGxAQGywkHyQsLCwsLCwsLCwsLCwsLSw3LCwsLCwsLCwsLCwsLC8tLCwsLCw0LCwsLCwsLCssLCwsLP/AABEIAOYA2wMBIgACEQEDEQH/xAAcAAABBQEBAQAAAAAAAAAAAAAAAQMEBQYCBwj/xABGEAABAwIDAwkEBgcHBQEAAAABAAIRAwQSITEFQVEGEyIyYXGBkbFyocHwBxQzQtHhI1JTYpKy8RVEVIKiwtIWNENjkyT/xAAaAQACAwEBAAAAAAAAAAAAAAAAAgEDBAUG/8QAKREAAgIBAwQBBAIDAAAAAAAAAAECEQMSITEEIkFREzJhcfAFIxQzgf/aAAwDAQACEQMRAD8A9Xs/s2ey30CfTVp9mz2W/wAoT4XFSNV7CJUJQE6RAAJYQAlhMkRYkLMcp+Vbbc81TAfWymerTBzE8TGcbtSpnK7b7bOiXZGq/Km3id7j2CQfIb15LQe5zi55LnuOIk6knMkqxR8kxVs1TeUly7WoZ7Ib4QApNPbtz+0PcQ0/BUtrTnOFYMoqLL1jVE48orn9p/pZ/wAU0/lFc/tY/wArPwTb2hMGhOSCdCHv+p7r9r/pZ+C6p8orqftCezCyP5VWVqbWPw6yJ95lSaTUAoI0ez+VhyFZn+ZvxatFZXtOqJpunjuIPaCsVbxGYUqgwTLTB7FDghXiXg2cLkqlsriqBvcPA+4qbR2hLgwtInQ7ss9N2iSUGVuLRMIU+16o8fVQSp1t1QrekXeV5eB5IQiUhcuiUC4UYVHq31NvWe0d7go1TbtButVvhJ9FKi34ItFjCIVHV5VW40Lj3NPxhR3csKU9R8ccvxTLHN+CNaNJCITVrcNqND2mWuEgp5IMU9mOgz2W/wAoT6atPs2ew3+UJ0Lk0ab2FASoCWE1EMAFH2jfMoU3VahwsYJJ9AOJJgAdqknIcO3cvIOXHKT65V5umf0FM5f+x2fT7s4H5qyMSOSt2ztV93XNV+W5rJyY3c0ceJPEpbChieFxZ0p3K+sbaIUSl4RphGh2lcBpNM5Ee8HeE6928LvauzBWYCMnt0OngsfeXdahl0hJiHZz3KErGk2jQXNYjPSN6ZZtIDUjzWZrbTqPgEwCRPZ5rX3Rp2zW4KTHAASTEnvcRJO+TG9XwwORW8l8FHtfarcTSyXEZEDMwe5SrS8e4dFlT+Bw+Cddt+o8dCmBvGpy6O4AbnA5TqmBtC6OEtbkSfukHImOsTGg149md66eImqRaM579m70TlC+fn0SY1gg9m5dbLfULXc8ZdJ4QB90AgCePiqduyKkth5DRI6xkN6QbA7i0+HimfSxD5ZI1lttNwHVI7yB8U7V2wWYXw10HQGRoRrvWSGwpJDnkzvgF33TvEDQ6biFbWVFrGBky0TG6Br6K7F0kE90Z82aWnZlvdcqqjczgaIyyP4pqnynrPHRq5dgaI9yptsW7XMmYjf2b/gfBRNiAQYOcDLQjj71th0+KKtRMMpzfLLu/wBt1g3EXVHZgQHHfkDA1zKpGbZq1SOhqQCXOLsMg66bxHep1w7C0uJmATkojtoxIaySDBE+0TGWkNPiYUSikyzFuuBzZlxUcTzjQBDS2ARqSCDwIjRMXVK4LzhfDZy0yGE65T1gPAp6ndvOLIdQOYIOczhBJy0b71wXVSXcMLsJgCXfdyOhnjw7UbV5HUadoi1Nm1iWzVMQA6SZJgSYB4gnKNdyl2FhzeZdicWtae8daOMkkyfQJl9Gtn0o1iXAR14xACDBLD3CN2cizt3gy5wIgiAZnMlpz0MEgoilZGT6Xuj0fkVUm2A/Vc4eh+Kv1leQNT9HVbwfPmAP9q1Sx5VU2NjdxRU2Y/R0/Yb6BPpiz+zZ7LfQJ8LjGvwKFC2rtihbNxV6gZOg1c7uaMz5J7aF62hSfVfk2m0uPhu84C8M2jevuarq1Uy5xyG4D7rRwACuhGyDX8qeXwr0XUrdj248i90A4N4AEnMb+BWStbb+qao0pMq6taGiJypUi3HAk7Pt+xXFJsblzZ0oGilxCRI0A9+ELD7drc9UkdVuQ7TvPuV5tu5J6DTlv/BUNYRuTIrkyrq5Bam6rtDQ44nYhJMiJymZ3aeSzdUarW7OqtfSoggOIaIJA6OQBjeTktfTt7lLW5BrbUhuTNwORG8SN2n5pW7RqOaCGjUggAky0jQzlkZU2pXgua2kTBInPWJBBAzBOHz7CuedqkwKX6uZ7s8uw+Ynx0phKSRBq1q5wxOpnojSciJ0kR3SjmLh0ZkA65hp0OUt11HkVJuW1jAy0zOmecEa5acUrLeqSJdAkZAwd++NJjvhXaTM8u/BE/suoScT8tIxOJaO+PerOxtubbhJGZmQIzgA+8FNtsXAGajjkRvy0zB1no/O9p+zmnUkxA3AQN2QTxVcFU8jkqJNw0VBzbSJOeonI66Ht3Lux2XgMkjTPx8uxdbPsWNOJvW0mTvmfOTKmVa7RlPkFcpMoaGKjU0wgaACPcNU9UcN2aYaEypkW6I+0K5BABieCaDXHPM+Zz8NV3tMdUjcd2Xycven7UENGYAjTXhIziBO7eSsuZtSotgrRFfQIEkHId2WsZ+ZTuzz1h4/17d6feGkQXyDro3QxnrpEqNY5PcMtDvk5Hjv/olxPvQZF2m05BVOnWb2NPkSD6rZrBciakXJH61N3mC0reBJ1CqbGwu4lXZ/Zs9hvoE+ExZ/Zs9lvoEX90KVJ9Q6MaXd8CYXGXJs8GG+kzbjcItGGXS11XsA6TGntOR8BxWApNJKR1d1VzqjzL3klx4uP5+qmWdPOfn50VzdIeMSXaUAFcWdGTmMlDoU8u/5+K0VnRAaJVPLNUaQocAO7VNFxqNJYOi3U+scfRTOYaSC6T4qRWqNDHAQBhKZEM8+2lQc0l9IyDJLSZ8iqo7RByIIPcrQ3ENzVXVgmU0SljT7lp09FreSzcdGmf1SR5ErFxDiDoc1quSlxhpOHB54bw38VpxLfYSzQVbljCQXCQe3LFhju6wz7+BUb+06YJjETmYAGQjLXjITFxcsLgXBs8TGQ7z4IN7RDoBaDJyy10PpHktO6Ee53Wv2kEtY4mQNI1LgD3SBnunsURt5UMxSI01zmTHpn7t4UirtSnkJJMEgAHdrr85JyzcKoLmgjCSCDqCP6q2LfsrlFMaNSqWjJo1xbj+7lJid6hPZWJ6zQMt08CZgdkeJVlWB0TFOkZ7lcqZnlFoc2fbuAhz5Mgz5ZeqnPotac9Uw12WuaWkwu6UnPgnqipj1aoNBoo9Nwzhc1SBIGa7tqecp0K0RNpN6E8CPw+KiNqSIPu7fXPIKy23UFOi92EOwiY0mNc1iavKYjMU2AeLtPHgq8mPU7Hx3VGixgdnfB8uMJ2wf0+yDu90+v5LGO5VVTphb3NC7t9t1XOaecMYmyNMpBOg4BJjxK7saSdcHqvJZ8XVPtxDzB/BeirzDYr4r0T/7GjzIHxXp4VXVLuJwcFZZ/Zs9lvoqH6RLvm7GrGryxg7ZcC7/AEhyvrP7NnsN9FgvpcvcqFEcXVHe5rP9y40FbNvgwNoFb2bPn5+clU2qt7N2fcmmXwLWkyWGBmIV3TnA07vT8VV2xynzHxVrSqfozv7s58lWi4cqHIKr2ntHAxxPDTt3eoTtW6BETosntu6xvInJuo7VK3Fkytc4uOfkunNAC4AhDnSrEisi1WzJ8ldclXucKrcssJk9zt3gqxys+S5iq4D7zJ8iPxWjFLcrcSfcUKLh0nAzlMicyCPeAUwLSjMyXdgxGe/yHfAVneNcDFOjvEk4RIjOIz3RnGZGqjPpVBikRIIGYyduI4jJbVKPorlBljSqMmeZJcJzwDhEyeOEe5Sm1XQcFLDqcyBLu0D1VGKNX9qQJHZEATl25+QXNtYQ4fpahORgvc5p11a4kHWFN+kK7LO5pVTnDB4k6Lm3JHWOflv3eCmW+GnTDZxAZSY98antUV9RvHy+exWJiNIlsoBw+KZPWiDA3aLu3rNAgFSebnPcnKJIhG2IMjIcE/RfGqHP1TZZI1Tp2itkXbVbHRqtG9jx7jC8wtKRqVGCJ6Qy1kTmPHTxXqdWgYI4heX2VwaNZrh91w9xUZE3HYswc7nozmNNENFsJORb0QcMZHT3Lzm5tzSqOadx9y9IpbUEc5jEndOeY0idV57tas6pWe4gwSY7tyzdNeo25kqPQdjXhLpJ6rmOBHDIieOnvXsjcwvC9hPJa3tpsM75AAK9usKmKlTdxY0+YCbqVwYsWzZDs/s2ey30C8b5cbQ5+8qkGWtOAdzMj78R8V6ntTaP1ezNXe2k3D2vIAb7yPJeHOOZXGxrybUSbdWluVV2ytLYSokXxLmzqZf1VtYGDIzB+e4rO0zHz71P2de4HQTkd+n9UiLEznlRQdSfzjeo/I9jt3gc1ldo046Tc9J7e1emX1u2tSLHaOGRG4jMEcCDC84r0jTc+k/Vpj8COwhPEWXsgh0pISvolplvklZBTiWIArTk02Lqn2hw90/7VADFYbDP/wCilAJh2gmeB9U8HTREjZ3NNrRJIbOk6zwAVHtCuQ7AGlx3kmI0iR93f5dqvtu3NJr4c4ggAkZkHFIG7XM6eaz1xctJhoedBk058NexbU2S9xlrHTJd2EDTLTx7U2K3SJ3BSy6KeKDpkDrJyVe2iSQOJnfpuVkJFU47ULWuXPnOGjThP4qM1pPGZVzQsMp3DKNdM80VLEjQeQT/ACor+Ir6TXNOR9/x3K9tbjo+4hVtK3dJyO7XL57lY29DXujPzU/IkJLHaOX3UuhS6LJUFgpMPTqsDs4biEqdbXLIyOfYD6p/kj7KPjl4Q5VCxdTk+BUdDhm4nJuecwJJ+YW2t287UFIEtc+QCQcMxpI0VtR5Cn71UdsNOfvQ88PDBQkuTD0aOFoEAwIxRnvjyHomhsVmRIMxGpzyjdqvTKXIukNXvPdhHwKlUuSluPuuPe4/CFUs0Y7odqT5Z51bUQxoAEAcNy9T2CD9Wo4hBFNo8hAXFHYVu0gik2RnJ6R96soSZcusiENJ5P8ASNtWWULdp0Y2o8dpbFMeWI+IWBapW0bx1Z5qO1fHcAAAAOwAAKKFzkqVGyJJoq2swFUUlZ2zoHz8lVSLoly2jIyPz/RNV7cxp8R+S7t6uSeNU7sklllhszbLqPQqAlnbuXXKLYv1jDVoEFwEFu8gaQd5CYqS7gfnenLaoaRnCW+GXkmRNWZUgg4XAgjcciPApOaBW1uKlGt9pgJ4xB85VbV2VQGjj5hPrRXoZU7Js+drU6YEhzhizgYJl5J3DDOa2F9tew2fibaUuerOBGIOLg0HIg1DPbk2VQC3pN3fmo9Wo2YAHuCFMV475Lc8pKVSC5r5IAw4ZOXuXJ2g1/Va4d8D4qmNXLIJyi+THaZ/dzMeil5ZDosKhBid2feuqdZuUAZZcfnVRX0DHbEqITmJyzzUfNN7WTpXLLX64G/Mqy2fegkA+cfHcqGq4NPZujt0TlC8iMwo35ZMWjW7Q2Yyo0OgBw0d8DxCrbG/GLAGfpOrhAl06QANVxZ7ZgQM5+7xW75MgGg12DA44pluFxzME5ZyN6eC1PkryZNK4K+05K0qlIi5ptLnGcsnMygAOGc8VC/6BDT+irvA4OaHR4iFtISrToVGTXK7KbYvJ6nbkukvqERjdGQ3hoGg9/argBKhMlQrd8ghCFJAIQhAHzQzQdy6XNEZDuCeA+fRZJPc1Lg6YFPtnKE0KTSfB+d6rZYi0p1E7z2Sh03T89iBU+fFVtDWTqFYt+fxU+lWnVUoqyp1rUQMmTa9u10GOPD81BfaAZ/l6Kxx5JHMBUWMindSz8vkrplkDHzwU+qyFyB8wiwIr7YenkoFJuFzzvDjOmhzHuP5K1qnsUGrXAcZ1GXtNzLSO6YTIVtIkWxEajB25lp/4+ihXjYMacPyVpsvY1xcO/RMwUyDL3hzGeGUunsHktnsPkpSt4c485UGhdGFh/cbuPbmUWkVuZjdlclrusGyBTp8akh0futGfnC19lyOtmAYmmo7e5xIBPsgxHmtEkSym2VWyNbWFKl9nTYz2WgE95GZ8Va23VChFTbbqjx9VZ0r7xMnA8hCF0CkSEqEIAIQhCABCEIA+bKTch3D808B8+qbpdUd3wTrSsLNiQtP588/VOMPz5IhdYUrGHKb8u789Er6mXyeCbb8+SAFFAOMqqdZ6qqAhWFlU0/JQ0NEvGDJdNH9U3bnLVSIA+YSlhzh4pupklr1QB8wFZ7F2A6vD6kspagaPf8A8R26+qkSUkiptbWpXdgptxHefutHEu3LXbH5L0qMOqRUqDOSAWtP7oPqc1c2tuym0NY0NaNw+PE9qelRqKJSbAFIShIlbIFJXJKEkpGyUhCVPtuqPH1VeVYWvVHj6rR0j7xMvA8hCRdEoFQhCABCEIAEIQgDwSjyZvIaRbVSIH3ePj3J1vJm8/w1X+Fes2nUZ7DfQJ6Vyv8AIXo19x5I3k5dx/29XT9X804OTl3/AIer/CvWEso+ZegtnkjuTl4P7tV/hXB2Ddg521b+Bx9PFewSiU3yx9EamePu2Bdf4at/83/gnaGxbof3at/83/gvXJRKPkiGqR5tbbNuB/4K38DvwT1SwuN1CrO7oO/oPFeh4kYka4+idcjN7D5KlpFS46TxmGasb3/rH3LTBh4FJiSYu1LqixNzrAeBRgPAriUYjxUXEmmdFp4FcyjF2rklVya8EqxSUhKRJKRsYCrC06o8fVVxKsbPqjx9Vq6N97KsvA+hIUq6ZQCEIQAIQhAAhCEAUFp1Gew30CfCj2nUZ7Lf5Qnl56zYdylXErpMmB1KJXMoTWB3KFyiVNkUdIXIQpsKOkLlCiwOpSSkSKLJoVC5lEqLChZSEpJSJWyaAqys+oPneqwqzs+oPH1WvoX3sqzLYkIQhdUzghCEACEIQAIQhAGetT0Gey3+UJ6UxadRnst/lCeXmvJu8CkrwbY9N9VlZxuH0zRp84Je7pmQMIOKQTK93K8S5E8nm31RzHPcwMYHS0Ak5gb+9a8Ekk7NGGlGTZcO5SVamyajXvcanPNpNqScZblUMu1JgETwhT/orvHtr16NVziSxrwHOLoLTBiTweFW/SDYst221nQBIAe905ue95DGk9uTsu7guNi3lSntanUrUzRdUIa5hkQ1zObbruJDT3yrqTi2izSnB0uSFyW2q+ncvDnuLajK1PNxIBLXFhzORxNHmtZ9D9ZzqVxic53Tp9Yk/dPErCWljzlK7eOtRwP7cJeWv9xnuC3P0P8A2dz7bP5SjKloZGaMdDa+w59KW36lEU6FFxaagLnuaYdhBwhoIzEnF/D2qTyX2BU2cytcVa2KaJJpgGGOb0tSYdwmAqn6W7B+OjcAdAN5tx/VdMsnvxEd4hdbe5cU7mxqsY1zajmsa6YjpOAeAQc8g5Kk9KoRRuEVHzyZvkltGrTu7apUe8tqPwmXEg4pY7Ini4Kz5cB79q80Kj2B5oskOdDcQAmAQs7dmqLe2LqRaymXmnVgxULyHa6ZYco7Vbcq4utoMg5V228Hhja3P3q2u4vcVrv7MmcldqVqdW5tTUdVpilcZkl0Gm0w9pJyByEfvDxodltuDSrV6deo36vzZcA98kPJEgzECJIOoWh5A3DWU72g9obW5qoQ6OkQ1pa9k8AYPiVmtm7VFK2uaUHFXFMA5Q0McS6c98wFG1vYhLd0vR63yG2y66tWvqEGo1xY88SIh2XFpafFN2m1qNAXVR9xUeG3BY4PBJp1DEUqQjpDhH4qP9Gtg6jZgvBBqvNSDrhIDW+YbPiqyzsG1m37TVFJ7b9z6TzHRqsaC3I66HLhKzbamZnGOp+ja7Ovm16YqMxAEkQ5pY4EEggtOY0Ugqo5LbTdc27ajwMcuY4t6rnMcWlzewxKtlnls6K63oCrWy6g8fVVRVrY9QLX0D/sf4Kc3BIQhC7BmBCEIAEIQgAQhCAM3aHoM9lv8oT4Kj2vUZ7Lf5Qnl5Zvc3nSh2OyaFEk0qTKZIglrQ2RwyUqUoKZT2Ai3OyqNR4qVKTHPbEPLQXCDIg9hRcbLo1Hio+kx1QRDy0FwgyIOuRzUqUSm1v2TuQ6Gx7dmMMo02ioIfDQMYzkO4jMp2w2dSogijTZTDoJwgCSMgTHYpAKCVOt+yBKtMOBa4BzTkQRII4QVWN5NWgmLalnmegPirRLKFNrhgm0Q62yqD2NpupU3U2dVhaMLd2Q3argbDtg5ruYp4mYcLsIluHqRwjd3KcSqvlBtc2zKbgzFzlanSzMQHmMWh0UqUm6QK2PDY1vjNTmaeN2KX4RiOIEOk9oKbpcn7VpBbb0gRocDcvcrIps124g3EMREhsiSOMax2qPkl7JtjqgXGxrd7XNfRY5r3Y3AtEOfpiPE9qmyklKpfchHFtQbTaGMaGtaIDQIAHYAnJSEpJSuVkilW1j1B4+qqCrew6g8fVbv45/2P8ABTn+kkoQhdoyghCEACEIQAIQhAGZtT0Gey30CdlMWh6DPZb6BOryTZ0a2KPlXfVqf1dtF4Y6rXbTLi0PGEh05HtG6FUDlFXt6N/zrxWqWr2MY8tDMRqwG4mtyABd7ldcotnvrOtiwAilXbUdJA6IDgSOOoVXdcmqlUbRa6Gi5qU30nTOdMNILhu6TR5la8coaVf7uWrTW4v1y7o1H29SsKtSpbPrUqnNsaWVGaswjIjSJTB5XvkuBGH6lz0wI54jFr3GYVjsqzuKt0Lm6ptpGnSNJjA8VC4uMvfLRAGWQ7VSDkXV5kU+j/3MnP8AusBuH+EDJWqWO9wWnybKxqVPqzHVTNTmg5xgDp4ZOQEa+ixuztr3z2WVQ3LT9bLqZbzLYYRi6eUScpjIaZLeV2y1wG9pA8jCyWztgV2UdmscG4rao51TpAwCHRB+9qNFXjnGmLCvIw7lDcUrW7DnipWo3DbenULWtkvLAHOaMssRPkpLNoXVGrdUatYVTRteda8U2sJcZzcB2jTTRN3nJys+lfNGEPq3La9HPI4MBE8OqU5S2bdVat1Wq0mUzWtuaawVA+HZ5OIy1JM6Z+Ks1Q+w3b+/8G9j7VuuesedrCoy8pPcWCm1nNlrQ4EEZkmc92uXCp2heV7ilRuH1Gmi++ptbSwAYAyoQ0h+pORmZWgtNiVWv2aSBFrSeyrmMi5jWiOOYKqv7BuwxlsKbDRo3TazavOCXU8ZdAZqCJOp80KUbvYlabv98knbO2LsvvqlGq1lOzwtDCxrsbiJe6TmCJMbkjxVftK1fzsF1rjPQaejLTUZ/mM57pyS7Y2LdYr5lCmx9K8h2Nzw003ABr24Yl07joFZ0tlVBd21UgYKdqaLjIkPMZAbxlqo1xS8C7Ip6O3roMo3jqgNCtXFLmMDehTc8sa8P6xcCJhT7G7u69xdtbWa2nb1HMaObaXElnQbO4BxBnMk5KDR5P3OClZuYwW1KuKvPYxL6bXF7afNjMGTBJyyV7sHZ9SlWvHvAArVhUZmD0cIBnhnKiUopOqsl6Ss2Jt6tXfZsxQXUalW46Lcyw82Bp0ZeCclrZWR5DWQFS7rNza6s+nT9hri4x2YnnyWtCz52tVIWaV7Ckq42f8AZt8fVUpKutnfZt8fVav4x3lf4M3UfSSkIKSV3TIKhCEACEJEAKhCEAZa1PQZ7LfQJ1IhePfJ0/AqEiFKIOkShClAEpZQhMASiUIQASiUIR4ARCRCgBVy7P5hCEEkbZthTt6badJuFjZgSXHMySS4kkyTqpSRCRtvdhyBV1s37Nvj6oQuj/F/7X+DP1H0ktCELvmQEIQgAQhCABCEIA//2Q=="/>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sp>
        <p:nvSpPr>
          <p:cNvPr id="15374" name="AutoShape 14" descr="data:image/jpeg;base64,/9j/4AAQSkZJRgABAQAAAQABAAD/2wCEAAkGBxQSEhQUEhQWFRQUFxcWGBUYGBcUFhQVGBoXGBQWGBgYHSggGBwlGxUWITEhJSkrLi4uFx8zODMsNygtLisBCgoKDg0OGxAQGywkHyQsLCwsLCwsLCwsLCwsLSw3LCwsLCwsLCwsLCwsLC8tLCwsLCw0LCwsLCwsLCssLCwsLP/AABEIAOYA2wMBIgACEQEDEQH/xAAcAAABBQEBAQAAAAAAAAAAAAAAAQMEBQYCBwj/xABGEAABAwIDAwkEBgcHBQEAAAABAAIRAwQSITEFQVEGEyIyYXGBkbFyocHwBxQzQtHhI1JTYpKy8RVEVIKiwtIWNENjkyT/xAAaAQACAwEBAAAAAAAAAAAAAAAAAgEDBAUG/8QAKREAAgIBAwQBBAIDAAAAAAAAAAECEQMSITEEIkFREzJhcfAFIxQzgf/aAAwDAQACEQMRAD8A9Xs/s2ey30CfTVp9mz2W/wAoT4XFSNV7CJUJQE6RAAJYQAlhMkRYkLMcp+Vbbc81TAfWymerTBzE8TGcbtSpnK7b7bOiXZGq/Km3id7j2CQfIb15LQe5zi55LnuOIk6knMkqxR8kxVs1TeUly7WoZ7Ib4QApNPbtz+0PcQ0/BUtrTnOFYMoqLL1jVE48orn9p/pZ/wAU0/lFc/tY/wArPwTb2hMGhOSCdCHv+p7r9r/pZ+C6p8orqftCezCyP5VWVqbWPw6yJ95lSaTUAoI0ez+VhyFZn+ZvxatFZXtOqJpunjuIPaCsVbxGYUqgwTLTB7FDghXiXg2cLkqlsriqBvcPA+4qbR2hLgwtInQ7ss9N2iSUGVuLRMIU+16o8fVQSp1t1QrekXeV5eB5IQiUhcuiUC4UYVHq31NvWe0d7go1TbtButVvhJ9FKi34ItFjCIVHV5VW40Lj3NPxhR3csKU9R8ccvxTLHN+CNaNJCITVrcNqND2mWuEgp5IMU9mOgz2W/wAoT6atPs2ew3+UJ0Lk0ab2FASoCWE1EMAFH2jfMoU3VahwsYJJ9AOJJgAdqknIcO3cvIOXHKT65V5umf0FM5f+x2fT7s4H5qyMSOSt2ztV93XNV+W5rJyY3c0ceJPEpbChieFxZ0p3K+sbaIUSl4RphGh2lcBpNM5Ee8HeE6928LvauzBWYCMnt0OngsfeXdahl0hJiHZz3KErGk2jQXNYjPSN6ZZtIDUjzWZrbTqPgEwCRPZ5rX3Rp2zW4KTHAASTEnvcRJO+TG9XwwORW8l8FHtfarcTSyXEZEDMwe5SrS8e4dFlT+Bw+Cddt+o8dCmBvGpy6O4AbnA5TqmBtC6OEtbkSfukHImOsTGg149md66eImqRaM579m70TlC+fn0SY1gg9m5dbLfULXc8ZdJ4QB90AgCePiqduyKkth5DRI6xkN6QbA7i0+HimfSxD5ZI1lttNwHVI7yB8U7V2wWYXw10HQGRoRrvWSGwpJDnkzvgF33TvEDQ6biFbWVFrGBky0TG6Br6K7F0kE90Z82aWnZlvdcqqjczgaIyyP4pqnynrPHRq5dgaI9yptsW7XMmYjf2b/gfBRNiAQYOcDLQjj71th0+KKtRMMpzfLLu/wBt1g3EXVHZgQHHfkDA1zKpGbZq1SOhqQCXOLsMg66bxHep1w7C0uJmATkojtoxIaySDBE+0TGWkNPiYUSikyzFuuBzZlxUcTzjQBDS2ARqSCDwIjRMXVK4LzhfDZy0yGE65T1gPAp6ndvOLIdQOYIOczhBJy0b71wXVSXcMLsJgCXfdyOhnjw7UbV5HUadoi1Nm1iWzVMQA6SZJgSYB4gnKNdyl2FhzeZdicWtae8daOMkkyfQJl9Gtn0o1iXAR14xACDBLD3CN2cizt3gy5wIgiAZnMlpz0MEgoilZGT6Xuj0fkVUm2A/Vc4eh+Kv1leQNT9HVbwfPmAP9q1Sx5VU2NjdxRU2Y/R0/Yb6BPpiz+zZ7LfQJ8LjGvwKFC2rtihbNxV6gZOg1c7uaMz5J7aF62hSfVfk2m0uPhu84C8M2jevuarq1Uy5xyG4D7rRwACuhGyDX8qeXwr0XUrdj248i90A4N4AEnMb+BWStbb+qao0pMq6taGiJypUi3HAk7Pt+xXFJsblzZ0oGilxCRI0A9+ELD7drc9UkdVuQ7TvPuV5tu5J6DTlv/BUNYRuTIrkyrq5Bam6rtDQ44nYhJMiJymZ3aeSzdUarW7OqtfSoggOIaIJA6OQBjeTktfTt7lLW5BrbUhuTNwORG8SN2n5pW7RqOaCGjUggAky0jQzlkZU2pXgua2kTBInPWJBBAzBOHz7CuedqkwKX6uZ7s8uw+Ynx0phKSRBq1q5wxOpnojSciJ0kR3SjmLh0ZkA65hp0OUt11HkVJuW1jAy0zOmecEa5acUrLeqSJdAkZAwd++NJjvhXaTM8u/BE/suoScT8tIxOJaO+PerOxtubbhJGZmQIzgA+8FNtsXAGajjkRvy0zB1no/O9p+zmnUkxA3AQN2QTxVcFU8jkqJNw0VBzbSJOeonI66Ht3Lux2XgMkjTPx8uxdbPsWNOJvW0mTvmfOTKmVa7RlPkFcpMoaGKjU0wgaACPcNU9UcN2aYaEypkW6I+0K5BABieCaDXHPM+Zz8NV3tMdUjcd2Xycven7UENGYAjTXhIziBO7eSsuZtSotgrRFfQIEkHId2WsZ+ZTuzz1h4/17d6feGkQXyDro3QxnrpEqNY5PcMtDvk5Hjv/olxPvQZF2m05BVOnWb2NPkSD6rZrBciakXJH61N3mC0reBJ1CqbGwu4lXZ/Zs9hvoE+ExZ/Zs9lvoEX90KVJ9Q6MaXd8CYXGXJs8GG+kzbjcItGGXS11XsA6TGntOR8BxWApNJKR1d1VzqjzL3klx4uP5+qmWdPOfn50VzdIeMSXaUAFcWdGTmMlDoU8u/5+K0VnRAaJVPLNUaQocAO7VNFxqNJYOi3U+scfRTOYaSC6T4qRWqNDHAQBhKZEM8+2lQc0l9IyDJLSZ8iqo7RByIIPcrQ3ENzVXVgmU0SljT7lp09FreSzcdGmf1SR5ErFxDiDoc1quSlxhpOHB54bw38VpxLfYSzQVbljCQXCQe3LFhju6wz7+BUb+06YJjETmYAGQjLXjITFxcsLgXBs8TGQ7z4IN7RDoBaDJyy10PpHktO6Ee53Wv2kEtY4mQNI1LgD3SBnunsURt5UMxSI01zmTHpn7t4UirtSnkJJMEgAHdrr85JyzcKoLmgjCSCDqCP6q2LfsrlFMaNSqWjJo1xbj+7lJid6hPZWJ6zQMt08CZgdkeJVlWB0TFOkZ7lcqZnlFoc2fbuAhz5Mgz5ZeqnPotac9Uw12WuaWkwu6UnPgnqipj1aoNBoo9Nwzhc1SBIGa7tqecp0K0RNpN6E8CPw+KiNqSIPu7fXPIKy23UFOi92EOwiY0mNc1iavKYjMU2AeLtPHgq8mPU7Hx3VGixgdnfB8uMJ2wf0+yDu90+v5LGO5VVTphb3NC7t9t1XOaecMYmyNMpBOg4BJjxK7saSdcHqvJZ8XVPtxDzB/BeirzDYr4r0T/7GjzIHxXp4VXVLuJwcFZZ/Zs9lvoqH6RLvm7GrGryxg7ZcC7/AEhyvrP7NnsN9FgvpcvcqFEcXVHe5rP9y40FbNvgwNoFb2bPn5+clU2qt7N2fcmmXwLWkyWGBmIV3TnA07vT8VV2xynzHxVrSqfozv7s58lWi4cqHIKr2ntHAxxPDTt3eoTtW6BETosntu6xvInJuo7VK3Fkytc4uOfkunNAC4AhDnSrEisi1WzJ8ldclXucKrcssJk9zt3gqxys+S5iq4D7zJ8iPxWjFLcrcSfcUKLh0nAzlMicyCPeAUwLSjMyXdgxGe/yHfAVneNcDFOjvEk4RIjOIz3RnGZGqjPpVBikRIIGYyduI4jJbVKPorlBljSqMmeZJcJzwDhEyeOEe5Sm1XQcFLDqcyBLu0D1VGKNX9qQJHZEATl25+QXNtYQ4fpahORgvc5p11a4kHWFN+kK7LO5pVTnDB4k6Lm3JHWOflv3eCmW+GnTDZxAZSY98antUV9RvHy+exWJiNIlsoBw+KZPWiDA3aLu3rNAgFSebnPcnKJIhG2IMjIcE/RfGqHP1TZZI1Tp2itkXbVbHRqtG9jx7jC8wtKRqVGCJ6Qy1kTmPHTxXqdWgYI4heX2VwaNZrh91w9xUZE3HYswc7nozmNNENFsJORb0QcMZHT3Lzm5tzSqOadx9y9IpbUEc5jEndOeY0idV57tas6pWe4gwSY7tyzdNeo25kqPQdjXhLpJ6rmOBHDIieOnvXsjcwvC9hPJa3tpsM75AAK9usKmKlTdxY0+YCbqVwYsWzZDs/s2ey30C8b5cbQ5+8qkGWtOAdzMj78R8V6ntTaP1ezNXe2k3D2vIAb7yPJeHOOZXGxrybUSbdWluVV2ytLYSokXxLmzqZf1VtYGDIzB+e4rO0zHz71P2de4HQTkd+n9UiLEznlRQdSfzjeo/I9jt3gc1ldo046Tc9J7e1emX1u2tSLHaOGRG4jMEcCDC84r0jTc+k/Vpj8COwhPEWXsgh0pISvolplvklZBTiWIArTk02Lqn2hw90/7VADFYbDP/wCilAJh2gmeB9U8HTREjZ3NNrRJIbOk6zwAVHtCuQ7AGlx3kmI0iR93f5dqvtu3NJr4c4ggAkZkHFIG7XM6eaz1xctJhoedBk058NexbU2S9xlrHTJd2EDTLTx7U2K3SJ3BSy6KeKDpkDrJyVe2iSQOJnfpuVkJFU47ULWuXPnOGjThP4qM1pPGZVzQsMp3DKNdM80VLEjQeQT/ACor+Ir6TXNOR9/x3K9tbjo+4hVtK3dJyO7XL57lY29DXujPzU/IkJLHaOX3UuhS6LJUFgpMPTqsDs4biEqdbXLIyOfYD6p/kj7KPjl4Q5VCxdTk+BUdDhm4nJuecwJJ+YW2t287UFIEtc+QCQcMxpI0VtR5Cn71UdsNOfvQ88PDBQkuTD0aOFoEAwIxRnvjyHomhsVmRIMxGpzyjdqvTKXIukNXvPdhHwKlUuSluPuuPe4/CFUs0Y7odqT5Z51bUQxoAEAcNy9T2CD9Wo4hBFNo8hAXFHYVu0gik2RnJ6R96soSZcusiENJ5P8ASNtWWULdp0Y2o8dpbFMeWI+IWBapW0bx1Z5qO1fHcAAAAOwAAKKFzkqVGyJJoq2swFUUlZ2zoHz8lVSLoly2jIyPz/RNV7cxp8R+S7t6uSeNU7sklllhszbLqPQqAlnbuXXKLYv1jDVoEFwEFu8gaQd5CYqS7gfnenLaoaRnCW+GXkmRNWZUgg4XAgjcciPApOaBW1uKlGt9pgJ4xB85VbV2VQGjj5hPrRXoZU7Js+drU6YEhzhizgYJl5J3DDOa2F9tew2fibaUuerOBGIOLg0HIg1DPbk2VQC3pN3fmo9Wo2YAHuCFMV475Lc8pKVSC5r5IAw4ZOXuXJ2g1/Va4d8D4qmNXLIJyi+THaZ/dzMeil5ZDosKhBid2feuqdZuUAZZcfnVRX0DHbEqITmJyzzUfNN7WTpXLLX64G/Mqy2fegkA+cfHcqGq4NPZujt0TlC8iMwo35ZMWjW7Q2Yyo0OgBw0d8DxCrbG/GLAGfpOrhAl06QANVxZ7ZgQM5+7xW75MgGg12DA44pluFxzME5ZyN6eC1PkryZNK4K+05K0qlIi5ptLnGcsnMygAOGc8VC/6BDT+irvA4OaHR4iFtISrToVGTXK7KbYvJ6nbkukvqERjdGQ3hoGg9/argBKhMlQrd8ghCFJAIQhAHzQzQdy6XNEZDuCeA+fRZJPc1Lg6YFPtnKE0KTSfB+d6rZYi0p1E7z2Sh03T89iBU+fFVtDWTqFYt+fxU+lWnVUoqyp1rUQMmTa9u10GOPD81BfaAZ/l6Kxx5JHMBUWMindSz8vkrplkDHzwU+qyFyB8wiwIr7YenkoFJuFzzvDjOmhzHuP5K1qnsUGrXAcZ1GXtNzLSO6YTIVtIkWxEajB25lp/4+ihXjYMacPyVpsvY1xcO/RMwUyDL3hzGeGUunsHktnsPkpSt4c485UGhdGFh/cbuPbmUWkVuZjdlclrusGyBTp8akh0futGfnC19lyOtmAYmmo7e5xIBPsgxHmtEkSym2VWyNbWFKl9nTYz2WgE95GZ8Va23VChFTbbqjx9VZ0r7xMnA8hCF0CkSEqEIAIQhCABCEIA+bKTch3D808B8+qbpdUd3wTrSsLNiQtP588/VOMPz5IhdYUrGHKb8u789Er6mXyeCbb8+SAFFAOMqqdZ6qqAhWFlU0/JQ0NEvGDJdNH9U3bnLVSIA+YSlhzh4pupklr1QB8wFZ7F2A6vD6kspagaPf8A8R26+qkSUkiptbWpXdgptxHefutHEu3LXbH5L0qMOqRUqDOSAWtP7oPqc1c2tuym0NY0NaNw+PE9qelRqKJSbAFIShIlbIFJXJKEkpGyUhCVPtuqPH1VeVYWvVHj6rR0j7xMvA8hCRdEoFQhCABCEIAEIQgDwSjyZvIaRbVSIH3ePj3J1vJm8/w1X+Fes2nUZ7DfQJ6Vyv8AIXo19x5I3k5dx/29XT9X804OTl3/AIer/CvWEso+ZegtnkjuTl4P7tV/hXB2Ddg521b+Bx9PFewSiU3yx9EamePu2Bdf4at/83/gnaGxbof3at/83/gvXJRKPkiGqR5tbbNuB/4K38DvwT1SwuN1CrO7oO/oPFeh4kYka4+idcjN7D5KlpFS46TxmGasb3/rH3LTBh4FJiSYu1LqixNzrAeBRgPAriUYjxUXEmmdFp4FcyjF2rklVya8EqxSUhKRJKRsYCrC06o8fVVxKsbPqjx9Vq6N97KsvA+hIUq6ZQCEIQAIQhAAhCEAUFp1Gew30CfCj2nUZ7Lf5Qnl56zYdylXErpMmB1KJXMoTWB3KFyiVNkUdIXIQpsKOkLlCiwOpSSkSKLJoVC5lEqLChZSEpJSJWyaAqys+oPneqwqzs+oPH1WvoX3sqzLYkIQhdUzghCEACEIQAIQhAGetT0Gey3+UJ6UxadRnst/lCeXmvJu8CkrwbY9N9VlZxuH0zRp84Je7pmQMIOKQTK93K8S5E8nm31RzHPcwMYHS0Ak5gb+9a8Ekk7NGGlGTZcO5SVamyajXvcanPNpNqScZblUMu1JgETwhT/orvHtr16NVziSxrwHOLoLTBiTweFW/SDYst221nQBIAe905ue95DGk9uTsu7guNi3lSntanUrUzRdUIa5hkQ1zObbruJDT3yrqTi2izSnB0uSFyW2q+ncvDnuLajK1PNxIBLXFhzORxNHmtZ9D9ZzqVxic53Tp9Yk/dPErCWljzlK7eOtRwP7cJeWv9xnuC3P0P8A2dz7bP5SjKloZGaMdDa+w59KW36lEU6FFxaagLnuaYdhBwhoIzEnF/D2qTyX2BU2cytcVa2KaJJpgGGOb0tSYdwmAqn6W7B+OjcAdAN5tx/VdMsnvxEd4hdbe5cU7mxqsY1zajmsa6YjpOAeAQc8g5Kk9KoRRuEVHzyZvkltGrTu7apUe8tqPwmXEg4pY7Ini4Kz5cB79q80Kj2B5oskOdDcQAmAQs7dmqLe2LqRaymXmnVgxULyHa6ZYco7Vbcq4utoMg5V228Hhja3P3q2u4vcVrv7MmcldqVqdW5tTUdVpilcZkl0Gm0w9pJyByEfvDxodltuDSrV6deo36vzZcA98kPJEgzECJIOoWh5A3DWU72g9obW5qoQ6OkQ1pa9k8AYPiVmtm7VFK2uaUHFXFMA5Q0McS6c98wFG1vYhLd0vR63yG2y66tWvqEGo1xY88SIh2XFpafFN2m1qNAXVR9xUeG3BY4PBJp1DEUqQjpDhH4qP9Gtg6jZgvBBqvNSDrhIDW+YbPiqyzsG1m37TVFJ7b9z6TzHRqsaC3I66HLhKzbamZnGOp+ja7Ovm16YqMxAEkQ5pY4EEggtOY0Ugqo5LbTdc27ajwMcuY4t6rnMcWlzewxKtlnls6K63oCrWy6g8fVVRVrY9QLX0D/sf4Kc3BIQhC7BmBCEIAEIQgAQhCAM3aHoM9lv8oT4Kj2vUZ7Lf5Qnl5Zvc3nSh2OyaFEk0qTKZIglrQ2RwyUqUoKZT2Ai3OyqNR4qVKTHPbEPLQXCDIg9hRcbLo1Hio+kx1QRDy0FwgyIOuRzUqUSm1v2TuQ6Gx7dmMMo02ioIfDQMYzkO4jMp2w2dSogijTZTDoJwgCSMgTHYpAKCVOt+yBKtMOBa4BzTkQRII4QVWN5NWgmLalnmegPirRLKFNrhgm0Q62yqD2NpupU3U2dVhaMLd2Q3argbDtg5ruYp4mYcLsIluHqRwjd3KcSqvlBtc2zKbgzFzlanSzMQHmMWh0UqUm6QK2PDY1vjNTmaeN2KX4RiOIEOk9oKbpcn7VpBbb0gRocDcvcrIps124g3EMREhsiSOMax2qPkl7JtjqgXGxrd7XNfRY5r3Y3AtEOfpiPE9qmyklKpfchHFtQbTaGMaGtaIDQIAHYAnJSEpJSuVkilW1j1B4+qqCrew6g8fVbv45/2P8ABTn+kkoQhdoyghCEACEIQAIQhAGZtT0Gey30CdlMWh6DPZb6BOryTZ0a2KPlXfVqf1dtF4Y6rXbTLi0PGEh05HtG6FUDlFXt6N/zrxWqWr2MY8tDMRqwG4mtyABd7ldcotnvrOtiwAilXbUdJA6IDgSOOoVXdcmqlUbRa6Gi5qU30nTOdMNILhu6TR5la8coaVf7uWrTW4v1y7o1H29SsKtSpbPrUqnNsaWVGaswjIjSJTB5XvkuBGH6lz0wI54jFr3GYVjsqzuKt0Lm6ptpGnSNJjA8VC4uMvfLRAGWQ7VSDkXV5kU+j/3MnP8AusBuH+EDJWqWO9wWnybKxqVPqzHVTNTmg5xgDp4ZOQEa+ixuztr3z2WVQ3LT9bLqZbzLYYRi6eUScpjIaZLeV2y1wG9pA8jCyWztgV2UdmscG4rao51TpAwCHRB+9qNFXjnGmLCvIw7lDcUrW7DnipWo3DbenULWtkvLAHOaMssRPkpLNoXVGrdUatYVTRteda8U2sJcZzcB2jTTRN3nJys+lfNGEPq3La9HPI4MBE8OqU5S2bdVat1Wq0mUzWtuaawVA+HZ5OIy1JM6Z+Ks1Q+w3b+/8G9j7VuuesedrCoy8pPcWCm1nNlrQ4EEZkmc92uXCp2heV7ilRuH1Gmi++ptbSwAYAyoQ0h+pORmZWgtNiVWv2aSBFrSeyrmMi5jWiOOYKqv7BuwxlsKbDRo3TazavOCXU8ZdAZqCJOp80KUbvYlabv98knbO2LsvvqlGq1lOzwtDCxrsbiJe6TmCJMbkjxVftK1fzsF1rjPQaejLTUZ/mM57pyS7Y2LdYr5lCmx9K8h2Nzw003ABr24Yl07joFZ0tlVBd21UgYKdqaLjIkPMZAbxlqo1xS8C7Ip6O3roMo3jqgNCtXFLmMDehTc8sa8P6xcCJhT7G7u69xdtbWa2nb1HMaObaXElnQbO4BxBnMk5KDR5P3OClZuYwW1KuKvPYxL6bXF7afNjMGTBJyyV7sHZ9SlWvHvAArVhUZmD0cIBnhnKiUopOqsl6Ss2Jt6tXfZsxQXUalW46Lcyw82Bp0ZeCclrZWR5DWQFS7rNza6s+nT9hri4x2YnnyWtCz52tVIWaV7Ckq42f8AZt8fVUpKutnfZt8fVav4x3lf4M3UfSSkIKSV3TIKhCEACEJEAKhCEAZa1PQZ7LfQJ1IhePfJ0/AqEiFKIOkShClAEpZQhMASiUIQASiUIR4ARCRCgBVy7P5hCEEkbZthTt6badJuFjZgSXHMySS4kkyTqpSRCRtvdhyBV1s37Nvj6oQuj/F/7X+DP1H0ktCELvmQEIQgAQhCABCEIA//2Q=="/>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sp>
        <p:nvSpPr>
          <p:cNvPr id="15376" name="AutoShape 16" descr="data:image/jpeg;base64,/9j/4AAQSkZJRgABAQAAAQABAAD/2wCEAAkGBxQSEhQUEhQWFRQUFxcWGBUYGBcUFhQVGBoXGBQWGBgYHSggGBwlGxUWITEhJSkrLi4uFx8zODMsNygtLisBCgoKDg0OGxAQGywkHyQsLCwsLCwsLCwsLCwsLSw3LCwsLCwsLCwsLCwsLC8tLCwsLCw0LCwsLCwsLCssLCwsLP/AABEIAOYA2wMBIgACEQEDEQH/xAAcAAABBQEBAQAAAAAAAAAAAAAAAQMEBQYCBwj/xABGEAABAwIDAwkEBgcHBQEAAAABAAIRAwQSITEFQVEGEyIyYXGBkbFyocHwBxQzQtHhI1JTYpKy8RVEVIKiwtIWNENjkyT/xAAaAQACAwEBAAAAAAAAAAAAAAAAAgEDBAUG/8QAKREAAgIBAwQBBAIDAAAAAAAAAAECEQMSITEEIkFREzJhcfAFIxQzgf/aAAwDAQACEQMRAD8A9Xs/s2ey30CfTVp9mz2W/wAoT4XFSNV7CJUJQE6RAAJYQAlhMkRYkLMcp+Vbbc81TAfWymerTBzE8TGcbtSpnK7b7bOiXZGq/Km3id7j2CQfIb15LQe5zi55LnuOIk6knMkqxR8kxVs1TeUly7WoZ7Ib4QApNPbtz+0PcQ0/BUtrTnOFYMoqLL1jVE48orn9p/pZ/wAU0/lFc/tY/wArPwTb2hMGhOSCdCHv+p7r9r/pZ+C6p8orqftCezCyP5VWVqbWPw6yJ95lSaTUAoI0ez+VhyFZn+ZvxatFZXtOqJpunjuIPaCsVbxGYUqgwTLTB7FDghXiXg2cLkqlsriqBvcPA+4qbR2hLgwtInQ7ss9N2iSUGVuLRMIU+16o8fVQSp1t1QrekXeV5eB5IQiUhcuiUC4UYVHq31NvWe0d7go1TbtButVvhJ9FKi34ItFjCIVHV5VW40Lj3NPxhR3csKU9R8ccvxTLHN+CNaNJCITVrcNqND2mWuEgp5IMU9mOgz2W/wAoT6atPs2ew3+UJ0Lk0ab2FASoCWE1EMAFH2jfMoU3VahwsYJJ9AOJJgAdqknIcO3cvIOXHKT65V5umf0FM5f+x2fT7s4H5qyMSOSt2ztV93XNV+W5rJyY3c0ceJPEpbChieFxZ0p3K+sbaIUSl4RphGh2lcBpNM5Ee8HeE6928LvauzBWYCMnt0OngsfeXdahl0hJiHZz3KErGk2jQXNYjPSN6ZZtIDUjzWZrbTqPgEwCRPZ5rX3Rp2zW4KTHAASTEnvcRJO+TG9XwwORW8l8FHtfarcTSyXEZEDMwe5SrS8e4dFlT+Bw+Cddt+o8dCmBvGpy6O4AbnA5TqmBtC6OEtbkSfukHImOsTGg149md66eImqRaM579m70TlC+fn0SY1gg9m5dbLfULXc8ZdJ4QB90AgCePiqduyKkth5DRI6xkN6QbA7i0+HimfSxD5ZI1lttNwHVI7yB8U7V2wWYXw10HQGRoRrvWSGwpJDnkzvgF33TvEDQ6biFbWVFrGBky0TG6Br6K7F0kE90Z82aWnZlvdcqqjczgaIyyP4pqnynrPHRq5dgaI9yptsW7XMmYjf2b/gfBRNiAQYOcDLQjj71th0+KKtRMMpzfLLu/wBt1g3EXVHZgQHHfkDA1zKpGbZq1SOhqQCXOLsMg66bxHep1w7C0uJmATkojtoxIaySDBE+0TGWkNPiYUSikyzFuuBzZlxUcTzjQBDS2ARqSCDwIjRMXVK4LzhfDZy0yGE65T1gPAp6ndvOLIdQOYIOczhBJy0b71wXVSXcMLsJgCXfdyOhnjw7UbV5HUadoi1Nm1iWzVMQA6SZJgSYB4gnKNdyl2FhzeZdicWtae8daOMkkyfQJl9Gtn0o1iXAR14xACDBLD3CN2cizt3gy5wIgiAZnMlpz0MEgoilZGT6Xuj0fkVUm2A/Vc4eh+Kv1leQNT9HVbwfPmAP9q1Sx5VU2NjdxRU2Y/R0/Yb6BPpiz+zZ7LfQJ8LjGvwKFC2rtihbNxV6gZOg1c7uaMz5J7aF62hSfVfk2m0uPhu84C8M2jevuarq1Uy5xyG4D7rRwACuhGyDX8qeXwr0XUrdj248i90A4N4AEnMb+BWStbb+qao0pMq6taGiJypUi3HAk7Pt+xXFJsblzZ0oGilxCRI0A9+ELD7drc9UkdVuQ7TvPuV5tu5J6DTlv/BUNYRuTIrkyrq5Bam6rtDQ44nYhJMiJymZ3aeSzdUarW7OqtfSoggOIaIJA6OQBjeTktfTt7lLW5BrbUhuTNwORG8SN2n5pW7RqOaCGjUggAky0jQzlkZU2pXgua2kTBInPWJBBAzBOHz7CuedqkwKX6uZ7s8uw+Ynx0phKSRBq1q5wxOpnojSciJ0kR3SjmLh0ZkA65hp0OUt11HkVJuW1jAy0zOmecEa5acUrLeqSJdAkZAwd++NJjvhXaTM8u/BE/suoScT8tIxOJaO+PerOxtubbhJGZmQIzgA+8FNtsXAGajjkRvy0zB1no/O9p+zmnUkxA3AQN2QTxVcFU8jkqJNw0VBzbSJOeonI66Ht3Lux2XgMkjTPx8uxdbPsWNOJvW0mTvmfOTKmVa7RlPkFcpMoaGKjU0wgaACPcNU9UcN2aYaEypkW6I+0K5BABieCaDXHPM+Zz8NV3tMdUjcd2Xycven7UENGYAjTXhIziBO7eSsuZtSotgrRFfQIEkHId2WsZ+ZTuzz1h4/17d6feGkQXyDro3QxnrpEqNY5PcMtDvk5Hjv/olxPvQZF2m05BVOnWb2NPkSD6rZrBciakXJH61N3mC0reBJ1CqbGwu4lXZ/Zs9hvoE+ExZ/Zs9lvoEX90KVJ9Q6MaXd8CYXGXJs8GG+kzbjcItGGXS11XsA6TGntOR8BxWApNJKR1d1VzqjzL3klx4uP5+qmWdPOfn50VzdIeMSXaUAFcWdGTmMlDoU8u/5+K0VnRAaJVPLNUaQocAO7VNFxqNJYOi3U+scfRTOYaSC6T4qRWqNDHAQBhKZEM8+2lQc0l9IyDJLSZ8iqo7RByIIPcrQ3ENzVXVgmU0SljT7lp09FreSzcdGmf1SR5ErFxDiDoc1quSlxhpOHB54bw38VpxLfYSzQVbljCQXCQe3LFhju6wz7+BUb+06YJjETmYAGQjLXjITFxcsLgXBs8TGQ7z4IN7RDoBaDJyy10PpHktO6Ee53Wv2kEtY4mQNI1LgD3SBnunsURt5UMxSI01zmTHpn7t4UirtSnkJJMEgAHdrr85JyzcKoLmgjCSCDqCP6q2LfsrlFMaNSqWjJo1xbj+7lJid6hPZWJ6zQMt08CZgdkeJVlWB0TFOkZ7lcqZnlFoc2fbuAhz5Mgz5ZeqnPotac9Uw12WuaWkwu6UnPgnqipj1aoNBoo9Nwzhc1SBIGa7tqecp0K0RNpN6E8CPw+KiNqSIPu7fXPIKy23UFOi92EOwiY0mNc1iavKYjMU2AeLtPHgq8mPU7Hx3VGixgdnfB8uMJ2wf0+yDu90+v5LGO5VVTphb3NC7t9t1XOaecMYmyNMpBOg4BJjxK7saSdcHqvJZ8XVPtxDzB/BeirzDYr4r0T/7GjzIHxXp4VXVLuJwcFZZ/Zs9lvoqH6RLvm7GrGryxg7ZcC7/AEhyvrP7NnsN9FgvpcvcqFEcXVHe5rP9y40FbNvgwNoFb2bPn5+clU2qt7N2fcmmXwLWkyWGBmIV3TnA07vT8VV2xynzHxVrSqfozv7s58lWi4cqHIKr2ntHAxxPDTt3eoTtW6BETosntu6xvInJuo7VK3Fkytc4uOfkunNAC4AhDnSrEisi1WzJ8ldclXucKrcssJk9zt3gqxys+S5iq4D7zJ8iPxWjFLcrcSfcUKLh0nAzlMicyCPeAUwLSjMyXdgxGe/yHfAVneNcDFOjvEk4RIjOIz3RnGZGqjPpVBikRIIGYyduI4jJbVKPorlBljSqMmeZJcJzwDhEyeOEe5Sm1XQcFLDqcyBLu0D1VGKNX9qQJHZEATl25+QXNtYQ4fpahORgvc5p11a4kHWFN+kK7LO5pVTnDB4k6Lm3JHWOflv3eCmW+GnTDZxAZSY98antUV9RvHy+exWJiNIlsoBw+KZPWiDA3aLu3rNAgFSebnPcnKJIhG2IMjIcE/RfGqHP1TZZI1Tp2itkXbVbHRqtG9jx7jC8wtKRqVGCJ6Qy1kTmPHTxXqdWgYI4heX2VwaNZrh91w9xUZE3HYswc7nozmNNENFsJORb0QcMZHT3Lzm5tzSqOadx9y9IpbUEc5jEndOeY0idV57tas6pWe4gwSY7tyzdNeo25kqPQdjXhLpJ6rmOBHDIieOnvXsjcwvC9hPJa3tpsM75AAK9usKmKlTdxY0+YCbqVwYsWzZDs/s2ey30C8b5cbQ5+8qkGWtOAdzMj78R8V6ntTaP1ezNXe2k3D2vIAb7yPJeHOOZXGxrybUSbdWluVV2ytLYSokXxLmzqZf1VtYGDIzB+e4rO0zHz71P2de4HQTkd+n9UiLEznlRQdSfzjeo/I9jt3gc1ldo046Tc9J7e1emX1u2tSLHaOGRG4jMEcCDC84r0jTc+k/Vpj8COwhPEWXsgh0pISvolplvklZBTiWIArTk02Lqn2hw90/7VADFYbDP/wCilAJh2gmeB9U8HTREjZ3NNrRJIbOk6zwAVHtCuQ7AGlx3kmI0iR93f5dqvtu3NJr4c4ggAkZkHFIG7XM6eaz1xctJhoedBk058NexbU2S9xlrHTJd2EDTLTx7U2K3SJ3BSy6KeKDpkDrJyVe2iSQOJnfpuVkJFU47ULWuXPnOGjThP4qM1pPGZVzQsMp3DKNdM80VLEjQeQT/ACor+Ir6TXNOR9/x3K9tbjo+4hVtK3dJyO7XL57lY29DXujPzU/IkJLHaOX3UuhS6LJUFgpMPTqsDs4biEqdbXLIyOfYD6p/kj7KPjl4Q5VCxdTk+BUdDhm4nJuecwJJ+YW2t287UFIEtc+QCQcMxpI0VtR5Cn71UdsNOfvQ88PDBQkuTD0aOFoEAwIxRnvjyHomhsVmRIMxGpzyjdqvTKXIukNXvPdhHwKlUuSluPuuPe4/CFUs0Y7odqT5Z51bUQxoAEAcNy9T2CD9Wo4hBFNo8hAXFHYVu0gik2RnJ6R96soSZcusiENJ5P8ASNtWWULdp0Y2o8dpbFMeWI+IWBapW0bx1Z5qO1fHcAAAAOwAAKKFzkqVGyJJoq2swFUUlZ2zoHz8lVSLoly2jIyPz/RNV7cxp8R+S7t6uSeNU7sklllhszbLqPQqAlnbuXXKLYv1jDVoEFwEFu8gaQd5CYqS7gfnenLaoaRnCW+GXkmRNWZUgg4XAgjcciPApOaBW1uKlGt9pgJ4xB85VbV2VQGjj5hPrRXoZU7Js+drU6YEhzhizgYJl5J3DDOa2F9tew2fibaUuerOBGIOLg0HIg1DPbk2VQC3pN3fmo9Wo2YAHuCFMV475Lc8pKVSC5r5IAw4ZOXuXJ2g1/Va4d8D4qmNXLIJyi+THaZ/dzMeil5ZDosKhBid2feuqdZuUAZZcfnVRX0DHbEqITmJyzzUfNN7WTpXLLX64G/Mqy2fegkA+cfHcqGq4NPZujt0TlC8iMwo35ZMWjW7Q2Yyo0OgBw0d8DxCrbG/GLAGfpOrhAl06QANVxZ7ZgQM5+7xW75MgGg12DA44pluFxzME5ZyN6eC1PkryZNK4K+05K0qlIi5ptLnGcsnMygAOGc8VC/6BDT+irvA4OaHR4iFtISrToVGTXK7KbYvJ6nbkukvqERjdGQ3hoGg9/argBKhMlQrd8ghCFJAIQhAHzQzQdy6XNEZDuCeA+fRZJPc1Lg6YFPtnKE0KTSfB+d6rZYi0p1E7z2Sh03T89iBU+fFVtDWTqFYt+fxU+lWnVUoqyp1rUQMmTa9u10GOPD81BfaAZ/l6Kxx5JHMBUWMindSz8vkrplkDHzwU+qyFyB8wiwIr7YenkoFJuFzzvDjOmhzHuP5K1qnsUGrXAcZ1GXtNzLSO6YTIVtIkWxEajB25lp/4+ihXjYMacPyVpsvY1xcO/RMwUyDL3hzGeGUunsHktnsPkpSt4c485UGhdGFh/cbuPbmUWkVuZjdlclrusGyBTp8akh0futGfnC19lyOtmAYmmo7e5xIBPsgxHmtEkSym2VWyNbWFKl9nTYz2WgE95GZ8Va23VChFTbbqjx9VZ0r7xMnA8hCF0CkSEqEIAIQhCABCEIA+bKTch3D808B8+qbpdUd3wTrSsLNiQtP588/VOMPz5IhdYUrGHKb8u789Er6mXyeCbb8+SAFFAOMqqdZ6qqAhWFlU0/JQ0NEvGDJdNH9U3bnLVSIA+YSlhzh4pupklr1QB8wFZ7F2A6vD6kspagaPf8A8R26+qkSUkiptbWpXdgptxHefutHEu3LXbH5L0qMOqRUqDOSAWtP7oPqc1c2tuym0NY0NaNw+PE9qelRqKJSbAFIShIlbIFJXJKEkpGyUhCVPtuqPH1VeVYWvVHj6rR0j7xMvA8hCRdEoFQhCABCEIAEIQgDwSjyZvIaRbVSIH3ePj3J1vJm8/w1X+Fes2nUZ7DfQJ6Vyv8AIXo19x5I3k5dx/29XT9X804OTl3/AIer/CvWEso+ZegtnkjuTl4P7tV/hXB2Ddg521b+Bx9PFewSiU3yx9EamePu2Bdf4at/83/gnaGxbof3at/83/gvXJRKPkiGqR5tbbNuB/4K38DvwT1SwuN1CrO7oO/oPFeh4kYka4+idcjN7D5KlpFS46TxmGasb3/rH3LTBh4FJiSYu1LqixNzrAeBRgPAriUYjxUXEmmdFp4FcyjF2rklVya8EqxSUhKRJKRsYCrC06o8fVVxKsbPqjx9Vq6N97KsvA+hIUq6ZQCEIQAIQhAAhCEAUFp1Gew30CfCj2nUZ7Lf5Qnl56zYdylXErpMmB1KJXMoTWB3KFyiVNkUdIXIQpsKOkLlCiwOpSSkSKLJoVC5lEqLChZSEpJSJWyaAqys+oPneqwqzs+oPH1WvoX3sqzLYkIQhdUzghCEACEIQAIQhAGetT0Gey3+UJ6UxadRnst/lCeXmvJu8CkrwbY9N9VlZxuH0zRp84Je7pmQMIOKQTK93K8S5E8nm31RzHPcwMYHS0Ak5gb+9a8Ekk7NGGlGTZcO5SVamyajXvcanPNpNqScZblUMu1JgETwhT/orvHtr16NVziSxrwHOLoLTBiTweFW/SDYst221nQBIAe905ue95DGk9uTsu7guNi3lSntanUrUzRdUIa5hkQ1zObbruJDT3yrqTi2izSnB0uSFyW2q+ncvDnuLajK1PNxIBLXFhzORxNHmtZ9D9ZzqVxic53Tp9Yk/dPErCWljzlK7eOtRwP7cJeWv9xnuC3P0P8A2dz7bP5SjKloZGaMdDa+w59KW36lEU6FFxaagLnuaYdhBwhoIzEnF/D2qTyX2BU2cytcVa2KaJJpgGGOb0tSYdwmAqn6W7B+OjcAdAN5tx/VdMsnvxEd4hdbe5cU7mxqsY1zajmsa6YjpOAeAQc8g5Kk9KoRRuEVHzyZvkltGrTu7apUe8tqPwmXEg4pY7Ini4Kz5cB79q80Kj2B5oskOdDcQAmAQs7dmqLe2LqRaymXmnVgxULyHa6ZYco7Vbcq4utoMg5V228Hhja3P3q2u4vcVrv7MmcldqVqdW5tTUdVpilcZkl0Gm0w9pJyByEfvDxodltuDSrV6deo36vzZcA98kPJEgzECJIOoWh5A3DWU72g9obW5qoQ6OkQ1pa9k8AYPiVmtm7VFK2uaUHFXFMA5Q0McS6c98wFG1vYhLd0vR63yG2y66tWvqEGo1xY88SIh2XFpafFN2m1qNAXVR9xUeG3BY4PBJp1DEUqQjpDhH4qP9Gtg6jZgvBBqvNSDrhIDW+YbPiqyzsG1m37TVFJ7b9z6TzHRqsaC3I66HLhKzbamZnGOp+ja7Ovm16YqMxAEkQ5pY4EEggtOY0Ugqo5LbTdc27ajwMcuY4t6rnMcWlzewxKtlnls6K63oCrWy6g8fVVRVrY9QLX0D/sf4Kc3BIQhC7BmBCEIAEIQgAQhCAM3aHoM9lv8oT4Kj2vUZ7Lf5Qnl5Zvc3nSh2OyaFEk0qTKZIglrQ2RwyUqUoKZT2Ai3OyqNR4qVKTHPbEPLQXCDIg9hRcbLo1Hio+kx1QRDy0FwgyIOuRzUqUSm1v2TuQ6Gx7dmMMo02ioIfDQMYzkO4jMp2w2dSogijTZTDoJwgCSMgTHYpAKCVOt+yBKtMOBa4BzTkQRII4QVWN5NWgmLalnmegPirRLKFNrhgm0Q62yqD2NpupU3U2dVhaMLd2Q3argbDtg5ruYp4mYcLsIluHqRwjd3KcSqvlBtc2zKbgzFzlanSzMQHmMWh0UqUm6QK2PDY1vjNTmaeN2KX4RiOIEOk9oKbpcn7VpBbb0gRocDcvcrIps124g3EMREhsiSOMax2qPkl7JtjqgXGxrd7XNfRY5r3Y3AtEOfpiPE9qmyklKpfchHFtQbTaGMaGtaIDQIAHYAnJSEpJSuVkilW1j1B4+qqCrew6g8fVbv45/2P8ABTn+kkoQhdoyghCEACEIQAIQhAGZtT0Gey30CdlMWh6DPZb6BOryTZ0a2KPlXfVqf1dtF4Y6rXbTLi0PGEh05HtG6FUDlFXt6N/zrxWqWr2MY8tDMRqwG4mtyABd7ldcotnvrOtiwAilXbUdJA6IDgSOOoVXdcmqlUbRa6Gi5qU30nTOdMNILhu6TR5la8coaVf7uWrTW4v1y7o1H29SsKtSpbPrUqnNsaWVGaswjIjSJTB5XvkuBGH6lz0wI54jFr3GYVjsqzuKt0Lm6ptpGnSNJjA8VC4uMvfLRAGWQ7VSDkXV5kU+j/3MnP8AusBuH+EDJWqWO9wWnybKxqVPqzHVTNTmg5xgDp4ZOQEa+ixuztr3z2WVQ3LT9bLqZbzLYYRi6eUScpjIaZLeV2y1wG9pA8jCyWztgV2UdmscG4rao51TpAwCHRB+9qNFXjnGmLCvIw7lDcUrW7DnipWo3DbenULWtkvLAHOaMssRPkpLNoXVGrdUatYVTRteda8U2sJcZzcB2jTTRN3nJys+lfNGEPq3La9HPI4MBE8OqU5S2bdVat1Wq0mUzWtuaawVA+HZ5OIy1JM6Z+Ks1Q+w3b+/8G9j7VuuesedrCoy8pPcWCm1nNlrQ4EEZkmc92uXCp2heV7ilRuH1Gmi++ptbSwAYAyoQ0h+pORmZWgtNiVWv2aSBFrSeyrmMi5jWiOOYKqv7BuwxlsKbDRo3TazavOCXU8ZdAZqCJOp80KUbvYlabv98knbO2LsvvqlGq1lOzwtDCxrsbiJe6TmCJMbkjxVftK1fzsF1rjPQaejLTUZ/mM57pyS7Y2LdYr5lCmx9K8h2Nzw003ABr24Yl07joFZ0tlVBd21UgYKdqaLjIkPMZAbxlqo1xS8C7Ip6O3roMo3jqgNCtXFLmMDehTc8sa8P6xcCJhT7G7u69xdtbWa2nb1HMaObaXElnQbO4BxBnMk5KDR5P3OClZuYwW1KuKvPYxL6bXF7afNjMGTBJyyV7sHZ9SlWvHvAArVhUZmD0cIBnhnKiUopOqsl6Ss2Jt6tXfZsxQXUalW46Lcyw82Bp0ZeCclrZWR5DWQFS7rNza6s+nT9hri4x2YnnyWtCz52tVIWaV7Ckq42f8AZt8fVUpKutnfZt8fVav4x3lf4M3UfSSkIKSV3TIKhCEACEJEAKhCEAZa1PQZ7LfQJ1IhePfJ0/AqEiFKIOkShClAEpZQhMASiUIQASiUIR4ARCRCgBVy7P5hCEEkbZthTt6badJuFjZgSXHMySS4kkyTqpSRCRtvdhyBV1s37Nvj6oQuj/F/7X+DP1H0ktCELvmQEIQgAQhCABCEIA//2Q=="/>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pic>
        <p:nvPicPr>
          <p:cNvPr id="15377" name="Picture 17" descr="C:\Users\sameer\Desktop\Income Tax Presentation\Images\download.jpg"/>
          <p:cNvPicPr>
            <a:picLocks noChangeAspect="1" noChangeArrowheads="1"/>
          </p:cNvPicPr>
          <p:nvPr/>
        </p:nvPicPr>
        <p:blipFill>
          <a:blip r:embed="rId2" cstate="print"/>
          <a:srcRect/>
          <a:stretch>
            <a:fillRect/>
          </a:stretch>
        </p:blipFill>
        <p:spPr bwMode="auto">
          <a:xfrm>
            <a:off x="685800" y="1447800"/>
            <a:ext cx="3990561" cy="4191000"/>
          </a:xfrm>
          <a:prstGeom prst="rect">
            <a:avLst/>
          </a:prstGeom>
          <a:noFill/>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a:xfrm>
            <a:off x="762000" y="228601"/>
            <a:ext cx="7772400" cy="685799"/>
          </a:xfrm>
        </p:spPr>
        <p:txBody>
          <a:bodyPr>
            <a:normAutofit fontScale="90000"/>
          </a:bodyPr>
          <a:lstStyle/>
          <a:p>
            <a:r>
              <a:rPr lang="en-US" dirty="0" smtClean="0"/>
              <a:t>Uses of PAN</a:t>
            </a:r>
            <a:endParaRPr lang="en-IN" dirty="0"/>
          </a:p>
        </p:txBody>
      </p:sp>
      <p:sp>
        <p:nvSpPr>
          <p:cNvPr id="5" name="Text Placeholder 4"/>
          <p:cNvSpPr>
            <a:spLocks noGrp="1"/>
          </p:cNvSpPr>
          <p:nvPr>
            <p:ph type="subTitle" idx="1"/>
          </p:nvPr>
        </p:nvSpPr>
        <p:spPr>
          <a:xfrm>
            <a:off x="685800" y="1143000"/>
            <a:ext cx="5562600" cy="5410200"/>
          </a:xfrm>
        </p:spPr>
        <p:txBody>
          <a:bodyPr>
            <a:normAutofit/>
          </a:bodyPr>
          <a:lstStyle/>
          <a:p>
            <a:pPr marL="342900" lvl="1" indent="-342900" algn="l">
              <a:lnSpc>
                <a:spcPct val="90000"/>
              </a:lnSpc>
              <a:buFont typeface="Arial" pitchFamily="34" charset="0"/>
              <a:buChar char="•"/>
            </a:pPr>
            <a:r>
              <a:rPr lang="en-US" sz="3200" dirty="0" smtClean="0">
                <a:solidFill>
                  <a:schemeClr val="tx1"/>
                </a:solidFill>
              </a:rPr>
              <a:t>For Filling Income Tax Returns</a:t>
            </a:r>
          </a:p>
          <a:p>
            <a:pPr marL="342900" lvl="1" indent="-342900" algn="l">
              <a:lnSpc>
                <a:spcPct val="90000"/>
              </a:lnSpc>
              <a:buFont typeface="Arial" pitchFamily="34" charset="0"/>
              <a:buChar char="•"/>
            </a:pPr>
            <a:r>
              <a:rPr lang="en-US" sz="3200" dirty="0" smtClean="0">
                <a:solidFill>
                  <a:schemeClr val="tx1"/>
                </a:solidFill>
              </a:rPr>
              <a:t>Opening </a:t>
            </a:r>
            <a:r>
              <a:rPr lang="en-US" sz="3200" dirty="0" err="1" smtClean="0">
                <a:solidFill>
                  <a:schemeClr val="tx1"/>
                </a:solidFill>
              </a:rPr>
              <a:t>demat</a:t>
            </a:r>
            <a:r>
              <a:rPr lang="en-US" sz="3200" dirty="0" smtClean="0">
                <a:solidFill>
                  <a:schemeClr val="tx1"/>
                </a:solidFill>
              </a:rPr>
              <a:t> accounts</a:t>
            </a:r>
          </a:p>
          <a:p>
            <a:pPr marL="342900" lvl="1" indent="-342900" algn="l">
              <a:lnSpc>
                <a:spcPct val="90000"/>
              </a:lnSpc>
              <a:buFont typeface="Arial" pitchFamily="34" charset="0"/>
              <a:buChar char="•"/>
            </a:pPr>
            <a:r>
              <a:rPr lang="en-US" sz="3200" dirty="0" smtClean="0">
                <a:solidFill>
                  <a:schemeClr val="tx1"/>
                </a:solidFill>
              </a:rPr>
              <a:t>Deposit of Rs 50,000 and above in the banks </a:t>
            </a:r>
          </a:p>
          <a:p>
            <a:pPr marL="342900" lvl="1" indent="-342900" algn="just">
              <a:lnSpc>
                <a:spcPct val="90000"/>
              </a:lnSpc>
              <a:buFont typeface="Arial" pitchFamily="34" charset="0"/>
              <a:buChar char="•"/>
            </a:pPr>
            <a:r>
              <a:rPr lang="en-US" sz="3200" dirty="0" smtClean="0">
                <a:solidFill>
                  <a:schemeClr val="tx1"/>
                </a:solidFill>
              </a:rPr>
              <a:t>Investments in shares, mutual funds, bonds, Bank draft and post office savings in excess of Rs 50,000 each </a:t>
            </a:r>
          </a:p>
          <a:p>
            <a:pPr marL="342900" lvl="1" indent="-342900" algn="l">
              <a:lnSpc>
                <a:spcPct val="90000"/>
              </a:lnSpc>
              <a:buFont typeface="Arial" pitchFamily="34" charset="0"/>
              <a:buChar char="•"/>
            </a:pPr>
            <a:r>
              <a:rPr lang="en-US" sz="3200" dirty="0" smtClean="0">
                <a:solidFill>
                  <a:schemeClr val="tx1"/>
                </a:solidFill>
              </a:rPr>
              <a:t>Sale or purchase of motor vehicles, excluding two wheelers </a:t>
            </a:r>
          </a:p>
          <a:p>
            <a:pPr algn="l"/>
            <a:endParaRPr lang="en-US" dirty="0" smtClean="0"/>
          </a:p>
          <a:p>
            <a:pPr algn="l"/>
            <a:endParaRPr lang="en-US" dirty="0" smtClean="0"/>
          </a:p>
          <a:p>
            <a:pPr algn="l"/>
            <a:endParaRPr lang="en-US" dirty="0" smtClean="0"/>
          </a:p>
          <a:p>
            <a:pPr algn="l"/>
            <a:endParaRPr lang="en-IN" dirty="0"/>
          </a:p>
        </p:txBody>
      </p:sp>
      <p:pic>
        <p:nvPicPr>
          <p:cNvPr id="18434" name="Picture 2" descr="https://encrypted-tbn3.gstatic.com/images?q=tbn:ANd9GcSwChnc3rl3k95-XGNNZS4BT6gVIc8mXCl6WkY4XWFRu3Q8biootA"/>
          <p:cNvPicPr>
            <a:picLocks noChangeAspect="1" noChangeArrowheads="1"/>
          </p:cNvPicPr>
          <p:nvPr/>
        </p:nvPicPr>
        <p:blipFill>
          <a:blip r:embed="rId2" cstate="print"/>
          <a:srcRect/>
          <a:stretch>
            <a:fillRect/>
          </a:stretch>
        </p:blipFill>
        <p:spPr bwMode="auto">
          <a:xfrm>
            <a:off x="6400800" y="4648200"/>
            <a:ext cx="2476500" cy="1847851"/>
          </a:xfrm>
          <a:prstGeom prst="rect">
            <a:avLst/>
          </a:prstGeom>
          <a:noFill/>
        </p:spPr>
      </p:pic>
      <p:pic>
        <p:nvPicPr>
          <p:cNvPr id="18436" name="Picture 4" descr="https://encrypted-tbn0.gstatic.com/images?q=tbn:ANd9GcSExdqOoO5v-AsIZh6gawh2kk6TCPId-jGjtkJelgqgoP0A4deu"/>
          <p:cNvPicPr>
            <a:picLocks noChangeAspect="1" noChangeArrowheads="1"/>
          </p:cNvPicPr>
          <p:nvPr/>
        </p:nvPicPr>
        <p:blipFill>
          <a:blip r:embed="rId3" cstate="print"/>
          <a:srcRect/>
          <a:stretch>
            <a:fillRect/>
          </a:stretch>
        </p:blipFill>
        <p:spPr bwMode="auto">
          <a:xfrm>
            <a:off x="6248400" y="2667000"/>
            <a:ext cx="2552700" cy="1790701"/>
          </a:xfrm>
          <a:prstGeom prst="rect">
            <a:avLst/>
          </a:prstGeom>
          <a:ln>
            <a:noFill/>
          </a:ln>
          <a:effectLst>
            <a:softEdge rad="112500"/>
          </a:effectLst>
        </p:spPr>
      </p:pic>
      <p:pic>
        <p:nvPicPr>
          <p:cNvPr id="18438" name="Picture 6" descr="https://encrypted-tbn0.gstatic.com/images?q=tbn:ANd9GcRzDYWuWQ2RBdWAttrUJYR_QQx2o-fEAAxIIEZ2yhiw2YB55Afs"/>
          <p:cNvPicPr>
            <a:picLocks noChangeAspect="1" noChangeArrowheads="1"/>
          </p:cNvPicPr>
          <p:nvPr/>
        </p:nvPicPr>
        <p:blipFill>
          <a:blip r:embed="rId4" cstate="print"/>
          <a:srcRect/>
          <a:stretch>
            <a:fillRect/>
          </a:stretch>
        </p:blipFill>
        <p:spPr bwMode="auto">
          <a:xfrm>
            <a:off x="6248400" y="381000"/>
            <a:ext cx="2895600" cy="2286000"/>
          </a:xfrm>
          <a:prstGeom prst="rect">
            <a:avLst/>
          </a:prstGeom>
          <a:noFill/>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Use </a:t>
            </a:r>
            <a:r>
              <a:rPr lang="en-US" dirty="0" err="1" smtClean="0"/>
              <a:t>fo</a:t>
            </a:r>
            <a:r>
              <a:rPr lang="en-US" dirty="0" smtClean="0"/>
              <a:t> PAN (Cont . . .)</a:t>
            </a:r>
            <a:endParaRPr lang="en-IN" dirty="0"/>
          </a:p>
        </p:txBody>
      </p:sp>
      <p:sp>
        <p:nvSpPr>
          <p:cNvPr id="3" name="Content Placeholder 2"/>
          <p:cNvSpPr>
            <a:spLocks noGrp="1"/>
          </p:cNvSpPr>
          <p:nvPr>
            <p:ph idx="1"/>
          </p:nvPr>
        </p:nvSpPr>
        <p:spPr>
          <a:xfrm>
            <a:off x="457200" y="1219200"/>
            <a:ext cx="4724400" cy="4906963"/>
          </a:xfrm>
        </p:spPr>
        <p:txBody>
          <a:bodyPr/>
          <a:lstStyle/>
          <a:p>
            <a:pPr>
              <a:lnSpc>
                <a:spcPct val="80000"/>
              </a:lnSpc>
            </a:pPr>
            <a:r>
              <a:rPr lang="en-US" dirty="0" smtClean="0"/>
              <a:t>Sale or purchase of immovable properties valued at Rs 5 </a:t>
            </a:r>
            <a:r>
              <a:rPr lang="en-US" dirty="0" err="1" smtClean="0"/>
              <a:t>lakhs</a:t>
            </a:r>
            <a:r>
              <a:rPr lang="en-US" dirty="0" smtClean="0"/>
              <a:t> and above </a:t>
            </a:r>
          </a:p>
          <a:p>
            <a:pPr>
              <a:lnSpc>
                <a:spcPct val="80000"/>
              </a:lnSpc>
            </a:pPr>
            <a:endParaRPr lang="en-US" dirty="0" smtClean="0"/>
          </a:p>
          <a:p>
            <a:pPr>
              <a:lnSpc>
                <a:spcPct val="80000"/>
              </a:lnSpc>
            </a:pPr>
            <a:r>
              <a:rPr lang="en-US" dirty="0" smtClean="0"/>
              <a:t>Payment of Rs 25,000 or more against hotel bills</a:t>
            </a:r>
          </a:p>
          <a:p>
            <a:pPr>
              <a:lnSpc>
                <a:spcPct val="80000"/>
              </a:lnSpc>
            </a:pPr>
            <a:endParaRPr lang="en-US" dirty="0" smtClean="0"/>
          </a:p>
          <a:p>
            <a:pPr>
              <a:lnSpc>
                <a:spcPct val="80000"/>
              </a:lnSpc>
            </a:pPr>
            <a:endParaRPr lang="en-US" dirty="0" smtClean="0"/>
          </a:p>
          <a:p>
            <a:pPr>
              <a:lnSpc>
                <a:spcPct val="80000"/>
              </a:lnSpc>
            </a:pPr>
            <a:r>
              <a:rPr lang="en-US" dirty="0" smtClean="0"/>
              <a:t>Getting new credit card</a:t>
            </a:r>
          </a:p>
          <a:p>
            <a:endParaRPr lang="en-IN" dirty="0"/>
          </a:p>
        </p:txBody>
      </p:sp>
      <p:pic>
        <p:nvPicPr>
          <p:cNvPr id="17414" name="Picture 6" descr="https://encrypted-tbn0.gstatic.com/images?q=tbn:ANd9GcR5iUd-qjlAYa7KNVQh_SP3TIEYBS66JKOxFqtm3MbRIlkUUe52n1_rtoEj"/>
          <p:cNvPicPr>
            <a:picLocks noChangeAspect="1" noChangeArrowheads="1"/>
          </p:cNvPicPr>
          <p:nvPr/>
        </p:nvPicPr>
        <p:blipFill>
          <a:blip r:embed="rId2" cstate="print"/>
          <a:srcRect/>
          <a:stretch>
            <a:fillRect/>
          </a:stretch>
        </p:blipFill>
        <p:spPr bwMode="auto">
          <a:xfrm>
            <a:off x="5562600" y="1066800"/>
            <a:ext cx="3352800" cy="2143125"/>
          </a:xfrm>
          <a:prstGeom prst="rect">
            <a:avLst/>
          </a:prstGeom>
          <a:noFill/>
        </p:spPr>
      </p:pic>
      <p:pic>
        <p:nvPicPr>
          <p:cNvPr id="17416" name="Picture 8" descr="https://encrypted-tbn2.gstatic.com/images?q=tbn:ANd9GcSltoarc8JDUmUQOw1spke6DZqMllQi2ikPtoEi9EPGdoOYEhy-xwJYVf2q"/>
          <p:cNvPicPr>
            <a:picLocks noChangeAspect="1" noChangeArrowheads="1"/>
          </p:cNvPicPr>
          <p:nvPr/>
        </p:nvPicPr>
        <p:blipFill>
          <a:blip r:embed="rId3" cstate="print"/>
          <a:srcRect/>
          <a:stretch>
            <a:fillRect/>
          </a:stretch>
        </p:blipFill>
        <p:spPr bwMode="auto">
          <a:xfrm>
            <a:off x="5562600" y="3276600"/>
            <a:ext cx="3352800" cy="1476375"/>
          </a:xfrm>
          <a:prstGeom prst="rect">
            <a:avLst/>
          </a:prstGeom>
          <a:noFill/>
        </p:spPr>
      </p:pic>
      <p:pic>
        <p:nvPicPr>
          <p:cNvPr id="17418" name="Picture 10" descr="http://t2.gstatic.com/images?q=tbn:ANd9GcSHPoxRf_LOVz-jEW6N8Jq3BWlaH7NshoYx0z6t3b7LCgAbRHBbmg"/>
          <p:cNvPicPr>
            <a:picLocks noChangeAspect="1" noChangeArrowheads="1"/>
          </p:cNvPicPr>
          <p:nvPr/>
        </p:nvPicPr>
        <p:blipFill>
          <a:blip r:embed="rId4" cstate="print"/>
          <a:srcRect/>
          <a:stretch>
            <a:fillRect/>
          </a:stretch>
        </p:blipFill>
        <p:spPr bwMode="auto">
          <a:xfrm>
            <a:off x="5410200" y="4648200"/>
            <a:ext cx="3505200" cy="2282163"/>
          </a:xfrm>
          <a:prstGeom prst="rect">
            <a:avLst/>
          </a:prstGeom>
          <a:noFill/>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381000"/>
            <a:ext cx="8229600" cy="1143000"/>
          </a:xfrm>
        </p:spPr>
        <p:txBody>
          <a:bodyPr>
            <a:normAutofit/>
          </a:bodyPr>
          <a:lstStyle/>
          <a:p>
            <a:pPr marL="354013" indent="-354013"/>
            <a:r>
              <a:rPr lang="en-US" sz="3200" dirty="0" smtClean="0"/>
              <a:t> OTHER POINTS</a:t>
            </a:r>
            <a:endParaRPr lang="en-IN" sz="3200" dirty="0"/>
          </a:p>
        </p:txBody>
      </p:sp>
      <p:sp>
        <p:nvSpPr>
          <p:cNvPr id="3" name="Content Placeholder 2"/>
          <p:cNvSpPr>
            <a:spLocks noGrp="1"/>
          </p:cNvSpPr>
          <p:nvPr>
            <p:ph idx="1"/>
          </p:nvPr>
        </p:nvSpPr>
        <p:spPr>
          <a:xfrm>
            <a:off x="533400" y="2743200"/>
            <a:ext cx="8305800" cy="1066800"/>
          </a:xfrm>
        </p:spPr>
        <p:txBody>
          <a:bodyPr/>
          <a:lstStyle/>
          <a:p>
            <a:pPr marL="354013" indent="-354013">
              <a:buFont typeface="Wingdings" pitchFamily="2" charset="2"/>
              <a:buChar char="Ø"/>
            </a:pPr>
            <a:r>
              <a:rPr lang="en-US" dirty="0" smtClean="0"/>
              <a:t>Just because you have PAN, it is not necessary to file Income Tax Return. </a:t>
            </a:r>
          </a:p>
          <a:p>
            <a:endParaRPr lang="en-IN" dirty="0"/>
          </a:p>
        </p:txBody>
      </p:sp>
      <p:sp>
        <p:nvSpPr>
          <p:cNvPr id="4" name="Title 1"/>
          <p:cNvSpPr txBox="1">
            <a:spLocks/>
          </p:cNvSpPr>
          <p:nvPr/>
        </p:nvSpPr>
        <p:spPr>
          <a:xfrm>
            <a:off x="381000" y="4038600"/>
            <a:ext cx="8458200" cy="1981200"/>
          </a:xfrm>
          <a:prstGeom prst="rect">
            <a:avLst/>
          </a:prstGeom>
        </p:spPr>
        <p:txBody>
          <a:bodyPr vert="horz" lIns="91440" tIns="45720" rIns="91440" bIns="45720" rtlCol="0" anchor="ctr">
            <a:normAutofit fontScale="97500"/>
          </a:bodyPr>
          <a:lstStyle/>
          <a:p>
            <a:pPr marL="354013" lvl="0" indent="-354013">
              <a:spcBef>
                <a:spcPct val="0"/>
              </a:spcBef>
              <a:buFont typeface="Wingdings" pitchFamily="2" charset="2"/>
              <a:buChar char="Ø"/>
            </a:pPr>
            <a:r>
              <a:rPr lang="en-IN" sz="3200" dirty="0" smtClean="0">
                <a:latin typeface="+mj-lt"/>
                <a:ea typeface="+mj-ea"/>
                <a:cs typeface="+mj-cs"/>
              </a:rPr>
              <a:t>You </a:t>
            </a:r>
            <a:r>
              <a:rPr lang="en-IN" sz="3200" b="1" u="sng" dirty="0" smtClean="0">
                <a:latin typeface="+mj-lt"/>
                <a:ea typeface="+mj-ea"/>
                <a:cs typeface="+mj-cs"/>
              </a:rPr>
              <a:t>CANNOT</a:t>
            </a:r>
            <a:r>
              <a:rPr lang="en-IN" sz="3200" dirty="0" smtClean="0">
                <a:latin typeface="+mj-lt"/>
                <a:ea typeface="+mj-ea"/>
                <a:cs typeface="+mj-cs"/>
              </a:rPr>
              <a:t> you have more than one PAN?</a:t>
            </a:r>
          </a:p>
          <a:p>
            <a:pPr lvl="0">
              <a:spcBef>
                <a:spcPct val="0"/>
              </a:spcBef>
              <a:buFont typeface="Wingdings" pitchFamily="2" charset="2"/>
              <a:buChar char="Ø"/>
            </a:pPr>
            <a:endParaRPr kumimoji="0" lang="en-US" sz="3200" b="0" i="0" u="none" strike="noStrike" kern="1200" cap="none" spc="0" normalizeH="0" baseline="0" noProof="0" dirty="0" smtClean="0">
              <a:ln>
                <a:noFill/>
              </a:ln>
              <a:solidFill>
                <a:schemeClr val="tx1"/>
              </a:solidFill>
              <a:effectLst/>
              <a:uLnTx/>
              <a:uFillTx/>
              <a:latin typeface="+mj-lt"/>
              <a:ea typeface="+mj-ea"/>
              <a:cs typeface="+mj-cs"/>
            </a:endParaRPr>
          </a:p>
          <a:p>
            <a:pPr marL="354013" lvl="0" indent="-354013">
              <a:spcBef>
                <a:spcPct val="0"/>
              </a:spcBef>
              <a:buFont typeface="Wingdings" pitchFamily="2" charset="2"/>
              <a:buChar char="Ø"/>
            </a:pPr>
            <a:r>
              <a:rPr kumimoji="0" lang="en-US" sz="3200" b="0" i="0" u="none" strike="noStrike" kern="1200" cap="none" spc="0" normalizeH="0" baseline="0" noProof="0" dirty="0" smtClean="0">
                <a:ln>
                  <a:noFill/>
                </a:ln>
                <a:solidFill>
                  <a:schemeClr val="tx1"/>
                </a:solidFill>
                <a:effectLst/>
                <a:uLnTx/>
                <a:uFillTx/>
                <a:latin typeface="+mj-lt"/>
                <a:ea typeface="+mj-ea"/>
                <a:cs typeface="+mj-cs"/>
              </a:rPr>
              <a:t>For non/wrong Disclosure of PAN there is</a:t>
            </a:r>
            <a:r>
              <a:rPr kumimoji="0" lang="en-US" sz="3200" b="0" i="0" u="none" strike="noStrike" kern="1200" cap="none" spc="0" normalizeH="0" noProof="0" dirty="0" smtClean="0">
                <a:ln>
                  <a:noFill/>
                </a:ln>
                <a:solidFill>
                  <a:schemeClr val="tx1"/>
                </a:solidFill>
                <a:effectLst/>
                <a:uLnTx/>
                <a:uFillTx/>
                <a:latin typeface="+mj-lt"/>
                <a:ea typeface="+mj-ea"/>
                <a:cs typeface="+mj-cs"/>
              </a:rPr>
              <a:t> penalty of Rs </a:t>
            </a:r>
            <a:r>
              <a:rPr kumimoji="0" lang="en-US" sz="3200" b="1" i="0" u="none" strike="noStrike" kern="1200" cap="none" spc="0" normalizeH="0" noProof="0" dirty="0" smtClean="0">
                <a:ln>
                  <a:noFill/>
                </a:ln>
                <a:solidFill>
                  <a:schemeClr val="tx1"/>
                </a:solidFill>
                <a:effectLst/>
                <a:uLnTx/>
                <a:uFillTx/>
                <a:latin typeface="+mj-lt"/>
                <a:ea typeface="+mj-ea"/>
                <a:cs typeface="+mj-cs"/>
              </a:rPr>
              <a:t>10,000/-</a:t>
            </a:r>
            <a:endParaRPr kumimoji="0" lang="en-IN" sz="3200" b="1" i="0" u="none" strike="noStrike" kern="1200" cap="none" spc="0" normalizeH="0" baseline="0" noProof="0" dirty="0">
              <a:ln>
                <a:noFill/>
              </a:ln>
              <a:solidFill>
                <a:schemeClr val="tx1"/>
              </a:solidFill>
              <a:effectLst/>
              <a:uLnTx/>
              <a:uFillTx/>
              <a:latin typeface="+mj-lt"/>
              <a:ea typeface="+mj-ea"/>
              <a:cs typeface="+mj-cs"/>
            </a:endParaRPr>
          </a:p>
        </p:txBody>
      </p:sp>
      <p:sp>
        <p:nvSpPr>
          <p:cNvPr id="5" name="Title 1"/>
          <p:cNvSpPr txBox="1">
            <a:spLocks/>
          </p:cNvSpPr>
          <p:nvPr/>
        </p:nvSpPr>
        <p:spPr>
          <a:xfrm>
            <a:off x="609600" y="1524000"/>
            <a:ext cx="8077200" cy="1143000"/>
          </a:xfrm>
          <a:prstGeom prst="rect">
            <a:avLst/>
          </a:prstGeom>
        </p:spPr>
        <p:txBody>
          <a:bodyPr vert="horz" lIns="91440" tIns="45720" rIns="91440" bIns="45720" rtlCol="0" anchor="ctr">
            <a:normAutofit/>
          </a:bodyPr>
          <a:lstStyle/>
          <a:p>
            <a:pPr marL="354013" marR="0" lvl="0" indent="-354013" algn="l" defTabSz="914400" rtl="0" eaLnBrk="1" fontAlgn="auto" latinLnBrk="0" hangingPunct="1">
              <a:lnSpc>
                <a:spcPct val="100000"/>
              </a:lnSpc>
              <a:spcBef>
                <a:spcPct val="0"/>
              </a:spcBef>
              <a:spcAft>
                <a:spcPts val="0"/>
              </a:spcAft>
              <a:buClrTx/>
              <a:buSzTx/>
              <a:buFont typeface="Wingdings" pitchFamily="2" charset="2"/>
              <a:buChar char="Ø"/>
              <a:tabLst/>
              <a:defRPr/>
            </a:pPr>
            <a:r>
              <a:rPr kumimoji="0" lang="en-US" sz="3200" b="0" i="0" u="none" strike="noStrike" kern="1200" cap="none" spc="0" normalizeH="0" baseline="0" noProof="0" dirty="0" smtClean="0">
                <a:ln>
                  <a:noFill/>
                </a:ln>
                <a:solidFill>
                  <a:schemeClr val="tx1"/>
                </a:solidFill>
                <a:effectLst/>
                <a:uLnTx/>
                <a:uFillTx/>
                <a:latin typeface="+mj-lt"/>
                <a:ea typeface="+mj-ea"/>
                <a:cs typeface="+mj-cs"/>
              </a:rPr>
              <a:t>Is Income Tax Return must be filed once you get PAN?</a:t>
            </a:r>
            <a:endParaRPr kumimoji="0" lang="en-IN" sz="3200" b="0" i="0" u="none" strike="noStrike" kern="1200" cap="none" spc="0" normalizeH="0" baseline="0" noProof="0" dirty="0">
              <a:ln>
                <a:noFill/>
              </a:ln>
              <a:solidFill>
                <a:schemeClr val="tx1"/>
              </a:solidFill>
              <a:effectLst/>
              <a:uLnTx/>
              <a:uFillTx/>
              <a:latin typeface="+mj-lt"/>
              <a:ea typeface="+mj-ea"/>
              <a:cs typeface="+mj-cs"/>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Tax terminology</a:t>
            </a:r>
            <a:endParaRPr lang="en-IN" dirty="0"/>
          </a:p>
        </p:txBody>
      </p:sp>
      <p:sp>
        <p:nvSpPr>
          <p:cNvPr id="3" name="Content Placeholder 2"/>
          <p:cNvSpPr>
            <a:spLocks noGrp="1"/>
          </p:cNvSpPr>
          <p:nvPr>
            <p:ph idx="1"/>
          </p:nvPr>
        </p:nvSpPr>
        <p:spPr>
          <a:xfrm>
            <a:off x="457200" y="1600200"/>
            <a:ext cx="6629400" cy="4525963"/>
          </a:xfrm>
        </p:spPr>
        <p:txBody>
          <a:bodyPr>
            <a:normAutofit/>
          </a:bodyPr>
          <a:lstStyle/>
          <a:p>
            <a:r>
              <a:rPr lang="en-US" sz="2800" dirty="0" smtClean="0">
                <a:solidFill>
                  <a:srgbClr val="3333FF"/>
                </a:solidFill>
              </a:rPr>
              <a:t>Income tax : </a:t>
            </a:r>
            <a:r>
              <a:rPr lang="en-US" sz="2800" dirty="0" smtClean="0"/>
              <a:t>The direct tax paid by the person whose income is more than maximum exemption limit prescribed</a:t>
            </a:r>
          </a:p>
          <a:p>
            <a:r>
              <a:rPr lang="en-US" sz="2800" dirty="0" smtClean="0">
                <a:solidFill>
                  <a:srgbClr val="3333FF"/>
                </a:solidFill>
              </a:rPr>
              <a:t>Income Tax Return : </a:t>
            </a:r>
            <a:r>
              <a:rPr lang="en-US" sz="2800" dirty="0" smtClean="0"/>
              <a:t>Annual statement of income received and taxes paid in Previous F.Y.</a:t>
            </a:r>
          </a:p>
          <a:p>
            <a:r>
              <a:rPr lang="en-US" sz="2800" dirty="0" err="1" smtClean="0">
                <a:solidFill>
                  <a:srgbClr val="3333FF"/>
                </a:solidFill>
              </a:rPr>
              <a:t>Assessee</a:t>
            </a:r>
            <a:r>
              <a:rPr lang="en-US" sz="2800" dirty="0" smtClean="0">
                <a:solidFill>
                  <a:srgbClr val="3333FF"/>
                </a:solidFill>
              </a:rPr>
              <a:t> : </a:t>
            </a:r>
            <a:r>
              <a:rPr lang="en-US" sz="2800" dirty="0" smtClean="0"/>
              <a:t>person by whom tax, penalty, interest etc. payable under Income Tax Act. </a:t>
            </a:r>
            <a:endParaRPr lang="en-IN" sz="2800" dirty="0"/>
          </a:p>
        </p:txBody>
      </p:sp>
      <p:pic>
        <p:nvPicPr>
          <p:cNvPr id="19460" name="Picture 4" descr="http://t2.gstatic.com/images?q=tbn:ANd9GcRaG_lKFdgLy7LKetX492m3LeQuq5E09FTjs6dGPOtRDlwXGhugsFwbinHC"/>
          <p:cNvPicPr>
            <a:picLocks noChangeAspect="1" noChangeArrowheads="1"/>
          </p:cNvPicPr>
          <p:nvPr/>
        </p:nvPicPr>
        <p:blipFill>
          <a:blip r:embed="rId2" cstate="print"/>
          <a:srcRect/>
          <a:stretch>
            <a:fillRect/>
          </a:stretch>
        </p:blipFill>
        <p:spPr bwMode="auto">
          <a:xfrm>
            <a:off x="0" y="0"/>
            <a:ext cx="2143125" cy="1524000"/>
          </a:xfrm>
          <a:prstGeom prst="rect">
            <a:avLst/>
          </a:prstGeom>
          <a:noFill/>
        </p:spPr>
      </p:pic>
      <p:sp>
        <p:nvSpPr>
          <p:cNvPr id="19462" name="AutoShape 6" descr="data:image/jpeg;base64,/9j/4AAQSkZJRgABAQAAAQABAAD/2wCEAAkGBhQSEBQUEhQVFRUUFxgXFxcXGBgbGRweGhwXGBwaHRoYGyggGhojGRgcIC8hIygpLC8tFR4xNTAqNSYrLCkBCQoKDgwOGg8PGTAkHyUqLCwsLCwtLikpLCosKSwqLSkqMS8pLCkpKSwsLCksLCksKSksKSksLCksKSwpLCksKf/AABEIALoArAMBIgACEQEDEQH/xAAcAAABBAMBAAAAAAAAAAAAAAAFAAQGBwECAwj/xABDEAACAgAEBAQEAwQIBQMFAAABAgMRAAQSIQUGMUEHEyJRMmFxgUKRoRQjUrEVM0NicoLB8JKi0eHxCCXCFiREY3P/xAAbAQACAwEBAQAAAAAAAAAAAAAAAwECBAUGB//EACsRAAICAQMDAwQBBQAAAAAAAAABAgMRBBIhBTFBEyJhMlFxsaEjM4HB8P/aAAwDAQACEQMRAD8AvDCwsLAAsLGcLAAsLCxzmlCgliAACSTsAB1JOADKygkgEGtjXbYHf22IP3xF/EPnb+i8qs/kmXVKsenVo6hjd6T/AA9K74qvxr4lw6VxNlczeboKwgOqN12rW6mgwHQgnoAR0IqsZqeUCIPK4JBEepiCeg9JNXgA9CD/ANQHD/IMlTeYCB5Okat73DXp0iut9xth3D46cMMSO0jqXNFChLp82rbT8wTiqE8FM2+XidCnmuTrRmChF207/iJ3uum2HGb8CswmXZxMkkqixDGh3NjbW7LW1np2xGUX9OX2L84XzZk8wwWDMwyMQCFWRS1EX8N30+WC148c8W5UzmS0vPDJENXpc9L67Mp2O14LZHxUz6MhaYyhEeOn3JSQUVLdWogEE7gj64ko+D1heM4rvwo8Ro89EmW0S+bl4I/MdymlioVCRTajZ3uvr2xYd4AM4WFeFgAWFhYWADGFjOMYAM4xhYzeADGM4WFgAWBPEOP+U2nyyzlqVQRZXYavlbWqg9SOwDEFjiL8YcmY0AW2QBdj6gaXUP7Rlslv7OOyN2sgDjKcxMdTOq6UAvQSTdsLWz6lLjy1oW7BiKFXxm50RUYulFdiAy1dMxFn8KhTqfoNLHoASEzOYCqFWqHq1AH1MQAHCjcDTSxqNwpUj1PFiIcc4pBFNl1nBaMuQ8QAYMQAwUhL1IG0swApiq36FiBjJKE/IGV4jMJYsqMvASza0ZwJLqgqnar1MWAUbqo6McGYeH8O4VLBEkZM07BVCjW/trYddAP+u2xx1z3N3nIFh/a427iPKO8hFbaDIgVADtZBrbphiuYgyuXzE0YkXNn0M09tmQ5rSHMgFA2tKo0kNtYGK5NUVGPCJznc6kUbSSuqIotmY0BuBufqQPvjll+IJNHry8iSLvurKyk0aBI+Hej77YGcU4vCyCCSJsy8qazBHH5hKXszb6VWwKLEAkbYjy8Iy2XzCNCmY4VM400yxiKUfw+pniLDrRYNt0OKKI2ViTwF+beW488ipmUao21KUYqesan3BBBPbttW+KD5v4KMtmnjRXWMVoLWb9IshqAPqv6Y9GZbPSRo3nMJQK8txHoZr7OFtOtUyncfhFb1d4sxE5aNvMCqG+Ak25N1VbWoJO9bHF4sVbFNbiB8n81y8PzSTwsBRCuCLDISCynvRrt7DHr3LZlXVXQhlZQykbggiwQfpjxOMekfBvjBThEHnttrmWMkg0ikbEXYAJfc7KF3IFYix4WTKizQ2NgcN0kBAI6HcY3DYpGwttO2GHHONR5SFppSQi0KAtiSaCqB1YkgAYeA4rXxpzp0ZWEGtcjOSDVaQqA32rzGP+XGitb5JC5PCySzl7njLZw6YyyyVqEcg0sV/iXcq6/NSa74kIxRsWQ1qrR3G40uNBoq1AhgeiuAeo2NkGwSMWdyjzQcyhjmAXMRga1AoOvQSoDvoJ6j8J26UTr1OldPK5Qqq5T4JHhYWM4xjhYWFhYAFiHcfYLK9UbsEVtbabWhu12pc9TccY+I1MDiE81avNLMjBWIVfxauooexNsAvsWJ+L01bJAOdznsQSbaydthbOWH4VBJLChvYq49Gvhp687PLpsqBEmoEMqCmLdPQWJaxX4NPUHGXyxX4viPxkE9jYQMNwAd7FsW9Q3EeuPFXXPQLl5pYXdG1NHpUsiiwCtFepXSKIC7A0BqqpckpN8FycZMgVHWZIUicSTF1BUxKCXXUSNG2+rtWKxy+UfiPEXzJGnKu6GIHZ5EiUoshWwQhJdhY31qe2HHGuTI3MCTPPPJmJlVmlmdwFQNK9JYUGk0WBtqvEzhq2roKFaNIAqqBrcbdulDA5Giupp8jfw7UHLSzMAJZcxP5vuPLkaJEPsEiRQB0rfveDiz5fOZe1MWYhksfhdGo0RvsaYV9RiFcX4fLlXbMZKbyXnmhWWN1DwyNJIkWvTYKP6gSVO+nf3x2bK8QdQhzeWyyWb/AGWAqxs700rFUJJ6gdT3xbPAuVUtwOm4FCnEo4crCkJQM2YEXwCNkYIHANFzLpKg7gRk7DrEvEzgU+YhiWFNQjZmYWA17IAFPXY3iy+EZCDLx6Yd9TWXLF3kdh8TuTbMfcnp7YD52QsWbuab6WYSftuf0xTPI9V4jhlWZbwxhI0yZ0JIfSD5LmHX00GawOvpvpf5YkvJWXkymTeCVvWs8gK9dLIVQ0BuSWUEX8iAD+8Uvx7KaxOigorOsapqDFWom9j6SzMlLf8AD0s4G5vOAZvN6a1DMOD/AJVRGI3r4lO/1v3Wtj9omUUuxZmS5ngVEQuSwVQQAzb10sD1EkVt1awOjUejewOo+R6/l74q7loIr+fmGJEe6LtuehY6gAFXYFrG4UbEBAY4j4iqNoQoA6uxpf1FaT86JH8NWMiznCI8E9DYqLxdfXxPJxdnVFI707S6iPsv64MjN5qe6kIVgVL0RY32SM1fXZ2CgfwP8WBWd5ADSmYPI8jEEu7M7WOhPfbeilMO3tjraemyHvZmnOL4HuTydEWPiPT5n1MfoBQH0PvghPwphUsLKk0VsjnZdhur+8bD0t8qPVRgjwSASINTamU01hQ2xOkkA1uAGsbG7FA0Kf505+fOZp4I9SZaIlSp9JkZbFuPbUNk/Ozjo2XqftM0K8PJf3LnG0zeXjnj6ODY66WU6WW+hpgRY2NWMFMV/wCG3MWXh4dlImkXW1ghQW0s8j6Q5UVHdgDVV3tif6sctrDNaM4WFjUnFWSYY4H53LKWEhslFahtXqrej3oV+fTD0nAHmnMHy9G4DWWPbSKFfMkkAL3+fRss5cjEiE8UzgF1uOgrfUTfy3W72q2O1H4UF8POniWXaQ+vS5Y3YA1R7bDerNm9yxIFUz9c7mwtue2ygbnfZQN/VI3Qb9L32/dgJ866SwORbiS/LSuhBLKGoam0/QAgADeyv1Yxkk/JoqpnNOUVwiZcR5ygeWCSPzGbLSyeeFRmESskkRaR1GlQDTfSz2w6y/HAp1KQb7j1Ag9wVG4PuDgjypnIXgHkkUzO+3u7Fm7A/ESKO4qj0w2zPIeVdy3kot7kJrVSe9qrBSD9OxxpyhuJDTPcdfNPGuUhE3kSLNMrOEUUD5aByCC+o66r8A33wUynNKM4imjky0x+GOXT663/AHcikpIfkDfyw74fwpcuoSHSqD8AUAdK209De5PfC5g4UuZy0kTKjakbTrBoNRCttuCDvY3wE4l3FlgksccyDSGCuNgCRswuvxbD8sApY9mHuqL/AMkf/QfliRxqsEKr0WNQo+wC/fp+mIdzDxQ6ikZAkkokj+zXQlt/iugo9xfRTikpqC3PsWUXNqKXJDoePZpHCq0XxOiTtEGnCJqAPmE7nqASCa+pGBo87K2T+9QsWLG9S72Syi79Rux3Nm6AwcymUBnIC0kKhR7aiBa/ZdP3wQny19B9vuD/AKfrji2dRcbMPt/3+jqx6XGdb55Ak3FSUZ2bUqqGULVEnaMAdDfQEk0AxGwIMy5J4DHLGMwW85r2JukIqx5Z+Bwbu7bob6HFccS4GYZRLGKSzrjIOkAjSWAHT4uw2G+/TFj8o54Rg5hdlj0JnE76CBomFdSl3qFhoz12XHo9FKqVfqxeWeZ1dNlVnpyROcvkPlghDkcdwVX544zZ3GpzlPsZtqiNOJIIbnWqjFyCrLRqCWUbjcfEPbcfiOIVx3wtyuZ4h+1l6jkGqWNNtb9mDA7Kw3atzWx3NTCfO/7P++h6ffEY4PxHR5mXvaAlF2/ANJQE3WyMg7fD0NHFoUNvkh2LA74/wWFssI40WNYrKhAF0gghqro2nfV1tQd8SblniTZjKRSMPWVp66a1JR6+WtTiLzZ3BLw/zoMEwPbMSf8AMFk/m5xbU0bIplardzwSzGrY2xoxxzpvg1I5tiCc8cWo7kaV6A9yL1O1/gABAvY0x3VSGmedn0rtuew/1Ndvl3xVPNE/mSrBZYOfNmcn4gpBC/NS2n66f4VQYwzmopyfg0VVu2agvINgsjzpAbolFPVQ3U/4j1vtsPfASJfMZJydklWvbTqjVm/zavyGC3MGaKwnSfU2w+p2H/MRjK8O/wDtWjTYlCF+oHp+m4GOHG5/3JeXj8I9b6CjiqPZLP8AkzneISZUtLAAXq5IyTTDoXFbiRf4h1AN3W0p4TzsdKvmFVI3IAlDhkDE0UdqHlsLvS4F1scQvMNPIbAVPoocg79Wb0j3oDt19iHAZo8vkp5cw0kMmVmCeZCQrmOULoXSx0uoJalINBaFVjrdPs9npyeWjldQrxP1IrCZNX54y34XDk9FjIkY/RYtTVRu6wI4j4ilfhgkH8IbQrt8Xwox1ncD8PW+lYZcQ4+5jCZN31OPXM8Kx0LYjSq6RI243rSNPe9o9AssFmlks+okaXbteuzqPyYdu2G3auFftjhv7ZF06Wyz3PKiHcxxnMTgWPIHUksHlogLQNaUPUk7mzthjmZFgjJUWSaAJJZmOwskknbuegU9AMLh+a8wFr2HvsQR1DDsR9ehvcdGqSeaxmI/dxg+WDsD/E5v3HT5D544dt1t0/6vZePGfCO1VTXVFen3fnz8jzheU8uIKSS27Mfdm3J/XDvHOCcMAR3HT7kfzBxj9oFgDe6O3sb3/SvvjnTUpSbZ0I7YxSRjMwah2v3/AN/TDXl7iX7PN5dWH1JEpoB1JYvlHJ2o7tGezEqdmrBDAjjnDwyHt3BHUMLIYexBH88dDpurdNmG+Gc3qWkV9eUuUWBypx0PAY9RYwEIGOxZNIMbH+9oOk/3kbD+bPYp7lznFYc9J5x0GRCkwAZh5sZNMKsnX6und/rZ/N82ZiWxl4fLF15k9A+xIj7/AHIo9cfQo2UxjubPAShPOMEuz/GEjUtI6oo7sQB+ZxWfHOY5I88ucjSUZV9KGUxuI3IBBo0LHTfvoHWqxNeS+TBmJfPzR87QerkPZ7qBsIwOtBfueps/MZRJEKSKrqwplYAgj2IOxxjs6gpPEFwMhp8d2VJ/9RRMmsSKVq+tdtxRo39sSnwvbzMrM4o3Odx3qOEH9RiMc6+B59UvDG03u2Xc+k//AM2Pw/4W+xHTFgeHnLLZDh8UD0ZN3krcamNkA+wFD7Y0X6tXQSwVro2PJJsc2xucc3xy7OxqiA+Zcz5cZI0gkEEt7Dudj6RZ7HrVG6NQ5fi0WqSZ5FXzWJXW41FU9K7E/iOp/b19T1Ngc45gyOY7GldyT02+prb2NDqTsLwF4Lyjl34fExgjYuzSkkAsfMY16mWz6dOxr6DpjFbp1dDa3g3aO502b0svBDM1m0nzESo6OAS3pYHdCK6H5/piQouw+QH6YHcf4bDlc4RGqRmOJCWFAapDI3eh8KqPuffGmc4wCFSHRLLI2hUWQexJNrZGwxx9TpJuyNNaz4PRafVxjXK2x4fcFcT4yzTDyn9KK1FDsbI62KOw6fPA3l6bO5mfNRwCSdHW8xGjKpdR6R1WrF7Cv1rHfI8El84LmoJTGhJIjNyDUfS2nbUoN9Ot/UYkfH+BvDolh0SZc0PNidYHJclNMm40qDszUu5A0rRx6GjRejF574xjzj8nF1vUIX7YQ++dz/WPgZ8CghGpYY3DKOrNqQX2DBiAfcbHbBbLlyKdfzr5/wDbDPI5h5ITUQjQbIAb1D+IChQvcHvue94IQIwFNX+6x5XVy98m/wB5Z6TSxShFfH2wgZmODN5p0tUbgeYvc6bofrv7jbpghKAiUBtVfyH+v6YcVjBGM0r5Sxu8GmNMY5x5IvkJntorC6L9TGqj1Cqvq12u/t36YMZDNR1phtgKtqJu2oktVN+ZwO4lAEfUa0q1PY/s2YDf3FlWr5YK5acABVG+x399N7fljoXtSgpJd/2YaMxltkx1ED3O/sOnQfnvjTNi0YH2/wC4/lhn/TOpiuXjkzDKaPlj0A+xkalvGx4ZnpDWjLQg1tIzM/y2Gn+X3wqrQXzaljH54LW6+iHtzn8cggwKua8ygfNuO/ZrciiN/UoI771sbrEo4Nw/zpUjXcki9PwgDrbKa2HQBh8j2xEOdOF5zJuiSGB1kGtGQMKZGU1TH4rI23B1YsPw+oZhmkkXWF0qvQ2etXRJAU2a7jsRjuqMoQSl3PLarZKxyh5LFy8IRVVdlUAAewGHC44pjsmJrbMzOq4zpxhcb46MewlmDhvmUJUgHSffbb369674cHEQ5551XKKscMmXOad0VY5XoAN1dgpBVQN7NDFZRcuECeAfzfwwZfKyygs1IzbbUQCb1XY3qiBd73sCI63iTHl4hlo4JpHhiWMMoXy9axL3JsgNV7YCcazJmzanj8IAKrHEctqKj1M2oLba9RYCxdVRXHfgWeKO2RyuVOZhIZkJRoinexJKNmJ7HcEbGtg2uhJe4FbLPtQzznJuZmjOYzGZM0UyrrmQIVXSKtwFJ0L/ABL8PeuoKZPgeTQabjimUalFkRyAfijcHXGw2sAmrBphviP8MzWeSXMr5jQ2+krSP6l1KWNbatgCR1+wGFlOXCSTKwl6gB1AVQST6V7b0dth2wm7qGm0+V5+DXT07U34b7fIQz/iENDwSeYzJ/VSKA0kZNgqXHxA6QdydQsMTsQB4UmezjZhlESxRhJZElYrG3a2PegLI6ERgb1RK5rllNI0AKbshKS9m79drqtsduC8GL5LiCCZY3EkZXUb/qB5pUi/UCzVRsbb3WE1dRWpzGC4NVnTVpoqU3mWePsd8i80kIaTQrNZAUHdfw/FuCev5YeQhq9VXjjw5X8tTI1swDHsNxdVhxJIFFnHj7nmbil5PXVLEE2zbCxhWvHObMaSPt/MA/zwhRbeB2ThnsuGBBFhlpvnbJt+V4g/GM7O6+SGEYGznVRfYaT71p3r3JxYDAMBvQNb/cH/AEwwjyTafhFkD29j7/WsdPSaiNa9yOdqtP6hO+RxE/DsuY0VR5aqwUV6l9D3W/xqSfe98FoMsQatgo3GnSi39F9RH+I4AeHjEQzxn8GYY/aRVk/mSfviQZriiRkBjv3AI26dd8emhLdFSXk83KO1tPwRrxMyCtlopSP6idD8wJLjP5Myn/LiO8I4dJK6xoD6q+gFjcgA7D6adtjeJpzcBNw7MGP1ejWKB30EORvXZTgdyHPF5pZnGpl/d/w0SLN2QWPpG5J+dmsLtzgy3L3E64dkxFGqLdKOpJJPckk7kk4erjkgx1UYVWKkdVxvjRRjfHQj2FMw3TFX84eG8BjmebNTEzSGRrjy7G6/CxjDIqqAPioAfXFoHEc5p5dfNKVsFGQoVO2xBvcbn6fSiu5NiCr+XOU43kyckcSCGORSJZGj1PosgKit8RIUklQaHbcGxOImNGjkmlZPWqrqkZVLMfSpF9yOm198QDyI8pn4HlWV1iErC6tCoUMxVQqIAHZmoAkj2045zHMPC8boHjmlSd9bWYySPMSidkYWtbmwV023pVI0wnGMQV4l5qbhs6eVIHE5mlKsg2twaJuybJ327bbbwWbnzNsbEmkeyqoH6jDvxBRxmE812cmMUW3NAlQC1es0u7Gzt1PUvuAeDXEM3DHNGkQjkAZGeQCx70LIxRaalvdtWfwTLV3dlJ4/IHPP2c2/eDb+4n/TAQ51ySSxNmzudz3vEsy3hLxCRswscIc5aTynAdRbUG9OqtQ0kH/MMAsnyzmJY55I4WZMr/XkV6OvUXe2k3QNVvWGQqhD6UkKndZZ9cmyQr4jm9RgGvbfWa222Ff647N4mKRRy5J/x1/8cM8n4WZ+V8uqxC8zCZ47YAaV02DfRvUpr2cfOmvHfDzO5OaKGaGmnYLEVIZXYkCgw2uyNjRxmeg075cf2bF1LUpY3foOr4lxACoXvuNQr8/+wxrmvEpKHlwkt/fIofl1/TAnjPhln8tNFDJAS87FItDKwYjqAQdtt96/TG3APDnM5ps2vphOSQtKJbG4v0WAd6Um+m3zxRdN06edv8ln1XUtY3fwdMx4lTlaWONT77n9Cawzy/MufzUixRO7OxpVjUAn/hH1w+zfhHxOOBpmy/7tU8wkPGTprUTpDXsO3XbEo8PvD7iWVK5sZVJEZAyxmYK5+F0YANpJBAIDHrXcYfHS0w+mKM8tZfP6pslfhVy1mcrl5/2u0eZwwGoMwAWrJBIB32+mJNmOXYWshAWO9t6if8z2B9aOKbk5w4lxLPplUdoLk0mNfTp0/Hr7mtJJGLYl5vgj4jHw8A+YyXYrStKWAPzKj+XvhjReE4tBGHgsccMiRKsfmIVJAHVgV1UKB63tWK5zEUuSkjhm02Auh4tTKNNKha1BRibrf2oi8TjN82ImcXKlXGsqnmfhDyC0W7sE7b1sWXpYuHDKebnJbmafSwaJmLkaSx0KBYBZTYAUajsyGyao1xyVuaxwWjyxxBpssjv8VkHYA7GtwNga+Q+gwZUYCcqlRAIwNLR7MNup3307BiOo6juBg4gwuEeTO2brjbGBjONaFixq4xthYkCIcY5PViW0o6j1KpUHSR0oG7O567DewRSgJJw86qYeqiaOwXarOrp7FmPfTZNo1kMuBuZ4MrSrJ0pgzCgQxAIBr+IbUTdAbVZOFSRKPP8A48ZNYs9l0U9Mqoom/wC0m/mST2+gwY8HuISf0Txa3c+VCSg1H0fupz6f4d99sB//AFBN/wC6r8svGP8AmkP+uAHJvPYyWUz+XMRf9siKBgwGg6JEBojceuz9MXh9KBl2+FmWly/DMhpRm/aZJJZ32NBldlZiTe+mNe+IvyFw0jjvF8oyFsvKsokF9Azen7srsPviOcW8Y2CcOXImWJMqiiaMkBZNOgabF6lIU/8AHhT+MS/+5NFl2ilzyxhHD2U0oIjew3rUwI7nFiCwuFcVeTmmWFlKx5XJmOJe1EwsX+9j7KMOsrl4hPkOHNKs80E0mckIN+WqmUoN9xTzIADvSe1YrXJeNKDiMWdkyp1jLHLy6HHrOoMHFrtVEUffrtgT4ec/Q5HO5rMSxyN5yOEK0SpZtYsEjuAL+WAC0vE7OzJkMtnXjZJMpnw+k1egSSqvQ/iQJ+eNvE7i0GX4ZLNB8fFTCuofiUooLfTyRp+rYqiXxVmm4ZmMlmw+YaZ1ZJWfdKKNVVuLTb/EcN+aefxnMjkMsIijZNQpYsCGpUQECrHw398AFt+MEa/s4Y8SOVdcu2nLBqE3XagwJutN0Rg+3AtY4dmmldI8ll9bRpduTGnUL1UANtVm698VVzL4yZbOZby5eHI8pi8syOw9BrqhC6gA246YbT+NkgfIyQxlGy0RimQtaSr6OwFr8Ng9ifzAAed54RuKZnOCN1SfWAqsFavSBZo7to9X+JvuZ8O+GZviGemz6EeZD6xq+FnPpEYJ/wD13RPSlvriD8ycSjzGbmmhi8mORyyx3em+v5mzQ2F0Nhi8/AHORtw141/rI5mL/PWBpP5KR/lwq6TjHKLxH2U5RlkV3zge5NKlaEkhC7A/u/SGs0GLUAgLD+Ely/waKN2TQ41nyw5kZnASyYxJYuySWEYCg2CzEkCYBcdFTGaMmy0hhlOD+XICjUu401sF/CiAEBVB3JoljW+CqjGFGNhjTCItmcLCwsNIFhYWFgAWNSMbYwTiGsgRLnbw4yvE1HnKVlUUsyUHA60bFMtnofsReKW5y8EJ8lEZo5lnTWi1pKv62CrtuPiIHXvi+eNc4ZTKukc0wEkhCpGoZ3YkgUEjBPU1gLx/Ny5pAAnkRJJHJqloyOY2DAeXdIpYbl2vb4RinKLxjuZ5qzHK+aQ02Xl+ugkd+427HHGbgc6i2hkA+an6fbHpY5+IrTxdqOkKRvY2Kt13P674eRZGGRdQXYjeyfmaIvrd4neP9Bfc8rwcNkc0qMT9P+uLJ8N/B05tTPnLWBlYRhHUOzWVvYHSFIPXqa7dbP4xwqKECXy1KJq8xSQCV0AWt7FlC3XffvWGvLHEWyWbXIP6oZWdsu9m1JUylDfVWFsO4JrcEaV2Slt9pSVW3uU3zd4WZzJSPUTywAkrKg1DT1BcL8Brre13WIp+wSfwP/wn/pj0/wAz80RPDNl8sxlldWjJQHQlghi0laAVF+kEtdCsDeH5PKwAL5MupRpJZOhBIomht6QQfYjBCcmvcCryeecpwHMSmo4ZXPT0ox69O22H8XI2db/8eQd91I9vl8xj0Zk87l3obKQdgx+nz3+++3TD3N5G43WPSjFSFaqo7V0HTYfbDN4xUfJRvJnhM2ZzbQ5qQwhFL0oBZtL6GAJ2UgkXd/EMX3yvyjl8hF5eWj0g0WYm3Yjuzd/tQF7AYivMMZmiizMJaGaNiFK1qR/Urow6EagVIOx+h3lvLPGTPkop5dKMVPmUaVWVmRup2GpThU1KQqUdgYVcbquGed4gqR6wUI2os2lD9XAIG2GeS4hK8wJDCNh0Co63XaVJOnf1Li0IYFthsDGcYGM4cVFhYWFgAxjV5QBZIH1/P+Qxpm42ZGCMEYigxGqj71e/0xGc1yfI5JeYOTZ31DvfuQPfpQPYn1YAGnPHO8MeTzHkSkyhCAYxZX39W2k1e43F32xXeU4/LbJl/NaNy7mE5yiqoadWUEOrWQNOvcb21Nic8S8PdakHfUCpqzsdqIHUH5We5JqxX/FvDTOQggKuYQCgCSkgWqK61IJFbbkr88VlkZBryPOKcWikysBXIMkqTwzRrEI9Q9a6VYatdul0SPVsRtviWZXiedzYYxplsuFIuOcSvKpI1AOg0BDRBHW72JxV8nFpEMQm89PJPoizEfmRDSCvtqNKdibr3wSPiQywmKAQx6rswpI7X3IVlX1V7tQoYXn4NEWl5JjNmuKgeZH/AEbMNwf62NjRorbtX5nAzIeMkasYszlnjZCQTAVmj222KkbfQnEKy2QzGY3AIBBt53Ludz/Z2FUXfUV16475/kad12ncV2YFV+wXYD9fkcWSb8C3bt7MmXEeb4c2wWLLyzOAz0xlSPQgBYstguF/gCnUQdiTgHzblWzutnmBzACfs8WXLt5xpAzAlVOmgy2BV36tiMRHhOTzXDJ1nb0K1x+ZpLrZ9QBoqwsre3t36Yk3D+c2jMsv7uTMNrKusqqoLRrGAVkAfYL3ZhvdA74h4RKk5k94O8sa6YMlTRKBU2ZiDKDZA0xB9H6bY2mzGc1F2yEb9NkzaX9tUa7/AFOIQOdzFkZMvFqMkjkmQ6EJElByXLAF/iogbAoB8ON+I84TSiAD0pC2piZYQxo3GBpaiyEL6jV6PmcRlDU+CV5nnuGCv2zJ5jKhj8bxq8d/4oyf0Bw+n8QciYyy5lCCNihFgnb4WF6h1oqfpitOYOdXzboqGRtEZQpHoJkLABmdlBRFNE+mzZ7Vgdw7kyUsGWoWPRY9RYfLWxvpfQn6dsTjJR2tE5z/ADpAsOmISMNRfUwIDOd9ckrqq9T+G9hQGwxw5K4q8schJ1hZGCOFKg6yZHCmMCQqJHYC2qj8sM+F+GjObeMykdTIZG996II79CB0GLH4TycwUBiVAFAHSw26ekk19sXUcdxE57jfhDIegIJ/EhUG/m0YH5HWfcYkOS4YoOrywrjupA1X76At/cY2yvBo00+kFl/F3/8AHy6YfAYsLEBjOFjGABYWFhYAFhEYWM4ANawtOM4WAATx/gKzxadK6lIZSRRHvTDdbHcEYi0Hh6Va1NEVuG3+2wA9qI+m2J+BhYMACcly3CoGpFZtjZ33FdLHy/U9tsPF4VEOkaDr0A79cO8LABFeZ+FQvpQInmP+HSfUoBvYOt17DUf7pxE5fDTLMo1ZdkAPxKCy/O1VVdfp5YG25xauFgAqiTwYgk9SaSD/AAej9FAr7Y5N4Ewsb3Ff36/Ov9MW5jOIwTkrXJ+FpiAWNyg3+EpW++6lKP5YOR8reRGzH96VFhQosn5gAj8heJbhYkgj2Rz2lVKZZiSNyoYXvQouL9z6q6deluv6YlIJGWksGqJUbVd30+3/AJwWrGawACRxiSgTl337Xv8ATpQ+5A2O+NoeKytX7hgLINncUyi60+x1de2ClYRwAK8LCwhgAWFjOMYAP//Z"/>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sp>
        <p:nvSpPr>
          <p:cNvPr id="19464" name="AutoShape 8" descr="data:image/jpeg;base64,/9j/4AAQSkZJRgABAQAAAQABAAD/2wCEAAkGBhQSEBQUEhQVFRUUFxgXFxcXGBgbGRweGhwXGBwaHRoYGyggGhojGRgcIC8hIygpLC8tFR4xNTAqNSYrLCkBCQoKDgwOGg8PGTAkHyUqLCwsLCwtLikpLCosKSwqLSkqMS8pLCkpKSwsLCksLCksKSksKSksLCksKSwpLCksKf/AABEIALoArAMBIgACEQEDEQH/xAAcAAABBAMBAAAAAAAAAAAAAAAFAAQGBwECAwj/xABDEAACAgAEBAQEAwQIBQMFAAABAgMRAAQSIQUGMUEHEyJRMmFxgUKRoRQjUrEVM0NicoLB8JKi0eHxCCXCFiREY3P/xAAbAQACAwEBAQAAAAAAAAAAAAAAAwECBAUGB//EACsRAAICAQMDAwQBBQAAAAAAAAABAgMRBBIhBTFBEyJhMlFxsaEjM4HB8P/aAAwDAQACEQMRAD8AvDCwsLAAsLGcLAAsLCxzmlCgliAACSTsAB1JOADKygkgEGtjXbYHf22IP3xF/EPnb+i8qs/kmXVKsenVo6hjd6T/AA9K74qvxr4lw6VxNlczeboKwgOqN12rW6mgwHQgnoAR0IqsZqeUCIPK4JBEepiCeg9JNXgA9CD/ANQHD/IMlTeYCB5Okat73DXp0iut9xth3D46cMMSO0jqXNFChLp82rbT8wTiqE8FM2+XidCnmuTrRmChF207/iJ3uum2HGb8CswmXZxMkkqixDGh3NjbW7LW1np2xGUX9OX2L84XzZk8wwWDMwyMQCFWRS1EX8N30+WC148c8W5UzmS0vPDJENXpc9L67Mp2O14LZHxUz6MhaYyhEeOn3JSQUVLdWogEE7gj64ko+D1heM4rvwo8Ro89EmW0S+bl4I/MdymlioVCRTajZ3uvr2xYd4AM4WFeFgAWFhYWADGFjOMYAM4xhYzeADGM4WFgAWBPEOP+U2nyyzlqVQRZXYavlbWqg9SOwDEFjiL8YcmY0AW2QBdj6gaXUP7Rlslv7OOyN2sgDjKcxMdTOq6UAvQSTdsLWz6lLjy1oW7BiKFXxm50RUYulFdiAy1dMxFn8KhTqfoNLHoASEzOYCqFWqHq1AH1MQAHCjcDTSxqNwpUj1PFiIcc4pBFNl1nBaMuQ8QAYMQAwUhL1IG0swApiq36FiBjJKE/IGV4jMJYsqMvASza0ZwJLqgqnar1MWAUbqo6McGYeH8O4VLBEkZM07BVCjW/trYddAP+u2xx1z3N3nIFh/a427iPKO8hFbaDIgVADtZBrbphiuYgyuXzE0YkXNn0M09tmQ5rSHMgFA2tKo0kNtYGK5NUVGPCJznc6kUbSSuqIotmY0BuBufqQPvjll+IJNHry8iSLvurKyk0aBI+Hej77YGcU4vCyCCSJsy8qazBHH5hKXszb6VWwKLEAkbYjy8Iy2XzCNCmY4VM400yxiKUfw+pniLDrRYNt0OKKI2ViTwF+beW488ipmUao21KUYqesan3BBBPbttW+KD5v4KMtmnjRXWMVoLWb9IshqAPqv6Y9GZbPSRo3nMJQK8txHoZr7OFtOtUyncfhFb1d4sxE5aNvMCqG+Ak25N1VbWoJO9bHF4sVbFNbiB8n81y8PzSTwsBRCuCLDISCynvRrt7DHr3LZlXVXQhlZQykbggiwQfpjxOMekfBvjBThEHnttrmWMkg0ikbEXYAJfc7KF3IFYix4WTKizQ2NgcN0kBAI6HcY3DYpGwttO2GHHONR5SFppSQi0KAtiSaCqB1YkgAYeA4rXxpzp0ZWEGtcjOSDVaQqA32rzGP+XGitb5JC5PCySzl7njLZw6YyyyVqEcg0sV/iXcq6/NSa74kIxRsWQ1qrR3G40uNBoq1AhgeiuAeo2NkGwSMWdyjzQcyhjmAXMRga1AoOvQSoDvoJ6j8J26UTr1OldPK5Qqq5T4JHhYWM4xjhYWFhYAFiHcfYLK9UbsEVtbabWhu12pc9TccY+I1MDiE81avNLMjBWIVfxauooexNsAvsWJ+L01bJAOdznsQSbaydthbOWH4VBJLChvYq49Gvhp687PLpsqBEmoEMqCmLdPQWJaxX4NPUHGXyxX4viPxkE9jYQMNwAd7FsW9Q3EeuPFXXPQLl5pYXdG1NHpUsiiwCtFepXSKIC7A0BqqpckpN8FycZMgVHWZIUicSTF1BUxKCXXUSNG2+rtWKxy+UfiPEXzJGnKu6GIHZ5EiUoshWwQhJdhY31qe2HHGuTI3MCTPPPJmJlVmlmdwFQNK9JYUGk0WBtqvEzhq2roKFaNIAqqBrcbdulDA5Giupp8jfw7UHLSzMAJZcxP5vuPLkaJEPsEiRQB0rfveDiz5fOZe1MWYhksfhdGo0RvsaYV9RiFcX4fLlXbMZKbyXnmhWWN1DwyNJIkWvTYKP6gSVO+nf3x2bK8QdQhzeWyyWb/AGWAqxs700rFUJJ6gdT3xbPAuVUtwOm4FCnEo4crCkJQM2YEXwCNkYIHANFzLpKg7gRk7DrEvEzgU+YhiWFNQjZmYWA17IAFPXY3iy+EZCDLx6Yd9TWXLF3kdh8TuTbMfcnp7YD52QsWbuab6WYSftuf0xTPI9V4jhlWZbwxhI0yZ0JIfSD5LmHX00GawOvpvpf5YkvJWXkymTeCVvWs8gK9dLIVQ0BuSWUEX8iAD+8Uvx7KaxOigorOsapqDFWom9j6SzMlLf8AD0s4G5vOAZvN6a1DMOD/AJVRGI3r4lO/1v3Wtj9omUUuxZmS5ngVEQuSwVQQAzb10sD1EkVt1awOjUejewOo+R6/l74q7loIr+fmGJEe6LtuehY6gAFXYFrG4UbEBAY4j4iqNoQoA6uxpf1FaT86JH8NWMiznCI8E9DYqLxdfXxPJxdnVFI707S6iPsv64MjN5qe6kIVgVL0RY32SM1fXZ2CgfwP8WBWd5ADSmYPI8jEEu7M7WOhPfbeilMO3tjraemyHvZmnOL4HuTydEWPiPT5n1MfoBQH0PvghPwphUsLKk0VsjnZdhur+8bD0t8qPVRgjwSASINTamU01hQ2xOkkA1uAGsbG7FA0Kf505+fOZp4I9SZaIlSp9JkZbFuPbUNk/Ozjo2XqftM0K8PJf3LnG0zeXjnj6ODY66WU6WW+hpgRY2NWMFMV/wCG3MWXh4dlImkXW1ghQW0s8j6Q5UVHdgDVV3tif6sctrDNaM4WFjUnFWSYY4H53LKWEhslFahtXqrej3oV+fTD0nAHmnMHy9G4DWWPbSKFfMkkAL3+fRss5cjEiE8UzgF1uOgrfUTfy3W72q2O1H4UF8POniWXaQ+vS5Y3YA1R7bDerNm9yxIFUz9c7mwtue2ygbnfZQN/VI3Qb9L32/dgJ866SwORbiS/LSuhBLKGoam0/QAgADeyv1Yxkk/JoqpnNOUVwiZcR5ygeWCSPzGbLSyeeFRmESskkRaR1GlQDTfSz2w6y/HAp1KQb7j1Ag9wVG4PuDgjypnIXgHkkUzO+3u7Fm7A/ESKO4qj0w2zPIeVdy3kot7kJrVSe9qrBSD9OxxpyhuJDTPcdfNPGuUhE3kSLNMrOEUUD5aByCC+o66r8A33wUynNKM4imjky0x+GOXT663/AHcikpIfkDfyw74fwpcuoSHSqD8AUAdK209De5PfC5g4UuZy0kTKjakbTrBoNRCttuCDvY3wE4l3FlgksccyDSGCuNgCRswuvxbD8sApY9mHuqL/AMkf/QfliRxqsEKr0WNQo+wC/fp+mIdzDxQ6ikZAkkokj+zXQlt/iugo9xfRTikpqC3PsWUXNqKXJDoePZpHCq0XxOiTtEGnCJqAPmE7nqASCa+pGBo87K2T+9QsWLG9S72Syi79Rux3Nm6AwcymUBnIC0kKhR7aiBa/ZdP3wQny19B9vuD/AKfrji2dRcbMPt/3+jqx6XGdb55Ak3FSUZ2bUqqGULVEnaMAdDfQEk0AxGwIMy5J4DHLGMwW85r2JukIqx5Z+Bwbu7bob6HFccS4GYZRLGKSzrjIOkAjSWAHT4uw2G+/TFj8o54Rg5hdlj0JnE76CBomFdSl3qFhoz12XHo9FKqVfqxeWeZ1dNlVnpyROcvkPlghDkcdwVX544zZ3GpzlPsZtqiNOJIIbnWqjFyCrLRqCWUbjcfEPbcfiOIVx3wtyuZ4h+1l6jkGqWNNtb9mDA7Kw3atzWx3NTCfO/7P++h6ffEY4PxHR5mXvaAlF2/ANJQE3WyMg7fD0NHFoUNvkh2LA74/wWFssI40WNYrKhAF0gghqro2nfV1tQd8SblniTZjKRSMPWVp66a1JR6+WtTiLzZ3BLw/zoMEwPbMSf8AMFk/m5xbU0bIplardzwSzGrY2xoxxzpvg1I5tiCc8cWo7kaV6A9yL1O1/gABAvY0x3VSGmedn0rtuew/1Ndvl3xVPNE/mSrBZYOfNmcn4gpBC/NS2n66f4VQYwzmopyfg0VVu2agvINgsjzpAbolFPVQ3U/4j1vtsPfASJfMZJydklWvbTqjVm/zavyGC3MGaKwnSfU2w+p2H/MRjK8O/wDtWjTYlCF+oHp+m4GOHG5/3JeXj8I9b6CjiqPZLP8AkzneISZUtLAAXq5IyTTDoXFbiRf4h1AN3W0p4TzsdKvmFVI3IAlDhkDE0UdqHlsLvS4F1scQvMNPIbAVPoocg79Wb0j3oDt19iHAZo8vkp5cw0kMmVmCeZCQrmOULoXSx0uoJalINBaFVjrdPs9npyeWjldQrxP1IrCZNX54y34XDk9FjIkY/RYtTVRu6wI4j4ilfhgkH8IbQrt8Xwox1ncD8PW+lYZcQ4+5jCZN31OPXM8Kx0LYjSq6RI243rSNPe9o9AssFmlks+okaXbteuzqPyYdu2G3auFftjhv7ZF06Wyz3PKiHcxxnMTgWPIHUksHlogLQNaUPUk7mzthjmZFgjJUWSaAJJZmOwskknbuegU9AMLh+a8wFr2HvsQR1DDsR9ehvcdGqSeaxmI/dxg+WDsD/E5v3HT5D544dt1t0/6vZePGfCO1VTXVFen3fnz8jzheU8uIKSS27Mfdm3J/XDvHOCcMAR3HT7kfzBxj9oFgDe6O3sb3/SvvjnTUpSbZ0I7YxSRjMwah2v3/AN/TDXl7iX7PN5dWH1JEpoB1JYvlHJ2o7tGezEqdmrBDAjjnDwyHt3BHUMLIYexBH88dDpurdNmG+Gc3qWkV9eUuUWBypx0PAY9RYwEIGOxZNIMbH+9oOk/3kbD+bPYp7lznFYc9J5x0GRCkwAZh5sZNMKsnX6und/rZ/N82ZiWxl4fLF15k9A+xIj7/AHIo9cfQo2UxjubPAShPOMEuz/GEjUtI6oo7sQB+ZxWfHOY5I88ucjSUZV9KGUxuI3IBBo0LHTfvoHWqxNeS+TBmJfPzR87QerkPZ7qBsIwOtBfueps/MZRJEKSKrqwplYAgj2IOxxjs6gpPEFwMhp8d2VJ/9RRMmsSKVq+tdtxRo39sSnwvbzMrM4o3Odx3qOEH9RiMc6+B59UvDG03u2Xc+k//AM2Pw/4W+xHTFgeHnLLZDh8UD0ZN3krcamNkA+wFD7Y0X6tXQSwVro2PJJsc2xucc3xy7OxqiA+Zcz5cZI0gkEEt7Dudj6RZ7HrVG6NQ5fi0WqSZ5FXzWJXW41FU9K7E/iOp/b19T1Ngc45gyOY7GldyT02+prb2NDqTsLwF4Lyjl34fExgjYuzSkkAsfMY16mWz6dOxr6DpjFbp1dDa3g3aO502b0svBDM1m0nzESo6OAS3pYHdCK6H5/piQouw+QH6YHcf4bDlc4RGqRmOJCWFAapDI3eh8KqPuffGmc4wCFSHRLLI2hUWQexJNrZGwxx9TpJuyNNaz4PRafVxjXK2x4fcFcT4yzTDyn9KK1FDsbI62KOw6fPA3l6bO5mfNRwCSdHW8xGjKpdR6R1WrF7Cv1rHfI8El84LmoJTGhJIjNyDUfS2nbUoN9Ot/UYkfH+BvDolh0SZc0PNidYHJclNMm40qDszUu5A0rRx6GjRejF574xjzj8nF1vUIX7YQ++dz/WPgZ8CghGpYY3DKOrNqQX2DBiAfcbHbBbLlyKdfzr5/wDbDPI5h5ITUQjQbIAb1D+IChQvcHvue94IQIwFNX+6x5XVy98m/wB5Z6TSxShFfH2wgZmODN5p0tUbgeYvc6bofrv7jbpghKAiUBtVfyH+v6YcVjBGM0r5Sxu8GmNMY5x5IvkJntorC6L9TGqj1Cqvq12u/t36YMZDNR1phtgKtqJu2oktVN+ZwO4lAEfUa0q1PY/s2YDf3FlWr5YK5acABVG+x399N7fljoXtSgpJd/2YaMxltkx1ED3O/sOnQfnvjTNi0YH2/wC4/lhn/TOpiuXjkzDKaPlj0A+xkalvGx4ZnpDWjLQg1tIzM/y2Gn+X3wqrQXzaljH54LW6+iHtzn8cggwKua8ygfNuO/ZrciiN/UoI771sbrEo4Nw/zpUjXcki9PwgDrbKa2HQBh8j2xEOdOF5zJuiSGB1kGtGQMKZGU1TH4rI23B1YsPw+oZhmkkXWF0qvQ2etXRJAU2a7jsRjuqMoQSl3PLarZKxyh5LFy8IRVVdlUAAewGHC44pjsmJrbMzOq4zpxhcb46MewlmDhvmUJUgHSffbb369674cHEQ5551XKKscMmXOad0VY5XoAN1dgpBVQN7NDFZRcuECeAfzfwwZfKyygs1IzbbUQCb1XY3qiBd73sCI63iTHl4hlo4JpHhiWMMoXy9axL3JsgNV7YCcazJmzanj8IAKrHEctqKj1M2oLba9RYCxdVRXHfgWeKO2RyuVOZhIZkJRoinexJKNmJ7HcEbGtg2uhJe4FbLPtQzznJuZmjOYzGZM0UyrrmQIVXSKtwFJ0L/ABL8PeuoKZPgeTQabjimUalFkRyAfijcHXGw2sAmrBphviP8MzWeSXMr5jQ2+krSP6l1KWNbatgCR1+wGFlOXCSTKwl6gB1AVQST6V7b0dth2wm7qGm0+V5+DXT07U34b7fIQz/iENDwSeYzJ/VSKA0kZNgqXHxA6QdydQsMTsQB4UmezjZhlESxRhJZElYrG3a2PegLI6ERgb1RK5rllNI0AKbshKS9m79drqtsduC8GL5LiCCZY3EkZXUb/qB5pUi/UCzVRsbb3WE1dRWpzGC4NVnTVpoqU3mWePsd8i80kIaTQrNZAUHdfw/FuCev5YeQhq9VXjjw5X8tTI1swDHsNxdVhxJIFFnHj7nmbil5PXVLEE2zbCxhWvHObMaSPt/MA/zwhRbeB2ThnsuGBBFhlpvnbJt+V4g/GM7O6+SGEYGznVRfYaT71p3r3JxYDAMBvQNb/cH/AEwwjyTafhFkD29j7/WsdPSaiNa9yOdqtP6hO+RxE/DsuY0VR5aqwUV6l9D3W/xqSfe98FoMsQatgo3GnSi39F9RH+I4AeHjEQzxn8GYY/aRVk/mSfviQZriiRkBjv3AI26dd8emhLdFSXk83KO1tPwRrxMyCtlopSP6idD8wJLjP5Myn/LiO8I4dJK6xoD6q+gFjcgA7D6adtjeJpzcBNw7MGP1ejWKB30EORvXZTgdyHPF5pZnGpl/d/w0SLN2QWPpG5J+dmsLtzgy3L3E64dkxFGqLdKOpJJPckk7kk4erjkgx1UYVWKkdVxvjRRjfHQj2FMw3TFX84eG8BjmebNTEzSGRrjy7G6/CxjDIqqAPioAfXFoHEc5p5dfNKVsFGQoVO2xBvcbn6fSiu5NiCr+XOU43kyckcSCGORSJZGj1PosgKit8RIUklQaHbcGxOImNGjkmlZPWqrqkZVLMfSpF9yOm198QDyI8pn4HlWV1iErC6tCoUMxVQqIAHZmoAkj2045zHMPC8boHjmlSd9bWYySPMSidkYWtbmwV023pVI0wnGMQV4l5qbhs6eVIHE5mlKsg2twaJuybJ327bbbwWbnzNsbEmkeyqoH6jDvxBRxmE812cmMUW3NAlQC1es0u7Gzt1PUvuAeDXEM3DHNGkQjkAZGeQCx70LIxRaalvdtWfwTLV3dlJ4/IHPP2c2/eDb+4n/TAQ51ySSxNmzudz3vEsy3hLxCRswscIc5aTynAdRbUG9OqtQ0kH/MMAsnyzmJY55I4WZMr/XkV6OvUXe2k3QNVvWGQqhD6UkKndZZ9cmyQr4jm9RgGvbfWa222Ff647N4mKRRy5J/x1/8cM8n4WZ+V8uqxC8zCZ47YAaV02DfRvUpr2cfOmvHfDzO5OaKGaGmnYLEVIZXYkCgw2uyNjRxmeg075cf2bF1LUpY3foOr4lxACoXvuNQr8/+wxrmvEpKHlwkt/fIofl1/TAnjPhln8tNFDJAS87FItDKwYjqAQdtt96/TG3APDnM5ps2vphOSQtKJbG4v0WAd6Um+m3zxRdN06edv8ln1XUtY3fwdMx4lTlaWONT77n9Cawzy/MufzUixRO7OxpVjUAn/hH1w+zfhHxOOBpmy/7tU8wkPGTprUTpDXsO3XbEo8PvD7iWVK5sZVJEZAyxmYK5+F0YANpJBAIDHrXcYfHS0w+mKM8tZfP6pslfhVy1mcrl5/2u0eZwwGoMwAWrJBIB32+mJNmOXYWshAWO9t6if8z2B9aOKbk5w4lxLPplUdoLk0mNfTp0/Hr7mtJJGLYl5vgj4jHw8A+YyXYrStKWAPzKj+XvhjReE4tBGHgsccMiRKsfmIVJAHVgV1UKB63tWK5zEUuSkjhm02Auh4tTKNNKha1BRibrf2oi8TjN82ImcXKlXGsqnmfhDyC0W7sE7b1sWXpYuHDKebnJbmafSwaJmLkaSx0KBYBZTYAUajsyGyao1xyVuaxwWjyxxBpssjv8VkHYA7GtwNga+Q+gwZUYCcqlRAIwNLR7MNup3307BiOo6juBg4gwuEeTO2brjbGBjONaFixq4xthYkCIcY5PViW0o6j1KpUHSR0oG7O567DewRSgJJw86qYeqiaOwXarOrp7FmPfTZNo1kMuBuZ4MrSrJ0pgzCgQxAIBr+IbUTdAbVZOFSRKPP8A48ZNYs9l0U9Mqoom/wC0m/mST2+gwY8HuISf0Txa3c+VCSg1H0fupz6f4d99sB//AFBN/wC6r8svGP8AmkP+uAHJvPYyWUz+XMRf9siKBgwGg6JEBojceuz9MXh9KBl2+FmWly/DMhpRm/aZJJZ32NBldlZiTe+mNe+IvyFw0jjvF8oyFsvKsokF9Azen7srsPviOcW8Y2CcOXImWJMqiiaMkBZNOgabF6lIU/8AHhT+MS/+5NFl2ilzyxhHD2U0oIjew3rUwI7nFiCwuFcVeTmmWFlKx5XJmOJe1EwsX+9j7KMOsrl4hPkOHNKs80E0mckIN+WqmUoN9xTzIADvSe1YrXJeNKDiMWdkyp1jLHLy6HHrOoMHFrtVEUffrtgT4ec/Q5HO5rMSxyN5yOEK0SpZtYsEjuAL+WAC0vE7OzJkMtnXjZJMpnw+k1egSSqvQ/iQJ+eNvE7i0GX4ZLNB8fFTCuofiUooLfTyRp+rYqiXxVmm4ZmMlmw+YaZ1ZJWfdKKNVVuLTb/EcN+aefxnMjkMsIijZNQpYsCGpUQECrHw398AFt+MEa/s4Y8SOVdcu2nLBqE3XagwJutN0Rg+3AtY4dmmldI8ll9bRpduTGnUL1UANtVm698VVzL4yZbOZby5eHI8pi8syOw9BrqhC6gA246YbT+NkgfIyQxlGy0RimQtaSr6OwFr8Ng9ifzAAed54RuKZnOCN1SfWAqsFavSBZo7to9X+JvuZ8O+GZviGemz6EeZD6xq+FnPpEYJ/wD13RPSlvriD8ycSjzGbmmhi8mORyyx3em+v5mzQ2F0Nhi8/AHORtw141/rI5mL/PWBpP5KR/lwq6TjHKLxH2U5RlkV3zge5NKlaEkhC7A/u/SGs0GLUAgLD+Ely/waKN2TQ41nyw5kZnASyYxJYuySWEYCg2CzEkCYBcdFTGaMmy0hhlOD+XICjUu401sF/CiAEBVB3JoljW+CqjGFGNhjTCItmcLCwsNIFhYWFgAWNSMbYwTiGsgRLnbw4yvE1HnKVlUUsyUHA60bFMtnofsReKW5y8EJ8lEZo5lnTWi1pKv62CrtuPiIHXvi+eNc4ZTKukc0wEkhCpGoZ3YkgUEjBPU1gLx/Ny5pAAnkRJJHJqloyOY2DAeXdIpYbl2vb4RinKLxjuZ5qzHK+aQ02Xl+ugkd+427HHGbgc6i2hkA+an6fbHpY5+IrTxdqOkKRvY2Kt13P674eRZGGRdQXYjeyfmaIvrd4neP9Bfc8rwcNkc0qMT9P+uLJ8N/B05tTPnLWBlYRhHUOzWVvYHSFIPXqa7dbP4xwqKECXy1KJq8xSQCV0AWt7FlC3XffvWGvLHEWyWbXIP6oZWdsu9m1JUylDfVWFsO4JrcEaV2Slt9pSVW3uU3zd4WZzJSPUTywAkrKg1DT1BcL8Brre13WIp+wSfwP/wn/pj0/wAz80RPDNl8sxlldWjJQHQlghi0laAVF+kEtdCsDeH5PKwAL5MupRpJZOhBIomht6QQfYjBCcmvcCryeecpwHMSmo4ZXPT0ox69O22H8XI2db/8eQd91I9vl8xj0Zk87l3obKQdgx+nz3+++3TD3N5G43WPSjFSFaqo7V0HTYfbDN4xUfJRvJnhM2ZzbQ5qQwhFL0oBZtL6GAJ2UgkXd/EMX3yvyjl8hF5eWj0g0WYm3Yjuzd/tQF7AYivMMZmiizMJaGaNiFK1qR/Urow6EagVIOx+h3lvLPGTPkop5dKMVPmUaVWVmRup2GpThU1KQqUdgYVcbquGed4gqR6wUI2os2lD9XAIG2GeS4hK8wJDCNh0Co63XaVJOnf1Li0IYFthsDGcYGM4cVFhYWFgAxjV5QBZIH1/P+Qxpm42ZGCMEYigxGqj71e/0xGc1yfI5JeYOTZ31DvfuQPfpQPYn1YAGnPHO8MeTzHkSkyhCAYxZX39W2k1e43F32xXeU4/LbJl/NaNy7mE5yiqoadWUEOrWQNOvcb21Nic8S8PdakHfUCpqzsdqIHUH5We5JqxX/FvDTOQggKuYQCgCSkgWqK61IJFbbkr88VlkZBryPOKcWikysBXIMkqTwzRrEI9Q9a6VYatdul0SPVsRtviWZXiedzYYxplsuFIuOcSvKpI1AOg0BDRBHW72JxV8nFpEMQm89PJPoizEfmRDSCvtqNKdibr3wSPiQywmKAQx6rswpI7X3IVlX1V7tQoYXn4NEWl5JjNmuKgeZH/AEbMNwf62NjRorbtX5nAzIeMkasYszlnjZCQTAVmj222KkbfQnEKy2QzGY3AIBBt53Ludz/Z2FUXfUV16475/kad12ncV2YFV+wXYD9fkcWSb8C3bt7MmXEeb4c2wWLLyzOAz0xlSPQgBYstguF/gCnUQdiTgHzblWzutnmBzACfs8WXLt5xpAzAlVOmgy2BV36tiMRHhOTzXDJ1nb0K1x+ZpLrZ9QBoqwsre3t36Yk3D+c2jMsv7uTMNrKusqqoLRrGAVkAfYL3ZhvdA74h4RKk5k94O8sa6YMlTRKBU2ZiDKDZA0xB9H6bY2mzGc1F2yEb9NkzaX9tUa7/AFOIQOdzFkZMvFqMkjkmQ6EJElByXLAF/iogbAoB8ON+I84TSiAD0pC2piZYQxo3GBpaiyEL6jV6PmcRlDU+CV5nnuGCv2zJ5jKhj8bxq8d/4oyf0Bw+n8QciYyy5lCCNihFgnb4WF6h1oqfpitOYOdXzboqGRtEZQpHoJkLABmdlBRFNE+mzZ7Vgdw7kyUsGWoWPRY9RYfLWxvpfQn6dsTjJR2tE5z/ADpAsOmISMNRfUwIDOd9ckrqq9T+G9hQGwxw5K4q8schJ1hZGCOFKg6yZHCmMCQqJHYC2qj8sM+F+GjObeMykdTIZG996II79CB0GLH4TycwUBiVAFAHSw26ekk19sXUcdxE57jfhDIegIJ/EhUG/m0YH5HWfcYkOS4YoOrywrjupA1X76At/cY2yvBo00+kFl/F3/8AHy6YfAYsLEBjOFjGABYWFhYAFhEYWM4ANawtOM4WAATx/gKzxadK6lIZSRRHvTDdbHcEYi0Hh6Va1NEVuG3+2wA9qI+m2J+BhYMACcly3CoGpFZtjZ33FdLHy/U9tsPF4VEOkaDr0A79cO8LABFeZ+FQvpQInmP+HSfUoBvYOt17DUf7pxE5fDTLMo1ZdkAPxKCy/O1VVdfp5YG25xauFgAqiTwYgk9SaSD/AAej9FAr7Y5N4Ewsb3Ff36/Ov9MW5jOIwTkrXJ+FpiAWNyg3+EpW++6lKP5YOR8reRGzH96VFhQosn5gAj8heJbhYkgj2Rz2lVKZZiSNyoYXvQouL9z6q6deluv6YlIJGWksGqJUbVd30+3/AJwWrGawACRxiSgTl337Xv8ATpQ+5A2O+NoeKytX7hgLINncUyi60+x1de2ClYRwAK8LCwhgAWFjOMYAP//Z"/>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sp>
        <p:nvSpPr>
          <p:cNvPr id="19466" name="AutoShape 10" descr="data:image/jpeg;base64,/9j/4AAQSkZJRgABAQAAAQABAAD/2wCEAAkGBhQSEBQUEhQVFRUUFxgXFxcXGBgbGRweGhwXGBwaHRoYGyggGhojGRgcIC8hIygpLC8tFR4xNTAqNSYrLCkBCQoKDgwOGg8PGTAkHyUqLCwsLCwtLikpLCosKSwqLSkqMS8pLCkpKSwsLCksLCksKSksKSksLCksKSwpLCksKf/AABEIALoArAMBIgACEQEDEQH/xAAcAAABBAMBAAAAAAAAAAAAAAAFAAQGBwECAwj/xABDEAACAgAEBAQEAwQIBQMFAAABAgMRAAQSIQUGMUEHEyJRMmFxgUKRoRQjUrEVM0NicoLB8JKi0eHxCCXCFiREY3P/xAAbAQACAwEBAQAAAAAAAAAAAAAAAwECBAUGB//EACsRAAICAQMDAwQBBQAAAAAAAAABAgMRBBIhBTFBEyJhMlFxsaEjM4HB8P/aAAwDAQACEQMRAD8AvDCwsLAAsLGcLAAsLCxzmlCgliAACSTsAB1JOADKygkgEGtjXbYHf22IP3xF/EPnb+i8qs/kmXVKsenVo6hjd6T/AA9K74qvxr4lw6VxNlczeboKwgOqN12rW6mgwHQgnoAR0IqsZqeUCIPK4JBEepiCeg9JNXgA9CD/ANQHD/IMlTeYCB5Okat73DXp0iut9xth3D46cMMSO0jqXNFChLp82rbT8wTiqE8FM2+XidCnmuTrRmChF207/iJ3uum2HGb8CswmXZxMkkqixDGh3NjbW7LW1np2xGUX9OX2L84XzZk8wwWDMwyMQCFWRS1EX8N30+WC148c8W5UzmS0vPDJENXpc9L67Mp2O14LZHxUz6MhaYyhEeOn3JSQUVLdWogEE7gj64ko+D1heM4rvwo8Ro89EmW0S+bl4I/MdymlioVCRTajZ3uvr2xYd4AM4WFeFgAWFhYWADGFjOMYAM4xhYzeADGM4WFgAWBPEOP+U2nyyzlqVQRZXYavlbWqg9SOwDEFjiL8YcmY0AW2QBdj6gaXUP7Rlslv7OOyN2sgDjKcxMdTOq6UAvQSTdsLWz6lLjy1oW7BiKFXxm50RUYulFdiAy1dMxFn8KhTqfoNLHoASEzOYCqFWqHq1AH1MQAHCjcDTSxqNwpUj1PFiIcc4pBFNl1nBaMuQ8QAYMQAwUhL1IG0swApiq36FiBjJKE/IGV4jMJYsqMvASza0ZwJLqgqnar1MWAUbqo6McGYeH8O4VLBEkZM07BVCjW/trYddAP+u2xx1z3N3nIFh/a427iPKO8hFbaDIgVADtZBrbphiuYgyuXzE0YkXNn0M09tmQ5rSHMgFA2tKo0kNtYGK5NUVGPCJznc6kUbSSuqIotmY0BuBufqQPvjll+IJNHry8iSLvurKyk0aBI+Hej77YGcU4vCyCCSJsy8qazBHH5hKXszb6VWwKLEAkbYjy8Iy2XzCNCmY4VM400yxiKUfw+pniLDrRYNt0OKKI2ViTwF+beW488ipmUao21KUYqesan3BBBPbttW+KD5v4KMtmnjRXWMVoLWb9IshqAPqv6Y9GZbPSRo3nMJQK8txHoZr7OFtOtUyncfhFb1d4sxE5aNvMCqG+Ak25N1VbWoJO9bHF4sVbFNbiB8n81y8PzSTwsBRCuCLDISCynvRrt7DHr3LZlXVXQhlZQykbggiwQfpjxOMekfBvjBThEHnttrmWMkg0ikbEXYAJfc7KF3IFYix4WTKizQ2NgcN0kBAI6HcY3DYpGwttO2GHHONR5SFppSQi0KAtiSaCqB1YkgAYeA4rXxpzp0ZWEGtcjOSDVaQqA32rzGP+XGitb5JC5PCySzl7njLZw6YyyyVqEcg0sV/iXcq6/NSa74kIxRsWQ1qrR3G40uNBoq1AhgeiuAeo2NkGwSMWdyjzQcyhjmAXMRga1AoOvQSoDvoJ6j8J26UTr1OldPK5Qqq5T4JHhYWM4xjhYWFhYAFiHcfYLK9UbsEVtbabWhu12pc9TccY+I1MDiE81avNLMjBWIVfxauooexNsAvsWJ+L01bJAOdznsQSbaydthbOWH4VBJLChvYq49Gvhp687PLpsqBEmoEMqCmLdPQWJaxX4NPUHGXyxX4viPxkE9jYQMNwAd7FsW9Q3EeuPFXXPQLl5pYXdG1NHpUsiiwCtFepXSKIC7A0BqqpckpN8FycZMgVHWZIUicSTF1BUxKCXXUSNG2+rtWKxy+UfiPEXzJGnKu6GIHZ5EiUoshWwQhJdhY31qe2HHGuTI3MCTPPPJmJlVmlmdwFQNK9JYUGk0WBtqvEzhq2roKFaNIAqqBrcbdulDA5Giupp8jfw7UHLSzMAJZcxP5vuPLkaJEPsEiRQB0rfveDiz5fOZe1MWYhksfhdGo0RvsaYV9RiFcX4fLlXbMZKbyXnmhWWN1DwyNJIkWvTYKP6gSVO+nf3x2bK8QdQhzeWyyWb/AGWAqxs700rFUJJ6gdT3xbPAuVUtwOm4FCnEo4crCkJQM2YEXwCNkYIHANFzLpKg7gRk7DrEvEzgU+YhiWFNQjZmYWA17IAFPXY3iy+EZCDLx6Yd9TWXLF3kdh8TuTbMfcnp7YD52QsWbuab6WYSftuf0xTPI9V4jhlWZbwxhI0yZ0JIfSD5LmHX00GawOvpvpf5YkvJWXkymTeCVvWs8gK9dLIVQ0BuSWUEX8iAD+8Uvx7KaxOigorOsapqDFWom9j6SzMlLf8AD0s4G5vOAZvN6a1DMOD/AJVRGI3r4lO/1v3Wtj9omUUuxZmS5ngVEQuSwVQQAzb10sD1EkVt1awOjUejewOo+R6/l74q7loIr+fmGJEe6LtuehY6gAFXYFrG4UbEBAY4j4iqNoQoA6uxpf1FaT86JH8NWMiznCI8E9DYqLxdfXxPJxdnVFI707S6iPsv64MjN5qe6kIVgVL0RY32SM1fXZ2CgfwP8WBWd5ADSmYPI8jEEu7M7WOhPfbeilMO3tjraemyHvZmnOL4HuTydEWPiPT5n1MfoBQH0PvghPwphUsLKk0VsjnZdhur+8bD0t8qPVRgjwSASINTamU01hQ2xOkkA1uAGsbG7FA0Kf505+fOZp4I9SZaIlSp9JkZbFuPbUNk/Ozjo2XqftM0K8PJf3LnG0zeXjnj6ODY66WU6WW+hpgRY2NWMFMV/wCG3MWXh4dlImkXW1ghQW0s8j6Q5UVHdgDVV3tif6sctrDNaM4WFjUnFWSYY4H53LKWEhslFahtXqrej3oV+fTD0nAHmnMHy9G4DWWPbSKFfMkkAL3+fRss5cjEiE8UzgF1uOgrfUTfy3W72q2O1H4UF8POniWXaQ+vS5Y3YA1R7bDerNm9yxIFUz9c7mwtue2ygbnfZQN/VI3Qb9L32/dgJ866SwORbiS/LSuhBLKGoam0/QAgADeyv1Yxkk/JoqpnNOUVwiZcR5ygeWCSPzGbLSyeeFRmESskkRaR1GlQDTfSz2w6y/HAp1KQb7j1Ag9wVG4PuDgjypnIXgHkkUzO+3u7Fm7A/ESKO4qj0w2zPIeVdy3kot7kJrVSe9qrBSD9OxxpyhuJDTPcdfNPGuUhE3kSLNMrOEUUD5aByCC+o66r8A33wUynNKM4imjky0x+GOXT663/AHcikpIfkDfyw74fwpcuoSHSqD8AUAdK209De5PfC5g4UuZy0kTKjakbTrBoNRCttuCDvY3wE4l3FlgksccyDSGCuNgCRswuvxbD8sApY9mHuqL/AMkf/QfliRxqsEKr0WNQo+wC/fp+mIdzDxQ6ikZAkkokj+zXQlt/iugo9xfRTikpqC3PsWUXNqKXJDoePZpHCq0XxOiTtEGnCJqAPmE7nqASCa+pGBo87K2T+9QsWLG9S72Syi79Rux3Nm6AwcymUBnIC0kKhR7aiBa/ZdP3wQny19B9vuD/AKfrji2dRcbMPt/3+jqx6XGdb55Ak3FSUZ2bUqqGULVEnaMAdDfQEk0AxGwIMy5J4DHLGMwW85r2JukIqx5Z+Bwbu7bob6HFccS4GYZRLGKSzrjIOkAjSWAHT4uw2G+/TFj8o54Rg5hdlj0JnE76CBomFdSl3qFhoz12XHo9FKqVfqxeWeZ1dNlVnpyROcvkPlghDkcdwVX544zZ3GpzlPsZtqiNOJIIbnWqjFyCrLRqCWUbjcfEPbcfiOIVx3wtyuZ4h+1l6jkGqWNNtb9mDA7Kw3atzWx3NTCfO/7P++h6ffEY4PxHR5mXvaAlF2/ANJQE3WyMg7fD0NHFoUNvkh2LA74/wWFssI40WNYrKhAF0gghqro2nfV1tQd8SblniTZjKRSMPWVp66a1JR6+WtTiLzZ3BLw/zoMEwPbMSf8AMFk/m5xbU0bIplardzwSzGrY2xoxxzpvg1I5tiCc8cWo7kaV6A9yL1O1/gABAvY0x3VSGmedn0rtuew/1Ndvl3xVPNE/mSrBZYOfNmcn4gpBC/NS2n66f4VQYwzmopyfg0VVu2agvINgsjzpAbolFPVQ3U/4j1vtsPfASJfMZJydklWvbTqjVm/zavyGC3MGaKwnSfU2w+p2H/MRjK8O/wDtWjTYlCF+oHp+m4GOHG5/3JeXj8I9b6CjiqPZLP8AkzneISZUtLAAXq5IyTTDoXFbiRf4h1AN3W0p4TzsdKvmFVI3IAlDhkDE0UdqHlsLvS4F1scQvMNPIbAVPoocg79Wb0j3oDt19iHAZo8vkp5cw0kMmVmCeZCQrmOULoXSx0uoJalINBaFVjrdPs9npyeWjldQrxP1IrCZNX54y34XDk9FjIkY/RYtTVRu6wI4j4ilfhgkH8IbQrt8Xwox1ncD8PW+lYZcQ4+5jCZN31OPXM8Kx0LYjSq6RI243rSNPe9o9AssFmlks+okaXbteuzqPyYdu2G3auFftjhv7ZF06Wyz3PKiHcxxnMTgWPIHUksHlogLQNaUPUk7mzthjmZFgjJUWSaAJJZmOwskknbuegU9AMLh+a8wFr2HvsQR1DDsR9ehvcdGqSeaxmI/dxg+WDsD/E5v3HT5D544dt1t0/6vZePGfCO1VTXVFen3fnz8jzheU8uIKSS27Mfdm3J/XDvHOCcMAR3HT7kfzBxj9oFgDe6O3sb3/SvvjnTUpSbZ0I7YxSRjMwah2v3/AN/TDXl7iX7PN5dWH1JEpoB1JYvlHJ2o7tGezEqdmrBDAjjnDwyHt3BHUMLIYexBH88dDpurdNmG+Gc3qWkV9eUuUWBypx0PAY9RYwEIGOxZNIMbH+9oOk/3kbD+bPYp7lznFYc9J5x0GRCkwAZh5sZNMKsnX6und/rZ/N82ZiWxl4fLF15k9A+xIj7/AHIo9cfQo2UxjubPAShPOMEuz/GEjUtI6oo7sQB+ZxWfHOY5I88ucjSUZV9KGUxuI3IBBo0LHTfvoHWqxNeS+TBmJfPzR87QerkPZ7qBsIwOtBfueps/MZRJEKSKrqwplYAgj2IOxxjs6gpPEFwMhp8d2VJ/9RRMmsSKVq+tdtxRo39sSnwvbzMrM4o3Odx3qOEH9RiMc6+B59UvDG03u2Xc+k//AM2Pw/4W+xHTFgeHnLLZDh8UD0ZN3krcamNkA+wFD7Y0X6tXQSwVro2PJJsc2xucc3xy7OxqiA+Zcz5cZI0gkEEt7Dudj6RZ7HrVG6NQ5fi0WqSZ5FXzWJXW41FU9K7E/iOp/b19T1Ngc45gyOY7GldyT02+prb2NDqTsLwF4Lyjl34fExgjYuzSkkAsfMY16mWz6dOxr6DpjFbp1dDa3g3aO502b0svBDM1m0nzESo6OAS3pYHdCK6H5/piQouw+QH6YHcf4bDlc4RGqRmOJCWFAapDI3eh8KqPuffGmc4wCFSHRLLI2hUWQexJNrZGwxx9TpJuyNNaz4PRafVxjXK2x4fcFcT4yzTDyn9KK1FDsbI62KOw6fPA3l6bO5mfNRwCSdHW8xGjKpdR6R1WrF7Cv1rHfI8El84LmoJTGhJIjNyDUfS2nbUoN9Ot/UYkfH+BvDolh0SZc0PNidYHJclNMm40qDszUu5A0rRx6GjRejF574xjzj8nF1vUIX7YQ++dz/WPgZ8CghGpYY3DKOrNqQX2DBiAfcbHbBbLlyKdfzr5/wDbDPI5h5ITUQjQbIAb1D+IChQvcHvue94IQIwFNX+6x5XVy98m/wB5Z6TSxShFfH2wgZmODN5p0tUbgeYvc6bofrv7jbpghKAiUBtVfyH+v6YcVjBGM0r5Sxu8GmNMY5x5IvkJntorC6L9TGqj1Cqvq12u/t36YMZDNR1phtgKtqJu2oktVN+ZwO4lAEfUa0q1PY/s2YDf3FlWr5YK5acABVG+x399N7fljoXtSgpJd/2YaMxltkx1ED3O/sOnQfnvjTNi0YH2/wC4/lhn/TOpiuXjkzDKaPlj0A+xkalvGx4ZnpDWjLQg1tIzM/y2Gn+X3wqrQXzaljH54LW6+iHtzn8cggwKua8ygfNuO/ZrciiN/UoI771sbrEo4Nw/zpUjXcki9PwgDrbKa2HQBh8j2xEOdOF5zJuiSGB1kGtGQMKZGU1TH4rI23B1YsPw+oZhmkkXWF0qvQ2etXRJAU2a7jsRjuqMoQSl3PLarZKxyh5LFy8IRVVdlUAAewGHC44pjsmJrbMzOq4zpxhcb46MewlmDhvmUJUgHSffbb369674cHEQ5551XKKscMmXOad0VY5XoAN1dgpBVQN7NDFZRcuECeAfzfwwZfKyygs1IzbbUQCb1XY3qiBd73sCI63iTHl4hlo4JpHhiWMMoXy9axL3JsgNV7YCcazJmzanj8IAKrHEctqKj1M2oLba9RYCxdVRXHfgWeKO2RyuVOZhIZkJRoinexJKNmJ7HcEbGtg2uhJe4FbLPtQzznJuZmjOYzGZM0UyrrmQIVXSKtwFJ0L/ABL8PeuoKZPgeTQabjimUalFkRyAfijcHXGw2sAmrBphviP8MzWeSXMr5jQ2+krSP6l1KWNbatgCR1+wGFlOXCSTKwl6gB1AVQST6V7b0dth2wm7qGm0+V5+DXT07U34b7fIQz/iENDwSeYzJ/VSKA0kZNgqXHxA6QdydQsMTsQB4UmezjZhlESxRhJZElYrG3a2PegLI6ERgb1RK5rllNI0AKbshKS9m79drqtsduC8GL5LiCCZY3EkZXUb/qB5pUi/UCzVRsbb3WE1dRWpzGC4NVnTVpoqU3mWePsd8i80kIaTQrNZAUHdfw/FuCev5YeQhq9VXjjw5X8tTI1swDHsNxdVhxJIFFnHj7nmbil5PXVLEE2zbCxhWvHObMaSPt/MA/zwhRbeB2ThnsuGBBFhlpvnbJt+V4g/GM7O6+SGEYGznVRfYaT71p3r3JxYDAMBvQNb/cH/AEwwjyTafhFkD29j7/WsdPSaiNa9yOdqtP6hO+RxE/DsuY0VR5aqwUV6l9D3W/xqSfe98FoMsQatgo3GnSi39F9RH+I4AeHjEQzxn8GYY/aRVk/mSfviQZriiRkBjv3AI26dd8emhLdFSXk83KO1tPwRrxMyCtlopSP6idD8wJLjP5Myn/LiO8I4dJK6xoD6q+gFjcgA7D6adtjeJpzcBNw7MGP1ejWKB30EORvXZTgdyHPF5pZnGpl/d/w0SLN2QWPpG5J+dmsLtzgy3L3E64dkxFGqLdKOpJJPckk7kk4erjkgx1UYVWKkdVxvjRRjfHQj2FMw3TFX84eG8BjmebNTEzSGRrjy7G6/CxjDIqqAPioAfXFoHEc5p5dfNKVsFGQoVO2xBvcbn6fSiu5NiCr+XOU43kyckcSCGORSJZGj1PosgKit8RIUklQaHbcGxOImNGjkmlZPWqrqkZVLMfSpF9yOm198QDyI8pn4HlWV1iErC6tCoUMxVQqIAHZmoAkj2045zHMPC8boHjmlSd9bWYySPMSidkYWtbmwV023pVI0wnGMQV4l5qbhs6eVIHE5mlKsg2twaJuybJ327bbbwWbnzNsbEmkeyqoH6jDvxBRxmE812cmMUW3NAlQC1es0u7Gzt1PUvuAeDXEM3DHNGkQjkAZGeQCx70LIxRaalvdtWfwTLV3dlJ4/IHPP2c2/eDb+4n/TAQ51ySSxNmzudz3vEsy3hLxCRswscIc5aTynAdRbUG9OqtQ0kH/MMAsnyzmJY55I4WZMr/XkV6OvUXe2k3QNVvWGQqhD6UkKndZZ9cmyQr4jm9RgGvbfWa222Ff647N4mKRRy5J/x1/8cM8n4WZ+V8uqxC8zCZ47YAaV02DfRvUpr2cfOmvHfDzO5OaKGaGmnYLEVIZXYkCgw2uyNjRxmeg075cf2bF1LUpY3foOr4lxACoXvuNQr8/+wxrmvEpKHlwkt/fIofl1/TAnjPhln8tNFDJAS87FItDKwYjqAQdtt96/TG3APDnM5ps2vphOSQtKJbG4v0WAd6Um+m3zxRdN06edv8ln1XUtY3fwdMx4lTlaWONT77n9Cawzy/MufzUixRO7OxpVjUAn/hH1w+zfhHxOOBpmy/7tU8wkPGTprUTpDXsO3XbEo8PvD7iWVK5sZVJEZAyxmYK5+F0YANpJBAIDHrXcYfHS0w+mKM8tZfP6pslfhVy1mcrl5/2u0eZwwGoMwAWrJBIB32+mJNmOXYWshAWO9t6if8z2B9aOKbk5w4lxLPplUdoLk0mNfTp0/Hr7mtJJGLYl5vgj4jHw8A+YyXYrStKWAPzKj+XvhjReE4tBGHgsccMiRKsfmIVJAHVgV1UKB63tWK5zEUuSkjhm02Auh4tTKNNKha1BRibrf2oi8TjN82ImcXKlXGsqnmfhDyC0W7sE7b1sWXpYuHDKebnJbmafSwaJmLkaSx0KBYBZTYAUajsyGyao1xyVuaxwWjyxxBpssjv8VkHYA7GtwNga+Q+gwZUYCcqlRAIwNLR7MNup3307BiOo6juBg4gwuEeTO2brjbGBjONaFixq4xthYkCIcY5PViW0o6j1KpUHSR0oG7O567DewRSgJJw86qYeqiaOwXarOrp7FmPfTZNo1kMuBuZ4MrSrJ0pgzCgQxAIBr+IbUTdAbVZOFSRKPP8A48ZNYs9l0U9Mqoom/wC0m/mST2+gwY8HuISf0Txa3c+VCSg1H0fupz6f4d99sB//AFBN/wC6r8svGP8AmkP+uAHJvPYyWUz+XMRf9siKBgwGg6JEBojceuz9MXh9KBl2+FmWly/DMhpRm/aZJJZ32NBldlZiTe+mNe+IvyFw0jjvF8oyFsvKsokF9Azen7srsPviOcW8Y2CcOXImWJMqiiaMkBZNOgabF6lIU/8AHhT+MS/+5NFl2ilzyxhHD2U0oIjew3rUwI7nFiCwuFcVeTmmWFlKx5XJmOJe1EwsX+9j7KMOsrl4hPkOHNKs80E0mckIN+WqmUoN9xTzIADvSe1YrXJeNKDiMWdkyp1jLHLy6HHrOoMHFrtVEUffrtgT4ec/Q5HO5rMSxyN5yOEK0SpZtYsEjuAL+WAC0vE7OzJkMtnXjZJMpnw+k1egSSqvQ/iQJ+eNvE7i0GX4ZLNB8fFTCuofiUooLfTyRp+rYqiXxVmm4ZmMlmw+YaZ1ZJWfdKKNVVuLTb/EcN+aefxnMjkMsIijZNQpYsCGpUQECrHw398AFt+MEa/s4Y8SOVdcu2nLBqE3XagwJutN0Rg+3AtY4dmmldI8ll9bRpduTGnUL1UANtVm698VVzL4yZbOZby5eHI8pi8syOw9BrqhC6gA246YbT+NkgfIyQxlGy0RimQtaSr6OwFr8Ng9ifzAAed54RuKZnOCN1SfWAqsFavSBZo7to9X+JvuZ8O+GZviGemz6EeZD6xq+FnPpEYJ/wD13RPSlvriD8ycSjzGbmmhi8mORyyx3em+v5mzQ2F0Nhi8/AHORtw141/rI5mL/PWBpP5KR/lwq6TjHKLxH2U5RlkV3zge5NKlaEkhC7A/u/SGs0GLUAgLD+Ely/waKN2TQ41nyw5kZnASyYxJYuySWEYCg2CzEkCYBcdFTGaMmy0hhlOD+XICjUu401sF/CiAEBVB3JoljW+CqjGFGNhjTCItmcLCwsNIFhYWFgAWNSMbYwTiGsgRLnbw4yvE1HnKVlUUsyUHA60bFMtnofsReKW5y8EJ8lEZo5lnTWi1pKv62CrtuPiIHXvi+eNc4ZTKukc0wEkhCpGoZ3YkgUEjBPU1gLx/Ny5pAAnkRJJHJqloyOY2DAeXdIpYbl2vb4RinKLxjuZ5qzHK+aQ02Xl+ugkd+427HHGbgc6i2hkA+an6fbHpY5+IrTxdqOkKRvY2Kt13P674eRZGGRdQXYjeyfmaIvrd4neP9Bfc8rwcNkc0qMT9P+uLJ8N/B05tTPnLWBlYRhHUOzWVvYHSFIPXqa7dbP4xwqKECXy1KJq8xSQCV0AWt7FlC3XffvWGvLHEWyWbXIP6oZWdsu9m1JUylDfVWFsO4JrcEaV2Slt9pSVW3uU3zd4WZzJSPUTywAkrKg1DT1BcL8Brre13WIp+wSfwP/wn/pj0/wAz80RPDNl8sxlldWjJQHQlghi0laAVF+kEtdCsDeH5PKwAL5MupRpJZOhBIomht6QQfYjBCcmvcCryeecpwHMSmo4ZXPT0ox69O22H8XI2db/8eQd91I9vl8xj0Zk87l3obKQdgx+nz3+++3TD3N5G43WPSjFSFaqo7V0HTYfbDN4xUfJRvJnhM2ZzbQ5qQwhFL0oBZtL6GAJ2UgkXd/EMX3yvyjl8hF5eWj0g0WYm3Yjuzd/tQF7AYivMMZmiizMJaGaNiFK1qR/Urow6EagVIOx+h3lvLPGTPkop5dKMVPmUaVWVmRup2GpThU1KQqUdgYVcbquGed4gqR6wUI2os2lD9XAIG2GeS4hK8wJDCNh0Co63XaVJOnf1Li0IYFthsDGcYGM4cVFhYWFgAxjV5QBZIH1/P+Qxpm42ZGCMEYigxGqj71e/0xGc1yfI5JeYOTZ31DvfuQPfpQPYn1YAGnPHO8MeTzHkSkyhCAYxZX39W2k1e43F32xXeU4/LbJl/NaNy7mE5yiqoadWUEOrWQNOvcb21Nic8S8PdakHfUCpqzsdqIHUH5We5JqxX/FvDTOQggKuYQCgCSkgWqK61IJFbbkr88VlkZBryPOKcWikysBXIMkqTwzRrEI9Q9a6VYatdul0SPVsRtviWZXiedzYYxplsuFIuOcSvKpI1AOg0BDRBHW72JxV8nFpEMQm89PJPoizEfmRDSCvtqNKdibr3wSPiQywmKAQx6rswpI7X3IVlX1V7tQoYXn4NEWl5JjNmuKgeZH/AEbMNwf62NjRorbtX5nAzIeMkasYszlnjZCQTAVmj222KkbfQnEKy2QzGY3AIBBt53Ludz/Z2FUXfUV16475/kad12ncV2YFV+wXYD9fkcWSb8C3bt7MmXEeb4c2wWLLyzOAz0xlSPQgBYstguF/gCnUQdiTgHzblWzutnmBzACfs8WXLt5xpAzAlVOmgy2BV36tiMRHhOTzXDJ1nb0K1x+ZpLrZ9QBoqwsre3t36Yk3D+c2jMsv7uTMNrKusqqoLRrGAVkAfYL3ZhvdA74h4RKk5k94O8sa6YMlTRKBU2ZiDKDZA0xB9H6bY2mzGc1F2yEb9NkzaX9tUa7/AFOIQOdzFkZMvFqMkjkmQ6EJElByXLAF/iogbAoB8ON+I84TSiAD0pC2piZYQxo3GBpaiyEL6jV6PmcRlDU+CV5nnuGCv2zJ5jKhj8bxq8d/4oyf0Bw+n8QciYyy5lCCNihFgnb4WF6h1oqfpitOYOdXzboqGRtEZQpHoJkLABmdlBRFNE+mzZ7Vgdw7kyUsGWoWPRY9RYfLWxvpfQn6dsTjJR2tE5z/ADpAsOmISMNRfUwIDOd9ckrqq9T+G9hQGwxw5K4q8schJ1hZGCOFKg6yZHCmMCQqJHYC2qj8sM+F+GjObeMykdTIZG996II79CB0GLH4TycwUBiVAFAHSw26ekk19sXUcdxE57jfhDIegIJ/EhUG/m0YH5HWfcYkOS4YoOrywrjupA1X76At/cY2yvBo00+kFl/F3/8AHy6YfAYsLEBjOFjGABYWFhYAFhEYWM4ANawtOM4WAATx/gKzxadK6lIZSRRHvTDdbHcEYi0Hh6Va1NEVuG3+2wA9qI+m2J+BhYMACcly3CoGpFZtjZ33FdLHy/U9tsPF4VEOkaDr0A79cO8LABFeZ+FQvpQInmP+HSfUoBvYOt17DUf7pxE5fDTLMo1ZdkAPxKCy/O1VVdfp5YG25xauFgAqiTwYgk9SaSD/AAej9FAr7Y5N4Ewsb3Ff36/Ov9MW5jOIwTkrXJ+FpiAWNyg3+EpW++6lKP5YOR8reRGzH96VFhQosn5gAj8heJbhYkgj2Rz2lVKZZiSNyoYXvQouL9z6q6deluv6YlIJGWksGqJUbVd30+3/AJwWrGawACRxiSgTl337Xv8ATpQ+5A2O+NoeKytX7hgLINncUyi60+x1de2ClYRwAK8LCwhgAWFjOMYAP//Z"/>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sp>
        <p:nvSpPr>
          <p:cNvPr id="19468" name="AutoShape 12" descr="data:image/jpeg;base64,/9j/4AAQSkZJRgABAQAAAQABAAD/2wCEAAkGBhQSEBQUEhQVFRUUFxgXFxcXGBgbGRweGhwXGBwaHRoYGyggGhojGRgcIC8hIygpLC8tFR4xNTAqNSYrLCkBCQoKDgwOGg8PGTAkHyUqLCwsLCwtLikpLCosKSwqLSkqMS8pLCkpKSwsLCksLCksKSksKSksLCksKSwpLCksKf/AABEIALoArAMBIgACEQEDEQH/xAAcAAABBAMBAAAAAAAAAAAAAAAFAAQGBwECAwj/xABDEAACAgAEBAQEAwQIBQMFAAABAgMRAAQSIQUGMUEHEyJRMmFxgUKRoRQjUrEVM0NicoLB8JKi0eHxCCXCFiREY3P/xAAbAQACAwEBAQAAAAAAAAAAAAAAAwECBAUGB//EACsRAAICAQMDAwQBBQAAAAAAAAABAgMRBBIhBTFBEyJhMlFxsaEjM4HB8P/aAAwDAQACEQMRAD8AvDCwsLAAsLGcLAAsLCxzmlCgliAACSTsAB1JOADKygkgEGtjXbYHf22IP3xF/EPnb+i8qs/kmXVKsenVo6hjd6T/AA9K74qvxr4lw6VxNlczeboKwgOqN12rW6mgwHQgnoAR0IqsZqeUCIPK4JBEepiCeg9JNXgA9CD/ANQHD/IMlTeYCB5Okat73DXp0iut9xth3D46cMMSO0jqXNFChLp82rbT8wTiqE8FM2+XidCnmuTrRmChF207/iJ3uum2HGb8CswmXZxMkkqixDGh3NjbW7LW1np2xGUX9OX2L84XzZk8wwWDMwyMQCFWRS1EX8N30+WC148c8W5UzmS0vPDJENXpc9L67Mp2O14LZHxUz6MhaYyhEeOn3JSQUVLdWogEE7gj64ko+D1heM4rvwo8Ro89EmW0S+bl4I/MdymlioVCRTajZ3uvr2xYd4AM4WFeFgAWFhYWADGFjOMYAM4xhYzeADGM4WFgAWBPEOP+U2nyyzlqVQRZXYavlbWqg9SOwDEFjiL8YcmY0AW2QBdj6gaXUP7Rlslv7OOyN2sgDjKcxMdTOq6UAvQSTdsLWz6lLjy1oW7BiKFXxm50RUYulFdiAy1dMxFn8KhTqfoNLHoASEzOYCqFWqHq1AH1MQAHCjcDTSxqNwpUj1PFiIcc4pBFNl1nBaMuQ8QAYMQAwUhL1IG0swApiq36FiBjJKE/IGV4jMJYsqMvASza0ZwJLqgqnar1MWAUbqo6McGYeH8O4VLBEkZM07BVCjW/trYddAP+u2xx1z3N3nIFh/a427iPKO8hFbaDIgVADtZBrbphiuYgyuXzE0YkXNn0M09tmQ5rSHMgFA2tKo0kNtYGK5NUVGPCJznc6kUbSSuqIotmY0BuBufqQPvjll+IJNHry8iSLvurKyk0aBI+Hej77YGcU4vCyCCSJsy8qazBHH5hKXszb6VWwKLEAkbYjy8Iy2XzCNCmY4VM400yxiKUfw+pniLDrRYNt0OKKI2ViTwF+beW488ipmUao21KUYqesan3BBBPbttW+KD5v4KMtmnjRXWMVoLWb9IshqAPqv6Y9GZbPSRo3nMJQK8txHoZr7OFtOtUyncfhFb1d4sxE5aNvMCqG+Ak25N1VbWoJO9bHF4sVbFNbiB8n81y8PzSTwsBRCuCLDISCynvRrt7DHr3LZlXVXQhlZQykbggiwQfpjxOMekfBvjBThEHnttrmWMkg0ikbEXYAJfc7KF3IFYix4WTKizQ2NgcN0kBAI6HcY3DYpGwttO2GHHONR5SFppSQi0KAtiSaCqB1YkgAYeA4rXxpzp0ZWEGtcjOSDVaQqA32rzGP+XGitb5JC5PCySzl7njLZw6YyyyVqEcg0sV/iXcq6/NSa74kIxRsWQ1qrR3G40uNBoq1AhgeiuAeo2NkGwSMWdyjzQcyhjmAXMRga1AoOvQSoDvoJ6j8J26UTr1OldPK5Qqq5T4JHhYWM4xjhYWFhYAFiHcfYLK9UbsEVtbabWhu12pc9TccY+I1MDiE81avNLMjBWIVfxauooexNsAvsWJ+L01bJAOdznsQSbaydthbOWH4VBJLChvYq49Gvhp687PLpsqBEmoEMqCmLdPQWJaxX4NPUHGXyxX4viPxkE9jYQMNwAd7FsW9Q3EeuPFXXPQLl5pYXdG1NHpUsiiwCtFepXSKIC7A0BqqpckpN8FycZMgVHWZIUicSTF1BUxKCXXUSNG2+rtWKxy+UfiPEXzJGnKu6GIHZ5EiUoshWwQhJdhY31qe2HHGuTI3MCTPPPJmJlVmlmdwFQNK9JYUGk0WBtqvEzhq2roKFaNIAqqBrcbdulDA5Giupp8jfw7UHLSzMAJZcxP5vuPLkaJEPsEiRQB0rfveDiz5fOZe1MWYhksfhdGo0RvsaYV9RiFcX4fLlXbMZKbyXnmhWWN1DwyNJIkWvTYKP6gSVO+nf3x2bK8QdQhzeWyyWb/AGWAqxs700rFUJJ6gdT3xbPAuVUtwOm4FCnEo4crCkJQM2YEXwCNkYIHANFzLpKg7gRk7DrEvEzgU+YhiWFNQjZmYWA17IAFPXY3iy+EZCDLx6Yd9TWXLF3kdh8TuTbMfcnp7YD52QsWbuab6WYSftuf0xTPI9V4jhlWZbwxhI0yZ0JIfSD5LmHX00GawOvpvpf5YkvJWXkymTeCVvWs8gK9dLIVQ0BuSWUEX8iAD+8Uvx7KaxOigorOsapqDFWom9j6SzMlLf8AD0s4G5vOAZvN6a1DMOD/AJVRGI3r4lO/1v3Wtj9omUUuxZmS5ngVEQuSwVQQAzb10sD1EkVt1awOjUejewOo+R6/l74q7loIr+fmGJEe6LtuehY6gAFXYFrG4UbEBAY4j4iqNoQoA6uxpf1FaT86JH8NWMiznCI8E9DYqLxdfXxPJxdnVFI707S6iPsv64MjN5qe6kIVgVL0RY32SM1fXZ2CgfwP8WBWd5ADSmYPI8jEEu7M7WOhPfbeilMO3tjraemyHvZmnOL4HuTydEWPiPT5n1MfoBQH0PvghPwphUsLKk0VsjnZdhur+8bD0t8qPVRgjwSASINTamU01hQ2xOkkA1uAGsbG7FA0Kf505+fOZp4I9SZaIlSp9JkZbFuPbUNk/Ozjo2XqftM0K8PJf3LnG0zeXjnj6ODY66WU6WW+hpgRY2NWMFMV/wCG3MWXh4dlImkXW1ghQW0s8j6Q5UVHdgDVV3tif6sctrDNaM4WFjUnFWSYY4H53LKWEhslFahtXqrej3oV+fTD0nAHmnMHy9G4DWWPbSKFfMkkAL3+fRss5cjEiE8UzgF1uOgrfUTfy3W72q2O1H4UF8POniWXaQ+vS5Y3YA1R7bDerNm9yxIFUz9c7mwtue2ygbnfZQN/VI3Qb9L32/dgJ866SwORbiS/LSuhBLKGoam0/QAgADeyv1Yxkk/JoqpnNOUVwiZcR5ygeWCSPzGbLSyeeFRmESskkRaR1GlQDTfSz2w6y/HAp1KQb7j1Ag9wVG4PuDgjypnIXgHkkUzO+3u7Fm7A/ESKO4qj0w2zPIeVdy3kot7kJrVSe9qrBSD9OxxpyhuJDTPcdfNPGuUhE3kSLNMrOEUUD5aByCC+o66r8A33wUynNKM4imjky0x+GOXT663/AHcikpIfkDfyw74fwpcuoSHSqD8AUAdK209De5PfC5g4UuZy0kTKjakbTrBoNRCttuCDvY3wE4l3FlgksccyDSGCuNgCRswuvxbD8sApY9mHuqL/AMkf/QfliRxqsEKr0WNQo+wC/fp+mIdzDxQ6ikZAkkokj+zXQlt/iugo9xfRTikpqC3PsWUXNqKXJDoePZpHCq0XxOiTtEGnCJqAPmE7nqASCa+pGBo87K2T+9QsWLG9S72Syi79Rux3Nm6AwcymUBnIC0kKhR7aiBa/ZdP3wQny19B9vuD/AKfrji2dRcbMPt/3+jqx6XGdb55Ak3FSUZ2bUqqGULVEnaMAdDfQEk0AxGwIMy5J4DHLGMwW85r2JukIqx5Z+Bwbu7bob6HFccS4GYZRLGKSzrjIOkAjSWAHT4uw2G+/TFj8o54Rg5hdlj0JnE76CBomFdSl3qFhoz12XHo9FKqVfqxeWeZ1dNlVnpyROcvkPlghDkcdwVX544zZ3GpzlPsZtqiNOJIIbnWqjFyCrLRqCWUbjcfEPbcfiOIVx3wtyuZ4h+1l6jkGqWNNtb9mDA7Kw3atzWx3NTCfO/7P++h6ffEY4PxHR5mXvaAlF2/ANJQE3WyMg7fD0NHFoUNvkh2LA74/wWFssI40WNYrKhAF0gghqro2nfV1tQd8SblniTZjKRSMPWVp66a1JR6+WtTiLzZ3BLw/zoMEwPbMSf8AMFk/m5xbU0bIplardzwSzGrY2xoxxzpvg1I5tiCc8cWo7kaV6A9yL1O1/gABAvY0x3VSGmedn0rtuew/1Ndvl3xVPNE/mSrBZYOfNmcn4gpBC/NS2n66f4VQYwzmopyfg0VVu2agvINgsjzpAbolFPVQ3U/4j1vtsPfASJfMZJydklWvbTqjVm/zavyGC3MGaKwnSfU2w+p2H/MRjK8O/wDtWjTYlCF+oHp+m4GOHG5/3JeXj8I9b6CjiqPZLP8AkzneISZUtLAAXq5IyTTDoXFbiRf4h1AN3W0p4TzsdKvmFVI3IAlDhkDE0UdqHlsLvS4F1scQvMNPIbAVPoocg79Wb0j3oDt19iHAZo8vkp5cw0kMmVmCeZCQrmOULoXSx0uoJalINBaFVjrdPs9npyeWjldQrxP1IrCZNX54y34XDk9FjIkY/RYtTVRu6wI4j4ilfhgkH8IbQrt8Xwox1ncD8PW+lYZcQ4+5jCZN31OPXM8Kx0LYjSq6RI243rSNPe9o9AssFmlks+okaXbteuzqPyYdu2G3auFftjhv7ZF06Wyz3PKiHcxxnMTgWPIHUksHlogLQNaUPUk7mzthjmZFgjJUWSaAJJZmOwskknbuegU9AMLh+a8wFr2HvsQR1DDsR9ehvcdGqSeaxmI/dxg+WDsD/E5v3HT5D544dt1t0/6vZePGfCO1VTXVFen3fnz8jzheU8uIKSS27Mfdm3J/XDvHOCcMAR3HT7kfzBxj9oFgDe6O3sb3/SvvjnTUpSbZ0I7YxSRjMwah2v3/AN/TDXl7iX7PN5dWH1JEpoB1JYvlHJ2o7tGezEqdmrBDAjjnDwyHt3BHUMLIYexBH88dDpurdNmG+Gc3qWkV9eUuUWBypx0PAY9RYwEIGOxZNIMbH+9oOk/3kbD+bPYp7lznFYc9J5x0GRCkwAZh5sZNMKsnX6und/rZ/N82ZiWxl4fLF15k9A+xIj7/AHIo9cfQo2UxjubPAShPOMEuz/GEjUtI6oo7sQB+ZxWfHOY5I88ucjSUZV9KGUxuI3IBBo0LHTfvoHWqxNeS+TBmJfPzR87QerkPZ7qBsIwOtBfueps/MZRJEKSKrqwplYAgj2IOxxjs6gpPEFwMhp8d2VJ/9RRMmsSKVq+tdtxRo39sSnwvbzMrM4o3Odx3qOEH9RiMc6+B59UvDG03u2Xc+k//AM2Pw/4W+xHTFgeHnLLZDh8UD0ZN3krcamNkA+wFD7Y0X6tXQSwVro2PJJsc2xucc3xy7OxqiA+Zcz5cZI0gkEEt7Dudj6RZ7HrVG6NQ5fi0WqSZ5FXzWJXW41FU9K7E/iOp/b19T1Ngc45gyOY7GldyT02+prb2NDqTsLwF4Lyjl34fExgjYuzSkkAsfMY16mWz6dOxr6DpjFbp1dDa3g3aO502b0svBDM1m0nzESo6OAS3pYHdCK6H5/piQouw+QH6YHcf4bDlc4RGqRmOJCWFAapDI3eh8KqPuffGmc4wCFSHRLLI2hUWQexJNrZGwxx9TpJuyNNaz4PRafVxjXK2x4fcFcT4yzTDyn9KK1FDsbI62KOw6fPA3l6bO5mfNRwCSdHW8xGjKpdR6R1WrF7Cv1rHfI8El84LmoJTGhJIjNyDUfS2nbUoN9Ot/UYkfH+BvDolh0SZc0PNidYHJclNMm40qDszUu5A0rRx6GjRejF574xjzj8nF1vUIX7YQ++dz/WPgZ8CghGpYY3DKOrNqQX2DBiAfcbHbBbLlyKdfzr5/wDbDPI5h5ITUQjQbIAb1D+IChQvcHvue94IQIwFNX+6x5XVy98m/wB5Z6TSxShFfH2wgZmODN5p0tUbgeYvc6bofrv7jbpghKAiUBtVfyH+v6YcVjBGM0r5Sxu8GmNMY5x5IvkJntorC6L9TGqj1Cqvq12u/t36YMZDNR1phtgKtqJu2oktVN+ZwO4lAEfUa0q1PY/s2YDf3FlWr5YK5acABVG+x399N7fljoXtSgpJd/2YaMxltkx1ED3O/sOnQfnvjTNi0YH2/wC4/lhn/TOpiuXjkzDKaPlj0A+xkalvGx4ZnpDWjLQg1tIzM/y2Gn+X3wqrQXzaljH54LW6+iHtzn8cggwKua8ygfNuO/ZrciiN/UoI771sbrEo4Nw/zpUjXcki9PwgDrbKa2HQBh8j2xEOdOF5zJuiSGB1kGtGQMKZGU1TH4rI23B1YsPw+oZhmkkXWF0qvQ2etXRJAU2a7jsRjuqMoQSl3PLarZKxyh5LFy8IRVVdlUAAewGHC44pjsmJrbMzOq4zpxhcb46MewlmDhvmUJUgHSffbb369674cHEQ5551XKKscMmXOad0VY5XoAN1dgpBVQN7NDFZRcuECeAfzfwwZfKyygs1IzbbUQCb1XY3qiBd73sCI63iTHl4hlo4JpHhiWMMoXy9axL3JsgNV7YCcazJmzanj8IAKrHEctqKj1M2oLba9RYCxdVRXHfgWeKO2RyuVOZhIZkJRoinexJKNmJ7HcEbGtg2uhJe4FbLPtQzznJuZmjOYzGZM0UyrrmQIVXSKtwFJ0L/ABL8PeuoKZPgeTQabjimUalFkRyAfijcHXGw2sAmrBphviP8MzWeSXMr5jQ2+krSP6l1KWNbatgCR1+wGFlOXCSTKwl6gB1AVQST6V7b0dth2wm7qGm0+V5+DXT07U34b7fIQz/iENDwSeYzJ/VSKA0kZNgqXHxA6QdydQsMTsQB4UmezjZhlESxRhJZElYrG3a2PegLI6ERgb1RK5rllNI0AKbshKS9m79drqtsduC8GL5LiCCZY3EkZXUb/qB5pUi/UCzVRsbb3WE1dRWpzGC4NVnTVpoqU3mWePsd8i80kIaTQrNZAUHdfw/FuCev5YeQhq9VXjjw5X8tTI1swDHsNxdVhxJIFFnHj7nmbil5PXVLEE2zbCxhWvHObMaSPt/MA/zwhRbeB2ThnsuGBBFhlpvnbJt+V4g/GM7O6+SGEYGznVRfYaT71p3r3JxYDAMBvQNb/cH/AEwwjyTafhFkD29j7/WsdPSaiNa9yOdqtP6hO+RxE/DsuY0VR5aqwUV6l9D3W/xqSfe98FoMsQatgo3GnSi39F9RH+I4AeHjEQzxn8GYY/aRVk/mSfviQZriiRkBjv3AI26dd8emhLdFSXk83KO1tPwRrxMyCtlopSP6idD8wJLjP5Myn/LiO8I4dJK6xoD6q+gFjcgA7D6adtjeJpzcBNw7MGP1ejWKB30EORvXZTgdyHPF5pZnGpl/d/w0SLN2QWPpG5J+dmsLtzgy3L3E64dkxFGqLdKOpJJPckk7kk4erjkgx1UYVWKkdVxvjRRjfHQj2FMw3TFX84eG8BjmebNTEzSGRrjy7G6/CxjDIqqAPioAfXFoHEc5p5dfNKVsFGQoVO2xBvcbn6fSiu5NiCr+XOU43kyckcSCGORSJZGj1PosgKit8RIUklQaHbcGxOImNGjkmlZPWqrqkZVLMfSpF9yOm198QDyI8pn4HlWV1iErC6tCoUMxVQqIAHZmoAkj2045zHMPC8boHjmlSd9bWYySPMSidkYWtbmwV023pVI0wnGMQV4l5qbhs6eVIHE5mlKsg2twaJuybJ327bbbwWbnzNsbEmkeyqoH6jDvxBRxmE812cmMUW3NAlQC1es0u7Gzt1PUvuAeDXEM3DHNGkQjkAZGeQCx70LIxRaalvdtWfwTLV3dlJ4/IHPP2c2/eDb+4n/TAQ51ySSxNmzudz3vEsy3hLxCRswscIc5aTynAdRbUG9OqtQ0kH/MMAsnyzmJY55I4WZMr/XkV6OvUXe2k3QNVvWGQqhD6UkKndZZ9cmyQr4jm9RgGvbfWa222Ff647N4mKRRy5J/x1/8cM8n4WZ+V8uqxC8zCZ47YAaV02DfRvUpr2cfOmvHfDzO5OaKGaGmnYLEVIZXYkCgw2uyNjRxmeg075cf2bF1LUpY3foOr4lxACoXvuNQr8/+wxrmvEpKHlwkt/fIofl1/TAnjPhln8tNFDJAS87FItDKwYjqAQdtt96/TG3APDnM5ps2vphOSQtKJbG4v0WAd6Um+m3zxRdN06edv8ln1XUtY3fwdMx4lTlaWONT77n9Cawzy/MufzUixRO7OxpVjUAn/hH1w+zfhHxOOBpmy/7tU8wkPGTprUTpDXsO3XbEo8PvD7iWVK5sZVJEZAyxmYK5+F0YANpJBAIDHrXcYfHS0w+mKM8tZfP6pslfhVy1mcrl5/2u0eZwwGoMwAWrJBIB32+mJNmOXYWshAWO9t6if8z2B9aOKbk5w4lxLPplUdoLk0mNfTp0/Hr7mtJJGLYl5vgj4jHw8A+YyXYrStKWAPzKj+XvhjReE4tBGHgsccMiRKsfmIVJAHVgV1UKB63tWK5zEUuSkjhm02Auh4tTKNNKha1BRibrf2oi8TjN82ImcXKlXGsqnmfhDyC0W7sE7b1sWXpYuHDKebnJbmafSwaJmLkaSx0KBYBZTYAUajsyGyao1xyVuaxwWjyxxBpssjv8VkHYA7GtwNga+Q+gwZUYCcqlRAIwNLR7MNup3307BiOo6juBg4gwuEeTO2brjbGBjONaFixq4xthYkCIcY5PViW0o6j1KpUHSR0oG7O567DewRSgJJw86qYeqiaOwXarOrp7FmPfTZNo1kMuBuZ4MrSrJ0pgzCgQxAIBr+IbUTdAbVZOFSRKPP8A48ZNYs9l0U9Mqoom/wC0m/mST2+gwY8HuISf0Txa3c+VCSg1H0fupz6f4d99sB//AFBN/wC6r8svGP8AmkP+uAHJvPYyWUz+XMRf9siKBgwGg6JEBojceuz9MXh9KBl2+FmWly/DMhpRm/aZJJZ32NBldlZiTe+mNe+IvyFw0jjvF8oyFsvKsokF9Azen7srsPviOcW8Y2CcOXImWJMqiiaMkBZNOgabF6lIU/8AHhT+MS/+5NFl2ilzyxhHD2U0oIjew3rUwI7nFiCwuFcVeTmmWFlKx5XJmOJe1EwsX+9j7KMOsrl4hPkOHNKs80E0mckIN+WqmUoN9xTzIADvSe1YrXJeNKDiMWdkyp1jLHLy6HHrOoMHFrtVEUffrtgT4ec/Q5HO5rMSxyN5yOEK0SpZtYsEjuAL+WAC0vE7OzJkMtnXjZJMpnw+k1egSSqvQ/iQJ+eNvE7i0GX4ZLNB8fFTCuofiUooLfTyRp+rYqiXxVmm4ZmMlmw+YaZ1ZJWfdKKNVVuLTb/EcN+aefxnMjkMsIijZNQpYsCGpUQECrHw398AFt+MEa/s4Y8SOVdcu2nLBqE3XagwJutN0Rg+3AtY4dmmldI8ll9bRpduTGnUL1UANtVm698VVzL4yZbOZby5eHI8pi8syOw9BrqhC6gA246YbT+NkgfIyQxlGy0RimQtaSr6OwFr8Ng9ifzAAed54RuKZnOCN1SfWAqsFavSBZo7to9X+JvuZ8O+GZviGemz6EeZD6xq+FnPpEYJ/wD13RPSlvriD8ycSjzGbmmhi8mORyyx3em+v5mzQ2F0Nhi8/AHORtw141/rI5mL/PWBpP5KR/lwq6TjHKLxH2U5RlkV3zge5NKlaEkhC7A/u/SGs0GLUAgLD+Ely/waKN2TQ41nyw5kZnASyYxJYuySWEYCg2CzEkCYBcdFTGaMmy0hhlOD+XICjUu401sF/CiAEBVB3JoljW+CqjGFGNhjTCItmcLCwsNIFhYWFgAWNSMbYwTiGsgRLnbw4yvE1HnKVlUUsyUHA60bFMtnofsReKW5y8EJ8lEZo5lnTWi1pKv62CrtuPiIHXvi+eNc4ZTKukc0wEkhCpGoZ3YkgUEjBPU1gLx/Ny5pAAnkRJJHJqloyOY2DAeXdIpYbl2vb4RinKLxjuZ5qzHK+aQ02Xl+ugkd+427HHGbgc6i2hkA+an6fbHpY5+IrTxdqOkKRvY2Kt13P674eRZGGRdQXYjeyfmaIvrd4neP9Bfc8rwcNkc0qMT9P+uLJ8N/B05tTPnLWBlYRhHUOzWVvYHSFIPXqa7dbP4xwqKECXy1KJq8xSQCV0AWt7FlC3XffvWGvLHEWyWbXIP6oZWdsu9m1JUylDfVWFsO4JrcEaV2Slt9pSVW3uU3zd4WZzJSPUTywAkrKg1DT1BcL8Brre13WIp+wSfwP/wn/pj0/wAz80RPDNl8sxlldWjJQHQlghi0laAVF+kEtdCsDeH5PKwAL5MupRpJZOhBIomht6QQfYjBCcmvcCryeecpwHMSmo4ZXPT0ox69O22H8XI2db/8eQd91I9vl8xj0Zk87l3obKQdgx+nz3+++3TD3N5G43WPSjFSFaqo7V0HTYfbDN4xUfJRvJnhM2ZzbQ5qQwhFL0oBZtL6GAJ2UgkXd/EMX3yvyjl8hF5eWj0g0WYm3Yjuzd/tQF7AYivMMZmiizMJaGaNiFK1qR/Urow6EagVIOx+h3lvLPGTPkop5dKMVPmUaVWVmRup2GpThU1KQqUdgYVcbquGed4gqR6wUI2os2lD9XAIG2GeS4hK8wJDCNh0Co63XaVJOnf1Li0IYFthsDGcYGM4cVFhYWFgAxjV5QBZIH1/P+Qxpm42ZGCMEYigxGqj71e/0xGc1yfI5JeYOTZ31DvfuQPfpQPYn1YAGnPHO8MeTzHkSkyhCAYxZX39W2k1e43F32xXeU4/LbJl/NaNy7mE5yiqoadWUEOrWQNOvcb21Nic8S8PdakHfUCpqzsdqIHUH5We5JqxX/FvDTOQggKuYQCgCSkgWqK61IJFbbkr88VlkZBryPOKcWikysBXIMkqTwzRrEI9Q9a6VYatdul0SPVsRtviWZXiedzYYxplsuFIuOcSvKpI1AOg0BDRBHW72JxV8nFpEMQm89PJPoizEfmRDSCvtqNKdibr3wSPiQywmKAQx6rswpI7X3IVlX1V7tQoYXn4NEWl5JjNmuKgeZH/AEbMNwf62NjRorbtX5nAzIeMkasYszlnjZCQTAVmj222KkbfQnEKy2QzGY3AIBBt53Ludz/Z2FUXfUV16475/kad12ncV2YFV+wXYD9fkcWSb8C3bt7MmXEeb4c2wWLLyzOAz0xlSPQgBYstguF/gCnUQdiTgHzblWzutnmBzACfs8WXLt5xpAzAlVOmgy2BV36tiMRHhOTzXDJ1nb0K1x+ZpLrZ9QBoqwsre3t36Yk3D+c2jMsv7uTMNrKusqqoLRrGAVkAfYL3ZhvdA74h4RKk5k94O8sa6YMlTRKBU2ZiDKDZA0xB9H6bY2mzGc1F2yEb9NkzaX9tUa7/AFOIQOdzFkZMvFqMkjkmQ6EJElByXLAF/iogbAoB8ON+I84TSiAD0pC2piZYQxo3GBpaiyEL6jV6PmcRlDU+CV5nnuGCv2zJ5jKhj8bxq8d/4oyf0Bw+n8QciYyy5lCCNihFgnb4WF6h1oqfpitOYOdXzboqGRtEZQpHoJkLABmdlBRFNE+mzZ7Vgdw7kyUsGWoWPRY9RYfLWxvpfQn6dsTjJR2tE5z/ADpAsOmISMNRfUwIDOd9ckrqq9T+G9hQGwxw5K4q8schJ1hZGCOFKg6yZHCmMCQqJHYC2qj8sM+F+GjObeMykdTIZG996II79CB0GLH4TycwUBiVAFAHSw26ekk19sXUcdxE57jfhDIegIJ/EhUG/m0YH5HWfcYkOS4YoOrywrjupA1X76At/cY2yvBo00+kFl/F3/8AHy6YfAYsLEBjOFjGABYWFhYAFhEYWM4ANawtOM4WAATx/gKzxadK6lIZSRRHvTDdbHcEYi0Hh6Va1NEVuG3+2wA9qI+m2J+BhYMACcly3CoGpFZtjZ33FdLHy/U9tsPF4VEOkaDr0A79cO8LABFeZ+FQvpQInmP+HSfUoBvYOt17DUf7pxE5fDTLMo1ZdkAPxKCy/O1VVdfp5YG25xauFgAqiTwYgk9SaSD/AAej9FAr7Y5N4Ewsb3Ff36/Ov9MW5jOIwTkrXJ+FpiAWNyg3+EpW++6lKP5YOR8reRGzH96VFhQosn5gAj8heJbhYkgj2Rz2lVKZZiSNyoYXvQouL9z6q6deluv6YlIJGWksGqJUbVd30+3/AJwWrGawACRxiSgTl337Xv8ATpQ+5A2O+NoeKytX7hgLINncUyi60+x1de2ClYRwAK8LCwhgAWFjOMYAP//Z"/>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sp>
        <p:nvSpPr>
          <p:cNvPr id="19470" name="AutoShape 14" descr="data:image/jpeg;base64,/9j/4AAQSkZJRgABAQAAAQABAAD/2wCEAAkGBhQSEBQUEhQVFRUUFxgXFxcXGBgbGRweGhwXGBwaHRoYGyggGhojGRgcIC8hIygpLC8tFR4xNTAqNSYrLCkBCQoKDgwOGg8PGTAkHyUqLCwsLCwtLikpLCosKSwqLSkqMS8pLCkpKSwsLCksLCksKSksKSksLCksKSwpLCksKf/AABEIALoArAMBIgACEQEDEQH/xAAcAAABBAMBAAAAAAAAAAAAAAAFAAQGBwECAwj/xABDEAACAgAEBAQEAwQIBQMFAAABAgMRAAQSIQUGMUEHEyJRMmFxgUKRoRQjUrEVM0NicoLB8JKi0eHxCCXCFiREY3P/xAAbAQACAwEBAQAAAAAAAAAAAAAAAwECBAUGB//EACsRAAICAQMDAwQBBQAAAAAAAAABAgMRBBIhBTFBEyJhMlFxsaEjM4HB8P/aAAwDAQACEQMRAD8AvDCwsLAAsLGcLAAsLCxzmlCgliAACSTsAB1JOADKygkgEGtjXbYHf22IP3xF/EPnb+i8qs/kmXVKsenVo6hjd6T/AA9K74qvxr4lw6VxNlczeboKwgOqN12rW6mgwHQgnoAR0IqsZqeUCIPK4JBEepiCeg9JNXgA9CD/ANQHD/IMlTeYCB5Okat73DXp0iut9xth3D46cMMSO0jqXNFChLp82rbT8wTiqE8FM2+XidCnmuTrRmChF207/iJ3uum2HGb8CswmXZxMkkqixDGh3NjbW7LW1np2xGUX9OX2L84XzZk8wwWDMwyMQCFWRS1EX8N30+WC148c8W5UzmS0vPDJENXpc9L67Mp2O14LZHxUz6MhaYyhEeOn3JSQUVLdWogEE7gj64ko+D1heM4rvwo8Ro89EmW0S+bl4I/MdymlioVCRTajZ3uvr2xYd4AM4WFeFgAWFhYWADGFjOMYAM4xhYzeADGM4WFgAWBPEOP+U2nyyzlqVQRZXYavlbWqg9SOwDEFjiL8YcmY0AW2QBdj6gaXUP7Rlslv7OOyN2sgDjKcxMdTOq6UAvQSTdsLWz6lLjy1oW7BiKFXxm50RUYulFdiAy1dMxFn8KhTqfoNLHoASEzOYCqFWqHq1AH1MQAHCjcDTSxqNwpUj1PFiIcc4pBFNl1nBaMuQ8QAYMQAwUhL1IG0swApiq36FiBjJKE/IGV4jMJYsqMvASza0ZwJLqgqnar1MWAUbqo6McGYeH8O4VLBEkZM07BVCjW/trYddAP+u2xx1z3N3nIFh/a427iPKO8hFbaDIgVADtZBrbphiuYgyuXzE0YkXNn0M09tmQ5rSHMgFA2tKo0kNtYGK5NUVGPCJznc6kUbSSuqIotmY0BuBufqQPvjll+IJNHry8iSLvurKyk0aBI+Hej77YGcU4vCyCCSJsy8qazBHH5hKXszb6VWwKLEAkbYjy8Iy2XzCNCmY4VM400yxiKUfw+pniLDrRYNt0OKKI2ViTwF+beW488ipmUao21KUYqesan3BBBPbttW+KD5v4KMtmnjRXWMVoLWb9IshqAPqv6Y9GZbPSRo3nMJQK8txHoZr7OFtOtUyncfhFb1d4sxE5aNvMCqG+Ak25N1VbWoJO9bHF4sVbFNbiB8n81y8PzSTwsBRCuCLDISCynvRrt7DHr3LZlXVXQhlZQykbggiwQfpjxOMekfBvjBThEHnttrmWMkg0ikbEXYAJfc7KF3IFYix4WTKizQ2NgcN0kBAI6HcY3DYpGwttO2GHHONR5SFppSQi0KAtiSaCqB1YkgAYeA4rXxpzp0ZWEGtcjOSDVaQqA32rzGP+XGitb5JC5PCySzl7njLZw6YyyyVqEcg0sV/iXcq6/NSa74kIxRsWQ1qrR3G40uNBoq1AhgeiuAeo2NkGwSMWdyjzQcyhjmAXMRga1AoOvQSoDvoJ6j8J26UTr1OldPK5Qqq5T4JHhYWM4xjhYWFhYAFiHcfYLK9UbsEVtbabWhu12pc9TccY+I1MDiE81avNLMjBWIVfxauooexNsAvsWJ+L01bJAOdznsQSbaydthbOWH4VBJLChvYq49Gvhp687PLpsqBEmoEMqCmLdPQWJaxX4NPUHGXyxX4viPxkE9jYQMNwAd7FsW9Q3EeuPFXXPQLl5pYXdG1NHpUsiiwCtFepXSKIC7A0BqqpckpN8FycZMgVHWZIUicSTF1BUxKCXXUSNG2+rtWKxy+UfiPEXzJGnKu6GIHZ5EiUoshWwQhJdhY31qe2HHGuTI3MCTPPPJmJlVmlmdwFQNK9JYUGk0WBtqvEzhq2roKFaNIAqqBrcbdulDA5Giupp8jfw7UHLSzMAJZcxP5vuPLkaJEPsEiRQB0rfveDiz5fOZe1MWYhksfhdGo0RvsaYV9RiFcX4fLlXbMZKbyXnmhWWN1DwyNJIkWvTYKP6gSVO+nf3x2bK8QdQhzeWyyWb/AGWAqxs700rFUJJ6gdT3xbPAuVUtwOm4FCnEo4crCkJQM2YEXwCNkYIHANFzLpKg7gRk7DrEvEzgU+YhiWFNQjZmYWA17IAFPXY3iy+EZCDLx6Yd9TWXLF3kdh8TuTbMfcnp7YD52QsWbuab6WYSftuf0xTPI9V4jhlWZbwxhI0yZ0JIfSD5LmHX00GawOvpvpf5YkvJWXkymTeCVvWs8gK9dLIVQ0BuSWUEX8iAD+8Uvx7KaxOigorOsapqDFWom9j6SzMlLf8AD0s4G5vOAZvN6a1DMOD/AJVRGI3r4lO/1v3Wtj9omUUuxZmS5ngVEQuSwVQQAzb10sD1EkVt1awOjUejewOo+R6/l74q7loIr+fmGJEe6LtuehY6gAFXYFrG4UbEBAY4j4iqNoQoA6uxpf1FaT86JH8NWMiznCI8E9DYqLxdfXxPJxdnVFI707S6iPsv64MjN5qe6kIVgVL0RY32SM1fXZ2CgfwP8WBWd5ADSmYPI8jEEu7M7WOhPfbeilMO3tjraemyHvZmnOL4HuTydEWPiPT5n1MfoBQH0PvghPwphUsLKk0VsjnZdhur+8bD0t8qPVRgjwSASINTamU01hQ2xOkkA1uAGsbG7FA0Kf505+fOZp4I9SZaIlSp9JkZbFuPbUNk/Ozjo2XqftM0K8PJf3LnG0zeXjnj6ODY66WU6WW+hpgRY2NWMFMV/wCG3MWXh4dlImkXW1ghQW0s8j6Q5UVHdgDVV3tif6sctrDNaM4WFjUnFWSYY4H53LKWEhslFahtXqrej3oV+fTD0nAHmnMHy9G4DWWPbSKFfMkkAL3+fRss5cjEiE8UzgF1uOgrfUTfy3W72q2O1H4UF8POniWXaQ+vS5Y3YA1R7bDerNm9yxIFUz9c7mwtue2ygbnfZQN/VI3Qb9L32/dgJ866SwORbiS/LSuhBLKGoam0/QAgADeyv1Yxkk/JoqpnNOUVwiZcR5ygeWCSPzGbLSyeeFRmESskkRaR1GlQDTfSz2w6y/HAp1KQb7j1Ag9wVG4PuDgjypnIXgHkkUzO+3u7Fm7A/ESKO4qj0w2zPIeVdy3kot7kJrVSe9qrBSD9OxxpyhuJDTPcdfNPGuUhE3kSLNMrOEUUD5aByCC+o66r8A33wUynNKM4imjky0x+GOXT663/AHcikpIfkDfyw74fwpcuoSHSqD8AUAdK209De5PfC5g4UuZy0kTKjakbTrBoNRCttuCDvY3wE4l3FlgksccyDSGCuNgCRswuvxbD8sApY9mHuqL/AMkf/QfliRxqsEKr0WNQo+wC/fp+mIdzDxQ6ikZAkkokj+zXQlt/iugo9xfRTikpqC3PsWUXNqKXJDoePZpHCq0XxOiTtEGnCJqAPmE7nqASCa+pGBo87K2T+9QsWLG9S72Syi79Rux3Nm6AwcymUBnIC0kKhR7aiBa/ZdP3wQny19B9vuD/AKfrji2dRcbMPt/3+jqx6XGdb55Ak3FSUZ2bUqqGULVEnaMAdDfQEk0AxGwIMy5J4DHLGMwW85r2JukIqx5Z+Bwbu7bob6HFccS4GYZRLGKSzrjIOkAjSWAHT4uw2G+/TFj8o54Rg5hdlj0JnE76CBomFdSl3qFhoz12XHo9FKqVfqxeWeZ1dNlVnpyROcvkPlghDkcdwVX544zZ3GpzlPsZtqiNOJIIbnWqjFyCrLRqCWUbjcfEPbcfiOIVx3wtyuZ4h+1l6jkGqWNNtb9mDA7Kw3atzWx3NTCfO/7P++h6ffEY4PxHR5mXvaAlF2/ANJQE3WyMg7fD0NHFoUNvkh2LA74/wWFssI40WNYrKhAF0gghqro2nfV1tQd8SblniTZjKRSMPWVp66a1JR6+WtTiLzZ3BLw/zoMEwPbMSf8AMFk/m5xbU0bIplardzwSzGrY2xoxxzpvg1I5tiCc8cWo7kaV6A9yL1O1/gABAvY0x3VSGmedn0rtuew/1Ndvl3xVPNE/mSrBZYOfNmcn4gpBC/NS2n66f4VQYwzmopyfg0VVu2agvINgsjzpAbolFPVQ3U/4j1vtsPfASJfMZJydklWvbTqjVm/zavyGC3MGaKwnSfU2w+p2H/MRjK8O/wDtWjTYlCF+oHp+m4GOHG5/3JeXj8I9b6CjiqPZLP8AkzneISZUtLAAXq5IyTTDoXFbiRf4h1AN3W0p4TzsdKvmFVI3IAlDhkDE0UdqHlsLvS4F1scQvMNPIbAVPoocg79Wb0j3oDt19iHAZo8vkp5cw0kMmVmCeZCQrmOULoXSx0uoJalINBaFVjrdPs9npyeWjldQrxP1IrCZNX54y34XDk9FjIkY/RYtTVRu6wI4j4ilfhgkH8IbQrt8Xwox1ncD8PW+lYZcQ4+5jCZN31OPXM8Kx0LYjSq6RI243rSNPe9o9AssFmlks+okaXbteuzqPyYdu2G3auFftjhv7ZF06Wyz3PKiHcxxnMTgWPIHUksHlogLQNaUPUk7mzthjmZFgjJUWSaAJJZmOwskknbuegU9AMLh+a8wFr2HvsQR1DDsR9ehvcdGqSeaxmI/dxg+WDsD/E5v3HT5D544dt1t0/6vZePGfCO1VTXVFen3fnz8jzheU8uIKSS27Mfdm3J/XDvHOCcMAR3HT7kfzBxj9oFgDe6O3sb3/SvvjnTUpSbZ0I7YxSRjMwah2v3/AN/TDXl7iX7PN5dWH1JEpoB1JYvlHJ2o7tGezEqdmrBDAjjnDwyHt3BHUMLIYexBH88dDpurdNmG+Gc3qWkV9eUuUWBypx0PAY9RYwEIGOxZNIMbH+9oOk/3kbD+bPYp7lznFYc9J5x0GRCkwAZh5sZNMKsnX6und/rZ/N82ZiWxl4fLF15k9A+xIj7/AHIo9cfQo2UxjubPAShPOMEuz/GEjUtI6oo7sQB+ZxWfHOY5I88ucjSUZV9KGUxuI3IBBo0LHTfvoHWqxNeS+TBmJfPzR87QerkPZ7qBsIwOtBfueps/MZRJEKSKrqwplYAgj2IOxxjs6gpPEFwMhp8d2VJ/9RRMmsSKVq+tdtxRo39sSnwvbzMrM4o3Odx3qOEH9RiMc6+B59UvDG03u2Xc+k//AM2Pw/4W+xHTFgeHnLLZDh8UD0ZN3krcamNkA+wFD7Y0X6tXQSwVro2PJJsc2xucc3xy7OxqiA+Zcz5cZI0gkEEt7Dudj6RZ7HrVG6NQ5fi0WqSZ5FXzWJXW41FU9K7E/iOp/b19T1Ngc45gyOY7GldyT02+prb2NDqTsLwF4Lyjl34fExgjYuzSkkAsfMY16mWz6dOxr6DpjFbp1dDa3g3aO502b0svBDM1m0nzESo6OAS3pYHdCK6H5/piQouw+QH6YHcf4bDlc4RGqRmOJCWFAapDI3eh8KqPuffGmc4wCFSHRLLI2hUWQexJNrZGwxx9TpJuyNNaz4PRafVxjXK2x4fcFcT4yzTDyn9KK1FDsbI62KOw6fPA3l6bO5mfNRwCSdHW8xGjKpdR6R1WrF7Cv1rHfI8El84LmoJTGhJIjNyDUfS2nbUoN9Ot/UYkfH+BvDolh0SZc0PNidYHJclNMm40qDszUu5A0rRx6GjRejF574xjzj8nF1vUIX7YQ++dz/WPgZ8CghGpYY3DKOrNqQX2DBiAfcbHbBbLlyKdfzr5/wDbDPI5h5ITUQjQbIAb1D+IChQvcHvue94IQIwFNX+6x5XVy98m/wB5Z6TSxShFfH2wgZmODN5p0tUbgeYvc6bofrv7jbpghKAiUBtVfyH+v6YcVjBGM0r5Sxu8GmNMY5x5IvkJntorC6L9TGqj1Cqvq12u/t36YMZDNR1phtgKtqJu2oktVN+ZwO4lAEfUa0q1PY/s2YDf3FlWr5YK5acABVG+x399N7fljoXtSgpJd/2YaMxltkx1ED3O/sOnQfnvjTNi0YH2/wC4/lhn/TOpiuXjkzDKaPlj0A+xkalvGx4ZnpDWjLQg1tIzM/y2Gn+X3wqrQXzaljH54LW6+iHtzn8cggwKua8ygfNuO/ZrciiN/UoI771sbrEo4Nw/zpUjXcki9PwgDrbKa2HQBh8j2xEOdOF5zJuiSGB1kGtGQMKZGU1TH4rI23B1YsPw+oZhmkkXWF0qvQ2etXRJAU2a7jsRjuqMoQSl3PLarZKxyh5LFy8IRVVdlUAAewGHC44pjsmJrbMzOq4zpxhcb46MewlmDhvmUJUgHSffbb369674cHEQ5551XKKscMmXOad0VY5XoAN1dgpBVQN7NDFZRcuECeAfzfwwZfKyygs1IzbbUQCb1XY3qiBd73sCI63iTHl4hlo4JpHhiWMMoXy9axL3JsgNV7YCcazJmzanj8IAKrHEctqKj1M2oLba9RYCxdVRXHfgWeKO2RyuVOZhIZkJRoinexJKNmJ7HcEbGtg2uhJe4FbLPtQzznJuZmjOYzGZM0UyrrmQIVXSKtwFJ0L/ABL8PeuoKZPgeTQabjimUalFkRyAfijcHXGw2sAmrBphviP8MzWeSXMr5jQ2+krSP6l1KWNbatgCR1+wGFlOXCSTKwl6gB1AVQST6V7b0dth2wm7qGm0+V5+DXT07U34b7fIQz/iENDwSeYzJ/VSKA0kZNgqXHxA6QdydQsMTsQB4UmezjZhlESxRhJZElYrG3a2PegLI6ERgb1RK5rllNI0AKbshKS9m79drqtsduC8GL5LiCCZY3EkZXUb/qB5pUi/UCzVRsbb3WE1dRWpzGC4NVnTVpoqU3mWePsd8i80kIaTQrNZAUHdfw/FuCev5YeQhq9VXjjw5X8tTI1swDHsNxdVhxJIFFnHj7nmbil5PXVLEE2zbCxhWvHObMaSPt/MA/zwhRbeB2ThnsuGBBFhlpvnbJt+V4g/GM7O6+SGEYGznVRfYaT71p3r3JxYDAMBvQNb/cH/AEwwjyTafhFkD29j7/WsdPSaiNa9yOdqtP6hO+RxE/DsuY0VR5aqwUV6l9D3W/xqSfe98FoMsQatgo3GnSi39F9RH+I4AeHjEQzxn8GYY/aRVk/mSfviQZriiRkBjv3AI26dd8emhLdFSXk83KO1tPwRrxMyCtlopSP6idD8wJLjP5Myn/LiO8I4dJK6xoD6q+gFjcgA7D6adtjeJpzcBNw7MGP1ejWKB30EORvXZTgdyHPF5pZnGpl/d/w0SLN2QWPpG5J+dmsLtzgy3L3E64dkxFGqLdKOpJJPckk7kk4erjkgx1UYVWKkdVxvjRRjfHQj2FMw3TFX84eG8BjmebNTEzSGRrjy7G6/CxjDIqqAPioAfXFoHEc5p5dfNKVsFGQoVO2xBvcbn6fSiu5NiCr+XOU43kyckcSCGORSJZGj1PosgKit8RIUklQaHbcGxOImNGjkmlZPWqrqkZVLMfSpF9yOm198QDyI8pn4HlWV1iErC6tCoUMxVQqIAHZmoAkj2045zHMPC8boHjmlSd9bWYySPMSidkYWtbmwV023pVI0wnGMQV4l5qbhs6eVIHE5mlKsg2twaJuybJ327bbbwWbnzNsbEmkeyqoH6jDvxBRxmE812cmMUW3NAlQC1es0u7Gzt1PUvuAeDXEM3DHNGkQjkAZGeQCx70LIxRaalvdtWfwTLV3dlJ4/IHPP2c2/eDb+4n/TAQ51ySSxNmzudz3vEsy3hLxCRswscIc5aTynAdRbUG9OqtQ0kH/MMAsnyzmJY55I4WZMr/XkV6OvUXe2k3QNVvWGQqhD6UkKndZZ9cmyQr4jm9RgGvbfWa222Ff647N4mKRRy5J/x1/8cM8n4WZ+V8uqxC8zCZ47YAaV02DfRvUpr2cfOmvHfDzO5OaKGaGmnYLEVIZXYkCgw2uyNjRxmeg075cf2bF1LUpY3foOr4lxACoXvuNQr8/+wxrmvEpKHlwkt/fIofl1/TAnjPhln8tNFDJAS87FItDKwYjqAQdtt96/TG3APDnM5ps2vphOSQtKJbG4v0WAd6Um+m3zxRdN06edv8ln1XUtY3fwdMx4lTlaWONT77n9Cawzy/MufzUixRO7OxpVjUAn/hH1w+zfhHxOOBpmy/7tU8wkPGTprUTpDXsO3XbEo8PvD7iWVK5sZVJEZAyxmYK5+F0YANpJBAIDHrXcYfHS0w+mKM8tZfP6pslfhVy1mcrl5/2u0eZwwGoMwAWrJBIB32+mJNmOXYWshAWO9t6if8z2B9aOKbk5w4lxLPplUdoLk0mNfTp0/Hr7mtJJGLYl5vgj4jHw8A+YyXYrStKWAPzKj+XvhjReE4tBGHgsccMiRKsfmIVJAHVgV1UKB63tWK5zEUuSkjhm02Auh4tTKNNKha1BRibrf2oi8TjN82ImcXKlXGsqnmfhDyC0W7sE7b1sWXpYuHDKebnJbmafSwaJmLkaSx0KBYBZTYAUajsyGyao1xyVuaxwWjyxxBpssjv8VkHYA7GtwNga+Q+gwZUYCcqlRAIwNLR7MNup3307BiOo6juBg4gwuEeTO2brjbGBjONaFixq4xthYkCIcY5PViW0o6j1KpUHSR0oG7O567DewRSgJJw86qYeqiaOwXarOrp7FmPfTZNo1kMuBuZ4MrSrJ0pgzCgQxAIBr+IbUTdAbVZOFSRKPP8A48ZNYs9l0U9Mqoom/wC0m/mST2+gwY8HuISf0Txa3c+VCSg1H0fupz6f4d99sB//AFBN/wC6r8svGP8AmkP+uAHJvPYyWUz+XMRf9siKBgwGg6JEBojceuz9MXh9KBl2+FmWly/DMhpRm/aZJJZ32NBldlZiTe+mNe+IvyFw0jjvF8oyFsvKsokF9Azen7srsPviOcW8Y2CcOXImWJMqiiaMkBZNOgabF6lIU/8AHhT+MS/+5NFl2ilzyxhHD2U0oIjew3rUwI7nFiCwuFcVeTmmWFlKx5XJmOJe1EwsX+9j7KMOsrl4hPkOHNKs80E0mckIN+WqmUoN9xTzIADvSe1YrXJeNKDiMWdkyp1jLHLy6HHrOoMHFrtVEUffrtgT4ec/Q5HO5rMSxyN5yOEK0SpZtYsEjuAL+WAC0vE7OzJkMtnXjZJMpnw+k1egSSqvQ/iQJ+eNvE7i0GX4ZLNB8fFTCuofiUooLfTyRp+rYqiXxVmm4ZmMlmw+YaZ1ZJWfdKKNVVuLTb/EcN+aefxnMjkMsIijZNQpYsCGpUQECrHw398AFt+MEa/s4Y8SOVdcu2nLBqE3XagwJutN0Rg+3AtY4dmmldI8ll9bRpduTGnUL1UANtVm698VVzL4yZbOZby5eHI8pi8syOw9BrqhC6gA246YbT+NkgfIyQxlGy0RimQtaSr6OwFr8Ng9ifzAAed54RuKZnOCN1SfWAqsFavSBZo7to9X+JvuZ8O+GZviGemz6EeZD6xq+FnPpEYJ/wD13RPSlvriD8ycSjzGbmmhi8mORyyx3em+v5mzQ2F0Nhi8/AHORtw141/rI5mL/PWBpP5KR/lwq6TjHKLxH2U5RlkV3zge5NKlaEkhC7A/u/SGs0GLUAgLD+Ely/waKN2TQ41nyw5kZnASyYxJYuySWEYCg2CzEkCYBcdFTGaMmy0hhlOD+XICjUu401sF/CiAEBVB3JoljW+CqjGFGNhjTCItmcLCwsNIFhYWFgAWNSMbYwTiGsgRLnbw4yvE1HnKVlUUsyUHA60bFMtnofsReKW5y8EJ8lEZo5lnTWi1pKv62CrtuPiIHXvi+eNc4ZTKukc0wEkhCpGoZ3YkgUEjBPU1gLx/Ny5pAAnkRJJHJqloyOY2DAeXdIpYbl2vb4RinKLxjuZ5qzHK+aQ02Xl+ugkd+427HHGbgc6i2hkA+an6fbHpY5+IrTxdqOkKRvY2Kt13P674eRZGGRdQXYjeyfmaIvrd4neP9Bfc8rwcNkc0qMT9P+uLJ8N/B05tTPnLWBlYRhHUOzWVvYHSFIPXqa7dbP4xwqKECXy1KJq8xSQCV0AWt7FlC3XffvWGvLHEWyWbXIP6oZWdsu9m1JUylDfVWFsO4JrcEaV2Slt9pSVW3uU3zd4WZzJSPUTywAkrKg1DT1BcL8Brre13WIp+wSfwP/wn/pj0/wAz80RPDNl8sxlldWjJQHQlghi0laAVF+kEtdCsDeH5PKwAL5MupRpJZOhBIomht6QQfYjBCcmvcCryeecpwHMSmo4ZXPT0ox69O22H8XI2db/8eQd91I9vl8xj0Zk87l3obKQdgx+nz3+++3TD3N5G43WPSjFSFaqo7V0HTYfbDN4xUfJRvJnhM2ZzbQ5qQwhFL0oBZtL6GAJ2UgkXd/EMX3yvyjl8hF5eWj0g0WYm3Yjuzd/tQF7AYivMMZmiizMJaGaNiFK1qR/Urow6EagVIOx+h3lvLPGTPkop5dKMVPmUaVWVmRup2GpThU1KQqUdgYVcbquGed4gqR6wUI2os2lD9XAIG2GeS4hK8wJDCNh0Co63XaVJOnf1Li0IYFthsDGcYGM4cVFhYWFgAxjV5QBZIH1/P+Qxpm42ZGCMEYigxGqj71e/0xGc1yfI5JeYOTZ31DvfuQPfpQPYn1YAGnPHO8MeTzHkSkyhCAYxZX39W2k1e43F32xXeU4/LbJl/NaNy7mE5yiqoadWUEOrWQNOvcb21Nic8S8PdakHfUCpqzsdqIHUH5We5JqxX/FvDTOQggKuYQCgCSkgWqK61IJFbbkr88VlkZBryPOKcWikysBXIMkqTwzRrEI9Q9a6VYatdul0SPVsRtviWZXiedzYYxplsuFIuOcSvKpI1AOg0BDRBHW72JxV8nFpEMQm89PJPoizEfmRDSCvtqNKdibr3wSPiQywmKAQx6rswpI7X3IVlX1V7tQoYXn4NEWl5JjNmuKgeZH/AEbMNwf62NjRorbtX5nAzIeMkasYszlnjZCQTAVmj222KkbfQnEKy2QzGY3AIBBt53Ludz/Z2FUXfUV16475/kad12ncV2YFV+wXYD9fkcWSb8C3bt7MmXEeb4c2wWLLyzOAz0xlSPQgBYstguF/gCnUQdiTgHzblWzutnmBzACfs8WXLt5xpAzAlVOmgy2BV36tiMRHhOTzXDJ1nb0K1x+ZpLrZ9QBoqwsre3t36Yk3D+c2jMsv7uTMNrKusqqoLRrGAVkAfYL3ZhvdA74h4RKk5k94O8sa6YMlTRKBU2ZiDKDZA0xB9H6bY2mzGc1F2yEb9NkzaX9tUa7/AFOIQOdzFkZMvFqMkjkmQ6EJElByXLAF/iogbAoB8ON+I84TSiAD0pC2piZYQxo3GBpaiyEL6jV6PmcRlDU+CV5nnuGCv2zJ5jKhj8bxq8d/4oyf0Bw+n8QciYyy5lCCNihFgnb4WF6h1oqfpitOYOdXzboqGRtEZQpHoJkLABmdlBRFNE+mzZ7Vgdw7kyUsGWoWPRY9RYfLWxvpfQn6dsTjJR2tE5z/ADpAsOmISMNRfUwIDOd9ckrqq9T+G9hQGwxw5K4q8schJ1hZGCOFKg6yZHCmMCQqJHYC2qj8sM+F+GjObeMykdTIZG996II79CB0GLH4TycwUBiVAFAHSw26ekk19sXUcdxE57jfhDIegIJ/EhUG/m0YH5HWfcYkOS4YoOrywrjupA1X76At/cY2yvBo00+kFl/F3/8AHy6YfAYsLEBjOFjGABYWFhYAFhEYWM4ANawtOM4WAATx/gKzxadK6lIZSRRHvTDdbHcEYi0Hh6Va1NEVuG3+2wA9qI+m2J+BhYMACcly3CoGpFZtjZ33FdLHy/U9tsPF4VEOkaDr0A79cO8LABFeZ+FQvpQInmP+HSfUoBvYOt17DUf7pxE5fDTLMo1ZdkAPxKCy/O1VVdfp5YG25xauFgAqiTwYgk9SaSD/AAej9FAr7Y5N4Ewsb3Ff36/Ov9MW5jOIwTkrXJ+FpiAWNyg3+EpW++6lKP5YOR8reRGzH96VFhQosn5gAj8heJbhYkgj2Rz2lVKZZiSNyoYXvQouL9z6q6deluv6YlIJGWksGqJUbVd30+3/AJwWrGawACRxiSgTl337Xv8ATpQ+5A2O+NoeKytX7hgLINncUyi60+x1de2ClYRwAK8LCwhgAWFjOMYAP//Z"/>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sp>
        <p:nvSpPr>
          <p:cNvPr id="19472" name="AutoShape 16" descr="data:image/jpeg;base64,/9j/4AAQSkZJRgABAQAAAQABAAD/2wCEAAkGBhQSEBQUEhQVFRUUFxgXFxcXGBgbGRweGhwXGBwaHRoYGyggGhojGRgcIC8hIygpLC8tFR4xNTAqNSYrLCkBCQoKDgwOGg8PGTAkHyUqLCwsLCwtLikpLCosKSwqLSkqMS8pLCkpKSwsLCksLCksKSksKSksLCksKSwpLCksKf/AABEIALoArAMBIgACEQEDEQH/xAAcAAABBAMBAAAAAAAAAAAAAAAFAAQGBwECAwj/xABDEAACAgAEBAQEAwQIBQMFAAABAgMRAAQSIQUGMUEHEyJRMmFxgUKRoRQjUrEVM0NicoLB8JKi0eHxCCXCFiREY3P/xAAbAQACAwEBAQAAAAAAAAAAAAAAAwECBAUGB//EACsRAAICAQMDAwQBBQAAAAAAAAABAgMRBBIhBTFBEyJhMlFxsaEjM4HB8P/aAAwDAQACEQMRAD8AvDCwsLAAsLGcLAAsLCxzmlCgliAACSTsAB1JOADKygkgEGtjXbYHf22IP3xF/EPnb+i8qs/kmXVKsenVo6hjd6T/AA9K74qvxr4lw6VxNlczeboKwgOqN12rW6mgwHQgnoAR0IqsZqeUCIPK4JBEepiCeg9JNXgA9CD/ANQHD/IMlTeYCB5Okat73DXp0iut9xth3D46cMMSO0jqXNFChLp82rbT8wTiqE8FM2+XidCnmuTrRmChF207/iJ3uum2HGb8CswmXZxMkkqixDGh3NjbW7LW1np2xGUX9OX2L84XzZk8wwWDMwyMQCFWRS1EX8N30+WC148c8W5UzmS0vPDJENXpc9L67Mp2O14LZHxUz6MhaYyhEeOn3JSQUVLdWogEE7gj64ko+D1heM4rvwo8Ro89EmW0S+bl4I/MdymlioVCRTajZ3uvr2xYd4AM4WFeFgAWFhYWADGFjOMYAM4xhYzeADGM4WFgAWBPEOP+U2nyyzlqVQRZXYavlbWqg9SOwDEFjiL8YcmY0AW2QBdj6gaXUP7Rlslv7OOyN2sgDjKcxMdTOq6UAvQSTdsLWz6lLjy1oW7BiKFXxm50RUYulFdiAy1dMxFn8KhTqfoNLHoASEzOYCqFWqHq1AH1MQAHCjcDTSxqNwpUj1PFiIcc4pBFNl1nBaMuQ8QAYMQAwUhL1IG0swApiq36FiBjJKE/IGV4jMJYsqMvASza0ZwJLqgqnar1MWAUbqo6McGYeH8O4VLBEkZM07BVCjW/trYddAP+u2xx1z3N3nIFh/a427iPKO8hFbaDIgVADtZBrbphiuYgyuXzE0YkXNn0M09tmQ5rSHMgFA2tKo0kNtYGK5NUVGPCJznc6kUbSSuqIotmY0BuBufqQPvjll+IJNHry8iSLvurKyk0aBI+Hej77YGcU4vCyCCSJsy8qazBHH5hKXszb6VWwKLEAkbYjy8Iy2XzCNCmY4VM400yxiKUfw+pniLDrRYNt0OKKI2ViTwF+beW488ipmUao21KUYqesan3BBBPbttW+KD5v4KMtmnjRXWMVoLWb9IshqAPqv6Y9GZbPSRo3nMJQK8txHoZr7OFtOtUyncfhFb1d4sxE5aNvMCqG+Ak25N1VbWoJO9bHF4sVbFNbiB8n81y8PzSTwsBRCuCLDISCynvRrt7DHr3LZlXVXQhlZQykbggiwQfpjxOMekfBvjBThEHnttrmWMkg0ikbEXYAJfc7KF3IFYix4WTKizQ2NgcN0kBAI6HcY3DYpGwttO2GHHONR5SFppSQi0KAtiSaCqB1YkgAYeA4rXxpzp0ZWEGtcjOSDVaQqA32rzGP+XGitb5JC5PCySzl7njLZw6YyyyVqEcg0sV/iXcq6/NSa74kIxRsWQ1qrR3G40uNBoq1AhgeiuAeo2NkGwSMWdyjzQcyhjmAXMRga1AoOvQSoDvoJ6j8J26UTr1OldPK5Qqq5T4JHhYWM4xjhYWFhYAFiHcfYLK9UbsEVtbabWhu12pc9TccY+I1MDiE81avNLMjBWIVfxauooexNsAvsWJ+L01bJAOdznsQSbaydthbOWH4VBJLChvYq49Gvhp687PLpsqBEmoEMqCmLdPQWJaxX4NPUHGXyxX4viPxkE9jYQMNwAd7FsW9Q3EeuPFXXPQLl5pYXdG1NHpUsiiwCtFepXSKIC7A0BqqpckpN8FycZMgVHWZIUicSTF1BUxKCXXUSNG2+rtWKxy+UfiPEXzJGnKu6GIHZ5EiUoshWwQhJdhY31qe2HHGuTI3MCTPPPJmJlVmlmdwFQNK9JYUGk0WBtqvEzhq2roKFaNIAqqBrcbdulDA5Giupp8jfw7UHLSzMAJZcxP5vuPLkaJEPsEiRQB0rfveDiz5fOZe1MWYhksfhdGo0RvsaYV9RiFcX4fLlXbMZKbyXnmhWWN1DwyNJIkWvTYKP6gSVO+nf3x2bK8QdQhzeWyyWb/AGWAqxs700rFUJJ6gdT3xbPAuVUtwOm4FCnEo4crCkJQM2YEXwCNkYIHANFzLpKg7gRk7DrEvEzgU+YhiWFNQjZmYWA17IAFPXY3iy+EZCDLx6Yd9TWXLF3kdh8TuTbMfcnp7YD52QsWbuab6WYSftuf0xTPI9V4jhlWZbwxhI0yZ0JIfSD5LmHX00GawOvpvpf5YkvJWXkymTeCVvWs8gK9dLIVQ0BuSWUEX8iAD+8Uvx7KaxOigorOsapqDFWom9j6SzMlLf8AD0s4G5vOAZvN6a1DMOD/AJVRGI3r4lO/1v3Wtj9omUUuxZmS5ngVEQuSwVQQAzb10sD1EkVt1awOjUejewOo+R6/l74q7loIr+fmGJEe6LtuehY6gAFXYFrG4UbEBAY4j4iqNoQoA6uxpf1FaT86JH8NWMiznCI8E9DYqLxdfXxPJxdnVFI707S6iPsv64MjN5qe6kIVgVL0RY32SM1fXZ2CgfwP8WBWd5ADSmYPI8jEEu7M7WOhPfbeilMO3tjraemyHvZmnOL4HuTydEWPiPT5n1MfoBQH0PvghPwphUsLKk0VsjnZdhur+8bD0t8qPVRgjwSASINTamU01hQ2xOkkA1uAGsbG7FA0Kf505+fOZp4I9SZaIlSp9JkZbFuPbUNk/Ozjo2XqftM0K8PJf3LnG0zeXjnj6ODY66WU6WW+hpgRY2NWMFMV/wCG3MWXh4dlImkXW1ghQW0s8j6Q5UVHdgDVV3tif6sctrDNaM4WFjUnFWSYY4H53LKWEhslFahtXqrej3oV+fTD0nAHmnMHy9G4DWWPbSKFfMkkAL3+fRss5cjEiE8UzgF1uOgrfUTfy3W72q2O1H4UF8POniWXaQ+vS5Y3YA1R7bDerNm9yxIFUz9c7mwtue2ygbnfZQN/VI3Qb9L32/dgJ866SwORbiS/LSuhBLKGoam0/QAgADeyv1Yxkk/JoqpnNOUVwiZcR5ygeWCSPzGbLSyeeFRmESskkRaR1GlQDTfSz2w6y/HAp1KQb7j1Ag9wVG4PuDgjypnIXgHkkUzO+3u7Fm7A/ESKO4qj0w2zPIeVdy3kot7kJrVSe9qrBSD9OxxpyhuJDTPcdfNPGuUhE3kSLNMrOEUUD5aByCC+o66r8A33wUynNKM4imjky0x+GOXT663/AHcikpIfkDfyw74fwpcuoSHSqD8AUAdK209De5PfC5g4UuZy0kTKjakbTrBoNRCttuCDvY3wE4l3FlgksccyDSGCuNgCRswuvxbD8sApY9mHuqL/AMkf/QfliRxqsEKr0WNQo+wC/fp+mIdzDxQ6ikZAkkokj+zXQlt/iugo9xfRTikpqC3PsWUXNqKXJDoePZpHCq0XxOiTtEGnCJqAPmE7nqASCa+pGBo87K2T+9QsWLG9S72Syi79Rux3Nm6AwcymUBnIC0kKhR7aiBa/ZdP3wQny19B9vuD/AKfrji2dRcbMPt/3+jqx6XGdb55Ak3FSUZ2bUqqGULVEnaMAdDfQEk0AxGwIMy5J4DHLGMwW85r2JukIqx5Z+Bwbu7bob6HFccS4GYZRLGKSzrjIOkAjSWAHT4uw2G+/TFj8o54Rg5hdlj0JnE76CBomFdSl3qFhoz12XHo9FKqVfqxeWeZ1dNlVnpyROcvkPlghDkcdwVX544zZ3GpzlPsZtqiNOJIIbnWqjFyCrLRqCWUbjcfEPbcfiOIVx3wtyuZ4h+1l6jkGqWNNtb9mDA7Kw3atzWx3NTCfO/7P++h6ffEY4PxHR5mXvaAlF2/ANJQE3WyMg7fD0NHFoUNvkh2LA74/wWFssI40WNYrKhAF0gghqro2nfV1tQd8SblniTZjKRSMPWVp66a1JR6+WtTiLzZ3BLw/zoMEwPbMSf8AMFk/m5xbU0bIplardzwSzGrY2xoxxzpvg1I5tiCc8cWo7kaV6A9yL1O1/gABAvY0x3VSGmedn0rtuew/1Ndvl3xVPNE/mSrBZYOfNmcn4gpBC/NS2n66f4VQYwzmopyfg0VVu2agvINgsjzpAbolFPVQ3U/4j1vtsPfASJfMZJydklWvbTqjVm/zavyGC3MGaKwnSfU2w+p2H/MRjK8O/wDtWjTYlCF+oHp+m4GOHG5/3JeXj8I9b6CjiqPZLP8AkzneISZUtLAAXq5IyTTDoXFbiRf4h1AN3W0p4TzsdKvmFVI3IAlDhkDE0UdqHlsLvS4F1scQvMNPIbAVPoocg79Wb0j3oDt19iHAZo8vkp5cw0kMmVmCeZCQrmOULoXSx0uoJalINBaFVjrdPs9npyeWjldQrxP1IrCZNX54y34XDk9FjIkY/RYtTVRu6wI4j4ilfhgkH8IbQrt8Xwox1ncD8PW+lYZcQ4+5jCZN31OPXM8Kx0LYjSq6RI243rSNPe9o9AssFmlks+okaXbteuzqPyYdu2G3auFftjhv7ZF06Wyz3PKiHcxxnMTgWPIHUksHlogLQNaUPUk7mzthjmZFgjJUWSaAJJZmOwskknbuegU9AMLh+a8wFr2HvsQR1DDsR9ehvcdGqSeaxmI/dxg+WDsD/E5v3HT5D544dt1t0/6vZePGfCO1VTXVFen3fnz8jzheU8uIKSS27Mfdm3J/XDvHOCcMAR3HT7kfzBxj9oFgDe6O3sb3/SvvjnTUpSbZ0I7YxSRjMwah2v3/AN/TDXl7iX7PN5dWH1JEpoB1JYvlHJ2o7tGezEqdmrBDAjjnDwyHt3BHUMLIYexBH88dDpurdNmG+Gc3qWkV9eUuUWBypx0PAY9RYwEIGOxZNIMbH+9oOk/3kbD+bPYp7lznFYc9J5x0GRCkwAZh5sZNMKsnX6und/rZ/N82ZiWxl4fLF15k9A+xIj7/AHIo9cfQo2UxjubPAShPOMEuz/GEjUtI6oo7sQB+ZxWfHOY5I88ucjSUZV9KGUxuI3IBBo0LHTfvoHWqxNeS+TBmJfPzR87QerkPZ7qBsIwOtBfueps/MZRJEKSKrqwplYAgj2IOxxjs6gpPEFwMhp8d2VJ/9RRMmsSKVq+tdtxRo39sSnwvbzMrM4o3Odx3qOEH9RiMc6+B59UvDG03u2Xc+k//AM2Pw/4W+xHTFgeHnLLZDh8UD0ZN3krcamNkA+wFD7Y0X6tXQSwVro2PJJsc2xucc3xy7OxqiA+Zcz5cZI0gkEEt7Dudj6RZ7HrVG6NQ5fi0WqSZ5FXzWJXW41FU9K7E/iOp/b19T1Ngc45gyOY7GldyT02+prb2NDqTsLwF4Lyjl34fExgjYuzSkkAsfMY16mWz6dOxr6DpjFbp1dDa3g3aO502b0svBDM1m0nzESo6OAS3pYHdCK6H5/piQouw+QH6YHcf4bDlc4RGqRmOJCWFAapDI3eh8KqPuffGmc4wCFSHRLLI2hUWQexJNrZGwxx9TpJuyNNaz4PRafVxjXK2x4fcFcT4yzTDyn9KK1FDsbI62KOw6fPA3l6bO5mfNRwCSdHW8xGjKpdR6R1WrF7Cv1rHfI8El84LmoJTGhJIjNyDUfS2nbUoN9Ot/UYkfH+BvDolh0SZc0PNidYHJclNMm40qDszUu5A0rRx6GjRejF574xjzj8nF1vUIX7YQ++dz/WPgZ8CghGpYY3DKOrNqQX2DBiAfcbHbBbLlyKdfzr5/wDbDPI5h5ITUQjQbIAb1D+IChQvcHvue94IQIwFNX+6x5XVy98m/wB5Z6TSxShFfH2wgZmODN5p0tUbgeYvc6bofrv7jbpghKAiUBtVfyH+v6YcVjBGM0r5Sxu8GmNMY5x5IvkJntorC6L9TGqj1Cqvq12u/t36YMZDNR1phtgKtqJu2oktVN+ZwO4lAEfUa0q1PY/s2YDf3FlWr5YK5acABVG+x399N7fljoXtSgpJd/2YaMxltkx1ED3O/sOnQfnvjTNi0YH2/wC4/lhn/TOpiuXjkzDKaPlj0A+xkalvGx4ZnpDWjLQg1tIzM/y2Gn+X3wqrQXzaljH54LW6+iHtzn8cggwKua8ygfNuO/ZrciiN/UoI771sbrEo4Nw/zpUjXcki9PwgDrbKa2HQBh8j2xEOdOF5zJuiSGB1kGtGQMKZGU1TH4rI23B1YsPw+oZhmkkXWF0qvQ2etXRJAU2a7jsRjuqMoQSl3PLarZKxyh5LFy8IRVVdlUAAewGHC44pjsmJrbMzOq4zpxhcb46MewlmDhvmUJUgHSffbb369674cHEQ5551XKKscMmXOad0VY5XoAN1dgpBVQN7NDFZRcuECeAfzfwwZfKyygs1IzbbUQCb1XY3qiBd73sCI63iTHl4hlo4JpHhiWMMoXy9axL3JsgNV7YCcazJmzanj8IAKrHEctqKj1M2oLba9RYCxdVRXHfgWeKO2RyuVOZhIZkJRoinexJKNmJ7HcEbGtg2uhJe4FbLPtQzznJuZmjOYzGZM0UyrrmQIVXSKtwFJ0L/ABL8PeuoKZPgeTQabjimUalFkRyAfijcHXGw2sAmrBphviP8MzWeSXMr5jQ2+krSP6l1KWNbatgCR1+wGFlOXCSTKwl6gB1AVQST6V7b0dth2wm7qGm0+V5+DXT07U34b7fIQz/iENDwSeYzJ/VSKA0kZNgqXHxA6QdydQsMTsQB4UmezjZhlESxRhJZElYrG3a2PegLI6ERgb1RK5rllNI0AKbshKS9m79drqtsduC8GL5LiCCZY3EkZXUb/qB5pUi/UCzVRsbb3WE1dRWpzGC4NVnTVpoqU3mWePsd8i80kIaTQrNZAUHdfw/FuCev5YeQhq9VXjjw5X8tTI1swDHsNxdVhxJIFFnHj7nmbil5PXVLEE2zbCxhWvHObMaSPt/MA/zwhRbeB2ThnsuGBBFhlpvnbJt+V4g/GM7O6+SGEYGznVRfYaT71p3r3JxYDAMBvQNb/cH/AEwwjyTafhFkD29j7/WsdPSaiNa9yOdqtP6hO+RxE/DsuY0VR5aqwUV6l9D3W/xqSfe98FoMsQatgo3GnSi39F9RH+I4AeHjEQzxn8GYY/aRVk/mSfviQZriiRkBjv3AI26dd8emhLdFSXk83KO1tPwRrxMyCtlopSP6idD8wJLjP5Myn/LiO8I4dJK6xoD6q+gFjcgA7D6adtjeJpzcBNw7MGP1ejWKB30EORvXZTgdyHPF5pZnGpl/d/w0SLN2QWPpG5J+dmsLtzgy3L3E64dkxFGqLdKOpJJPckk7kk4erjkgx1UYVWKkdVxvjRRjfHQj2FMw3TFX84eG8BjmebNTEzSGRrjy7G6/CxjDIqqAPioAfXFoHEc5p5dfNKVsFGQoVO2xBvcbn6fSiu5NiCr+XOU43kyckcSCGORSJZGj1PosgKit8RIUklQaHbcGxOImNGjkmlZPWqrqkZVLMfSpF9yOm198QDyI8pn4HlWV1iErC6tCoUMxVQqIAHZmoAkj2045zHMPC8boHjmlSd9bWYySPMSidkYWtbmwV023pVI0wnGMQV4l5qbhs6eVIHE5mlKsg2twaJuybJ327bbbwWbnzNsbEmkeyqoH6jDvxBRxmE812cmMUW3NAlQC1es0u7Gzt1PUvuAeDXEM3DHNGkQjkAZGeQCx70LIxRaalvdtWfwTLV3dlJ4/IHPP2c2/eDb+4n/TAQ51ySSxNmzudz3vEsy3hLxCRswscIc5aTynAdRbUG9OqtQ0kH/MMAsnyzmJY55I4WZMr/XkV6OvUXe2k3QNVvWGQqhD6UkKndZZ9cmyQr4jm9RgGvbfWa222Ff647N4mKRRy5J/x1/8cM8n4WZ+V8uqxC8zCZ47YAaV02DfRvUpr2cfOmvHfDzO5OaKGaGmnYLEVIZXYkCgw2uyNjRxmeg075cf2bF1LUpY3foOr4lxACoXvuNQr8/+wxrmvEpKHlwkt/fIofl1/TAnjPhln8tNFDJAS87FItDKwYjqAQdtt96/TG3APDnM5ps2vphOSQtKJbG4v0WAd6Um+m3zxRdN06edv8ln1XUtY3fwdMx4lTlaWONT77n9Cawzy/MufzUixRO7OxpVjUAn/hH1w+zfhHxOOBpmy/7tU8wkPGTprUTpDXsO3XbEo8PvD7iWVK5sZVJEZAyxmYK5+F0YANpJBAIDHrXcYfHS0w+mKM8tZfP6pslfhVy1mcrl5/2u0eZwwGoMwAWrJBIB32+mJNmOXYWshAWO9t6if8z2B9aOKbk5w4lxLPplUdoLk0mNfTp0/Hr7mtJJGLYl5vgj4jHw8A+YyXYrStKWAPzKj+XvhjReE4tBGHgsccMiRKsfmIVJAHVgV1UKB63tWK5zEUuSkjhm02Auh4tTKNNKha1BRibrf2oi8TjN82ImcXKlXGsqnmfhDyC0W7sE7b1sWXpYuHDKebnJbmafSwaJmLkaSx0KBYBZTYAUajsyGyao1xyVuaxwWjyxxBpssjv8VkHYA7GtwNga+Q+gwZUYCcqlRAIwNLR7MNup3307BiOo6juBg4gwuEeTO2brjbGBjONaFixq4xthYkCIcY5PViW0o6j1KpUHSR0oG7O567DewRSgJJw86qYeqiaOwXarOrp7FmPfTZNo1kMuBuZ4MrSrJ0pgzCgQxAIBr+IbUTdAbVZOFSRKPP8A48ZNYs9l0U9Mqoom/wC0m/mST2+gwY8HuISf0Txa3c+VCSg1H0fupz6f4d99sB//AFBN/wC6r8svGP8AmkP+uAHJvPYyWUz+XMRf9siKBgwGg6JEBojceuz9MXh9KBl2+FmWly/DMhpRm/aZJJZ32NBldlZiTe+mNe+IvyFw0jjvF8oyFsvKsokF9Azen7srsPviOcW8Y2CcOXImWJMqiiaMkBZNOgabF6lIU/8AHhT+MS/+5NFl2ilzyxhHD2U0oIjew3rUwI7nFiCwuFcVeTmmWFlKx5XJmOJe1EwsX+9j7KMOsrl4hPkOHNKs80E0mckIN+WqmUoN9xTzIADvSe1YrXJeNKDiMWdkyp1jLHLy6HHrOoMHFrtVEUffrtgT4ec/Q5HO5rMSxyN5yOEK0SpZtYsEjuAL+WAC0vE7OzJkMtnXjZJMpnw+k1egSSqvQ/iQJ+eNvE7i0GX4ZLNB8fFTCuofiUooLfTyRp+rYqiXxVmm4ZmMlmw+YaZ1ZJWfdKKNVVuLTb/EcN+aefxnMjkMsIijZNQpYsCGpUQECrHw398AFt+MEa/s4Y8SOVdcu2nLBqE3XagwJutN0Rg+3AtY4dmmldI8ll9bRpduTGnUL1UANtVm698VVzL4yZbOZby5eHI8pi8syOw9BrqhC6gA246YbT+NkgfIyQxlGy0RimQtaSr6OwFr8Ng9ifzAAed54RuKZnOCN1SfWAqsFavSBZo7to9X+JvuZ8O+GZviGemz6EeZD6xq+FnPpEYJ/wD13RPSlvriD8ycSjzGbmmhi8mORyyx3em+v5mzQ2F0Nhi8/AHORtw141/rI5mL/PWBpP5KR/lwq6TjHKLxH2U5RlkV3zge5NKlaEkhC7A/u/SGs0GLUAgLD+Ely/waKN2TQ41nyw5kZnASyYxJYuySWEYCg2CzEkCYBcdFTGaMmy0hhlOD+XICjUu401sF/CiAEBVB3JoljW+CqjGFGNhjTCItmcLCwsNIFhYWFgAWNSMbYwTiGsgRLnbw4yvE1HnKVlUUsyUHA60bFMtnofsReKW5y8EJ8lEZo5lnTWi1pKv62CrtuPiIHXvi+eNc4ZTKukc0wEkhCpGoZ3YkgUEjBPU1gLx/Ny5pAAnkRJJHJqloyOY2DAeXdIpYbl2vb4RinKLxjuZ5qzHK+aQ02Xl+ugkd+427HHGbgc6i2hkA+an6fbHpY5+IrTxdqOkKRvY2Kt13P674eRZGGRdQXYjeyfmaIvrd4neP9Bfc8rwcNkc0qMT9P+uLJ8N/B05tTPnLWBlYRhHUOzWVvYHSFIPXqa7dbP4xwqKECXy1KJq8xSQCV0AWt7FlC3XffvWGvLHEWyWbXIP6oZWdsu9m1JUylDfVWFsO4JrcEaV2Slt9pSVW3uU3zd4WZzJSPUTywAkrKg1DT1BcL8Brre13WIp+wSfwP/wn/pj0/wAz80RPDNl8sxlldWjJQHQlghi0laAVF+kEtdCsDeH5PKwAL5MupRpJZOhBIomht6QQfYjBCcmvcCryeecpwHMSmo4ZXPT0ox69O22H8XI2db/8eQd91I9vl8xj0Zk87l3obKQdgx+nz3+++3TD3N5G43WPSjFSFaqo7V0HTYfbDN4xUfJRvJnhM2ZzbQ5qQwhFL0oBZtL6GAJ2UgkXd/EMX3yvyjl8hF5eWj0g0WYm3Yjuzd/tQF7AYivMMZmiizMJaGaNiFK1qR/Urow6EagVIOx+h3lvLPGTPkop5dKMVPmUaVWVmRup2GpThU1KQqUdgYVcbquGed4gqR6wUI2os2lD9XAIG2GeS4hK8wJDCNh0Co63XaVJOnf1Li0IYFthsDGcYGM4cVFhYWFgAxjV5QBZIH1/P+Qxpm42ZGCMEYigxGqj71e/0xGc1yfI5JeYOTZ31DvfuQPfpQPYn1YAGnPHO8MeTzHkSkyhCAYxZX39W2k1e43F32xXeU4/LbJl/NaNy7mE5yiqoadWUEOrWQNOvcb21Nic8S8PdakHfUCpqzsdqIHUH5We5JqxX/FvDTOQggKuYQCgCSkgWqK61IJFbbkr88VlkZBryPOKcWikysBXIMkqTwzRrEI9Q9a6VYatdul0SPVsRtviWZXiedzYYxplsuFIuOcSvKpI1AOg0BDRBHW72JxV8nFpEMQm89PJPoizEfmRDSCvtqNKdibr3wSPiQywmKAQx6rswpI7X3IVlX1V7tQoYXn4NEWl5JjNmuKgeZH/AEbMNwf62NjRorbtX5nAzIeMkasYszlnjZCQTAVmj222KkbfQnEKy2QzGY3AIBBt53Ludz/Z2FUXfUV16475/kad12ncV2YFV+wXYD9fkcWSb8C3bt7MmXEeb4c2wWLLyzOAz0xlSPQgBYstguF/gCnUQdiTgHzblWzutnmBzACfs8WXLt5xpAzAlVOmgy2BV36tiMRHhOTzXDJ1nb0K1x+ZpLrZ9QBoqwsre3t36Yk3D+c2jMsv7uTMNrKusqqoLRrGAVkAfYL3ZhvdA74h4RKk5k94O8sa6YMlTRKBU2ZiDKDZA0xB9H6bY2mzGc1F2yEb9NkzaX9tUa7/AFOIQOdzFkZMvFqMkjkmQ6EJElByXLAF/iogbAoB8ON+I84TSiAD0pC2piZYQxo3GBpaiyEL6jV6PmcRlDU+CV5nnuGCv2zJ5jKhj8bxq8d/4oyf0Bw+n8QciYyy5lCCNihFgnb4WF6h1oqfpitOYOdXzboqGRtEZQpHoJkLABmdlBRFNE+mzZ7Vgdw7kyUsGWoWPRY9RYfLWxvpfQn6dsTjJR2tE5z/ADpAsOmISMNRfUwIDOd9ckrqq9T+G9hQGwxw5K4q8schJ1hZGCOFKg6yZHCmMCQqJHYC2qj8sM+F+GjObeMykdTIZG996II79CB0GLH4TycwUBiVAFAHSw26ekk19sXUcdxE57jfhDIegIJ/EhUG/m0YH5HWfcYkOS4YoOrywrjupA1X76At/cY2yvBo00+kFl/F3/8AHy6YfAYsLEBjOFjGABYWFhYAFhEYWM4ANawtOM4WAATx/gKzxadK6lIZSRRHvTDdbHcEYi0Hh6Va1NEVuG3+2wA9qI+m2J+BhYMACcly3CoGpFZtjZ33FdLHy/U9tsPF4VEOkaDr0A79cO8LABFeZ+FQvpQInmP+HSfUoBvYOt17DUf7pxE5fDTLMo1ZdkAPxKCy/O1VVdfp5YG25xauFgAqiTwYgk9SaSD/AAej9FAr7Y5N4Ewsb3Ff36/Ov9MW5jOIwTkrXJ+FpiAWNyg3+EpW++6lKP5YOR8reRGzH96VFhQosn5gAj8heJbhYkgj2Rz2lVKZZiSNyoYXvQouL9z6q6deluv6YlIJGWksGqJUbVd30+3/AJwWrGawACRxiSgTl337Xv8ATpQ+5A2O+NoeKytX7hgLINncUyi60+x1de2ClYRwAK8LCwhgAWFjOMYAP//Z"/>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sp>
        <p:nvSpPr>
          <p:cNvPr id="19474" name="AutoShape 18" descr="data:image/jpeg;base64,/9j/4AAQSkZJRgABAQAAAQABAAD/2wCEAAkGBhQSEBQUEhQVFRUUFxgXFxcXGBgbGRweGhwXGBwaHRoYGyggGhojGRgcIC8hIygpLC8tFR4xNTAqNSYrLCkBCQoKDgwOGg8PGTAkHyUqLCwsLCwtLikpLCosKSwqLSkqMS8pLCkpKSwsLCksLCksKSksKSksLCksKSwpLCksKf/AABEIALoArAMBIgACEQEDEQH/xAAcAAABBAMBAAAAAAAAAAAAAAAFAAQGBwECAwj/xABDEAACAgAEBAQEAwQIBQMFAAABAgMRAAQSIQUGMUEHEyJRMmFxgUKRoRQjUrEVM0NicoLB8JKi0eHxCCXCFiREY3P/xAAbAQACAwEBAQAAAAAAAAAAAAAAAwECBAUGB//EACsRAAICAQMDAwQBBQAAAAAAAAABAgMRBBIhBTFBEyJhMlFxsaEjM4HB8P/aAAwDAQACEQMRAD8AvDCwsLAAsLGcLAAsLCxzmlCgliAACSTsAB1JOADKygkgEGtjXbYHf22IP3xF/EPnb+i8qs/kmXVKsenVo6hjd6T/AA9K74qvxr4lw6VxNlczeboKwgOqN12rW6mgwHQgnoAR0IqsZqeUCIPK4JBEepiCeg9JNXgA9CD/ANQHD/IMlTeYCB5Okat73DXp0iut9xth3D46cMMSO0jqXNFChLp82rbT8wTiqE8FM2+XidCnmuTrRmChF207/iJ3uum2HGb8CswmXZxMkkqixDGh3NjbW7LW1np2xGUX9OX2L84XzZk8wwWDMwyMQCFWRS1EX8N30+WC148c8W5UzmS0vPDJENXpc9L67Mp2O14LZHxUz6MhaYyhEeOn3JSQUVLdWogEE7gj64ko+D1heM4rvwo8Ro89EmW0S+bl4I/MdymlioVCRTajZ3uvr2xYd4AM4WFeFgAWFhYWADGFjOMYAM4xhYzeADGM4WFgAWBPEOP+U2nyyzlqVQRZXYavlbWqg9SOwDEFjiL8YcmY0AW2QBdj6gaXUP7Rlslv7OOyN2sgDjKcxMdTOq6UAvQSTdsLWz6lLjy1oW7BiKFXxm50RUYulFdiAy1dMxFn8KhTqfoNLHoASEzOYCqFWqHq1AH1MQAHCjcDTSxqNwpUj1PFiIcc4pBFNl1nBaMuQ8QAYMQAwUhL1IG0swApiq36FiBjJKE/IGV4jMJYsqMvASza0ZwJLqgqnar1MWAUbqo6McGYeH8O4VLBEkZM07BVCjW/trYddAP+u2xx1z3N3nIFh/a427iPKO8hFbaDIgVADtZBrbphiuYgyuXzE0YkXNn0M09tmQ5rSHMgFA2tKo0kNtYGK5NUVGPCJznc6kUbSSuqIotmY0BuBufqQPvjll+IJNHry8iSLvurKyk0aBI+Hej77YGcU4vCyCCSJsy8qazBHH5hKXszb6VWwKLEAkbYjy8Iy2XzCNCmY4VM400yxiKUfw+pniLDrRYNt0OKKI2ViTwF+beW488ipmUao21KUYqesan3BBBPbttW+KD5v4KMtmnjRXWMVoLWb9IshqAPqv6Y9GZbPSRo3nMJQK8txHoZr7OFtOtUyncfhFb1d4sxE5aNvMCqG+Ak25N1VbWoJO9bHF4sVbFNbiB8n81y8PzSTwsBRCuCLDISCynvRrt7DHr3LZlXVXQhlZQykbggiwQfpjxOMekfBvjBThEHnttrmWMkg0ikbEXYAJfc7KF3IFYix4WTKizQ2NgcN0kBAI6HcY3DYpGwttO2GHHONR5SFppSQi0KAtiSaCqB1YkgAYeA4rXxpzp0ZWEGtcjOSDVaQqA32rzGP+XGitb5JC5PCySzl7njLZw6YyyyVqEcg0sV/iXcq6/NSa74kIxRsWQ1qrR3G40uNBoq1AhgeiuAeo2NkGwSMWdyjzQcyhjmAXMRga1AoOvQSoDvoJ6j8J26UTr1OldPK5Qqq5T4JHhYWM4xjhYWFhYAFiHcfYLK9UbsEVtbabWhu12pc9TccY+I1MDiE81avNLMjBWIVfxauooexNsAvsWJ+L01bJAOdznsQSbaydthbOWH4VBJLChvYq49Gvhp687PLpsqBEmoEMqCmLdPQWJaxX4NPUHGXyxX4viPxkE9jYQMNwAd7FsW9Q3EeuPFXXPQLl5pYXdG1NHpUsiiwCtFepXSKIC7A0BqqpckpN8FycZMgVHWZIUicSTF1BUxKCXXUSNG2+rtWKxy+UfiPEXzJGnKu6GIHZ5EiUoshWwQhJdhY31qe2HHGuTI3MCTPPPJmJlVmlmdwFQNK9JYUGk0WBtqvEzhq2roKFaNIAqqBrcbdulDA5Giupp8jfw7UHLSzMAJZcxP5vuPLkaJEPsEiRQB0rfveDiz5fOZe1MWYhksfhdGo0RvsaYV9RiFcX4fLlXbMZKbyXnmhWWN1DwyNJIkWvTYKP6gSVO+nf3x2bK8QdQhzeWyyWb/AGWAqxs700rFUJJ6gdT3xbPAuVUtwOm4FCnEo4crCkJQM2YEXwCNkYIHANFzLpKg7gRk7DrEvEzgU+YhiWFNQjZmYWA17IAFPXY3iy+EZCDLx6Yd9TWXLF3kdh8TuTbMfcnp7YD52QsWbuab6WYSftuf0xTPI9V4jhlWZbwxhI0yZ0JIfSD5LmHX00GawOvpvpf5YkvJWXkymTeCVvWs8gK9dLIVQ0BuSWUEX8iAD+8Uvx7KaxOigorOsapqDFWom9j6SzMlLf8AD0s4G5vOAZvN6a1DMOD/AJVRGI3r4lO/1v3Wtj9omUUuxZmS5ngVEQuSwVQQAzb10sD1EkVt1awOjUejewOo+R6/l74q7loIr+fmGJEe6LtuehY6gAFXYFrG4UbEBAY4j4iqNoQoA6uxpf1FaT86JH8NWMiznCI8E9DYqLxdfXxPJxdnVFI707S6iPsv64MjN5qe6kIVgVL0RY32SM1fXZ2CgfwP8WBWd5ADSmYPI8jEEu7M7WOhPfbeilMO3tjraemyHvZmnOL4HuTydEWPiPT5n1MfoBQH0PvghPwphUsLKk0VsjnZdhur+8bD0t8qPVRgjwSASINTamU01hQ2xOkkA1uAGsbG7FA0Kf505+fOZp4I9SZaIlSp9JkZbFuPbUNk/Ozjo2XqftM0K8PJf3LnG0zeXjnj6ODY66WU6WW+hpgRY2NWMFMV/wCG3MWXh4dlImkXW1ghQW0s8j6Q5UVHdgDVV3tif6sctrDNaM4WFjUnFWSYY4H53LKWEhslFahtXqrej3oV+fTD0nAHmnMHy9G4DWWPbSKFfMkkAL3+fRss5cjEiE8UzgF1uOgrfUTfy3W72q2O1H4UF8POniWXaQ+vS5Y3YA1R7bDerNm9yxIFUz9c7mwtue2ygbnfZQN/VI3Qb9L32/dgJ866SwORbiS/LSuhBLKGoam0/QAgADeyv1Yxkk/JoqpnNOUVwiZcR5ygeWCSPzGbLSyeeFRmESskkRaR1GlQDTfSz2w6y/HAp1KQb7j1Ag9wVG4PuDgjypnIXgHkkUzO+3u7Fm7A/ESKO4qj0w2zPIeVdy3kot7kJrVSe9qrBSD9OxxpyhuJDTPcdfNPGuUhE3kSLNMrOEUUD5aByCC+o66r8A33wUynNKM4imjky0x+GOXT663/AHcikpIfkDfyw74fwpcuoSHSqD8AUAdK209De5PfC5g4UuZy0kTKjakbTrBoNRCttuCDvY3wE4l3FlgksccyDSGCuNgCRswuvxbD8sApY9mHuqL/AMkf/QfliRxqsEKr0WNQo+wC/fp+mIdzDxQ6ikZAkkokj+zXQlt/iugo9xfRTikpqC3PsWUXNqKXJDoePZpHCq0XxOiTtEGnCJqAPmE7nqASCa+pGBo87K2T+9QsWLG9S72Syi79Rux3Nm6AwcymUBnIC0kKhR7aiBa/ZdP3wQny19B9vuD/AKfrji2dRcbMPt/3+jqx6XGdb55Ak3FSUZ2bUqqGULVEnaMAdDfQEk0AxGwIMy5J4DHLGMwW85r2JukIqx5Z+Bwbu7bob6HFccS4GYZRLGKSzrjIOkAjSWAHT4uw2G+/TFj8o54Rg5hdlj0JnE76CBomFdSl3qFhoz12XHo9FKqVfqxeWeZ1dNlVnpyROcvkPlghDkcdwVX544zZ3GpzlPsZtqiNOJIIbnWqjFyCrLRqCWUbjcfEPbcfiOIVx3wtyuZ4h+1l6jkGqWNNtb9mDA7Kw3atzWx3NTCfO/7P++h6ffEY4PxHR5mXvaAlF2/ANJQE3WyMg7fD0NHFoUNvkh2LA74/wWFssI40WNYrKhAF0gghqro2nfV1tQd8SblniTZjKRSMPWVp66a1JR6+WtTiLzZ3BLw/zoMEwPbMSf8AMFk/m5xbU0bIplardzwSzGrY2xoxxzpvg1I5tiCc8cWo7kaV6A9yL1O1/gABAvY0x3VSGmedn0rtuew/1Ndvl3xVPNE/mSrBZYOfNmcn4gpBC/NS2n66f4VQYwzmopyfg0VVu2agvINgsjzpAbolFPVQ3U/4j1vtsPfASJfMZJydklWvbTqjVm/zavyGC3MGaKwnSfU2w+p2H/MRjK8O/wDtWjTYlCF+oHp+m4GOHG5/3JeXj8I9b6CjiqPZLP8AkzneISZUtLAAXq5IyTTDoXFbiRf4h1AN3W0p4TzsdKvmFVI3IAlDhkDE0UdqHlsLvS4F1scQvMNPIbAVPoocg79Wb0j3oDt19iHAZo8vkp5cw0kMmVmCeZCQrmOULoXSx0uoJalINBaFVjrdPs9npyeWjldQrxP1IrCZNX54y34XDk9FjIkY/RYtTVRu6wI4j4ilfhgkH8IbQrt8Xwox1ncD8PW+lYZcQ4+5jCZN31OPXM8Kx0LYjSq6RI243rSNPe9o9AssFmlks+okaXbteuzqPyYdu2G3auFftjhv7ZF06Wyz3PKiHcxxnMTgWPIHUksHlogLQNaUPUk7mzthjmZFgjJUWSaAJJZmOwskknbuegU9AMLh+a8wFr2HvsQR1DDsR9ehvcdGqSeaxmI/dxg+WDsD/E5v3HT5D544dt1t0/6vZePGfCO1VTXVFen3fnz8jzheU8uIKSS27Mfdm3J/XDvHOCcMAR3HT7kfzBxj9oFgDe6O3sb3/SvvjnTUpSbZ0I7YxSRjMwah2v3/AN/TDXl7iX7PN5dWH1JEpoB1JYvlHJ2o7tGezEqdmrBDAjjnDwyHt3BHUMLIYexBH88dDpurdNmG+Gc3qWkV9eUuUWBypx0PAY9RYwEIGOxZNIMbH+9oOk/3kbD+bPYp7lznFYc9J5x0GRCkwAZh5sZNMKsnX6und/rZ/N82ZiWxl4fLF15k9A+xIj7/AHIo9cfQo2UxjubPAShPOMEuz/GEjUtI6oo7sQB+ZxWfHOY5I88ucjSUZV9KGUxuI3IBBo0LHTfvoHWqxNeS+TBmJfPzR87QerkPZ7qBsIwOtBfueps/MZRJEKSKrqwplYAgj2IOxxjs6gpPEFwMhp8d2VJ/9RRMmsSKVq+tdtxRo39sSnwvbzMrM4o3Odx3qOEH9RiMc6+B59UvDG03u2Xc+k//AM2Pw/4W+xHTFgeHnLLZDh8UD0ZN3krcamNkA+wFD7Y0X6tXQSwVro2PJJsc2xucc3xy7OxqiA+Zcz5cZI0gkEEt7Dudj6RZ7HrVG6NQ5fi0WqSZ5FXzWJXW41FU9K7E/iOp/b19T1Ngc45gyOY7GldyT02+prb2NDqTsLwF4Lyjl34fExgjYuzSkkAsfMY16mWz6dOxr6DpjFbp1dDa3g3aO502b0svBDM1m0nzESo6OAS3pYHdCK6H5/piQouw+QH6YHcf4bDlc4RGqRmOJCWFAapDI3eh8KqPuffGmc4wCFSHRLLI2hUWQexJNrZGwxx9TpJuyNNaz4PRafVxjXK2x4fcFcT4yzTDyn9KK1FDsbI62KOw6fPA3l6bO5mfNRwCSdHW8xGjKpdR6R1WrF7Cv1rHfI8El84LmoJTGhJIjNyDUfS2nbUoN9Ot/UYkfH+BvDolh0SZc0PNidYHJclNMm40qDszUu5A0rRx6GjRejF574xjzj8nF1vUIX7YQ++dz/WPgZ8CghGpYY3DKOrNqQX2DBiAfcbHbBbLlyKdfzr5/wDbDPI5h5ITUQjQbIAb1D+IChQvcHvue94IQIwFNX+6x5XVy98m/wB5Z6TSxShFfH2wgZmODN5p0tUbgeYvc6bofrv7jbpghKAiUBtVfyH+v6YcVjBGM0r5Sxu8GmNMY5x5IvkJntorC6L9TGqj1Cqvq12u/t36YMZDNR1phtgKtqJu2oktVN+ZwO4lAEfUa0q1PY/s2YDf3FlWr5YK5acABVG+x399N7fljoXtSgpJd/2YaMxltkx1ED3O/sOnQfnvjTNi0YH2/wC4/lhn/TOpiuXjkzDKaPlj0A+xkalvGx4ZnpDWjLQg1tIzM/y2Gn+X3wqrQXzaljH54LW6+iHtzn8cggwKua8ygfNuO/ZrciiN/UoI771sbrEo4Nw/zpUjXcki9PwgDrbKa2HQBh8j2xEOdOF5zJuiSGB1kGtGQMKZGU1TH4rI23B1YsPw+oZhmkkXWF0qvQ2etXRJAU2a7jsRjuqMoQSl3PLarZKxyh5LFy8IRVVdlUAAewGHC44pjsmJrbMzOq4zpxhcb46MewlmDhvmUJUgHSffbb369674cHEQ5551XKKscMmXOad0VY5XoAN1dgpBVQN7NDFZRcuECeAfzfwwZfKyygs1IzbbUQCb1XY3qiBd73sCI63iTHl4hlo4JpHhiWMMoXy9axL3JsgNV7YCcazJmzanj8IAKrHEctqKj1M2oLba9RYCxdVRXHfgWeKO2RyuVOZhIZkJRoinexJKNmJ7HcEbGtg2uhJe4FbLPtQzznJuZmjOYzGZM0UyrrmQIVXSKtwFJ0L/ABL8PeuoKZPgeTQabjimUalFkRyAfijcHXGw2sAmrBphviP8MzWeSXMr5jQ2+krSP6l1KWNbatgCR1+wGFlOXCSTKwl6gB1AVQST6V7b0dth2wm7qGm0+V5+DXT07U34b7fIQz/iENDwSeYzJ/VSKA0kZNgqXHxA6QdydQsMTsQB4UmezjZhlESxRhJZElYrG3a2PegLI6ERgb1RK5rllNI0AKbshKS9m79drqtsduC8GL5LiCCZY3EkZXUb/qB5pUi/UCzVRsbb3WE1dRWpzGC4NVnTVpoqU3mWePsd8i80kIaTQrNZAUHdfw/FuCev5YeQhq9VXjjw5X8tTI1swDHsNxdVhxJIFFnHj7nmbil5PXVLEE2zbCxhWvHObMaSPt/MA/zwhRbeB2ThnsuGBBFhlpvnbJt+V4g/GM7O6+SGEYGznVRfYaT71p3r3JxYDAMBvQNb/cH/AEwwjyTafhFkD29j7/WsdPSaiNa9yOdqtP6hO+RxE/DsuY0VR5aqwUV6l9D3W/xqSfe98FoMsQatgo3GnSi39F9RH+I4AeHjEQzxn8GYY/aRVk/mSfviQZriiRkBjv3AI26dd8emhLdFSXk83KO1tPwRrxMyCtlopSP6idD8wJLjP5Myn/LiO8I4dJK6xoD6q+gFjcgA7D6adtjeJpzcBNw7MGP1ejWKB30EORvXZTgdyHPF5pZnGpl/d/w0SLN2QWPpG5J+dmsLtzgy3L3E64dkxFGqLdKOpJJPckk7kk4erjkgx1UYVWKkdVxvjRRjfHQj2FMw3TFX84eG8BjmebNTEzSGRrjy7G6/CxjDIqqAPioAfXFoHEc5p5dfNKVsFGQoVO2xBvcbn6fSiu5NiCr+XOU43kyckcSCGORSJZGj1PosgKit8RIUklQaHbcGxOImNGjkmlZPWqrqkZVLMfSpF9yOm198QDyI8pn4HlWV1iErC6tCoUMxVQqIAHZmoAkj2045zHMPC8boHjmlSd9bWYySPMSidkYWtbmwV023pVI0wnGMQV4l5qbhs6eVIHE5mlKsg2twaJuybJ327bbbwWbnzNsbEmkeyqoH6jDvxBRxmE812cmMUW3NAlQC1es0u7Gzt1PUvuAeDXEM3DHNGkQjkAZGeQCx70LIxRaalvdtWfwTLV3dlJ4/IHPP2c2/eDb+4n/TAQ51ySSxNmzudz3vEsy3hLxCRswscIc5aTynAdRbUG9OqtQ0kH/MMAsnyzmJY55I4WZMr/XkV6OvUXe2k3QNVvWGQqhD6UkKndZZ9cmyQr4jm9RgGvbfWa222Ff647N4mKRRy5J/x1/8cM8n4WZ+V8uqxC8zCZ47YAaV02DfRvUpr2cfOmvHfDzO5OaKGaGmnYLEVIZXYkCgw2uyNjRxmeg075cf2bF1LUpY3foOr4lxACoXvuNQr8/+wxrmvEpKHlwkt/fIofl1/TAnjPhln8tNFDJAS87FItDKwYjqAQdtt96/TG3APDnM5ps2vphOSQtKJbG4v0WAd6Um+m3zxRdN06edv8ln1XUtY3fwdMx4lTlaWONT77n9Cawzy/MufzUixRO7OxpVjUAn/hH1w+zfhHxOOBpmy/7tU8wkPGTprUTpDXsO3XbEo8PvD7iWVK5sZVJEZAyxmYK5+F0YANpJBAIDHrXcYfHS0w+mKM8tZfP6pslfhVy1mcrl5/2u0eZwwGoMwAWrJBIB32+mJNmOXYWshAWO9t6if8z2B9aOKbk5w4lxLPplUdoLk0mNfTp0/Hr7mtJJGLYl5vgj4jHw8A+YyXYrStKWAPzKj+XvhjReE4tBGHgsccMiRKsfmIVJAHVgV1UKB63tWK5zEUuSkjhm02Auh4tTKNNKha1BRibrf2oi8TjN82ImcXKlXGsqnmfhDyC0W7sE7b1sWXpYuHDKebnJbmafSwaJmLkaSx0KBYBZTYAUajsyGyao1xyVuaxwWjyxxBpssjv8VkHYA7GtwNga+Q+gwZUYCcqlRAIwNLR7MNup3307BiOo6juBg4gwuEeTO2brjbGBjONaFixq4xthYkCIcY5PViW0o6j1KpUHSR0oG7O567DewRSgJJw86qYeqiaOwXarOrp7FmPfTZNo1kMuBuZ4MrSrJ0pgzCgQxAIBr+IbUTdAbVZOFSRKPP8A48ZNYs9l0U9Mqoom/wC0m/mST2+gwY8HuISf0Txa3c+VCSg1H0fupz6f4d99sB//AFBN/wC6r8svGP8AmkP+uAHJvPYyWUz+XMRf9siKBgwGg6JEBojceuz9MXh9KBl2+FmWly/DMhpRm/aZJJZ32NBldlZiTe+mNe+IvyFw0jjvF8oyFsvKsokF9Azen7srsPviOcW8Y2CcOXImWJMqiiaMkBZNOgabF6lIU/8AHhT+MS/+5NFl2ilzyxhHD2U0oIjew3rUwI7nFiCwuFcVeTmmWFlKx5XJmOJe1EwsX+9j7KMOsrl4hPkOHNKs80E0mckIN+WqmUoN9xTzIADvSe1YrXJeNKDiMWdkyp1jLHLy6HHrOoMHFrtVEUffrtgT4ec/Q5HO5rMSxyN5yOEK0SpZtYsEjuAL+WAC0vE7OzJkMtnXjZJMpnw+k1egSSqvQ/iQJ+eNvE7i0GX4ZLNB8fFTCuofiUooLfTyRp+rYqiXxVmm4ZmMlmw+YaZ1ZJWfdKKNVVuLTb/EcN+aefxnMjkMsIijZNQpYsCGpUQECrHw398AFt+MEa/s4Y8SOVdcu2nLBqE3XagwJutN0Rg+3AtY4dmmldI8ll9bRpduTGnUL1UANtVm698VVzL4yZbOZby5eHI8pi8syOw9BrqhC6gA246YbT+NkgfIyQxlGy0RimQtaSr6OwFr8Ng9ifzAAed54RuKZnOCN1SfWAqsFavSBZo7to9X+JvuZ8O+GZviGemz6EeZD6xq+FnPpEYJ/wD13RPSlvriD8ycSjzGbmmhi8mORyyx3em+v5mzQ2F0Nhi8/AHORtw141/rI5mL/PWBpP5KR/lwq6TjHKLxH2U5RlkV3zge5NKlaEkhC7A/u/SGs0GLUAgLD+Ely/waKN2TQ41nyw5kZnASyYxJYuySWEYCg2CzEkCYBcdFTGaMmy0hhlOD+XICjUu401sF/CiAEBVB3JoljW+CqjGFGNhjTCItmcLCwsNIFhYWFgAWNSMbYwTiGsgRLnbw4yvE1HnKVlUUsyUHA60bFMtnofsReKW5y8EJ8lEZo5lnTWi1pKv62CrtuPiIHXvi+eNc4ZTKukc0wEkhCpGoZ3YkgUEjBPU1gLx/Ny5pAAnkRJJHJqloyOY2DAeXdIpYbl2vb4RinKLxjuZ5qzHK+aQ02Xl+ugkd+427HHGbgc6i2hkA+an6fbHpY5+IrTxdqOkKRvY2Kt13P674eRZGGRdQXYjeyfmaIvrd4neP9Bfc8rwcNkc0qMT9P+uLJ8N/B05tTPnLWBlYRhHUOzWVvYHSFIPXqa7dbP4xwqKECXy1KJq8xSQCV0AWt7FlC3XffvWGvLHEWyWbXIP6oZWdsu9m1JUylDfVWFsO4JrcEaV2Slt9pSVW3uU3zd4WZzJSPUTywAkrKg1DT1BcL8Brre13WIp+wSfwP/wn/pj0/wAz80RPDNl8sxlldWjJQHQlghi0laAVF+kEtdCsDeH5PKwAL5MupRpJZOhBIomht6QQfYjBCcmvcCryeecpwHMSmo4ZXPT0ox69O22H8XI2db/8eQd91I9vl8xj0Zk87l3obKQdgx+nz3+++3TD3N5G43WPSjFSFaqo7V0HTYfbDN4xUfJRvJnhM2ZzbQ5qQwhFL0oBZtL6GAJ2UgkXd/EMX3yvyjl8hF5eWj0g0WYm3Yjuzd/tQF7AYivMMZmiizMJaGaNiFK1qR/Urow6EagVIOx+h3lvLPGTPkop5dKMVPmUaVWVmRup2GpThU1KQqUdgYVcbquGed4gqR6wUI2os2lD9XAIG2GeS4hK8wJDCNh0Co63XaVJOnf1Li0IYFthsDGcYGM4cVFhYWFgAxjV5QBZIH1/P+Qxpm42ZGCMEYigxGqj71e/0xGc1yfI5JeYOTZ31DvfuQPfpQPYn1YAGnPHO8MeTzHkSkyhCAYxZX39W2k1e43F32xXeU4/LbJl/NaNy7mE5yiqoadWUEOrWQNOvcb21Nic8S8PdakHfUCpqzsdqIHUH5We5JqxX/FvDTOQggKuYQCgCSkgWqK61IJFbbkr88VlkZBryPOKcWikysBXIMkqTwzRrEI9Q9a6VYatdul0SPVsRtviWZXiedzYYxplsuFIuOcSvKpI1AOg0BDRBHW72JxV8nFpEMQm89PJPoizEfmRDSCvtqNKdibr3wSPiQywmKAQx6rswpI7X3IVlX1V7tQoYXn4NEWl5JjNmuKgeZH/AEbMNwf62NjRorbtX5nAzIeMkasYszlnjZCQTAVmj222KkbfQnEKy2QzGY3AIBBt53Ludz/Z2FUXfUV16475/kad12ncV2YFV+wXYD9fkcWSb8C3bt7MmXEeb4c2wWLLyzOAz0xlSPQgBYstguF/gCnUQdiTgHzblWzutnmBzACfs8WXLt5xpAzAlVOmgy2BV36tiMRHhOTzXDJ1nb0K1x+ZpLrZ9QBoqwsre3t36Yk3D+c2jMsv7uTMNrKusqqoLRrGAVkAfYL3ZhvdA74h4RKk5k94O8sa6YMlTRKBU2ZiDKDZA0xB9H6bY2mzGc1F2yEb9NkzaX9tUa7/AFOIQOdzFkZMvFqMkjkmQ6EJElByXLAF/iogbAoB8ON+I84TSiAD0pC2piZYQxo3GBpaiyEL6jV6PmcRlDU+CV5nnuGCv2zJ5jKhj8bxq8d/4oyf0Bw+n8QciYyy5lCCNihFgnb4WF6h1oqfpitOYOdXzboqGRtEZQpHoJkLABmdlBRFNE+mzZ7Vgdw7kyUsGWoWPRY9RYfLWxvpfQn6dsTjJR2tE5z/ADpAsOmISMNRfUwIDOd9ckrqq9T+G9hQGwxw5K4q8schJ1hZGCOFKg6yZHCmMCQqJHYC2qj8sM+F+GjObeMykdTIZG996II79CB0GLH4TycwUBiVAFAHSw26ekk19sXUcdxE57jfhDIegIJ/EhUG/m0YH5HWfcYkOS4YoOrywrjupA1X76At/cY2yvBo00+kFl/F3/8AHy6YfAYsLEBjOFjGABYWFhYAFhEYWM4ANawtOM4WAATx/gKzxadK6lIZSRRHvTDdbHcEYi0Hh6Va1NEVuG3+2wA9qI+m2J+BhYMACcly3CoGpFZtjZ33FdLHy/U9tsPF4VEOkaDr0A79cO8LABFeZ+FQvpQInmP+HSfUoBvYOt17DUf7pxE5fDTLMo1ZdkAPxKCy/O1VVdfp5YG25xauFgAqiTwYgk9SaSD/AAej9FAr7Y5N4Ewsb3Ff36/Ov9MW5jOIwTkrXJ+FpiAWNyg3+EpW++6lKP5YOR8reRGzH96VFhQosn5gAj8heJbhYkgj2Rz2lVKZZiSNyoYXvQouL9z6q6deluv6YlIJGWksGqJUbVd30+3/AJwWrGawACRxiSgTl337Xv8ATpQ+5A2O+NoeKytX7hgLINncUyi60+x1de2ClYRwAK8LCwhgAWFjOMYAP//Z"/>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sp>
        <p:nvSpPr>
          <p:cNvPr id="19476" name="AutoShape 20" descr="data:image/jpeg;base64,/9j/4AAQSkZJRgABAQAAAQABAAD/2wCEAAkGBhQSEBQUEhQVFRUUFxgXFxcXGBgbGRweGhwXGBwaHRoYGyggGhojGRgcIC8hIygpLC8tFR4xNTAqNSYrLCkBCQoKDgwOGg8PGTAkHyUqLCwsLCwtLikpLCosKSwqLSkqMS8pLCkpKSwsLCksLCksKSksKSksLCksKSwpLCksKf/AABEIALoArAMBIgACEQEDEQH/xAAcAAABBAMBAAAAAAAAAAAAAAAFAAQGBwECAwj/xABDEAACAgAEBAQEAwQIBQMFAAABAgMRAAQSIQUGMUEHEyJRMmFxgUKRoRQjUrEVM0NicoLB8JKi0eHxCCXCFiREY3P/xAAbAQACAwEBAQAAAAAAAAAAAAAAAwECBAUGB//EACsRAAICAQMDAwQBBQAAAAAAAAABAgMRBBIhBTFBEyJhMlFxsaEjM4HB8P/aAAwDAQACEQMRAD8AvDCwsLAAsLGcLAAsLCxzmlCgliAACSTsAB1JOADKygkgEGtjXbYHf22IP3xF/EPnb+i8qs/kmXVKsenVo6hjd6T/AA9K74qvxr4lw6VxNlczeboKwgOqN12rW6mgwHQgnoAR0IqsZqeUCIPK4JBEepiCeg9JNXgA9CD/ANQHD/IMlTeYCB5Okat73DXp0iut9xth3D46cMMSO0jqXNFChLp82rbT8wTiqE8FM2+XidCnmuTrRmChF207/iJ3uum2HGb8CswmXZxMkkqixDGh3NjbW7LW1np2xGUX9OX2L84XzZk8wwWDMwyMQCFWRS1EX8N30+WC148c8W5UzmS0vPDJENXpc9L67Mp2O14LZHxUz6MhaYyhEeOn3JSQUVLdWogEE7gj64ko+D1heM4rvwo8Ro89EmW0S+bl4I/MdymlioVCRTajZ3uvr2xYd4AM4WFeFgAWFhYWADGFjOMYAM4xhYzeADGM4WFgAWBPEOP+U2nyyzlqVQRZXYavlbWqg9SOwDEFjiL8YcmY0AW2QBdj6gaXUP7Rlslv7OOyN2sgDjKcxMdTOq6UAvQSTdsLWz6lLjy1oW7BiKFXxm50RUYulFdiAy1dMxFn8KhTqfoNLHoASEzOYCqFWqHq1AH1MQAHCjcDTSxqNwpUj1PFiIcc4pBFNl1nBaMuQ8QAYMQAwUhL1IG0swApiq36FiBjJKE/IGV4jMJYsqMvASza0ZwJLqgqnar1MWAUbqo6McGYeH8O4VLBEkZM07BVCjW/trYddAP+u2xx1z3N3nIFh/a427iPKO8hFbaDIgVADtZBrbphiuYgyuXzE0YkXNn0M09tmQ5rSHMgFA2tKo0kNtYGK5NUVGPCJznc6kUbSSuqIotmY0BuBufqQPvjll+IJNHry8iSLvurKyk0aBI+Hej77YGcU4vCyCCSJsy8qazBHH5hKXszb6VWwKLEAkbYjy8Iy2XzCNCmY4VM400yxiKUfw+pniLDrRYNt0OKKI2ViTwF+beW488ipmUao21KUYqesan3BBBPbttW+KD5v4KMtmnjRXWMVoLWb9IshqAPqv6Y9GZbPSRo3nMJQK8txHoZr7OFtOtUyncfhFb1d4sxE5aNvMCqG+Ak25N1VbWoJO9bHF4sVbFNbiB8n81y8PzSTwsBRCuCLDISCynvRrt7DHr3LZlXVXQhlZQykbggiwQfpjxOMekfBvjBThEHnttrmWMkg0ikbEXYAJfc7KF3IFYix4WTKizQ2NgcN0kBAI6HcY3DYpGwttO2GHHONR5SFppSQi0KAtiSaCqB1YkgAYeA4rXxpzp0ZWEGtcjOSDVaQqA32rzGP+XGitb5JC5PCySzl7njLZw6YyyyVqEcg0sV/iXcq6/NSa74kIxRsWQ1qrR3G40uNBoq1AhgeiuAeo2NkGwSMWdyjzQcyhjmAXMRga1AoOvQSoDvoJ6j8J26UTr1OldPK5Qqq5T4JHhYWM4xjhYWFhYAFiHcfYLK9UbsEVtbabWhu12pc9TccY+I1MDiE81avNLMjBWIVfxauooexNsAvsWJ+L01bJAOdznsQSbaydthbOWH4VBJLChvYq49Gvhp687PLpsqBEmoEMqCmLdPQWJaxX4NPUHGXyxX4viPxkE9jYQMNwAd7FsW9Q3EeuPFXXPQLl5pYXdG1NHpUsiiwCtFepXSKIC7A0BqqpckpN8FycZMgVHWZIUicSTF1BUxKCXXUSNG2+rtWKxy+UfiPEXzJGnKu6GIHZ5EiUoshWwQhJdhY31qe2HHGuTI3MCTPPPJmJlVmlmdwFQNK9JYUGk0WBtqvEzhq2roKFaNIAqqBrcbdulDA5Giupp8jfw7UHLSzMAJZcxP5vuPLkaJEPsEiRQB0rfveDiz5fOZe1MWYhksfhdGo0RvsaYV9RiFcX4fLlXbMZKbyXnmhWWN1DwyNJIkWvTYKP6gSVO+nf3x2bK8QdQhzeWyyWb/AGWAqxs700rFUJJ6gdT3xbPAuVUtwOm4FCnEo4crCkJQM2YEXwCNkYIHANFzLpKg7gRk7DrEvEzgU+YhiWFNQjZmYWA17IAFPXY3iy+EZCDLx6Yd9TWXLF3kdh8TuTbMfcnp7YD52QsWbuab6WYSftuf0xTPI9V4jhlWZbwxhI0yZ0JIfSD5LmHX00GawOvpvpf5YkvJWXkymTeCVvWs8gK9dLIVQ0BuSWUEX8iAD+8Uvx7KaxOigorOsapqDFWom9j6SzMlLf8AD0s4G5vOAZvN6a1DMOD/AJVRGI3r4lO/1v3Wtj9omUUuxZmS5ngVEQuSwVQQAzb10sD1EkVt1awOjUejewOo+R6/l74q7loIr+fmGJEe6LtuehY6gAFXYFrG4UbEBAY4j4iqNoQoA6uxpf1FaT86JH8NWMiznCI8E9DYqLxdfXxPJxdnVFI707S6iPsv64MjN5qe6kIVgVL0RY32SM1fXZ2CgfwP8WBWd5ADSmYPI8jEEu7M7WOhPfbeilMO3tjraemyHvZmnOL4HuTydEWPiPT5n1MfoBQH0PvghPwphUsLKk0VsjnZdhur+8bD0t8qPVRgjwSASINTamU01hQ2xOkkA1uAGsbG7FA0Kf505+fOZp4I9SZaIlSp9JkZbFuPbUNk/Ozjo2XqftM0K8PJf3LnG0zeXjnj6ODY66WU6WW+hpgRY2NWMFMV/wCG3MWXh4dlImkXW1ghQW0s8j6Q5UVHdgDVV3tif6sctrDNaM4WFjUnFWSYY4H53LKWEhslFahtXqrej3oV+fTD0nAHmnMHy9G4DWWPbSKFfMkkAL3+fRss5cjEiE8UzgF1uOgrfUTfy3W72q2O1H4UF8POniWXaQ+vS5Y3YA1R7bDerNm9yxIFUz9c7mwtue2ygbnfZQN/VI3Qb9L32/dgJ866SwORbiS/LSuhBLKGoam0/QAgADeyv1Yxkk/JoqpnNOUVwiZcR5ygeWCSPzGbLSyeeFRmESskkRaR1GlQDTfSz2w6y/HAp1KQb7j1Ag9wVG4PuDgjypnIXgHkkUzO+3u7Fm7A/ESKO4qj0w2zPIeVdy3kot7kJrVSe9qrBSD9OxxpyhuJDTPcdfNPGuUhE3kSLNMrOEUUD5aByCC+o66r8A33wUynNKM4imjky0x+GOXT663/AHcikpIfkDfyw74fwpcuoSHSqD8AUAdK209De5PfC5g4UuZy0kTKjakbTrBoNRCttuCDvY3wE4l3FlgksccyDSGCuNgCRswuvxbD8sApY9mHuqL/AMkf/QfliRxqsEKr0WNQo+wC/fp+mIdzDxQ6ikZAkkokj+zXQlt/iugo9xfRTikpqC3PsWUXNqKXJDoePZpHCq0XxOiTtEGnCJqAPmE7nqASCa+pGBo87K2T+9QsWLG9S72Syi79Rux3Nm6AwcymUBnIC0kKhR7aiBa/ZdP3wQny19B9vuD/AKfrji2dRcbMPt/3+jqx6XGdb55Ak3FSUZ2bUqqGULVEnaMAdDfQEk0AxGwIMy5J4DHLGMwW85r2JukIqx5Z+Bwbu7bob6HFccS4GYZRLGKSzrjIOkAjSWAHT4uw2G+/TFj8o54Rg5hdlj0JnE76CBomFdSl3qFhoz12XHo9FKqVfqxeWeZ1dNlVnpyROcvkPlghDkcdwVX544zZ3GpzlPsZtqiNOJIIbnWqjFyCrLRqCWUbjcfEPbcfiOIVx3wtyuZ4h+1l6jkGqWNNtb9mDA7Kw3atzWx3NTCfO/7P++h6ffEY4PxHR5mXvaAlF2/ANJQE3WyMg7fD0NHFoUNvkh2LA74/wWFssI40WNYrKhAF0gghqro2nfV1tQd8SblniTZjKRSMPWVp66a1JR6+WtTiLzZ3BLw/zoMEwPbMSf8AMFk/m5xbU0bIplardzwSzGrY2xoxxzpvg1I5tiCc8cWo7kaV6A9yL1O1/gABAvY0x3VSGmedn0rtuew/1Ndvl3xVPNE/mSrBZYOfNmcn4gpBC/NS2n66f4VQYwzmopyfg0VVu2agvINgsjzpAbolFPVQ3U/4j1vtsPfASJfMZJydklWvbTqjVm/zavyGC3MGaKwnSfU2w+p2H/MRjK8O/wDtWjTYlCF+oHp+m4GOHG5/3JeXj8I9b6CjiqPZLP8AkzneISZUtLAAXq5IyTTDoXFbiRf4h1AN3W0p4TzsdKvmFVI3IAlDhkDE0UdqHlsLvS4F1scQvMNPIbAVPoocg79Wb0j3oDt19iHAZo8vkp5cw0kMmVmCeZCQrmOULoXSx0uoJalINBaFVjrdPs9npyeWjldQrxP1IrCZNX54y34XDk9FjIkY/RYtTVRu6wI4j4ilfhgkH8IbQrt8Xwox1ncD8PW+lYZcQ4+5jCZN31OPXM8Kx0LYjSq6RI243rSNPe9o9AssFmlks+okaXbteuzqPyYdu2G3auFftjhv7ZF06Wyz3PKiHcxxnMTgWPIHUksHlogLQNaUPUk7mzthjmZFgjJUWSaAJJZmOwskknbuegU9AMLh+a8wFr2HvsQR1DDsR9ehvcdGqSeaxmI/dxg+WDsD/E5v3HT5D544dt1t0/6vZePGfCO1VTXVFen3fnz8jzheU8uIKSS27Mfdm3J/XDvHOCcMAR3HT7kfzBxj9oFgDe6O3sb3/SvvjnTUpSbZ0I7YxSRjMwah2v3/AN/TDXl7iX7PN5dWH1JEpoB1JYvlHJ2o7tGezEqdmrBDAjjnDwyHt3BHUMLIYexBH88dDpurdNmG+Gc3qWkV9eUuUWBypx0PAY9RYwEIGOxZNIMbH+9oOk/3kbD+bPYp7lznFYc9J5x0GRCkwAZh5sZNMKsnX6und/rZ/N82ZiWxl4fLF15k9A+xIj7/AHIo9cfQo2UxjubPAShPOMEuz/GEjUtI6oo7sQB+ZxWfHOY5I88ucjSUZV9KGUxuI3IBBo0LHTfvoHWqxNeS+TBmJfPzR87QerkPZ7qBsIwOtBfueps/MZRJEKSKrqwplYAgj2IOxxjs6gpPEFwMhp8d2VJ/9RRMmsSKVq+tdtxRo39sSnwvbzMrM4o3Odx3qOEH9RiMc6+B59UvDG03u2Xc+k//AM2Pw/4W+xHTFgeHnLLZDh8UD0ZN3krcamNkA+wFD7Y0X6tXQSwVro2PJJsc2xucc3xy7OxqiA+Zcz5cZI0gkEEt7Dudj6RZ7HrVG6NQ5fi0WqSZ5FXzWJXW41FU9K7E/iOp/b19T1Ngc45gyOY7GldyT02+prb2NDqTsLwF4Lyjl34fExgjYuzSkkAsfMY16mWz6dOxr6DpjFbp1dDa3g3aO502b0svBDM1m0nzESo6OAS3pYHdCK6H5/piQouw+QH6YHcf4bDlc4RGqRmOJCWFAapDI3eh8KqPuffGmc4wCFSHRLLI2hUWQexJNrZGwxx9TpJuyNNaz4PRafVxjXK2x4fcFcT4yzTDyn9KK1FDsbI62KOw6fPA3l6bO5mfNRwCSdHW8xGjKpdR6R1WrF7Cv1rHfI8El84LmoJTGhJIjNyDUfS2nbUoN9Ot/UYkfH+BvDolh0SZc0PNidYHJclNMm40qDszUu5A0rRx6GjRejF574xjzj8nF1vUIX7YQ++dz/WPgZ8CghGpYY3DKOrNqQX2DBiAfcbHbBbLlyKdfzr5/wDbDPI5h5ITUQjQbIAb1D+IChQvcHvue94IQIwFNX+6x5XVy98m/wB5Z6TSxShFfH2wgZmODN5p0tUbgeYvc6bofrv7jbpghKAiUBtVfyH+v6YcVjBGM0r5Sxu8GmNMY5x5IvkJntorC6L9TGqj1Cqvq12u/t36YMZDNR1phtgKtqJu2oktVN+ZwO4lAEfUa0q1PY/s2YDf3FlWr5YK5acABVG+x399N7fljoXtSgpJd/2YaMxltkx1ED3O/sOnQfnvjTNi0YH2/wC4/lhn/TOpiuXjkzDKaPlj0A+xkalvGx4ZnpDWjLQg1tIzM/y2Gn+X3wqrQXzaljH54LW6+iHtzn8cggwKua8ygfNuO/ZrciiN/UoI771sbrEo4Nw/zpUjXcki9PwgDrbKa2HQBh8j2xEOdOF5zJuiSGB1kGtGQMKZGU1TH4rI23B1YsPw+oZhmkkXWF0qvQ2etXRJAU2a7jsRjuqMoQSl3PLarZKxyh5LFy8IRVVdlUAAewGHC44pjsmJrbMzOq4zpxhcb46MewlmDhvmUJUgHSffbb369674cHEQ5551XKKscMmXOad0VY5XoAN1dgpBVQN7NDFZRcuECeAfzfwwZfKyygs1IzbbUQCb1XY3qiBd73sCI63iTHl4hlo4JpHhiWMMoXy9axL3JsgNV7YCcazJmzanj8IAKrHEctqKj1M2oLba9RYCxdVRXHfgWeKO2RyuVOZhIZkJRoinexJKNmJ7HcEbGtg2uhJe4FbLPtQzznJuZmjOYzGZM0UyrrmQIVXSKtwFJ0L/ABL8PeuoKZPgeTQabjimUalFkRyAfijcHXGw2sAmrBphviP8MzWeSXMr5jQ2+krSP6l1KWNbatgCR1+wGFlOXCSTKwl6gB1AVQST6V7b0dth2wm7qGm0+V5+DXT07U34b7fIQz/iENDwSeYzJ/VSKA0kZNgqXHxA6QdydQsMTsQB4UmezjZhlESxRhJZElYrG3a2PegLI6ERgb1RK5rllNI0AKbshKS9m79drqtsduC8GL5LiCCZY3EkZXUb/qB5pUi/UCzVRsbb3WE1dRWpzGC4NVnTVpoqU3mWePsd8i80kIaTQrNZAUHdfw/FuCev5YeQhq9VXjjw5X8tTI1swDHsNxdVhxJIFFnHj7nmbil5PXVLEE2zbCxhWvHObMaSPt/MA/zwhRbeB2ThnsuGBBFhlpvnbJt+V4g/GM7O6+SGEYGznVRfYaT71p3r3JxYDAMBvQNb/cH/AEwwjyTafhFkD29j7/WsdPSaiNa9yOdqtP6hO+RxE/DsuY0VR5aqwUV6l9D3W/xqSfe98FoMsQatgo3GnSi39F9RH+I4AeHjEQzxn8GYY/aRVk/mSfviQZriiRkBjv3AI26dd8emhLdFSXk83KO1tPwRrxMyCtlopSP6idD8wJLjP5Myn/LiO8I4dJK6xoD6q+gFjcgA7D6adtjeJpzcBNw7MGP1ejWKB30EORvXZTgdyHPF5pZnGpl/d/w0SLN2QWPpG5J+dmsLtzgy3L3E64dkxFGqLdKOpJJPckk7kk4erjkgx1UYVWKkdVxvjRRjfHQj2FMw3TFX84eG8BjmebNTEzSGRrjy7G6/CxjDIqqAPioAfXFoHEc5p5dfNKVsFGQoVO2xBvcbn6fSiu5NiCr+XOU43kyckcSCGORSJZGj1PosgKit8RIUklQaHbcGxOImNGjkmlZPWqrqkZVLMfSpF9yOm198QDyI8pn4HlWV1iErC6tCoUMxVQqIAHZmoAkj2045zHMPC8boHjmlSd9bWYySPMSidkYWtbmwV023pVI0wnGMQV4l5qbhs6eVIHE5mlKsg2twaJuybJ327bbbwWbnzNsbEmkeyqoH6jDvxBRxmE812cmMUW3NAlQC1es0u7Gzt1PUvuAeDXEM3DHNGkQjkAZGeQCx70LIxRaalvdtWfwTLV3dlJ4/IHPP2c2/eDb+4n/TAQ51ySSxNmzudz3vEsy3hLxCRswscIc5aTynAdRbUG9OqtQ0kH/MMAsnyzmJY55I4WZMr/XkV6OvUXe2k3QNVvWGQqhD6UkKndZZ9cmyQr4jm9RgGvbfWa222Ff647N4mKRRy5J/x1/8cM8n4WZ+V8uqxC8zCZ47YAaV02DfRvUpr2cfOmvHfDzO5OaKGaGmnYLEVIZXYkCgw2uyNjRxmeg075cf2bF1LUpY3foOr4lxACoXvuNQr8/+wxrmvEpKHlwkt/fIofl1/TAnjPhln8tNFDJAS87FItDKwYjqAQdtt96/TG3APDnM5ps2vphOSQtKJbG4v0WAd6Um+m3zxRdN06edv8ln1XUtY3fwdMx4lTlaWONT77n9Cawzy/MufzUixRO7OxpVjUAn/hH1w+zfhHxOOBpmy/7tU8wkPGTprUTpDXsO3XbEo8PvD7iWVK5sZVJEZAyxmYK5+F0YANpJBAIDHrXcYfHS0w+mKM8tZfP6pslfhVy1mcrl5/2u0eZwwGoMwAWrJBIB32+mJNmOXYWshAWO9t6if8z2B9aOKbk5w4lxLPplUdoLk0mNfTp0/Hr7mtJJGLYl5vgj4jHw8A+YyXYrStKWAPzKj+XvhjReE4tBGHgsccMiRKsfmIVJAHVgV1UKB63tWK5zEUuSkjhm02Auh4tTKNNKha1BRibrf2oi8TjN82ImcXKlXGsqnmfhDyC0W7sE7b1sWXpYuHDKebnJbmafSwaJmLkaSx0KBYBZTYAUajsyGyao1xyVuaxwWjyxxBpssjv8VkHYA7GtwNga+Q+gwZUYCcqlRAIwNLR7MNup3307BiOo6juBg4gwuEeTO2brjbGBjONaFixq4xthYkCIcY5PViW0o6j1KpUHSR0oG7O567DewRSgJJw86qYeqiaOwXarOrp7FmPfTZNo1kMuBuZ4MrSrJ0pgzCgQxAIBr+IbUTdAbVZOFSRKPP8A48ZNYs9l0U9Mqoom/wC0m/mST2+gwY8HuISf0Txa3c+VCSg1H0fupz6f4d99sB//AFBN/wC6r8svGP8AmkP+uAHJvPYyWUz+XMRf9siKBgwGg6JEBojceuz9MXh9KBl2+FmWly/DMhpRm/aZJJZ32NBldlZiTe+mNe+IvyFw0jjvF8oyFsvKsokF9Azen7srsPviOcW8Y2CcOXImWJMqiiaMkBZNOgabF6lIU/8AHhT+MS/+5NFl2ilzyxhHD2U0oIjew3rUwI7nFiCwuFcVeTmmWFlKx5XJmOJe1EwsX+9j7KMOsrl4hPkOHNKs80E0mckIN+WqmUoN9xTzIADvSe1YrXJeNKDiMWdkyp1jLHLy6HHrOoMHFrtVEUffrtgT4ec/Q5HO5rMSxyN5yOEK0SpZtYsEjuAL+WAC0vE7OzJkMtnXjZJMpnw+k1egSSqvQ/iQJ+eNvE7i0GX4ZLNB8fFTCuofiUooLfTyRp+rYqiXxVmm4ZmMlmw+YaZ1ZJWfdKKNVVuLTb/EcN+aefxnMjkMsIijZNQpYsCGpUQECrHw398AFt+MEa/s4Y8SOVdcu2nLBqE3XagwJutN0Rg+3AtY4dmmldI8ll9bRpduTGnUL1UANtVm698VVzL4yZbOZby5eHI8pi8syOw9BrqhC6gA246YbT+NkgfIyQxlGy0RimQtaSr6OwFr8Ng9ifzAAed54RuKZnOCN1SfWAqsFavSBZo7to9X+JvuZ8O+GZviGemz6EeZD6xq+FnPpEYJ/wD13RPSlvriD8ycSjzGbmmhi8mORyyx3em+v5mzQ2F0Nhi8/AHORtw141/rI5mL/PWBpP5KR/lwq6TjHKLxH2U5RlkV3zge5NKlaEkhC7A/u/SGs0GLUAgLD+Ely/waKN2TQ41nyw5kZnASyYxJYuySWEYCg2CzEkCYBcdFTGaMmy0hhlOD+XICjUu401sF/CiAEBVB3JoljW+CqjGFGNhjTCItmcLCwsNIFhYWFgAWNSMbYwTiGsgRLnbw4yvE1HnKVlUUsyUHA60bFMtnofsReKW5y8EJ8lEZo5lnTWi1pKv62CrtuPiIHXvi+eNc4ZTKukc0wEkhCpGoZ3YkgUEjBPU1gLx/Ny5pAAnkRJJHJqloyOY2DAeXdIpYbl2vb4RinKLxjuZ5qzHK+aQ02Xl+ugkd+427HHGbgc6i2hkA+an6fbHpY5+IrTxdqOkKRvY2Kt13P674eRZGGRdQXYjeyfmaIvrd4neP9Bfc8rwcNkc0qMT9P+uLJ8N/B05tTPnLWBlYRhHUOzWVvYHSFIPXqa7dbP4xwqKECXy1KJq8xSQCV0AWt7FlC3XffvWGvLHEWyWbXIP6oZWdsu9m1JUylDfVWFsO4JrcEaV2Slt9pSVW3uU3zd4WZzJSPUTywAkrKg1DT1BcL8Brre13WIp+wSfwP/wn/pj0/wAz80RPDNl8sxlldWjJQHQlghi0laAVF+kEtdCsDeH5PKwAL5MupRpJZOhBIomht6QQfYjBCcmvcCryeecpwHMSmo4ZXPT0ox69O22H8XI2db/8eQd91I9vl8xj0Zk87l3obKQdgx+nz3+++3TD3N5G43WPSjFSFaqo7V0HTYfbDN4xUfJRvJnhM2ZzbQ5qQwhFL0oBZtL6GAJ2UgkXd/EMX3yvyjl8hF5eWj0g0WYm3Yjuzd/tQF7AYivMMZmiizMJaGaNiFK1qR/Urow6EagVIOx+h3lvLPGTPkop5dKMVPmUaVWVmRup2GpThU1KQqUdgYVcbquGed4gqR6wUI2os2lD9XAIG2GeS4hK8wJDCNh0Co63XaVJOnf1Li0IYFthsDGcYGM4cVFhYWFgAxjV5QBZIH1/P+Qxpm42ZGCMEYigxGqj71e/0xGc1yfI5JeYOTZ31DvfuQPfpQPYn1YAGnPHO8MeTzHkSkyhCAYxZX39W2k1e43F32xXeU4/LbJl/NaNy7mE5yiqoadWUEOrWQNOvcb21Nic8S8PdakHfUCpqzsdqIHUH5We5JqxX/FvDTOQggKuYQCgCSkgWqK61IJFbbkr88VlkZBryPOKcWikysBXIMkqTwzRrEI9Q9a6VYatdul0SPVsRtviWZXiedzYYxplsuFIuOcSvKpI1AOg0BDRBHW72JxV8nFpEMQm89PJPoizEfmRDSCvtqNKdibr3wSPiQywmKAQx6rswpI7X3IVlX1V7tQoYXn4NEWl5JjNmuKgeZH/AEbMNwf62NjRorbtX5nAzIeMkasYszlnjZCQTAVmj222KkbfQnEKy2QzGY3AIBBt53Ludz/Z2FUXfUV16475/kad12ncV2YFV+wXYD9fkcWSb8C3bt7MmXEeb4c2wWLLyzOAz0xlSPQgBYstguF/gCnUQdiTgHzblWzutnmBzACfs8WXLt5xpAzAlVOmgy2BV36tiMRHhOTzXDJ1nb0K1x+ZpLrZ9QBoqwsre3t36Yk3D+c2jMsv7uTMNrKusqqoLRrGAVkAfYL3ZhvdA74h4RKk5k94O8sa6YMlTRKBU2ZiDKDZA0xB9H6bY2mzGc1F2yEb9NkzaX9tUa7/AFOIQOdzFkZMvFqMkjkmQ6EJElByXLAF/iogbAoB8ON+I84TSiAD0pC2piZYQxo3GBpaiyEL6jV6PmcRlDU+CV5nnuGCv2zJ5jKhj8bxq8d/4oyf0Bw+n8QciYyy5lCCNihFgnb4WF6h1oqfpitOYOdXzboqGRtEZQpHoJkLABmdlBRFNE+mzZ7Vgdw7kyUsGWoWPRY9RYfLWxvpfQn6dsTjJR2tE5z/ADpAsOmISMNRfUwIDOd9ckrqq9T+G9hQGwxw5K4q8schJ1hZGCOFKg6yZHCmMCQqJHYC2qj8sM+F+GjObeMykdTIZG996II79CB0GLH4TycwUBiVAFAHSw26ekk19sXUcdxE57jfhDIegIJ/EhUG/m0YH5HWfcYkOS4YoOrywrjupA1X76At/cY2yvBo00+kFl/F3/8AHy6YfAYsLEBjOFjGABYWFhYAFhEYWM4ANawtOM4WAATx/gKzxadK6lIZSRRHvTDdbHcEYi0Hh6Va1NEVuG3+2wA9qI+m2J+BhYMACcly3CoGpFZtjZ33FdLHy/U9tsPF4VEOkaDr0A79cO8LABFeZ+FQvpQInmP+HSfUoBvYOt17DUf7pxE5fDTLMo1ZdkAPxKCy/O1VVdfp5YG25xauFgAqiTwYgk9SaSD/AAej9FAr7Y5N4Ewsb3Ff36/Ov9MW5jOIwTkrXJ+FpiAWNyg3+EpW++6lKP5YOR8reRGzH96VFhQosn5gAj8heJbhYkgj2Rz2lVKZZiSNyoYXvQouL9z6q6deluv6YlIJGWksGqJUbVd30+3/AJwWrGawACRxiSgTl337Xv8ATpQ+5A2O+NoeKytX7hgLINncUyi60+x1de2ClYRwAK8LCwhgAWFjOMYAP//Z"/>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sp>
        <p:nvSpPr>
          <p:cNvPr id="19478" name="AutoShape 22" descr="data:image/jpeg;base64,/9j/4AAQSkZJRgABAQAAAQABAAD/2wCEAAkGBhQSEBQUEhQVFRUUFxgXFxcXGBgbGRweGhwXGBwaHRoYGyggGhojGRgcIC8hIygpLC8tFR4xNTAqNSYrLCkBCQoKDgwOGg8PGTAkHyUqLCwsLCwtLikpLCosKSwqLSkqMS8pLCkpKSwsLCksLCksKSksKSksLCksKSwpLCksKf/AABEIALoArAMBIgACEQEDEQH/xAAcAAABBAMBAAAAAAAAAAAAAAAFAAQGBwECAwj/xABDEAACAgAEBAQEAwQIBQMFAAABAgMRAAQSIQUGMUEHEyJRMmFxgUKRoRQjUrEVM0NicoLB8JKi0eHxCCXCFiREY3P/xAAbAQACAwEBAQAAAAAAAAAAAAAAAwECBAUGB//EACsRAAICAQMDAwQBBQAAAAAAAAABAgMRBBIhBTFBEyJhMlFxsaEjM4HB8P/aAAwDAQACEQMRAD8AvDCwsLAAsLGcLAAsLCxzmlCgliAACSTsAB1JOADKygkgEGtjXbYHf22IP3xF/EPnb+i8qs/kmXVKsenVo6hjd6T/AA9K74qvxr4lw6VxNlczeboKwgOqN12rW6mgwHQgnoAR0IqsZqeUCIPK4JBEepiCeg9JNXgA9CD/ANQHD/IMlTeYCB5Okat73DXp0iut9xth3D46cMMSO0jqXNFChLp82rbT8wTiqE8FM2+XidCnmuTrRmChF207/iJ3uum2HGb8CswmXZxMkkqixDGh3NjbW7LW1np2xGUX9OX2L84XzZk8wwWDMwyMQCFWRS1EX8N30+WC148c8W5UzmS0vPDJENXpc9L67Mp2O14LZHxUz6MhaYyhEeOn3JSQUVLdWogEE7gj64ko+D1heM4rvwo8Ro89EmW0S+bl4I/MdymlioVCRTajZ3uvr2xYd4AM4WFeFgAWFhYWADGFjOMYAM4xhYzeADGM4WFgAWBPEOP+U2nyyzlqVQRZXYavlbWqg9SOwDEFjiL8YcmY0AW2QBdj6gaXUP7Rlslv7OOyN2sgDjKcxMdTOq6UAvQSTdsLWz6lLjy1oW7BiKFXxm50RUYulFdiAy1dMxFn8KhTqfoNLHoASEzOYCqFWqHq1AH1MQAHCjcDTSxqNwpUj1PFiIcc4pBFNl1nBaMuQ8QAYMQAwUhL1IG0swApiq36FiBjJKE/IGV4jMJYsqMvASza0ZwJLqgqnar1MWAUbqo6McGYeH8O4VLBEkZM07BVCjW/trYddAP+u2xx1z3N3nIFh/a427iPKO8hFbaDIgVADtZBrbphiuYgyuXzE0YkXNn0M09tmQ5rSHMgFA2tKo0kNtYGK5NUVGPCJznc6kUbSSuqIotmY0BuBufqQPvjll+IJNHry8iSLvurKyk0aBI+Hej77YGcU4vCyCCSJsy8qazBHH5hKXszb6VWwKLEAkbYjy8Iy2XzCNCmY4VM400yxiKUfw+pniLDrRYNt0OKKI2ViTwF+beW488ipmUao21KUYqesan3BBBPbttW+KD5v4KMtmnjRXWMVoLWb9IshqAPqv6Y9GZbPSRo3nMJQK8txHoZr7OFtOtUyncfhFb1d4sxE5aNvMCqG+Ak25N1VbWoJO9bHF4sVbFNbiB8n81y8PzSTwsBRCuCLDISCynvRrt7DHr3LZlXVXQhlZQykbggiwQfpjxOMekfBvjBThEHnttrmWMkg0ikbEXYAJfc7KF3IFYix4WTKizQ2NgcN0kBAI6HcY3DYpGwttO2GHHONR5SFppSQi0KAtiSaCqB1YkgAYeA4rXxpzp0ZWEGtcjOSDVaQqA32rzGP+XGitb5JC5PCySzl7njLZw6YyyyVqEcg0sV/iXcq6/NSa74kIxRsWQ1qrR3G40uNBoq1AhgeiuAeo2NkGwSMWdyjzQcyhjmAXMRga1AoOvQSoDvoJ6j8J26UTr1OldPK5Qqq5T4JHhYWM4xjhYWFhYAFiHcfYLK9UbsEVtbabWhu12pc9TccY+I1MDiE81avNLMjBWIVfxauooexNsAvsWJ+L01bJAOdznsQSbaydthbOWH4VBJLChvYq49Gvhp687PLpsqBEmoEMqCmLdPQWJaxX4NPUHGXyxX4viPxkE9jYQMNwAd7FsW9Q3EeuPFXXPQLl5pYXdG1NHpUsiiwCtFepXSKIC7A0BqqpckpN8FycZMgVHWZIUicSTF1BUxKCXXUSNG2+rtWKxy+UfiPEXzJGnKu6GIHZ5EiUoshWwQhJdhY31qe2HHGuTI3MCTPPPJmJlVmlmdwFQNK9JYUGk0WBtqvEzhq2roKFaNIAqqBrcbdulDA5Giupp8jfw7UHLSzMAJZcxP5vuPLkaJEPsEiRQB0rfveDiz5fOZe1MWYhksfhdGo0RvsaYV9RiFcX4fLlXbMZKbyXnmhWWN1DwyNJIkWvTYKP6gSVO+nf3x2bK8QdQhzeWyyWb/AGWAqxs700rFUJJ6gdT3xbPAuVUtwOm4FCnEo4crCkJQM2YEXwCNkYIHANFzLpKg7gRk7DrEvEzgU+YhiWFNQjZmYWA17IAFPXY3iy+EZCDLx6Yd9TWXLF3kdh8TuTbMfcnp7YD52QsWbuab6WYSftuf0xTPI9V4jhlWZbwxhI0yZ0JIfSD5LmHX00GawOvpvpf5YkvJWXkymTeCVvWs8gK9dLIVQ0BuSWUEX8iAD+8Uvx7KaxOigorOsapqDFWom9j6SzMlLf8AD0s4G5vOAZvN6a1DMOD/AJVRGI3r4lO/1v3Wtj9omUUuxZmS5ngVEQuSwVQQAzb10sD1EkVt1awOjUejewOo+R6/l74q7loIr+fmGJEe6LtuehY6gAFXYFrG4UbEBAY4j4iqNoQoA6uxpf1FaT86JH8NWMiznCI8E9DYqLxdfXxPJxdnVFI707S6iPsv64MjN5qe6kIVgVL0RY32SM1fXZ2CgfwP8WBWd5ADSmYPI8jEEu7M7WOhPfbeilMO3tjraemyHvZmnOL4HuTydEWPiPT5n1MfoBQH0PvghPwphUsLKk0VsjnZdhur+8bD0t8qPVRgjwSASINTamU01hQ2xOkkA1uAGsbG7FA0Kf505+fOZp4I9SZaIlSp9JkZbFuPbUNk/Ozjo2XqftM0K8PJf3LnG0zeXjnj6ODY66WU6WW+hpgRY2NWMFMV/wCG3MWXh4dlImkXW1ghQW0s8j6Q5UVHdgDVV3tif6sctrDNaM4WFjUnFWSYY4H53LKWEhslFahtXqrej3oV+fTD0nAHmnMHy9G4DWWPbSKFfMkkAL3+fRss5cjEiE8UzgF1uOgrfUTfy3W72q2O1H4UF8POniWXaQ+vS5Y3YA1R7bDerNm9yxIFUz9c7mwtue2ygbnfZQN/VI3Qb9L32/dgJ866SwORbiS/LSuhBLKGoam0/QAgADeyv1Yxkk/JoqpnNOUVwiZcR5ygeWCSPzGbLSyeeFRmESskkRaR1GlQDTfSz2w6y/HAp1KQb7j1Ag9wVG4PuDgjypnIXgHkkUzO+3u7Fm7A/ESKO4qj0w2zPIeVdy3kot7kJrVSe9qrBSD9OxxpyhuJDTPcdfNPGuUhE3kSLNMrOEUUD5aByCC+o66r8A33wUynNKM4imjky0x+GOXT663/AHcikpIfkDfyw74fwpcuoSHSqD8AUAdK209De5PfC5g4UuZy0kTKjakbTrBoNRCttuCDvY3wE4l3FlgksccyDSGCuNgCRswuvxbD8sApY9mHuqL/AMkf/QfliRxqsEKr0WNQo+wC/fp+mIdzDxQ6ikZAkkokj+zXQlt/iugo9xfRTikpqC3PsWUXNqKXJDoePZpHCq0XxOiTtEGnCJqAPmE7nqASCa+pGBo87K2T+9QsWLG9S72Syi79Rux3Nm6AwcymUBnIC0kKhR7aiBa/ZdP3wQny19B9vuD/AKfrji2dRcbMPt/3+jqx6XGdb55Ak3FSUZ2bUqqGULVEnaMAdDfQEk0AxGwIMy5J4DHLGMwW85r2JukIqx5Z+Bwbu7bob6HFccS4GYZRLGKSzrjIOkAjSWAHT4uw2G+/TFj8o54Rg5hdlj0JnE76CBomFdSl3qFhoz12XHo9FKqVfqxeWeZ1dNlVnpyROcvkPlghDkcdwVX544zZ3GpzlPsZtqiNOJIIbnWqjFyCrLRqCWUbjcfEPbcfiOIVx3wtyuZ4h+1l6jkGqWNNtb9mDA7Kw3atzWx3NTCfO/7P++h6ffEY4PxHR5mXvaAlF2/ANJQE3WyMg7fD0NHFoUNvkh2LA74/wWFssI40WNYrKhAF0gghqro2nfV1tQd8SblniTZjKRSMPWVp66a1JR6+WtTiLzZ3BLw/zoMEwPbMSf8AMFk/m5xbU0bIplardzwSzGrY2xoxxzpvg1I5tiCc8cWo7kaV6A9yL1O1/gABAvY0x3VSGmedn0rtuew/1Ndvl3xVPNE/mSrBZYOfNmcn4gpBC/NS2n66f4VQYwzmopyfg0VVu2agvINgsjzpAbolFPVQ3U/4j1vtsPfASJfMZJydklWvbTqjVm/zavyGC3MGaKwnSfU2w+p2H/MRjK8O/wDtWjTYlCF+oHp+m4GOHG5/3JeXj8I9b6CjiqPZLP8AkzneISZUtLAAXq5IyTTDoXFbiRf4h1AN3W0p4TzsdKvmFVI3IAlDhkDE0UdqHlsLvS4F1scQvMNPIbAVPoocg79Wb0j3oDt19iHAZo8vkp5cw0kMmVmCeZCQrmOULoXSx0uoJalINBaFVjrdPs9npyeWjldQrxP1IrCZNX54y34XDk9FjIkY/RYtTVRu6wI4j4ilfhgkH8IbQrt8Xwox1ncD8PW+lYZcQ4+5jCZN31OPXM8Kx0LYjSq6RI243rSNPe9o9AssFmlks+okaXbteuzqPyYdu2G3auFftjhv7ZF06Wyz3PKiHcxxnMTgWPIHUksHlogLQNaUPUk7mzthjmZFgjJUWSaAJJZmOwskknbuegU9AMLh+a8wFr2HvsQR1DDsR9ehvcdGqSeaxmI/dxg+WDsD/E5v3HT5D544dt1t0/6vZePGfCO1VTXVFen3fnz8jzheU8uIKSS27Mfdm3J/XDvHOCcMAR3HT7kfzBxj9oFgDe6O3sb3/SvvjnTUpSbZ0I7YxSRjMwah2v3/AN/TDXl7iX7PN5dWH1JEpoB1JYvlHJ2o7tGezEqdmrBDAjjnDwyHt3BHUMLIYexBH88dDpurdNmG+Gc3qWkV9eUuUWBypx0PAY9RYwEIGOxZNIMbH+9oOk/3kbD+bPYp7lznFYc9J5x0GRCkwAZh5sZNMKsnX6und/rZ/N82ZiWxl4fLF15k9A+xIj7/AHIo9cfQo2UxjubPAShPOMEuz/GEjUtI6oo7sQB+ZxWfHOY5I88ucjSUZV9KGUxuI3IBBo0LHTfvoHWqxNeS+TBmJfPzR87QerkPZ7qBsIwOtBfueps/MZRJEKSKrqwplYAgj2IOxxjs6gpPEFwMhp8d2VJ/9RRMmsSKVq+tdtxRo39sSnwvbzMrM4o3Odx3qOEH9RiMc6+B59UvDG03u2Xc+k//AM2Pw/4W+xHTFgeHnLLZDh8UD0ZN3krcamNkA+wFD7Y0X6tXQSwVro2PJJsc2xucc3xy7OxqiA+Zcz5cZI0gkEEt7Dudj6RZ7HrVG6NQ5fi0WqSZ5FXzWJXW41FU9K7E/iOp/b19T1Ngc45gyOY7GldyT02+prb2NDqTsLwF4Lyjl34fExgjYuzSkkAsfMY16mWz6dOxr6DpjFbp1dDa3g3aO502b0svBDM1m0nzESo6OAS3pYHdCK6H5/piQouw+QH6YHcf4bDlc4RGqRmOJCWFAapDI3eh8KqPuffGmc4wCFSHRLLI2hUWQexJNrZGwxx9TpJuyNNaz4PRafVxjXK2x4fcFcT4yzTDyn9KK1FDsbI62KOw6fPA3l6bO5mfNRwCSdHW8xGjKpdR6R1WrF7Cv1rHfI8El84LmoJTGhJIjNyDUfS2nbUoN9Ot/UYkfH+BvDolh0SZc0PNidYHJclNMm40qDszUu5A0rRx6GjRejF574xjzj8nF1vUIX7YQ++dz/WPgZ8CghGpYY3DKOrNqQX2DBiAfcbHbBbLlyKdfzr5/wDbDPI5h5ITUQjQbIAb1D+IChQvcHvue94IQIwFNX+6x5XVy98m/wB5Z6TSxShFfH2wgZmODN5p0tUbgeYvc6bofrv7jbpghKAiUBtVfyH+v6YcVjBGM0r5Sxu8GmNMY5x5IvkJntorC6L9TGqj1Cqvq12u/t36YMZDNR1phtgKtqJu2oktVN+ZwO4lAEfUa0q1PY/s2YDf3FlWr5YK5acABVG+x399N7fljoXtSgpJd/2YaMxltkx1ED3O/sOnQfnvjTNi0YH2/wC4/lhn/TOpiuXjkzDKaPlj0A+xkalvGx4ZnpDWjLQg1tIzM/y2Gn+X3wqrQXzaljH54LW6+iHtzn8cggwKua8ygfNuO/ZrciiN/UoI771sbrEo4Nw/zpUjXcki9PwgDrbKa2HQBh8j2xEOdOF5zJuiSGB1kGtGQMKZGU1TH4rI23B1YsPw+oZhmkkXWF0qvQ2etXRJAU2a7jsRjuqMoQSl3PLarZKxyh5LFy8IRVVdlUAAewGHC44pjsmJrbMzOq4zpxhcb46MewlmDhvmUJUgHSffbb369674cHEQ5551XKKscMmXOad0VY5XoAN1dgpBVQN7NDFZRcuECeAfzfwwZfKyygs1IzbbUQCb1XY3qiBd73sCI63iTHl4hlo4JpHhiWMMoXy9axL3JsgNV7YCcazJmzanj8IAKrHEctqKj1M2oLba9RYCxdVRXHfgWeKO2RyuVOZhIZkJRoinexJKNmJ7HcEbGtg2uhJe4FbLPtQzznJuZmjOYzGZM0UyrrmQIVXSKtwFJ0L/ABL8PeuoKZPgeTQabjimUalFkRyAfijcHXGw2sAmrBphviP8MzWeSXMr5jQ2+krSP6l1KWNbatgCR1+wGFlOXCSTKwl6gB1AVQST6V7b0dth2wm7qGm0+V5+DXT07U34b7fIQz/iENDwSeYzJ/VSKA0kZNgqXHxA6QdydQsMTsQB4UmezjZhlESxRhJZElYrG3a2PegLI6ERgb1RK5rllNI0AKbshKS9m79drqtsduC8GL5LiCCZY3EkZXUb/qB5pUi/UCzVRsbb3WE1dRWpzGC4NVnTVpoqU3mWePsd8i80kIaTQrNZAUHdfw/FuCev5YeQhq9VXjjw5X8tTI1swDHsNxdVhxJIFFnHj7nmbil5PXVLEE2zbCxhWvHObMaSPt/MA/zwhRbeB2ThnsuGBBFhlpvnbJt+V4g/GM7O6+SGEYGznVRfYaT71p3r3JxYDAMBvQNb/cH/AEwwjyTafhFkD29j7/WsdPSaiNa9yOdqtP6hO+RxE/DsuY0VR5aqwUV6l9D3W/xqSfe98FoMsQatgo3GnSi39F9RH+I4AeHjEQzxn8GYY/aRVk/mSfviQZriiRkBjv3AI26dd8emhLdFSXk83KO1tPwRrxMyCtlopSP6idD8wJLjP5Myn/LiO8I4dJK6xoD6q+gFjcgA7D6adtjeJpzcBNw7MGP1ejWKB30EORvXZTgdyHPF5pZnGpl/d/w0SLN2QWPpG5J+dmsLtzgy3L3E64dkxFGqLdKOpJJPckk7kk4erjkgx1UYVWKkdVxvjRRjfHQj2FMw3TFX84eG8BjmebNTEzSGRrjy7G6/CxjDIqqAPioAfXFoHEc5p5dfNKVsFGQoVO2xBvcbn6fSiu5NiCr+XOU43kyckcSCGORSJZGj1PosgKit8RIUklQaHbcGxOImNGjkmlZPWqrqkZVLMfSpF9yOm198QDyI8pn4HlWV1iErC6tCoUMxVQqIAHZmoAkj2045zHMPC8boHjmlSd9bWYySPMSidkYWtbmwV023pVI0wnGMQV4l5qbhs6eVIHE5mlKsg2twaJuybJ327bbbwWbnzNsbEmkeyqoH6jDvxBRxmE812cmMUW3NAlQC1es0u7Gzt1PUvuAeDXEM3DHNGkQjkAZGeQCx70LIxRaalvdtWfwTLV3dlJ4/IHPP2c2/eDb+4n/TAQ51ySSxNmzudz3vEsy3hLxCRswscIc5aTynAdRbUG9OqtQ0kH/MMAsnyzmJY55I4WZMr/XkV6OvUXe2k3QNVvWGQqhD6UkKndZZ9cmyQr4jm9RgGvbfWa222Ff647N4mKRRy5J/x1/8cM8n4WZ+V8uqxC8zCZ47YAaV02DfRvUpr2cfOmvHfDzO5OaKGaGmnYLEVIZXYkCgw2uyNjRxmeg075cf2bF1LUpY3foOr4lxACoXvuNQr8/+wxrmvEpKHlwkt/fIofl1/TAnjPhln8tNFDJAS87FItDKwYjqAQdtt96/TG3APDnM5ps2vphOSQtKJbG4v0WAd6Um+m3zxRdN06edv8ln1XUtY3fwdMx4lTlaWONT77n9Cawzy/MufzUixRO7OxpVjUAn/hH1w+zfhHxOOBpmy/7tU8wkPGTprUTpDXsO3XbEo8PvD7iWVK5sZVJEZAyxmYK5+F0YANpJBAIDHrXcYfHS0w+mKM8tZfP6pslfhVy1mcrl5/2u0eZwwGoMwAWrJBIB32+mJNmOXYWshAWO9t6if8z2B9aOKbk5w4lxLPplUdoLk0mNfTp0/Hr7mtJJGLYl5vgj4jHw8A+YyXYrStKWAPzKj+XvhjReE4tBGHgsccMiRKsfmIVJAHVgV1UKB63tWK5zEUuSkjhm02Auh4tTKNNKha1BRibrf2oi8TjN82ImcXKlXGsqnmfhDyC0W7sE7b1sWXpYuHDKebnJbmafSwaJmLkaSx0KBYBZTYAUajsyGyao1xyVuaxwWjyxxBpssjv8VkHYA7GtwNga+Q+gwZUYCcqlRAIwNLR7MNup3307BiOo6juBg4gwuEeTO2brjbGBjONaFixq4xthYkCIcY5PViW0o6j1KpUHSR0oG7O567DewRSgJJw86qYeqiaOwXarOrp7FmPfTZNo1kMuBuZ4MrSrJ0pgzCgQxAIBr+IbUTdAbVZOFSRKPP8A48ZNYs9l0U9Mqoom/wC0m/mST2+gwY8HuISf0Txa3c+VCSg1H0fupz6f4d99sB//AFBN/wC6r8svGP8AmkP+uAHJvPYyWUz+XMRf9siKBgwGg6JEBojceuz9MXh9KBl2+FmWly/DMhpRm/aZJJZ32NBldlZiTe+mNe+IvyFw0jjvF8oyFsvKsokF9Azen7srsPviOcW8Y2CcOXImWJMqiiaMkBZNOgabF6lIU/8AHhT+MS/+5NFl2ilzyxhHD2U0oIjew3rUwI7nFiCwuFcVeTmmWFlKx5XJmOJe1EwsX+9j7KMOsrl4hPkOHNKs80E0mckIN+WqmUoN9xTzIADvSe1YrXJeNKDiMWdkyp1jLHLy6HHrOoMHFrtVEUffrtgT4ec/Q5HO5rMSxyN5yOEK0SpZtYsEjuAL+WAC0vE7OzJkMtnXjZJMpnw+k1egSSqvQ/iQJ+eNvE7i0GX4ZLNB8fFTCuofiUooLfTyRp+rYqiXxVmm4ZmMlmw+YaZ1ZJWfdKKNVVuLTb/EcN+aefxnMjkMsIijZNQpYsCGpUQECrHw398AFt+MEa/s4Y8SOVdcu2nLBqE3XagwJutN0Rg+3AtY4dmmldI8ll9bRpduTGnUL1UANtVm698VVzL4yZbOZby5eHI8pi8syOw9BrqhC6gA246YbT+NkgfIyQxlGy0RimQtaSr6OwFr8Ng9ifzAAed54RuKZnOCN1SfWAqsFavSBZo7to9X+JvuZ8O+GZviGemz6EeZD6xq+FnPpEYJ/wD13RPSlvriD8ycSjzGbmmhi8mORyyx3em+v5mzQ2F0Nhi8/AHORtw141/rI5mL/PWBpP5KR/lwq6TjHKLxH2U5RlkV3zge5NKlaEkhC7A/u/SGs0GLUAgLD+Ely/waKN2TQ41nyw5kZnASyYxJYuySWEYCg2CzEkCYBcdFTGaMmy0hhlOD+XICjUu401sF/CiAEBVB3JoljW+CqjGFGNhjTCItmcLCwsNIFhYWFgAWNSMbYwTiGsgRLnbw4yvE1HnKVlUUsyUHA60bFMtnofsReKW5y8EJ8lEZo5lnTWi1pKv62CrtuPiIHXvi+eNc4ZTKukc0wEkhCpGoZ3YkgUEjBPU1gLx/Ny5pAAnkRJJHJqloyOY2DAeXdIpYbl2vb4RinKLxjuZ5qzHK+aQ02Xl+ugkd+427HHGbgc6i2hkA+an6fbHpY5+IrTxdqOkKRvY2Kt13P674eRZGGRdQXYjeyfmaIvrd4neP9Bfc8rwcNkc0qMT9P+uLJ8N/B05tTPnLWBlYRhHUOzWVvYHSFIPXqa7dbP4xwqKECXy1KJq8xSQCV0AWt7FlC3XffvWGvLHEWyWbXIP6oZWdsu9m1JUylDfVWFsO4JrcEaV2Slt9pSVW3uU3zd4WZzJSPUTywAkrKg1DT1BcL8Brre13WIp+wSfwP/wn/pj0/wAz80RPDNl8sxlldWjJQHQlghi0laAVF+kEtdCsDeH5PKwAL5MupRpJZOhBIomht6QQfYjBCcmvcCryeecpwHMSmo4ZXPT0ox69O22H8XI2db/8eQd91I9vl8xj0Zk87l3obKQdgx+nz3+++3TD3N5G43WPSjFSFaqo7V0HTYfbDN4xUfJRvJnhM2ZzbQ5qQwhFL0oBZtL6GAJ2UgkXd/EMX3yvyjl8hF5eWj0g0WYm3Yjuzd/tQF7AYivMMZmiizMJaGaNiFK1qR/Urow6EagVIOx+h3lvLPGTPkop5dKMVPmUaVWVmRup2GpThU1KQqUdgYVcbquGed4gqR6wUI2os2lD9XAIG2GeS4hK8wJDCNh0Co63XaVJOnf1Li0IYFthsDGcYGM4cVFhYWFgAxjV5QBZIH1/P+Qxpm42ZGCMEYigxGqj71e/0xGc1yfI5JeYOTZ31DvfuQPfpQPYn1YAGnPHO8MeTzHkSkyhCAYxZX39W2k1e43F32xXeU4/LbJl/NaNy7mE5yiqoadWUEOrWQNOvcb21Nic8S8PdakHfUCpqzsdqIHUH5We5JqxX/FvDTOQggKuYQCgCSkgWqK61IJFbbkr88VlkZBryPOKcWikysBXIMkqTwzRrEI9Q9a6VYatdul0SPVsRtviWZXiedzYYxplsuFIuOcSvKpI1AOg0BDRBHW72JxV8nFpEMQm89PJPoizEfmRDSCvtqNKdibr3wSPiQywmKAQx6rswpI7X3IVlX1V7tQoYXn4NEWl5JjNmuKgeZH/AEbMNwf62NjRorbtX5nAzIeMkasYszlnjZCQTAVmj222KkbfQnEKy2QzGY3AIBBt53Ludz/Z2FUXfUV16475/kad12ncV2YFV+wXYD9fkcWSb8C3bt7MmXEeb4c2wWLLyzOAz0xlSPQgBYstguF/gCnUQdiTgHzblWzutnmBzACfs8WXLt5xpAzAlVOmgy2BV36tiMRHhOTzXDJ1nb0K1x+ZpLrZ9QBoqwsre3t36Yk3D+c2jMsv7uTMNrKusqqoLRrGAVkAfYL3ZhvdA74h4RKk5k94O8sa6YMlTRKBU2ZiDKDZA0xB9H6bY2mzGc1F2yEb9NkzaX9tUa7/AFOIQOdzFkZMvFqMkjkmQ6EJElByXLAF/iogbAoB8ON+I84TSiAD0pC2piZYQxo3GBpaiyEL6jV6PmcRlDU+CV5nnuGCv2zJ5jKhj8bxq8d/4oyf0Bw+n8QciYyy5lCCNihFgnb4WF6h1oqfpitOYOdXzboqGRtEZQpHoJkLABmdlBRFNE+mzZ7Vgdw7kyUsGWoWPRY9RYfLWxvpfQn6dsTjJR2tE5z/ADpAsOmISMNRfUwIDOd9ckrqq9T+G9hQGwxw5K4q8schJ1hZGCOFKg6yZHCmMCQqJHYC2qj8sM+F+GjObeMykdTIZG996II79CB0GLH4TycwUBiVAFAHSw26ekk19sXUcdxE57jfhDIegIJ/EhUG/m0YH5HWfcYkOS4YoOrywrjupA1X76At/cY2yvBo00+kFl/F3/8AHy6YfAYsLEBjOFjGABYWFhYAFhEYWM4ANawtOM4WAATx/gKzxadK6lIZSRRHvTDdbHcEYi0Hh6Va1NEVuG3+2wA9qI+m2J+BhYMACcly3CoGpFZtjZ33FdLHy/U9tsPF4VEOkaDr0A79cO8LABFeZ+FQvpQInmP+HSfUoBvYOt17DUf7pxE5fDTLMo1ZdkAPxKCy/O1VVdfp5YG25xauFgAqiTwYgk9SaSD/AAej9FAr7Y5N4Ewsb3Ff36/Ov9MW5jOIwTkrXJ+FpiAWNyg3+EpW++6lKP5YOR8reRGzH96VFhQosn5gAj8heJbhYkgj2Rz2lVKZZiSNyoYXvQouL9z6q6deluv6YlIJGWksGqJUbVd30+3/AJwWrGawACRxiSgTl337Xv8ATpQ+5A2O+NoeKytX7hgLINncUyi60+x1de2ClYRwAK8LCwhgAWFjOMYAP//Z"/>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sp>
        <p:nvSpPr>
          <p:cNvPr id="19480" name="AutoShape 24" descr="data:image/jpeg;base64,/9j/4AAQSkZJRgABAQAAAQABAAD/2wCEAAkGBhQSEBQUEhQVFRUUFxgXFxcXGBgbGRweGhwXGBwaHRoYGyggGhojGRgcIC8hIygpLC8tFR4xNTAqNSYrLCkBCQoKDgwOGg8PGTAkHyUqLCwsLCwtLikpLCosKSwqLSkqMS8pLCkpKSwsLCksLCksKSksKSksLCksKSwpLCksKf/AABEIALoArAMBIgACEQEDEQH/xAAcAAABBAMBAAAAAAAAAAAAAAAFAAQGBwECAwj/xABDEAACAgAEBAQEAwQIBQMFAAABAgMRAAQSIQUGMUEHEyJRMmFxgUKRoRQjUrEVM0NicoLB8JKi0eHxCCXCFiREY3P/xAAbAQACAwEBAQAAAAAAAAAAAAAAAwECBAUGB//EACsRAAICAQMDAwQBBQAAAAAAAAABAgMRBBIhBTFBEyJhMlFxsaEjM4HB8P/aAAwDAQACEQMRAD8AvDCwsLAAsLGcLAAsLCxzmlCgliAACSTsAB1JOADKygkgEGtjXbYHf22IP3xF/EPnb+i8qs/kmXVKsenVo6hjd6T/AA9K74qvxr4lw6VxNlczeboKwgOqN12rW6mgwHQgnoAR0IqsZqeUCIPK4JBEepiCeg9JNXgA9CD/ANQHD/IMlTeYCB5Okat73DXp0iut9xth3D46cMMSO0jqXNFChLp82rbT8wTiqE8FM2+XidCnmuTrRmChF207/iJ3uum2HGb8CswmXZxMkkqixDGh3NjbW7LW1np2xGUX9OX2L84XzZk8wwWDMwyMQCFWRS1EX8N30+WC148c8W5UzmS0vPDJENXpc9L67Mp2O14LZHxUz6MhaYyhEeOn3JSQUVLdWogEE7gj64ko+D1heM4rvwo8Ro89EmW0S+bl4I/MdymlioVCRTajZ3uvr2xYd4AM4WFeFgAWFhYWADGFjOMYAM4xhYzeADGM4WFgAWBPEOP+U2nyyzlqVQRZXYavlbWqg9SOwDEFjiL8YcmY0AW2QBdj6gaXUP7Rlslv7OOyN2sgDjKcxMdTOq6UAvQSTdsLWz6lLjy1oW7BiKFXxm50RUYulFdiAy1dMxFn8KhTqfoNLHoASEzOYCqFWqHq1AH1MQAHCjcDTSxqNwpUj1PFiIcc4pBFNl1nBaMuQ8QAYMQAwUhL1IG0swApiq36FiBjJKE/IGV4jMJYsqMvASza0ZwJLqgqnar1MWAUbqo6McGYeH8O4VLBEkZM07BVCjW/trYddAP+u2xx1z3N3nIFh/a427iPKO8hFbaDIgVADtZBrbphiuYgyuXzE0YkXNn0M09tmQ5rSHMgFA2tKo0kNtYGK5NUVGPCJznc6kUbSSuqIotmY0BuBufqQPvjll+IJNHry8iSLvurKyk0aBI+Hej77YGcU4vCyCCSJsy8qazBHH5hKXszb6VWwKLEAkbYjy8Iy2XzCNCmY4VM400yxiKUfw+pniLDrRYNt0OKKI2ViTwF+beW488ipmUao21KUYqesan3BBBPbttW+KD5v4KMtmnjRXWMVoLWb9IshqAPqv6Y9GZbPSRo3nMJQK8txHoZr7OFtOtUyncfhFb1d4sxE5aNvMCqG+Ak25N1VbWoJO9bHF4sVbFNbiB8n81y8PzSTwsBRCuCLDISCynvRrt7DHr3LZlXVXQhlZQykbggiwQfpjxOMekfBvjBThEHnttrmWMkg0ikbEXYAJfc7KF3IFYix4WTKizQ2NgcN0kBAI6HcY3DYpGwttO2GHHONR5SFppSQi0KAtiSaCqB1YkgAYeA4rXxpzp0ZWEGtcjOSDVaQqA32rzGP+XGitb5JC5PCySzl7njLZw6YyyyVqEcg0sV/iXcq6/NSa74kIxRsWQ1qrR3G40uNBoq1AhgeiuAeo2NkGwSMWdyjzQcyhjmAXMRga1AoOvQSoDvoJ6j8J26UTr1OldPK5Qqq5T4JHhYWM4xjhYWFhYAFiHcfYLK9UbsEVtbabWhu12pc9TccY+I1MDiE81avNLMjBWIVfxauooexNsAvsWJ+L01bJAOdznsQSbaydthbOWH4VBJLChvYq49Gvhp687PLpsqBEmoEMqCmLdPQWJaxX4NPUHGXyxX4viPxkE9jYQMNwAd7FsW9Q3EeuPFXXPQLl5pYXdG1NHpUsiiwCtFepXSKIC7A0BqqpckpN8FycZMgVHWZIUicSTF1BUxKCXXUSNG2+rtWKxy+UfiPEXzJGnKu6GIHZ5EiUoshWwQhJdhY31qe2HHGuTI3MCTPPPJmJlVmlmdwFQNK9JYUGk0WBtqvEzhq2roKFaNIAqqBrcbdulDA5Giupp8jfw7UHLSzMAJZcxP5vuPLkaJEPsEiRQB0rfveDiz5fOZe1MWYhksfhdGo0RvsaYV9RiFcX4fLlXbMZKbyXnmhWWN1DwyNJIkWvTYKP6gSVO+nf3x2bK8QdQhzeWyyWb/AGWAqxs700rFUJJ6gdT3xbPAuVUtwOm4FCnEo4crCkJQM2YEXwCNkYIHANFzLpKg7gRk7DrEvEzgU+YhiWFNQjZmYWA17IAFPXY3iy+EZCDLx6Yd9TWXLF3kdh8TuTbMfcnp7YD52QsWbuab6WYSftuf0xTPI9V4jhlWZbwxhI0yZ0JIfSD5LmHX00GawOvpvpf5YkvJWXkymTeCVvWs8gK9dLIVQ0BuSWUEX8iAD+8Uvx7KaxOigorOsapqDFWom9j6SzMlLf8AD0s4G5vOAZvN6a1DMOD/AJVRGI3r4lO/1v3Wtj9omUUuxZmS5ngVEQuSwVQQAzb10sD1EkVt1awOjUejewOo+R6/l74q7loIr+fmGJEe6LtuehY6gAFXYFrG4UbEBAY4j4iqNoQoA6uxpf1FaT86JH8NWMiznCI8E9DYqLxdfXxPJxdnVFI707S6iPsv64MjN5qe6kIVgVL0RY32SM1fXZ2CgfwP8WBWd5ADSmYPI8jEEu7M7WOhPfbeilMO3tjraemyHvZmnOL4HuTydEWPiPT5n1MfoBQH0PvghPwphUsLKk0VsjnZdhur+8bD0t8qPVRgjwSASINTamU01hQ2xOkkA1uAGsbG7FA0Kf505+fOZp4I9SZaIlSp9JkZbFuPbUNk/Ozjo2XqftM0K8PJf3LnG0zeXjnj6ODY66WU6WW+hpgRY2NWMFMV/wCG3MWXh4dlImkXW1ghQW0s8j6Q5UVHdgDVV3tif6sctrDNaM4WFjUnFWSYY4H53LKWEhslFahtXqrej3oV+fTD0nAHmnMHy9G4DWWPbSKFfMkkAL3+fRss5cjEiE8UzgF1uOgrfUTfy3W72q2O1H4UF8POniWXaQ+vS5Y3YA1R7bDerNm9yxIFUz9c7mwtue2ygbnfZQN/VI3Qb9L32/dgJ866SwORbiS/LSuhBLKGoam0/QAgADeyv1Yxkk/JoqpnNOUVwiZcR5ygeWCSPzGbLSyeeFRmESskkRaR1GlQDTfSz2w6y/HAp1KQb7j1Ag9wVG4PuDgjypnIXgHkkUzO+3u7Fm7A/ESKO4qj0w2zPIeVdy3kot7kJrVSe9qrBSD9OxxpyhuJDTPcdfNPGuUhE3kSLNMrOEUUD5aByCC+o66r8A33wUynNKM4imjky0x+GOXT663/AHcikpIfkDfyw74fwpcuoSHSqD8AUAdK209De5PfC5g4UuZy0kTKjakbTrBoNRCttuCDvY3wE4l3FlgksccyDSGCuNgCRswuvxbD8sApY9mHuqL/AMkf/QfliRxqsEKr0WNQo+wC/fp+mIdzDxQ6ikZAkkokj+zXQlt/iugo9xfRTikpqC3PsWUXNqKXJDoePZpHCq0XxOiTtEGnCJqAPmE7nqASCa+pGBo87K2T+9QsWLG9S72Syi79Rux3Nm6AwcymUBnIC0kKhR7aiBa/ZdP3wQny19B9vuD/AKfrji2dRcbMPt/3+jqx6XGdb55Ak3FSUZ2bUqqGULVEnaMAdDfQEk0AxGwIMy5J4DHLGMwW85r2JukIqx5Z+Bwbu7bob6HFccS4GYZRLGKSzrjIOkAjSWAHT4uw2G+/TFj8o54Rg5hdlj0JnE76CBomFdSl3qFhoz12XHo9FKqVfqxeWeZ1dNlVnpyROcvkPlghDkcdwVX544zZ3GpzlPsZtqiNOJIIbnWqjFyCrLRqCWUbjcfEPbcfiOIVx3wtyuZ4h+1l6jkGqWNNtb9mDA7Kw3atzWx3NTCfO/7P++h6ffEY4PxHR5mXvaAlF2/ANJQE3WyMg7fD0NHFoUNvkh2LA74/wWFssI40WNYrKhAF0gghqro2nfV1tQd8SblniTZjKRSMPWVp66a1JR6+WtTiLzZ3BLw/zoMEwPbMSf8AMFk/m5xbU0bIplardzwSzGrY2xoxxzpvg1I5tiCc8cWo7kaV6A9yL1O1/gABAvY0x3VSGmedn0rtuew/1Ndvl3xVPNE/mSrBZYOfNmcn4gpBC/NS2n66f4VQYwzmopyfg0VVu2agvINgsjzpAbolFPVQ3U/4j1vtsPfASJfMZJydklWvbTqjVm/zavyGC3MGaKwnSfU2w+p2H/MRjK8O/wDtWjTYlCF+oHp+m4GOHG5/3JeXj8I9b6CjiqPZLP8AkzneISZUtLAAXq5IyTTDoXFbiRf4h1AN3W0p4TzsdKvmFVI3IAlDhkDE0UdqHlsLvS4F1scQvMNPIbAVPoocg79Wb0j3oDt19iHAZo8vkp5cw0kMmVmCeZCQrmOULoXSx0uoJalINBaFVjrdPs9npyeWjldQrxP1IrCZNX54y34XDk9FjIkY/RYtTVRu6wI4j4ilfhgkH8IbQrt8Xwox1ncD8PW+lYZcQ4+5jCZN31OPXM8Kx0LYjSq6RI243rSNPe9o9AssFmlks+okaXbteuzqPyYdu2G3auFftjhv7ZF06Wyz3PKiHcxxnMTgWPIHUksHlogLQNaUPUk7mzthjmZFgjJUWSaAJJZmOwskknbuegU9AMLh+a8wFr2HvsQR1DDsR9ehvcdGqSeaxmI/dxg+WDsD/E5v3HT5D544dt1t0/6vZePGfCO1VTXVFen3fnz8jzheU8uIKSS27Mfdm3J/XDvHOCcMAR3HT7kfzBxj9oFgDe6O3sb3/SvvjnTUpSbZ0I7YxSRjMwah2v3/AN/TDXl7iX7PN5dWH1JEpoB1JYvlHJ2o7tGezEqdmrBDAjjnDwyHt3BHUMLIYexBH88dDpurdNmG+Gc3qWkV9eUuUWBypx0PAY9RYwEIGOxZNIMbH+9oOk/3kbD+bPYp7lznFYc9J5x0GRCkwAZh5sZNMKsnX6und/rZ/N82ZiWxl4fLF15k9A+xIj7/AHIo9cfQo2UxjubPAShPOMEuz/GEjUtI6oo7sQB+ZxWfHOY5I88ucjSUZV9KGUxuI3IBBo0LHTfvoHWqxNeS+TBmJfPzR87QerkPZ7qBsIwOtBfueps/MZRJEKSKrqwplYAgj2IOxxjs6gpPEFwMhp8d2VJ/9RRMmsSKVq+tdtxRo39sSnwvbzMrM4o3Odx3qOEH9RiMc6+B59UvDG03u2Xc+k//AM2Pw/4W+xHTFgeHnLLZDh8UD0ZN3krcamNkA+wFD7Y0X6tXQSwVro2PJJsc2xucc3xy7OxqiA+Zcz5cZI0gkEEt7Dudj6RZ7HrVG6NQ5fi0WqSZ5FXzWJXW41FU9K7E/iOp/b19T1Ngc45gyOY7GldyT02+prb2NDqTsLwF4Lyjl34fExgjYuzSkkAsfMY16mWz6dOxr6DpjFbp1dDa3g3aO502b0svBDM1m0nzESo6OAS3pYHdCK6H5/piQouw+QH6YHcf4bDlc4RGqRmOJCWFAapDI3eh8KqPuffGmc4wCFSHRLLI2hUWQexJNrZGwxx9TpJuyNNaz4PRafVxjXK2x4fcFcT4yzTDyn9KK1FDsbI62KOw6fPA3l6bO5mfNRwCSdHW8xGjKpdR6R1WrF7Cv1rHfI8El84LmoJTGhJIjNyDUfS2nbUoN9Ot/UYkfH+BvDolh0SZc0PNidYHJclNMm40qDszUu5A0rRx6GjRejF574xjzj8nF1vUIX7YQ++dz/WPgZ8CghGpYY3DKOrNqQX2DBiAfcbHbBbLlyKdfzr5/wDbDPI5h5ITUQjQbIAb1D+IChQvcHvue94IQIwFNX+6x5XVy98m/wB5Z6TSxShFfH2wgZmODN5p0tUbgeYvc6bofrv7jbpghKAiUBtVfyH+v6YcVjBGM0r5Sxu8GmNMY5x5IvkJntorC6L9TGqj1Cqvq12u/t36YMZDNR1phtgKtqJu2oktVN+ZwO4lAEfUa0q1PY/s2YDf3FlWr5YK5acABVG+x399N7fljoXtSgpJd/2YaMxltkx1ED3O/sOnQfnvjTNi0YH2/wC4/lhn/TOpiuXjkzDKaPlj0A+xkalvGx4ZnpDWjLQg1tIzM/y2Gn+X3wqrQXzaljH54LW6+iHtzn8cggwKua8ygfNuO/ZrciiN/UoI771sbrEo4Nw/zpUjXcki9PwgDrbKa2HQBh8j2xEOdOF5zJuiSGB1kGtGQMKZGU1TH4rI23B1YsPw+oZhmkkXWF0qvQ2etXRJAU2a7jsRjuqMoQSl3PLarZKxyh5LFy8IRVVdlUAAewGHC44pjsmJrbMzOq4zpxhcb46MewlmDhvmUJUgHSffbb369674cHEQ5551XKKscMmXOad0VY5XoAN1dgpBVQN7NDFZRcuECeAfzfwwZfKyygs1IzbbUQCb1XY3qiBd73sCI63iTHl4hlo4JpHhiWMMoXy9axL3JsgNV7YCcazJmzanj8IAKrHEctqKj1M2oLba9RYCxdVRXHfgWeKO2RyuVOZhIZkJRoinexJKNmJ7HcEbGtg2uhJe4FbLPtQzznJuZmjOYzGZM0UyrrmQIVXSKtwFJ0L/ABL8PeuoKZPgeTQabjimUalFkRyAfijcHXGw2sAmrBphviP8MzWeSXMr5jQ2+krSP6l1KWNbatgCR1+wGFlOXCSTKwl6gB1AVQST6V7b0dth2wm7qGm0+V5+DXT07U34b7fIQz/iENDwSeYzJ/VSKA0kZNgqXHxA6QdydQsMTsQB4UmezjZhlESxRhJZElYrG3a2PegLI6ERgb1RK5rllNI0AKbshKS9m79drqtsduC8GL5LiCCZY3EkZXUb/qB5pUi/UCzVRsbb3WE1dRWpzGC4NVnTVpoqU3mWePsd8i80kIaTQrNZAUHdfw/FuCev5YeQhq9VXjjw5X8tTI1swDHsNxdVhxJIFFnHj7nmbil5PXVLEE2zbCxhWvHObMaSPt/MA/zwhRbeB2ThnsuGBBFhlpvnbJt+V4g/GM7O6+SGEYGznVRfYaT71p3r3JxYDAMBvQNb/cH/AEwwjyTafhFkD29j7/WsdPSaiNa9yOdqtP6hO+RxE/DsuY0VR5aqwUV6l9D3W/xqSfe98FoMsQatgo3GnSi39F9RH+I4AeHjEQzxn8GYY/aRVk/mSfviQZriiRkBjv3AI26dd8emhLdFSXk83KO1tPwRrxMyCtlopSP6idD8wJLjP5Myn/LiO8I4dJK6xoD6q+gFjcgA7D6adtjeJpzcBNw7MGP1ejWKB30EORvXZTgdyHPF5pZnGpl/d/w0SLN2QWPpG5J+dmsLtzgy3L3E64dkxFGqLdKOpJJPckk7kk4erjkgx1UYVWKkdVxvjRRjfHQj2FMw3TFX84eG8BjmebNTEzSGRrjy7G6/CxjDIqqAPioAfXFoHEc5p5dfNKVsFGQoVO2xBvcbn6fSiu5NiCr+XOU43kyckcSCGORSJZGj1PosgKit8RIUklQaHbcGxOImNGjkmlZPWqrqkZVLMfSpF9yOm198QDyI8pn4HlWV1iErC6tCoUMxVQqIAHZmoAkj2045zHMPC8boHjmlSd9bWYySPMSidkYWtbmwV023pVI0wnGMQV4l5qbhs6eVIHE5mlKsg2twaJuybJ327bbbwWbnzNsbEmkeyqoH6jDvxBRxmE812cmMUW3NAlQC1es0u7Gzt1PUvuAeDXEM3DHNGkQjkAZGeQCx70LIxRaalvdtWfwTLV3dlJ4/IHPP2c2/eDb+4n/TAQ51ySSxNmzudz3vEsy3hLxCRswscIc5aTynAdRbUG9OqtQ0kH/MMAsnyzmJY55I4WZMr/XkV6OvUXe2k3QNVvWGQqhD6UkKndZZ9cmyQr4jm9RgGvbfWa222Ff647N4mKRRy5J/x1/8cM8n4WZ+V8uqxC8zCZ47YAaV02DfRvUpr2cfOmvHfDzO5OaKGaGmnYLEVIZXYkCgw2uyNjRxmeg075cf2bF1LUpY3foOr4lxACoXvuNQr8/+wxrmvEpKHlwkt/fIofl1/TAnjPhln8tNFDJAS87FItDKwYjqAQdtt96/TG3APDnM5ps2vphOSQtKJbG4v0WAd6Um+m3zxRdN06edv8ln1XUtY3fwdMx4lTlaWONT77n9Cawzy/MufzUixRO7OxpVjUAn/hH1w+zfhHxOOBpmy/7tU8wkPGTprUTpDXsO3XbEo8PvD7iWVK5sZVJEZAyxmYK5+F0YANpJBAIDHrXcYfHS0w+mKM8tZfP6pslfhVy1mcrl5/2u0eZwwGoMwAWrJBIB32+mJNmOXYWshAWO9t6if8z2B9aOKbk5w4lxLPplUdoLk0mNfTp0/Hr7mtJJGLYl5vgj4jHw8A+YyXYrStKWAPzKj+XvhjReE4tBGHgsccMiRKsfmIVJAHVgV1UKB63tWK5zEUuSkjhm02Auh4tTKNNKha1BRibrf2oi8TjN82ImcXKlXGsqnmfhDyC0W7sE7b1sWXpYuHDKebnJbmafSwaJmLkaSx0KBYBZTYAUajsyGyao1xyVuaxwWjyxxBpssjv8VkHYA7GtwNga+Q+gwZUYCcqlRAIwNLR7MNup3307BiOo6juBg4gwuEeTO2brjbGBjONaFixq4xthYkCIcY5PViW0o6j1KpUHSR0oG7O567DewRSgJJw86qYeqiaOwXarOrp7FmPfTZNo1kMuBuZ4MrSrJ0pgzCgQxAIBr+IbUTdAbVZOFSRKPP8A48ZNYs9l0U9Mqoom/wC0m/mST2+gwY8HuISf0Txa3c+VCSg1H0fupz6f4d99sB//AFBN/wC6r8svGP8AmkP+uAHJvPYyWUz+XMRf9siKBgwGg6JEBojceuz9MXh9KBl2+FmWly/DMhpRm/aZJJZ32NBldlZiTe+mNe+IvyFw0jjvF8oyFsvKsokF9Azen7srsPviOcW8Y2CcOXImWJMqiiaMkBZNOgabF6lIU/8AHhT+MS/+5NFl2ilzyxhHD2U0oIjew3rUwI7nFiCwuFcVeTmmWFlKx5XJmOJe1EwsX+9j7KMOsrl4hPkOHNKs80E0mckIN+WqmUoN9xTzIADvSe1YrXJeNKDiMWdkyp1jLHLy6HHrOoMHFrtVEUffrtgT4ec/Q5HO5rMSxyN5yOEK0SpZtYsEjuAL+WAC0vE7OzJkMtnXjZJMpnw+k1egSSqvQ/iQJ+eNvE7i0GX4ZLNB8fFTCuofiUooLfTyRp+rYqiXxVmm4ZmMlmw+YaZ1ZJWfdKKNVVuLTb/EcN+aefxnMjkMsIijZNQpYsCGpUQECrHw398AFt+MEa/s4Y8SOVdcu2nLBqE3XagwJutN0Rg+3AtY4dmmldI8ll9bRpduTGnUL1UANtVm698VVzL4yZbOZby5eHI8pi8syOw9BrqhC6gA246YbT+NkgfIyQxlGy0RimQtaSr6OwFr8Ng9ifzAAed54RuKZnOCN1SfWAqsFavSBZo7to9X+JvuZ8O+GZviGemz6EeZD6xq+FnPpEYJ/wD13RPSlvriD8ycSjzGbmmhi8mORyyx3em+v5mzQ2F0Nhi8/AHORtw141/rI5mL/PWBpP5KR/lwq6TjHKLxH2U5RlkV3zge5NKlaEkhC7A/u/SGs0GLUAgLD+Ely/waKN2TQ41nyw5kZnASyYxJYuySWEYCg2CzEkCYBcdFTGaMmy0hhlOD+XICjUu401sF/CiAEBVB3JoljW+CqjGFGNhjTCItmcLCwsNIFhYWFgAWNSMbYwTiGsgRLnbw4yvE1HnKVlUUsyUHA60bFMtnofsReKW5y8EJ8lEZo5lnTWi1pKv62CrtuPiIHXvi+eNc4ZTKukc0wEkhCpGoZ3YkgUEjBPU1gLx/Ny5pAAnkRJJHJqloyOY2DAeXdIpYbl2vb4RinKLxjuZ5qzHK+aQ02Xl+ugkd+427HHGbgc6i2hkA+an6fbHpY5+IrTxdqOkKRvY2Kt13P674eRZGGRdQXYjeyfmaIvrd4neP9Bfc8rwcNkc0qMT9P+uLJ8N/B05tTPnLWBlYRhHUOzWVvYHSFIPXqa7dbP4xwqKECXy1KJq8xSQCV0AWt7FlC3XffvWGvLHEWyWbXIP6oZWdsu9m1JUylDfVWFsO4JrcEaV2Slt9pSVW3uU3zd4WZzJSPUTywAkrKg1DT1BcL8Brre13WIp+wSfwP/wn/pj0/wAz80RPDNl8sxlldWjJQHQlghi0laAVF+kEtdCsDeH5PKwAL5MupRpJZOhBIomht6QQfYjBCcmvcCryeecpwHMSmo4ZXPT0ox69O22H8XI2db/8eQd91I9vl8xj0Zk87l3obKQdgx+nz3+++3TD3N5G43WPSjFSFaqo7V0HTYfbDN4xUfJRvJnhM2ZzbQ5qQwhFL0oBZtL6GAJ2UgkXd/EMX3yvyjl8hF5eWj0g0WYm3Yjuzd/tQF7AYivMMZmiizMJaGaNiFK1qR/Urow6EagVIOx+h3lvLPGTPkop5dKMVPmUaVWVmRup2GpThU1KQqUdgYVcbquGed4gqR6wUI2os2lD9XAIG2GeS4hK8wJDCNh0Co63XaVJOnf1Li0IYFthsDGcYGM4cVFhYWFgAxjV5QBZIH1/P+Qxpm42ZGCMEYigxGqj71e/0xGc1yfI5JeYOTZ31DvfuQPfpQPYn1YAGnPHO8MeTzHkSkyhCAYxZX39W2k1e43F32xXeU4/LbJl/NaNy7mE5yiqoadWUEOrWQNOvcb21Nic8S8PdakHfUCpqzsdqIHUH5We5JqxX/FvDTOQggKuYQCgCSkgWqK61IJFbbkr88VlkZBryPOKcWikysBXIMkqTwzRrEI9Q9a6VYatdul0SPVsRtviWZXiedzYYxplsuFIuOcSvKpI1AOg0BDRBHW72JxV8nFpEMQm89PJPoizEfmRDSCvtqNKdibr3wSPiQywmKAQx6rswpI7X3IVlX1V7tQoYXn4NEWl5JjNmuKgeZH/AEbMNwf62NjRorbtX5nAzIeMkasYszlnjZCQTAVmj222KkbfQnEKy2QzGY3AIBBt53Ludz/Z2FUXfUV16475/kad12ncV2YFV+wXYD9fkcWSb8C3bt7MmXEeb4c2wWLLyzOAz0xlSPQgBYstguF/gCnUQdiTgHzblWzutnmBzACfs8WXLt5xpAzAlVOmgy2BV36tiMRHhOTzXDJ1nb0K1x+ZpLrZ9QBoqwsre3t36Yk3D+c2jMsv7uTMNrKusqqoLRrGAVkAfYL3ZhvdA74h4RKk5k94O8sa6YMlTRKBU2ZiDKDZA0xB9H6bY2mzGc1F2yEb9NkzaX9tUa7/AFOIQOdzFkZMvFqMkjkmQ6EJElByXLAF/iogbAoB8ON+I84TSiAD0pC2piZYQxo3GBpaiyEL6jV6PmcRlDU+CV5nnuGCv2zJ5jKhj8bxq8d/4oyf0Bw+n8QciYyy5lCCNihFgnb4WF6h1oqfpitOYOdXzboqGRtEZQpHoJkLABmdlBRFNE+mzZ7Vgdw7kyUsGWoWPRY9RYfLWxvpfQn6dsTjJR2tE5z/ADpAsOmISMNRfUwIDOd9ckrqq9T+G9hQGwxw5K4q8schJ1hZGCOFKg6yZHCmMCQqJHYC2qj8sM+F+GjObeMykdTIZG996II79CB0GLH4TycwUBiVAFAHSw26ekk19sXUcdxE57jfhDIegIJ/EhUG/m0YH5HWfcYkOS4YoOrywrjupA1X76At/cY2yvBo00+kFl/F3/8AHy6YfAYsLEBjOFjGABYWFhYAFhEYWM4ANawtOM4WAATx/gKzxadK6lIZSRRHvTDdbHcEYi0Hh6Va1NEVuG3+2wA9qI+m2J+BhYMACcly3CoGpFZtjZ33FdLHy/U9tsPF4VEOkaDr0A79cO8LABFeZ+FQvpQInmP+HSfUoBvYOt17DUf7pxE5fDTLMo1ZdkAPxKCy/O1VVdfp5YG25xauFgAqiTwYgk9SaSD/AAej9FAr7Y5N4Ewsb3Ff36/Ov9MW5jOIwTkrXJ+FpiAWNyg3+EpW++6lKP5YOR8reRGzH96VFhQosn5gAj8heJbhYkgj2Rz2lVKZZiSNyoYXvQouL9z6q6deluv6YlIJGWksGqJUbVd30+3/AJwWrGawACRxiSgTl337Xv8ATpQ+5A2O+NoeKytX7hgLINncUyi60+x1de2ClYRwAK8LCwhgAWFjOMYAP//Z"/>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sp>
        <p:nvSpPr>
          <p:cNvPr id="19482" name="AutoShape 26" descr="data:image/jpeg;base64,/9j/4AAQSkZJRgABAQAAAQABAAD/2wCEAAkGBhQSEBQUEhQVFRUUFxgXFxcXGBgbGRweGhwXGBwaHRoYGyggGhojGRgcIC8hIygpLC8tFR4xNTAqNSYrLCkBCQoKDgwOGg8PGTAkHyUqLCwsLCwtLikpLCosKSwqLSkqMS8pLCkpKSwsLCksLCksKSksKSksLCksKSwpLCksKf/AABEIALoArAMBIgACEQEDEQH/xAAcAAABBAMBAAAAAAAAAAAAAAAFAAQGBwECAwj/xABDEAACAgAEBAQEAwQIBQMFAAABAgMRAAQSIQUGMUEHEyJRMmFxgUKRoRQjUrEVM0NicoLB8JKi0eHxCCXCFiREY3P/xAAbAQACAwEBAQAAAAAAAAAAAAAAAwECBAUGB//EACsRAAICAQMDAwQBBQAAAAAAAAABAgMRBBIhBTFBEyJhMlFxsaEjM4HB8P/aAAwDAQACEQMRAD8AvDCwsLAAsLGcLAAsLCxzmlCgliAACSTsAB1JOADKygkgEGtjXbYHf22IP3xF/EPnb+i8qs/kmXVKsenVo6hjd6T/AA9K74qvxr4lw6VxNlczeboKwgOqN12rW6mgwHQgnoAR0IqsZqeUCIPK4JBEepiCeg9JNXgA9CD/ANQHD/IMlTeYCB5Okat73DXp0iut9xth3D46cMMSO0jqXNFChLp82rbT8wTiqE8FM2+XidCnmuTrRmChF207/iJ3uum2HGb8CswmXZxMkkqixDGh3NjbW7LW1np2xGUX9OX2L84XzZk8wwWDMwyMQCFWRS1EX8N30+WC148c8W5UzmS0vPDJENXpc9L67Mp2O14LZHxUz6MhaYyhEeOn3JSQUVLdWogEE7gj64ko+D1heM4rvwo8Ro89EmW0S+bl4I/MdymlioVCRTajZ3uvr2xYd4AM4WFeFgAWFhYWADGFjOMYAM4xhYzeADGM4WFgAWBPEOP+U2nyyzlqVQRZXYavlbWqg9SOwDEFjiL8YcmY0AW2QBdj6gaXUP7Rlslv7OOyN2sgDjKcxMdTOq6UAvQSTdsLWz6lLjy1oW7BiKFXxm50RUYulFdiAy1dMxFn8KhTqfoNLHoASEzOYCqFWqHq1AH1MQAHCjcDTSxqNwpUj1PFiIcc4pBFNl1nBaMuQ8QAYMQAwUhL1IG0swApiq36FiBjJKE/IGV4jMJYsqMvASza0ZwJLqgqnar1MWAUbqo6McGYeH8O4VLBEkZM07BVCjW/trYddAP+u2xx1z3N3nIFh/a427iPKO8hFbaDIgVADtZBrbphiuYgyuXzE0YkXNn0M09tmQ5rSHMgFA2tKo0kNtYGK5NUVGPCJznc6kUbSSuqIotmY0BuBufqQPvjll+IJNHry8iSLvurKyk0aBI+Hej77YGcU4vCyCCSJsy8qazBHH5hKXszb6VWwKLEAkbYjy8Iy2XzCNCmY4VM400yxiKUfw+pniLDrRYNt0OKKI2ViTwF+beW488ipmUao21KUYqesan3BBBPbttW+KD5v4KMtmnjRXWMVoLWb9IshqAPqv6Y9GZbPSRo3nMJQK8txHoZr7OFtOtUyncfhFb1d4sxE5aNvMCqG+Ak25N1VbWoJO9bHF4sVbFNbiB8n81y8PzSTwsBRCuCLDISCynvRrt7DHr3LZlXVXQhlZQykbggiwQfpjxOMekfBvjBThEHnttrmWMkg0ikbEXYAJfc7KF3IFYix4WTKizQ2NgcN0kBAI6HcY3DYpGwttO2GHHONR5SFppSQi0KAtiSaCqB1YkgAYeA4rXxpzp0ZWEGtcjOSDVaQqA32rzGP+XGitb5JC5PCySzl7njLZw6YyyyVqEcg0sV/iXcq6/NSa74kIxRsWQ1qrR3G40uNBoq1AhgeiuAeo2NkGwSMWdyjzQcyhjmAXMRga1AoOvQSoDvoJ6j8J26UTr1OldPK5Qqq5T4JHhYWM4xjhYWFhYAFiHcfYLK9UbsEVtbabWhu12pc9TccY+I1MDiE81avNLMjBWIVfxauooexNsAvsWJ+L01bJAOdznsQSbaydthbOWH4VBJLChvYq49Gvhp687PLpsqBEmoEMqCmLdPQWJaxX4NPUHGXyxX4viPxkE9jYQMNwAd7FsW9Q3EeuPFXXPQLl5pYXdG1NHpUsiiwCtFepXSKIC7A0BqqpckpN8FycZMgVHWZIUicSTF1BUxKCXXUSNG2+rtWKxy+UfiPEXzJGnKu6GIHZ5EiUoshWwQhJdhY31qe2HHGuTI3MCTPPPJmJlVmlmdwFQNK9JYUGk0WBtqvEzhq2roKFaNIAqqBrcbdulDA5Giupp8jfw7UHLSzMAJZcxP5vuPLkaJEPsEiRQB0rfveDiz5fOZe1MWYhksfhdGo0RvsaYV9RiFcX4fLlXbMZKbyXnmhWWN1DwyNJIkWvTYKP6gSVO+nf3x2bK8QdQhzeWyyWb/AGWAqxs700rFUJJ6gdT3xbPAuVUtwOm4FCnEo4crCkJQM2YEXwCNkYIHANFzLpKg7gRk7DrEvEzgU+YhiWFNQjZmYWA17IAFPXY3iy+EZCDLx6Yd9TWXLF3kdh8TuTbMfcnp7YD52QsWbuab6WYSftuf0xTPI9V4jhlWZbwxhI0yZ0JIfSD5LmHX00GawOvpvpf5YkvJWXkymTeCVvWs8gK9dLIVQ0BuSWUEX8iAD+8Uvx7KaxOigorOsapqDFWom9j6SzMlLf8AD0s4G5vOAZvN6a1DMOD/AJVRGI3r4lO/1v3Wtj9omUUuxZmS5ngVEQuSwVQQAzb10sD1EkVt1awOjUejewOo+R6/l74q7loIr+fmGJEe6LtuehY6gAFXYFrG4UbEBAY4j4iqNoQoA6uxpf1FaT86JH8NWMiznCI8E9DYqLxdfXxPJxdnVFI707S6iPsv64MjN5qe6kIVgVL0RY32SM1fXZ2CgfwP8WBWd5ADSmYPI8jEEu7M7WOhPfbeilMO3tjraemyHvZmnOL4HuTydEWPiPT5n1MfoBQH0PvghPwphUsLKk0VsjnZdhur+8bD0t8qPVRgjwSASINTamU01hQ2xOkkA1uAGsbG7FA0Kf505+fOZp4I9SZaIlSp9JkZbFuPbUNk/Ozjo2XqftM0K8PJf3LnG0zeXjnj6ODY66WU6WW+hpgRY2NWMFMV/wCG3MWXh4dlImkXW1ghQW0s8j6Q5UVHdgDVV3tif6sctrDNaM4WFjUnFWSYY4H53LKWEhslFahtXqrej3oV+fTD0nAHmnMHy9G4DWWPbSKFfMkkAL3+fRss5cjEiE8UzgF1uOgrfUTfy3W72q2O1H4UF8POniWXaQ+vS5Y3YA1R7bDerNm9yxIFUz9c7mwtue2ygbnfZQN/VI3Qb9L32/dgJ866SwORbiS/LSuhBLKGoam0/QAgADeyv1Yxkk/JoqpnNOUVwiZcR5ygeWCSPzGbLSyeeFRmESskkRaR1GlQDTfSz2w6y/HAp1KQb7j1Ag9wVG4PuDgjypnIXgHkkUzO+3u7Fm7A/ESKO4qj0w2zPIeVdy3kot7kJrVSe9qrBSD9OxxpyhuJDTPcdfNPGuUhE3kSLNMrOEUUD5aByCC+o66r8A33wUynNKM4imjky0x+GOXT663/AHcikpIfkDfyw74fwpcuoSHSqD8AUAdK209De5PfC5g4UuZy0kTKjakbTrBoNRCttuCDvY3wE4l3FlgksccyDSGCuNgCRswuvxbD8sApY9mHuqL/AMkf/QfliRxqsEKr0WNQo+wC/fp+mIdzDxQ6ikZAkkokj+zXQlt/iugo9xfRTikpqC3PsWUXNqKXJDoePZpHCq0XxOiTtEGnCJqAPmE7nqASCa+pGBo87K2T+9QsWLG9S72Syi79Rux3Nm6AwcymUBnIC0kKhR7aiBa/ZdP3wQny19B9vuD/AKfrji2dRcbMPt/3+jqx6XGdb55Ak3FSUZ2bUqqGULVEnaMAdDfQEk0AxGwIMy5J4DHLGMwW85r2JukIqx5Z+Bwbu7bob6HFccS4GYZRLGKSzrjIOkAjSWAHT4uw2G+/TFj8o54Rg5hdlj0JnE76CBomFdSl3qFhoz12XHo9FKqVfqxeWeZ1dNlVnpyROcvkPlghDkcdwVX544zZ3GpzlPsZtqiNOJIIbnWqjFyCrLRqCWUbjcfEPbcfiOIVx3wtyuZ4h+1l6jkGqWNNtb9mDA7Kw3atzWx3NTCfO/7P++h6ffEY4PxHR5mXvaAlF2/ANJQE3WyMg7fD0NHFoUNvkh2LA74/wWFssI40WNYrKhAF0gghqro2nfV1tQd8SblniTZjKRSMPWVp66a1JR6+WtTiLzZ3BLw/zoMEwPbMSf8AMFk/m5xbU0bIplardzwSzGrY2xoxxzpvg1I5tiCc8cWo7kaV6A9yL1O1/gABAvY0x3VSGmedn0rtuew/1Ndvl3xVPNE/mSrBZYOfNmcn4gpBC/NS2n66f4VQYwzmopyfg0VVu2agvINgsjzpAbolFPVQ3U/4j1vtsPfASJfMZJydklWvbTqjVm/zavyGC3MGaKwnSfU2w+p2H/MRjK8O/wDtWjTYlCF+oHp+m4GOHG5/3JeXj8I9b6CjiqPZLP8AkzneISZUtLAAXq5IyTTDoXFbiRf4h1AN3W0p4TzsdKvmFVI3IAlDhkDE0UdqHlsLvS4F1scQvMNPIbAVPoocg79Wb0j3oDt19iHAZo8vkp5cw0kMmVmCeZCQrmOULoXSx0uoJalINBaFVjrdPs9npyeWjldQrxP1IrCZNX54y34XDk9FjIkY/RYtTVRu6wI4j4ilfhgkH8IbQrt8Xwox1ncD8PW+lYZcQ4+5jCZN31OPXM8Kx0LYjSq6RI243rSNPe9o9AssFmlks+okaXbteuzqPyYdu2G3auFftjhv7ZF06Wyz3PKiHcxxnMTgWPIHUksHlogLQNaUPUk7mzthjmZFgjJUWSaAJJZmOwskknbuegU9AMLh+a8wFr2HvsQR1DDsR9ehvcdGqSeaxmI/dxg+WDsD/E5v3HT5D544dt1t0/6vZePGfCO1VTXVFen3fnz8jzheU8uIKSS27Mfdm3J/XDvHOCcMAR3HT7kfzBxj9oFgDe6O3sb3/SvvjnTUpSbZ0I7YxSRjMwah2v3/AN/TDXl7iX7PN5dWH1JEpoB1JYvlHJ2o7tGezEqdmrBDAjjnDwyHt3BHUMLIYexBH88dDpurdNmG+Gc3qWkV9eUuUWBypx0PAY9RYwEIGOxZNIMbH+9oOk/3kbD+bPYp7lznFYc9J5x0GRCkwAZh5sZNMKsnX6und/rZ/N82ZiWxl4fLF15k9A+xIj7/AHIo9cfQo2UxjubPAShPOMEuz/GEjUtI6oo7sQB+ZxWfHOY5I88ucjSUZV9KGUxuI3IBBo0LHTfvoHWqxNeS+TBmJfPzR87QerkPZ7qBsIwOtBfueps/MZRJEKSKrqwplYAgj2IOxxjs6gpPEFwMhp8d2VJ/9RRMmsSKVq+tdtxRo39sSnwvbzMrM4o3Odx3qOEH9RiMc6+B59UvDG03u2Xc+k//AM2Pw/4W+xHTFgeHnLLZDh8UD0ZN3krcamNkA+wFD7Y0X6tXQSwVro2PJJsc2xucc3xy7OxqiA+Zcz5cZI0gkEEt7Dudj6RZ7HrVG6NQ5fi0WqSZ5FXzWJXW41FU9K7E/iOp/b19T1Ngc45gyOY7GldyT02+prb2NDqTsLwF4Lyjl34fExgjYuzSkkAsfMY16mWz6dOxr6DpjFbp1dDa3g3aO502b0svBDM1m0nzESo6OAS3pYHdCK6H5/piQouw+QH6YHcf4bDlc4RGqRmOJCWFAapDI3eh8KqPuffGmc4wCFSHRLLI2hUWQexJNrZGwxx9TpJuyNNaz4PRafVxjXK2x4fcFcT4yzTDyn9KK1FDsbI62KOw6fPA3l6bO5mfNRwCSdHW8xGjKpdR6R1WrF7Cv1rHfI8El84LmoJTGhJIjNyDUfS2nbUoN9Ot/UYkfH+BvDolh0SZc0PNidYHJclNMm40qDszUu5A0rRx6GjRejF574xjzj8nF1vUIX7YQ++dz/WPgZ8CghGpYY3DKOrNqQX2DBiAfcbHbBbLlyKdfzr5/wDbDPI5h5ITUQjQbIAb1D+IChQvcHvue94IQIwFNX+6x5XVy98m/wB5Z6TSxShFfH2wgZmODN5p0tUbgeYvc6bofrv7jbpghKAiUBtVfyH+v6YcVjBGM0r5Sxu8GmNMY5x5IvkJntorC6L9TGqj1Cqvq12u/t36YMZDNR1phtgKtqJu2oktVN+ZwO4lAEfUa0q1PY/s2YDf3FlWr5YK5acABVG+x399N7fljoXtSgpJd/2YaMxltkx1ED3O/sOnQfnvjTNi0YH2/wC4/lhn/TOpiuXjkzDKaPlj0A+xkalvGx4ZnpDWjLQg1tIzM/y2Gn+X3wqrQXzaljH54LW6+iHtzn8cggwKua8ygfNuO/ZrciiN/UoI771sbrEo4Nw/zpUjXcki9PwgDrbKa2HQBh8j2xEOdOF5zJuiSGB1kGtGQMKZGU1TH4rI23B1YsPw+oZhmkkXWF0qvQ2etXRJAU2a7jsRjuqMoQSl3PLarZKxyh5LFy8IRVVdlUAAewGHC44pjsmJrbMzOq4zpxhcb46MewlmDhvmUJUgHSffbb369674cHEQ5551XKKscMmXOad0VY5XoAN1dgpBVQN7NDFZRcuECeAfzfwwZfKyygs1IzbbUQCb1XY3qiBd73sCI63iTHl4hlo4JpHhiWMMoXy9axL3JsgNV7YCcazJmzanj8IAKrHEctqKj1M2oLba9RYCxdVRXHfgWeKO2RyuVOZhIZkJRoinexJKNmJ7HcEbGtg2uhJe4FbLPtQzznJuZmjOYzGZM0UyrrmQIVXSKtwFJ0L/ABL8PeuoKZPgeTQabjimUalFkRyAfijcHXGw2sAmrBphviP8MzWeSXMr5jQ2+krSP6l1KWNbatgCR1+wGFlOXCSTKwl6gB1AVQST6V7b0dth2wm7qGm0+V5+DXT07U34b7fIQz/iENDwSeYzJ/VSKA0kZNgqXHxA6QdydQsMTsQB4UmezjZhlESxRhJZElYrG3a2PegLI6ERgb1RK5rllNI0AKbshKS9m79drqtsduC8GL5LiCCZY3EkZXUb/qB5pUi/UCzVRsbb3WE1dRWpzGC4NVnTVpoqU3mWePsd8i80kIaTQrNZAUHdfw/FuCev5YeQhq9VXjjw5X8tTI1swDHsNxdVhxJIFFnHj7nmbil5PXVLEE2zbCxhWvHObMaSPt/MA/zwhRbeB2ThnsuGBBFhlpvnbJt+V4g/GM7O6+SGEYGznVRfYaT71p3r3JxYDAMBvQNb/cH/AEwwjyTafhFkD29j7/WsdPSaiNa9yOdqtP6hO+RxE/DsuY0VR5aqwUV6l9D3W/xqSfe98FoMsQatgo3GnSi39F9RH+I4AeHjEQzxn8GYY/aRVk/mSfviQZriiRkBjv3AI26dd8emhLdFSXk83KO1tPwRrxMyCtlopSP6idD8wJLjP5Myn/LiO8I4dJK6xoD6q+gFjcgA7D6adtjeJpzcBNw7MGP1ejWKB30EORvXZTgdyHPF5pZnGpl/d/w0SLN2QWPpG5J+dmsLtzgy3L3E64dkxFGqLdKOpJJPckk7kk4erjkgx1UYVWKkdVxvjRRjfHQj2FMw3TFX84eG8BjmebNTEzSGRrjy7G6/CxjDIqqAPioAfXFoHEc5p5dfNKVsFGQoVO2xBvcbn6fSiu5NiCr+XOU43kyckcSCGORSJZGj1PosgKit8RIUklQaHbcGxOImNGjkmlZPWqrqkZVLMfSpF9yOm198QDyI8pn4HlWV1iErC6tCoUMxVQqIAHZmoAkj2045zHMPC8boHjmlSd9bWYySPMSidkYWtbmwV023pVI0wnGMQV4l5qbhs6eVIHE5mlKsg2twaJuybJ327bbbwWbnzNsbEmkeyqoH6jDvxBRxmE812cmMUW3NAlQC1es0u7Gzt1PUvuAeDXEM3DHNGkQjkAZGeQCx70LIxRaalvdtWfwTLV3dlJ4/IHPP2c2/eDb+4n/TAQ51ySSxNmzudz3vEsy3hLxCRswscIc5aTynAdRbUG9OqtQ0kH/MMAsnyzmJY55I4WZMr/XkV6OvUXe2k3QNVvWGQqhD6UkKndZZ9cmyQr4jm9RgGvbfWa222Ff647N4mKRRy5J/x1/8cM8n4WZ+V8uqxC8zCZ47YAaV02DfRvUpr2cfOmvHfDzO5OaKGaGmnYLEVIZXYkCgw2uyNjRxmeg075cf2bF1LUpY3foOr4lxACoXvuNQr8/+wxrmvEpKHlwkt/fIofl1/TAnjPhln8tNFDJAS87FItDKwYjqAQdtt96/TG3APDnM5ps2vphOSQtKJbG4v0WAd6Um+m3zxRdN06edv8ln1XUtY3fwdMx4lTlaWONT77n9Cawzy/MufzUixRO7OxpVjUAn/hH1w+zfhHxOOBpmy/7tU8wkPGTprUTpDXsO3XbEo8PvD7iWVK5sZVJEZAyxmYK5+F0YANpJBAIDHrXcYfHS0w+mKM8tZfP6pslfhVy1mcrl5/2u0eZwwGoMwAWrJBIB32+mJNmOXYWshAWO9t6if8z2B9aOKbk5w4lxLPplUdoLk0mNfTp0/Hr7mtJJGLYl5vgj4jHw8A+YyXYrStKWAPzKj+XvhjReE4tBGHgsccMiRKsfmIVJAHVgV1UKB63tWK5zEUuSkjhm02Auh4tTKNNKha1BRibrf2oi8TjN82ImcXKlXGsqnmfhDyC0W7sE7b1sWXpYuHDKebnJbmafSwaJmLkaSx0KBYBZTYAUajsyGyao1xyVuaxwWjyxxBpssjv8VkHYA7GtwNga+Q+gwZUYCcqlRAIwNLR7MNup3307BiOo6juBg4gwuEeTO2brjbGBjONaFixq4xthYkCIcY5PViW0o6j1KpUHSR0oG7O567DewRSgJJw86qYeqiaOwXarOrp7FmPfTZNo1kMuBuZ4MrSrJ0pgzCgQxAIBr+IbUTdAbVZOFSRKPP8A48ZNYs9l0U9Mqoom/wC0m/mST2+gwY8HuISf0Txa3c+VCSg1H0fupz6f4d99sB//AFBN/wC6r8svGP8AmkP+uAHJvPYyWUz+XMRf9siKBgwGg6JEBojceuz9MXh9KBl2+FmWly/DMhpRm/aZJJZ32NBldlZiTe+mNe+IvyFw0jjvF8oyFsvKsokF9Azen7srsPviOcW8Y2CcOXImWJMqiiaMkBZNOgabF6lIU/8AHhT+MS/+5NFl2ilzyxhHD2U0oIjew3rUwI7nFiCwuFcVeTmmWFlKx5XJmOJe1EwsX+9j7KMOsrl4hPkOHNKs80E0mckIN+WqmUoN9xTzIADvSe1YrXJeNKDiMWdkyp1jLHLy6HHrOoMHFrtVEUffrtgT4ec/Q5HO5rMSxyN5yOEK0SpZtYsEjuAL+WAC0vE7OzJkMtnXjZJMpnw+k1egSSqvQ/iQJ+eNvE7i0GX4ZLNB8fFTCuofiUooLfTyRp+rYqiXxVmm4ZmMlmw+YaZ1ZJWfdKKNVVuLTb/EcN+aefxnMjkMsIijZNQpYsCGpUQECrHw398AFt+MEa/s4Y8SOVdcu2nLBqE3XagwJutN0Rg+3AtY4dmmldI8ll9bRpduTGnUL1UANtVm698VVzL4yZbOZby5eHI8pi8syOw9BrqhC6gA246YbT+NkgfIyQxlGy0RimQtaSr6OwFr8Ng9ifzAAed54RuKZnOCN1SfWAqsFavSBZo7to9X+JvuZ8O+GZviGemz6EeZD6xq+FnPpEYJ/wD13RPSlvriD8ycSjzGbmmhi8mORyyx3em+v5mzQ2F0Nhi8/AHORtw141/rI5mL/PWBpP5KR/lwq6TjHKLxH2U5RlkV3zge5NKlaEkhC7A/u/SGs0GLUAgLD+Ely/waKN2TQ41nyw5kZnASyYxJYuySWEYCg2CzEkCYBcdFTGaMmy0hhlOD+XICjUu401sF/CiAEBVB3JoljW+CqjGFGNhjTCItmcLCwsNIFhYWFgAWNSMbYwTiGsgRLnbw4yvE1HnKVlUUsyUHA60bFMtnofsReKW5y8EJ8lEZo5lnTWi1pKv62CrtuPiIHXvi+eNc4ZTKukc0wEkhCpGoZ3YkgUEjBPU1gLx/Ny5pAAnkRJJHJqloyOY2DAeXdIpYbl2vb4RinKLxjuZ5qzHK+aQ02Xl+ugkd+427HHGbgc6i2hkA+an6fbHpY5+IrTxdqOkKRvY2Kt13P674eRZGGRdQXYjeyfmaIvrd4neP9Bfc8rwcNkc0qMT9P+uLJ8N/B05tTPnLWBlYRhHUOzWVvYHSFIPXqa7dbP4xwqKECXy1KJq8xSQCV0AWt7FlC3XffvWGvLHEWyWbXIP6oZWdsu9m1JUylDfVWFsO4JrcEaV2Slt9pSVW3uU3zd4WZzJSPUTywAkrKg1DT1BcL8Brre13WIp+wSfwP/wn/pj0/wAz80RPDNl8sxlldWjJQHQlghi0laAVF+kEtdCsDeH5PKwAL5MupRpJZOhBIomht6QQfYjBCcmvcCryeecpwHMSmo4ZXPT0ox69O22H8XI2db/8eQd91I9vl8xj0Zk87l3obKQdgx+nz3+++3TD3N5G43WPSjFSFaqo7V0HTYfbDN4xUfJRvJnhM2ZzbQ5qQwhFL0oBZtL6GAJ2UgkXd/EMX3yvyjl8hF5eWj0g0WYm3Yjuzd/tQF7AYivMMZmiizMJaGaNiFK1qR/Urow6EagVIOx+h3lvLPGTPkop5dKMVPmUaVWVmRup2GpThU1KQqUdgYVcbquGed4gqR6wUI2os2lD9XAIG2GeS4hK8wJDCNh0Co63XaVJOnf1Li0IYFthsDGcYGM4cVFhYWFgAxjV5QBZIH1/P+Qxpm42ZGCMEYigxGqj71e/0xGc1yfI5JeYOTZ31DvfuQPfpQPYn1YAGnPHO8MeTzHkSkyhCAYxZX39W2k1e43F32xXeU4/LbJl/NaNy7mE5yiqoadWUEOrWQNOvcb21Nic8S8PdakHfUCpqzsdqIHUH5We5JqxX/FvDTOQggKuYQCgCSkgWqK61IJFbbkr88VlkZBryPOKcWikysBXIMkqTwzRrEI9Q9a6VYatdul0SPVsRtviWZXiedzYYxplsuFIuOcSvKpI1AOg0BDRBHW72JxV8nFpEMQm89PJPoizEfmRDSCvtqNKdibr3wSPiQywmKAQx6rswpI7X3IVlX1V7tQoYXn4NEWl5JjNmuKgeZH/AEbMNwf62NjRorbtX5nAzIeMkasYszlnjZCQTAVmj222KkbfQnEKy2QzGY3AIBBt53Ludz/Z2FUXfUV16475/kad12ncV2YFV+wXYD9fkcWSb8C3bt7MmXEeb4c2wWLLyzOAz0xlSPQgBYstguF/gCnUQdiTgHzblWzutnmBzACfs8WXLt5xpAzAlVOmgy2BV36tiMRHhOTzXDJ1nb0K1x+ZpLrZ9QBoqwsre3t36Yk3D+c2jMsv7uTMNrKusqqoLRrGAVkAfYL3ZhvdA74h4RKk5k94O8sa6YMlTRKBU2ZiDKDZA0xB9H6bY2mzGc1F2yEb9NkzaX9tUa7/AFOIQOdzFkZMvFqMkjkmQ6EJElByXLAF/iogbAoB8ON+I84TSiAD0pC2piZYQxo3GBpaiyEL6jV6PmcRlDU+CV5nnuGCv2zJ5jKhj8bxq8d/4oyf0Bw+n8QciYyy5lCCNihFgnb4WF6h1oqfpitOYOdXzboqGRtEZQpHoJkLABmdlBRFNE+mzZ7Vgdw7kyUsGWoWPRY9RYfLWxvpfQn6dsTjJR2tE5z/ADpAsOmISMNRfUwIDOd9ckrqq9T+G9hQGwxw5K4q8schJ1hZGCOFKg6yZHCmMCQqJHYC2qj8sM+F+GjObeMykdTIZG996II79CB0GLH4TycwUBiVAFAHSw26ekk19sXUcdxE57jfhDIegIJ/EhUG/m0YH5HWfcYkOS4YoOrywrjupA1X76At/cY2yvBo00+kFl/F3/8AHy6YfAYsLEBjOFjGABYWFhYAFhEYWM4ANawtOM4WAATx/gKzxadK6lIZSRRHvTDdbHcEYi0Hh6Va1NEVuG3+2wA9qI+m2J+BhYMACcly3CoGpFZtjZ33FdLHy/U9tsPF4VEOkaDr0A79cO8LABFeZ+FQvpQInmP+HSfUoBvYOt17DUf7pxE5fDTLMo1ZdkAPxKCy/O1VVdfp5YG25xauFgAqiTwYgk9SaSD/AAej9FAr7Y5N4Ewsb3Ff36/Ov9MW5jOIwTkrXJ+FpiAWNyg3+EpW++6lKP5YOR8reRGzH96VFhQosn5gAj8heJbhYkgj2Rz2lVKZZiSNyoYXvQouL9z6q6deluv6YlIJGWksGqJUbVd30+3/AJwWrGawACRxiSgTl337Xv8ATpQ+5A2O+NoeKytX7hgLINncUyi60+x1de2ClYRwAK8LCwhgAWFjOMYAP//Z"/>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sp>
        <p:nvSpPr>
          <p:cNvPr id="19484" name="AutoShape 28" descr="data:image/jpeg;base64,/9j/4AAQSkZJRgABAQAAAQABAAD/2wCEAAkGBhQSEBQUEhQVFRUUFxgXFxcXGBgbGRweGhwXGBwaHRoYGyggGhojGRgcIC8hIygpLC8tFR4xNTAqNSYrLCkBCQoKDgwOGg8PGTAkHyUqLCwsLCwtLikpLCosKSwqLSkqMS8pLCkpKSwsLCksLCksKSksKSksLCksKSwpLCksKf/AABEIALoArAMBIgACEQEDEQH/xAAcAAABBAMBAAAAAAAAAAAAAAAFAAQGBwECAwj/xABDEAACAgAEBAQEAwQIBQMFAAABAgMRAAQSIQUGMUEHEyJRMmFxgUKRoRQjUrEVM0NicoLB8JKi0eHxCCXCFiREY3P/xAAbAQACAwEBAQAAAAAAAAAAAAAAAwECBAUGB//EACsRAAICAQMDAwQBBQAAAAAAAAABAgMRBBIhBTFBEyJhMlFxsaEjM4HB8P/aAAwDAQACEQMRAD8AvDCwsLAAsLGcLAAsLCxzmlCgliAACSTsAB1JOADKygkgEGtjXbYHf22IP3xF/EPnb+i8qs/kmXVKsenVo6hjd6T/AA9K74qvxr4lw6VxNlczeboKwgOqN12rW6mgwHQgnoAR0IqsZqeUCIPK4JBEepiCeg9JNXgA9CD/ANQHD/IMlTeYCB5Okat73DXp0iut9xth3D46cMMSO0jqXNFChLp82rbT8wTiqE8FM2+XidCnmuTrRmChF207/iJ3uum2HGb8CswmXZxMkkqixDGh3NjbW7LW1np2xGUX9OX2L84XzZk8wwWDMwyMQCFWRS1EX8N30+WC148c8W5UzmS0vPDJENXpc9L67Mp2O14LZHxUz6MhaYyhEeOn3JSQUVLdWogEE7gj64ko+D1heM4rvwo8Ro89EmW0S+bl4I/MdymlioVCRTajZ3uvr2xYd4AM4WFeFgAWFhYWADGFjOMYAM4xhYzeADGM4WFgAWBPEOP+U2nyyzlqVQRZXYavlbWqg9SOwDEFjiL8YcmY0AW2QBdj6gaXUP7Rlslv7OOyN2sgDjKcxMdTOq6UAvQSTdsLWz6lLjy1oW7BiKFXxm50RUYulFdiAy1dMxFn8KhTqfoNLHoASEzOYCqFWqHq1AH1MQAHCjcDTSxqNwpUj1PFiIcc4pBFNl1nBaMuQ8QAYMQAwUhL1IG0swApiq36FiBjJKE/IGV4jMJYsqMvASza0ZwJLqgqnar1MWAUbqo6McGYeH8O4VLBEkZM07BVCjW/trYddAP+u2xx1z3N3nIFh/a427iPKO8hFbaDIgVADtZBrbphiuYgyuXzE0YkXNn0M09tmQ5rSHMgFA2tKo0kNtYGK5NUVGPCJznc6kUbSSuqIotmY0BuBufqQPvjll+IJNHry8iSLvurKyk0aBI+Hej77YGcU4vCyCCSJsy8qazBHH5hKXszb6VWwKLEAkbYjy8Iy2XzCNCmY4VM400yxiKUfw+pniLDrRYNt0OKKI2ViTwF+beW488ipmUao21KUYqesan3BBBPbttW+KD5v4KMtmnjRXWMVoLWb9IshqAPqv6Y9GZbPSRo3nMJQK8txHoZr7OFtOtUyncfhFb1d4sxE5aNvMCqG+Ak25N1VbWoJO9bHF4sVbFNbiB8n81y8PzSTwsBRCuCLDISCynvRrt7DHr3LZlXVXQhlZQykbggiwQfpjxOMekfBvjBThEHnttrmWMkg0ikbEXYAJfc7KF3IFYix4WTKizQ2NgcN0kBAI6HcY3DYpGwttO2GHHONR5SFppSQi0KAtiSaCqB1YkgAYeA4rXxpzp0ZWEGtcjOSDVaQqA32rzGP+XGitb5JC5PCySzl7njLZw6YyyyVqEcg0sV/iXcq6/NSa74kIxRsWQ1qrR3G40uNBoq1AhgeiuAeo2NkGwSMWdyjzQcyhjmAXMRga1AoOvQSoDvoJ6j8J26UTr1OldPK5Qqq5T4JHhYWM4xjhYWFhYAFiHcfYLK9UbsEVtbabWhu12pc9TccY+I1MDiE81avNLMjBWIVfxauooexNsAvsWJ+L01bJAOdznsQSbaydthbOWH4VBJLChvYq49Gvhp687PLpsqBEmoEMqCmLdPQWJaxX4NPUHGXyxX4viPxkE9jYQMNwAd7FsW9Q3EeuPFXXPQLl5pYXdG1NHpUsiiwCtFepXSKIC7A0BqqpckpN8FycZMgVHWZIUicSTF1BUxKCXXUSNG2+rtWKxy+UfiPEXzJGnKu6GIHZ5EiUoshWwQhJdhY31qe2HHGuTI3MCTPPPJmJlVmlmdwFQNK9JYUGk0WBtqvEzhq2roKFaNIAqqBrcbdulDA5Giupp8jfw7UHLSzMAJZcxP5vuPLkaJEPsEiRQB0rfveDiz5fOZe1MWYhksfhdGo0RvsaYV9RiFcX4fLlXbMZKbyXnmhWWN1DwyNJIkWvTYKP6gSVO+nf3x2bK8QdQhzeWyyWb/AGWAqxs700rFUJJ6gdT3xbPAuVUtwOm4FCnEo4crCkJQM2YEXwCNkYIHANFzLpKg7gRk7DrEvEzgU+YhiWFNQjZmYWA17IAFPXY3iy+EZCDLx6Yd9TWXLF3kdh8TuTbMfcnp7YD52QsWbuab6WYSftuf0xTPI9V4jhlWZbwxhI0yZ0JIfSD5LmHX00GawOvpvpf5YkvJWXkymTeCVvWs8gK9dLIVQ0BuSWUEX8iAD+8Uvx7KaxOigorOsapqDFWom9j6SzMlLf8AD0s4G5vOAZvN6a1DMOD/AJVRGI3r4lO/1v3Wtj9omUUuxZmS5ngVEQuSwVQQAzb10sD1EkVt1awOjUejewOo+R6/l74q7loIr+fmGJEe6LtuehY6gAFXYFrG4UbEBAY4j4iqNoQoA6uxpf1FaT86JH8NWMiznCI8E9DYqLxdfXxPJxdnVFI707S6iPsv64MjN5qe6kIVgVL0RY32SM1fXZ2CgfwP8WBWd5ADSmYPI8jEEu7M7WOhPfbeilMO3tjraemyHvZmnOL4HuTydEWPiPT5n1MfoBQH0PvghPwphUsLKk0VsjnZdhur+8bD0t8qPVRgjwSASINTamU01hQ2xOkkA1uAGsbG7FA0Kf505+fOZp4I9SZaIlSp9JkZbFuPbUNk/Ozjo2XqftM0K8PJf3LnG0zeXjnj6ODY66WU6WW+hpgRY2NWMFMV/wCG3MWXh4dlImkXW1ghQW0s8j6Q5UVHdgDVV3tif6sctrDNaM4WFjUnFWSYY4H53LKWEhslFahtXqrej3oV+fTD0nAHmnMHy9G4DWWPbSKFfMkkAL3+fRss5cjEiE8UzgF1uOgrfUTfy3W72q2O1H4UF8POniWXaQ+vS5Y3YA1R7bDerNm9yxIFUz9c7mwtue2ygbnfZQN/VI3Qb9L32/dgJ866SwORbiS/LSuhBLKGoam0/QAgADeyv1Yxkk/JoqpnNOUVwiZcR5ygeWCSPzGbLSyeeFRmESskkRaR1GlQDTfSz2w6y/HAp1KQb7j1Ag9wVG4PuDgjypnIXgHkkUzO+3u7Fm7A/ESKO4qj0w2zPIeVdy3kot7kJrVSe9qrBSD9OxxpyhuJDTPcdfNPGuUhE3kSLNMrOEUUD5aByCC+o66r8A33wUynNKM4imjky0x+GOXT663/AHcikpIfkDfyw74fwpcuoSHSqD8AUAdK209De5PfC5g4UuZy0kTKjakbTrBoNRCttuCDvY3wE4l3FlgksccyDSGCuNgCRswuvxbD8sApY9mHuqL/AMkf/QfliRxqsEKr0WNQo+wC/fp+mIdzDxQ6ikZAkkokj+zXQlt/iugo9xfRTikpqC3PsWUXNqKXJDoePZpHCq0XxOiTtEGnCJqAPmE7nqASCa+pGBo87K2T+9QsWLG9S72Syi79Rux3Nm6AwcymUBnIC0kKhR7aiBa/ZdP3wQny19B9vuD/AKfrji2dRcbMPt/3+jqx6XGdb55Ak3FSUZ2bUqqGULVEnaMAdDfQEk0AxGwIMy5J4DHLGMwW85r2JukIqx5Z+Bwbu7bob6HFccS4GYZRLGKSzrjIOkAjSWAHT4uw2G+/TFj8o54Rg5hdlj0JnE76CBomFdSl3qFhoz12XHo9FKqVfqxeWeZ1dNlVnpyROcvkPlghDkcdwVX544zZ3GpzlPsZtqiNOJIIbnWqjFyCrLRqCWUbjcfEPbcfiOIVx3wtyuZ4h+1l6jkGqWNNtb9mDA7Kw3atzWx3NTCfO/7P++h6ffEY4PxHR5mXvaAlF2/ANJQE3WyMg7fD0NHFoUNvkh2LA74/wWFssI40WNYrKhAF0gghqro2nfV1tQd8SblniTZjKRSMPWVp66a1JR6+WtTiLzZ3BLw/zoMEwPbMSf8AMFk/m5xbU0bIplardzwSzGrY2xoxxzpvg1I5tiCc8cWo7kaV6A9yL1O1/gABAvY0x3VSGmedn0rtuew/1Ndvl3xVPNE/mSrBZYOfNmcn4gpBC/NS2n66f4VQYwzmopyfg0VVu2agvINgsjzpAbolFPVQ3U/4j1vtsPfASJfMZJydklWvbTqjVm/zavyGC3MGaKwnSfU2w+p2H/MRjK8O/wDtWjTYlCF+oHp+m4GOHG5/3JeXj8I9b6CjiqPZLP8AkzneISZUtLAAXq5IyTTDoXFbiRf4h1AN3W0p4TzsdKvmFVI3IAlDhkDE0UdqHlsLvS4F1scQvMNPIbAVPoocg79Wb0j3oDt19iHAZo8vkp5cw0kMmVmCeZCQrmOULoXSx0uoJalINBaFVjrdPs9npyeWjldQrxP1IrCZNX54y34XDk9FjIkY/RYtTVRu6wI4j4ilfhgkH8IbQrt8Xwox1ncD8PW+lYZcQ4+5jCZN31OPXM8Kx0LYjSq6RI243rSNPe9o9AssFmlks+okaXbteuzqPyYdu2G3auFftjhv7ZF06Wyz3PKiHcxxnMTgWPIHUksHlogLQNaUPUk7mzthjmZFgjJUWSaAJJZmOwskknbuegU9AMLh+a8wFr2HvsQR1DDsR9ehvcdGqSeaxmI/dxg+WDsD/E5v3HT5D544dt1t0/6vZePGfCO1VTXVFen3fnz8jzheU8uIKSS27Mfdm3J/XDvHOCcMAR3HT7kfzBxj9oFgDe6O3sb3/SvvjnTUpSbZ0I7YxSRjMwah2v3/AN/TDXl7iX7PN5dWH1JEpoB1JYvlHJ2o7tGezEqdmrBDAjjnDwyHt3BHUMLIYexBH88dDpurdNmG+Gc3qWkV9eUuUWBypx0PAY9RYwEIGOxZNIMbH+9oOk/3kbD+bPYp7lznFYc9J5x0GRCkwAZh5sZNMKsnX6und/rZ/N82ZiWxl4fLF15k9A+xIj7/AHIo9cfQo2UxjubPAShPOMEuz/GEjUtI6oo7sQB+ZxWfHOY5I88ucjSUZV9KGUxuI3IBBo0LHTfvoHWqxNeS+TBmJfPzR87QerkPZ7qBsIwOtBfueps/MZRJEKSKrqwplYAgj2IOxxjs6gpPEFwMhp8d2VJ/9RRMmsSKVq+tdtxRo39sSnwvbzMrM4o3Odx3qOEH9RiMc6+B59UvDG03u2Xc+k//AM2Pw/4W+xHTFgeHnLLZDh8UD0ZN3krcamNkA+wFD7Y0X6tXQSwVro2PJJsc2xucc3xy7OxqiA+Zcz5cZI0gkEEt7Dudj6RZ7HrVG6NQ5fi0WqSZ5FXzWJXW41FU9K7E/iOp/b19T1Ngc45gyOY7GldyT02+prb2NDqTsLwF4Lyjl34fExgjYuzSkkAsfMY16mWz6dOxr6DpjFbp1dDa3g3aO502b0svBDM1m0nzESo6OAS3pYHdCK6H5/piQouw+QH6YHcf4bDlc4RGqRmOJCWFAapDI3eh8KqPuffGmc4wCFSHRLLI2hUWQexJNrZGwxx9TpJuyNNaz4PRafVxjXK2x4fcFcT4yzTDyn9KK1FDsbI62KOw6fPA3l6bO5mfNRwCSdHW8xGjKpdR6R1WrF7Cv1rHfI8El84LmoJTGhJIjNyDUfS2nbUoN9Ot/UYkfH+BvDolh0SZc0PNidYHJclNMm40qDszUu5A0rRx6GjRejF574xjzj8nF1vUIX7YQ++dz/WPgZ8CghGpYY3DKOrNqQX2DBiAfcbHbBbLlyKdfzr5/wDbDPI5h5ITUQjQbIAb1D+IChQvcHvue94IQIwFNX+6x5XVy98m/wB5Z6TSxShFfH2wgZmODN5p0tUbgeYvc6bofrv7jbpghKAiUBtVfyH+v6YcVjBGM0r5Sxu8GmNMY5x5IvkJntorC6L9TGqj1Cqvq12u/t36YMZDNR1phtgKtqJu2oktVN+ZwO4lAEfUa0q1PY/s2YDf3FlWr5YK5acABVG+x399N7fljoXtSgpJd/2YaMxltkx1ED3O/sOnQfnvjTNi0YH2/wC4/lhn/TOpiuXjkzDKaPlj0A+xkalvGx4ZnpDWjLQg1tIzM/y2Gn+X3wqrQXzaljH54LW6+iHtzn8cggwKua8ygfNuO/ZrciiN/UoI771sbrEo4Nw/zpUjXcki9PwgDrbKa2HQBh8j2xEOdOF5zJuiSGB1kGtGQMKZGU1TH4rI23B1YsPw+oZhmkkXWF0qvQ2etXRJAU2a7jsRjuqMoQSl3PLarZKxyh5LFy8IRVVdlUAAewGHC44pjsmJrbMzOq4zpxhcb46MewlmDhvmUJUgHSffbb369674cHEQ5551XKKscMmXOad0VY5XoAN1dgpBVQN7NDFZRcuECeAfzfwwZfKyygs1IzbbUQCb1XY3qiBd73sCI63iTHl4hlo4JpHhiWMMoXy9axL3JsgNV7YCcazJmzanj8IAKrHEctqKj1M2oLba9RYCxdVRXHfgWeKO2RyuVOZhIZkJRoinexJKNmJ7HcEbGtg2uhJe4FbLPtQzznJuZmjOYzGZM0UyrrmQIVXSKtwFJ0L/ABL8PeuoKZPgeTQabjimUalFkRyAfijcHXGw2sAmrBphviP8MzWeSXMr5jQ2+krSP6l1KWNbatgCR1+wGFlOXCSTKwl6gB1AVQST6V7b0dth2wm7qGm0+V5+DXT07U34b7fIQz/iENDwSeYzJ/VSKA0kZNgqXHxA6QdydQsMTsQB4UmezjZhlESxRhJZElYrG3a2PegLI6ERgb1RK5rllNI0AKbshKS9m79drqtsduC8GL5LiCCZY3EkZXUb/qB5pUi/UCzVRsbb3WE1dRWpzGC4NVnTVpoqU3mWePsd8i80kIaTQrNZAUHdfw/FuCev5YeQhq9VXjjw5X8tTI1swDHsNxdVhxJIFFnHj7nmbil5PXVLEE2zbCxhWvHObMaSPt/MA/zwhRbeB2ThnsuGBBFhlpvnbJt+V4g/GM7O6+SGEYGznVRfYaT71p3r3JxYDAMBvQNb/cH/AEwwjyTafhFkD29j7/WsdPSaiNa9yOdqtP6hO+RxE/DsuY0VR5aqwUV6l9D3W/xqSfe98FoMsQatgo3GnSi39F9RH+I4AeHjEQzxn8GYY/aRVk/mSfviQZriiRkBjv3AI26dd8emhLdFSXk83KO1tPwRrxMyCtlopSP6idD8wJLjP5Myn/LiO8I4dJK6xoD6q+gFjcgA7D6adtjeJpzcBNw7MGP1ejWKB30EORvXZTgdyHPF5pZnGpl/d/w0SLN2QWPpG5J+dmsLtzgy3L3E64dkxFGqLdKOpJJPckk7kk4erjkgx1UYVWKkdVxvjRRjfHQj2FMw3TFX84eG8BjmebNTEzSGRrjy7G6/CxjDIqqAPioAfXFoHEc5p5dfNKVsFGQoVO2xBvcbn6fSiu5NiCr+XOU43kyckcSCGORSJZGj1PosgKit8RIUklQaHbcGxOImNGjkmlZPWqrqkZVLMfSpF9yOm198QDyI8pn4HlWV1iErC6tCoUMxVQqIAHZmoAkj2045zHMPC8boHjmlSd9bWYySPMSidkYWtbmwV023pVI0wnGMQV4l5qbhs6eVIHE5mlKsg2twaJuybJ327bbbwWbnzNsbEmkeyqoH6jDvxBRxmE812cmMUW3NAlQC1es0u7Gzt1PUvuAeDXEM3DHNGkQjkAZGeQCx70LIxRaalvdtWfwTLV3dlJ4/IHPP2c2/eDb+4n/TAQ51ySSxNmzudz3vEsy3hLxCRswscIc5aTynAdRbUG9OqtQ0kH/MMAsnyzmJY55I4WZMr/XkV6OvUXe2k3QNVvWGQqhD6UkKndZZ9cmyQr4jm9RgGvbfWa222Ff647N4mKRRy5J/x1/8cM8n4WZ+V8uqxC8zCZ47YAaV02DfRvUpr2cfOmvHfDzO5OaKGaGmnYLEVIZXYkCgw2uyNjRxmeg075cf2bF1LUpY3foOr4lxACoXvuNQr8/+wxrmvEpKHlwkt/fIofl1/TAnjPhln8tNFDJAS87FItDKwYjqAQdtt96/TG3APDnM5ps2vphOSQtKJbG4v0WAd6Um+m3zxRdN06edv8ln1XUtY3fwdMx4lTlaWONT77n9Cawzy/MufzUixRO7OxpVjUAn/hH1w+zfhHxOOBpmy/7tU8wkPGTprUTpDXsO3XbEo8PvD7iWVK5sZVJEZAyxmYK5+F0YANpJBAIDHrXcYfHS0w+mKM8tZfP6pslfhVy1mcrl5/2u0eZwwGoMwAWrJBIB32+mJNmOXYWshAWO9t6if8z2B9aOKbk5w4lxLPplUdoLk0mNfTp0/Hr7mtJJGLYl5vgj4jHw8A+YyXYrStKWAPzKj+XvhjReE4tBGHgsccMiRKsfmIVJAHVgV1UKB63tWK5zEUuSkjhm02Auh4tTKNNKha1BRibrf2oi8TjN82ImcXKlXGsqnmfhDyC0W7sE7b1sWXpYuHDKebnJbmafSwaJmLkaSx0KBYBZTYAUajsyGyao1xyVuaxwWjyxxBpssjv8VkHYA7GtwNga+Q+gwZUYCcqlRAIwNLR7MNup3307BiOo6juBg4gwuEeTO2brjbGBjONaFixq4xthYkCIcY5PViW0o6j1KpUHSR0oG7O567DewRSgJJw86qYeqiaOwXarOrp7FmPfTZNo1kMuBuZ4MrSrJ0pgzCgQxAIBr+IbUTdAbVZOFSRKPP8A48ZNYs9l0U9Mqoom/wC0m/mST2+gwY8HuISf0Txa3c+VCSg1H0fupz6f4d99sB//AFBN/wC6r8svGP8AmkP+uAHJvPYyWUz+XMRf9siKBgwGg6JEBojceuz9MXh9KBl2+FmWly/DMhpRm/aZJJZ32NBldlZiTe+mNe+IvyFw0jjvF8oyFsvKsokF9Azen7srsPviOcW8Y2CcOXImWJMqiiaMkBZNOgabF6lIU/8AHhT+MS/+5NFl2ilzyxhHD2U0oIjew3rUwI7nFiCwuFcVeTmmWFlKx5XJmOJe1EwsX+9j7KMOsrl4hPkOHNKs80E0mckIN+WqmUoN9xTzIADvSe1YrXJeNKDiMWdkyp1jLHLy6HHrOoMHFrtVEUffrtgT4ec/Q5HO5rMSxyN5yOEK0SpZtYsEjuAL+WAC0vE7OzJkMtnXjZJMpnw+k1egSSqvQ/iQJ+eNvE7i0GX4ZLNB8fFTCuofiUooLfTyRp+rYqiXxVmm4ZmMlmw+YaZ1ZJWfdKKNVVuLTb/EcN+aefxnMjkMsIijZNQpYsCGpUQECrHw398AFt+MEa/s4Y8SOVdcu2nLBqE3XagwJutN0Rg+3AtY4dmmldI8ll9bRpduTGnUL1UANtVm698VVzL4yZbOZby5eHI8pi8syOw9BrqhC6gA246YbT+NkgfIyQxlGy0RimQtaSr6OwFr8Ng9ifzAAed54RuKZnOCN1SfWAqsFavSBZo7to9X+JvuZ8O+GZviGemz6EeZD6xq+FnPpEYJ/wD13RPSlvriD8ycSjzGbmmhi8mORyyx3em+v5mzQ2F0Nhi8/AHORtw141/rI5mL/PWBpP5KR/lwq6TjHKLxH2U5RlkV3zge5NKlaEkhC7A/u/SGs0GLUAgLD+Ely/waKN2TQ41nyw5kZnASyYxJYuySWEYCg2CzEkCYBcdFTGaMmy0hhlOD+XICjUu401sF/CiAEBVB3JoljW+CqjGFGNhjTCItmcLCwsNIFhYWFgAWNSMbYwTiGsgRLnbw4yvE1HnKVlUUsyUHA60bFMtnofsReKW5y8EJ8lEZo5lnTWi1pKv62CrtuPiIHXvi+eNc4ZTKukc0wEkhCpGoZ3YkgUEjBPU1gLx/Ny5pAAnkRJJHJqloyOY2DAeXdIpYbl2vb4RinKLxjuZ5qzHK+aQ02Xl+ugkd+427HHGbgc6i2hkA+an6fbHpY5+IrTxdqOkKRvY2Kt13P674eRZGGRdQXYjeyfmaIvrd4neP9Bfc8rwcNkc0qMT9P+uLJ8N/B05tTPnLWBlYRhHUOzWVvYHSFIPXqa7dbP4xwqKECXy1KJq8xSQCV0AWt7FlC3XffvWGvLHEWyWbXIP6oZWdsu9m1JUylDfVWFsO4JrcEaV2Slt9pSVW3uU3zd4WZzJSPUTywAkrKg1DT1BcL8Brre13WIp+wSfwP/wn/pj0/wAz80RPDNl8sxlldWjJQHQlghi0laAVF+kEtdCsDeH5PKwAL5MupRpJZOhBIomht6QQfYjBCcmvcCryeecpwHMSmo4ZXPT0ox69O22H8XI2db/8eQd91I9vl8xj0Zk87l3obKQdgx+nz3+++3TD3N5G43WPSjFSFaqo7V0HTYfbDN4xUfJRvJnhM2ZzbQ5qQwhFL0oBZtL6GAJ2UgkXd/EMX3yvyjl8hF5eWj0g0WYm3Yjuzd/tQF7AYivMMZmiizMJaGaNiFK1qR/Urow6EagVIOx+h3lvLPGTPkop5dKMVPmUaVWVmRup2GpThU1KQqUdgYVcbquGed4gqR6wUI2os2lD9XAIG2GeS4hK8wJDCNh0Co63XaVJOnf1Li0IYFthsDGcYGM4cVFhYWFgAxjV5QBZIH1/P+Qxpm42ZGCMEYigxGqj71e/0xGc1yfI5JeYOTZ31DvfuQPfpQPYn1YAGnPHO8MeTzHkSkyhCAYxZX39W2k1e43F32xXeU4/LbJl/NaNy7mE5yiqoadWUEOrWQNOvcb21Nic8S8PdakHfUCpqzsdqIHUH5We5JqxX/FvDTOQggKuYQCgCSkgWqK61IJFbbkr88VlkZBryPOKcWikysBXIMkqTwzRrEI9Q9a6VYatdul0SPVsRtviWZXiedzYYxplsuFIuOcSvKpI1AOg0BDRBHW72JxV8nFpEMQm89PJPoizEfmRDSCvtqNKdibr3wSPiQywmKAQx6rswpI7X3IVlX1V7tQoYXn4NEWl5JjNmuKgeZH/AEbMNwf62NjRorbtX5nAzIeMkasYszlnjZCQTAVmj222KkbfQnEKy2QzGY3AIBBt53Ludz/Z2FUXfUV16475/kad12ncV2YFV+wXYD9fkcWSb8C3bt7MmXEeb4c2wWLLyzOAz0xlSPQgBYstguF/gCnUQdiTgHzblWzutnmBzACfs8WXLt5xpAzAlVOmgy2BV36tiMRHhOTzXDJ1nb0K1x+ZpLrZ9QBoqwsre3t36Yk3D+c2jMsv7uTMNrKusqqoLRrGAVkAfYL3ZhvdA74h4RKk5k94O8sa6YMlTRKBU2ZiDKDZA0xB9H6bY2mzGc1F2yEb9NkzaX9tUa7/AFOIQOdzFkZMvFqMkjkmQ6EJElByXLAF/iogbAoB8ON+I84TSiAD0pC2piZYQxo3GBpaiyEL6jV6PmcRlDU+CV5nnuGCv2zJ5jKhj8bxq8d/4oyf0Bw+n8QciYyy5lCCNihFgnb4WF6h1oqfpitOYOdXzboqGRtEZQpHoJkLABmdlBRFNE+mzZ7Vgdw7kyUsGWoWPRY9RYfLWxvpfQn6dsTjJR2tE5z/ADpAsOmISMNRfUwIDOd9ckrqq9T+G9hQGwxw5K4q8schJ1hZGCOFKg6yZHCmMCQqJHYC2qj8sM+F+GjObeMykdTIZG996II79CB0GLH4TycwUBiVAFAHSw26ekk19sXUcdxE57jfhDIegIJ/EhUG/m0YH5HWfcYkOS4YoOrywrjupA1X76At/cY2yvBo00+kFl/F3/8AHy6YfAYsLEBjOFjGABYWFhYAFhEYWM4ANawtOM4WAATx/gKzxadK6lIZSRRHvTDdbHcEYi0Hh6Va1NEVuG3+2wA9qI+m2J+BhYMACcly3CoGpFZtjZ33FdLHy/U9tsPF4VEOkaDr0A79cO8LABFeZ+FQvpQInmP+HSfUoBvYOt17DUf7pxE5fDTLMo1ZdkAPxKCy/O1VVdfp5YG25xauFgAqiTwYgk9SaSD/AAej9FAr7Y5N4Ewsb3Ff36/Ov9MW5jOIwTkrXJ+FpiAWNyg3+EpW++6lKP5YOR8reRGzH96VFhQosn5gAj8heJbhYkgj2Rz2lVKZZiSNyoYXvQouL9z6q6deluv6YlIJGWksGqJUbVd30+3/AJwWrGawACRxiSgTl337Xv8ATpQ+5A2O+NoeKytX7hgLINncUyi60+x1de2ClYRwAK8LCwhgAWFjOMYAP//Z"/>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sp>
        <p:nvSpPr>
          <p:cNvPr id="19486" name="AutoShape 30" descr="data:image/jpeg;base64,/9j/4AAQSkZJRgABAQAAAQABAAD/2wCEAAkGBhQSEBQUEhQVFRUUFxgXFxcXGBgbGRweGhwXGBwaHRoYGyggGhojGRgcIC8hIygpLC8tFR4xNTAqNSYrLCkBCQoKDgwOGg8PGTAkHyUqLCwsLCwtLikpLCosKSwqLSkqMS8pLCkpKSwsLCksLCksKSksKSksLCksKSwpLCksKf/AABEIALoArAMBIgACEQEDEQH/xAAcAAABBAMBAAAAAAAAAAAAAAAFAAQGBwECAwj/xABDEAACAgAEBAQEAwQIBQMFAAABAgMRAAQSIQUGMUEHEyJRMmFxgUKRoRQjUrEVM0NicoLB8JKi0eHxCCXCFiREY3P/xAAbAQACAwEBAQAAAAAAAAAAAAAAAwECBAUGB//EACsRAAICAQMDAwQBBQAAAAAAAAABAgMRBBIhBTFBEyJhMlFxsaEjM4HB8P/aAAwDAQACEQMRAD8AvDCwsLAAsLGcLAAsLCxzmlCgliAACSTsAB1JOADKygkgEGtjXbYHf22IP3xF/EPnb+i8qs/kmXVKsenVo6hjd6T/AA9K74qvxr4lw6VxNlczeboKwgOqN12rW6mgwHQgnoAR0IqsZqeUCIPK4JBEepiCeg9JNXgA9CD/ANQHD/IMlTeYCB5Okat73DXp0iut9xth3D46cMMSO0jqXNFChLp82rbT8wTiqE8FM2+XidCnmuTrRmChF207/iJ3uum2HGb8CswmXZxMkkqixDGh3NjbW7LW1np2xGUX9OX2L84XzZk8wwWDMwyMQCFWRS1EX8N30+WC148c8W5UzmS0vPDJENXpc9L67Mp2O14LZHxUz6MhaYyhEeOn3JSQUVLdWogEE7gj64ko+D1heM4rvwo8Ro89EmW0S+bl4I/MdymlioVCRTajZ3uvr2xYd4AM4WFeFgAWFhYWADGFjOMYAM4xhYzeADGM4WFgAWBPEOP+U2nyyzlqVQRZXYavlbWqg9SOwDEFjiL8YcmY0AW2QBdj6gaXUP7Rlslv7OOyN2sgDjKcxMdTOq6UAvQSTdsLWz6lLjy1oW7BiKFXxm50RUYulFdiAy1dMxFn8KhTqfoNLHoASEzOYCqFWqHq1AH1MQAHCjcDTSxqNwpUj1PFiIcc4pBFNl1nBaMuQ8QAYMQAwUhL1IG0swApiq36FiBjJKE/IGV4jMJYsqMvASza0ZwJLqgqnar1MWAUbqo6McGYeH8O4VLBEkZM07BVCjW/trYddAP+u2xx1z3N3nIFh/a427iPKO8hFbaDIgVADtZBrbphiuYgyuXzE0YkXNn0M09tmQ5rSHMgFA2tKo0kNtYGK5NUVGPCJznc6kUbSSuqIotmY0BuBufqQPvjll+IJNHry8iSLvurKyk0aBI+Hej77YGcU4vCyCCSJsy8qazBHH5hKXszb6VWwKLEAkbYjy8Iy2XzCNCmY4VM400yxiKUfw+pniLDrRYNt0OKKI2ViTwF+beW488ipmUao21KUYqesan3BBBPbttW+KD5v4KMtmnjRXWMVoLWb9IshqAPqv6Y9GZbPSRo3nMJQK8txHoZr7OFtOtUyncfhFb1d4sxE5aNvMCqG+Ak25N1VbWoJO9bHF4sVbFNbiB8n81y8PzSTwsBRCuCLDISCynvRrt7DHr3LZlXVXQhlZQykbggiwQfpjxOMekfBvjBThEHnttrmWMkg0ikbEXYAJfc7KF3IFYix4WTKizQ2NgcN0kBAI6HcY3DYpGwttO2GHHONR5SFppSQi0KAtiSaCqB1YkgAYeA4rXxpzp0ZWEGtcjOSDVaQqA32rzGP+XGitb5JC5PCySzl7njLZw6YyyyVqEcg0sV/iXcq6/NSa74kIxRsWQ1qrR3G40uNBoq1AhgeiuAeo2NkGwSMWdyjzQcyhjmAXMRga1AoOvQSoDvoJ6j8J26UTr1OldPK5Qqq5T4JHhYWM4xjhYWFhYAFiHcfYLK9UbsEVtbabWhu12pc9TccY+I1MDiE81avNLMjBWIVfxauooexNsAvsWJ+L01bJAOdznsQSbaydthbOWH4VBJLChvYq49Gvhp687PLpsqBEmoEMqCmLdPQWJaxX4NPUHGXyxX4viPxkE9jYQMNwAd7FsW9Q3EeuPFXXPQLl5pYXdG1NHpUsiiwCtFepXSKIC7A0BqqpckpN8FycZMgVHWZIUicSTF1BUxKCXXUSNG2+rtWKxy+UfiPEXzJGnKu6GIHZ5EiUoshWwQhJdhY31qe2HHGuTI3MCTPPPJmJlVmlmdwFQNK9JYUGk0WBtqvEzhq2roKFaNIAqqBrcbdulDA5Giupp8jfw7UHLSzMAJZcxP5vuPLkaJEPsEiRQB0rfveDiz5fOZe1MWYhksfhdGo0RvsaYV9RiFcX4fLlXbMZKbyXnmhWWN1DwyNJIkWvTYKP6gSVO+nf3x2bK8QdQhzeWyyWb/AGWAqxs700rFUJJ6gdT3xbPAuVUtwOm4FCnEo4crCkJQM2YEXwCNkYIHANFzLpKg7gRk7DrEvEzgU+YhiWFNQjZmYWA17IAFPXY3iy+EZCDLx6Yd9TWXLF3kdh8TuTbMfcnp7YD52QsWbuab6WYSftuf0xTPI9V4jhlWZbwxhI0yZ0JIfSD5LmHX00GawOvpvpf5YkvJWXkymTeCVvWs8gK9dLIVQ0BuSWUEX8iAD+8Uvx7KaxOigorOsapqDFWom9j6SzMlLf8AD0s4G5vOAZvN6a1DMOD/AJVRGI3r4lO/1v3Wtj9omUUuxZmS5ngVEQuSwVQQAzb10sD1EkVt1awOjUejewOo+R6/l74q7loIr+fmGJEe6LtuehY6gAFXYFrG4UbEBAY4j4iqNoQoA6uxpf1FaT86JH8NWMiznCI8E9DYqLxdfXxPJxdnVFI707S6iPsv64MjN5qe6kIVgVL0RY32SM1fXZ2CgfwP8WBWd5ADSmYPI8jEEu7M7WOhPfbeilMO3tjraemyHvZmnOL4HuTydEWPiPT5n1MfoBQH0PvghPwphUsLKk0VsjnZdhur+8bD0t8qPVRgjwSASINTamU01hQ2xOkkA1uAGsbG7FA0Kf505+fOZp4I9SZaIlSp9JkZbFuPbUNk/Ozjo2XqftM0K8PJf3LnG0zeXjnj6ODY66WU6WW+hpgRY2NWMFMV/wCG3MWXh4dlImkXW1ghQW0s8j6Q5UVHdgDVV3tif6sctrDNaM4WFjUnFWSYY4H53LKWEhslFahtXqrej3oV+fTD0nAHmnMHy9G4DWWPbSKFfMkkAL3+fRss5cjEiE8UzgF1uOgrfUTfy3W72q2O1H4UF8POniWXaQ+vS5Y3YA1R7bDerNm9yxIFUz9c7mwtue2ygbnfZQN/VI3Qb9L32/dgJ866SwORbiS/LSuhBLKGoam0/QAgADeyv1Yxkk/JoqpnNOUVwiZcR5ygeWCSPzGbLSyeeFRmESskkRaR1GlQDTfSz2w6y/HAp1KQb7j1Ag9wVG4PuDgjypnIXgHkkUzO+3u7Fm7A/ESKO4qj0w2zPIeVdy3kot7kJrVSe9qrBSD9OxxpyhuJDTPcdfNPGuUhE3kSLNMrOEUUD5aByCC+o66r8A33wUynNKM4imjky0x+GOXT663/AHcikpIfkDfyw74fwpcuoSHSqD8AUAdK209De5PfC5g4UuZy0kTKjakbTrBoNRCttuCDvY3wE4l3FlgksccyDSGCuNgCRswuvxbD8sApY9mHuqL/AMkf/QfliRxqsEKr0WNQo+wC/fp+mIdzDxQ6ikZAkkokj+zXQlt/iugo9xfRTikpqC3PsWUXNqKXJDoePZpHCq0XxOiTtEGnCJqAPmE7nqASCa+pGBo87K2T+9QsWLG9S72Syi79Rux3Nm6AwcymUBnIC0kKhR7aiBa/ZdP3wQny19B9vuD/AKfrji2dRcbMPt/3+jqx6XGdb55Ak3FSUZ2bUqqGULVEnaMAdDfQEk0AxGwIMy5J4DHLGMwW85r2JukIqx5Z+Bwbu7bob6HFccS4GYZRLGKSzrjIOkAjSWAHT4uw2G+/TFj8o54Rg5hdlj0JnE76CBomFdSl3qFhoz12XHo9FKqVfqxeWeZ1dNlVnpyROcvkPlghDkcdwVX544zZ3GpzlPsZtqiNOJIIbnWqjFyCrLRqCWUbjcfEPbcfiOIVx3wtyuZ4h+1l6jkGqWNNtb9mDA7Kw3atzWx3NTCfO/7P++h6ffEY4PxHR5mXvaAlF2/ANJQE3WyMg7fD0NHFoUNvkh2LA74/wWFssI40WNYrKhAF0gghqro2nfV1tQd8SblniTZjKRSMPWVp66a1JR6+WtTiLzZ3BLw/zoMEwPbMSf8AMFk/m5xbU0bIplardzwSzGrY2xoxxzpvg1I5tiCc8cWo7kaV6A9yL1O1/gABAvY0x3VSGmedn0rtuew/1Ndvl3xVPNE/mSrBZYOfNmcn4gpBC/NS2n66f4VQYwzmopyfg0VVu2agvINgsjzpAbolFPVQ3U/4j1vtsPfASJfMZJydklWvbTqjVm/zavyGC3MGaKwnSfU2w+p2H/MRjK8O/wDtWjTYlCF+oHp+m4GOHG5/3JeXj8I9b6CjiqPZLP8AkzneISZUtLAAXq5IyTTDoXFbiRf4h1AN3W0p4TzsdKvmFVI3IAlDhkDE0UdqHlsLvS4F1scQvMNPIbAVPoocg79Wb0j3oDt19iHAZo8vkp5cw0kMmVmCeZCQrmOULoXSx0uoJalINBaFVjrdPs9npyeWjldQrxP1IrCZNX54y34XDk9FjIkY/RYtTVRu6wI4j4ilfhgkH8IbQrt8Xwox1ncD8PW+lYZcQ4+5jCZN31OPXM8Kx0LYjSq6RI243rSNPe9o9AssFmlks+okaXbteuzqPyYdu2G3auFftjhv7ZF06Wyz3PKiHcxxnMTgWPIHUksHlogLQNaUPUk7mzthjmZFgjJUWSaAJJZmOwskknbuegU9AMLh+a8wFr2HvsQR1DDsR9ehvcdGqSeaxmI/dxg+WDsD/E5v3HT5D544dt1t0/6vZePGfCO1VTXVFen3fnz8jzheU8uIKSS27Mfdm3J/XDvHOCcMAR3HT7kfzBxj9oFgDe6O3sb3/SvvjnTUpSbZ0I7YxSRjMwah2v3/AN/TDXl7iX7PN5dWH1JEpoB1JYvlHJ2o7tGezEqdmrBDAjjnDwyHt3BHUMLIYexBH88dDpurdNmG+Gc3qWkV9eUuUWBypx0PAY9RYwEIGOxZNIMbH+9oOk/3kbD+bPYp7lznFYc9J5x0GRCkwAZh5sZNMKsnX6und/rZ/N82ZiWxl4fLF15k9A+xIj7/AHIo9cfQo2UxjubPAShPOMEuz/GEjUtI6oo7sQB+ZxWfHOY5I88ucjSUZV9KGUxuI3IBBo0LHTfvoHWqxNeS+TBmJfPzR87QerkPZ7qBsIwOtBfueps/MZRJEKSKrqwplYAgj2IOxxjs6gpPEFwMhp8d2VJ/9RRMmsSKVq+tdtxRo39sSnwvbzMrM4o3Odx3qOEH9RiMc6+B59UvDG03u2Xc+k//AM2Pw/4W+xHTFgeHnLLZDh8UD0ZN3krcamNkA+wFD7Y0X6tXQSwVro2PJJsc2xucc3xy7OxqiA+Zcz5cZI0gkEEt7Dudj6RZ7HrVG6NQ5fi0WqSZ5FXzWJXW41FU9K7E/iOp/b19T1Ngc45gyOY7GldyT02+prb2NDqTsLwF4Lyjl34fExgjYuzSkkAsfMY16mWz6dOxr6DpjFbp1dDa3g3aO502b0svBDM1m0nzESo6OAS3pYHdCK6H5/piQouw+QH6YHcf4bDlc4RGqRmOJCWFAapDI3eh8KqPuffGmc4wCFSHRLLI2hUWQexJNrZGwxx9TpJuyNNaz4PRafVxjXK2x4fcFcT4yzTDyn9KK1FDsbI62KOw6fPA3l6bO5mfNRwCSdHW8xGjKpdR6R1WrF7Cv1rHfI8El84LmoJTGhJIjNyDUfS2nbUoN9Ot/UYkfH+BvDolh0SZc0PNidYHJclNMm40qDszUu5A0rRx6GjRejF574xjzj8nF1vUIX7YQ++dz/WPgZ8CghGpYY3DKOrNqQX2DBiAfcbHbBbLlyKdfzr5/wDbDPI5h5ITUQjQbIAb1D+IChQvcHvue94IQIwFNX+6x5XVy98m/wB5Z6TSxShFfH2wgZmODN5p0tUbgeYvc6bofrv7jbpghKAiUBtVfyH+v6YcVjBGM0r5Sxu8GmNMY5x5IvkJntorC6L9TGqj1Cqvq12u/t36YMZDNR1phtgKtqJu2oktVN+ZwO4lAEfUa0q1PY/s2YDf3FlWr5YK5acABVG+x399N7fljoXtSgpJd/2YaMxltkx1ED3O/sOnQfnvjTNi0YH2/wC4/lhn/TOpiuXjkzDKaPlj0A+xkalvGx4ZnpDWjLQg1tIzM/y2Gn+X3wqrQXzaljH54LW6+iHtzn8cggwKua8ygfNuO/ZrciiN/UoI771sbrEo4Nw/zpUjXcki9PwgDrbKa2HQBh8j2xEOdOF5zJuiSGB1kGtGQMKZGU1TH4rI23B1YsPw+oZhmkkXWF0qvQ2etXRJAU2a7jsRjuqMoQSl3PLarZKxyh5LFy8IRVVdlUAAewGHC44pjsmJrbMzOq4zpxhcb46MewlmDhvmUJUgHSffbb369674cHEQ5551XKKscMmXOad0VY5XoAN1dgpBVQN7NDFZRcuECeAfzfwwZfKyygs1IzbbUQCb1XY3qiBd73sCI63iTHl4hlo4JpHhiWMMoXy9axL3JsgNV7YCcazJmzanj8IAKrHEctqKj1M2oLba9RYCxdVRXHfgWeKO2RyuVOZhIZkJRoinexJKNmJ7HcEbGtg2uhJe4FbLPtQzznJuZmjOYzGZM0UyrrmQIVXSKtwFJ0L/ABL8PeuoKZPgeTQabjimUalFkRyAfijcHXGw2sAmrBphviP8MzWeSXMr5jQ2+krSP6l1KWNbatgCR1+wGFlOXCSTKwl6gB1AVQST6V7b0dth2wm7qGm0+V5+DXT07U34b7fIQz/iENDwSeYzJ/VSKA0kZNgqXHxA6QdydQsMTsQB4UmezjZhlESxRhJZElYrG3a2PegLI6ERgb1RK5rllNI0AKbshKS9m79drqtsduC8GL5LiCCZY3EkZXUb/qB5pUi/UCzVRsbb3WE1dRWpzGC4NVnTVpoqU3mWePsd8i80kIaTQrNZAUHdfw/FuCev5YeQhq9VXjjw5X8tTI1swDHsNxdVhxJIFFnHj7nmbil5PXVLEE2zbCxhWvHObMaSPt/MA/zwhRbeB2ThnsuGBBFhlpvnbJt+V4g/GM7O6+SGEYGznVRfYaT71p3r3JxYDAMBvQNb/cH/AEwwjyTafhFkD29j7/WsdPSaiNa9yOdqtP6hO+RxE/DsuY0VR5aqwUV6l9D3W/xqSfe98FoMsQatgo3GnSi39F9RH+I4AeHjEQzxn8GYY/aRVk/mSfviQZriiRkBjv3AI26dd8emhLdFSXk83KO1tPwRrxMyCtlopSP6idD8wJLjP5Myn/LiO8I4dJK6xoD6q+gFjcgA7D6adtjeJpzcBNw7MGP1ejWKB30EORvXZTgdyHPF5pZnGpl/d/w0SLN2QWPpG5J+dmsLtzgy3L3E64dkxFGqLdKOpJJPckk7kk4erjkgx1UYVWKkdVxvjRRjfHQj2FMw3TFX84eG8BjmebNTEzSGRrjy7G6/CxjDIqqAPioAfXFoHEc5p5dfNKVsFGQoVO2xBvcbn6fSiu5NiCr+XOU43kyckcSCGORSJZGj1PosgKit8RIUklQaHbcGxOImNGjkmlZPWqrqkZVLMfSpF9yOm198QDyI8pn4HlWV1iErC6tCoUMxVQqIAHZmoAkj2045zHMPC8boHjmlSd9bWYySPMSidkYWtbmwV023pVI0wnGMQV4l5qbhs6eVIHE5mlKsg2twaJuybJ327bbbwWbnzNsbEmkeyqoH6jDvxBRxmE812cmMUW3NAlQC1es0u7Gzt1PUvuAeDXEM3DHNGkQjkAZGeQCx70LIxRaalvdtWfwTLV3dlJ4/IHPP2c2/eDb+4n/TAQ51ySSxNmzudz3vEsy3hLxCRswscIc5aTynAdRbUG9OqtQ0kH/MMAsnyzmJY55I4WZMr/XkV6OvUXe2k3QNVvWGQqhD6UkKndZZ9cmyQr4jm9RgGvbfWa222Ff647N4mKRRy5J/x1/8cM8n4WZ+V8uqxC8zCZ47YAaV02DfRvUpr2cfOmvHfDzO5OaKGaGmnYLEVIZXYkCgw2uyNjRxmeg075cf2bF1LUpY3foOr4lxACoXvuNQr8/+wxrmvEpKHlwkt/fIofl1/TAnjPhln8tNFDJAS87FItDKwYjqAQdtt96/TG3APDnM5ps2vphOSQtKJbG4v0WAd6Um+m3zxRdN06edv8ln1XUtY3fwdMx4lTlaWONT77n9Cawzy/MufzUixRO7OxpVjUAn/hH1w+zfhHxOOBpmy/7tU8wkPGTprUTpDXsO3XbEo8PvD7iWVK5sZVJEZAyxmYK5+F0YANpJBAIDHrXcYfHS0w+mKM8tZfP6pslfhVy1mcrl5/2u0eZwwGoMwAWrJBIB32+mJNmOXYWshAWO9t6if8z2B9aOKbk5w4lxLPplUdoLk0mNfTp0/Hr7mtJJGLYl5vgj4jHw8A+YyXYrStKWAPzKj+XvhjReE4tBGHgsccMiRKsfmIVJAHVgV1UKB63tWK5zEUuSkjhm02Auh4tTKNNKha1BRibrf2oi8TjN82ImcXKlXGsqnmfhDyC0W7sE7b1sWXpYuHDKebnJbmafSwaJmLkaSx0KBYBZTYAUajsyGyao1xyVuaxwWjyxxBpssjv8VkHYA7GtwNga+Q+gwZUYCcqlRAIwNLR7MNup3307BiOo6juBg4gwuEeTO2brjbGBjONaFixq4xthYkCIcY5PViW0o6j1KpUHSR0oG7O567DewRSgJJw86qYeqiaOwXarOrp7FmPfTZNo1kMuBuZ4MrSrJ0pgzCgQxAIBr+IbUTdAbVZOFSRKPP8A48ZNYs9l0U9Mqoom/wC0m/mST2+gwY8HuISf0Txa3c+VCSg1H0fupz6f4d99sB//AFBN/wC6r8svGP8AmkP+uAHJvPYyWUz+XMRf9siKBgwGg6JEBojceuz9MXh9KBl2+FmWly/DMhpRm/aZJJZ32NBldlZiTe+mNe+IvyFw0jjvF8oyFsvKsokF9Azen7srsPviOcW8Y2CcOXImWJMqiiaMkBZNOgabF6lIU/8AHhT+MS/+5NFl2ilzyxhHD2U0oIjew3rUwI7nFiCwuFcVeTmmWFlKx5XJmOJe1EwsX+9j7KMOsrl4hPkOHNKs80E0mckIN+WqmUoN9xTzIADvSe1YrXJeNKDiMWdkyp1jLHLy6HHrOoMHFrtVEUffrtgT4ec/Q5HO5rMSxyN5yOEK0SpZtYsEjuAL+WAC0vE7OzJkMtnXjZJMpnw+k1egSSqvQ/iQJ+eNvE7i0GX4ZLNB8fFTCuofiUooLfTyRp+rYqiXxVmm4ZmMlmw+YaZ1ZJWfdKKNVVuLTb/EcN+aefxnMjkMsIijZNQpYsCGpUQECrHw398AFt+MEa/s4Y8SOVdcu2nLBqE3XagwJutN0Rg+3AtY4dmmldI8ll9bRpduTGnUL1UANtVm698VVzL4yZbOZby5eHI8pi8syOw9BrqhC6gA246YbT+NkgfIyQxlGy0RimQtaSr6OwFr8Ng9ifzAAed54RuKZnOCN1SfWAqsFavSBZo7to9X+JvuZ8O+GZviGemz6EeZD6xq+FnPpEYJ/wD13RPSlvriD8ycSjzGbmmhi8mORyyx3em+v5mzQ2F0Nhi8/AHORtw141/rI5mL/PWBpP5KR/lwq6TjHKLxH2U5RlkV3zge5NKlaEkhC7A/u/SGs0GLUAgLD+Ely/waKN2TQ41nyw5kZnASyYxJYuySWEYCg2CzEkCYBcdFTGaMmy0hhlOD+XICjUu401sF/CiAEBVB3JoljW+CqjGFGNhjTCItmcLCwsNIFhYWFgAWNSMbYwTiGsgRLnbw4yvE1HnKVlUUsyUHA60bFMtnofsReKW5y8EJ8lEZo5lnTWi1pKv62CrtuPiIHXvi+eNc4ZTKukc0wEkhCpGoZ3YkgUEjBPU1gLx/Ny5pAAnkRJJHJqloyOY2DAeXdIpYbl2vb4RinKLxjuZ5qzHK+aQ02Xl+ugkd+427HHGbgc6i2hkA+an6fbHpY5+IrTxdqOkKRvY2Kt13P674eRZGGRdQXYjeyfmaIvrd4neP9Bfc8rwcNkc0qMT9P+uLJ8N/B05tTPnLWBlYRhHUOzWVvYHSFIPXqa7dbP4xwqKECXy1KJq8xSQCV0AWt7FlC3XffvWGvLHEWyWbXIP6oZWdsu9m1JUylDfVWFsO4JrcEaV2Slt9pSVW3uU3zd4WZzJSPUTywAkrKg1DT1BcL8Brre13WIp+wSfwP/wn/pj0/wAz80RPDNl8sxlldWjJQHQlghi0laAVF+kEtdCsDeH5PKwAL5MupRpJZOhBIomht6QQfYjBCcmvcCryeecpwHMSmo4ZXPT0ox69O22H8XI2db/8eQd91I9vl8xj0Zk87l3obKQdgx+nz3+++3TD3N5G43WPSjFSFaqo7V0HTYfbDN4xUfJRvJnhM2ZzbQ5qQwhFL0oBZtL6GAJ2UgkXd/EMX3yvyjl8hF5eWj0g0WYm3Yjuzd/tQF7AYivMMZmiizMJaGaNiFK1qR/Urow6EagVIOx+h3lvLPGTPkop5dKMVPmUaVWVmRup2GpThU1KQqUdgYVcbquGed4gqR6wUI2os2lD9XAIG2GeS4hK8wJDCNh0Co63XaVJOnf1Li0IYFthsDGcYGM4cVFhYWFgAxjV5QBZIH1/P+Qxpm42ZGCMEYigxGqj71e/0xGc1yfI5JeYOTZ31DvfuQPfpQPYn1YAGnPHO8MeTzHkSkyhCAYxZX39W2k1e43F32xXeU4/LbJl/NaNy7mE5yiqoadWUEOrWQNOvcb21Nic8S8PdakHfUCpqzsdqIHUH5We5JqxX/FvDTOQggKuYQCgCSkgWqK61IJFbbkr88VlkZBryPOKcWikysBXIMkqTwzRrEI9Q9a6VYatdul0SPVsRtviWZXiedzYYxplsuFIuOcSvKpI1AOg0BDRBHW72JxV8nFpEMQm89PJPoizEfmRDSCvtqNKdibr3wSPiQywmKAQx6rswpI7X3IVlX1V7tQoYXn4NEWl5JjNmuKgeZH/AEbMNwf62NjRorbtX5nAzIeMkasYszlnjZCQTAVmj222KkbfQnEKy2QzGY3AIBBt53Ludz/Z2FUXfUV16475/kad12ncV2YFV+wXYD9fkcWSb8C3bt7MmXEeb4c2wWLLyzOAz0xlSPQgBYstguF/gCnUQdiTgHzblWzutnmBzACfs8WXLt5xpAzAlVOmgy2BV36tiMRHhOTzXDJ1nb0K1x+ZpLrZ9QBoqwsre3t36Yk3D+c2jMsv7uTMNrKusqqoLRrGAVkAfYL3ZhvdA74h4RKk5k94O8sa6YMlTRKBU2ZiDKDZA0xB9H6bY2mzGc1F2yEb9NkzaX9tUa7/AFOIQOdzFkZMvFqMkjkmQ6EJElByXLAF/iogbAoB8ON+I84TSiAD0pC2piZYQxo3GBpaiyEL6jV6PmcRlDU+CV5nnuGCv2zJ5jKhj8bxq8d/4oyf0Bw+n8QciYyy5lCCNihFgnb4WF6h1oqfpitOYOdXzboqGRtEZQpHoJkLABmdlBRFNE+mzZ7Vgdw7kyUsGWoWPRY9RYfLWxvpfQn6dsTjJR2tE5z/ADpAsOmISMNRfUwIDOd9ckrqq9T+G9hQGwxw5K4q8schJ1hZGCOFKg6yZHCmMCQqJHYC2qj8sM+F+GjObeMykdTIZG996II79CB0GLH4TycwUBiVAFAHSw26ekk19sXUcdxE57jfhDIegIJ/EhUG/m0YH5HWfcYkOS4YoOrywrjupA1X76At/cY2yvBo00+kFl/F3/8AHy6YfAYsLEBjOFjGABYWFhYAFhEYWM4ANawtOM4WAATx/gKzxadK6lIZSRRHvTDdbHcEYi0Hh6Va1NEVuG3+2wA9qI+m2J+BhYMACcly3CoGpFZtjZ33FdLHy/U9tsPF4VEOkaDr0A79cO8LABFeZ+FQvpQInmP+HSfUoBvYOt17DUf7pxE5fDTLMo1ZdkAPxKCy/O1VVdfp5YG25xauFgAqiTwYgk9SaSD/AAej9FAr7Y5N4Ewsb3Ff36/Ov9MW5jOIwTkrXJ+FpiAWNyg3+EpW++6lKP5YOR8reRGzH96VFhQosn5gAj8heJbhYkgj2Rz2lVKZZiSNyoYXvQouL9z6q6deluv6YlIJGWksGqJUbVd30+3/AJwWrGawACRxiSgTl337Xv8ATpQ+5A2O+NoeKytX7hgLINncUyi60+x1de2ClYRwAK8LCwhgAWFjOMYAP//Z"/>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sp>
        <p:nvSpPr>
          <p:cNvPr id="19488" name="AutoShape 32" descr="data:image/jpeg;base64,/9j/4AAQSkZJRgABAQAAAQABAAD/2wCEAAkGBhQSEBQUEhQVFRUUFxgXFxcXGBgbGRweGhwXGBwaHRoYGyggGhojGRgcIC8hIygpLC8tFR4xNTAqNSYrLCkBCQoKDgwOGg8PGTAkHyUqLCwsLCwtLikpLCosKSwqLSkqMS8pLCkpKSwsLCksLCksKSksKSksLCksKSwpLCksKf/AABEIALoArAMBIgACEQEDEQH/xAAcAAABBAMBAAAAAAAAAAAAAAAFAAQGBwECAwj/xABDEAACAgAEBAQEAwQIBQMFAAABAgMRAAQSIQUGMUEHEyJRMmFxgUKRoRQjUrEVM0NicoLB8JKi0eHxCCXCFiREY3P/xAAbAQACAwEBAQAAAAAAAAAAAAAAAwECBAUGB//EACsRAAICAQMDAwQBBQAAAAAAAAABAgMRBBIhBTFBEyJhMlFxsaEjM4HB8P/aAAwDAQACEQMRAD8AvDCwsLAAsLGcLAAsLCxzmlCgliAACSTsAB1JOADKygkgEGtjXbYHf22IP3xF/EPnb+i8qs/kmXVKsenVo6hjd6T/AA9K74qvxr4lw6VxNlczeboKwgOqN12rW6mgwHQgnoAR0IqsZqeUCIPK4JBEepiCeg9JNXgA9CD/ANQHD/IMlTeYCB5Okat73DXp0iut9xth3D46cMMSO0jqXNFChLp82rbT8wTiqE8FM2+XidCnmuTrRmChF207/iJ3uum2HGb8CswmXZxMkkqixDGh3NjbW7LW1np2xGUX9OX2L84XzZk8wwWDMwyMQCFWRS1EX8N30+WC148c8W5UzmS0vPDJENXpc9L67Mp2O14LZHxUz6MhaYyhEeOn3JSQUVLdWogEE7gj64ko+D1heM4rvwo8Ro89EmW0S+bl4I/MdymlioVCRTajZ3uvr2xYd4AM4WFeFgAWFhYWADGFjOMYAM4xhYzeADGM4WFgAWBPEOP+U2nyyzlqVQRZXYavlbWqg9SOwDEFjiL8YcmY0AW2QBdj6gaXUP7Rlslv7OOyN2sgDjKcxMdTOq6UAvQSTdsLWz6lLjy1oW7BiKFXxm50RUYulFdiAy1dMxFn8KhTqfoNLHoASEzOYCqFWqHq1AH1MQAHCjcDTSxqNwpUj1PFiIcc4pBFNl1nBaMuQ8QAYMQAwUhL1IG0swApiq36FiBjJKE/IGV4jMJYsqMvASza0ZwJLqgqnar1MWAUbqo6McGYeH8O4VLBEkZM07BVCjW/trYddAP+u2xx1z3N3nIFh/a427iPKO8hFbaDIgVADtZBrbphiuYgyuXzE0YkXNn0M09tmQ5rSHMgFA2tKo0kNtYGK5NUVGPCJznc6kUbSSuqIotmY0BuBufqQPvjll+IJNHry8iSLvurKyk0aBI+Hej77YGcU4vCyCCSJsy8qazBHH5hKXszb6VWwKLEAkbYjy8Iy2XzCNCmY4VM400yxiKUfw+pniLDrRYNt0OKKI2ViTwF+beW488ipmUao21KUYqesan3BBBPbttW+KD5v4KMtmnjRXWMVoLWb9IshqAPqv6Y9GZbPSRo3nMJQK8txHoZr7OFtOtUyncfhFb1d4sxE5aNvMCqG+Ak25N1VbWoJO9bHF4sVbFNbiB8n81y8PzSTwsBRCuCLDISCynvRrt7DHr3LZlXVXQhlZQykbggiwQfpjxOMekfBvjBThEHnttrmWMkg0ikbEXYAJfc7KF3IFYix4WTKizQ2NgcN0kBAI6HcY3DYpGwttO2GHHONR5SFppSQi0KAtiSaCqB1YkgAYeA4rXxpzp0ZWEGtcjOSDVaQqA32rzGP+XGitb5JC5PCySzl7njLZw6YyyyVqEcg0sV/iXcq6/NSa74kIxRsWQ1qrR3G40uNBoq1AhgeiuAeo2NkGwSMWdyjzQcyhjmAXMRga1AoOvQSoDvoJ6j8J26UTr1OldPK5Qqq5T4JHhYWM4xjhYWFhYAFiHcfYLK9UbsEVtbabWhu12pc9TccY+I1MDiE81avNLMjBWIVfxauooexNsAvsWJ+L01bJAOdznsQSbaydthbOWH4VBJLChvYq49Gvhp687PLpsqBEmoEMqCmLdPQWJaxX4NPUHGXyxX4viPxkE9jYQMNwAd7FsW9Q3EeuPFXXPQLl5pYXdG1NHpUsiiwCtFepXSKIC7A0BqqpckpN8FycZMgVHWZIUicSTF1BUxKCXXUSNG2+rtWKxy+UfiPEXzJGnKu6GIHZ5EiUoshWwQhJdhY31qe2HHGuTI3MCTPPPJmJlVmlmdwFQNK9JYUGk0WBtqvEzhq2roKFaNIAqqBrcbdulDA5Giupp8jfw7UHLSzMAJZcxP5vuPLkaJEPsEiRQB0rfveDiz5fOZe1MWYhksfhdGo0RvsaYV9RiFcX4fLlXbMZKbyXnmhWWN1DwyNJIkWvTYKP6gSVO+nf3x2bK8QdQhzeWyyWb/AGWAqxs700rFUJJ6gdT3xbPAuVUtwOm4FCnEo4crCkJQM2YEXwCNkYIHANFzLpKg7gRk7DrEvEzgU+YhiWFNQjZmYWA17IAFPXY3iy+EZCDLx6Yd9TWXLF3kdh8TuTbMfcnp7YD52QsWbuab6WYSftuf0xTPI9V4jhlWZbwxhI0yZ0JIfSD5LmHX00GawOvpvpf5YkvJWXkymTeCVvWs8gK9dLIVQ0BuSWUEX8iAD+8Uvx7KaxOigorOsapqDFWom9j6SzMlLf8AD0s4G5vOAZvN6a1DMOD/AJVRGI3r4lO/1v3Wtj9omUUuxZmS5ngVEQuSwVQQAzb10sD1EkVt1awOjUejewOo+R6/l74q7loIr+fmGJEe6LtuehY6gAFXYFrG4UbEBAY4j4iqNoQoA6uxpf1FaT86JH8NWMiznCI8E9DYqLxdfXxPJxdnVFI707S6iPsv64MjN5qe6kIVgVL0RY32SM1fXZ2CgfwP8WBWd5ADSmYPI8jEEu7M7WOhPfbeilMO3tjraemyHvZmnOL4HuTydEWPiPT5n1MfoBQH0PvghPwphUsLKk0VsjnZdhur+8bD0t8qPVRgjwSASINTamU01hQ2xOkkA1uAGsbG7FA0Kf505+fOZp4I9SZaIlSp9JkZbFuPbUNk/Ozjo2XqftM0K8PJf3LnG0zeXjnj6ODY66WU6WW+hpgRY2NWMFMV/wCG3MWXh4dlImkXW1ghQW0s8j6Q5UVHdgDVV3tif6sctrDNaM4WFjUnFWSYY4H53LKWEhslFahtXqrej3oV+fTD0nAHmnMHy9G4DWWPbSKFfMkkAL3+fRss5cjEiE8UzgF1uOgrfUTfy3W72q2O1H4UF8POniWXaQ+vS5Y3YA1R7bDerNm9yxIFUz9c7mwtue2ygbnfZQN/VI3Qb9L32/dgJ866SwORbiS/LSuhBLKGoam0/QAgADeyv1Yxkk/JoqpnNOUVwiZcR5ygeWCSPzGbLSyeeFRmESskkRaR1GlQDTfSz2w6y/HAp1KQb7j1Ag9wVG4PuDgjypnIXgHkkUzO+3u7Fm7A/ESKO4qj0w2zPIeVdy3kot7kJrVSe9qrBSD9OxxpyhuJDTPcdfNPGuUhE3kSLNMrOEUUD5aByCC+o66r8A33wUynNKM4imjky0x+GOXT663/AHcikpIfkDfyw74fwpcuoSHSqD8AUAdK209De5PfC5g4UuZy0kTKjakbTrBoNRCttuCDvY3wE4l3FlgksccyDSGCuNgCRswuvxbD8sApY9mHuqL/AMkf/QfliRxqsEKr0WNQo+wC/fp+mIdzDxQ6ikZAkkokj+zXQlt/iugo9xfRTikpqC3PsWUXNqKXJDoePZpHCq0XxOiTtEGnCJqAPmE7nqASCa+pGBo87K2T+9QsWLG9S72Syi79Rux3Nm6AwcymUBnIC0kKhR7aiBa/ZdP3wQny19B9vuD/AKfrji2dRcbMPt/3+jqx6XGdb55Ak3FSUZ2bUqqGULVEnaMAdDfQEk0AxGwIMy5J4DHLGMwW85r2JukIqx5Z+Bwbu7bob6HFccS4GYZRLGKSzrjIOkAjSWAHT4uw2G+/TFj8o54Rg5hdlj0JnE76CBomFdSl3qFhoz12XHo9FKqVfqxeWeZ1dNlVnpyROcvkPlghDkcdwVX544zZ3GpzlPsZtqiNOJIIbnWqjFyCrLRqCWUbjcfEPbcfiOIVx3wtyuZ4h+1l6jkGqWNNtb9mDA7Kw3atzWx3NTCfO/7P++h6ffEY4PxHR5mXvaAlF2/ANJQE3WyMg7fD0NHFoUNvkh2LA74/wWFssI40WNYrKhAF0gghqro2nfV1tQd8SblniTZjKRSMPWVp66a1JR6+WtTiLzZ3BLw/zoMEwPbMSf8AMFk/m5xbU0bIplardzwSzGrY2xoxxzpvg1I5tiCc8cWo7kaV6A9yL1O1/gABAvY0x3VSGmedn0rtuew/1Ndvl3xVPNE/mSrBZYOfNmcn4gpBC/NS2n66f4VQYwzmopyfg0VVu2agvINgsjzpAbolFPVQ3U/4j1vtsPfASJfMZJydklWvbTqjVm/zavyGC3MGaKwnSfU2w+p2H/MRjK8O/wDtWjTYlCF+oHp+m4GOHG5/3JeXj8I9b6CjiqPZLP8AkzneISZUtLAAXq5IyTTDoXFbiRf4h1AN3W0p4TzsdKvmFVI3IAlDhkDE0UdqHlsLvS4F1scQvMNPIbAVPoocg79Wb0j3oDt19iHAZo8vkp5cw0kMmVmCeZCQrmOULoXSx0uoJalINBaFVjrdPs9npyeWjldQrxP1IrCZNX54y34XDk9FjIkY/RYtTVRu6wI4j4ilfhgkH8IbQrt8Xwox1ncD8PW+lYZcQ4+5jCZN31OPXM8Kx0LYjSq6RI243rSNPe9o9AssFmlks+okaXbteuzqPyYdu2G3auFftjhv7ZF06Wyz3PKiHcxxnMTgWPIHUksHlogLQNaUPUk7mzthjmZFgjJUWSaAJJZmOwskknbuegU9AMLh+a8wFr2HvsQR1DDsR9ehvcdGqSeaxmI/dxg+WDsD/E5v3HT5D544dt1t0/6vZePGfCO1VTXVFen3fnz8jzheU8uIKSS27Mfdm3J/XDvHOCcMAR3HT7kfzBxj9oFgDe6O3sb3/SvvjnTUpSbZ0I7YxSRjMwah2v3/AN/TDXl7iX7PN5dWH1JEpoB1JYvlHJ2o7tGezEqdmrBDAjjnDwyHt3BHUMLIYexBH88dDpurdNmG+Gc3qWkV9eUuUWBypx0PAY9RYwEIGOxZNIMbH+9oOk/3kbD+bPYp7lznFYc9J5x0GRCkwAZh5sZNMKsnX6und/rZ/N82ZiWxl4fLF15k9A+xIj7/AHIo9cfQo2UxjubPAShPOMEuz/GEjUtI6oo7sQB+ZxWfHOY5I88ucjSUZV9KGUxuI3IBBo0LHTfvoHWqxNeS+TBmJfPzR87QerkPZ7qBsIwOtBfueps/MZRJEKSKrqwplYAgj2IOxxjs6gpPEFwMhp8d2VJ/9RRMmsSKVq+tdtxRo39sSnwvbzMrM4o3Odx3qOEH9RiMc6+B59UvDG03u2Xc+k//AM2Pw/4W+xHTFgeHnLLZDh8UD0ZN3krcamNkA+wFD7Y0X6tXQSwVro2PJJsc2xucc3xy7OxqiA+Zcz5cZI0gkEEt7Dudj6RZ7HrVG6NQ5fi0WqSZ5FXzWJXW41FU9K7E/iOp/b19T1Ngc45gyOY7GldyT02+prb2NDqTsLwF4Lyjl34fExgjYuzSkkAsfMY16mWz6dOxr6DpjFbp1dDa3g3aO502b0svBDM1m0nzESo6OAS3pYHdCK6H5/piQouw+QH6YHcf4bDlc4RGqRmOJCWFAapDI3eh8KqPuffGmc4wCFSHRLLI2hUWQexJNrZGwxx9TpJuyNNaz4PRafVxjXK2x4fcFcT4yzTDyn9KK1FDsbI62KOw6fPA3l6bO5mfNRwCSdHW8xGjKpdR6R1WrF7Cv1rHfI8El84LmoJTGhJIjNyDUfS2nbUoN9Ot/UYkfH+BvDolh0SZc0PNidYHJclNMm40qDszUu5A0rRx6GjRejF574xjzj8nF1vUIX7YQ++dz/WPgZ8CghGpYY3DKOrNqQX2DBiAfcbHbBbLlyKdfzr5/wDbDPI5h5ITUQjQbIAb1D+IChQvcHvue94IQIwFNX+6x5XVy98m/wB5Z6TSxShFfH2wgZmODN5p0tUbgeYvc6bofrv7jbpghKAiUBtVfyH+v6YcVjBGM0r5Sxu8GmNMY5x5IvkJntorC6L9TGqj1Cqvq12u/t36YMZDNR1phtgKtqJu2oktVN+ZwO4lAEfUa0q1PY/s2YDf3FlWr5YK5acABVG+x399N7fljoXtSgpJd/2YaMxltkx1ED3O/sOnQfnvjTNi0YH2/wC4/lhn/TOpiuXjkzDKaPlj0A+xkalvGx4ZnpDWjLQg1tIzM/y2Gn+X3wqrQXzaljH54LW6+iHtzn8cggwKua8ygfNuO/ZrciiN/UoI771sbrEo4Nw/zpUjXcki9PwgDrbKa2HQBh8j2xEOdOF5zJuiSGB1kGtGQMKZGU1TH4rI23B1YsPw+oZhmkkXWF0qvQ2etXRJAU2a7jsRjuqMoQSl3PLarZKxyh5LFy8IRVVdlUAAewGHC44pjsmJrbMzOq4zpxhcb46MewlmDhvmUJUgHSffbb369674cHEQ5551XKKscMmXOad0VY5XoAN1dgpBVQN7NDFZRcuECeAfzfwwZfKyygs1IzbbUQCb1XY3qiBd73sCI63iTHl4hlo4JpHhiWMMoXy9axL3JsgNV7YCcazJmzanj8IAKrHEctqKj1M2oLba9RYCxdVRXHfgWeKO2RyuVOZhIZkJRoinexJKNmJ7HcEbGtg2uhJe4FbLPtQzznJuZmjOYzGZM0UyrrmQIVXSKtwFJ0L/ABL8PeuoKZPgeTQabjimUalFkRyAfijcHXGw2sAmrBphviP8MzWeSXMr5jQ2+krSP6l1KWNbatgCR1+wGFlOXCSTKwl6gB1AVQST6V7b0dth2wm7qGm0+V5+DXT07U34b7fIQz/iENDwSeYzJ/VSKA0kZNgqXHxA6QdydQsMTsQB4UmezjZhlESxRhJZElYrG3a2PegLI6ERgb1RK5rllNI0AKbshKS9m79drqtsduC8GL5LiCCZY3EkZXUb/qB5pUi/UCzVRsbb3WE1dRWpzGC4NVnTVpoqU3mWePsd8i80kIaTQrNZAUHdfw/FuCev5YeQhq9VXjjw5X8tTI1swDHsNxdVhxJIFFnHj7nmbil5PXVLEE2zbCxhWvHObMaSPt/MA/zwhRbeB2ThnsuGBBFhlpvnbJt+V4g/GM7O6+SGEYGznVRfYaT71p3r3JxYDAMBvQNb/cH/AEwwjyTafhFkD29j7/WsdPSaiNa9yOdqtP6hO+RxE/DsuY0VR5aqwUV6l9D3W/xqSfe98FoMsQatgo3GnSi39F9RH+I4AeHjEQzxn8GYY/aRVk/mSfviQZriiRkBjv3AI26dd8emhLdFSXk83KO1tPwRrxMyCtlopSP6idD8wJLjP5Myn/LiO8I4dJK6xoD6q+gFjcgA7D6adtjeJpzcBNw7MGP1ejWKB30EORvXZTgdyHPF5pZnGpl/d/w0SLN2QWPpG5J+dmsLtzgy3L3E64dkxFGqLdKOpJJPckk7kk4erjkgx1UYVWKkdVxvjRRjfHQj2FMw3TFX84eG8BjmebNTEzSGRrjy7G6/CxjDIqqAPioAfXFoHEc5p5dfNKVsFGQoVO2xBvcbn6fSiu5NiCr+XOU43kyckcSCGORSJZGj1PosgKit8RIUklQaHbcGxOImNGjkmlZPWqrqkZVLMfSpF9yOm198QDyI8pn4HlWV1iErC6tCoUMxVQqIAHZmoAkj2045zHMPC8boHjmlSd9bWYySPMSidkYWtbmwV023pVI0wnGMQV4l5qbhs6eVIHE5mlKsg2twaJuybJ327bbbwWbnzNsbEmkeyqoH6jDvxBRxmE812cmMUW3NAlQC1es0u7Gzt1PUvuAeDXEM3DHNGkQjkAZGeQCx70LIxRaalvdtWfwTLV3dlJ4/IHPP2c2/eDb+4n/TAQ51ySSxNmzudz3vEsy3hLxCRswscIc5aTynAdRbUG9OqtQ0kH/MMAsnyzmJY55I4WZMr/XkV6OvUXe2k3QNVvWGQqhD6UkKndZZ9cmyQr4jm9RgGvbfWa222Ff647N4mKRRy5J/x1/8cM8n4WZ+V8uqxC8zCZ47YAaV02DfRvUpr2cfOmvHfDzO5OaKGaGmnYLEVIZXYkCgw2uyNjRxmeg075cf2bF1LUpY3foOr4lxACoXvuNQr8/+wxrmvEpKHlwkt/fIofl1/TAnjPhln8tNFDJAS87FItDKwYjqAQdtt96/TG3APDnM5ps2vphOSQtKJbG4v0WAd6Um+m3zxRdN06edv8ln1XUtY3fwdMx4lTlaWONT77n9Cawzy/MufzUixRO7OxpVjUAn/hH1w+zfhHxOOBpmy/7tU8wkPGTprUTpDXsO3XbEo8PvD7iWVK5sZVJEZAyxmYK5+F0YANpJBAIDHrXcYfHS0w+mKM8tZfP6pslfhVy1mcrl5/2u0eZwwGoMwAWrJBIB32+mJNmOXYWshAWO9t6if8z2B9aOKbk5w4lxLPplUdoLk0mNfTp0/Hr7mtJJGLYl5vgj4jHw8A+YyXYrStKWAPzKj+XvhjReE4tBGHgsccMiRKsfmIVJAHVgV1UKB63tWK5zEUuSkjhm02Auh4tTKNNKha1BRibrf2oi8TjN82ImcXKlXGsqnmfhDyC0W7sE7b1sWXpYuHDKebnJbmafSwaJmLkaSx0KBYBZTYAUajsyGyao1xyVuaxwWjyxxBpssjv8VkHYA7GtwNga+Q+gwZUYCcqlRAIwNLR7MNup3307BiOo6juBg4gwuEeTO2brjbGBjONaFixq4xthYkCIcY5PViW0o6j1KpUHSR0oG7O567DewRSgJJw86qYeqiaOwXarOrp7FmPfTZNo1kMuBuZ4MrSrJ0pgzCgQxAIBr+IbUTdAbVZOFSRKPP8A48ZNYs9l0U9Mqoom/wC0m/mST2+gwY8HuISf0Txa3c+VCSg1H0fupz6f4d99sB//AFBN/wC6r8svGP8AmkP+uAHJvPYyWUz+XMRf9siKBgwGg6JEBojceuz9MXh9KBl2+FmWly/DMhpRm/aZJJZ32NBldlZiTe+mNe+IvyFw0jjvF8oyFsvKsokF9Azen7srsPviOcW8Y2CcOXImWJMqiiaMkBZNOgabF6lIU/8AHhT+MS/+5NFl2ilzyxhHD2U0oIjew3rUwI7nFiCwuFcVeTmmWFlKx5XJmOJe1EwsX+9j7KMOsrl4hPkOHNKs80E0mckIN+WqmUoN9xTzIADvSe1YrXJeNKDiMWdkyp1jLHLy6HHrOoMHFrtVEUffrtgT4ec/Q5HO5rMSxyN5yOEK0SpZtYsEjuAL+WAC0vE7OzJkMtnXjZJMpnw+k1egSSqvQ/iQJ+eNvE7i0GX4ZLNB8fFTCuofiUooLfTyRp+rYqiXxVmm4ZmMlmw+YaZ1ZJWfdKKNVVuLTb/EcN+aefxnMjkMsIijZNQpYsCGpUQECrHw398AFt+MEa/s4Y8SOVdcu2nLBqE3XagwJutN0Rg+3AtY4dmmldI8ll9bRpduTGnUL1UANtVm698VVzL4yZbOZby5eHI8pi8syOw9BrqhC6gA246YbT+NkgfIyQxlGy0RimQtaSr6OwFr8Ng9ifzAAed54RuKZnOCN1SfWAqsFavSBZo7to9X+JvuZ8O+GZviGemz6EeZD6xq+FnPpEYJ/wD13RPSlvriD8ycSjzGbmmhi8mORyyx3em+v5mzQ2F0Nhi8/AHORtw141/rI5mL/PWBpP5KR/lwq6TjHKLxH2U5RlkV3zge5NKlaEkhC7A/u/SGs0GLUAgLD+Ely/waKN2TQ41nyw5kZnASyYxJYuySWEYCg2CzEkCYBcdFTGaMmy0hhlOD+XICjUu401sF/CiAEBVB3JoljW+CqjGFGNhjTCItmcLCwsNIFhYWFgAWNSMbYwTiGsgRLnbw4yvE1HnKVlUUsyUHA60bFMtnofsReKW5y8EJ8lEZo5lnTWi1pKv62CrtuPiIHXvi+eNc4ZTKukc0wEkhCpGoZ3YkgUEjBPU1gLx/Ny5pAAnkRJJHJqloyOY2DAeXdIpYbl2vb4RinKLxjuZ5qzHK+aQ02Xl+ugkd+427HHGbgc6i2hkA+an6fbHpY5+IrTxdqOkKRvY2Kt13P674eRZGGRdQXYjeyfmaIvrd4neP9Bfc8rwcNkc0qMT9P+uLJ8N/B05tTPnLWBlYRhHUOzWVvYHSFIPXqa7dbP4xwqKECXy1KJq8xSQCV0AWt7FlC3XffvWGvLHEWyWbXIP6oZWdsu9m1JUylDfVWFsO4JrcEaV2Slt9pSVW3uU3zd4WZzJSPUTywAkrKg1DT1BcL8Brre13WIp+wSfwP/wn/pj0/wAz80RPDNl8sxlldWjJQHQlghi0laAVF+kEtdCsDeH5PKwAL5MupRpJZOhBIomht6QQfYjBCcmvcCryeecpwHMSmo4ZXPT0ox69O22H8XI2db/8eQd91I9vl8xj0Zk87l3obKQdgx+nz3+++3TD3N5G43WPSjFSFaqo7V0HTYfbDN4xUfJRvJnhM2ZzbQ5qQwhFL0oBZtL6GAJ2UgkXd/EMX3yvyjl8hF5eWj0g0WYm3Yjuzd/tQF7AYivMMZmiizMJaGaNiFK1qR/Urow6EagVIOx+h3lvLPGTPkop5dKMVPmUaVWVmRup2GpThU1KQqUdgYVcbquGed4gqR6wUI2os2lD9XAIG2GeS4hK8wJDCNh0Co63XaVJOnf1Li0IYFthsDGcYGM4cVFhYWFgAxjV5QBZIH1/P+Qxpm42ZGCMEYigxGqj71e/0xGc1yfI5JeYOTZ31DvfuQPfpQPYn1YAGnPHO8MeTzHkSkyhCAYxZX39W2k1e43F32xXeU4/LbJl/NaNy7mE5yiqoadWUEOrWQNOvcb21Nic8S8PdakHfUCpqzsdqIHUH5We5JqxX/FvDTOQggKuYQCgCSkgWqK61IJFbbkr88VlkZBryPOKcWikysBXIMkqTwzRrEI9Q9a6VYatdul0SPVsRtviWZXiedzYYxplsuFIuOcSvKpI1AOg0BDRBHW72JxV8nFpEMQm89PJPoizEfmRDSCvtqNKdibr3wSPiQywmKAQx6rswpI7X3IVlX1V7tQoYXn4NEWl5JjNmuKgeZH/AEbMNwf62NjRorbtX5nAzIeMkasYszlnjZCQTAVmj222KkbfQnEKy2QzGY3AIBBt53Ludz/Z2FUXfUV16475/kad12ncV2YFV+wXYD9fkcWSb8C3bt7MmXEeb4c2wWLLyzOAz0xlSPQgBYstguF/gCnUQdiTgHzblWzutnmBzACfs8WXLt5xpAzAlVOmgy2BV36tiMRHhOTzXDJ1nb0K1x+ZpLrZ9QBoqwsre3t36Yk3D+c2jMsv7uTMNrKusqqoLRrGAVkAfYL3ZhvdA74h4RKk5k94O8sa6YMlTRKBU2ZiDKDZA0xB9H6bY2mzGc1F2yEb9NkzaX9tUa7/AFOIQOdzFkZMvFqMkjkmQ6EJElByXLAF/iogbAoB8ON+I84TSiAD0pC2piZYQxo3GBpaiyEL6jV6PmcRlDU+CV5nnuGCv2zJ5jKhj8bxq8d/4oyf0Bw+n8QciYyy5lCCNihFgnb4WF6h1oqfpitOYOdXzboqGRtEZQpHoJkLABmdlBRFNE+mzZ7Vgdw7kyUsGWoWPRY9RYfLWxvpfQn6dsTjJR2tE5z/ADpAsOmISMNRfUwIDOd9ckrqq9T+G9hQGwxw5K4q8schJ1hZGCOFKg6yZHCmMCQqJHYC2qj8sM+F+GjObeMykdTIZG996II79CB0GLH4TycwUBiVAFAHSw26ekk19sXUcdxE57jfhDIegIJ/EhUG/m0YH5HWfcYkOS4YoOrywrjupA1X76At/cY2yvBo00+kFl/F3/8AHy6YfAYsLEBjOFjGABYWFhYAFhEYWM4ANawtOM4WAATx/gKzxadK6lIZSRRHvTDdbHcEYi0Hh6Va1NEVuG3+2wA9qI+m2J+BhYMACcly3CoGpFZtjZ33FdLHy/U9tsPF4VEOkaDr0A79cO8LABFeZ+FQvpQInmP+HSfUoBvYOt17DUf7pxE5fDTLMo1ZdkAPxKCy/O1VVdfp5YG25xauFgAqiTwYgk9SaSD/AAej9FAr7Y5N4Ewsb3Ff36/Ov9MW5jOIwTkrXJ+FpiAWNyg3+EpW++6lKP5YOR8reRGzH96VFhQosn5gAj8heJbhYkgj2Rz2lVKZZiSNyoYXvQouL9z6q6deluv6YlIJGWksGqJUbVd30+3/AJwWrGawACRxiSgTl337Xv8ATpQ+5A2O+NoeKytX7hgLINncUyi60+x1de2ClYRwAK8LCwhgAWFjOMYAP//Z"/>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pic>
        <p:nvPicPr>
          <p:cNvPr id="19489" name="Picture 33" descr="C:\Users\sameer\Desktop\Income Tax Presentation\Images\tax payer.jpg"/>
          <p:cNvPicPr>
            <a:picLocks noChangeAspect="1" noChangeArrowheads="1"/>
          </p:cNvPicPr>
          <p:nvPr/>
        </p:nvPicPr>
        <p:blipFill>
          <a:blip r:embed="rId3" cstate="print"/>
          <a:srcRect/>
          <a:stretch>
            <a:fillRect/>
          </a:stretch>
        </p:blipFill>
        <p:spPr bwMode="auto">
          <a:xfrm>
            <a:off x="7086600" y="4267200"/>
            <a:ext cx="1638300" cy="2590800"/>
          </a:xfrm>
          <a:prstGeom prst="rect">
            <a:avLst/>
          </a:prstGeom>
          <a:noFill/>
        </p:spPr>
      </p:pic>
      <p:sp>
        <p:nvSpPr>
          <p:cNvPr id="19491" name="AutoShape 35" descr="data:image/jpeg;base64,/9j/4AAQSkZJRgABAQAAAQABAAD/2wCEAAkGBhQSERIUEhQWFRUUFRcWFBgVFRYXFhcUFBcXFBQXFRQXHCYeGBklGRQUHy8gIycpLCwsFh4xNTAqNSYrLCkBCQoKDQwOFA8PFCkcFBwpKSk1LCkpLCksNSkpKSkpKSkpKSwpKSkpKSkpKSwpKSwpKSkpKSkpKSkpKSkpKSkpLP/AABEIAQcAvwMBIgACEQEDEQH/xAAbAAACAwEBAQAAAAAAAAAAAAAAAgEDBAUGB//EAEQQAAEDAgIFCAgEBgEDBQEAAAEAAhEDIRIxBCJBUWEFEzJicYGRkiNCUqHB0eHiFIKx8BUzU3Ki0kMGY7IkNIOzwhb/xAAWAQEBAQAAAAAAAAAAAAAAAAAAAQL/xAAbEQEBAQACAwAAAAAAAAAAAAAAARECITFBUf/aAAwDAQACEQMRAD8A+4FCAUEoCOKIUYjuPuUYjuPu+aBoRCXGfZ94UYneyPH6IHhEJMTvZHm+iMTtw8fogeEQq31SASQAAJJLsgM9izN5XZqy5gxQQHOgkO6NiJvKDbHFRB3rB/HKX9Sn59wxHZ7JB71DuX6QE85Tjg4nfub1Sg6EHejCd659fltjSQSCQ1zyBJIa1uMk2EWi3FIf+oaUgY2yXYTANj1tyDpwd6IO9VUK+NrXNLS1wlpE3ByVmtw96CYO9THFLDuHgfmiHbx4H5oGjiiOKSHbx5T/ALKYdvHgfmgmDvRB3qMJ3jw+qGkzBM2QQ6kT6x8B8lVS0aHTwI/RaUIIAUHMdh+CZKekOw/BAyEIQCEIQCEIQBCoZoFMZU2DLJo2QRs4DwCvQgz/AICnAHNsgZarbWDbW3ADsAWYO0fFhinP9oi0nOI2n3rdWpBzS05OBBgwYNrELwFTk6tjIjWnCIeIsALg3mdbLLwVg97+GYb4W3EZC4iI7IUfg2ew3yjbns4JtGoBjGtGTQBczlxKsUENaAIAgDIBShCAQhCAQhCASet3fFOl9buQMhCEAlOY7D8EyU5jsPwQMhCEAhCEAhCEAhZdM07my0YHukE6gmAC0Xv1ptsB3LM/lqBPM1TabN4A787gdoduQdJ4sYMHYdy8f/DKgJBpl0EXx1rkGMWLASDtz2969EOVdUHm6nryMJnVmBG0mLdoVdXlggSKNR13CA32YIN9hDrdh2iFRvoMIa0EyQACd5AzVi5tTlZwBPM1DcgQJkBwbPCZJE7GneJh/KrwQOYeZMSMukWybbgHdhCg6aFk0XS3udDqZYImSdsxAtuv35LWgEIQgEIQgEnrdydJ63d8UDoQhAJD0h2H4J1TpFdrNZxgDM9pAHvKC5CyfxWl/Ub4hR/F6UtGMS6Iz9YAt2WkObnvQbELnjl6hb0gv2743WVn8WpYsOK+LDEHpTEZb0GxC5P/APS0tz9/R34ct51hbOZGYhNS/wCoGOnC2oSCRGCCYMGJICDqLBX5WDcWpUOE3hhvcDV9rObJXctsBALXiQDdhi5Iid9pI3EKs/8AUTb+jrZE/wAsiYnIki9hG/EIQWO5XN4o1TG4C+dwZuIH+QGcgD+WCP8AiqbbRuLAO845/K5RW5bDSRzdUwAZayQQQDqmbm8RwKDy2JjmquQM4LXAIGeetlwO5ADldx/4amUwWwRcCN0wZsdhvKhnKryJ5h44G0X227ct2y03U+UwWyWVBnYsMwDGyVLeUwfUq5E/y3bItlndBsQsX8UH9OrYD/jccxOYsUP5UgA83VMg2FMzbfuQbULI7lC083UN46I2bbnK+aUcoki1KrsiWgTM8bRF+1BtQsJ5TcDBo1c4sGkZke1wlD+UX3ihUJv7EW44pjuQbkh6Q7D+oVVDSXOIBpubImThgGYgwc9quOY7D8EDIQhArDvzVWlBxgNsewG0ibHhI71cQlOY7D8EGNtKteSwZRDIuDJmXGRFktWnWcBheGnCMmtImDeD2i07FvbUBJANxE8JuJ7lz36LQdd4uAJ6QvAEmOAz4IM+kaaabodXDSXCzmggBwAa0EZXY8iTtOwKl3LebvxNMNzHozkQHDM31S3LeMpC6GkaJQccT2g5QTMSJwkbJGIwc7qv+FaPlzY2AAhxNmgCJuNUN8BuCDI3lJ1idIa65aMNM3dqtGQOTqjPEJvxxcGj8Q30t6Za3YHBhjVvLnNz47pG6lyfRaZbTAyyY7YWkQItdjfKNympoNExNIHCAG+jMgCSIMWgkqjnP5Wa3DOkbn3DrtApOuA3KHtP5juMTo+mOqODWV3EuxFh5vVIaRi1jTggYmtz963s5OoCIpNtEejMiMoMJqGhUWEFlINIEAtpxAgNgW3NA7goKxoVa81jdoBjCNYC7hq2veFA5Pq39O+8+xt/J7slv53gfBRzvA+CDCNAq7a7stgaJuTJsd4FoyQOTqn9Z/i3/RaamnsaYccPbAyic+0eKrfyxSGbhcEiCDYTJEdh8EGhodGw8VMO3jwPzWY8sUvbb52f7JHcvURm8WMdJvbvQWVa9QGA3FxFr2sZdx9yuZiIBMC1xGXCzlz38q0pxY7Dc5pbEsmYJE5ePFWaPWY8ejcX4RFntMyPWvdBuh28eB+amDvHh9Vm5g7nGAYlwPSmZvxtuQdG6ptOHW2nFM+YoNMHePD6qADIkzY7OxUDR8tXIlw1vWOKTn1j4ptGoYTlEy43nWOGezJBpQhCASOzHenSkXCDLox9LW/J/wCKyVHaNLseHEwAvkGQHNF+OqB2Ba9GHpq35NvVOzYstSthLvQYjbWAZrQARJLgbWHcgvo8m0HNkU2wd7SOiSMiJEGVa3kykBApti2wbJj9T4rNT0xzRhFItAMADmw0Tl64/RQeVXx0BMZY6cb4Bx/qAg6iFz9H5RJnGGsjOXMI27nzs2gZrXznWbbPvMb94KC1Cop1g7ovaeyDu48R4hWYTv8AcgdCTCd/uRhO/wByDNpVYAw5heLmzcUQG7N+t7iqqOmtItRe3ZdkZuLc923scDvU6XpTmGAW6x9ZwbeGgRYzmfcs55Vda9OTJjnQLAT7F+i/dYIHp8og3/D1BJAuwCJm54DerWaWSQOYcLxJAga+Dtyh3Z2KvRuVAW672gzfC7EIt1bGSBCudyjTETUzysM5Ijo5yD4INjaYEwAJztn2qWtAyCyUtOpuIDask5C0+tw6jvBJT5WpOMCqDlu24YvEeu3xQb0JMHE+75IwcT7vkgdKekOw/BRzfEqAyHDPI5niEFiEIQK9s7Y7FFxF/wBwnSuzHb8Cgz0HelqjcGfoViqGgHOLwA4iHSQJEAnb7Me5b6OjkVKjvawxn6oOY71mqaIXGRWc0EEYQRYxEj3G8i3agzOqaNrEtBmXHbMF7SYm93P8Spp1tGdAa0GbRb1oBGfYramgEx/6h4huHMXOEtxGNsnFbaFdo2j4XucapdinVJGESZsOGSoHaCwkk0QSc5wmZkmfEqRoTb+ibeCbi5BxA9s3netXOjePEI50bx4qDPQ0NrIw0mtjKIEWAtbcAO4K/G72ff8ARTzw3hHPt3jxQRiduHj9ES7cPMf9VPPN3jxRzw3oMWlVoOtTxXMENc+LN3MMfRWU2BwDubbcesCDBmQQWSMzbip0jR2VOlJgyIxC8Ddmo0fRKbHYmgzGH1zYQBY/2hBbzXUZ+/yqea6rf33JueHHwKnnRx8D8kCOac4bZUDTGe3SBuCMQmRmFpfUsc8tx+Sx/gwXYjhO8czfzILzpYvLmCDBvt3JjWO1zR3E/FThb7P+J+SrfTDjOtYgixzAscuKCxlQnIjyn5pgDiExkdkbuKrpU8J9Y93AD9GhWB2sLHI/BBYhCEAkqG7e34FOkfm3t+BQTj4HwXPq6K0y4uqNJEnC8iA0RIGVl0lhqtt+R+2+y4E5b+0IM7GUgQecedt6xyF7guyt+qiaEAYzutXiSSSJOO5nEqWB0DWoZC8b5v08rp2tdlNDESIgcDs5ySZj3oLKGj0XkhrnPtcCuXbRcjGdwV9Hkxjei14z9cxexsXQq26JUAsWh28NgZjPX7d2fBSzR618Tm5eq057DeogsbybTEQx1iCBjMWJOWKMyg8mMtqG2Wudgw+1uCajQcOkA4RawF5PWvYjw4q3mh7A/wAUFmM+z7wjGfZPiFXzQ9ge5HMj2G/vuQWYzu94UYzuHil5nqN/fcjmuo399yCrSaBfFy2PZeQf0yVLeTiD/MqHgapjh6v7ha+a6rf33I5rqt/fcgxv0KL435R/NdeJM5XOat0QYZAM3E46hcchvFlbUZwAzyzFjlZRo8wbDZnM9EZ2zQPz3Fvm+iz0+UdctwkZ3PRtazu6Vrg7h++5c2jT9OdSoDe5k0zttu9yDoc9xb5kNfLhcZHIzuTQeHgoviExkfggsQhCCGpX5jt+BTpH5jt+BQLo+kB+KARhcW32kZkcFmqzeJs117yDuGqbWG1UaO+KwGQL6sgXBjCZdBsfmr6u2+TagnVtfKI2x/igycw7ZSZMRtE2G6mbfIJm6OWkHm2C4uMQLbCYhlzMgXFoVA0YR/7fK9nU88rQErtDF/8A083m5bcyb3bxKo2tdVgS0C4mHVTb1osL7k+jF56bY/tdUO72o4p9EBDGghzIEYQAQALAAhu5Xfmd5ftUEYeD/Mf9lOHg/wA33I/M7y/ajvd4fagMPVd5vuUYOq7zfcm73eB+Si3X/wAkBh6rvN9yjB1D4j/ZTA6/+SIHX8T80EYB7B/x+anAPY/8fmjDwf5vqpw8HeY/NBVWp2s0DO+raxul0VsiYa7K4gA6rbgXhPVGVnbc3GMj1ktBudnHK4cQDqi41skFvNdRvu+S59Mjno1pvquGp3HCujg4O833Ln06o54t5wm59GQJFgYxT396Doc11G/vuQ1kOFgLHLu4KcA9n9PmoDdYWix+CC5CEIBK/Z2/Apkj829vwKDmaOAa05EVKoEbbNkmT+k9y0VDnrCweNtpOREwcs+HFVUKk1bZY6gdY5hrY2wP3lt3eq7836lBxRTEdGoIb/UIaNXZ6W26Y3q2hQDjrYm4YjFUJBgk5CoZveTw3La+oZdrepnOrtthxZ8YWHRdGLiQ4VGCxnnXmTAtZ/7hUXDkunEYp/PUP/7Q7kymZkkyZN3m8k5TxyV7dDaCDidI4uvG++t3rRi6x8PooKqLQ1oa1xAFhqk+8iU+PrO8v0U4usfL9FOLrHy/RBGPrO8v0UF/Wd5ftTT1neX7UlQ5azs/Z+1Ac4Pad5ftU4+s/wAn2rNQbBOyXky0TitEkYbG0dy1T1n+X7UCOrtBgvcDuIAN8vVTzxf5R/quZp1IucZDCRGDHGIgwcwBh1sW/ILoUQ7CMWLFFwDIB4GBZBRp7iGiC7pbQ3aDwWRtRwAhx7oAtYWhbdMbYdLpDPvWUkT3rUA2q/23eKZrzbWM9qXEmVFpxe07xKu0ecQknI5kncqdyvonWHeoNaEIWQpcdg+CQ4pEgROw8D80z6QMTmMjkfEIIgjifgUFejaPhL+s4uz3gDdbJMOifzfqVashqEGNhxSbWvYbzN/BAjqhve2DONWb2wznx7Fj0TEy4puEAAazSTOeZixaMzt2XVw0l8TgdMAHWbEQSS0ExOQuBnuCyN0e59E+MJF6kjoxGDHaxImNqo2HTqv9N/jS/wBk7NKqS2WkTndpLc5nfaDac1RS0MEnExwBAN3OcJkOjDJEgjZwVzOTKYEa2c3xG9tpBOwKDTi6x8v0WIcrNLwwOOI5A594DDCvGgU7wCJIJ1doy9Xgs1Dklgqc42Q8EiQwTEmx1dxhamexeNIecsY/J8wEry+ek7O1miYI6htn4K9rAPWf3jb3tSOcwZuN+E7f7d6bFm3xGWho75dicW68jBtEXLhhEboWn8FMy5x7Wgx4hS7SmiDL73EN8fVVzHSJl/h9FNWyztzK+gnHZgeAGmXAhwuZiBuaO8eHUA4v/fcqyNYXfdp2biOHFWR/f7krNUaY2WjpZzeIgA3us34ZxuAT3t+a2vbl0/NwPFJozbCx6Lei7Vy9XWyTRQ3Rn+yfFvzVB0plpc0drm32wDMFdTDwf5vuXKdpLA8S9vNyYBEXi8PmCZk23wmjc2g72T4j5qykwhwkRntG5WYODvN9yA24se8zsPFNFyEIUAkqDLt+BTpH+r2/AoKzVuBiEmQBG0CTttZUknENsY5d7MndN5WVjvT/APyum/8A2hsWmp0mm9i6/s57Iug5lHQRAHNVIwgSKjoykjpSRPDerX0nRPNON51XwbC02gm5Hd2JG6LMeicdU/8AJq3aRGHjMZbSpboec0XDFZ01JAEzMAdmW5UajpdWf5bsgekwHiCC3YrtGrPIPOSw8Id39Gy5o0Q5jRzN837HC98J3rZ/C6RDcTTIGUExmYmL3J8VBtB6zvL9qSnm67s/Z4DqpNG0dlMQzE0G9m/as+maWWOs+JDemItrAxYSeitcZvQ2VKc+s/MHo7jPsqh2gNIEuqWmLbzPsrPT0lxiajycQOrScRh2iebtdaDpLtjap/K0f+RH6K3hYs5WeKs/Ctt0tWw1cu7CrA3i/wAAPgqC92bsTRldzRc2AsD+qswnre/5rOJbal7bt6eZGfAn4J44P8fqkFLK77dieP7/AB+qgSsLesM8yYyOd8kmii15Nh0ScO3K+SasLZO25uEZHPWyVei3GRPFrtXMi2sg04eDvN9y52Mc9gxiJOpk7KbHFxnvXQjqv833Lnmr6cNxbegRrdGbPxd/iEHRDODvN9yA27bHPaZ2HiowdV3nPzUhtxY+M7CguQhCASVNnb806Sps7QgwMqemjE7+YbEmP5YMACxG2+1WVBrAwTBdeOj2CLyqWxz3HnD/APXec+G759BuR7T+qDjM0PImkcokOMQWx0Y4n3ptG0MEjHTIwgYSC51wZsMOUkm62MbcHW6EYov2Rhy2yubT0WWyaLIhp6QubyZwWAE+JVGwcl0csJ7MJ2z1e1P/AAuleWkznLOM7WrIaRGE8ywYYIJqARckEHm97ie9am6VUtIAyxa+V3TBw3th3bUGmjSDGhrcQAyAaAB7k8/3+A+SQ12zGIzusn8/h9FAedQT/ep8/uSvaTsfmNo39qDPpNJtSBLjhcCRY7xGdjdUN5McIIxAgvdIIGs4QCRNztK0U9HcHOJaLkQWmHGDOscV1ow8H+b7kHJ0lxpDWqVBqQ2Xi4xCTdxJcAQJ4haXvqA5OMvaAJyHr3xjtntT6bor3RgG+cete0RrW2+K1NZbou833Ia5w0pxY0lpaST65sJgWxFKKhBzd5j81s0ynq9E2vd1gMztWakwvksAInMOaRtGc8CtQMKh3u8zvmrWt7T3n5pPwb9g94SCrDxTIGI22jZisYjL5J0NAE7/ABPzVlEawzzOZO4pW0HzkPMf9U9Ok4ObMZnbOw8FBqUNdPifcYUqAI/e+6glJU2do/VOq62XeP1Qc40YrgwdarNm/wDai52C2Y7FpdUMwMiXTw/t1bqvR61R2RFulquHhI+Kvbok4S67hJBgWJziRIQYmV3kAgNJixxG7dos227bdUUqGtIpU8jk4l12/wBmV471v/glH2G97W/JWN5Npgg4RIkAwJg5jLJBzWaNfVp0yZ1omc59nPEAb7lsbyfTAgUrbsDYyjKOAWpmiNBJFic42p+a4nxKDJ+CZb0eWWqyw4blf3P8R81ZzXE+JRzXE+JQV9zvH7kflf5vuTVGWzOY2neOKo/Cv/qf4n/ZBb+V/mH+yPyu833Ko6G+/pLbNX6pjojv6h8Pr2IHjqu833KcPVd5vuVJ0N/9Q5HYM9hT0NDLc3l1ovHjZAVG26J73fVVaGZE9KRmCQDd2z3LXzI3I5kbkCYOqPMue9/pgJIv0S3VOqMnx39tuC6fNDcjmhuQJzfVHj9EYbtsBffwPBPzQ3DwCgsAIsM/gUFiEIQCSrs7R+qdJVNh2j9UDoSc83ePEI59vtDxCB0Kvn2+0PEI59vtDxCCxCr59vtDxCOfbvQWISc8N/uKjnh+wUE1cu8fqE6pqVRHeNh3hNz4/YKCxCr54cfKfkjnhx8rvkgsQq+eHHyu+SkVRx8p+SB0Kvnhx8rvkjnhuPlKCxCr53gfBHO8D4ILEr829vwKjneB8FBdJFjn8CgapUDRJUgrLpmjF5G5aWCAtWTJ9UyEIWUCEIQCEIQCEIQCEIQCEIQCEKAEEoQhAIQhAIQhAIQhAKApUBBKEIQCEIQCEIQCEIQCEIQCEIQCEIQCEIQCEIQCEIQCEIQCEIQf/9k="/>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pic>
        <p:nvPicPr>
          <p:cNvPr id="19492" name="Picture 36" descr="C:\Users\sameer\Desktop\Income Tax Presentation\Images\return form.jpg"/>
          <p:cNvPicPr>
            <a:picLocks noChangeAspect="1" noChangeArrowheads="1"/>
          </p:cNvPicPr>
          <p:nvPr/>
        </p:nvPicPr>
        <p:blipFill>
          <a:blip r:embed="rId4" cstate="print"/>
          <a:srcRect/>
          <a:stretch>
            <a:fillRect/>
          </a:stretch>
        </p:blipFill>
        <p:spPr bwMode="auto">
          <a:xfrm>
            <a:off x="7010400" y="762000"/>
            <a:ext cx="1929953" cy="3581400"/>
          </a:xfrm>
          <a:prstGeom prst="rect">
            <a:avLst/>
          </a:prstGeom>
          <a:noFill/>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62000"/>
            <a:ext cx="8229600" cy="5486400"/>
          </a:xfrm>
        </p:spPr>
        <p:txBody>
          <a:bodyPr>
            <a:normAutofit/>
          </a:bodyPr>
          <a:lstStyle/>
          <a:p>
            <a:r>
              <a:rPr lang="en-US" dirty="0" smtClean="0">
                <a:solidFill>
                  <a:srgbClr val="3333FF"/>
                </a:solidFill>
              </a:rPr>
              <a:t>Financial Year : </a:t>
            </a:r>
            <a:r>
              <a:rPr lang="en-US" dirty="0" smtClean="0"/>
              <a:t>1</a:t>
            </a:r>
            <a:r>
              <a:rPr lang="en-US" baseline="30000" dirty="0" smtClean="0"/>
              <a:t>st</a:t>
            </a:r>
            <a:r>
              <a:rPr lang="en-US" dirty="0" smtClean="0"/>
              <a:t> April to 31</a:t>
            </a:r>
            <a:r>
              <a:rPr lang="en-US" baseline="30000" dirty="0" smtClean="0"/>
              <a:t>st</a:t>
            </a:r>
            <a:r>
              <a:rPr lang="en-US" dirty="0" smtClean="0"/>
              <a:t> March</a:t>
            </a:r>
          </a:p>
          <a:p>
            <a:r>
              <a:rPr lang="en-US" dirty="0" err="1" smtClean="0">
                <a:solidFill>
                  <a:srgbClr val="3333FF"/>
                </a:solidFill>
              </a:rPr>
              <a:t>Asssessment</a:t>
            </a:r>
            <a:r>
              <a:rPr lang="en-US" dirty="0" smtClean="0">
                <a:solidFill>
                  <a:srgbClr val="3333FF"/>
                </a:solidFill>
              </a:rPr>
              <a:t> year : </a:t>
            </a:r>
            <a:r>
              <a:rPr lang="en-US" dirty="0" smtClean="0"/>
              <a:t>Year following F.Y. in which assessment of Income &amp; tax is made</a:t>
            </a:r>
          </a:p>
          <a:p>
            <a:r>
              <a:rPr lang="en-US" dirty="0" smtClean="0">
                <a:solidFill>
                  <a:srgbClr val="3333FF"/>
                </a:solidFill>
              </a:rPr>
              <a:t>Form 16 : </a:t>
            </a:r>
            <a:r>
              <a:rPr lang="en-US" dirty="0" smtClean="0"/>
              <a:t>This form carries details of Salary Income and Income tax deducted by employer</a:t>
            </a:r>
          </a:p>
          <a:p>
            <a:r>
              <a:rPr lang="en-US" dirty="0" smtClean="0">
                <a:solidFill>
                  <a:srgbClr val="3333FF"/>
                </a:solidFill>
              </a:rPr>
              <a:t>Form 16A : </a:t>
            </a:r>
            <a:r>
              <a:rPr lang="en-US" dirty="0" smtClean="0"/>
              <a:t>The certificate that mentions TDS on income from sources other than salary</a:t>
            </a:r>
          </a:p>
          <a:p>
            <a:r>
              <a:rPr lang="en-US" dirty="0" smtClean="0">
                <a:solidFill>
                  <a:srgbClr val="3333FF"/>
                </a:solidFill>
              </a:rPr>
              <a:t>Form 26AS : </a:t>
            </a:r>
            <a:r>
              <a:rPr lang="en-US" dirty="0" smtClean="0"/>
              <a:t>Annual Tax statement on Tax information network of Income tax department.</a:t>
            </a:r>
            <a:endParaRPr lang="en-IN"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888</TotalTime>
  <Words>1827</Words>
  <Application>Microsoft Office PowerPoint</Application>
  <PresentationFormat>On-screen Show (4:3)</PresentationFormat>
  <Paragraphs>185</Paragraphs>
  <Slides>34</Slides>
  <Notes>0</Notes>
  <HiddenSlides>0</HiddenSlides>
  <MMClips>0</MMClips>
  <ScaleCrop>false</ScaleCrop>
  <HeadingPairs>
    <vt:vector size="4" baseType="variant">
      <vt:variant>
        <vt:lpstr>Theme</vt:lpstr>
      </vt:variant>
      <vt:variant>
        <vt:i4>1</vt:i4>
      </vt:variant>
      <vt:variant>
        <vt:lpstr>Slide Titles</vt:lpstr>
      </vt:variant>
      <vt:variant>
        <vt:i4>34</vt:i4>
      </vt:variant>
    </vt:vector>
  </HeadingPairs>
  <TitlesOfParts>
    <vt:vector size="35" baseType="lpstr">
      <vt:lpstr>Office Theme</vt:lpstr>
      <vt:lpstr>CA. Sameer Kashikar </vt:lpstr>
      <vt:lpstr>Famous quotes on Tax</vt:lpstr>
      <vt:lpstr>Slide 3</vt:lpstr>
      <vt:lpstr>Permanent Account Number (PAN)</vt:lpstr>
      <vt:lpstr>Uses of PAN</vt:lpstr>
      <vt:lpstr>Use fo PAN (Cont . . .)</vt:lpstr>
      <vt:lpstr> OTHER POINTS</vt:lpstr>
      <vt:lpstr>Tax terminology</vt:lpstr>
      <vt:lpstr>Slide 9</vt:lpstr>
      <vt:lpstr>Heads of Income</vt:lpstr>
      <vt:lpstr>Income tax slab</vt:lpstr>
      <vt:lpstr>Income tax slab</vt:lpstr>
      <vt:lpstr>Income tax slab</vt:lpstr>
      <vt:lpstr>Slide 14</vt:lpstr>
      <vt:lpstr>Section 80 C</vt:lpstr>
      <vt:lpstr>Section 80 C   Contd . . .</vt:lpstr>
      <vt:lpstr>Section 80D</vt:lpstr>
      <vt:lpstr>Section 80DD</vt:lpstr>
      <vt:lpstr>Section 80DDB</vt:lpstr>
      <vt:lpstr>Section 80E</vt:lpstr>
      <vt:lpstr>Section 80G -Donation</vt:lpstr>
      <vt:lpstr>Section 80CCG -RGESS</vt:lpstr>
      <vt:lpstr>Slide 23</vt:lpstr>
      <vt:lpstr>Section 80U -</vt:lpstr>
      <vt:lpstr>Computation of Income</vt:lpstr>
      <vt:lpstr>Slide 26</vt:lpstr>
      <vt:lpstr>Benefits of Return Filing</vt:lpstr>
      <vt:lpstr>E- Filing</vt:lpstr>
      <vt:lpstr>Income Tax Forms</vt:lpstr>
      <vt:lpstr>Slide 30</vt:lpstr>
      <vt:lpstr>Slide 31</vt:lpstr>
      <vt:lpstr>e-Filing Process – At a glance </vt:lpstr>
      <vt:lpstr>Slide 33</vt:lpstr>
      <vt:lpstr>Slide 34</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sameer</dc:creator>
  <cp:lastModifiedBy>sameer</cp:lastModifiedBy>
  <cp:revision>76</cp:revision>
  <dcterms:created xsi:type="dcterms:W3CDTF">2006-08-16T00:00:00Z</dcterms:created>
  <dcterms:modified xsi:type="dcterms:W3CDTF">2013-11-10T05:37:20Z</dcterms:modified>
</cp:coreProperties>
</file>