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0" r:id="rId3"/>
    <p:sldId id="276" r:id="rId4"/>
    <p:sldId id="274" r:id="rId5"/>
    <p:sldId id="257" r:id="rId6"/>
    <p:sldId id="258" r:id="rId7"/>
    <p:sldId id="259" r:id="rId8"/>
    <p:sldId id="260" r:id="rId9"/>
    <p:sldId id="271" r:id="rId10"/>
    <p:sldId id="261" r:id="rId11"/>
    <p:sldId id="272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5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FF66CC"/>
    <a:srgbClr val="33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88" autoAdjust="0"/>
    <p:restoredTop sz="94709" autoAdjust="0"/>
  </p:normalViewPr>
  <p:slideViewPr>
    <p:cSldViewPr>
      <p:cViewPr varScale="1">
        <p:scale>
          <a:sx n="74" d="100"/>
          <a:sy n="74" d="100"/>
        </p:scale>
        <p:origin x="-8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D08CA-616F-4A6D-8355-3C37BDCF1DFE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452D6-87AE-4586-A993-213AB6AB42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452D6-87AE-4586-A993-213AB6AB429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83C4D-2726-4576-AFC1-144B6E1E101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2B83C-B6C7-4819-BEE9-5445E26C1E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85800"/>
            <a:ext cx="8610600" cy="14478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/>
            </a:r>
            <a:br>
              <a:rPr lang="en-US" sz="5400" b="1" dirty="0" smtClean="0">
                <a:solidFill>
                  <a:srgbClr val="C00000"/>
                </a:solidFill>
              </a:rPr>
            </a:br>
            <a:r>
              <a:rPr lang="en-US" sz="5400" b="1" dirty="0" smtClean="0">
                <a:solidFill>
                  <a:srgbClr val="C00000"/>
                </a:solidFill>
              </a:rPr>
              <a:t/>
            </a:r>
            <a:br>
              <a:rPr lang="en-US" sz="5400" b="1" dirty="0" smtClean="0">
                <a:solidFill>
                  <a:srgbClr val="C00000"/>
                </a:solidFill>
              </a:rPr>
            </a:br>
            <a:r>
              <a:rPr lang="en-US" sz="5400" b="1" dirty="0" smtClean="0">
                <a:solidFill>
                  <a:srgbClr val="C00000"/>
                </a:solidFill>
              </a:rPr>
              <a:t>e-payment  for </a:t>
            </a:r>
            <a:br>
              <a:rPr lang="en-US" sz="5400" b="1" dirty="0" smtClean="0">
                <a:solidFill>
                  <a:srgbClr val="C00000"/>
                </a:solidFill>
              </a:rPr>
            </a:br>
            <a:endParaRPr lang="en-US" sz="5400" b="1" cap="all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219200"/>
            <a:ext cx="8686800" cy="4495800"/>
          </a:xfrm>
        </p:spPr>
        <p:txBody>
          <a:bodyPr>
            <a:normAutofit/>
          </a:bodyPr>
          <a:lstStyle/>
          <a:p>
            <a:endParaRPr lang="en-US" sz="5500" b="1" cap="all" dirty="0" smtClean="0">
              <a:solidFill>
                <a:srgbClr val="0070C0"/>
              </a:solidFill>
            </a:endParaRPr>
          </a:p>
          <a:p>
            <a:r>
              <a:rPr lang="en-US" sz="5400" b="1" cap="all" dirty="0" smtClean="0">
                <a:solidFill>
                  <a:srgbClr val="0070C0"/>
                </a:solidFill>
              </a:rPr>
              <a:t>Profession Tax  </a:t>
            </a:r>
            <a:endParaRPr lang="en-US" sz="4400" b="1" cap="all" dirty="0" smtClean="0">
              <a:solidFill>
                <a:srgbClr val="0070C0"/>
              </a:solidFill>
            </a:endParaRPr>
          </a:p>
          <a:p>
            <a:r>
              <a:rPr lang="en-US" sz="4400" b="1" dirty="0" smtClean="0">
                <a:solidFill>
                  <a:srgbClr val="C00000"/>
                </a:solidFill>
                <a:latin typeface="+mj-lt"/>
              </a:rPr>
              <a:t>GOVERNMENT OF MAHARASHTRA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DEPARTMENT OF 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SALES TAX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– 6 : </a:t>
            </a:r>
            <a:r>
              <a:rPr lang="en-US" dirty="0" smtClean="0"/>
              <a:t>Select Location from Drop down list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 flipH="1" flipV="1">
            <a:off x="3429000" y="3276600"/>
            <a:ext cx="5334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ontent Placeholder 16"/>
          <p:cNvPicPr>
            <a:picLocks noGrp="1"/>
          </p:cNvPicPr>
          <p:nvPr>
            <p:ph idx="1"/>
          </p:nvPr>
        </p:nvPicPr>
        <p:blipFill>
          <a:blip r:embed="rId2"/>
          <a:srcRect l="12191" r="13430" b="6939"/>
          <a:stretch>
            <a:fillRect/>
          </a:stretch>
        </p:blipFill>
        <p:spPr bwMode="auto">
          <a:xfrm>
            <a:off x="609600" y="16002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Line Callout 1 17"/>
          <p:cNvSpPr/>
          <p:nvPr/>
        </p:nvSpPr>
        <p:spPr>
          <a:xfrm>
            <a:off x="4953000" y="3733800"/>
            <a:ext cx="2667000" cy="685800"/>
          </a:xfrm>
          <a:prstGeom prst="borderCallout1">
            <a:avLst>
              <a:gd name="adj1" fmla="val 45013"/>
              <a:gd name="adj2" fmla="val 498"/>
              <a:gd name="adj3" fmla="val 112500"/>
              <a:gd name="adj4" fmla="val -3833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Location from Drop Down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18" idx="2"/>
          </p:cNvCxnSpPr>
          <p:nvPr/>
        </p:nvCxnSpPr>
        <p:spPr>
          <a:xfrm rot="10800000" flipV="1">
            <a:off x="3962400" y="4076700"/>
            <a:ext cx="990600" cy="4953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Select Form ID ‘III’ for manual returns i.e. prior to 1/4/2010.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Electronic Return filling is mandatory for all from 1/4/2010.  So select Form ID ‘IIIB’ for electronic returns.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PTEC holders Should select Form ID ‘VIII’ for Tax payment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any other payments select ‘Other’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– 6</a:t>
            </a:r>
            <a:r>
              <a:rPr lang="en-US" dirty="0" smtClean="0"/>
              <a:t> : Select Form ID from Drop Down List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 flipH="1">
            <a:off x="3779519" y="3581400"/>
            <a:ext cx="411481" cy="2209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0173" y="1600200"/>
            <a:ext cx="863382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>
          <a:xfrm>
            <a:off x="6477000" y="3276600"/>
            <a:ext cx="2057400" cy="990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Form ID from Drop Down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rot="10800000" flipV="1">
            <a:off x="5943600" y="3733800"/>
            <a:ext cx="5334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Step – 7 </a:t>
            </a:r>
            <a:r>
              <a:rPr lang="en-US" sz="2800" dirty="0" smtClean="0"/>
              <a:t>: Select From Date and To Date from the Calendar 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306" r="13659" b="6735"/>
          <a:stretch>
            <a:fillRect/>
          </a:stretch>
        </p:blipFill>
        <p:spPr bwMode="auto">
          <a:xfrm>
            <a:off x="381000" y="838200"/>
            <a:ext cx="8534399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62400" y="2819400"/>
            <a:ext cx="2438400" cy="685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From Date and To Date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81000" y="5257800"/>
            <a:ext cx="8382000" cy="1295400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0000"/>
                </a:solidFill>
              </a:rPr>
              <a:t>  For PTRC, Select Full Financial Year  or Full Month as the case may be.  </a:t>
            </a:r>
          </a:p>
          <a:p>
            <a:pPr algn="l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0000"/>
                </a:solidFill>
              </a:rPr>
              <a:t>  For PTEC, select Full Financial Year, or </a:t>
            </a:r>
          </a:p>
          <a:p>
            <a:pPr algn="l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0000"/>
                </a:solidFill>
              </a:rPr>
              <a:t> For PTEC, select Current + Future 4 F. Y. for </a:t>
            </a:r>
            <a:r>
              <a:rPr lang="en-US" sz="2000" b="1" dirty="0" err="1" smtClean="0">
                <a:solidFill>
                  <a:srgbClr val="FF0000"/>
                </a:solidFill>
              </a:rPr>
              <a:t>Lumpsum</a:t>
            </a:r>
            <a:r>
              <a:rPr lang="en-US" sz="2000" b="1" dirty="0" smtClean="0">
                <a:solidFill>
                  <a:srgbClr val="FF0000"/>
                </a:solidFill>
              </a:rPr>
              <a:t> payment for  5 years (</a:t>
            </a:r>
            <a:r>
              <a:rPr lang="en-US" sz="2000" b="1" dirty="0" err="1" smtClean="0">
                <a:solidFill>
                  <a:srgbClr val="FF0000"/>
                </a:solidFill>
              </a:rPr>
              <a:t>Lumpsum</a:t>
            </a:r>
            <a:r>
              <a:rPr lang="en-US" sz="2000" b="1" dirty="0" smtClean="0">
                <a:solidFill>
                  <a:srgbClr val="FF0000"/>
                </a:solidFill>
              </a:rPr>
              <a:t> payment is applicable only to the persons who are required to pay Rs 2500/- per annum.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3505200" y="3429000"/>
            <a:ext cx="457200" cy="304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3505200" y="3352800"/>
            <a:ext cx="4572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Step – 8 </a:t>
            </a:r>
            <a:r>
              <a:rPr lang="en-US" sz="3400" dirty="0" smtClean="0"/>
              <a:t>: If Form ID is selected as ‘other’ then select proper ‘Remarks’ from Drop Down List</a:t>
            </a:r>
            <a:endParaRPr lang="en-US" sz="34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182" r="13544" b="6466"/>
          <a:stretch>
            <a:fillRect/>
          </a:stretch>
        </p:blipFill>
        <p:spPr bwMode="auto">
          <a:xfrm>
            <a:off x="304801" y="16002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58100" y="4648200"/>
            <a:ext cx="2971800" cy="914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proper Remarks if Form ID is ‘Other”. 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rot="10800000" flipV="1">
            <a:off x="7239000" y="5105400"/>
            <a:ext cx="4191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658100" y="5638800"/>
            <a:ext cx="2971800" cy="1219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 case of payment under Amnesty / Incentive scheme etc select remarks as ‘Compounding of offence ‘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– 9 </a:t>
            </a:r>
            <a:r>
              <a:rPr lang="en-US" dirty="0" smtClean="0"/>
              <a:t>:  Enter the Amount under respective heads.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191" r="13774" b="7347"/>
          <a:stretch>
            <a:fillRect/>
          </a:stretch>
        </p:blipFill>
        <p:spPr bwMode="auto">
          <a:xfrm>
            <a:off x="457200" y="1600200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95800" y="4495800"/>
            <a:ext cx="3048000" cy="762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 Amount under respective Heads</a:t>
            </a:r>
            <a:endParaRPr lang="en-US" dirty="0"/>
          </a:p>
        </p:txBody>
      </p:sp>
      <p:sp>
        <p:nvSpPr>
          <p:cNvPr id="7" name="Right Brace 6"/>
          <p:cNvSpPr/>
          <p:nvPr/>
        </p:nvSpPr>
        <p:spPr>
          <a:xfrm>
            <a:off x="3810000" y="3886200"/>
            <a:ext cx="609600" cy="2057400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Step – 10 </a:t>
            </a:r>
            <a:r>
              <a:rPr lang="en-US" sz="3400" dirty="0" smtClean="0"/>
              <a:t>: Select the Bank from Drop Down list in which you are having Net Banking Account</a:t>
            </a:r>
            <a:endParaRPr lang="en-US" sz="34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191" r="13659" b="7143"/>
          <a:stretch>
            <a:fillRect/>
          </a:stretch>
        </p:blipFill>
        <p:spPr bwMode="auto">
          <a:xfrm>
            <a:off x="381001" y="1600200"/>
            <a:ext cx="8458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315200" y="4572000"/>
            <a:ext cx="2286000" cy="1219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Bank  in which you are holding Net Banking Account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rot="10800000">
            <a:off x="6705600" y="5181600"/>
            <a:ext cx="6096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Step – 11 </a:t>
            </a:r>
            <a:r>
              <a:rPr lang="en-US" sz="3400" dirty="0" smtClean="0"/>
              <a:t>: Click on ‘Validate’ button.  GRN will be generated. Then Click on ‘Pay’ button</a:t>
            </a:r>
            <a:endParaRPr lang="en-US" sz="34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12191" r="13659" b="6735"/>
          <a:stretch>
            <a:fillRect/>
          </a:stretch>
        </p:blipFill>
        <p:spPr bwMode="auto">
          <a:xfrm>
            <a:off x="304800" y="1600200"/>
            <a:ext cx="8458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048000" y="4191000"/>
            <a:ext cx="3200400" cy="838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Press Validate Button . GRN will be generated.  Then Click ‘Pay’ button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781800" y="5029200"/>
            <a:ext cx="2362200" cy="914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 case of any corrections to be made  press ‘Reset’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7" idx="2"/>
          </p:cNvCxnSpPr>
          <p:nvPr/>
        </p:nvCxnSpPr>
        <p:spPr>
          <a:xfrm rot="5400000">
            <a:off x="3467100" y="4991100"/>
            <a:ext cx="1143000" cy="1219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2"/>
          </p:cNvCxnSpPr>
          <p:nvPr/>
        </p:nvCxnSpPr>
        <p:spPr>
          <a:xfrm rot="16200000" flipH="1">
            <a:off x="4648200" y="5029200"/>
            <a:ext cx="114300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6" idx="1"/>
          </p:cNvCxnSpPr>
          <p:nvPr/>
        </p:nvCxnSpPr>
        <p:spPr>
          <a:xfrm rot="10800000" flipV="1">
            <a:off x="4572000" y="5486400"/>
            <a:ext cx="22098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12 </a:t>
            </a:r>
            <a:r>
              <a:rPr lang="en-US" dirty="0" smtClean="0"/>
              <a:t>: Check the details and if found correct, click ‘Pay’ button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13570" r="12970" b="17755"/>
          <a:stretch>
            <a:fillRect/>
          </a:stretch>
        </p:blipFill>
        <p:spPr bwMode="auto">
          <a:xfrm>
            <a:off x="381000" y="15240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Callout 1 6"/>
          <p:cNvSpPr/>
          <p:nvPr/>
        </p:nvSpPr>
        <p:spPr>
          <a:xfrm>
            <a:off x="4800600" y="5181600"/>
            <a:ext cx="2209800" cy="457200"/>
          </a:xfrm>
          <a:prstGeom prst="borderCallout1">
            <a:avLst>
              <a:gd name="adj1" fmla="val 49054"/>
              <a:gd name="adj2" fmla="val 1699"/>
              <a:gd name="adj3" fmla="val 85227"/>
              <a:gd name="adj4" fmla="val -25167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 ‘Pay’ button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rot="10800000" flipV="1">
            <a:off x="3886200" y="5410200"/>
            <a:ext cx="914400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Step – 13 </a:t>
            </a:r>
            <a:r>
              <a:rPr lang="en-US" sz="2800" dirty="0" smtClean="0">
                <a:latin typeface="+mn-lt"/>
                <a:cs typeface="Times New Roman" pitchFamily="18" charset="0"/>
              </a:rPr>
              <a:t>: After Clicking ‘Pay’ Button on ‘Payment Summary’ page, you will be directed to the respective Bank’s Net Banking Page, </a:t>
            </a:r>
            <a:r>
              <a:rPr lang="en-US" sz="2800" dirty="0" smtClean="0">
                <a:cs typeface="Times New Roman" pitchFamily="18" charset="0"/>
              </a:rPr>
              <a:t>for making e-Payment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 l="24831" r="25711" b="34392"/>
          <a:stretch>
            <a:fillRect/>
          </a:stretch>
        </p:blipFill>
        <p:spPr bwMode="auto">
          <a:xfrm>
            <a:off x="685800" y="1600200"/>
            <a:ext cx="7391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029201"/>
            <a:ext cx="7696200" cy="160020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Continue with the Banks User ID &amp; Password and follow the Payment Procedure as directed by the respective banks and take a printout of the e-payment Acknowledgement</a:t>
            </a:r>
            <a:r>
              <a:rPr lang="en-US" sz="2400" b="1" dirty="0" smtClean="0">
                <a:cs typeface="Times New Roman" pitchFamily="18" charset="0"/>
              </a:rPr>
              <a:t>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General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For PTRC holders ‘enrollment for PTRC e-services’ is  mandatory.  PTRC holders shall make e-payment under TIN starting with 27.  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PTEC holders shall make e-payment under TIN starting with 99.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If no such TIN is available, then immediately contact concerned Profession Tax Officer (Registration).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Desk Telephone Nos.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Mumbai : </a:t>
            </a:r>
          </a:p>
          <a:p>
            <a:pPr marL="514350" indent="-514350">
              <a:buAutoNum type="arabicParenR"/>
            </a:pPr>
            <a:r>
              <a:rPr lang="en-US" dirty="0" smtClean="0"/>
              <a:t>022-2376 0194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Shri</a:t>
            </a:r>
            <a:r>
              <a:rPr lang="en-US" dirty="0" smtClean="0"/>
              <a:t> P. N. </a:t>
            </a:r>
            <a:r>
              <a:rPr lang="en-US" dirty="0" err="1" smtClean="0"/>
              <a:t>Chavan</a:t>
            </a:r>
            <a:r>
              <a:rPr lang="en-US" dirty="0" smtClean="0"/>
              <a:t> 2659 1171,</a:t>
            </a:r>
          </a:p>
          <a:p>
            <a:pPr marL="514350" indent="-514350">
              <a:buNone/>
            </a:pPr>
            <a:r>
              <a:rPr lang="en-US" dirty="0" smtClean="0"/>
              <a:t>                                     2659 1747 / 1757 / 1767  </a:t>
            </a:r>
            <a:r>
              <a:rPr lang="en-US" dirty="0" err="1" smtClean="0"/>
              <a:t>Extn</a:t>
            </a:r>
            <a:r>
              <a:rPr lang="en-US" dirty="0" smtClean="0"/>
              <a:t> : 5305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Thane,</a:t>
            </a:r>
          </a:p>
          <a:p>
            <a:pPr>
              <a:buNone/>
            </a:pPr>
            <a:r>
              <a:rPr lang="en-US" dirty="0" err="1" smtClean="0"/>
              <a:t>Shri</a:t>
            </a:r>
            <a:r>
              <a:rPr lang="en-US" dirty="0" smtClean="0"/>
              <a:t> A. G. </a:t>
            </a:r>
            <a:r>
              <a:rPr lang="en-US" dirty="0" err="1" smtClean="0"/>
              <a:t>Hedau</a:t>
            </a:r>
            <a:r>
              <a:rPr lang="en-US" dirty="0" smtClean="0"/>
              <a:t> : 022-2549 6108</a:t>
            </a:r>
          </a:p>
          <a:p>
            <a:pPr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Pune</a:t>
            </a:r>
            <a:r>
              <a:rPr lang="en-US" dirty="0" smtClean="0">
                <a:solidFill>
                  <a:srgbClr val="FF0000"/>
                </a:solidFill>
              </a:rPr>
              <a:t> :</a:t>
            </a:r>
          </a:p>
          <a:p>
            <a:pPr>
              <a:buNone/>
            </a:pPr>
            <a:r>
              <a:rPr lang="en-US" dirty="0" err="1" smtClean="0"/>
              <a:t>Shri</a:t>
            </a:r>
            <a:r>
              <a:rPr lang="en-US" dirty="0" smtClean="0"/>
              <a:t> N. G. </a:t>
            </a:r>
            <a:r>
              <a:rPr lang="en-US" dirty="0" err="1" smtClean="0"/>
              <a:t>Borkar</a:t>
            </a:r>
            <a:r>
              <a:rPr lang="en-US" dirty="0" smtClean="0"/>
              <a:t> : 020-2660 9090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Nagpur :</a:t>
            </a:r>
          </a:p>
          <a:p>
            <a:pPr>
              <a:buNone/>
            </a:pPr>
            <a:r>
              <a:rPr lang="en-US" dirty="0" err="1" smtClean="0"/>
              <a:t>Shri</a:t>
            </a:r>
            <a:r>
              <a:rPr lang="en-US" dirty="0" smtClean="0"/>
              <a:t> M. A. Kate : 0712 : 2560782 / 2561447 </a:t>
            </a:r>
            <a:r>
              <a:rPr lang="en-US" dirty="0" err="1" smtClean="0"/>
              <a:t>Extn</a:t>
            </a:r>
            <a:r>
              <a:rPr lang="en-US" dirty="0" smtClean="0"/>
              <a:t> : 406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E-mail ID : pteservices@mahavat.gov.in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Autofit/>
          </a:bodyPr>
          <a:lstStyle/>
          <a:p>
            <a: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100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  <a: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800" dirty="0" smtClean="0"/>
          </a:p>
          <a:p>
            <a:pPr algn="ctr">
              <a:buNone/>
            </a:pPr>
            <a:endParaRPr lang="en-US" sz="105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6000" dirty="0" smtClean="0">
                <a:solidFill>
                  <a:srgbClr val="FF0000"/>
                </a:solidFill>
              </a:rPr>
              <a:t>Keep using simple, fast and reliable e-services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List of Banks Providing e-Payment Facility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9966FF"/>
                </a:solidFill>
              </a:rPr>
              <a:t>a) Banks Integrated with MSTD web site:- </a:t>
            </a:r>
          </a:p>
          <a:p>
            <a:pPr>
              <a:buNone/>
            </a:pPr>
            <a:r>
              <a:rPr lang="en-US" dirty="0" smtClean="0">
                <a:solidFill>
                  <a:srgbClr val="9966FF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1) Dena Bank</a:t>
            </a:r>
          </a:p>
          <a:p>
            <a:r>
              <a:rPr lang="en-US" dirty="0" smtClean="0">
                <a:solidFill>
                  <a:srgbClr val="9966FF"/>
                </a:solidFill>
              </a:rPr>
              <a:t>B) Banks providing e-Payment facility from their own site and also providing facility of accepting Cash across the counter for e-payment :-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1. State Bank of India (SBI)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2. Bank of Baroda</a:t>
            </a:r>
          </a:p>
          <a:p>
            <a:r>
              <a:rPr lang="en-US" dirty="0" smtClean="0">
                <a:solidFill>
                  <a:srgbClr val="9966FF"/>
                </a:solidFill>
              </a:rPr>
              <a:t> C) Banks providing e-Payment facility from their own site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	1. Union Bank Of India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       2. Indian Overseas Bank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for e-payment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1 is common for both i.e. PTEC and PTRC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Step 2, 3 and 4 are applicable only for PTRC.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Step 5 is applicable only for PTEC.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Step 6 onwards are common for both i.e. PTEC and PTRC 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PTRC e-Payment</a:t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n-US" sz="3400" dirty="0" smtClean="0">
                <a:solidFill>
                  <a:srgbClr val="FF0000"/>
                </a:solidFill>
              </a:rPr>
              <a:t>Step – 1 :  </a:t>
            </a:r>
            <a:r>
              <a:rPr lang="en-US" sz="3200" dirty="0" smtClean="0"/>
              <a:t>Go to web-site of  Department of Sales Tax ‘www.mahavat.gov.in’</a:t>
            </a:r>
            <a:endParaRPr lang="en-US" sz="3200" dirty="0"/>
          </a:p>
        </p:txBody>
      </p:sp>
      <p:pic>
        <p:nvPicPr>
          <p:cNvPr id="19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531" r="13889" b="5102"/>
          <a:stretch>
            <a:fillRect/>
          </a:stretch>
        </p:blipFill>
        <p:spPr bwMode="auto">
          <a:xfrm>
            <a:off x="457201" y="16764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2514600" y="3505200"/>
            <a:ext cx="2438400" cy="838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 for PTRC e-payment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438400" y="4800600"/>
            <a:ext cx="2514600" cy="762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 for PTEC e-payment</a:t>
            </a:r>
            <a:endParaRPr lang="en-US" dirty="0"/>
          </a:p>
        </p:txBody>
      </p:sp>
      <p:cxnSp>
        <p:nvCxnSpPr>
          <p:cNvPr id="25" name="Straight Arrow Connector 24"/>
          <p:cNvCxnSpPr>
            <a:stCxn id="22" idx="1"/>
          </p:cNvCxnSpPr>
          <p:nvPr/>
        </p:nvCxnSpPr>
        <p:spPr>
          <a:xfrm rot="10800000" flipV="1">
            <a:off x="1447800" y="3924300"/>
            <a:ext cx="1066800" cy="4953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3" idx="1"/>
          </p:cNvCxnSpPr>
          <p:nvPr/>
        </p:nvCxnSpPr>
        <p:spPr>
          <a:xfrm rot="10800000">
            <a:off x="1447800" y="4724400"/>
            <a:ext cx="990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PTRC e-Payment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3800" dirty="0" smtClean="0">
                <a:solidFill>
                  <a:srgbClr val="FF0000"/>
                </a:solidFill>
              </a:rPr>
              <a:t>Step -2</a:t>
            </a:r>
            <a:r>
              <a:rPr lang="en-US" sz="3800" dirty="0" smtClean="0"/>
              <a:t>  : Login Page</a:t>
            </a:r>
            <a:endParaRPr lang="en-US" sz="3800" dirty="0"/>
          </a:p>
        </p:txBody>
      </p:sp>
      <p:pic>
        <p:nvPicPr>
          <p:cNvPr id="15" name="Content Placeholder 14"/>
          <p:cNvPicPr>
            <a:picLocks noGrp="1"/>
          </p:cNvPicPr>
          <p:nvPr>
            <p:ph idx="1"/>
          </p:nvPr>
        </p:nvPicPr>
        <p:blipFill>
          <a:blip r:embed="rId2"/>
          <a:srcRect l="11617"/>
          <a:stretch>
            <a:fillRect/>
          </a:stretch>
        </p:blipFill>
        <p:spPr bwMode="auto">
          <a:xfrm>
            <a:off x="838200" y="1371600"/>
            <a:ext cx="7772400" cy="5029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6172200" y="3200400"/>
            <a:ext cx="2667000" cy="144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 your PTRC TIN starting with 27 without suffix ‘P’.  Enter your password and click ‘Login’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rot="10800000" flipV="1">
            <a:off x="5410200" y="3924300"/>
            <a:ext cx="762000" cy="4953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PTRC e-Payment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Step – 3 : </a:t>
            </a:r>
            <a:r>
              <a:rPr lang="en-US" dirty="0" smtClean="0"/>
              <a:t>e-services page.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076" r="13811" b="2245"/>
          <a:stretch>
            <a:fillRect/>
          </a:stretch>
        </p:blipFill>
        <p:spPr bwMode="auto">
          <a:xfrm>
            <a:off x="1295400" y="1371600"/>
            <a:ext cx="7315200" cy="4572000"/>
          </a:xfrm>
          <a:prstGeom prst="rect">
            <a:avLst/>
          </a:prstGeom>
          <a:noFill/>
          <a:ln w="38100">
            <a:solidFill>
              <a:srgbClr val="FF66CC"/>
            </a:solidFill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096000"/>
            <a:ext cx="8382000" cy="62547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next screen will show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 MTR-6 Format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72200" y="3581400"/>
            <a:ext cx="2057400" cy="990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e-Payment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rot="10800000" flipV="1">
            <a:off x="4419600" y="4076700"/>
            <a:ext cx="1752600" cy="952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PTRC e-Payment </a:t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n-US" sz="3600" dirty="0" smtClean="0">
                <a:solidFill>
                  <a:srgbClr val="FF0000"/>
                </a:solidFill>
              </a:rPr>
              <a:t>Step – 4</a:t>
            </a:r>
            <a:r>
              <a:rPr lang="en-US" dirty="0" smtClean="0">
                <a:solidFill>
                  <a:srgbClr val="FF0000"/>
                </a:solidFill>
              </a:rPr>
              <a:t>  : </a:t>
            </a:r>
            <a:r>
              <a:rPr lang="en-US" sz="3600" dirty="0" smtClean="0"/>
              <a:t>Select Act from Drop down List for which payment is to be made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12421" r="13659"/>
          <a:stretch>
            <a:fillRect/>
          </a:stretch>
        </p:blipFill>
        <p:spPr bwMode="auto">
          <a:xfrm>
            <a:off x="457200" y="1828800"/>
            <a:ext cx="815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590800" y="3886200"/>
            <a:ext cx="1981200" cy="609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‘PTRC’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rot="10800000" flipV="1">
            <a:off x="1143000" y="4191000"/>
            <a:ext cx="144780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 : PTEC e-payment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12646" r="13889"/>
          <a:stretch>
            <a:fillRect/>
          </a:stretch>
        </p:blipFill>
        <p:spPr bwMode="auto">
          <a:xfrm>
            <a:off x="457200" y="16002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905000" y="3124200"/>
            <a:ext cx="2286000" cy="685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‘PTEC’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rot="10800000" flipV="1">
            <a:off x="1295400" y="3467100"/>
            <a:ext cx="609600" cy="190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725</Words>
  <Application>Microsoft Office PowerPoint</Application>
  <PresentationFormat>On-screen Show (4:3)</PresentationFormat>
  <Paragraphs>87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e-payment  for  </vt:lpstr>
      <vt:lpstr>General Instructions</vt:lpstr>
      <vt:lpstr>List of Banks Providing e-Payment Facility</vt:lpstr>
      <vt:lpstr>Steps for e-payment</vt:lpstr>
      <vt:lpstr>PTRC e-Payment Step – 1 :  Go to web-site of  Department of Sales Tax ‘www.mahavat.gov.in’</vt:lpstr>
      <vt:lpstr>PTRC e-Payment  Step -2  : Login Page</vt:lpstr>
      <vt:lpstr>PTRC e-Payment  Step – 3 : e-services page.</vt:lpstr>
      <vt:lpstr>PTRC e-Payment  Step – 4  : Select Act from Drop down List for which payment is to be made</vt:lpstr>
      <vt:lpstr>Step 5 : PTEC e-payment</vt:lpstr>
      <vt:lpstr>Step – 6 : Select Location from Drop down list</vt:lpstr>
      <vt:lpstr>Form IDs</vt:lpstr>
      <vt:lpstr>Step – 6 : Select Form ID from Drop Down List</vt:lpstr>
      <vt:lpstr>Step – 7 : Select From Date and To Date from the Calendar </vt:lpstr>
      <vt:lpstr>Step – 8 : If Form ID is selected as ‘other’ then select proper ‘Remarks’ from Drop Down List</vt:lpstr>
      <vt:lpstr>Step – 9 :  Enter the Amount under respective heads.</vt:lpstr>
      <vt:lpstr>Step – 10 : Select the Bank from Drop Down list in which you are having Net Banking Account</vt:lpstr>
      <vt:lpstr>Step – 11 : Click on ‘Validate’ button.  GRN will be generated. Then Click on ‘Pay’ button</vt:lpstr>
      <vt:lpstr>Step 12 : Check the details and if found correct, click ‘Pay’ button</vt:lpstr>
      <vt:lpstr>Step – 13 : After Clicking ‘Pay’ Button on ‘Payment Summary’ page, you will be directed to the respective Bank’s Net Banking Page, for making e-Payment</vt:lpstr>
      <vt:lpstr>Help Desk Telephone Nos.</vt:lpstr>
      <vt:lpstr>  THANK YOU </vt:lpstr>
    </vt:vector>
  </TitlesOfParts>
  <Company>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e-payment for Profession Tax</dc:title>
  <dc:creator>a</dc:creator>
  <cp:lastModifiedBy>L9A4536</cp:lastModifiedBy>
  <cp:revision>47</cp:revision>
  <dcterms:created xsi:type="dcterms:W3CDTF">2011-12-15T07:32:58Z</dcterms:created>
  <dcterms:modified xsi:type="dcterms:W3CDTF">2012-01-11T11:46:51Z</dcterms:modified>
</cp:coreProperties>
</file>