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3" r:id="rId6"/>
    <p:sldId id="261" r:id="rId7"/>
    <p:sldId id="262" r:id="rId8"/>
    <p:sldId id="264" r:id="rId9"/>
    <p:sldId id="259" r:id="rId10"/>
    <p:sldId id="268" r:id="rId11"/>
    <p:sldId id="269" r:id="rId12"/>
    <p:sldId id="274" r:id="rId13"/>
    <p:sldId id="265" r:id="rId14"/>
    <p:sldId id="266" r:id="rId15"/>
    <p:sldId id="267" r:id="rId16"/>
    <p:sldId id="270" r:id="rId17"/>
    <p:sldId id="271" r:id="rId18"/>
    <p:sldId id="275" r:id="rId19"/>
    <p:sldId id="272" r:id="rId20"/>
    <p:sldId id="27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71" d="100"/>
          <a:sy n="71" d="100"/>
        </p:scale>
        <p:origin x="4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EF3B-A037-46D0-B02C-1428F07E9383}" type="datetimeFigureOut">
              <a:rPr lang="en-US" dirty="0"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7/14/2017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7/14/2017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>Composition scheme under GST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IN" dirty="0" smtClean="0"/>
              <a:t>Manjunath Rampure s</a:t>
            </a:r>
          </a:p>
          <a:p>
            <a:pPr algn="r"/>
            <a:r>
              <a:rPr lang="en-IN" dirty="0" smtClean="0"/>
              <a:t>Articled assistant at </a:t>
            </a:r>
            <a:r>
              <a:rPr lang="en-IN" dirty="0" err="1" smtClean="0"/>
              <a:t>naresh</a:t>
            </a:r>
            <a:r>
              <a:rPr lang="en-IN" dirty="0" smtClean="0"/>
              <a:t> </a:t>
            </a:r>
            <a:r>
              <a:rPr lang="en-IN" dirty="0" err="1" smtClean="0"/>
              <a:t>jain</a:t>
            </a:r>
            <a:r>
              <a:rPr lang="en-IN" dirty="0" smtClean="0"/>
              <a:t> &amp; Co., Mysore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00368782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Forms</a:t>
            </a:r>
            <a:endParaRPr lang="en-IN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191393"/>
              </p:ext>
            </p:extLst>
          </p:nvPr>
        </p:nvGraphicFramePr>
        <p:xfrm>
          <a:off x="1097281" y="1795426"/>
          <a:ext cx="10058400" cy="4444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1719"/>
                <a:gridCol w="3724835"/>
                <a:gridCol w="4001846"/>
              </a:tblGrid>
              <a:tr h="306628">
                <a:tc>
                  <a:txBody>
                    <a:bodyPr/>
                    <a:lstStyle/>
                    <a:p>
                      <a:pPr algn="ctr"/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Form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Time limit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Significance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478844">
                <a:tc>
                  <a:txBody>
                    <a:bodyPr/>
                    <a:lstStyle/>
                    <a:p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GST CMP – 01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Within</a:t>
                      </a:r>
                      <a:r>
                        <a:rPr lang="en-IN" sz="1200" b="0" baseline="0" dirty="0" smtClean="0">
                          <a:latin typeface="Cambria" panose="02040503050406030204" pitchFamily="18" charset="0"/>
                        </a:rPr>
                        <a:t> 30 days of appointed day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Intimation to opt</a:t>
                      </a:r>
                      <a:r>
                        <a:rPr lang="en-IN" sz="1200" b="0" baseline="0" dirty="0" smtClean="0">
                          <a:latin typeface="Cambria" panose="02040503050406030204" pitchFamily="18" charset="0"/>
                        </a:rPr>
                        <a:t> for composition for persons having provisional registration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478844">
                <a:tc>
                  <a:txBody>
                    <a:bodyPr/>
                    <a:lstStyle/>
                    <a:p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GST CMP –</a:t>
                      </a:r>
                      <a:r>
                        <a:rPr lang="en-IN" sz="1200" b="0" baseline="0" dirty="0" smtClean="0">
                          <a:latin typeface="Cambria" panose="02040503050406030204" pitchFamily="18" charset="0"/>
                        </a:rPr>
                        <a:t> 02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Prior to commencement of FY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Intimation to opt for composition for persons having</a:t>
                      </a:r>
                      <a:r>
                        <a:rPr lang="en-IN" sz="1200" b="0" baseline="0" dirty="0" smtClean="0">
                          <a:latin typeface="Cambria" panose="02040503050406030204" pitchFamily="18" charset="0"/>
                        </a:rPr>
                        <a:t> normal registration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478844">
                <a:tc>
                  <a:txBody>
                    <a:bodyPr/>
                    <a:lstStyle/>
                    <a:p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GST</a:t>
                      </a:r>
                      <a:r>
                        <a:rPr lang="en-IN" sz="1200" b="0" baseline="0" dirty="0" smtClean="0">
                          <a:latin typeface="Cambria" panose="02040503050406030204" pitchFamily="18" charset="0"/>
                        </a:rPr>
                        <a:t> CMP – 03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Within</a:t>
                      </a:r>
                      <a:r>
                        <a:rPr lang="en-IN" sz="1200" b="0" baseline="0" dirty="0" smtClean="0">
                          <a:latin typeface="Cambria" panose="02040503050406030204" pitchFamily="18" charset="0"/>
                        </a:rPr>
                        <a:t> 60 days of filing GST CMP – 01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Details of</a:t>
                      </a:r>
                      <a:r>
                        <a:rPr lang="en-IN" sz="1200" b="0" baseline="0" dirty="0" smtClean="0">
                          <a:latin typeface="Cambria" panose="02040503050406030204" pitchFamily="18" charset="0"/>
                        </a:rPr>
                        <a:t> stock and URD purchases held by him as on appointed day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478844">
                <a:tc>
                  <a:txBody>
                    <a:bodyPr/>
                    <a:lstStyle/>
                    <a:p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GST CMP – 04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On the day the person becomes ineligible or</a:t>
                      </a:r>
                      <a:r>
                        <a:rPr lang="en-IN" sz="1200" b="0" baseline="0" dirty="0" smtClean="0">
                          <a:latin typeface="Cambria" panose="02040503050406030204" pitchFamily="18" charset="0"/>
                        </a:rPr>
                        <a:t> at any time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Withdrawal</a:t>
                      </a:r>
                      <a:r>
                        <a:rPr lang="en-IN" sz="1200" b="0" baseline="0" dirty="0" smtClean="0">
                          <a:latin typeface="Cambria" panose="02040503050406030204" pitchFamily="18" charset="0"/>
                        </a:rPr>
                        <a:t> from Composition scheme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478844">
                <a:tc>
                  <a:txBody>
                    <a:bodyPr/>
                    <a:lstStyle/>
                    <a:p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GST CMP – 05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Issued</a:t>
                      </a:r>
                      <a:r>
                        <a:rPr lang="en-IN" sz="1200" b="0" baseline="0" dirty="0" smtClean="0">
                          <a:latin typeface="Cambria" panose="02040503050406030204" pitchFamily="18" charset="0"/>
                        </a:rPr>
                        <a:t> by Proper officer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If he</a:t>
                      </a:r>
                      <a:r>
                        <a:rPr lang="en-IN" sz="1200" b="0" baseline="0" dirty="0" smtClean="0">
                          <a:latin typeface="Cambria" panose="02040503050406030204" pitchFamily="18" charset="0"/>
                        </a:rPr>
                        <a:t> has any reason to believe the person is not eligible (SCN)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478844">
                <a:tc>
                  <a:txBody>
                    <a:bodyPr/>
                    <a:lstStyle/>
                    <a:p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GST CMP – 06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Within 15 days from the receipt o</a:t>
                      </a:r>
                      <a:r>
                        <a:rPr lang="en-IN" sz="1200" b="0" baseline="0" dirty="0" smtClean="0">
                          <a:latin typeface="Cambria" panose="02040503050406030204" pitchFamily="18" charset="0"/>
                        </a:rPr>
                        <a:t>f GST CMP – 05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Reply</a:t>
                      </a:r>
                      <a:r>
                        <a:rPr lang="en-IN" sz="1200" b="0" baseline="0" dirty="0" smtClean="0">
                          <a:latin typeface="Cambria" panose="02040503050406030204" pitchFamily="18" charset="0"/>
                        </a:rPr>
                        <a:t> to SCN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478844">
                <a:tc>
                  <a:txBody>
                    <a:bodyPr/>
                    <a:lstStyle/>
                    <a:p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GST CMP – 07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Within</a:t>
                      </a:r>
                      <a:r>
                        <a:rPr lang="en-IN" sz="1200" b="0" baseline="0" dirty="0" smtClean="0">
                          <a:latin typeface="Cambria" panose="02040503050406030204" pitchFamily="18" charset="0"/>
                        </a:rPr>
                        <a:t> 30 days of reply received in GST CMP - 06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Order by the proper</a:t>
                      </a:r>
                      <a:r>
                        <a:rPr lang="en-IN" sz="1200" b="0" baseline="0" dirty="0" smtClean="0">
                          <a:latin typeface="Cambria" panose="02040503050406030204" pitchFamily="18" charset="0"/>
                        </a:rPr>
                        <a:t> officer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478844">
                <a:tc>
                  <a:txBody>
                    <a:bodyPr/>
                    <a:lstStyle/>
                    <a:p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GST ITC</a:t>
                      </a:r>
                      <a:r>
                        <a:rPr lang="en-IN" sz="1200" b="0" baseline="0" dirty="0" smtClean="0">
                          <a:latin typeface="Cambria" panose="02040503050406030204" pitchFamily="18" charset="0"/>
                        </a:rPr>
                        <a:t> – 01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Within</a:t>
                      </a:r>
                      <a:r>
                        <a:rPr lang="en-IN" sz="1200" b="0" baseline="0" dirty="0" smtClean="0">
                          <a:latin typeface="Cambria" panose="02040503050406030204" pitchFamily="18" charset="0"/>
                        </a:rPr>
                        <a:t> 30 days of Withdrawal or denial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Stock of</a:t>
                      </a:r>
                      <a:r>
                        <a:rPr lang="en-IN" sz="1200" b="0" baseline="0" dirty="0" smtClean="0">
                          <a:latin typeface="Cambria" panose="02040503050406030204" pitchFamily="18" charset="0"/>
                        </a:rPr>
                        <a:t> inputs as on the date of withdrawal or denial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06628">
                <a:tc>
                  <a:txBody>
                    <a:bodyPr/>
                    <a:lstStyle/>
                    <a:p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GST ITC – 03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Within</a:t>
                      </a:r>
                      <a:r>
                        <a:rPr lang="en-IN" sz="1200" b="0" baseline="0" dirty="0" smtClean="0">
                          <a:latin typeface="Cambria" panose="02040503050406030204" pitchFamily="18" charset="0"/>
                        </a:rPr>
                        <a:t> 60 days of filing GST CMP – 02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b="0" dirty="0" smtClean="0">
                          <a:latin typeface="Cambria" panose="02040503050406030204" pitchFamily="18" charset="0"/>
                        </a:rPr>
                        <a:t>As per Sub</a:t>
                      </a:r>
                      <a:r>
                        <a:rPr lang="en-IN" sz="1200" b="0" baseline="0" dirty="0" smtClean="0">
                          <a:latin typeface="Cambria" panose="02040503050406030204" pitchFamily="18" charset="0"/>
                        </a:rPr>
                        <a:t> rule (4) of rule ITC 9</a:t>
                      </a:r>
                      <a:endParaRPr lang="en-IN" sz="12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0584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Returns</a:t>
            </a:r>
            <a:endParaRPr lang="en-IN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303561"/>
              </p:ext>
            </p:extLst>
          </p:nvPr>
        </p:nvGraphicFramePr>
        <p:xfrm>
          <a:off x="1097280" y="1791148"/>
          <a:ext cx="100584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7485"/>
                <a:gridCol w="665091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Form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Due Date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GSTR</a:t>
                      </a:r>
                      <a:r>
                        <a:rPr lang="en-IN" baseline="0" dirty="0" smtClean="0"/>
                        <a:t> – 04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18</a:t>
                      </a:r>
                      <a:r>
                        <a:rPr lang="en-IN" baseline="30000" dirty="0" smtClean="0"/>
                        <a:t>th</a:t>
                      </a:r>
                      <a:r>
                        <a:rPr lang="en-IN" baseline="0" dirty="0" smtClean="0"/>
                        <a:t> of the Month succeeding the quarter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GSTR –</a:t>
                      </a:r>
                      <a:r>
                        <a:rPr lang="en-IN" baseline="0" dirty="0" smtClean="0"/>
                        <a:t> 09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31</a:t>
                      </a:r>
                      <a:r>
                        <a:rPr lang="en-IN" baseline="30000" dirty="0" smtClean="0"/>
                        <a:t>st</a:t>
                      </a:r>
                      <a:r>
                        <a:rPr lang="en-IN" dirty="0" smtClean="0"/>
                        <a:t> December</a:t>
                      </a:r>
                      <a:r>
                        <a:rPr lang="en-IN" baseline="0" dirty="0" smtClean="0"/>
                        <a:t> of the next FY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48567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Pro’s n Con’s</a:t>
            </a:r>
            <a:endParaRPr lang="en-IN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4387875"/>
              </p:ext>
            </p:extLst>
          </p:nvPr>
        </p:nvGraphicFramePr>
        <p:xfrm>
          <a:off x="1097280" y="1835772"/>
          <a:ext cx="100584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/>
                <a:gridCol w="502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Advantages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Disadvantages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No</a:t>
                      </a:r>
                      <a:r>
                        <a:rPr lang="en-IN" baseline="0" dirty="0" smtClean="0"/>
                        <a:t> monthly return compliance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Can’t make</a:t>
                      </a:r>
                      <a:r>
                        <a:rPr lang="en-IN" baseline="0" dirty="0" smtClean="0"/>
                        <a:t> interstate sales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No need to maintain accounts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No Input tax credit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Reduced tax</a:t>
                      </a:r>
                      <a:r>
                        <a:rPr lang="en-IN" baseline="0" dirty="0" smtClean="0"/>
                        <a:t> liability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May be more expensive due to non availability of ITC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57015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Reverse Charge – Sec 9(3)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The Government may, on the recommendations of the Council, by notification,</a:t>
            </a:r>
          </a:p>
          <a:p>
            <a:r>
              <a:rPr lang="en-IN" dirty="0"/>
              <a:t>specify categories of supply of goods or services or both, the tax on which shall be paid on</a:t>
            </a:r>
          </a:p>
          <a:p>
            <a:r>
              <a:rPr lang="en-IN" dirty="0"/>
              <a:t>reverse charge basis by the recipient of such goods or services or both and all the provisions</a:t>
            </a:r>
          </a:p>
          <a:p>
            <a:r>
              <a:rPr lang="en-IN" dirty="0"/>
              <a:t>of this Act shall apply to such recipient as if he is the person liable for paying the tax in</a:t>
            </a:r>
          </a:p>
          <a:p>
            <a:r>
              <a:rPr lang="en-IN" dirty="0"/>
              <a:t>relation to the supply of such goods or services or both.</a:t>
            </a:r>
          </a:p>
        </p:txBody>
      </p:sp>
    </p:spTree>
    <p:extLst>
      <p:ext uri="{BB962C8B-B14F-4D97-AF65-F5344CB8AC3E}">
        <p14:creationId xmlns:p14="http://schemas.microsoft.com/office/powerpoint/2010/main" val="4136393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URD inward supply – Sec 9(4)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The central tax in respect of the supply of taxable goods or services or both by a</a:t>
            </a:r>
          </a:p>
          <a:p>
            <a:r>
              <a:rPr lang="en-IN" dirty="0"/>
              <a:t>supplier, who is not registered, to a registered person shall be paid by such person on</a:t>
            </a:r>
          </a:p>
          <a:p>
            <a:r>
              <a:rPr lang="en-IN" dirty="0"/>
              <a:t>reverse charge basis as the recipient and all the provisions of this Act shall apply to such</a:t>
            </a:r>
          </a:p>
          <a:p>
            <a:r>
              <a:rPr lang="en-IN" dirty="0"/>
              <a:t>recipient as if he is the person liable for paying the tax in relation to the supply of such goods</a:t>
            </a:r>
          </a:p>
          <a:p>
            <a:r>
              <a:rPr lang="en-IN" dirty="0"/>
              <a:t>or services or both</a:t>
            </a:r>
          </a:p>
        </p:txBody>
      </p:sp>
    </p:spTree>
    <p:extLst>
      <p:ext uri="{BB962C8B-B14F-4D97-AF65-F5344CB8AC3E}">
        <p14:creationId xmlns:p14="http://schemas.microsoft.com/office/powerpoint/2010/main" val="35969934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IN" dirty="0" smtClean="0"/>
              <a:t>Thank you…</a:t>
            </a:r>
            <a:endParaRPr lang="en-IN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r"/>
            <a:r>
              <a:rPr lang="en-IN" dirty="0" smtClean="0"/>
              <a:t>Manjunath Rampure 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8100902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Schedule II – Para 6(b)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Supply</a:t>
            </a:r>
            <a:r>
              <a:rPr lang="en-IN" dirty="0"/>
              <a:t>, by way of or as part of any service or in any other manner whatsoever,</a:t>
            </a:r>
          </a:p>
          <a:p>
            <a:r>
              <a:rPr lang="en-IN" dirty="0"/>
              <a:t>of goods, being food or any other article for human consumption or any drink (other</a:t>
            </a:r>
          </a:p>
          <a:p>
            <a:r>
              <a:rPr lang="en-IN" dirty="0"/>
              <a:t>than alcoholic liquor for human consumption), where such supply or service is for</a:t>
            </a:r>
          </a:p>
          <a:p>
            <a:r>
              <a:rPr lang="en-IN" dirty="0"/>
              <a:t>cash, deferred payment or other valuable consideration.</a:t>
            </a:r>
          </a:p>
        </p:txBody>
      </p:sp>
      <p:sp>
        <p:nvSpPr>
          <p:cNvPr id="4" name="Left Arrow 3">
            <a:hlinkClick r:id="rId2" action="ppaction://hlinksldjump"/>
          </p:cNvPr>
          <p:cNvSpPr/>
          <p:nvPr/>
        </p:nvSpPr>
        <p:spPr>
          <a:xfrm>
            <a:off x="10892116" y="5513295"/>
            <a:ext cx="1008529" cy="63201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30426134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Aggregate Turnover – Sec 2(6)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“aggregate turnover” means the aggregate value of all taxable supplies</a:t>
            </a:r>
          </a:p>
          <a:p>
            <a:r>
              <a:rPr lang="en-IN" dirty="0"/>
              <a:t>(excluding the value of inward supplies on which tax is payable by a person on reverse</a:t>
            </a:r>
          </a:p>
          <a:p>
            <a:r>
              <a:rPr lang="en-IN" dirty="0"/>
              <a:t>charge basis), exempt supplies, exports of goods or services or both and inter-State</a:t>
            </a:r>
          </a:p>
          <a:p>
            <a:r>
              <a:rPr lang="en-IN" dirty="0"/>
              <a:t>supplies of persons having the same Permanent Account Number, to be computed on all</a:t>
            </a:r>
          </a:p>
          <a:p>
            <a:r>
              <a:rPr lang="en-IN" dirty="0"/>
              <a:t>India basis but excludes central tax, State tax, Union territory tax, integrated tax and cess;</a:t>
            </a:r>
          </a:p>
        </p:txBody>
      </p:sp>
      <p:sp>
        <p:nvSpPr>
          <p:cNvPr id="4" name="Left Arrow 3">
            <a:hlinkClick r:id="rId2" action="ppaction://hlinksldjump"/>
          </p:cNvPr>
          <p:cNvSpPr/>
          <p:nvPr/>
        </p:nvSpPr>
        <p:spPr>
          <a:xfrm>
            <a:off x="10892116" y="5513295"/>
            <a:ext cx="1008529" cy="63201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032924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Schedule II – Para 6(b)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Supply</a:t>
            </a:r>
            <a:r>
              <a:rPr lang="en-IN" dirty="0"/>
              <a:t>, by way of or as part of any service or in any other manner whatsoever,</a:t>
            </a:r>
          </a:p>
          <a:p>
            <a:r>
              <a:rPr lang="en-IN" dirty="0"/>
              <a:t>of goods, being food or any other article for human consumption or any drink (other</a:t>
            </a:r>
          </a:p>
          <a:p>
            <a:r>
              <a:rPr lang="en-IN" dirty="0"/>
              <a:t>than alcoholic liquor for human consumption), where such supply or service is for</a:t>
            </a:r>
          </a:p>
          <a:p>
            <a:r>
              <a:rPr lang="en-IN" dirty="0"/>
              <a:t>cash, deferred payment or other valuable consideration.</a:t>
            </a:r>
          </a:p>
        </p:txBody>
      </p:sp>
      <p:sp>
        <p:nvSpPr>
          <p:cNvPr id="4" name="Left Arrow 3">
            <a:hlinkClick r:id="rId2" action="ppaction://hlinksldjump"/>
          </p:cNvPr>
          <p:cNvSpPr/>
          <p:nvPr/>
        </p:nvSpPr>
        <p:spPr>
          <a:xfrm>
            <a:off x="10892116" y="5513295"/>
            <a:ext cx="1008529" cy="63201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61504247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Casual Taxable Person – Sec 2(20)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 “casual taxable person” means a person who occasionally undertakes</a:t>
            </a:r>
          </a:p>
          <a:p>
            <a:r>
              <a:rPr lang="en-IN" dirty="0"/>
              <a:t>transactions involving supply of goods or services or both in the course or furtherance</a:t>
            </a:r>
          </a:p>
          <a:p>
            <a:r>
              <a:rPr lang="en-IN" dirty="0"/>
              <a:t>of business, whether as principal, agent or in any other capacity, in a State or a Union</a:t>
            </a:r>
          </a:p>
          <a:p>
            <a:r>
              <a:rPr lang="en-IN" dirty="0"/>
              <a:t>territory where he has no fixed place of </a:t>
            </a:r>
            <a:r>
              <a:rPr lang="en-IN" dirty="0" smtClean="0"/>
              <a:t>business</a:t>
            </a:r>
            <a:endParaRPr lang="en-IN" dirty="0"/>
          </a:p>
        </p:txBody>
      </p:sp>
      <p:sp>
        <p:nvSpPr>
          <p:cNvPr id="4" name="Left Arrow 3">
            <a:hlinkClick r:id="rId2" action="ppaction://hlinksldjump"/>
          </p:cNvPr>
          <p:cNvSpPr/>
          <p:nvPr/>
        </p:nvSpPr>
        <p:spPr>
          <a:xfrm>
            <a:off x="10892116" y="5513295"/>
            <a:ext cx="1008529" cy="63201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04966862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Composition</a:t>
            </a:r>
            <a:r>
              <a:rPr lang="en-IN" dirty="0"/>
              <a:t> – </a:t>
            </a:r>
            <a:r>
              <a:rPr lang="en-IN" dirty="0" smtClean="0"/>
              <a:t>Sec </a:t>
            </a:r>
            <a:r>
              <a:rPr lang="en-IN" dirty="0"/>
              <a:t>10(1</a:t>
            </a:r>
            <a:r>
              <a:rPr lang="en-IN" dirty="0" smtClean="0"/>
              <a:t>)</a:t>
            </a:r>
            <a:endParaRPr lang="en-IN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dirty="0" smtClean="0"/>
              <a:t>A person may opt to pay tax at</a:t>
            </a:r>
          </a:p>
          <a:p>
            <a:pPr marL="749808" lvl="1" indent="-457200"/>
            <a:r>
              <a:rPr lang="en-IN" sz="2000" dirty="0"/>
              <a:t>1</a:t>
            </a:r>
            <a:r>
              <a:rPr lang="en-IN" sz="2000" dirty="0" smtClean="0"/>
              <a:t>% </a:t>
            </a:r>
            <a:r>
              <a:rPr lang="en-IN" sz="2000" dirty="0" smtClean="0"/>
              <a:t>in case of a manufacturer</a:t>
            </a:r>
          </a:p>
          <a:p>
            <a:pPr marL="749808" lvl="1" indent="-457200"/>
            <a:r>
              <a:rPr lang="en-IN" sz="2000" dirty="0" smtClean="0"/>
              <a:t>2.5</a:t>
            </a:r>
            <a:r>
              <a:rPr lang="en-IN" sz="2000" dirty="0" smtClean="0"/>
              <a:t>% </a:t>
            </a:r>
            <a:r>
              <a:rPr lang="en-IN" sz="2000" dirty="0" smtClean="0"/>
              <a:t>in case of </a:t>
            </a:r>
            <a:r>
              <a:rPr lang="en-IN" sz="2000" dirty="0" smtClean="0"/>
              <a:t>supplier of supplies referred to in </a:t>
            </a:r>
            <a:r>
              <a:rPr lang="en-IN" dirty="0">
                <a:solidFill>
                  <a:schemeClr val="tx1"/>
                </a:solidFill>
                <a:hlinkClick r:id="rId2" action="ppaction://hlinksldjump"/>
              </a:rPr>
              <a:t>Schedule II Para 6(b</a:t>
            </a:r>
            <a:r>
              <a:rPr lang="en-IN" dirty="0">
                <a:solidFill>
                  <a:schemeClr val="bg1"/>
                </a:solidFill>
                <a:hlinkClick r:id="rId2" action="ppaction://hlinksldjump"/>
              </a:rPr>
              <a:t>)</a:t>
            </a:r>
            <a:endParaRPr lang="en-IN" dirty="0">
              <a:solidFill>
                <a:schemeClr val="bg1"/>
              </a:solidFill>
            </a:endParaRPr>
          </a:p>
          <a:p>
            <a:pPr marL="749808" lvl="1" indent="-457200"/>
            <a:r>
              <a:rPr lang="en-IN" sz="2000" dirty="0" smtClean="0"/>
              <a:t>0.5</a:t>
            </a:r>
            <a:r>
              <a:rPr lang="en-IN" sz="2000" dirty="0" smtClean="0"/>
              <a:t>% </a:t>
            </a:r>
            <a:r>
              <a:rPr lang="en-IN" sz="2000" dirty="0" smtClean="0"/>
              <a:t>in case of </a:t>
            </a:r>
            <a:r>
              <a:rPr lang="en-IN" sz="2000" dirty="0" smtClean="0"/>
              <a:t>any other suppliers</a:t>
            </a:r>
            <a:endParaRPr lang="en-IN" sz="2000" dirty="0" smtClean="0"/>
          </a:p>
          <a:p>
            <a:pPr marL="292608" lvl="1" indent="0">
              <a:buNone/>
            </a:pPr>
            <a:r>
              <a:rPr lang="en-IN" sz="2400" dirty="0"/>
              <a:t>in lieu of tax payable by him under section 8 of CGST Act, 2017 subject to certain conditions and restrictions</a:t>
            </a:r>
          </a:p>
        </p:txBody>
      </p:sp>
    </p:spTree>
    <p:extLst>
      <p:ext uri="{BB962C8B-B14F-4D97-AF65-F5344CB8AC3E}">
        <p14:creationId xmlns:p14="http://schemas.microsoft.com/office/powerpoint/2010/main" val="27756333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Non-resident Taxable Person – Sec 2(77)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“non-resident taxable person” means any person who occasionally</a:t>
            </a:r>
          </a:p>
          <a:p>
            <a:r>
              <a:rPr lang="en-IN" dirty="0"/>
              <a:t>undertakes transactions involving supply of goods or services or both, whether as</a:t>
            </a:r>
          </a:p>
          <a:p>
            <a:r>
              <a:rPr lang="en-IN" dirty="0"/>
              <a:t>principal or agent or in any other capacity, but who has no fixed place of business or</a:t>
            </a:r>
          </a:p>
          <a:p>
            <a:r>
              <a:rPr lang="en-IN" dirty="0"/>
              <a:t>residence in </a:t>
            </a:r>
            <a:r>
              <a:rPr lang="en-IN" dirty="0" smtClean="0"/>
              <a:t>India</a:t>
            </a:r>
            <a:endParaRPr lang="en-IN" dirty="0"/>
          </a:p>
        </p:txBody>
      </p:sp>
      <p:sp>
        <p:nvSpPr>
          <p:cNvPr id="4" name="Left Arrow 3">
            <a:hlinkClick r:id="rId2" action="ppaction://hlinksldjump"/>
          </p:cNvPr>
          <p:cNvSpPr/>
          <p:nvPr/>
        </p:nvSpPr>
        <p:spPr>
          <a:xfrm>
            <a:off x="10892116" y="5513295"/>
            <a:ext cx="1008529" cy="63201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2934727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Conditions as per Act – Sec 10(2)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2400" dirty="0" smtClean="0"/>
              <a:t>A person is eligible to opt for composition if</a:t>
            </a:r>
          </a:p>
          <a:p>
            <a:pPr marL="749808" lvl="1" indent="-457200">
              <a:buFont typeface="+mj-lt"/>
              <a:buAutoNum type="arabicPeriod"/>
            </a:pPr>
            <a:r>
              <a:rPr lang="en-IN" sz="2000" dirty="0" smtClean="0"/>
              <a:t>His </a:t>
            </a:r>
            <a:r>
              <a:rPr lang="en-IN" sz="2000" dirty="0" smtClean="0">
                <a:solidFill>
                  <a:schemeClr val="tx1"/>
                </a:solidFill>
                <a:hlinkClick r:id="rId2" action="ppaction://hlinksldjump"/>
              </a:rPr>
              <a:t>aggregate turnover</a:t>
            </a:r>
            <a:r>
              <a:rPr lang="en-IN" sz="2000" dirty="0" smtClean="0">
                <a:solidFill>
                  <a:schemeClr val="tx1"/>
                </a:solidFill>
              </a:rPr>
              <a:t> </a:t>
            </a:r>
            <a:r>
              <a:rPr lang="en-IN" sz="2000" dirty="0" smtClean="0"/>
              <a:t>in the previous FY did not exceed seventy five lakh rupees.</a:t>
            </a:r>
          </a:p>
          <a:p>
            <a:pPr marL="749808" lvl="1" indent="-457200">
              <a:buFont typeface="+mj-lt"/>
              <a:buAutoNum type="arabicPeriod"/>
            </a:pPr>
            <a:r>
              <a:rPr lang="en-IN" sz="2000" dirty="0" smtClean="0"/>
              <a:t>He </a:t>
            </a:r>
            <a:r>
              <a:rPr lang="en-IN" sz="2000" dirty="0" smtClean="0"/>
              <a:t>does not render any service except those </a:t>
            </a:r>
            <a:r>
              <a:rPr lang="en-IN" sz="2000" dirty="0"/>
              <a:t>supplies referred to in </a:t>
            </a:r>
            <a:r>
              <a:rPr lang="en-IN" sz="2000" dirty="0">
                <a:solidFill>
                  <a:schemeClr val="tx1"/>
                </a:solidFill>
                <a:hlinkClick r:id="rId3" action="ppaction://hlinksldjump"/>
              </a:rPr>
              <a:t>Schedule II Para 6(b)</a:t>
            </a:r>
            <a:endParaRPr lang="en-IN" sz="2000" dirty="0">
              <a:solidFill>
                <a:schemeClr val="tx1"/>
              </a:solidFill>
            </a:endParaRPr>
          </a:p>
          <a:p>
            <a:pPr marL="749808" lvl="1" indent="-457200">
              <a:buFont typeface="+mj-lt"/>
              <a:buAutoNum type="arabicPeriod"/>
            </a:pPr>
            <a:r>
              <a:rPr lang="en-IN" sz="2000" dirty="0" smtClean="0"/>
              <a:t>He </a:t>
            </a:r>
            <a:r>
              <a:rPr lang="en-IN" sz="2000" dirty="0" smtClean="0"/>
              <a:t>does not sell alcoholic liquor for human consumption</a:t>
            </a:r>
          </a:p>
          <a:p>
            <a:pPr marL="749808" lvl="1" indent="-457200">
              <a:buFont typeface="+mj-lt"/>
              <a:buAutoNum type="arabicPeriod"/>
            </a:pPr>
            <a:r>
              <a:rPr lang="en-IN" sz="2000" dirty="0" smtClean="0"/>
              <a:t>He does not make interstate outward supply of goods</a:t>
            </a:r>
          </a:p>
          <a:p>
            <a:pPr marL="749808" lvl="1" indent="-457200">
              <a:buFont typeface="+mj-lt"/>
              <a:buAutoNum type="arabicPeriod"/>
            </a:pPr>
            <a:r>
              <a:rPr lang="en-IN" sz="2000" dirty="0" smtClean="0"/>
              <a:t>He does not supply through E – Commerce operator</a:t>
            </a:r>
          </a:p>
          <a:p>
            <a:pPr marL="749808" lvl="1" indent="-457200">
              <a:buFont typeface="+mj-lt"/>
              <a:buAutoNum type="arabicPeriod"/>
            </a:pPr>
            <a:r>
              <a:rPr lang="en-IN" sz="2000" dirty="0" smtClean="0"/>
              <a:t>He does not manufacture notified goods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36863949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Restrictions as per Act – Sec 10(4)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IN" sz="2400" dirty="0" smtClean="0"/>
              <a:t>He shall not collect tax on supplies made by him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400" dirty="0" smtClean="0"/>
              <a:t>He shall not be entitled to any credit of input tax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13889501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Conditions and Restrictions – Rule 3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IN" sz="2400" dirty="0" smtClean="0"/>
              <a:t>Neither a </a:t>
            </a:r>
            <a:r>
              <a:rPr lang="en-IN" sz="2400" dirty="0" smtClean="0">
                <a:solidFill>
                  <a:schemeClr val="tx1"/>
                </a:solidFill>
                <a:hlinkClick r:id="rId2" action="ppaction://hlinksldjump"/>
              </a:rPr>
              <a:t>Casual Taxable Person </a:t>
            </a:r>
            <a:r>
              <a:rPr lang="en-IN" sz="2400" dirty="0" smtClean="0"/>
              <a:t>nor a </a:t>
            </a:r>
            <a:r>
              <a:rPr lang="en-IN" sz="2400" dirty="0" smtClean="0">
                <a:solidFill>
                  <a:schemeClr val="tx1"/>
                </a:solidFill>
                <a:hlinkClick r:id="rId3" action="ppaction://hlinksldjump"/>
              </a:rPr>
              <a:t>non – resident taxable person</a:t>
            </a:r>
            <a:endParaRPr lang="en-IN" sz="240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IN" sz="2400" dirty="0" smtClean="0"/>
              <a:t>The goods held in stock on appointed day should not have been purchased from a place outside the state – For persons opting under Sub – rule </a:t>
            </a:r>
            <a:r>
              <a:rPr lang="en-IN" sz="2400" dirty="0" smtClean="0"/>
              <a:t>1</a:t>
            </a:r>
            <a:endParaRPr lang="en-IN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IN" sz="2400" dirty="0" smtClean="0"/>
              <a:t>The goods held in stock have not been purchased from Unregistered person, and if purchased, he pays tax under Sec 9(4</a:t>
            </a:r>
            <a:r>
              <a:rPr lang="en-IN" sz="2400" dirty="0" smtClean="0"/>
              <a:t>) – Tax on URD inward supplies</a:t>
            </a:r>
            <a:endParaRPr lang="en-IN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IN" sz="2400" dirty="0" smtClean="0"/>
              <a:t>He shall pay tax under Sec 9(3) and 9(4</a:t>
            </a:r>
            <a:r>
              <a:rPr lang="en-IN" sz="2400" dirty="0" smtClean="0"/>
              <a:t>) – Reverse charge basis and URD inward supplies</a:t>
            </a:r>
            <a:endParaRPr lang="en-IN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IN" sz="2400" dirty="0" smtClean="0"/>
              <a:t>He shall mention “Composite taxable person, not eligible to collect tax on supplies” at the top of bill of supply issued by him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400" dirty="0" smtClean="0"/>
              <a:t>He shall mention “Composite taxable person” on every notice or signboard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2267136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Miscellaneous provisions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IN" sz="2400" dirty="0" smtClean="0"/>
              <a:t> Sec 9(3) – Composition option lapses the day when the aggregate turnover exceeds the limit specified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IN" sz="2400" dirty="0"/>
              <a:t> </a:t>
            </a:r>
            <a:r>
              <a:rPr lang="en-IN" sz="2400" dirty="0" smtClean="0"/>
              <a:t>Sec 9(5) – If the proper officer has any reason to believe the person has opted </a:t>
            </a:r>
            <a:r>
              <a:rPr lang="en-IN" sz="2400" dirty="0"/>
              <a:t>c</a:t>
            </a:r>
            <a:r>
              <a:rPr lang="en-IN" sz="2400" dirty="0" smtClean="0"/>
              <a:t>omposition </a:t>
            </a:r>
            <a:r>
              <a:rPr lang="en-IN" sz="2400" dirty="0" smtClean="0"/>
              <a:t>levy despite not being eligible, the person shall be liable to normal rate of tax and penalty under section 73 and 74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15407278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How to opt in – Rule 1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44068" lvl="1" indent="-342900">
              <a:buFont typeface="+mj-lt"/>
              <a:buAutoNum type="arabicPeriod"/>
            </a:pPr>
            <a:r>
              <a:rPr lang="en-IN" sz="2400" dirty="0" smtClean="0"/>
              <a:t>Person who has a provisional registration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IN" sz="2000" dirty="0"/>
              <a:t> </a:t>
            </a:r>
            <a:r>
              <a:rPr lang="en-IN" sz="2000" dirty="0" smtClean="0"/>
              <a:t>Intimation in form GST CMP – 01 within 30 days of Appointed Day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IN" sz="2000" dirty="0" smtClean="0"/>
              <a:t>File Form GST CMP – 03 within 60 days of opting for Composition levy 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IN" sz="1800" dirty="0"/>
          </a:p>
          <a:p>
            <a:pPr marL="544068" lvl="1" indent="-342900">
              <a:buFont typeface="+mj-lt"/>
              <a:buAutoNum type="arabicPeriod"/>
            </a:pPr>
            <a:r>
              <a:rPr lang="en-IN" sz="2400" dirty="0" smtClean="0"/>
              <a:t>Other registered person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IN" sz="2000" dirty="0"/>
              <a:t> </a:t>
            </a:r>
            <a:r>
              <a:rPr lang="en-IN" sz="2000" dirty="0" smtClean="0"/>
              <a:t>Intimation in form GST CMP – 02 prior to the commencement of FY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IN" sz="2000" dirty="0" smtClean="0"/>
              <a:t> Statement in form GST ITC – 03 within 60 days from the commencement of FY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IN" sz="2000" dirty="0" smtClean="0"/>
          </a:p>
          <a:p>
            <a:pPr lvl="3">
              <a:buFont typeface="Wingdings" panose="05000000000000000000" pitchFamily="2" charset="2"/>
              <a:buChar char="§"/>
            </a:pPr>
            <a:r>
              <a:rPr lang="en-IN" sz="1800" dirty="0" smtClean="0"/>
              <a:t>Note: A person who is applying for registration under the Act will have an option in Part B of Form GST REG – 01, opting the same will be considered as Intimation in Form GST CMP – 02</a:t>
            </a:r>
          </a:p>
          <a:p>
            <a:pPr marL="566928" lvl="3" indent="0">
              <a:buNone/>
            </a:pPr>
            <a:endParaRPr lang="en-IN" sz="1800" dirty="0"/>
          </a:p>
        </p:txBody>
      </p:sp>
    </p:spTree>
    <p:extLst>
      <p:ext uri="{BB962C8B-B14F-4D97-AF65-F5344CB8AC3E}">
        <p14:creationId xmlns:p14="http://schemas.microsoft.com/office/powerpoint/2010/main" val="31263470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Validity of option – Rule 4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IN" dirty="0" smtClean="0"/>
              <a:t>Ceases to satisfy the conditions</a:t>
            </a:r>
          </a:p>
          <a:p>
            <a:pPr marL="749808" lvl="1" indent="-457200"/>
            <a:r>
              <a:rPr lang="en-IN" dirty="0" smtClean="0"/>
              <a:t> Issue Tax invoice and Collect tax from the day</a:t>
            </a:r>
          </a:p>
          <a:p>
            <a:pPr marL="749808" lvl="1" indent="-457200"/>
            <a:r>
              <a:rPr lang="en-IN" dirty="0"/>
              <a:t> </a:t>
            </a:r>
            <a:r>
              <a:rPr lang="en-IN" dirty="0" smtClean="0"/>
              <a:t>File Form GST CMP – </a:t>
            </a:r>
            <a:r>
              <a:rPr lang="en-IN" dirty="0" smtClean="0"/>
              <a:t>04 on the day he ceases to satisfy the conditions</a:t>
            </a:r>
          </a:p>
          <a:p>
            <a:pPr marL="749808" lvl="1" indent="-457200"/>
            <a:r>
              <a:rPr lang="en-IN" dirty="0"/>
              <a:t> </a:t>
            </a:r>
            <a:r>
              <a:rPr lang="en-IN" dirty="0" smtClean="0"/>
              <a:t>File Form GST ITC – 01 Within 30 days of filing GST CMP – 04</a:t>
            </a:r>
            <a:endParaRPr lang="en-IN" dirty="0" smtClean="0"/>
          </a:p>
          <a:p>
            <a:pPr marL="457200" indent="-457200">
              <a:buFont typeface="+mj-lt"/>
              <a:buAutoNum type="arabicPeriod"/>
            </a:pPr>
            <a:r>
              <a:rPr lang="en-IN" dirty="0" smtClean="0"/>
              <a:t>Person who intends to withdraw</a:t>
            </a:r>
          </a:p>
          <a:p>
            <a:pPr marL="749808" lvl="1" indent="-457200"/>
            <a:r>
              <a:rPr lang="en-IN" dirty="0"/>
              <a:t> </a:t>
            </a:r>
            <a:r>
              <a:rPr lang="en-IN" dirty="0" smtClean="0"/>
              <a:t>File Form GST CMP – </a:t>
            </a:r>
            <a:r>
              <a:rPr lang="en-IN" dirty="0" smtClean="0"/>
              <a:t>04 </a:t>
            </a:r>
            <a:r>
              <a:rPr lang="en-IN" dirty="0" smtClean="0"/>
              <a:t>prior to the date of </a:t>
            </a:r>
            <a:r>
              <a:rPr lang="en-IN" dirty="0" smtClean="0"/>
              <a:t>withdrawal</a:t>
            </a:r>
          </a:p>
          <a:p>
            <a:pPr marL="749808" lvl="1" indent="-457200"/>
            <a:r>
              <a:rPr lang="en-IN" dirty="0"/>
              <a:t> </a:t>
            </a:r>
            <a:r>
              <a:rPr lang="en-IN" dirty="0" smtClean="0"/>
              <a:t>File Form GST ITC – 01 within 30 days of filing GST CMP – 04</a:t>
            </a:r>
            <a:endParaRPr lang="en-IN" dirty="0" smtClean="0"/>
          </a:p>
          <a:p>
            <a:pPr marL="457200" indent="-457200">
              <a:buFont typeface="+mj-lt"/>
              <a:buAutoNum type="arabicPeriod"/>
            </a:pPr>
            <a:r>
              <a:rPr lang="en-IN" dirty="0" smtClean="0"/>
              <a:t>Proper officer has reason to believe that the person is not eligible</a:t>
            </a:r>
          </a:p>
          <a:p>
            <a:pPr marL="749808" lvl="1" indent="-457200"/>
            <a:r>
              <a:rPr lang="en-IN" dirty="0"/>
              <a:t> </a:t>
            </a:r>
            <a:r>
              <a:rPr lang="en-IN" dirty="0" smtClean="0"/>
              <a:t>Proper officer issues SCN in Form GST CMP – 05 to show cause within 15 days</a:t>
            </a:r>
          </a:p>
          <a:p>
            <a:pPr marL="749808" lvl="1" indent="-457200"/>
            <a:r>
              <a:rPr lang="en-IN" dirty="0"/>
              <a:t> </a:t>
            </a:r>
            <a:r>
              <a:rPr lang="en-IN" dirty="0" smtClean="0"/>
              <a:t>Person shall reply in Form GST CMP – 06 within 15 days</a:t>
            </a:r>
          </a:p>
          <a:p>
            <a:pPr marL="749808" lvl="1" indent="-457200"/>
            <a:r>
              <a:rPr lang="en-IN" dirty="0"/>
              <a:t> </a:t>
            </a:r>
            <a:r>
              <a:rPr lang="en-IN" dirty="0" smtClean="0"/>
              <a:t>Proper officer shall pass an order in Form GST CMP – 07 within 30 days of receipt of reply</a:t>
            </a:r>
          </a:p>
          <a:p>
            <a:pPr marL="749808" lvl="1" indent="-457200"/>
            <a:r>
              <a:rPr lang="en-IN" dirty="0"/>
              <a:t> </a:t>
            </a:r>
            <a:r>
              <a:rPr lang="en-IN" dirty="0" smtClean="0"/>
              <a:t>Person shall file Form GST ITC – </a:t>
            </a:r>
            <a:r>
              <a:rPr lang="en-IN" dirty="0" smtClean="0"/>
              <a:t>01 within 30 days of receipt of order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659663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Points to remember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IN" sz="2400" dirty="0" smtClean="0"/>
              <a:t>PAN </a:t>
            </a:r>
            <a:r>
              <a:rPr lang="en-IN" sz="2400" dirty="0" smtClean="0"/>
              <a:t>based</a:t>
            </a:r>
          </a:p>
          <a:p>
            <a:pPr marL="749808" lvl="1" indent="-457200">
              <a:buFont typeface="Wingdings" panose="05000000000000000000" pitchFamily="2" charset="2"/>
              <a:buChar char="§"/>
            </a:pPr>
            <a:r>
              <a:rPr lang="en-IN" sz="2000" dirty="0" smtClean="0"/>
              <a:t>Eligibility, Opting in, Opting out and Denial of the Composition scheme is based on PAN.</a:t>
            </a:r>
            <a:endParaRPr lang="en-IN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en-IN" sz="2400" dirty="0" smtClean="0"/>
              <a:t>No Intimation required every </a:t>
            </a:r>
            <a:r>
              <a:rPr lang="en-IN" sz="2400" dirty="0" smtClean="0"/>
              <a:t>year</a:t>
            </a:r>
          </a:p>
          <a:p>
            <a:pPr marL="749808" lvl="1" indent="-457200">
              <a:buFont typeface="Wingdings" panose="05000000000000000000" pitchFamily="2" charset="2"/>
              <a:buChar char="§"/>
            </a:pPr>
            <a:r>
              <a:rPr lang="en-IN" sz="2000" dirty="0"/>
              <a:t>No Intimation in Form GST CMP – 02 need to be filed every year. The option availed remains valid as long as the person is eligible or the option is withdrawn or the option is denied</a:t>
            </a:r>
          </a:p>
          <a:p>
            <a:pPr marL="457200" indent="-457200">
              <a:buFont typeface="+mj-lt"/>
              <a:buAutoNum type="arabicPeriod"/>
            </a:pP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18240975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169</TotalTime>
  <Words>1488</Words>
  <Application>Microsoft Office PowerPoint</Application>
  <PresentationFormat>Widescreen</PresentationFormat>
  <Paragraphs>145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Calibri</vt:lpstr>
      <vt:lpstr>Calibri Light</vt:lpstr>
      <vt:lpstr>Cambria</vt:lpstr>
      <vt:lpstr>Wingdings</vt:lpstr>
      <vt:lpstr>Retrospect</vt:lpstr>
      <vt:lpstr>Composition scheme under GST</vt:lpstr>
      <vt:lpstr>Composition – Sec 10(1)</vt:lpstr>
      <vt:lpstr>Conditions as per Act – Sec 10(2)</vt:lpstr>
      <vt:lpstr>Restrictions as per Act – Sec 10(4)</vt:lpstr>
      <vt:lpstr>Conditions and Restrictions – Rule 3</vt:lpstr>
      <vt:lpstr>Miscellaneous provisions</vt:lpstr>
      <vt:lpstr>How to opt in – Rule 1</vt:lpstr>
      <vt:lpstr>Validity of option – Rule 4 </vt:lpstr>
      <vt:lpstr>Points to remember</vt:lpstr>
      <vt:lpstr>Forms</vt:lpstr>
      <vt:lpstr>Returns</vt:lpstr>
      <vt:lpstr>Pro’s n Con’s</vt:lpstr>
      <vt:lpstr>Reverse Charge – Sec 9(3)</vt:lpstr>
      <vt:lpstr>URD inward supply – Sec 9(4)</vt:lpstr>
      <vt:lpstr>Thank you…</vt:lpstr>
      <vt:lpstr>Schedule II – Para 6(b)</vt:lpstr>
      <vt:lpstr>Aggregate Turnover – Sec 2(6)</vt:lpstr>
      <vt:lpstr>Schedule II – Para 6(b)</vt:lpstr>
      <vt:lpstr>Casual Taxable Person – Sec 2(20)</vt:lpstr>
      <vt:lpstr>Non-resident Taxable Person – Sec 2(77)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Composition scheme under GST</dc:title>
  <dc:creator>Manjunath Rampure S</dc:creator>
  <cp:lastModifiedBy>Manjunath Rampure S</cp:lastModifiedBy>
  <cp:revision>25</cp:revision>
  <dcterms:created xsi:type="dcterms:W3CDTF">2017-07-14T08:18:00Z</dcterms:created>
  <dcterms:modified xsi:type="dcterms:W3CDTF">2017-07-14T15:25:53Z</dcterms:modified>
</cp:coreProperties>
</file>