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8"/>
  </p:notesMasterIdLst>
  <p:sldIdLst>
    <p:sldId id="300" r:id="rId2"/>
    <p:sldId id="256" r:id="rId3"/>
    <p:sldId id="257" r:id="rId4"/>
    <p:sldId id="258" r:id="rId5"/>
    <p:sldId id="299" r:id="rId6"/>
    <p:sldId id="261" r:id="rId7"/>
    <p:sldId id="262" r:id="rId8"/>
    <p:sldId id="259" r:id="rId9"/>
    <p:sldId id="260"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98"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30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15" autoAdjust="0"/>
  </p:normalViewPr>
  <p:slideViewPr>
    <p:cSldViewPr>
      <p:cViewPr varScale="1">
        <p:scale>
          <a:sx n="65" d="100"/>
          <a:sy n="65" d="100"/>
        </p:scale>
        <p:origin x="-114"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03BE56-541A-42B7-B7BE-850279D1546E}" type="datetimeFigureOut">
              <a:rPr lang="en-US" smtClean="0"/>
              <a:pPr/>
              <a:t>12/11/2013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223233-A4E6-4DF4-95B5-A37CE1B3A789}"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9C223233-A4E6-4DF4-95B5-A37CE1B3A789}"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lstStyle/>
          <a:p>
            <a:r>
              <a:rPr lang="en-US" dirty="0" smtClean="0"/>
              <a:t>Welcome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 - Section (2)</a:t>
            </a:r>
            <a:endParaRPr lang="en-IN" dirty="0"/>
          </a:p>
        </p:txBody>
      </p:sp>
      <p:sp>
        <p:nvSpPr>
          <p:cNvPr id="3" name="Content Placeholder 2"/>
          <p:cNvSpPr>
            <a:spLocks noGrp="1"/>
          </p:cNvSpPr>
          <p:nvPr>
            <p:ph idx="1"/>
          </p:nvPr>
        </p:nvSpPr>
        <p:spPr>
          <a:xfrm>
            <a:off x="457200" y="1600201"/>
            <a:ext cx="8229600" cy="3429000"/>
          </a:xfrm>
        </p:spPr>
        <p:txBody>
          <a:bodyPr>
            <a:normAutofit/>
          </a:bodyPr>
          <a:lstStyle/>
          <a:p>
            <a:pPr>
              <a:buFont typeface="Wingdings" pitchFamily="2" charset="2"/>
              <a:buChar char="Ø"/>
            </a:pPr>
            <a:r>
              <a:rPr lang="en-US" dirty="0" smtClean="0"/>
              <a:t> Where a firm including a </a:t>
            </a:r>
            <a:r>
              <a:rPr lang="en-US" b="1" dirty="0" smtClean="0"/>
              <a:t>limited liability  partnership </a:t>
            </a:r>
            <a:r>
              <a:rPr lang="en-US" dirty="0" smtClean="0"/>
              <a:t>is appointed as an auditor of a</a:t>
            </a:r>
            <a:endParaRPr lang="en-IN" dirty="0" smtClean="0"/>
          </a:p>
          <a:p>
            <a:pPr>
              <a:buNone/>
            </a:pPr>
            <a:r>
              <a:rPr lang="en-US" dirty="0" smtClean="0"/>
              <a:t>    company, only the partners who are chartered accountants shall be authorized to act and</a:t>
            </a:r>
            <a:endParaRPr lang="en-IN" dirty="0" smtClean="0"/>
          </a:p>
          <a:p>
            <a:pPr>
              <a:buNone/>
            </a:pPr>
            <a:r>
              <a:rPr lang="en-US" dirty="0" smtClean="0"/>
              <a:t>    sign on behalf of the firm</a:t>
            </a:r>
            <a:endParaRPr lang="en-IN" dirty="0" smtClean="0"/>
          </a:p>
          <a:p>
            <a:pPr>
              <a:buFont typeface="Wingdings" pitchFamily="2" charset="2"/>
              <a:buChar char="Ø"/>
            </a:pPr>
            <a:endParaRPr lang="en-IN" dirty="0"/>
          </a:p>
        </p:txBody>
      </p:sp>
    </p:spTree>
  </p:cSld>
  <p:clrMapOvr>
    <a:masterClrMapping/>
  </p:clrMapOvr>
  <p:transition>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Definition</a:t>
            </a:r>
            <a:endParaRPr lang="en-IN" dirty="0"/>
          </a:p>
        </p:txBody>
      </p:sp>
      <p:sp>
        <p:nvSpPr>
          <p:cNvPr id="3" name="Content Placeholder 2"/>
          <p:cNvSpPr>
            <a:spLocks noGrp="1"/>
          </p:cNvSpPr>
          <p:nvPr>
            <p:ph idx="1"/>
          </p:nvPr>
        </p:nvSpPr>
        <p:spPr>
          <a:xfrm>
            <a:off x="304800" y="2590800"/>
            <a:ext cx="8458200" cy="1600200"/>
          </a:xfrm>
        </p:spPr>
        <p:txBody>
          <a:bodyPr/>
          <a:lstStyle/>
          <a:p>
            <a:pPr lvl="1">
              <a:buFont typeface="Wingdings" pitchFamily="2" charset="2"/>
              <a:buChar char="Ø"/>
            </a:pPr>
            <a:r>
              <a:rPr lang="en-US" dirty="0" smtClean="0"/>
              <a:t> As </a:t>
            </a:r>
            <a:r>
              <a:rPr lang="en-US" sz="3200" dirty="0" smtClean="0"/>
              <a:t>per</a:t>
            </a:r>
            <a:r>
              <a:rPr lang="en-US" dirty="0" smtClean="0"/>
              <a:t>  [Section 2(1)(n)]  "Limited Liability                 Partnership" means a partnership  formed and registered under LLP Act, 2008.</a:t>
            </a:r>
            <a:endParaRPr lang="en-IN" dirty="0" smtClean="0"/>
          </a:p>
          <a:p>
            <a:pPr lvl="1">
              <a:buNone/>
            </a:pPr>
            <a:endParaRPr lang="en-IN" dirty="0"/>
          </a:p>
        </p:txBody>
      </p:sp>
      <p:sp>
        <p:nvSpPr>
          <p:cNvPr id="4" name="Content Placeholder 2"/>
          <p:cNvSpPr txBox="1">
            <a:spLocks/>
          </p:cNvSpPr>
          <p:nvPr/>
        </p:nvSpPr>
        <p:spPr>
          <a:xfrm>
            <a:off x="304800" y="1447800"/>
            <a:ext cx="8458200" cy="762000"/>
          </a:xfrm>
          <a:prstGeom prst="rect">
            <a:avLst/>
          </a:prstGeom>
        </p:spPr>
        <p:txBody>
          <a:bodyPr vert="horz" lIns="91440" tIns="45720" rIns="91440" bIns="45720" rtlCol="0">
            <a:normAutofit/>
          </a:bodyPr>
          <a:lstStyle/>
          <a:p>
            <a:pPr marL="742950" marR="0" lvl="1" indent="-28575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Limited</a:t>
            </a:r>
            <a:r>
              <a:rPr kumimoji="0" lang="en-US" sz="2800" b="0" i="0" u="none" strike="noStrike" kern="1200" cap="none" spc="0" normalizeH="0" noProof="0" dirty="0" smtClean="0">
                <a:ln>
                  <a:noFill/>
                </a:ln>
                <a:solidFill>
                  <a:schemeClr val="tx1"/>
                </a:solidFill>
                <a:effectLst/>
                <a:uLnTx/>
                <a:uFillTx/>
                <a:latin typeface="+mn-lt"/>
                <a:ea typeface="+mn-ea"/>
                <a:cs typeface="+mn-cs"/>
              </a:rPr>
              <a:t> Liability Partnership Means :</a:t>
            </a:r>
            <a:endParaRPr kumimoji="0" lang="en-IN"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IN"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8229600" cy="1143000"/>
          </a:xfrm>
        </p:spPr>
        <p:txBody>
          <a:bodyPr/>
          <a:lstStyle/>
          <a:p>
            <a:r>
              <a:rPr lang="en-US" dirty="0" smtClean="0"/>
              <a:t>Sub - Section (3)</a:t>
            </a:r>
            <a:endParaRPr lang="en-IN" dirty="0"/>
          </a:p>
        </p:txBody>
      </p:sp>
      <p:sp>
        <p:nvSpPr>
          <p:cNvPr id="3" name="Content Placeholder 2"/>
          <p:cNvSpPr>
            <a:spLocks noGrp="1"/>
          </p:cNvSpPr>
          <p:nvPr>
            <p:ph idx="1"/>
          </p:nvPr>
        </p:nvSpPr>
        <p:spPr>
          <a:xfrm>
            <a:off x="304800" y="1828800"/>
            <a:ext cx="8610600" cy="4525963"/>
          </a:xfrm>
        </p:spPr>
        <p:txBody>
          <a:bodyPr/>
          <a:lstStyle/>
          <a:p>
            <a:pPr>
              <a:buFont typeface="Wingdings" pitchFamily="2" charset="2"/>
              <a:buChar char="Ø"/>
            </a:pPr>
            <a:r>
              <a:rPr lang="en-US" dirty="0" smtClean="0"/>
              <a:t>The following persons shall not be eligible                             for appointment as an auditor of a</a:t>
            </a:r>
            <a:endParaRPr lang="en-IN" dirty="0" smtClean="0"/>
          </a:p>
          <a:p>
            <a:pPr>
              <a:buNone/>
            </a:pPr>
            <a:r>
              <a:rPr lang="en-US" dirty="0" smtClean="0"/>
              <a:t>    company, namely:—</a:t>
            </a:r>
            <a:endParaRPr lang="en-IN" dirty="0" smtClean="0"/>
          </a:p>
          <a:p>
            <a:pPr>
              <a:buNone/>
            </a:pPr>
            <a:r>
              <a:rPr lang="en-US" dirty="0" smtClean="0"/>
              <a:t> 	    </a:t>
            </a:r>
          </a:p>
          <a:p>
            <a:pPr lvl="1">
              <a:buNone/>
            </a:pPr>
            <a:r>
              <a:rPr lang="en-US" dirty="0" smtClean="0"/>
              <a:t>(a)  a body corporate other than a limited   	       	      	 liability partnership registered under</a:t>
            </a:r>
            <a:endParaRPr lang="en-IN" dirty="0" smtClean="0"/>
          </a:p>
          <a:p>
            <a:pPr lvl="1">
              <a:buNone/>
            </a:pPr>
            <a:r>
              <a:rPr lang="en-US" dirty="0" smtClean="0"/>
              <a:t>       the Limited Liability Partnership Act, 2008;</a:t>
            </a:r>
            <a:endParaRPr lang="en-IN" dirty="0" smtClean="0"/>
          </a:p>
          <a:p>
            <a:endParaRPr lang="en-IN" dirty="0"/>
          </a:p>
        </p:txBody>
      </p:sp>
    </p:spTree>
  </p:cSld>
  <p:clrMapOvr>
    <a:masterClrMapping/>
  </p:clrMapOvr>
  <p:transition>
    <p:pull dir="l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143000"/>
          </a:xfrm>
        </p:spPr>
        <p:txBody>
          <a:bodyPr/>
          <a:lstStyle/>
          <a:p>
            <a:r>
              <a:rPr lang="en-US" dirty="0" smtClean="0"/>
              <a:t>Definition</a:t>
            </a:r>
            <a:endParaRPr lang="en-IN" dirty="0"/>
          </a:p>
        </p:txBody>
      </p:sp>
      <p:sp>
        <p:nvSpPr>
          <p:cNvPr id="3" name="Content Placeholder 2"/>
          <p:cNvSpPr>
            <a:spLocks noGrp="1"/>
          </p:cNvSpPr>
          <p:nvPr>
            <p:ph idx="1"/>
          </p:nvPr>
        </p:nvSpPr>
        <p:spPr>
          <a:xfrm>
            <a:off x="228600" y="1371600"/>
            <a:ext cx="8610600" cy="4876800"/>
          </a:xfrm>
        </p:spPr>
        <p:txBody>
          <a:bodyPr>
            <a:normAutofit/>
          </a:bodyPr>
          <a:lstStyle/>
          <a:p>
            <a:pPr>
              <a:buNone/>
            </a:pPr>
            <a:r>
              <a:rPr lang="en-US" dirty="0" smtClean="0"/>
              <a:t>   (11) “body corporate” or “corporation” includes a company incorporated outside</a:t>
            </a:r>
            <a:r>
              <a:rPr lang="en-IN" dirty="0" smtClean="0"/>
              <a:t> </a:t>
            </a:r>
            <a:r>
              <a:rPr lang="en-US" dirty="0" smtClean="0"/>
              <a:t>India, but does not include—</a:t>
            </a:r>
            <a:endParaRPr lang="en-IN" dirty="0" smtClean="0"/>
          </a:p>
          <a:p>
            <a:pPr>
              <a:buNone/>
            </a:pPr>
            <a:r>
              <a:rPr lang="en-US" dirty="0" smtClean="0"/>
              <a:t>       (</a:t>
            </a:r>
            <a:r>
              <a:rPr lang="en-US" dirty="0" err="1" smtClean="0"/>
              <a:t>i</a:t>
            </a:r>
            <a:r>
              <a:rPr lang="en-US" dirty="0" smtClean="0"/>
              <a:t>)  a  co-operative society registered under any   	   law  relating to co-operative</a:t>
            </a:r>
            <a:r>
              <a:rPr lang="en-IN" dirty="0" smtClean="0"/>
              <a:t> </a:t>
            </a:r>
            <a:r>
              <a:rPr lang="en-US" dirty="0" smtClean="0"/>
              <a:t>societies; and</a:t>
            </a:r>
            <a:endParaRPr lang="en-IN" dirty="0" smtClean="0"/>
          </a:p>
          <a:p>
            <a:pPr>
              <a:buNone/>
            </a:pPr>
            <a:r>
              <a:rPr lang="en-US" dirty="0" smtClean="0"/>
              <a:t>       (ii) any other body corporate (not being a  	    	   company as defined in this Act),</a:t>
            </a:r>
            <a:endParaRPr lang="en-IN" dirty="0" smtClean="0"/>
          </a:p>
          <a:p>
            <a:pPr>
              <a:buNone/>
            </a:pPr>
            <a:r>
              <a:rPr lang="en-US" dirty="0" smtClean="0"/>
              <a:t>             which the Central Government may, by   	  	   notification, specify in this behalf;</a:t>
            </a:r>
            <a:endParaRPr lang="en-IN" dirty="0" smtClean="0"/>
          </a:p>
          <a:p>
            <a:pPr>
              <a:buNone/>
            </a:pPr>
            <a:endParaRPr lang="en-IN" dirty="0"/>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76200"/>
            <a:ext cx="8229600" cy="1143000"/>
          </a:xfrm>
        </p:spPr>
        <p:txBody>
          <a:bodyPr>
            <a:normAutofit/>
          </a:bodyPr>
          <a:lstStyle/>
          <a:p>
            <a:r>
              <a:rPr lang="en-US" dirty="0" smtClean="0"/>
              <a:t>Clause (b) of Sub - Section (3)</a:t>
            </a:r>
            <a:endParaRPr lang="en-IN" dirty="0"/>
          </a:p>
        </p:txBody>
      </p:sp>
      <p:sp>
        <p:nvSpPr>
          <p:cNvPr id="3" name="Content Placeholder 2"/>
          <p:cNvSpPr>
            <a:spLocks noGrp="1"/>
          </p:cNvSpPr>
          <p:nvPr>
            <p:ph idx="1"/>
          </p:nvPr>
        </p:nvSpPr>
        <p:spPr>
          <a:xfrm>
            <a:off x="457200" y="1447800"/>
            <a:ext cx="8229600" cy="762000"/>
          </a:xfrm>
        </p:spPr>
        <p:txBody>
          <a:bodyPr/>
          <a:lstStyle/>
          <a:p>
            <a:pPr>
              <a:buFont typeface="Wingdings" pitchFamily="2" charset="2"/>
              <a:buChar char="Ø"/>
            </a:pPr>
            <a:r>
              <a:rPr lang="en-US" dirty="0" smtClean="0"/>
              <a:t> an officer or employee of the company;</a:t>
            </a:r>
            <a:endParaRPr lang="en-IN" dirty="0"/>
          </a:p>
        </p:txBody>
      </p:sp>
      <p:sp>
        <p:nvSpPr>
          <p:cNvPr id="5" name="TextBox 4"/>
          <p:cNvSpPr txBox="1"/>
          <p:nvPr/>
        </p:nvSpPr>
        <p:spPr>
          <a:xfrm>
            <a:off x="533400" y="2362200"/>
            <a:ext cx="2819400" cy="523220"/>
          </a:xfrm>
          <a:prstGeom prst="rect">
            <a:avLst/>
          </a:prstGeom>
          <a:noFill/>
        </p:spPr>
        <p:txBody>
          <a:bodyPr wrap="square" rtlCol="0">
            <a:spAutoFit/>
          </a:bodyPr>
          <a:lstStyle/>
          <a:p>
            <a:r>
              <a:rPr lang="en-US" sz="2800" dirty="0" smtClean="0"/>
              <a:t>Meaning :</a:t>
            </a:r>
            <a:endParaRPr lang="en-IN" sz="2800" dirty="0"/>
          </a:p>
        </p:txBody>
      </p:sp>
      <p:sp>
        <p:nvSpPr>
          <p:cNvPr id="6" name="TextBox 5"/>
          <p:cNvSpPr txBox="1"/>
          <p:nvPr/>
        </p:nvSpPr>
        <p:spPr>
          <a:xfrm>
            <a:off x="914400" y="3124200"/>
            <a:ext cx="7924800" cy="3108543"/>
          </a:xfrm>
          <a:prstGeom prst="rect">
            <a:avLst/>
          </a:prstGeom>
          <a:noFill/>
        </p:spPr>
        <p:txBody>
          <a:bodyPr wrap="square" rtlCol="0">
            <a:spAutoFit/>
          </a:bodyPr>
          <a:lstStyle/>
          <a:p>
            <a:r>
              <a:rPr lang="en-US" sz="2800" dirty="0" smtClean="0"/>
              <a:t>(59) “officer” includes any director, manager or key managerial personnel or any</a:t>
            </a:r>
            <a:endParaRPr lang="en-IN" sz="2800" dirty="0" smtClean="0"/>
          </a:p>
          <a:p>
            <a:r>
              <a:rPr lang="en-US" sz="2800" dirty="0" smtClean="0"/>
              <a:t>person in accordance with whose directions or instructions the Board of Directors or</a:t>
            </a:r>
            <a:endParaRPr lang="en-IN" sz="2800" dirty="0" smtClean="0"/>
          </a:p>
          <a:p>
            <a:r>
              <a:rPr lang="en-US" sz="2800" dirty="0" smtClean="0"/>
              <a:t>any one or more of the directors is or are accustomed to act;</a:t>
            </a:r>
            <a:endParaRPr lang="en-IN" sz="2800" dirty="0" smtClean="0"/>
          </a:p>
          <a:p>
            <a:endParaRPr lang="en-IN"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a:bodyPr>
          <a:lstStyle/>
          <a:p>
            <a:r>
              <a:rPr lang="en-US" dirty="0" smtClean="0"/>
              <a:t>Clause (c) of Sub - Section (3)</a:t>
            </a:r>
            <a:endParaRPr lang="en-IN" dirty="0"/>
          </a:p>
        </p:txBody>
      </p:sp>
      <p:sp>
        <p:nvSpPr>
          <p:cNvPr id="3" name="Content Placeholder 2"/>
          <p:cNvSpPr>
            <a:spLocks noGrp="1"/>
          </p:cNvSpPr>
          <p:nvPr>
            <p:ph idx="1"/>
          </p:nvPr>
        </p:nvSpPr>
        <p:spPr>
          <a:xfrm>
            <a:off x="457200" y="1752600"/>
            <a:ext cx="8229600" cy="2209800"/>
          </a:xfrm>
        </p:spPr>
        <p:txBody>
          <a:bodyPr/>
          <a:lstStyle/>
          <a:p>
            <a:pPr>
              <a:buFont typeface="Wingdings" pitchFamily="2" charset="2"/>
              <a:buChar char="Ø"/>
            </a:pPr>
            <a:r>
              <a:rPr lang="en-US" dirty="0" smtClean="0"/>
              <a:t> a person who is a partner, or who is in the    employment, of an officer or employee of the  company;</a:t>
            </a:r>
            <a:endParaRPr lang="en-US" dirty="0"/>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143000"/>
          </a:xfrm>
        </p:spPr>
        <p:txBody>
          <a:bodyPr>
            <a:normAutofit/>
          </a:bodyPr>
          <a:lstStyle/>
          <a:p>
            <a:r>
              <a:rPr lang="en-US" dirty="0" smtClean="0"/>
              <a:t>Clause (d) of Sub - Section (3)</a:t>
            </a:r>
            <a:endParaRPr lang="en-IN" dirty="0"/>
          </a:p>
        </p:txBody>
      </p:sp>
      <p:sp>
        <p:nvSpPr>
          <p:cNvPr id="3" name="Content Placeholder 2"/>
          <p:cNvSpPr>
            <a:spLocks noGrp="1"/>
          </p:cNvSpPr>
          <p:nvPr>
            <p:ph idx="1"/>
          </p:nvPr>
        </p:nvSpPr>
        <p:spPr>
          <a:xfrm>
            <a:off x="457200" y="1295400"/>
            <a:ext cx="8229600" cy="838200"/>
          </a:xfrm>
        </p:spPr>
        <p:txBody>
          <a:bodyPr/>
          <a:lstStyle/>
          <a:p>
            <a:pPr>
              <a:buFont typeface="Wingdings" pitchFamily="2" charset="2"/>
              <a:buChar char="Ø"/>
            </a:pPr>
            <a:r>
              <a:rPr lang="en-US" dirty="0" smtClean="0"/>
              <a:t> person who, or his relative or partner;</a:t>
            </a:r>
            <a:endParaRPr lang="en-US" dirty="0"/>
          </a:p>
        </p:txBody>
      </p:sp>
      <p:sp>
        <p:nvSpPr>
          <p:cNvPr id="5" name="TextBox 4"/>
          <p:cNvSpPr txBox="1"/>
          <p:nvPr/>
        </p:nvSpPr>
        <p:spPr>
          <a:xfrm>
            <a:off x="914400" y="2209800"/>
            <a:ext cx="3048000" cy="523220"/>
          </a:xfrm>
          <a:prstGeom prst="rect">
            <a:avLst/>
          </a:prstGeom>
          <a:noFill/>
        </p:spPr>
        <p:txBody>
          <a:bodyPr wrap="square" rtlCol="0">
            <a:spAutoFit/>
          </a:bodyPr>
          <a:lstStyle/>
          <a:p>
            <a:r>
              <a:rPr lang="en-US" sz="2800" dirty="0" smtClean="0"/>
              <a:t>Definition :</a:t>
            </a:r>
            <a:endParaRPr lang="en-US" sz="2800" dirty="0"/>
          </a:p>
        </p:txBody>
      </p:sp>
      <p:sp>
        <p:nvSpPr>
          <p:cNvPr id="6" name="TextBox 5"/>
          <p:cNvSpPr txBox="1"/>
          <p:nvPr/>
        </p:nvSpPr>
        <p:spPr>
          <a:xfrm>
            <a:off x="1219200" y="2971800"/>
            <a:ext cx="7772400" cy="3539430"/>
          </a:xfrm>
          <a:prstGeom prst="rect">
            <a:avLst/>
          </a:prstGeom>
          <a:noFill/>
        </p:spPr>
        <p:txBody>
          <a:bodyPr wrap="square" rtlCol="0">
            <a:spAutoFit/>
          </a:bodyPr>
          <a:lstStyle/>
          <a:p>
            <a:r>
              <a:rPr lang="en-US" sz="2800" dirty="0" smtClean="0"/>
              <a:t>(77) ‘‘relative’’, with reference to any person, means any one who is related to</a:t>
            </a:r>
          </a:p>
          <a:p>
            <a:r>
              <a:rPr lang="en-US" sz="2800" dirty="0" smtClean="0"/>
              <a:t>another, if—</a:t>
            </a:r>
          </a:p>
          <a:p>
            <a:r>
              <a:rPr lang="en-US" sz="2800" dirty="0" smtClean="0"/>
              <a:t>(</a:t>
            </a:r>
            <a:r>
              <a:rPr lang="en-US" sz="2800" dirty="0" err="1" smtClean="0"/>
              <a:t>i</a:t>
            </a:r>
            <a:r>
              <a:rPr lang="en-US" sz="2800" dirty="0" smtClean="0"/>
              <a:t>) they are members of a Hindu Undivided Family;</a:t>
            </a:r>
          </a:p>
          <a:p>
            <a:r>
              <a:rPr lang="en-US" sz="2800" dirty="0" smtClean="0"/>
              <a:t>(ii) they are husband and wife; or</a:t>
            </a:r>
          </a:p>
          <a:p>
            <a:r>
              <a:rPr lang="en-US" sz="2800" dirty="0" smtClean="0"/>
              <a:t>(iii) one person is related to the other in such manner as may be prescribed;</a:t>
            </a:r>
          </a:p>
          <a:p>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Sub clause (</a:t>
            </a:r>
            <a:r>
              <a:rPr lang="en-US" dirty="0" err="1" smtClean="0"/>
              <a:t>i</a:t>
            </a:r>
            <a:r>
              <a:rPr lang="en-US" dirty="0" smtClean="0"/>
              <a:t>) of clause (d)</a:t>
            </a:r>
            <a:endParaRPr lang="en-US" dirty="0"/>
          </a:p>
        </p:txBody>
      </p:sp>
      <p:sp>
        <p:nvSpPr>
          <p:cNvPr id="3" name="Content Placeholder 2"/>
          <p:cNvSpPr>
            <a:spLocks noGrp="1"/>
          </p:cNvSpPr>
          <p:nvPr>
            <p:ph idx="1"/>
          </p:nvPr>
        </p:nvSpPr>
        <p:spPr>
          <a:xfrm>
            <a:off x="533400" y="1371600"/>
            <a:ext cx="8229600" cy="2209800"/>
          </a:xfrm>
        </p:spPr>
        <p:txBody>
          <a:bodyPr>
            <a:normAutofit/>
          </a:bodyPr>
          <a:lstStyle/>
          <a:p>
            <a:pPr>
              <a:buFont typeface="Wingdings" pitchFamily="2" charset="2"/>
              <a:buChar char="Ø"/>
            </a:pPr>
            <a:r>
              <a:rPr lang="en-US" dirty="0" smtClean="0">
                <a:latin typeface="+mj-lt"/>
              </a:rPr>
              <a:t> is holding any security of or interest in the                 company or its subsidiary, or of its holding or  associate company or a subsidiary of such holding company:</a:t>
            </a:r>
          </a:p>
          <a:p>
            <a:pPr>
              <a:buFont typeface="Wingdings" pitchFamily="2" charset="2"/>
              <a:buChar char="Ø"/>
            </a:pPr>
            <a:endParaRPr lang="en-US" dirty="0" smtClean="0">
              <a:latin typeface="+mj-lt"/>
            </a:endParaRPr>
          </a:p>
          <a:p>
            <a:pPr>
              <a:buNone/>
            </a:pPr>
            <a:endParaRPr lang="en-US" dirty="0" smtClean="0">
              <a:latin typeface="+mj-lt"/>
            </a:endParaRPr>
          </a:p>
          <a:p>
            <a:pPr>
              <a:buNone/>
            </a:pPr>
            <a:endParaRPr lang="en-US" dirty="0" smtClean="0">
              <a:latin typeface="+mj-lt"/>
            </a:endParaRPr>
          </a:p>
          <a:p>
            <a:pPr>
              <a:buFont typeface="Wingdings" pitchFamily="2" charset="2"/>
              <a:buChar char="Ø"/>
            </a:pPr>
            <a:endParaRPr lang="en-US" dirty="0" smtClean="0">
              <a:latin typeface="+mj-lt"/>
            </a:endParaRPr>
          </a:p>
          <a:p>
            <a:pPr>
              <a:buFont typeface="Wingdings" pitchFamily="2" charset="2"/>
              <a:buChar char="Ø"/>
            </a:pPr>
            <a:endParaRPr lang="en-US" dirty="0" smtClean="0">
              <a:latin typeface="+mj-lt"/>
            </a:endParaRPr>
          </a:p>
          <a:p>
            <a:pPr>
              <a:buNone/>
            </a:pPr>
            <a:endParaRPr lang="en-US" dirty="0">
              <a:latin typeface="+mj-lt"/>
            </a:endParaRPr>
          </a:p>
        </p:txBody>
      </p:sp>
      <p:sp>
        <p:nvSpPr>
          <p:cNvPr id="4" name="Content Placeholder 2"/>
          <p:cNvSpPr txBox="1">
            <a:spLocks/>
          </p:cNvSpPr>
          <p:nvPr/>
        </p:nvSpPr>
        <p:spPr>
          <a:xfrm>
            <a:off x="381000" y="3810000"/>
            <a:ext cx="8382000" cy="2209800"/>
          </a:xfrm>
          <a:prstGeom prst="rect">
            <a:avLst/>
          </a:prstGeom>
        </p:spPr>
        <p:txBody>
          <a:bodyPr vert="horz" lIns="91440" tIns="45720" rIns="91440" bIns="45720" rtlCol="0">
            <a:normAutofit/>
          </a:bodyPr>
          <a:lstStyle/>
          <a:p>
            <a:r>
              <a:rPr lang="en-US" sz="3200" dirty="0" smtClean="0"/>
              <a:t>   	Provided that the relative may hold security 	or interest in the company of</a:t>
            </a:r>
          </a:p>
          <a:p>
            <a:r>
              <a:rPr lang="en-US" sz="3200" dirty="0" smtClean="0"/>
              <a:t>	face value not exceeding one thousand 	rupees or such sum as may be prescribed;</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ransition>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mean by</a:t>
            </a:r>
            <a:endParaRPr lang="en-US" dirty="0"/>
          </a:p>
        </p:txBody>
      </p:sp>
      <p:sp>
        <p:nvSpPr>
          <p:cNvPr id="3" name="Content Placeholder 2"/>
          <p:cNvSpPr>
            <a:spLocks noGrp="1"/>
          </p:cNvSpPr>
          <p:nvPr>
            <p:ph idx="1"/>
          </p:nvPr>
        </p:nvSpPr>
        <p:spPr>
          <a:xfrm>
            <a:off x="457200" y="1676401"/>
            <a:ext cx="8229600" cy="761999"/>
          </a:xfrm>
        </p:spPr>
        <p:txBody>
          <a:bodyPr/>
          <a:lstStyle/>
          <a:p>
            <a:pPr>
              <a:buFont typeface="Wingdings" pitchFamily="2" charset="2"/>
              <a:buChar char="Ø"/>
            </a:pPr>
            <a:r>
              <a:rPr lang="en-US" dirty="0" smtClean="0"/>
              <a:t> Securities</a:t>
            </a:r>
            <a:endParaRPr lang="en-US" dirty="0"/>
          </a:p>
        </p:txBody>
      </p:sp>
      <p:sp>
        <p:nvSpPr>
          <p:cNvPr id="4" name="Content Placeholder 2"/>
          <p:cNvSpPr txBox="1">
            <a:spLocks/>
          </p:cNvSpPr>
          <p:nvPr/>
        </p:nvSpPr>
        <p:spPr>
          <a:xfrm>
            <a:off x="457200" y="2590801"/>
            <a:ext cx="8229600" cy="761999"/>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Holding company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457200" y="3429001"/>
            <a:ext cx="8229600" cy="761999"/>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Subsidiary company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57200" y="4343401"/>
            <a:ext cx="8229600" cy="761999"/>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Associate company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p:bldP spid="5" grpId="0" build="allAtOnce"/>
      <p:bldP spid="6"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Securities</a:t>
            </a:r>
            <a:endParaRPr lang="en-US" dirty="0"/>
          </a:p>
        </p:txBody>
      </p:sp>
      <p:sp>
        <p:nvSpPr>
          <p:cNvPr id="3" name="Content Placeholder 2"/>
          <p:cNvSpPr>
            <a:spLocks noGrp="1"/>
          </p:cNvSpPr>
          <p:nvPr>
            <p:ph idx="1"/>
          </p:nvPr>
        </p:nvSpPr>
        <p:spPr>
          <a:xfrm>
            <a:off x="457200" y="1828800"/>
            <a:ext cx="8229600" cy="2438400"/>
          </a:xfrm>
        </p:spPr>
        <p:txBody>
          <a:bodyPr>
            <a:normAutofit/>
          </a:bodyPr>
          <a:lstStyle/>
          <a:p>
            <a:pPr>
              <a:buNone/>
            </a:pPr>
            <a:r>
              <a:rPr lang="en-US" dirty="0" smtClean="0"/>
              <a:t>   Definitions :</a:t>
            </a:r>
          </a:p>
          <a:p>
            <a:pPr>
              <a:buNone/>
            </a:pPr>
            <a:r>
              <a:rPr lang="en-US" dirty="0" smtClean="0"/>
              <a:t>   (81) “securities” means the securities as defined in clause (h) of section 2 of the</a:t>
            </a:r>
          </a:p>
          <a:p>
            <a:pPr>
              <a:buNone/>
            </a:pPr>
            <a:r>
              <a:rPr lang="en-US" dirty="0" smtClean="0"/>
              <a:t>    Securities Contracts (Regulation) Act, 1956;</a:t>
            </a:r>
          </a:p>
          <a:p>
            <a:endParaRPr lang="en-US" dirty="0"/>
          </a:p>
        </p:txBody>
      </p:sp>
    </p:spTree>
  </p:cSld>
  <p:clrMapOvr>
    <a:masterClrMapping/>
  </p:clrMapOvr>
  <p:transition>
    <p:blind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NEW COMPANIES ACT, 2013 </a:t>
            </a:r>
            <a:endParaRPr lang="en-IN" dirty="0"/>
          </a:p>
        </p:txBody>
      </p:sp>
    </p:spTree>
  </p:cSld>
  <p:clrMapOvr>
    <a:masterClrMapping/>
  </p:clrMapOvr>
  <p:transition>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9144000" cy="1143000"/>
          </a:xfrm>
        </p:spPr>
        <p:txBody>
          <a:bodyPr/>
          <a:lstStyle/>
          <a:p>
            <a:r>
              <a:rPr lang="en-US" dirty="0" smtClean="0"/>
              <a:t>Definition</a:t>
            </a:r>
            <a:endParaRPr lang="en-US" dirty="0"/>
          </a:p>
        </p:txBody>
      </p:sp>
      <p:sp>
        <p:nvSpPr>
          <p:cNvPr id="3" name="Content Placeholder 2"/>
          <p:cNvSpPr>
            <a:spLocks noGrp="1"/>
          </p:cNvSpPr>
          <p:nvPr>
            <p:ph idx="1"/>
          </p:nvPr>
        </p:nvSpPr>
        <p:spPr>
          <a:xfrm>
            <a:off x="152400" y="1066800"/>
            <a:ext cx="8839200" cy="5334000"/>
          </a:xfrm>
        </p:spPr>
        <p:txBody>
          <a:bodyPr>
            <a:noAutofit/>
          </a:bodyPr>
          <a:lstStyle/>
          <a:p>
            <a:pPr>
              <a:buNone/>
            </a:pPr>
            <a:r>
              <a:rPr lang="en-US" sz="2400" dirty="0" smtClean="0"/>
              <a:t>     (h) “securities” include—</a:t>
            </a:r>
          </a:p>
          <a:p>
            <a:pPr>
              <a:buNone/>
            </a:pPr>
            <a:r>
              <a:rPr lang="en-US" sz="2400" dirty="0" smtClean="0"/>
              <a:t>        (</a:t>
            </a:r>
            <a:r>
              <a:rPr lang="en-US" sz="2400" dirty="0" err="1" smtClean="0"/>
              <a:t>i</a:t>
            </a:r>
            <a:r>
              <a:rPr lang="en-US" sz="2400" dirty="0" smtClean="0"/>
              <a:t>)    shares, scrips, stocks, bonds, debentures,  debenture stock or 	  other  marketable securities  of a like nature in or of any 	 	  incorporated  company or other body corporate.</a:t>
            </a:r>
          </a:p>
          <a:p>
            <a:pPr>
              <a:buNone/>
            </a:pPr>
            <a:r>
              <a:rPr lang="en-US" sz="2400" dirty="0" smtClean="0"/>
              <a:t>               (ia) derivative;</a:t>
            </a:r>
          </a:p>
          <a:p>
            <a:pPr>
              <a:buNone/>
            </a:pPr>
            <a:r>
              <a:rPr lang="en-US" sz="2400" dirty="0" smtClean="0"/>
              <a:t>               (ic) security receipt</a:t>
            </a:r>
          </a:p>
          <a:p>
            <a:pPr>
              <a:buNone/>
            </a:pPr>
            <a:r>
              <a:rPr lang="en-US" sz="2400" dirty="0" smtClean="0"/>
              <a:t>               (id) units or any other such instrument issued to the  		         investors  under any  mutual fund scheme.</a:t>
            </a:r>
          </a:p>
          <a:p>
            <a:pPr>
              <a:buNone/>
            </a:pPr>
            <a:r>
              <a:rPr lang="en-US" sz="2400" dirty="0" smtClean="0"/>
              <a:t>        (ii)  Government securities;</a:t>
            </a:r>
          </a:p>
          <a:p>
            <a:pPr>
              <a:buNone/>
            </a:pPr>
            <a:r>
              <a:rPr lang="en-US" sz="2400" dirty="0" smtClean="0"/>
              <a:t>		 (iia) such other instruments as may be declared by the Central 	         Government  to  be securities; and</a:t>
            </a:r>
          </a:p>
          <a:p>
            <a:pPr>
              <a:buNone/>
            </a:pPr>
            <a:r>
              <a:rPr lang="en-US" sz="2400" dirty="0" smtClean="0"/>
              <a:t>	  (iii) rights or interest in securities;</a:t>
            </a:r>
          </a:p>
          <a:p>
            <a:pPr>
              <a:buNone/>
            </a:pPr>
            <a:endParaRPr lang="en-US" sz="2400" dirty="0" smtClean="0"/>
          </a:p>
          <a:p>
            <a:pPr>
              <a:buNone/>
            </a:pPr>
            <a:endParaRPr lang="en-US" sz="2400" dirty="0" smtClean="0"/>
          </a:p>
          <a:p>
            <a:pPr>
              <a:buNone/>
            </a:pPr>
            <a:endParaRPr lang="en-US" sz="2400" dirty="0" smtClean="0"/>
          </a:p>
        </p:txBody>
      </p:sp>
    </p:spTree>
  </p:cSld>
  <p:clrMapOvr>
    <a:masterClrMapping/>
  </p:clrMapOvr>
  <p:transition>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38200"/>
          </a:xfrm>
        </p:spPr>
        <p:txBody>
          <a:bodyPr/>
          <a:lstStyle/>
          <a:p>
            <a:r>
              <a:rPr lang="en-US" dirty="0" smtClean="0"/>
              <a:t>Meaning</a:t>
            </a:r>
            <a:endParaRPr lang="en-US" dirty="0"/>
          </a:p>
        </p:txBody>
      </p:sp>
      <p:sp>
        <p:nvSpPr>
          <p:cNvPr id="3" name="Content Placeholder 2"/>
          <p:cNvSpPr>
            <a:spLocks noGrp="1"/>
          </p:cNvSpPr>
          <p:nvPr>
            <p:ph idx="1"/>
          </p:nvPr>
        </p:nvSpPr>
        <p:spPr>
          <a:xfrm>
            <a:off x="457200" y="1066800"/>
            <a:ext cx="8229600" cy="1143000"/>
          </a:xfrm>
        </p:spPr>
        <p:txBody>
          <a:bodyPr>
            <a:normAutofit/>
          </a:bodyPr>
          <a:lstStyle/>
          <a:p>
            <a:pPr>
              <a:buNone/>
            </a:pPr>
            <a:r>
              <a:rPr lang="en-US" dirty="0" smtClean="0">
                <a:latin typeface="+mj-lt"/>
              </a:rPr>
              <a:t>(84)  “share” means a share in the share capital 	of a company and includes stock; </a:t>
            </a:r>
            <a:endParaRPr lang="en-US" dirty="0">
              <a:latin typeface="+mj-lt"/>
            </a:endParaRPr>
          </a:p>
        </p:txBody>
      </p:sp>
      <p:sp>
        <p:nvSpPr>
          <p:cNvPr id="5" name="Content Placeholder 2"/>
          <p:cNvSpPr txBox="1">
            <a:spLocks/>
          </p:cNvSpPr>
          <p:nvPr/>
        </p:nvSpPr>
        <p:spPr>
          <a:xfrm>
            <a:off x="533400" y="2438400"/>
            <a:ext cx="8229600" cy="3962400"/>
          </a:xfrm>
          <a:prstGeom prst="rect">
            <a:avLst/>
          </a:prstGeom>
        </p:spPr>
        <p:txBody>
          <a:bodyPr vert="horz" lIns="91440" tIns="45720" rIns="91440" bIns="45720" rtlCol="0">
            <a:noAutofit/>
          </a:bodyPr>
          <a:lstStyle/>
          <a:p>
            <a:r>
              <a:rPr lang="en-US" sz="2800" dirty="0" smtClean="0"/>
              <a:t>2 (b) “Government security” means a security created and issued, whether before or after </a:t>
            </a:r>
          </a:p>
          <a:p>
            <a:r>
              <a:rPr lang="en-US" sz="2800" dirty="0" smtClean="0"/>
              <a:t>the commencement of this Act, by the Central Government or a State Government </a:t>
            </a:r>
          </a:p>
          <a:p>
            <a:r>
              <a:rPr lang="en-US" sz="2800" dirty="0" smtClean="0"/>
              <a:t>for the purpose of raising a public loan and having one of the forms specified in </a:t>
            </a:r>
          </a:p>
          <a:p>
            <a:r>
              <a:rPr lang="en-US" sz="2800" dirty="0" smtClean="0"/>
              <a:t>clause (2) of section 2 of the Public Debt Act, 1944 (18 of 1944) ]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noGrp="1"/>
          </p:cNvSpPr>
          <p:nvPr>
            <p:ph idx="1"/>
          </p:nvPr>
        </p:nvSpPr>
        <p:spPr>
          <a:xfrm>
            <a:off x="457200" y="457201"/>
            <a:ext cx="8229600" cy="1828799"/>
          </a:xfrm>
          <a:prstGeom prst="rect">
            <a:avLst/>
          </a:prstGeom>
        </p:spPr>
        <p:txBody>
          <a:bodyPr vert="horz" lIns="91440" tIns="45720" rIns="91440" bIns="45720" rtlCol="0">
            <a:noAutofit/>
          </a:bodyPr>
          <a:lstStyle/>
          <a:p>
            <a:pPr>
              <a:buFont typeface="Wingdings" pitchFamily="2" charset="2"/>
              <a:buChar char="Ø"/>
            </a:pPr>
            <a:r>
              <a:rPr lang="en-US" sz="3200" dirty="0" smtClean="0"/>
              <a:t> (33) “derivative” means the derivative as defined 	in clause (ac) of section 2 of the Securities Contracts (Regulation) Act, 1956;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j-lt"/>
              <a:ea typeface="+mn-ea"/>
              <a:cs typeface="+mn-cs"/>
            </a:endParaRPr>
          </a:p>
        </p:txBody>
      </p:sp>
      <p:sp>
        <p:nvSpPr>
          <p:cNvPr id="5" name="Content Placeholder 2"/>
          <p:cNvSpPr txBox="1">
            <a:spLocks/>
          </p:cNvSpPr>
          <p:nvPr/>
        </p:nvSpPr>
        <p:spPr>
          <a:xfrm>
            <a:off x="762000" y="2514600"/>
            <a:ext cx="8229600" cy="3200400"/>
          </a:xfrm>
          <a:prstGeom prst="rect">
            <a:avLst/>
          </a:prstGeom>
        </p:spPr>
        <p:txBody>
          <a:bodyPr vert="horz" lIns="91440" tIns="45720" rIns="91440" bIns="45720" rtlCol="0">
            <a:noAutofit/>
          </a:bodyPr>
          <a:lstStyle/>
          <a:p>
            <a:r>
              <a:rPr lang="en-US" sz="2400" dirty="0" smtClean="0"/>
              <a:t>Sec 2 of Clause (ac)“derivative” includes—      </a:t>
            </a:r>
          </a:p>
          <a:p>
            <a:r>
              <a:rPr lang="en-US" sz="2400" dirty="0" smtClean="0"/>
              <a:t>	</a:t>
            </a:r>
          </a:p>
          <a:p>
            <a:r>
              <a:rPr lang="en-US" sz="2400" dirty="0" smtClean="0"/>
              <a:t>        (A)  a security derived from a debt instrument, share, 	    loan, whether secured or unsecured, risk instrument 	  or contract for differences or any other form of </a:t>
            </a:r>
          </a:p>
          <a:p>
            <a:r>
              <a:rPr lang="en-US" sz="2400" dirty="0" smtClean="0"/>
              <a:t>                security; </a:t>
            </a:r>
          </a:p>
          <a:p>
            <a:r>
              <a:rPr lang="en-US" sz="2400" dirty="0" smtClean="0"/>
              <a:t>        (B)  a contract which derives its value from the prices, or 	  index of prices, of underlying securities;] </a:t>
            </a:r>
            <a:endParaRPr kumimoji="0" lang="en-US" sz="2400" b="0" i="0"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ransition>
    <p:cover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Holding company</a:t>
            </a:r>
            <a:endParaRPr lang="en-US" b="1" dirty="0"/>
          </a:p>
        </p:txBody>
      </p:sp>
      <p:sp>
        <p:nvSpPr>
          <p:cNvPr id="3" name="Content Placeholder 2"/>
          <p:cNvSpPr>
            <a:spLocks noGrp="1"/>
          </p:cNvSpPr>
          <p:nvPr>
            <p:ph idx="1"/>
          </p:nvPr>
        </p:nvSpPr>
        <p:spPr>
          <a:xfrm>
            <a:off x="457200" y="1752600"/>
            <a:ext cx="8229600" cy="2438400"/>
          </a:xfrm>
        </p:spPr>
        <p:txBody>
          <a:bodyPr/>
          <a:lstStyle/>
          <a:p>
            <a:pPr>
              <a:buFont typeface="Wingdings" pitchFamily="2" charset="2"/>
              <a:buChar char="Ø"/>
            </a:pPr>
            <a:r>
              <a:rPr lang="en-US" dirty="0" smtClean="0"/>
              <a:t>(46) “holding company”, in relation to one or more other companies, means a</a:t>
            </a:r>
          </a:p>
          <a:p>
            <a:pPr>
              <a:buNone/>
            </a:pPr>
            <a:r>
              <a:rPr lang="en-US" dirty="0" smtClean="0"/>
              <a:t>    company of which such companies are subsidiary companies;</a:t>
            </a:r>
          </a:p>
          <a:p>
            <a:pPr>
              <a:buFont typeface="Wingdings" pitchFamily="2" charset="2"/>
              <a:buChar char="Ø"/>
            </a:pPr>
            <a:endParaRPr lang="en-US" dirty="0"/>
          </a:p>
        </p:txBody>
      </p:sp>
    </p:spTree>
  </p:cSld>
  <p:clrMapOvr>
    <a:masterClrMapping/>
  </p:clrMapOvr>
  <p:transition>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 Subsidiary company</a:t>
            </a:r>
            <a:endParaRPr lang="en-US" dirty="0"/>
          </a:p>
        </p:txBody>
      </p:sp>
      <p:sp>
        <p:nvSpPr>
          <p:cNvPr id="3" name="Content Placeholder 2"/>
          <p:cNvSpPr>
            <a:spLocks noGrp="1"/>
          </p:cNvSpPr>
          <p:nvPr>
            <p:ph idx="1"/>
          </p:nvPr>
        </p:nvSpPr>
        <p:spPr>
          <a:xfrm>
            <a:off x="457200" y="1219200"/>
            <a:ext cx="8229600" cy="5257800"/>
          </a:xfrm>
        </p:spPr>
        <p:txBody>
          <a:bodyPr>
            <a:normAutofit fontScale="85000" lnSpcReduction="20000"/>
          </a:bodyPr>
          <a:lstStyle/>
          <a:p>
            <a:pPr>
              <a:buFont typeface="Wingdings" pitchFamily="2" charset="2"/>
              <a:buChar char="Ø"/>
            </a:pPr>
            <a:r>
              <a:rPr lang="en-US" dirty="0" smtClean="0"/>
              <a:t>(87) “subsidiary company” or “subsidiary”, in relation to any other company</a:t>
            </a:r>
            <a:endParaRPr lang="en-IN" dirty="0" smtClean="0"/>
          </a:p>
          <a:p>
            <a:pPr>
              <a:buNone/>
            </a:pPr>
            <a:r>
              <a:rPr lang="en-US" dirty="0" smtClean="0"/>
              <a:t>	(that is to say the holding company), means a company in which the holding company—</a:t>
            </a:r>
            <a:endParaRPr lang="en-IN" dirty="0" smtClean="0"/>
          </a:p>
          <a:p>
            <a:pPr>
              <a:buNone/>
            </a:pPr>
            <a:r>
              <a:rPr lang="en-IN" dirty="0" smtClean="0"/>
              <a:t>	</a:t>
            </a:r>
            <a:r>
              <a:rPr lang="en-US" dirty="0" smtClean="0"/>
              <a:t>(</a:t>
            </a:r>
            <a:r>
              <a:rPr lang="en-US" dirty="0" err="1" smtClean="0"/>
              <a:t>i</a:t>
            </a:r>
            <a:r>
              <a:rPr lang="en-US" dirty="0" smtClean="0"/>
              <a:t>) controls the composition of the Board of Directors; or</a:t>
            </a:r>
            <a:endParaRPr lang="en-IN" dirty="0" smtClean="0"/>
          </a:p>
          <a:p>
            <a:pPr>
              <a:buNone/>
            </a:pPr>
            <a:r>
              <a:rPr lang="en-US" dirty="0" smtClean="0"/>
              <a:t>	(ii) exercises or controls more than one-half of the total share capital</a:t>
            </a:r>
            <a:endParaRPr lang="en-IN" dirty="0" smtClean="0"/>
          </a:p>
          <a:p>
            <a:pPr>
              <a:buNone/>
            </a:pPr>
            <a:r>
              <a:rPr lang="en-US" dirty="0" smtClean="0"/>
              <a:t>	either at its own or together with one or more of its subsidiary companies:</a:t>
            </a:r>
            <a:endParaRPr lang="en-IN" dirty="0" smtClean="0"/>
          </a:p>
          <a:p>
            <a:pPr>
              <a:buNone/>
            </a:pPr>
            <a:r>
              <a:rPr lang="en-US" dirty="0" smtClean="0"/>
              <a:t>	Provided that such class or classes of holding companies as may be prescribed</a:t>
            </a:r>
            <a:endParaRPr lang="en-IN" dirty="0" smtClean="0"/>
          </a:p>
          <a:p>
            <a:pPr>
              <a:buNone/>
            </a:pPr>
            <a:r>
              <a:rPr lang="en-US" dirty="0" smtClean="0"/>
              <a:t>	shall not have layers of subsidiaries beyond such numbers as may be prescribed.</a:t>
            </a:r>
            <a:endParaRPr lang="en-IN" dirty="0" smtClean="0"/>
          </a:p>
          <a:p>
            <a:endParaRPr lang="en-US" dirty="0"/>
          </a:p>
        </p:txBody>
      </p:sp>
    </p:spTree>
  </p:cSld>
  <p:clrMapOvr>
    <a:masterClrMapping/>
  </p:clrMapOvr>
  <p:transition>
    <p:push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r>
              <a:rPr lang="en-US" dirty="0" smtClean="0"/>
              <a:t> Associate company</a:t>
            </a:r>
            <a:endParaRPr lang="en-US" dirty="0"/>
          </a:p>
        </p:txBody>
      </p:sp>
      <p:sp>
        <p:nvSpPr>
          <p:cNvPr id="3" name="Content Placeholder 2"/>
          <p:cNvSpPr>
            <a:spLocks noGrp="1"/>
          </p:cNvSpPr>
          <p:nvPr>
            <p:ph idx="1"/>
          </p:nvPr>
        </p:nvSpPr>
        <p:spPr>
          <a:xfrm>
            <a:off x="457200" y="1066800"/>
            <a:ext cx="8229600" cy="3810000"/>
          </a:xfrm>
        </p:spPr>
        <p:txBody>
          <a:bodyPr/>
          <a:lstStyle/>
          <a:p>
            <a:pPr>
              <a:buFont typeface="Wingdings" pitchFamily="2" charset="2"/>
              <a:buChar char="Ø"/>
            </a:pPr>
            <a:r>
              <a:rPr lang="en-US" dirty="0" smtClean="0"/>
              <a:t> (6) “associate company”, in relation to another company, means a company in</a:t>
            </a:r>
          </a:p>
          <a:p>
            <a:pPr>
              <a:buNone/>
            </a:pPr>
            <a:r>
              <a:rPr lang="en-US" dirty="0" smtClean="0"/>
              <a:t>    which that other company has a </a:t>
            </a:r>
            <a:r>
              <a:rPr lang="en-US" dirty="0" smtClean="0">
                <a:solidFill>
                  <a:srgbClr val="FF0000"/>
                </a:solidFill>
              </a:rPr>
              <a:t>significant influence</a:t>
            </a:r>
            <a:r>
              <a:rPr lang="en-US" dirty="0" smtClean="0"/>
              <a:t>, but which is not a subsidiary</a:t>
            </a:r>
          </a:p>
          <a:p>
            <a:pPr>
              <a:buNone/>
            </a:pPr>
            <a:r>
              <a:rPr lang="en-US" dirty="0" smtClean="0"/>
              <a:t>    company of the company having such influence and includes a joint venture company.</a:t>
            </a:r>
          </a:p>
          <a:p>
            <a:pPr>
              <a:buNone/>
            </a:pPr>
            <a:endParaRPr lang="en-US" dirty="0"/>
          </a:p>
        </p:txBody>
      </p:sp>
      <p:sp>
        <p:nvSpPr>
          <p:cNvPr id="2052" name="Rectangle 4"/>
          <p:cNvSpPr>
            <a:spLocks noChangeArrowheads="1"/>
          </p:cNvSpPr>
          <p:nvPr/>
        </p:nvSpPr>
        <p:spPr bwMode="auto">
          <a:xfrm>
            <a:off x="228600" y="5029200"/>
            <a:ext cx="8763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7155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mj-lt"/>
                <a:ea typeface="Calibri" pitchFamily="34" charset="0"/>
                <a:cs typeface="Times New Roman" pitchFamily="18" charset="0"/>
              </a:rPr>
              <a:t>“significant influence” means</a:t>
            </a:r>
            <a:endParaRPr kumimoji="0" lang="en-US" sz="2400" b="0" i="0" u="none" strike="noStrike" cap="none" normalizeH="0" baseline="0" dirty="0" smtClean="0">
              <a:ln>
                <a:noFill/>
              </a:ln>
              <a:solidFill>
                <a:schemeClr val="tx1"/>
              </a:solidFill>
              <a:effectLst/>
              <a:latin typeface="+mj-lt"/>
              <a:cs typeface="Arial" pitchFamily="34" charset="0"/>
            </a:endParaRPr>
          </a:p>
          <a:p>
            <a:pPr marL="0" marR="0" lvl="0" indent="97155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mj-lt"/>
                <a:ea typeface="Calibri" pitchFamily="34" charset="0"/>
                <a:cs typeface="Times New Roman" pitchFamily="18" charset="0"/>
              </a:rPr>
              <a:t>  control of at least twenty per cent. of total share capital, or      	</a:t>
            </a:r>
            <a:r>
              <a:rPr kumimoji="0" lang="en-US" sz="2400" b="0" i="0" u="none" strike="noStrike" cap="none" normalizeH="0" dirty="0" smtClean="0">
                <a:ln>
                  <a:noFill/>
                </a:ln>
                <a:solidFill>
                  <a:srgbClr val="FF0000"/>
                </a:solidFill>
                <a:effectLst/>
                <a:latin typeface="+mj-lt"/>
                <a:ea typeface="Calibri" pitchFamily="34" charset="0"/>
                <a:cs typeface="Times New Roman" pitchFamily="18" charset="0"/>
              </a:rPr>
              <a:t>   </a:t>
            </a:r>
            <a:r>
              <a:rPr kumimoji="0" lang="en-US" sz="2400" b="0" i="0" u="none" strike="noStrike" cap="none" normalizeH="0" baseline="0" dirty="0" smtClean="0">
                <a:ln>
                  <a:noFill/>
                </a:ln>
                <a:solidFill>
                  <a:srgbClr val="FF0000"/>
                </a:solidFill>
                <a:effectLst/>
                <a:latin typeface="+mj-lt"/>
                <a:ea typeface="Calibri" pitchFamily="34" charset="0"/>
                <a:cs typeface="Times New Roman" pitchFamily="18" charset="0"/>
              </a:rPr>
              <a:t>of  business decisions</a:t>
            </a:r>
            <a:r>
              <a:rPr lang="en-US" sz="2400" dirty="0" smtClean="0">
                <a:latin typeface="+mj-lt"/>
                <a:ea typeface="Calibri" pitchFamily="34" charset="0"/>
                <a:cs typeface="Arial" pitchFamily="34" charset="0"/>
              </a:rPr>
              <a:t> </a:t>
            </a:r>
            <a:r>
              <a:rPr kumimoji="0" lang="en-US" sz="2400" b="0" i="0" u="none" strike="noStrike" cap="none" normalizeH="0" baseline="0" dirty="0" smtClean="0">
                <a:ln>
                  <a:noFill/>
                </a:ln>
                <a:solidFill>
                  <a:srgbClr val="FF0000"/>
                </a:solidFill>
                <a:effectLst/>
                <a:latin typeface="+mj-lt"/>
                <a:ea typeface="Calibri" pitchFamily="34" charset="0"/>
                <a:cs typeface="Times New Roman" pitchFamily="18" charset="0"/>
              </a:rPr>
              <a:t>under an agreement;</a:t>
            </a:r>
            <a:endParaRPr kumimoji="0" lang="en-US" sz="24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 calcmode="lin" valueType="num">
                                      <p:cBhvr additive="base">
                                        <p:cTn id="7" dur="500" fill="hold"/>
                                        <p:tgtEl>
                                          <p:spTgt spid="205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52">
                                            <p:txEl>
                                              <p:pRg st="1" end="1"/>
                                            </p:txEl>
                                          </p:spTgt>
                                        </p:tgtEl>
                                        <p:attrNameLst>
                                          <p:attrName>style.visibility</p:attrName>
                                        </p:attrNameLst>
                                      </p:cBhvr>
                                      <p:to>
                                        <p:strVal val="visible"/>
                                      </p:to>
                                    </p:set>
                                    <p:anim calcmode="lin" valueType="num">
                                      <p:cBhvr additive="base">
                                        <p:cTn id="11" dur="500" fill="hold"/>
                                        <p:tgtEl>
                                          <p:spTgt spid="205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5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52400"/>
            <a:ext cx="8229600" cy="1143000"/>
          </a:xfrm>
        </p:spPr>
        <p:txBody>
          <a:bodyPr/>
          <a:lstStyle/>
          <a:p>
            <a:r>
              <a:rPr lang="en-US" dirty="0" smtClean="0"/>
              <a:t>Sub clause (ii) of clause (d)</a:t>
            </a:r>
            <a:endParaRPr lang="en-US" dirty="0"/>
          </a:p>
        </p:txBody>
      </p:sp>
      <p:sp>
        <p:nvSpPr>
          <p:cNvPr id="3" name="Content Placeholder 2"/>
          <p:cNvSpPr>
            <a:spLocks noGrp="1"/>
          </p:cNvSpPr>
          <p:nvPr>
            <p:ph idx="1"/>
          </p:nvPr>
        </p:nvSpPr>
        <p:spPr>
          <a:xfrm>
            <a:off x="457200" y="1752600"/>
            <a:ext cx="8229600" cy="2209800"/>
          </a:xfrm>
        </p:spPr>
        <p:txBody>
          <a:bodyPr>
            <a:normAutofit/>
          </a:bodyPr>
          <a:lstStyle/>
          <a:p>
            <a:pPr>
              <a:buFont typeface="Wingdings" pitchFamily="2" charset="2"/>
              <a:buChar char="Ø"/>
            </a:pPr>
            <a:r>
              <a:rPr lang="en-US" dirty="0" smtClean="0"/>
              <a:t> is indebted to the company, or its subsidiary,   or its holding or associate company or a  subsidiary of such holding company, in excess of such amount as may be prescribed; or</a:t>
            </a:r>
          </a:p>
          <a:p>
            <a:pPr>
              <a:buNone/>
            </a:pPr>
            <a:endParaRPr lang="en-US" dirty="0"/>
          </a:p>
        </p:txBody>
      </p:sp>
    </p:spTree>
  </p:cSld>
  <p:clrMapOvr>
    <a:masterClrMapping/>
  </p:clrMapOvr>
  <p:transition>
    <p:cover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Sub clause (iii) of clause (d)</a:t>
            </a:r>
            <a:endParaRPr lang="en-US" dirty="0"/>
          </a:p>
        </p:txBody>
      </p:sp>
      <p:sp>
        <p:nvSpPr>
          <p:cNvPr id="3" name="Content Placeholder 2"/>
          <p:cNvSpPr>
            <a:spLocks noGrp="1"/>
          </p:cNvSpPr>
          <p:nvPr>
            <p:ph idx="1"/>
          </p:nvPr>
        </p:nvSpPr>
        <p:spPr>
          <a:xfrm>
            <a:off x="457200" y="1600201"/>
            <a:ext cx="8229600" cy="3276600"/>
          </a:xfrm>
        </p:spPr>
        <p:txBody>
          <a:bodyPr>
            <a:normAutofit/>
          </a:bodyPr>
          <a:lstStyle/>
          <a:p>
            <a:pPr>
              <a:buFont typeface="Wingdings" pitchFamily="2" charset="2"/>
              <a:buChar char="Ø"/>
            </a:pPr>
            <a:r>
              <a:rPr lang="en-US" dirty="0" smtClean="0"/>
              <a:t>  has given a guarantee or provided any    security in connection with the indebtedness of any third person to the company, or its subsidiary, or its holding or associate company or a subsidiary of such holding company, for such amount as may be prescribed;</a:t>
            </a:r>
          </a:p>
          <a:p>
            <a:endParaRPr lang="en-US" dirty="0"/>
          </a:p>
        </p:txBody>
      </p:sp>
    </p:spTree>
  </p:cSld>
  <p:clrMapOvr>
    <a:masterClrMapping/>
  </p:clrMapOvr>
  <p:transition>
    <p:cover dir="l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Clause (e) of Sub - Section (3)</a:t>
            </a:r>
            <a:endParaRPr lang="en-IN" dirty="0"/>
          </a:p>
        </p:txBody>
      </p:sp>
      <p:sp>
        <p:nvSpPr>
          <p:cNvPr id="3" name="Content Placeholder 2"/>
          <p:cNvSpPr>
            <a:spLocks noGrp="1"/>
          </p:cNvSpPr>
          <p:nvPr>
            <p:ph idx="1"/>
          </p:nvPr>
        </p:nvSpPr>
        <p:spPr>
          <a:xfrm>
            <a:off x="457200" y="1600201"/>
            <a:ext cx="8229600" cy="3429000"/>
          </a:xfrm>
        </p:spPr>
        <p:txBody>
          <a:bodyPr/>
          <a:lstStyle/>
          <a:p>
            <a:pPr>
              <a:buFont typeface="Wingdings" pitchFamily="2" charset="2"/>
              <a:buChar char="Ø"/>
            </a:pPr>
            <a:r>
              <a:rPr lang="en-US" dirty="0" smtClean="0"/>
              <a:t> a person or a firm who, whether directly or indirectly, has business relationship with the company, or its subsidiary, or its holding or associate company or subsidiary of such holding company or associate company of such nature as may be prescribed;</a:t>
            </a:r>
          </a:p>
          <a:p>
            <a:endParaRPr lang="en-US" dirty="0"/>
          </a:p>
        </p:txBody>
      </p:sp>
    </p:spTree>
  </p:cSld>
  <p:clrMapOvr>
    <a:masterClrMapping/>
  </p:clrMapOvr>
  <p:transition>
    <p:cover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Clause (f) of Sub - Section (3)</a:t>
            </a:r>
            <a:endParaRPr lang="en-IN" dirty="0"/>
          </a:p>
        </p:txBody>
      </p:sp>
      <p:sp>
        <p:nvSpPr>
          <p:cNvPr id="3" name="Content Placeholder 2"/>
          <p:cNvSpPr>
            <a:spLocks noGrp="1"/>
          </p:cNvSpPr>
          <p:nvPr>
            <p:ph idx="1"/>
          </p:nvPr>
        </p:nvSpPr>
        <p:spPr>
          <a:xfrm>
            <a:off x="457200" y="1752600"/>
            <a:ext cx="8229600" cy="1828800"/>
          </a:xfrm>
        </p:spPr>
        <p:txBody>
          <a:bodyPr/>
          <a:lstStyle/>
          <a:p>
            <a:pPr>
              <a:buFont typeface="Wingdings" pitchFamily="2" charset="2"/>
              <a:buChar char="Ø"/>
            </a:pPr>
            <a:r>
              <a:rPr lang="en-US" dirty="0" smtClean="0"/>
              <a:t> a person whose relative is a director or is in   the employment of the company as a director or key managerial personnel;</a:t>
            </a:r>
          </a:p>
          <a:p>
            <a:endParaRPr lang="en-US" dirty="0"/>
          </a:p>
        </p:txBody>
      </p:sp>
    </p:spTree>
  </p:cSld>
  <p:clrMapOvr>
    <a:masterClrMapping/>
  </p:clrMapOvr>
  <p:transition>
    <p:cover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1447800"/>
            <a:ext cx="8229600" cy="1219200"/>
          </a:xfrm>
          <a:prstGeom prst="rect">
            <a:avLst/>
          </a:prstGeom>
        </p:spPr>
        <p:txBody>
          <a:bodyPr vert="horz" lIns="91440" tIns="45720" rIns="91440" bIns="45720" rtlCol="0" anchor="ctr">
            <a:normAutofit fontScale="85000" lnSpcReduction="10000"/>
          </a:bodyPr>
          <a:lstStyle/>
          <a:p>
            <a:pPr marL="0" marR="0" lvl="0" indent="0"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   SEC 141 – Eligibility, </a:t>
            </a:r>
            <a:r>
              <a:rPr kumimoji="0" lang="en-US" sz="4400" b="0" i="0" u="none" strike="noStrike" kern="1200" cap="none" spc="0" normalizeH="0" noProof="0" dirty="0" smtClean="0">
                <a:ln>
                  <a:noFill/>
                </a:ln>
                <a:solidFill>
                  <a:schemeClr val="tx1"/>
                </a:solidFill>
                <a:effectLst/>
                <a:uLnTx/>
                <a:uFillTx/>
                <a:latin typeface="+mj-lt"/>
                <a:ea typeface="+mj-ea"/>
                <a:cs typeface="+mj-cs"/>
              </a:rPr>
              <a:t>Qualification 		                &amp; Disqualification</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0" i="0" u="none" strike="noStrike" kern="1200" cap="none" spc="0" normalizeH="0" noProof="0" dirty="0" smtClean="0">
                <a:ln>
                  <a:noFill/>
                </a:ln>
                <a:solidFill>
                  <a:schemeClr val="tx1"/>
                </a:solidFill>
                <a:effectLst/>
                <a:uLnTx/>
                <a:uFillTx/>
                <a:latin typeface="+mj-lt"/>
                <a:ea typeface="+mj-ea"/>
                <a:cs typeface="+mj-cs"/>
              </a:rPr>
              <a:t>of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Auditor</a:t>
            </a:r>
            <a:endParaRPr kumimoji="0" lang="en-IN"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Title 1"/>
          <p:cNvSpPr txBox="1">
            <a:spLocks/>
          </p:cNvSpPr>
          <p:nvPr/>
        </p:nvSpPr>
        <p:spPr>
          <a:xfrm>
            <a:off x="0" y="3352800"/>
            <a:ext cx="6477000" cy="1066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en-US" sz="3600" b="0" i="0" u="none" strike="noStrike" kern="1200" cap="none" spc="0" normalizeH="0" baseline="0" noProof="0" dirty="0" smtClean="0">
                <a:ln>
                  <a:noFill/>
                </a:ln>
                <a:solidFill>
                  <a:schemeClr val="tx1"/>
                </a:solidFill>
                <a:effectLst/>
                <a:uLnTx/>
                <a:uFillTx/>
                <a:latin typeface="+mj-lt"/>
                <a:ea typeface="+mj-ea"/>
                <a:cs typeface="+mj-cs"/>
              </a:rPr>
              <a:t>   SEC</a:t>
            </a:r>
            <a:r>
              <a:rPr kumimoji="0" lang="en-US" sz="3600" b="0" i="0" u="none" strike="noStrike" kern="1200" cap="none" spc="0" normalizeH="0" noProof="0" dirty="0" smtClean="0">
                <a:ln>
                  <a:noFill/>
                </a:ln>
                <a:solidFill>
                  <a:schemeClr val="tx1"/>
                </a:solidFill>
                <a:effectLst/>
                <a:uLnTx/>
                <a:uFillTx/>
                <a:latin typeface="+mj-lt"/>
                <a:ea typeface="+mj-ea"/>
                <a:cs typeface="+mj-cs"/>
              </a:rPr>
              <a:t> 142 - Remuneration</a:t>
            </a:r>
            <a:endParaRPr kumimoji="0" lang="en-IN" sz="36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lstStyle/>
          <a:p>
            <a:r>
              <a:rPr lang="en-US" dirty="0" smtClean="0"/>
              <a:t>What is mean by ?</a:t>
            </a:r>
            <a:endParaRPr lang="en-US" dirty="0"/>
          </a:p>
        </p:txBody>
      </p:sp>
      <p:sp>
        <p:nvSpPr>
          <p:cNvPr id="3" name="Content Placeholder 2"/>
          <p:cNvSpPr>
            <a:spLocks noGrp="1"/>
          </p:cNvSpPr>
          <p:nvPr>
            <p:ph idx="1"/>
          </p:nvPr>
        </p:nvSpPr>
        <p:spPr>
          <a:xfrm>
            <a:off x="457200" y="1295400"/>
            <a:ext cx="8229600" cy="762000"/>
          </a:xfrm>
        </p:spPr>
        <p:txBody>
          <a:bodyPr/>
          <a:lstStyle/>
          <a:p>
            <a:pPr>
              <a:buFont typeface="Wingdings" pitchFamily="2" charset="2"/>
              <a:buChar char="Ø"/>
            </a:pPr>
            <a:r>
              <a:rPr lang="en-US" dirty="0" smtClean="0"/>
              <a:t> key managerial personnel</a:t>
            </a:r>
            <a:endParaRPr lang="en-US" dirty="0"/>
          </a:p>
        </p:txBody>
      </p:sp>
      <p:sp>
        <p:nvSpPr>
          <p:cNvPr id="4" name="Title 1"/>
          <p:cNvSpPr txBox="1">
            <a:spLocks/>
          </p:cNvSpPr>
          <p:nvPr/>
        </p:nvSpPr>
        <p:spPr>
          <a:xfrm>
            <a:off x="533400" y="2133600"/>
            <a:ext cx="8229600" cy="3886200"/>
          </a:xfrm>
          <a:prstGeom prst="rect">
            <a:avLst/>
          </a:prstGeom>
        </p:spPr>
        <p:txBody>
          <a:bodyPr vert="horz" lIns="91440" tIns="45720" rIns="91440" bIns="45720" rtlCol="0" anchor="ctr">
            <a:normAutofit lnSpcReduction="10000"/>
          </a:bodyPr>
          <a:lstStyle/>
          <a:p>
            <a:r>
              <a:rPr lang="en-US" sz="2800" dirty="0" smtClean="0"/>
              <a:t>(51)   “key managerial personnel”, in relation to a    	company, means—</a:t>
            </a:r>
          </a:p>
          <a:p>
            <a:r>
              <a:rPr lang="en-US" sz="2800" dirty="0" smtClean="0"/>
              <a:t>		(</a:t>
            </a:r>
            <a:r>
              <a:rPr lang="en-US" sz="2800" dirty="0" err="1" smtClean="0"/>
              <a:t>i</a:t>
            </a:r>
            <a:r>
              <a:rPr lang="en-US" sz="2800" dirty="0" smtClean="0"/>
              <a:t>)   the Chief Executive Officer or the 			       managing director or the manager;</a:t>
            </a:r>
          </a:p>
          <a:p>
            <a:r>
              <a:rPr lang="en-US" sz="2800" dirty="0" smtClean="0"/>
              <a:t>		(ii)  the company secretary;</a:t>
            </a:r>
          </a:p>
          <a:p>
            <a:r>
              <a:rPr lang="en-US" sz="2800" dirty="0" smtClean="0"/>
              <a:t>		(iii) the whole-time director;</a:t>
            </a:r>
          </a:p>
          <a:p>
            <a:r>
              <a:rPr lang="en-US" sz="2800" dirty="0" smtClean="0"/>
              <a:t>		(iv) the Chief Financial Officer; and</a:t>
            </a:r>
          </a:p>
          <a:p>
            <a:r>
              <a:rPr lang="en-US" sz="2800" dirty="0" smtClean="0"/>
              <a:t>		(v)  such other officer as may be 			       prescribed;</a:t>
            </a:r>
            <a:endParaRPr kumimoji="0" lang="en-US" sz="2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Who are they  ?</a:t>
            </a:r>
            <a:endParaRPr lang="en-IN" dirty="0"/>
          </a:p>
        </p:txBody>
      </p:sp>
      <p:sp>
        <p:nvSpPr>
          <p:cNvPr id="3" name="Content Placeholder 2"/>
          <p:cNvSpPr>
            <a:spLocks noGrp="1"/>
          </p:cNvSpPr>
          <p:nvPr>
            <p:ph idx="1"/>
          </p:nvPr>
        </p:nvSpPr>
        <p:spPr>
          <a:xfrm>
            <a:off x="533400" y="2133600"/>
            <a:ext cx="8229600" cy="762000"/>
          </a:xfrm>
        </p:spPr>
        <p:txBody>
          <a:bodyPr/>
          <a:lstStyle/>
          <a:p>
            <a:pPr>
              <a:buFont typeface="Wingdings" pitchFamily="2" charset="2"/>
              <a:buChar char="Ø"/>
            </a:pPr>
            <a:r>
              <a:rPr lang="en-US" dirty="0" smtClean="0"/>
              <a:t> Chief Executive Officer</a:t>
            </a:r>
            <a:endParaRPr lang="en-IN" dirty="0"/>
          </a:p>
        </p:txBody>
      </p:sp>
      <p:sp>
        <p:nvSpPr>
          <p:cNvPr id="4" name="Content Placeholder 2"/>
          <p:cNvSpPr txBox="1">
            <a:spLocks/>
          </p:cNvSpPr>
          <p:nvPr/>
        </p:nvSpPr>
        <p:spPr>
          <a:xfrm>
            <a:off x="533400" y="1219200"/>
            <a:ext cx="8229600" cy="762000"/>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Chief Financial Officer</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533400" y="5715000"/>
            <a:ext cx="8229600" cy="762000"/>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Whole-time director</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533400" y="3048000"/>
            <a:ext cx="8229600" cy="762000"/>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Manager</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a:xfrm>
            <a:off x="533400" y="3962400"/>
            <a:ext cx="8229600" cy="762000"/>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Managing Director</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533400" y="4876800"/>
            <a:ext cx="8229600" cy="762000"/>
          </a:xfrm>
          <a:prstGeom prst="rect">
            <a:avLst/>
          </a:prstGeom>
        </p:spPr>
        <p:txBody>
          <a:bodyPr vert="horz" lIns="91440" tIns="45720" rIns="91440" bIns="45720" rtlCol="0">
            <a:normAutofit/>
          </a:bodyPr>
          <a:lstStyle/>
          <a:p>
            <a:pPr marL="342900" lvl="0" indent="-342900">
              <a:spcBef>
                <a:spcPct val="20000"/>
              </a:spcBef>
              <a:buFont typeface="Wingdings" pitchFamily="2" charset="2"/>
              <a:buChar char="Ø"/>
            </a:pPr>
            <a:r>
              <a:rPr lang="en-US" sz="3200" dirty="0" smtClean="0"/>
              <a:t> Company  Secretary</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09600"/>
          </a:xfrm>
        </p:spPr>
        <p:txBody>
          <a:bodyPr>
            <a:normAutofit fontScale="90000"/>
          </a:bodyPr>
          <a:lstStyle/>
          <a:p>
            <a:r>
              <a:rPr lang="en-US" dirty="0" smtClean="0"/>
              <a:t>Definition</a:t>
            </a:r>
            <a:endParaRPr lang="en-US" dirty="0"/>
          </a:p>
        </p:txBody>
      </p:sp>
      <p:sp>
        <p:nvSpPr>
          <p:cNvPr id="3" name="Content Placeholder 2"/>
          <p:cNvSpPr>
            <a:spLocks noGrp="1"/>
          </p:cNvSpPr>
          <p:nvPr>
            <p:ph idx="1"/>
          </p:nvPr>
        </p:nvSpPr>
        <p:spPr>
          <a:xfrm>
            <a:off x="457200" y="2057400"/>
            <a:ext cx="8305800" cy="1066800"/>
          </a:xfrm>
        </p:spPr>
        <p:txBody>
          <a:bodyPr>
            <a:normAutofit fontScale="85000" lnSpcReduction="10000"/>
          </a:bodyPr>
          <a:lstStyle/>
          <a:p>
            <a:pPr>
              <a:buFont typeface="Wingdings" pitchFamily="2" charset="2"/>
              <a:buChar char="Ø"/>
            </a:pPr>
            <a:r>
              <a:rPr lang="en-US" dirty="0" smtClean="0"/>
              <a:t> (19) “Chief Financial Officer” means a person  appointed as the Chief Financial Officer of a company;</a:t>
            </a:r>
          </a:p>
          <a:p>
            <a:pPr>
              <a:buNone/>
            </a:pPr>
            <a:endParaRPr lang="en-US" dirty="0"/>
          </a:p>
        </p:txBody>
      </p:sp>
      <p:sp>
        <p:nvSpPr>
          <p:cNvPr id="4" name="Content Placeholder 2"/>
          <p:cNvSpPr txBox="1">
            <a:spLocks/>
          </p:cNvSpPr>
          <p:nvPr/>
        </p:nvSpPr>
        <p:spPr>
          <a:xfrm>
            <a:off x="533400" y="4343400"/>
            <a:ext cx="8229600" cy="1371600"/>
          </a:xfrm>
          <a:prstGeom prst="rect">
            <a:avLst/>
          </a:prstGeom>
        </p:spPr>
        <p:txBody>
          <a:bodyPr vert="horz" lIns="91440" tIns="45720" rIns="91440" bIns="45720" rtlCol="0">
            <a:normAutofit fontScale="92500" lnSpcReduction="10000"/>
          </a:bodyPr>
          <a:lstStyle/>
          <a:p>
            <a:pPr>
              <a:buFont typeface="Wingdings" pitchFamily="2" charset="2"/>
              <a:buChar char="Ø"/>
            </a:pPr>
            <a:r>
              <a:rPr lang="en-US" sz="3200" dirty="0" smtClean="0"/>
              <a:t> (18) “Chief Executive Officer” means an               officer of a company, who has been</a:t>
            </a:r>
          </a:p>
          <a:p>
            <a:r>
              <a:rPr lang="en-US" sz="3200" dirty="0" smtClean="0"/>
              <a:t>designated as such by it</a:t>
            </a:r>
            <a:r>
              <a:rPr lang="en-US" sz="3200" b="1" dirty="0" smtClean="0"/>
              <a:t>;</a:t>
            </a:r>
            <a:endParaRPr lang="en-US"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609600" y="1066800"/>
            <a:ext cx="2895600" cy="609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CFO – Means</a:t>
            </a:r>
            <a:r>
              <a:rPr kumimoji="0" lang="en-US" sz="3200" b="0" i="0" u="none" strike="noStrike" kern="1200" cap="none" spc="0" normalizeH="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609600" y="3352800"/>
            <a:ext cx="2895600" cy="609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CEO – Means</a:t>
            </a:r>
            <a:r>
              <a:rPr kumimoji="0" lang="en-US" sz="3200" b="0" i="0" u="none" strike="noStrike" kern="1200" cap="none" spc="0" normalizeH="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76400"/>
            <a:ext cx="8382000" cy="3429000"/>
          </a:xfrm>
          <a:prstGeom prst="rect">
            <a:avLst/>
          </a:prstGeom>
        </p:spPr>
        <p:txBody>
          <a:bodyPr vert="horz" lIns="91440" tIns="45720" rIns="91440" bIns="45720" rtlCol="0">
            <a:normAutofit fontScale="85000" lnSpcReduction="20000"/>
          </a:bodyPr>
          <a:lstStyle/>
          <a:p>
            <a:pPr>
              <a:buFont typeface="Wingdings" pitchFamily="2" charset="2"/>
              <a:buChar char="Ø"/>
            </a:pPr>
            <a:r>
              <a:rPr lang="en-US" sz="3200" dirty="0" smtClean="0"/>
              <a:t> (53) “manager” means an individual who, subject  	    to the superintendence, control</a:t>
            </a:r>
          </a:p>
          <a:p>
            <a:r>
              <a:rPr lang="en-US" sz="3200" dirty="0" smtClean="0"/>
              <a:t>	    and direction of the Board of Directors, has 	    the management of the whole, or</a:t>
            </a:r>
          </a:p>
          <a:p>
            <a:r>
              <a:rPr lang="en-US" sz="3200" dirty="0" smtClean="0"/>
              <a:t>	    substantially </a:t>
            </a:r>
            <a:r>
              <a:rPr lang="en-US" sz="3600" dirty="0" smtClean="0"/>
              <a:t>the</a:t>
            </a:r>
            <a:r>
              <a:rPr lang="en-US" sz="3200" dirty="0" smtClean="0"/>
              <a:t> whole, of the affairs of a 	    company, and includes a director or any</a:t>
            </a:r>
          </a:p>
          <a:p>
            <a:r>
              <a:rPr lang="en-US" sz="3200" dirty="0" smtClean="0"/>
              <a:t>	    other person occupying the position of a 	    manager, by whatever name called, whether</a:t>
            </a:r>
          </a:p>
          <a:p>
            <a:r>
              <a:rPr lang="en-US" sz="3200" dirty="0" smtClean="0"/>
              <a:t>	    under a contract of service or not;</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533400" y="533400"/>
            <a:ext cx="3810000" cy="762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Manager – Means</a:t>
            </a:r>
            <a:r>
              <a:rPr kumimoji="0" lang="en-US" sz="3200" b="0" i="0" u="none" strike="noStrike" kern="1200" cap="none" spc="0" normalizeH="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3810000"/>
          </a:xfrm>
        </p:spPr>
        <p:txBody>
          <a:bodyPr>
            <a:normAutofit fontScale="92500"/>
          </a:bodyPr>
          <a:lstStyle/>
          <a:p>
            <a:pPr>
              <a:buFont typeface="Wingdings" pitchFamily="2" charset="2"/>
              <a:buChar char="Ø"/>
            </a:pPr>
            <a:r>
              <a:rPr lang="en-US" dirty="0" smtClean="0"/>
              <a:t>  (54) “managing director” means a director  who, by virtue of the articles of a company or an agreement with the company or a resolution passed in its general meeting, or by its Board of Directors, is entrusted with substantial powers of management of the affairs of the company and includes a director occupying the position of managing director, by whatever name called.</a:t>
            </a:r>
          </a:p>
          <a:p>
            <a:pPr>
              <a:buFont typeface="Wingdings" pitchFamily="2" charset="2"/>
              <a:buChar char="Ø"/>
            </a:pPr>
            <a:endParaRPr lang="en-US" dirty="0"/>
          </a:p>
        </p:txBody>
      </p:sp>
      <p:sp>
        <p:nvSpPr>
          <p:cNvPr id="4" name="Content Placeholder 2"/>
          <p:cNvSpPr txBox="1">
            <a:spLocks/>
          </p:cNvSpPr>
          <p:nvPr/>
        </p:nvSpPr>
        <p:spPr>
          <a:xfrm>
            <a:off x="533400" y="533400"/>
            <a:ext cx="5257800" cy="762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3200" dirty="0" smtClean="0"/>
              <a:t>Managing Director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 Means</a:t>
            </a:r>
            <a:r>
              <a:rPr kumimoji="0" lang="en-US" sz="3200" b="0" i="0" u="none" strike="noStrike" kern="1200" cap="none" spc="0" normalizeH="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67200"/>
            <a:ext cx="8229600" cy="1447800"/>
          </a:xfrm>
        </p:spPr>
        <p:txBody>
          <a:bodyPr>
            <a:normAutofit lnSpcReduction="10000"/>
          </a:bodyPr>
          <a:lstStyle/>
          <a:p>
            <a:pPr>
              <a:buFont typeface="Wingdings" pitchFamily="2" charset="2"/>
              <a:buChar char="Ø"/>
            </a:pPr>
            <a:r>
              <a:rPr lang="en-US" b="1" dirty="0" smtClean="0"/>
              <a:t> </a:t>
            </a:r>
            <a:r>
              <a:rPr lang="en-US" dirty="0" smtClean="0"/>
              <a:t>(94) “whole-time director” includes a director in the whole-time employment of the company;</a:t>
            </a:r>
          </a:p>
          <a:p>
            <a:endParaRPr lang="en-US" dirty="0"/>
          </a:p>
        </p:txBody>
      </p:sp>
      <p:sp>
        <p:nvSpPr>
          <p:cNvPr id="4" name="Content Placeholder 2"/>
          <p:cNvSpPr txBox="1">
            <a:spLocks/>
          </p:cNvSpPr>
          <p:nvPr/>
        </p:nvSpPr>
        <p:spPr>
          <a:xfrm>
            <a:off x="533400" y="1066800"/>
            <a:ext cx="8534400" cy="1905000"/>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(24) “company secretary” or “secretary” means a company secretary as defined in clause (c) of sub-section (1) of section 2 of the Company Secretaries Act, 1980 who is appointed by a company to perform the functions of a company secretary under this Act;</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533400" y="304800"/>
            <a:ext cx="3124200" cy="685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CS – Means</a:t>
            </a:r>
            <a:r>
              <a:rPr kumimoji="0" lang="en-US" sz="3200" b="0" i="0" u="none" strike="noStrike" kern="1200" cap="none" spc="0" normalizeH="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533400" y="3276600"/>
            <a:ext cx="2895600" cy="609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3200" dirty="0" smtClean="0"/>
              <a:t>WTD - Means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Clause (g) of Sub - Section (3)</a:t>
            </a:r>
            <a:endParaRPr lang="en-IN" dirty="0"/>
          </a:p>
        </p:txBody>
      </p:sp>
      <p:sp>
        <p:nvSpPr>
          <p:cNvPr id="3" name="Content Placeholder 2"/>
          <p:cNvSpPr>
            <a:spLocks noGrp="1"/>
          </p:cNvSpPr>
          <p:nvPr>
            <p:ph idx="1"/>
          </p:nvPr>
        </p:nvSpPr>
        <p:spPr>
          <a:xfrm>
            <a:off x="457200" y="1600201"/>
            <a:ext cx="8229600" cy="3733800"/>
          </a:xfrm>
        </p:spPr>
        <p:txBody>
          <a:bodyPr/>
          <a:lstStyle/>
          <a:p>
            <a:pPr>
              <a:buFont typeface="Wingdings" pitchFamily="2" charset="2"/>
              <a:buChar char="Ø"/>
            </a:pPr>
            <a:r>
              <a:rPr lang="en-US" dirty="0" smtClean="0"/>
              <a:t>  a person who is in full time employment  elsewhere or a person or a partner of a firm holding appointment as its auditor, if such persons or partner is at the date of such appointment or reappointment holding appointment as auditor of more than twenty companies;</a:t>
            </a:r>
          </a:p>
          <a:p>
            <a:pPr>
              <a:buNone/>
            </a:pPr>
            <a:endParaRPr lang="en-US" dirty="0"/>
          </a:p>
        </p:txBody>
      </p:sp>
    </p:spTree>
  </p:cSld>
  <p:clrMapOvr>
    <a:masterClrMapping/>
  </p:clrMapOvr>
  <p:transition>
    <p:wheel spokes="8"/>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Clause (h) of Sub - Section (3)</a:t>
            </a:r>
            <a:endParaRPr lang="en-IN" dirty="0"/>
          </a:p>
        </p:txBody>
      </p:sp>
      <p:sp>
        <p:nvSpPr>
          <p:cNvPr id="3" name="Content Placeholder 2"/>
          <p:cNvSpPr>
            <a:spLocks noGrp="1"/>
          </p:cNvSpPr>
          <p:nvPr>
            <p:ph idx="1"/>
          </p:nvPr>
        </p:nvSpPr>
        <p:spPr>
          <a:xfrm>
            <a:off x="457200" y="1600201"/>
            <a:ext cx="8229600" cy="2133600"/>
          </a:xfrm>
        </p:spPr>
        <p:txBody>
          <a:bodyPr/>
          <a:lstStyle/>
          <a:p>
            <a:pPr>
              <a:buFont typeface="Wingdings" pitchFamily="2" charset="2"/>
              <a:buChar char="Ø"/>
            </a:pPr>
            <a:r>
              <a:rPr lang="en-US" dirty="0" smtClean="0"/>
              <a:t> (h) a person who has been convicted by a court of an offence involving fraud and a period of ten years has not elapsed from the date of such conviction;</a:t>
            </a:r>
          </a:p>
          <a:p>
            <a:pPr>
              <a:buNone/>
            </a:pPr>
            <a:endParaRPr lang="en-US" dirty="0"/>
          </a:p>
        </p:txBody>
      </p:sp>
      <p:sp>
        <p:nvSpPr>
          <p:cNvPr id="5" name="Content Placeholder 2"/>
          <p:cNvSpPr txBox="1">
            <a:spLocks/>
          </p:cNvSpPr>
          <p:nvPr/>
        </p:nvSpPr>
        <p:spPr>
          <a:xfrm>
            <a:off x="457200" y="4038600"/>
            <a:ext cx="8229600" cy="1219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“court” means as defined in sec</a:t>
            </a:r>
            <a:r>
              <a:rPr kumimoji="0" lang="en-US" sz="3200" b="0" i="0" u="none" strike="noStrike" kern="1200" cap="none" spc="0" normalizeH="0" noProof="0" dirty="0" smtClean="0">
                <a:ln>
                  <a:noFill/>
                </a:ln>
                <a:solidFill>
                  <a:schemeClr val="tx1"/>
                </a:solidFill>
                <a:effectLst/>
                <a:uLnTx/>
                <a:uFillTx/>
                <a:latin typeface="+mn-lt"/>
                <a:ea typeface="+mn-ea"/>
                <a:cs typeface="+mn-cs"/>
              </a:rPr>
              <a:t> 29 of the companies act,2013.</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smtClean="0"/>
              <a:t>Clause (</a:t>
            </a:r>
            <a:r>
              <a:rPr lang="en-US" dirty="0" err="1" smtClean="0"/>
              <a:t>i</a:t>
            </a:r>
            <a:r>
              <a:rPr lang="en-US" dirty="0" smtClean="0"/>
              <a:t>) of Sub - Section (3)</a:t>
            </a:r>
            <a:endParaRPr lang="en-IN" dirty="0"/>
          </a:p>
        </p:txBody>
      </p:sp>
      <p:sp>
        <p:nvSpPr>
          <p:cNvPr id="3" name="Content Placeholder 2"/>
          <p:cNvSpPr>
            <a:spLocks noGrp="1"/>
          </p:cNvSpPr>
          <p:nvPr>
            <p:ph idx="1"/>
          </p:nvPr>
        </p:nvSpPr>
        <p:spPr>
          <a:xfrm>
            <a:off x="457200" y="1752600"/>
            <a:ext cx="8229600" cy="2895600"/>
          </a:xfrm>
        </p:spPr>
        <p:txBody>
          <a:bodyPr/>
          <a:lstStyle/>
          <a:p>
            <a:pPr>
              <a:buFont typeface="Wingdings" pitchFamily="2" charset="2"/>
              <a:buChar char="Ø"/>
            </a:pPr>
            <a:r>
              <a:rPr lang="en-US" dirty="0" smtClean="0"/>
              <a:t> (</a:t>
            </a:r>
            <a:r>
              <a:rPr lang="en-US" dirty="0" err="1" smtClean="0"/>
              <a:t>i</a:t>
            </a:r>
            <a:r>
              <a:rPr lang="en-US" dirty="0" smtClean="0"/>
              <a:t>) any person whose subsidiary or associate company or any other form of entity, is engaged as on the date of appointment in consulting and specialized services as provided in section 144.</a:t>
            </a:r>
          </a:p>
          <a:p>
            <a:pPr>
              <a:buNone/>
            </a:pPr>
            <a:endParaRPr lang="en-US" dirty="0"/>
          </a:p>
        </p:txBody>
      </p:sp>
    </p:spTree>
  </p:cSld>
  <p:clrMapOvr>
    <a:masterClrMapping/>
  </p:clrMapOvr>
  <p:transition>
    <p:check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 144</a:t>
            </a:r>
            <a:endParaRPr lang="en-US" dirty="0"/>
          </a:p>
        </p:txBody>
      </p:sp>
      <p:sp>
        <p:nvSpPr>
          <p:cNvPr id="3" name="Content Placeholder 2"/>
          <p:cNvSpPr>
            <a:spLocks noGrp="1"/>
          </p:cNvSpPr>
          <p:nvPr>
            <p:ph idx="1"/>
          </p:nvPr>
        </p:nvSpPr>
        <p:spPr>
          <a:xfrm>
            <a:off x="457200" y="1524000"/>
            <a:ext cx="8229600" cy="4525963"/>
          </a:xfrm>
        </p:spPr>
        <p:txBody>
          <a:bodyPr>
            <a:normAutofit/>
          </a:bodyPr>
          <a:lstStyle/>
          <a:p>
            <a:pPr>
              <a:buFont typeface="Wingdings" pitchFamily="2" charset="2"/>
              <a:buChar char="Ø"/>
            </a:pPr>
            <a:r>
              <a:rPr lang="en-US" dirty="0" smtClean="0"/>
              <a:t>An auditor appointed under this Act shall provide to the company only such</a:t>
            </a:r>
            <a:endParaRPr lang="en-IN" dirty="0" smtClean="0"/>
          </a:p>
          <a:p>
            <a:pPr>
              <a:buNone/>
            </a:pPr>
            <a:r>
              <a:rPr lang="en-US" dirty="0" smtClean="0"/>
              <a:t>   	other services as are approved by the Board of Directors or the audit committee, as the case</a:t>
            </a:r>
            <a:endParaRPr lang="en-IN" dirty="0" smtClean="0"/>
          </a:p>
          <a:p>
            <a:pPr>
              <a:buNone/>
            </a:pPr>
            <a:r>
              <a:rPr lang="en-US" dirty="0" smtClean="0"/>
              <a:t>	may be, but which shall not include any of the following services (whether such services are</a:t>
            </a:r>
            <a:r>
              <a:rPr lang="en-IN" dirty="0" smtClean="0"/>
              <a:t> </a:t>
            </a:r>
            <a:r>
              <a:rPr lang="en-US" dirty="0" smtClean="0"/>
              <a:t>rendered directly or indirectly to the company or its holding company or subsidiary company,</a:t>
            </a:r>
            <a:endParaRPr lang="en-IN" dirty="0" smtClean="0"/>
          </a:p>
          <a:p>
            <a:pPr>
              <a:buNone/>
            </a:pPr>
            <a:endParaRPr lang="en-US" dirty="0"/>
          </a:p>
        </p:txBody>
      </p:sp>
    </p:spTree>
  </p:cSld>
  <p:clrMapOvr>
    <a:masterClrMapping/>
  </p:clrMapOvr>
  <p:transition>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Section 141 </a:t>
            </a:r>
            <a:endParaRPr lang="en-IN" dirty="0"/>
          </a:p>
        </p:txBody>
      </p:sp>
      <p:sp>
        <p:nvSpPr>
          <p:cNvPr id="3" name="Content Placeholder 2"/>
          <p:cNvSpPr>
            <a:spLocks noGrp="1"/>
          </p:cNvSpPr>
          <p:nvPr>
            <p:ph idx="1"/>
          </p:nvPr>
        </p:nvSpPr>
        <p:spPr>
          <a:xfrm>
            <a:off x="457200" y="1417637"/>
            <a:ext cx="8229600" cy="1630363"/>
          </a:xfrm>
        </p:spPr>
        <p:txBody>
          <a:bodyPr>
            <a:normAutofit/>
          </a:bodyPr>
          <a:lstStyle/>
          <a:p>
            <a:pPr>
              <a:buFont typeface="Wingdings" pitchFamily="2" charset="2"/>
              <a:buChar char="Ø"/>
            </a:pPr>
            <a:r>
              <a:rPr lang="en-US" dirty="0" smtClean="0"/>
              <a:t> Sub - Section (1) : A person shall be eligible for appointment as an auditor of a company only if</a:t>
            </a:r>
            <a:r>
              <a:rPr lang="en-IN" dirty="0" smtClean="0"/>
              <a:t>  </a:t>
            </a:r>
            <a:r>
              <a:rPr lang="en-US" dirty="0" smtClean="0"/>
              <a:t>He is a chartered accountant</a:t>
            </a:r>
            <a:endParaRPr lang="en-IN" dirty="0" smtClean="0"/>
          </a:p>
          <a:p>
            <a:pPr>
              <a:buNone/>
            </a:pPr>
            <a:endParaRPr lang="en-IN" dirty="0"/>
          </a:p>
        </p:txBody>
      </p:sp>
      <p:sp>
        <p:nvSpPr>
          <p:cNvPr id="5" name="TextBox 4"/>
          <p:cNvSpPr txBox="1"/>
          <p:nvPr/>
        </p:nvSpPr>
        <p:spPr>
          <a:xfrm>
            <a:off x="762000" y="3620631"/>
            <a:ext cx="7772400" cy="2246769"/>
          </a:xfrm>
          <a:prstGeom prst="rect">
            <a:avLst/>
          </a:prstGeom>
          <a:noFill/>
        </p:spPr>
        <p:txBody>
          <a:bodyPr wrap="square" rtlCol="0">
            <a:spAutoFit/>
          </a:bodyPr>
          <a:lstStyle/>
          <a:p>
            <a:r>
              <a:rPr lang="en-US" sz="2800" dirty="0" smtClean="0"/>
              <a:t>Provided that a firm whereof majority of partners practicing in India are qualified for</a:t>
            </a:r>
            <a:endParaRPr lang="en-IN" sz="2800" dirty="0" smtClean="0"/>
          </a:p>
          <a:p>
            <a:r>
              <a:rPr lang="en-US" sz="2800" dirty="0" smtClean="0"/>
              <a:t>appointment as aforesaid may be appointed by its firm name to be auditor of a company.</a:t>
            </a:r>
            <a:endParaRPr lang="en-IN" sz="2800" dirty="0" smtClean="0"/>
          </a:p>
          <a:p>
            <a:endParaRPr lang="en-IN" sz="2800" dirty="0"/>
          </a:p>
        </p:txBody>
      </p:sp>
    </p:spTree>
  </p:cSld>
  <p:clrMapOvr>
    <a:masterClrMapping/>
  </p:clrMapOvr>
  <p:transition>
    <p:checke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10000"/>
          </a:bodyPr>
          <a:lstStyle/>
          <a:p>
            <a:pPr>
              <a:buNone/>
            </a:pPr>
            <a:r>
              <a:rPr lang="en-US" dirty="0" smtClean="0"/>
              <a:t>The following services namely:—</a:t>
            </a:r>
            <a:endParaRPr lang="en-IN" dirty="0" smtClean="0"/>
          </a:p>
          <a:p>
            <a:pPr>
              <a:buNone/>
            </a:pPr>
            <a:r>
              <a:rPr lang="en-US" dirty="0" smtClean="0"/>
              <a:t>    (a) accounting and book keeping services;</a:t>
            </a:r>
            <a:endParaRPr lang="en-IN" dirty="0" smtClean="0"/>
          </a:p>
          <a:p>
            <a:pPr>
              <a:buNone/>
            </a:pPr>
            <a:r>
              <a:rPr lang="en-US" dirty="0" smtClean="0"/>
              <a:t> 	(b) internal audit;</a:t>
            </a:r>
            <a:endParaRPr lang="en-IN" dirty="0" smtClean="0"/>
          </a:p>
          <a:p>
            <a:pPr>
              <a:buNone/>
            </a:pPr>
            <a:r>
              <a:rPr lang="en-US" dirty="0" smtClean="0"/>
              <a:t>	(c) design and implementation of any financial information system;</a:t>
            </a:r>
            <a:endParaRPr lang="en-IN" dirty="0" smtClean="0"/>
          </a:p>
          <a:p>
            <a:pPr>
              <a:buNone/>
            </a:pPr>
            <a:r>
              <a:rPr lang="en-US" dirty="0" smtClean="0"/>
              <a:t>	(d) actuarial services;</a:t>
            </a:r>
            <a:endParaRPr lang="en-IN" dirty="0" smtClean="0"/>
          </a:p>
          <a:p>
            <a:pPr>
              <a:buNone/>
            </a:pPr>
            <a:r>
              <a:rPr lang="en-US" dirty="0" smtClean="0"/>
              <a:t>	(e) investment advisory services;</a:t>
            </a:r>
            <a:endParaRPr lang="en-IN" dirty="0" smtClean="0"/>
          </a:p>
          <a:p>
            <a:pPr>
              <a:buNone/>
            </a:pPr>
            <a:r>
              <a:rPr lang="en-US" dirty="0" smtClean="0"/>
              <a:t>	(f) investment banking services;</a:t>
            </a:r>
            <a:endParaRPr lang="en-IN" dirty="0" smtClean="0"/>
          </a:p>
          <a:p>
            <a:pPr>
              <a:buNone/>
            </a:pPr>
            <a:r>
              <a:rPr lang="en-US" dirty="0" smtClean="0"/>
              <a:t>	(g) rendering of outsourced financial services;</a:t>
            </a:r>
            <a:endParaRPr lang="en-IN" dirty="0" smtClean="0"/>
          </a:p>
          <a:p>
            <a:pPr>
              <a:buNone/>
            </a:pPr>
            <a:r>
              <a:rPr lang="en-US" dirty="0" smtClean="0"/>
              <a:t>	(h) management services; and</a:t>
            </a:r>
            <a:endParaRPr lang="en-IN" dirty="0" smtClean="0"/>
          </a:p>
          <a:p>
            <a:pPr>
              <a:buNone/>
            </a:pPr>
            <a:r>
              <a:rPr lang="en-IN" dirty="0" smtClean="0"/>
              <a:t>	</a:t>
            </a:r>
            <a:r>
              <a:rPr lang="en-US" dirty="0" smtClean="0"/>
              <a:t>(</a:t>
            </a:r>
            <a:r>
              <a:rPr lang="en-US" dirty="0" err="1" smtClean="0"/>
              <a:t>i</a:t>
            </a:r>
            <a:r>
              <a:rPr lang="en-US" dirty="0" smtClean="0"/>
              <a:t>) any other kind of services as may be prescribed:</a:t>
            </a:r>
            <a:endParaRPr lang="en-IN" dirty="0" smtClean="0"/>
          </a:p>
          <a:p>
            <a:pPr>
              <a:buNone/>
            </a:pPr>
            <a:endParaRPr lang="en-IN" dirty="0"/>
          </a:p>
        </p:txBody>
      </p:sp>
    </p:spTree>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Sub - Section (4)</a:t>
            </a:r>
            <a:endParaRPr lang="en-IN"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dirty="0" smtClean="0"/>
              <a:t>Where a person appointed as an auditor of a company incurs any of the</a:t>
            </a:r>
            <a:endParaRPr lang="en-IN" dirty="0" smtClean="0"/>
          </a:p>
          <a:p>
            <a:pPr>
              <a:buNone/>
            </a:pPr>
            <a:r>
              <a:rPr lang="en-US" dirty="0" smtClean="0"/>
              <a:t>	disqualifications mentioned in sub-section (3) after his appointment, he shall vacate his</a:t>
            </a:r>
            <a:endParaRPr lang="en-IN" dirty="0" smtClean="0"/>
          </a:p>
          <a:p>
            <a:pPr>
              <a:buNone/>
            </a:pPr>
            <a:r>
              <a:rPr lang="en-US" dirty="0" smtClean="0"/>
              <a:t>	office as such auditor and such vacation shall be deemed to be a casual vacancy in the office</a:t>
            </a:r>
            <a:endParaRPr lang="en-IN" dirty="0" smtClean="0"/>
          </a:p>
          <a:p>
            <a:pPr>
              <a:buNone/>
            </a:pPr>
            <a:r>
              <a:rPr lang="en-US" dirty="0" smtClean="0"/>
              <a:t>	of the auditor.</a:t>
            </a:r>
            <a:endParaRPr lang="en-IN" dirty="0" smtClean="0"/>
          </a:p>
          <a:p>
            <a:pPr>
              <a:buNone/>
            </a:pPr>
            <a:r>
              <a:rPr lang="en-US" dirty="0" smtClean="0"/>
              <a:t> </a:t>
            </a:r>
            <a:endParaRPr lang="en-IN" dirty="0" smtClean="0"/>
          </a:p>
          <a:p>
            <a:endParaRPr lang="en-IN" dirty="0"/>
          </a:p>
        </p:txBody>
      </p:sp>
    </p:spTree>
  </p:cSld>
  <p:clrMapOvr>
    <a:masterClrMapping/>
  </p:clrMapOvr>
  <p:transition>
    <p:wedg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SECTION 142</a:t>
            </a:r>
            <a:endParaRPr lang="en-IN" dirty="0"/>
          </a:p>
        </p:txBody>
      </p:sp>
      <p:sp>
        <p:nvSpPr>
          <p:cNvPr id="3" name="Content Placeholder 2"/>
          <p:cNvSpPr>
            <a:spLocks noGrp="1"/>
          </p:cNvSpPr>
          <p:nvPr>
            <p:ph idx="1"/>
          </p:nvPr>
        </p:nvSpPr>
        <p:spPr/>
        <p:txBody>
          <a:bodyPr/>
          <a:lstStyle/>
          <a:p>
            <a:pPr>
              <a:buFont typeface="Wingdings" pitchFamily="2" charset="2"/>
              <a:buChar char="Ø"/>
            </a:pPr>
            <a:r>
              <a:rPr lang="en-US" dirty="0" smtClean="0"/>
              <a:t>Sub sec (1) the remuneration of the auditor of a company shall be fixed in its general</a:t>
            </a:r>
            <a:endParaRPr lang="en-IN" dirty="0" smtClean="0"/>
          </a:p>
          <a:p>
            <a:pPr>
              <a:buNone/>
            </a:pPr>
            <a:r>
              <a:rPr lang="en-US" dirty="0" smtClean="0"/>
              <a:t>	meeting or in such manner as may be determined therein:</a:t>
            </a:r>
            <a:endParaRPr lang="en-IN" dirty="0" smtClean="0"/>
          </a:p>
          <a:p>
            <a:pPr>
              <a:buNone/>
            </a:pPr>
            <a:r>
              <a:rPr lang="en-US" dirty="0" smtClean="0"/>
              <a:t>	Provided that the Board may fix remuneration of the first auditor appointed by it.</a:t>
            </a:r>
            <a:endParaRPr lang="en-IN" dirty="0" smtClean="0"/>
          </a:p>
          <a:p>
            <a:endParaRPr lang="en-IN" dirty="0"/>
          </a:p>
        </p:txBody>
      </p:sp>
    </p:spTree>
  </p:cSld>
  <p:clrMapOvr>
    <a:masterClrMapping/>
  </p:clrMapOvr>
  <p:transition>
    <p:wheel spokes="3"/>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mean by ?</a:t>
            </a:r>
            <a:endParaRPr lang="en-IN" dirty="0"/>
          </a:p>
        </p:txBody>
      </p:sp>
      <p:sp>
        <p:nvSpPr>
          <p:cNvPr id="3" name="Content Placeholder 2"/>
          <p:cNvSpPr>
            <a:spLocks noGrp="1"/>
          </p:cNvSpPr>
          <p:nvPr>
            <p:ph idx="1"/>
          </p:nvPr>
        </p:nvSpPr>
        <p:spPr>
          <a:xfrm>
            <a:off x="457200" y="1600201"/>
            <a:ext cx="8229600" cy="685800"/>
          </a:xfrm>
        </p:spPr>
        <p:txBody>
          <a:bodyPr/>
          <a:lstStyle/>
          <a:p>
            <a:pPr>
              <a:buFont typeface="Wingdings" pitchFamily="2" charset="2"/>
              <a:buChar char="Ø"/>
            </a:pPr>
            <a:r>
              <a:rPr lang="en-US" dirty="0" smtClean="0"/>
              <a:t>  Remuneration</a:t>
            </a:r>
            <a:endParaRPr lang="en-IN" dirty="0"/>
          </a:p>
        </p:txBody>
      </p:sp>
      <p:sp>
        <p:nvSpPr>
          <p:cNvPr id="4" name="Content Placeholder 2"/>
          <p:cNvSpPr txBox="1">
            <a:spLocks/>
          </p:cNvSpPr>
          <p:nvPr/>
        </p:nvSpPr>
        <p:spPr>
          <a:xfrm>
            <a:off x="533400" y="2438400"/>
            <a:ext cx="8229600" cy="3200400"/>
          </a:xfrm>
          <a:prstGeom prst="rect">
            <a:avLst/>
          </a:prstGeom>
        </p:spPr>
        <p:txBody>
          <a:bodyPr vert="horz" lIns="91440" tIns="45720" rIns="91440" bIns="45720" rtlCol="0">
            <a:normAutofit/>
          </a:bodyPr>
          <a:lstStyle/>
          <a:p>
            <a:pPr>
              <a:buFont typeface="Wingdings" pitchFamily="2" charset="2"/>
              <a:buChar char="Ø"/>
            </a:pPr>
            <a:r>
              <a:rPr lang="en-US" sz="3200" dirty="0" smtClean="0"/>
              <a:t>  Definition :</a:t>
            </a:r>
          </a:p>
          <a:p>
            <a:r>
              <a:rPr lang="en-US" sz="3200" dirty="0" smtClean="0"/>
              <a:t>(78) “remuneration” means any money or its equivalent given or passed to any</a:t>
            </a:r>
            <a:endParaRPr lang="en-IN" sz="3200" dirty="0" smtClean="0"/>
          </a:p>
          <a:p>
            <a:r>
              <a:rPr lang="en-US" sz="3200" dirty="0" smtClean="0"/>
              <a:t>person for services rendered by him and includes perquisites as defined under the</a:t>
            </a:r>
            <a:endParaRPr lang="en-IN" sz="3200" dirty="0" smtClean="0"/>
          </a:p>
          <a:p>
            <a:r>
              <a:rPr lang="en-US" sz="3200" dirty="0" smtClean="0"/>
              <a:t>Income-tax Act, 1961;</a:t>
            </a:r>
            <a:endParaRPr lang="en-IN" sz="3200" dirty="0" smtClean="0"/>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mean by ?</a:t>
            </a:r>
            <a:endParaRPr lang="en-IN" dirty="0"/>
          </a:p>
        </p:txBody>
      </p:sp>
      <p:sp>
        <p:nvSpPr>
          <p:cNvPr id="3" name="Content Placeholder 2"/>
          <p:cNvSpPr>
            <a:spLocks noGrp="1"/>
          </p:cNvSpPr>
          <p:nvPr>
            <p:ph idx="1"/>
          </p:nvPr>
        </p:nvSpPr>
        <p:spPr>
          <a:xfrm>
            <a:off x="457200" y="1600201"/>
            <a:ext cx="8229600" cy="609599"/>
          </a:xfrm>
        </p:spPr>
        <p:txBody>
          <a:bodyPr/>
          <a:lstStyle/>
          <a:p>
            <a:pPr>
              <a:buFont typeface="Wingdings" pitchFamily="2" charset="2"/>
              <a:buChar char="Ø"/>
            </a:pPr>
            <a:r>
              <a:rPr lang="en-US" dirty="0" smtClean="0"/>
              <a:t>  Board </a:t>
            </a:r>
            <a:endParaRPr lang="en-IN" dirty="0"/>
          </a:p>
        </p:txBody>
      </p:sp>
      <p:sp>
        <p:nvSpPr>
          <p:cNvPr id="4" name="Content Placeholder 2"/>
          <p:cNvSpPr txBox="1">
            <a:spLocks/>
          </p:cNvSpPr>
          <p:nvPr/>
        </p:nvSpPr>
        <p:spPr>
          <a:xfrm>
            <a:off x="457200" y="2590800"/>
            <a:ext cx="8229600" cy="2438400"/>
          </a:xfrm>
          <a:prstGeom prst="rect">
            <a:avLst/>
          </a:prstGeom>
        </p:spPr>
        <p:txBody>
          <a:bodyPr vert="horz" lIns="91440" tIns="45720" rIns="91440" bIns="45720" rtlCol="0">
            <a:normAutofit/>
          </a:bodyPr>
          <a:lstStyle/>
          <a:p>
            <a:pPr>
              <a:buFont typeface="Wingdings" pitchFamily="2" charset="2"/>
              <a:buChar char="Ø"/>
            </a:pPr>
            <a:r>
              <a:rPr lang="en-US" sz="3200" dirty="0" smtClean="0"/>
              <a:t> Definition :</a:t>
            </a:r>
          </a:p>
          <a:p>
            <a:r>
              <a:rPr lang="en-US" sz="3200" dirty="0" smtClean="0"/>
              <a:t>(10) “Board of Directors” or “Board”, in relation to a company, means the</a:t>
            </a:r>
            <a:endParaRPr lang="en-IN" sz="3200" dirty="0" smtClean="0"/>
          </a:p>
          <a:p>
            <a:r>
              <a:rPr lang="en-US" sz="3200" dirty="0" smtClean="0"/>
              <a:t>collective body of the directors of the company;</a:t>
            </a:r>
            <a:endParaRPr lang="en-IN" sz="3200" dirty="0" smtClean="0"/>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304800"/>
            <a:ext cx="8229600" cy="1143000"/>
          </a:xfrm>
        </p:spPr>
        <p:txBody>
          <a:bodyPr/>
          <a:lstStyle/>
          <a:p>
            <a:r>
              <a:rPr lang="en-US" dirty="0" smtClean="0"/>
              <a:t>SUB SEC (2) OF SECTION 142</a:t>
            </a:r>
            <a:endParaRPr lang="en-IN" dirty="0"/>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dirty="0" smtClean="0"/>
              <a:t> The remuneration under sub-section (1) shall,  in addition to the fee payable to an</a:t>
            </a:r>
            <a:endParaRPr lang="en-IN" dirty="0" smtClean="0"/>
          </a:p>
          <a:p>
            <a:pPr>
              <a:buNone/>
            </a:pPr>
            <a:r>
              <a:rPr lang="en-US" dirty="0" smtClean="0"/>
              <a:t> 	auditor, include the expenses, if any, incurred by the auditor in connection with the audit of</a:t>
            </a:r>
            <a:endParaRPr lang="en-IN" dirty="0" smtClean="0"/>
          </a:p>
          <a:p>
            <a:pPr>
              <a:buNone/>
            </a:pPr>
            <a:r>
              <a:rPr lang="en-US" dirty="0" smtClean="0"/>
              <a:t>	the company and any facility extended to him but does not include any remuneration paid to</a:t>
            </a:r>
            <a:endParaRPr lang="en-IN" dirty="0" smtClean="0"/>
          </a:p>
          <a:p>
            <a:pPr>
              <a:buNone/>
            </a:pPr>
            <a:r>
              <a:rPr lang="en-US" dirty="0" smtClean="0"/>
              <a:t>	him for any other service rendered by him at the request of the company</a:t>
            </a:r>
            <a:endParaRPr lang="en-IN" dirty="0" smtClean="0"/>
          </a:p>
          <a:p>
            <a:pPr>
              <a:buNone/>
            </a:pPr>
            <a:r>
              <a:rPr lang="en-US" dirty="0" smtClean="0"/>
              <a:t> </a:t>
            </a:r>
            <a:endParaRPr lang="en-IN" dirty="0" smtClean="0"/>
          </a:p>
          <a:p>
            <a:endParaRPr lang="en-IN" dirty="0"/>
          </a:p>
        </p:txBody>
      </p:sp>
    </p:spTree>
  </p:cSld>
  <p:clrMapOvr>
    <a:masterClrMapping/>
  </p:clrMapOvr>
  <p:transition>
    <p:newsfla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smtClean="0"/>
              <a:t>Thank You</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normAutofit/>
          </a:bodyPr>
          <a:lstStyle/>
          <a:p>
            <a:r>
              <a:rPr lang="en-US" dirty="0" smtClean="0"/>
              <a:t>Who is a Chartered Accountant ?</a:t>
            </a:r>
            <a:endParaRPr lang="en-US" dirty="0"/>
          </a:p>
        </p:txBody>
      </p:sp>
      <p:sp>
        <p:nvSpPr>
          <p:cNvPr id="3" name="Content Placeholder 2"/>
          <p:cNvSpPr>
            <a:spLocks noGrp="1"/>
          </p:cNvSpPr>
          <p:nvPr>
            <p:ph idx="1"/>
          </p:nvPr>
        </p:nvSpPr>
        <p:spPr>
          <a:xfrm>
            <a:off x="457200" y="2362200"/>
            <a:ext cx="8229600" cy="1752600"/>
          </a:xfrm>
        </p:spPr>
        <p:txBody>
          <a:bodyPr>
            <a:normAutofit/>
          </a:bodyPr>
          <a:lstStyle/>
          <a:p>
            <a:pPr>
              <a:buFont typeface="Wingdings" pitchFamily="2" charset="2"/>
              <a:buChar char="Ø"/>
            </a:pPr>
            <a:r>
              <a:rPr lang="en-US" dirty="0" smtClean="0"/>
              <a:t>  A Person who fulfills the Two conditions mentioned in the Section 17  of the Companies Act, 2013</a:t>
            </a:r>
          </a:p>
          <a:p>
            <a:pPr>
              <a:buNone/>
            </a:pPr>
            <a:endParaRPr lang="en-US" dirty="0" smtClean="0"/>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229600" cy="1143000"/>
          </a:xfrm>
        </p:spPr>
        <p:txBody>
          <a:bodyPr>
            <a:normAutofit/>
          </a:bodyPr>
          <a:lstStyle/>
          <a:p>
            <a:r>
              <a:rPr lang="en-IN" dirty="0" smtClean="0"/>
              <a:t>What are the Two Conditions ?</a:t>
            </a:r>
            <a:endParaRPr lang="en-IN" dirty="0"/>
          </a:p>
        </p:txBody>
      </p:sp>
      <p:sp>
        <p:nvSpPr>
          <p:cNvPr id="10" name="TextBox 9"/>
          <p:cNvSpPr txBox="1"/>
          <p:nvPr/>
        </p:nvSpPr>
        <p:spPr>
          <a:xfrm>
            <a:off x="914400" y="1752601"/>
            <a:ext cx="7315200" cy="1384995"/>
          </a:xfrm>
          <a:prstGeom prst="rect">
            <a:avLst/>
          </a:prstGeom>
          <a:noFill/>
        </p:spPr>
        <p:txBody>
          <a:bodyPr wrap="square" rtlCol="0">
            <a:spAutoFit/>
          </a:bodyPr>
          <a:lstStyle/>
          <a:p>
            <a:r>
              <a:rPr lang="en-US" sz="2800" dirty="0" smtClean="0"/>
              <a:t>(17) “Chartered Accountant” means a chartered accountant as defined in,</a:t>
            </a:r>
            <a:endParaRPr lang="en-IN" sz="2800" dirty="0" smtClean="0"/>
          </a:p>
          <a:p>
            <a:r>
              <a:rPr lang="en-US" sz="2800" dirty="0" smtClean="0"/>
              <a:t>   	</a:t>
            </a:r>
            <a:endParaRPr lang="en-IN" sz="2800" dirty="0"/>
          </a:p>
        </p:txBody>
      </p:sp>
      <p:sp>
        <p:nvSpPr>
          <p:cNvPr id="8" name="TextBox 7"/>
          <p:cNvSpPr txBox="1"/>
          <p:nvPr/>
        </p:nvSpPr>
        <p:spPr>
          <a:xfrm>
            <a:off x="1676400" y="3025914"/>
            <a:ext cx="5867400" cy="707886"/>
          </a:xfrm>
          <a:prstGeom prst="rect">
            <a:avLst/>
          </a:prstGeom>
          <a:noFill/>
        </p:spPr>
        <p:txBody>
          <a:bodyPr wrap="square" rtlCol="0">
            <a:spAutoFit/>
          </a:bodyPr>
          <a:lstStyle/>
          <a:p>
            <a:r>
              <a:rPr lang="en-US" sz="2000" dirty="0" smtClean="0"/>
              <a:t>Clause (b) of sub-section (1) of section 2 of the    	Chartered Accountants Act, 1949</a:t>
            </a:r>
            <a:endParaRPr lang="en-US" sz="2000" dirty="0"/>
          </a:p>
        </p:txBody>
      </p:sp>
      <p:sp>
        <p:nvSpPr>
          <p:cNvPr id="9" name="TextBox 8"/>
          <p:cNvSpPr txBox="1"/>
          <p:nvPr/>
        </p:nvSpPr>
        <p:spPr>
          <a:xfrm>
            <a:off x="3429000" y="4050268"/>
            <a:ext cx="1143000" cy="369332"/>
          </a:xfrm>
          <a:prstGeom prst="rect">
            <a:avLst/>
          </a:prstGeom>
          <a:noFill/>
        </p:spPr>
        <p:txBody>
          <a:bodyPr wrap="square" rtlCol="0">
            <a:spAutoFit/>
          </a:bodyPr>
          <a:lstStyle/>
          <a:p>
            <a:pPr algn="ctr"/>
            <a:r>
              <a:rPr lang="en-US" dirty="0" smtClean="0"/>
              <a:t>&amp;</a:t>
            </a:r>
            <a:endParaRPr lang="en-US" dirty="0"/>
          </a:p>
        </p:txBody>
      </p:sp>
      <p:sp>
        <p:nvSpPr>
          <p:cNvPr id="12" name="TextBox 11"/>
          <p:cNvSpPr txBox="1"/>
          <p:nvPr/>
        </p:nvSpPr>
        <p:spPr>
          <a:xfrm>
            <a:off x="1752600" y="4702314"/>
            <a:ext cx="5867400" cy="707886"/>
          </a:xfrm>
          <a:prstGeom prst="rect">
            <a:avLst/>
          </a:prstGeom>
          <a:noFill/>
        </p:spPr>
        <p:txBody>
          <a:bodyPr wrap="square" rtlCol="0">
            <a:spAutoFit/>
          </a:bodyPr>
          <a:lstStyle/>
          <a:p>
            <a:r>
              <a:rPr lang="en-US" sz="2000" dirty="0" smtClean="0"/>
              <a:t>sub-section (1) of section 6 of the Chartered Accountants Act, 1949</a:t>
            </a:r>
            <a:endParaRPr lang="en-US"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8" grpId="0" build="allAtOnce"/>
      <p:bldP spid="9" grpId="0" build="allAtOnce"/>
      <p:bldP spid="12"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p>
            <a:r>
              <a:rPr lang="en-US" dirty="0" smtClean="0"/>
              <a:t>Meaning</a:t>
            </a:r>
            <a:endParaRPr lang="en-IN" dirty="0"/>
          </a:p>
        </p:txBody>
      </p:sp>
      <p:sp>
        <p:nvSpPr>
          <p:cNvPr id="4" name="TextBox 3"/>
          <p:cNvSpPr txBox="1"/>
          <p:nvPr/>
        </p:nvSpPr>
        <p:spPr>
          <a:xfrm>
            <a:off x="685800" y="1143000"/>
            <a:ext cx="7696200" cy="523220"/>
          </a:xfrm>
          <a:prstGeom prst="rect">
            <a:avLst/>
          </a:prstGeom>
          <a:noFill/>
        </p:spPr>
        <p:txBody>
          <a:bodyPr wrap="square" rtlCol="0">
            <a:spAutoFit/>
          </a:bodyPr>
          <a:lstStyle/>
          <a:p>
            <a:pPr>
              <a:buFont typeface="Wingdings" pitchFamily="2" charset="2"/>
              <a:buChar char="Ø"/>
            </a:pPr>
            <a:r>
              <a:rPr lang="en-US" sz="2800" dirty="0" smtClean="0"/>
              <a:t>   Clause (b) of sub-section (1) of section 2</a:t>
            </a:r>
            <a:endParaRPr lang="en-IN" sz="2800" dirty="0"/>
          </a:p>
        </p:txBody>
      </p:sp>
      <p:sp>
        <p:nvSpPr>
          <p:cNvPr id="5" name="TextBox 4"/>
          <p:cNvSpPr txBox="1"/>
          <p:nvPr/>
        </p:nvSpPr>
        <p:spPr>
          <a:xfrm>
            <a:off x="1219200" y="1905000"/>
            <a:ext cx="7620000" cy="830997"/>
          </a:xfrm>
          <a:prstGeom prst="rect">
            <a:avLst/>
          </a:prstGeom>
          <a:noFill/>
        </p:spPr>
        <p:txBody>
          <a:bodyPr wrap="square" rtlCol="0">
            <a:spAutoFit/>
          </a:bodyPr>
          <a:lstStyle/>
          <a:p>
            <a:r>
              <a:rPr lang="en-US" sz="2400" dirty="0" smtClean="0"/>
              <a:t>“Chartered accountant” means a person who is a member of the</a:t>
            </a:r>
            <a:r>
              <a:rPr lang="en-IN" sz="2400" dirty="0" smtClean="0"/>
              <a:t>  </a:t>
            </a:r>
            <a:r>
              <a:rPr lang="en-US" sz="2400" dirty="0" smtClean="0"/>
              <a:t>Institute [........];  </a:t>
            </a:r>
            <a:endParaRPr lang="en-IN" sz="2400" dirty="0"/>
          </a:p>
        </p:txBody>
      </p:sp>
      <p:sp>
        <p:nvSpPr>
          <p:cNvPr id="6" name="TextBox 5"/>
          <p:cNvSpPr txBox="1"/>
          <p:nvPr/>
        </p:nvSpPr>
        <p:spPr>
          <a:xfrm>
            <a:off x="762000" y="3352800"/>
            <a:ext cx="7696200" cy="523220"/>
          </a:xfrm>
          <a:prstGeom prst="rect">
            <a:avLst/>
          </a:prstGeom>
          <a:noFill/>
        </p:spPr>
        <p:txBody>
          <a:bodyPr wrap="square" rtlCol="0">
            <a:spAutoFit/>
          </a:bodyPr>
          <a:lstStyle/>
          <a:p>
            <a:pPr>
              <a:buFont typeface="Wingdings" pitchFamily="2" charset="2"/>
              <a:buChar char="Ø"/>
            </a:pPr>
            <a:r>
              <a:rPr lang="en-US" sz="2800" dirty="0" smtClean="0"/>
              <a:t>  Sub-section (1) of section 6 of that Act;</a:t>
            </a:r>
            <a:endParaRPr lang="en-IN" sz="2800" dirty="0"/>
          </a:p>
        </p:txBody>
      </p:sp>
      <p:sp>
        <p:nvSpPr>
          <p:cNvPr id="8" name="TextBox 7"/>
          <p:cNvSpPr txBox="1"/>
          <p:nvPr/>
        </p:nvSpPr>
        <p:spPr>
          <a:xfrm>
            <a:off x="1219200" y="4274403"/>
            <a:ext cx="7620000" cy="1200329"/>
          </a:xfrm>
          <a:prstGeom prst="rect">
            <a:avLst/>
          </a:prstGeom>
          <a:noFill/>
        </p:spPr>
        <p:txBody>
          <a:bodyPr wrap="square" rtlCol="0">
            <a:spAutoFit/>
          </a:bodyPr>
          <a:lstStyle/>
          <a:p>
            <a:r>
              <a:rPr lang="en-US" sz="2400" dirty="0" smtClean="0"/>
              <a:t>No member of the Institute shall be entitled to practice [whether </a:t>
            </a:r>
            <a:r>
              <a:rPr lang="en-IN" sz="2400" dirty="0" smtClean="0"/>
              <a:t> </a:t>
            </a:r>
            <a:r>
              <a:rPr lang="en-US" sz="2400" dirty="0" smtClean="0"/>
              <a:t>in India or elsewhere] unless he has obtained from the Council a certificate of</a:t>
            </a:r>
            <a:r>
              <a:rPr lang="en-IN" sz="2400" dirty="0" smtClean="0"/>
              <a:t>  </a:t>
            </a:r>
            <a:r>
              <a:rPr lang="en-US" sz="2400" dirty="0" smtClean="0"/>
              <a:t>practice: </a:t>
            </a:r>
            <a:endParaRPr lang="en-IN" sz="2400" dirty="0"/>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lstStyle/>
          <a:p>
            <a:r>
              <a:rPr lang="en-US" dirty="0" smtClean="0"/>
              <a:t>What is mean by ?</a:t>
            </a:r>
            <a:endParaRPr lang="en-IN" dirty="0"/>
          </a:p>
        </p:txBody>
      </p:sp>
      <p:sp>
        <p:nvSpPr>
          <p:cNvPr id="6" name="TextBox 5"/>
          <p:cNvSpPr txBox="1"/>
          <p:nvPr/>
        </p:nvSpPr>
        <p:spPr>
          <a:xfrm>
            <a:off x="1295400" y="1905000"/>
            <a:ext cx="5562600" cy="584775"/>
          </a:xfrm>
          <a:prstGeom prst="rect">
            <a:avLst/>
          </a:prstGeom>
          <a:noFill/>
        </p:spPr>
        <p:txBody>
          <a:bodyPr wrap="square" rtlCol="0">
            <a:spAutoFit/>
          </a:bodyPr>
          <a:lstStyle/>
          <a:p>
            <a:pPr>
              <a:buFont typeface="Wingdings" pitchFamily="2" charset="2"/>
              <a:buChar char="Ø"/>
            </a:pPr>
            <a:r>
              <a:rPr lang="en-US" sz="3200" dirty="0" smtClean="0"/>
              <a:t> COMPANY</a:t>
            </a:r>
            <a:endParaRPr lang="en-IN" sz="3200" dirty="0"/>
          </a:p>
        </p:txBody>
      </p:sp>
      <p:sp>
        <p:nvSpPr>
          <p:cNvPr id="7" name="TextBox 6"/>
          <p:cNvSpPr txBox="1"/>
          <p:nvPr/>
        </p:nvSpPr>
        <p:spPr>
          <a:xfrm>
            <a:off x="1371600" y="3429000"/>
            <a:ext cx="7239000" cy="1815882"/>
          </a:xfrm>
          <a:prstGeom prst="rect">
            <a:avLst/>
          </a:prstGeom>
          <a:noFill/>
        </p:spPr>
        <p:txBody>
          <a:bodyPr wrap="square" rtlCol="0">
            <a:spAutoFit/>
          </a:bodyPr>
          <a:lstStyle/>
          <a:p>
            <a:pPr>
              <a:buFont typeface="Wingdings" pitchFamily="2" charset="2"/>
              <a:buChar char="Ø"/>
            </a:pPr>
            <a:r>
              <a:rPr lang="en-US" sz="2800" dirty="0" smtClean="0"/>
              <a:t>  (20)  “Company” means a company incorporated under this Act or under any</a:t>
            </a:r>
            <a:endParaRPr lang="en-IN" sz="2800" dirty="0" smtClean="0"/>
          </a:p>
          <a:p>
            <a:r>
              <a:rPr lang="en-US" sz="2800" dirty="0" smtClean="0"/>
              <a:t>Previous company law;</a:t>
            </a:r>
            <a:endParaRPr lang="en-IN" sz="2800" dirty="0" smtClean="0"/>
          </a:p>
          <a:p>
            <a:endParaRPr lang="en-IN"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wipe(down)">
                                      <p:cBhvr>
                                        <p:cTn id="1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What is mean by ?</a:t>
            </a:r>
            <a:endParaRPr lang="en-IN" dirty="0"/>
          </a:p>
        </p:txBody>
      </p:sp>
      <p:sp>
        <p:nvSpPr>
          <p:cNvPr id="3" name="Content Placeholder 2"/>
          <p:cNvSpPr>
            <a:spLocks noGrp="1"/>
          </p:cNvSpPr>
          <p:nvPr>
            <p:ph idx="1"/>
          </p:nvPr>
        </p:nvSpPr>
        <p:spPr>
          <a:xfrm>
            <a:off x="228600" y="1295400"/>
            <a:ext cx="8229600" cy="1066800"/>
          </a:xfrm>
        </p:spPr>
        <p:txBody>
          <a:bodyPr/>
          <a:lstStyle/>
          <a:p>
            <a:pPr>
              <a:buFont typeface="Wingdings" pitchFamily="2" charset="2"/>
              <a:buChar char="Ø"/>
            </a:pPr>
            <a:r>
              <a:rPr lang="en-US" dirty="0" smtClean="0"/>
              <a:t>  Previous company law;</a:t>
            </a:r>
            <a:endParaRPr lang="en-IN" dirty="0" smtClean="0"/>
          </a:p>
          <a:p>
            <a:pPr>
              <a:buNone/>
            </a:pPr>
            <a:endParaRPr lang="en-IN" dirty="0"/>
          </a:p>
        </p:txBody>
      </p:sp>
      <p:sp>
        <p:nvSpPr>
          <p:cNvPr id="4" name="TextBox 3"/>
          <p:cNvSpPr txBox="1"/>
          <p:nvPr/>
        </p:nvSpPr>
        <p:spPr>
          <a:xfrm>
            <a:off x="152400" y="2362200"/>
            <a:ext cx="8991600" cy="3785652"/>
          </a:xfrm>
          <a:prstGeom prst="rect">
            <a:avLst/>
          </a:prstGeom>
          <a:noFill/>
        </p:spPr>
        <p:txBody>
          <a:bodyPr wrap="square" rtlCol="0">
            <a:spAutoFit/>
          </a:bodyPr>
          <a:lstStyle/>
          <a:p>
            <a:r>
              <a:rPr lang="en-US" sz="2400" dirty="0" smtClean="0"/>
              <a:t>(67) “Previous company law” means any of the laws specified below:—</a:t>
            </a:r>
            <a:endParaRPr lang="en-IN" sz="2400" dirty="0" smtClean="0"/>
          </a:p>
          <a:p>
            <a:r>
              <a:rPr lang="en-US" sz="2400" dirty="0" smtClean="0"/>
              <a:t>(</a:t>
            </a:r>
            <a:r>
              <a:rPr lang="en-US" sz="2400" dirty="0" err="1" smtClean="0"/>
              <a:t>i</a:t>
            </a:r>
            <a:r>
              <a:rPr lang="en-US" sz="2400" dirty="0" smtClean="0"/>
              <a:t>)     Acts relating to companies in force before the Indian Companies</a:t>
            </a:r>
            <a:endParaRPr lang="en-IN" sz="2400" dirty="0" smtClean="0"/>
          </a:p>
          <a:p>
            <a:r>
              <a:rPr lang="en-US" sz="2400" dirty="0" smtClean="0"/>
              <a:t>        Act, 1866;</a:t>
            </a:r>
            <a:endParaRPr lang="en-IN" sz="2400" dirty="0" smtClean="0"/>
          </a:p>
          <a:p>
            <a:r>
              <a:rPr lang="en-US" sz="2400" dirty="0" smtClean="0"/>
              <a:t>(ii)   the Indian Companies Act, 1866;</a:t>
            </a:r>
            <a:endParaRPr lang="en-IN" sz="2400" dirty="0" smtClean="0"/>
          </a:p>
          <a:p>
            <a:r>
              <a:rPr lang="en-US" sz="2400" dirty="0" smtClean="0"/>
              <a:t>(iii)  the Indian Companies Act, 1882;</a:t>
            </a:r>
            <a:endParaRPr lang="en-IN" sz="2400" dirty="0" smtClean="0"/>
          </a:p>
          <a:p>
            <a:r>
              <a:rPr lang="en-US" sz="2400" dirty="0" smtClean="0"/>
              <a:t>(iv)  the Indian Companies Act, 1913;</a:t>
            </a:r>
            <a:endParaRPr lang="en-IN" sz="2400" dirty="0" smtClean="0"/>
          </a:p>
          <a:p>
            <a:r>
              <a:rPr lang="en-US" sz="2400" dirty="0" smtClean="0"/>
              <a:t>(v)   the Registration of Transferred Companies Ordinance, 1942;</a:t>
            </a:r>
            <a:endParaRPr lang="en-IN" sz="2400" dirty="0" smtClean="0"/>
          </a:p>
          <a:p>
            <a:r>
              <a:rPr lang="en-US" sz="2400" dirty="0" smtClean="0"/>
              <a:t>(vi)  the Companies Act, 1956; and</a:t>
            </a:r>
            <a:endParaRPr lang="en-IN" sz="2400" dirty="0" smtClean="0"/>
          </a:p>
          <a:p>
            <a:r>
              <a:rPr lang="en-US" sz="2400" dirty="0" smtClean="0"/>
              <a:t>(vii)  any law corresponding to any of the aforesaid Acts or the</a:t>
            </a:r>
          </a:p>
          <a:p>
            <a:r>
              <a:rPr lang="en-US" sz="2400" dirty="0" smtClean="0"/>
              <a:t>        Ordinances</a:t>
            </a:r>
            <a:r>
              <a:rPr lang="en-IN" sz="2400" dirty="0" smtClean="0"/>
              <a:t>  </a:t>
            </a:r>
            <a:r>
              <a:rPr lang="en-US" sz="2400" dirty="0" smtClean="0"/>
              <a:t>and in force—</a:t>
            </a:r>
            <a:endParaRPr lang="en-IN"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1595</TotalTime>
  <Words>1871</Words>
  <Application>Microsoft Office PowerPoint</Application>
  <PresentationFormat>On-screen Show (4:3)</PresentationFormat>
  <Paragraphs>218</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Welcome</vt:lpstr>
      <vt:lpstr> NEW COMPANIES ACT, 2013 </vt:lpstr>
      <vt:lpstr>Slide 3</vt:lpstr>
      <vt:lpstr>Section 141 </vt:lpstr>
      <vt:lpstr>Who is a Chartered Accountant ?</vt:lpstr>
      <vt:lpstr>What are the Two Conditions ?</vt:lpstr>
      <vt:lpstr>Meaning</vt:lpstr>
      <vt:lpstr>What is mean by ?</vt:lpstr>
      <vt:lpstr>What is mean by ?</vt:lpstr>
      <vt:lpstr>Sub - Section (2)</vt:lpstr>
      <vt:lpstr>Definition</vt:lpstr>
      <vt:lpstr>Sub - Section (3)</vt:lpstr>
      <vt:lpstr>Definition</vt:lpstr>
      <vt:lpstr>Clause (b) of Sub - Section (3)</vt:lpstr>
      <vt:lpstr>Clause (c) of Sub - Section (3)</vt:lpstr>
      <vt:lpstr>Clause (d) of Sub - Section (3)</vt:lpstr>
      <vt:lpstr>Sub clause (i) of clause (d)</vt:lpstr>
      <vt:lpstr>What is mean by</vt:lpstr>
      <vt:lpstr>Securities</vt:lpstr>
      <vt:lpstr>Definition</vt:lpstr>
      <vt:lpstr>Meaning</vt:lpstr>
      <vt:lpstr>Slide 22</vt:lpstr>
      <vt:lpstr> Holding company</vt:lpstr>
      <vt:lpstr> Subsidiary company</vt:lpstr>
      <vt:lpstr> Associate company</vt:lpstr>
      <vt:lpstr>Sub clause (ii) of clause (d)</vt:lpstr>
      <vt:lpstr>Sub clause (iii) of clause (d)</vt:lpstr>
      <vt:lpstr>Clause (e) of Sub - Section (3)</vt:lpstr>
      <vt:lpstr>Clause (f) of Sub - Section (3)</vt:lpstr>
      <vt:lpstr>What is mean by ?</vt:lpstr>
      <vt:lpstr>Who are they  ?</vt:lpstr>
      <vt:lpstr>Definition</vt:lpstr>
      <vt:lpstr>Slide 33</vt:lpstr>
      <vt:lpstr>Slide 34</vt:lpstr>
      <vt:lpstr>Slide 35</vt:lpstr>
      <vt:lpstr>Clause (g) of Sub - Section (3)</vt:lpstr>
      <vt:lpstr>Clause (h) of Sub - Section (3)</vt:lpstr>
      <vt:lpstr>Clause (i) of Sub - Section (3)</vt:lpstr>
      <vt:lpstr>Sec 144</vt:lpstr>
      <vt:lpstr>Slide 40</vt:lpstr>
      <vt:lpstr>Sub - Section (4)</vt:lpstr>
      <vt:lpstr>SECTION 142</vt:lpstr>
      <vt:lpstr>What is mean by ?</vt:lpstr>
      <vt:lpstr>What is mean by ?</vt:lpstr>
      <vt:lpstr>SUB SEC (2) OF SECTION 142</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NEWCOMPANIES ACT 2013 </dc:title>
  <dc:creator>VKS-3</dc:creator>
  <cp:lastModifiedBy>navaneeth</cp:lastModifiedBy>
  <cp:revision>91</cp:revision>
  <dcterms:created xsi:type="dcterms:W3CDTF">2006-08-16T00:00:00Z</dcterms:created>
  <dcterms:modified xsi:type="dcterms:W3CDTF">2013-12-11T11:08:26Z</dcterms:modified>
</cp:coreProperties>
</file>