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942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9421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942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42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942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13998E9C-CEFC-4DA2-9B3E-996E7898710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8C74E4-2FDF-4518-9A00-4179DD0ED2B3}" type="slidenum">
              <a:rPr lang="en-US"/>
              <a:pPr/>
              <a:t>1</a:t>
            </a:fld>
            <a:endParaRPr lang="en-US"/>
          </a:p>
        </p:txBody>
      </p:sp>
      <p:sp>
        <p:nvSpPr>
          <p:cNvPr id="95234" name="Rectangle 2"/>
          <p:cNvSpPr>
            <a:spLocks noRo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93186" name="Group 2"/>
          <p:cNvGrpSpPr>
            <a:grpSpLocks/>
          </p:cNvGrpSpPr>
          <p:nvPr/>
        </p:nvGrpSpPr>
        <p:grpSpPr bwMode="auto">
          <a:xfrm>
            <a:off x="0" y="0"/>
            <a:ext cx="9159875" cy="6858000"/>
            <a:chOff x="0" y="0"/>
            <a:chExt cx="5770" cy="4320"/>
          </a:xfrm>
        </p:grpSpPr>
        <p:sp>
          <p:nvSpPr>
            <p:cNvPr id="93187"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endParaRPr lang="en-US"/>
            </a:p>
          </p:txBody>
        </p:sp>
        <p:sp>
          <p:nvSpPr>
            <p:cNvPr id="93188"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3189"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3190" name="Rectangle 6"/>
            <p:cNvSpPr>
              <a:spLocks noChangeArrowheads="1"/>
            </p:cNvSpPr>
            <p:nvPr userDrawn="1"/>
          </p:nvSpPr>
          <p:spPr bwMode="hidden">
            <a:xfrm>
              <a:off x="2256" y="0"/>
              <a:ext cx="240" cy="4320"/>
            </a:xfrm>
            <a:prstGeom prst="rect">
              <a:avLst/>
            </a:prstGeom>
            <a:solidFill>
              <a:schemeClr val="bg1"/>
            </a:solidFill>
            <a:ln w="9525">
              <a:noFill/>
              <a:miter lim="800000"/>
              <a:headEnd/>
              <a:tailEnd/>
            </a:ln>
            <a:effectLst/>
          </p:spPr>
          <p:txBody>
            <a:bodyPr wrap="none" anchor="ctr"/>
            <a:lstStyle/>
            <a:p>
              <a:endParaRPr lang="en-US"/>
            </a:p>
          </p:txBody>
        </p:sp>
        <p:sp>
          <p:nvSpPr>
            <p:cNvPr id="93191"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3192"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3193"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endParaRPr lang="en-US"/>
            </a:p>
          </p:txBody>
        </p:sp>
        <p:sp>
          <p:nvSpPr>
            <p:cNvPr id="93194"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endParaRPr lang="en-US"/>
            </a:p>
          </p:txBody>
        </p:sp>
        <p:sp>
          <p:nvSpPr>
            <p:cNvPr id="93195"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3196"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3197" name="Rectangle 13"/>
            <p:cNvSpPr>
              <a:spLocks noChangeArrowheads="1"/>
            </p:cNvSpPr>
            <p:nvPr userDrawn="1"/>
          </p:nvSpPr>
          <p:spPr bwMode="hidden">
            <a:xfrm>
              <a:off x="1248" y="0"/>
              <a:ext cx="144" cy="4320"/>
            </a:xfrm>
            <a:prstGeom prst="rect">
              <a:avLst/>
            </a:prstGeom>
            <a:solidFill>
              <a:schemeClr val="bg2"/>
            </a:solidFill>
            <a:ln w="9525">
              <a:noFill/>
              <a:miter lim="800000"/>
              <a:headEnd/>
              <a:tailEnd/>
            </a:ln>
            <a:effectLst/>
          </p:spPr>
          <p:txBody>
            <a:bodyPr wrap="none" anchor="ctr"/>
            <a:lstStyle/>
            <a:p>
              <a:endParaRPr lang="en-US"/>
            </a:p>
          </p:txBody>
        </p:sp>
        <p:sp>
          <p:nvSpPr>
            <p:cNvPr id="93198" name="Rectangle 14"/>
            <p:cNvSpPr>
              <a:spLocks noChangeArrowheads="1"/>
            </p:cNvSpPr>
            <p:nvPr userDrawn="1"/>
          </p:nvSpPr>
          <p:spPr bwMode="hidden">
            <a:xfrm>
              <a:off x="3300" y="0"/>
              <a:ext cx="252" cy="4320"/>
            </a:xfrm>
            <a:prstGeom prst="rect">
              <a:avLst/>
            </a:prstGeom>
            <a:solidFill>
              <a:schemeClr val="bg2"/>
            </a:solidFill>
            <a:ln w="9525">
              <a:noFill/>
              <a:miter lim="800000"/>
              <a:headEnd/>
              <a:tailEnd/>
            </a:ln>
            <a:effectLst/>
          </p:spPr>
          <p:txBody>
            <a:bodyPr wrap="none" anchor="ctr"/>
            <a:lstStyle/>
            <a:p>
              <a:endParaRPr lang="en-US"/>
            </a:p>
          </p:txBody>
        </p:sp>
        <p:sp>
          <p:nvSpPr>
            <p:cNvPr id="93199"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US"/>
            </a:p>
          </p:txBody>
        </p:sp>
        <p:sp>
          <p:nvSpPr>
            <p:cNvPr id="93200"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w="9525">
              <a:noFill/>
              <a:miter lim="800000"/>
              <a:headEnd/>
              <a:tailEnd/>
            </a:ln>
            <a:effectLst/>
          </p:spPr>
          <p:txBody>
            <a:bodyPr wrap="none" anchor="ctr"/>
            <a:lstStyle/>
            <a:p>
              <a:endParaRPr lang="en-US"/>
            </a:p>
          </p:txBody>
        </p:sp>
        <p:sp>
          <p:nvSpPr>
            <p:cNvPr id="93201"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endParaRPr lang="en-US"/>
            </a:p>
          </p:txBody>
        </p:sp>
        <p:sp>
          <p:nvSpPr>
            <p:cNvPr id="93202"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3203"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US"/>
            </a:p>
          </p:txBody>
        </p:sp>
        <p:sp>
          <p:nvSpPr>
            <p:cNvPr id="93204"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3205"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3206" name="Freeform 22"/>
            <p:cNvSpPr>
              <a:spLocks/>
            </p:cNvSpPr>
            <p:nvPr userDrawn="1"/>
          </p:nvSpPr>
          <p:spPr bwMode="hidden">
            <a:xfrm>
              <a:off x="1" y="3875"/>
              <a:ext cx="5760" cy="445"/>
            </a:xfrm>
            <a:custGeom>
              <a:avLst/>
              <a:gdLst/>
              <a:ahLst/>
              <a:cxnLst>
                <a:cxn ang="0">
                  <a:pos x="5700" y="86"/>
                </a:cxn>
                <a:cxn ang="0">
                  <a:pos x="5508" y="86"/>
                </a:cxn>
                <a:cxn ang="0">
                  <a:pos x="5454" y="76"/>
                </a:cxn>
                <a:cxn ang="0">
                  <a:pos x="5448" y="65"/>
                </a:cxn>
                <a:cxn ang="0">
                  <a:pos x="5442" y="44"/>
                </a:cxn>
                <a:cxn ang="0">
                  <a:pos x="5414" y="18"/>
                </a:cxn>
                <a:cxn ang="0">
                  <a:pos x="5332" y="7"/>
                </a:cxn>
                <a:cxn ang="0">
                  <a:pos x="5051" y="22"/>
                </a:cxn>
                <a:cxn ang="0">
                  <a:pos x="4986" y="55"/>
                </a:cxn>
                <a:cxn ang="0">
                  <a:pos x="4854" y="102"/>
                </a:cxn>
                <a:cxn ang="0">
                  <a:pos x="4740" y="112"/>
                </a:cxn>
                <a:cxn ang="0">
                  <a:pos x="4662" y="91"/>
                </a:cxn>
                <a:cxn ang="0">
                  <a:pos x="4598" y="25"/>
                </a:cxn>
                <a:cxn ang="0">
                  <a:pos x="4514" y="9"/>
                </a:cxn>
                <a:cxn ang="0">
                  <a:pos x="4410" y="39"/>
                </a:cxn>
                <a:cxn ang="0">
                  <a:pos x="4236" y="81"/>
                </a:cxn>
                <a:cxn ang="0">
                  <a:pos x="4020" y="102"/>
                </a:cxn>
                <a:cxn ang="0">
                  <a:pos x="3810" y="102"/>
                </a:cxn>
                <a:cxn ang="0">
                  <a:pos x="3654" y="76"/>
                </a:cxn>
                <a:cxn ang="0">
                  <a:pos x="3594" y="50"/>
                </a:cxn>
                <a:cxn ang="0">
                  <a:pos x="3528" y="44"/>
                </a:cxn>
                <a:cxn ang="0">
                  <a:pos x="3480" y="55"/>
                </a:cxn>
                <a:cxn ang="0">
                  <a:pos x="3420" y="76"/>
                </a:cxn>
                <a:cxn ang="0">
                  <a:pos x="3048" y="112"/>
                </a:cxn>
                <a:cxn ang="0">
                  <a:pos x="2844" y="128"/>
                </a:cxn>
                <a:cxn ang="0">
                  <a:pos x="2742" y="117"/>
                </a:cxn>
                <a:cxn ang="0">
                  <a:pos x="2710" y="56"/>
                </a:cxn>
                <a:cxn ang="0">
                  <a:pos x="2658" y="50"/>
                </a:cxn>
                <a:cxn ang="0">
                  <a:pos x="2558" y="95"/>
                </a:cxn>
                <a:cxn ang="0">
                  <a:pos x="2444" y="109"/>
                </a:cxn>
                <a:cxn ang="0">
                  <a:pos x="2322" y="91"/>
                </a:cxn>
                <a:cxn ang="0">
                  <a:pos x="2274" y="70"/>
                </a:cxn>
                <a:cxn ang="0">
                  <a:pos x="2185" y="3"/>
                </a:cxn>
                <a:cxn ang="0">
                  <a:pos x="2048" y="64"/>
                </a:cxn>
                <a:cxn ang="0">
                  <a:pos x="1794" y="102"/>
                </a:cxn>
                <a:cxn ang="0">
                  <a:pos x="1560" y="91"/>
                </a:cxn>
                <a:cxn ang="0">
                  <a:pos x="1482" y="76"/>
                </a:cxn>
                <a:cxn ang="0">
                  <a:pos x="1428" y="50"/>
                </a:cxn>
                <a:cxn ang="0">
                  <a:pos x="1374" y="44"/>
                </a:cxn>
                <a:cxn ang="0">
                  <a:pos x="1308" y="55"/>
                </a:cxn>
                <a:cxn ang="0">
                  <a:pos x="1140" y="107"/>
                </a:cxn>
                <a:cxn ang="0">
                  <a:pos x="948" y="143"/>
                </a:cxn>
                <a:cxn ang="0">
                  <a:pos x="708" y="138"/>
                </a:cxn>
                <a:cxn ang="0">
                  <a:pos x="534" y="96"/>
                </a:cxn>
                <a:cxn ang="0">
                  <a:pos x="444" y="55"/>
                </a:cxn>
                <a:cxn ang="0">
                  <a:pos x="396" y="34"/>
                </a:cxn>
                <a:cxn ang="0">
                  <a:pos x="378" y="39"/>
                </a:cxn>
                <a:cxn ang="0">
                  <a:pos x="342" y="70"/>
                </a:cxn>
                <a:cxn ang="0">
                  <a:pos x="288" y="96"/>
                </a:cxn>
                <a:cxn ang="0">
                  <a:pos x="192" y="112"/>
                </a:cxn>
                <a:cxn ang="0">
                  <a:pos x="90" y="112"/>
                </a:cxn>
                <a:cxn ang="0">
                  <a:pos x="0" y="96"/>
                </a:cxn>
                <a:cxn ang="0">
                  <a:pos x="5760" y="44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w="9525">
              <a:noFill/>
              <a:prstDash val="solid"/>
              <a:round/>
              <a:headEnd/>
              <a:tailEnd/>
            </a:ln>
          </p:spPr>
          <p:txBody>
            <a:bodyPr/>
            <a:lstStyle/>
            <a:p>
              <a:endParaRPr lang="en-US"/>
            </a:p>
          </p:txBody>
        </p:sp>
        <p:sp>
          <p:nvSpPr>
            <p:cNvPr id="93207"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endParaRPr lang="en-US"/>
            </a:p>
          </p:txBody>
        </p:sp>
      </p:grpSp>
      <p:sp>
        <p:nvSpPr>
          <p:cNvPr id="93208" name="Rectangle 24"/>
          <p:cNvSpPr>
            <a:spLocks noGrp="1" noChangeArrowheads="1"/>
          </p:cNvSpPr>
          <p:nvPr>
            <p:ph type="ctrTitle" sz="quarter"/>
          </p:nvPr>
        </p:nvSpPr>
        <p:spPr>
          <a:xfrm>
            <a:off x="685800" y="1600200"/>
            <a:ext cx="7772400" cy="1828800"/>
          </a:xfrm>
        </p:spPr>
        <p:txBody>
          <a:bodyPr/>
          <a:lstStyle>
            <a:lvl1pPr>
              <a:defRPr sz="4800"/>
            </a:lvl1pPr>
          </a:lstStyle>
          <a:p>
            <a:r>
              <a:rPr lang="en-US"/>
              <a:t>Click to edit Master title style</a:t>
            </a:r>
          </a:p>
        </p:txBody>
      </p:sp>
      <p:sp>
        <p:nvSpPr>
          <p:cNvPr id="93209"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93210" name="Rectangle 26"/>
          <p:cNvSpPr>
            <a:spLocks noGrp="1" noChangeArrowheads="1"/>
          </p:cNvSpPr>
          <p:nvPr>
            <p:ph type="dt" sz="quarter" idx="2"/>
          </p:nvPr>
        </p:nvSpPr>
        <p:spPr>
          <a:xfrm>
            <a:off x="457200" y="6243638"/>
            <a:ext cx="2133600" cy="457200"/>
          </a:xfrm>
        </p:spPr>
        <p:txBody>
          <a:bodyPr/>
          <a:lstStyle>
            <a:lvl1pPr>
              <a:defRPr/>
            </a:lvl1pPr>
          </a:lstStyle>
          <a:p>
            <a:endParaRPr lang="en-US"/>
          </a:p>
        </p:txBody>
      </p:sp>
      <p:sp>
        <p:nvSpPr>
          <p:cNvPr id="93211" name="Rectangle 27"/>
          <p:cNvSpPr>
            <a:spLocks noGrp="1" noChangeArrowheads="1"/>
          </p:cNvSpPr>
          <p:nvPr>
            <p:ph type="ftr" sz="quarter" idx="3"/>
          </p:nvPr>
        </p:nvSpPr>
        <p:spPr/>
        <p:txBody>
          <a:bodyPr/>
          <a:lstStyle>
            <a:lvl1pPr>
              <a:defRPr/>
            </a:lvl1pPr>
          </a:lstStyle>
          <a:p>
            <a:r>
              <a:rPr lang="en-US"/>
              <a:t>CS  Deepak P. Singh 9920830041</a:t>
            </a:r>
          </a:p>
        </p:txBody>
      </p:sp>
      <p:sp>
        <p:nvSpPr>
          <p:cNvPr id="93212" name="Rectangle 28"/>
          <p:cNvSpPr>
            <a:spLocks noGrp="1" noChangeArrowheads="1"/>
          </p:cNvSpPr>
          <p:nvPr>
            <p:ph type="sldNum" sz="quarter" idx="4"/>
          </p:nvPr>
        </p:nvSpPr>
        <p:spPr/>
        <p:txBody>
          <a:bodyPr/>
          <a:lstStyle>
            <a:lvl1pPr>
              <a:defRPr/>
            </a:lvl1pPr>
          </a:lstStyle>
          <a:p>
            <a:fld id="{8C8E3B44-447B-40FD-8BA2-4B6A855A11B5}" type="slidenum">
              <a:rPr lang="en-US"/>
              <a:pPr/>
              <a:t>‹#›</a:t>
            </a:fld>
            <a:endParaRPr lang="en-US"/>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93208"/>
                                        </p:tgtEl>
                                        <p:attrNameLst>
                                          <p:attrName>style.visibility</p:attrName>
                                        </p:attrNameLst>
                                      </p:cBhvr>
                                      <p:to>
                                        <p:strVal val="visible"/>
                                      </p:to>
                                    </p:set>
                                    <p:anim calcmode="lin" valueType="num">
                                      <p:cBhvr>
                                        <p:cTn id="7" dur="2000" fill="hold"/>
                                        <p:tgtEl>
                                          <p:spTgt spid="93208"/>
                                        </p:tgtEl>
                                        <p:attrNameLst>
                                          <p:attrName>ppt_w</p:attrName>
                                        </p:attrNameLst>
                                      </p:cBhvr>
                                      <p:tavLst>
                                        <p:tav tm="0">
                                          <p:val>
                                            <p:strVal val="#ppt_w*2.5"/>
                                          </p:val>
                                        </p:tav>
                                        <p:tav tm="100000">
                                          <p:val>
                                            <p:strVal val="#ppt_w"/>
                                          </p:val>
                                        </p:tav>
                                      </p:tavLst>
                                    </p:anim>
                                    <p:anim calcmode="lin" valueType="num">
                                      <p:cBhvr>
                                        <p:cTn id="8" dur="2000" fill="hold"/>
                                        <p:tgtEl>
                                          <p:spTgt spid="93208"/>
                                        </p:tgtEl>
                                        <p:attrNameLst>
                                          <p:attrName>ppt_h</p:attrName>
                                        </p:attrNameLst>
                                      </p:cBhvr>
                                      <p:tavLst>
                                        <p:tav tm="0">
                                          <p:val>
                                            <p:strVal val="#ppt_h"/>
                                          </p:val>
                                        </p:tav>
                                        <p:tav tm="100000">
                                          <p:val>
                                            <p:strVal val="#ppt_h"/>
                                          </p:val>
                                        </p:tav>
                                      </p:tavLst>
                                    </p:anim>
                                    <p:anim calcmode="lin" valueType="num">
                                      <p:cBhvr>
                                        <p:cTn id="9" dur="2000" fill="hold"/>
                                        <p:tgtEl>
                                          <p:spTgt spid="93208"/>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93208"/>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9320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3209">
                                            <p:txEl>
                                              <p:pRg st="0" end="0"/>
                                            </p:txEl>
                                          </p:spTgt>
                                        </p:tgtEl>
                                        <p:attrNameLst>
                                          <p:attrName>style.visibility</p:attrName>
                                        </p:attrNameLst>
                                      </p:cBhvr>
                                      <p:to>
                                        <p:strVal val="visible"/>
                                      </p:to>
                                    </p:set>
                                    <p:animEffect transition="in" filter="wipe(left)">
                                      <p:cBhvr>
                                        <p:cTn id="16" dur="500"/>
                                        <p:tgtEl>
                                          <p:spTgt spid="932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08" grpId="0"/>
      <p:bldP spid="93209" grpId="0" build="p">
        <p:tmplLst>
          <p:tmpl lvl="1">
            <p:tnLst>
              <p:par>
                <p:cTn presetID="22" presetClass="entr" presetSubtype="8" fill="hold" nodeType="clickEffect">
                  <p:stCondLst>
                    <p:cond delay="0"/>
                  </p:stCondLst>
                  <p:childTnLst>
                    <p:set>
                      <p:cBhvr>
                        <p:cTn dur="1" fill="hold">
                          <p:stCondLst>
                            <p:cond delay="0"/>
                          </p:stCondLst>
                        </p:cTn>
                        <p:tgtEl>
                          <p:spTgt spid="93209"/>
                        </p:tgtEl>
                        <p:attrNameLst>
                          <p:attrName>style.visibility</p:attrName>
                        </p:attrNameLst>
                      </p:cBhvr>
                      <p:to>
                        <p:strVal val="visible"/>
                      </p:to>
                    </p:set>
                    <p:animEffect transition="in" filter="wipe(left)">
                      <p:cBhvr>
                        <p:cTn dur="500"/>
                        <p:tgtEl>
                          <p:spTgt spid="93209"/>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a:t>CS  Deepak P. Singh 9920830041</a:t>
            </a:r>
          </a:p>
        </p:txBody>
      </p:sp>
      <p:sp>
        <p:nvSpPr>
          <p:cNvPr id="5" name="Slide Number Placeholder 4"/>
          <p:cNvSpPr>
            <a:spLocks noGrp="1"/>
          </p:cNvSpPr>
          <p:nvPr>
            <p:ph type="sldNum" sz="quarter" idx="11"/>
          </p:nvPr>
        </p:nvSpPr>
        <p:spPr/>
        <p:txBody>
          <a:bodyPr/>
          <a:lstStyle>
            <a:lvl1pPr>
              <a:defRPr/>
            </a:lvl1pPr>
          </a:lstStyle>
          <a:p>
            <a:fld id="{927C28D1-A3F4-4C7A-8AF0-4964A004DF25}"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a:t>CS  Deepak P. Singh 9920830041</a:t>
            </a:r>
          </a:p>
        </p:txBody>
      </p:sp>
      <p:sp>
        <p:nvSpPr>
          <p:cNvPr id="5" name="Slide Number Placeholder 4"/>
          <p:cNvSpPr>
            <a:spLocks noGrp="1"/>
          </p:cNvSpPr>
          <p:nvPr>
            <p:ph type="sldNum" sz="quarter" idx="11"/>
          </p:nvPr>
        </p:nvSpPr>
        <p:spPr/>
        <p:txBody>
          <a:bodyPr/>
          <a:lstStyle>
            <a:lvl1pPr>
              <a:defRPr/>
            </a:lvl1pPr>
          </a:lstStyle>
          <a:p>
            <a:fld id="{6D1A1984-A9FC-46BE-A3F8-D9B9BB818518}"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r>
              <a:rPr lang="en-US"/>
              <a:t>CS  Deepak P. Singh 9920830041</a:t>
            </a:r>
          </a:p>
        </p:txBody>
      </p:sp>
      <p:sp>
        <p:nvSpPr>
          <p:cNvPr id="5" name="Slide Number Placeholder 4"/>
          <p:cNvSpPr>
            <a:spLocks noGrp="1"/>
          </p:cNvSpPr>
          <p:nvPr>
            <p:ph type="sldNum" sz="quarter" idx="11"/>
          </p:nvPr>
        </p:nvSpPr>
        <p:spPr/>
        <p:txBody>
          <a:bodyPr/>
          <a:lstStyle>
            <a:lvl1pPr>
              <a:defRPr/>
            </a:lvl1pPr>
          </a:lstStyle>
          <a:p>
            <a:fld id="{AB3D9814-C85E-4E42-B2C8-E676581B4CE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US"/>
              <a:t>CS  Deepak P. Singh 9920830041</a:t>
            </a:r>
          </a:p>
        </p:txBody>
      </p:sp>
      <p:sp>
        <p:nvSpPr>
          <p:cNvPr id="5" name="Slide Number Placeholder 4"/>
          <p:cNvSpPr>
            <a:spLocks noGrp="1"/>
          </p:cNvSpPr>
          <p:nvPr>
            <p:ph type="sldNum" sz="quarter" idx="11"/>
          </p:nvPr>
        </p:nvSpPr>
        <p:spPr/>
        <p:txBody>
          <a:bodyPr/>
          <a:lstStyle>
            <a:lvl1pPr>
              <a:defRPr/>
            </a:lvl1pPr>
          </a:lstStyle>
          <a:p>
            <a:fld id="{9A2E80F8-4BF2-4529-8178-53206DAB5F7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r>
              <a:rPr lang="en-US"/>
              <a:t>CS  Deepak P. Singh 9920830041</a:t>
            </a:r>
          </a:p>
        </p:txBody>
      </p:sp>
      <p:sp>
        <p:nvSpPr>
          <p:cNvPr id="6" name="Slide Number Placeholder 5"/>
          <p:cNvSpPr>
            <a:spLocks noGrp="1"/>
          </p:cNvSpPr>
          <p:nvPr>
            <p:ph type="sldNum" sz="quarter" idx="11"/>
          </p:nvPr>
        </p:nvSpPr>
        <p:spPr/>
        <p:txBody>
          <a:bodyPr/>
          <a:lstStyle>
            <a:lvl1pPr>
              <a:defRPr/>
            </a:lvl1pPr>
          </a:lstStyle>
          <a:p>
            <a:fld id="{8638E089-79FA-4D9A-8EFA-655E7109DB68}"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r>
              <a:rPr lang="en-US"/>
              <a:t>CS  Deepak P. Singh 9920830041</a:t>
            </a:r>
          </a:p>
        </p:txBody>
      </p:sp>
      <p:sp>
        <p:nvSpPr>
          <p:cNvPr id="8" name="Slide Number Placeholder 7"/>
          <p:cNvSpPr>
            <a:spLocks noGrp="1"/>
          </p:cNvSpPr>
          <p:nvPr>
            <p:ph type="sldNum" sz="quarter" idx="11"/>
          </p:nvPr>
        </p:nvSpPr>
        <p:spPr/>
        <p:txBody>
          <a:bodyPr/>
          <a:lstStyle>
            <a:lvl1pPr>
              <a:defRPr/>
            </a:lvl1pPr>
          </a:lstStyle>
          <a:p>
            <a:fld id="{71E3058B-1E56-4DA9-9A1C-A2B9E316AD15}"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r>
              <a:rPr lang="en-US"/>
              <a:t>CS  Deepak P. Singh 9920830041</a:t>
            </a:r>
          </a:p>
        </p:txBody>
      </p:sp>
      <p:sp>
        <p:nvSpPr>
          <p:cNvPr id="4" name="Slide Number Placeholder 3"/>
          <p:cNvSpPr>
            <a:spLocks noGrp="1"/>
          </p:cNvSpPr>
          <p:nvPr>
            <p:ph type="sldNum" sz="quarter" idx="11"/>
          </p:nvPr>
        </p:nvSpPr>
        <p:spPr/>
        <p:txBody>
          <a:bodyPr/>
          <a:lstStyle>
            <a:lvl1pPr>
              <a:defRPr/>
            </a:lvl1pPr>
          </a:lstStyle>
          <a:p>
            <a:fld id="{087A4C65-DBB8-4B99-B54F-CDACAD2CC181}"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t>CS  Deepak P. Singh 9920830041</a:t>
            </a:r>
          </a:p>
        </p:txBody>
      </p:sp>
      <p:sp>
        <p:nvSpPr>
          <p:cNvPr id="3" name="Slide Number Placeholder 2"/>
          <p:cNvSpPr>
            <a:spLocks noGrp="1"/>
          </p:cNvSpPr>
          <p:nvPr>
            <p:ph type="sldNum" sz="quarter" idx="11"/>
          </p:nvPr>
        </p:nvSpPr>
        <p:spPr/>
        <p:txBody>
          <a:bodyPr/>
          <a:lstStyle>
            <a:lvl1pPr>
              <a:defRPr/>
            </a:lvl1pPr>
          </a:lstStyle>
          <a:p>
            <a:fld id="{D7F9A770-091F-45D0-BCEA-FB056C602AF8}"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t>CS  Deepak P. Singh 9920830041</a:t>
            </a:r>
          </a:p>
        </p:txBody>
      </p:sp>
      <p:sp>
        <p:nvSpPr>
          <p:cNvPr id="6" name="Slide Number Placeholder 5"/>
          <p:cNvSpPr>
            <a:spLocks noGrp="1"/>
          </p:cNvSpPr>
          <p:nvPr>
            <p:ph type="sldNum" sz="quarter" idx="11"/>
          </p:nvPr>
        </p:nvSpPr>
        <p:spPr/>
        <p:txBody>
          <a:bodyPr/>
          <a:lstStyle>
            <a:lvl1pPr>
              <a:defRPr/>
            </a:lvl1pPr>
          </a:lstStyle>
          <a:p>
            <a:fld id="{A8645557-97C4-4101-B216-625095207103}"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US"/>
              <a:t>CS  Deepak P. Singh 9920830041</a:t>
            </a:r>
          </a:p>
        </p:txBody>
      </p:sp>
      <p:sp>
        <p:nvSpPr>
          <p:cNvPr id="6" name="Slide Number Placeholder 5"/>
          <p:cNvSpPr>
            <a:spLocks noGrp="1"/>
          </p:cNvSpPr>
          <p:nvPr>
            <p:ph type="sldNum" sz="quarter" idx="11"/>
          </p:nvPr>
        </p:nvSpPr>
        <p:spPr/>
        <p:txBody>
          <a:bodyPr/>
          <a:lstStyle>
            <a:lvl1pPr>
              <a:defRPr/>
            </a:lvl1pPr>
          </a:lstStyle>
          <a:p>
            <a:fld id="{4589B785-898C-43A5-A514-677A5A845598}"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transition>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62" name="Group 2"/>
          <p:cNvGrpSpPr>
            <a:grpSpLocks/>
          </p:cNvGrpSpPr>
          <p:nvPr/>
        </p:nvGrpSpPr>
        <p:grpSpPr bwMode="auto">
          <a:xfrm>
            <a:off x="0" y="0"/>
            <a:ext cx="9159875" cy="6858000"/>
            <a:chOff x="0" y="0"/>
            <a:chExt cx="5770" cy="4320"/>
          </a:xfrm>
        </p:grpSpPr>
        <p:sp>
          <p:nvSpPr>
            <p:cNvPr id="92163"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endParaRPr lang="en-US"/>
            </a:p>
          </p:txBody>
        </p:sp>
        <p:sp>
          <p:nvSpPr>
            <p:cNvPr id="92164"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2165"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2166" name="Rectangle 6"/>
            <p:cNvSpPr>
              <a:spLocks noChangeArrowheads="1"/>
            </p:cNvSpPr>
            <p:nvPr userDrawn="1"/>
          </p:nvSpPr>
          <p:spPr bwMode="hidden">
            <a:xfrm>
              <a:off x="2256" y="0"/>
              <a:ext cx="240" cy="4320"/>
            </a:xfrm>
            <a:prstGeom prst="rect">
              <a:avLst/>
            </a:prstGeom>
            <a:solidFill>
              <a:schemeClr val="bg1"/>
            </a:solidFill>
            <a:ln w="9525">
              <a:noFill/>
              <a:miter lim="800000"/>
              <a:headEnd/>
              <a:tailEnd/>
            </a:ln>
            <a:effectLst/>
          </p:spPr>
          <p:txBody>
            <a:bodyPr wrap="none" anchor="ctr"/>
            <a:lstStyle/>
            <a:p>
              <a:endParaRPr lang="en-US"/>
            </a:p>
          </p:txBody>
        </p:sp>
        <p:sp>
          <p:nvSpPr>
            <p:cNvPr id="92167"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2168"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2169"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endParaRPr lang="en-US"/>
            </a:p>
          </p:txBody>
        </p:sp>
        <p:sp>
          <p:nvSpPr>
            <p:cNvPr id="92170"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endParaRPr lang="en-US"/>
            </a:p>
          </p:txBody>
        </p:sp>
        <p:sp>
          <p:nvSpPr>
            <p:cNvPr id="92171"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2172"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2173" name="Rectangle 13"/>
            <p:cNvSpPr>
              <a:spLocks noChangeArrowheads="1"/>
            </p:cNvSpPr>
            <p:nvPr userDrawn="1"/>
          </p:nvSpPr>
          <p:spPr bwMode="hidden">
            <a:xfrm>
              <a:off x="1248" y="0"/>
              <a:ext cx="144" cy="4320"/>
            </a:xfrm>
            <a:prstGeom prst="rect">
              <a:avLst/>
            </a:prstGeom>
            <a:solidFill>
              <a:schemeClr val="bg2"/>
            </a:solidFill>
            <a:ln w="9525">
              <a:noFill/>
              <a:miter lim="800000"/>
              <a:headEnd/>
              <a:tailEnd/>
            </a:ln>
            <a:effectLst/>
          </p:spPr>
          <p:txBody>
            <a:bodyPr wrap="none" anchor="ctr"/>
            <a:lstStyle/>
            <a:p>
              <a:endParaRPr lang="en-US"/>
            </a:p>
          </p:txBody>
        </p:sp>
        <p:sp>
          <p:nvSpPr>
            <p:cNvPr id="92174" name="Rectangle 14"/>
            <p:cNvSpPr>
              <a:spLocks noChangeArrowheads="1"/>
            </p:cNvSpPr>
            <p:nvPr userDrawn="1"/>
          </p:nvSpPr>
          <p:spPr bwMode="hidden">
            <a:xfrm>
              <a:off x="3300" y="0"/>
              <a:ext cx="252" cy="4320"/>
            </a:xfrm>
            <a:prstGeom prst="rect">
              <a:avLst/>
            </a:prstGeom>
            <a:solidFill>
              <a:schemeClr val="bg2"/>
            </a:solidFill>
            <a:ln w="9525">
              <a:noFill/>
              <a:miter lim="800000"/>
              <a:headEnd/>
              <a:tailEnd/>
            </a:ln>
            <a:effectLst/>
          </p:spPr>
          <p:txBody>
            <a:bodyPr wrap="none" anchor="ctr"/>
            <a:lstStyle/>
            <a:p>
              <a:endParaRPr lang="en-US"/>
            </a:p>
          </p:txBody>
        </p:sp>
        <p:sp>
          <p:nvSpPr>
            <p:cNvPr id="92175"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US"/>
            </a:p>
          </p:txBody>
        </p:sp>
        <p:sp>
          <p:nvSpPr>
            <p:cNvPr id="92176"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w="9525">
              <a:noFill/>
              <a:miter lim="800000"/>
              <a:headEnd/>
              <a:tailEnd/>
            </a:ln>
            <a:effectLst/>
          </p:spPr>
          <p:txBody>
            <a:bodyPr wrap="none" anchor="ctr"/>
            <a:lstStyle/>
            <a:p>
              <a:endParaRPr lang="en-US"/>
            </a:p>
          </p:txBody>
        </p:sp>
        <p:sp>
          <p:nvSpPr>
            <p:cNvPr id="92177"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endParaRPr lang="en-US"/>
            </a:p>
          </p:txBody>
        </p:sp>
        <p:sp>
          <p:nvSpPr>
            <p:cNvPr id="92178"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2179"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en-US"/>
            </a:p>
          </p:txBody>
        </p:sp>
        <p:sp>
          <p:nvSpPr>
            <p:cNvPr id="92180"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92181"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en-US"/>
            </a:p>
          </p:txBody>
        </p:sp>
        <p:sp>
          <p:nvSpPr>
            <p:cNvPr id="92182" name="Freeform 22"/>
            <p:cNvSpPr>
              <a:spLocks/>
            </p:cNvSpPr>
            <p:nvPr userDrawn="1"/>
          </p:nvSpPr>
          <p:spPr bwMode="hidden">
            <a:xfrm>
              <a:off x="1" y="3875"/>
              <a:ext cx="5760" cy="445"/>
            </a:xfrm>
            <a:custGeom>
              <a:avLst/>
              <a:gdLst/>
              <a:ahLst/>
              <a:cxnLst>
                <a:cxn ang="0">
                  <a:pos x="5700" y="86"/>
                </a:cxn>
                <a:cxn ang="0">
                  <a:pos x="5508" y="86"/>
                </a:cxn>
                <a:cxn ang="0">
                  <a:pos x="5454" y="76"/>
                </a:cxn>
                <a:cxn ang="0">
                  <a:pos x="5448" y="65"/>
                </a:cxn>
                <a:cxn ang="0">
                  <a:pos x="5442" y="44"/>
                </a:cxn>
                <a:cxn ang="0">
                  <a:pos x="5414" y="18"/>
                </a:cxn>
                <a:cxn ang="0">
                  <a:pos x="5332" y="7"/>
                </a:cxn>
                <a:cxn ang="0">
                  <a:pos x="5051" y="22"/>
                </a:cxn>
                <a:cxn ang="0">
                  <a:pos x="4986" y="55"/>
                </a:cxn>
                <a:cxn ang="0">
                  <a:pos x="4854" y="102"/>
                </a:cxn>
                <a:cxn ang="0">
                  <a:pos x="4740" y="112"/>
                </a:cxn>
                <a:cxn ang="0">
                  <a:pos x="4662" y="91"/>
                </a:cxn>
                <a:cxn ang="0">
                  <a:pos x="4598" y="25"/>
                </a:cxn>
                <a:cxn ang="0">
                  <a:pos x="4514" y="9"/>
                </a:cxn>
                <a:cxn ang="0">
                  <a:pos x="4410" y="39"/>
                </a:cxn>
                <a:cxn ang="0">
                  <a:pos x="4236" y="81"/>
                </a:cxn>
                <a:cxn ang="0">
                  <a:pos x="4020" y="102"/>
                </a:cxn>
                <a:cxn ang="0">
                  <a:pos x="3810" y="102"/>
                </a:cxn>
                <a:cxn ang="0">
                  <a:pos x="3654" y="76"/>
                </a:cxn>
                <a:cxn ang="0">
                  <a:pos x="3594" y="50"/>
                </a:cxn>
                <a:cxn ang="0">
                  <a:pos x="3528" y="44"/>
                </a:cxn>
                <a:cxn ang="0">
                  <a:pos x="3480" y="55"/>
                </a:cxn>
                <a:cxn ang="0">
                  <a:pos x="3420" y="76"/>
                </a:cxn>
                <a:cxn ang="0">
                  <a:pos x="3048" y="112"/>
                </a:cxn>
                <a:cxn ang="0">
                  <a:pos x="2844" y="128"/>
                </a:cxn>
                <a:cxn ang="0">
                  <a:pos x="2742" y="117"/>
                </a:cxn>
                <a:cxn ang="0">
                  <a:pos x="2710" y="56"/>
                </a:cxn>
                <a:cxn ang="0">
                  <a:pos x="2658" y="50"/>
                </a:cxn>
                <a:cxn ang="0">
                  <a:pos x="2558" y="95"/>
                </a:cxn>
                <a:cxn ang="0">
                  <a:pos x="2444" y="109"/>
                </a:cxn>
                <a:cxn ang="0">
                  <a:pos x="2322" y="91"/>
                </a:cxn>
                <a:cxn ang="0">
                  <a:pos x="2274" y="70"/>
                </a:cxn>
                <a:cxn ang="0">
                  <a:pos x="2185" y="3"/>
                </a:cxn>
                <a:cxn ang="0">
                  <a:pos x="2048" y="64"/>
                </a:cxn>
                <a:cxn ang="0">
                  <a:pos x="1794" y="102"/>
                </a:cxn>
                <a:cxn ang="0">
                  <a:pos x="1560" y="91"/>
                </a:cxn>
                <a:cxn ang="0">
                  <a:pos x="1482" y="76"/>
                </a:cxn>
                <a:cxn ang="0">
                  <a:pos x="1428" y="50"/>
                </a:cxn>
                <a:cxn ang="0">
                  <a:pos x="1374" y="44"/>
                </a:cxn>
                <a:cxn ang="0">
                  <a:pos x="1308" y="55"/>
                </a:cxn>
                <a:cxn ang="0">
                  <a:pos x="1140" y="107"/>
                </a:cxn>
                <a:cxn ang="0">
                  <a:pos x="948" y="143"/>
                </a:cxn>
                <a:cxn ang="0">
                  <a:pos x="708" y="138"/>
                </a:cxn>
                <a:cxn ang="0">
                  <a:pos x="534" y="96"/>
                </a:cxn>
                <a:cxn ang="0">
                  <a:pos x="444" y="55"/>
                </a:cxn>
                <a:cxn ang="0">
                  <a:pos x="396" y="34"/>
                </a:cxn>
                <a:cxn ang="0">
                  <a:pos x="378" y="39"/>
                </a:cxn>
                <a:cxn ang="0">
                  <a:pos x="342" y="70"/>
                </a:cxn>
                <a:cxn ang="0">
                  <a:pos x="288" y="96"/>
                </a:cxn>
                <a:cxn ang="0">
                  <a:pos x="192" y="112"/>
                </a:cxn>
                <a:cxn ang="0">
                  <a:pos x="90" y="112"/>
                </a:cxn>
                <a:cxn ang="0">
                  <a:pos x="0" y="96"/>
                </a:cxn>
                <a:cxn ang="0">
                  <a:pos x="5760" y="44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w="9525">
              <a:noFill/>
              <a:prstDash val="solid"/>
              <a:round/>
              <a:headEnd/>
              <a:tailEnd/>
            </a:ln>
          </p:spPr>
          <p:txBody>
            <a:bodyPr/>
            <a:lstStyle/>
            <a:p>
              <a:endParaRPr lang="en-US"/>
            </a:p>
          </p:txBody>
        </p:sp>
        <p:sp>
          <p:nvSpPr>
            <p:cNvPr id="92183"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endParaRPr lang="en-US"/>
            </a:p>
          </p:txBody>
        </p:sp>
      </p:grpSp>
      <p:sp>
        <p:nvSpPr>
          <p:cNvPr id="92184" name="Rectangle 24"/>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92185" name="Rectangle 25"/>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186" name="Rectangle 2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r>
              <a:rPr lang="en-US"/>
              <a:t>CS  Deepak P. Singh 9920830041</a:t>
            </a:r>
          </a:p>
        </p:txBody>
      </p:sp>
      <p:sp>
        <p:nvSpPr>
          <p:cNvPr id="92187" name="Rectangle 27"/>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fld id="{BBF19BB3-F93F-4309-A209-3F4F6D8633E2}" type="slidenum">
              <a:rPr lang="en-US"/>
              <a:pPr/>
              <a:t>‹#›</a:t>
            </a:fld>
            <a:endParaRPr lang="en-US"/>
          </a:p>
        </p:txBody>
      </p:sp>
      <p:sp>
        <p:nvSpPr>
          <p:cNvPr id="92188" name="Rectangle 2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endParaRPr lang="en-US"/>
          </a:p>
        </p:txBody>
      </p:sp>
    </p:spTree>
  </p:cSld>
  <p:clrMap bg1="dk2" tx1="lt1" bg2="dk1"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92184"/>
                                        </p:tgtEl>
                                        <p:attrNameLst>
                                          <p:attrName>style.visibility</p:attrName>
                                        </p:attrNameLst>
                                      </p:cBhvr>
                                      <p:to>
                                        <p:strVal val="visible"/>
                                      </p:to>
                                    </p:set>
                                    <p:anim calcmode="lin" valueType="num">
                                      <p:cBhvr>
                                        <p:cTn id="7" dur="2000" fill="hold"/>
                                        <p:tgtEl>
                                          <p:spTgt spid="92184"/>
                                        </p:tgtEl>
                                        <p:attrNameLst>
                                          <p:attrName>ppt_w</p:attrName>
                                        </p:attrNameLst>
                                      </p:cBhvr>
                                      <p:tavLst>
                                        <p:tav tm="0">
                                          <p:val>
                                            <p:strVal val="#ppt_w*2.5"/>
                                          </p:val>
                                        </p:tav>
                                        <p:tav tm="100000">
                                          <p:val>
                                            <p:strVal val="#ppt_w"/>
                                          </p:val>
                                        </p:tav>
                                      </p:tavLst>
                                    </p:anim>
                                    <p:anim calcmode="lin" valueType="num">
                                      <p:cBhvr>
                                        <p:cTn id="8" dur="2000" fill="hold"/>
                                        <p:tgtEl>
                                          <p:spTgt spid="92184"/>
                                        </p:tgtEl>
                                        <p:attrNameLst>
                                          <p:attrName>ppt_h</p:attrName>
                                        </p:attrNameLst>
                                      </p:cBhvr>
                                      <p:tavLst>
                                        <p:tav tm="0">
                                          <p:val>
                                            <p:strVal val="#ppt_h"/>
                                          </p:val>
                                        </p:tav>
                                        <p:tav tm="100000">
                                          <p:val>
                                            <p:strVal val="#ppt_h"/>
                                          </p:val>
                                        </p:tav>
                                      </p:tavLst>
                                    </p:anim>
                                    <p:anim calcmode="lin" valueType="num">
                                      <p:cBhvr>
                                        <p:cTn id="9" dur="2000" fill="hold"/>
                                        <p:tgtEl>
                                          <p:spTgt spid="92184"/>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92184"/>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9218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2185">
                                            <p:txEl>
                                              <p:pRg st="0" end="0"/>
                                            </p:txEl>
                                          </p:spTgt>
                                        </p:tgtEl>
                                        <p:attrNameLst>
                                          <p:attrName>style.visibility</p:attrName>
                                        </p:attrNameLst>
                                      </p:cBhvr>
                                      <p:to>
                                        <p:strVal val="visible"/>
                                      </p:to>
                                    </p:set>
                                    <p:animEffect transition="in" filter="wipe(left)">
                                      <p:cBhvr>
                                        <p:cTn id="16" dur="500"/>
                                        <p:tgtEl>
                                          <p:spTgt spid="92185">
                                            <p:txEl>
                                              <p:pRg st="0" end="0"/>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2185">
                                            <p:txEl>
                                              <p:pRg st="1" end="1"/>
                                            </p:txEl>
                                          </p:spTgt>
                                        </p:tgtEl>
                                        <p:attrNameLst>
                                          <p:attrName>style.visibility</p:attrName>
                                        </p:attrNameLst>
                                      </p:cBhvr>
                                      <p:to>
                                        <p:strVal val="visible"/>
                                      </p:to>
                                    </p:set>
                                    <p:animEffect transition="in" filter="wipe(left)">
                                      <p:cBhvr>
                                        <p:cTn id="19" dur="500"/>
                                        <p:tgtEl>
                                          <p:spTgt spid="92185">
                                            <p:txEl>
                                              <p:pRg st="1" end="1"/>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2185">
                                            <p:txEl>
                                              <p:pRg st="2" end="2"/>
                                            </p:txEl>
                                          </p:spTgt>
                                        </p:tgtEl>
                                        <p:attrNameLst>
                                          <p:attrName>style.visibility</p:attrName>
                                        </p:attrNameLst>
                                      </p:cBhvr>
                                      <p:to>
                                        <p:strVal val="visible"/>
                                      </p:to>
                                    </p:set>
                                    <p:animEffect transition="in" filter="wipe(left)">
                                      <p:cBhvr>
                                        <p:cTn id="22" dur="500"/>
                                        <p:tgtEl>
                                          <p:spTgt spid="92185">
                                            <p:txEl>
                                              <p:pRg st="2" end="2"/>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92185">
                                            <p:txEl>
                                              <p:pRg st="3" end="3"/>
                                            </p:txEl>
                                          </p:spTgt>
                                        </p:tgtEl>
                                        <p:attrNameLst>
                                          <p:attrName>style.visibility</p:attrName>
                                        </p:attrNameLst>
                                      </p:cBhvr>
                                      <p:to>
                                        <p:strVal val="visible"/>
                                      </p:to>
                                    </p:set>
                                    <p:animEffect transition="in" filter="wipe(left)">
                                      <p:cBhvr>
                                        <p:cTn id="25" dur="500"/>
                                        <p:tgtEl>
                                          <p:spTgt spid="92185">
                                            <p:txEl>
                                              <p:pRg st="3" end="3"/>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92185">
                                            <p:txEl>
                                              <p:pRg st="4" end="4"/>
                                            </p:txEl>
                                          </p:spTgt>
                                        </p:tgtEl>
                                        <p:attrNameLst>
                                          <p:attrName>style.visibility</p:attrName>
                                        </p:attrNameLst>
                                      </p:cBhvr>
                                      <p:to>
                                        <p:strVal val="visible"/>
                                      </p:to>
                                    </p:set>
                                    <p:animEffect transition="in" filter="wipe(left)">
                                      <p:cBhvr>
                                        <p:cTn id="28" dur="500"/>
                                        <p:tgtEl>
                                          <p:spTgt spid="921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4" grpId="0"/>
      <p:bldP spid="92185" grpId="0" build="p">
        <p:tmplLst>
          <p:tmpl lvl="1">
            <p:tnLst>
              <p:par>
                <p:cTn presetID="22" presetClass="entr" presetSubtype="8" fill="hold" nodeType="clickEffect">
                  <p:stCondLst>
                    <p:cond delay="0"/>
                  </p:stCondLst>
                  <p:childTnLst>
                    <p:set>
                      <p:cBhvr>
                        <p:cTn dur="1" fill="hold">
                          <p:stCondLst>
                            <p:cond delay="0"/>
                          </p:stCondLst>
                        </p:cTn>
                        <p:tgtEl>
                          <p:spTgt spid="92185"/>
                        </p:tgtEl>
                        <p:attrNameLst>
                          <p:attrName>style.visibility</p:attrName>
                        </p:attrNameLst>
                      </p:cBhvr>
                      <p:to>
                        <p:strVal val="visible"/>
                      </p:to>
                    </p:set>
                    <p:animEffect transition="in" filter="wipe(left)">
                      <p:cBhvr>
                        <p:cTn dur="500"/>
                        <p:tgtEl>
                          <p:spTgt spid="92185"/>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92185"/>
                        </p:tgtEl>
                        <p:attrNameLst>
                          <p:attrName>style.visibility</p:attrName>
                        </p:attrNameLst>
                      </p:cBhvr>
                      <p:to>
                        <p:strVal val="visible"/>
                      </p:to>
                    </p:set>
                    <p:animEffect transition="in" filter="wipe(left)">
                      <p:cBhvr>
                        <p:cTn dur="500"/>
                        <p:tgtEl>
                          <p:spTgt spid="92185"/>
                        </p:tgtEl>
                      </p:cBhvr>
                    </p:animEffect>
                  </p:childTnLst>
                </p:cTn>
              </p:par>
            </p:tnLst>
          </p:tmpl>
          <p:tmpl lvl="3">
            <p:tnLst>
              <p:par>
                <p:cTn presetID="22" presetClass="entr" presetSubtype="8" fill="hold" nodeType="withEffect">
                  <p:stCondLst>
                    <p:cond delay="0"/>
                  </p:stCondLst>
                  <p:childTnLst>
                    <p:set>
                      <p:cBhvr>
                        <p:cTn dur="1" fill="hold">
                          <p:stCondLst>
                            <p:cond delay="0"/>
                          </p:stCondLst>
                        </p:cTn>
                        <p:tgtEl>
                          <p:spTgt spid="92185"/>
                        </p:tgtEl>
                        <p:attrNameLst>
                          <p:attrName>style.visibility</p:attrName>
                        </p:attrNameLst>
                      </p:cBhvr>
                      <p:to>
                        <p:strVal val="visible"/>
                      </p:to>
                    </p:set>
                    <p:animEffect transition="in" filter="wipe(left)">
                      <p:cBhvr>
                        <p:cTn dur="500"/>
                        <p:tgtEl>
                          <p:spTgt spid="92185"/>
                        </p:tgtEl>
                      </p:cBhvr>
                    </p:animEffect>
                  </p:childTnLst>
                </p:cTn>
              </p:par>
            </p:tnLst>
          </p:tmpl>
          <p:tmpl lvl="4">
            <p:tnLst>
              <p:par>
                <p:cTn presetID="22" presetClass="entr" presetSubtype="8" fill="hold" nodeType="withEffect">
                  <p:stCondLst>
                    <p:cond delay="0"/>
                  </p:stCondLst>
                  <p:childTnLst>
                    <p:set>
                      <p:cBhvr>
                        <p:cTn dur="1" fill="hold">
                          <p:stCondLst>
                            <p:cond delay="0"/>
                          </p:stCondLst>
                        </p:cTn>
                        <p:tgtEl>
                          <p:spTgt spid="92185"/>
                        </p:tgtEl>
                        <p:attrNameLst>
                          <p:attrName>style.visibility</p:attrName>
                        </p:attrNameLst>
                      </p:cBhvr>
                      <p:to>
                        <p:strVal val="visible"/>
                      </p:to>
                    </p:set>
                    <p:animEffect transition="in" filter="wipe(left)">
                      <p:cBhvr>
                        <p:cTn dur="500"/>
                        <p:tgtEl>
                          <p:spTgt spid="92185"/>
                        </p:tgtEl>
                      </p:cBhvr>
                    </p:animEffect>
                  </p:childTnLst>
                </p:cTn>
              </p:par>
            </p:tnLst>
          </p:tmpl>
          <p:tmpl lvl="5">
            <p:tnLst>
              <p:par>
                <p:cTn presetID="22" presetClass="entr" presetSubtype="8" fill="hold" nodeType="withEffect">
                  <p:stCondLst>
                    <p:cond delay="0"/>
                  </p:stCondLst>
                  <p:childTnLst>
                    <p:set>
                      <p:cBhvr>
                        <p:cTn dur="1" fill="hold">
                          <p:stCondLst>
                            <p:cond delay="0"/>
                          </p:stCondLst>
                        </p:cTn>
                        <p:tgtEl>
                          <p:spTgt spid="92185"/>
                        </p:tgtEl>
                        <p:attrNameLst>
                          <p:attrName>style.visibility</p:attrName>
                        </p:attrNameLst>
                      </p:cBhvr>
                      <p:to>
                        <p:strVal val="visible"/>
                      </p:to>
                    </p:set>
                    <p:animEffect transition="in" filter="wipe(left)">
                      <p:cBhvr>
                        <p:cTn dur="500"/>
                        <p:tgtEl>
                          <p:spTgt spid="92185"/>
                        </p:tgtEl>
                      </p:cBhvr>
                    </p:animEffect>
                  </p:childTnLst>
                </p:cTn>
              </p:par>
            </p:tnLst>
          </p:tmpl>
        </p:tmplLst>
      </p:bldP>
    </p:bldLst>
  </p:timing>
  <p:hf sldNum="0" hdr="0" dt="0"/>
  <p:txStyles>
    <p:titleStyle>
      <a:lvl1pPr algn="ctr" rtl="0" fontAlgn="base">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2pPr>
      <a:lvl3pPr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3pPr>
      <a:lvl4pPr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4pPr>
      <a:lvl5pPr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7"/>
          <p:cNvSpPr>
            <a:spLocks noGrp="1" noChangeArrowheads="1"/>
          </p:cNvSpPr>
          <p:nvPr>
            <p:ph type="ftr" sz="quarter" idx="3"/>
          </p:nvPr>
        </p:nvSpPr>
        <p:spPr/>
        <p:txBody>
          <a:bodyPr/>
          <a:lstStyle/>
          <a:p>
            <a:r>
              <a:rPr lang="en-US"/>
              <a:t>CS  Deepak P. Singh 9920830041</a:t>
            </a:r>
          </a:p>
        </p:txBody>
      </p:sp>
      <p:sp>
        <p:nvSpPr>
          <p:cNvPr id="2050" name="Rectangle 2"/>
          <p:cNvSpPr>
            <a:spLocks noGrp="1" noChangeArrowheads="1"/>
          </p:cNvSpPr>
          <p:nvPr>
            <p:ph type="ctrTitle"/>
          </p:nvPr>
        </p:nvSpPr>
        <p:spPr>
          <a:xfrm>
            <a:off x="685800" y="457200"/>
            <a:ext cx="7772400" cy="1295400"/>
          </a:xfrm>
        </p:spPr>
        <p:txBody>
          <a:bodyPr/>
          <a:lstStyle/>
          <a:p>
            <a:r>
              <a:rPr lang="en-US" sz="2400"/>
              <a:t>A quick perusal of the Companies Bill 2013 shows that many exemptions given to Private limited companies under Companies Act are withdrawn. The following provisions are applicable to Private limited companies under the new Companies Bill 2013.</a:t>
            </a:r>
          </a:p>
        </p:txBody>
      </p:sp>
      <p:sp>
        <p:nvSpPr>
          <p:cNvPr id="2051" name="Rectangle 3"/>
          <p:cNvSpPr>
            <a:spLocks noGrp="1" noChangeArrowheads="1"/>
          </p:cNvSpPr>
          <p:nvPr>
            <p:ph type="subTitle" idx="1"/>
          </p:nvPr>
        </p:nvSpPr>
        <p:spPr>
          <a:xfrm>
            <a:off x="685800" y="2133600"/>
            <a:ext cx="7772400" cy="3505200"/>
          </a:xfrm>
        </p:spPr>
        <p:txBody>
          <a:bodyPr/>
          <a:lstStyle/>
          <a:p>
            <a:pPr algn="l"/>
            <a:r>
              <a:rPr lang="en-US" sz="2800" b="1" u="sng"/>
              <a:t>Section 68(2): </a:t>
            </a:r>
          </a:p>
          <a:p>
            <a:pPr algn="l"/>
            <a:r>
              <a:rPr lang="en-US" sz="2800" b="1" u="sng"/>
              <a:t>Maximum Number of members</a:t>
            </a:r>
            <a:endParaRPr lang="en-US" sz="2800"/>
          </a:p>
          <a:p>
            <a:pPr algn="l"/>
            <a:r>
              <a:rPr lang="en-US" sz="2800"/>
              <a:t>There is no change in the minimum number of member which is 2. The maximum number the members in a private limited company are increased from 50   members </a:t>
            </a:r>
            <a:r>
              <a:rPr lang="en-US" sz="2800" b="1"/>
              <a:t>to 200 members. Clause 2 sub section (68)).</a:t>
            </a:r>
          </a:p>
        </p:txBody>
      </p:sp>
    </p:spTree>
  </p:cSld>
  <p:clrMapOvr>
    <a:masterClrMapping/>
  </p:clrMapOvr>
  <p:transition>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1266" name="Rectangle 2"/>
          <p:cNvSpPr>
            <a:spLocks noGrp="1" noChangeArrowheads="1"/>
          </p:cNvSpPr>
          <p:nvPr>
            <p:ph type="title"/>
          </p:nvPr>
        </p:nvSpPr>
        <p:spPr/>
        <p:txBody>
          <a:bodyPr/>
          <a:lstStyle/>
          <a:p>
            <a:r>
              <a:rPr lang="en-US" sz="3800" b="1" u="sng"/>
              <a:t>Corporate Social Responsibility</a:t>
            </a:r>
            <a:r>
              <a:rPr lang="en-US" sz="3800"/>
              <a:t>.</a:t>
            </a:r>
          </a:p>
        </p:txBody>
      </p:sp>
      <p:sp>
        <p:nvSpPr>
          <p:cNvPr id="11267" name="Rectangle 3"/>
          <p:cNvSpPr>
            <a:spLocks noGrp="1" noChangeArrowheads="1"/>
          </p:cNvSpPr>
          <p:nvPr>
            <p:ph type="body" idx="1"/>
          </p:nvPr>
        </p:nvSpPr>
        <p:spPr/>
        <p:txBody>
          <a:bodyPr/>
          <a:lstStyle/>
          <a:p>
            <a:pPr>
              <a:lnSpc>
                <a:spcPct val="90000"/>
              </a:lnSpc>
            </a:pPr>
            <a:r>
              <a:rPr lang="en-US" sz="2400"/>
              <a:t>Every company having net worth of rupees five hundred crore or more, turnover of rupees one thousand crore or more or a net profit of rupees five crore or more during any financial year shall constitute a Corporate Social Responsibility (CSR) Committee of Board consisting of three or more directors, out of which at least one director shall be an independent director and 2 per cent of the average net profits of the immediately preceding three financial years should be spent for CSR (</a:t>
            </a:r>
            <a:r>
              <a:rPr lang="en-US" sz="2400" b="1"/>
              <a:t>Clause 135).</a:t>
            </a:r>
            <a:r>
              <a:rPr lang="en-US" sz="2400"/>
              <a:t> Schedule VII prescribes the activities to be included under Corporate Social  Responsibility which is given below:</a:t>
            </a:r>
          </a:p>
        </p:txBody>
      </p:sp>
    </p:spTree>
  </p:cSld>
  <p:clrMapOvr>
    <a:masterClrMapping/>
  </p:clrMapOvr>
  <p:transition>
    <p:cover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2290" name="Rectangle 2"/>
          <p:cNvSpPr>
            <a:spLocks noGrp="1" noChangeArrowheads="1"/>
          </p:cNvSpPr>
          <p:nvPr>
            <p:ph type="title"/>
          </p:nvPr>
        </p:nvSpPr>
        <p:spPr/>
        <p:txBody>
          <a:bodyPr/>
          <a:lstStyle/>
          <a:p>
            <a:r>
              <a:rPr lang="en-US" sz="2500" b="1" u="sng"/>
              <a:t>Corporate Social Responsibility Continues------</a:t>
            </a:r>
            <a:endParaRPr lang="en-US"/>
          </a:p>
        </p:txBody>
      </p:sp>
      <p:sp>
        <p:nvSpPr>
          <p:cNvPr id="12291" name="Rectangle 3"/>
          <p:cNvSpPr>
            <a:spLocks noGrp="1" noChangeArrowheads="1"/>
          </p:cNvSpPr>
          <p:nvPr>
            <p:ph type="body" idx="1"/>
          </p:nvPr>
        </p:nvSpPr>
        <p:spPr/>
        <p:txBody>
          <a:bodyPr/>
          <a:lstStyle/>
          <a:p>
            <a:pPr>
              <a:lnSpc>
                <a:spcPct val="80000"/>
              </a:lnSpc>
            </a:pPr>
            <a:r>
              <a:rPr lang="en-US" sz="1600" b="1" u="sng"/>
              <a:t>SCHEDULE VII</a:t>
            </a:r>
            <a:endParaRPr lang="en-US" sz="1600"/>
          </a:p>
          <a:p>
            <a:pPr>
              <a:lnSpc>
                <a:spcPct val="80000"/>
              </a:lnSpc>
            </a:pPr>
            <a:r>
              <a:rPr lang="en-US" sz="1600"/>
              <a:t>Activities which may be included by companies in their Corporate Social Responsibility Policies Activities relating to:—</a:t>
            </a:r>
          </a:p>
          <a:p>
            <a:pPr>
              <a:lnSpc>
                <a:spcPct val="80000"/>
              </a:lnSpc>
            </a:pPr>
            <a:r>
              <a:rPr lang="en-US" sz="1600"/>
              <a:t>(i) Eradicating extreme hunger and poverty;</a:t>
            </a:r>
          </a:p>
          <a:p>
            <a:pPr>
              <a:lnSpc>
                <a:spcPct val="80000"/>
              </a:lnSpc>
            </a:pPr>
            <a:r>
              <a:rPr lang="en-US" sz="1600"/>
              <a:t>(ii) Promotion of education;</a:t>
            </a:r>
          </a:p>
          <a:p>
            <a:pPr>
              <a:lnSpc>
                <a:spcPct val="80000"/>
              </a:lnSpc>
            </a:pPr>
            <a:r>
              <a:rPr lang="en-US" sz="1600"/>
              <a:t>(iii) Promoting gender equality and empowering women;</a:t>
            </a:r>
          </a:p>
          <a:p>
            <a:pPr>
              <a:lnSpc>
                <a:spcPct val="80000"/>
              </a:lnSpc>
            </a:pPr>
            <a:r>
              <a:rPr lang="en-US" sz="1600"/>
              <a:t>(iv) Reducing child morality and improving maternal health;</a:t>
            </a:r>
          </a:p>
          <a:p>
            <a:pPr>
              <a:lnSpc>
                <a:spcPct val="80000"/>
              </a:lnSpc>
            </a:pPr>
            <a:r>
              <a:rPr lang="en-US" sz="1600"/>
              <a:t>(v) Combating human immunodeficiency virus, acquired immune deficiency syndrome, malaria and other diseases;</a:t>
            </a:r>
          </a:p>
          <a:p>
            <a:pPr>
              <a:lnSpc>
                <a:spcPct val="80000"/>
              </a:lnSpc>
            </a:pPr>
            <a:r>
              <a:rPr lang="en-US" sz="1600"/>
              <a:t>(vi) Ensuring environmental sustainability;</a:t>
            </a:r>
          </a:p>
          <a:p>
            <a:pPr>
              <a:lnSpc>
                <a:spcPct val="80000"/>
              </a:lnSpc>
            </a:pPr>
            <a:r>
              <a:rPr lang="en-US" sz="1600"/>
              <a:t>(vii) Employment enhancing vocational skills;</a:t>
            </a:r>
          </a:p>
          <a:p>
            <a:pPr>
              <a:lnSpc>
                <a:spcPct val="80000"/>
              </a:lnSpc>
            </a:pPr>
            <a:r>
              <a:rPr lang="en-US" sz="1600"/>
              <a:t>(viii) Social business projects;</a:t>
            </a:r>
          </a:p>
          <a:p>
            <a:pPr>
              <a:lnSpc>
                <a:spcPct val="80000"/>
              </a:lnSpc>
            </a:pPr>
            <a:r>
              <a:rPr lang="en-US" sz="1600"/>
              <a:t> (ix) Contribution to the Prime Minister’s National Relief Fund or any other fund set up by the Central Government or the State Governments for  socio-economic development and relief and funds for the welfare of the Scheduled Castes, the Scheduled Tribes, other backward classes, minorities and  women; and</a:t>
            </a:r>
          </a:p>
          <a:p>
            <a:pPr>
              <a:lnSpc>
                <a:spcPct val="80000"/>
              </a:lnSpc>
            </a:pPr>
            <a:r>
              <a:rPr lang="en-US" sz="1600"/>
              <a:t> (x) such other matters as may be prescribed.</a:t>
            </a:r>
          </a:p>
        </p:txBody>
      </p:sp>
    </p:spTree>
  </p:cSld>
  <p:clrMapOvr>
    <a:masterClrMapping/>
  </p:clrMapOvr>
  <p:transition>
    <p:cover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3314" name="Rectangle 2"/>
          <p:cNvSpPr>
            <a:spLocks noGrp="1" noChangeArrowheads="1"/>
          </p:cNvSpPr>
          <p:nvPr>
            <p:ph type="title"/>
          </p:nvPr>
        </p:nvSpPr>
        <p:spPr/>
        <p:txBody>
          <a:bodyPr/>
          <a:lstStyle/>
          <a:p>
            <a:r>
              <a:rPr lang="en-US"/>
              <a:t> </a:t>
            </a:r>
            <a:r>
              <a:rPr lang="en-US" b="1" u="sng"/>
              <a:t>Appointment of Auditors</a:t>
            </a:r>
          </a:p>
        </p:txBody>
      </p:sp>
      <p:sp>
        <p:nvSpPr>
          <p:cNvPr id="13315" name="Rectangle 3"/>
          <p:cNvSpPr>
            <a:spLocks noGrp="1" noChangeArrowheads="1"/>
          </p:cNvSpPr>
          <p:nvPr>
            <p:ph type="body" idx="1"/>
          </p:nvPr>
        </p:nvSpPr>
        <p:spPr/>
        <p:txBody>
          <a:bodyPr/>
          <a:lstStyle/>
          <a:p>
            <a:pPr>
              <a:lnSpc>
                <a:spcPct val="80000"/>
              </a:lnSpc>
            </a:pPr>
            <a:r>
              <a:rPr lang="en-US" sz="2000"/>
              <a:t> </a:t>
            </a:r>
            <a:r>
              <a:rPr lang="en-US" sz="2000" u="sng"/>
              <a:t> A. An auditor will be appointed in the first annual general meeting for a five-year term. Thereafter, the auditor will be changed as per the members’ decisions.</a:t>
            </a:r>
          </a:p>
          <a:p>
            <a:pPr>
              <a:lnSpc>
                <a:spcPct val="80000"/>
              </a:lnSpc>
            </a:pPr>
            <a:r>
              <a:rPr lang="en-US" sz="2000" u="sng"/>
              <a:t>B. Secondly, an audit firm cannot be re-appointed for more than two five-year terms. (i.e. 10 years)  For re-appointment purposes for the individual auditor or audit firm, there has to be a gap of five years. Moreover, for appointment or re-appointment purposes, there should be no common partnersbetween the new firm and old audit firm. Another interesting clause is that members can resolve to ask the audit firm to rotate the audit partner and team every year.</a:t>
            </a:r>
          </a:p>
          <a:p>
            <a:pPr>
              <a:lnSpc>
                <a:spcPct val="80000"/>
              </a:lnSpc>
            </a:pPr>
            <a:r>
              <a:rPr lang="en-US" sz="2000" u="sng"/>
              <a:t>The company shall inform the auditor concerned of his or its appointment, and also file a notice of such appointment with the Register within fifteen days of the meeting in which the auditor is appointed. Every company shall comply with the requirements of this sub-section within three years from the date of commencement of this Act. (Clause 139)</a:t>
            </a:r>
          </a:p>
        </p:txBody>
      </p:sp>
    </p:spTree>
  </p:cSld>
  <p:clrMapOvr>
    <a:masterClrMapping/>
  </p:clrMapOvr>
  <p:transition>
    <p:cover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4338" name="Rectangle 2"/>
          <p:cNvSpPr>
            <a:spLocks noGrp="1" noChangeArrowheads="1"/>
          </p:cNvSpPr>
          <p:nvPr>
            <p:ph type="title"/>
          </p:nvPr>
        </p:nvSpPr>
        <p:spPr/>
        <p:txBody>
          <a:bodyPr/>
          <a:lstStyle/>
          <a:p>
            <a:r>
              <a:rPr lang="en-US" sz="3800" b="1" u="sng"/>
              <a:t>Appointment of Internal Auditor</a:t>
            </a:r>
          </a:p>
        </p:txBody>
      </p:sp>
      <p:sp>
        <p:nvSpPr>
          <p:cNvPr id="14339" name="Rectangle 3"/>
          <p:cNvSpPr>
            <a:spLocks noGrp="1" noChangeArrowheads="1"/>
          </p:cNvSpPr>
          <p:nvPr>
            <p:ph type="body" idx="1"/>
          </p:nvPr>
        </p:nvSpPr>
        <p:spPr/>
        <p:txBody>
          <a:bodyPr/>
          <a:lstStyle/>
          <a:p>
            <a:pPr>
              <a:buFont typeface="Wingdings" pitchFamily="2" charset="2"/>
              <a:buNone/>
            </a:pPr>
            <a:r>
              <a:rPr lang="en-US"/>
              <a:t> Such class or classes of companies as may be prescribed shall be required to appoint an internal auditor, who shall either be a Chartered Accountant or a Cost Accountant or such other professionals as may be decided by the Board conduct internal audit of the functions and activities of the company. </a:t>
            </a:r>
            <a:r>
              <a:rPr lang="en-US" b="1"/>
              <a:t>(Clause 138).</a:t>
            </a:r>
          </a:p>
        </p:txBody>
      </p:sp>
    </p:spTree>
  </p:cSld>
  <p:clrMapOvr>
    <a:masterClrMapping/>
  </p:clrMapOvr>
  <p:transition>
    <p:cover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5362" name="Rectangle 2"/>
          <p:cNvSpPr>
            <a:spLocks noGrp="1" noChangeArrowheads="1"/>
          </p:cNvSpPr>
          <p:nvPr>
            <p:ph type="title"/>
          </p:nvPr>
        </p:nvSpPr>
        <p:spPr/>
        <p:txBody>
          <a:bodyPr/>
          <a:lstStyle/>
          <a:p>
            <a:r>
              <a:rPr lang="en-US" b="1"/>
              <a:t> </a:t>
            </a:r>
            <a:r>
              <a:rPr lang="en-US" b="1" u="sng"/>
              <a:t>Duties of Directors</a:t>
            </a:r>
          </a:p>
        </p:txBody>
      </p:sp>
      <p:sp>
        <p:nvSpPr>
          <p:cNvPr id="15363" name="Rectangle 3"/>
          <p:cNvSpPr>
            <a:spLocks noGrp="1" noChangeArrowheads="1"/>
          </p:cNvSpPr>
          <p:nvPr>
            <p:ph type="body" idx="1"/>
          </p:nvPr>
        </p:nvSpPr>
        <p:spPr/>
        <p:txBody>
          <a:bodyPr/>
          <a:lstStyle/>
          <a:p>
            <a:pPr marL="609600" indent="-609600">
              <a:lnSpc>
                <a:spcPct val="80000"/>
              </a:lnSpc>
            </a:pPr>
            <a:r>
              <a:rPr lang="en-US" sz="2800"/>
              <a:t>A director of a company shall act in good faith in order to promote the object of the company. </a:t>
            </a:r>
          </a:p>
          <a:p>
            <a:pPr marL="609600" indent="-609600">
              <a:lnSpc>
                <a:spcPct val="80000"/>
              </a:lnSpc>
            </a:pPr>
            <a:r>
              <a:rPr lang="en-US" sz="2800"/>
              <a:t>A director of a company shall exercise his duties with due care, skill and diligence. </a:t>
            </a:r>
          </a:p>
          <a:p>
            <a:pPr marL="609600" indent="-609600">
              <a:lnSpc>
                <a:spcPct val="80000"/>
              </a:lnSpc>
            </a:pPr>
            <a:r>
              <a:rPr lang="en-US" sz="2800"/>
              <a:t>A Director of a company shall not assign his office and any assignments so  made shall be void. </a:t>
            </a:r>
          </a:p>
          <a:p>
            <a:pPr marL="609600" indent="-609600">
              <a:lnSpc>
                <a:spcPct val="80000"/>
              </a:lnSpc>
            </a:pPr>
            <a:r>
              <a:rPr lang="en-US" sz="2800"/>
              <a:t>If a director of the company contravenes the   provisions of this section such director shall be punishable with fine which shall not be less than Rs.1, 00,000/- but which may extend to Rs.5, 00,000/- (</a:t>
            </a:r>
            <a:r>
              <a:rPr lang="en-US" sz="2800" b="1"/>
              <a:t>Clause 166).</a:t>
            </a:r>
          </a:p>
        </p:txBody>
      </p:sp>
    </p:spTree>
  </p:cSld>
  <p:clrMapOvr>
    <a:masterClrMapping/>
  </p:clrMapOvr>
  <p:transition>
    <p:cover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6386" name="Rectangle 2"/>
          <p:cNvSpPr>
            <a:spLocks noGrp="1" noChangeArrowheads="1"/>
          </p:cNvSpPr>
          <p:nvPr>
            <p:ph type="title"/>
          </p:nvPr>
        </p:nvSpPr>
        <p:spPr/>
        <p:txBody>
          <a:bodyPr/>
          <a:lstStyle/>
          <a:p>
            <a:r>
              <a:rPr lang="en-US" b="1" u="sng"/>
              <a:t>Borrowing Powers</a:t>
            </a:r>
          </a:p>
        </p:txBody>
      </p:sp>
      <p:sp>
        <p:nvSpPr>
          <p:cNvPr id="16387" name="Rectangle 3"/>
          <p:cNvSpPr>
            <a:spLocks noGrp="1" noChangeArrowheads="1"/>
          </p:cNvSpPr>
          <p:nvPr>
            <p:ph type="body" idx="1"/>
          </p:nvPr>
        </p:nvSpPr>
        <p:spPr/>
        <p:txBody>
          <a:bodyPr/>
          <a:lstStyle/>
          <a:p>
            <a:r>
              <a:rPr lang="en-US"/>
              <a:t>The exemption given to private limited company for borrowings under section.293 is withdrawn. Borrowing powers now require approval by shareholders and applicable to both private and public limited companies.  </a:t>
            </a:r>
            <a:r>
              <a:rPr lang="en-US" b="1"/>
              <a:t>(Clause 180). </a:t>
            </a:r>
          </a:p>
        </p:txBody>
      </p:sp>
    </p:spTree>
  </p:cSld>
  <p:clrMapOvr>
    <a:masterClrMapping/>
  </p:clrMapOvr>
  <p:transition>
    <p:cover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7410" name="Rectangle 2"/>
          <p:cNvSpPr>
            <a:spLocks noGrp="1" noChangeArrowheads="1"/>
          </p:cNvSpPr>
          <p:nvPr>
            <p:ph type="title"/>
          </p:nvPr>
        </p:nvSpPr>
        <p:spPr/>
        <p:txBody>
          <a:bodyPr/>
          <a:lstStyle/>
          <a:p>
            <a:r>
              <a:rPr lang="en-US" b="1" u="sng"/>
              <a:t>Loan and Investment</a:t>
            </a:r>
          </a:p>
        </p:txBody>
      </p:sp>
      <p:sp>
        <p:nvSpPr>
          <p:cNvPr id="17411" name="Rectangle 3"/>
          <p:cNvSpPr>
            <a:spLocks noGrp="1" noChangeArrowheads="1"/>
          </p:cNvSpPr>
          <p:nvPr>
            <p:ph type="body" idx="1"/>
          </p:nvPr>
        </p:nvSpPr>
        <p:spPr/>
        <p:txBody>
          <a:bodyPr/>
          <a:lstStyle/>
          <a:p>
            <a:pPr>
              <a:lnSpc>
                <a:spcPct val="90000"/>
              </a:lnSpc>
            </a:pPr>
            <a:r>
              <a:rPr lang="en-US"/>
              <a:t>The exemption given to private limited company under Section 372A regarding loan and investment is withdrawn.  Existing limit of 60% Paid up capital and free reserves or 100% of free reserves applicable to both private limited and public limited companies.(Exemption to private limited Company for loan and investment under </a:t>
            </a:r>
            <a:r>
              <a:rPr lang="en-US" b="1"/>
              <a:t>section372A is removed now</a:t>
            </a:r>
            <a:r>
              <a:rPr lang="en-US"/>
              <a:t>)  </a:t>
            </a:r>
            <a:r>
              <a:rPr lang="en-US" b="1"/>
              <a:t>(Clause 186). </a:t>
            </a:r>
          </a:p>
        </p:txBody>
      </p:sp>
    </p:spTree>
  </p:cSld>
  <p:clrMapOvr>
    <a:masterClrMapping/>
  </p:clrMapOvr>
  <p:transition>
    <p:cover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8434" name="Rectangle 2"/>
          <p:cNvSpPr>
            <a:spLocks noGrp="1" noChangeArrowheads="1"/>
          </p:cNvSpPr>
          <p:nvPr>
            <p:ph type="title"/>
          </p:nvPr>
        </p:nvSpPr>
        <p:spPr/>
        <p:txBody>
          <a:bodyPr/>
          <a:lstStyle/>
          <a:p>
            <a:r>
              <a:rPr lang="en-US" b="1"/>
              <a:t> </a:t>
            </a:r>
            <a:r>
              <a:rPr lang="en-US" b="1" u="sng"/>
              <a:t>Related party Transactions</a:t>
            </a:r>
            <a:r>
              <a:rPr lang="en-US"/>
              <a:t> </a:t>
            </a:r>
          </a:p>
        </p:txBody>
      </p:sp>
      <p:sp>
        <p:nvSpPr>
          <p:cNvPr id="18435" name="Rectangle 3"/>
          <p:cNvSpPr>
            <a:spLocks noGrp="1" noChangeArrowheads="1"/>
          </p:cNvSpPr>
          <p:nvPr>
            <p:ph type="body" idx="1"/>
          </p:nvPr>
        </p:nvSpPr>
        <p:spPr/>
        <p:txBody>
          <a:bodyPr/>
          <a:lstStyle/>
          <a:p>
            <a:pPr>
              <a:lnSpc>
                <a:spcPct val="80000"/>
              </a:lnSpc>
            </a:pPr>
            <a:r>
              <a:rPr lang="en-US" sz="1600" b="1"/>
              <a:t>Only with the consent of the Board of Directors given by a resolution at a meeting of  the Board and subject  to such conditions as may be prescribed   no company shall  enter into any contract or arrangement with a related party             with respect to—</a:t>
            </a:r>
          </a:p>
          <a:p>
            <a:pPr>
              <a:lnSpc>
                <a:spcPct val="80000"/>
              </a:lnSpc>
            </a:pPr>
            <a:r>
              <a:rPr lang="en-US" sz="1600" b="1"/>
              <a:t>(a)   Sale, purchase or supply of any goods or materials;</a:t>
            </a:r>
          </a:p>
          <a:p>
            <a:pPr>
              <a:lnSpc>
                <a:spcPct val="80000"/>
              </a:lnSpc>
            </a:pPr>
            <a:r>
              <a:rPr lang="en-US" sz="1600" b="1"/>
              <a:t>(b)  Selling or otherwise disposing of, or buying, property of any kind;</a:t>
            </a:r>
          </a:p>
          <a:p>
            <a:pPr>
              <a:lnSpc>
                <a:spcPct val="80000"/>
              </a:lnSpc>
            </a:pPr>
            <a:r>
              <a:rPr lang="en-US" sz="1600" b="1"/>
              <a:t>(c)   Leasing of property of any kind;</a:t>
            </a:r>
          </a:p>
          <a:p>
            <a:pPr>
              <a:lnSpc>
                <a:spcPct val="80000"/>
              </a:lnSpc>
            </a:pPr>
            <a:r>
              <a:rPr lang="en-US" sz="1600" b="1"/>
              <a:t>(d)  Availing or rendering of any services;</a:t>
            </a:r>
          </a:p>
          <a:p>
            <a:pPr>
              <a:lnSpc>
                <a:spcPct val="80000"/>
              </a:lnSpc>
            </a:pPr>
            <a:r>
              <a:rPr lang="en-US" sz="1600" b="1"/>
              <a:t>(e)  Appointment of any agent for purchase or sale of goods, materials,  services or  product.</a:t>
            </a:r>
          </a:p>
          <a:p>
            <a:pPr>
              <a:lnSpc>
                <a:spcPct val="80000"/>
              </a:lnSpc>
            </a:pPr>
            <a:r>
              <a:rPr lang="en-US" sz="1600" b="1"/>
              <a:t>(f) Such related party’s appointment to any office or place of profit in the company, or its subsidiary company or associate company.</a:t>
            </a:r>
          </a:p>
          <a:p>
            <a:pPr>
              <a:lnSpc>
                <a:spcPct val="80000"/>
              </a:lnSpc>
            </a:pPr>
            <a:r>
              <a:rPr lang="en-US" sz="1600" b="1"/>
              <a:t>        No contract or arrangement, in the case of a company having a paid-up share capital of not less than such amount, or transactions not exceeding such sums, as may be prescribed, shall not be entered into except with the prior approval of the company by a special resolution. Further that no member of the company shall not vote on such special   resolution to approve any contract or arrangement which may be entered into by the company, if such member is a related party.(Clause 188).</a:t>
            </a:r>
            <a:r>
              <a:rPr lang="en-US" sz="1600"/>
              <a:t> </a:t>
            </a:r>
          </a:p>
        </p:txBody>
      </p:sp>
    </p:spTree>
  </p:cSld>
  <p:clrMapOvr>
    <a:masterClrMapping/>
  </p:clrMapOvr>
  <p:transition>
    <p:cover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9458" name="Rectangle 2"/>
          <p:cNvSpPr>
            <a:spLocks noGrp="1" noChangeArrowheads="1"/>
          </p:cNvSpPr>
          <p:nvPr>
            <p:ph type="title"/>
          </p:nvPr>
        </p:nvSpPr>
        <p:spPr/>
        <p:txBody>
          <a:bodyPr/>
          <a:lstStyle/>
          <a:p>
            <a:r>
              <a:rPr lang="en-US" b="1" u="sng"/>
              <a:t>Loan to Directors</a:t>
            </a:r>
            <a:r>
              <a:rPr lang="en-US" u="sng"/>
              <a:t> </a:t>
            </a:r>
          </a:p>
        </p:txBody>
      </p:sp>
      <p:sp>
        <p:nvSpPr>
          <p:cNvPr id="19459" name="Rectangle 3"/>
          <p:cNvSpPr>
            <a:spLocks noGrp="1" noChangeArrowheads="1"/>
          </p:cNvSpPr>
          <p:nvPr>
            <p:ph type="body" idx="1"/>
          </p:nvPr>
        </p:nvSpPr>
        <p:spPr/>
        <p:txBody>
          <a:bodyPr/>
          <a:lstStyle/>
          <a:p>
            <a:r>
              <a:rPr lang="en-US"/>
              <a:t>The exemption given to the Private Limited Company under section 295 regarding loan given to director of a private limited of company is withdrawn. Loan should not be given to directors of any company including private limited company or to any private company in which a director is a director or member </a:t>
            </a:r>
            <a:r>
              <a:rPr lang="en-US" b="1"/>
              <a:t>(Clause 185).</a:t>
            </a:r>
          </a:p>
        </p:txBody>
      </p:sp>
    </p:spTree>
  </p:cSld>
  <p:clrMapOvr>
    <a:masterClrMapping/>
  </p:clrMapOvr>
  <p:transition>
    <p:cover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20482" name="Rectangle 2"/>
          <p:cNvSpPr>
            <a:spLocks noGrp="1" noChangeArrowheads="1"/>
          </p:cNvSpPr>
          <p:nvPr>
            <p:ph type="title"/>
          </p:nvPr>
        </p:nvSpPr>
        <p:spPr/>
        <p:txBody>
          <a:bodyPr/>
          <a:lstStyle/>
          <a:p>
            <a:r>
              <a:rPr lang="en-US" sz="3800" b="1" u="sng"/>
              <a:t>Appointment of Key Managerial Personnel</a:t>
            </a:r>
          </a:p>
        </p:txBody>
      </p:sp>
      <p:sp>
        <p:nvSpPr>
          <p:cNvPr id="20483" name="Rectangle 3"/>
          <p:cNvSpPr>
            <a:spLocks noGrp="1" noChangeArrowheads="1"/>
          </p:cNvSpPr>
          <p:nvPr>
            <p:ph type="body" idx="1"/>
          </p:nvPr>
        </p:nvSpPr>
        <p:spPr/>
        <p:txBody>
          <a:bodyPr/>
          <a:lstStyle/>
          <a:p>
            <a:pPr>
              <a:lnSpc>
                <a:spcPct val="90000"/>
              </a:lnSpc>
            </a:pPr>
            <a:r>
              <a:rPr lang="en-US" sz="2800"/>
              <a:t>Appointment of Key Managerial Personnel – Every company belonging to such     class or description of companies as may be prescribed shall have the following whole time Key Managerial Personnel </a:t>
            </a:r>
            <a:r>
              <a:rPr lang="en-US" sz="2800" b="1"/>
              <a:t>(Clause 203)</a:t>
            </a:r>
            <a:r>
              <a:rPr lang="en-US" sz="2800"/>
              <a:t>.</a:t>
            </a:r>
          </a:p>
          <a:p>
            <a:pPr>
              <a:lnSpc>
                <a:spcPct val="90000"/>
              </a:lnSpc>
            </a:pPr>
            <a:r>
              <a:rPr lang="en-US" sz="2800"/>
              <a:t>1. Managing Director or Chief Executive Officer or Manager and in  their absence a Whole Time Director.</a:t>
            </a:r>
          </a:p>
          <a:p>
            <a:pPr>
              <a:lnSpc>
                <a:spcPct val="90000"/>
              </a:lnSpc>
            </a:pPr>
            <a:r>
              <a:rPr lang="en-US" sz="2800"/>
              <a:t>2. Company Secretary and;</a:t>
            </a:r>
          </a:p>
          <a:p>
            <a:pPr>
              <a:lnSpc>
                <a:spcPct val="90000"/>
              </a:lnSpc>
            </a:pPr>
            <a:r>
              <a:rPr lang="en-US" sz="2800"/>
              <a:t> 3. Chief Financial Officer.</a:t>
            </a:r>
          </a:p>
        </p:txBody>
      </p:sp>
    </p:spTree>
  </p:cSld>
  <p:clrMapOvr>
    <a:masterClrMapping/>
  </p:clrMapOvr>
  <p:transition>
    <p:cover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3074" name="Rectangle 2"/>
          <p:cNvSpPr>
            <a:spLocks noGrp="1" noChangeArrowheads="1"/>
          </p:cNvSpPr>
          <p:nvPr>
            <p:ph type="title"/>
          </p:nvPr>
        </p:nvSpPr>
        <p:spPr/>
        <p:txBody>
          <a:bodyPr/>
          <a:lstStyle/>
          <a:p>
            <a:r>
              <a:rPr lang="en-US" sz="3000" b="1" u="sng"/>
              <a:t>Financial Year for the Balance Sheet</a:t>
            </a:r>
          </a:p>
        </p:txBody>
      </p:sp>
      <p:sp>
        <p:nvSpPr>
          <p:cNvPr id="3075" name="Rectangle 3"/>
          <p:cNvSpPr>
            <a:spLocks noGrp="1" noChangeArrowheads="1"/>
          </p:cNvSpPr>
          <p:nvPr>
            <p:ph type="body" idx="1"/>
          </p:nvPr>
        </p:nvSpPr>
        <p:spPr/>
        <p:txBody>
          <a:bodyPr/>
          <a:lstStyle/>
          <a:p>
            <a:r>
              <a:rPr lang="en-US" b="1"/>
              <a:t>Financial year of the balance sheet will be 31st march for all the companies.</a:t>
            </a:r>
          </a:p>
          <a:p>
            <a:pPr>
              <a:buFont typeface="Wingdings" pitchFamily="2" charset="2"/>
              <a:buNone/>
            </a:pPr>
            <a:endParaRPr lang="en-US"/>
          </a:p>
          <a:p>
            <a:r>
              <a:rPr lang="en-US"/>
              <a:t>For any relaxation approval from NCLT is required.  </a:t>
            </a:r>
            <a:r>
              <a:rPr lang="en-US" b="1"/>
              <a:t>(Clause 2 sub section (41)).</a:t>
            </a:r>
          </a:p>
        </p:txBody>
      </p:sp>
    </p:spTree>
  </p:cSld>
  <p:clrMapOvr>
    <a:masterClrMapping/>
  </p:clrMapOvr>
  <p:transition>
    <p:cover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21506" name="Rectangle 2"/>
          <p:cNvSpPr>
            <a:spLocks noGrp="1" noChangeArrowheads="1"/>
          </p:cNvSpPr>
          <p:nvPr>
            <p:ph type="title"/>
          </p:nvPr>
        </p:nvSpPr>
        <p:spPr/>
        <p:txBody>
          <a:bodyPr/>
          <a:lstStyle/>
          <a:p>
            <a:r>
              <a:rPr lang="en-US" b="1" u="sng"/>
              <a:t>Secretarial Audit Report</a:t>
            </a:r>
          </a:p>
        </p:txBody>
      </p:sp>
      <p:sp>
        <p:nvSpPr>
          <p:cNvPr id="21507" name="Rectangle 3"/>
          <p:cNvSpPr>
            <a:spLocks noGrp="1" noChangeArrowheads="1"/>
          </p:cNvSpPr>
          <p:nvPr>
            <p:ph type="body" idx="1"/>
          </p:nvPr>
        </p:nvSpPr>
        <p:spPr/>
        <p:txBody>
          <a:bodyPr/>
          <a:lstStyle/>
          <a:p>
            <a:r>
              <a:rPr lang="en-US"/>
              <a:t>Every listed company and company belonging to other class of companies as may be prescribed shall annex with its Board’s report a secretarial audit report given by Practicing Company Secretary in such form as may be prescribed. </a:t>
            </a:r>
            <a:r>
              <a:rPr lang="en-US" b="1"/>
              <a:t>(Clause 204).</a:t>
            </a:r>
            <a:r>
              <a:rPr lang="en-US" u="sng"/>
              <a:t> </a:t>
            </a:r>
          </a:p>
        </p:txBody>
      </p:sp>
    </p:spTree>
  </p:cSld>
  <p:clrMapOvr>
    <a:masterClrMapping/>
  </p:clrMapOvr>
  <p:transition>
    <p:cover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22530" name="Rectangle 2"/>
          <p:cNvSpPr>
            <a:spLocks noGrp="1" noChangeArrowheads="1"/>
          </p:cNvSpPr>
          <p:nvPr>
            <p:ph type="title"/>
          </p:nvPr>
        </p:nvSpPr>
        <p:spPr/>
        <p:txBody>
          <a:bodyPr/>
          <a:lstStyle/>
          <a:p>
            <a:r>
              <a:rPr lang="en-US" sz="3800" b="1"/>
              <a:t>D</a:t>
            </a:r>
            <a:r>
              <a:rPr lang="en-US" sz="3800" b="1" u="sng"/>
              <a:t>irector to stay in India for 182 days</a:t>
            </a:r>
            <a:r>
              <a:rPr lang="en-US" sz="3800"/>
              <a:t> </a:t>
            </a:r>
          </a:p>
        </p:txBody>
      </p:sp>
      <p:sp>
        <p:nvSpPr>
          <p:cNvPr id="22531" name="Rectangle 3"/>
          <p:cNvSpPr>
            <a:spLocks noGrp="1" noChangeArrowheads="1"/>
          </p:cNvSpPr>
          <p:nvPr>
            <p:ph type="body" idx="1"/>
          </p:nvPr>
        </p:nvSpPr>
        <p:spPr/>
        <p:txBody>
          <a:bodyPr/>
          <a:lstStyle/>
          <a:p>
            <a:r>
              <a:rPr lang="en-US" sz="2800"/>
              <a:t> Every company shall have at least one director who has stayed in India for a total period of not less than one hundred and eighty-two days in the previous calendar year. Every company existing on or before the date of commencement of this Act   shall, within one year from such commencement or from the date of notification of the rules in this regard as may be applicable, comply with the requirements of this provision (</a:t>
            </a:r>
            <a:r>
              <a:rPr lang="en-US" sz="2800" b="1"/>
              <a:t>Clause 149(3)).</a:t>
            </a:r>
            <a:r>
              <a:rPr lang="en-US" sz="2800" b="1" u="sng"/>
              <a:t> </a:t>
            </a:r>
          </a:p>
        </p:txBody>
      </p:sp>
    </p:spTree>
  </p:cSld>
  <p:clrMapOvr>
    <a:masterClrMapping/>
  </p:clrMapOvr>
  <p:transition>
    <p:cover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23554" name="Rectangle 2"/>
          <p:cNvSpPr>
            <a:spLocks noGrp="1" noChangeArrowheads="1"/>
          </p:cNvSpPr>
          <p:nvPr>
            <p:ph type="title"/>
          </p:nvPr>
        </p:nvSpPr>
        <p:spPr/>
        <p:txBody>
          <a:bodyPr/>
          <a:lstStyle/>
          <a:p>
            <a:r>
              <a:rPr lang="en-US" sz="3800" b="1" u="sng"/>
              <a:t>Board and Annual General Meeting minutes </a:t>
            </a:r>
          </a:p>
        </p:txBody>
      </p:sp>
      <p:sp>
        <p:nvSpPr>
          <p:cNvPr id="23555" name="Rectangle 3"/>
          <p:cNvSpPr>
            <a:spLocks noGrp="1" noChangeArrowheads="1"/>
          </p:cNvSpPr>
          <p:nvPr>
            <p:ph type="body" idx="1"/>
          </p:nvPr>
        </p:nvSpPr>
        <p:spPr/>
        <p:txBody>
          <a:bodyPr/>
          <a:lstStyle/>
          <a:p>
            <a:r>
              <a:rPr lang="en-US"/>
              <a:t>   Hereafter the companies shall follow the Secretarial Standards while making the minutes of Board and General Meeting. (</a:t>
            </a:r>
            <a:r>
              <a:rPr lang="en-US" b="1"/>
              <a:t>Clause 118 (10))</a:t>
            </a:r>
            <a:r>
              <a:rPr lang="en-US" b="1" u="sng"/>
              <a:t> </a:t>
            </a:r>
          </a:p>
        </p:txBody>
      </p:sp>
    </p:spTree>
  </p:cSld>
  <p:clrMapOvr>
    <a:masterClrMapping/>
  </p:clrMapOvr>
  <p:transition>
    <p:cover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24578" name="Rectangle 2"/>
          <p:cNvSpPr>
            <a:spLocks noGrp="1" noChangeArrowheads="1"/>
          </p:cNvSpPr>
          <p:nvPr>
            <p:ph type="title"/>
          </p:nvPr>
        </p:nvSpPr>
        <p:spPr/>
        <p:txBody>
          <a:bodyPr/>
          <a:lstStyle/>
          <a:p>
            <a:r>
              <a:rPr lang="en-US" b="1" u="sng"/>
              <a:t>  Books of Accounts</a:t>
            </a:r>
          </a:p>
        </p:txBody>
      </p:sp>
      <p:sp>
        <p:nvSpPr>
          <p:cNvPr id="24579" name="Rectangle 3"/>
          <p:cNvSpPr>
            <a:spLocks noGrp="1" noChangeArrowheads="1"/>
          </p:cNvSpPr>
          <p:nvPr>
            <p:ph type="body" idx="1"/>
          </p:nvPr>
        </p:nvSpPr>
        <p:spPr/>
        <p:txBody>
          <a:bodyPr/>
          <a:lstStyle/>
          <a:p>
            <a:r>
              <a:rPr lang="en-US"/>
              <a:t>The Books of Accounts may be kept in </a:t>
            </a:r>
            <a:r>
              <a:rPr lang="en-US" b="1"/>
              <a:t>electronic form</a:t>
            </a:r>
            <a:r>
              <a:rPr lang="en-US"/>
              <a:t> also. </a:t>
            </a:r>
            <a:r>
              <a:rPr lang="en-US" b="1"/>
              <a:t>(Clause 128)</a:t>
            </a:r>
          </a:p>
        </p:txBody>
      </p:sp>
    </p:spTree>
  </p:cSld>
  <p:clrMapOvr>
    <a:masterClrMapping/>
  </p:clrMapOvr>
  <p:transition>
    <p:cover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25602" name="Rectangle 2"/>
          <p:cNvSpPr>
            <a:spLocks noGrp="1" noChangeArrowheads="1"/>
          </p:cNvSpPr>
          <p:nvPr>
            <p:ph type="title"/>
          </p:nvPr>
        </p:nvSpPr>
        <p:spPr/>
        <p:txBody>
          <a:bodyPr/>
          <a:lstStyle/>
          <a:p>
            <a:r>
              <a:rPr lang="en-US" b="1" u="sng"/>
              <a:t>Managing Director. </a:t>
            </a:r>
          </a:p>
        </p:txBody>
      </p:sp>
      <p:sp>
        <p:nvSpPr>
          <p:cNvPr id="25603" name="Rectangle 3"/>
          <p:cNvSpPr>
            <a:spLocks noGrp="1" noChangeArrowheads="1"/>
          </p:cNvSpPr>
          <p:nvPr>
            <p:ph type="body" idx="1"/>
          </p:nvPr>
        </p:nvSpPr>
        <p:spPr/>
        <p:txBody>
          <a:bodyPr/>
          <a:lstStyle/>
          <a:p>
            <a:pPr>
              <a:lnSpc>
                <a:spcPct val="90000"/>
              </a:lnSpc>
            </a:pPr>
            <a:r>
              <a:rPr lang="en-US" sz="2800"/>
              <a:t>The exemption given to private limited company under section 269 for appointment of Managing Director is withdrawn. Provision relating to the appointment of Managing Director is also applicable to the private limited companies (</a:t>
            </a:r>
            <a:r>
              <a:rPr lang="en-US" sz="2800" b="1"/>
              <a:t>Clause 196</a:t>
            </a:r>
            <a:r>
              <a:rPr lang="en-US" sz="2800"/>
              <a:t>).</a:t>
            </a:r>
          </a:p>
          <a:p>
            <a:pPr>
              <a:lnSpc>
                <a:spcPct val="90000"/>
              </a:lnSpc>
            </a:pPr>
            <a:r>
              <a:rPr lang="en-US" sz="2800"/>
              <a:t>In addition to the above Clause 190 of the Companies Bill 2013 regarding keeping of Contracts of employment entered with wholetime directors is not applicable to Private Limited Companies.</a:t>
            </a:r>
          </a:p>
        </p:txBody>
      </p:sp>
    </p:spTree>
  </p:cSld>
  <p:clrMapOvr>
    <a:masterClrMapping/>
  </p:clrMapOvr>
  <p:transition>
    <p:cover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26626" name="Rectangle 2"/>
          <p:cNvSpPr>
            <a:spLocks noGrp="1" noChangeArrowheads="1"/>
          </p:cNvSpPr>
          <p:nvPr>
            <p:ph type="title"/>
          </p:nvPr>
        </p:nvSpPr>
        <p:spPr/>
        <p:txBody>
          <a:bodyPr/>
          <a:lstStyle/>
          <a:p>
            <a:r>
              <a:rPr lang="en-US" sz="2100" b="1" u="sng"/>
              <a:t>Need for Amendment of Articles of Association of private limited company</a:t>
            </a:r>
            <a:r>
              <a:rPr lang="en-US" sz="2100" b="1"/>
              <a:t>:</a:t>
            </a:r>
          </a:p>
        </p:txBody>
      </p:sp>
      <p:sp>
        <p:nvSpPr>
          <p:cNvPr id="26627" name="Rectangle 3"/>
          <p:cNvSpPr>
            <a:spLocks noGrp="1" noChangeArrowheads="1"/>
          </p:cNvSpPr>
          <p:nvPr>
            <p:ph type="body" idx="1"/>
          </p:nvPr>
        </p:nvSpPr>
        <p:spPr/>
        <p:txBody>
          <a:bodyPr/>
          <a:lstStyle/>
          <a:p>
            <a:pPr>
              <a:lnSpc>
                <a:spcPct val="90000"/>
              </a:lnSpc>
            </a:pPr>
            <a:r>
              <a:rPr lang="en-US" sz="2400"/>
              <a:t>Sec 171 to 186 sections which are not applicable to Private Limited companies is now deleted in the Companies Bill.  Hence, after Companies Act, 2013, comes into effect, it may require to</a:t>
            </a:r>
            <a:r>
              <a:rPr lang="en-US" sz="2400" b="1"/>
              <a:t> </a:t>
            </a:r>
            <a:r>
              <a:rPr lang="en-US" sz="2400"/>
              <a:t>amend</a:t>
            </a:r>
            <a:r>
              <a:rPr lang="en-US" sz="2400" b="1"/>
              <a:t> </a:t>
            </a:r>
            <a:r>
              <a:rPr lang="en-US" sz="2400"/>
              <a:t>the article of association of Private Limited by substituting the new set of article of association so that it will not contain any contrary provision of the Companies Act, 2013.</a:t>
            </a:r>
            <a:r>
              <a:rPr lang="en-US" sz="2400" b="1"/>
              <a:t> </a:t>
            </a:r>
            <a:endParaRPr lang="en-US" sz="2400"/>
          </a:p>
          <a:p>
            <a:pPr>
              <a:lnSpc>
                <a:spcPct val="90000"/>
              </a:lnSpc>
            </a:pPr>
            <a:r>
              <a:rPr lang="en-US" sz="2400"/>
              <a:t>A comparison is made with respect to exemptions given in the Companies Act, 1956 and new Companies Bill 2013</a:t>
            </a:r>
            <a:r>
              <a:rPr lang="en-US" sz="2400" i="1"/>
              <a:t>. </a:t>
            </a:r>
            <a:r>
              <a:rPr lang="en-US" sz="2400"/>
              <a:t>The following are the exemptions available to Private Limited Companies in Companies Act 1956 and its status in New Companies Act 2013.</a:t>
            </a:r>
          </a:p>
        </p:txBody>
      </p:sp>
    </p:spTree>
  </p:cSld>
  <p:clrMapOvr>
    <a:masterClrMapping/>
  </p:clrMapOvr>
  <p:transition>
    <p:cover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CS  Deepak P. Singh 9920830041</a:t>
            </a:r>
          </a:p>
        </p:txBody>
      </p:sp>
      <p:sp>
        <p:nvSpPr>
          <p:cNvPr id="27650" name="Rectangle 2"/>
          <p:cNvSpPr>
            <a:spLocks noGrp="1" noChangeArrowheads="1"/>
          </p:cNvSpPr>
          <p:nvPr>
            <p:ph type="title"/>
          </p:nvPr>
        </p:nvSpPr>
        <p:spPr/>
        <p:txBody>
          <a:bodyPr/>
          <a:lstStyle/>
          <a:p>
            <a:r>
              <a:rPr lang="en-US" sz="2900"/>
              <a:t>Some privileges deleted by the new act:</a:t>
            </a:r>
          </a:p>
        </p:txBody>
      </p:sp>
      <p:sp>
        <p:nvSpPr>
          <p:cNvPr id="27652" name="Rectangle 4"/>
          <p:cNvSpPr>
            <a:spLocks noGrp="1" noChangeArrowheads="1"/>
          </p:cNvSpPr>
          <p:nvPr>
            <p:ph type="body" sz="half" idx="1"/>
          </p:nvPr>
        </p:nvSpPr>
        <p:spPr/>
        <p:txBody>
          <a:bodyPr/>
          <a:lstStyle/>
          <a:p>
            <a:r>
              <a:rPr lang="en-US" sz="2400"/>
              <a:t>Companies Act, 1956</a:t>
            </a:r>
          </a:p>
          <a:p>
            <a:r>
              <a:rPr lang="en-US" sz="2400"/>
              <a:t>Section 77(2) Financial assistance can be given for purchase of or subscribing for its own shares in its holding company, Whereas not applicable to Public company </a:t>
            </a:r>
          </a:p>
        </p:txBody>
      </p:sp>
      <p:sp>
        <p:nvSpPr>
          <p:cNvPr id="27653" name="Rectangle 5"/>
          <p:cNvSpPr>
            <a:spLocks noGrp="1" noChangeArrowheads="1"/>
          </p:cNvSpPr>
          <p:nvPr>
            <p:ph type="body" sz="half" idx="2"/>
          </p:nvPr>
        </p:nvSpPr>
        <p:spPr/>
        <p:txBody>
          <a:bodyPr/>
          <a:lstStyle/>
          <a:p>
            <a:r>
              <a:rPr lang="en-US" sz="2400"/>
              <a:t>Companies Act,2013</a:t>
            </a:r>
          </a:p>
          <a:p>
            <a:r>
              <a:rPr lang="en-US" sz="2400"/>
              <a:t>Clause 67 – Restrictions on purchase by Company or giving of loans by it for purchase of its shares. Private limited company not specifically mentioned in the clause. Hence exemption is available.</a:t>
            </a:r>
          </a:p>
        </p:txBody>
      </p:sp>
    </p:spTree>
  </p:cSld>
  <p:clrMapOvr>
    <a:masterClrMapping/>
  </p:clrMapOvr>
  <p:transition>
    <p:cover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29701" name="Rectangle 5"/>
          <p:cNvSpPr>
            <a:spLocks noGrp="1" noChangeArrowheads="1"/>
          </p:cNvSpPr>
          <p:nvPr>
            <p:ph type="body" sz="half" idx="1"/>
          </p:nvPr>
        </p:nvSpPr>
        <p:spPr>
          <a:xfrm>
            <a:off x="457200" y="762000"/>
            <a:ext cx="4038600" cy="5364163"/>
          </a:xfrm>
        </p:spPr>
        <p:txBody>
          <a:bodyPr/>
          <a:lstStyle/>
          <a:p>
            <a:r>
              <a:rPr lang="en-US"/>
              <a:t>Section 81(3) Further shares can be issued without passing special resolution or obtaining central government’s approval and without offering the same necessarily to existing </a:t>
            </a:r>
          </a:p>
        </p:txBody>
      </p:sp>
      <p:sp>
        <p:nvSpPr>
          <p:cNvPr id="29702" name="Rectangle 6"/>
          <p:cNvSpPr>
            <a:spLocks noGrp="1" noChangeArrowheads="1"/>
          </p:cNvSpPr>
          <p:nvPr>
            <p:ph type="body" sz="half" idx="2"/>
          </p:nvPr>
        </p:nvSpPr>
        <p:spPr>
          <a:xfrm>
            <a:off x="4648200" y="762000"/>
            <a:ext cx="4038600" cy="5364163"/>
          </a:xfrm>
        </p:spPr>
        <p:txBody>
          <a:bodyPr/>
          <a:lstStyle/>
          <a:p>
            <a:r>
              <a:rPr lang="en-US"/>
              <a:t>Clause 62 – Further issue of shares now applicable to Private limited Company also.</a:t>
            </a:r>
            <a:r>
              <a:rPr lang="en-US" b="1"/>
              <a:t>Exemption is withdrawn</a:t>
            </a:r>
            <a:r>
              <a:rPr lang="en-US"/>
              <a:t>. </a:t>
            </a:r>
          </a:p>
        </p:txBody>
      </p:sp>
    </p:spTree>
  </p:cSld>
  <p:clrMapOvr>
    <a:masterClrMapping/>
  </p:clrMapOvr>
  <p:transition>
    <p:cover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31751" name="Rectangle 7"/>
          <p:cNvSpPr>
            <a:spLocks noGrp="1" noChangeArrowheads="1"/>
          </p:cNvSpPr>
          <p:nvPr>
            <p:ph type="body" sz="half" idx="1"/>
          </p:nvPr>
        </p:nvSpPr>
        <p:spPr>
          <a:xfrm>
            <a:off x="457200" y="762000"/>
            <a:ext cx="4038600" cy="5364163"/>
          </a:xfrm>
        </p:spPr>
        <p:txBody>
          <a:bodyPr/>
          <a:lstStyle/>
          <a:p>
            <a:r>
              <a:rPr lang="en-US"/>
              <a:t>Section 149(7) Exemption from Certificate of Commencement of business </a:t>
            </a:r>
          </a:p>
        </p:txBody>
      </p:sp>
      <p:sp>
        <p:nvSpPr>
          <p:cNvPr id="31752" name="Rectangle 8"/>
          <p:cNvSpPr>
            <a:spLocks noGrp="1" noChangeArrowheads="1"/>
          </p:cNvSpPr>
          <p:nvPr>
            <p:ph type="body" sz="half" idx="2"/>
          </p:nvPr>
        </p:nvSpPr>
        <p:spPr>
          <a:xfrm>
            <a:off x="4648200" y="838200"/>
            <a:ext cx="4038600" cy="5287963"/>
          </a:xfrm>
        </p:spPr>
        <p:txBody>
          <a:bodyPr/>
          <a:lstStyle/>
          <a:p>
            <a:r>
              <a:rPr lang="en-US"/>
              <a:t>Clause 11 – Commencement of business declaration has to be filed by Private Limited Company.</a:t>
            </a:r>
            <a:r>
              <a:rPr lang="en-US" b="1"/>
              <a:t>Exemption is withdrawn.</a:t>
            </a:r>
            <a:r>
              <a:rPr lang="en-US"/>
              <a:t> </a:t>
            </a:r>
          </a:p>
        </p:txBody>
      </p:sp>
    </p:spTree>
  </p:cSld>
  <p:clrMapOvr>
    <a:masterClrMapping/>
  </p:clrMapOvr>
  <p:transition>
    <p:cover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33797" name="Rectangle 5"/>
          <p:cNvSpPr>
            <a:spLocks noGrp="1" noChangeArrowheads="1"/>
          </p:cNvSpPr>
          <p:nvPr>
            <p:ph type="body" sz="half" idx="1"/>
          </p:nvPr>
        </p:nvSpPr>
        <p:spPr/>
        <p:txBody>
          <a:bodyPr/>
          <a:lstStyle/>
          <a:p>
            <a:r>
              <a:rPr lang="en-US"/>
              <a:t>Section 198(1) No restriction on the payment of Managerial Remuneration on net profits </a:t>
            </a:r>
          </a:p>
        </p:txBody>
      </p:sp>
      <p:sp>
        <p:nvSpPr>
          <p:cNvPr id="33798" name="Rectangle 6"/>
          <p:cNvSpPr>
            <a:spLocks noGrp="1" noChangeArrowheads="1"/>
          </p:cNvSpPr>
          <p:nvPr>
            <p:ph type="body" sz="half" idx="2"/>
          </p:nvPr>
        </p:nvSpPr>
        <p:spPr/>
        <p:txBody>
          <a:bodyPr/>
          <a:lstStyle/>
          <a:p>
            <a:r>
              <a:rPr lang="en-US"/>
              <a:t>Clause 197 – Overall maximum managerial remuneration applicable to Public Company. For Private Limited Company this section is not applicable.</a:t>
            </a:r>
            <a:r>
              <a:rPr lang="en-US" b="1"/>
              <a:t>Exemption is withdrawn.</a:t>
            </a:r>
          </a:p>
        </p:txBody>
      </p:sp>
    </p:spTree>
  </p:cSld>
  <p:clrMapOvr>
    <a:masterClrMapping/>
  </p:clrMapOvr>
  <p:transition>
    <p:cover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4098" name="Rectangle 2"/>
          <p:cNvSpPr>
            <a:spLocks noGrp="1" noChangeArrowheads="1"/>
          </p:cNvSpPr>
          <p:nvPr>
            <p:ph type="title"/>
          </p:nvPr>
        </p:nvSpPr>
        <p:spPr/>
        <p:txBody>
          <a:bodyPr/>
          <a:lstStyle/>
          <a:p>
            <a:r>
              <a:rPr lang="en-US" b="1" u="sng"/>
              <a:t>Further Issue of Shares</a:t>
            </a:r>
            <a:r>
              <a:rPr lang="en-US"/>
              <a:t> </a:t>
            </a:r>
          </a:p>
        </p:txBody>
      </p:sp>
      <p:sp>
        <p:nvSpPr>
          <p:cNvPr id="4099" name="Rectangle 3"/>
          <p:cNvSpPr>
            <a:spLocks noGrp="1" noChangeArrowheads="1"/>
          </p:cNvSpPr>
          <p:nvPr>
            <p:ph type="body" idx="1"/>
          </p:nvPr>
        </p:nvSpPr>
        <p:spPr/>
        <p:txBody>
          <a:bodyPr/>
          <a:lstStyle/>
          <a:p>
            <a:pPr>
              <a:lnSpc>
                <a:spcPct val="90000"/>
              </a:lnSpc>
            </a:pPr>
            <a:r>
              <a:rPr lang="en-US"/>
              <a:t>The exemption given to private limited companies regarding further issue of shares is withdrawn. Further issue of shares under section 81 applicable to both </a:t>
            </a:r>
            <a:r>
              <a:rPr lang="en-US" b="1"/>
              <a:t>private and public limited</a:t>
            </a:r>
            <a:r>
              <a:rPr lang="en-US"/>
              <a:t>companies. Valuation  of shares  shall be done based on the certificate issued by registered valuer subject to such conditions as may be prescribed. (</a:t>
            </a:r>
            <a:r>
              <a:rPr lang="en-US" b="1"/>
              <a:t>Clause 62)</a:t>
            </a:r>
          </a:p>
        </p:txBody>
      </p:sp>
    </p:spTree>
  </p:cSld>
  <p:clrMapOvr>
    <a:masterClrMapping/>
  </p:clrMapOvr>
  <p:transition>
    <p:cover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35845" name="Rectangle 5"/>
          <p:cNvSpPr>
            <a:spLocks noGrp="1" noChangeArrowheads="1"/>
          </p:cNvSpPr>
          <p:nvPr>
            <p:ph type="body" sz="half" idx="1"/>
          </p:nvPr>
        </p:nvSpPr>
        <p:spPr/>
        <p:txBody>
          <a:bodyPr/>
          <a:lstStyle/>
          <a:p>
            <a:r>
              <a:rPr lang="en-US"/>
              <a:t>Section 252(2) Need not have more than two directors </a:t>
            </a:r>
          </a:p>
        </p:txBody>
      </p:sp>
      <p:sp>
        <p:nvSpPr>
          <p:cNvPr id="35846" name="Rectangle 6"/>
          <p:cNvSpPr>
            <a:spLocks noGrp="1" noChangeArrowheads="1"/>
          </p:cNvSpPr>
          <p:nvPr>
            <p:ph type="body" sz="half" idx="2"/>
          </p:nvPr>
        </p:nvSpPr>
        <p:spPr/>
        <p:txBody>
          <a:bodyPr/>
          <a:lstStyle/>
          <a:p>
            <a:r>
              <a:rPr lang="en-US"/>
              <a:t>Clause 149 – Minimum two directors. There is no change in the existing provisions. Exemption continues. </a:t>
            </a:r>
          </a:p>
        </p:txBody>
      </p:sp>
    </p:spTree>
  </p:cSld>
  <p:clrMapOvr>
    <a:masterClrMapping/>
  </p:clrMapOvr>
  <p:transition>
    <p:cover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37894" name="Rectangle 6"/>
          <p:cNvSpPr>
            <a:spLocks noGrp="1" noChangeArrowheads="1"/>
          </p:cNvSpPr>
          <p:nvPr>
            <p:ph type="body" sz="half" idx="2"/>
          </p:nvPr>
        </p:nvSpPr>
        <p:spPr/>
        <p:txBody>
          <a:bodyPr/>
          <a:lstStyle/>
          <a:p>
            <a:r>
              <a:rPr lang="en-US"/>
              <a:t>Clause 152 – The exemption continues but as per the AOA of the Company.</a:t>
            </a:r>
          </a:p>
        </p:txBody>
      </p:sp>
      <p:sp>
        <p:nvSpPr>
          <p:cNvPr id="37895" name="Rectangle 7"/>
          <p:cNvSpPr>
            <a:spLocks noGrp="1" noChangeArrowheads="1"/>
          </p:cNvSpPr>
          <p:nvPr>
            <p:ph type="body" sz="half" idx="1"/>
          </p:nvPr>
        </p:nvSpPr>
        <p:spPr>
          <a:noFill/>
          <a:ln/>
        </p:spPr>
        <p:txBody>
          <a:bodyPr/>
          <a:lstStyle/>
          <a:p>
            <a:r>
              <a:rPr lang="en-US"/>
              <a:t>Section 255(1) A proportion of directors need not retire every year</a:t>
            </a:r>
          </a:p>
        </p:txBody>
      </p:sp>
    </p:spTree>
  </p:cSld>
  <p:clrMapOvr>
    <a:masterClrMapping/>
  </p:clrMapOvr>
  <p:transition>
    <p:cover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39942" name="Rectangle 6"/>
          <p:cNvSpPr>
            <a:spLocks noGrp="1" noChangeArrowheads="1"/>
          </p:cNvSpPr>
          <p:nvPr>
            <p:ph type="body" sz="half" idx="2"/>
          </p:nvPr>
        </p:nvSpPr>
        <p:spPr/>
        <p:txBody>
          <a:bodyPr/>
          <a:lstStyle/>
          <a:p>
            <a:r>
              <a:rPr lang="en-US"/>
              <a:t>Clause 160 –</a:t>
            </a:r>
            <a:r>
              <a:rPr lang="en-US" b="1"/>
              <a:t>Exemption is withdrawn. </a:t>
            </a:r>
            <a:endParaRPr lang="en-US"/>
          </a:p>
          <a:p>
            <a:r>
              <a:rPr lang="en-US"/>
              <a:t>  </a:t>
            </a:r>
          </a:p>
        </p:txBody>
      </p:sp>
      <p:sp>
        <p:nvSpPr>
          <p:cNvPr id="39943" name="Rectangle 7"/>
          <p:cNvSpPr>
            <a:spLocks noGrp="1" noChangeArrowheads="1"/>
          </p:cNvSpPr>
          <p:nvPr>
            <p:ph type="body" sz="half" idx="1"/>
          </p:nvPr>
        </p:nvSpPr>
        <p:spPr>
          <a:noFill/>
          <a:ln/>
        </p:spPr>
        <p:txBody>
          <a:bodyPr/>
          <a:lstStyle/>
          <a:p>
            <a:r>
              <a:rPr lang="en-US"/>
              <a:t>Section 257(2) Statutory notice, etc., is not required for a person to stand for election as a director </a:t>
            </a:r>
          </a:p>
        </p:txBody>
      </p:sp>
    </p:spTree>
  </p:cSld>
  <p:clrMapOvr>
    <a:masterClrMapping/>
  </p:clrMapOvr>
  <p:transition>
    <p:cover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41989" name="Rectangle 5"/>
          <p:cNvSpPr>
            <a:spLocks noGrp="1" noChangeArrowheads="1"/>
          </p:cNvSpPr>
          <p:nvPr>
            <p:ph type="body" sz="half" idx="1"/>
          </p:nvPr>
        </p:nvSpPr>
        <p:spPr/>
        <p:txBody>
          <a:bodyPr/>
          <a:lstStyle/>
          <a:p>
            <a:r>
              <a:rPr lang="en-US"/>
              <a:t>Section 259 Central Government’s sanction is not required to affect increase in the number of directors beyond 12 or the number fixed by articles of association </a:t>
            </a:r>
          </a:p>
        </p:txBody>
      </p:sp>
      <p:sp>
        <p:nvSpPr>
          <p:cNvPr id="41990" name="Rectangle 6"/>
          <p:cNvSpPr>
            <a:spLocks noGrp="1" noChangeArrowheads="1"/>
          </p:cNvSpPr>
          <p:nvPr>
            <p:ph type="body" sz="half" idx="2"/>
          </p:nvPr>
        </p:nvSpPr>
        <p:spPr/>
        <p:txBody>
          <a:bodyPr/>
          <a:lstStyle/>
          <a:p>
            <a:r>
              <a:rPr lang="en-US"/>
              <a:t>Clause 149 – The Company to have Board of Directors. Exemption given now to maximum of 15 Directors. </a:t>
            </a:r>
          </a:p>
        </p:txBody>
      </p:sp>
    </p:spTree>
  </p:cSld>
  <p:clrMapOvr>
    <a:masterClrMapping/>
  </p:clrMapOvr>
  <p:transition>
    <p:cover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44037" name="Rectangle 5"/>
          <p:cNvSpPr>
            <a:spLocks noGrp="1" noChangeArrowheads="1"/>
          </p:cNvSpPr>
          <p:nvPr>
            <p:ph type="body" sz="half" idx="1"/>
          </p:nvPr>
        </p:nvSpPr>
        <p:spPr>
          <a:xfrm>
            <a:off x="457200" y="762000"/>
            <a:ext cx="4038600" cy="5364163"/>
          </a:xfrm>
        </p:spPr>
        <p:txBody>
          <a:bodyPr/>
          <a:lstStyle/>
          <a:p>
            <a:pPr>
              <a:lnSpc>
                <a:spcPct val="90000"/>
              </a:lnSpc>
            </a:pPr>
            <a:r>
              <a:rPr lang="en-US" sz="2400"/>
              <a:t>Section 263(1) In passing resolution for election of directors, all directors can be appointed by a single resolution </a:t>
            </a:r>
          </a:p>
        </p:txBody>
      </p:sp>
      <p:sp>
        <p:nvSpPr>
          <p:cNvPr id="44038" name="Rectangle 6"/>
          <p:cNvSpPr>
            <a:spLocks noGrp="1" noChangeArrowheads="1"/>
          </p:cNvSpPr>
          <p:nvPr>
            <p:ph type="body" sz="half" idx="2"/>
          </p:nvPr>
        </p:nvSpPr>
        <p:spPr>
          <a:xfrm>
            <a:off x="4648200" y="838200"/>
            <a:ext cx="4038600" cy="5287963"/>
          </a:xfrm>
        </p:spPr>
        <p:txBody>
          <a:bodyPr/>
          <a:lstStyle/>
          <a:p>
            <a:pPr>
              <a:lnSpc>
                <a:spcPct val="90000"/>
              </a:lnSpc>
            </a:pPr>
            <a:r>
              <a:rPr lang="en-US" sz="2400"/>
              <a:t>Clause 162 – Appointment of directors to be voted individually.</a:t>
            </a:r>
            <a:r>
              <a:rPr lang="en-US" sz="2400" b="1"/>
              <a:t>Exemption is withdrawn</a:t>
            </a:r>
            <a:r>
              <a:rPr lang="en-US" sz="2400"/>
              <a:t>. Single resolution for the appointment of directors can be passed both by private and public company provided, a proposal to move such a motion has first been agreed to at the meeting without any votebeing cast against it. </a:t>
            </a:r>
          </a:p>
        </p:txBody>
      </p:sp>
    </p:spTree>
  </p:cSld>
  <p:clrMapOvr>
    <a:masterClrMapping/>
  </p:clrMapOvr>
  <p:transition>
    <p:cover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46085" name="Rectangle 5"/>
          <p:cNvSpPr>
            <a:spLocks noGrp="1" noChangeArrowheads="1"/>
          </p:cNvSpPr>
          <p:nvPr>
            <p:ph type="body" sz="half" idx="1"/>
          </p:nvPr>
        </p:nvSpPr>
        <p:spPr/>
        <p:txBody>
          <a:bodyPr/>
          <a:lstStyle/>
          <a:p>
            <a:r>
              <a:rPr lang="en-US"/>
              <a:t>Section 264(3) Consent to act as director need not be filled with registrar</a:t>
            </a:r>
          </a:p>
        </p:txBody>
      </p:sp>
      <p:sp>
        <p:nvSpPr>
          <p:cNvPr id="46086" name="Rectangle 6"/>
          <p:cNvSpPr>
            <a:spLocks noGrp="1" noChangeArrowheads="1"/>
          </p:cNvSpPr>
          <p:nvPr>
            <p:ph type="body" sz="half" idx="2"/>
          </p:nvPr>
        </p:nvSpPr>
        <p:spPr/>
        <p:txBody>
          <a:bodyPr/>
          <a:lstStyle/>
          <a:p>
            <a:r>
              <a:rPr lang="en-US"/>
              <a:t>Clause 152 – Appointment of directors. Exemption removed. Private Limited Companies also to file consent.</a:t>
            </a:r>
            <a:r>
              <a:rPr lang="en-US" b="1"/>
              <a:t>Exemption is withdrawn.</a:t>
            </a:r>
            <a:r>
              <a:rPr lang="en-US"/>
              <a:t> </a:t>
            </a:r>
          </a:p>
        </p:txBody>
      </p:sp>
    </p:spTree>
  </p:cSld>
  <p:clrMapOvr>
    <a:masterClrMapping/>
  </p:clrMapOvr>
  <p:transition>
    <p:cover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48133" name="Rectangle 5"/>
          <p:cNvSpPr>
            <a:spLocks noGrp="1" noChangeArrowheads="1"/>
          </p:cNvSpPr>
          <p:nvPr>
            <p:ph type="body" sz="half" idx="1"/>
          </p:nvPr>
        </p:nvSpPr>
        <p:spPr/>
        <p:txBody>
          <a:bodyPr/>
          <a:lstStyle/>
          <a:p>
            <a:r>
              <a:rPr lang="en-US"/>
              <a:t>Section 269(2) Central Government’s approval is not required for appointment of managing or whole-time director or manager </a:t>
            </a:r>
          </a:p>
        </p:txBody>
      </p:sp>
      <p:sp>
        <p:nvSpPr>
          <p:cNvPr id="48134" name="Rectangle 6"/>
          <p:cNvSpPr>
            <a:spLocks noGrp="1" noChangeArrowheads="1"/>
          </p:cNvSpPr>
          <p:nvPr>
            <p:ph type="body" sz="half" idx="2"/>
          </p:nvPr>
        </p:nvSpPr>
        <p:spPr/>
        <p:txBody>
          <a:bodyPr/>
          <a:lstStyle/>
          <a:p>
            <a:r>
              <a:rPr lang="en-US"/>
              <a:t>Central Government’s approval is not required for appointment of managing or whole-time director or manager </a:t>
            </a:r>
          </a:p>
        </p:txBody>
      </p:sp>
    </p:spTree>
  </p:cSld>
  <p:clrMapOvr>
    <a:masterClrMapping/>
  </p:clrMapOvr>
  <p:transition>
    <p:cover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50181" name="Rectangle 5"/>
          <p:cNvSpPr>
            <a:spLocks noGrp="1" noChangeArrowheads="1"/>
          </p:cNvSpPr>
          <p:nvPr>
            <p:ph type="body" sz="half" idx="1"/>
          </p:nvPr>
        </p:nvSpPr>
        <p:spPr/>
        <p:txBody>
          <a:bodyPr/>
          <a:lstStyle/>
          <a:p>
            <a:r>
              <a:rPr lang="en-US" sz="2400"/>
              <a:t>Section 275 to 279 Restrictive provisions regarding total number of directorships which any person may hold do not include directorships held in private companies which are not subsidiary of public company </a:t>
            </a:r>
          </a:p>
        </p:txBody>
      </p:sp>
      <p:sp>
        <p:nvSpPr>
          <p:cNvPr id="50182" name="Rectangle 6"/>
          <p:cNvSpPr>
            <a:spLocks noGrp="1" noChangeArrowheads="1"/>
          </p:cNvSpPr>
          <p:nvPr>
            <p:ph type="body" sz="half" idx="2"/>
          </p:nvPr>
        </p:nvSpPr>
        <p:spPr/>
        <p:txBody>
          <a:bodyPr/>
          <a:lstStyle/>
          <a:p>
            <a:r>
              <a:rPr lang="en-US" sz="2400"/>
              <a:t>Clause 165 – The maximum number of companies in which a director can hold office is 20 companies. Out of this he can hold only up to 10 public companies. There is no restriction for private limited directorships held in private companies which are not subsidiary of public company </a:t>
            </a:r>
          </a:p>
        </p:txBody>
      </p:sp>
    </p:spTree>
  </p:cSld>
  <p:clrMapOvr>
    <a:masterClrMapping/>
  </p:clrMapOvr>
  <p:transition>
    <p:cover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52229" name="Rectangle 5"/>
          <p:cNvSpPr>
            <a:spLocks noGrp="1" noChangeArrowheads="1"/>
          </p:cNvSpPr>
          <p:nvPr>
            <p:ph type="body" sz="half" idx="1"/>
          </p:nvPr>
        </p:nvSpPr>
        <p:spPr/>
        <p:txBody>
          <a:bodyPr/>
          <a:lstStyle/>
          <a:p>
            <a:r>
              <a:rPr lang="en-US"/>
              <a:t>Section 293(1) Certain restrictions on powers of board of directors do not apply </a:t>
            </a:r>
          </a:p>
        </p:txBody>
      </p:sp>
      <p:sp>
        <p:nvSpPr>
          <p:cNvPr id="52230" name="Rectangle 6"/>
          <p:cNvSpPr>
            <a:spLocks noGrp="1" noChangeArrowheads="1"/>
          </p:cNvSpPr>
          <p:nvPr>
            <p:ph type="body" sz="half" idx="2"/>
          </p:nvPr>
        </p:nvSpPr>
        <p:spPr/>
        <p:txBody>
          <a:bodyPr/>
          <a:lstStyle/>
          <a:p>
            <a:r>
              <a:rPr lang="en-US"/>
              <a:t>Clause 180 –</a:t>
            </a:r>
            <a:r>
              <a:rPr lang="en-US" b="1"/>
              <a:t>Exemption is withdrawn.</a:t>
            </a:r>
            <a:r>
              <a:rPr lang="en-US"/>
              <a:t> </a:t>
            </a:r>
          </a:p>
        </p:txBody>
      </p:sp>
    </p:spTree>
  </p:cSld>
  <p:clrMapOvr>
    <a:masterClrMapping/>
  </p:clrMapOvr>
  <p:transition>
    <p:cover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54277" name="Rectangle 5"/>
          <p:cNvSpPr>
            <a:spLocks noGrp="1" noChangeArrowheads="1"/>
          </p:cNvSpPr>
          <p:nvPr>
            <p:ph type="body" sz="half" idx="1"/>
          </p:nvPr>
        </p:nvSpPr>
        <p:spPr/>
        <p:txBody>
          <a:bodyPr/>
          <a:lstStyle/>
          <a:p>
            <a:r>
              <a:rPr lang="en-US"/>
              <a:t>Section 295(2) Prohibition against loans to directors does not apply</a:t>
            </a:r>
          </a:p>
        </p:txBody>
      </p:sp>
      <p:sp>
        <p:nvSpPr>
          <p:cNvPr id="54278" name="Rectangle 6"/>
          <p:cNvSpPr>
            <a:spLocks noGrp="1" noChangeArrowheads="1"/>
          </p:cNvSpPr>
          <p:nvPr>
            <p:ph type="body" sz="half" idx="2"/>
          </p:nvPr>
        </p:nvSpPr>
        <p:spPr/>
        <p:txBody>
          <a:bodyPr/>
          <a:lstStyle/>
          <a:p>
            <a:r>
              <a:rPr lang="en-US"/>
              <a:t>Clause 185 –</a:t>
            </a:r>
            <a:r>
              <a:rPr lang="en-US" b="1"/>
              <a:t>Exemption is withdrawn</a:t>
            </a:r>
            <a:r>
              <a:rPr lang="en-US"/>
              <a:t>. Loan to directors applicable to private limited company </a:t>
            </a:r>
          </a:p>
        </p:txBody>
      </p:sp>
    </p:spTree>
  </p:cSld>
  <p:clrMapOvr>
    <a:masterClrMapping/>
  </p:clrMapOvr>
  <p:transition>
    <p:cover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5122" name="Rectangle 2"/>
          <p:cNvSpPr>
            <a:spLocks noGrp="1" noChangeArrowheads="1"/>
          </p:cNvSpPr>
          <p:nvPr>
            <p:ph type="title"/>
          </p:nvPr>
        </p:nvSpPr>
        <p:spPr/>
        <p:txBody>
          <a:bodyPr/>
          <a:lstStyle/>
          <a:p>
            <a:r>
              <a:rPr lang="en-US" sz="3800" b="1" u="sng"/>
              <a:t>Certification for Annual Return</a:t>
            </a:r>
          </a:p>
        </p:txBody>
      </p:sp>
      <p:sp>
        <p:nvSpPr>
          <p:cNvPr id="5123" name="Rectangle 3"/>
          <p:cNvSpPr>
            <a:spLocks noGrp="1" noChangeArrowheads="1"/>
          </p:cNvSpPr>
          <p:nvPr>
            <p:ph type="body" idx="1"/>
          </p:nvPr>
        </p:nvSpPr>
        <p:spPr/>
        <p:txBody>
          <a:bodyPr/>
          <a:lstStyle/>
          <a:p>
            <a:pPr>
              <a:lnSpc>
                <a:spcPct val="90000"/>
              </a:lnSpc>
            </a:pPr>
            <a:r>
              <a:rPr lang="en-US" sz="2400"/>
              <a:t>Annual Return must be certified by a </a:t>
            </a:r>
            <a:r>
              <a:rPr lang="en-US" sz="2400" b="1"/>
              <a:t>Practicing company secretary</a:t>
            </a:r>
            <a:r>
              <a:rPr lang="en-US" sz="2400"/>
              <a:t> and requirement ofcompliance certificate by practicing company secretary is dispensed with. The annual return should contain particulars like:</a:t>
            </a:r>
          </a:p>
          <a:p>
            <a:pPr>
              <a:lnSpc>
                <a:spcPct val="90000"/>
              </a:lnSpc>
            </a:pPr>
            <a:r>
              <a:rPr lang="en-US" sz="2400"/>
              <a:t>  (a) The extract of the annual return as provided under sub-section (3) of sec 92.</a:t>
            </a:r>
          </a:p>
          <a:p>
            <a:pPr>
              <a:lnSpc>
                <a:spcPct val="90000"/>
              </a:lnSpc>
            </a:pPr>
            <a:r>
              <a:rPr lang="en-US" sz="2400"/>
              <a:t>  (b) Number of meetings of the Board.</a:t>
            </a:r>
          </a:p>
          <a:p>
            <a:pPr>
              <a:lnSpc>
                <a:spcPct val="90000"/>
              </a:lnSpc>
            </a:pPr>
            <a:r>
              <a:rPr lang="en-US" sz="2400"/>
              <a:t>  (c) Directors’ Responsibility Statement;</a:t>
            </a:r>
          </a:p>
          <a:p>
            <a:pPr>
              <a:lnSpc>
                <a:spcPct val="90000"/>
              </a:lnSpc>
            </a:pPr>
            <a:r>
              <a:rPr lang="en-US" sz="2400"/>
              <a:t>  (d) A statement on declaration given by independent directors under sub-section.</a:t>
            </a:r>
          </a:p>
          <a:p>
            <a:pPr>
              <a:lnSpc>
                <a:spcPct val="90000"/>
              </a:lnSpc>
            </a:pPr>
            <a:r>
              <a:rPr lang="en-US" sz="2400"/>
              <a:t>And also PCS to certify that all the provisions of the Companies Act has been complied with</a:t>
            </a:r>
            <a:r>
              <a:rPr lang="en-US" sz="2400" b="1"/>
              <a:t>(Clause 92)</a:t>
            </a:r>
          </a:p>
        </p:txBody>
      </p:sp>
    </p:spTree>
  </p:cSld>
  <p:clrMapOvr>
    <a:masterClrMapping/>
  </p:clrMapOvr>
  <p:transition>
    <p:cover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56325" name="Rectangle 5"/>
          <p:cNvSpPr>
            <a:spLocks noGrp="1" noChangeArrowheads="1"/>
          </p:cNvSpPr>
          <p:nvPr>
            <p:ph type="body" sz="half" idx="1"/>
          </p:nvPr>
        </p:nvSpPr>
        <p:spPr/>
        <p:txBody>
          <a:bodyPr/>
          <a:lstStyle/>
          <a:p>
            <a:r>
              <a:rPr lang="en-US"/>
              <a:t>Section 300(2) Prohibition against participation in board meetings by interested director does not apply </a:t>
            </a:r>
          </a:p>
        </p:txBody>
      </p:sp>
      <p:sp>
        <p:nvSpPr>
          <p:cNvPr id="56326" name="Rectangle 6"/>
          <p:cNvSpPr>
            <a:spLocks noGrp="1" noChangeArrowheads="1"/>
          </p:cNvSpPr>
          <p:nvPr>
            <p:ph type="body" sz="half" idx="2"/>
          </p:nvPr>
        </p:nvSpPr>
        <p:spPr/>
        <p:txBody>
          <a:bodyPr/>
          <a:lstStyle/>
          <a:p>
            <a:r>
              <a:rPr lang="en-US"/>
              <a:t>Clause 184 –</a:t>
            </a:r>
            <a:r>
              <a:rPr lang="en-US" b="1"/>
              <a:t>Exemption is withdrawn.</a:t>
            </a:r>
            <a:r>
              <a:rPr lang="en-US"/>
              <a:t>Disclosure of directors interested applicable to private limited company. </a:t>
            </a:r>
          </a:p>
        </p:txBody>
      </p:sp>
    </p:spTree>
  </p:cSld>
  <p:clrMapOvr>
    <a:masterClrMapping/>
  </p:clrMapOvr>
  <p:transition>
    <p:cover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58373" name="Rectangle 5"/>
          <p:cNvSpPr>
            <a:spLocks noGrp="1" noChangeArrowheads="1"/>
          </p:cNvSpPr>
          <p:nvPr>
            <p:ph type="body" sz="half" idx="1"/>
          </p:nvPr>
        </p:nvSpPr>
        <p:spPr/>
        <p:txBody>
          <a:bodyPr/>
          <a:lstStyle/>
          <a:p>
            <a:r>
              <a:rPr lang="en-US"/>
              <a:t>Section 303(1) Date of birth of director need not be entered in the register of directors </a:t>
            </a:r>
          </a:p>
        </p:txBody>
      </p:sp>
      <p:sp>
        <p:nvSpPr>
          <p:cNvPr id="58374" name="Rectangle 6"/>
          <p:cNvSpPr>
            <a:spLocks noGrp="1" noChangeArrowheads="1"/>
          </p:cNvSpPr>
          <p:nvPr>
            <p:ph type="body" sz="half" idx="2"/>
          </p:nvPr>
        </p:nvSpPr>
        <p:spPr/>
        <p:txBody>
          <a:bodyPr/>
          <a:lstStyle/>
          <a:p>
            <a:pPr>
              <a:lnSpc>
                <a:spcPct val="90000"/>
              </a:lnSpc>
            </a:pPr>
            <a:r>
              <a:rPr lang="en-US"/>
              <a:t>Clause 170 – Register of directors and key managerial personnel and their shareholding. </a:t>
            </a:r>
            <a:r>
              <a:rPr lang="en-US" b="1"/>
              <a:t>Exemption is withdrawn</a:t>
            </a:r>
            <a:r>
              <a:rPr lang="en-US"/>
              <a:t>. Anybody can view the particulars of the directors through their DIN numbers. </a:t>
            </a:r>
          </a:p>
        </p:txBody>
      </p:sp>
    </p:spTree>
  </p:cSld>
  <p:clrMapOvr>
    <a:masterClrMapping/>
  </p:clrMapOvr>
  <p:transition>
    <p:cover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60421" name="Rectangle 5"/>
          <p:cNvSpPr>
            <a:spLocks noGrp="1" noChangeArrowheads="1"/>
          </p:cNvSpPr>
          <p:nvPr>
            <p:ph type="body" sz="half" idx="1"/>
          </p:nvPr>
        </p:nvSpPr>
        <p:spPr/>
        <p:txBody>
          <a:bodyPr/>
          <a:lstStyle/>
          <a:p>
            <a:r>
              <a:rPr lang="en-US"/>
              <a:t>Section 309(9) There is no restriction on remuneration payable to directors </a:t>
            </a:r>
          </a:p>
        </p:txBody>
      </p:sp>
      <p:sp>
        <p:nvSpPr>
          <p:cNvPr id="60422" name="Rectangle 6"/>
          <p:cNvSpPr>
            <a:spLocks noGrp="1" noChangeArrowheads="1"/>
          </p:cNvSpPr>
          <p:nvPr>
            <p:ph type="body" sz="half" idx="2"/>
          </p:nvPr>
        </p:nvSpPr>
        <p:spPr/>
        <p:txBody>
          <a:bodyPr/>
          <a:lstStyle/>
          <a:p>
            <a:r>
              <a:rPr lang="en-US"/>
              <a:t>Clause 197 – Overall maximum managerial remuneration applicable to Public Company. For Private Limited Company this section is not applicable. Exemption continues. </a:t>
            </a:r>
          </a:p>
        </p:txBody>
      </p:sp>
    </p:spTree>
  </p:cSld>
  <p:clrMapOvr>
    <a:masterClrMapping/>
  </p:clrMapOvr>
  <p:transition>
    <p:cover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62469" name="Rectangle 5"/>
          <p:cNvSpPr>
            <a:spLocks noGrp="1" noChangeArrowheads="1"/>
          </p:cNvSpPr>
          <p:nvPr>
            <p:ph type="body" sz="half" idx="1"/>
          </p:nvPr>
        </p:nvSpPr>
        <p:spPr/>
        <p:txBody>
          <a:bodyPr/>
          <a:lstStyle/>
          <a:p>
            <a:r>
              <a:rPr lang="en-US"/>
              <a:t>Section 316(1) No restriction on appointment of managing director</a:t>
            </a:r>
          </a:p>
        </p:txBody>
      </p:sp>
      <p:sp>
        <p:nvSpPr>
          <p:cNvPr id="62470" name="Rectangle 6"/>
          <p:cNvSpPr>
            <a:spLocks noGrp="1" noChangeArrowheads="1"/>
          </p:cNvSpPr>
          <p:nvPr>
            <p:ph type="body" sz="half" idx="2"/>
          </p:nvPr>
        </p:nvSpPr>
        <p:spPr/>
        <p:txBody>
          <a:bodyPr/>
          <a:lstStyle/>
          <a:p>
            <a:r>
              <a:rPr lang="en-US"/>
              <a:t>Clause 203 – Appointment of Key Managerial </a:t>
            </a:r>
            <a:r>
              <a:rPr lang="en-US" sz="2400"/>
              <a:t>Personnel.</a:t>
            </a:r>
            <a:r>
              <a:rPr lang="en-US" sz="2400" b="1"/>
              <a:t>Exemption is withdrawn</a:t>
            </a:r>
            <a:r>
              <a:rPr lang="en-US"/>
              <a:t>. </a:t>
            </a:r>
          </a:p>
        </p:txBody>
      </p:sp>
    </p:spTree>
  </p:cSld>
  <p:clrMapOvr>
    <a:masterClrMapping/>
  </p:clrMapOvr>
  <p:transition>
    <p:cover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64517" name="Rectangle 5"/>
          <p:cNvSpPr>
            <a:spLocks noGrp="1" noChangeArrowheads="1"/>
          </p:cNvSpPr>
          <p:nvPr>
            <p:ph type="body" sz="half" idx="1"/>
          </p:nvPr>
        </p:nvSpPr>
        <p:spPr/>
        <p:txBody>
          <a:bodyPr/>
          <a:lstStyle/>
          <a:p>
            <a:r>
              <a:rPr lang="en-US"/>
              <a:t>Section 349 Provisions relating to method of determination of net profits and ascertainment of depreciation do not apply </a:t>
            </a:r>
          </a:p>
        </p:txBody>
      </p:sp>
      <p:sp>
        <p:nvSpPr>
          <p:cNvPr id="64518" name="Rectangle 6"/>
          <p:cNvSpPr>
            <a:spLocks noGrp="1" noChangeArrowheads="1"/>
          </p:cNvSpPr>
          <p:nvPr>
            <p:ph type="body" sz="half" idx="2"/>
          </p:nvPr>
        </p:nvSpPr>
        <p:spPr/>
        <p:txBody>
          <a:bodyPr/>
          <a:lstStyle/>
          <a:p>
            <a:r>
              <a:rPr lang="en-US"/>
              <a:t>Clause 198 – Calculation of Profits.</a:t>
            </a:r>
            <a:r>
              <a:rPr lang="en-US" b="1"/>
              <a:t>Exemption is withdrawn</a:t>
            </a:r>
            <a:r>
              <a:rPr lang="en-US"/>
              <a:t>. </a:t>
            </a:r>
          </a:p>
        </p:txBody>
      </p:sp>
    </p:spTree>
  </p:cSld>
  <p:clrMapOvr>
    <a:masterClrMapping/>
  </p:clrMapOvr>
  <p:transition>
    <p:cover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p:txBody>
          <a:bodyPr/>
          <a:lstStyle/>
          <a:p>
            <a:r>
              <a:rPr lang="en-US"/>
              <a:t>CS  Deepak P. Singh 9920830041</a:t>
            </a:r>
          </a:p>
        </p:txBody>
      </p:sp>
      <p:sp>
        <p:nvSpPr>
          <p:cNvPr id="66565" name="Rectangle 5"/>
          <p:cNvSpPr>
            <a:spLocks noGrp="1" noChangeArrowheads="1"/>
          </p:cNvSpPr>
          <p:nvPr>
            <p:ph type="body" sz="half" idx="1"/>
          </p:nvPr>
        </p:nvSpPr>
        <p:spPr/>
        <p:txBody>
          <a:bodyPr/>
          <a:lstStyle/>
          <a:p>
            <a:r>
              <a:rPr lang="en-US"/>
              <a:t>Section 372(A) No prohibition against purchase of shares, etc., in other companies </a:t>
            </a:r>
          </a:p>
        </p:txBody>
      </p:sp>
      <p:sp>
        <p:nvSpPr>
          <p:cNvPr id="66566" name="Rectangle 6"/>
          <p:cNvSpPr>
            <a:spLocks noGrp="1" noChangeArrowheads="1"/>
          </p:cNvSpPr>
          <p:nvPr>
            <p:ph type="body" sz="half" idx="2"/>
          </p:nvPr>
        </p:nvSpPr>
        <p:spPr/>
        <p:txBody>
          <a:bodyPr/>
          <a:lstStyle/>
          <a:p>
            <a:r>
              <a:rPr lang="en-US"/>
              <a:t>Clause 186 –</a:t>
            </a:r>
            <a:r>
              <a:rPr lang="en-US" b="1"/>
              <a:t>Exemption is withdrawn</a:t>
            </a:r>
            <a:r>
              <a:rPr lang="en-US"/>
              <a:t>. Applicable to Private Limited Companies </a:t>
            </a:r>
          </a:p>
        </p:txBody>
      </p:sp>
    </p:spTree>
  </p:cSld>
  <p:clrMapOvr>
    <a:masterClrMapping/>
  </p:clrMapOvr>
  <p:transition>
    <p:cover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US"/>
              <a:t>CS  Deepak P. Singh 9920830041</a:t>
            </a:r>
          </a:p>
        </p:txBody>
      </p:sp>
      <p:sp>
        <p:nvSpPr>
          <p:cNvPr id="68611" name="Rectangle 3"/>
          <p:cNvSpPr>
            <a:spLocks noGrp="1" noChangeArrowheads="1"/>
          </p:cNvSpPr>
          <p:nvPr>
            <p:ph type="body" idx="1"/>
          </p:nvPr>
        </p:nvSpPr>
        <p:spPr/>
        <p:txBody>
          <a:bodyPr/>
          <a:lstStyle/>
          <a:p>
            <a:r>
              <a:rPr lang="en-US"/>
              <a:t>Rules regarding provisions of New Companies Act, 2013 has not been specified by the MCA. Only Rules regarding Sections 1 to 98 have been prescribed and effective from 12</a:t>
            </a:r>
            <a:r>
              <a:rPr lang="en-US" baseline="30000"/>
              <a:t>th</a:t>
            </a:r>
            <a:r>
              <a:rPr lang="en-US"/>
              <a:t> September, 2013.</a:t>
            </a:r>
          </a:p>
        </p:txBody>
      </p:sp>
    </p:spTree>
  </p:cSld>
  <p:clrMapOvr>
    <a:masterClrMapping/>
  </p:clrMapOvr>
  <p:transition>
    <p:cover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US"/>
              <a:t>CS  Deepak P. Singh 9920830041</a:t>
            </a:r>
          </a:p>
        </p:txBody>
      </p:sp>
      <p:sp>
        <p:nvSpPr>
          <p:cNvPr id="69635" name="Rectangle 3"/>
          <p:cNvSpPr>
            <a:spLocks noGrp="1" noChangeArrowheads="1"/>
          </p:cNvSpPr>
          <p:nvPr>
            <p:ph type="body" idx="1"/>
          </p:nvPr>
        </p:nvSpPr>
        <p:spPr>
          <a:xfrm>
            <a:off x="533400" y="1066800"/>
            <a:ext cx="8229600" cy="4525963"/>
          </a:xfrm>
        </p:spPr>
        <p:txBody>
          <a:bodyPr/>
          <a:lstStyle/>
          <a:p>
            <a:endParaRPr lang="en-US" sz="7200"/>
          </a:p>
          <a:p>
            <a:pPr algn="ctr"/>
            <a:r>
              <a:rPr lang="en-US" sz="7200" i="1"/>
              <a:t>THANK YOU</a:t>
            </a:r>
          </a:p>
        </p:txBody>
      </p:sp>
    </p:spTree>
  </p:cSld>
  <p:clrMapOvr>
    <a:masterClrMapping/>
  </p:clrMapOvr>
  <p:transition>
    <p:cover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6146" name="Rectangle 2"/>
          <p:cNvSpPr>
            <a:spLocks noGrp="1" noChangeArrowheads="1"/>
          </p:cNvSpPr>
          <p:nvPr>
            <p:ph type="title"/>
          </p:nvPr>
        </p:nvSpPr>
        <p:spPr/>
        <p:txBody>
          <a:bodyPr/>
          <a:lstStyle/>
          <a:p>
            <a:r>
              <a:rPr lang="en-US" sz="2500" b="1" u="sng"/>
              <a:t>Number of days of Notice of General Meetings</a:t>
            </a:r>
            <a:r>
              <a:rPr lang="en-US" sz="2500"/>
              <a:t>.</a:t>
            </a:r>
          </a:p>
        </p:txBody>
      </p:sp>
      <p:sp>
        <p:nvSpPr>
          <p:cNvPr id="6147" name="Rectangle 3"/>
          <p:cNvSpPr>
            <a:spLocks noGrp="1" noChangeArrowheads="1"/>
          </p:cNvSpPr>
          <p:nvPr>
            <p:ph type="body" idx="1"/>
          </p:nvPr>
        </p:nvSpPr>
        <p:spPr/>
        <p:txBody>
          <a:bodyPr/>
          <a:lstStyle/>
          <a:p>
            <a:pPr>
              <a:lnSpc>
                <a:spcPct val="90000"/>
              </a:lnSpc>
            </a:pPr>
            <a:r>
              <a:rPr lang="en-US" sz="2800"/>
              <a:t>For private limited company as per the existing Companies Act is even seven days notice is sufficient. This exemption is withdrawn. </a:t>
            </a:r>
            <a:r>
              <a:rPr lang="en-US" sz="2800" b="1"/>
              <a:t>  As per the New Provisions 21 clear days</a:t>
            </a:r>
            <a:r>
              <a:rPr lang="en-US" sz="2800"/>
              <a:t> notice has to be given to the shareholders and the notice can be given by electronic mode also.  However the general meeting may be convened by giving shorter notice if consent is given in writing or electronic mode by not less than ninety nine per cent of the members entitled to vote  at such meeting. (</a:t>
            </a:r>
            <a:r>
              <a:rPr lang="en-US" sz="2800" b="1"/>
              <a:t>Clause 101).</a:t>
            </a:r>
          </a:p>
        </p:txBody>
      </p:sp>
    </p:spTree>
  </p:cSld>
  <p:clrMapOvr>
    <a:masterClrMapping/>
  </p:clrMapOvr>
  <p:transition>
    <p:cover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7170" name="Rectangle 2"/>
          <p:cNvSpPr>
            <a:spLocks noGrp="1" noChangeArrowheads="1"/>
          </p:cNvSpPr>
          <p:nvPr>
            <p:ph type="title"/>
          </p:nvPr>
        </p:nvSpPr>
        <p:spPr/>
        <p:txBody>
          <a:bodyPr/>
          <a:lstStyle/>
          <a:p>
            <a:r>
              <a:rPr lang="en-US" sz="3800" b="1" u="sng"/>
              <a:t>Postal ballot for passing the Resolutions</a:t>
            </a:r>
          </a:p>
        </p:txBody>
      </p:sp>
      <p:sp>
        <p:nvSpPr>
          <p:cNvPr id="7171" name="Rectangle 3"/>
          <p:cNvSpPr>
            <a:spLocks noGrp="1" noChangeArrowheads="1"/>
          </p:cNvSpPr>
          <p:nvPr>
            <p:ph type="body" idx="1"/>
          </p:nvPr>
        </p:nvSpPr>
        <p:spPr/>
        <p:txBody>
          <a:bodyPr/>
          <a:lstStyle/>
          <a:p>
            <a:r>
              <a:rPr lang="en-US"/>
              <a:t>Till now postal ballot is applicable only for listed companies. Postal ballot is applicable to private limited companies also for certain transactions after the  amendment  prescribed by the central government by notification. (</a:t>
            </a:r>
            <a:r>
              <a:rPr lang="en-US" b="1"/>
              <a:t>Clause 110).</a:t>
            </a:r>
          </a:p>
        </p:txBody>
      </p:sp>
    </p:spTree>
  </p:cSld>
  <p:clrMapOvr>
    <a:masterClrMapping/>
  </p:clrMapOvr>
  <p:transition>
    <p:cover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8194" name="Rectangle 2"/>
          <p:cNvSpPr>
            <a:spLocks noGrp="1" noChangeArrowheads="1"/>
          </p:cNvSpPr>
          <p:nvPr>
            <p:ph type="title"/>
          </p:nvPr>
        </p:nvSpPr>
        <p:spPr/>
        <p:txBody>
          <a:bodyPr/>
          <a:lstStyle/>
          <a:p>
            <a:r>
              <a:rPr lang="en-US" sz="3400" b="1" u="sng"/>
              <a:t>Board Report to give  more details  </a:t>
            </a:r>
          </a:p>
        </p:txBody>
      </p:sp>
      <p:sp>
        <p:nvSpPr>
          <p:cNvPr id="8195" name="Rectangle 3"/>
          <p:cNvSpPr>
            <a:spLocks noGrp="1" noChangeArrowheads="1"/>
          </p:cNvSpPr>
          <p:nvPr>
            <p:ph type="body" idx="1"/>
          </p:nvPr>
        </p:nvSpPr>
        <p:spPr/>
        <p:txBody>
          <a:bodyPr/>
          <a:lstStyle/>
          <a:p>
            <a:pPr>
              <a:lnSpc>
                <a:spcPct val="90000"/>
              </a:lnSpc>
            </a:pPr>
            <a:r>
              <a:rPr lang="en-US" sz="2400"/>
              <a:t>The Board report shall contain the following information (</a:t>
            </a:r>
            <a:r>
              <a:rPr lang="en-US" sz="2400" b="1"/>
              <a:t>Clause 134(3))</a:t>
            </a:r>
            <a:r>
              <a:rPr lang="en-US" sz="2400"/>
              <a:t> —</a:t>
            </a:r>
          </a:p>
          <a:p>
            <a:pPr>
              <a:lnSpc>
                <a:spcPct val="90000"/>
              </a:lnSpc>
            </a:pPr>
            <a:r>
              <a:rPr lang="en-US" sz="2400"/>
              <a:t>(a) The extract of the annual return</a:t>
            </a:r>
          </a:p>
          <a:p>
            <a:pPr>
              <a:lnSpc>
                <a:spcPct val="90000"/>
              </a:lnSpc>
            </a:pPr>
            <a:r>
              <a:rPr lang="en-US" sz="2400"/>
              <a:t>(b) Number of meetings of the Board;</a:t>
            </a:r>
          </a:p>
          <a:p>
            <a:pPr>
              <a:lnSpc>
                <a:spcPct val="90000"/>
              </a:lnSpc>
            </a:pPr>
            <a:r>
              <a:rPr lang="en-US" sz="2400"/>
              <a:t>(c) Directors’ Responsibility Statement;</a:t>
            </a:r>
          </a:p>
          <a:p>
            <a:pPr>
              <a:lnSpc>
                <a:spcPct val="90000"/>
              </a:lnSpc>
            </a:pPr>
            <a:r>
              <a:rPr lang="en-US" sz="2400"/>
              <a:t>(d) a statement on declaration given by independent directors</a:t>
            </a:r>
          </a:p>
          <a:p>
            <a:pPr>
              <a:lnSpc>
                <a:spcPct val="90000"/>
              </a:lnSpc>
            </a:pPr>
            <a:r>
              <a:rPr lang="en-US" sz="2400"/>
              <a:t>(e) Company’s policy on directors’ appointment and remuneration   including    criteria for determining qualifications, positive  attributes, independence  of   a director and other matters if required by Section 178 provided under   sub- section (3) of section 178;</a:t>
            </a:r>
          </a:p>
        </p:txBody>
      </p:sp>
    </p:spTree>
  </p:cSld>
  <p:clrMapOvr>
    <a:masterClrMapping/>
  </p:clrMapOvr>
  <p:transition>
    <p:cover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9218" name="Rectangle 2"/>
          <p:cNvSpPr>
            <a:spLocks noGrp="1" noChangeArrowheads="1"/>
          </p:cNvSpPr>
          <p:nvPr>
            <p:ph type="title"/>
          </p:nvPr>
        </p:nvSpPr>
        <p:spPr/>
        <p:txBody>
          <a:bodyPr/>
          <a:lstStyle/>
          <a:p>
            <a:r>
              <a:rPr lang="en-US" sz="2500" b="1" u="sng"/>
              <a:t>Board Report to give  more details Continues---</a:t>
            </a:r>
          </a:p>
        </p:txBody>
      </p:sp>
      <p:sp>
        <p:nvSpPr>
          <p:cNvPr id="9219" name="Rectangle 3"/>
          <p:cNvSpPr>
            <a:spLocks noGrp="1" noChangeArrowheads="1"/>
          </p:cNvSpPr>
          <p:nvPr>
            <p:ph type="body" idx="1"/>
          </p:nvPr>
        </p:nvSpPr>
        <p:spPr/>
        <p:txBody>
          <a:bodyPr/>
          <a:lstStyle/>
          <a:p>
            <a:pPr>
              <a:lnSpc>
                <a:spcPct val="80000"/>
              </a:lnSpc>
            </a:pPr>
            <a:r>
              <a:rPr lang="en-US" sz="2000"/>
              <a:t> (f) Explanations or comments by the Board on every qualification,  reservation or adverse remark or disclaimer made—</a:t>
            </a:r>
          </a:p>
          <a:p>
            <a:pPr>
              <a:lnSpc>
                <a:spcPct val="80000"/>
              </a:lnSpc>
            </a:pPr>
            <a:r>
              <a:rPr lang="en-US" sz="2000"/>
              <a:t>  (i) by the auditor in his report; and</a:t>
            </a:r>
          </a:p>
          <a:p>
            <a:pPr>
              <a:lnSpc>
                <a:spcPct val="80000"/>
              </a:lnSpc>
            </a:pPr>
            <a:r>
              <a:rPr lang="en-US" sz="2000"/>
              <a:t> (ii) by the company secretary in practice in his secretarial audit report;</a:t>
            </a:r>
          </a:p>
          <a:p>
            <a:pPr>
              <a:lnSpc>
                <a:spcPct val="80000"/>
              </a:lnSpc>
            </a:pPr>
            <a:r>
              <a:rPr lang="en-US" sz="2000"/>
              <a:t>(g) Particulars of loans, guarantee s or investments</a:t>
            </a:r>
          </a:p>
          <a:p>
            <a:pPr>
              <a:lnSpc>
                <a:spcPct val="80000"/>
              </a:lnSpc>
            </a:pPr>
            <a:r>
              <a:rPr lang="en-US" sz="2000"/>
              <a:t>(h) Particulars of contracts or arrangements with related parties  referred to in sub-section (1) of section 188 in the prescribed form;</a:t>
            </a:r>
          </a:p>
          <a:p>
            <a:pPr>
              <a:lnSpc>
                <a:spcPct val="80000"/>
              </a:lnSpc>
            </a:pPr>
            <a:r>
              <a:rPr lang="en-US" sz="2000"/>
              <a:t>(i) The state of the company’s affairs;</a:t>
            </a:r>
          </a:p>
          <a:p>
            <a:pPr>
              <a:lnSpc>
                <a:spcPct val="80000"/>
              </a:lnSpc>
            </a:pPr>
            <a:r>
              <a:rPr lang="en-US" sz="2000"/>
              <a:t>(j) The amounts, if any, which it proposes to carry to any reserves;</a:t>
            </a:r>
          </a:p>
          <a:p>
            <a:pPr>
              <a:lnSpc>
                <a:spcPct val="80000"/>
              </a:lnSpc>
            </a:pPr>
            <a:r>
              <a:rPr lang="en-US" sz="2000"/>
              <a:t>(k) The amount, if any, which it recommends should be paid by way of   dividend;</a:t>
            </a:r>
          </a:p>
        </p:txBody>
      </p:sp>
    </p:spTree>
  </p:cSld>
  <p:clrMapOvr>
    <a:masterClrMapping/>
  </p:clrMapOvr>
  <p:transition>
    <p:cover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t>CS  Deepak P. Singh 9920830041</a:t>
            </a:r>
          </a:p>
        </p:txBody>
      </p:sp>
      <p:sp>
        <p:nvSpPr>
          <p:cNvPr id="10242" name="Rectangle 2"/>
          <p:cNvSpPr>
            <a:spLocks noGrp="1" noChangeArrowheads="1"/>
          </p:cNvSpPr>
          <p:nvPr>
            <p:ph type="title"/>
          </p:nvPr>
        </p:nvSpPr>
        <p:spPr/>
        <p:txBody>
          <a:bodyPr/>
          <a:lstStyle/>
          <a:p>
            <a:r>
              <a:rPr lang="en-US" sz="2500" b="1" u="sng"/>
              <a:t>Board Report to give  more details Continues---</a:t>
            </a:r>
          </a:p>
        </p:txBody>
      </p:sp>
      <p:sp>
        <p:nvSpPr>
          <p:cNvPr id="10243" name="Rectangle 3"/>
          <p:cNvSpPr>
            <a:spLocks noGrp="1" noChangeArrowheads="1"/>
          </p:cNvSpPr>
          <p:nvPr>
            <p:ph type="body" idx="1"/>
          </p:nvPr>
        </p:nvSpPr>
        <p:spPr/>
        <p:txBody>
          <a:bodyPr/>
          <a:lstStyle/>
          <a:p>
            <a:pPr>
              <a:lnSpc>
                <a:spcPct val="80000"/>
              </a:lnSpc>
            </a:pPr>
            <a:r>
              <a:rPr lang="en-US" sz="1800"/>
              <a:t>(l) Material changes and commitments, if any, affecting the financial   position   of the company which have occurred between the end of the financial year   of the company to which the financial statements relate and the date of the report;</a:t>
            </a:r>
          </a:p>
          <a:p>
            <a:pPr>
              <a:lnSpc>
                <a:spcPct val="80000"/>
              </a:lnSpc>
            </a:pPr>
            <a:r>
              <a:rPr lang="en-US" sz="1800"/>
              <a:t>(m) The conservation of energy, technology absorption, foreign Exchange earnings and outgo, in such manner as may be prescribed;</a:t>
            </a:r>
          </a:p>
          <a:p>
            <a:pPr>
              <a:lnSpc>
                <a:spcPct val="80000"/>
              </a:lnSpc>
            </a:pPr>
            <a:r>
              <a:rPr lang="en-US" sz="1800"/>
              <a:t>(n) a statement indicating development and implementation of a risk   management policy for the company including identification therein of  elements of risk, if any, which in the opinion of the Board may threaten the existence of the company;</a:t>
            </a:r>
          </a:p>
          <a:p>
            <a:pPr>
              <a:lnSpc>
                <a:spcPct val="80000"/>
              </a:lnSpc>
            </a:pPr>
            <a:r>
              <a:rPr lang="en-US" sz="1800"/>
              <a:t>(o) The details about the policy developed and implemented by the Company on corporate social responsibility initiatives taken  during the year;</a:t>
            </a:r>
          </a:p>
          <a:p>
            <a:pPr>
              <a:lnSpc>
                <a:spcPct val="80000"/>
              </a:lnSpc>
            </a:pPr>
            <a:r>
              <a:rPr lang="en-US" sz="1800"/>
              <a:t>(p) In case of a listed company and every other public company  having such paid-up share capital as may be prescribed, a statement indicating the  manner  in which formal annual evaluation has been made by the Board of its own performance and that of its committees and individual directors;</a:t>
            </a:r>
          </a:p>
          <a:p>
            <a:pPr>
              <a:lnSpc>
                <a:spcPct val="80000"/>
              </a:lnSpc>
            </a:pPr>
            <a:r>
              <a:rPr lang="en-US" sz="1800"/>
              <a:t> (q) Such other matters as may be prescribed.</a:t>
            </a:r>
          </a:p>
        </p:txBody>
      </p:sp>
    </p:spTree>
  </p:cSld>
  <p:clrMapOvr>
    <a:masterClrMapping/>
  </p:clrMapOvr>
  <p:transition>
    <p:cover dir="d"/>
  </p:transition>
  <p:timing>
    <p:tnLst>
      <p:par>
        <p:cTn id="1" dur="indefinite" restart="never" nodeType="tmRoot"/>
      </p:par>
    </p:tnLst>
  </p:timing>
</p:sld>
</file>

<file path=ppt/theme/theme1.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Curtain Call</Template>
  <TotalTime>68</TotalTime>
  <Words>1833</Words>
  <Application>Microsoft Office PowerPoint</Application>
  <PresentationFormat>On-screen Show (4:3)</PresentationFormat>
  <Paragraphs>199</Paragraphs>
  <Slides>47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Tahoma</vt:lpstr>
      <vt:lpstr>Times New Roman</vt:lpstr>
      <vt:lpstr>Wingdings</vt:lpstr>
      <vt:lpstr>Curtain Call</vt:lpstr>
      <vt:lpstr>A quick perusal of the Companies Bill 2013 shows that many exemptions given to Private limited companies under Companies Act are withdrawn. The following provisions are applicable to Private limited companies under the new Companies Bill 2013.</vt:lpstr>
      <vt:lpstr>Financial Year for the Balance Sheet</vt:lpstr>
      <vt:lpstr>Further Issue of Shares </vt:lpstr>
      <vt:lpstr>Certification for Annual Return</vt:lpstr>
      <vt:lpstr>Number of days of Notice of General Meetings.</vt:lpstr>
      <vt:lpstr>Postal ballot for passing the Resolutions</vt:lpstr>
      <vt:lpstr>Board Report to give  more details  </vt:lpstr>
      <vt:lpstr>Board Report to give  more details Continues---</vt:lpstr>
      <vt:lpstr>Board Report to give  more details Continues---</vt:lpstr>
      <vt:lpstr>Corporate Social Responsibility.</vt:lpstr>
      <vt:lpstr>Corporate Social Responsibility Continues------</vt:lpstr>
      <vt:lpstr> Appointment of Auditors</vt:lpstr>
      <vt:lpstr>Appointment of Internal Auditor</vt:lpstr>
      <vt:lpstr> Duties of Directors</vt:lpstr>
      <vt:lpstr>Borrowing Powers</vt:lpstr>
      <vt:lpstr>Loan and Investment</vt:lpstr>
      <vt:lpstr> Related party Transactions </vt:lpstr>
      <vt:lpstr>Loan to Directors </vt:lpstr>
      <vt:lpstr>Appointment of Key Managerial Personnel</vt:lpstr>
      <vt:lpstr>Secretarial Audit Report</vt:lpstr>
      <vt:lpstr>Director to stay in India for 182 days </vt:lpstr>
      <vt:lpstr>Board and Annual General Meeting minutes </vt:lpstr>
      <vt:lpstr>  Books of Accounts</vt:lpstr>
      <vt:lpstr>Managing Director. </vt:lpstr>
      <vt:lpstr>Need for Amendment of Articles of Association of private limited company:</vt:lpstr>
      <vt:lpstr>Some privileges deleted by the new act:</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vector>
  </TitlesOfParts>
  <Company>aarvi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aac2</dc:creator>
  <cp:lastModifiedBy>acc12</cp:lastModifiedBy>
  <cp:revision>13</cp:revision>
  <dcterms:created xsi:type="dcterms:W3CDTF">2013-11-12T04:38:44Z</dcterms:created>
  <dcterms:modified xsi:type="dcterms:W3CDTF">2014-10-08T12:29:52Z</dcterms:modified>
</cp:coreProperties>
</file>