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1"/>
  </p:notesMasterIdLst>
  <p:sldIdLst>
    <p:sldId id="256" r:id="rId2"/>
    <p:sldId id="257" r:id="rId3"/>
    <p:sldId id="285" r:id="rId4"/>
    <p:sldId id="258" r:id="rId5"/>
    <p:sldId id="260" r:id="rId6"/>
    <p:sldId id="259" r:id="rId7"/>
    <p:sldId id="289" r:id="rId8"/>
    <p:sldId id="261" r:id="rId9"/>
    <p:sldId id="262" r:id="rId10"/>
    <p:sldId id="263" r:id="rId11"/>
    <p:sldId id="264" r:id="rId12"/>
    <p:sldId id="265" r:id="rId13"/>
    <p:sldId id="266" r:id="rId14"/>
    <p:sldId id="269" r:id="rId15"/>
    <p:sldId id="270" r:id="rId16"/>
    <p:sldId id="272" r:id="rId17"/>
    <p:sldId id="273" r:id="rId18"/>
    <p:sldId id="274" r:id="rId19"/>
    <p:sldId id="275" r:id="rId20"/>
    <p:sldId id="276" r:id="rId21"/>
    <p:sldId id="277" r:id="rId22"/>
    <p:sldId id="278" r:id="rId23"/>
    <p:sldId id="279" r:id="rId24"/>
    <p:sldId id="280" r:id="rId25"/>
    <p:sldId id="281" r:id="rId26"/>
    <p:sldId id="290" r:id="rId27"/>
    <p:sldId id="291" r:id="rId28"/>
    <p:sldId id="288" r:id="rId29"/>
    <p:sldId id="287" r:id="rId30"/>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50000" saltData="9XY4lEB4qmkZfcYOJlZh5g" hashData="cvvi+RMWPhfHciqL6mUNnp8Qt2I" cryptProvider="" algIdExt="0" algIdExtSource="" cryptProviderTypeExt="0" cryptProviderTypeExtSourc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422" autoAdjust="0"/>
    <p:restoredTop sz="99647" autoAdjust="0"/>
  </p:normalViewPr>
  <p:slideViewPr>
    <p:cSldViewPr>
      <p:cViewPr>
        <p:scale>
          <a:sx n="50" d="100"/>
          <a:sy n="50" d="100"/>
        </p:scale>
        <p:origin x="-528" y="-11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99DACA-6AA6-4AC2-9321-90ADBF25424D}"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F73FC77A-E8E2-437B-BACB-5C0A97AF4507}">
      <dgm:prSet phldrT="[Text]"/>
      <dgm:spPr/>
      <dgm:t>
        <a:bodyPr/>
        <a:lstStyle/>
        <a:p>
          <a:r>
            <a:rPr lang="en-US" dirty="0" smtClean="0"/>
            <a:t>BOOKKEEPING SYSTEMS</a:t>
          </a:r>
          <a:endParaRPr lang="en-US" dirty="0"/>
        </a:p>
      </dgm:t>
    </dgm:pt>
    <dgm:pt modelId="{B6E8ED16-0614-4C53-AF15-92B6CCC766E4}" type="parTrans" cxnId="{D7EC67C2-55D5-42C8-AB06-324AE3E395C1}">
      <dgm:prSet/>
      <dgm:spPr/>
      <dgm:t>
        <a:bodyPr/>
        <a:lstStyle/>
        <a:p>
          <a:endParaRPr lang="en-US"/>
        </a:p>
      </dgm:t>
    </dgm:pt>
    <dgm:pt modelId="{181C6662-E626-4BEC-B536-89853E3783B0}" type="sibTrans" cxnId="{D7EC67C2-55D5-42C8-AB06-324AE3E395C1}">
      <dgm:prSet/>
      <dgm:spPr/>
      <dgm:t>
        <a:bodyPr/>
        <a:lstStyle/>
        <a:p>
          <a:endParaRPr lang="en-US"/>
        </a:p>
      </dgm:t>
    </dgm:pt>
    <dgm:pt modelId="{FCCFA5B2-57BB-405D-A2D5-E348D9FB5A55}">
      <dgm:prSet phldrT="[Text]"/>
      <dgm:spPr/>
      <dgm:t>
        <a:bodyPr/>
        <a:lstStyle/>
        <a:p>
          <a:r>
            <a:rPr lang="en-US" dirty="0" smtClean="0"/>
            <a:t>SINGLE ENTRY SYSTEM</a:t>
          </a:r>
          <a:endParaRPr lang="en-US" dirty="0"/>
        </a:p>
      </dgm:t>
    </dgm:pt>
    <dgm:pt modelId="{39F5C403-5878-4EE8-B678-14954740612A}" type="parTrans" cxnId="{4881E22D-5970-4B08-BAEA-E42437F400B5}">
      <dgm:prSet/>
      <dgm:spPr/>
      <dgm:t>
        <a:bodyPr/>
        <a:lstStyle/>
        <a:p>
          <a:endParaRPr lang="en-US"/>
        </a:p>
      </dgm:t>
    </dgm:pt>
    <dgm:pt modelId="{3DEF08AE-F27B-4298-8F87-7AC5C7DC2F4A}" type="sibTrans" cxnId="{4881E22D-5970-4B08-BAEA-E42437F400B5}">
      <dgm:prSet/>
      <dgm:spPr/>
      <dgm:t>
        <a:bodyPr/>
        <a:lstStyle/>
        <a:p>
          <a:endParaRPr lang="en-US"/>
        </a:p>
      </dgm:t>
    </dgm:pt>
    <dgm:pt modelId="{34C85925-F334-4A35-8189-BDF3338C6A17}">
      <dgm:prSet phldrT="[Text]"/>
      <dgm:spPr/>
      <dgm:t>
        <a:bodyPr/>
        <a:lstStyle/>
        <a:p>
          <a:r>
            <a:rPr lang="en-US" dirty="0" smtClean="0"/>
            <a:t>DOUBLE ENTRY SYSTEM</a:t>
          </a:r>
          <a:endParaRPr lang="en-US" dirty="0"/>
        </a:p>
      </dgm:t>
    </dgm:pt>
    <dgm:pt modelId="{2D62B76A-5277-40FC-BF46-A7363F3E0E78}" type="parTrans" cxnId="{F4CCF546-57AA-433D-981D-AFE12B052BE9}">
      <dgm:prSet/>
      <dgm:spPr/>
      <dgm:t>
        <a:bodyPr/>
        <a:lstStyle/>
        <a:p>
          <a:endParaRPr lang="en-US"/>
        </a:p>
      </dgm:t>
    </dgm:pt>
    <dgm:pt modelId="{1CA838C9-BAAE-4F3B-B311-AE35D414E834}" type="sibTrans" cxnId="{F4CCF546-57AA-433D-981D-AFE12B052BE9}">
      <dgm:prSet/>
      <dgm:spPr/>
      <dgm:t>
        <a:bodyPr/>
        <a:lstStyle/>
        <a:p>
          <a:endParaRPr lang="en-US"/>
        </a:p>
      </dgm:t>
    </dgm:pt>
    <dgm:pt modelId="{735B42D7-2204-4A5A-A4EF-DCEA5D107EF9}" type="pres">
      <dgm:prSet presAssocID="{D399DACA-6AA6-4AC2-9321-90ADBF25424D}" presName="hierChild1" presStyleCnt="0">
        <dgm:presLayoutVars>
          <dgm:chPref val="1"/>
          <dgm:dir/>
          <dgm:animOne val="branch"/>
          <dgm:animLvl val="lvl"/>
          <dgm:resizeHandles/>
        </dgm:presLayoutVars>
      </dgm:prSet>
      <dgm:spPr/>
      <dgm:t>
        <a:bodyPr/>
        <a:lstStyle/>
        <a:p>
          <a:endParaRPr lang="en-US"/>
        </a:p>
      </dgm:t>
    </dgm:pt>
    <dgm:pt modelId="{FD73DDEE-B2CE-4966-9838-228CC3A734F4}" type="pres">
      <dgm:prSet presAssocID="{F73FC77A-E8E2-437B-BACB-5C0A97AF4507}" presName="hierRoot1" presStyleCnt="0"/>
      <dgm:spPr/>
    </dgm:pt>
    <dgm:pt modelId="{2EA01F40-678A-419B-8619-92AEEB801F64}" type="pres">
      <dgm:prSet presAssocID="{F73FC77A-E8E2-437B-BACB-5C0A97AF4507}" presName="composite" presStyleCnt="0"/>
      <dgm:spPr/>
    </dgm:pt>
    <dgm:pt modelId="{F45524C3-6696-4E86-B99C-E4C1ECD4DB5D}" type="pres">
      <dgm:prSet presAssocID="{F73FC77A-E8E2-437B-BACB-5C0A97AF4507}" presName="background" presStyleLbl="node0" presStyleIdx="0" presStyleCnt="1"/>
      <dgm:spPr/>
    </dgm:pt>
    <dgm:pt modelId="{B7EE316A-D555-408C-A4C0-F9DC72AD6932}" type="pres">
      <dgm:prSet presAssocID="{F73FC77A-E8E2-437B-BACB-5C0A97AF4507}" presName="text" presStyleLbl="fgAcc0" presStyleIdx="0" presStyleCnt="1">
        <dgm:presLayoutVars>
          <dgm:chPref val="3"/>
        </dgm:presLayoutVars>
      </dgm:prSet>
      <dgm:spPr/>
      <dgm:t>
        <a:bodyPr/>
        <a:lstStyle/>
        <a:p>
          <a:endParaRPr lang="en-US"/>
        </a:p>
      </dgm:t>
    </dgm:pt>
    <dgm:pt modelId="{090A62EB-DF69-432C-8E32-B8907A358124}" type="pres">
      <dgm:prSet presAssocID="{F73FC77A-E8E2-437B-BACB-5C0A97AF4507}" presName="hierChild2" presStyleCnt="0"/>
      <dgm:spPr/>
    </dgm:pt>
    <dgm:pt modelId="{C0B29048-B794-4F17-892D-4DF6D5238B13}" type="pres">
      <dgm:prSet presAssocID="{39F5C403-5878-4EE8-B678-14954740612A}" presName="Name10" presStyleLbl="parChTrans1D2" presStyleIdx="0" presStyleCnt="2"/>
      <dgm:spPr/>
      <dgm:t>
        <a:bodyPr/>
        <a:lstStyle/>
        <a:p>
          <a:endParaRPr lang="en-US"/>
        </a:p>
      </dgm:t>
    </dgm:pt>
    <dgm:pt modelId="{7197274C-4972-4B1C-82A5-602FFEFF4922}" type="pres">
      <dgm:prSet presAssocID="{FCCFA5B2-57BB-405D-A2D5-E348D9FB5A55}" presName="hierRoot2" presStyleCnt="0"/>
      <dgm:spPr/>
    </dgm:pt>
    <dgm:pt modelId="{77FB4F60-C3C1-4BCD-BFF5-BD6142A05247}" type="pres">
      <dgm:prSet presAssocID="{FCCFA5B2-57BB-405D-A2D5-E348D9FB5A55}" presName="composite2" presStyleCnt="0"/>
      <dgm:spPr/>
    </dgm:pt>
    <dgm:pt modelId="{453B3A89-88A2-4FC6-B2FB-83264DE7FBCF}" type="pres">
      <dgm:prSet presAssocID="{FCCFA5B2-57BB-405D-A2D5-E348D9FB5A55}" presName="background2" presStyleLbl="node2" presStyleIdx="0" presStyleCnt="2"/>
      <dgm:spPr/>
    </dgm:pt>
    <dgm:pt modelId="{9310DBC0-1288-41FD-B19A-4B27112D78ED}" type="pres">
      <dgm:prSet presAssocID="{FCCFA5B2-57BB-405D-A2D5-E348D9FB5A55}" presName="text2" presStyleLbl="fgAcc2" presStyleIdx="0" presStyleCnt="2">
        <dgm:presLayoutVars>
          <dgm:chPref val="3"/>
        </dgm:presLayoutVars>
      </dgm:prSet>
      <dgm:spPr/>
      <dgm:t>
        <a:bodyPr/>
        <a:lstStyle/>
        <a:p>
          <a:endParaRPr lang="en-US"/>
        </a:p>
      </dgm:t>
    </dgm:pt>
    <dgm:pt modelId="{0DDE4D75-067B-492E-AE1D-B36C0BCCC06C}" type="pres">
      <dgm:prSet presAssocID="{FCCFA5B2-57BB-405D-A2D5-E348D9FB5A55}" presName="hierChild3" presStyleCnt="0"/>
      <dgm:spPr/>
    </dgm:pt>
    <dgm:pt modelId="{77FC42C2-B99F-4E61-AECE-D479792BADA3}" type="pres">
      <dgm:prSet presAssocID="{2D62B76A-5277-40FC-BF46-A7363F3E0E78}" presName="Name10" presStyleLbl="parChTrans1D2" presStyleIdx="1" presStyleCnt="2"/>
      <dgm:spPr/>
      <dgm:t>
        <a:bodyPr/>
        <a:lstStyle/>
        <a:p>
          <a:endParaRPr lang="en-US"/>
        </a:p>
      </dgm:t>
    </dgm:pt>
    <dgm:pt modelId="{E82F1D96-2C02-4FCA-B8C8-B4C36D719F6C}" type="pres">
      <dgm:prSet presAssocID="{34C85925-F334-4A35-8189-BDF3338C6A17}" presName="hierRoot2" presStyleCnt="0"/>
      <dgm:spPr/>
    </dgm:pt>
    <dgm:pt modelId="{638219DF-FC4E-435A-B359-DE8638903C4A}" type="pres">
      <dgm:prSet presAssocID="{34C85925-F334-4A35-8189-BDF3338C6A17}" presName="composite2" presStyleCnt="0"/>
      <dgm:spPr/>
    </dgm:pt>
    <dgm:pt modelId="{7B846DF8-22D7-4C6B-A250-D892A51150FB}" type="pres">
      <dgm:prSet presAssocID="{34C85925-F334-4A35-8189-BDF3338C6A17}" presName="background2" presStyleLbl="node2" presStyleIdx="1" presStyleCnt="2"/>
      <dgm:spPr/>
    </dgm:pt>
    <dgm:pt modelId="{4206BA47-B386-4265-9C21-FD41DD8463BD}" type="pres">
      <dgm:prSet presAssocID="{34C85925-F334-4A35-8189-BDF3338C6A17}" presName="text2" presStyleLbl="fgAcc2" presStyleIdx="1" presStyleCnt="2">
        <dgm:presLayoutVars>
          <dgm:chPref val="3"/>
        </dgm:presLayoutVars>
      </dgm:prSet>
      <dgm:spPr/>
      <dgm:t>
        <a:bodyPr/>
        <a:lstStyle/>
        <a:p>
          <a:endParaRPr lang="en-US"/>
        </a:p>
      </dgm:t>
    </dgm:pt>
    <dgm:pt modelId="{7099AEBE-E3FC-4AD0-81D9-07BA3157FA09}" type="pres">
      <dgm:prSet presAssocID="{34C85925-F334-4A35-8189-BDF3338C6A17}" presName="hierChild3" presStyleCnt="0"/>
      <dgm:spPr/>
    </dgm:pt>
  </dgm:ptLst>
  <dgm:cxnLst>
    <dgm:cxn modelId="{F4CCF546-57AA-433D-981D-AFE12B052BE9}" srcId="{F73FC77A-E8E2-437B-BACB-5C0A97AF4507}" destId="{34C85925-F334-4A35-8189-BDF3338C6A17}" srcOrd="1" destOrd="0" parTransId="{2D62B76A-5277-40FC-BF46-A7363F3E0E78}" sibTransId="{1CA838C9-BAAE-4F3B-B311-AE35D414E834}"/>
    <dgm:cxn modelId="{34E5D2FF-4E06-4141-ADF1-F55D6B247995}" type="presOf" srcId="{D399DACA-6AA6-4AC2-9321-90ADBF25424D}" destId="{735B42D7-2204-4A5A-A4EF-DCEA5D107EF9}" srcOrd="0" destOrd="0" presId="urn:microsoft.com/office/officeart/2005/8/layout/hierarchy1"/>
    <dgm:cxn modelId="{257C6D73-8456-440E-8BB6-C55792284FAB}" type="presOf" srcId="{39F5C403-5878-4EE8-B678-14954740612A}" destId="{C0B29048-B794-4F17-892D-4DF6D5238B13}" srcOrd="0" destOrd="0" presId="urn:microsoft.com/office/officeart/2005/8/layout/hierarchy1"/>
    <dgm:cxn modelId="{2B9BE238-DBC3-4549-8969-07396B3FD810}" type="presOf" srcId="{F73FC77A-E8E2-437B-BACB-5C0A97AF4507}" destId="{B7EE316A-D555-408C-A4C0-F9DC72AD6932}" srcOrd="0" destOrd="0" presId="urn:microsoft.com/office/officeart/2005/8/layout/hierarchy1"/>
    <dgm:cxn modelId="{D7EC67C2-55D5-42C8-AB06-324AE3E395C1}" srcId="{D399DACA-6AA6-4AC2-9321-90ADBF25424D}" destId="{F73FC77A-E8E2-437B-BACB-5C0A97AF4507}" srcOrd="0" destOrd="0" parTransId="{B6E8ED16-0614-4C53-AF15-92B6CCC766E4}" sibTransId="{181C6662-E626-4BEC-B536-89853E3783B0}"/>
    <dgm:cxn modelId="{8696CA04-99A1-43BE-B608-449717B58DAF}" type="presOf" srcId="{34C85925-F334-4A35-8189-BDF3338C6A17}" destId="{4206BA47-B386-4265-9C21-FD41DD8463BD}" srcOrd="0" destOrd="0" presId="urn:microsoft.com/office/officeart/2005/8/layout/hierarchy1"/>
    <dgm:cxn modelId="{AB90F4D5-1F6A-46DD-B945-B3B8A2EB3E15}" type="presOf" srcId="{2D62B76A-5277-40FC-BF46-A7363F3E0E78}" destId="{77FC42C2-B99F-4E61-AECE-D479792BADA3}" srcOrd="0" destOrd="0" presId="urn:microsoft.com/office/officeart/2005/8/layout/hierarchy1"/>
    <dgm:cxn modelId="{9189A5C9-2E29-4689-953A-955E37E44C70}" type="presOf" srcId="{FCCFA5B2-57BB-405D-A2D5-E348D9FB5A55}" destId="{9310DBC0-1288-41FD-B19A-4B27112D78ED}" srcOrd="0" destOrd="0" presId="urn:microsoft.com/office/officeart/2005/8/layout/hierarchy1"/>
    <dgm:cxn modelId="{4881E22D-5970-4B08-BAEA-E42437F400B5}" srcId="{F73FC77A-E8E2-437B-BACB-5C0A97AF4507}" destId="{FCCFA5B2-57BB-405D-A2D5-E348D9FB5A55}" srcOrd="0" destOrd="0" parTransId="{39F5C403-5878-4EE8-B678-14954740612A}" sibTransId="{3DEF08AE-F27B-4298-8F87-7AC5C7DC2F4A}"/>
    <dgm:cxn modelId="{8446968B-BDB6-45D5-A919-332A4AD0EBE7}" type="presParOf" srcId="{735B42D7-2204-4A5A-A4EF-DCEA5D107EF9}" destId="{FD73DDEE-B2CE-4966-9838-228CC3A734F4}" srcOrd="0" destOrd="0" presId="urn:microsoft.com/office/officeart/2005/8/layout/hierarchy1"/>
    <dgm:cxn modelId="{7082DE3D-6040-4B9C-9BDA-6201B2E0F235}" type="presParOf" srcId="{FD73DDEE-B2CE-4966-9838-228CC3A734F4}" destId="{2EA01F40-678A-419B-8619-92AEEB801F64}" srcOrd="0" destOrd="0" presId="urn:microsoft.com/office/officeart/2005/8/layout/hierarchy1"/>
    <dgm:cxn modelId="{637EBC9C-B682-45EA-A1C3-3FA98BD56598}" type="presParOf" srcId="{2EA01F40-678A-419B-8619-92AEEB801F64}" destId="{F45524C3-6696-4E86-B99C-E4C1ECD4DB5D}" srcOrd="0" destOrd="0" presId="urn:microsoft.com/office/officeart/2005/8/layout/hierarchy1"/>
    <dgm:cxn modelId="{5F91B36F-38DB-40EE-BFED-4B2DFF0D42E4}" type="presParOf" srcId="{2EA01F40-678A-419B-8619-92AEEB801F64}" destId="{B7EE316A-D555-408C-A4C0-F9DC72AD6932}" srcOrd="1" destOrd="0" presId="urn:microsoft.com/office/officeart/2005/8/layout/hierarchy1"/>
    <dgm:cxn modelId="{078A653B-0EB9-4A9F-AFF9-CA5C6BEBB8F0}" type="presParOf" srcId="{FD73DDEE-B2CE-4966-9838-228CC3A734F4}" destId="{090A62EB-DF69-432C-8E32-B8907A358124}" srcOrd="1" destOrd="0" presId="urn:microsoft.com/office/officeart/2005/8/layout/hierarchy1"/>
    <dgm:cxn modelId="{F3ADA418-A794-4A30-AE2F-8CDB3BDE884A}" type="presParOf" srcId="{090A62EB-DF69-432C-8E32-B8907A358124}" destId="{C0B29048-B794-4F17-892D-4DF6D5238B13}" srcOrd="0" destOrd="0" presId="urn:microsoft.com/office/officeart/2005/8/layout/hierarchy1"/>
    <dgm:cxn modelId="{9999AEBE-2C88-487F-8C51-C24AE5051958}" type="presParOf" srcId="{090A62EB-DF69-432C-8E32-B8907A358124}" destId="{7197274C-4972-4B1C-82A5-602FFEFF4922}" srcOrd="1" destOrd="0" presId="urn:microsoft.com/office/officeart/2005/8/layout/hierarchy1"/>
    <dgm:cxn modelId="{E4E1EEFC-3324-4C28-93FA-3243DC85E846}" type="presParOf" srcId="{7197274C-4972-4B1C-82A5-602FFEFF4922}" destId="{77FB4F60-C3C1-4BCD-BFF5-BD6142A05247}" srcOrd="0" destOrd="0" presId="urn:microsoft.com/office/officeart/2005/8/layout/hierarchy1"/>
    <dgm:cxn modelId="{95104C8A-F527-4A14-ADBA-8EDDE962C734}" type="presParOf" srcId="{77FB4F60-C3C1-4BCD-BFF5-BD6142A05247}" destId="{453B3A89-88A2-4FC6-B2FB-83264DE7FBCF}" srcOrd="0" destOrd="0" presId="urn:microsoft.com/office/officeart/2005/8/layout/hierarchy1"/>
    <dgm:cxn modelId="{34BC0396-6778-4373-8A29-ADB98EEC0C7D}" type="presParOf" srcId="{77FB4F60-C3C1-4BCD-BFF5-BD6142A05247}" destId="{9310DBC0-1288-41FD-B19A-4B27112D78ED}" srcOrd="1" destOrd="0" presId="urn:microsoft.com/office/officeart/2005/8/layout/hierarchy1"/>
    <dgm:cxn modelId="{2BD796ED-D6C0-4926-B16D-01421CADD9D6}" type="presParOf" srcId="{7197274C-4972-4B1C-82A5-602FFEFF4922}" destId="{0DDE4D75-067B-492E-AE1D-B36C0BCCC06C}" srcOrd="1" destOrd="0" presId="urn:microsoft.com/office/officeart/2005/8/layout/hierarchy1"/>
    <dgm:cxn modelId="{BA00DEDD-A3EC-4218-9640-0E729BCF2B70}" type="presParOf" srcId="{090A62EB-DF69-432C-8E32-B8907A358124}" destId="{77FC42C2-B99F-4E61-AECE-D479792BADA3}" srcOrd="2" destOrd="0" presId="urn:microsoft.com/office/officeart/2005/8/layout/hierarchy1"/>
    <dgm:cxn modelId="{10E7E046-2D16-47F0-9F1E-DD9606982067}" type="presParOf" srcId="{090A62EB-DF69-432C-8E32-B8907A358124}" destId="{E82F1D96-2C02-4FCA-B8C8-B4C36D719F6C}" srcOrd="3" destOrd="0" presId="urn:microsoft.com/office/officeart/2005/8/layout/hierarchy1"/>
    <dgm:cxn modelId="{5E3584DB-557C-4BD5-BB14-9D33FF6BC9D8}" type="presParOf" srcId="{E82F1D96-2C02-4FCA-B8C8-B4C36D719F6C}" destId="{638219DF-FC4E-435A-B359-DE8638903C4A}" srcOrd="0" destOrd="0" presId="urn:microsoft.com/office/officeart/2005/8/layout/hierarchy1"/>
    <dgm:cxn modelId="{EB97322C-1017-4DE3-B2C7-EE31815E3ADE}" type="presParOf" srcId="{638219DF-FC4E-435A-B359-DE8638903C4A}" destId="{7B846DF8-22D7-4C6B-A250-D892A51150FB}" srcOrd="0" destOrd="0" presId="urn:microsoft.com/office/officeart/2005/8/layout/hierarchy1"/>
    <dgm:cxn modelId="{0F36A826-6C8F-4567-8A96-ACBC877EF61B}" type="presParOf" srcId="{638219DF-FC4E-435A-B359-DE8638903C4A}" destId="{4206BA47-B386-4265-9C21-FD41DD8463BD}" srcOrd="1" destOrd="0" presId="urn:microsoft.com/office/officeart/2005/8/layout/hierarchy1"/>
    <dgm:cxn modelId="{AFF390D1-F0AE-4F56-99AC-7B6A94F784D1}" type="presParOf" srcId="{E82F1D96-2C02-4FCA-B8C8-B4C36D719F6C}" destId="{7099AEBE-E3FC-4AD0-81D9-07BA3157FA09}" srcOrd="1" destOrd="0" presId="urn:microsoft.com/office/officeart/2005/8/layout/hierarchy1"/>
  </dgm:cxnLst>
  <dgm:bg>
    <a:effectLst>
      <a:outerShdw blurRad="50800" dist="50800" dir="5400000" algn="ctr" rotWithShape="0">
        <a:srgbClr val="000000">
          <a:alpha val="1000"/>
        </a:srgbClr>
      </a:outerShdw>
    </a:effectLst>
  </dgm:bg>
  <dgm:whole/>
</dgm:dataModel>
</file>

<file path=ppt/diagrams/data2.xml><?xml version="1.0" encoding="utf-8"?>
<dgm:dataModel xmlns:dgm="http://schemas.openxmlformats.org/drawingml/2006/diagram" xmlns:a="http://schemas.openxmlformats.org/drawingml/2006/main">
  <dgm:ptLst>
    <dgm:pt modelId="{D399DACA-6AA6-4AC2-9321-90ADBF25424D}"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F73FC77A-E8E2-437B-BACB-5C0A97AF4507}">
      <dgm:prSet phldrT="[Text]"/>
      <dgm:spPr/>
      <dgm:t>
        <a:bodyPr/>
        <a:lstStyle/>
        <a:p>
          <a:r>
            <a:rPr lang="en-US" dirty="0" smtClean="0">
              <a:solidFill>
                <a:schemeClr val="accent6">
                  <a:lumMod val="50000"/>
                </a:schemeClr>
              </a:solidFill>
              <a:latin typeface="Constantia" pitchFamily="18" charset="0"/>
            </a:rPr>
            <a:t>BOOKKEEPING METHODS</a:t>
          </a:r>
          <a:endParaRPr lang="en-US" dirty="0">
            <a:solidFill>
              <a:schemeClr val="accent6">
                <a:lumMod val="50000"/>
              </a:schemeClr>
            </a:solidFill>
            <a:latin typeface="Constantia" pitchFamily="18" charset="0"/>
          </a:endParaRPr>
        </a:p>
      </dgm:t>
    </dgm:pt>
    <dgm:pt modelId="{B6E8ED16-0614-4C53-AF15-92B6CCC766E4}" type="parTrans" cxnId="{D7EC67C2-55D5-42C8-AB06-324AE3E395C1}">
      <dgm:prSet/>
      <dgm:spPr/>
      <dgm:t>
        <a:bodyPr/>
        <a:lstStyle/>
        <a:p>
          <a:endParaRPr lang="en-US"/>
        </a:p>
      </dgm:t>
    </dgm:pt>
    <dgm:pt modelId="{181C6662-E626-4BEC-B536-89853E3783B0}" type="sibTrans" cxnId="{D7EC67C2-55D5-42C8-AB06-324AE3E395C1}">
      <dgm:prSet/>
      <dgm:spPr/>
      <dgm:t>
        <a:bodyPr/>
        <a:lstStyle/>
        <a:p>
          <a:endParaRPr lang="en-US"/>
        </a:p>
      </dgm:t>
    </dgm:pt>
    <dgm:pt modelId="{FCCFA5B2-57BB-405D-A2D5-E348D9FB5A55}">
      <dgm:prSet phldrT="[Text]"/>
      <dgm:spPr/>
      <dgm:t>
        <a:bodyPr/>
        <a:lstStyle/>
        <a:p>
          <a:r>
            <a:rPr lang="en-US" dirty="0" smtClean="0">
              <a:solidFill>
                <a:schemeClr val="accent6">
                  <a:lumMod val="50000"/>
                </a:schemeClr>
              </a:solidFill>
              <a:latin typeface="Constantia" pitchFamily="18" charset="0"/>
            </a:rPr>
            <a:t>MANUAL BOOKKEPING</a:t>
          </a:r>
          <a:endParaRPr lang="en-US" dirty="0">
            <a:solidFill>
              <a:schemeClr val="accent6">
                <a:lumMod val="50000"/>
              </a:schemeClr>
            </a:solidFill>
            <a:latin typeface="Constantia" pitchFamily="18" charset="0"/>
          </a:endParaRPr>
        </a:p>
      </dgm:t>
    </dgm:pt>
    <dgm:pt modelId="{39F5C403-5878-4EE8-B678-14954740612A}" type="parTrans" cxnId="{4881E22D-5970-4B08-BAEA-E42437F400B5}">
      <dgm:prSet/>
      <dgm:spPr/>
      <dgm:t>
        <a:bodyPr/>
        <a:lstStyle/>
        <a:p>
          <a:endParaRPr lang="en-US"/>
        </a:p>
      </dgm:t>
    </dgm:pt>
    <dgm:pt modelId="{3DEF08AE-F27B-4298-8F87-7AC5C7DC2F4A}" type="sibTrans" cxnId="{4881E22D-5970-4B08-BAEA-E42437F400B5}">
      <dgm:prSet/>
      <dgm:spPr/>
      <dgm:t>
        <a:bodyPr/>
        <a:lstStyle/>
        <a:p>
          <a:endParaRPr lang="en-US"/>
        </a:p>
      </dgm:t>
    </dgm:pt>
    <dgm:pt modelId="{34C85925-F334-4A35-8189-BDF3338C6A17}">
      <dgm:prSet phldrT="[Text]"/>
      <dgm:spPr/>
      <dgm:t>
        <a:bodyPr/>
        <a:lstStyle/>
        <a:p>
          <a:r>
            <a:rPr lang="en-US" dirty="0" smtClean="0">
              <a:solidFill>
                <a:schemeClr val="accent6">
                  <a:lumMod val="50000"/>
                </a:schemeClr>
              </a:solidFill>
              <a:latin typeface="Constantia" pitchFamily="18" charset="0"/>
            </a:rPr>
            <a:t>COMPUTERIZED BOOKKEEPING</a:t>
          </a:r>
          <a:endParaRPr lang="en-US" dirty="0">
            <a:solidFill>
              <a:schemeClr val="accent6">
                <a:lumMod val="50000"/>
              </a:schemeClr>
            </a:solidFill>
            <a:latin typeface="Constantia" pitchFamily="18" charset="0"/>
          </a:endParaRPr>
        </a:p>
      </dgm:t>
    </dgm:pt>
    <dgm:pt modelId="{2D62B76A-5277-40FC-BF46-A7363F3E0E78}" type="parTrans" cxnId="{F4CCF546-57AA-433D-981D-AFE12B052BE9}">
      <dgm:prSet/>
      <dgm:spPr/>
      <dgm:t>
        <a:bodyPr/>
        <a:lstStyle/>
        <a:p>
          <a:endParaRPr lang="en-US"/>
        </a:p>
      </dgm:t>
    </dgm:pt>
    <dgm:pt modelId="{1CA838C9-BAAE-4F3B-B311-AE35D414E834}" type="sibTrans" cxnId="{F4CCF546-57AA-433D-981D-AFE12B052BE9}">
      <dgm:prSet/>
      <dgm:spPr/>
      <dgm:t>
        <a:bodyPr/>
        <a:lstStyle/>
        <a:p>
          <a:endParaRPr lang="en-US"/>
        </a:p>
      </dgm:t>
    </dgm:pt>
    <dgm:pt modelId="{735B42D7-2204-4A5A-A4EF-DCEA5D107EF9}" type="pres">
      <dgm:prSet presAssocID="{D399DACA-6AA6-4AC2-9321-90ADBF25424D}" presName="hierChild1" presStyleCnt="0">
        <dgm:presLayoutVars>
          <dgm:chPref val="1"/>
          <dgm:dir/>
          <dgm:animOne val="branch"/>
          <dgm:animLvl val="lvl"/>
          <dgm:resizeHandles/>
        </dgm:presLayoutVars>
      </dgm:prSet>
      <dgm:spPr/>
      <dgm:t>
        <a:bodyPr/>
        <a:lstStyle/>
        <a:p>
          <a:endParaRPr lang="en-US"/>
        </a:p>
      </dgm:t>
    </dgm:pt>
    <dgm:pt modelId="{FD73DDEE-B2CE-4966-9838-228CC3A734F4}" type="pres">
      <dgm:prSet presAssocID="{F73FC77A-E8E2-437B-BACB-5C0A97AF4507}" presName="hierRoot1" presStyleCnt="0"/>
      <dgm:spPr/>
    </dgm:pt>
    <dgm:pt modelId="{2EA01F40-678A-419B-8619-92AEEB801F64}" type="pres">
      <dgm:prSet presAssocID="{F73FC77A-E8E2-437B-BACB-5C0A97AF4507}" presName="composite" presStyleCnt="0"/>
      <dgm:spPr/>
    </dgm:pt>
    <dgm:pt modelId="{F45524C3-6696-4E86-B99C-E4C1ECD4DB5D}" type="pres">
      <dgm:prSet presAssocID="{F73FC77A-E8E2-437B-BACB-5C0A97AF4507}" presName="background" presStyleLbl="node0" presStyleIdx="0" presStyleCnt="1"/>
      <dgm:spPr/>
    </dgm:pt>
    <dgm:pt modelId="{B7EE316A-D555-408C-A4C0-F9DC72AD6932}" type="pres">
      <dgm:prSet presAssocID="{F73FC77A-E8E2-437B-BACB-5C0A97AF4507}" presName="text" presStyleLbl="fgAcc0" presStyleIdx="0" presStyleCnt="1">
        <dgm:presLayoutVars>
          <dgm:chPref val="3"/>
        </dgm:presLayoutVars>
      </dgm:prSet>
      <dgm:spPr/>
      <dgm:t>
        <a:bodyPr/>
        <a:lstStyle/>
        <a:p>
          <a:endParaRPr lang="en-US"/>
        </a:p>
      </dgm:t>
    </dgm:pt>
    <dgm:pt modelId="{090A62EB-DF69-432C-8E32-B8907A358124}" type="pres">
      <dgm:prSet presAssocID="{F73FC77A-E8E2-437B-BACB-5C0A97AF4507}" presName="hierChild2" presStyleCnt="0"/>
      <dgm:spPr/>
    </dgm:pt>
    <dgm:pt modelId="{C0B29048-B794-4F17-892D-4DF6D5238B13}" type="pres">
      <dgm:prSet presAssocID="{39F5C403-5878-4EE8-B678-14954740612A}" presName="Name10" presStyleLbl="parChTrans1D2" presStyleIdx="0" presStyleCnt="2"/>
      <dgm:spPr/>
      <dgm:t>
        <a:bodyPr/>
        <a:lstStyle/>
        <a:p>
          <a:endParaRPr lang="en-US"/>
        </a:p>
      </dgm:t>
    </dgm:pt>
    <dgm:pt modelId="{7197274C-4972-4B1C-82A5-602FFEFF4922}" type="pres">
      <dgm:prSet presAssocID="{FCCFA5B2-57BB-405D-A2D5-E348D9FB5A55}" presName="hierRoot2" presStyleCnt="0"/>
      <dgm:spPr/>
    </dgm:pt>
    <dgm:pt modelId="{77FB4F60-C3C1-4BCD-BFF5-BD6142A05247}" type="pres">
      <dgm:prSet presAssocID="{FCCFA5B2-57BB-405D-A2D5-E348D9FB5A55}" presName="composite2" presStyleCnt="0"/>
      <dgm:spPr/>
    </dgm:pt>
    <dgm:pt modelId="{453B3A89-88A2-4FC6-B2FB-83264DE7FBCF}" type="pres">
      <dgm:prSet presAssocID="{FCCFA5B2-57BB-405D-A2D5-E348D9FB5A55}" presName="background2" presStyleLbl="node2" presStyleIdx="0" presStyleCnt="2"/>
      <dgm:spPr/>
    </dgm:pt>
    <dgm:pt modelId="{9310DBC0-1288-41FD-B19A-4B27112D78ED}" type="pres">
      <dgm:prSet presAssocID="{FCCFA5B2-57BB-405D-A2D5-E348D9FB5A55}" presName="text2" presStyleLbl="fgAcc2" presStyleIdx="0" presStyleCnt="2">
        <dgm:presLayoutVars>
          <dgm:chPref val="3"/>
        </dgm:presLayoutVars>
      </dgm:prSet>
      <dgm:spPr/>
      <dgm:t>
        <a:bodyPr/>
        <a:lstStyle/>
        <a:p>
          <a:endParaRPr lang="en-US"/>
        </a:p>
      </dgm:t>
    </dgm:pt>
    <dgm:pt modelId="{0DDE4D75-067B-492E-AE1D-B36C0BCCC06C}" type="pres">
      <dgm:prSet presAssocID="{FCCFA5B2-57BB-405D-A2D5-E348D9FB5A55}" presName="hierChild3" presStyleCnt="0"/>
      <dgm:spPr/>
    </dgm:pt>
    <dgm:pt modelId="{77FC42C2-B99F-4E61-AECE-D479792BADA3}" type="pres">
      <dgm:prSet presAssocID="{2D62B76A-5277-40FC-BF46-A7363F3E0E78}" presName="Name10" presStyleLbl="parChTrans1D2" presStyleIdx="1" presStyleCnt="2"/>
      <dgm:spPr/>
      <dgm:t>
        <a:bodyPr/>
        <a:lstStyle/>
        <a:p>
          <a:endParaRPr lang="en-US"/>
        </a:p>
      </dgm:t>
    </dgm:pt>
    <dgm:pt modelId="{E82F1D96-2C02-4FCA-B8C8-B4C36D719F6C}" type="pres">
      <dgm:prSet presAssocID="{34C85925-F334-4A35-8189-BDF3338C6A17}" presName="hierRoot2" presStyleCnt="0"/>
      <dgm:spPr/>
    </dgm:pt>
    <dgm:pt modelId="{638219DF-FC4E-435A-B359-DE8638903C4A}" type="pres">
      <dgm:prSet presAssocID="{34C85925-F334-4A35-8189-BDF3338C6A17}" presName="composite2" presStyleCnt="0"/>
      <dgm:spPr/>
    </dgm:pt>
    <dgm:pt modelId="{7B846DF8-22D7-4C6B-A250-D892A51150FB}" type="pres">
      <dgm:prSet presAssocID="{34C85925-F334-4A35-8189-BDF3338C6A17}" presName="background2" presStyleLbl="node2" presStyleIdx="1" presStyleCnt="2"/>
      <dgm:spPr/>
    </dgm:pt>
    <dgm:pt modelId="{4206BA47-B386-4265-9C21-FD41DD8463BD}" type="pres">
      <dgm:prSet presAssocID="{34C85925-F334-4A35-8189-BDF3338C6A17}" presName="text2" presStyleLbl="fgAcc2" presStyleIdx="1" presStyleCnt="2">
        <dgm:presLayoutVars>
          <dgm:chPref val="3"/>
        </dgm:presLayoutVars>
      </dgm:prSet>
      <dgm:spPr/>
      <dgm:t>
        <a:bodyPr/>
        <a:lstStyle/>
        <a:p>
          <a:endParaRPr lang="en-US"/>
        </a:p>
      </dgm:t>
    </dgm:pt>
    <dgm:pt modelId="{7099AEBE-E3FC-4AD0-81D9-07BA3157FA09}" type="pres">
      <dgm:prSet presAssocID="{34C85925-F334-4A35-8189-BDF3338C6A17}" presName="hierChild3" presStyleCnt="0"/>
      <dgm:spPr/>
    </dgm:pt>
  </dgm:ptLst>
  <dgm:cxnLst>
    <dgm:cxn modelId="{D8079FA0-BC4F-43CA-BC94-F82C07C30B85}" type="presOf" srcId="{2D62B76A-5277-40FC-BF46-A7363F3E0E78}" destId="{77FC42C2-B99F-4E61-AECE-D479792BADA3}" srcOrd="0" destOrd="0" presId="urn:microsoft.com/office/officeart/2005/8/layout/hierarchy1"/>
    <dgm:cxn modelId="{EB3130E2-B26B-48C7-AE8B-81B0EF541C09}" type="presOf" srcId="{39F5C403-5878-4EE8-B678-14954740612A}" destId="{C0B29048-B794-4F17-892D-4DF6D5238B13}" srcOrd="0" destOrd="0" presId="urn:microsoft.com/office/officeart/2005/8/layout/hierarchy1"/>
    <dgm:cxn modelId="{5DAAC627-5A26-4CF4-9CBC-EBA06758175D}" type="presOf" srcId="{D399DACA-6AA6-4AC2-9321-90ADBF25424D}" destId="{735B42D7-2204-4A5A-A4EF-DCEA5D107EF9}" srcOrd="0" destOrd="0" presId="urn:microsoft.com/office/officeart/2005/8/layout/hierarchy1"/>
    <dgm:cxn modelId="{F4CCF546-57AA-433D-981D-AFE12B052BE9}" srcId="{F73FC77A-E8E2-437B-BACB-5C0A97AF4507}" destId="{34C85925-F334-4A35-8189-BDF3338C6A17}" srcOrd="1" destOrd="0" parTransId="{2D62B76A-5277-40FC-BF46-A7363F3E0E78}" sibTransId="{1CA838C9-BAAE-4F3B-B311-AE35D414E834}"/>
    <dgm:cxn modelId="{F97B3EB3-F8D5-4E45-825A-F6A43F4C26FB}" type="presOf" srcId="{FCCFA5B2-57BB-405D-A2D5-E348D9FB5A55}" destId="{9310DBC0-1288-41FD-B19A-4B27112D78ED}" srcOrd="0" destOrd="0" presId="urn:microsoft.com/office/officeart/2005/8/layout/hierarchy1"/>
    <dgm:cxn modelId="{4881E22D-5970-4B08-BAEA-E42437F400B5}" srcId="{F73FC77A-E8E2-437B-BACB-5C0A97AF4507}" destId="{FCCFA5B2-57BB-405D-A2D5-E348D9FB5A55}" srcOrd="0" destOrd="0" parTransId="{39F5C403-5878-4EE8-B678-14954740612A}" sibTransId="{3DEF08AE-F27B-4298-8F87-7AC5C7DC2F4A}"/>
    <dgm:cxn modelId="{D7EC67C2-55D5-42C8-AB06-324AE3E395C1}" srcId="{D399DACA-6AA6-4AC2-9321-90ADBF25424D}" destId="{F73FC77A-E8E2-437B-BACB-5C0A97AF4507}" srcOrd="0" destOrd="0" parTransId="{B6E8ED16-0614-4C53-AF15-92B6CCC766E4}" sibTransId="{181C6662-E626-4BEC-B536-89853E3783B0}"/>
    <dgm:cxn modelId="{C4CE5B48-AD07-4848-8E5B-039B6F72CFD7}" type="presOf" srcId="{34C85925-F334-4A35-8189-BDF3338C6A17}" destId="{4206BA47-B386-4265-9C21-FD41DD8463BD}" srcOrd="0" destOrd="0" presId="urn:microsoft.com/office/officeart/2005/8/layout/hierarchy1"/>
    <dgm:cxn modelId="{E442DBB4-232B-48DE-8E03-8F93EF34E9F9}" type="presOf" srcId="{F73FC77A-E8E2-437B-BACB-5C0A97AF4507}" destId="{B7EE316A-D555-408C-A4C0-F9DC72AD6932}" srcOrd="0" destOrd="0" presId="urn:microsoft.com/office/officeart/2005/8/layout/hierarchy1"/>
    <dgm:cxn modelId="{04FB6F28-0F75-4002-B430-4C1C1E89F863}" type="presParOf" srcId="{735B42D7-2204-4A5A-A4EF-DCEA5D107EF9}" destId="{FD73DDEE-B2CE-4966-9838-228CC3A734F4}" srcOrd="0" destOrd="0" presId="urn:microsoft.com/office/officeart/2005/8/layout/hierarchy1"/>
    <dgm:cxn modelId="{150C9A04-8EA7-451A-923D-C07B04D13BCD}" type="presParOf" srcId="{FD73DDEE-B2CE-4966-9838-228CC3A734F4}" destId="{2EA01F40-678A-419B-8619-92AEEB801F64}" srcOrd="0" destOrd="0" presId="urn:microsoft.com/office/officeart/2005/8/layout/hierarchy1"/>
    <dgm:cxn modelId="{39AFC360-8431-4C63-8CB3-343AAC009783}" type="presParOf" srcId="{2EA01F40-678A-419B-8619-92AEEB801F64}" destId="{F45524C3-6696-4E86-B99C-E4C1ECD4DB5D}" srcOrd="0" destOrd="0" presId="urn:microsoft.com/office/officeart/2005/8/layout/hierarchy1"/>
    <dgm:cxn modelId="{2141EA16-DBD6-4FEA-AD4C-2EA90A3AF805}" type="presParOf" srcId="{2EA01F40-678A-419B-8619-92AEEB801F64}" destId="{B7EE316A-D555-408C-A4C0-F9DC72AD6932}" srcOrd="1" destOrd="0" presId="urn:microsoft.com/office/officeart/2005/8/layout/hierarchy1"/>
    <dgm:cxn modelId="{F15A9E84-6DBE-483C-965E-11C263DAE293}" type="presParOf" srcId="{FD73DDEE-B2CE-4966-9838-228CC3A734F4}" destId="{090A62EB-DF69-432C-8E32-B8907A358124}" srcOrd="1" destOrd="0" presId="urn:microsoft.com/office/officeart/2005/8/layout/hierarchy1"/>
    <dgm:cxn modelId="{956463CC-D14C-49F7-B4EE-28478CD6F575}" type="presParOf" srcId="{090A62EB-DF69-432C-8E32-B8907A358124}" destId="{C0B29048-B794-4F17-892D-4DF6D5238B13}" srcOrd="0" destOrd="0" presId="urn:microsoft.com/office/officeart/2005/8/layout/hierarchy1"/>
    <dgm:cxn modelId="{43853967-A82C-466A-9013-84B1B4FBF908}" type="presParOf" srcId="{090A62EB-DF69-432C-8E32-B8907A358124}" destId="{7197274C-4972-4B1C-82A5-602FFEFF4922}" srcOrd="1" destOrd="0" presId="urn:microsoft.com/office/officeart/2005/8/layout/hierarchy1"/>
    <dgm:cxn modelId="{7AC349B9-217F-49FB-A668-E28D96771022}" type="presParOf" srcId="{7197274C-4972-4B1C-82A5-602FFEFF4922}" destId="{77FB4F60-C3C1-4BCD-BFF5-BD6142A05247}" srcOrd="0" destOrd="0" presId="urn:microsoft.com/office/officeart/2005/8/layout/hierarchy1"/>
    <dgm:cxn modelId="{E5EEBBB9-F242-4993-A973-355491447867}" type="presParOf" srcId="{77FB4F60-C3C1-4BCD-BFF5-BD6142A05247}" destId="{453B3A89-88A2-4FC6-B2FB-83264DE7FBCF}" srcOrd="0" destOrd="0" presId="urn:microsoft.com/office/officeart/2005/8/layout/hierarchy1"/>
    <dgm:cxn modelId="{B310E471-32D4-4F3D-A2A5-ED9CDB502DF7}" type="presParOf" srcId="{77FB4F60-C3C1-4BCD-BFF5-BD6142A05247}" destId="{9310DBC0-1288-41FD-B19A-4B27112D78ED}" srcOrd="1" destOrd="0" presId="urn:microsoft.com/office/officeart/2005/8/layout/hierarchy1"/>
    <dgm:cxn modelId="{2D47FF76-9C38-4962-A64D-FA4A621D211D}" type="presParOf" srcId="{7197274C-4972-4B1C-82A5-602FFEFF4922}" destId="{0DDE4D75-067B-492E-AE1D-B36C0BCCC06C}" srcOrd="1" destOrd="0" presId="urn:microsoft.com/office/officeart/2005/8/layout/hierarchy1"/>
    <dgm:cxn modelId="{1C8475CB-855A-47ED-A013-4464E00A089E}" type="presParOf" srcId="{090A62EB-DF69-432C-8E32-B8907A358124}" destId="{77FC42C2-B99F-4E61-AECE-D479792BADA3}" srcOrd="2" destOrd="0" presId="urn:microsoft.com/office/officeart/2005/8/layout/hierarchy1"/>
    <dgm:cxn modelId="{E7361DC9-2EF2-43BF-9EB9-6BA2789D2D38}" type="presParOf" srcId="{090A62EB-DF69-432C-8E32-B8907A358124}" destId="{E82F1D96-2C02-4FCA-B8C8-B4C36D719F6C}" srcOrd="3" destOrd="0" presId="urn:microsoft.com/office/officeart/2005/8/layout/hierarchy1"/>
    <dgm:cxn modelId="{360F7342-A101-4750-ADA6-3CD4F19A7946}" type="presParOf" srcId="{E82F1D96-2C02-4FCA-B8C8-B4C36D719F6C}" destId="{638219DF-FC4E-435A-B359-DE8638903C4A}" srcOrd="0" destOrd="0" presId="urn:microsoft.com/office/officeart/2005/8/layout/hierarchy1"/>
    <dgm:cxn modelId="{1557893A-798C-43C9-A640-6414F244ABD8}" type="presParOf" srcId="{638219DF-FC4E-435A-B359-DE8638903C4A}" destId="{7B846DF8-22D7-4C6B-A250-D892A51150FB}" srcOrd="0" destOrd="0" presId="urn:microsoft.com/office/officeart/2005/8/layout/hierarchy1"/>
    <dgm:cxn modelId="{D9E4E8C8-EA6F-4BF0-B2CD-380FFBA0AE90}" type="presParOf" srcId="{638219DF-FC4E-435A-B359-DE8638903C4A}" destId="{4206BA47-B386-4265-9C21-FD41DD8463BD}" srcOrd="1" destOrd="0" presId="urn:microsoft.com/office/officeart/2005/8/layout/hierarchy1"/>
    <dgm:cxn modelId="{DDEE08F3-16F8-4C42-BE6B-AC63243CD89E}" type="presParOf" srcId="{E82F1D96-2C02-4FCA-B8C8-B4C36D719F6C}" destId="{7099AEBE-E3FC-4AD0-81D9-07BA3157FA09}" srcOrd="1" destOrd="0" presId="urn:microsoft.com/office/officeart/2005/8/layout/hierarchy1"/>
  </dgm:cxnLst>
  <dgm:bg>
    <a:effectLst>
      <a:outerShdw blurRad="50800" dist="50800" dir="5400000" algn="ctr" rotWithShape="0">
        <a:srgbClr val="000000">
          <a:alpha val="1000"/>
        </a:srgbClr>
      </a:outerShdw>
    </a:effectLst>
  </dgm:bg>
  <dgm:whole/>
</dgm:dataModel>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143375" y="0"/>
            <a:ext cx="3170238" cy="479425"/>
          </a:xfrm>
          <a:prstGeom prst="rect">
            <a:avLst/>
          </a:prstGeom>
        </p:spPr>
        <p:txBody>
          <a:bodyPr vert="horz" lIns="91440" tIns="45720" rIns="91440" bIns="45720" rtlCol="0"/>
          <a:lstStyle>
            <a:lvl1pPr algn="r">
              <a:defRPr sz="1200"/>
            </a:lvl1pPr>
          </a:lstStyle>
          <a:p>
            <a:fld id="{4087F5B4-C7E9-4B99-A7A8-7963BB569F02}" type="datetimeFigureOut">
              <a:rPr lang="en-US" smtClean="0"/>
              <a:pPr/>
              <a:t>2/8/2014</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1838" y="4560888"/>
            <a:ext cx="5851525" cy="431958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20188"/>
            <a:ext cx="3170238" cy="4794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143375" y="9120188"/>
            <a:ext cx="3170238" cy="479425"/>
          </a:xfrm>
          <a:prstGeom prst="rect">
            <a:avLst/>
          </a:prstGeom>
        </p:spPr>
        <p:txBody>
          <a:bodyPr vert="horz" lIns="91440" tIns="45720" rIns="91440" bIns="45720" rtlCol="0" anchor="b"/>
          <a:lstStyle>
            <a:lvl1pPr algn="r">
              <a:defRPr sz="1200"/>
            </a:lvl1pPr>
          </a:lstStyle>
          <a:p>
            <a:fld id="{37CC79E5-8850-44F5-8716-48022874E2E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CC79E5-8850-44F5-8716-48022874E2E5}"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DCC0D28-D153-4B3D-8BC1-51791622BA4B}" type="datetime1">
              <a:rPr lang="en-US" smtClean="0"/>
              <a:pPr/>
              <a:t>2/8/2014</a:t>
            </a:fld>
            <a:endParaRPr lang="en-US"/>
          </a:p>
        </p:txBody>
      </p:sp>
      <p:sp>
        <p:nvSpPr>
          <p:cNvPr id="5" name="Footer Placeholder 4"/>
          <p:cNvSpPr>
            <a:spLocks noGrp="1"/>
          </p:cNvSpPr>
          <p:nvPr>
            <p:ph type="ftr" sz="quarter" idx="11"/>
          </p:nvPr>
        </p:nvSpPr>
        <p:spPr/>
        <p:txBody>
          <a:bodyPr/>
          <a:lstStyle/>
          <a:p>
            <a:r>
              <a:rPr lang="en-US" smtClean="0"/>
              <a:t>www.facebook.com/jackysethia;                     Contact: +91-9782297977;              Whatsapp: +91-8505854213</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B48F921-6FB1-4F8B-A525-95DC67C52182}" type="datetime1">
              <a:rPr lang="en-US" smtClean="0"/>
              <a:pPr/>
              <a:t>2/8/2014</a:t>
            </a:fld>
            <a:endParaRPr lang="en-US"/>
          </a:p>
        </p:txBody>
      </p:sp>
      <p:sp>
        <p:nvSpPr>
          <p:cNvPr id="5" name="Footer Placeholder 4"/>
          <p:cNvSpPr>
            <a:spLocks noGrp="1"/>
          </p:cNvSpPr>
          <p:nvPr>
            <p:ph type="ftr" sz="quarter" idx="11"/>
          </p:nvPr>
        </p:nvSpPr>
        <p:spPr/>
        <p:txBody>
          <a:bodyPr/>
          <a:lstStyle/>
          <a:p>
            <a:r>
              <a:rPr lang="en-US" smtClean="0"/>
              <a:t>www.facebook.com/jackysethia;                     Contact: +91-9782297977;              Whatsapp: +91-8505854213</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ABF95E-4608-4336-B3DC-2BEE32F9F2C4}" type="datetime1">
              <a:rPr lang="en-US" smtClean="0"/>
              <a:pPr/>
              <a:t>2/8/2014</a:t>
            </a:fld>
            <a:endParaRPr lang="en-US"/>
          </a:p>
        </p:txBody>
      </p:sp>
      <p:sp>
        <p:nvSpPr>
          <p:cNvPr id="5" name="Footer Placeholder 4"/>
          <p:cNvSpPr>
            <a:spLocks noGrp="1"/>
          </p:cNvSpPr>
          <p:nvPr>
            <p:ph type="ftr" sz="quarter" idx="11"/>
          </p:nvPr>
        </p:nvSpPr>
        <p:spPr/>
        <p:txBody>
          <a:bodyPr/>
          <a:lstStyle/>
          <a:p>
            <a:r>
              <a:rPr lang="en-US" smtClean="0"/>
              <a:t>www.facebook.com/jackysethia;                     Contact: +91-9782297977;              Whatsapp: +91-8505854213</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4FF741-51BA-41DC-A55F-9113FDFD6EAB}" type="datetime1">
              <a:rPr lang="en-US" smtClean="0"/>
              <a:pPr/>
              <a:t>2/8/2014</a:t>
            </a:fld>
            <a:endParaRPr lang="en-US"/>
          </a:p>
        </p:txBody>
      </p:sp>
      <p:sp>
        <p:nvSpPr>
          <p:cNvPr id="5" name="Footer Placeholder 4"/>
          <p:cNvSpPr>
            <a:spLocks noGrp="1"/>
          </p:cNvSpPr>
          <p:nvPr>
            <p:ph type="ftr" sz="quarter" idx="11"/>
          </p:nvPr>
        </p:nvSpPr>
        <p:spPr/>
        <p:txBody>
          <a:bodyPr/>
          <a:lstStyle/>
          <a:p>
            <a:r>
              <a:rPr lang="en-US" smtClean="0"/>
              <a:t>www.facebook.com/jackysethia;                     Contact: +91-9782297977;              Whatsapp: +91-8505854213</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0DE76FB-E626-4726-A313-6C0950D216F1}" type="datetime1">
              <a:rPr lang="en-US" smtClean="0"/>
              <a:pPr/>
              <a:t>2/8/2014</a:t>
            </a:fld>
            <a:endParaRPr lang="en-US"/>
          </a:p>
        </p:txBody>
      </p:sp>
      <p:sp>
        <p:nvSpPr>
          <p:cNvPr id="5" name="Footer Placeholder 4"/>
          <p:cNvSpPr>
            <a:spLocks noGrp="1"/>
          </p:cNvSpPr>
          <p:nvPr>
            <p:ph type="ftr" sz="quarter" idx="11"/>
          </p:nvPr>
        </p:nvSpPr>
        <p:spPr/>
        <p:txBody>
          <a:bodyPr/>
          <a:lstStyle/>
          <a:p>
            <a:r>
              <a:rPr lang="en-US" smtClean="0"/>
              <a:t>www.facebook.com/jackysethia;                     Contact: +91-9782297977;              Whatsapp: +91-8505854213</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101D25A-6471-4507-873C-43270C4E0AEB}" type="datetime1">
              <a:rPr lang="en-US" smtClean="0"/>
              <a:pPr/>
              <a:t>2/8/2014</a:t>
            </a:fld>
            <a:endParaRPr lang="en-US"/>
          </a:p>
        </p:txBody>
      </p:sp>
      <p:sp>
        <p:nvSpPr>
          <p:cNvPr id="6" name="Footer Placeholder 5"/>
          <p:cNvSpPr>
            <a:spLocks noGrp="1"/>
          </p:cNvSpPr>
          <p:nvPr>
            <p:ph type="ftr" sz="quarter" idx="11"/>
          </p:nvPr>
        </p:nvSpPr>
        <p:spPr/>
        <p:txBody>
          <a:bodyPr/>
          <a:lstStyle/>
          <a:p>
            <a:r>
              <a:rPr lang="en-US" smtClean="0"/>
              <a:t>www.facebook.com/jackysethia;                     Contact: +91-9782297977;              Whatsapp: +91-8505854213</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6FDCF23-1C67-48F7-AE05-166B3434A5AE}" type="datetime1">
              <a:rPr lang="en-US" smtClean="0"/>
              <a:pPr/>
              <a:t>2/8/2014</a:t>
            </a:fld>
            <a:endParaRPr lang="en-US"/>
          </a:p>
        </p:txBody>
      </p:sp>
      <p:sp>
        <p:nvSpPr>
          <p:cNvPr id="8" name="Footer Placeholder 7"/>
          <p:cNvSpPr>
            <a:spLocks noGrp="1"/>
          </p:cNvSpPr>
          <p:nvPr>
            <p:ph type="ftr" sz="quarter" idx="11"/>
          </p:nvPr>
        </p:nvSpPr>
        <p:spPr/>
        <p:txBody>
          <a:bodyPr/>
          <a:lstStyle/>
          <a:p>
            <a:r>
              <a:rPr lang="en-US" smtClean="0"/>
              <a:t>www.facebook.com/jackysethia;                     Contact: +91-9782297977;              Whatsapp: +91-8505854213</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4165269-A33E-44ED-A042-4D2BE68D3F81}" type="datetime1">
              <a:rPr lang="en-US" smtClean="0"/>
              <a:pPr/>
              <a:t>2/8/2014</a:t>
            </a:fld>
            <a:endParaRPr lang="en-US"/>
          </a:p>
        </p:txBody>
      </p:sp>
      <p:sp>
        <p:nvSpPr>
          <p:cNvPr id="4" name="Footer Placeholder 3"/>
          <p:cNvSpPr>
            <a:spLocks noGrp="1"/>
          </p:cNvSpPr>
          <p:nvPr>
            <p:ph type="ftr" sz="quarter" idx="11"/>
          </p:nvPr>
        </p:nvSpPr>
        <p:spPr/>
        <p:txBody>
          <a:bodyPr/>
          <a:lstStyle/>
          <a:p>
            <a:r>
              <a:rPr lang="en-US" smtClean="0"/>
              <a:t>www.facebook.com/jackysethia;                     Contact: +91-9782297977;              Whatsapp: +91-8505854213</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82AE18-9697-4CD3-8557-9F9D74EFCD7C}" type="datetime1">
              <a:rPr lang="en-US" smtClean="0"/>
              <a:pPr/>
              <a:t>2/8/2014</a:t>
            </a:fld>
            <a:endParaRPr lang="en-US"/>
          </a:p>
        </p:txBody>
      </p:sp>
      <p:sp>
        <p:nvSpPr>
          <p:cNvPr id="3" name="Footer Placeholder 2"/>
          <p:cNvSpPr>
            <a:spLocks noGrp="1"/>
          </p:cNvSpPr>
          <p:nvPr>
            <p:ph type="ftr" sz="quarter" idx="11"/>
          </p:nvPr>
        </p:nvSpPr>
        <p:spPr/>
        <p:txBody>
          <a:bodyPr/>
          <a:lstStyle/>
          <a:p>
            <a:r>
              <a:rPr lang="en-US" smtClean="0"/>
              <a:t>www.facebook.com/jackysethia;                     Contact: +91-9782297977;              Whatsapp: +91-8505854213</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2898DD-872A-4F2A-A7AD-E91A4BEF5765}" type="datetime1">
              <a:rPr lang="en-US" smtClean="0"/>
              <a:pPr/>
              <a:t>2/8/2014</a:t>
            </a:fld>
            <a:endParaRPr lang="en-US"/>
          </a:p>
        </p:txBody>
      </p:sp>
      <p:sp>
        <p:nvSpPr>
          <p:cNvPr id="6" name="Footer Placeholder 5"/>
          <p:cNvSpPr>
            <a:spLocks noGrp="1"/>
          </p:cNvSpPr>
          <p:nvPr>
            <p:ph type="ftr" sz="quarter" idx="11"/>
          </p:nvPr>
        </p:nvSpPr>
        <p:spPr/>
        <p:txBody>
          <a:bodyPr/>
          <a:lstStyle/>
          <a:p>
            <a:r>
              <a:rPr lang="en-US" smtClean="0"/>
              <a:t>www.facebook.com/jackysethia;                     Contact: +91-9782297977;              Whatsapp: +91-8505854213</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EDDFFC-E746-4F7A-A7CD-1EF4C0A8F874}" type="datetime1">
              <a:rPr lang="en-US" smtClean="0"/>
              <a:pPr/>
              <a:t>2/8/2014</a:t>
            </a:fld>
            <a:endParaRPr lang="en-US"/>
          </a:p>
        </p:txBody>
      </p:sp>
      <p:sp>
        <p:nvSpPr>
          <p:cNvPr id="6" name="Footer Placeholder 5"/>
          <p:cNvSpPr>
            <a:spLocks noGrp="1"/>
          </p:cNvSpPr>
          <p:nvPr>
            <p:ph type="ftr" sz="quarter" idx="11"/>
          </p:nvPr>
        </p:nvSpPr>
        <p:spPr/>
        <p:txBody>
          <a:bodyPr/>
          <a:lstStyle/>
          <a:p>
            <a:r>
              <a:rPr lang="en-US" smtClean="0"/>
              <a:t>www.facebook.com/jackysethia;                     Contact: +91-9782297977;              Whatsapp: +91-8505854213</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9651E1-7012-4442-AFB9-F2C6C267A1AD}" type="datetime1">
              <a:rPr lang="en-US" smtClean="0"/>
              <a:pPr/>
              <a:t>2/8/2014</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www.facebook.com/jackysethia;                     Contact: +91-9782297977;              Whatsapp: +91-8505854213</a:t>
            </a:r>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6.xml"/><Relationship Id="rId4" Type="http://schemas.openxmlformats.org/officeDocument/2006/relationships/hyperlink" Target="http://www.facebook.com/jackysethia"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ccounting.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a:xfrm>
            <a:off x="0" y="1600201"/>
            <a:ext cx="9144000" cy="1470025"/>
          </a:xfrm>
        </p:spPr>
        <p:txBody>
          <a:bodyPr>
            <a:noAutofit/>
          </a:bodyPr>
          <a:lstStyle/>
          <a:p>
            <a:r>
              <a:rPr lang="en-US" sz="66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Arial Rounded MT Bold" pitchFamily="34" charset="0"/>
              </a:rPr>
              <a:t>A Presentation</a:t>
            </a:r>
            <a:br>
              <a:rPr lang="en-US" sz="66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Arial Rounded MT Bold" pitchFamily="34" charset="0"/>
              </a:rPr>
            </a:br>
            <a:r>
              <a:rPr lang="en-US" sz="66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Arial Rounded MT Bold" pitchFamily="34" charset="0"/>
              </a:rPr>
              <a:t>on</a:t>
            </a:r>
            <a:r>
              <a:rPr lang="en-US" sz="88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Rounded MT Bold" pitchFamily="34" charset="0"/>
              </a:rPr>
              <a:t/>
            </a:r>
            <a:br>
              <a:rPr lang="en-US" sz="88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Rounded MT Bold" pitchFamily="34" charset="0"/>
              </a:rPr>
            </a:br>
            <a:r>
              <a:rPr lang="en-US" sz="88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rial Rounded MT Bold" pitchFamily="34" charset="0"/>
              </a:rPr>
              <a:t>BOOK-KEEPING</a:t>
            </a:r>
            <a:endParaRPr lang="en-US" sz="88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Rounded MT Bold" pitchFamily="34" charset="0"/>
            </a:endParaRPr>
          </a:p>
        </p:txBody>
      </p:sp>
      <p:sp>
        <p:nvSpPr>
          <p:cNvPr id="5" name="Subtitle 4"/>
          <p:cNvSpPr txBox="1">
            <a:spLocks noGrp="1"/>
          </p:cNvSpPr>
          <p:nvPr>
            <p:ph type="subTitle" idx="1"/>
          </p:nvPr>
        </p:nvSpPr>
        <p:spPr>
          <a:xfrm>
            <a:off x="2438400" y="5181600"/>
            <a:ext cx="6400800" cy="1446550"/>
          </a:xfrm>
          <a:prstGeom prst="rect">
            <a:avLst/>
          </a:prstGeom>
          <a:noFill/>
        </p:spPr>
        <p:txBody>
          <a:bodyPr wrap="square" rtlCol="0">
            <a:spAutoFit/>
          </a:bodyPr>
          <a:lstStyle/>
          <a:p>
            <a:pPr algn="r"/>
            <a:r>
              <a:rPr lang="en-US" sz="40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Comic Sans MS" pitchFamily="66" charset="0"/>
              </a:rPr>
              <a:t>JAYANT SETHIA</a:t>
            </a:r>
          </a:p>
          <a:p>
            <a:pPr algn="r"/>
            <a:r>
              <a:rPr lang="en-US" sz="40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Comic Sans MS" pitchFamily="66" charset="0"/>
              </a:rPr>
              <a:t>C.A.Finalist</a:t>
            </a:r>
            <a:endParaRPr lang="en-US" sz="40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ookkeeping-calculator.jpg"/>
          <p:cNvPicPr>
            <a:picLocks noChangeAspect="1"/>
          </p:cNvPicPr>
          <p:nvPr/>
        </p:nvPicPr>
        <p:blipFill>
          <a:blip r:embed="rId2"/>
          <a:stretch>
            <a:fillRect/>
          </a:stretch>
        </p:blipFill>
        <p:spPr>
          <a:xfrm>
            <a:off x="0" y="0"/>
            <a:ext cx="9144000" cy="6858000"/>
          </a:xfrm>
          <a:prstGeom prst="rect">
            <a:avLst/>
          </a:prstGeom>
          <a:ln>
            <a:noFill/>
          </a:ln>
          <a:effectLst/>
          <a:scene3d>
            <a:camera prst="orthographicFront">
              <a:rot lat="0" lon="0" rev="0"/>
            </a:camera>
            <a:lightRig rig="chilly" dir="t">
              <a:rot lat="0" lon="0" rev="18480000"/>
            </a:lightRig>
          </a:scene3d>
          <a:sp3d prstMaterial="clear">
            <a:bevelT h="63500"/>
          </a:sp3d>
        </p:spPr>
      </p:pic>
      <p:sp>
        <p:nvSpPr>
          <p:cNvPr id="2" name="Title 1"/>
          <p:cNvSpPr>
            <a:spLocks noGrp="1"/>
          </p:cNvSpPr>
          <p:nvPr>
            <p:ph type="title"/>
          </p:nvPr>
        </p:nvSpPr>
        <p:spPr/>
        <p:txBody>
          <a:bodyPr>
            <a:normAutofit/>
          </a:bodyPr>
          <a:lstStyle/>
          <a:p>
            <a:r>
              <a:rPr lang="en-US" sz="4800" dirty="0" smtClean="0">
                <a:solidFill>
                  <a:schemeClr val="accent5">
                    <a:lumMod val="75000"/>
                  </a:schemeClr>
                </a:solidFill>
                <a:latin typeface="Comic Sans MS" pitchFamily="66" charset="0"/>
              </a:rPr>
              <a:t>DOUBLE-ENTRY SYSTEM</a:t>
            </a:r>
            <a:endParaRPr lang="en-US" sz="4800" dirty="0"/>
          </a:p>
        </p:txBody>
      </p:sp>
      <p:sp>
        <p:nvSpPr>
          <p:cNvPr id="3" name="Content Placeholder 2"/>
          <p:cNvSpPr>
            <a:spLocks noGrp="1"/>
          </p:cNvSpPr>
          <p:nvPr>
            <p:ph idx="1"/>
          </p:nvPr>
        </p:nvSpPr>
        <p:spPr/>
        <p:txBody>
          <a:bodyPr>
            <a:normAutofit fontScale="92500" lnSpcReduction="10000"/>
          </a:bodyPr>
          <a:lstStyle/>
          <a:p>
            <a:r>
              <a:rPr lang="en-US" dirty="0" smtClean="0">
                <a:solidFill>
                  <a:schemeClr val="accent6">
                    <a:lumMod val="50000"/>
                  </a:schemeClr>
                </a:solidFill>
                <a:latin typeface="Constantia" pitchFamily="18" charset="0"/>
              </a:rPr>
              <a:t>A Double-entry Bookkeeping system is a set of rules for recording financial information in a financial accounting system in which every transaction or event changes at least two different nominal ledger accounts.</a:t>
            </a:r>
          </a:p>
          <a:p>
            <a:r>
              <a:rPr lang="en-US" dirty="0" smtClean="0">
                <a:solidFill>
                  <a:schemeClr val="accent6">
                    <a:lumMod val="50000"/>
                  </a:schemeClr>
                </a:solidFill>
                <a:latin typeface="Constantia" pitchFamily="18" charset="0"/>
              </a:rPr>
              <a:t>Double-entry</a:t>
            </a:r>
            <a:r>
              <a:rPr lang="en-US" b="1" dirty="0" smtClean="0">
                <a:solidFill>
                  <a:schemeClr val="accent6">
                    <a:lumMod val="50000"/>
                  </a:schemeClr>
                </a:solidFill>
                <a:latin typeface="Constantia" pitchFamily="18" charset="0"/>
              </a:rPr>
              <a:t> </a:t>
            </a:r>
            <a:r>
              <a:rPr lang="en-US" dirty="0" smtClean="0">
                <a:solidFill>
                  <a:schemeClr val="accent6">
                    <a:lumMod val="50000"/>
                  </a:schemeClr>
                </a:solidFill>
                <a:latin typeface="Constantia" pitchFamily="18" charset="0"/>
              </a:rPr>
              <a:t>bookkeeping, in accounting, is a system of bookkeeping so named because every entry to an account requires a corresponding and opposite entry to a different account.</a:t>
            </a:r>
            <a:endParaRPr lang="en-US" dirty="0">
              <a:solidFill>
                <a:schemeClr val="accent6">
                  <a:lumMod val="50000"/>
                </a:schemeClr>
              </a:solidFill>
              <a:latin typeface="Constantia" pitchFamily="18" charset="0"/>
            </a:endParaRPr>
          </a:p>
        </p:txBody>
      </p:sp>
      <p:sp>
        <p:nvSpPr>
          <p:cNvPr id="5" name="Footer Placeholder 4"/>
          <p:cNvSpPr>
            <a:spLocks noGrp="1"/>
          </p:cNvSpPr>
          <p:nvPr>
            <p:ph type="ftr" sz="quarter" idx="11"/>
          </p:nvPr>
        </p:nvSpPr>
        <p:spPr/>
        <p:txBody>
          <a:bodyPr/>
          <a:lstStyle/>
          <a:p>
            <a:r>
              <a:rPr lang="en-US" smtClean="0"/>
              <a:t>www.facebook.com/jackysethia;                     Contact: +91-9782297977;              Whatsapp: +91-8505854213</a:t>
            </a: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3" descr="bookkeeping-calculator.jpg"/>
          <p:cNvPicPr>
            <a:picLocks noChangeAspect="1"/>
          </p:cNvPicPr>
          <p:nvPr/>
        </p:nvPicPr>
        <p:blipFill>
          <a:blip r:embed="rId2"/>
          <a:stretch>
            <a:fillRect/>
          </a:stretch>
        </p:blipFill>
        <p:spPr>
          <a:xfrm>
            <a:off x="0" y="0"/>
            <a:ext cx="9144000" cy="6858000"/>
          </a:xfrm>
          <a:prstGeom prst="rect">
            <a:avLst/>
          </a:prstGeom>
          <a:ln>
            <a:noFill/>
          </a:ln>
          <a:effectLst/>
          <a:scene3d>
            <a:camera prst="orthographicFront">
              <a:rot lat="0" lon="0" rev="0"/>
            </a:camera>
            <a:lightRig rig="chilly" dir="t">
              <a:rot lat="0" lon="0" rev="18480000"/>
            </a:lightRig>
          </a:scene3d>
          <a:sp3d prstMaterial="clear">
            <a:bevelT h="63500"/>
          </a:sp3d>
        </p:spPr>
      </p:pic>
      <p:sp>
        <p:nvSpPr>
          <p:cNvPr id="4" name="Title 4"/>
          <p:cNvSpPr>
            <a:spLocks noGrp="1"/>
          </p:cNvSpPr>
          <p:nvPr>
            <p:ph type="title"/>
          </p:nvPr>
        </p:nvSpPr>
        <p:spPr/>
        <p:txBody>
          <a:bodyPr>
            <a:noAutofit/>
          </a:bodyPr>
          <a:lstStyle/>
          <a:p>
            <a:r>
              <a:rPr lang="en-US" sz="4000" dirty="0" smtClean="0">
                <a:solidFill>
                  <a:schemeClr val="accent5">
                    <a:lumMod val="75000"/>
                  </a:schemeClr>
                </a:solidFill>
                <a:latin typeface="Comic Sans MS" pitchFamily="66" charset="0"/>
              </a:rPr>
              <a:t>METHODS OF BOOKKEEPING</a:t>
            </a:r>
            <a:endParaRPr lang="en-US" sz="4000" dirty="0">
              <a:solidFill>
                <a:schemeClr val="accent5">
                  <a:lumMod val="75000"/>
                </a:schemeClr>
              </a:solidFill>
              <a:latin typeface="Comic Sans MS" pitchFamily="66" charset="0"/>
            </a:endParaRPr>
          </a:p>
        </p:txBody>
      </p:sp>
      <p:graphicFrame>
        <p:nvGraphicFramePr>
          <p:cNvPr id="5" name="Content Placeholder 4"/>
          <p:cNvGraphicFramePr>
            <a:graphicFrameLocks noGrp="1"/>
          </p:cNvGraphicFramePr>
          <p:nvPr>
            <p:ph idx="1"/>
          </p:nvPr>
        </p:nvGraphicFramePr>
        <p:xfrm>
          <a:off x="457200" y="1600201"/>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Footer Placeholder 6"/>
          <p:cNvSpPr>
            <a:spLocks noGrp="1"/>
          </p:cNvSpPr>
          <p:nvPr>
            <p:ph type="ftr" sz="quarter" idx="11"/>
          </p:nvPr>
        </p:nvSpPr>
        <p:spPr/>
        <p:txBody>
          <a:bodyPr/>
          <a:lstStyle/>
          <a:p>
            <a:r>
              <a:rPr lang="en-US" smtClean="0"/>
              <a:t>www.facebook.com/jackysethia;                     Contact: +91-9782297977;              Whatsapp: +91-8505854213</a:t>
            </a: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ookkeeping-calculator.jpg"/>
          <p:cNvPicPr>
            <a:picLocks noChangeAspect="1"/>
          </p:cNvPicPr>
          <p:nvPr/>
        </p:nvPicPr>
        <p:blipFill>
          <a:blip r:embed="rId2"/>
          <a:stretch>
            <a:fillRect/>
          </a:stretch>
        </p:blipFill>
        <p:spPr>
          <a:xfrm>
            <a:off x="0" y="0"/>
            <a:ext cx="9144000" cy="6858000"/>
          </a:xfrm>
          <a:prstGeom prst="rect">
            <a:avLst/>
          </a:prstGeom>
          <a:ln>
            <a:noFill/>
          </a:ln>
          <a:effectLst/>
          <a:scene3d>
            <a:camera prst="orthographicFront">
              <a:rot lat="0" lon="0" rev="0"/>
            </a:camera>
            <a:lightRig rig="chilly" dir="t">
              <a:rot lat="0" lon="0" rev="18480000"/>
            </a:lightRig>
          </a:scene3d>
          <a:sp3d prstMaterial="clear">
            <a:bevelT h="63500"/>
          </a:sp3d>
        </p:spPr>
      </p:pic>
      <p:sp>
        <p:nvSpPr>
          <p:cNvPr id="2" name="Title 1"/>
          <p:cNvSpPr>
            <a:spLocks noGrp="1"/>
          </p:cNvSpPr>
          <p:nvPr>
            <p:ph type="title"/>
          </p:nvPr>
        </p:nvSpPr>
        <p:spPr/>
        <p:txBody>
          <a:bodyPr>
            <a:normAutofit/>
          </a:bodyPr>
          <a:lstStyle/>
          <a:p>
            <a:r>
              <a:rPr lang="en-US" sz="4800" dirty="0" smtClean="0">
                <a:solidFill>
                  <a:schemeClr val="accent5">
                    <a:lumMod val="75000"/>
                  </a:schemeClr>
                </a:solidFill>
                <a:latin typeface="Comic Sans MS" pitchFamily="66" charset="0"/>
              </a:rPr>
              <a:t>MANUAL BOOKKEEPING</a:t>
            </a:r>
            <a:endParaRPr lang="en-US" sz="4800" dirty="0">
              <a:solidFill>
                <a:schemeClr val="accent5">
                  <a:lumMod val="75000"/>
                </a:schemeClr>
              </a:solidFill>
              <a:latin typeface="Comic Sans MS" pitchFamily="66" charset="0"/>
            </a:endParaRPr>
          </a:p>
        </p:txBody>
      </p:sp>
      <p:sp>
        <p:nvSpPr>
          <p:cNvPr id="3" name="Content Placeholder 2"/>
          <p:cNvSpPr>
            <a:spLocks noGrp="1"/>
          </p:cNvSpPr>
          <p:nvPr>
            <p:ph idx="1"/>
          </p:nvPr>
        </p:nvSpPr>
        <p:spPr/>
        <p:txBody>
          <a:bodyPr>
            <a:normAutofit fontScale="85000" lnSpcReduction="10000"/>
          </a:bodyPr>
          <a:lstStyle/>
          <a:p>
            <a:pPr algn="just"/>
            <a:r>
              <a:rPr lang="en-US" dirty="0" smtClean="0">
                <a:solidFill>
                  <a:schemeClr val="accent6">
                    <a:lumMod val="50000"/>
                  </a:schemeClr>
                </a:solidFill>
                <a:latin typeface="Constantia" pitchFamily="18" charset="0"/>
              </a:rPr>
              <a:t>Manual bookkeeping is the paper-based and traditional way of bookkeeping. Business transactions are recorded manually by hand using manual or paper book of accounts, such as journals books, ledger books and worksheets.</a:t>
            </a:r>
          </a:p>
          <a:p>
            <a:pPr algn="just"/>
            <a:r>
              <a:rPr lang="en-US" dirty="0" smtClean="0">
                <a:solidFill>
                  <a:schemeClr val="accent6">
                    <a:lumMod val="50000"/>
                  </a:schemeClr>
                </a:solidFill>
                <a:latin typeface="Constantia" pitchFamily="18" charset="0"/>
              </a:rPr>
              <a:t>This method of bookkeeping is still widely used especially by small businesses with less complex transactions. Many opt to manual bookkeeping because it is cheaper and easier to maintain. However, the recording process is more tedious than computerized bookkeeping.</a:t>
            </a:r>
          </a:p>
          <a:p>
            <a:pPr algn="just"/>
            <a:endParaRPr lang="en-US" dirty="0">
              <a:solidFill>
                <a:schemeClr val="accent6">
                  <a:lumMod val="50000"/>
                </a:schemeClr>
              </a:solidFill>
              <a:latin typeface="Constantia" pitchFamily="18" charset="0"/>
            </a:endParaRPr>
          </a:p>
        </p:txBody>
      </p:sp>
      <p:sp>
        <p:nvSpPr>
          <p:cNvPr id="5" name="Footer Placeholder 4"/>
          <p:cNvSpPr>
            <a:spLocks noGrp="1"/>
          </p:cNvSpPr>
          <p:nvPr>
            <p:ph type="ftr" sz="quarter" idx="11"/>
          </p:nvPr>
        </p:nvSpPr>
        <p:spPr/>
        <p:txBody>
          <a:bodyPr/>
          <a:lstStyle/>
          <a:p>
            <a:r>
              <a:rPr lang="en-US" smtClean="0"/>
              <a:t>www.facebook.com/jackysethia;                     Contact: +91-9782297977;              Whatsapp: +91-8505854213</a:t>
            </a: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ookkeeping-calculator.jpg"/>
          <p:cNvPicPr>
            <a:picLocks noChangeAspect="1"/>
          </p:cNvPicPr>
          <p:nvPr/>
        </p:nvPicPr>
        <p:blipFill>
          <a:blip r:embed="rId2"/>
          <a:stretch>
            <a:fillRect/>
          </a:stretch>
        </p:blipFill>
        <p:spPr>
          <a:xfrm>
            <a:off x="0" y="0"/>
            <a:ext cx="9144000" cy="6858000"/>
          </a:xfrm>
          <a:prstGeom prst="rect">
            <a:avLst/>
          </a:prstGeom>
          <a:ln>
            <a:noFill/>
          </a:ln>
          <a:effectLst/>
          <a:scene3d>
            <a:camera prst="orthographicFront">
              <a:rot lat="0" lon="0" rev="0"/>
            </a:camera>
            <a:lightRig rig="chilly" dir="t">
              <a:rot lat="0" lon="0" rev="18480000"/>
            </a:lightRig>
          </a:scene3d>
          <a:sp3d prstMaterial="clear">
            <a:bevelT h="63500"/>
          </a:sp3d>
        </p:spPr>
      </p:pic>
      <p:sp>
        <p:nvSpPr>
          <p:cNvPr id="2" name="Title 1"/>
          <p:cNvSpPr>
            <a:spLocks noGrp="1"/>
          </p:cNvSpPr>
          <p:nvPr>
            <p:ph type="title"/>
          </p:nvPr>
        </p:nvSpPr>
        <p:spPr/>
        <p:txBody>
          <a:bodyPr>
            <a:normAutofit fontScale="90000"/>
          </a:bodyPr>
          <a:lstStyle/>
          <a:p>
            <a:r>
              <a:rPr lang="en-US" dirty="0" smtClean="0">
                <a:solidFill>
                  <a:schemeClr val="accent5">
                    <a:lumMod val="75000"/>
                  </a:schemeClr>
                </a:solidFill>
                <a:latin typeface="Comic Sans MS" pitchFamily="66" charset="0"/>
              </a:rPr>
              <a:t>COMPUTERIZED BOOKKEEPING</a:t>
            </a:r>
            <a:endParaRPr lang="en-US" dirty="0">
              <a:solidFill>
                <a:schemeClr val="accent5">
                  <a:lumMod val="75000"/>
                </a:schemeClr>
              </a:solidFill>
              <a:latin typeface="Comic Sans MS" pitchFamily="66" charset="0"/>
            </a:endParaRPr>
          </a:p>
        </p:txBody>
      </p:sp>
      <p:sp>
        <p:nvSpPr>
          <p:cNvPr id="3" name="Content Placeholder 2"/>
          <p:cNvSpPr>
            <a:spLocks noGrp="1"/>
          </p:cNvSpPr>
          <p:nvPr>
            <p:ph idx="1"/>
          </p:nvPr>
        </p:nvSpPr>
        <p:spPr/>
        <p:txBody>
          <a:bodyPr>
            <a:normAutofit fontScale="85000" lnSpcReduction="20000"/>
          </a:bodyPr>
          <a:lstStyle/>
          <a:p>
            <a:pPr algn="just"/>
            <a:r>
              <a:rPr lang="en-US" dirty="0" smtClean="0">
                <a:solidFill>
                  <a:schemeClr val="accent6">
                    <a:lumMod val="50000"/>
                  </a:schemeClr>
                </a:solidFill>
                <a:latin typeface="Constantia" pitchFamily="18" charset="0"/>
              </a:rPr>
              <a:t>Computerized bookkeeping is the new and innovative way of recording business transactions. With the use of accounting and bookkeeping software, the bookkeeping process has been made easier, faster and more convenient.</a:t>
            </a:r>
          </a:p>
          <a:p>
            <a:pPr algn="just"/>
            <a:r>
              <a:rPr lang="en-US" dirty="0" smtClean="0">
                <a:solidFill>
                  <a:schemeClr val="accent6">
                    <a:lumMod val="50000"/>
                  </a:schemeClr>
                </a:solidFill>
                <a:latin typeface="Constantia" pitchFamily="18" charset="0"/>
              </a:rPr>
              <a:t>Keep in mind that principles and concepts of traditional bookkeeping process are still implemented and followed in computerized bookkeeping. It only eliminated the tedious tasks involved in manual bookkeeping, thus, it made recording and reporting of business transaction a lot faster and easier.</a:t>
            </a:r>
          </a:p>
          <a:p>
            <a:pPr algn="just"/>
            <a:endParaRPr lang="en-US" dirty="0">
              <a:solidFill>
                <a:schemeClr val="accent6">
                  <a:lumMod val="50000"/>
                </a:schemeClr>
              </a:solidFill>
              <a:latin typeface="Constantia" pitchFamily="18" charset="0"/>
            </a:endParaRPr>
          </a:p>
        </p:txBody>
      </p:sp>
      <p:sp>
        <p:nvSpPr>
          <p:cNvPr id="5" name="Footer Placeholder 4"/>
          <p:cNvSpPr>
            <a:spLocks noGrp="1"/>
          </p:cNvSpPr>
          <p:nvPr>
            <p:ph type="ftr" sz="quarter" idx="11"/>
          </p:nvPr>
        </p:nvSpPr>
        <p:spPr/>
        <p:txBody>
          <a:bodyPr/>
          <a:lstStyle/>
          <a:p>
            <a:r>
              <a:rPr lang="en-US" smtClean="0"/>
              <a:t>www.facebook.com/jackysethia;                     Contact: +91-9782297977;              Whatsapp: +91-8505854213</a:t>
            </a: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ookkeeping-calculator.jpg"/>
          <p:cNvPicPr>
            <a:picLocks noChangeAspect="1"/>
          </p:cNvPicPr>
          <p:nvPr/>
        </p:nvPicPr>
        <p:blipFill>
          <a:blip r:embed="rId2"/>
          <a:stretch>
            <a:fillRect/>
          </a:stretch>
        </p:blipFill>
        <p:spPr>
          <a:xfrm>
            <a:off x="0" y="0"/>
            <a:ext cx="9144000" cy="6858000"/>
          </a:xfrm>
          <a:prstGeom prst="rect">
            <a:avLst/>
          </a:prstGeom>
          <a:ln>
            <a:noFill/>
          </a:ln>
          <a:effectLst/>
          <a:scene3d>
            <a:camera prst="orthographicFront">
              <a:rot lat="0" lon="0" rev="0"/>
            </a:camera>
            <a:lightRig rig="chilly" dir="t">
              <a:rot lat="0" lon="0" rev="18480000"/>
            </a:lightRig>
          </a:scene3d>
          <a:sp3d prstMaterial="clear">
            <a:bevelT h="63500"/>
          </a:sp3d>
        </p:spPr>
      </p:pic>
      <p:sp>
        <p:nvSpPr>
          <p:cNvPr id="2" name="Title 1"/>
          <p:cNvSpPr>
            <a:spLocks noGrp="1"/>
          </p:cNvSpPr>
          <p:nvPr>
            <p:ph type="title"/>
          </p:nvPr>
        </p:nvSpPr>
        <p:spPr/>
        <p:txBody>
          <a:bodyPr>
            <a:noAutofit/>
          </a:bodyPr>
          <a:lstStyle/>
          <a:p>
            <a:r>
              <a:rPr lang="en-US" sz="4000" dirty="0" smtClean="0">
                <a:solidFill>
                  <a:schemeClr val="accent5">
                    <a:lumMod val="75000"/>
                  </a:schemeClr>
                </a:solidFill>
                <a:latin typeface="Comic Sans MS" pitchFamily="66" charset="0"/>
              </a:rPr>
              <a:t>ELEMENTS OF BOOK-KEEPING</a:t>
            </a:r>
            <a:endParaRPr lang="en-US" sz="4000" dirty="0">
              <a:solidFill>
                <a:schemeClr val="accent5">
                  <a:lumMod val="75000"/>
                </a:schemeClr>
              </a:solidFill>
              <a:latin typeface="Comic Sans MS" pitchFamily="66" charset="0"/>
            </a:endParaRPr>
          </a:p>
        </p:txBody>
      </p:sp>
      <p:sp>
        <p:nvSpPr>
          <p:cNvPr id="3" name="Content Placeholder 2"/>
          <p:cNvSpPr>
            <a:spLocks noGrp="1"/>
          </p:cNvSpPr>
          <p:nvPr>
            <p:ph idx="1"/>
          </p:nvPr>
        </p:nvSpPr>
        <p:spPr/>
        <p:txBody>
          <a:bodyPr/>
          <a:lstStyle/>
          <a:p>
            <a:r>
              <a:rPr lang="en-US" dirty="0" smtClean="0">
                <a:solidFill>
                  <a:schemeClr val="accent2">
                    <a:lumMod val="75000"/>
                  </a:schemeClr>
                </a:solidFill>
                <a:latin typeface="Constantia" pitchFamily="18" charset="0"/>
              </a:rPr>
              <a:t>BOOKS</a:t>
            </a:r>
          </a:p>
          <a:p>
            <a:r>
              <a:rPr lang="en-US" dirty="0" smtClean="0">
                <a:solidFill>
                  <a:schemeClr val="accent2">
                    <a:lumMod val="75000"/>
                  </a:schemeClr>
                </a:solidFill>
                <a:latin typeface="Constantia" pitchFamily="18" charset="0"/>
              </a:rPr>
              <a:t>LEDGERS</a:t>
            </a:r>
          </a:p>
          <a:p>
            <a:r>
              <a:rPr lang="en-US" dirty="0" smtClean="0">
                <a:solidFill>
                  <a:schemeClr val="accent2">
                    <a:lumMod val="75000"/>
                  </a:schemeClr>
                </a:solidFill>
                <a:latin typeface="Constantia" pitchFamily="18" charset="0"/>
              </a:rPr>
              <a:t>TRIAL BALANCE</a:t>
            </a:r>
          </a:p>
        </p:txBody>
      </p:sp>
      <p:sp>
        <p:nvSpPr>
          <p:cNvPr id="5" name="Footer Placeholder 4"/>
          <p:cNvSpPr>
            <a:spLocks noGrp="1"/>
          </p:cNvSpPr>
          <p:nvPr>
            <p:ph type="ftr" sz="quarter" idx="11"/>
          </p:nvPr>
        </p:nvSpPr>
        <p:spPr/>
        <p:txBody>
          <a:bodyPr/>
          <a:lstStyle/>
          <a:p>
            <a:r>
              <a:rPr lang="en-US" smtClean="0"/>
              <a:t>www.facebook.com/jackysethia;                     Contact: +91-9782297977;              Whatsapp: +91-8505854213</a:t>
            </a: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ookkeeping-calculator.jpg"/>
          <p:cNvPicPr>
            <a:picLocks noChangeAspect="1"/>
          </p:cNvPicPr>
          <p:nvPr/>
        </p:nvPicPr>
        <p:blipFill>
          <a:blip r:embed="rId2"/>
          <a:stretch>
            <a:fillRect/>
          </a:stretch>
        </p:blipFill>
        <p:spPr>
          <a:xfrm>
            <a:off x="0" y="0"/>
            <a:ext cx="9144000" cy="6858000"/>
          </a:xfrm>
          <a:prstGeom prst="rect">
            <a:avLst/>
          </a:prstGeom>
          <a:ln>
            <a:noFill/>
          </a:ln>
          <a:effectLst/>
          <a:scene3d>
            <a:camera prst="orthographicFront">
              <a:rot lat="0" lon="0" rev="0"/>
            </a:camera>
            <a:lightRig rig="chilly" dir="t">
              <a:rot lat="0" lon="0" rev="18480000"/>
            </a:lightRig>
          </a:scene3d>
          <a:sp3d prstMaterial="clear">
            <a:bevelT h="63500"/>
          </a:sp3d>
        </p:spPr>
      </p:pic>
      <p:sp>
        <p:nvSpPr>
          <p:cNvPr id="2" name="Title 1"/>
          <p:cNvSpPr>
            <a:spLocks noGrp="1"/>
          </p:cNvSpPr>
          <p:nvPr>
            <p:ph type="title"/>
          </p:nvPr>
        </p:nvSpPr>
        <p:spPr/>
        <p:txBody>
          <a:bodyPr/>
          <a:lstStyle/>
          <a:p>
            <a:r>
              <a:rPr lang="en-US" dirty="0" smtClean="0">
                <a:solidFill>
                  <a:schemeClr val="accent5">
                    <a:lumMod val="75000"/>
                  </a:schemeClr>
                </a:solidFill>
                <a:latin typeface="Comic Sans MS" pitchFamily="66" charset="0"/>
              </a:rPr>
              <a:t>BOOKS INCLUDES:</a:t>
            </a:r>
            <a:endParaRPr lang="en-US" dirty="0">
              <a:solidFill>
                <a:schemeClr val="accent5">
                  <a:lumMod val="75000"/>
                </a:schemeClr>
              </a:solidFill>
              <a:latin typeface="Comic Sans MS" pitchFamily="66" charset="0"/>
            </a:endParaRPr>
          </a:p>
        </p:txBody>
      </p:sp>
      <p:sp>
        <p:nvSpPr>
          <p:cNvPr id="3" name="Content Placeholder 2"/>
          <p:cNvSpPr>
            <a:spLocks noGrp="1"/>
          </p:cNvSpPr>
          <p:nvPr>
            <p:ph idx="1"/>
          </p:nvPr>
        </p:nvSpPr>
        <p:spPr/>
        <p:txBody>
          <a:bodyPr>
            <a:normAutofit lnSpcReduction="10000"/>
          </a:bodyPr>
          <a:lstStyle/>
          <a:p>
            <a:r>
              <a:rPr lang="en-US" dirty="0" smtClean="0">
                <a:solidFill>
                  <a:schemeClr val="accent2">
                    <a:lumMod val="75000"/>
                  </a:schemeClr>
                </a:solidFill>
                <a:latin typeface="Constantia" pitchFamily="18" charset="0"/>
              </a:rPr>
              <a:t>JOURNAL</a:t>
            </a:r>
          </a:p>
          <a:p>
            <a:r>
              <a:rPr lang="en-US" dirty="0" smtClean="0">
                <a:solidFill>
                  <a:schemeClr val="accent2">
                    <a:lumMod val="75000"/>
                  </a:schemeClr>
                </a:solidFill>
                <a:latin typeface="Constantia" pitchFamily="18" charset="0"/>
              </a:rPr>
              <a:t>CASH BOOK</a:t>
            </a:r>
          </a:p>
          <a:p>
            <a:r>
              <a:rPr lang="en-US" dirty="0" smtClean="0">
                <a:solidFill>
                  <a:schemeClr val="accent2">
                    <a:lumMod val="75000"/>
                  </a:schemeClr>
                </a:solidFill>
                <a:latin typeface="Constantia" pitchFamily="18" charset="0"/>
              </a:rPr>
              <a:t>PURCHASES BOOK</a:t>
            </a:r>
          </a:p>
          <a:p>
            <a:r>
              <a:rPr lang="en-US" dirty="0" smtClean="0">
                <a:solidFill>
                  <a:schemeClr val="accent2">
                    <a:lumMod val="75000"/>
                  </a:schemeClr>
                </a:solidFill>
                <a:latin typeface="Constantia" pitchFamily="18" charset="0"/>
              </a:rPr>
              <a:t>SALES BOOK</a:t>
            </a:r>
          </a:p>
          <a:p>
            <a:r>
              <a:rPr lang="en-US" dirty="0" smtClean="0">
                <a:solidFill>
                  <a:schemeClr val="accent2">
                    <a:lumMod val="75000"/>
                  </a:schemeClr>
                </a:solidFill>
                <a:latin typeface="Constantia" pitchFamily="18" charset="0"/>
              </a:rPr>
              <a:t>PURCHASE RETURNS BOOK</a:t>
            </a:r>
          </a:p>
          <a:p>
            <a:r>
              <a:rPr lang="en-US" dirty="0" smtClean="0">
                <a:solidFill>
                  <a:schemeClr val="accent2">
                    <a:lumMod val="75000"/>
                  </a:schemeClr>
                </a:solidFill>
                <a:latin typeface="Constantia" pitchFamily="18" charset="0"/>
              </a:rPr>
              <a:t>SALES RETURNS BOOK</a:t>
            </a:r>
          </a:p>
          <a:p>
            <a:r>
              <a:rPr lang="en-US" dirty="0" smtClean="0">
                <a:solidFill>
                  <a:schemeClr val="accent2">
                    <a:lumMod val="75000"/>
                  </a:schemeClr>
                </a:solidFill>
                <a:latin typeface="Constantia" pitchFamily="18" charset="0"/>
              </a:rPr>
              <a:t>BILLS RECEIVABLES BOOK</a:t>
            </a:r>
          </a:p>
          <a:p>
            <a:r>
              <a:rPr lang="en-US" dirty="0" smtClean="0">
                <a:solidFill>
                  <a:schemeClr val="accent2">
                    <a:lumMod val="75000"/>
                  </a:schemeClr>
                </a:solidFill>
                <a:latin typeface="Constantia" pitchFamily="18" charset="0"/>
              </a:rPr>
              <a:t>BILLS PAYABLES BOOK</a:t>
            </a:r>
          </a:p>
        </p:txBody>
      </p:sp>
      <p:sp>
        <p:nvSpPr>
          <p:cNvPr id="5" name="Footer Placeholder 4"/>
          <p:cNvSpPr>
            <a:spLocks noGrp="1"/>
          </p:cNvSpPr>
          <p:nvPr>
            <p:ph type="ftr" sz="quarter" idx="11"/>
          </p:nvPr>
        </p:nvSpPr>
        <p:spPr/>
        <p:txBody>
          <a:bodyPr/>
          <a:lstStyle/>
          <a:p>
            <a:r>
              <a:rPr lang="en-US" smtClean="0"/>
              <a:t>www.facebook.com/jackysethia;                     Contact: +91-9782297977;              Whatsapp: +91-8505854213</a:t>
            </a: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ookkeeping-calculator.jpg"/>
          <p:cNvPicPr>
            <a:picLocks noChangeAspect="1"/>
          </p:cNvPicPr>
          <p:nvPr/>
        </p:nvPicPr>
        <p:blipFill>
          <a:blip r:embed="rId2"/>
          <a:stretch>
            <a:fillRect/>
          </a:stretch>
        </p:blipFill>
        <p:spPr>
          <a:xfrm>
            <a:off x="0" y="0"/>
            <a:ext cx="9144000" cy="6858000"/>
          </a:xfrm>
          <a:prstGeom prst="rect">
            <a:avLst/>
          </a:prstGeom>
          <a:ln>
            <a:noFill/>
          </a:ln>
          <a:effectLst/>
          <a:scene3d>
            <a:camera prst="orthographicFront">
              <a:rot lat="0" lon="0" rev="0"/>
            </a:camera>
            <a:lightRig rig="chilly" dir="t">
              <a:rot lat="0" lon="0" rev="18480000"/>
            </a:lightRig>
          </a:scene3d>
          <a:sp3d prstMaterial="clear">
            <a:bevelT h="63500"/>
          </a:sp3d>
        </p:spPr>
      </p:pic>
      <p:sp>
        <p:nvSpPr>
          <p:cNvPr id="2" name="Title 1"/>
          <p:cNvSpPr>
            <a:spLocks noGrp="1"/>
          </p:cNvSpPr>
          <p:nvPr>
            <p:ph type="title"/>
          </p:nvPr>
        </p:nvSpPr>
        <p:spPr/>
        <p:txBody>
          <a:bodyPr/>
          <a:lstStyle/>
          <a:p>
            <a:r>
              <a:rPr lang="en-US" dirty="0" smtClean="0">
                <a:solidFill>
                  <a:schemeClr val="accent5">
                    <a:lumMod val="75000"/>
                  </a:schemeClr>
                </a:solidFill>
                <a:latin typeface="Comic Sans MS" pitchFamily="66" charset="0"/>
              </a:rPr>
              <a:t>JOURNAL</a:t>
            </a:r>
            <a:endParaRPr lang="en-US" dirty="0">
              <a:solidFill>
                <a:schemeClr val="accent5">
                  <a:lumMod val="75000"/>
                </a:schemeClr>
              </a:solidFill>
              <a:latin typeface="Comic Sans MS" pitchFamily="66" charset="0"/>
            </a:endParaRPr>
          </a:p>
        </p:txBody>
      </p:sp>
      <p:sp>
        <p:nvSpPr>
          <p:cNvPr id="3" name="Content Placeholder 2"/>
          <p:cNvSpPr>
            <a:spLocks noGrp="1"/>
          </p:cNvSpPr>
          <p:nvPr>
            <p:ph idx="1"/>
          </p:nvPr>
        </p:nvSpPr>
        <p:spPr/>
        <p:txBody>
          <a:bodyPr>
            <a:normAutofit fontScale="85000" lnSpcReduction="20000"/>
          </a:bodyPr>
          <a:lstStyle/>
          <a:p>
            <a:pPr algn="just"/>
            <a:r>
              <a:rPr lang="en-US" dirty="0" smtClean="0">
                <a:solidFill>
                  <a:schemeClr val="accent2">
                    <a:lumMod val="75000"/>
                  </a:schemeClr>
                </a:solidFill>
                <a:latin typeface="Constantia" pitchFamily="18" charset="0"/>
              </a:rPr>
              <a:t>When a small business makes a financial transaction, they make a journal entry in their accounting journal in order to record that transaction. The transaction is recorded in the general journal or one of the special journals for the most active accounts</a:t>
            </a:r>
          </a:p>
          <a:p>
            <a:pPr algn="just"/>
            <a:r>
              <a:rPr lang="en-US" dirty="0" smtClean="0">
                <a:solidFill>
                  <a:schemeClr val="accent2">
                    <a:lumMod val="75000"/>
                  </a:schemeClr>
                </a:solidFill>
                <a:latin typeface="Constantia" pitchFamily="18" charset="0"/>
              </a:rPr>
              <a:t>Journal entries are an integral part of the accounting process for a small business. Without them, you have no cohesive record of your day-to-day financial transaction. You can't follow the money. You can't satisfy the tax authorities. You won't know your cash flow or profit. Daily journal entries are some of the most important financial records you have.</a:t>
            </a:r>
          </a:p>
          <a:p>
            <a:pPr algn="just"/>
            <a:endParaRPr lang="en-US" dirty="0">
              <a:solidFill>
                <a:schemeClr val="accent2">
                  <a:lumMod val="75000"/>
                </a:schemeClr>
              </a:solidFill>
              <a:latin typeface="Constantia" pitchFamily="18" charset="0"/>
            </a:endParaRPr>
          </a:p>
        </p:txBody>
      </p:sp>
      <p:sp>
        <p:nvSpPr>
          <p:cNvPr id="5" name="Footer Placeholder 4"/>
          <p:cNvSpPr>
            <a:spLocks noGrp="1"/>
          </p:cNvSpPr>
          <p:nvPr>
            <p:ph type="ftr" sz="quarter" idx="11"/>
          </p:nvPr>
        </p:nvSpPr>
        <p:spPr/>
        <p:txBody>
          <a:bodyPr/>
          <a:lstStyle/>
          <a:p>
            <a:r>
              <a:rPr lang="en-US" smtClean="0"/>
              <a:t>www.facebook.com/jackysethia;                     Contact: +91-9782297977;              Whatsapp: +91-8505854213</a:t>
            </a: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ookkeeping-calculator.jpg"/>
          <p:cNvPicPr>
            <a:picLocks noChangeAspect="1"/>
          </p:cNvPicPr>
          <p:nvPr/>
        </p:nvPicPr>
        <p:blipFill>
          <a:blip r:embed="rId2"/>
          <a:stretch>
            <a:fillRect/>
          </a:stretch>
        </p:blipFill>
        <p:spPr>
          <a:xfrm>
            <a:off x="0" y="0"/>
            <a:ext cx="9144000" cy="6858000"/>
          </a:xfrm>
          <a:prstGeom prst="rect">
            <a:avLst/>
          </a:prstGeom>
          <a:ln>
            <a:noFill/>
          </a:ln>
          <a:effectLst/>
          <a:scene3d>
            <a:camera prst="orthographicFront">
              <a:rot lat="0" lon="0" rev="0"/>
            </a:camera>
            <a:lightRig rig="chilly" dir="t">
              <a:rot lat="0" lon="0" rev="18480000"/>
            </a:lightRig>
          </a:scene3d>
          <a:sp3d prstMaterial="clear">
            <a:bevelT h="63500"/>
          </a:sp3d>
        </p:spPr>
      </p:pic>
      <p:sp>
        <p:nvSpPr>
          <p:cNvPr id="2" name="Title 1"/>
          <p:cNvSpPr>
            <a:spLocks noGrp="1"/>
          </p:cNvSpPr>
          <p:nvPr>
            <p:ph type="title"/>
          </p:nvPr>
        </p:nvSpPr>
        <p:spPr/>
        <p:txBody>
          <a:bodyPr>
            <a:normAutofit/>
          </a:bodyPr>
          <a:lstStyle/>
          <a:p>
            <a:r>
              <a:rPr lang="en-US" dirty="0" smtClean="0">
                <a:solidFill>
                  <a:schemeClr val="accent5">
                    <a:lumMod val="75000"/>
                  </a:schemeClr>
                </a:solidFill>
                <a:latin typeface="Comic Sans MS" pitchFamily="66" charset="0"/>
              </a:rPr>
              <a:t>CASH BOOK</a:t>
            </a:r>
            <a:endParaRPr lang="en-US" dirty="0">
              <a:solidFill>
                <a:schemeClr val="accent5">
                  <a:lumMod val="75000"/>
                </a:schemeClr>
              </a:solidFill>
              <a:latin typeface="Comic Sans MS" pitchFamily="66" charset="0"/>
            </a:endParaRPr>
          </a:p>
        </p:txBody>
      </p:sp>
      <p:sp>
        <p:nvSpPr>
          <p:cNvPr id="3" name="Content Placeholder 2"/>
          <p:cNvSpPr>
            <a:spLocks noGrp="1"/>
          </p:cNvSpPr>
          <p:nvPr>
            <p:ph idx="1"/>
          </p:nvPr>
        </p:nvSpPr>
        <p:spPr/>
        <p:txBody>
          <a:bodyPr/>
          <a:lstStyle/>
          <a:p>
            <a:pPr algn="just"/>
            <a:r>
              <a:rPr lang="en-US" dirty="0" smtClean="0">
                <a:solidFill>
                  <a:schemeClr val="accent2">
                    <a:lumMod val="75000"/>
                  </a:schemeClr>
                </a:solidFill>
                <a:latin typeface="Constantia" pitchFamily="18" charset="0"/>
              </a:rPr>
              <a:t>A financial journal that contains all cash receipts and payments, including bank deposits and withdrawals. Entries in the cash book are then posted into the general ledger. The cash book is periodically reconciled with the bank statements as an internal method of auditing. </a:t>
            </a:r>
            <a:endParaRPr lang="en-US" dirty="0">
              <a:solidFill>
                <a:schemeClr val="accent2">
                  <a:lumMod val="75000"/>
                </a:schemeClr>
              </a:solidFill>
              <a:latin typeface="Constantia" pitchFamily="18" charset="0"/>
            </a:endParaRPr>
          </a:p>
        </p:txBody>
      </p:sp>
      <p:sp>
        <p:nvSpPr>
          <p:cNvPr id="5" name="Footer Placeholder 4"/>
          <p:cNvSpPr>
            <a:spLocks noGrp="1"/>
          </p:cNvSpPr>
          <p:nvPr>
            <p:ph type="ftr" sz="quarter" idx="11"/>
          </p:nvPr>
        </p:nvSpPr>
        <p:spPr/>
        <p:txBody>
          <a:bodyPr/>
          <a:lstStyle/>
          <a:p>
            <a:r>
              <a:rPr lang="en-US" smtClean="0"/>
              <a:t>www.facebook.com/jackysethia;                     Contact: +91-9782297977;              Whatsapp: +91-8505854213</a:t>
            </a: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ookkeeping-calculator.jpg"/>
          <p:cNvPicPr>
            <a:picLocks noChangeAspect="1"/>
          </p:cNvPicPr>
          <p:nvPr/>
        </p:nvPicPr>
        <p:blipFill>
          <a:blip r:embed="rId2"/>
          <a:stretch>
            <a:fillRect/>
          </a:stretch>
        </p:blipFill>
        <p:spPr>
          <a:xfrm>
            <a:off x="0" y="0"/>
            <a:ext cx="9144000" cy="6858000"/>
          </a:xfrm>
          <a:prstGeom prst="rect">
            <a:avLst/>
          </a:prstGeom>
          <a:ln>
            <a:noFill/>
          </a:ln>
          <a:effectLst/>
          <a:scene3d>
            <a:camera prst="orthographicFront">
              <a:rot lat="0" lon="0" rev="0"/>
            </a:camera>
            <a:lightRig rig="chilly" dir="t">
              <a:rot lat="0" lon="0" rev="18480000"/>
            </a:lightRig>
          </a:scene3d>
          <a:sp3d prstMaterial="clear">
            <a:bevelT h="63500"/>
          </a:sp3d>
        </p:spPr>
      </p:pic>
      <p:sp>
        <p:nvSpPr>
          <p:cNvPr id="2" name="Title 1"/>
          <p:cNvSpPr>
            <a:spLocks noGrp="1"/>
          </p:cNvSpPr>
          <p:nvPr>
            <p:ph type="title"/>
          </p:nvPr>
        </p:nvSpPr>
        <p:spPr/>
        <p:txBody>
          <a:bodyPr>
            <a:normAutofit/>
          </a:bodyPr>
          <a:lstStyle/>
          <a:p>
            <a:r>
              <a:rPr lang="en-US" dirty="0" smtClean="0">
                <a:solidFill>
                  <a:schemeClr val="accent5">
                    <a:lumMod val="75000"/>
                  </a:schemeClr>
                </a:solidFill>
                <a:latin typeface="Comic Sans MS" pitchFamily="66" charset="0"/>
              </a:rPr>
              <a:t>PURCHASES BOOK</a:t>
            </a:r>
            <a:endParaRPr lang="en-US" dirty="0">
              <a:solidFill>
                <a:schemeClr val="accent5">
                  <a:lumMod val="75000"/>
                </a:schemeClr>
              </a:solidFill>
              <a:latin typeface="Comic Sans MS" pitchFamily="66" charset="0"/>
            </a:endParaRPr>
          </a:p>
        </p:txBody>
      </p:sp>
      <p:sp>
        <p:nvSpPr>
          <p:cNvPr id="3" name="Content Placeholder 2"/>
          <p:cNvSpPr>
            <a:spLocks noGrp="1"/>
          </p:cNvSpPr>
          <p:nvPr>
            <p:ph idx="1"/>
          </p:nvPr>
        </p:nvSpPr>
        <p:spPr/>
        <p:txBody>
          <a:bodyPr>
            <a:normAutofit fontScale="85000" lnSpcReduction="20000"/>
          </a:bodyPr>
          <a:lstStyle/>
          <a:p>
            <a:pPr algn="just" fontAlgn="base">
              <a:buNone/>
            </a:pPr>
            <a:r>
              <a:rPr lang="en-US" dirty="0" smtClean="0">
                <a:solidFill>
                  <a:schemeClr val="accent2">
                    <a:lumMod val="75000"/>
                  </a:schemeClr>
                </a:solidFill>
                <a:latin typeface="Constantia" pitchFamily="18" charset="0"/>
              </a:rPr>
              <a:t>The Purchase Day Book records all the invoices it</a:t>
            </a:r>
          </a:p>
          <a:p>
            <a:pPr algn="just" fontAlgn="base">
              <a:buNone/>
            </a:pPr>
            <a:r>
              <a:rPr lang="en-US" dirty="0" smtClean="0">
                <a:solidFill>
                  <a:schemeClr val="accent2">
                    <a:lumMod val="75000"/>
                  </a:schemeClr>
                </a:solidFill>
                <a:latin typeface="Constantia" pitchFamily="18" charset="0"/>
              </a:rPr>
              <a:t>receives under the following headings:</a:t>
            </a:r>
          </a:p>
          <a:p>
            <a:pPr lvl="1" algn="just" fontAlgn="base"/>
            <a:r>
              <a:rPr lang="en-US" dirty="0" smtClean="0">
                <a:solidFill>
                  <a:schemeClr val="accent2">
                    <a:lumMod val="75000"/>
                  </a:schemeClr>
                </a:solidFill>
                <a:latin typeface="Constantia" pitchFamily="18" charset="0"/>
              </a:rPr>
              <a:t>date</a:t>
            </a:r>
          </a:p>
          <a:p>
            <a:pPr lvl="1" algn="just" fontAlgn="base"/>
            <a:r>
              <a:rPr lang="en-US" dirty="0" smtClean="0">
                <a:solidFill>
                  <a:schemeClr val="accent2">
                    <a:lumMod val="75000"/>
                  </a:schemeClr>
                </a:solidFill>
                <a:latin typeface="Constantia" pitchFamily="18" charset="0"/>
              </a:rPr>
              <a:t>supplier</a:t>
            </a:r>
          </a:p>
          <a:p>
            <a:pPr lvl="1" algn="just" fontAlgn="base"/>
            <a:r>
              <a:rPr lang="en-US" dirty="0" smtClean="0">
                <a:solidFill>
                  <a:schemeClr val="accent2">
                    <a:lumMod val="75000"/>
                  </a:schemeClr>
                </a:solidFill>
                <a:latin typeface="Constantia" pitchFamily="18" charset="0"/>
              </a:rPr>
              <a:t>purchase ledger folio (reference to the page number of the purchase ledger, in a manual system)</a:t>
            </a:r>
          </a:p>
          <a:p>
            <a:pPr lvl="1" algn="just" fontAlgn="base"/>
            <a:r>
              <a:rPr lang="en-US" dirty="0" smtClean="0">
                <a:solidFill>
                  <a:schemeClr val="accent2">
                    <a:lumMod val="75000"/>
                  </a:schemeClr>
                </a:solidFill>
                <a:latin typeface="Constantia" pitchFamily="18" charset="0"/>
              </a:rPr>
              <a:t>total amount invoiced</a:t>
            </a:r>
          </a:p>
          <a:p>
            <a:pPr lvl="1" algn="just" fontAlgn="base"/>
            <a:r>
              <a:rPr lang="en-US" dirty="0" smtClean="0">
                <a:solidFill>
                  <a:schemeClr val="accent2">
                    <a:lumMod val="75000"/>
                  </a:schemeClr>
                </a:solidFill>
                <a:latin typeface="Constantia" pitchFamily="18" charset="0"/>
              </a:rPr>
              <a:t>purchases</a:t>
            </a:r>
          </a:p>
          <a:p>
            <a:pPr lvl="1" algn="just" fontAlgn="base"/>
            <a:r>
              <a:rPr lang="en-US" dirty="0" smtClean="0">
                <a:solidFill>
                  <a:schemeClr val="accent2">
                    <a:lumMod val="75000"/>
                  </a:schemeClr>
                </a:solidFill>
                <a:latin typeface="Constantia" pitchFamily="18" charset="0"/>
              </a:rPr>
              <a:t>analysis of purchases (e.g. telephone, electricity, etc….)</a:t>
            </a:r>
          </a:p>
          <a:p>
            <a:pPr lvl="1" algn="just" fontAlgn="base"/>
            <a:r>
              <a:rPr lang="en-US" dirty="0" smtClean="0">
                <a:solidFill>
                  <a:schemeClr val="accent2">
                    <a:lumMod val="75000"/>
                  </a:schemeClr>
                </a:solidFill>
                <a:latin typeface="Constantia" pitchFamily="18" charset="0"/>
              </a:rPr>
              <a:t>The invoice number is not recorded because this is a record of other people’s invoices, which will have all different numbers.</a:t>
            </a:r>
          </a:p>
          <a:p>
            <a:pPr algn="just"/>
            <a:endParaRPr lang="en-US" dirty="0">
              <a:solidFill>
                <a:schemeClr val="accent2">
                  <a:lumMod val="75000"/>
                </a:schemeClr>
              </a:solidFill>
              <a:latin typeface="Constantia" pitchFamily="18" charset="0"/>
            </a:endParaRPr>
          </a:p>
        </p:txBody>
      </p:sp>
      <p:sp>
        <p:nvSpPr>
          <p:cNvPr id="5" name="Footer Placeholder 4"/>
          <p:cNvSpPr>
            <a:spLocks noGrp="1"/>
          </p:cNvSpPr>
          <p:nvPr>
            <p:ph type="ftr" sz="quarter" idx="11"/>
          </p:nvPr>
        </p:nvSpPr>
        <p:spPr/>
        <p:txBody>
          <a:bodyPr/>
          <a:lstStyle/>
          <a:p>
            <a:r>
              <a:rPr lang="en-US" smtClean="0"/>
              <a:t>www.facebook.com/jackysethia;                     Contact: +91-9782297977;              Whatsapp: +91-8505854213</a:t>
            </a: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ookkeeping-calculator.jpg"/>
          <p:cNvPicPr>
            <a:picLocks noChangeAspect="1"/>
          </p:cNvPicPr>
          <p:nvPr/>
        </p:nvPicPr>
        <p:blipFill>
          <a:blip r:embed="rId2"/>
          <a:stretch>
            <a:fillRect/>
          </a:stretch>
        </p:blipFill>
        <p:spPr>
          <a:xfrm>
            <a:off x="0" y="0"/>
            <a:ext cx="9144000" cy="6858000"/>
          </a:xfrm>
          <a:prstGeom prst="rect">
            <a:avLst/>
          </a:prstGeom>
          <a:ln>
            <a:noFill/>
          </a:ln>
          <a:effectLst/>
          <a:scene3d>
            <a:camera prst="orthographicFront">
              <a:rot lat="0" lon="0" rev="0"/>
            </a:camera>
            <a:lightRig rig="chilly" dir="t">
              <a:rot lat="0" lon="0" rev="18480000"/>
            </a:lightRig>
          </a:scene3d>
          <a:sp3d prstMaterial="clear">
            <a:bevelT h="63500"/>
          </a:sp3d>
        </p:spPr>
      </p:pic>
      <p:sp>
        <p:nvSpPr>
          <p:cNvPr id="2" name="Title 1"/>
          <p:cNvSpPr>
            <a:spLocks noGrp="1"/>
          </p:cNvSpPr>
          <p:nvPr>
            <p:ph type="title"/>
          </p:nvPr>
        </p:nvSpPr>
        <p:spPr/>
        <p:txBody>
          <a:bodyPr>
            <a:normAutofit/>
          </a:bodyPr>
          <a:lstStyle/>
          <a:p>
            <a:r>
              <a:rPr lang="en-US" dirty="0" smtClean="0">
                <a:solidFill>
                  <a:schemeClr val="accent5">
                    <a:lumMod val="75000"/>
                  </a:schemeClr>
                </a:solidFill>
                <a:latin typeface="Comic Sans MS" pitchFamily="66" charset="0"/>
              </a:rPr>
              <a:t>SALES BOOK</a:t>
            </a:r>
            <a:endParaRPr lang="en-US" dirty="0">
              <a:solidFill>
                <a:schemeClr val="accent5">
                  <a:lumMod val="75000"/>
                </a:schemeClr>
              </a:solidFill>
              <a:latin typeface="Comic Sans MS" pitchFamily="66" charset="0"/>
            </a:endParaRPr>
          </a:p>
        </p:txBody>
      </p:sp>
      <p:sp>
        <p:nvSpPr>
          <p:cNvPr id="3" name="Content Placeholder 2"/>
          <p:cNvSpPr>
            <a:spLocks noGrp="1"/>
          </p:cNvSpPr>
          <p:nvPr>
            <p:ph idx="1"/>
          </p:nvPr>
        </p:nvSpPr>
        <p:spPr/>
        <p:txBody>
          <a:bodyPr>
            <a:normAutofit lnSpcReduction="10000"/>
          </a:bodyPr>
          <a:lstStyle/>
          <a:p>
            <a:pPr algn="just"/>
            <a:r>
              <a:rPr lang="en-US" dirty="0" smtClean="0">
                <a:solidFill>
                  <a:schemeClr val="accent2">
                    <a:lumMod val="75000"/>
                  </a:schemeClr>
                </a:solidFill>
                <a:latin typeface="Constantia" pitchFamily="18" charset="0"/>
              </a:rPr>
              <a:t>This is the book of prime entry for credit sales, where all credit sales of the day are listed and totaled. The total is then used as a single posting entry to the sales ledger and also posted to a sales control account in a single total to tally with the underlying sales ledger. However, individual debits are posted separately in the respective sales ledger (or debtors or receivables ledger accounts). </a:t>
            </a:r>
            <a:endParaRPr lang="en-US" dirty="0">
              <a:solidFill>
                <a:schemeClr val="accent2">
                  <a:lumMod val="75000"/>
                </a:schemeClr>
              </a:solidFill>
              <a:latin typeface="Constantia" pitchFamily="18" charset="0"/>
            </a:endParaRPr>
          </a:p>
        </p:txBody>
      </p:sp>
      <p:sp>
        <p:nvSpPr>
          <p:cNvPr id="5" name="Footer Placeholder 4"/>
          <p:cNvSpPr>
            <a:spLocks noGrp="1"/>
          </p:cNvSpPr>
          <p:nvPr>
            <p:ph type="ftr" sz="quarter" idx="11"/>
          </p:nvPr>
        </p:nvSpPr>
        <p:spPr/>
        <p:txBody>
          <a:bodyPr/>
          <a:lstStyle/>
          <a:p>
            <a:r>
              <a:rPr lang="en-US" smtClean="0"/>
              <a:t>www.facebook.com/jackysethia;                     Contact: +91-9782297977;              Whatsapp: +91-8505854213</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Bookkeeping.jpg"/>
          <p:cNvPicPr>
            <a:picLocks noGrp="1" noChangeAspect="1"/>
          </p:cNvPicPr>
          <p:nvPr>
            <p:ph idx="1"/>
          </p:nvPr>
        </p:nvPicPr>
        <p:blipFill>
          <a:blip r:embed="rId2"/>
          <a:stretch>
            <a:fillRect/>
          </a:stretch>
        </p:blipFill>
        <p:spPr>
          <a:xfrm>
            <a:off x="0" y="1"/>
            <a:ext cx="9144000" cy="6858000"/>
          </a:xfrm>
        </p:spPr>
      </p:pic>
      <p:sp>
        <p:nvSpPr>
          <p:cNvPr id="7" name="Cloud 6"/>
          <p:cNvSpPr/>
          <p:nvPr/>
        </p:nvSpPr>
        <p:spPr>
          <a:xfrm>
            <a:off x="4191000" y="152400"/>
            <a:ext cx="4953000" cy="1447800"/>
          </a:xfrm>
          <a:prstGeom prst="cloud">
            <a:avLst/>
          </a:prstGeom>
          <a:solidFill>
            <a:schemeClr val="accent1">
              <a:lumMod val="20000"/>
              <a:lumOff val="80000"/>
              <a:alpha val="3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WHAT IS BOOK-KEEPING?</a:t>
            </a:r>
            <a:endParaRPr lang="en-US"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Cloud 4"/>
          <p:cNvSpPr/>
          <p:nvPr/>
        </p:nvSpPr>
        <p:spPr>
          <a:xfrm>
            <a:off x="6172200" y="1676400"/>
            <a:ext cx="838200" cy="838200"/>
          </a:xfrm>
          <a:prstGeom prst="cloud">
            <a:avLst/>
          </a:prstGeom>
          <a:solidFill>
            <a:schemeClr val="accent1">
              <a:lumMod val="20000"/>
              <a:lumOff val="80000"/>
              <a:alpha val="3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ookkeeping-calculator.jpg"/>
          <p:cNvPicPr>
            <a:picLocks noChangeAspect="1"/>
          </p:cNvPicPr>
          <p:nvPr/>
        </p:nvPicPr>
        <p:blipFill>
          <a:blip r:embed="rId2"/>
          <a:stretch>
            <a:fillRect/>
          </a:stretch>
        </p:blipFill>
        <p:spPr>
          <a:xfrm>
            <a:off x="0" y="0"/>
            <a:ext cx="9144000" cy="6858000"/>
          </a:xfrm>
          <a:prstGeom prst="rect">
            <a:avLst/>
          </a:prstGeom>
          <a:ln>
            <a:noFill/>
          </a:ln>
          <a:effectLst/>
          <a:scene3d>
            <a:camera prst="orthographicFront">
              <a:rot lat="0" lon="0" rev="0"/>
            </a:camera>
            <a:lightRig rig="chilly" dir="t">
              <a:rot lat="0" lon="0" rev="18480000"/>
            </a:lightRig>
          </a:scene3d>
          <a:sp3d prstMaterial="clear">
            <a:bevelT h="63500"/>
          </a:sp3d>
        </p:spPr>
      </p:pic>
      <p:sp>
        <p:nvSpPr>
          <p:cNvPr id="2" name="Title 1"/>
          <p:cNvSpPr>
            <a:spLocks noGrp="1"/>
          </p:cNvSpPr>
          <p:nvPr>
            <p:ph type="title"/>
          </p:nvPr>
        </p:nvSpPr>
        <p:spPr/>
        <p:txBody>
          <a:bodyPr/>
          <a:lstStyle/>
          <a:p>
            <a:r>
              <a:rPr lang="en-US" dirty="0" smtClean="0">
                <a:solidFill>
                  <a:schemeClr val="accent5">
                    <a:lumMod val="75000"/>
                  </a:schemeClr>
                </a:solidFill>
                <a:latin typeface="Comic Sans MS" pitchFamily="66" charset="0"/>
              </a:rPr>
              <a:t>PURCHASE RETURNS BOOK</a:t>
            </a:r>
            <a:endParaRPr lang="en-US" dirty="0">
              <a:solidFill>
                <a:schemeClr val="accent5">
                  <a:lumMod val="75000"/>
                </a:schemeClr>
              </a:solidFill>
              <a:latin typeface="Comic Sans MS" pitchFamily="66" charset="0"/>
            </a:endParaRPr>
          </a:p>
        </p:txBody>
      </p:sp>
      <p:sp>
        <p:nvSpPr>
          <p:cNvPr id="3" name="Content Placeholder 2"/>
          <p:cNvSpPr>
            <a:spLocks noGrp="1"/>
          </p:cNvSpPr>
          <p:nvPr>
            <p:ph idx="1"/>
          </p:nvPr>
        </p:nvSpPr>
        <p:spPr/>
        <p:txBody>
          <a:bodyPr>
            <a:normAutofit fontScale="92500" lnSpcReduction="20000"/>
          </a:bodyPr>
          <a:lstStyle/>
          <a:p>
            <a:pPr fontAlgn="base"/>
            <a:r>
              <a:rPr lang="en-US" dirty="0" smtClean="0">
                <a:solidFill>
                  <a:schemeClr val="accent2">
                    <a:lumMod val="75000"/>
                  </a:schemeClr>
                </a:solidFill>
                <a:latin typeface="Constantia" pitchFamily="18" charset="0"/>
              </a:rPr>
              <a:t>This records goods which the business sends back to its suppliers.  The business might also receive cash refunds.  In the meantime, a debit note might be issued to the supplier.  Headings for the purchases returns book would be:</a:t>
            </a:r>
          </a:p>
          <a:p>
            <a:pPr fontAlgn="base"/>
            <a:r>
              <a:rPr lang="en-US" dirty="0" smtClean="0">
                <a:solidFill>
                  <a:schemeClr val="accent2">
                    <a:lumMod val="75000"/>
                  </a:schemeClr>
                </a:solidFill>
                <a:latin typeface="Constantia" pitchFamily="18" charset="0"/>
              </a:rPr>
              <a:t>date</a:t>
            </a:r>
          </a:p>
          <a:p>
            <a:pPr fontAlgn="base"/>
            <a:r>
              <a:rPr lang="en-US" dirty="0" smtClean="0">
                <a:solidFill>
                  <a:schemeClr val="accent2">
                    <a:lumMod val="75000"/>
                  </a:schemeClr>
                </a:solidFill>
                <a:latin typeface="Constantia" pitchFamily="18" charset="0"/>
              </a:rPr>
              <a:t>supplier</a:t>
            </a:r>
          </a:p>
          <a:p>
            <a:pPr fontAlgn="base"/>
            <a:r>
              <a:rPr lang="en-US" dirty="0" smtClean="0">
                <a:solidFill>
                  <a:schemeClr val="accent2">
                    <a:lumMod val="75000"/>
                  </a:schemeClr>
                </a:solidFill>
                <a:latin typeface="Constantia" pitchFamily="18" charset="0"/>
              </a:rPr>
              <a:t>goods</a:t>
            </a:r>
          </a:p>
          <a:p>
            <a:pPr fontAlgn="base"/>
            <a:r>
              <a:rPr lang="en-US" dirty="0" smtClean="0">
                <a:solidFill>
                  <a:schemeClr val="accent2">
                    <a:lumMod val="75000"/>
                  </a:schemeClr>
                </a:solidFill>
                <a:latin typeface="Constantia" pitchFamily="18" charset="0"/>
              </a:rPr>
              <a:t>purchase ledger folio</a:t>
            </a:r>
          </a:p>
          <a:p>
            <a:pPr fontAlgn="base"/>
            <a:r>
              <a:rPr lang="en-US" dirty="0" smtClean="0">
                <a:solidFill>
                  <a:schemeClr val="accent2">
                    <a:lumMod val="75000"/>
                  </a:schemeClr>
                </a:solidFill>
                <a:latin typeface="Constantia" pitchFamily="18" charset="0"/>
              </a:rPr>
              <a:t>amount</a:t>
            </a:r>
          </a:p>
          <a:p>
            <a:endParaRPr lang="en-US" dirty="0">
              <a:solidFill>
                <a:schemeClr val="accent2">
                  <a:lumMod val="75000"/>
                </a:schemeClr>
              </a:solidFill>
              <a:latin typeface="Constantia" pitchFamily="18" charset="0"/>
            </a:endParaRPr>
          </a:p>
        </p:txBody>
      </p:sp>
      <p:sp>
        <p:nvSpPr>
          <p:cNvPr id="5" name="Footer Placeholder 4"/>
          <p:cNvSpPr>
            <a:spLocks noGrp="1"/>
          </p:cNvSpPr>
          <p:nvPr>
            <p:ph type="ftr" sz="quarter" idx="11"/>
          </p:nvPr>
        </p:nvSpPr>
        <p:spPr/>
        <p:txBody>
          <a:bodyPr/>
          <a:lstStyle/>
          <a:p>
            <a:r>
              <a:rPr lang="en-US" smtClean="0"/>
              <a:t>www.facebook.com/jackysethia;                     Contact: +91-9782297977;              Whatsapp: +91-8505854213</a:t>
            </a: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ookkeeping-calculator.jpg"/>
          <p:cNvPicPr>
            <a:picLocks noChangeAspect="1"/>
          </p:cNvPicPr>
          <p:nvPr/>
        </p:nvPicPr>
        <p:blipFill>
          <a:blip r:embed="rId2"/>
          <a:stretch>
            <a:fillRect/>
          </a:stretch>
        </p:blipFill>
        <p:spPr>
          <a:xfrm>
            <a:off x="0" y="0"/>
            <a:ext cx="9144000" cy="6858000"/>
          </a:xfrm>
          <a:prstGeom prst="rect">
            <a:avLst/>
          </a:prstGeom>
          <a:ln>
            <a:noFill/>
          </a:ln>
          <a:effectLst/>
          <a:scene3d>
            <a:camera prst="orthographicFront">
              <a:rot lat="0" lon="0" rev="0"/>
            </a:camera>
            <a:lightRig rig="chilly" dir="t">
              <a:rot lat="0" lon="0" rev="18480000"/>
            </a:lightRig>
          </a:scene3d>
          <a:sp3d prstMaterial="clear">
            <a:bevelT h="63500"/>
          </a:sp3d>
        </p:spPr>
      </p:pic>
      <p:sp>
        <p:nvSpPr>
          <p:cNvPr id="2" name="Title 1"/>
          <p:cNvSpPr>
            <a:spLocks noGrp="1"/>
          </p:cNvSpPr>
          <p:nvPr>
            <p:ph type="title"/>
          </p:nvPr>
        </p:nvSpPr>
        <p:spPr/>
        <p:txBody>
          <a:bodyPr/>
          <a:lstStyle/>
          <a:p>
            <a:r>
              <a:rPr lang="en-US" dirty="0" smtClean="0">
                <a:solidFill>
                  <a:schemeClr val="accent5">
                    <a:lumMod val="75000"/>
                  </a:schemeClr>
                </a:solidFill>
                <a:latin typeface="Comic Sans MS" pitchFamily="66" charset="0"/>
              </a:rPr>
              <a:t>SALES RETURNS BOOK</a:t>
            </a:r>
            <a:endParaRPr lang="en-US" dirty="0">
              <a:solidFill>
                <a:schemeClr val="accent5">
                  <a:lumMod val="75000"/>
                </a:schemeClr>
              </a:solidFill>
              <a:latin typeface="Comic Sans MS" pitchFamily="66" charset="0"/>
            </a:endParaRPr>
          </a:p>
        </p:txBody>
      </p:sp>
      <p:sp>
        <p:nvSpPr>
          <p:cNvPr id="3" name="Content Placeholder 2"/>
          <p:cNvSpPr>
            <a:spLocks noGrp="1"/>
          </p:cNvSpPr>
          <p:nvPr>
            <p:ph idx="1"/>
          </p:nvPr>
        </p:nvSpPr>
        <p:spPr/>
        <p:txBody>
          <a:bodyPr>
            <a:normAutofit/>
          </a:bodyPr>
          <a:lstStyle/>
          <a:p>
            <a:pPr fontAlgn="base">
              <a:buNone/>
            </a:pPr>
            <a:r>
              <a:rPr lang="en-US" dirty="0" smtClean="0">
                <a:solidFill>
                  <a:schemeClr val="accent2">
                    <a:lumMod val="75000"/>
                  </a:schemeClr>
                </a:solidFill>
                <a:latin typeface="Constantia" pitchFamily="18" charset="0"/>
              </a:rPr>
              <a:t>When goods are returned, for whatever</a:t>
            </a:r>
          </a:p>
          <a:p>
            <a:pPr fontAlgn="base">
              <a:buNone/>
            </a:pPr>
            <a:r>
              <a:rPr lang="en-US" dirty="0" smtClean="0">
                <a:solidFill>
                  <a:schemeClr val="accent2">
                    <a:lumMod val="75000"/>
                  </a:schemeClr>
                </a:solidFill>
                <a:latin typeface="Constantia" pitchFamily="18" charset="0"/>
              </a:rPr>
              <a:t>reason, this is recorded in the </a:t>
            </a:r>
            <a:r>
              <a:rPr lang="en-US" i="1" dirty="0" smtClean="0">
                <a:solidFill>
                  <a:schemeClr val="accent2">
                    <a:lumMod val="75000"/>
                  </a:schemeClr>
                </a:solidFill>
                <a:latin typeface="Constantia" pitchFamily="18" charset="0"/>
              </a:rPr>
              <a:t>sales returns</a:t>
            </a:r>
          </a:p>
          <a:p>
            <a:pPr fontAlgn="base">
              <a:buNone/>
            </a:pPr>
            <a:r>
              <a:rPr lang="en-US" i="1" dirty="0" smtClean="0">
                <a:solidFill>
                  <a:schemeClr val="accent2">
                    <a:lumMod val="75000"/>
                  </a:schemeClr>
                </a:solidFill>
                <a:latin typeface="Constantia" pitchFamily="18" charset="0"/>
              </a:rPr>
              <a:t>book</a:t>
            </a:r>
            <a:r>
              <a:rPr lang="en-US" dirty="0" smtClean="0">
                <a:solidFill>
                  <a:schemeClr val="accent2">
                    <a:lumMod val="75000"/>
                  </a:schemeClr>
                </a:solidFill>
                <a:latin typeface="Constantia" pitchFamily="18" charset="0"/>
              </a:rPr>
              <a:t>.  It’s headings might be:</a:t>
            </a:r>
          </a:p>
          <a:p>
            <a:pPr lvl="1" fontAlgn="base"/>
            <a:r>
              <a:rPr lang="en-US" dirty="0" smtClean="0">
                <a:solidFill>
                  <a:schemeClr val="accent2">
                    <a:lumMod val="75000"/>
                  </a:schemeClr>
                </a:solidFill>
                <a:latin typeface="Constantia" pitchFamily="18" charset="0"/>
              </a:rPr>
              <a:t>date</a:t>
            </a:r>
          </a:p>
          <a:p>
            <a:pPr lvl="1" fontAlgn="base"/>
            <a:r>
              <a:rPr lang="en-US" dirty="0" smtClean="0">
                <a:solidFill>
                  <a:schemeClr val="accent2">
                    <a:lumMod val="75000"/>
                  </a:schemeClr>
                </a:solidFill>
                <a:latin typeface="Constantia" pitchFamily="18" charset="0"/>
              </a:rPr>
              <a:t>customer</a:t>
            </a:r>
          </a:p>
          <a:p>
            <a:pPr lvl="1" fontAlgn="base"/>
            <a:r>
              <a:rPr lang="en-US" dirty="0" smtClean="0">
                <a:solidFill>
                  <a:schemeClr val="accent2">
                    <a:lumMod val="75000"/>
                  </a:schemeClr>
                </a:solidFill>
                <a:latin typeface="Constantia" pitchFamily="18" charset="0"/>
              </a:rPr>
              <a:t>goods returned</a:t>
            </a:r>
          </a:p>
          <a:p>
            <a:pPr lvl="1" fontAlgn="base"/>
            <a:r>
              <a:rPr lang="en-US" dirty="0" smtClean="0">
                <a:solidFill>
                  <a:schemeClr val="accent2">
                    <a:lumMod val="75000"/>
                  </a:schemeClr>
                </a:solidFill>
                <a:latin typeface="Constantia" pitchFamily="18" charset="0"/>
              </a:rPr>
              <a:t>sales ledger folio</a:t>
            </a:r>
          </a:p>
          <a:p>
            <a:pPr lvl="1" fontAlgn="base"/>
            <a:r>
              <a:rPr lang="en-US" dirty="0" smtClean="0">
                <a:solidFill>
                  <a:schemeClr val="accent2">
                    <a:lumMod val="75000"/>
                  </a:schemeClr>
                </a:solidFill>
                <a:latin typeface="Constantia" pitchFamily="18" charset="0"/>
              </a:rPr>
              <a:t>amount</a:t>
            </a:r>
          </a:p>
          <a:p>
            <a:endParaRPr lang="en-US" dirty="0">
              <a:solidFill>
                <a:schemeClr val="accent2">
                  <a:lumMod val="75000"/>
                </a:schemeClr>
              </a:solidFill>
              <a:latin typeface="Constantia" pitchFamily="18" charset="0"/>
            </a:endParaRPr>
          </a:p>
        </p:txBody>
      </p:sp>
      <p:sp>
        <p:nvSpPr>
          <p:cNvPr id="5" name="Footer Placeholder 4"/>
          <p:cNvSpPr>
            <a:spLocks noGrp="1"/>
          </p:cNvSpPr>
          <p:nvPr>
            <p:ph type="ftr" sz="quarter" idx="11"/>
          </p:nvPr>
        </p:nvSpPr>
        <p:spPr/>
        <p:txBody>
          <a:bodyPr/>
          <a:lstStyle/>
          <a:p>
            <a:r>
              <a:rPr lang="en-US" smtClean="0"/>
              <a:t>www.facebook.com/jackysethia;                     Contact: +91-9782297977;              Whatsapp: +91-8505854213</a:t>
            </a:r>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ookkeeping-calculator.jpg"/>
          <p:cNvPicPr>
            <a:picLocks noChangeAspect="1"/>
          </p:cNvPicPr>
          <p:nvPr/>
        </p:nvPicPr>
        <p:blipFill>
          <a:blip r:embed="rId2"/>
          <a:stretch>
            <a:fillRect/>
          </a:stretch>
        </p:blipFill>
        <p:spPr>
          <a:xfrm>
            <a:off x="0" y="0"/>
            <a:ext cx="9144000" cy="6858000"/>
          </a:xfrm>
          <a:prstGeom prst="rect">
            <a:avLst/>
          </a:prstGeom>
          <a:ln>
            <a:noFill/>
          </a:ln>
          <a:effectLst/>
          <a:scene3d>
            <a:camera prst="orthographicFront">
              <a:rot lat="0" lon="0" rev="0"/>
            </a:camera>
            <a:lightRig rig="chilly" dir="t">
              <a:rot lat="0" lon="0" rev="18480000"/>
            </a:lightRig>
          </a:scene3d>
          <a:sp3d prstMaterial="clear">
            <a:bevelT h="63500"/>
          </a:sp3d>
        </p:spPr>
      </p:pic>
      <p:sp>
        <p:nvSpPr>
          <p:cNvPr id="2" name="Title 1"/>
          <p:cNvSpPr>
            <a:spLocks noGrp="1"/>
          </p:cNvSpPr>
          <p:nvPr>
            <p:ph type="title"/>
          </p:nvPr>
        </p:nvSpPr>
        <p:spPr/>
        <p:txBody>
          <a:bodyPr/>
          <a:lstStyle/>
          <a:p>
            <a:r>
              <a:rPr lang="en-US" dirty="0" smtClean="0">
                <a:solidFill>
                  <a:schemeClr val="accent5">
                    <a:lumMod val="75000"/>
                  </a:schemeClr>
                </a:solidFill>
                <a:latin typeface="Comic Sans MS" pitchFamily="66" charset="0"/>
              </a:rPr>
              <a:t>BILLS RECEIVABLES BOOK</a:t>
            </a:r>
            <a:endParaRPr lang="en-US" dirty="0">
              <a:solidFill>
                <a:schemeClr val="accent5">
                  <a:lumMod val="75000"/>
                </a:schemeClr>
              </a:solidFill>
              <a:latin typeface="Comic Sans MS" pitchFamily="66" charset="0"/>
            </a:endParaRPr>
          </a:p>
        </p:txBody>
      </p:sp>
      <p:sp>
        <p:nvSpPr>
          <p:cNvPr id="3" name="Content Placeholder 2"/>
          <p:cNvSpPr>
            <a:spLocks noGrp="1"/>
          </p:cNvSpPr>
          <p:nvPr>
            <p:ph idx="1"/>
          </p:nvPr>
        </p:nvSpPr>
        <p:spPr/>
        <p:txBody>
          <a:bodyPr>
            <a:normAutofit fontScale="85000" lnSpcReduction="10000"/>
          </a:bodyPr>
          <a:lstStyle/>
          <a:p>
            <a:r>
              <a:rPr lang="en-US" b="1" dirty="0" smtClean="0">
                <a:solidFill>
                  <a:schemeClr val="accent2">
                    <a:lumMod val="75000"/>
                  </a:schemeClr>
                </a:solidFill>
                <a:latin typeface="Constantia" pitchFamily="18" charset="0"/>
              </a:rPr>
              <a:t>Definition and Explanation:</a:t>
            </a:r>
          </a:p>
          <a:p>
            <a:pPr>
              <a:buNone/>
            </a:pPr>
            <a:r>
              <a:rPr lang="en-US" b="1" dirty="0" smtClean="0">
                <a:solidFill>
                  <a:schemeClr val="accent2">
                    <a:lumMod val="75000"/>
                  </a:schemeClr>
                </a:solidFill>
                <a:latin typeface="Constantia" pitchFamily="18" charset="0"/>
              </a:rPr>
              <a:t>	Bills payable book</a:t>
            </a:r>
            <a:r>
              <a:rPr lang="en-US" dirty="0" smtClean="0">
                <a:solidFill>
                  <a:schemeClr val="accent2">
                    <a:lumMod val="75000"/>
                  </a:schemeClr>
                </a:solidFill>
                <a:latin typeface="Constantia" pitchFamily="18" charset="0"/>
              </a:rPr>
              <a:t> is used to record bill accepted by us. When a bill drawn by our creditor is accepted particulars of the same are recorded in this book.</a:t>
            </a:r>
          </a:p>
          <a:p>
            <a:endParaRPr lang="en-US" b="1" dirty="0" smtClean="0">
              <a:solidFill>
                <a:schemeClr val="accent2">
                  <a:lumMod val="75000"/>
                </a:schemeClr>
              </a:solidFill>
              <a:latin typeface="Constantia" pitchFamily="18" charset="0"/>
            </a:endParaRPr>
          </a:p>
          <a:p>
            <a:r>
              <a:rPr lang="en-US" b="1" dirty="0" smtClean="0">
                <a:solidFill>
                  <a:schemeClr val="accent2">
                    <a:lumMod val="75000"/>
                  </a:schemeClr>
                </a:solidFill>
                <a:latin typeface="Constantia" pitchFamily="18" charset="0"/>
              </a:rPr>
              <a:t>Posting:</a:t>
            </a:r>
          </a:p>
          <a:p>
            <a:pPr>
              <a:buNone/>
            </a:pPr>
            <a:r>
              <a:rPr lang="en-US" dirty="0" smtClean="0">
                <a:solidFill>
                  <a:schemeClr val="accent2">
                    <a:lumMod val="75000"/>
                  </a:schemeClr>
                </a:solidFill>
                <a:latin typeface="Constantia" pitchFamily="18" charset="0"/>
              </a:rPr>
              <a:t>	In the ledger, the account of each person whose bill has been accepted is debited with the amount of the bill. The monthly total of the bills accepted is credited to the bills payable account ledger.  </a:t>
            </a:r>
            <a:br>
              <a:rPr lang="en-US" dirty="0" smtClean="0">
                <a:solidFill>
                  <a:schemeClr val="accent2">
                    <a:lumMod val="75000"/>
                  </a:schemeClr>
                </a:solidFill>
                <a:latin typeface="Constantia" pitchFamily="18" charset="0"/>
              </a:rPr>
            </a:br>
            <a:endParaRPr lang="en-US" dirty="0">
              <a:solidFill>
                <a:schemeClr val="accent2">
                  <a:lumMod val="75000"/>
                </a:schemeClr>
              </a:solidFill>
              <a:latin typeface="Constantia" pitchFamily="18" charset="0"/>
            </a:endParaRPr>
          </a:p>
        </p:txBody>
      </p:sp>
      <p:sp>
        <p:nvSpPr>
          <p:cNvPr id="5" name="Footer Placeholder 4"/>
          <p:cNvSpPr>
            <a:spLocks noGrp="1"/>
          </p:cNvSpPr>
          <p:nvPr>
            <p:ph type="ftr" sz="quarter" idx="11"/>
          </p:nvPr>
        </p:nvSpPr>
        <p:spPr/>
        <p:txBody>
          <a:bodyPr/>
          <a:lstStyle/>
          <a:p>
            <a:r>
              <a:rPr lang="en-US" smtClean="0"/>
              <a:t>www.facebook.com/jackysethia;                     Contact: +91-9782297977;              Whatsapp: +91-8505854213</a:t>
            </a:r>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ookkeeping-calculator.jpg"/>
          <p:cNvPicPr>
            <a:picLocks noChangeAspect="1"/>
          </p:cNvPicPr>
          <p:nvPr/>
        </p:nvPicPr>
        <p:blipFill>
          <a:blip r:embed="rId2"/>
          <a:stretch>
            <a:fillRect/>
          </a:stretch>
        </p:blipFill>
        <p:spPr>
          <a:xfrm>
            <a:off x="0" y="0"/>
            <a:ext cx="9144000" cy="6858000"/>
          </a:xfrm>
          <a:prstGeom prst="rect">
            <a:avLst/>
          </a:prstGeom>
          <a:ln>
            <a:noFill/>
          </a:ln>
          <a:effectLst/>
          <a:scene3d>
            <a:camera prst="orthographicFront">
              <a:rot lat="0" lon="0" rev="0"/>
            </a:camera>
            <a:lightRig rig="chilly" dir="t">
              <a:rot lat="0" lon="0" rev="18480000"/>
            </a:lightRig>
          </a:scene3d>
          <a:sp3d prstMaterial="clear">
            <a:bevelT h="63500"/>
          </a:sp3d>
        </p:spPr>
      </p:pic>
      <p:sp>
        <p:nvSpPr>
          <p:cNvPr id="2" name="Title 1"/>
          <p:cNvSpPr>
            <a:spLocks noGrp="1"/>
          </p:cNvSpPr>
          <p:nvPr>
            <p:ph type="title"/>
          </p:nvPr>
        </p:nvSpPr>
        <p:spPr/>
        <p:txBody>
          <a:bodyPr>
            <a:normAutofit/>
          </a:bodyPr>
          <a:lstStyle/>
          <a:p>
            <a:r>
              <a:rPr lang="en-US" dirty="0" smtClean="0">
                <a:solidFill>
                  <a:schemeClr val="accent5">
                    <a:lumMod val="75000"/>
                  </a:schemeClr>
                </a:solidFill>
                <a:latin typeface="Comic Sans MS" pitchFamily="66" charset="0"/>
              </a:rPr>
              <a:t>BILLS PAYABLES BOOK</a:t>
            </a:r>
            <a:endParaRPr lang="en-US" dirty="0">
              <a:solidFill>
                <a:schemeClr val="accent5">
                  <a:lumMod val="75000"/>
                </a:schemeClr>
              </a:solidFill>
              <a:latin typeface="Comic Sans MS" pitchFamily="66" charset="0"/>
            </a:endParaRPr>
          </a:p>
        </p:txBody>
      </p:sp>
      <p:sp>
        <p:nvSpPr>
          <p:cNvPr id="3" name="Content Placeholder 2"/>
          <p:cNvSpPr>
            <a:spLocks noGrp="1"/>
          </p:cNvSpPr>
          <p:nvPr>
            <p:ph idx="1"/>
          </p:nvPr>
        </p:nvSpPr>
        <p:spPr/>
        <p:txBody>
          <a:bodyPr>
            <a:normAutofit fontScale="92500" lnSpcReduction="20000"/>
          </a:bodyPr>
          <a:lstStyle/>
          <a:p>
            <a:r>
              <a:rPr lang="en-US" b="1" dirty="0" smtClean="0">
                <a:solidFill>
                  <a:schemeClr val="accent2">
                    <a:lumMod val="75000"/>
                  </a:schemeClr>
                </a:solidFill>
                <a:latin typeface="Constantia" pitchFamily="18" charset="0"/>
              </a:rPr>
              <a:t>Definition and Explanation:</a:t>
            </a:r>
          </a:p>
          <a:p>
            <a:pPr>
              <a:buNone/>
            </a:pPr>
            <a:r>
              <a:rPr lang="en-US" b="1" dirty="0" smtClean="0">
                <a:solidFill>
                  <a:schemeClr val="accent2">
                    <a:lumMod val="75000"/>
                  </a:schemeClr>
                </a:solidFill>
                <a:latin typeface="Constantia" pitchFamily="18" charset="0"/>
              </a:rPr>
              <a:t>	Bills receivable book</a:t>
            </a:r>
            <a:r>
              <a:rPr lang="en-US" dirty="0" smtClean="0">
                <a:solidFill>
                  <a:schemeClr val="accent2">
                    <a:lumMod val="75000"/>
                  </a:schemeClr>
                </a:solidFill>
                <a:latin typeface="Constantia" pitchFamily="18" charset="0"/>
              </a:rPr>
              <a:t> is used to record the bills received from debtors. When a bill is received, details of it are recorded in the bills receivable book.</a:t>
            </a:r>
          </a:p>
          <a:p>
            <a:r>
              <a:rPr lang="en-US" b="1" dirty="0" smtClean="0">
                <a:solidFill>
                  <a:schemeClr val="accent2">
                    <a:lumMod val="75000"/>
                  </a:schemeClr>
                </a:solidFill>
                <a:latin typeface="Constantia" pitchFamily="18" charset="0"/>
              </a:rPr>
              <a:t>Posting:</a:t>
            </a:r>
          </a:p>
          <a:p>
            <a:pPr>
              <a:buNone/>
            </a:pPr>
            <a:r>
              <a:rPr lang="en-US" dirty="0" smtClean="0">
                <a:solidFill>
                  <a:schemeClr val="accent2">
                    <a:lumMod val="75000"/>
                  </a:schemeClr>
                </a:solidFill>
                <a:latin typeface="Constantia" pitchFamily="18" charset="0"/>
              </a:rPr>
              <a:t>	In the ledger the account of the person from whom each bill is received is credited with the amount of that bill and the periodical total of the book is posted to the debit of bills receivable account.</a:t>
            </a:r>
            <a:endParaRPr lang="en-US" dirty="0">
              <a:solidFill>
                <a:schemeClr val="accent2">
                  <a:lumMod val="75000"/>
                </a:schemeClr>
              </a:solidFill>
              <a:latin typeface="Constantia" pitchFamily="18" charset="0"/>
            </a:endParaRPr>
          </a:p>
        </p:txBody>
      </p:sp>
      <p:sp>
        <p:nvSpPr>
          <p:cNvPr id="5" name="Footer Placeholder 4"/>
          <p:cNvSpPr>
            <a:spLocks noGrp="1"/>
          </p:cNvSpPr>
          <p:nvPr>
            <p:ph type="ftr" sz="quarter" idx="11"/>
          </p:nvPr>
        </p:nvSpPr>
        <p:spPr/>
        <p:txBody>
          <a:bodyPr/>
          <a:lstStyle/>
          <a:p>
            <a:r>
              <a:rPr lang="en-US" smtClean="0"/>
              <a:t>www.facebook.com/jackysethia;                     Contact: +91-9782297977;              Whatsapp: +91-8505854213</a:t>
            </a:r>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ookkeeping-calculator.jpg"/>
          <p:cNvPicPr>
            <a:picLocks noChangeAspect="1"/>
          </p:cNvPicPr>
          <p:nvPr/>
        </p:nvPicPr>
        <p:blipFill>
          <a:blip r:embed="rId2"/>
          <a:stretch>
            <a:fillRect/>
          </a:stretch>
        </p:blipFill>
        <p:spPr>
          <a:xfrm>
            <a:off x="0" y="0"/>
            <a:ext cx="9144000" cy="6858000"/>
          </a:xfrm>
          <a:prstGeom prst="rect">
            <a:avLst/>
          </a:prstGeom>
          <a:ln>
            <a:noFill/>
          </a:ln>
          <a:effectLst/>
          <a:scene3d>
            <a:camera prst="orthographicFront">
              <a:rot lat="0" lon="0" rev="0"/>
            </a:camera>
            <a:lightRig rig="chilly" dir="t">
              <a:rot lat="0" lon="0" rev="18480000"/>
            </a:lightRig>
          </a:scene3d>
          <a:sp3d prstMaterial="clear">
            <a:bevelT h="63500"/>
          </a:sp3d>
        </p:spPr>
      </p:pic>
      <p:sp>
        <p:nvSpPr>
          <p:cNvPr id="2" name="Title 1"/>
          <p:cNvSpPr>
            <a:spLocks noGrp="1"/>
          </p:cNvSpPr>
          <p:nvPr>
            <p:ph type="title"/>
          </p:nvPr>
        </p:nvSpPr>
        <p:spPr/>
        <p:txBody>
          <a:bodyPr/>
          <a:lstStyle/>
          <a:p>
            <a:r>
              <a:rPr lang="en-US" dirty="0" smtClean="0">
                <a:solidFill>
                  <a:schemeClr val="accent5">
                    <a:lumMod val="75000"/>
                  </a:schemeClr>
                </a:solidFill>
                <a:latin typeface="Comic Sans MS" pitchFamily="66" charset="0"/>
              </a:rPr>
              <a:t>LEDGERS</a:t>
            </a:r>
            <a:endParaRPr lang="en-US" dirty="0">
              <a:solidFill>
                <a:schemeClr val="accent5">
                  <a:lumMod val="75000"/>
                </a:schemeClr>
              </a:solidFill>
              <a:latin typeface="Comic Sans MS" pitchFamily="66" charset="0"/>
            </a:endParaRPr>
          </a:p>
        </p:txBody>
      </p:sp>
      <p:sp>
        <p:nvSpPr>
          <p:cNvPr id="3" name="Content Placeholder 2"/>
          <p:cNvSpPr>
            <a:spLocks noGrp="1"/>
          </p:cNvSpPr>
          <p:nvPr>
            <p:ph idx="1"/>
          </p:nvPr>
        </p:nvSpPr>
        <p:spPr>
          <a:xfrm>
            <a:off x="228600" y="1524001"/>
            <a:ext cx="8229600" cy="4525963"/>
          </a:xfrm>
        </p:spPr>
        <p:txBody>
          <a:bodyPr>
            <a:normAutofit fontScale="85000" lnSpcReduction="20000"/>
          </a:bodyPr>
          <a:lstStyle/>
          <a:p>
            <a:pPr algn="just">
              <a:buNone/>
            </a:pPr>
            <a:r>
              <a:rPr lang="en-US" dirty="0" smtClean="0">
                <a:solidFill>
                  <a:schemeClr val="accent2">
                    <a:lumMod val="75000"/>
                  </a:schemeClr>
                </a:solidFill>
                <a:latin typeface="Constantia" pitchFamily="18" charset="0"/>
              </a:rPr>
              <a:t>	The book, which contains accounts, is known as the ledger also called the Principal Book. Ledger provides necessary information regarding various accounts. Personal accounts in ledger show how much money firm owes to the creditors and the amount it can recover from its debtors. The real accounts show the value of properties and also the value of stock. Nominal accounts reflect the sources of income and also the amount spent on various items. The financial position of the business concern can be ascertained easily at any time with the help of ledger. </a:t>
            </a:r>
            <a:endParaRPr lang="en-US" dirty="0">
              <a:solidFill>
                <a:schemeClr val="accent2">
                  <a:lumMod val="75000"/>
                </a:schemeClr>
              </a:solidFill>
              <a:latin typeface="Constantia" pitchFamily="18" charset="0"/>
            </a:endParaRPr>
          </a:p>
        </p:txBody>
      </p:sp>
      <p:sp>
        <p:nvSpPr>
          <p:cNvPr id="5" name="Footer Placeholder 4"/>
          <p:cNvSpPr>
            <a:spLocks noGrp="1"/>
          </p:cNvSpPr>
          <p:nvPr>
            <p:ph type="ftr" sz="quarter" idx="11"/>
          </p:nvPr>
        </p:nvSpPr>
        <p:spPr/>
        <p:txBody>
          <a:bodyPr/>
          <a:lstStyle/>
          <a:p>
            <a:r>
              <a:rPr lang="en-US" smtClean="0"/>
              <a:t>www.facebook.com/jackysethia;                     Contact: +91-9782297977;              Whatsapp: +91-8505854213</a:t>
            </a:r>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ookkeeping-calculator.jpg"/>
          <p:cNvPicPr>
            <a:picLocks noChangeAspect="1"/>
          </p:cNvPicPr>
          <p:nvPr/>
        </p:nvPicPr>
        <p:blipFill>
          <a:blip r:embed="rId2"/>
          <a:stretch>
            <a:fillRect/>
          </a:stretch>
        </p:blipFill>
        <p:spPr>
          <a:xfrm>
            <a:off x="0" y="0"/>
            <a:ext cx="9144000" cy="6858000"/>
          </a:xfrm>
          <a:prstGeom prst="rect">
            <a:avLst/>
          </a:prstGeom>
          <a:ln>
            <a:noFill/>
          </a:ln>
          <a:effectLst/>
          <a:scene3d>
            <a:camera prst="orthographicFront">
              <a:rot lat="0" lon="0" rev="0"/>
            </a:camera>
            <a:lightRig rig="chilly" dir="t">
              <a:rot lat="0" lon="0" rev="18480000"/>
            </a:lightRig>
          </a:scene3d>
          <a:sp3d prstMaterial="clear">
            <a:bevelT h="63500"/>
          </a:sp3d>
        </p:spPr>
      </p:pic>
      <p:sp>
        <p:nvSpPr>
          <p:cNvPr id="2" name="Title 1"/>
          <p:cNvSpPr>
            <a:spLocks noGrp="1"/>
          </p:cNvSpPr>
          <p:nvPr>
            <p:ph type="title"/>
          </p:nvPr>
        </p:nvSpPr>
        <p:spPr/>
        <p:txBody>
          <a:bodyPr/>
          <a:lstStyle/>
          <a:p>
            <a:r>
              <a:rPr lang="en-US" dirty="0" smtClean="0">
                <a:solidFill>
                  <a:schemeClr val="accent5">
                    <a:lumMod val="75000"/>
                  </a:schemeClr>
                </a:solidFill>
                <a:latin typeface="Comic Sans MS" pitchFamily="66" charset="0"/>
              </a:rPr>
              <a:t>TRIAL BALANCE</a:t>
            </a:r>
            <a:endParaRPr lang="en-US" dirty="0">
              <a:solidFill>
                <a:schemeClr val="accent5">
                  <a:lumMod val="75000"/>
                </a:schemeClr>
              </a:solidFill>
              <a:latin typeface="Comic Sans MS" pitchFamily="66" charset="0"/>
            </a:endParaRPr>
          </a:p>
        </p:txBody>
      </p:sp>
      <p:sp>
        <p:nvSpPr>
          <p:cNvPr id="3" name="Content Placeholder 2"/>
          <p:cNvSpPr>
            <a:spLocks noGrp="1"/>
          </p:cNvSpPr>
          <p:nvPr>
            <p:ph idx="1"/>
          </p:nvPr>
        </p:nvSpPr>
        <p:spPr/>
        <p:txBody>
          <a:bodyPr>
            <a:normAutofit fontScale="85000" lnSpcReduction="20000"/>
          </a:bodyPr>
          <a:lstStyle/>
          <a:p>
            <a:pPr algn="just">
              <a:buNone/>
            </a:pPr>
            <a:r>
              <a:rPr lang="en-US" dirty="0" smtClean="0">
                <a:solidFill>
                  <a:schemeClr val="accent2">
                    <a:lumMod val="75000"/>
                  </a:schemeClr>
                </a:solidFill>
                <a:latin typeface="Constantia" pitchFamily="18" charset="0"/>
              </a:rPr>
              <a:t>After posting the accounts in the ledger, a Statement is</a:t>
            </a:r>
          </a:p>
          <a:p>
            <a:pPr algn="just">
              <a:buNone/>
            </a:pPr>
            <a:r>
              <a:rPr lang="en-US" dirty="0" smtClean="0">
                <a:solidFill>
                  <a:schemeClr val="accent2">
                    <a:lumMod val="75000"/>
                  </a:schemeClr>
                </a:solidFill>
                <a:latin typeface="Constantia" pitchFamily="18" charset="0"/>
              </a:rPr>
              <a:t>prepared to show separately the debit and credit</a:t>
            </a:r>
          </a:p>
          <a:p>
            <a:pPr algn="just">
              <a:buNone/>
            </a:pPr>
            <a:r>
              <a:rPr lang="en-US" dirty="0" smtClean="0">
                <a:solidFill>
                  <a:schemeClr val="accent2">
                    <a:lumMod val="75000"/>
                  </a:schemeClr>
                </a:solidFill>
                <a:latin typeface="Constantia" pitchFamily="18" charset="0"/>
              </a:rPr>
              <a:t>balances such a statement is known as Trial Balance.</a:t>
            </a:r>
          </a:p>
          <a:p>
            <a:pPr algn="just">
              <a:buNone/>
            </a:pPr>
            <a:endParaRPr lang="en-US" dirty="0" smtClean="0">
              <a:solidFill>
                <a:schemeClr val="accent2">
                  <a:lumMod val="75000"/>
                </a:schemeClr>
              </a:solidFill>
              <a:latin typeface="Constantia" pitchFamily="18" charset="0"/>
            </a:endParaRPr>
          </a:p>
          <a:p>
            <a:pPr algn="just">
              <a:buNone/>
            </a:pPr>
            <a:r>
              <a:rPr lang="en-US" dirty="0" smtClean="0">
                <a:solidFill>
                  <a:schemeClr val="accent2">
                    <a:lumMod val="75000"/>
                  </a:schemeClr>
                </a:solidFill>
                <a:latin typeface="Constantia" pitchFamily="18" charset="0"/>
              </a:rPr>
              <a:t>There are mainly two methods of preparing Trial</a:t>
            </a:r>
          </a:p>
          <a:p>
            <a:pPr algn="just">
              <a:buNone/>
            </a:pPr>
            <a:r>
              <a:rPr lang="en-US" dirty="0" smtClean="0">
                <a:solidFill>
                  <a:schemeClr val="accent2">
                    <a:lumMod val="75000"/>
                  </a:schemeClr>
                </a:solidFill>
                <a:latin typeface="Constantia" pitchFamily="18" charset="0"/>
              </a:rPr>
              <a:t>Balance :</a:t>
            </a:r>
          </a:p>
          <a:p>
            <a:pPr algn="just">
              <a:buNone/>
            </a:pPr>
            <a:r>
              <a:rPr lang="en-US" b="1" dirty="0" smtClean="0">
                <a:solidFill>
                  <a:schemeClr val="accent5">
                    <a:lumMod val="75000"/>
                  </a:schemeClr>
                </a:solidFill>
                <a:latin typeface="Constantia" pitchFamily="18" charset="0"/>
              </a:rPr>
              <a:t>1. The Totals Method </a:t>
            </a:r>
            <a:r>
              <a:rPr lang="en-US" dirty="0" smtClean="0">
                <a:solidFill>
                  <a:schemeClr val="accent2">
                    <a:lumMod val="75000"/>
                  </a:schemeClr>
                </a:solidFill>
                <a:latin typeface="Constantia" pitchFamily="18" charset="0"/>
              </a:rPr>
              <a:t>– in this method the totals of each side of the account is entered in Dr. and Cr. Column of the Trial Balance </a:t>
            </a:r>
          </a:p>
          <a:p>
            <a:pPr algn="just">
              <a:buNone/>
            </a:pPr>
            <a:r>
              <a:rPr lang="en-US" b="1" dirty="0" smtClean="0">
                <a:solidFill>
                  <a:schemeClr val="accent5">
                    <a:lumMod val="75000"/>
                  </a:schemeClr>
                </a:solidFill>
                <a:latin typeface="Constantia" pitchFamily="18" charset="0"/>
              </a:rPr>
              <a:t>2. The Balance Method </a:t>
            </a:r>
            <a:r>
              <a:rPr lang="en-US" dirty="0" smtClean="0">
                <a:solidFill>
                  <a:schemeClr val="accent2">
                    <a:lumMod val="75000"/>
                  </a:schemeClr>
                </a:solidFill>
                <a:latin typeface="Constantia" pitchFamily="18" charset="0"/>
              </a:rPr>
              <a:t>– in this method only the Dr. or Cr. Balances are entered in two columns. </a:t>
            </a:r>
          </a:p>
          <a:p>
            <a:pPr algn="just">
              <a:buNone/>
            </a:pPr>
            <a:endParaRPr lang="en-US" dirty="0" smtClean="0">
              <a:solidFill>
                <a:schemeClr val="accent2">
                  <a:lumMod val="75000"/>
                </a:schemeClr>
              </a:solidFill>
              <a:latin typeface="Constantia" pitchFamily="18" charset="0"/>
            </a:endParaRPr>
          </a:p>
          <a:p>
            <a:pPr algn="just">
              <a:buNone/>
            </a:pPr>
            <a:endParaRPr lang="en-US" dirty="0">
              <a:solidFill>
                <a:schemeClr val="accent2">
                  <a:lumMod val="75000"/>
                </a:schemeClr>
              </a:solidFill>
              <a:latin typeface="Constantia" pitchFamily="18" charset="0"/>
            </a:endParaRPr>
          </a:p>
        </p:txBody>
      </p:sp>
      <p:sp>
        <p:nvSpPr>
          <p:cNvPr id="5" name="Footer Placeholder 4"/>
          <p:cNvSpPr>
            <a:spLocks noGrp="1"/>
          </p:cNvSpPr>
          <p:nvPr>
            <p:ph type="ftr" sz="quarter" idx="11"/>
          </p:nvPr>
        </p:nvSpPr>
        <p:spPr/>
        <p:txBody>
          <a:bodyPr/>
          <a:lstStyle/>
          <a:p>
            <a:r>
              <a:rPr lang="en-US" smtClean="0"/>
              <a:t>www.facebook.com/jackysethia;                     Contact: +91-9782297977;              Whatsapp: +91-8505854213</a:t>
            </a:r>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3" descr="bookkeeping-calculator.jpg"/>
          <p:cNvPicPr>
            <a:picLocks noChangeAspect="1"/>
          </p:cNvPicPr>
          <p:nvPr/>
        </p:nvPicPr>
        <p:blipFill>
          <a:blip r:embed="rId2"/>
          <a:stretch>
            <a:fillRect/>
          </a:stretch>
        </p:blipFill>
        <p:spPr>
          <a:xfrm>
            <a:off x="0" y="0"/>
            <a:ext cx="9144000" cy="6858000"/>
          </a:xfrm>
          <a:prstGeom prst="rect">
            <a:avLst/>
          </a:prstGeom>
          <a:ln>
            <a:noFill/>
          </a:ln>
          <a:effectLst/>
          <a:scene3d>
            <a:camera prst="orthographicFront">
              <a:rot lat="0" lon="0" rev="0"/>
            </a:camera>
            <a:lightRig rig="chilly" dir="t">
              <a:rot lat="0" lon="0" rev="18480000"/>
            </a:lightRig>
          </a:scene3d>
          <a:sp3d prstMaterial="clear">
            <a:bevelT h="63500"/>
          </a:sp3d>
        </p:spPr>
      </p:pic>
      <p:sp>
        <p:nvSpPr>
          <p:cNvPr id="2" name="Title 1"/>
          <p:cNvSpPr>
            <a:spLocks noGrp="1"/>
          </p:cNvSpPr>
          <p:nvPr>
            <p:ph type="title"/>
          </p:nvPr>
        </p:nvSpPr>
        <p:spPr>
          <a:xfrm>
            <a:off x="381000" y="2590800"/>
            <a:ext cx="8229600" cy="1143000"/>
          </a:xfrm>
        </p:spPr>
        <p:txBody>
          <a:bodyPr>
            <a:noAutofit/>
          </a:bodyPr>
          <a:lstStyle/>
          <a:p>
            <a:r>
              <a:rPr lang="en-US" sz="8000" dirty="0" smtClean="0">
                <a:solidFill>
                  <a:schemeClr val="accent5">
                    <a:lumMod val="75000"/>
                  </a:schemeClr>
                </a:solidFill>
                <a:latin typeface="Comic Sans MS" pitchFamily="66" charset="0"/>
              </a:rPr>
              <a:t>BOOK-KEEPING</a:t>
            </a:r>
            <a:br>
              <a:rPr lang="en-US" sz="8000" dirty="0" smtClean="0">
                <a:solidFill>
                  <a:schemeClr val="accent5">
                    <a:lumMod val="75000"/>
                  </a:schemeClr>
                </a:solidFill>
                <a:latin typeface="Comic Sans MS" pitchFamily="66" charset="0"/>
              </a:rPr>
            </a:br>
            <a:r>
              <a:rPr lang="en-US" sz="8000" dirty="0" smtClean="0">
                <a:solidFill>
                  <a:schemeClr val="accent5">
                    <a:lumMod val="75000"/>
                  </a:schemeClr>
                </a:solidFill>
                <a:latin typeface="Comic Sans MS" pitchFamily="66" charset="0"/>
              </a:rPr>
              <a:t>VS</a:t>
            </a:r>
            <a:br>
              <a:rPr lang="en-US" sz="8000" dirty="0" smtClean="0">
                <a:solidFill>
                  <a:schemeClr val="accent5">
                    <a:lumMod val="75000"/>
                  </a:schemeClr>
                </a:solidFill>
                <a:latin typeface="Comic Sans MS" pitchFamily="66" charset="0"/>
              </a:rPr>
            </a:br>
            <a:r>
              <a:rPr lang="en-US" sz="8000" dirty="0" smtClean="0">
                <a:solidFill>
                  <a:schemeClr val="accent5">
                    <a:lumMod val="75000"/>
                  </a:schemeClr>
                </a:solidFill>
                <a:latin typeface="Comic Sans MS" pitchFamily="66" charset="0"/>
              </a:rPr>
              <a:t>ACCOUNTING</a:t>
            </a:r>
            <a:endParaRPr lang="en-US" sz="8000" dirty="0">
              <a:solidFill>
                <a:schemeClr val="accent5">
                  <a:lumMod val="75000"/>
                </a:schemeClr>
              </a:solidFill>
              <a:latin typeface="Comic Sans MS" pitchFamily="66" charset="0"/>
            </a:endParaRPr>
          </a:p>
        </p:txBody>
      </p:sp>
      <p:sp>
        <p:nvSpPr>
          <p:cNvPr id="4" name="Footer Placeholder 3"/>
          <p:cNvSpPr>
            <a:spLocks noGrp="1"/>
          </p:cNvSpPr>
          <p:nvPr>
            <p:ph type="ftr" sz="quarter" idx="11"/>
          </p:nvPr>
        </p:nvSpPr>
        <p:spPr/>
        <p:txBody>
          <a:bodyPr/>
          <a:lstStyle/>
          <a:p>
            <a:r>
              <a:rPr lang="en-US" smtClean="0"/>
              <a:t>www.facebook.com/jackysethia;                     Contact: +91-9782297977;              Whatsapp: +91-8505854213</a:t>
            </a:r>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accent5">
                    <a:lumMod val="75000"/>
                  </a:schemeClr>
                </a:solidFill>
                <a:latin typeface="Comic Sans MS" pitchFamily="66" charset="0"/>
              </a:rPr>
              <a:t>BOOK-KEEPING IS A PART OF ACCOUNTING</a:t>
            </a:r>
            <a:endParaRPr lang="en-US" dirty="0">
              <a:solidFill>
                <a:schemeClr val="accent5">
                  <a:lumMod val="75000"/>
                </a:schemeClr>
              </a:solidFill>
              <a:latin typeface="Comic Sans MS" pitchFamily="66" charset="0"/>
            </a:endParaRPr>
          </a:p>
        </p:txBody>
      </p:sp>
      <p:pic>
        <p:nvPicPr>
          <p:cNvPr id="6" name="Content Placeholder 5" descr="The-Accounting-Process.png"/>
          <p:cNvPicPr>
            <a:picLocks noGrp="1" noChangeAspect="1"/>
          </p:cNvPicPr>
          <p:nvPr>
            <p:ph idx="1"/>
          </p:nvPr>
        </p:nvPicPr>
        <p:blipFill>
          <a:blip r:embed="rId2"/>
          <a:stretch>
            <a:fillRect/>
          </a:stretch>
        </p:blipFill>
        <p:spPr>
          <a:xfrm>
            <a:off x="2357438" y="1824831"/>
            <a:ext cx="4429125" cy="4076700"/>
          </a:xfrm>
        </p:spPr>
      </p:pic>
      <p:pic>
        <p:nvPicPr>
          <p:cNvPr id="7" name="Content Placeholder 3" descr="bookkeeping-calculator.jpg"/>
          <p:cNvPicPr>
            <a:picLocks noChangeAspect="1"/>
          </p:cNvPicPr>
          <p:nvPr/>
        </p:nvPicPr>
        <p:blipFill>
          <a:blip r:embed="rId3"/>
          <a:stretch>
            <a:fillRect/>
          </a:stretch>
        </p:blipFill>
        <p:spPr>
          <a:xfrm>
            <a:off x="0" y="0"/>
            <a:ext cx="9144000" cy="6858000"/>
          </a:xfrm>
          <a:prstGeom prst="rect">
            <a:avLst/>
          </a:prstGeom>
          <a:ln>
            <a:noFill/>
          </a:ln>
          <a:effectLst/>
          <a:scene3d>
            <a:camera prst="orthographicFront">
              <a:rot lat="0" lon="0" rev="0"/>
            </a:camera>
            <a:lightRig rig="chilly" dir="t">
              <a:rot lat="0" lon="0" rev="18480000"/>
            </a:lightRig>
          </a:scene3d>
          <a:sp3d prstMaterial="clear">
            <a:bevelT h="63500"/>
          </a:sp3d>
        </p:spPr>
      </p:pic>
      <p:sp>
        <p:nvSpPr>
          <p:cNvPr id="5" name="Footer Placeholder 4"/>
          <p:cNvSpPr>
            <a:spLocks noGrp="1"/>
          </p:cNvSpPr>
          <p:nvPr>
            <p:ph type="ftr" sz="quarter" idx="11"/>
          </p:nvPr>
        </p:nvSpPr>
        <p:spPr/>
        <p:txBody>
          <a:bodyPr/>
          <a:lstStyle/>
          <a:p>
            <a:r>
              <a:rPr lang="en-US" smtClean="0"/>
              <a:t>www.facebook.com/jackysethia;                     Contact: +91-9782297977;              Whatsapp: +91-8505854213</a:t>
            </a:r>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 name="Content Placeholder 6" descr="the-accounting-cycle-6.jpg"/>
          <p:cNvPicPr>
            <a:picLocks noGrp="1" noChangeAspect="1"/>
          </p:cNvPicPr>
          <p:nvPr>
            <p:ph idx="1"/>
          </p:nvPr>
        </p:nvPicPr>
        <p:blipFill>
          <a:blip r:embed="rId2"/>
          <a:stretch>
            <a:fillRect/>
          </a:stretch>
        </p:blipFill>
        <p:spPr>
          <a:xfrm>
            <a:off x="0" y="0"/>
            <a:ext cx="9144000" cy="6858000"/>
          </a:xfrm>
        </p:spPr>
      </p:pic>
      <p:pic>
        <p:nvPicPr>
          <p:cNvPr id="6" name="Content Placeholder 3" descr="bookkeeping-calculator.jpg"/>
          <p:cNvPicPr>
            <a:picLocks noChangeAspect="1"/>
          </p:cNvPicPr>
          <p:nvPr/>
        </p:nvPicPr>
        <p:blipFill>
          <a:blip r:embed="rId3"/>
          <a:stretch>
            <a:fillRect/>
          </a:stretch>
        </p:blipFill>
        <p:spPr>
          <a:xfrm>
            <a:off x="0" y="0"/>
            <a:ext cx="9144000" cy="6858000"/>
          </a:xfrm>
          <a:prstGeom prst="rect">
            <a:avLst/>
          </a:prstGeom>
          <a:ln>
            <a:noFill/>
          </a:ln>
          <a:effectLst/>
          <a:scene3d>
            <a:camera prst="orthographicFront">
              <a:rot lat="0" lon="0" rev="0"/>
            </a:camera>
            <a:lightRig rig="chilly" dir="t">
              <a:rot lat="0" lon="0" rev="18480000"/>
            </a:lightRig>
          </a:scene3d>
          <a:sp3d prstMaterial="clear">
            <a:bevelT h="63500"/>
          </a:sp3d>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ankyou.jpg"/>
          <p:cNvPicPr>
            <a:picLocks noChangeAspect="1"/>
          </p:cNvPicPr>
          <p:nvPr/>
        </p:nvPicPr>
        <p:blipFill>
          <a:blip r:embed="rId2" cstate="print"/>
          <a:stretch>
            <a:fillRect/>
          </a:stretch>
        </p:blipFill>
        <p:spPr>
          <a:xfrm>
            <a:off x="0" y="609600"/>
            <a:ext cx="9144000" cy="6248400"/>
          </a:xfrm>
          <a:prstGeom prst="rect">
            <a:avLst/>
          </a:prstGeom>
        </p:spPr>
      </p:pic>
      <p:pic>
        <p:nvPicPr>
          <p:cNvPr id="3" name="Picture 2" descr="images (1).jpg"/>
          <p:cNvPicPr>
            <a:picLocks noChangeAspect="1"/>
          </p:cNvPicPr>
          <p:nvPr/>
        </p:nvPicPr>
        <p:blipFill>
          <a:blip r:embed="rId3"/>
          <a:stretch>
            <a:fillRect/>
          </a:stretch>
        </p:blipFill>
        <p:spPr>
          <a:xfrm>
            <a:off x="0" y="228600"/>
            <a:ext cx="9144000" cy="2667000"/>
          </a:xfrm>
          <a:prstGeom prst="rect">
            <a:avLst/>
          </a:prstGeom>
        </p:spPr>
      </p:pic>
      <p:sp>
        <p:nvSpPr>
          <p:cNvPr id="5" name="TextBox 4"/>
          <p:cNvSpPr txBox="1"/>
          <p:nvPr/>
        </p:nvSpPr>
        <p:spPr>
          <a:xfrm>
            <a:off x="1371601" y="4648200"/>
            <a:ext cx="6093335" cy="1938992"/>
          </a:xfrm>
          <a:prstGeom prst="rect">
            <a:avLst/>
          </a:prstGeom>
          <a:noFill/>
          <a:ln w="34925">
            <a:solidFill>
              <a:srgbClr val="FFFFFF"/>
            </a:solidFill>
          </a:ln>
          <a:effectLst>
            <a:outerShdw blurRad="317500" dir="2700000" algn="ctr">
              <a:srgbClr val="000000">
                <a:alpha val="43000"/>
              </a:srgbClr>
            </a:outerShdw>
          </a:effectLst>
          <a:scene3d>
            <a:camera prst="perspectiveFront"/>
            <a:lightRig rig="threePt" dir="t">
              <a:rot lat="0" lon="0" rev="0"/>
            </a:lightRig>
          </a:scene3d>
          <a:sp3d extrusionH="38100" prstMaterial="clear">
            <a:bevelT w="260350" h="50800" prst="softRound"/>
            <a:bevelB prst="softRound"/>
          </a:sp3d>
        </p:spPr>
        <p:txBody>
          <a:bodyPr wrap="none" rtlCol="0">
            <a:spAutoFit/>
          </a:bodyPr>
          <a:lstStyle/>
          <a:p>
            <a:pPr algn="ctr"/>
            <a:r>
              <a:rPr lang="en-US"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omic Sans MS" pitchFamily="66" charset="0"/>
              </a:rPr>
              <a:t>JAYANT SETHIA</a:t>
            </a:r>
          </a:p>
          <a:p>
            <a:pPr algn="ctr"/>
            <a:r>
              <a:rPr lang="en-US" sz="2200" dirty="0" smtClean="0">
                <a:solidFill>
                  <a:schemeClr val="accent2">
                    <a:lumMod val="75000"/>
                  </a:schemeClr>
                </a:solidFill>
                <a:latin typeface="Consolas" pitchFamily="49" charset="0"/>
              </a:rPr>
              <a:t>Contact: +91-9782297977</a:t>
            </a:r>
          </a:p>
          <a:p>
            <a:pPr algn="ctr"/>
            <a:r>
              <a:rPr lang="en-US" sz="2200" dirty="0" err="1" smtClean="0">
                <a:solidFill>
                  <a:schemeClr val="accent2">
                    <a:lumMod val="75000"/>
                  </a:schemeClr>
                </a:solidFill>
                <a:latin typeface="Consolas" pitchFamily="49" charset="0"/>
              </a:rPr>
              <a:t>Whatsapp</a:t>
            </a:r>
            <a:r>
              <a:rPr lang="en-US" sz="2200" dirty="0" smtClean="0">
                <a:solidFill>
                  <a:schemeClr val="accent2">
                    <a:lumMod val="75000"/>
                  </a:schemeClr>
                </a:solidFill>
                <a:latin typeface="Consolas" pitchFamily="49" charset="0"/>
              </a:rPr>
              <a:t>:+91-8505854213</a:t>
            </a:r>
          </a:p>
          <a:p>
            <a:pPr algn="ctr"/>
            <a:r>
              <a:rPr lang="en-US" sz="2200" dirty="0" err="1" smtClean="0">
                <a:solidFill>
                  <a:schemeClr val="accent2">
                    <a:lumMod val="75000"/>
                  </a:schemeClr>
                </a:solidFill>
                <a:latin typeface="Consolas" pitchFamily="49" charset="0"/>
              </a:rPr>
              <a:t>Facebook</a:t>
            </a:r>
            <a:r>
              <a:rPr lang="en-US" sz="2200" dirty="0" smtClean="0">
                <a:solidFill>
                  <a:schemeClr val="accent2">
                    <a:lumMod val="75000"/>
                  </a:schemeClr>
                </a:solidFill>
                <a:latin typeface="Consolas" pitchFamily="49" charset="0"/>
              </a:rPr>
              <a:t>: </a:t>
            </a:r>
            <a:r>
              <a:rPr lang="en-US" sz="2200" dirty="0" smtClean="0">
                <a:solidFill>
                  <a:schemeClr val="accent2">
                    <a:lumMod val="75000"/>
                  </a:schemeClr>
                </a:solidFill>
                <a:latin typeface="Consolas" pitchFamily="49" charset="0"/>
                <a:hlinkClick r:id="rId4"/>
              </a:rPr>
              <a:t>www.facebook.com/jackysethia</a:t>
            </a:r>
            <a:endParaRPr lang="en-US" sz="2200" dirty="0" smtClean="0">
              <a:solidFill>
                <a:schemeClr val="accent2">
                  <a:lumMod val="75000"/>
                </a:schemeClr>
              </a:solidFill>
              <a:latin typeface="Consolas" pitchFamily="49" charset="0"/>
            </a:endParaRPr>
          </a:p>
          <a:p>
            <a:pPr algn="ctr"/>
            <a:r>
              <a:rPr lang="en-US" sz="2200" dirty="0" smtClean="0">
                <a:solidFill>
                  <a:schemeClr val="accent2">
                    <a:lumMod val="75000"/>
                  </a:schemeClr>
                </a:solidFill>
                <a:latin typeface="Consolas" pitchFamily="49" charset="0"/>
              </a:rPr>
              <a:t>E-mail: jayantsethia18@gmail.com</a:t>
            </a:r>
            <a:endParaRPr lang="en-US" sz="2200" dirty="0">
              <a:solidFill>
                <a:schemeClr val="accent2">
                  <a:lumMod val="75000"/>
                </a:schemeClr>
              </a:solidFill>
              <a:latin typeface="Consolas" pitchFamily="49"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ookkeeping-calculator.jpg"/>
          <p:cNvPicPr>
            <a:picLocks noChangeAspect="1"/>
          </p:cNvPicPr>
          <p:nvPr/>
        </p:nvPicPr>
        <p:blipFill>
          <a:blip r:embed="rId2"/>
          <a:stretch>
            <a:fillRect/>
          </a:stretch>
        </p:blipFill>
        <p:spPr>
          <a:xfrm>
            <a:off x="0" y="0"/>
            <a:ext cx="9144000" cy="6858000"/>
          </a:xfrm>
          <a:prstGeom prst="rect">
            <a:avLst/>
          </a:prstGeom>
          <a:ln>
            <a:noFill/>
          </a:ln>
          <a:effectLst/>
          <a:scene3d>
            <a:camera prst="orthographicFront">
              <a:rot lat="0" lon="0" rev="0"/>
            </a:camera>
            <a:lightRig rig="chilly" dir="t">
              <a:rot lat="0" lon="0" rev="18480000"/>
            </a:lightRig>
          </a:scene3d>
          <a:sp3d prstMaterial="clear">
            <a:bevelT h="63500"/>
          </a:sp3d>
        </p:spPr>
      </p:pic>
      <p:sp>
        <p:nvSpPr>
          <p:cNvPr id="2" name="Title 1"/>
          <p:cNvSpPr>
            <a:spLocks noGrp="1"/>
          </p:cNvSpPr>
          <p:nvPr>
            <p:ph type="title"/>
          </p:nvPr>
        </p:nvSpPr>
        <p:spPr/>
        <p:txBody>
          <a:bodyPr>
            <a:normAutofit/>
          </a:bodyPr>
          <a:lstStyle/>
          <a:p>
            <a:r>
              <a:rPr lang="en-US" sz="5400" dirty="0" smtClean="0">
                <a:solidFill>
                  <a:schemeClr val="accent5">
                    <a:lumMod val="75000"/>
                  </a:schemeClr>
                </a:solidFill>
                <a:latin typeface="Comic Sans MS" pitchFamily="66" charset="0"/>
              </a:rPr>
              <a:t>BOOK-KEEPING</a:t>
            </a:r>
            <a:endParaRPr lang="en-US" sz="5400" dirty="0">
              <a:solidFill>
                <a:schemeClr val="accent5">
                  <a:lumMod val="75000"/>
                </a:schemeClr>
              </a:solidFill>
              <a:latin typeface="Comic Sans MS" pitchFamily="66" charset="0"/>
            </a:endParaRPr>
          </a:p>
        </p:txBody>
      </p:sp>
      <p:sp>
        <p:nvSpPr>
          <p:cNvPr id="3" name="Content Placeholder 2"/>
          <p:cNvSpPr>
            <a:spLocks noGrp="1"/>
          </p:cNvSpPr>
          <p:nvPr>
            <p:ph idx="1"/>
          </p:nvPr>
        </p:nvSpPr>
        <p:spPr>
          <a:xfrm>
            <a:off x="685800" y="1600201"/>
            <a:ext cx="8001000" cy="4525963"/>
          </a:xfrm>
        </p:spPr>
        <p:txBody>
          <a:bodyPr numCol="1">
            <a:normAutofit fontScale="77500" lnSpcReduction="20000"/>
          </a:bodyPr>
          <a:lstStyle/>
          <a:p>
            <a:pPr algn="just">
              <a:buNone/>
            </a:pPr>
            <a:r>
              <a:rPr lang="en-US" dirty="0" smtClean="0">
                <a:solidFill>
                  <a:schemeClr val="accent2">
                    <a:lumMod val="75000"/>
                  </a:schemeClr>
                </a:solidFill>
                <a:latin typeface="Constantia" pitchFamily="18" charset="0"/>
              </a:rPr>
              <a:t>The main aim of every business is to earn profit. Profit is</a:t>
            </a:r>
          </a:p>
          <a:p>
            <a:pPr algn="just">
              <a:buNone/>
            </a:pPr>
            <a:r>
              <a:rPr lang="en-US" dirty="0" smtClean="0">
                <a:solidFill>
                  <a:schemeClr val="accent2">
                    <a:lumMod val="75000"/>
                  </a:schemeClr>
                </a:solidFill>
                <a:latin typeface="Constantia" pitchFamily="18" charset="0"/>
              </a:rPr>
              <a:t>nothing but the excess of Income over expenditure. So to</a:t>
            </a:r>
          </a:p>
          <a:p>
            <a:pPr algn="just">
              <a:buNone/>
            </a:pPr>
            <a:r>
              <a:rPr lang="en-US" dirty="0" smtClean="0">
                <a:solidFill>
                  <a:schemeClr val="accent2">
                    <a:lumMod val="75000"/>
                  </a:schemeClr>
                </a:solidFill>
                <a:latin typeface="Constantia" pitchFamily="18" charset="0"/>
              </a:rPr>
              <a:t>calculate profit the businessman must record the</a:t>
            </a:r>
          </a:p>
          <a:p>
            <a:pPr algn="just">
              <a:buNone/>
            </a:pPr>
            <a:r>
              <a:rPr lang="en-US" dirty="0" smtClean="0">
                <a:solidFill>
                  <a:schemeClr val="accent2">
                    <a:lumMod val="75000"/>
                  </a:schemeClr>
                </a:solidFill>
                <a:latin typeface="Constantia" pitchFamily="18" charset="0"/>
              </a:rPr>
              <a:t>incomes and expenditure related to his business, this</a:t>
            </a:r>
          </a:p>
          <a:p>
            <a:pPr algn="just">
              <a:buNone/>
            </a:pPr>
            <a:r>
              <a:rPr lang="en-US" dirty="0" smtClean="0">
                <a:solidFill>
                  <a:schemeClr val="accent2">
                    <a:lumMod val="75000"/>
                  </a:schemeClr>
                </a:solidFill>
                <a:latin typeface="Constantia" pitchFamily="18" charset="0"/>
              </a:rPr>
              <a:t>recording of business transactions is called book</a:t>
            </a:r>
          </a:p>
          <a:p>
            <a:pPr algn="just">
              <a:buNone/>
            </a:pPr>
            <a:r>
              <a:rPr lang="en-US" dirty="0" smtClean="0">
                <a:solidFill>
                  <a:schemeClr val="accent2">
                    <a:lumMod val="75000"/>
                  </a:schemeClr>
                </a:solidFill>
                <a:latin typeface="Constantia" pitchFamily="18" charset="0"/>
              </a:rPr>
              <a:t>keeping. Thus book-keeping means recording, classifying</a:t>
            </a:r>
          </a:p>
          <a:p>
            <a:pPr algn="just">
              <a:buNone/>
            </a:pPr>
            <a:r>
              <a:rPr lang="en-US" dirty="0" smtClean="0">
                <a:solidFill>
                  <a:schemeClr val="accent2">
                    <a:lumMod val="75000"/>
                  </a:schemeClr>
                </a:solidFill>
                <a:latin typeface="Constantia" pitchFamily="18" charset="0"/>
              </a:rPr>
              <a:t>and summarizing business transaction systematically so</a:t>
            </a:r>
          </a:p>
          <a:p>
            <a:pPr algn="just">
              <a:buNone/>
            </a:pPr>
            <a:r>
              <a:rPr lang="en-US" dirty="0" smtClean="0">
                <a:solidFill>
                  <a:schemeClr val="accent2">
                    <a:lumMod val="75000"/>
                  </a:schemeClr>
                </a:solidFill>
                <a:latin typeface="Constantia" pitchFamily="18" charset="0"/>
              </a:rPr>
              <a:t>that the businessman may be able to know his profit or</a:t>
            </a:r>
          </a:p>
          <a:p>
            <a:pPr algn="just">
              <a:buNone/>
            </a:pPr>
            <a:r>
              <a:rPr lang="en-US" dirty="0" smtClean="0">
                <a:solidFill>
                  <a:schemeClr val="accent2">
                    <a:lumMod val="75000"/>
                  </a:schemeClr>
                </a:solidFill>
                <a:latin typeface="Constantia" pitchFamily="18" charset="0"/>
              </a:rPr>
              <a:t>Loss during a specified period.</a:t>
            </a:r>
            <a:endParaRPr lang="en-US" dirty="0">
              <a:solidFill>
                <a:schemeClr val="accent2">
                  <a:lumMod val="75000"/>
                </a:schemeClr>
              </a:solidFill>
              <a:latin typeface="Constantia" pitchFamily="18" charset="0"/>
            </a:endParaRPr>
          </a:p>
        </p:txBody>
      </p:sp>
      <p:sp>
        <p:nvSpPr>
          <p:cNvPr id="5" name="Footer Placeholder 4"/>
          <p:cNvSpPr>
            <a:spLocks noGrp="1"/>
          </p:cNvSpPr>
          <p:nvPr>
            <p:ph type="ftr" sz="quarter" idx="11"/>
          </p:nvPr>
        </p:nvSpPr>
        <p:spPr/>
        <p:txBody>
          <a:bodyPr/>
          <a:lstStyle/>
          <a:p>
            <a:r>
              <a:rPr lang="en-US" smtClean="0"/>
              <a:t>www.facebook.com/jackysethia;                     Contact: +91-9782297977;              Whatsapp: +91-8505854213</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descr="bookkeeping-calculator.jpg"/>
          <p:cNvPicPr>
            <a:picLocks noChangeAspect="1"/>
          </p:cNvPicPr>
          <p:nvPr/>
        </p:nvPicPr>
        <p:blipFill>
          <a:blip r:embed="rId2"/>
          <a:stretch>
            <a:fillRect/>
          </a:stretch>
        </p:blipFill>
        <p:spPr>
          <a:xfrm>
            <a:off x="0" y="0"/>
            <a:ext cx="9144000" cy="6858000"/>
          </a:xfrm>
          <a:prstGeom prst="rect">
            <a:avLst/>
          </a:prstGeom>
          <a:ln>
            <a:noFill/>
          </a:ln>
          <a:effectLst/>
          <a:scene3d>
            <a:camera prst="orthographicFront">
              <a:rot lat="0" lon="0" rev="0"/>
            </a:camera>
            <a:lightRig rig="chilly" dir="t">
              <a:rot lat="0" lon="0" rev="18480000"/>
            </a:lightRig>
          </a:scene3d>
          <a:sp3d prstMaterial="clear">
            <a:bevelT h="63500"/>
          </a:sp3d>
        </p:spPr>
      </p:pic>
      <p:sp>
        <p:nvSpPr>
          <p:cNvPr id="2" name="Title 1"/>
          <p:cNvSpPr>
            <a:spLocks noGrp="1"/>
          </p:cNvSpPr>
          <p:nvPr>
            <p:ph type="title"/>
          </p:nvPr>
        </p:nvSpPr>
        <p:spPr/>
        <p:txBody>
          <a:bodyPr>
            <a:normAutofit/>
          </a:bodyPr>
          <a:lstStyle/>
          <a:p>
            <a:r>
              <a:rPr lang="en-US" sz="5400" dirty="0" smtClean="0">
                <a:solidFill>
                  <a:schemeClr val="accent5">
                    <a:lumMod val="75000"/>
                  </a:schemeClr>
                </a:solidFill>
                <a:latin typeface="Comic Sans MS" pitchFamily="66" charset="0"/>
              </a:rPr>
              <a:t>BOOK-KEEPING</a:t>
            </a:r>
            <a:endParaRPr lang="en-US" sz="5400" dirty="0">
              <a:solidFill>
                <a:schemeClr val="accent5">
                  <a:lumMod val="75000"/>
                </a:schemeClr>
              </a:solidFill>
              <a:latin typeface="Comic Sans MS" pitchFamily="66" charset="0"/>
            </a:endParaRPr>
          </a:p>
        </p:txBody>
      </p:sp>
      <p:sp>
        <p:nvSpPr>
          <p:cNvPr id="3" name="Content Placeholder 2"/>
          <p:cNvSpPr>
            <a:spLocks noGrp="1"/>
          </p:cNvSpPr>
          <p:nvPr>
            <p:ph idx="1"/>
          </p:nvPr>
        </p:nvSpPr>
        <p:spPr>
          <a:xfrm>
            <a:off x="457200" y="1798638"/>
            <a:ext cx="8305800" cy="5059363"/>
          </a:xfrm>
        </p:spPr>
        <p:txBody>
          <a:bodyPr>
            <a:noAutofit/>
          </a:bodyPr>
          <a:lstStyle/>
          <a:p>
            <a:pPr algn="just"/>
            <a:r>
              <a:rPr lang="en-US" sz="2800" dirty="0" smtClean="0">
                <a:solidFill>
                  <a:schemeClr val="accent6">
                    <a:lumMod val="50000"/>
                  </a:schemeClr>
                </a:solidFill>
                <a:latin typeface="Constantia" pitchFamily="18" charset="0"/>
              </a:rPr>
              <a:t>It is the recording, on a day-today basis of the financial transactions and information pertaining to a business. It is concerned with ensuring that records of those individual financial transactions are accurate, up-to-date and comprehensive. Book-keeping provides the information from which accounts are prepared but is a distinct process, preliminary to accounting. Each transaction, whether it is a question of purchase or sale, or change of loans, has to be recorded in the books.</a:t>
            </a:r>
          </a:p>
          <a:p>
            <a:pPr algn="just"/>
            <a:endParaRPr lang="en-US" sz="2800" dirty="0">
              <a:solidFill>
                <a:schemeClr val="accent6">
                  <a:lumMod val="50000"/>
                </a:schemeClr>
              </a:solidFill>
              <a:latin typeface="Constantia" pitchFamily="18" charset="0"/>
            </a:endParaRPr>
          </a:p>
        </p:txBody>
      </p:sp>
      <p:sp>
        <p:nvSpPr>
          <p:cNvPr id="6" name="Footer Placeholder 5"/>
          <p:cNvSpPr>
            <a:spLocks noGrp="1"/>
          </p:cNvSpPr>
          <p:nvPr>
            <p:ph type="ftr" sz="quarter" idx="11"/>
          </p:nvPr>
        </p:nvSpPr>
        <p:spPr/>
        <p:txBody>
          <a:bodyPr/>
          <a:lstStyle/>
          <a:p>
            <a:r>
              <a:rPr lang="en-US" smtClean="0"/>
              <a:t>www.facebook.com/jackysethia;                     Contact: +91-9782297977;              Whatsapp: +91-8505854213</a:t>
            </a: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3" descr="bookkeeping-calculator.jpg"/>
          <p:cNvPicPr>
            <a:picLocks noChangeAspect="1"/>
          </p:cNvPicPr>
          <p:nvPr/>
        </p:nvPicPr>
        <p:blipFill>
          <a:blip r:embed="rId2"/>
          <a:stretch>
            <a:fillRect/>
          </a:stretch>
        </p:blipFill>
        <p:spPr>
          <a:xfrm>
            <a:off x="0" y="0"/>
            <a:ext cx="9144000" cy="6858000"/>
          </a:xfrm>
          <a:prstGeom prst="rect">
            <a:avLst/>
          </a:prstGeom>
          <a:ln>
            <a:noFill/>
          </a:ln>
          <a:effectLst/>
          <a:scene3d>
            <a:camera prst="orthographicFront">
              <a:rot lat="0" lon="0" rev="0"/>
            </a:camera>
            <a:lightRig rig="chilly" dir="t">
              <a:rot lat="0" lon="0" rev="18480000"/>
            </a:lightRig>
          </a:scene3d>
          <a:sp3d prstMaterial="clear">
            <a:bevelT h="63500"/>
          </a:sp3d>
        </p:spPr>
      </p:pic>
      <p:sp>
        <p:nvSpPr>
          <p:cNvPr id="2" name="Title 1"/>
          <p:cNvSpPr>
            <a:spLocks noGrp="1"/>
          </p:cNvSpPr>
          <p:nvPr>
            <p:ph type="title"/>
          </p:nvPr>
        </p:nvSpPr>
        <p:spPr>
          <a:xfrm>
            <a:off x="0" y="274638"/>
            <a:ext cx="9144000" cy="1143000"/>
          </a:xfrm>
        </p:spPr>
        <p:txBody>
          <a:bodyPr>
            <a:noAutofit/>
          </a:bodyPr>
          <a:lstStyle/>
          <a:p>
            <a:r>
              <a:rPr lang="en-US" sz="4800" dirty="0" smtClean="0">
                <a:solidFill>
                  <a:schemeClr val="accent5">
                    <a:lumMod val="75000"/>
                  </a:schemeClr>
                </a:solidFill>
                <a:latin typeface="Comic Sans MS" pitchFamily="66" charset="0"/>
              </a:rPr>
              <a:t>BOOKKEEPING INVOLVES:</a:t>
            </a:r>
            <a:endParaRPr lang="en-US" sz="4800" dirty="0">
              <a:solidFill>
                <a:schemeClr val="accent5">
                  <a:lumMod val="75000"/>
                </a:schemeClr>
              </a:solidFill>
              <a:latin typeface="Comic Sans MS" pitchFamily="66" charset="0"/>
            </a:endParaRPr>
          </a:p>
        </p:txBody>
      </p:sp>
      <p:sp>
        <p:nvSpPr>
          <p:cNvPr id="3" name="Content Placeholder 2"/>
          <p:cNvSpPr>
            <a:spLocks noGrp="1"/>
          </p:cNvSpPr>
          <p:nvPr>
            <p:ph idx="1"/>
          </p:nvPr>
        </p:nvSpPr>
        <p:spPr>
          <a:xfrm>
            <a:off x="533400" y="1295401"/>
            <a:ext cx="8229600" cy="4525963"/>
          </a:xfrm>
        </p:spPr>
        <p:txBody>
          <a:bodyPr>
            <a:noAutofit/>
          </a:bodyPr>
          <a:lstStyle/>
          <a:p>
            <a:pPr algn="just" fontAlgn="base"/>
            <a:r>
              <a:rPr lang="en-US" sz="2800" dirty="0" smtClean="0">
                <a:solidFill>
                  <a:schemeClr val="accent6">
                    <a:lumMod val="50000"/>
                  </a:schemeClr>
                </a:solidFill>
                <a:latin typeface="Constantia" pitchFamily="18" charset="0"/>
              </a:rPr>
              <a:t>Billing for goods sold or services provided to clients.</a:t>
            </a:r>
          </a:p>
          <a:p>
            <a:pPr algn="just" fontAlgn="base"/>
            <a:r>
              <a:rPr lang="en-US" sz="2800" dirty="0" smtClean="0">
                <a:solidFill>
                  <a:schemeClr val="accent6">
                    <a:lumMod val="50000"/>
                  </a:schemeClr>
                </a:solidFill>
                <a:latin typeface="Constantia" pitchFamily="18" charset="0"/>
              </a:rPr>
              <a:t>Recording receipts from customers.</a:t>
            </a:r>
          </a:p>
          <a:p>
            <a:pPr algn="just" fontAlgn="base"/>
            <a:r>
              <a:rPr lang="en-US" sz="2800" dirty="0" smtClean="0">
                <a:solidFill>
                  <a:schemeClr val="accent6">
                    <a:lumMod val="50000"/>
                  </a:schemeClr>
                </a:solidFill>
                <a:latin typeface="Constantia" pitchFamily="18" charset="0"/>
              </a:rPr>
              <a:t>Verifying and recording invoices from suppliers.</a:t>
            </a:r>
          </a:p>
          <a:p>
            <a:pPr algn="just" fontAlgn="base"/>
            <a:r>
              <a:rPr lang="en-US" sz="2800" dirty="0" smtClean="0">
                <a:solidFill>
                  <a:schemeClr val="accent6">
                    <a:lumMod val="50000"/>
                  </a:schemeClr>
                </a:solidFill>
                <a:latin typeface="Constantia" pitchFamily="18" charset="0"/>
              </a:rPr>
              <a:t>Paying suppliers.</a:t>
            </a:r>
          </a:p>
          <a:p>
            <a:pPr algn="just" fontAlgn="base"/>
            <a:r>
              <a:rPr lang="en-US" sz="2800" dirty="0" smtClean="0">
                <a:solidFill>
                  <a:schemeClr val="accent6">
                    <a:lumMod val="50000"/>
                  </a:schemeClr>
                </a:solidFill>
                <a:latin typeface="Constantia" pitchFamily="18" charset="0"/>
              </a:rPr>
              <a:t>Processing employees' pay and the related governmental reports.</a:t>
            </a:r>
          </a:p>
          <a:p>
            <a:pPr algn="just" fontAlgn="base"/>
            <a:r>
              <a:rPr lang="en-US" sz="2800" dirty="0" smtClean="0">
                <a:solidFill>
                  <a:schemeClr val="accent6">
                    <a:lumMod val="50000"/>
                  </a:schemeClr>
                </a:solidFill>
                <a:latin typeface="Constantia" pitchFamily="18" charset="0"/>
              </a:rPr>
              <a:t>Monitoring individual accounts receivable.</a:t>
            </a:r>
          </a:p>
          <a:p>
            <a:pPr algn="just" fontAlgn="base"/>
            <a:r>
              <a:rPr lang="en-US" sz="2800" dirty="0" smtClean="0">
                <a:solidFill>
                  <a:schemeClr val="accent6">
                    <a:lumMod val="50000"/>
                  </a:schemeClr>
                </a:solidFill>
                <a:latin typeface="Constantia" pitchFamily="18" charset="0"/>
              </a:rPr>
              <a:t>Recording depreciation and other adjusting entries.</a:t>
            </a:r>
          </a:p>
          <a:p>
            <a:pPr algn="just" fontAlgn="base"/>
            <a:r>
              <a:rPr lang="en-US" sz="2800" dirty="0" smtClean="0">
                <a:solidFill>
                  <a:schemeClr val="accent6">
                    <a:lumMod val="50000"/>
                  </a:schemeClr>
                </a:solidFill>
                <a:latin typeface="Constantia" pitchFamily="18" charset="0"/>
              </a:rPr>
              <a:t>Providing financial reports.</a:t>
            </a:r>
          </a:p>
          <a:p>
            <a:pPr algn="just"/>
            <a:endParaRPr lang="en-US" sz="2800" dirty="0">
              <a:solidFill>
                <a:schemeClr val="accent6">
                  <a:lumMod val="50000"/>
                </a:schemeClr>
              </a:solidFill>
              <a:latin typeface="Constantia"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descr="bookkeeping-calculator.jpg"/>
          <p:cNvPicPr>
            <a:picLocks noChangeAspect="1"/>
          </p:cNvPicPr>
          <p:nvPr/>
        </p:nvPicPr>
        <p:blipFill>
          <a:blip r:embed="rId2"/>
          <a:stretch>
            <a:fillRect/>
          </a:stretch>
        </p:blipFill>
        <p:spPr>
          <a:xfrm>
            <a:off x="0" y="0"/>
            <a:ext cx="9144000" cy="6858000"/>
          </a:xfrm>
          <a:prstGeom prst="rect">
            <a:avLst/>
          </a:prstGeom>
          <a:ln>
            <a:noFill/>
          </a:ln>
          <a:effectLst/>
          <a:scene3d>
            <a:camera prst="orthographicFront">
              <a:rot lat="0" lon="0" rev="0"/>
            </a:camera>
            <a:lightRig rig="chilly" dir="t">
              <a:rot lat="0" lon="0" rev="18480000"/>
            </a:lightRig>
          </a:scene3d>
          <a:sp3d prstMaterial="clear">
            <a:bevelT h="63500"/>
          </a:sp3d>
        </p:spPr>
      </p:pic>
      <p:sp>
        <p:nvSpPr>
          <p:cNvPr id="2" name="Title 1"/>
          <p:cNvSpPr>
            <a:spLocks noGrp="1"/>
          </p:cNvSpPr>
          <p:nvPr>
            <p:ph type="title"/>
          </p:nvPr>
        </p:nvSpPr>
        <p:spPr/>
        <p:txBody>
          <a:bodyPr>
            <a:noAutofit/>
          </a:bodyPr>
          <a:lstStyle/>
          <a:p>
            <a:r>
              <a:rPr lang="en-US" sz="5400" dirty="0" smtClean="0">
                <a:solidFill>
                  <a:schemeClr val="accent5">
                    <a:lumMod val="75000"/>
                  </a:schemeClr>
                </a:solidFill>
                <a:latin typeface="Comic Sans MS" pitchFamily="66" charset="0"/>
              </a:rPr>
              <a:t>WHY BOOKKEEPING?</a:t>
            </a:r>
            <a:endParaRPr lang="en-US" sz="5400" dirty="0">
              <a:solidFill>
                <a:schemeClr val="accent5">
                  <a:lumMod val="75000"/>
                </a:schemeClr>
              </a:solidFill>
              <a:latin typeface="Comic Sans MS" pitchFamily="66" charset="0"/>
            </a:endParaRPr>
          </a:p>
        </p:txBody>
      </p:sp>
      <p:sp>
        <p:nvSpPr>
          <p:cNvPr id="3" name="Content Placeholder 2"/>
          <p:cNvSpPr>
            <a:spLocks noGrp="1"/>
          </p:cNvSpPr>
          <p:nvPr>
            <p:ph idx="1"/>
          </p:nvPr>
        </p:nvSpPr>
        <p:spPr/>
        <p:txBody>
          <a:bodyPr>
            <a:noAutofit/>
          </a:bodyPr>
          <a:lstStyle/>
          <a:p>
            <a:pPr algn="just" fontAlgn="base"/>
            <a:r>
              <a:rPr lang="en-US" sz="2800" dirty="0" smtClean="0">
                <a:solidFill>
                  <a:schemeClr val="accent6">
                    <a:lumMod val="50000"/>
                  </a:schemeClr>
                </a:solidFill>
                <a:latin typeface="Constantia" pitchFamily="18" charset="0"/>
              </a:rPr>
              <a:t>To keep receipts or other acceptable records of every payment to and every expenditure from our business.</a:t>
            </a:r>
          </a:p>
          <a:p>
            <a:pPr algn="just" fontAlgn="base"/>
            <a:r>
              <a:rPr lang="en-US" sz="2800" dirty="0" smtClean="0">
                <a:solidFill>
                  <a:schemeClr val="accent6">
                    <a:lumMod val="50000"/>
                  </a:schemeClr>
                </a:solidFill>
                <a:latin typeface="Constantia" pitchFamily="18" charset="0"/>
              </a:rPr>
              <a:t>To summarize our income and expenditure records on some periodic basis (generally daily, weekly, or monthly).</a:t>
            </a:r>
          </a:p>
          <a:p>
            <a:pPr algn="just" fontAlgn="base"/>
            <a:r>
              <a:rPr lang="en-US" sz="2800" dirty="0" smtClean="0">
                <a:solidFill>
                  <a:schemeClr val="accent6">
                    <a:lumMod val="50000"/>
                  </a:schemeClr>
                </a:solidFill>
                <a:latin typeface="Constantia" pitchFamily="18" charset="0"/>
              </a:rPr>
              <a:t>To use our summaries to create financial reports that will tell you specific information about our business, such as how much monthly profit you're making or how much your business is worth at a specific point in time.</a:t>
            </a:r>
          </a:p>
          <a:p>
            <a:pPr algn="just"/>
            <a:endParaRPr lang="en-US" sz="2800" dirty="0">
              <a:solidFill>
                <a:schemeClr val="accent6">
                  <a:lumMod val="50000"/>
                </a:schemeClr>
              </a:solidFill>
              <a:latin typeface="Constantia"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solidFill>
                  <a:schemeClr val="accent5">
                    <a:lumMod val="75000"/>
                  </a:schemeClr>
                </a:solidFill>
                <a:latin typeface="Comic Sans MS" pitchFamily="66" charset="0"/>
              </a:rPr>
              <a:t>EXAMPLE OF BOOK-KEEPING CYCLE</a:t>
            </a:r>
            <a:endParaRPr lang="en-US" dirty="0">
              <a:solidFill>
                <a:schemeClr val="accent5">
                  <a:lumMod val="75000"/>
                </a:schemeClr>
              </a:solidFill>
              <a:latin typeface="Comic Sans MS" pitchFamily="66" charset="0"/>
            </a:endParaRPr>
          </a:p>
        </p:txBody>
      </p:sp>
      <p:pic>
        <p:nvPicPr>
          <p:cNvPr id="4" name="Content Placeholder 3" descr="flowchart.jpg"/>
          <p:cNvPicPr>
            <a:picLocks noGrp="1" noChangeAspect="1"/>
          </p:cNvPicPr>
          <p:nvPr>
            <p:ph idx="1"/>
          </p:nvPr>
        </p:nvPicPr>
        <p:blipFill>
          <a:blip r:embed="rId2"/>
          <a:stretch>
            <a:fillRect/>
          </a:stretch>
        </p:blipFill>
        <p:spPr>
          <a:xfrm>
            <a:off x="2671346" y="1600201"/>
            <a:ext cx="3801309" cy="4525963"/>
          </a:xfrm>
        </p:spPr>
      </p:pic>
      <p:pic>
        <p:nvPicPr>
          <p:cNvPr id="5" name="Content Placeholder 3" descr="bookkeeping-calculator.jpg"/>
          <p:cNvPicPr>
            <a:picLocks noChangeAspect="1"/>
          </p:cNvPicPr>
          <p:nvPr/>
        </p:nvPicPr>
        <p:blipFill>
          <a:blip r:embed="rId3"/>
          <a:stretch>
            <a:fillRect/>
          </a:stretch>
        </p:blipFill>
        <p:spPr>
          <a:xfrm>
            <a:off x="0" y="0"/>
            <a:ext cx="9144000" cy="6858000"/>
          </a:xfrm>
          <a:prstGeom prst="rect">
            <a:avLst/>
          </a:prstGeom>
          <a:ln>
            <a:noFill/>
          </a:ln>
          <a:effectLst/>
          <a:scene3d>
            <a:camera prst="orthographicFront">
              <a:rot lat="0" lon="0" rev="0"/>
            </a:camera>
            <a:lightRig rig="chilly" dir="t">
              <a:rot lat="0" lon="0" rev="18480000"/>
            </a:lightRig>
          </a:scene3d>
          <a:sp3d prstMaterial="clear">
            <a:bevelT h="63500"/>
          </a:sp3d>
        </p:spPr>
      </p:pic>
      <p:sp>
        <p:nvSpPr>
          <p:cNvPr id="6" name="Footer Placeholder 5"/>
          <p:cNvSpPr>
            <a:spLocks noGrp="1"/>
          </p:cNvSpPr>
          <p:nvPr>
            <p:ph type="ftr" sz="quarter" idx="11"/>
          </p:nvPr>
        </p:nvSpPr>
        <p:spPr/>
        <p:txBody>
          <a:bodyPr/>
          <a:lstStyle/>
          <a:p>
            <a:r>
              <a:rPr lang="en-US" smtClean="0"/>
              <a:t>www.facebook.com/jackysethia;                     Contact: +91-9782297977;              Whatsapp: +91-8505854213</a:t>
            </a: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28600"/>
            <a:ext cx="8229600" cy="1143000"/>
          </a:xfrm>
        </p:spPr>
        <p:txBody>
          <a:bodyPr>
            <a:noAutofit/>
          </a:bodyPr>
          <a:lstStyle/>
          <a:p>
            <a:r>
              <a:rPr lang="en-US" sz="4000" dirty="0" smtClean="0">
                <a:solidFill>
                  <a:schemeClr val="accent5">
                    <a:lumMod val="75000"/>
                  </a:schemeClr>
                </a:solidFill>
                <a:latin typeface="Comic Sans MS" pitchFamily="66" charset="0"/>
              </a:rPr>
              <a:t>TYPES OF BOOKKEEPING SYSTEMS</a:t>
            </a:r>
            <a:endParaRPr lang="en-US" sz="4000" dirty="0">
              <a:solidFill>
                <a:schemeClr val="accent5">
                  <a:lumMod val="75000"/>
                </a:schemeClr>
              </a:solidFill>
              <a:latin typeface="Comic Sans MS" pitchFamily="66" charset="0"/>
            </a:endParaRPr>
          </a:p>
        </p:txBody>
      </p:sp>
      <p:pic>
        <p:nvPicPr>
          <p:cNvPr id="4" name="Content Placeholder 3" descr="bookkeeping-calculator.jpg"/>
          <p:cNvPicPr>
            <a:picLocks noGrp="1" noChangeAspect="1"/>
          </p:cNvPicPr>
          <p:nvPr>
            <p:ph idx="1"/>
          </p:nvPr>
        </p:nvPicPr>
        <p:blipFill>
          <a:blip r:embed="rId2"/>
          <a:stretch>
            <a:fillRect/>
          </a:stretch>
        </p:blipFill>
        <p:spPr>
          <a:xfrm>
            <a:off x="0" y="0"/>
            <a:ext cx="9144000" cy="6858000"/>
          </a:xfrm>
          <a:ln>
            <a:noFill/>
          </a:ln>
          <a:effectLst/>
          <a:scene3d>
            <a:camera prst="orthographicFront">
              <a:rot lat="0" lon="0" rev="0"/>
            </a:camera>
            <a:lightRig rig="chilly" dir="t">
              <a:rot lat="0" lon="0" rev="18480000"/>
            </a:lightRig>
          </a:scene3d>
          <a:sp3d prstMaterial="clear">
            <a:bevelT h="63500"/>
          </a:sp3d>
        </p:spPr>
      </p:pic>
      <p:graphicFrame>
        <p:nvGraphicFramePr>
          <p:cNvPr id="6" name="Diagram 5"/>
          <p:cNvGraphicFramePr/>
          <p:nvPr/>
        </p:nvGraphicFramePr>
        <p:xfrm>
          <a:off x="1524000" y="1397001"/>
          <a:ext cx="6400800" cy="447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Footer Placeholder 6"/>
          <p:cNvSpPr>
            <a:spLocks noGrp="1"/>
          </p:cNvSpPr>
          <p:nvPr>
            <p:ph type="ftr" sz="quarter" idx="11"/>
          </p:nvPr>
        </p:nvSpPr>
        <p:spPr/>
        <p:txBody>
          <a:bodyPr/>
          <a:lstStyle/>
          <a:p>
            <a:r>
              <a:rPr lang="en-US" smtClean="0"/>
              <a:t>www.facebook.com/jackysethia;                     Contact: +91-9782297977;              Whatsapp: +91-8505854213</a:t>
            </a: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ookkeeping-calculator.jpg"/>
          <p:cNvPicPr>
            <a:picLocks noChangeAspect="1"/>
          </p:cNvPicPr>
          <p:nvPr/>
        </p:nvPicPr>
        <p:blipFill>
          <a:blip r:embed="rId2"/>
          <a:stretch>
            <a:fillRect/>
          </a:stretch>
        </p:blipFill>
        <p:spPr>
          <a:xfrm>
            <a:off x="0" y="0"/>
            <a:ext cx="9144000" cy="6858000"/>
          </a:xfrm>
          <a:prstGeom prst="rect">
            <a:avLst/>
          </a:prstGeom>
          <a:ln>
            <a:noFill/>
          </a:ln>
          <a:effectLst/>
          <a:scene3d>
            <a:camera prst="orthographicFront">
              <a:rot lat="0" lon="0" rev="0"/>
            </a:camera>
            <a:lightRig rig="chilly" dir="t">
              <a:rot lat="0" lon="0" rev="18480000"/>
            </a:lightRig>
          </a:scene3d>
          <a:sp3d prstMaterial="clear">
            <a:bevelT h="63500"/>
          </a:sp3d>
        </p:spPr>
      </p:pic>
      <p:sp>
        <p:nvSpPr>
          <p:cNvPr id="2" name="Title 1"/>
          <p:cNvSpPr>
            <a:spLocks noGrp="1"/>
          </p:cNvSpPr>
          <p:nvPr>
            <p:ph type="title"/>
          </p:nvPr>
        </p:nvSpPr>
        <p:spPr/>
        <p:txBody>
          <a:bodyPr>
            <a:noAutofit/>
          </a:bodyPr>
          <a:lstStyle/>
          <a:p>
            <a:r>
              <a:rPr lang="en-US" sz="4800" dirty="0" smtClean="0">
                <a:solidFill>
                  <a:schemeClr val="accent5">
                    <a:lumMod val="75000"/>
                  </a:schemeClr>
                </a:solidFill>
                <a:latin typeface="Comic Sans MS" pitchFamily="66" charset="0"/>
              </a:rPr>
              <a:t>SINGLE-ENTRY SYSTEM</a:t>
            </a:r>
            <a:endParaRPr lang="en-US" sz="4800" dirty="0">
              <a:solidFill>
                <a:schemeClr val="accent5">
                  <a:lumMod val="75000"/>
                </a:schemeClr>
              </a:solidFill>
              <a:latin typeface="Comic Sans MS" pitchFamily="66" charset="0"/>
            </a:endParaRPr>
          </a:p>
        </p:txBody>
      </p:sp>
      <p:sp>
        <p:nvSpPr>
          <p:cNvPr id="3" name="Content Placeholder 2"/>
          <p:cNvSpPr>
            <a:spLocks noGrp="1"/>
          </p:cNvSpPr>
          <p:nvPr>
            <p:ph idx="1"/>
          </p:nvPr>
        </p:nvSpPr>
        <p:spPr/>
        <p:txBody>
          <a:bodyPr>
            <a:noAutofit/>
          </a:bodyPr>
          <a:lstStyle/>
          <a:p>
            <a:pPr algn="just"/>
            <a:r>
              <a:rPr lang="en-US" sz="2400" dirty="0" smtClean="0">
                <a:solidFill>
                  <a:schemeClr val="accent6">
                    <a:lumMod val="50000"/>
                  </a:schemeClr>
                </a:solidFill>
                <a:latin typeface="Constantia" pitchFamily="18" charset="0"/>
              </a:rPr>
              <a:t>A Single-entry Bookkeeping System is a method of bookkeeping relying on a one sided accounting entry to maintain financial information.</a:t>
            </a:r>
          </a:p>
          <a:p>
            <a:pPr algn="just"/>
            <a:r>
              <a:rPr lang="en-US" sz="2400" dirty="0" smtClean="0">
                <a:solidFill>
                  <a:schemeClr val="accent6">
                    <a:lumMod val="50000"/>
                  </a:schemeClr>
                </a:solidFill>
                <a:latin typeface="Constantia" pitchFamily="18" charset="0"/>
              </a:rPr>
              <a:t>Single-entry Bookkeeping System is commonly used for small businesses with very little or minimal transactions. It is often referred to as simple, practical and informal way of recording. Usually, it only maintains a record of cash disbursement, cash receipts, sales and purchases. All the rest of the accounting records, such as inventory, equipment, capital, etc., are only recorded in the form of memorandum or notes.</a:t>
            </a:r>
          </a:p>
        </p:txBody>
      </p:sp>
      <p:sp>
        <p:nvSpPr>
          <p:cNvPr id="5" name="Footer Placeholder 4"/>
          <p:cNvSpPr>
            <a:spLocks noGrp="1"/>
          </p:cNvSpPr>
          <p:nvPr>
            <p:ph type="ftr" sz="quarter" idx="11"/>
          </p:nvPr>
        </p:nvSpPr>
        <p:spPr/>
        <p:txBody>
          <a:bodyPr/>
          <a:lstStyle/>
          <a:p>
            <a:r>
              <a:rPr lang="en-US" smtClean="0"/>
              <a:t>www.facebook.com/jackysethia;                     Contact: +91-9782297977;              Whatsapp: +91-8505854213</a:t>
            </a:r>
            <a:endParaRPr lang="en-US"/>
          </a:p>
        </p:txBody>
      </p:sp>
    </p:spTree>
  </p:cSld>
  <p:clrMapOvr>
    <a:masterClrMapping/>
  </p:clrMapOvr>
</p:sld>
</file>

<file path=ppt/theme/theme1.xml><?xml version="1.0" encoding="utf-8"?>
<a:theme xmlns:a="http://schemas.openxmlformats.org/drawingml/2006/main" name="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305</TotalTime>
  <Words>1058</Words>
  <Application>Microsoft Office PowerPoint</Application>
  <PresentationFormat>On-screen Show (4:3)</PresentationFormat>
  <Paragraphs>149</Paragraphs>
  <Slides>29</Slides>
  <Notes>1</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Theme1</vt:lpstr>
      <vt:lpstr>A Presentation on BOOK-KEEPING</vt:lpstr>
      <vt:lpstr>Slide 2</vt:lpstr>
      <vt:lpstr>BOOK-KEEPING</vt:lpstr>
      <vt:lpstr>BOOK-KEEPING</vt:lpstr>
      <vt:lpstr>BOOKKEEPING INVOLVES:</vt:lpstr>
      <vt:lpstr>WHY BOOKKEEPING?</vt:lpstr>
      <vt:lpstr>EXAMPLE OF BOOK-KEEPING CYCLE</vt:lpstr>
      <vt:lpstr>TYPES OF BOOKKEEPING SYSTEMS</vt:lpstr>
      <vt:lpstr>SINGLE-ENTRY SYSTEM</vt:lpstr>
      <vt:lpstr>DOUBLE-ENTRY SYSTEM</vt:lpstr>
      <vt:lpstr>METHODS OF BOOKKEEPING</vt:lpstr>
      <vt:lpstr>MANUAL BOOKKEEPING</vt:lpstr>
      <vt:lpstr>COMPUTERIZED BOOKKEEPING</vt:lpstr>
      <vt:lpstr>ELEMENTS OF BOOK-KEEPING</vt:lpstr>
      <vt:lpstr>BOOKS INCLUDES:</vt:lpstr>
      <vt:lpstr>JOURNAL</vt:lpstr>
      <vt:lpstr>CASH BOOK</vt:lpstr>
      <vt:lpstr>PURCHASES BOOK</vt:lpstr>
      <vt:lpstr>SALES BOOK</vt:lpstr>
      <vt:lpstr>PURCHASE RETURNS BOOK</vt:lpstr>
      <vt:lpstr>SALES RETURNS BOOK</vt:lpstr>
      <vt:lpstr>BILLS RECEIVABLES BOOK</vt:lpstr>
      <vt:lpstr>BILLS PAYABLES BOOK</vt:lpstr>
      <vt:lpstr>LEDGERS</vt:lpstr>
      <vt:lpstr>TRIAL BALANCE</vt:lpstr>
      <vt:lpstr>BOOK-KEEPING VS ACCOUNTING</vt:lpstr>
      <vt:lpstr>BOOK-KEEPING IS A PART OF ACCOUNTING</vt:lpstr>
      <vt:lpstr>Slide 28</vt:lpstr>
      <vt:lpstr>Slide 29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Presentation on BOOK KEEPING</dc:title>
  <dc:creator>Jayant Sethia</dc:creator>
  <cp:lastModifiedBy>com1</cp:lastModifiedBy>
  <cp:revision>87</cp:revision>
  <dcterms:created xsi:type="dcterms:W3CDTF">2006-08-16T00:00:00Z</dcterms:created>
  <dcterms:modified xsi:type="dcterms:W3CDTF">2014-02-08T07:34:40Z</dcterms:modified>
</cp:coreProperties>
</file>