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6" autoAdjust="0"/>
  </p:normalViewPr>
  <p:slideViewPr>
    <p:cSldViewPr>
      <p:cViewPr>
        <p:scale>
          <a:sx n="66" d="100"/>
          <a:sy n="66" d="100"/>
        </p:scale>
        <p:origin x="-1278" y="198"/>
      </p:cViewPr>
      <p:guideLst>
        <p:guide orient="horz" pos="2160"/>
        <p:guide pos="2880"/>
      </p:guideLst>
    </p:cSldViewPr>
  </p:slideViewPr>
  <p:outlineViewPr>
    <p:cViewPr>
      <p:scale>
        <a:sx n="33" d="100"/>
        <a:sy n="33" d="100"/>
      </p:scale>
      <p:origin x="0" y="115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8356" name="Rectangle 4"/>
          <p:cNvSpPr>
            <a:spLocks noGrp="1" noChangeArrowheads="1"/>
          </p:cNvSpPr>
          <p:nvPr>
            <p:ph type="sldNum" sz="quarter" idx="4"/>
          </p:nvPr>
        </p:nvSpPr>
        <p:spPr>
          <a:xfrm>
            <a:off x="6553200" y="6245225"/>
            <a:ext cx="2133600" cy="476250"/>
          </a:xfrm>
        </p:spPr>
        <p:txBody>
          <a:bodyPr/>
          <a:lstStyle>
            <a:lvl1pPr algn="r">
              <a:defRPr i="0"/>
            </a:lvl1pPr>
          </a:lstStyle>
          <a:p>
            <a:fld id="{B6F15528-21DE-4FAA-801E-634DDDAF4B2B}" type="slidenum">
              <a:rPr lang="en-US" smtClean="0"/>
              <a:pPr/>
              <a:t>‹#›</a:t>
            </a:fld>
            <a:endParaRPr lang="en-US"/>
          </a:p>
        </p:txBody>
      </p:sp>
      <p:pic>
        <p:nvPicPr>
          <p:cNvPr id="228358" name="Picture 6" descr="Picture1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8357" name="Rectangle 5"/>
          <p:cNvSpPr>
            <a:spLocks noChangeArrowheads="1"/>
          </p:cNvSpPr>
          <p:nvPr/>
        </p:nvSpPr>
        <p:spPr bwMode="auto">
          <a:xfrm>
            <a:off x="6553200" y="6858000"/>
            <a:ext cx="1905000" cy="457200"/>
          </a:xfrm>
          <a:prstGeom prst="rect">
            <a:avLst/>
          </a:prstGeom>
          <a:noFill/>
          <a:ln w="9525">
            <a:noFill/>
            <a:miter lim="800000"/>
            <a:headEnd/>
            <a:tailEnd/>
          </a:ln>
          <a:effectLst/>
        </p:spPr>
        <p:txBody>
          <a:bodyPr/>
          <a:lstStyle/>
          <a:p>
            <a:pPr algn="r">
              <a:lnSpc>
                <a:spcPct val="100000"/>
              </a:lnSpc>
              <a:spcBef>
                <a:spcPct val="0"/>
              </a:spcBef>
              <a:buClrTx/>
              <a:buSzTx/>
              <a:buFontTx/>
              <a:buNone/>
            </a:pPr>
            <a:endParaRPr lang="en-US" sz="1400" b="0">
              <a:solidFill>
                <a:schemeClr val="tx1"/>
              </a:solidFill>
            </a:endParaRPr>
          </a:p>
        </p:txBody>
      </p:sp>
      <p:sp>
        <p:nvSpPr>
          <p:cNvPr id="228355" name="Rectangle 3"/>
          <p:cNvSpPr>
            <a:spLocks noGrp="1" noChangeArrowheads="1"/>
          </p:cNvSpPr>
          <p:nvPr>
            <p:ph type="ctrTitle"/>
          </p:nvPr>
        </p:nvSpPr>
        <p:spPr>
          <a:xfrm>
            <a:off x="152400" y="1349375"/>
            <a:ext cx="6096000" cy="1470025"/>
          </a:xfrm>
        </p:spPr>
        <p:txBody>
          <a:bodyPr/>
          <a:lstStyle>
            <a:lvl1pPr>
              <a:defRPr/>
            </a:lvl1pPr>
          </a:lstStyle>
          <a:p>
            <a:r>
              <a:rPr lang="en-US" smtClean="0"/>
              <a:t>Click to edit Master title style</a:t>
            </a:r>
            <a:endParaRPr lang="en-US"/>
          </a:p>
        </p:txBody>
      </p:sp>
      <p:sp>
        <p:nvSpPr>
          <p:cNvPr id="228354" name="Rectangle 2"/>
          <p:cNvSpPr>
            <a:spLocks noGrp="1" noChangeArrowheads="1"/>
          </p:cNvSpPr>
          <p:nvPr>
            <p:ph type="subTitle" idx="1"/>
          </p:nvPr>
        </p:nvSpPr>
        <p:spPr>
          <a:xfrm>
            <a:off x="381000" y="3048000"/>
            <a:ext cx="5334000" cy="1752600"/>
          </a:xfrm>
        </p:spPr>
        <p:txBody>
          <a:bodyPr/>
          <a:lstStyle>
            <a:lvl1pPr marL="0" indent="0" algn="ctr">
              <a:buFont typeface="Wingdings" pitchFamily="2" charset="2"/>
              <a:buNone/>
              <a:defRPr/>
            </a:lvl1pPr>
          </a:lstStyle>
          <a:p>
            <a:r>
              <a:rPr lang="en-US" smtClean="0"/>
              <a:t>Click to edit Master subtitle style</a:t>
            </a:r>
            <a:endParaRPr lang="en-US"/>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43650" y="0"/>
            <a:ext cx="21145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Impetus Confidential</a:t>
            </a:r>
          </a:p>
        </p:txBody>
      </p:sp>
      <p:sp>
        <p:nvSpPr>
          <p:cNvPr id="6" name="Slide Number Placeholder 5"/>
          <p:cNvSpPr>
            <a:spLocks noGrp="1"/>
          </p:cNvSpPr>
          <p:nvPr>
            <p:ph type="sldNum" sz="quarter" idx="12"/>
          </p:nvPr>
        </p:nvSpPr>
        <p:spPr/>
        <p:txBody>
          <a:bodyPr/>
          <a:lstStyle>
            <a:lvl1pPr>
              <a:defRPr/>
            </a:lvl1pPr>
          </a:lstStyle>
          <a:p>
            <a:fld id="{4E348C7D-8E9B-450C-8A16-136547D48BA5}" type="slidenum">
              <a:rPr lang="en-US"/>
              <a:pPr/>
              <a:t>‹#›</a:t>
            </a:fld>
            <a:endParaRPr lang="en-US"/>
          </a:p>
        </p:txBody>
      </p:sp>
    </p:spTree>
  </p:cSld>
  <p:clrMapOvr>
    <a:masterClrMapping/>
  </p:clrMapOvr>
  <p:transition>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Impetus Confidential</a:t>
            </a:r>
          </a:p>
        </p:txBody>
      </p:sp>
      <p:sp>
        <p:nvSpPr>
          <p:cNvPr id="6" name="Slide Number Placeholder 5"/>
          <p:cNvSpPr>
            <a:spLocks noGrp="1"/>
          </p:cNvSpPr>
          <p:nvPr>
            <p:ph type="sldNum" sz="quarter" idx="12"/>
          </p:nvPr>
        </p:nvSpPr>
        <p:spPr/>
        <p:txBody>
          <a:bodyPr/>
          <a:lstStyle>
            <a:lvl1pPr>
              <a:defRPr/>
            </a:lvl1pPr>
          </a:lstStyle>
          <a:p>
            <a:fld id="{37D2FAB2-4995-4DB8-B03F-2056FB0B2D07}" type="slidenum">
              <a:rPr lang="en-US"/>
              <a:pPr/>
              <a:t>‹#›</a:t>
            </a:fld>
            <a:endParaRPr lang="en-US"/>
          </a:p>
        </p:txBody>
      </p:sp>
    </p:spTree>
  </p:cSld>
  <p:clrMapOvr>
    <a:masterClrMapping/>
  </p:clrMapOvr>
  <p:transition>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Impetus Confidential</a:t>
            </a:r>
          </a:p>
        </p:txBody>
      </p:sp>
      <p:sp>
        <p:nvSpPr>
          <p:cNvPr id="6" name="Slide Number Placeholder 5"/>
          <p:cNvSpPr>
            <a:spLocks noGrp="1"/>
          </p:cNvSpPr>
          <p:nvPr>
            <p:ph type="sldNum" sz="quarter" idx="12"/>
          </p:nvPr>
        </p:nvSpPr>
        <p:spPr/>
        <p:txBody>
          <a:bodyPr/>
          <a:lstStyle>
            <a:lvl1pPr>
              <a:defRPr/>
            </a:lvl1pPr>
          </a:lstStyle>
          <a:p>
            <a:fld id="{ED07B4E4-92DE-47D5-8BB0-1C76ADC63A9F}" type="slidenum">
              <a:rPr lang="en-US"/>
              <a:pPr/>
              <a:t>‹#›</a:t>
            </a:fld>
            <a:endParaRPr lang="en-US"/>
          </a:p>
        </p:txBody>
      </p:sp>
    </p:spTree>
  </p:cSld>
  <p:clrMapOvr>
    <a:masterClrMapping/>
  </p:clrMapOvr>
  <p:transition>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Impetus Confidential</a:t>
            </a:r>
          </a:p>
        </p:txBody>
      </p:sp>
      <p:sp>
        <p:nvSpPr>
          <p:cNvPr id="7" name="Slide Number Placeholder 6"/>
          <p:cNvSpPr>
            <a:spLocks noGrp="1"/>
          </p:cNvSpPr>
          <p:nvPr>
            <p:ph type="sldNum" sz="quarter" idx="12"/>
          </p:nvPr>
        </p:nvSpPr>
        <p:spPr/>
        <p:txBody>
          <a:bodyPr/>
          <a:lstStyle>
            <a:lvl1pPr>
              <a:defRPr/>
            </a:lvl1pPr>
          </a:lstStyle>
          <a:p>
            <a:fld id="{87C12465-B14D-4973-BDDF-60E64E8AD063}" type="slidenum">
              <a:rPr lang="en-US"/>
              <a:pPr/>
              <a:t>‹#›</a:t>
            </a:fld>
            <a:endParaRPr lang="en-US"/>
          </a:p>
        </p:txBody>
      </p:sp>
    </p:spTree>
  </p:cSld>
  <p:clrMapOvr>
    <a:masterClrMapping/>
  </p:clrMapOvr>
  <p:transition>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Impetus Confidential</a:t>
            </a:r>
          </a:p>
        </p:txBody>
      </p:sp>
      <p:sp>
        <p:nvSpPr>
          <p:cNvPr id="9" name="Slide Number Placeholder 8"/>
          <p:cNvSpPr>
            <a:spLocks noGrp="1"/>
          </p:cNvSpPr>
          <p:nvPr>
            <p:ph type="sldNum" sz="quarter" idx="12"/>
          </p:nvPr>
        </p:nvSpPr>
        <p:spPr/>
        <p:txBody>
          <a:bodyPr/>
          <a:lstStyle>
            <a:lvl1pPr>
              <a:defRPr/>
            </a:lvl1pPr>
          </a:lstStyle>
          <a:p>
            <a:fld id="{4AF9030E-C417-46F9-8471-CA3B72544700}" type="slidenum">
              <a:rPr lang="en-US"/>
              <a:pPr/>
              <a:t>‹#›</a:t>
            </a:fld>
            <a:endParaRPr lang="en-US"/>
          </a:p>
        </p:txBody>
      </p:sp>
    </p:spTree>
  </p:cSld>
  <p:clrMapOvr>
    <a:masterClrMapping/>
  </p:clrMapOvr>
  <p:transition>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Impetus Confidential</a:t>
            </a:r>
          </a:p>
        </p:txBody>
      </p:sp>
      <p:sp>
        <p:nvSpPr>
          <p:cNvPr id="5" name="Slide Number Placeholder 4"/>
          <p:cNvSpPr>
            <a:spLocks noGrp="1"/>
          </p:cNvSpPr>
          <p:nvPr>
            <p:ph type="sldNum" sz="quarter" idx="12"/>
          </p:nvPr>
        </p:nvSpPr>
        <p:spPr/>
        <p:txBody>
          <a:bodyPr/>
          <a:lstStyle>
            <a:lvl1pPr>
              <a:defRPr/>
            </a:lvl1pPr>
          </a:lstStyle>
          <a:p>
            <a:fld id="{B0384510-588F-4DCA-904E-C0F31A831EF8}" type="slidenum">
              <a:rPr lang="en-US"/>
              <a:pPr/>
              <a:t>‹#›</a:t>
            </a:fld>
            <a:endParaRPr lang="en-US"/>
          </a:p>
        </p:txBody>
      </p:sp>
    </p:spTree>
  </p:cSld>
  <p:clrMapOvr>
    <a:masterClrMapping/>
  </p:clrMapOvr>
  <p:transition>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Impetus Confidential</a:t>
            </a:r>
          </a:p>
        </p:txBody>
      </p:sp>
      <p:sp>
        <p:nvSpPr>
          <p:cNvPr id="4" name="Slide Number Placeholder 3"/>
          <p:cNvSpPr>
            <a:spLocks noGrp="1"/>
          </p:cNvSpPr>
          <p:nvPr>
            <p:ph type="sldNum" sz="quarter" idx="12"/>
          </p:nvPr>
        </p:nvSpPr>
        <p:spPr/>
        <p:txBody>
          <a:bodyPr/>
          <a:lstStyle>
            <a:lvl1pPr>
              <a:defRPr/>
            </a:lvl1pPr>
          </a:lstStyle>
          <a:p>
            <a:fld id="{BA0D7C21-253C-48A3-9100-F57222FC0E4F}" type="slidenum">
              <a:rPr lang="en-US"/>
              <a:pPr/>
              <a:t>‹#›</a:t>
            </a:fld>
            <a:endParaRPr lang="en-US"/>
          </a:p>
        </p:txBody>
      </p:sp>
    </p:spTree>
  </p:cSld>
  <p:clrMapOvr>
    <a:masterClrMapping/>
  </p:clrMapOvr>
  <p:transition>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Impetus Confidential</a:t>
            </a:r>
          </a:p>
        </p:txBody>
      </p:sp>
      <p:sp>
        <p:nvSpPr>
          <p:cNvPr id="7" name="Slide Number Placeholder 6"/>
          <p:cNvSpPr>
            <a:spLocks noGrp="1"/>
          </p:cNvSpPr>
          <p:nvPr>
            <p:ph type="sldNum" sz="quarter" idx="12"/>
          </p:nvPr>
        </p:nvSpPr>
        <p:spPr/>
        <p:txBody>
          <a:bodyPr/>
          <a:lstStyle>
            <a:lvl1pPr>
              <a:defRPr/>
            </a:lvl1pPr>
          </a:lstStyle>
          <a:p>
            <a:fld id="{34B3BD00-1E31-4911-82E6-6B1AADA522F8}" type="slidenum">
              <a:rPr lang="en-US"/>
              <a:pPr/>
              <a:t>‹#›</a:t>
            </a:fld>
            <a:endParaRPr lang="en-US"/>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Impetus Confidential</a:t>
            </a:r>
          </a:p>
        </p:txBody>
      </p:sp>
      <p:sp>
        <p:nvSpPr>
          <p:cNvPr id="7" name="Slide Number Placeholder 6"/>
          <p:cNvSpPr>
            <a:spLocks noGrp="1"/>
          </p:cNvSpPr>
          <p:nvPr>
            <p:ph type="sldNum" sz="quarter" idx="12"/>
          </p:nvPr>
        </p:nvSpPr>
        <p:spPr/>
        <p:txBody>
          <a:bodyPr/>
          <a:lstStyle>
            <a:lvl1pPr>
              <a:defRPr/>
            </a:lvl1pPr>
          </a:lstStyle>
          <a:p>
            <a:fld id="{0B86DF3D-4428-4404-B33D-28B77BB9A6F7}" type="slidenum">
              <a:rPr lang="en-US"/>
              <a:pPr/>
              <a:t>‹#›</a:t>
            </a:fld>
            <a:endParaRPr lang="en-US"/>
          </a:p>
        </p:txBody>
      </p:sp>
    </p:spTree>
  </p:cSld>
  <p:clrMapOvr>
    <a:masterClrMapping/>
  </p:clrMapOvr>
  <p:transition>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Impetus Confidential</a:t>
            </a:r>
          </a:p>
        </p:txBody>
      </p:sp>
      <p:sp>
        <p:nvSpPr>
          <p:cNvPr id="6" name="Slide Number Placeholder 5"/>
          <p:cNvSpPr>
            <a:spLocks noGrp="1"/>
          </p:cNvSpPr>
          <p:nvPr>
            <p:ph type="sldNum" sz="quarter" idx="12"/>
          </p:nvPr>
        </p:nvSpPr>
        <p:spPr/>
        <p:txBody>
          <a:bodyPr/>
          <a:lstStyle>
            <a:lvl1pPr>
              <a:defRPr/>
            </a:lvl1pPr>
          </a:lstStyle>
          <a:p>
            <a:fld id="{8CD0FD25-32C2-41F1-AE52-A01BB0A042F9}" type="slidenum">
              <a:rPr lang="en-US"/>
              <a:pPr/>
              <a:t>‹#›</a:t>
            </a:fld>
            <a:endParaRPr lang="en-US"/>
          </a:p>
        </p:txBody>
      </p:sp>
    </p:spTree>
  </p:cSld>
  <p:clrMapOvr>
    <a:masterClrMapping/>
  </p:clrMapOvr>
  <p:transition>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Impetus Confidential</a:t>
            </a:r>
          </a:p>
        </p:txBody>
      </p:sp>
      <p:sp>
        <p:nvSpPr>
          <p:cNvPr id="6" name="Slide Number Placeholder 5"/>
          <p:cNvSpPr>
            <a:spLocks noGrp="1"/>
          </p:cNvSpPr>
          <p:nvPr>
            <p:ph type="sldNum" sz="quarter" idx="12"/>
          </p:nvPr>
        </p:nvSpPr>
        <p:spPr/>
        <p:txBody>
          <a:bodyPr/>
          <a:lstStyle>
            <a:lvl1pPr>
              <a:defRPr/>
            </a:lvl1pPr>
          </a:lstStyle>
          <a:p>
            <a:fld id="{BB6CAB86-04BC-4FC6-8FB9-20D6943C06B0}" type="slidenum">
              <a:rPr lang="en-US"/>
              <a:pPr/>
              <a:t>‹#›</a:t>
            </a:fld>
            <a:endParaRPr lang="en-US"/>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39243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3900" y="1371600"/>
            <a:ext cx="39243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6F15528-21DE-4FAA-801E-634DDDAF4B2B}" type="slidenum">
              <a:rPr lang="en-US" smtClean="0"/>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22" name="Rectangle 6"/>
          <p:cNvSpPr>
            <a:spLocks noGrp="1" noChangeArrowheads="1"/>
          </p:cNvSpPr>
          <p:nvPr>
            <p:ph type="body" idx="1"/>
          </p:nvPr>
        </p:nvSpPr>
        <p:spPr bwMode="auto">
          <a:xfrm>
            <a:off x="457200" y="1371600"/>
            <a:ext cx="80010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9221" name="Rectangle 5"/>
          <p:cNvSpPr>
            <a:spLocks noGrp="1" noChangeArrowheads="1"/>
          </p:cNvSpPr>
          <p:nvPr>
            <p:ph type="title"/>
          </p:nvPr>
        </p:nvSpPr>
        <p:spPr bwMode="auto">
          <a:xfrm>
            <a:off x="0" y="0"/>
            <a:ext cx="67056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9224" name="Rectangle 8"/>
          <p:cNvSpPr>
            <a:spLocks noGrp="1" noChangeArrowheads="1"/>
          </p:cNvSpPr>
          <p:nvPr>
            <p:ph type="sldNum" sz="quarter" idx="4"/>
          </p:nvPr>
        </p:nvSpPr>
        <p:spPr bwMode="auto">
          <a:xfrm>
            <a:off x="8686800" y="6400800"/>
            <a:ext cx="457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400" b="0" i="1">
                <a:solidFill>
                  <a:schemeClr val="tx1"/>
                </a:solidFill>
              </a:defRPr>
            </a:lvl1pPr>
          </a:lstStyle>
          <a:p>
            <a:fld id="{B6F15528-21DE-4FAA-801E-634DDDAF4B2B}" type="slidenum">
              <a:rPr lang="en-US" smtClean="0"/>
              <a:pPr/>
              <a:t>‹#›</a:t>
            </a:fld>
            <a:endParaRPr lang="en-US"/>
          </a:p>
        </p:txBody>
      </p:sp>
      <p:sp>
        <p:nvSpPr>
          <p:cNvPr id="9229" name="Rectangle 13"/>
          <p:cNvSpPr>
            <a:spLocks noChangeArrowheads="1"/>
          </p:cNvSpPr>
          <p:nvPr/>
        </p:nvSpPr>
        <p:spPr bwMode="auto">
          <a:xfrm>
            <a:off x="6553200" y="6858000"/>
            <a:ext cx="1905000" cy="457200"/>
          </a:xfrm>
          <a:prstGeom prst="rect">
            <a:avLst/>
          </a:prstGeom>
          <a:noFill/>
          <a:ln w="9525">
            <a:noFill/>
            <a:miter lim="800000"/>
            <a:headEnd/>
            <a:tailEnd/>
          </a:ln>
          <a:effectLst/>
        </p:spPr>
        <p:txBody>
          <a:bodyPr/>
          <a:lstStyle/>
          <a:p>
            <a:pPr algn="r">
              <a:lnSpc>
                <a:spcPct val="100000"/>
              </a:lnSpc>
              <a:spcBef>
                <a:spcPct val="0"/>
              </a:spcBef>
              <a:buClrTx/>
              <a:buSzTx/>
              <a:buFontTx/>
              <a:buNone/>
            </a:pPr>
            <a:endParaRPr lang="en-US" sz="1400" b="0">
              <a:solidFill>
                <a:schemeClr val="tx1"/>
              </a:solidFill>
            </a:endParaRPr>
          </a:p>
        </p:txBody>
      </p:sp>
      <p:sp>
        <p:nvSpPr>
          <p:cNvPr id="9231" name="Rectangle 15"/>
          <p:cNvSpPr>
            <a:spLocks noGrp="1" noChangeArrowheads="1"/>
          </p:cNvSpPr>
          <p:nvPr>
            <p:ph type="ftr" sz="quarter" idx="3"/>
          </p:nvPr>
        </p:nvSpPr>
        <p:spPr bwMode="auto">
          <a:xfrm>
            <a:off x="0" y="6613525"/>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ClrTx/>
              <a:buSzTx/>
              <a:buFontTx/>
              <a:buNone/>
              <a:defRPr sz="1200" b="0" i="1">
                <a:solidFill>
                  <a:schemeClr val="tx1"/>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mb/>
  </p:transition>
  <p:txStyles>
    <p:titleStyle>
      <a:lvl1pPr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mj-lt"/>
          <a:ea typeface="+mj-ea"/>
          <a:cs typeface="+mj-cs"/>
        </a:defRPr>
      </a:lvl1pPr>
      <a:lvl2pPr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2pPr>
      <a:lvl3pPr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3pPr>
      <a:lvl4pPr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4pPr>
      <a:lvl5pPr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5pPr>
      <a:lvl6pPr marL="457200"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6pPr>
      <a:lvl7pPr marL="914400"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7pPr>
      <a:lvl8pPr marL="1371600"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8pPr>
      <a:lvl9pPr marL="1828800" algn="ctr" rtl="0" eaLnBrk="1" fontAlgn="base" hangingPunct="1">
        <a:lnSpc>
          <a:spcPct val="90000"/>
        </a:lnSpc>
        <a:spcBef>
          <a:spcPct val="30000"/>
        </a:spcBef>
        <a:spcAft>
          <a:spcPct val="0"/>
        </a:spcAft>
        <a:defRPr sz="3600" i="1">
          <a:solidFill>
            <a:schemeClr val="tx1"/>
          </a:solidFill>
          <a:effectLst>
            <a:outerShdw blurRad="38100" dist="38100" dir="2700000" algn="tl">
              <a:srgbClr val="C0C0C0"/>
            </a:outerShdw>
          </a:effectLst>
          <a:latin typeface="Arial" charset="0"/>
        </a:defRPr>
      </a:lvl9pPr>
    </p:titleStyle>
    <p:bodyStyle>
      <a:lvl1pPr marL="566738" indent="-566738" algn="l" rtl="0" eaLnBrk="1" fontAlgn="base" hangingPunct="1">
        <a:spcBef>
          <a:spcPct val="30000"/>
        </a:spcBef>
        <a:spcAft>
          <a:spcPct val="10000"/>
        </a:spcAft>
        <a:buClr>
          <a:schemeClr val="tx2"/>
        </a:buClr>
        <a:buSzPct val="75000"/>
        <a:buFont typeface="Wingdings" pitchFamily="2" charset="2"/>
        <a:buChar char="§"/>
        <a:defRPr sz="2800" i="1">
          <a:solidFill>
            <a:schemeClr val="tx1"/>
          </a:solidFill>
          <a:latin typeface="+mn-lt"/>
          <a:ea typeface="+mn-ea"/>
          <a:cs typeface="+mn-cs"/>
        </a:defRPr>
      </a:lvl1pPr>
      <a:lvl2pPr marL="1020763"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2pPr>
      <a:lvl3pPr marL="147478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3pPr>
      <a:lvl4pPr marL="1928813"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4pPr>
      <a:lvl5pPr marL="238283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5pPr>
      <a:lvl6pPr marL="284003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6pPr>
      <a:lvl7pPr marL="329723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7pPr>
      <a:lvl8pPr marL="375443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8pPr>
      <a:lvl9pPr marL="4211638" indent="-452438" algn="l" rtl="0" eaLnBrk="1" fontAlgn="base" hangingPunct="1">
        <a:spcBef>
          <a:spcPct val="30000"/>
        </a:spcBef>
        <a:spcAft>
          <a:spcPct val="10000"/>
        </a:spcAft>
        <a:buClr>
          <a:schemeClr val="tx2"/>
        </a:buClr>
        <a:buSzPct val="75000"/>
        <a:buFont typeface="Wingdings" pitchFamily="2" charset="2"/>
        <a:buChar char="§"/>
        <a:defRPr sz="2400" i="1">
          <a:solidFill>
            <a:srgbClr val="99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2937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938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ClrTx/>
              <a:buSzTx/>
              <a:buFontTx/>
              <a:buNone/>
              <a:defRPr sz="1400" b="0">
                <a:solidFill>
                  <a:schemeClr val="tx1"/>
                </a:solidFill>
              </a:defRPr>
            </a:lvl1pPr>
          </a:lstStyle>
          <a:p>
            <a:endParaRPr lang="en-US"/>
          </a:p>
        </p:txBody>
      </p:sp>
      <p:sp>
        <p:nvSpPr>
          <p:cNvPr id="22938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ClrTx/>
              <a:buSzTx/>
              <a:buFontTx/>
              <a:buNone/>
              <a:defRPr sz="1400" b="0">
                <a:solidFill>
                  <a:schemeClr val="tx1"/>
                </a:solidFill>
              </a:defRPr>
            </a:lvl1pPr>
          </a:lstStyle>
          <a:p>
            <a:r>
              <a:rPr lang="en-US"/>
              <a:t>Impetus Confidential</a:t>
            </a:r>
          </a:p>
        </p:txBody>
      </p:sp>
      <p:sp>
        <p:nvSpPr>
          <p:cNvPr id="22938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buClrTx/>
              <a:buSzTx/>
              <a:buFontTx/>
              <a:buNone/>
              <a:defRPr sz="1400" b="0">
                <a:solidFill>
                  <a:schemeClr val="tx1"/>
                </a:solidFill>
              </a:defRPr>
            </a:lvl1pPr>
          </a:lstStyle>
          <a:p>
            <a:fld id="{F4E17086-3E02-4170-B8A6-F1C1A3FA7A3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mb/>
  </p:transition>
  <p:hf hd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Tax Deducted at Source </a:t>
            </a:r>
            <a:endParaRPr lang="en-US" dirty="0"/>
          </a:p>
        </p:txBody>
      </p:sp>
      <p:sp>
        <p:nvSpPr>
          <p:cNvPr id="3" name="Subtitle 2"/>
          <p:cNvSpPr>
            <a:spLocks noGrp="1"/>
          </p:cNvSpPr>
          <p:nvPr>
            <p:ph type="subTitle" idx="1"/>
          </p:nvPr>
        </p:nvSpPr>
        <p:spPr/>
        <p:txBody>
          <a:bodyPr/>
          <a:lstStyle/>
          <a:p>
            <a:r>
              <a:rPr lang="en-US" dirty="0" smtClean="0"/>
              <a:t>Under Income Tax Act.</a:t>
            </a:r>
            <a:endParaRPr lang="en-US" dirty="0"/>
          </a:p>
        </p:txBody>
      </p:sp>
    </p:spTree>
  </p:cSld>
  <p:clrMapOvr>
    <a:masterClrMapping/>
  </p:clrMapOvr>
  <p:transition>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 Rates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1</a:t>
            </a:r>
            <a:r>
              <a:rPr lang="en-US" dirty="0" smtClean="0"/>
              <a:t>) Any Person whose Accounts are Audited/have been/to be Audited (including Prop. Firm) and Firm,  Cos. all have to deduct Tax at Source. </a:t>
            </a:r>
            <a:endParaRPr lang="en-US" dirty="0" smtClean="0"/>
          </a:p>
          <a:p>
            <a:r>
              <a:rPr lang="en-US" dirty="0" smtClean="0"/>
              <a:t>2</a:t>
            </a:r>
            <a:r>
              <a:rPr lang="en-US" dirty="0" smtClean="0"/>
              <a:t>) Education </a:t>
            </a:r>
            <a:r>
              <a:rPr lang="en-US" dirty="0" err="1" smtClean="0"/>
              <a:t>Cess</a:t>
            </a:r>
            <a:r>
              <a:rPr lang="en-US" dirty="0" smtClean="0"/>
              <a:t> @2% (On Tax + Surcharge) </a:t>
            </a:r>
            <a:endParaRPr lang="en-US" dirty="0" smtClean="0"/>
          </a:p>
          <a:p>
            <a:r>
              <a:rPr lang="en-US" dirty="0" smtClean="0"/>
              <a:t>3</a:t>
            </a:r>
            <a:r>
              <a:rPr lang="en-US" dirty="0" smtClean="0"/>
              <a:t>) Secondary Higher Education </a:t>
            </a:r>
            <a:r>
              <a:rPr lang="en-US" dirty="0" err="1" smtClean="0"/>
              <a:t>Cess</a:t>
            </a:r>
            <a:r>
              <a:rPr lang="en-US" dirty="0" smtClean="0"/>
              <a:t> @1% (On Tax + Surcharge) </a:t>
            </a:r>
            <a:endParaRPr lang="en-US" dirty="0" smtClean="0"/>
          </a:p>
          <a:p>
            <a:r>
              <a:rPr lang="en-US" dirty="0" smtClean="0"/>
              <a:t>4</a:t>
            </a:r>
            <a:r>
              <a:rPr lang="en-US" dirty="0" smtClean="0"/>
              <a:t>) Surcharge @10% (if Income of Individual/HUF Exceeds Rs.10Lacs @10% and in case of payments to Firm, Companies if Income exceeds 1Crore) </a:t>
            </a:r>
            <a:endParaRPr lang="en-US" dirty="0"/>
          </a:p>
        </p:txBody>
      </p:sp>
    </p:spTree>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295400"/>
          <a:ext cx="8001000" cy="5468620"/>
        </p:xfrm>
        <a:graphic>
          <a:graphicData uri="http://schemas.openxmlformats.org/drawingml/2006/table">
            <a:tbl>
              <a:tblPr firstRow="1" bandRow="1">
                <a:tableStyleId>{5C22544A-7EE6-4342-B048-85BDC9FD1C3A}</a:tableStyleId>
              </a:tblPr>
              <a:tblGrid>
                <a:gridCol w="457200"/>
                <a:gridCol w="609600"/>
                <a:gridCol w="1933575"/>
                <a:gridCol w="1000125"/>
                <a:gridCol w="1000125"/>
                <a:gridCol w="1000125"/>
                <a:gridCol w="1000125"/>
                <a:gridCol w="85725"/>
                <a:gridCol w="914400"/>
              </a:tblGrid>
              <a:tr h="370840">
                <a:tc>
                  <a:txBody>
                    <a:bodyPr/>
                    <a:lstStyle/>
                    <a:p>
                      <a:pPr algn="ctr" fontAlgn="ctr"/>
                      <a:r>
                        <a:rPr lang="en-US" sz="1000" b="1" i="0" u="none" strike="noStrike" dirty="0">
                          <a:solidFill>
                            <a:srgbClr val="993300"/>
                          </a:solidFill>
                          <a:latin typeface="Arial"/>
                        </a:rPr>
                        <a:t>Code</a:t>
                      </a:r>
                    </a:p>
                  </a:txBody>
                  <a:tcPr marL="9525" marR="9525" marT="9525" marB="0" anchor="ctr"/>
                </a:tc>
                <a:tc>
                  <a:txBody>
                    <a:bodyPr/>
                    <a:lstStyle/>
                    <a:p>
                      <a:pPr algn="ctr" fontAlgn="ctr"/>
                      <a:r>
                        <a:rPr lang="en-US" sz="1000" b="1" i="0" u="none" strike="noStrike">
                          <a:solidFill>
                            <a:srgbClr val="993300"/>
                          </a:solidFill>
                          <a:latin typeface="Arial"/>
                        </a:rPr>
                        <a:t>Section</a:t>
                      </a:r>
                    </a:p>
                  </a:txBody>
                  <a:tcPr marL="9525" marR="9525" marT="9525" marB="0" anchor="ctr"/>
                </a:tc>
                <a:tc>
                  <a:txBody>
                    <a:bodyPr/>
                    <a:lstStyle/>
                    <a:p>
                      <a:pPr algn="ctr" fontAlgn="ctr"/>
                      <a:r>
                        <a:rPr lang="en-US" sz="1000" b="1" i="0" u="none" strike="noStrike">
                          <a:solidFill>
                            <a:srgbClr val="993300"/>
                          </a:solidFill>
                          <a:latin typeface="Arial"/>
                        </a:rPr>
                        <a:t>Nature of Payments</a:t>
                      </a:r>
                    </a:p>
                  </a:txBody>
                  <a:tcPr marL="9525" marR="9525" marT="9525" marB="0" anchor="ctr"/>
                </a:tc>
                <a:tc>
                  <a:txBody>
                    <a:bodyPr/>
                    <a:lstStyle/>
                    <a:p>
                      <a:pPr algn="ctr" fontAlgn="ctr"/>
                      <a:r>
                        <a:rPr lang="en-US" sz="1000" b="1" i="0" u="none" strike="noStrike">
                          <a:solidFill>
                            <a:srgbClr val="993300"/>
                          </a:solidFill>
                          <a:latin typeface="Arial"/>
                        </a:rPr>
                        <a:t>Limit for the year</a:t>
                      </a:r>
                    </a:p>
                  </a:txBody>
                  <a:tcPr marL="9525" marR="9525" marT="9525" marB="0" anchor="ctr"/>
                </a:tc>
                <a:tc>
                  <a:txBody>
                    <a:bodyPr/>
                    <a:lstStyle/>
                    <a:p>
                      <a:pPr algn="ctr" fontAlgn="ctr"/>
                      <a:r>
                        <a:rPr lang="en-US" sz="1000" b="1" i="0" u="none" strike="noStrike">
                          <a:solidFill>
                            <a:srgbClr val="993300"/>
                          </a:solidFill>
                          <a:latin typeface="Arial"/>
                        </a:rPr>
                        <a:t>Individual or HUF where total payment upto Rs. 10 lacs or Firm where total payment upto 1Crore</a:t>
                      </a:r>
                    </a:p>
                  </a:txBody>
                  <a:tcPr marL="9525" marR="9525" marT="9525" marB="0" anchor="ctr"/>
                </a:tc>
                <a:tc>
                  <a:txBody>
                    <a:bodyPr/>
                    <a:lstStyle/>
                    <a:p>
                      <a:pPr algn="ctr" fontAlgn="ctr"/>
                      <a:r>
                        <a:rPr lang="en-US" sz="1000" b="1" i="0" u="none" strike="noStrike">
                          <a:solidFill>
                            <a:srgbClr val="993300"/>
                          </a:solidFill>
                          <a:latin typeface="Arial"/>
                        </a:rPr>
                        <a:t>Individual or HUF where total payment exceeds Rs. 10 Lacs or Firm where total payment exceeds Rs. 1Crore</a:t>
                      </a:r>
                    </a:p>
                  </a:txBody>
                  <a:tcPr marL="9525" marR="9525" marT="9525" marB="0" anchor="ctr"/>
                </a:tc>
                <a:tc gridSpan="2">
                  <a:txBody>
                    <a:bodyPr/>
                    <a:lstStyle/>
                    <a:p>
                      <a:pPr algn="ctr" fontAlgn="ctr"/>
                      <a:r>
                        <a:rPr lang="en-US" sz="1000" b="1" i="0" u="none" strike="noStrike">
                          <a:solidFill>
                            <a:srgbClr val="993300"/>
                          </a:solidFill>
                          <a:latin typeface="Arial"/>
                        </a:rPr>
                        <a:t>Company where total payment is upto Rs. 1 Crore</a:t>
                      </a:r>
                    </a:p>
                  </a:txBody>
                  <a:tcPr marL="9525" marR="9525" marT="9525" marB="0" anchor="ctr"/>
                </a:tc>
                <a:tc hMerge="1">
                  <a:txBody>
                    <a:bodyPr/>
                    <a:lstStyle/>
                    <a:p>
                      <a:pPr algn="ctr" fontAlgn="ctr"/>
                      <a:endParaRPr lang="en-US" sz="1000" b="1" i="0" u="none" strike="noStrike">
                        <a:solidFill>
                          <a:srgbClr val="993300"/>
                        </a:solidFill>
                        <a:latin typeface="Arial"/>
                      </a:endParaRPr>
                    </a:p>
                  </a:txBody>
                  <a:tcPr marL="9525" marR="9525" marT="9525" marB="0" anchor="ctr"/>
                </a:tc>
                <a:tc>
                  <a:txBody>
                    <a:bodyPr/>
                    <a:lstStyle/>
                    <a:p>
                      <a:pPr algn="ctr" fontAlgn="ctr"/>
                      <a:r>
                        <a:rPr lang="en-US" sz="1000" b="1" i="0" u="none" strike="noStrike">
                          <a:solidFill>
                            <a:srgbClr val="993300"/>
                          </a:solidFill>
                          <a:latin typeface="Arial"/>
                        </a:rPr>
                        <a:t>Company where total payment exceeds Rs. 1 Crore</a:t>
                      </a:r>
                    </a:p>
                  </a:txBody>
                  <a:tcPr marL="9525" marR="9525" marT="9525" marB="0" anchor="ctr"/>
                </a:tc>
              </a:tr>
              <a:tr h="370840">
                <a:tc>
                  <a:txBody>
                    <a:bodyPr/>
                    <a:lstStyle/>
                    <a:p>
                      <a:pPr algn="ctr" fontAlgn="b"/>
                      <a:r>
                        <a:rPr lang="en-US" sz="1000" b="0" i="0" u="none" strike="noStrike" dirty="0">
                          <a:solidFill>
                            <a:srgbClr val="993300"/>
                          </a:solidFill>
                          <a:latin typeface="Arial"/>
                        </a:rPr>
                        <a:t>92B</a:t>
                      </a:r>
                    </a:p>
                  </a:txBody>
                  <a:tcPr marL="9525" marR="9525" marT="9525" marB="0" anchor="b"/>
                </a:tc>
                <a:tc>
                  <a:txBody>
                    <a:bodyPr/>
                    <a:lstStyle/>
                    <a:p>
                      <a:pPr algn="ctr" fontAlgn="b"/>
                      <a:r>
                        <a:rPr lang="en-US" sz="1000" b="0" i="0" u="none" strike="noStrike">
                          <a:solidFill>
                            <a:srgbClr val="993300"/>
                          </a:solidFill>
                          <a:latin typeface="Arial"/>
                        </a:rPr>
                        <a:t>192</a:t>
                      </a:r>
                    </a:p>
                  </a:txBody>
                  <a:tcPr marL="9525" marR="9525" marT="9525" marB="0" anchor="b"/>
                </a:tc>
                <a:tc>
                  <a:txBody>
                    <a:bodyPr/>
                    <a:lstStyle/>
                    <a:p>
                      <a:pPr algn="l" fontAlgn="t"/>
                      <a:r>
                        <a:rPr lang="en-US" sz="1200" b="0" i="0" u="none" strike="noStrike" dirty="0">
                          <a:solidFill>
                            <a:srgbClr val="993300"/>
                          </a:solidFill>
                          <a:latin typeface="Times New Roman"/>
                        </a:rPr>
                        <a:t>Salary</a:t>
                      </a:r>
                    </a:p>
                  </a:txBody>
                  <a:tcPr marL="9525" marR="9525" marT="9525" marB="0"/>
                </a:tc>
                <a:tc gridSpan="6">
                  <a:txBody>
                    <a:bodyPr/>
                    <a:lstStyle/>
                    <a:p>
                      <a:pPr algn="ctr" fontAlgn="b"/>
                      <a:r>
                        <a:rPr lang="en-US" sz="1800" b="0" i="0" u="none" strike="noStrike" kern="1200" dirty="0" smtClean="0">
                          <a:solidFill>
                            <a:srgbClr val="993300"/>
                          </a:solidFill>
                          <a:latin typeface="Times New Roman"/>
                          <a:ea typeface="+mn-ea"/>
                          <a:cs typeface="+mn-cs"/>
                        </a:rPr>
                        <a:t>As per Individual </a:t>
                      </a:r>
                      <a:r>
                        <a:rPr lang="en-US" sz="1800" b="0" i="0" u="none" strike="noStrike" kern="1200" baseline="0" dirty="0" smtClean="0">
                          <a:solidFill>
                            <a:srgbClr val="993300"/>
                          </a:solidFill>
                          <a:latin typeface="Times New Roman"/>
                          <a:ea typeface="+mn-ea"/>
                          <a:cs typeface="+mn-cs"/>
                        </a:rPr>
                        <a:t> tax rates</a:t>
                      </a:r>
                      <a:endParaRPr lang="en-US" sz="1800" b="0" i="0" u="none" strike="noStrike" kern="1200" dirty="0">
                        <a:solidFill>
                          <a:srgbClr val="993300"/>
                        </a:solidFill>
                        <a:latin typeface="Times New Roman"/>
                        <a:ea typeface="+mn-ea"/>
                        <a:cs typeface="+mn-cs"/>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fontAlgn="b"/>
                      <a:r>
                        <a:rPr lang="en-US" sz="1000" b="0" i="0" u="none" strike="noStrike">
                          <a:solidFill>
                            <a:srgbClr val="993300"/>
                          </a:solidFill>
                          <a:latin typeface="Arial"/>
                        </a:rPr>
                        <a:t>94A</a:t>
                      </a:r>
                    </a:p>
                  </a:txBody>
                  <a:tcPr marL="9525" marR="9525" marT="9525" marB="0" anchor="b"/>
                </a:tc>
                <a:tc>
                  <a:txBody>
                    <a:bodyPr/>
                    <a:lstStyle/>
                    <a:p>
                      <a:pPr algn="ctr" fontAlgn="b"/>
                      <a:r>
                        <a:rPr lang="en-US" sz="1000" b="0" i="0" u="none" strike="noStrike">
                          <a:solidFill>
                            <a:srgbClr val="993300"/>
                          </a:solidFill>
                          <a:latin typeface="Arial"/>
                        </a:rPr>
                        <a:t>194A</a:t>
                      </a:r>
                    </a:p>
                  </a:txBody>
                  <a:tcPr marL="9525" marR="9525" marT="9525" marB="0" anchor="b"/>
                </a:tc>
                <a:tc>
                  <a:txBody>
                    <a:bodyPr/>
                    <a:lstStyle/>
                    <a:p>
                      <a:pPr algn="l" fontAlgn="t"/>
                      <a:r>
                        <a:rPr lang="en-US" sz="1200" b="0" i="0" u="none" strike="noStrike">
                          <a:solidFill>
                            <a:srgbClr val="993300"/>
                          </a:solidFill>
                          <a:latin typeface="Times New Roman"/>
                        </a:rPr>
                        <a:t>Interest other than interest from bank deposit (Note 1)</a:t>
                      </a:r>
                    </a:p>
                  </a:txBody>
                  <a:tcPr marL="9525" marR="9525" marT="9525" marB="0"/>
                </a:tc>
                <a:tc>
                  <a:txBody>
                    <a:bodyPr/>
                    <a:lstStyle/>
                    <a:p>
                      <a:pPr algn="r" fontAlgn="t"/>
                      <a:r>
                        <a:rPr lang="en-US" sz="1200" b="1" i="0" u="none" strike="noStrike">
                          <a:latin typeface="Times New Roman"/>
                        </a:rPr>
                        <a:t>5000</a:t>
                      </a:r>
                    </a:p>
                  </a:txBody>
                  <a:tcPr marL="9525" marR="9525" marT="9525" marB="0"/>
                </a:tc>
                <a:tc>
                  <a:txBody>
                    <a:bodyPr/>
                    <a:lstStyle/>
                    <a:p>
                      <a:pPr algn="r" fontAlgn="t"/>
                      <a:r>
                        <a:rPr lang="en-US" sz="1200" b="0" i="0" u="none" strike="noStrike" dirty="0">
                          <a:latin typeface="Times New Roman"/>
                        </a:rPr>
                        <a:t>10.300</a:t>
                      </a:r>
                    </a:p>
                  </a:txBody>
                  <a:tcPr marL="9525" marR="9525" marT="9525" marB="0"/>
                </a:tc>
                <a:tc>
                  <a:txBody>
                    <a:bodyPr/>
                    <a:lstStyle/>
                    <a:p>
                      <a:pPr algn="r" fontAlgn="t"/>
                      <a:r>
                        <a:rPr lang="en-US" sz="1200" b="0" i="0" u="none" strike="noStrike">
                          <a:latin typeface="Times New Roman"/>
                        </a:rPr>
                        <a:t>11.330</a:t>
                      </a:r>
                    </a:p>
                  </a:txBody>
                  <a:tcPr marL="9525" marR="9525" marT="9525" marB="0"/>
                </a:tc>
                <a:tc>
                  <a:txBody>
                    <a:bodyPr/>
                    <a:lstStyle/>
                    <a:p>
                      <a:pPr algn="r" fontAlgn="t"/>
                      <a:r>
                        <a:rPr lang="en-US" sz="1200" b="0" i="0" u="none" strike="noStrike">
                          <a:latin typeface="Times New Roman"/>
                        </a:rPr>
                        <a:t>20.600</a:t>
                      </a:r>
                    </a:p>
                  </a:txBody>
                  <a:tcPr marL="9525" marR="9525" marT="9525" marB="0"/>
                </a:tc>
                <a:tc gridSpan="2">
                  <a:txBody>
                    <a:bodyPr/>
                    <a:lstStyle/>
                    <a:p>
                      <a:pPr algn="r" fontAlgn="t"/>
                      <a:r>
                        <a:rPr lang="en-US" sz="1200" b="0" i="0" u="none" strike="noStrike">
                          <a:latin typeface="Times New Roman"/>
                        </a:rPr>
                        <a:t>22.660</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94B</a:t>
                      </a:r>
                    </a:p>
                  </a:txBody>
                  <a:tcPr marL="9525" marR="9525" marT="9525" marB="0" anchor="b"/>
                </a:tc>
                <a:tc>
                  <a:txBody>
                    <a:bodyPr/>
                    <a:lstStyle/>
                    <a:p>
                      <a:pPr algn="ctr" fontAlgn="b"/>
                      <a:r>
                        <a:rPr lang="en-US" sz="1000" b="0" i="0" u="none" strike="noStrike">
                          <a:solidFill>
                            <a:srgbClr val="993300"/>
                          </a:solidFill>
                          <a:latin typeface="Arial"/>
                        </a:rPr>
                        <a:t>194B</a:t>
                      </a:r>
                    </a:p>
                  </a:txBody>
                  <a:tcPr marL="9525" marR="9525" marT="9525" marB="0" anchor="b"/>
                </a:tc>
                <a:tc>
                  <a:txBody>
                    <a:bodyPr/>
                    <a:lstStyle/>
                    <a:p>
                      <a:pPr algn="l" fontAlgn="t"/>
                      <a:r>
                        <a:rPr lang="en-US" sz="1200" b="0" i="0" u="none" strike="noStrike">
                          <a:solidFill>
                            <a:srgbClr val="993300"/>
                          </a:solidFill>
                          <a:latin typeface="Times New Roman"/>
                        </a:rPr>
                        <a:t>Winning from Lotteries</a:t>
                      </a:r>
                    </a:p>
                  </a:txBody>
                  <a:tcPr marL="9525" marR="9525" marT="9525" marB="0"/>
                </a:tc>
                <a:tc>
                  <a:txBody>
                    <a:bodyPr/>
                    <a:lstStyle/>
                    <a:p>
                      <a:pPr algn="r" fontAlgn="t"/>
                      <a:r>
                        <a:rPr lang="en-US" sz="1200" b="1" i="0" u="none" strike="noStrike">
                          <a:latin typeface="Times New Roman"/>
                        </a:rPr>
                        <a:t>5000</a:t>
                      </a:r>
                    </a:p>
                  </a:txBody>
                  <a:tcPr marL="9525" marR="9525" marT="9525" marB="0"/>
                </a:tc>
                <a:tc>
                  <a:txBody>
                    <a:bodyPr/>
                    <a:lstStyle/>
                    <a:p>
                      <a:pPr algn="r" fontAlgn="t"/>
                      <a:r>
                        <a:rPr lang="en-US" sz="1200" b="0" i="0" u="none" strike="noStrike">
                          <a:latin typeface="Times New Roman"/>
                        </a:rPr>
                        <a:t>30.900</a:t>
                      </a:r>
                    </a:p>
                  </a:txBody>
                  <a:tcPr marL="9525" marR="9525" marT="9525" marB="0"/>
                </a:tc>
                <a:tc>
                  <a:txBody>
                    <a:bodyPr/>
                    <a:lstStyle/>
                    <a:p>
                      <a:pPr algn="r" fontAlgn="t"/>
                      <a:r>
                        <a:rPr lang="en-US" sz="1200" b="0" i="0" u="none" strike="noStrike">
                          <a:latin typeface="Times New Roman"/>
                        </a:rPr>
                        <a:t>33.990</a:t>
                      </a:r>
                    </a:p>
                  </a:txBody>
                  <a:tcPr marL="9525" marR="9525" marT="9525" marB="0"/>
                </a:tc>
                <a:tc>
                  <a:txBody>
                    <a:bodyPr/>
                    <a:lstStyle/>
                    <a:p>
                      <a:pPr algn="r" fontAlgn="t"/>
                      <a:r>
                        <a:rPr lang="en-US" sz="1200" b="0" i="0" u="none" strike="noStrike">
                          <a:latin typeface="Times New Roman"/>
                        </a:rPr>
                        <a:t>30.900</a:t>
                      </a:r>
                    </a:p>
                  </a:txBody>
                  <a:tcPr marL="9525" marR="9525" marT="9525" marB="0"/>
                </a:tc>
                <a:tc gridSpan="2">
                  <a:txBody>
                    <a:bodyPr/>
                    <a:lstStyle/>
                    <a:p>
                      <a:pPr algn="r" fontAlgn="t"/>
                      <a:r>
                        <a:rPr lang="en-US" sz="1200" b="0" i="0" u="none" strike="noStrike">
                          <a:latin typeface="Times New Roman"/>
                        </a:rPr>
                        <a:t>33.990</a:t>
                      </a:r>
                    </a:p>
                  </a:txBody>
                  <a:tcPr marL="9525" marR="9525" marT="9525" marB="0"/>
                </a:tc>
                <a:tc hMerge="1">
                  <a:txBody>
                    <a:bodyPr/>
                    <a:lstStyle/>
                    <a:p>
                      <a:endParaRPr lang="en-US"/>
                    </a:p>
                  </a:txBody>
                  <a:tcPr/>
                </a:tc>
              </a:tr>
              <a:tr h="370840">
                <a:tc>
                  <a:txBody>
                    <a:bodyPr/>
                    <a:lstStyle/>
                    <a:p>
                      <a:pPr algn="ctr" fontAlgn="b"/>
                      <a:r>
                        <a:rPr lang="en-US" sz="1000" b="0" i="0" u="none" strike="noStrike" dirty="0">
                          <a:solidFill>
                            <a:srgbClr val="993300"/>
                          </a:solidFill>
                          <a:latin typeface="Arial"/>
                        </a:rPr>
                        <a:t>94C</a:t>
                      </a:r>
                    </a:p>
                  </a:txBody>
                  <a:tcPr marL="9525" marR="9525" marT="9525" marB="0" anchor="b"/>
                </a:tc>
                <a:tc>
                  <a:txBody>
                    <a:bodyPr/>
                    <a:lstStyle/>
                    <a:p>
                      <a:pPr algn="ctr" fontAlgn="b"/>
                      <a:r>
                        <a:rPr lang="en-US" sz="1000" b="0" i="0" u="none" strike="noStrike">
                          <a:solidFill>
                            <a:srgbClr val="993300"/>
                          </a:solidFill>
                          <a:latin typeface="Arial"/>
                        </a:rPr>
                        <a:t>194C</a:t>
                      </a:r>
                    </a:p>
                  </a:txBody>
                  <a:tcPr marL="9525" marR="9525" marT="9525" marB="0" anchor="b"/>
                </a:tc>
                <a:tc>
                  <a:txBody>
                    <a:bodyPr/>
                    <a:lstStyle/>
                    <a:p>
                      <a:pPr algn="l" fontAlgn="t"/>
                      <a:r>
                        <a:rPr lang="en-US" sz="1200" b="0" i="0" u="none" strike="noStrike">
                          <a:solidFill>
                            <a:srgbClr val="993300"/>
                          </a:solidFill>
                          <a:latin typeface="Times New Roman"/>
                        </a:rPr>
                        <a:t>Payment to Contractor (Other than Advertisement Contracts) (Note 2)</a:t>
                      </a:r>
                    </a:p>
                  </a:txBody>
                  <a:tcPr marL="9525" marR="9525" marT="9525" marB="0"/>
                </a:tc>
                <a:tc>
                  <a:txBody>
                    <a:bodyPr/>
                    <a:lstStyle/>
                    <a:p>
                      <a:pPr algn="r" fontAlgn="t"/>
                      <a:r>
                        <a:rPr lang="en-US" sz="1200" b="1" i="0" u="none" strike="noStrike">
                          <a:latin typeface="Times New Roman"/>
                        </a:rPr>
                        <a:t>20000</a:t>
                      </a:r>
                    </a:p>
                  </a:txBody>
                  <a:tcPr marL="9525" marR="9525" marT="9525" marB="0"/>
                </a:tc>
                <a:tc>
                  <a:txBody>
                    <a:bodyPr/>
                    <a:lstStyle/>
                    <a:p>
                      <a:pPr algn="r" fontAlgn="t"/>
                      <a:r>
                        <a:rPr lang="en-US" sz="1200" b="0" i="0" u="none" strike="noStrike" dirty="0">
                          <a:latin typeface="Times New Roman"/>
                        </a:rPr>
                        <a:t>2.060</a:t>
                      </a:r>
                    </a:p>
                  </a:txBody>
                  <a:tcPr marL="9525" marR="9525" marT="9525" marB="0"/>
                </a:tc>
                <a:tc>
                  <a:txBody>
                    <a:bodyPr/>
                    <a:lstStyle/>
                    <a:p>
                      <a:pPr algn="r" fontAlgn="t"/>
                      <a:r>
                        <a:rPr lang="en-US" sz="1200" b="0" i="0" u="none" strike="noStrike">
                          <a:latin typeface="Times New Roman"/>
                        </a:rPr>
                        <a:t>2.266</a:t>
                      </a:r>
                    </a:p>
                  </a:txBody>
                  <a:tcPr marL="9525" marR="9525" marT="9525" marB="0"/>
                </a:tc>
                <a:tc>
                  <a:txBody>
                    <a:bodyPr/>
                    <a:lstStyle/>
                    <a:p>
                      <a:pPr algn="r" fontAlgn="t"/>
                      <a:r>
                        <a:rPr lang="en-US" sz="1200" b="0" i="0" u="none" strike="noStrike">
                          <a:latin typeface="Times New Roman"/>
                        </a:rPr>
                        <a:t>2.060</a:t>
                      </a:r>
                    </a:p>
                  </a:txBody>
                  <a:tcPr marL="9525" marR="9525" marT="9525" marB="0"/>
                </a:tc>
                <a:tc gridSpan="2">
                  <a:txBody>
                    <a:bodyPr/>
                    <a:lstStyle/>
                    <a:p>
                      <a:pPr algn="r" fontAlgn="t"/>
                      <a:r>
                        <a:rPr lang="en-US" sz="1200" b="0" i="0" u="none" strike="noStrike">
                          <a:latin typeface="Times New Roman"/>
                        </a:rPr>
                        <a:t>2.266</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94C</a:t>
                      </a:r>
                    </a:p>
                  </a:txBody>
                  <a:tcPr marL="9525" marR="9525" marT="9525" marB="0" anchor="b"/>
                </a:tc>
                <a:tc>
                  <a:txBody>
                    <a:bodyPr/>
                    <a:lstStyle/>
                    <a:p>
                      <a:pPr algn="ctr" fontAlgn="b"/>
                      <a:r>
                        <a:rPr lang="en-US" sz="1000" b="0" i="0" u="none" strike="noStrike">
                          <a:solidFill>
                            <a:srgbClr val="993300"/>
                          </a:solidFill>
                          <a:latin typeface="Arial"/>
                        </a:rPr>
                        <a:t>194C</a:t>
                      </a:r>
                    </a:p>
                  </a:txBody>
                  <a:tcPr marL="9525" marR="9525" marT="9525" marB="0" anchor="b"/>
                </a:tc>
                <a:tc>
                  <a:txBody>
                    <a:bodyPr/>
                    <a:lstStyle/>
                    <a:p>
                      <a:pPr algn="l" fontAlgn="t"/>
                      <a:r>
                        <a:rPr lang="en-US" sz="1200" b="0" i="0" u="none" strike="noStrike">
                          <a:solidFill>
                            <a:srgbClr val="993300"/>
                          </a:solidFill>
                          <a:latin typeface="Times New Roman"/>
                        </a:rPr>
                        <a:t>Payment to Sub-Contractor/ Advertisement Contracts (Note 2)</a:t>
                      </a:r>
                    </a:p>
                  </a:txBody>
                  <a:tcPr marL="9525" marR="9525" marT="9525" marB="0"/>
                </a:tc>
                <a:tc>
                  <a:txBody>
                    <a:bodyPr/>
                    <a:lstStyle/>
                    <a:p>
                      <a:pPr algn="r" fontAlgn="t"/>
                      <a:r>
                        <a:rPr lang="en-US" sz="1200" b="1" i="0" u="none" strike="noStrike">
                          <a:latin typeface="Times New Roman"/>
                        </a:rPr>
                        <a:t>20000</a:t>
                      </a:r>
                    </a:p>
                  </a:txBody>
                  <a:tcPr marL="9525" marR="9525" marT="9525" marB="0"/>
                </a:tc>
                <a:tc>
                  <a:txBody>
                    <a:bodyPr/>
                    <a:lstStyle/>
                    <a:p>
                      <a:pPr algn="r" fontAlgn="t"/>
                      <a:r>
                        <a:rPr lang="en-US" sz="1200" b="0" i="0" u="none" strike="noStrike">
                          <a:latin typeface="Times New Roman"/>
                        </a:rPr>
                        <a:t>1.030</a:t>
                      </a:r>
                    </a:p>
                  </a:txBody>
                  <a:tcPr marL="9525" marR="9525" marT="9525" marB="0"/>
                </a:tc>
                <a:tc>
                  <a:txBody>
                    <a:bodyPr/>
                    <a:lstStyle/>
                    <a:p>
                      <a:pPr algn="r" fontAlgn="t"/>
                      <a:r>
                        <a:rPr lang="en-US" sz="1200" b="0" i="0" u="none" strike="noStrike">
                          <a:latin typeface="Times New Roman"/>
                        </a:rPr>
                        <a:t>1.133</a:t>
                      </a:r>
                    </a:p>
                  </a:txBody>
                  <a:tcPr marL="9525" marR="9525" marT="9525" marB="0"/>
                </a:tc>
                <a:tc>
                  <a:txBody>
                    <a:bodyPr/>
                    <a:lstStyle/>
                    <a:p>
                      <a:pPr algn="r" fontAlgn="t"/>
                      <a:r>
                        <a:rPr lang="en-US" sz="1200" b="0" i="0" u="none" strike="noStrike">
                          <a:latin typeface="Times New Roman"/>
                        </a:rPr>
                        <a:t>1.030</a:t>
                      </a:r>
                    </a:p>
                  </a:txBody>
                  <a:tcPr marL="9525" marR="9525" marT="9525" marB="0"/>
                </a:tc>
                <a:tc gridSpan="2">
                  <a:txBody>
                    <a:bodyPr/>
                    <a:lstStyle/>
                    <a:p>
                      <a:pPr algn="r" fontAlgn="t"/>
                      <a:r>
                        <a:rPr lang="en-US" sz="1200" b="0" i="0" u="none" strike="noStrike">
                          <a:latin typeface="Times New Roman"/>
                        </a:rPr>
                        <a:t>1.133</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94D</a:t>
                      </a:r>
                    </a:p>
                  </a:txBody>
                  <a:tcPr marL="9525" marR="9525" marT="9525" marB="0" anchor="b"/>
                </a:tc>
                <a:tc>
                  <a:txBody>
                    <a:bodyPr/>
                    <a:lstStyle/>
                    <a:p>
                      <a:pPr algn="ctr" fontAlgn="b"/>
                      <a:r>
                        <a:rPr lang="en-US" sz="1000" b="0" i="0" u="none" strike="noStrike">
                          <a:solidFill>
                            <a:srgbClr val="993300"/>
                          </a:solidFill>
                          <a:latin typeface="Arial"/>
                        </a:rPr>
                        <a:t>194D</a:t>
                      </a:r>
                    </a:p>
                  </a:txBody>
                  <a:tcPr marL="9525" marR="9525" marT="9525" marB="0" anchor="b"/>
                </a:tc>
                <a:tc>
                  <a:txBody>
                    <a:bodyPr/>
                    <a:lstStyle/>
                    <a:p>
                      <a:pPr algn="l" fontAlgn="t"/>
                      <a:r>
                        <a:rPr lang="en-US" sz="1200" b="0" i="0" u="none" strike="noStrike">
                          <a:solidFill>
                            <a:srgbClr val="993300"/>
                          </a:solidFill>
                          <a:latin typeface="Times New Roman"/>
                        </a:rPr>
                        <a:t>Insurance Commission</a:t>
                      </a:r>
                    </a:p>
                  </a:txBody>
                  <a:tcPr marL="9525" marR="9525" marT="9525" marB="0"/>
                </a:tc>
                <a:tc>
                  <a:txBody>
                    <a:bodyPr/>
                    <a:lstStyle/>
                    <a:p>
                      <a:pPr algn="r" fontAlgn="t"/>
                      <a:r>
                        <a:rPr lang="en-US" sz="1200" b="1" i="0" u="none" strike="noStrike">
                          <a:latin typeface="Times New Roman"/>
                        </a:rPr>
                        <a:t>5000</a:t>
                      </a:r>
                    </a:p>
                  </a:txBody>
                  <a:tcPr marL="9525" marR="9525" marT="9525" marB="0"/>
                </a:tc>
                <a:tc>
                  <a:txBody>
                    <a:bodyPr/>
                    <a:lstStyle/>
                    <a:p>
                      <a:pPr algn="r" fontAlgn="t"/>
                      <a:r>
                        <a:rPr lang="en-US" sz="1200" b="0" i="0" u="none" strike="noStrike">
                          <a:latin typeface="Times New Roman"/>
                        </a:rPr>
                        <a:t>10.300</a:t>
                      </a:r>
                    </a:p>
                  </a:txBody>
                  <a:tcPr marL="9525" marR="9525" marT="9525" marB="0"/>
                </a:tc>
                <a:tc>
                  <a:txBody>
                    <a:bodyPr/>
                    <a:lstStyle/>
                    <a:p>
                      <a:pPr algn="r" fontAlgn="t"/>
                      <a:r>
                        <a:rPr lang="en-US" sz="1200" b="0" i="0" u="none" strike="noStrike">
                          <a:latin typeface="Times New Roman"/>
                        </a:rPr>
                        <a:t>11.330</a:t>
                      </a:r>
                    </a:p>
                  </a:txBody>
                  <a:tcPr marL="9525" marR="9525" marT="9525" marB="0"/>
                </a:tc>
                <a:tc>
                  <a:txBody>
                    <a:bodyPr/>
                    <a:lstStyle/>
                    <a:p>
                      <a:pPr algn="r" fontAlgn="t"/>
                      <a:r>
                        <a:rPr lang="en-US" sz="1200" b="0" i="0" u="none" strike="noStrike">
                          <a:latin typeface="Times New Roman"/>
                        </a:rPr>
                        <a:t>20.600</a:t>
                      </a:r>
                    </a:p>
                  </a:txBody>
                  <a:tcPr marL="9525" marR="9525" marT="9525" marB="0"/>
                </a:tc>
                <a:tc gridSpan="2">
                  <a:txBody>
                    <a:bodyPr/>
                    <a:lstStyle/>
                    <a:p>
                      <a:pPr algn="r" fontAlgn="t"/>
                      <a:r>
                        <a:rPr lang="en-US" sz="1200" b="0" i="0" u="none" strike="noStrike">
                          <a:latin typeface="Times New Roman"/>
                        </a:rPr>
                        <a:t>22.660</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94H</a:t>
                      </a:r>
                    </a:p>
                  </a:txBody>
                  <a:tcPr marL="9525" marR="9525" marT="9525" marB="0" anchor="b"/>
                </a:tc>
                <a:tc>
                  <a:txBody>
                    <a:bodyPr/>
                    <a:lstStyle/>
                    <a:p>
                      <a:pPr algn="ctr" fontAlgn="b"/>
                      <a:r>
                        <a:rPr lang="en-US" sz="1000" b="0" i="0" u="none" strike="noStrike">
                          <a:solidFill>
                            <a:srgbClr val="993300"/>
                          </a:solidFill>
                          <a:latin typeface="Arial"/>
                        </a:rPr>
                        <a:t>194H</a:t>
                      </a:r>
                    </a:p>
                  </a:txBody>
                  <a:tcPr marL="9525" marR="9525" marT="9525" marB="0" anchor="b"/>
                </a:tc>
                <a:tc>
                  <a:txBody>
                    <a:bodyPr/>
                    <a:lstStyle/>
                    <a:p>
                      <a:pPr algn="l" fontAlgn="t"/>
                      <a:r>
                        <a:rPr lang="en-US" sz="1200" b="0" i="0" u="none" strike="noStrike">
                          <a:solidFill>
                            <a:srgbClr val="993300"/>
                          </a:solidFill>
                          <a:latin typeface="Times New Roman"/>
                        </a:rPr>
                        <a:t>Other Commission/ Brokerage</a:t>
                      </a:r>
                    </a:p>
                  </a:txBody>
                  <a:tcPr marL="9525" marR="9525" marT="9525" marB="0"/>
                </a:tc>
                <a:tc>
                  <a:txBody>
                    <a:bodyPr/>
                    <a:lstStyle/>
                    <a:p>
                      <a:pPr algn="r" fontAlgn="t"/>
                      <a:r>
                        <a:rPr lang="en-US" sz="1200" b="1" i="0" u="none" strike="noStrike">
                          <a:latin typeface="Times New Roman"/>
                        </a:rPr>
                        <a:t>2500</a:t>
                      </a:r>
                    </a:p>
                  </a:txBody>
                  <a:tcPr marL="9525" marR="9525" marT="9525" marB="0"/>
                </a:tc>
                <a:tc>
                  <a:txBody>
                    <a:bodyPr/>
                    <a:lstStyle/>
                    <a:p>
                      <a:pPr algn="r" fontAlgn="t"/>
                      <a:r>
                        <a:rPr lang="en-US" sz="1200" b="0" i="0" u="none" strike="noStrike">
                          <a:latin typeface="Times New Roman"/>
                        </a:rPr>
                        <a:t>10.300</a:t>
                      </a:r>
                    </a:p>
                  </a:txBody>
                  <a:tcPr marL="9525" marR="9525" marT="9525" marB="0"/>
                </a:tc>
                <a:tc>
                  <a:txBody>
                    <a:bodyPr/>
                    <a:lstStyle/>
                    <a:p>
                      <a:pPr algn="r" fontAlgn="t"/>
                      <a:r>
                        <a:rPr lang="en-US" sz="1200" b="0" i="0" u="none" strike="noStrike">
                          <a:latin typeface="Times New Roman"/>
                        </a:rPr>
                        <a:t>11.330</a:t>
                      </a:r>
                    </a:p>
                  </a:txBody>
                  <a:tcPr marL="9525" marR="9525" marT="9525" marB="0"/>
                </a:tc>
                <a:tc>
                  <a:txBody>
                    <a:bodyPr/>
                    <a:lstStyle/>
                    <a:p>
                      <a:pPr algn="r" fontAlgn="t"/>
                      <a:r>
                        <a:rPr lang="en-US" sz="1200" b="0" i="0" u="none" strike="noStrike">
                          <a:latin typeface="Times New Roman"/>
                        </a:rPr>
                        <a:t>10.300</a:t>
                      </a:r>
                    </a:p>
                  </a:txBody>
                  <a:tcPr marL="9525" marR="9525" marT="9525" marB="0"/>
                </a:tc>
                <a:tc gridSpan="2">
                  <a:txBody>
                    <a:bodyPr/>
                    <a:lstStyle/>
                    <a:p>
                      <a:pPr algn="r" fontAlgn="t"/>
                      <a:r>
                        <a:rPr lang="en-US" sz="1200" b="0" i="0" u="none" strike="noStrike">
                          <a:latin typeface="Times New Roman"/>
                        </a:rPr>
                        <a:t>11.330</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94I</a:t>
                      </a:r>
                    </a:p>
                  </a:txBody>
                  <a:tcPr marL="9525" marR="9525" marT="9525" marB="0" anchor="b"/>
                </a:tc>
                <a:tc>
                  <a:txBody>
                    <a:bodyPr/>
                    <a:lstStyle/>
                    <a:p>
                      <a:pPr algn="ctr" fontAlgn="b"/>
                      <a:r>
                        <a:rPr lang="en-US" sz="1000" b="0" i="0" u="none" strike="noStrike">
                          <a:solidFill>
                            <a:srgbClr val="993300"/>
                          </a:solidFill>
                          <a:latin typeface="Arial"/>
                        </a:rPr>
                        <a:t>194I</a:t>
                      </a:r>
                    </a:p>
                  </a:txBody>
                  <a:tcPr marL="9525" marR="9525" marT="9525" marB="0" anchor="b"/>
                </a:tc>
                <a:tc>
                  <a:txBody>
                    <a:bodyPr/>
                    <a:lstStyle/>
                    <a:p>
                      <a:pPr algn="l" fontAlgn="t"/>
                      <a:r>
                        <a:rPr lang="en-US" sz="1200" b="0" i="0" u="none" strike="noStrike">
                          <a:solidFill>
                            <a:srgbClr val="993300"/>
                          </a:solidFill>
                          <a:latin typeface="Times New Roman"/>
                        </a:rPr>
                        <a:t>Rent (H.P.) (Note 3)</a:t>
                      </a:r>
                    </a:p>
                  </a:txBody>
                  <a:tcPr marL="9525" marR="9525" marT="9525" marB="0"/>
                </a:tc>
                <a:tc>
                  <a:txBody>
                    <a:bodyPr/>
                    <a:lstStyle/>
                    <a:p>
                      <a:pPr algn="r" fontAlgn="t"/>
                      <a:r>
                        <a:rPr lang="en-US" sz="1200" b="1" i="0" u="none" strike="noStrike">
                          <a:latin typeface="Times New Roman"/>
                        </a:rPr>
                        <a:t>120000</a:t>
                      </a:r>
                    </a:p>
                  </a:txBody>
                  <a:tcPr marL="9525" marR="9525" marT="9525" marB="0"/>
                </a:tc>
                <a:tc>
                  <a:txBody>
                    <a:bodyPr/>
                    <a:lstStyle/>
                    <a:p>
                      <a:pPr algn="r" fontAlgn="t"/>
                      <a:r>
                        <a:rPr lang="en-US" sz="1200" b="0" i="0" u="none" strike="noStrike">
                          <a:latin typeface="Times New Roman"/>
                        </a:rPr>
                        <a:t>15.450</a:t>
                      </a:r>
                    </a:p>
                  </a:txBody>
                  <a:tcPr marL="9525" marR="9525" marT="9525" marB="0"/>
                </a:tc>
                <a:tc>
                  <a:txBody>
                    <a:bodyPr/>
                    <a:lstStyle/>
                    <a:p>
                      <a:pPr algn="r" fontAlgn="t"/>
                      <a:r>
                        <a:rPr lang="en-US" sz="1200" b="0" i="0" u="none" strike="noStrike">
                          <a:latin typeface="Times New Roman"/>
                        </a:rPr>
                        <a:t>16.995</a:t>
                      </a:r>
                    </a:p>
                  </a:txBody>
                  <a:tcPr marL="9525" marR="9525" marT="9525" marB="0"/>
                </a:tc>
                <a:tc>
                  <a:txBody>
                    <a:bodyPr/>
                    <a:lstStyle/>
                    <a:p>
                      <a:pPr algn="r" fontAlgn="t"/>
                      <a:r>
                        <a:rPr lang="en-US" sz="1200" b="0" i="0" u="none" strike="noStrike">
                          <a:latin typeface="Times New Roman"/>
                        </a:rPr>
                        <a:t>20.600</a:t>
                      </a:r>
                    </a:p>
                  </a:txBody>
                  <a:tcPr marL="9525" marR="9525" marT="9525" marB="0"/>
                </a:tc>
                <a:tc gridSpan="2">
                  <a:txBody>
                    <a:bodyPr/>
                    <a:lstStyle/>
                    <a:p>
                      <a:pPr algn="r" fontAlgn="t"/>
                      <a:r>
                        <a:rPr lang="en-US" sz="1200" b="0" i="0" u="none" strike="noStrike">
                          <a:latin typeface="Times New Roman"/>
                        </a:rPr>
                        <a:t>22.660</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94I</a:t>
                      </a:r>
                    </a:p>
                  </a:txBody>
                  <a:tcPr marL="9525" marR="9525" marT="9525" marB="0" anchor="b"/>
                </a:tc>
                <a:tc>
                  <a:txBody>
                    <a:bodyPr/>
                    <a:lstStyle/>
                    <a:p>
                      <a:pPr algn="ctr" fontAlgn="b"/>
                      <a:r>
                        <a:rPr lang="en-US" sz="1000" b="0" i="0" u="none" strike="noStrike">
                          <a:solidFill>
                            <a:srgbClr val="993300"/>
                          </a:solidFill>
                          <a:latin typeface="Arial"/>
                        </a:rPr>
                        <a:t>194I</a:t>
                      </a:r>
                    </a:p>
                  </a:txBody>
                  <a:tcPr marL="9525" marR="9525" marT="9525" marB="0" anchor="b"/>
                </a:tc>
                <a:tc>
                  <a:txBody>
                    <a:bodyPr/>
                    <a:lstStyle/>
                    <a:p>
                      <a:pPr algn="l" fontAlgn="t"/>
                      <a:r>
                        <a:rPr lang="en-US" sz="1200" b="0" i="0" u="none" strike="noStrike">
                          <a:solidFill>
                            <a:srgbClr val="993300"/>
                          </a:solidFill>
                          <a:latin typeface="Times New Roman"/>
                        </a:rPr>
                        <a:t>Rent for Plant and Machinery</a:t>
                      </a:r>
                    </a:p>
                  </a:txBody>
                  <a:tcPr marL="9525" marR="9525" marT="9525" marB="0"/>
                </a:tc>
                <a:tc>
                  <a:txBody>
                    <a:bodyPr/>
                    <a:lstStyle/>
                    <a:p>
                      <a:pPr algn="r" fontAlgn="t"/>
                      <a:r>
                        <a:rPr lang="en-US" sz="1200" b="1" i="0" u="none" strike="noStrike">
                          <a:latin typeface="Times New Roman"/>
                        </a:rPr>
                        <a:t>120000</a:t>
                      </a:r>
                    </a:p>
                  </a:txBody>
                  <a:tcPr marL="9525" marR="9525" marT="9525" marB="0"/>
                </a:tc>
                <a:tc>
                  <a:txBody>
                    <a:bodyPr/>
                    <a:lstStyle/>
                    <a:p>
                      <a:pPr algn="r" fontAlgn="t"/>
                      <a:r>
                        <a:rPr lang="en-US" sz="1200" b="0" i="0" u="none" strike="noStrike">
                          <a:latin typeface="Times New Roman"/>
                        </a:rPr>
                        <a:t>10.300</a:t>
                      </a:r>
                    </a:p>
                  </a:txBody>
                  <a:tcPr marL="9525" marR="9525" marT="9525" marB="0"/>
                </a:tc>
                <a:tc>
                  <a:txBody>
                    <a:bodyPr/>
                    <a:lstStyle/>
                    <a:p>
                      <a:pPr algn="r" fontAlgn="t"/>
                      <a:r>
                        <a:rPr lang="en-US" sz="1200" b="0" i="0" u="none" strike="noStrike">
                          <a:latin typeface="Times New Roman"/>
                        </a:rPr>
                        <a:t>11.330</a:t>
                      </a:r>
                    </a:p>
                  </a:txBody>
                  <a:tcPr marL="9525" marR="9525" marT="9525" marB="0"/>
                </a:tc>
                <a:tc>
                  <a:txBody>
                    <a:bodyPr/>
                    <a:lstStyle/>
                    <a:p>
                      <a:pPr algn="r" fontAlgn="t"/>
                      <a:r>
                        <a:rPr lang="en-US" sz="1200" b="0" i="0" u="none" strike="noStrike">
                          <a:latin typeface="Times New Roman"/>
                        </a:rPr>
                        <a:t>10.300</a:t>
                      </a:r>
                    </a:p>
                  </a:txBody>
                  <a:tcPr marL="9525" marR="9525" marT="9525" marB="0"/>
                </a:tc>
                <a:tc gridSpan="2">
                  <a:txBody>
                    <a:bodyPr/>
                    <a:lstStyle/>
                    <a:p>
                      <a:pPr algn="r" fontAlgn="t"/>
                      <a:r>
                        <a:rPr lang="en-US" sz="1200" b="0" i="0" u="none" strike="noStrike">
                          <a:latin typeface="Times New Roman"/>
                        </a:rPr>
                        <a:t>11.330</a:t>
                      </a:r>
                    </a:p>
                  </a:txBody>
                  <a:tcPr marL="9525" marR="9525" marT="9525" marB="0"/>
                </a:tc>
                <a:tc hMerge="1">
                  <a:txBody>
                    <a:bodyPr/>
                    <a:lstStyle/>
                    <a:p>
                      <a:endParaRPr lang="en-US"/>
                    </a:p>
                  </a:txBody>
                  <a:tcPr/>
                </a:tc>
              </a:tr>
              <a:tr h="370840">
                <a:tc>
                  <a:txBody>
                    <a:bodyPr/>
                    <a:lstStyle/>
                    <a:p>
                      <a:pPr algn="ctr" fontAlgn="b"/>
                      <a:r>
                        <a:rPr lang="en-US" sz="1000" b="0" i="0" u="none" strike="noStrike">
                          <a:solidFill>
                            <a:srgbClr val="993300"/>
                          </a:solidFill>
                          <a:latin typeface="Arial"/>
                        </a:rPr>
                        <a:t>94J</a:t>
                      </a:r>
                    </a:p>
                  </a:txBody>
                  <a:tcPr marL="9525" marR="9525" marT="9525" marB="0" anchor="b"/>
                </a:tc>
                <a:tc>
                  <a:txBody>
                    <a:bodyPr/>
                    <a:lstStyle/>
                    <a:p>
                      <a:pPr algn="ctr" fontAlgn="b"/>
                      <a:r>
                        <a:rPr lang="en-US" sz="1000" b="0" i="0" u="none" strike="noStrike">
                          <a:solidFill>
                            <a:srgbClr val="993300"/>
                          </a:solidFill>
                          <a:latin typeface="Arial"/>
                        </a:rPr>
                        <a:t>194J</a:t>
                      </a:r>
                    </a:p>
                  </a:txBody>
                  <a:tcPr marL="9525" marR="9525" marT="9525" marB="0" anchor="b"/>
                </a:tc>
                <a:tc>
                  <a:txBody>
                    <a:bodyPr/>
                    <a:lstStyle/>
                    <a:p>
                      <a:pPr algn="l" fontAlgn="t"/>
                      <a:r>
                        <a:rPr lang="en-US" sz="1200" b="0" i="0" u="none" strike="noStrike">
                          <a:solidFill>
                            <a:srgbClr val="993300"/>
                          </a:solidFill>
                          <a:latin typeface="Times New Roman"/>
                        </a:rPr>
                        <a:t>Professional Fees</a:t>
                      </a:r>
                    </a:p>
                  </a:txBody>
                  <a:tcPr marL="9525" marR="9525" marT="9525" marB="0"/>
                </a:tc>
                <a:tc>
                  <a:txBody>
                    <a:bodyPr/>
                    <a:lstStyle/>
                    <a:p>
                      <a:pPr algn="r" fontAlgn="t"/>
                      <a:r>
                        <a:rPr lang="en-US" sz="1200" b="1" i="0" u="none" strike="noStrike">
                          <a:latin typeface="Times New Roman"/>
                        </a:rPr>
                        <a:t>20000</a:t>
                      </a:r>
                    </a:p>
                  </a:txBody>
                  <a:tcPr marL="9525" marR="9525" marT="9525" marB="0"/>
                </a:tc>
                <a:tc>
                  <a:txBody>
                    <a:bodyPr/>
                    <a:lstStyle/>
                    <a:p>
                      <a:pPr algn="r" fontAlgn="t"/>
                      <a:r>
                        <a:rPr lang="en-US" sz="1200" b="0" i="0" u="none" strike="noStrike">
                          <a:latin typeface="Times New Roman"/>
                        </a:rPr>
                        <a:t>10.300</a:t>
                      </a:r>
                    </a:p>
                  </a:txBody>
                  <a:tcPr marL="9525" marR="9525" marT="9525" marB="0"/>
                </a:tc>
                <a:tc>
                  <a:txBody>
                    <a:bodyPr/>
                    <a:lstStyle/>
                    <a:p>
                      <a:pPr algn="r" fontAlgn="t"/>
                      <a:r>
                        <a:rPr lang="en-US" sz="1200" b="0" i="0" u="none" strike="noStrike">
                          <a:latin typeface="Times New Roman"/>
                        </a:rPr>
                        <a:t>11.330</a:t>
                      </a:r>
                    </a:p>
                  </a:txBody>
                  <a:tcPr marL="9525" marR="9525" marT="9525" marB="0"/>
                </a:tc>
                <a:tc>
                  <a:txBody>
                    <a:bodyPr/>
                    <a:lstStyle/>
                    <a:p>
                      <a:pPr algn="r" fontAlgn="t"/>
                      <a:r>
                        <a:rPr lang="en-US" sz="1200" b="0" i="0" u="none" strike="noStrike">
                          <a:latin typeface="Times New Roman"/>
                        </a:rPr>
                        <a:t>10.300</a:t>
                      </a:r>
                    </a:p>
                  </a:txBody>
                  <a:tcPr marL="9525" marR="9525" marT="9525" marB="0"/>
                </a:tc>
                <a:tc gridSpan="2">
                  <a:txBody>
                    <a:bodyPr/>
                    <a:lstStyle/>
                    <a:p>
                      <a:pPr algn="r" fontAlgn="t"/>
                      <a:r>
                        <a:rPr lang="en-US" sz="1200" b="0" i="0" u="none" strike="noStrike" dirty="0">
                          <a:latin typeface="Times New Roman"/>
                        </a:rPr>
                        <a:t>11.330</a:t>
                      </a:r>
                    </a:p>
                  </a:txBody>
                  <a:tcPr marL="9525" marR="9525" marT="9525" marB="0"/>
                </a:tc>
                <a:tc hMerge="1">
                  <a:txBody>
                    <a:bodyPr/>
                    <a:lstStyle/>
                    <a:p>
                      <a:endParaRPr lang="en-US"/>
                    </a:p>
                  </a:txBody>
                  <a:tcPr/>
                </a:tc>
              </a:tr>
            </a:tbl>
          </a:graphicData>
        </a:graphic>
      </p:graphicFrame>
    </p:spTree>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1</a:t>
            </a:r>
            <a:r>
              <a:rPr lang="en-US" dirty="0" smtClean="0"/>
              <a:t>) Last date of deposit of TDS with Bank :            </a:t>
            </a:r>
            <a:r>
              <a:rPr lang="en-US" dirty="0" smtClean="0"/>
              <a:t>    </a:t>
            </a:r>
          </a:p>
          <a:p>
            <a:pPr lvl="1"/>
            <a:r>
              <a:rPr lang="en-US" dirty="0" smtClean="0"/>
              <a:t>a</a:t>
            </a:r>
            <a:r>
              <a:rPr lang="en-US" dirty="0" smtClean="0"/>
              <a:t>) During the year, </a:t>
            </a:r>
            <a:r>
              <a:rPr lang="en-US" dirty="0" err="1" smtClean="0"/>
              <a:t>Upto</a:t>
            </a:r>
            <a:r>
              <a:rPr lang="en-US" dirty="0" smtClean="0"/>
              <a:t> 31st day of March of the year      : 7th day of the month following the month of deduction(advisable to deposit by 5th)                </a:t>
            </a:r>
            <a:endParaRPr lang="en-US" dirty="0" smtClean="0"/>
          </a:p>
          <a:p>
            <a:pPr lvl="1"/>
            <a:r>
              <a:rPr lang="en-US" dirty="0" smtClean="0"/>
              <a:t>b</a:t>
            </a:r>
            <a:r>
              <a:rPr lang="en-US" dirty="0" smtClean="0"/>
              <a:t>) Deduction on 31st March (year end provision)              :   to be deposited by 31st May             </a:t>
            </a:r>
            <a:endParaRPr lang="en-US" dirty="0" smtClean="0"/>
          </a:p>
          <a:p>
            <a:pPr marL="566738" lvl="1" indent="-566738"/>
            <a:r>
              <a:rPr lang="en-US" sz="2800" dirty="0" smtClean="0">
                <a:solidFill>
                  <a:schemeClr val="tx1"/>
                </a:solidFill>
                <a:ea typeface="+mn-ea"/>
                <a:cs typeface="+mn-cs"/>
              </a:rPr>
              <a:t>2) In case of delay of payment of TDS the expenses will be allowed in the year of deposit. i.e., if disallowed current year then will be allowed next year. </a:t>
            </a:r>
          </a:p>
        </p:txBody>
      </p:sp>
    </p:spTree>
  </p:cSld>
  <p:clrMapOvr>
    <a:masterClrMapping/>
  </p:clrMapOvr>
  <p:transition>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a:t>
            </a:r>
            <a:r>
              <a:rPr lang="en-US" dirty="0" smtClean="0"/>
              <a:t> </a:t>
            </a:r>
            <a:r>
              <a:rPr lang="en-US" dirty="0" smtClean="0"/>
              <a:t>PROVISIONS OF                TDS</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solidFill>
                  <a:srgbClr val="C00000"/>
                </a:solidFill>
                <a:latin typeface="Arial Narrow" pitchFamily="34" charset="0"/>
              </a:rPr>
              <a:t>Notification No. </a:t>
            </a:r>
            <a:r>
              <a:rPr lang="en-US" dirty="0" smtClean="0">
                <a:solidFill>
                  <a:srgbClr val="C00000"/>
                </a:solidFill>
                <a:latin typeface="Arial Narrow" pitchFamily="34" charset="0"/>
              </a:rPr>
              <a:t>31/2009</a:t>
            </a:r>
            <a:r>
              <a:rPr lang="en-GB" sz="1800" dirty="0" smtClean="0">
                <a:solidFill>
                  <a:srgbClr val="C00000"/>
                </a:solidFill>
                <a:latin typeface="Arial Narrow" pitchFamily="34" charset="0"/>
              </a:rPr>
              <a:t>Dated</a:t>
            </a:r>
            <a:r>
              <a:rPr lang="en-GB" sz="1800" dirty="0" smtClean="0">
                <a:solidFill>
                  <a:srgbClr val="C00000"/>
                </a:solidFill>
                <a:latin typeface="Arial Narrow" pitchFamily="34" charset="0"/>
              </a:rPr>
              <a:t>:- 25</a:t>
            </a:r>
            <a:r>
              <a:rPr lang="en-GB" sz="1800" baseline="30000" dirty="0" smtClean="0">
                <a:solidFill>
                  <a:srgbClr val="C00000"/>
                </a:solidFill>
                <a:latin typeface="Arial Narrow" pitchFamily="34" charset="0"/>
              </a:rPr>
              <a:t>th</a:t>
            </a:r>
            <a:r>
              <a:rPr lang="en-GB" sz="1800" dirty="0" smtClean="0">
                <a:solidFill>
                  <a:srgbClr val="C00000"/>
                </a:solidFill>
                <a:latin typeface="Arial Narrow" pitchFamily="34" charset="0"/>
              </a:rPr>
              <a:t> March </a:t>
            </a:r>
            <a:r>
              <a:rPr lang="en-GB" sz="1800" dirty="0" smtClean="0">
                <a:solidFill>
                  <a:srgbClr val="C00000"/>
                </a:solidFill>
                <a:latin typeface="Arial Narrow" pitchFamily="34" charset="0"/>
              </a:rPr>
              <a:t>2009</a:t>
            </a:r>
          </a:p>
          <a:p>
            <a:pPr>
              <a:buNone/>
            </a:pPr>
            <a:r>
              <a:rPr lang="en-US" dirty="0" smtClean="0">
                <a:latin typeface="Arial Narrow" pitchFamily="34" charset="0"/>
              </a:rPr>
              <a:t> </a:t>
            </a:r>
            <a:r>
              <a:rPr lang="en-US" dirty="0" smtClean="0">
                <a:solidFill>
                  <a:srgbClr val="FFC000"/>
                </a:solidFill>
                <a:latin typeface="Arial Narrow" pitchFamily="34" charset="0"/>
              </a:rPr>
              <a:t>“Time and mode of payment to Government account of tax </a:t>
            </a:r>
            <a:r>
              <a:rPr lang="en-US" dirty="0" smtClean="0">
                <a:solidFill>
                  <a:srgbClr val="FFC000"/>
                </a:solidFill>
                <a:latin typeface="Arial Narrow" pitchFamily="34" charset="0"/>
              </a:rPr>
              <a:t>deducted </a:t>
            </a:r>
            <a:r>
              <a:rPr lang="en-US" dirty="0" smtClean="0">
                <a:solidFill>
                  <a:srgbClr val="FFC000"/>
                </a:solidFill>
                <a:latin typeface="Arial Narrow" pitchFamily="34" charset="0"/>
              </a:rPr>
              <a:t>at source or tax paid under Chapter XVII B </a:t>
            </a:r>
            <a:r>
              <a:rPr lang="en-US" dirty="0" smtClean="0">
                <a:solidFill>
                  <a:srgbClr val="FFC000"/>
                </a:solidFill>
                <a:latin typeface="Arial Narrow" pitchFamily="34" charset="0"/>
              </a:rPr>
              <a:t>“</a:t>
            </a:r>
          </a:p>
          <a:p>
            <a:pPr marL="365760" indent="-256032" fontAlgn="auto">
              <a:spcAft>
                <a:spcPts val="0"/>
              </a:spcAft>
              <a:buNone/>
              <a:defRPr/>
            </a:pPr>
            <a:r>
              <a:rPr lang="en-GB" dirty="0" smtClean="0">
                <a:solidFill>
                  <a:srgbClr val="C00000"/>
                </a:solidFill>
                <a:latin typeface="Arial Narrow" pitchFamily="34" charset="0"/>
              </a:rPr>
              <a:t>30.(1) </a:t>
            </a:r>
            <a:r>
              <a:rPr lang="en-GB" dirty="0" smtClean="0">
                <a:latin typeface="Arial Narrow" pitchFamily="34" charset="0"/>
              </a:rPr>
              <a:t>All sums deducted </a:t>
            </a:r>
            <a:r>
              <a:rPr lang="en-GB" dirty="0" smtClean="0">
                <a:latin typeface="Arial Narrow" pitchFamily="34" charset="0"/>
              </a:rPr>
              <a:t>be </a:t>
            </a:r>
            <a:r>
              <a:rPr lang="en-GB" dirty="0" smtClean="0">
                <a:latin typeface="Arial Narrow" pitchFamily="34" charset="0"/>
              </a:rPr>
              <a:t>paid to the credit of the Central Government-</a:t>
            </a:r>
          </a:p>
          <a:p>
            <a:pPr marL="521208" indent="-457200" fontAlgn="auto">
              <a:spcAft>
                <a:spcPts val="0"/>
              </a:spcAft>
              <a:buFont typeface="Wingdings" pitchFamily="2" charset="2"/>
              <a:buAutoNum type="alphaLcParenBoth"/>
              <a:defRPr/>
            </a:pPr>
            <a:r>
              <a:rPr lang="en-GB" dirty="0" smtClean="0">
                <a:latin typeface="Arial Narrow" pitchFamily="34" charset="0"/>
              </a:rPr>
              <a:t>Within two months from the end of the month in which the amount is credited by the tax payer to the account of the payee if the crediting is on </a:t>
            </a:r>
            <a:r>
              <a:rPr lang="en-GB" dirty="0" smtClean="0">
                <a:latin typeface="Arial Narrow" pitchFamily="34" charset="0"/>
              </a:rPr>
              <a:t>last date of accounts </a:t>
            </a:r>
            <a:r>
              <a:rPr lang="en-GB" dirty="0" smtClean="0">
                <a:latin typeface="Arial Narrow" pitchFamily="34" charset="0"/>
              </a:rPr>
              <a:t>of the payer are made; and </a:t>
            </a:r>
          </a:p>
          <a:p>
            <a:pPr marL="521208" indent="-457200" fontAlgn="auto">
              <a:spcAft>
                <a:spcPts val="0"/>
              </a:spcAft>
              <a:buFont typeface="Wingdings" pitchFamily="2" charset="2"/>
              <a:buAutoNum type="alphaLcParenBoth"/>
              <a:defRPr/>
            </a:pPr>
            <a:r>
              <a:rPr lang="en-GB" dirty="0" smtClean="0">
                <a:latin typeface="Arial Narrow" pitchFamily="34" charset="0"/>
              </a:rPr>
              <a:t>In any other case , within one week from the end of the month in which the-</a:t>
            </a:r>
          </a:p>
          <a:p>
            <a:pPr marL="578358" indent="-514350" fontAlgn="auto">
              <a:spcAft>
                <a:spcPts val="0"/>
              </a:spcAft>
              <a:buFont typeface="+mj-lt"/>
              <a:buAutoNum type="romanLcPeriod"/>
              <a:defRPr/>
            </a:pPr>
            <a:r>
              <a:rPr lang="en-GB" dirty="0" smtClean="0">
                <a:latin typeface="Arial Narrow" pitchFamily="34" charset="0"/>
              </a:rPr>
              <a:t>deduction is made ; or </a:t>
            </a:r>
          </a:p>
          <a:p>
            <a:pPr marL="578358" indent="-514350" fontAlgn="auto">
              <a:spcAft>
                <a:spcPts val="0"/>
              </a:spcAft>
              <a:buFont typeface="+mj-lt"/>
              <a:buAutoNum type="romanLcPeriod"/>
              <a:defRPr/>
            </a:pPr>
            <a:r>
              <a:rPr lang="en-GB" dirty="0" smtClean="0">
                <a:latin typeface="Arial Narrow" pitchFamily="34" charset="0"/>
              </a:rPr>
              <a:t>Income-tax is due under sub-section 1(A) of section 192.</a:t>
            </a:r>
          </a:p>
          <a:p>
            <a:pPr>
              <a:buNone/>
            </a:pPr>
            <a:endParaRPr lang="en-US" dirty="0"/>
          </a:p>
        </p:txBody>
      </p:sp>
    </p:spTree>
  </p:cSld>
  <p:clrMapOvr>
    <a:masterClrMapping/>
  </p:clrMapOvr>
  <p:transition>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PROVISIONS OF                TDS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	Electronically </a:t>
            </a:r>
            <a:r>
              <a:rPr lang="en-US" dirty="0" smtClean="0"/>
              <a:t>furnish an income tax </a:t>
            </a:r>
            <a:r>
              <a:rPr lang="en-US" dirty="0" err="1" smtClean="0"/>
              <a:t>challan</a:t>
            </a:r>
            <a:r>
              <a:rPr lang="en-US" dirty="0" smtClean="0"/>
              <a:t> in form No. </a:t>
            </a:r>
            <a:r>
              <a:rPr lang="en-US" dirty="0" smtClean="0"/>
              <a:t>17</a:t>
            </a:r>
          </a:p>
          <a:p>
            <a:pPr marL="566738" lvl="2" indent="-566738"/>
            <a:r>
              <a:rPr lang="en-US" sz="2800" dirty="0" smtClean="0">
                <a:solidFill>
                  <a:schemeClr val="tx1"/>
                </a:solidFill>
                <a:ea typeface="+mn-ea"/>
                <a:cs typeface="+mn-cs"/>
              </a:rPr>
              <a:t>	</a:t>
            </a:r>
            <a:r>
              <a:rPr lang="en-US" sz="2800" dirty="0" smtClean="0">
                <a:solidFill>
                  <a:schemeClr val="tx1"/>
                </a:solidFill>
                <a:ea typeface="+mn-ea"/>
                <a:cs typeface="+mn-cs"/>
              </a:rPr>
              <a:t>Pay </a:t>
            </a:r>
            <a:r>
              <a:rPr lang="en-US" sz="2800" dirty="0" smtClean="0">
                <a:solidFill>
                  <a:schemeClr val="tx1"/>
                </a:solidFill>
                <a:ea typeface="+mn-ea"/>
                <a:cs typeface="+mn-cs"/>
              </a:rPr>
              <a:t>the amount so deducted to the credit of the Central Government by electronically remitting it into the reserve bank of India, State Bank of India or any authorized bank.</a:t>
            </a:r>
            <a:endParaRPr lang="en-US" sz="2800" dirty="0" smtClean="0">
              <a:solidFill>
                <a:schemeClr val="tx1"/>
              </a:solidFill>
              <a:ea typeface="+mn-ea"/>
              <a:cs typeface="+mn-cs"/>
            </a:endParaRPr>
          </a:p>
          <a:p>
            <a:pPr marL="623888" lvl="2" indent="-514350">
              <a:spcBef>
                <a:spcPts val="400"/>
              </a:spcBef>
              <a:buClr>
                <a:schemeClr val="accent1"/>
              </a:buClr>
              <a:buSzPct val="68000"/>
            </a:pPr>
            <a:r>
              <a:rPr lang="en-US" sz="2800" dirty="0" smtClean="0">
                <a:solidFill>
                  <a:schemeClr val="tx1"/>
                </a:solidFill>
                <a:ea typeface="+mn-ea"/>
                <a:cs typeface="+mn-cs"/>
              </a:rPr>
              <a:t>For the purposes of this rule, the amount shall be construed as electronically remitted to the Reserve bank of India or of any authorized bank, if the amount is remitted by way of – </a:t>
            </a:r>
            <a:endParaRPr lang="en-US" sz="2800" dirty="0" smtClean="0">
              <a:solidFill>
                <a:schemeClr val="tx1"/>
              </a:solidFill>
              <a:ea typeface="+mn-ea"/>
              <a:cs typeface="+mn-cs"/>
            </a:endParaRPr>
          </a:p>
          <a:p>
            <a:pPr marL="1077913" lvl="3" indent="-514350">
              <a:spcBef>
                <a:spcPts val="400"/>
              </a:spcBef>
              <a:buClr>
                <a:schemeClr val="accent1"/>
              </a:buClr>
              <a:buSzPct val="68000"/>
            </a:pPr>
            <a:r>
              <a:rPr lang="en-US" dirty="0" smtClean="0"/>
              <a:t>Internet </a:t>
            </a:r>
            <a:r>
              <a:rPr lang="en-US" dirty="0" smtClean="0"/>
              <a:t>banking facility of the Reserve Bank of India or of the State Bank of India or of any authorized bank; </a:t>
            </a:r>
            <a:r>
              <a:rPr lang="en-US" dirty="0" smtClean="0"/>
              <a:t>or</a:t>
            </a:r>
          </a:p>
          <a:p>
            <a:pPr marL="1077913" lvl="3" indent="-514350">
              <a:spcBef>
                <a:spcPts val="400"/>
              </a:spcBef>
              <a:buClr>
                <a:schemeClr val="accent1"/>
              </a:buClr>
              <a:buSzPct val="68000"/>
            </a:pPr>
            <a:r>
              <a:rPr lang="en-US" dirty="0" smtClean="0"/>
              <a:t>Credit or debit card</a:t>
            </a:r>
          </a:p>
          <a:p>
            <a:endParaRPr lang="en-US" dirty="0"/>
          </a:p>
        </p:txBody>
      </p:sp>
    </p:spTree>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marL="578358" indent="-514350" fontAlgn="auto">
              <a:spcAft>
                <a:spcPts val="0"/>
              </a:spcAft>
              <a:defRPr/>
            </a:pPr>
            <a:r>
              <a:rPr lang="en-GB" dirty="0" smtClean="0">
                <a:latin typeface="Arial Narrow" pitchFamily="34" charset="0"/>
              </a:rPr>
              <a:t>(2) Notwithstanding anything contained in sub-rule (1) , the assessing officer may permit, in special cases,-</a:t>
            </a:r>
          </a:p>
          <a:p>
            <a:pPr marL="578358" indent="-514350" fontAlgn="auto">
              <a:spcAft>
                <a:spcPts val="0"/>
              </a:spcAft>
              <a:defRPr/>
            </a:pPr>
            <a:r>
              <a:rPr lang="en-GB" dirty="0" smtClean="0">
                <a:latin typeface="Arial Narrow" pitchFamily="34" charset="0"/>
              </a:rPr>
              <a:t>(a) Quarterly payment of the amount on July 15 , September 15 , December 15 and March 15 if the amount deducted from any income chargeable under the head “Salaries”; and      </a:t>
            </a:r>
          </a:p>
          <a:p>
            <a:r>
              <a:rPr lang="en-US" sz="2900" dirty="0" smtClean="0">
                <a:latin typeface="Arial Narrow" pitchFamily="34" charset="0"/>
              </a:rPr>
              <a:t>Quarterly payment of the amount on July 15, October 15, January 15 and April 15 if that amount is deducted from any way of –</a:t>
            </a:r>
          </a:p>
          <a:p>
            <a:pPr lvl="1"/>
            <a:r>
              <a:rPr lang="en-US" dirty="0" smtClean="0"/>
              <a:t>Interest, other than interest on securities</a:t>
            </a:r>
          </a:p>
          <a:p>
            <a:pPr lvl="1"/>
            <a:r>
              <a:rPr lang="en-US" dirty="0" smtClean="0"/>
              <a:t>Insurance </a:t>
            </a:r>
            <a:r>
              <a:rPr lang="en-US" dirty="0" smtClean="0"/>
              <a:t>commission; or </a:t>
            </a:r>
          </a:p>
          <a:p>
            <a:pPr lvl="1"/>
            <a:r>
              <a:rPr lang="en-US" dirty="0" smtClean="0"/>
              <a:t>Commission or brokerage referred to in section 194H.</a:t>
            </a:r>
          </a:p>
          <a:p>
            <a:endParaRPr lang="en-US" dirty="0" smtClean="0"/>
          </a:p>
          <a:p>
            <a:r>
              <a:rPr lang="en-US" dirty="0" smtClean="0"/>
              <a:t>(3)    No permission under sub-rule (2) shall be granted  without the prior approval of the Joint Commissioner.</a:t>
            </a:r>
          </a:p>
          <a:p>
            <a:endParaRPr lang="en-US" dirty="0"/>
          </a:p>
        </p:txBody>
      </p:sp>
    </p:spTree>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charset="0"/>
              </a:rPr>
              <a:t>TDS – Provision in Brief</a:t>
            </a:r>
            <a:endParaRPr lang="en-US" dirty="0"/>
          </a:p>
        </p:txBody>
      </p:sp>
      <p:sp>
        <p:nvSpPr>
          <p:cNvPr id="3" name="Content Placeholder 2"/>
          <p:cNvSpPr>
            <a:spLocks noGrp="1"/>
          </p:cNvSpPr>
          <p:nvPr>
            <p:ph idx="1"/>
          </p:nvPr>
        </p:nvSpPr>
        <p:spPr/>
        <p:txBody>
          <a:bodyPr>
            <a:normAutofit fontScale="92500" lnSpcReduction="20000"/>
          </a:bodyPr>
          <a:lstStyle/>
          <a:p>
            <a:r>
              <a:rPr lang="en-US" i="0" dirty="0" smtClean="0">
                <a:latin typeface="Arial" charset="0"/>
              </a:rPr>
              <a:t>Section 192 - Salary</a:t>
            </a:r>
          </a:p>
          <a:p>
            <a:r>
              <a:rPr lang="en-US" i="0" dirty="0" smtClean="0">
                <a:latin typeface="Arial" charset="0"/>
              </a:rPr>
              <a:t>Section 193 – Interest on Securities</a:t>
            </a:r>
          </a:p>
          <a:p>
            <a:r>
              <a:rPr lang="en-US" sz="2700" i="0" dirty="0" smtClean="0">
                <a:latin typeface="Arial" charset="0"/>
              </a:rPr>
              <a:t>Section 194 – Dividends</a:t>
            </a:r>
          </a:p>
          <a:p>
            <a:r>
              <a:rPr lang="en-US" sz="2700" i="0" dirty="0" smtClean="0">
                <a:latin typeface="Arial" charset="0"/>
              </a:rPr>
              <a:t>Section 194A – Interest other than “Interest on Securities”</a:t>
            </a:r>
          </a:p>
          <a:p>
            <a:r>
              <a:rPr lang="en-US" sz="2700" i="0" dirty="0" smtClean="0">
                <a:latin typeface="Arial" charset="0"/>
              </a:rPr>
              <a:t>Section 194B – Winning from Lottery or Crossword Puzzles</a:t>
            </a:r>
          </a:p>
          <a:p>
            <a:r>
              <a:rPr lang="en-US" sz="2700" i="0" dirty="0" smtClean="0">
                <a:latin typeface="Arial" charset="0"/>
              </a:rPr>
              <a:t>Section 194C – Payment to Contractor/Sub-contractors</a:t>
            </a:r>
          </a:p>
          <a:p>
            <a:r>
              <a:rPr lang="en-US" sz="2700" i="0" dirty="0" smtClean="0">
                <a:latin typeface="Arial" charset="0"/>
              </a:rPr>
              <a:t>Section 194D – Insurance </a:t>
            </a:r>
            <a:r>
              <a:rPr lang="en-US" sz="2700" i="0" dirty="0" smtClean="0">
                <a:latin typeface="Arial" charset="0"/>
              </a:rPr>
              <a:t>Commission</a:t>
            </a:r>
            <a:endParaRPr lang="en-US" sz="2700" i="0" dirty="0" smtClean="0">
              <a:latin typeface="Arial" charset="0"/>
            </a:endParaRPr>
          </a:p>
        </p:txBody>
      </p:sp>
    </p:spTree>
  </p:cSld>
  <p:clrMapOvr>
    <a:masterClrMapping/>
  </p:clrMapOvr>
  <p:transition>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charset="0"/>
              </a:rPr>
              <a:t>TDS – Provision in Brief</a:t>
            </a:r>
            <a:endParaRPr lang="en-US" dirty="0"/>
          </a:p>
        </p:txBody>
      </p:sp>
      <p:sp>
        <p:nvSpPr>
          <p:cNvPr id="3" name="Content Placeholder 2"/>
          <p:cNvSpPr>
            <a:spLocks noGrp="1"/>
          </p:cNvSpPr>
          <p:nvPr>
            <p:ph idx="1"/>
          </p:nvPr>
        </p:nvSpPr>
        <p:spPr/>
        <p:txBody>
          <a:bodyPr>
            <a:normAutofit fontScale="85000" lnSpcReduction="20000"/>
          </a:bodyPr>
          <a:lstStyle/>
          <a:p>
            <a:r>
              <a:rPr lang="en-US" sz="2700" i="0" dirty="0" smtClean="0">
                <a:latin typeface="Arial" charset="0"/>
              </a:rPr>
              <a:t>Section </a:t>
            </a:r>
            <a:r>
              <a:rPr lang="en-US" sz="2700" i="0" dirty="0" smtClean="0">
                <a:latin typeface="Arial" charset="0"/>
              </a:rPr>
              <a:t>194E – Payment to Resident Sportsman/Sports Association</a:t>
            </a:r>
          </a:p>
          <a:p>
            <a:r>
              <a:rPr lang="en-US" sz="2700" i="0" dirty="0" smtClean="0">
                <a:latin typeface="Arial" charset="0"/>
              </a:rPr>
              <a:t>Section 194EE – Payment in respect of deposits under National Savings Scheme</a:t>
            </a:r>
          </a:p>
          <a:p>
            <a:r>
              <a:rPr lang="en-US" sz="2700" i="0" dirty="0" smtClean="0">
                <a:latin typeface="Arial" charset="0"/>
              </a:rPr>
              <a:t>Section 194F – Payment on account of Repurchase of Units by Mutual Funds or UTI</a:t>
            </a:r>
          </a:p>
          <a:p>
            <a:r>
              <a:rPr lang="en-US" sz="2700" i="0" dirty="0" smtClean="0">
                <a:latin typeface="Arial" charset="0"/>
              </a:rPr>
              <a:t> Section 194G – Commission etc. on the sale of Lottery Tickets</a:t>
            </a:r>
          </a:p>
          <a:p>
            <a:r>
              <a:rPr lang="en-US" sz="2700" i="0" dirty="0" smtClean="0">
                <a:latin typeface="Arial" charset="0"/>
              </a:rPr>
              <a:t>Section 194H – Commission or Brokerage</a:t>
            </a:r>
          </a:p>
          <a:p>
            <a:r>
              <a:rPr lang="en-US" sz="2700" i="0" dirty="0" smtClean="0">
                <a:latin typeface="Arial" charset="0"/>
              </a:rPr>
              <a:t>Section 194 I – Rent</a:t>
            </a:r>
          </a:p>
          <a:p>
            <a:r>
              <a:rPr lang="en-US" i="0" dirty="0" smtClean="0"/>
              <a:t> Section 194 J – Fees for Professional or Technical Services</a:t>
            </a:r>
          </a:p>
          <a:p>
            <a:endParaRPr lang="en-US" dirty="0"/>
          </a:p>
        </p:txBody>
      </p:sp>
    </p:spTree>
  </p:cSld>
  <p:clrMapOvr>
    <a:masterClrMapping/>
  </p:clrMapOvr>
  <p:transition>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066800"/>
          </a:xfrm>
        </p:spPr>
        <p:txBody>
          <a:bodyPr>
            <a:normAutofit fontScale="90000"/>
          </a:bodyPr>
          <a:lstStyle/>
          <a:p>
            <a:r>
              <a:rPr lang="en-US" dirty="0" smtClean="0"/>
              <a:t>Section 192 - Salary</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 Any person responsible for paying SALARIES is required to deduct tax </a:t>
            </a:r>
          </a:p>
          <a:p>
            <a:r>
              <a:rPr lang="en-US" dirty="0" smtClean="0"/>
              <a:t>At the time of actual payment of salary</a:t>
            </a:r>
          </a:p>
          <a:p>
            <a:r>
              <a:rPr lang="en-US" dirty="0" smtClean="0"/>
              <a:t>employee is in employment of more than one </a:t>
            </a:r>
            <a:r>
              <a:rPr lang="en-US" dirty="0" err="1" smtClean="0"/>
              <a:t>employer,then</a:t>
            </a:r>
            <a:r>
              <a:rPr lang="en-US" dirty="0" smtClean="0"/>
              <a:t> deducted by employer, which the employee chooses or the present employer.</a:t>
            </a:r>
          </a:p>
          <a:p>
            <a:r>
              <a:rPr lang="en-US" dirty="0" smtClean="0"/>
              <a:t>of income chargeable to tax under other heads of income</a:t>
            </a:r>
          </a:p>
          <a:p>
            <a:pPr lvl="1"/>
            <a:r>
              <a:rPr lang="en-US" sz="1700" dirty="0" smtClean="0"/>
              <a:t>However, total amount of tax deducted should not be less than the amount of tax deductible from salary except where the loss under the head Income from House Property has been taken into account.</a:t>
            </a:r>
          </a:p>
          <a:p>
            <a:endParaRPr lang="en-US" dirty="0"/>
          </a:p>
        </p:txBody>
      </p:sp>
    </p:spTree>
  </p:cSld>
  <p:clrMapOvr>
    <a:masterClrMapping/>
  </p:clrMapOvr>
  <p:transition>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371600"/>
          </a:xfrm>
        </p:spPr>
        <p:txBody>
          <a:bodyPr>
            <a:normAutofit fontScale="90000"/>
          </a:bodyPr>
          <a:lstStyle/>
          <a:p>
            <a:r>
              <a:rPr lang="en-US" dirty="0" smtClean="0"/>
              <a:t>Section 194A – Interest other than “Interest on Securities”</a:t>
            </a:r>
            <a:br>
              <a:rPr lang="en-US" dirty="0" smtClean="0"/>
            </a:br>
            <a:endParaRPr lang="en-US" dirty="0"/>
          </a:p>
        </p:txBody>
      </p:sp>
      <p:sp>
        <p:nvSpPr>
          <p:cNvPr id="3" name="Content Placeholder 2"/>
          <p:cNvSpPr>
            <a:spLocks noGrp="1"/>
          </p:cNvSpPr>
          <p:nvPr>
            <p:ph idx="1"/>
          </p:nvPr>
        </p:nvSpPr>
        <p:spPr/>
        <p:txBody>
          <a:bodyPr>
            <a:normAutofit fontScale="77500" lnSpcReduction="20000"/>
          </a:bodyPr>
          <a:lstStyle/>
          <a:p>
            <a:r>
              <a:rPr lang="en-US" i="0" dirty="0" smtClean="0">
                <a:latin typeface="Arial" charset="0"/>
                <a:cs typeface="Times New Roman" pitchFamily="18" charset="0"/>
              </a:rPr>
              <a:t>Any person (except on individual or a HUF) </a:t>
            </a:r>
            <a:r>
              <a:rPr lang="en-US" i="0" dirty="0" smtClean="0">
                <a:latin typeface="Arial" charset="0"/>
                <a:cs typeface="Times New Roman" pitchFamily="18" charset="0"/>
              </a:rPr>
              <a:t>responsible</a:t>
            </a:r>
          </a:p>
          <a:p>
            <a:r>
              <a:rPr lang="en-US" i="0" dirty="0" smtClean="0">
                <a:latin typeface="Arial" charset="0"/>
                <a:cs typeface="Times New Roman" pitchFamily="18" charset="0"/>
              </a:rPr>
              <a:t>An </a:t>
            </a:r>
            <a:r>
              <a:rPr lang="en-US" i="0" dirty="0" smtClean="0">
                <a:latin typeface="Arial" charset="0"/>
                <a:cs typeface="Times New Roman" pitchFamily="18" charset="0"/>
              </a:rPr>
              <a:t>Indian or a HUF whose total sales, gross receipts or turnover from business or profession exceeds Rs. 40 </a:t>
            </a:r>
            <a:r>
              <a:rPr lang="en-US" i="0" dirty="0" err="1" smtClean="0">
                <a:latin typeface="Arial" charset="0"/>
                <a:cs typeface="Times New Roman" pitchFamily="18" charset="0"/>
              </a:rPr>
              <a:t>lakhs</a:t>
            </a:r>
            <a:r>
              <a:rPr lang="en-US" i="0" dirty="0" smtClean="0">
                <a:latin typeface="Arial" charset="0"/>
                <a:cs typeface="Times New Roman" pitchFamily="18" charset="0"/>
              </a:rPr>
              <a:t> or Rs.10 </a:t>
            </a:r>
            <a:r>
              <a:rPr lang="en-US" i="0" dirty="0" err="1" smtClean="0">
                <a:latin typeface="Arial" charset="0"/>
                <a:cs typeface="Times New Roman" pitchFamily="18" charset="0"/>
              </a:rPr>
              <a:t>lakhs</a:t>
            </a:r>
            <a:r>
              <a:rPr lang="en-US" i="0" dirty="0" smtClean="0">
                <a:latin typeface="Arial" charset="0"/>
                <a:cs typeface="Times New Roman" pitchFamily="18" charset="0"/>
              </a:rPr>
              <a:t> respectively, during the financial year immediately preceding the financial year in which such interest is credited or </a:t>
            </a:r>
            <a:r>
              <a:rPr lang="en-US" i="0" dirty="0" smtClean="0">
                <a:latin typeface="Arial" charset="0"/>
                <a:cs typeface="Times New Roman" pitchFamily="18" charset="0"/>
              </a:rPr>
              <a:t>paid</a:t>
            </a:r>
          </a:p>
          <a:p>
            <a:r>
              <a:rPr lang="en-US" i="0" dirty="0" smtClean="0">
                <a:latin typeface="Arial" charset="0"/>
                <a:cs typeface="Times New Roman" pitchFamily="18" charset="0"/>
              </a:rPr>
              <a:t>TDS is required to be deducted either at the time of credit of such income to the payees account or at the time of payment, whichever is earlier</a:t>
            </a:r>
            <a:r>
              <a:rPr lang="en-US" i="0" dirty="0" smtClean="0">
                <a:latin typeface="Arial" charset="0"/>
                <a:cs typeface="Times New Roman" pitchFamily="18" charset="0"/>
              </a:rPr>
              <a:t>.</a:t>
            </a:r>
          </a:p>
          <a:p>
            <a:r>
              <a:rPr lang="en-US" i="0" dirty="0" smtClean="0">
                <a:latin typeface="Arial" charset="0"/>
                <a:cs typeface="Times New Roman" pitchFamily="18" charset="0"/>
              </a:rPr>
              <a:t>No tax is </a:t>
            </a:r>
            <a:r>
              <a:rPr lang="en-US" i="0" dirty="0" smtClean="0">
                <a:latin typeface="Arial" charset="0"/>
                <a:cs typeface="Times New Roman" pitchFamily="18" charset="0"/>
              </a:rPr>
              <a:t>deducted if less than Rs. 5000/-</a:t>
            </a:r>
          </a:p>
          <a:p>
            <a:r>
              <a:rPr lang="en-US" i="0" dirty="0" smtClean="0">
                <a:latin typeface="Arial" charset="0"/>
              </a:rPr>
              <a:t>No tax </a:t>
            </a:r>
            <a:r>
              <a:rPr lang="en-US" i="0" dirty="0" smtClean="0">
                <a:latin typeface="Arial" charset="0"/>
              </a:rPr>
              <a:t>deducted </a:t>
            </a:r>
            <a:r>
              <a:rPr lang="en-US" i="0" dirty="0" smtClean="0">
                <a:latin typeface="Arial" charset="0"/>
              </a:rPr>
              <a:t>paid/credited to any banking company/financial corporation, LIC, UTI, etc.</a:t>
            </a:r>
          </a:p>
          <a:p>
            <a:endParaRPr lang="en-US" dirty="0"/>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447800"/>
          </a:xfrm>
        </p:spPr>
        <p:txBody>
          <a:bodyPr>
            <a:normAutofit fontScale="90000"/>
          </a:bodyPr>
          <a:lstStyle/>
          <a:p>
            <a:r>
              <a:rPr lang="en-US" dirty="0" smtClean="0"/>
              <a:t>Section 194C – Payment to Contractor/Sub-contractors</a:t>
            </a:r>
            <a:br>
              <a:rPr lang="en-US" dirty="0" smtClean="0"/>
            </a:b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latin typeface="Arial" charset="0"/>
              </a:rPr>
              <a:t>Any </a:t>
            </a:r>
            <a:r>
              <a:rPr lang="en-US" dirty="0" smtClean="0">
                <a:latin typeface="Arial" charset="0"/>
              </a:rPr>
              <a:t>person</a:t>
            </a:r>
            <a:r>
              <a:rPr lang="en-US" dirty="0" smtClean="0">
                <a:latin typeface="Arial" charset="0"/>
                <a:cs typeface="Times New Roman" pitchFamily="18" charset="0"/>
              </a:rPr>
              <a:t> </a:t>
            </a:r>
            <a:endParaRPr lang="en-US" dirty="0" smtClean="0">
              <a:latin typeface="Arial" charset="0"/>
              <a:cs typeface="Times New Roman" pitchFamily="18" charset="0"/>
            </a:endParaRPr>
          </a:p>
          <a:p>
            <a:pPr lvl="1"/>
            <a:r>
              <a:rPr lang="en-US" dirty="0" smtClean="0">
                <a:latin typeface="Arial" charset="0"/>
                <a:cs typeface="Times New Roman" pitchFamily="18" charset="0"/>
              </a:rPr>
              <a:t>individual  </a:t>
            </a:r>
            <a:r>
              <a:rPr lang="en-US" dirty="0" smtClean="0">
                <a:latin typeface="Arial" charset="0"/>
                <a:cs typeface="Times New Roman" pitchFamily="18" charset="0"/>
              </a:rPr>
              <a:t>or  a  HUF whose total sales or gross receipts or turnover from business exceeds Rs.40 </a:t>
            </a:r>
            <a:r>
              <a:rPr lang="en-US" dirty="0" err="1" smtClean="0">
                <a:latin typeface="Arial" charset="0"/>
                <a:cs typeface="Times New Roman" pitchFamily="18" charset="0"/>
              </a:rPr>
              <a:t>lakhs</a:t>
            </a:r>
            <a:r>
              <a:rPr lang="en-US" dirty="0" smtClean="0">
                <a:latin typeface="Arial" charset="0"/>
                <a:cs typeface="Times New Roman" pitchFamily="18" charset="0"/>
              </a:rPr>
              <a:t> or whose gross receipts from profession exceeds Rs. 10 </a:t>
            </a:r>
            <a:r>
              <a:rPr lang="en-US" dirty="0" err="1" smtClean="0">
                <a:latin typeface="Arial" charset="0"/>
                <a:cs typeface="Times New Roman" pitchFamily="18" charset="0"/>
              </a:rPr>
              <a:t>lakhs</a:t>
            </a:r>
            <a:endParaRPr lang="en-US" dirty="0" smtClean="0">
              <a:latin typeface="Arial" charset="0"/>
            </a:endParaRPr>
          </a:p>
          <a:p>
            <a:r>
              <a:rPr lang="en-US" dirty="0" smtClean="0">
                <a:latin typeface="Arial" charset="0"/>
              </a:rPr>
              <a:t>paying any sum to any resident contractors for carrying out any work </a:t>
            </a:r>
          </a:p>
          <a:p>
            <a:pPr lvl="1"/>
            <a:r>
              <a:rPr lang="en-US" dirty="0" smtClean="0">
                <a:latin typeface="Arial" charset="0"/>
              </a:rPr>
              <a:t>including supply of </a:t>
            </a:r>
            <a:r>
              <a:rPr lang="en-US" dirty="0" err="1" smtClean="0">
                <a:latin typeface="Arial" charset="0"/>
              </a:rPr>
              <a:t>labour</a:t>
            </a:r>
            <a:r>
              <a:rPr lang="en-US" dirty="0" smtClean="0">
                <a:latin typeface="Arial" charset="0"/>
              </a:rPr>
              <a:t> for carrying out any work</a:t>
            </a:r>
          </a:p>
          <a:p>
            <a:pPr lvl="1"/>
            <a:r>
              <a:rPr lang="en-US" dirty="0" smtClean="0">
                <a:latin typeface="Arial" charset="0"/>
              </a:rPr>
              <a:t> payment is made by a resident contractor to a resident </a:t>
            </a:r>
            <a:r>
              <a:rPr lang="en-US" dirty="0" smtClean="0">
                <a:latin typeface="Arial" charset="0"/>
              </a:rPr>
              <a:t>sub-contractor</a:t>
            </a:r>
          </a:p>
          <a:p>
            <a:r>
              <a:rPr lang="en-US" dirty="0" smtClean="0">
                <a:latin typeface="Arial" charset="0"/>
                <a:cs typeface="Times New Roman" pitchFamily="18" charset="0"/>
              </a:rPr>
              <a:t>Tax </a:t>
            </a:r>
            <a:r>
              <a:rPr lang="en-US" dirty="0" smtClean="0">
                <a:latin typeface="Arial" charset="0"/>
                <a:cs typeface="Times New Roman" pitchFamily="18" charset="0"/>
              </a:rPr>
              <a:t>is </a:t>
            </a:r>
            <a:r>
              <a:rPr lang="en-US" dirty="0" smtClean="0">
                <a:latin typeface="Arial" charset="0"/>
                <a:cs typeface="Times New Roman" pitchFamily="18" charset="0"/>
              </a:rPr>
              <a:t>to </a:t>
            </a:r>
            <a:r>
              <a:rPr lang="en-US" dirty="0" smtClean="0">
                <a:latin typeface="Arial" charset="0"/>
                <a:cs typeface="Times New Roman" pitchFamily="18" charset="0"/>
              </a:rPr>
              <a:t>be deducted </a:t>
            </a:r>
            <a:endParaRPr lang="en-US" dirty="0" smtClean="0">
              <a:latin typeface="Arial" charset="0"/>
              <a:cs typeface="Times New Roman" pitchFamily="18" charset="0"/>
            </a:endParaRPr>
          </a:p>
          <a:p>
            <a:pPr lvl="1"/>
            <a:r>
              <a:rPr lang="en-US" dirty="0" smtClean="0">
                <a:latin typeface="Arial" charset="0"/>
                <a:cs typeface="Times New Roman" pitchFamily="18" charset="0"/>
              </a:rPr>
              <a:t>at the time of credit of the sum paid to the account of the payee or </a:t>
            </a:r>
          </a:p>
          <a:p>
            <a:pPr lvl="1"/>
            <a:r>
              <a:rPr lang="en-US" dirty="0" smtClean="0">
                <a:latin typeface="Arial" charset="0"/>
                <a:cs typeface="Times New Roman" pitchFamily="18" charset="0"/>
              </a:rPr>
              <a:t>at the time of payment in cash or by </a:t>
            </a:r>
            <a:r>
              <a:rPr lang="en-US" dirty="0" err="1" smtClean="0">
                <a:latin typeface="Arial" charset="0"/>
                <a:cs typeface="Times New Roman" pitchFamily="18" charset="0"/>
              </a:rPr>
              <a:t>cheque</a:t>
            </a:r>
            <a:r>
              <a:rPr lang="en-US" dirty="0" smtClean="0">
                <a:latin typeface="Arial" charset="0"/>
                <a:cs typeface="Times New Roman" pitchFamily="18" charset="0"/>
              </a:rPr>
              <a:t> or by any other mode, </a:t>
            </a:r>
          </a:p>
          <a:p>
            <a:pPr lvl="1"/>
            <a:r>
              <a:rPr lang="en-US" dirty="0" smtClean="0">
                <a:latin typeface="Arial" charset="0"/>
                <a:cs typeface="Times New Roman" pitchFamily="18" charset="0"/>
              </a:rPr>
              <a:t>whichever is earlier</a:t>
            </a:r>
            <a:r>
              <a:rPr lang="en-US" dirty="0" smtClean="0">
                <a:latin typeface="Arial" charset="0"/>
                <a:cs typeface="Times New Roman" pitchFamily="18" charset="0"/>
              </a:rPr>
              <a:t>.</a:t>
            </a:r>
          </a:p>
          <a:p>
            <a:r>
              <a:rPr lang="en-US" dirty="0" smtClean="0">
                <a:latin typeface="Arial" charset="0"/>
                <a:cs typeface="Times New Roman" pitchFamily="18" charset="0"/>
              </a:rPr>
              <a:t>where the amount credited or paid to the contractor or a sub-contractor exceeds Rs.20,000 in a single payment or Rs.50,000 in the aggregate during the financial year.</a:t>
            </a:r>
          </a:p>
          <a:p>
            <a:endParaRPr lang="en-US" dirty="0" smtClean="0">
              <a:effectLst>
                <a:outerShdw blurRad="38100" dist="38100" dir="2700000" algn="tl">
                  <a:srgbClr val="000000"/>
                </a:outerShdw>
              </a:effectLst>
              <a:latin typeface="Arial" charset="0"/>
              <a:cs typeface="Times New Roman" pitchFamily="18" charset="0"/>
            </a:endParaRPr>
          </a:p>
        </p:txBody>
      </p:sp>
    </p:spTree>
  </p:cSld>
  <p:clrMapOvr>
    <a:masterClrMapping/>
  </p:clrMapOvr>
  <p:transition>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295400"/>
          </a:xfrm>
        </p:spPr>
        <p:txBody>
          <a:bodyPr>
            <a:normAutofit fontScale="90000"/>
          </a:bodyPr>
          <a:lstStyle/>
          <a:p>
            <a:r>
              <a:rPr lang="en-US" dirty="0" smtClean="0"/>
              <a:t>Section 194H – Commission or Brokerage</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en-US" i="0" dirty="0" smtClean="0">
                <a:latin typeface="Arial" charset="0"/>
              </a:rPr>
              <a:t>Any person</a:t>
            </a:r>
            <a:r>
              <a:rPr lang="en-US" i="0" dirty="0" smtClean="0">
                <a:latin typeface="Arial" charset="0"/>
                <a:cs typeface="Times New Roman" pitchFamily="18" charset="0"/>
              </a:rPr>
              <a:t> </a:t>
            </a:r>
          </a:p>
          <a:p>
            <a:pPr lvl="1"/>
            <a:r>
              <a:rPr lang="en-US" i="0" dirty="0" smtClean="0">
                <a:latin typeface="Arial" charset="0"/>
                <a:cs typeface="Times New Roman" pitchFamily="18" charset="0"/>
              </a:rPr>
              <a:t>individual  or  a  HUF whose total sales or gross receipts or turnover from business exceeds Rs.40 </a:t>
            </a:r>
            <a:r>
              <a:rPr lang="en-US" i="0" dirty="0" err="1" smtClean="0">
                <a:latin typeface="Arial" charset="0"/>
                <a:cs typeface="Times New Roman" pitchFamily="18" charset="0"/>
              </a:rPr>
              <a:t>lakhs</a:t>
            </a:r>
            <a:r>
              <a:rPr lang="en-US" i="0" dirty="0" smtClean="0">
                <a:latin typeface="Arial" charset="0"/>
                <a:cs typeface="Times New Roman" pitchFamily="18" charset="0"/>
              </a:rPr>
              <a:t> or whose gross receipts from profession exceeds Rs. 10 </a:t>
            </a:r>
            <a:r>
              <a:rPr lang="en-US" i="0" dirty="0" err="1" smtClean="0">
                <a:latin typeface="Arial" charset="0"/>
                <a:cs typeface="Times New Roman" pitchFamily="18" charset="0"/>
              </a:rPr>
              <a:t>lakhs</a:t>
            </a:r>
            <a:endParaRPr lang="en-US" i="0" dirty="0" smtClean="0">
              <a:latin typeface="Arial" charset="0"/>
            </a:endParaRPr>
          </a:p>
          <a:p>
            <a:r>
              <a:rPr lang="en-US" i="0" dirty="0" smtClean="0"/>
              <a:t>paying, </a:t>
            </a:r>
            <a:r>
              <a:rPr lang="en-US" i="0" dirty="0" smtClean="0"/>
              <a:t>to a resident, any income by way of commission (other than insurance commission referred to in section 194D), or brokerage, is required to deduct tax</a:t>
            </a:r>
            <a:r>
              <a:rPr lang="en-US" i="0" dirty="0" smtClean="0"/>
              <a:t>.</a:t>
            </a:r>
          </a:p>
          <a:p>
            <a:r>
              <a:rPr lang="en-US" i="0" dirty="0" smtClean="0">
                <a:latin typeface="Arial" charset="0"/>
                <a:cs typeface="Times New Roman" pitchFamily="18" charset="0"/>
              </a:rPr>
              <a:t>No </a:t>
            </a:r>
            <a:r>
              <a:rPr lang="en-US" i="0" dirty="0" smtClean="0">
                <a:latin typeface="Arial" charset="0"/>
                <a:cs typeface="Times New Roman" pitchFamily="18" charset="0"/>
              </a:rPr>
              <a:t>deduction </a:t>
            </a:r>
            <a:r>
              <a:rPr lang="en-US" i="0" dirty="0" smtClean="0">
                <a:latin typeface="Arial" charset="0"/>
                <a:cs typeface="Times New Roman" pitchFamily="18" charset="0"/>
              </a:rPr>
              <a:t>where the amount credited/paid during the financial year does not exceed Rs.2,500/-. </a:t>
            </a:r>
          </a:p>
          <a:p>
            <a:endParaRPr lang="en-US" dirty="0"/>
          </a:p>
        </p:txBody>
      </p:sp>
    </p:spTree>
  </p:cSld>
  <p:clrMapOvr>
    <a:masterClrMapping/>
  </p:clrMapOvr>
  <p:transition>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371600"/>
          </a:xfrm>
        </p:spPr>
        <p:txBody>
          <a:bodyPr/>
          <a:lstStyle/>
          <a:p>
            <a:r>
              <a:rPr lang="en-US" i="0" dirty="0" smtClean="0">
                <a:latin typeface="Arial" charset="0"/>
              </a:rPr>
              <a:t>Section 194 I – Rent</a:t>
            </a:r>
            <a:br>
              <a:rPr lang="en-US" i="0" dirty="0" smtClean="0">
                <a:latin typeface="Arial" charset="0"/>
              </a:rPr>
            </a:br>
            <a:endParaRPr lang="en-US" dirty="0"/>
          </a:p>
        </p:txBody>
      </p:sp>
      <p:sp>
        <p:nvSpPr>
          <p:cNvPr id="3" name="Content Placeholder 2"/>
          <p:cNvSpPr>
            <a:spLocks noGrp="1"/>
          </p:cNvSpPr>
          <p:nvPr>
            <p:ph idx="1"/>
          </p:nvPr>
        </p:nvSpPr>
        <p:spPr/>
        <p:txBody>
          <a:bodyPr>
            <a:normAutofit fontScale="55000" lnSpcReduction="20000"/>
          </a:bodyPr>
          <a:lstStyle/>
          <a:p>
            <a:r>
              <a:rPr lang="en-US" i="0" dirty="0" smtClean="0">
                <a:latin typeface="Arial" charset="0"/>
              </a:rPr>
              <a:t>Any person</a:t>
            </a:r>
            <a:r>
              <a:rPr lang="en-US" i="0" dirty="0" smtClean="0">
                <a:latin typeface="Arial" charset="0"/>
                <a:cs typeface="Times New Roman" pitchFamily="18" charset="0"/>
              </a:rPr>
              <a:t> </a:t>
            </a:r>
          </a:p>
          <a:p>
            <a:pPr lvl="1"/>
            <a:r>
              <a:rPr lang="en-US" i="0" dirty="0" smtClean="0">
                <a:latin typeface="Arial" charset="0"/>
                <a:cs typeface="Times New Roman" pitchFamily="18" charset="0"/>
              </a:rPr>
              <a:t>individual  or  a  HUF whose total sales or gross receipts or turnover from business exceeds Rs.40 </a:t>
            </a:r>
            <a:r>
              <a:rPr lang="en-US" i="0" dirty="0" err="1" smtClean="0">
                <a:latin typeface="Arial" charset="0"/>
                <a:cs typeface="Times New Roman" pitchFamily="18" charset="0"/>
              </a:rPr>
              <a:t>lakhs</a:t>
            </a:r>
            <a:r>
              <a:rPr lang="en-US" i="0" dirty="0" smtClean="0">
                <a:latin typeface="Arial" charset="0"/>
                <a:cs typeface="Times New Roman" pitchFamily="18" charset="0"/>
              </a:rPr>
              <a:t> or whose gross receipts from profession exceeds Rs. 10 </a:t>
            </a:r>
            <a:r>
              <a:rPr lang="en-US" i="0" dirty="0" err="1" smtClean="0">
                <a:latin typeface="Arial" charset="0"/>
                <a:cs typeface="Times New Roman" pitchFamily="18" charset="0"/>
              </a:rPr>
              <a:t>lakhs</a:t>
            </a:r>
            <a:endParaRPr lang="en-US" i="0" dirty="0" smtClean="0">
              <a:latin typeface="Arial" charset="0"/>
            </a:endParaRPr>
          </a:p>
          <a:p>
            <a:pPr marL="403225" indent="-403225" algn="just">
              <a:lnSpc>
                <a:spcPct val="90000"/>
              </a:lnSpc>
              <a:spcBef>
                <a:spcPct val="20000"/>
              </a:spcBef>
              <a:buClr>
                <a:srgbClr val="7290F0"/>
              </a:buClr>
              <a:buSzPct val="70000"/>
            </a:pPr>
            <a:endParaRPr lang="en-US" dirty="0" smtClean="0">
              <a:latin typeface="Arial" charset="0"/>
              <a:cs typeface="Times New Roman" pitchFamily="18" charset="0"/>
            </a:endParaRPr>
          </a:p>
          <a:p>
            <a:pPr marL="403225" indent="-403225" algn="just">
              <a:lnSpc>
                <a:spcPct val="90000"/>
              </a:lnSpc>
              <a:spcBef>
                <a:spcPct val="20000"/>
              </a:spcBef>
              <a:buClr>
                <a:srgbClr val="7290F0"/>
              </a:buClr>
              <a:buSzPct val="70000"/>
            </a:pPr>
            <a:r>
              <a:rPr lang="en-US" dirty="0" smtClean="0">
                <a:latin typeface="Arial" charset="0"/>
                <a:cs typeface="Times New Roman" pitchFamily="18" charset="0"/>
              </a:rPr>
              <a:t>Rent</a:t>
            </a:r>
            <a:r>
              <a:rPr lang="en-US" dirty="0" smtClean="0">
                <a:latin typeface="Arial" charset="0"/>
                <a:cs typeface="Times New Roman" pitchFamily="18" charset="0"/>
              </a:rPr>
              <a:t>’ means any payment by whatever nature called, under any lease, sub-lease, tenancy or any other agreement or arrangement for the use of (either separately or together) any:</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a:t>
            </a:r>
            <a:r>
              <a:rPr lang="en-US" dirty="0" err="1" smtClean="0">
                <a:latin typeface="Arial" charset="0"/>
                <a:cs typeface="Times New Roman" pitchFamily="18" charset="0"/>
              </a:rPr>
              <a:t>i</a:t>
            </a:r>
            <a:r>
              <a:rPr lang="en-US" dirty="0" smtClean="0">
                <a:latin typeface="Arial" charset="0"/>
                <a:cs typeface="Times New Roman" pitchFamily="18" charset="0"/>
              </a:rPr>
              <a:t>) </a:t>
            </a:r>
            <a:r>
              <a:rPr lang="en-US" dirty="0" smtClean="0">
                <a:latin typeface="Arial" charset="0"/>
                <a:cs typeface="Times New Roman" pitchFamily="18" charset="0"/>
              </a:rPr>
              <a:t>land,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(ii)     building (including factory building),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(iii)    land appurtenant to a building (including a factory building),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(iv)    machinery,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(v)    plant,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(vi)   equipment,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(vii)   furniture, or</a:t>
            </a:r>
          </a:p>
          <a:p>
            <a:pPr marL="165100" indent="-165100" algn="just">
              <a:lnSpc>
                <a:spcPct val="90000"/>
              </a:lnSpc>
              <a:spcBef>
                <a:spcPct val="20000"/>
              </a:spcBef>
              <a:buClr>
                <a:srgbClr val="7290F0"/>
              </a:buClr>
              <a:buSzPct val="70000"/>
              <a:buNone/>
            </a:pPr>
            <a:r>
              <a:rPr lang="en-US" dirty="0" smtClean="0">
                <a:latin typeface="Arial" charset="0"/>
                <a:cs typeface="Times New Roman" pitchFamily="18" charset="0"/>
              </a:rPr>
              <a:t>     (viii)   </a:t>
            </a:r>
            <a:r>
              <a:rPr lang="en-US" dirty="0" smtClean="0">
                <a:latin typeface="Arial" charset="0"/>
                <a:cs typeface="Times New Roman" pitchFamily="18" charset="0"/>
              </a:rPr>
              <a:t>fittings</a:t>
            </a:r>
          </a:p>
          <a:p>
            <a:pPr marL="293688" indent="-293688" algn="just">
              <a:lnSpc>
                <a:spcPct val="90000"/>
              </a:lnSpc>
              <a:spcBef>
                <a:spcPct val="20000"/>
              </a:spcBef>
              <a:buClr>
                <a:srgbClr val="7290F0"/>
              </a:buClr>
              <a:buSzPct val="70000"/>
            </a:pPr>
            <a:endParaRPr lang="en-US" dirty="0" smtClean="0">
              <a:latin typeface="Arial" charset="0"/>
              <a:cs typeface="Times New Roman" pitchFamily="18" charset="0"/>
            </a:endParaRPr>
          </a:p>
          <a:p>
            <a:pPr marL="293688" indent="-293688" algn="just">
              <a:lnSpc>
                <a:spcPct val="90000"/>
              </a:lnSpc>
              <a:spcBef>
                <a:spcPct val="20000"/>
              </a:spcBef>
              <a:buClr>
                <a:srgbClr val="7290F0"/>
              </a:buClr>
              <a:buSzPct val="70000"/>
            </a:pPr>
            <a:r>
              <a:rPr lang="en-US" dirty="0" smtClean="0">
                <a:latin typeface="Arial" charset="0"/>
                <a:cs typeface="Times New Roman" pitchFamily="18" charset="0"/>
              </a:rPr>
              <a:t>No  </a:t>
            </a:r>
            <a:r>
              <a:rPr lang="en-US" dirty="0" smtClean="0">
                <a:latin typeface="Arial" charset="0"/>
                <a:cs typeface="Times New Roman" pitchFamily="18" charset="0"/>
              </a:rPr>
              <a:t>deduction  shall  be  made  where the amount of such income or the aggregate of amounts of such income credited/paid during the financial year does not exceed Rs.1,20,000</a:t>
            </a:r>
            <a:r>
              <a:rPr lang="en-US" dirty="0" smtClean="0">
                <a:latin typeface="Arial" charset="0"/>
                <a:cs typeface="Times New Roman" pitchFamily="18" charset="0"/>
              </a:rPr>
              <a:t>/-.</a:t>
            </a:r>
            <a:endParaRPr lang="en-US" dirty="0" smtClean="0">
              <a:latin typeface="Arial" charset="0"/>
              <a:cs typeface="Times New Roman" pitchFamily="18" charset="0"/>
            </a:endParaRPr>
          </a:p>
          <a:p>
            <a:pPr marL="165100" indent="-165100" algn="just">
              <a:lnSpc>
                <a:spcPct val="90000"/>
              </a:lnSpc>
              <a:spcBef>
                <a:spcPct val="20000"/>
              </a:spcBef>
              <a:buClr>
                <a:srgbClr val="7290F0"/>
              </a:buClr>
              <a:buSzPct val="70000"/>
              <a:buNone/>
            </a:pPr>
            <a:endParaRPr lang="en-US" dirty="0" smtClean="0">
              <a:latin typeface="Arial" charset="0"/>
              <a:cs typeface="Times New Roman" pitchFamily="18" charset="0"/>
            </a:endParaRPr>
          </a:p>
          <a:p>
            <a:endParaRPr lang="en-US" dirty="0"/>
          </a:p>
        </p:txBody>
      </p:sp>
    </p:spTree>
  </p:cSld>
  <p:clrMapOvr>
    <a:masterClrMapping/>
  </p:clrMapOvr>
  <p:transition>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705600" cy="1219200"/>
          </a:xfrm>
        </p:spPr>
        <p:txBody>
          <a:bodyPr>
            <a:normAutofit fontScale="90000"/>
          </a:bodyPr>
          <a:lstStyle/>
          <a:p>
            <a:r>
              <a:rPr lang="en-US" dirty="0" smtClean="0"/>
              <a:t>Section 194 J – Fees for Professional or Technical Services</a:t>
            </a:r>
            <a:br>
              <a:rPr lang="en-US" dirty="0" smtClean="0"/>
            </a:br>
            <a:endParaRPr lang="en-US" dirty="0"/>
          </a:p>
        </p:txBody>
      </p:sp>
      <p:sp>
        <p:nvSpPr>
          <p:cNvPr id="3" name="Content Placeholder 2"/>
          <p:cNvSpPr>
            <a:spLocks noGrp="1"/>
          </p:cNvSpPr>
          <p:nvPr>
            <p:ph idx="1"/>
          </p:nvPr>
        </p:nvSpPr>
        <p:spPr>
          <a:xfrm>
            <a:off x="457200" y="1371600"/>
            <a:ext cx="8001000" cy="5029200"/>
          </a:xfrm>
        </p:spPr>
        <p:txBody>
          <a:bodyPr>
            <a:normAutofit fontScale="47500" lnSpcReduction="20000"/>
          </a:bodyPr>
          <a:lstStyle/>
          <a:p>
            <a:r>
              <a:rPr lang="en-US" sz="2900" i="0" dirty="0" smtClean="0">
                <a:latin typeface="Arial" charset="0"/>
              </a:rPr>
              <a:t>Any person</a:t>
            </a:r>
            <a:r>
              <a:rPr lang="en-US" sz="2900" i="0" dirty="0" smtClean="0">
                <a:latin typeface="Arial" charset="0"/>
                <a:cs typeface="Times New Roman" pitchFamily="18" charset="0"/>
              </a:rPr>
              <a:t> </a:t>
            </a:r>
          </a:p>
          <a:p>
            <a:pPr lvl="1"/>
            <a:r>
              <a:rPr lang="en-US" sz="2500" i="0" dirty="0" smtClean="0">
                <a:latin typeface="Arial" charset="0"/>
                <a:cs typeface="Times New Roman" pitchFamily="18" charset="0"/>
              </a:rPr>
              <a:t>individual  or  a  HUF whose total sales or gross receipts or turnover from business exceeds Rs.40 </a:t>
            </a:r>
            <a:r>
              <a:rPr lang="en-US" sz="2500" i="0" dirty="0" err="1" smtClean="0">
                <a:latin typeface="Arial" charset="0"/>
                <a:cs typeface="Times New Roman" pitchFamily="18" charset="0"/>
              </a:rPr>
              <a:t>lakhs</a:t>
            </a:r>
            <a:r>
              <a:rPr lang="en-US" sz="2500" i="0" dirty="0" smtClean="0">
                <a:latin typeface="Arial" charset="0"/>
                <a:cs typeface="Times New Roman" pitchFamily="18" charset="0"/>
              </a:rPr>
              <a:t> or whose gross receipts from profession exceeds Rs. 10 </a:t>
            </a:r>
            <a:r>
              <a:rPr lang="en-US" sz="2500" i="0" dirty="0" err="1" smtClean="0">
                <a:latin typeface="Arial" charset="0"/>
                <a:cs typeface="Times New Roman" pitchFamily="18" charset="0"/>
              </a:rPr>
              <a:t>lakhs</a:t>
            </a:r>
            <a:endParaRPr lang="en-US" sz="2500" i="0" dirty="0" smtClean="0">
              <a:latin typeface="Arial" charset="0"/>
            </a:endParaRPr>
          </a:p>
          <a:p>
            <a:r>
              <a:rPr lang="en-US" sz="2900" dirty="0" smtClean="0"/>
              <a:t> “Professional services” means services rendered by a person in the course of carrying on </a:t>
            </a:r>
            <a:endParaRPr lang="en-US" sz="2900" dirty="0" smtClean="0"/>
          </a:p>
          <a:p>
            <a:pPr lvl="1"/>
            <a:r>
              <a:rPr lang="en-US" sz="2500" dirty="0" smtClean="0"/>
              <a:t>legal, </a:t>
            </a:r>
          </a:p>
          <a:p>
            <a:pPr lvl="1"/>
            <a:r>
              <a:rPr lang="en-US" sz="2500" dirty="0" smtClean="0"/>
              <a:t>medical, </a:t>
            </a:r>
          </a:p>
          <a:p>
            <a:pPr lvl="1"/>
            <a:r>
              <a:rPr lang="en-US" sz="2500" dirty="0" smtClean="0"/>
              <a:t>engineering or </a:t>
            </a:r>
          </a:p>
          <a:p>
            <a:pPr lvl="1"/>
            <a:r>
              <a:rPr lang="en-US" sz="2500" dirty="0" smtClean="0"/>
              <a:t>architectural profession or </a:t>
            </a:r>
          </a:p>
          <a:p>
            <a:pPr lvl="1"/>
            <a:r>
              <a:rPr lang="en-US" sz="2500" dirty="0" smtClean="0"/>
              <a:t>the profession of accountancy or technical consultancy or </a:t>
            </a:r>
            <a:endParaRPr lang="en-US" sz="2500" dirty="0" smtClean="0"/>
          </a:p>
          <a:p>
            <a:pPr lvl="1"/>
            <a:r>
              <a:rPr lang="en-US" sz="2500" dirty="0" smtClean="0"/>
              <a:t>Interior </a:t>
            </a:r>
            <a:r>
              <a:rPr lang="en-US" sz="2500" dirty="0" smtClean="0"/>
              <a:t>decoration or </a:t>
            </a:r>
          </a:p>
          <a:p>
            <a:pPr lvl="1"/>
            <a:r>
              <a:rPr lang="en-US" sz="2500" dirty="0" smtClean="0"/>
              <a:t>advertising or </a:t>
            </a:r>
          </a:p>
          <a:p>
            <a:pPr lvl="1"/>
            <a:r>
              <a:rPr lang="en-US" sz="2500" dirty="0" smtClean="0"/>
              <a:t>such other profession as is notified by the Board for the purpose of section 44AA or of this section</a:t>
            </a:r>
            <a:r>
              <a:rPr lang="en-US" sz="2500" dirty="0" smtClean="0"/>
              <a:t>.</a:t>
            </a:r>
          </a:p>
          <a:p>
            <a:r>
              <a:rPr lang="en-US" sz="2900" dirty="0" smtClean="0"/>
              <a:t>no individual or HUF shall be liable to deduct tax on fees for professional services in case such sum is credited or paid exclusively for personal purposes of such individual or any member of HUF</a:t>
            </a:r>
            <a:r>
              <a:rPr lang="en-US" sz="2900" dirty="0" smtClean="0"/>
              <a:t>.</a:t>
            </a:r>
          </a:p>
          <a:p>
            <a:r>
              <a:rPr lang="en-US" sz="2900" dirty="0" smtClean="0"/>
              <a:t>The tax is required to be deducted at the time of credit of such income to the account of the payee or at the time of payment in cash or by issue of </a:t>
            </a:r>
            <a:r>
              <a:rPr lang="en-US" sz="2900" dirty="0" err="1" smtClean="0"/>
              <a:t>cheques</a:t>
            </a:r>
            <a:r>
              <a:rPr lang="en-US" sz="2900" dirty="0" smtClean="0"/>
              <a:t> or drafts or by any other mode whichever is earlier</a:t>
            </a:r>
            <a:r>
              <a:rPr lang="en-US" sz="2900" dirty="0" smtClean="0"/>
              <a:t>.</a:t>
            </a:r>
          </a:p>
          <a:p>
            <a:r>
              <a:rPr lang="en-US" sz="2900" dirty="0" smtClean="0"/>
              <a:t>No tax is required to be deducted in case amount of such sum or aggregate of amount of such sums credited or paid during the financial year does not exceed Rs.20,000</a:t>
            </a:r>
            <a:r>
              <a:rPr lang="en-US" sz="2900" dirty="0" smtClean="0"/>
              <a:t>/-.</a:t>
            </a:r>
            <a:endParaRPr lang="en-US" sz="2900" dirty="0" smtClean="0"/>
          </a:p>
          <a:p>
            <a:r>
              <a:rPr lang="en-US" sz="2900" dirty="0" smtClean="0"/>
              <a:t>      No tax is required to be deducted in case amount of such sum or aggregate of amount of such sums credited or paid during the financial year does not exceed Rs.20,000</a:t>
            </a:r>
            <a:r>
              <a:rPr lang="en-US" sz="2900" dirty="0" smtClean="0"/>
              <a:t>/-.</a:t>
            </a:r>
          </a:p>
          <a:p>
            <a:pPr lvl="1">
              <a:buNone/>
            </a:pPr>
            <a:endParaRPr lang="en-US" dirty="0" smtClean="0"/>
          </a:p>
          <a:p>
            <a:pPr lvl="1"/>
            <a:endParaRPr lang="en-US" dirty="0" smtClean="0"/>
          </a:p>
          <a:p>
            <a:pPr lvl="1">
              <a:buNone/>
            </a:pPr>
            <a:endParaRPr lang="en-US" dirty="0" smtClean="0"/>
          </a:p>
        </p:txBody>
      </p:sp>
    </p:spTree>
  </p:cSld>
  <p:clrMapOvr>
    <a:masterClrMapping/>
  </p:clrMapOvr>
  <p:transition>
    <p:comb/>
  </p:transition>
</p:sld>
</file>

<file path=ppt/theme/theme1.xml><?xml version="1.0" encoding="utf-8"?>
<a:theme xmlns:a="http://schemas.openxmlformats.org/drawingml/2006/main" name="Theme1">
  <a:themeElements>
    <a:clrScheme name="CorporateTemplate_Oct07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orporateTemplate_Oct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566738" marR="0" indent="-566738" algn="l" defTabSz="914400" rtl="0" eaLnBrk="0" fontAlgn="base" latinLnBrk="0" hangingPunct="0">
          <a:lnSpc>
            <a:spcPct val="90000"/>
          </a:lnSpc>
          <a:spcBef>
            <a:spcPct val="30000"/>
          </a:spcBef>
          <a:spcAft>
            <a:spcPct val="0"/>
          </a:spcAft>
          <a:buClr>
            <a:srgbClr val="DB241C"/>
          </a:buClr>
          <a:buSzPct val="120000"/>
          <a:buFontTx/>
          <a:buChar char="•"/>
          <a:tabLst/>
          <a:defRPr kumimoji="0" lang="en-US" sz="1000" b="1" i="0" u="none" strike="noStrike" cap="none" normalizeH="0" baseline="0" smtClean="0">
            <a:ln>
              <a:noFill/>
            </a:ln>
            <a:solidFill>
              <a:srgbClr val="2F5E5E"/>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566738" marR="0" indent="-566738" algn="l" defTabSz="914400" rtl="0" eaLnBrk="0" fontAlgn="base" latinLnBrk="0" hangingPunct="0">
          <a:lnSpc>
            <a:spcPct val="90000"/>
          </a:lnSpc>
          <a:spcBef>
            <a:spcPct val="30000"/>
          </a:spcBef>
          <a:spcAft>
            <a:spcPct val="0"/>
          </a:spcAft>
          <a:buClr>
            <a:srgbClr val="DB241C"/>
          </a:buClr>
          <a:buSzPct val="120000"/>
          <a:buFontTx/>
          <a:buChar char="•"/>
          <a:tabLst/>
          <a:defRPr kumimoji="0" lang="en-US" sz="1000" b="1" i="0" u="none" strike="noStrike" cap="none" normalizeH="0" baseline="0" smtClean="0">
            <a:ln>
              <a:noFill/>
            </a:ln>
            <a:solidFill>
              <a:srgbClr val="2F5E5E"/>
            </a:solidFill>
            <a:effectLst/>
            <a:latin typeface="Arial" charset="0"/>
          </a:defRPr>
        </a:defPPr>
      </a:lstStyle>
    </a:lnDef>
  </a:objectDefaults>
  <a:extraClrSchemeLst>
    <a:extraClrScheme>
      <a:clrScheme name="CorporateTemplate_Oct07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Template_Oct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CorporateTemplate_Oct07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Template_Oct07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Template_Oct07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Template_Oct07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CorporateTemplate_Oct07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566738" marR="0" indent="-566738" algn="l" defTabSz="914400" rtl="0" eaLnBrk="0" fontAlgn="base" latinLnBrk="0" hangingPunct="0">
          <a:lnSpc>
            <a:spcPct val="90000"/>
          </a:lnSpc>
          <a:spcBef>
            <a:spcPct val="30000"/>
          </a:spcBef>
          <a:spcAft>
            <a:spcPct val="0"/>
          </a:spcAft>
          <a:buClr>
            <a:srgbClr val="DB241C"/>
          </a:buClr>
          <a:buSzPct val="120000"/>
          <a:buFontTx/>
          <a:buChar char="•"/>
          <a:tabLst/>
          <a:defRPr kumimoji="0" lang="en-US" sz="1000" b="1" i="0" u="none" strike="noStrike" cap="none" normalizeH="0" baseline="0" smtClean="0">
            <a:ln>
              <a:noFill/>
            </a:ln>
            <a:solidFill>
              <a:srgbClr val="2F5E5E"/>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566738" marR="0" indent="-566738" algn="l" defTabSz="914400" rtl="0" eaLnBrk="0" fontAlgn="base" latinLnBrk="0" hangingPunct="0">
          <a:lnSpc>
            <a:spcPct val="90000"/>
          </a:lnSpc>
          <a:spcBef>
            <a:spcPct val="30000"/>
          </a:spcBef>
          <a:spcAft>
            <a:spcPct val="0"/>
          </a:spcAft>
          <a:buClr>
            <a:srgbClr val="DB241C"/>
          </a:buClr>
          <a:buSzPct val="120000"/>
          <a:buFontTx/>
          <a:buChar char="•"/>
          <a:tabLst/>
          <a:defRPr kumimoji="0" lang="en-US" sz="1000" b="1" i="0" u="none" strike="noStrike" cap="none" normalizeH="0" baseline="0" smtClean="0">
            <a:ln>
              <a:noFill/>
            </a:ln>
            <a:solidFill>
              <a:srgbClr val="2F5E5E"/>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Theme1</Template>
  <TotalTime>102</TotalTime>
  <Words>1237</Words>
  <Application>Microsoft Office PowerPoint</Application>
  <PresentationFormat>On-screen Show (4:3)</PresentationFormat>
  <Paragraphs>193</Paragraphs>
  <Slides>15</Slides>
  <Notes>0</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Theme1</vt:lpstr>
      <vt:lpstr>Custom Design</vt:lpstr>
      <vt:lpstr>Tax Deducted at Source </vt:lpstr>
      <vt:lpstr>TDS – Provision in Brief</vt:lpstr>
      <vt:lpstr>TDS – Provision in Brief</vt:lpstr>
      <vt:lpstr>Section 192 - Salary </vt:lpstr>
      <vt:lpstr>Section 194A – Interest other than “Interest on Securities” </vt:lpstr>
      <vt:lpstr>Section 194C – Payment to Contractor/Sub-contractors </vt:lpstr>
      <vt:lpstr>Section 194H – Commission or Brokerage </vt:lpstr>
      <vt:lpstr>Section 194 I – Rent </vt:lpstr>
      <vt:lpstr>Section 194 J – Fees for Professional or Technical Services </vt:lpstr>
      <vt:lpstr>Tax Rates</vt:lpstr>
      <vt:lpstr>Slide 11</vt:lpstr>
      <vt:lpstr>Slide 12</vt:lpstr>
      <vt:lpstr>NEW  PROVISIONS OF                TDS</vt:lpstr>
      <vt:lpstr>NEW  PROVISIONS OF                TDS</vt:lpstr>
      <vt:lpstr>Slide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vrathi</dc:creator>
  <cp:lastModifiedBy>vrathi</cp:lastModifiedBy>
  <cp:revision>13</cp:revision>
  <dcterms:created xsi:type="dcterms:W3CDTF">2009-06-30T08:19:44Z</dcterms:created>
  <dcterms:modified xsi:type="dcterms:W3CDTF">2009-06-30T10:02:11Z</dcterms:modified>
</cp:coreProperties>
</file>